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07" r:id="rId3"/>
    <p:sldId id="343" r:id="rId4"/>
    <p:sldId id="324" r:id="rId5"/>
    <p:sldId id="344" r:id="rId6"/>
    <p:sldId id="373" r:id="rId7"/>
    <p:sldId id="306" r:id="rId8"/>
    <p:sldId id="308" r:id="rId9"/>
    <p:sldId id="371" r:id="rId10"/>
    <p:sldId id="372" r:id="rId11"/>
    <p:sldId id="351" r:id="rId12"/>
    <p:sldId id="352" r:id="rId13"/>
    <p:sldId id="353" r:id="rId14"/>
    <p:sldId id="355" r:id="rId15"/>
    <p:sldId id="325" r:id="rId16"/>
    <p:sldId id="326" r:id="rId17"/>
    <p:sldId id="327" r:id="rId18"/>
    <p:sldId id="354" r:id="rId19"/>
    <p:sldId id="346" r:id="rId20"/>
    <p:sldId id="356" r:id="rId21"/>
    <p:sldId id="328" r:id="rId22"/>
    <p:sldId id="358" r:id="rId23"/>
    <p:sldId id="331" r:id="rId24"/>
    <p:sldId id="334" r:id="rId25"/>
    <p:sldId id="335" r:id="rId26"/>
    <p:sldId id="336" r:id="rId27"/>
    <p:sldId id="337" r:id="rId28"/>
    <p:sldId id="338" r:id="rId29"/>
    <p:sldId id="339" r:id="rId30"/>
    <p:sldId id="340" r:id="rId31"/>
    <p:sldId id="350" r:id="rId32"/>
    <p:sldId id="341" r:id="rId33"/>
    <p:sldId id="342" r:id="rId34"/>
    <p:sldId id="370" r:id="rId35"/>
    <p:sldId id="360" r:id="rId36"/>
    <p:sldId id="361" r:id="rId37"/>
    <p:sldId id="362" r:id="rId38"/>
    <p:sldId id="275" r:id="rId39"/>
    <p:sldId id="359" r:id="rId40"/>
    <p:sldId id="276" r:id="rId41"/>
    <p:sldId id="277" r:id="rId42"/>
    <p:sldId id="363" r:id="rId43"/>
    <p:sldId id="364" r:id="rId44"/>
    <p:sldId id="278" r:id="rId45"/>
    <p:sldId id="279" r:id="rId46"/>
    <p:sldId id="281" r:id="rId47"/>
    <p:sldId id="295" r:id="rId48"/>
    <p:sldId id="296" r:id="rId49"/>
    <p:sldId id="367" r:id="rId50"/>
    <p:sldId id="285" r:id="rId51"/>
    <p:sldId id="297" r:id="rId52"/>
    <p:sldId id="298" r:id="rId53"/>
    <p:sldId id="301" r:id="rId54"/>
    <p:sldId id="312" r:id="rId55"/>
    <p:sldId id="302" r:id="rId56"/>
    <p:sldId id="313" r:id="rId57"/>
    <p:sldId id="314" r:id="rId58"/>
    <p:sldId id="303" r:id="rId59"/>
    <p:sldId id="300" r:id="rId60"/>
    <p:sldId id="304" r:id="rId61"/>
    <p:sldId id="315" r:id="rId62"/>
    <p:sldId id="316" r:id="rId63"/>
    <p:sldId id="365" r:id="rId64"/>
    <p:sldId id="374" r:id="rId65"/>
    <p:sldId id="317" r:id="rId6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3" autoAdjust="0"/>
    <p:restoredTop sz="81733" autoAdjust="0"/>
  </p:normalViewPr>
  <p:slideViewPr>
    <p:cSldViewPr snapToGrid="0">
      <p:cViewPr>
        <p:scale>
          <a:sx n="55" d="100"/>
          <a:sy n="55" d="100"/>
        </p:scale>
        <p:origin x="92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7B6CD-8D46-4667-B930-409F32CF7C0B}" type="datetimeFigureOut">
              <a:rPr lang="hu-HU" smtClean="0"/>
              <a:t>2017. 12. 18.</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3B862-D7D3-46A5-BA23-D8E5475253CE}" type="slidenum">
              <a:rPr lang="hu-HU" smtClean="0"/>
              <a:t>‹#›</a:t>
            </a:fld>
            <a:endParaRPr lang="hu-HU"/>
          </a:p>
        </p:txBody>
      </p:sp>
    </p:spTree>
    <p:extLst>
      <p:ext uri="{BB962C8B-B14F-4D97-AF65-F5344CB8AC3E}">
        <p14:creationId xmlns:p14="http://schemas.microsoft.com/office/powerpoint/2010/main" val="77109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a:t>Rubella epidemic</a:t>
            </a:r>
          </a:p>
        </p:txBody>
      </p:sp>
    </p:spTree>
    <p:extLst>
      <p:ext uri="{BB962C8B-B14F-4D97-AF65-F5344CB8AC3E}">
        <p14:creationId xmlns:p14="http://schemas.microsoft.com/office/powerpoint/2010/main" val="68129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ln/>
        </p:spPr>
      </p:sp>
      <p:sp>
        <p:nvSpPr>
          <p:cNvPr id="110594" name="Rectangle 3"/>
          <p:cNvSpPr>
            <a:spLocks noGrp="1" noChangeArrowheads="1"/>
          </p:cNvSpPr>
          <p:nvPr>
            <p:ph type="body" idx="1"/>
          </p:nvPr>
        </p:nvSpPr>
        <p:spPr>
          <a:noFill/>
          <a:ln/>
        </p:spPr>
        <p:txBody>
          <a:bodyPr/>
          <a:lstStyle/>
          <a:p>
            <a:r>
              <a:rPr lang="hu-HU"/>
              <a:t>http://www.craniokids.co.za/cranio_faq.htm</a:t>
            </a:r>
          </a:p>
        </p:txBody>
      </p:sp>
    </p:spTree>
    <p:extLst>
      <p:ext uri="{BB962C8B-B14F-4D97-AF65-F5344CB8AC3E}">
        <p14:creationId xmlns:p14="http://schemas.microsoft.com/office/powerpoint/2010/main" val="67918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iakép helye 1"/>
          <p:cNvSpPr>
            <a:spLocks noGrp="1" noRot="1" noChangeAspect="1"/>
          </p:cNvSpPr>
          <p:nvPr>
            <p:ph type="sldImg"/>
          </p:nvPr>
        </p:nvSpPr>
        <p:spPr>
          <a:ln/>
        </p:spPr>
      </p:sp>
      <p:sp>
        <p:nvSpPr>
          <p:cNvPr id="112642" name="Jegyzetek helye 2"/>
          <p:cNvSpPr>
            <a:spLocks noGrp="1"/>
          </p:cNvSpPr>
          <p:nvPr>
            <p:ph type="body" idx="1"/>
          </p:nvPr>
        </p:nvSpPr>
        <p:spPr>
          <a:noFill/>
          <a:ln/>
        </p:spPr>
        <p:txBody>
          <a:bodyPr/>
          <a:lstStyle/>
          <a:p>
            <a:r>
              <a:rPr lang="hu-HU">
                <a:latin typeface="Arial" charset="0"/>
              </a:rPr>
              <a:t>Larsen’s Human Embryology, 4th ed.,Elsevier, 2009</a:t>
            </a:r>
            <a:r>
              <a:rPr lang="hu-HU" sz="2400"/>
              <a:t> </a:t>
            </a:r>
          </a:p>
          <a:p>
            <a:endParaRPr lang="de-DE"/>
          </a:p>
        </p:txBody>
      </p:sp>
      <p:sp>
        <p:nvSpPr>
          <p:cNvPr id="112643" name="Dia számának helye 3"/>
          <p:cNvSpPr>
            <a:spLocks noGrp="1"/>
          </p:cNvSpPr>
          <p:nvPr>
            <p:ph type="sldNum" sz="quarter" idx="5"/>
          </p:nvPr>
        </p:nvSpPr>
        <p:spPr>
          <a:noFill/>
        </p:spPr>
        <p:txBody>
          <a:bodyPr/>
          <a:lstStyle/>
          <a:p>
            <a:fld id="{E8A279A1-DF43-416B-B0D3-86CDE8A8F0BC}" type="slidenum">
              <a:rPr lang="hu-HU" smtClean="0"/>
              <a:pPr/>
              <a:t>43</a:t>
            </a:fld>
            <a:endParaRPr lang="hu-HU"/>
          </a:p>
        </p:txBody>
      </p:sp>
    </p:spTree>
    <p:extLst>
      <p:ext uri="{BB962C8B-B14F-4D97-AF65-F5344CB8AC3E}">
        <p14:creationId xmlns:p14="http://schemas.microsoft.com/office/powerpoint/2010/main" val="68299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ABD8C7E-8E51-4447-8DB1-55BDE011B761}" type="slidenum">
              <a:rPr lang="hu-HU" altLang="hu-HU">
                <a:latin typeface="Arial" panose="020B0604020202020204" pitchFamily="34" charset="0"/>
              </a:rPr>
              <a:pPr eaLnBrk="1" hangingPunct="1">
                <a:spcBef>
                  <a:spcPct val="0"/>
                </a:spcBef>
              </a:pPr>
              <a:t>44</a:t>
            </a:fld>
            <a:endParaRPr lang="hu-HU" altLang="hu-HU">
              <a:latin typeface="Arial" panose="020B0604020202020204" pitchFamily="34" charset="0"/>
            </a:endParaRPr>
          </a:p>
        </p:txBody>
      </p:sp>
    </p:spTree>
    <p:extLst>
      <p:ext uri="{BB962C8B-B14F-4D97-AF65-F5344CB8AC3E}">
        <p14:creationId xmlns:p14="http://schemas.microsoft.com/office/powerpoint/2010/main" val="177113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8829CA9-3AEE-4585-B566-2DFA9240C664}" type="slidenum">
              <a:rPr lang="en-US" altLang="hu-HU">
                <a:latin typeface="Arial" panose="020B0604020202020204" pitchFamily="34" charset="0"/>
              </a:rPr>
              <a:pPr eaLnBrk="1" hangingPunct="1">
                <a:spcBef>
                  <a:spcPct val="0"/>
                </a:spcBef>
              </a:pPr>
              <a:t>48</a:t>
            </a:fld>
            <a:endParaRPr lang="en-US" altLang="hu-HU">
              <a:latin typeface="Arial" panose="020B0604020202020204"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hu-HU"/>
              <a:t>EYES – glaucoma, cataracts, retinopathy</a:t>
            </a:r>
          </a:p>
          <a:p>
            <a:pPr eaLnBrk="1" hangingPunct="1">
              <a:spcBef>
                <a:spcPct val="0"/>
              </a:spcBef>
            </a:pPr>
            <a:r>
              <a:rPr lang="en-US" altLang="hu-HU"/>
              <a:t>EARS – loss</a:t>
            </a:r>
          </a:p>
          <a:p>
            <a:pPr eaLnBrk="1" hangingPunct="1">
              <a:spcBef>
                <a:spcPct val="0"/>
              </a:spcBef>
            </a:pPr>
            <a:r>
              <a:rPr lang="en-US" altLang="hu-HU"/>
              <a:t>BRAIN – psychomotor retardation, mental retardation</a:t>
            </a:r>
          </a:p>
          <a:p>
            <a:pPr eaLnBrk="1" hangingPunct="1">
              <a:spcBef>
                <a:spcPct val="0"/>
              </a:spcBef>
            </a:pPr>
            <a:r>
              <a:rPr lang="en-US" altLang="hu-HU"/>
              <a:t>HEART – congenital heart defects</a:t>
            </a:r>
          </a:p>
        </p:txBody>
      </p:sp>
    </p:spTree>
    <p:extLst>
      <p:ext uri="{BB962C8B-B14F-4D97-AF65-F5344CB8AC3E}">
        <p14:creationId xmlns:p14="http://schemas.microsoft.com/office/powerpoint/2010/main" val="47038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7F35973-40E7-4001-A827-C8A31FBBC497}" type="slidenum">
              <a:rPr lang="en-US" altLang="hu-HU">
                <a:latin typeface="Arial" panose="020B0604020202020204" pitchFamily="34" charset="0"/>
              </a:rPr>
              <a:pPr eaLnBrk="1" hangingPunct="1">
                <a:spcBef>
                  <a:spcPct val="0"/>
                </a:spcBef>
              </a:pPr>
              <a:t>51</a:t>
            </a:fld>
            <a:endParaRPr lang="en-US" altLang="hu-HU">
              <a:latin typeface="Arial" panose="020B060402020202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hu-HU"/>
              <a:t>Protect the embryo from most external trauma</a:t>
            </a:r>
          </a:p>
        </p:txBody>
      </p:sp>
    </p:spTree>
    <p:extLst>
      <p:ext uri="{BB962C8B-B14F-4D97-AF65-F5344CB8AC3E}">
        <p14:creationId xmlns:p14="http://schemas.microsoft.com/office/powerpoint/2010/main" val="265350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313B862-D7D3-46A5-BA23-D8E5475253CE}" type="slidenum">
              <a:rPr lang="hu-HU" smtClean="0"/>
              <a:t>53</a:t>
            </a:fld>
            <a:endParaRPr lang="hu-HU"/>
          </a:p>
        </p:txBody>
      </p:sp>
    </p:spTree>
    <p:extLst>
      <p:ext uri="{BB962C8B-B14F-4D97-AF65-F5344CB8AC3E}">
        <p14:creationId xmlns:p14="http://schemas.microsoft.com/office/powerpoint/2010/main" val="9597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b="0" i="0" u="none" strike="noStrike" baseline="0" dirty="0">
                <a:solidFill>
                  <a:srgbClr val="231F20"/>
                </a:solidFill>
              </a:rPr>
              <a:t>Pregnant women who use cocaine have higher frequencies</a:t>
            </a:r>
          </a:p>
          <a:p>
            <a:r>
              <a:rPr lang="en-US" sz="1200" b="0" i="0" u="none" strike="noStrike" baseline="0" dirty="0">
                <a:solidFill>
                  <a:srgbClr val="231F20"/>
                </a:solidFill>
              </a:rPr>
              <a:t>of fetal morbidity (disease) and mortality</a:t>
            </a:r>
          </a:p>
          <a:p>
            <a:r>
              <a:rPr lang="en-US" sz="1200" b="0" i="0" u="none" strike="noStrike" baseline="0" dirty="0">
                <a:solidFill>
                  <a:srgbClr val="231F20"/>
                </a:solidFill>
              </a:rPr>
              <a:t>(death) than pregnant women who do not. Cocaine</a:t>
            </a:r>
          </a:p>
          <a:p>
            <a:r>
              <a:rPr lang="en-US" sz="1200" b="0" i="0" u="none" strike="noStrike" baseline="0" dirty="0">
                <a:solidFill>
                  <a:srgbClr val="231F20"/>
                </a:solidFill>
              </a:rPr>
              <a:t>use is associated not only with low birthweight but</a:t>
            </a:r>
          </a:p>
          <a:p>
            <a:r>
              <a:rPr lang="en-US" sz="1200" b="0" i="0" u="none" strike="noStrike" baseline="0" dirty="0">
                <a:solidFill>
                  <a:srgbClr val="231F20"/>
                </a:solidFill>
              </a:rPr>
              <a:t>also with some specific developmental anomalies,</a:t>
            </a:r>
          </a:p>
          <a:p>
            <a:r>
              <a:rPr lang="en-US" sz="1200" b="0" i="0" u="none" strike="noStrike" baseline="0" dirty="0">
                <a:solidFill>
                  <a:srgbClr val="231F20"/>
                </a:solidFill>
              </a:rPr>
              <a:t>including infarction of the cerebral cortex and a variety</a:t>
            </a:r>
          </a:p>
          <a:p>
            <a:r>
              <a:rPr lang="en-US" sz="1200" b="0" i="0" u="none" strike="noStrike" baseline="0" dirty="0">
                <a:solidFill>
                  <a:srgbClr val="231F20"/>
                </a:solidFill>
              </a:rPr>
              <a:t>of cardiovascular malformations. However, it is</a:t>
            </a:r>
          </a:p>
          <a:p>
            <a:r>
              <a:rPr lang="en-US" sz="1200" b="0" i="0" u="none" strike="noStrike" baseline="0" dirty="0">
                <a:solidFill>
                  <a:srgbClr val="231F20"/>
                </a:solidFill>
              </a:rPr>
              <a:t>often difficult to isolate cocaine as the teratogen</a:t>
            </a:r>
          </a:p>
          <a:p>
            <a:r>
              <a:rPr lang="en-US" sz="1200" b="0" i="0" u="none" strike="noStrike" baseline="0" dirty="0">
                <a:solidFill>
                  <a:srgbClr val="231F20"/>
                </a:solidFill>
              </a:rPr>
              <a:t>responsible for a given effect, because women who</a:t>
            </a:r>
          </a:p>
          <a:p>
            <a:r>
              <a:rPr lang="en-US" sz="1200" b="0" i="0" u="none" strike="noStrike" baseline="0" dirty="0">
                <a:solidFill>
                  <a:srgbClr val="231F20"/>
                </a:solidFill>
              </a:rPr>
              <a:t>use cocaine often use other drugs as well, including</a:t>
            </a:r>
          </a:p>
          <a:p>
            <a:r>
              <a:rPr lang="en-US" sz="1200" b="0" i="0" u="none" strike="noStrike" baseline="0" dirty="0">
                <a:solidFill>
                  <a:srgbClr val="231F20"/>
                </a:solidFill>
              </a:rPr>
              <a:t>marijuana, alcohol, tobacco, and heroin.</a:t>
            </a:r>
            <a:endParaRPr lang="hu-HU" sz="1200" dirty="0"/>
          </a:p>
          <a:p>
            <a:endParaRPr lang="hu-HU" dirty="0"/>
          </a:p>
        </p:txBody>
      </p:sp>
      <p:sp>
        <p:nvSpPr>
          <p:cNvPr id="4" name="Dia számának helye 3"/>
          <p:cNvSpPr>
            <a:spLocks noGrp="1"/>
          </p:cNvSpPr>
          <p:nvPr>
            <p:ph type="sldNum" sz="quarter" idx="10"/>
          </p:nvPr>
        </p:nvSpPr>
        <p:spPr/>
        <p:txBody>
          <a:bodyPr/>
          <a:lstStyle/>
          <a:p>
            <a:fld id="{0313B862-D7D3-46A5-BA23-D8E5475253CE}" type="slidenum">
              <a:rPr lang="hu-HU" smtClean="0"/>
              <a:t>56</a:t>
            </a:fld>
            <a:endParaRPr lang="hu-HU"/>
          </a:p>
        </p:txBody>
      </p:sp>
    </p:spTree>
    <p:extLst>
      <p:ext uri="{BB962C8B-B14F-4D97-AF65-F5344CB8AC3E}">
        <p14:creationId xmlns:p14="http://schemas.microsoft.com/office/powerpoint/2010/main" val="284388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a:t>Analysis , audit</a:t>
            </a:r>
          </a:p>
        </p:txBody>
      </p:sp>
    </p:spTree>
    <p:extLst>
      <p:ext uri="{BB962C8B-B14F-4D97-AF65-F5344CB8AC3E}">
        <p14:creationId xmlns:p14="http://schemas.microsoft.com/office/powerpoint/2010/main" val="419067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a:t>Practice, adaptation</a:t>
            </a:r>
          </a:p>
        </p:txBody>
      </p:sp>
    </p:spTree>
    <p:extLst>
      <p:ext uri="{BB962C8B-B14F-4D97-AF65-F5344CB8AC3E}">
        <p14:creationId xmlns:p14="http://schemas.microsoft.com/office/powerpoint/2010/main" val="224228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Approximately 1:200 women of childbearing</a:t>
            </a:r>
          </a:p>
          <a:p>
            <a:r>
              <a:rPr lang="en-US" sz="1200" b="0" i="0" u="none" strike="noStrike" kern="1200" baseline="0" dirty="0">
                <a:solidFill>
                  <a:schemeClr val="tx1"/>
                </a:solidFill>
                <a:latin typeface="+mn-lt"/>
                <a:ea typeface="+mn-ea"/>
                <a:cs typeface="+mn-cs"/>
              </a:rPr>
              <a:t>age have diabetes before pregnancy (preexisting</a:t>
            </a:r>
          </a:p>
          <a:p>
            <a:r>
              <a:rPr lang="en-US" sz="1200" b="0" i="0" u="none" strike="noStrike" kern="1200" baseline="0" dirty="0">
                <a:solidFill>
                  <a:schemeClr val="tx1"/>
                </a:solidFill>
                <a:latin typeface="+mn-lt"/>
                <a:ea typeface="+mn-ea"/>
                <a:cs typeface="+mn-cs"/>
              </a:rPr>
              <a:t>diabetes) and another 2% to 5% develop</a:t>
            </a:r>
          </a:p>
          <a:p>
            <a:r>
              <a:rPr lang="pt-BR" sz="1200" b="0" i="0" u="none" strike="noStrike" kern="1200" baseline="0" dirty="0">
                <a:solidFill>
                  <a:schemeClr val="tx1"/>
                </a:solidFill>
                <a:latin typeface="+mn-lt"/>
                <a:ea typeface="+mn-ea"/>
                <a:cs typeface="+mn-cs"/>
              </a:rPr>
              <a:t>diabetes during pregnancy (gestational diabetes).</a:t>
            </a:r>
          </a:p>
          <a:p>
            <a:r>
              <a:rPr lang="en-US" sz="1200" b="0" i="0" u="none" strike="noStrike" kern="1200" baseline="0" dirty="0">
                <a:solidFill>
                  <a:schemeClr val="tx1"/>
                </a:solidFill>
                <a:latin typeface="+mn-lt"/>
                <a:ea typeface="+mn-ea"/>
                <a:cs typeface="+mn-cs"/>
              </a:rPr>
              <a:t>Women with preexisting diabetes are 3 to 4 times</a:t>
            </a:r>
          </a:p>
          <a:p>
            <a:r>
              <a:rPr lang="en-US" sz="1200" b="0" i="0" u="none" strike="noStrike" kern="1200" baseline="0" dirty="0">
                <a:solidFill>
                  <a:schemeClr val="tx1"/>
                </a:solidFill>
                <a:latin typeface="+mn-lt"/>
                <a:ea typeface="+mn-ea"/>
                <a:cs typeface="+mn-cs"/>
              </a:rPr>
              <a:t>more likely to have a child with a major birth defect</a:t>
            </a:r>
          </a:p>
          <a:p>
            <a:r>
              <a:rPr lang="en-US" sz="1200" b="0" i="0" u="none" strike="noStrike" kern="1200" baseline="0" dirty="0">
                <a:solidFill>
                  <a:schemeClr val="tx1"/>
                </a:solidFill>
                <a:latin typeface="+mn-lt"/>
                <a:ea typeface="+mn-ea"/>
                <a:cs typeface="+mn-cs"/>
              </a:rPr>
              <a:t>than are nondiabetic women. Such defects are widespread</a:t>
            </a:r>
          </a:p>
          <a:p>
            <a:r>
              <a:rPr lang="en-US" sz="1200" b="0" i="0" u="none" strike="noStrike" kern="1200" baseline="0" dirty="0">
                <a:solidFill>
                  <a:schemeClr val="tx1"/>
                </a:solidFill>
                <a:latin typeface="+mn-lt"/>
                <a:ea typeface="+mn-ea"/>
                <a:cs typeface="+mn-cs"/>
              </a:rPr>
              <a:t>and include neural tube defects and heart</a:t>
            </a:r>
          </a:p>
          <a:p>
            <a:r>
              <a:rPr lang="en-US" sz="1200" b="0" i="0" u="none" strike="noStrike" kern="1200" baseline="0" dirty="0">
                <a:solidFill>
                  <a:schemeClr val="tx1"/>
                </a:solidFill>
                <a:latin typeface="+mn-lt"/>
                <a:ea typeface="+mn-ea"/>
                <a:cs typeface="+mn-cs"/>
              </a:rPr>
              <a:t>defects. Women with gestational diabetes usually do</a:t>
            </a:r>
          </a:p>
          <a:p>
            <a:r>
              <a:rPr lang="en-US" sz="1200" b="0" i="0" u="none" strike="noStrike" kern="1200" baseline="0" dirty="0">
                <a:solidFill>
                  <a:schemeClr val="tx1"/>
                </a:solidFill>
                <a:latin typeface="+mn-lt"/>
                <a:ea typeface="+mn-ea"/>
                <a:cs typeface="+mn-cs"/>
              </a:rPr>
              <a:t>not have an increased frequency of children with</a:t>
            </a:r>
          </a:p>
          <a:p>
            <a:r>
              <a:rPr lang="en-US" sz="1200" b="0" i="0" u="none" strike="noStrike" kern="1200" baseline="0" dirty="0">
                <a:solidFill>
                  <a:schemeClr val="tx1"/>
                </a:solidFill>
                <a:latin typeface="+mn-lt"/>
                <a:ea typeface="+mn-ea"/>
                <a:cs typeface="+mn-cs"/>
              </a:rPr>
              <a:t>birth defects. However, if diabetes in either group</a:t>
            </a:r>
          </a:p>
          <a:p>
            <a:r>
              <a:rPr lang="en-US" sz="1200" b="0" i="0" u="none" strike="noStrike" kern="1200" baseline="0" dirty="0">
                <a:solidFill>
                  <a:schemeClr val="tx1"/>
                </a:solidFill>
                <a:latin typeface="+mn-lt"/>
                <a:ea typeface="+mn-ea"/>
                <a:cs typeface="+mn-cs"/>
              </a:rPr>
              <a:t>is poorly managed during pregnancy, there is an</a:t>
            </a:r>
          </a:p>
          <a:p>
            <a:r>
              <a:rPr lang="en-US" sz="1200" b="0" i="0" u="none" strike="noStrike" kern="1200" baseline="0" dirty="0">
                <a:solidFill>
                  <a:schemeClr val="tx1"/>
                </a:solidFill>
                <a:latin typeface="+mn-lt"/>
                <a:ea typeface="+mn-ea"/>
                <a:cs typeface="+mn-cs"/>
              </a:rPr>
              <a:t>increased risk of delivering a very large baby (greater</a:t>
            </a:r>
          </a:p>
          <a:p>
            <a:r>
              <a:rPr lang="en-US" sz="1200" b="0" i="0" u="none" strike="noStrike" kern="1200" baseline="0" dirty="0">
                <a:solidFill>
                  <a:schemeClr val="tx1"/>
                </a:solidFill>
                <a:latin typeface="+mn-lt"/>
                <a:ea typeface="+mn-ea"/>
                <a:cs typeface="+mn-cs"/>
              </a:rPr>
              <a:t>than 10 pounds). Such babies may have an increased</a:t>
            </a:r>
          </a:p>
          <a:p>
            <a:r>
              <a:rPr lang="en-US" sz="1200" b="0" i="0" u="none" strike="noStrike" kern="1200" baseline="0" dirty="0">
                <a:solidFill>
                  <a:schemeClr val="tx1"/>
                </a:solidFill>
                <a:latin typeface="+mn-lt"/>
                <a:ea typeface="+mn-ea"/>
                <a:cs typeface="+mn-cs"/>
              </a:rPr>
              <a:t>risk for obesity and diabetes in later life.</a:t>
            </a:r>
            <a:endParaRPr lang="hu-H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Maternal obesity (defined in the United States as a</a:t>
            </a:r>
          </a:p>
          <a:p>
            <a:r>
              <a:rPr lang="en-US" sz="1200" b="0" i="0" u="none" strike="noStrike" kern="1200" baseline="0" dirty="0">
                <a:solidFill>
                  <a:schemeClr val="tx1"/>
                </a:solidFill>
                <a:latin typeface="+mn-lt"/>
                <a:ea typeface="+mn-ea"/>
                <a:cs typeface="+mn-cs"/>
              </a:rPr>
              <a:t>body mass index greater than 30 kg/meter squared) is</a:t>
            </a:r>
          </a:p>
          <a:p>
            <a:r>
              <a:rPr lang="en-US" sz="1200" b="0" i="0" u="none" strike="noStrike" kern="1200" baseline="0" dirty="0">
                <a:solidFill>
                  <a:schemeClr val="tx1"/>
                </a:solidFill>
                <a:latin typeface="+mn-lt"/>
                <a:ea typeface="+mn-ea"/>
                <a:cs typeface="+mn-cs"/>
              </a:rPr>
              <a:t>also a risk factor for birth defects. Fetuses born to obese</a:t>
            </a:r>
          </a:p>
          <a:p>
            <a:r>
              <a:rPr lang="en-US" sz="1200" b="0" i="0" u="none" strike="noStrike" kern="1200" baseline="0" dirty="0">
                <a:solidFill>
                  <a:schemeClr val="tx1"/>
                </a:solidFill>
                <a:latin typeface="+mn-lt"/>
                <a:ea typeface="+mn-ea"/>
                <a:cs typeface="+mn-cs"/>
              </a:rPr>
              <a:t>women are 2 to 3.5 times more likely than those born to</a:t>
            </a:r>
          </a:p>
          <a:p>
            <a:r>
              <a:rPr lang="en-US" sz="1200" b="0" i="0" u="none" strike="noStrike" kern="1200" baseline="0" dirty="0">
                <a:solidFill>
                  <a:schemeClr val="tx1"/>
                </a:solidFill>
                <a:latin typeface="+mn-lt"/>
                <a:ea typeface="+mn-ea"/>
                <a:cs typeface="+mn-cs"/>
              </a:rPr>
              <a:t>average-weight women to have neural tube defects,</a:t>
            </a:r>
          </a:p>
          <a:p>
            <a:r>
              <a:rPr lang="hu-HU" sz="1200" b="0" i="0" u="none" strike="noStrike" kern="1200" baseline="0" dirty="0" err="1">
                <a:solidFill>
                  <a:schemeClr val="tx1"/>
                </a:solidFill>
                <a:latin typeface="+mn-lt"/>
                <a:ea typeface="+mn-ea"/>
                <a:cs typeface="+mn-cs"/>
              </a:rPr>
              <a:t>heart</a:t>
            </a:r>
            <a:r>
              <a:rPr lang="hu-HU" sz="1200" b="0" i="0" u="none" strike="noStrike" kern="1200" baseline="0" dirty="0">
                <a:solidFill>
                  <a:schemeClr val="tx1"/>
                </a:solidFill>
                <a:latin typeface="+mn-lt"/>
                <a:ea typeface="+mn-ea"/>
                <a:cs typeface="+mn-cs"/>
              </a:rPr>
              <a:t> </a:t>
            </a:r>
            <a:r>
              <a:rPr lang="hu-HU" sz="1200" b="0" i="0" u="none" strike="noStrike" kern="1200" baseline="0" dirty="0" err="1">
                <a:solidFill>
                  <a:schemeClr val="tx1"/>
                </a:solidFill>
                <a:latin typeface="+mn-lt"/>
                <a:ea typeface="+mn-ea"/>
                <a:cs typeface="+mn-cs"/>
              </a:rPr>
              <a:t>defects</a:t>
            </a:r>
            <a:r>
              <a:rPr lang="hu-HU" sz="1200" b="0" i="0" u="none" strike="noStrike" kern="1200" baseline="0" dirty="0">
                <a:solidFill>
                  <a:schemeClr val="tx1"/>
                </a:solidFill>
                <a:latin typeface="+mn-lt"/>
                <a:ea typeface="+mn-ea"/>
                <a:cs typeface="+mn-cs"/>
              </a:rPr>
              <a:t>, and </a:t>
            </a:r>
            <a:r>
              <a:rPr lang="hu-HU" sz="1200" b="0" i="0" u="none" strike="noStrike" kern="1200" baseline="0" dirty="0" err="1">
                <a:solidFill>
                  <a:schemeClr val="tx1"/>
                </a:solidFill>
                <a:latin typeface="+mn-lt"/>
                <a:ea typeface="+mn-ea"/>
                <a:cs typeface="+mn-cs"/>
              </a:rPr>
              <a:t>omphalocele</a:t>
            </a:r>
            <a:r>
              <a:rPr lang="hu-HU" sz="1200" b="0" i="0" u="none" strike="noStrike" kern="1200" baseline="0" dirty="0">
                <a:solidFill>
                  <a:schemeClr val="tx1"/>
                </a:solidFill>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0313B862-D7D3-46A5-BA23-D8E5475253CE}" type="slidenum">
              <a:rPr lang="hu-HU" smtClean="0"/>
              <a:t>61</a:t>
            </a:fld>
            <a:endParaRPr lang="hu-HU"/>
          </a:p>
        </p:txBody>
      </p:sp>
    </p:spTree>
    <p:extLst>
      <p:ext uri="{BB962C8B-B14F-4D97-AF65-F5344CB8AC3E}">
        <p14:creationId xmlns:p14="http://schemas.microsoft.com/office/powerpoint/2010/main" val="223573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F7B32AF4-F7A5-4627-8257-DEA8D6D06179}" type="slidenum">
              <a:rPr lang="hu-HU" smtClean="0"/>
              <a:t>4</a:t>
            </a:fld>
            <a:endParaRPr lang="hu-HU"/>
          </a:p>
        </p:txBody>
      </p:sp>
    </p:spTree>
    <p:extLst>
      <p:ext uri="{BB962C8B-B14F-4D97-AF65-F5344CB8AC3E}">
        <p14:creationId xmlns:p14="http://schemas.microsoft.com/office/powerpoint/2010/main" val="287779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altLang="hu-HU"/>
              <a:t>EW : weeks after fertilization     </a:t>
            </a:r>
          </a:p>
          <a:p>
            <a:pPr eaLnBrk="1" hangingPunct="1">
              <a:spcBef>
                <a:spcPct val="0"/>
              </a:spcBef>
            </a:pPr>
            <a:endParaRPr lang="hu-HU" altLang="hu-HU"/>
          </a:p>
        </p:txBody>
      </p:sp>
      <p:sp>
        <p:nvSpPr>
          <p:cNvPr id="4096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9F0B8E3-D954-49E1-9392-CB0B0CCD2993}" type="slidenum">
              <a:rPr lang="hu-HU" altLang="hu-HU">
                <a:latin typeface="Arial" panose="020B0604020202020204" pitchFamily="34" charset="0"/>
              </a:rPr>
              <a:pPr eaLnBrk="1" hangingPunct="1">
                <a:spcBef>
                  <a:spcPct val="0"/>
                </a:spcBef>
              </a:pPr>
              <a:t>11</a:t>
            </a:fld>
            <a:endParaRPr lang="hu-HU" altLang="hu-HU">
              <a:latin typeface="Arial" panose="020B0604020202020204" pitchFamily="34" charset="0"/>
            </a:endParaRPr>
          </a:p>
        </p:txBody>
      </p:sp>
    </p:spTree>
    <p:extLst>
      <p:ext uri="{BB962C8B-B14F-4D97-AF65-F5344CB8AC3E}">
        <p14:creationId xmlns:p14="http://schemas.microsoft.com/office/powerpoint/2010/main" val="126478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https://en.wikipedia.org/wiki/Frank_Lentini</a:t>
            </a:r>
          </a:p>
          <a:p>
            <a:r>
              <a:rPr lang="hu-HU" dirty="0"/>
              <a:t>https://www.youtube.com/watch?v=Pff544NYQkw</a:t>
            </a:r>
          </a:p>
          <a:p>
            <a:r>
              <a:rPr lang="hu-HU" dirty="0"/>
              <a:t>http://www.erdekesvilag.hu/a-legkulonosebb-rendellenessegekben-szenvedo-emberek/</a:t>
            </a:r>
          </a:p>
        </p:txBody>
      </p:sp>
      <p:sp>
        <p:nvSpPr>
          <p:cNvPr id="4" name="Dia számának helye 3"/>
          <p:cNvSpPr>
            <a:spLocks noGrp="1"/>
          </p:cNvSpPr>
          <p:nvPr>
            <p:ph type="sldNum" sz="quarter" idx="10"/>
          </p:nvPr>
        </p:nvSpPr>
        <p:spPr/>
        <p:txBody>
          <a:bodyPr/>
          <a:lstStyle/>
          <a:p>
            <a:fld id="{F7B32AF4-F7A5-4627-8257-DEA8D6D06179}" type="slidenum">
              <a:rPr lang="hu-HU" smtClean="0"/>
              <a:t>19</a:t>
            </a:fld>
            <a:endParaRPr lang="hu-HU"/>
          </a:p>
        </p:txBody>
      </p:sp>
    </p:spTree>
    <p:extLst>
      <p:ext uri="{BB962C8B-B14F-4D97-AF65-F5344CB8AC3E}">
        <p14:creationId xmlns:p14="http://schemas.microsoft.com/office/powerpoint/2010/main" val="344207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70EE87C-91B6-443A-8797-D5BA25CA21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9D4525-776E-49BF-BA0C-C78E52A869C2}" type="slidenum">
              <a:rPr lang="hu-HU" altLang="hu-HU" smtClean="0"/>
              <a:pPr>
                <a:spcBef>
                  <a:spcPct val="0"/>
                </a:spcBef>
              </a:pPr>
              <a:t>28</a:t>
            </a:fld>
            <a:endParaRPr lang="hu-HU" altLang="hu-HU"/>
          </a:p>
        </p:txBody>
      </p:sp>
      <p:sp>
        <p:nvSpPr>
          <p:cNvPr id="24579" name="Rectangle 2">
            <a:extLst>
              <a:ext uri="{FF2B5EF4-FFF2-40B4-BE49-F238E27FC236}">
                <a16:creationId xmlns:a16="http://schemas.microsoft.com/office/drawing/2014/main" id="{03370A99-4880-4749-BB50-DF0712BD121B}"/>
              </a:ext>
            </a:extLst>
          </p:cNvPr>
          <p:cNvSpPr>
            <a:spLocks noGrp="1" noRot="1" noChangeAspect="1" noChangeArrowheads="1" noTextEdit="1"/>
          </p:cNvSpPr>
          <p:nvPr>
            <p:ph type="sldImg"/>
          </p:nvPr>
        </p:nvSpPr>
        <p:spPr>
          <a:xfrm>
            <a:off x="581025" y="796925"/>
            <a:ext cx="5697538" cy="3205163"/>
          </a:xfrm>
          <a:ln/>
        </p:spPr>
      </p:sp>
      <p:sp>
        <p:nvSpPr>
          <p:cNvPr id="24580" name="Rectangle 3">
            <a:extLst>
              <a:ext uri="{FF2B5EF4-FFF2-40B4-BE49-F238E27FC236}">
                <a16:creationId xmlns:a16="http://schemas.microsoft.com/office/drawing/2014/main" id="{26D4F909-B904-49CA-909B-C2F287658882}"/>
              </a:ext>
            </a:extLst>
          </p:cNvPr>
          <p:cNvSpPr>
            <a:spLocks noGrp="1" noChangeArrowheads="1"/>
          </p:cNvSpPr>
          <p:nvPr>
            <p:ph type="body" idx="1"/>
          </p:nvPr>
        </p:nvSpPr>
        <p:spPr>
          <a:xfrm>
            <a:off x="914400" y="4346575"/>
            <a:ext cx="5029200" cy="3849688"/>
          </a:xfrm>
          <a:noFill/>
        </p:spPr>
        <p:txBody>
          <a:bodyPr/>
          <a:lstStyle/>
          <a:p>
            <a:pPr eaLnBrk="1" hangingPunct="1"/>
            <a:endParaRPr lang="hu-HU" altLang="hu-HU">
              <a:latin typeface="Arial" panose="020B0604020202020204" pitchFamily="34" charset="0"/>
            </a:endParaRPr>
          </a:p>
        </p:txBody>
      </p:sp>
    </p:spTree>
    <p:extLst>
      <p:ext uri="{BB962C8B-B14F-4D97-AF65-F5344CB8AC3E}">
        <p14:creationId xmlns:p14="http://schemas.microsoft.com/office/powerpoint/2010/main" val="212616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https://ghr.nlm.nih.gov/condition/trisomy-13, 18</a:t>
            </a:r>
          </a:p>
        </p:txBody>
      </p:sp>
      <p:sp>
        <p:nvSpPr>
          <p:cNvPr id="4" name="Dia számának helye 3"/>
          <p:cNvSpPr>
            <a:spLocks noGrp="1"/>
          </p:cNvSpPr>
          <p:nvPr>
            <p:ph type="sldNum" sz="quarter" idx="10"/>
          </p:nvPr>
        </p:nvSpPr>
        <p:spPr/>
        <p:txBody>
          <a:bodyPr/>
          <a:lstStyle/>
          <a:p>
            <a:fld id="{0313B862-D7D3-46A5-BA23-D8E5475253CE}" type="slidenum">
              <a:rPr lang="hu-HU" smtClean="0"/>
              <a:t>32</a:t>
            </a:fld>
            <a:endParaRPr lang="hu-HU"/>
          </a:p>
        </p:txBody>
      </p:sp>
    </p:spTree>
    <p:extLst>
      <p:ext uri="{BB962C8B-B14F-4D97-AF65-F5344CB8AC3E}">
        <p14:creationId xmlns:p14="http://schemas.microsoft.com/office/powerpoint/2010/main" val="75267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https://en.wikipedia.org/wiki/Marfan_syndrome</a:t>
            </a:r>
          </a:p>
        </p:txBody>
      </p:sp>
      <p:sp>
        <p:nvSpPr>
          <p:cNvPr id="4" name="Dia számának helye 3"/>
          <p:cNvSpPr>
            <a:spLocks noGrp="1"/>
          </p:cNvSpPr>
          <p:nvPr>
            <p:ph type="sldNum" sz="quarter" idx="10"/>
          </p:nvPr>
        </p:nvSpPr>
        <p:spPr/>
        <p:txBody>
          <a:bodyPr/>
          <a:lstStyle/>
          <a:p>
            <a:fld id="{0313B862-D7D3-46A5-BA23-D8E5475253CE}" type="slidenum">
              <a:rPr lang="hu-HU" smtClean="0"/>
              <a:t>35</a:t>
            </a:fld>
            <a:endParaRPr lang="hu-HU"/>
          </a:p>
        </p:txBody>
      </p:sp>
    </p:spTree>
    <p:extLst>
      <p:ext uri="{BB962C8B-B14F-4D97-AF65-F5344CB8AC3E}">
        <p14:creationId xmlns:p14="http://schemas.microsoft.com/office/powerpoint/2010/main" val="66448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A428EE7-45DB-46AE-8584-D56E3B5A6987}" type="slidenum">
              <a:rPr lang="en-US" altLang="hu-HU">
                <a:latin typeface="Arial" panose="020B0604020202020204" pitchFamily="34" charset="0"/>
              </a:rPr>
              <a:pPr eaLnBrk="1" hangingPunct="1">
                <a:spcBef>
                  <a:spcPct val="0"/>
                </a:spcBef>
              </a:pPr>
              <a:t>37</a:t>
            </a:fld>
            <a:endParaRPr lang="en-US" altLang="hu-HU">
              <a:latin typeface="Arial" panose="020B060402020202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a:p>
        </p:txBody>
      </p:sp>
    </p:spTree>
    <p:extLst>
      <p:ext uri="{BB962C8B-B14F-4D97-AF65-F5344CB8AC3E}">
        <p14:creationId xmlns:p14="http://schemas.microsoft.com/office/powerpoint/2010/main" val="111657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313B862-D7D3-46A5-BA23-D8E5475253CE}" type="slidenum">
              <a:rPr lang="hu-HU" smtClean="0"/>
              <a:t>40</a:t>
            </a:fld>
            <a:endParaRPr lang="hu-HU"/>
          </a:p>
        </p:txBody>
      </p:sp>
    </p:spTree>
    <p:extLst>
      <p:ext uri="{BB962C8B-B14F-4D97-AF65-F5344CB8AC3E}">
        <p14:creationId xmlns:p14="http://schemas.microsoft.com/office/powerpoint/2010/main" val="755824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4775485E-F5E0-4933-8389-9606E9339C41}" type="datetimeFigureOut">
              <a:rPr lang="hu-HU" smtClean="0"/>
              <a:t>2017. 12. 18.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160091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4775485E-F5E0-4933-8389-9606E9339C41}" type="datetimeFigureOut">
              <a:rPr lang="hu-HU" smtClean="0"/>
              <a:t>2017. 12. 18.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20789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4775485E-F5E0-4933-8389-9606E9339C41}" type="datetimeFigureOut">
              <a:rPr lang="hu-HU" smtClean="0"/>
              <a:t>2017. 12. 18.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26558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4775485E-F5E0-4933-8389-9606E9339C41}" type="datetimeFigureOut">
              <a:rPr lang="hu-HU" smtClean="0"/>
              <a:t>2017. 12. 18.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122415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4775485E-F5E0-4933-8389-9606E9339C41}" type="datetimeFigureOut">
              <a:rPr lang="hu-HU" smtClean="0"/>
              <a:t>2017. 12. 18.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117130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4775485E-F5E0-4933-8389-9606E9339C41}" type="datetimeFigureOut">
              <a:rPr lang="hu-HU" smtClean="0"/>
              <a:t>2017. 12. 18.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22193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4775485E-F5E0-4933-8389-9606E9339C41}" type="datetimeFigureOut">
              <a:rPr lang="hu-HU" smtClean="0"/>
              <a:t>2017. 12. 18.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80518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4775485E-F5E0-4933-8389-9606E9339C41}" type="datetimeFigureOut">
              <a:rPr lang="hu-HU" smtClean="0"/>
              <a:t>2017. 12. 18.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182524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4775485E-F5E0-4933-8389-9606E9339C41}" type="datetimeFigureOut">
              <a:rPr lang="hu-HU" smtClean="0"/>
              <a:t>2017. 12. 18.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165060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4775485E-F5E0-4933-8389-9606E9339C41}" type="datetimeFigureOut">
              <a:rPr lang="hu-HU" smtClean="0"/>
              <a:t>2017. 12. 18.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366796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4775485E-F5E0-4933-8389-9606E9339C41}" type="datetimeFigureOut">
              <a:rPr lang="hu-HU" smtClean="0"/>
              <a:t>2017. 12. 18.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3F515E8-DDF3-465D-89C9-C24217F12203}" type="slidenum">
              <a:rPr lang="hu-HU" smtClean="0"/>
              <a:t>‹#›</a:t>
            </a:fld>
            <a:endParaRPr lang="hu-HU"/>
          </a:p>
        </p:txBody>
      </p:sp>
    </p:spTree>
    <p:extLst>
      <p:ext uri="{BB962C8B-B14F-4D97-AF65-F5344CB8AC3E}">
        <p14:creationId xmlns:p14="http://schemas.microsoft.com/office/powerpoint/2010/main" val="2955782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5485E-F5E0-4933-8389-9606E9339C41}" type="datetimeFigureOut">
              <a:rPr lang="hu-HU" smtClean="0"/>
              <a:t>2017. 12. 18.</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515E8-DDF3-465D-89C9-C24217F12203}" type="slidenum">
              <a:rPr lang="hu-HU" smtClean="0"/>
              <a:t>‹#›</a:t>
            </a:fld>
            <a:endParaRPr lang="hu-HU"/>
          </a:p>
        </p:txBody>
      </p:sp>
    </p:spTree>
    <p:extLst>
      <p:ext uri="{BB962C8B-B14F-4D97-AF65-F5344CB8AC3E}">
        <p14:creationId xmlns:p14="http://schemas.microsoft.com/office/powerpoint/2010/main" val="331236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hyperlink" Target="http://thehealthscience.com/" TargetMode="External"/><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bestpractice.bmj.com/best-practice/" TargetMode="External"/><Relationship Id="rId9" Type="http://schemas.openxmlformats.org/officeDocument/2006/relationships/hyperlink" Target="https://encrypted-tbn0.gstatic.com/images?q=tbn:ANd9GcSbU199kxnp3k1T4MrfLj1qPtoj_"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2.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hyperlink" Target="http://www.ncbi.nlm.nih.gov/entrez/dispomim.cgi?id=138440" TargetMode="External"/><Relationship Id="rId3" Type="http://schemas.openxmlformats.org/officeDocument/2006/relationships/hyperlink" Target="http://www.ncbi.nlm.nih.gov/entrez/dispomim.cgi?id=120220" TargetMode="External"/><Relationship Id="rId7" Type="http://schemas.openxmlformats.org/officeDocument/2006/relationships/hyperlink" Target="http://www.ncbi.nlm.nih.gov/entrez/dispomim.cgi?id=123580" TargetMode="External"/><Relationship Id="rId12" Type="http://schemas.openxmlformats.org/officeDocument/2006/relationships/hyperlink" Target="http://en.wikipedia.org/wiki/Paula_Sage"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www.ncbi.nlm.nih.gov/entrez/dispomim.cgi?id=600855" TargetMode="External"/><Relationship Id="rId11" Type="http://schemas.openxmlformats.org/officeDocument/2006/relationships/image" Target="../media/image45.jpeg"/><Relationship Id="rId5" Type="http://schemas.openxmlformats.org/officeDocument/2006/relationships/hyperlink" Target="http://www.ncbi.nlm.nih.gov/entrez/dispomim.cgi?id=601245" TargetMode="External"/><Relationship Id="rId10" Type="http://schemas.openxmlformats.org/officeDocument/2006/relationships/hyperlink" Target="http://images.suite101.com/755441_com_paulasagea.jpg" TargetMode="External"/><Relationship Id="rId4" Type="http://schemas.openxmlformats.org/officeDocument/2006/relationships/hyperlink" Target="http://www.ncbi.nlm.nih.gov/entrez/dispomim.cgi?id=164740" TargetMode="External"/><Relationship Id="rId9" Type="http://schemas.openxmlformats.org/officeDocument/2006/relationships/hyperlink" Target="http://www.ncbi.nlm.nih.gov/entrez/dispomim.cgi?id=10745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hyperlink" Target="https://ghr.nlm.nih.gov/art/large/overlapping-fingers.jpeg?ow" TargetMode="External"/><Relationship Id="rId3" Type="http://schemas.openxmlformats.org/officeDocument/2006/relationships/image" Target="../media/image50.jpeg"/><Relationship Id="rId7" Type="http://schemas.openxmlformats.org/officeDocument/2006/relationships/hyperlink" Target="https://ghr.nlm.nih.gov/art/large/micrognathia.jpeg?o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ghr.nlm.nih.gov/art/large/baby-with-cleft-palate.jpeg?ow" TargetMode="External"/><Relationship Id="rId5" Type="http://schemas.openxmlformats.org/officeDocument/2006/relationships/hyperlink" Target="https://ghr.nlm.nih.gov/art/large/baby-with-cleft-lip.jpeg?ow" TargetMode="External"/><Relationship Id="rId4" Type="http://schemas.openxmlformats.org/officeDocument/2006/relationships/hyperlink" Target="https://ghr.nlm.nih.gov/condition/microphthalmia"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915886" y="216988"/>
            <a:ext cx="9144000" cy="2387600"/>
          </a:xfrm>
        </p:spPr>
        <p:txBody>
          <a:bodyPr>
            <a:normAutofit fontScale="90000"/>
          </a:bodyPr>
          <a:lstStyle/>
          <a:p>
            <a:pPr algn="r"/>
            <a:r>
              <a:rPr lang="de-DE" dirty="0" err="1">
                <a:solidFill>
                  <a:srgbClr val="C00000"/>
                </a:solidFill>
              </a:rPr>
              <a:t>Developmental</a:t>
            </a:r>
            <a:r>
              <a:rPr lang="de-DE" dirty="0">
                <a:solidFill>
                  <a:srgbClr val="C00000"/>
                </a:solidFill>
              </a:rPr>
              <a:t> </a:t>
            </a:r>
            <a:br>
              <a:rPr lang="hu-HU" dirty="0">
                <a:solidFill>
                  <a:srgbClr val="C00000"/>
                </a:solidFill>
              </a:rPr>
            </a:br>
            <a:r>
              <a:rPr lang="de-DE" dirty="0" err="1">
                <a:solidFill>
                  <a:srgbClr val="C00000"/>
                </a:solidFill>
              </a:rPr>
              <a:t>malformations</a:t>
            </a:r>
            <a:br>
              <a:rPr lang="hu-HU" altLang="hu-HU" b="1" dirty="0">
                <a:solidFill>
                  <a:srgbClr val="C00000"/>
                </a:solidFill>
              </a:rPr>
            </a:br>
            <a:endParaRPr lang="hu-HU" dirty="0">
              <a:solidFill>
                <a:srgbClr val="C00000"/>
              </a:solidFill>
            </a:endParaRPr>
          </a:p>
        </p:txBody>
      </p:sp>
      <p:sp>
        <p:nvSpPr>
          <p:cNvPr id="3" name="Alcím 2"/>
          <p:cNvSpPr>
            <a:spLocks noGrp="1"/>
          </p:cNvSpPr>
          <p:nvPr>
            <p:ph type="subTitle" idx="1"/>
          </p:nvPr>
        </p:nvSpPr>
        <p:spPr>
          <a:xfrm>
            <a:off x="371829" y="4822788"/>
            <a:ext cx="9144000" cy="1655762"/>
          </a:xfrm>
        </p:spPr>
        <p:txBody>
          <a:bodyPr>
            <a:normAutofit/>
          </a:bodyPr>
          <a:lstStyle/>
          <a:p>
            <a:r>
              <a:rPr lang="hu-HU" sz="2000" dirty="0" err="1">
                <a:solidFill>
                  <a:srgbClr val="002060"/>
                </a:solidFill>
              </a:rPr>
              <a:t>by</a:t>
            </a:r>
            <a:r>
              <a:rPr lang="hu-HU" sz="2000" dirty="0">
                <a:solidFill>
                  <a:srgbClr val="002060"/>
                </a:solidFill>
              </a:rPr>
              <a:t> Krisztina </a:t>
            </a:r>
            <a:r>
              <a:rPr lang="hu-HU" sz="2000" dirty="0" err="1">
                <a:solidFill>
                  <a:srgbClr val="002060"/>
                </a:solidFill>
              </a:rPr>
              <a:t>H.-Minkó</a:t>
            </a:r>
            <a:r>
              <a:rPr lang="hu-HU" sz="2000" dirty="0">
                <a:solidFill>
                  <a:srgbClr val="002060"/>
                </a:solidFill>
              </a:rPr>
              <a:t> </a:t>
            </a:r>
          </a:p>
          <a:p>
            <a:r>
              <a:rPr lang="hu-HU" altLang="hu-HU" sz="2000" i="1" dirty="0">
                <a:solidFill>
                  <a:srgbClr val="002060"/>
                </a:solidFill>
              </a:rPr>
              <a:t>Semmelweis University, </a:t>
            </a:r>
            <a:r>
              <a:rPr lang="hu-HU" altLang="hu-HU" sz="2000" i="1" dirty="0" err="1">
                <a:solidFill>
                  <a:srgbClr val="002060"/>
                </a:solidFill>
              </a:rPr>
              <a:t>Faculty</a:t>
            </a:r>
            <a:r>
              <a:rPr lang="hu-HU" altLang="hu-HU" sz="2000" i="1" dirty="0">
                <a:solidFill>
                  <a:srgbClr val="002060"/>
                </a:solidFill>
              </a:rPr>
              <a:t> of </a:t>
            </a:r>
            <a:r>
              <a:rPr lang="hu-HU" altLang="hu-HU" sz="2000" i="1" dirty="0" err="1">
                <a:solidFill>
                  <a:srgbClr val="002060"/>
                </a:solidFill>
              </a:rPr>
              <a:t>Medicine</a:t>
            </a:r>
            <a:r>
              <a:rPr lang="hu-HU" altLang="hu-HU" sz="2000" i="1" dirty="0">
                <a:solidFill>
                  <a:srgbClr val="002060"/>
                </a:solidFill>
              </a:rPr>
              <a:t>, </a:t>
            </a:r>
          </a:p>
          <a:p>
            <a:r>
              <a:rPr lang="hu-HU" altLang="hu-HU" sz="2000" i="1" dirty="0" err="1">
                <a:solidFill>
                  <a:srgbClr val="002060"/>
                </a:solidFill>
              </a:rPr>
              <a:t>Department</a:t>
            </a:r>
            <a:r>
              <a:rPr lang="hu-HU" altLang="hu-HU" sz="2000" i="1" dirty="0">
                <a:solidFill>
                  <a:srgbClr val="002060"/>
                </a:solidFill>
              </a:rPr>
              <a:t> of </a:t>
            </a:r>
            <a:r>
              <a:rPr lang="hu-HU" altLang="hu-HU" sz="2000" i="1" dirty="0" err="1">
                <a:solidFill>
                  <a:srgbClr val="002060"/>
                </a:solidFill>
              </a:rPr>
              <a:t>Anatomy</a:t>
            </a:r>
            <a:r>
              <a:rPr lang="hu-HU" altLang="hu-HU" sz="2000" i="1" dirty="0">
                <a:solidFill>
                  <a:srgbClr val="002060"/>
                </a:solidFill>
              </a:rPr>
              <a:t>, </a:t>
            </a:r>
            <a:r>
              <a:rPr lang="hu-HU" altLang="hu-HU" sz="2000" i="1" dirty="0" err="1">
                <a:solidFill>
                  <a:srgbClr val="002060"/>
                </a:solidFill>
              </a:rPr>
              <a:t>Histology</a:t>
            </a:r>
            <a:r>
              <a:rPr lang="hu-HU" altLang="hu-HU" sz="2000" i="1" dirty="0">
                <a:solidFill>
                  <a:srgbClr val="002060"/>
                </a:solidFill>
              </a:rPr>
              <a:t> and </a:t>
            </a:r>
            <a:r>
              <a:rPr lang="hu-HU" altLang="hu-HU" sz="2000" i="1" dirty="0" err="1">
                <a:solidFill>
                  <a:srgbClr val="002060"/>
                </a:solidFill>
              </a:rPr>
              <a:t>Embyology</a:t>
            </a:r>
            <a:endParaRPr lang="hu-HU" altLang="hu-HU" sz="2000" i="1" dirty="0">
              <a:solidFill>
                <a:srgbClr val="002060"/>
              </a:solidFill>
            </a:endParaRPr>
          </a:p>
          <a:p>
            <a:r>
              <a:rPr lang="hu-HU" altLang="hu-HU" sz="2000" i="1" dirty="0">
                <a:solidFill>
                  <a:srgbClr val="002060"/>
                </a:solidFill>
              </a:rPr>
              <a:t>2017</a:t>
            </a:r>
          </a:p>
          <a:p>
            <a:endParaRPr lang="hu-HU" sz="2000" dirty="0">
              <a:solidFill>
                <a:srgbClr val="002060"/>
              </a:solidFill>
            </a:endParaRPr>
          </a:p>
        </p:txBody>
      </p:sp>
      <p:pic>
        <p:nvPicPr>
          <p:cNvPr id="4" name="Picture 5" descr="dou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88" y="314354"/>
            <a:ext cx="5243289" cy="39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ép 4"/>
          <p:cNvPicPr>
            <a:picLocks noChangeAspect="1"/>
          </p:cNvPicPr>
          <p:nvPr/>
        </p:nvPicPr>
        <p:blipFill rotWithShape="1">
          <a:blip r:embed="rId3"/>
          <a:srcRect l="52719"/>
          <a:stretch/>
        </p:blipFill>
        <p:spPr>
          <a:xfrm>
            <a:off x="8516870" y="1712904"/>
            <a:ext cx="3397544" cy="4965482"/>
          </a:xfrm>
          <a:prstGeom prst="rect">
            <a:avLst/>
          </a:prstGeom>
        </p:spPr>
      </p:pic>
      <p:pic>
        <p:nvPicPr>
          <p:cNvPr id="6" name="Picture 2" descr="http://mummalove.files.wordpress.com/2013/03/dsc_5825.jpg">
            <a:extLst>
              <a:ext uri="{FF2B5EF4-FFF2-40B4-BE49-F238E27FC236}">
                <a16:creationId xmlns:a16="http://schemas.microsoft.com/office/drawing/2014/main" id="{57CE44C1-A08A-4D36-8D7D-41A712D512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167" y="2916114"/>
            <a:ext cx="2380513" cy="157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6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74449" y="350441"/>
            <a:ext cx="6096000" cy="2400657"/>
          </a:xfrm>
          <a:prstGeom prst="rect">
            <a:avLst/>
          </a:prstGeom>
          <a:ln>
            <a:solidFill>
              <a:srgbClr val="002060"/>
            </a:solidFill>
          </a:ln>
        </p:spPr>
        <p:txBody>
          <a:bodyPr>
            <a:spAutoFit/>
          </a:bodyPr>
          <a:lstStyle/>
          <a:p>
            <a:r>
              <a:rPr lang="hu-HU" sz="2400" b="1" i="0" u="none" strike="noStrike" baseline="0" dirty="0">
                <a:solidFill>
                  <a:srgbClr val="C00000"/>
                </a:solidFill>
              </a:rPr>
              <a:t>A </a:t>
            </a:r>
            <a:r>
              <a:rPr lang="hu-HU" sz="2400" b="1" i="0" u="none" strike="noStrike" baseline="0" dirty="0" err="1">
                <a:solidFill>
                  <a:srgbClr val="C00000"/>
                </a:solidFill>
              </a:rPr>
              <a:t>second</a:t>
            </a:r>
            <a:r>
              <a:rPr lang="hu-HU" sz="2400" b="1" i="0" u="none" strike="noStrike" baseline="0" dirty="0">
                <a:solidFill>
                  <a:srgbClr val="C00000"/>
                </a:solidFill>
              </a:rPr>
              <a:t> </a:t>
            </a:r>
            <a:r>
              <a:rPr lang="hu-HU" sz="2400" b="1" i="0" u="none" strike="noStrike" baseline="0" dirty="0" err="1">
                <a:solidFill>
                  <a:srgbClr val="C00000"/>
                </a:solidFill>
              </a:rPr>
              <a:t>principle</a:t>
            </a:r>
            <a:r>
              <a:rPr lang="hu-HU" sz="2400" b="1" i="0" u="none" strike="noStrike" baseline="0" dirty="0">
                <a:solidFill>
                  <a:srgbClr val="C00000"/>
                </a:solidFill>
              </a:rPr>
              <a:t> of</a:t>
            </a:r>
            <a:r>
              <a:rPr lang="hu-HU" sz="2400" b="1" i="0" u="none" strike="noStrike" dirty="0">
                <a:solidFill>
                  <a:srgbClr val="C00000"/>
                </a:solidFill>
              </a:rPr>
              <a:t> </a:t>
            </a:r>
            <a:r>
              <a:rPr lang="en-US" sz="2400" b="1" i="0" u="none" strike="noStrike" baseline="0" dirty="0">
                <a:solidFill>
                  <a:srgbClr val="C00000"/>
                </a:solidFill>
              </a:rPr>
              <a:t>teratology </a:t>
            </a:r>
            <a:endParaRPr lang="hu-HU" sz="2400" b="1" i="0" u="none" strike="noStrike" baseline="0" dirty="0">
              <a:solidFill>
                <a:srgbClr val="C00000"/>
              </a:solidFill>
            </a:endParaRPr>
          </a:p>
          <a:p>
            <a:endParaRPr lang="hu-HU" dirty="0">
              <a:solidFill>
                <a:srgbClr val="231F20"/>
              </a:solidFill>
            </a:endParaRPr>
          </a:p>
          <a:p>
            <a:r>
              <a:rPr lang="en-US" b="0" i="0" u="none" strike="noStrike" baseline="0" dirty="0">
                <a:solidFill>
                  <a:srgbClr val="231F20"/>
                </a:solidFill>
              </a:rPr>
              <a:t>is that an embryonic structure is susceptible</a:t>
            </a:r>
          </a:p>
          <a:p>
            <a:r>
              <a:rPr lang="en-US" b="0" i="0" u="none" strike="noStrike" baseline="0" dirty="0">
                <a:solidFill>
                  <a:srgbClr val="231F20"/>
                </a:solidFill>
              </a:rPr>
              <a:t>to a </a:t>
            </a:r>
            <a:r>
              <a:rPr lang="en-US" b="1" i="0" u="none" strike="noStrike" baseline="0" dirty="0">
                <a:solidFill>
                  <a:srgbClr val="C00000"/>
                </a:solidFill>
              </a:rPr>
              <a:t>critical dose of teratogen </a:t>
            </a:r>
            <a:r>
              <a:rPr lang="en-US" b="0" i="0" u="none" strike="noStrike" baseline="0" dirty="0">
                <a:solidFill>
                  <a:srgbClr val="231F20"/>
                </a:solidFill>
              </a:rPr>
              <a:t>during its specific critical</a:t>
            </a:r>
          </a:p>
          <a:p>
            <a:r>
              <a:rPr lang="hu-HU" b="0" i="0" u="none" strike="noStrike" baseline="0" dirty="0" err="1">
                <a:solidFill>
                  <a:srgbClr val="231F20"/>
                </a:solidFill>
              </a:rPr>
              <a:t>sensitive</a:t>
            </a:r>
            <a:r>
              <a:rPr lang="hu-HU" b="0" i="0" u="none" strike="noStrike" baseline="0" dirty="0">
                <a:solidFill>
                  <a:srgbClr val="231F20"/>
                </a:solidFill>
              </a:rPr>
              <a:t> </a:t>
            </a:r>
            <a:r>
              <a:rPr lang="hu-HU" b="0" i="0" u="none" strike="noStrike" baseline="0" dirty="0" err="1">
                <a:solidFill>
                  <a:srgbClr val="231F20"/>
                </a:solidFill>
              </a:rPr>
              <a:t>period</a:t>
            </a:r>
            <a:r>
              <a:rPr lang="hu-HU" b="0" i="0" u="none" strike="noStrike" baseline="0" dirty="0">
                <a:solidFill>
                  <a:srgbClr val="231F20"/>
                </a:solidFill>
              </a:rPr>
              <a:t>. </a:t>
            </a:r>
            <a:r>
              <a:rPr lang="hu-HU" b="0" i="0" u="none" strike="noStrike" baseline="0" dirty="0" err="1">
                <a:solidFill>
                  <a:srgbClr val="231F20"/>
                </a:solidFill>
              </a:rPr>
              <a:t>Thus</a:t>
            </a:r>
            <a:r>
              <a:rPr lang="hu-HU" b="0" i="0" u="none" strike="noStrike" baseline="0" dirty="0">
                <a:solidFill>
                  <a:srgbClr val="231F20"/>
                </a:solidFill>
              </a:rPr>
              <a:t>, </a:t>
            </a:r>
            <a:r>
              <a:rPr lang="hu-HU" b="0" i="0" u="none" strike="noStrike" baseline="0" dirty="0" err="1">
                <a:solidFill>
                  <a:srgbClr val="231F20"/>
                </a:solidFill>
              </a:rPr>
              <a:t>in</a:t>
            </a:r>
            <a:r>
              <a:rPr lang="hu-HU" b="0" i="0" u="none" strike="noStrike" baseline="0" dirty="0">
                <a:solidFill>
                  <a:srgbClr val="231F20"/>
                </a:solidFill>
              </a:rPr>
              <a:t> </a:t>
            </a:r>
            <a:r>
              <a:rPr lang="hu-HU" b="0" i="0" u="none" strike="noStrike" baseline="0" dirty="0" err="1">
                <a:solidFill>
                  <a:srgbClr val="231F20"/>
                </a:solidFill>
              </a:rPr>
              <a:t>teratologic</a:t>
            </a:r>
            <a:r>
              <a:rPr lang="hu-HU" b="0" i="0" u="none" strike="noStrike" baseline="0" dirty="0">
                <a:solidFill>
                  <a:srgbClr val="231F20"/>
                </a:solidFill>
              </a:rPr>
              <a:t> </a:t>
            </a:r>
            <a:r>
              <a:rPr lang="hu-HU" b="0" i="0" u="none" strike="noStrike" baseline="0" dirty="0" err="1">
                <a:solidFill>
                  <a:srgbClr val="231F20"/>
                </a:solidFill>
              </a:rPr>
              <a:t>studies</a:t>
            </a:r>
            <a:r>
              <a:rPr lang="hu-HU" b="0" i="0" u="none" strike="noStrike" baseline="0" dirty="0">
                <a:solidFill>
                  <a:srgbClr val="231F20"/>
                </a:solidFill>
              </a:rPr>
              <a:t> a </a:t>
            </a:r>
            <a:r>
              <a:rPr lang="hu-HU" b="0" i="0" u="none" strike="noStrike" baseline="0" dirty="0" err="1">
                <a:solidFill>
                  <a:srgbClr val="C00000"/>
                </a:solidFill>
              </a:rPr>
              <a:t>dose</a:t>
            </a:r>
            <a:r>
              <a:rPr lang="hu-HU" b="0" i="0" u="none" strike="noStrike" baseline="0" dirty="0">
                <a:solidFill>
                  <a:srgbClr val="C00000"/>
                </a:solidFill>
              </a:rPr>
              <a:t> </a:t>
            </a:r>
            <a:r>
              <a:rPr lang="hu-HU" b="0" i="0" u="none" strike="noStrike" baseline="0" dirty="0" err="1">
                <a:solidFill>
                  <a:srgbClr val="C00000"/>
                </a:solidFill>
              </a:rPr>
              <a:t>response</a:t>
            </a:r>
            <a:endParaRPr lang="hu-HU" b="0" i="0" u="none" strike="noStrike" baseline="0" dirty="0">
              <a:solidFill>
                <a:srgbClr val="C00000"/>
              </a:solidFill>
            </a:endParaRPr>
          </a:p>
          <a:p>
            <a:r>
              <a:rPr lang="en-US" b="0" i="0" u="none" strike="noStrike" baseline="0" dirty="0">
                <a:solidFill>
                  <a:srgbClr val="C00000"/>
                </a:solidFill>
              </a:rPr>
              <a:t>curve </a:t>
            </a:r>
            <a:r>
              <a:rPr lang="en-US" b="0" i="0" u="none" strike="noStrike" baseline="0" dirty="0">
                <a:solidFill>
                  <a:srgbClr val="231F20"/>
                </a:solidFill>
              </a:rPr>
              <a:t>is constructed for a suspected teratogen</a:t>
            </a:r>
          </a:p>
          <a:p>
            <a:r>
              <a:rPr lang="en-US" b="0" i="0" u="none" strike="noStrike" baseline="0" dirty="0">
                <a:solidFill>
                  <a:srgbClr val="231F20"/>
                </a:solidFill>
              </a:rPr>
              <a:t>in which lowest dose has no effect and the highest</a:t>
            </a:r>
          </a:p>
          <a:p>
            <a:r>
              <a:rPr lang="en-US" b="0" i="0" u="none" strike="noStrike" baseline="0" dirty="0">
                <a:solidFill>
                  <a:srgbClr val="231F20"/>
                </a:solidFill>
              </a:rPr>
              <a:t>dose is lethal to the embryo.</a:t>
            </a:r>
            <a:endParaRPr lang="hu-HU" dirty="0"/>
          </a:p>
        </p:txBody>
      </p:sp>
      <p:sp>
        <p:nvSpPr>
          <p:cNvPr id="3" name="Téglalap 2"/>
          <p:cNvSpPr/>
          <p:nvPr/>
        </p:nvSpPr>
        <p:spPr>
          <a:xfrm>
            <a:off x="6556428" y="1218346"/>
            <a:ext cx="5257800" cy="5170646"/>
          </a:xfrm>
          <a:prstGeom prst="rect">
            <a:avLst/>
          </a:prstGeom>
          <a:ln>
            <a:solidFill>
              <a:srgbClr val="002060"/>
            </a:solidFill>
          </a:ln>
        </p:spPr>
        <p:txBody>
          <a:bodyPr wrap="square">
            <a:spAutoFit/>
          </a:bodyPr>
          <a:lstStyle/>
          <a:p>
            <a:r>
              <a:rPr lang="hu-HU" sz="2400" b="1" i="0" u="none" strike="noStrike" baseline="0" dirty="0">
                <a:solidFill>
                  <a:srgbClr val="C00000"/>
                </a:solidFill>
              </a:rPr>
              <a:t>A </a:t>
            </a:r>
            <a:r>
              <a:rPr lang="hu-HU" sz="2400" b="1" i="0" u="none" strike="noStrike" baseline="0" dirty="0" err="1">
                <a:solidFill>
                  <a:srgbClr val="C00000"/>
                </a:solidFill>
              </a:rPr>
              <a:t>third</a:t>
            </a:r>
            <a:r>
              <a:rPr lang="hu-HU" sz="2400" b="1" i="0" u="none" strike="noStrike" baseline="0" dirty="0">
                <a:solidFill>
                  <a:srgbClr val="C00000"/>
                </a:solidFill>
              </a:rPr>
              <a:t> </a:t>
            </a:r>
            <a:r>
              <a:rPr lang="hu-HU" sz="2400" b="1" i="0" u="none" strike="noStrike" baseline="0" dirty="0" err="1">
                <a:solidFill>
                  <a:srgbClr val="C00000"/>
                </a:solidFill>
              </a:rPr>
              <a:t>principle</a:t>
            </a:r>
            <a:r>
              <a:rPr lang="hu-HU" sz="2400" b="1" i="0" u="none" strike="noStrike" baseline="0" dirty="0">
                <a:solidFill>
                  <a:srgbClr val="C00000"/>
                </a:solidFill>
              </a:rPr>
              <a:t> of</a:t>
            </a:r>
            <a:r>
              <a:rPr lang="hu-HU" sz="2400" b="1" i="0" u="none" strike="noStrike" dirty="0">
                <a:solidFill>
                  <a:srgbClr val="C00000"/>
                </a:solidFill>
              </a:rPr>
              <a:t> </a:t>
            </a:r>
            <a:r>
              <a:rPr lang="en-US" sz="2400" b="1" i="0" u="none" strike="noStrike" baseline="0" dirty="0">
                <a:solidFill>
                  <a:srgbClr val="C00000"/>
                </a:solidFill>
              </a:rPr>
              <a:t>teratology</a:t>
            </a:r>
            <a:endParaRPr lang="hu-HU" sz="2400" b="1" i="0" u="none" strike="noStrike" baseline="0" dirty="0">
              <a:solidFill>
                <a:srgbClr val="C00000"/>
              </a:solidFill>
            </a:endParaRPr>
          </a:p>
          <a:p>
            <a:endParaRPr lang="hu-HU" dirty="0">
              <a:solidFill>
                <a:srgbClr val="231F20"/>
              </a:solidFill>
            </a:endParaRPr>
          </a:p>
          <a:p>
            <a:endParaRPr lang="hu-HU" b="0" i="0" u="none" strike="noStrike" baseline="0" dirty="0">
              <a:solidFill>
                <a:srgbClr val="231F20"/>
              </a:solidFill>
            </a:endParaRPr>
          </a:p>
          <a:p>
            <a:r>
              <a:rPr lang="en-US" b="0" i="0" u="none" strike="noStrike" baseline="0" dirty="0">
                <a:solidFill>
                  <a:srgbClr val="231F20"/>
                </a:solidFill>
              </a:rPr>
              <a:t>is that </a:t>
            </a:r>
            <a:r>
              <a:rPr lang="en-US" b="1" i="0" u="none" strike="noStrike" baseline="0" dirty="0">
                <a:solidFill>
                  <a:srgbClr val="C00000"/>
                </a:solidFill>
              </a:rPr>
              <a:t>susceptibility to a teratogen depends</a:t>
            </a:r>
          </a:p>
          <a:p>
            <a:r>
              <a:rPr lang="en-US" b="1" i="0" u="none" strike="noStrike" baseline="0" dirty="0">
                <a:solidFill>
                  <a:srgbClr val="C00000"/>
                </a:solidFill>
              </a:rPr>
              <a:t>on the genetic constitution of the developing embryo</a:t>
            </a:r>
          </a:p>
          <a:p>
            <a:r>
              <a:rPr lang="en-US" b="0" i="0" u="none" strike="noStrike" baseline="0" dirty="0">
                <a:solidFill>
                  <a:srgbClr val="231F20"/>
                </a:solidFill>
              </a:rPr>
              <a:t>or fetus. </a:t>
            </a:r>
            <a:endParaRPr lang="hu-HU" b="0" i="0" u="none" strike="noStrike" baseline="0" dirty="0">
              <a:solidFill>
                <a:srgbClr val="231F20"/>
              </a:solidFill>
            </a:endParaRPr>
          </a:p>
          <a:p>
            <a:endParaRPr lang="hu-HU" dirty="0">
              <a:solidFill>
                <a:srgbClr val="231F20"/>
              </a:solidFill>
            </a:endParaRPr>
          </a:p>
          <a:p>
            <a:r>
              <a:rPr lang="en-US" b="0" i="0" u="none" strike="noStrike" baseline="0" dirty="0">
                <a:solidFill>
                  <a:srgbClr val="231F20"/>
                </a:solidFill>
              </a:rPr>
              <a:t>For example, if two embryos of the same age</a:t>
            </a:r>
          </a:p>
          <a:p>
            <a:r>
              <a:rPr lang="en-US" b="0" i="0" u="none" strike="noStrike" baseline="0" dirty="0">
                <a:solidFill>
                  <a:srgbClr val="231F20"/>
                </a:solidFill>
              </a:rPr>
              <a:t>are exposed to the same dose of teratogen, one may</a:t>
            </a:r>
          </a:p>
          <a:p>
            <a:r>
              <a:rPr lang="en-US" b="0" i="0" u="none" strike="noStrike" baseline="0" dirty="0">
                <a:solidFill>
                  <a:srgbClr val="231F20"/>
                </a:solidFill>
              </a:rPr>
              <a:t>develop severe cardiac malformations whereas the</a:t>
            </a:r>
          </a:p>
          <a:p>
            <a:r>
              <a:rPr lang="en-US" b="0" i="0" u="none" strike="noStrike" baseline="0" dirty="0">
                <a:solidFill>
                  <a:srgbClr val="231F20"/>
                </a:solidFill>
              </a:rPr>
              <a:t>other may remain unaffected. The molecular basis</a:t>
            </a:r>
          </a:p>
          <a:p>
            <a:r>
              <a:rPr lang="en-US" b="0" i="0" u="none" strike="noStrike" baseline="0" dirty="0">
                <a:solidFill>
                  <a:srgbClr val="231F20"/>
                </a:solidFill>
              </a:rPr>
              <a:t>for this difference in susceptibility might, for instance,</a:t>
            </a:r>
          </a:p>
          <a:p>
            <a:r>
              <a:rPr lang="en-US" b="0" i="0" u="none" strike="noStrike" baseline="0" dirty="0">
                <a:solidFill>
                  <a:srgbClr val="231F20"/>
                </a:solidFill>
              </a:rPr>
              <a:t>be a genetic difference in the rate at which the enzyme</a:t>
            </a:r>
            <a:r>
              <a:rPr lang="hu-HU" b="0" i="0" u="none" strike="noStrike" dirty="0">
                <a:solidFill>
                  <a:srgbClr val="231F20"/>
                </a:solidFill>
              </a:rPr>
              <a:t> </a:t>
            </a:r>
            <a:r>
              <a:rPr lang="en-US" b="0" i="0" u="none" strike="noStrike" baseline="0" dirty="0">
                <a:solidFill>
                  <a:srgbClr val="231F20"/>
                </a:solidFill>
              </a:rPr>
              <a:t>systems of the two embryos detoxify the teratogen.</a:t>
            </a:r>
          </a:p>
          <a:p>
            <a:r>
              <a:rPr lang="en-US" b="0" i="0" u="none" strike="noStrike" baseline="0" dirty="0">
                <a:solidFill>
                  <a:srgbClr val="231F20"/>
                </a:solidFill>
              </a:rPr>
              <a:t>Thus, there is a </a:t>
            </a:r>
            <a:r>
              <a:rPr lang="en-US" b="1" i="0" u="none" strike="noStrike" baseline="0" dirty="0">
                <a:solidFill>
                  <a:srgbClr val="C00000"/>
                </a:solidFill>
              </a:rPr>
              <a:t>gene-environmental interaction</a:t>
            </a:r>
          </a:p>
          <a:p>
            <a:r>
              <a:rPr lang="en-US" b="0" i="0" u="none" strike="noStrike" baseline="0" dirty="0">
                <a:solidFill>
                  <a:srgbClr val="231F20"/>
                </a:solidFill>
              </a:rPr>
              <a:t>underlying susceptibility to birth defects that varies</a:t>
            </a:r>
          </a:p>
          <a:p>
            <a:r>
              <a:rPr lang="hu-HU" b="0" i="0" u="none" strike="noStrike" baseline="0" dirty="0" err="1">
                <a:solidFill>
                  <a:srgbClr val="231F20"/>
                </a:solidFill>
              </a:rPr>
              <a:t>from</a:t>
            </a:r>
            <a:r>
              <a:rPr lang="hu-HU" b="0" i="0" u="none" strike="noStrike" baseline="0" dirty="0">
                <a:solidFill>
                  <a:srgbClr val="231F20"/>
                </a:solidFill>
              </a:rPr>
              <a:t> </a:t>
            </a:r>
            <a:r>
              <a:rPr lang="hu-HU" b="0" i="0" u="none" strike="noStrike" baseline="0" dirty="0" err="1">
                <a:solidFill>
                  <a:srgbClr val="231F20"/>
                </a:solidFill>
              </a:rPr>
              <a:t>embryo</a:t>
            </a:r>
            <a:r>
              <a:rPr lang="hu-HU" b="0" i="0" u="none" strike="noStrike" baseline="0" dirty="0">
                <a:solidFill>
                  <a:srgbClr val="231F20"/>
                </a:solidFill>
              </a:rPr>
              <a:t> </a:t>
            </a:r>
            <a:r>
              <a:rPr lang="hu-HU" b="0" i="0" u="none" strike="noStrike" baseline="0" dirty="0" err="1">
                <a:solidFill>
                  <a:srgbClr val="231F20"/>
                </a:solidFill>
              </a:rPr>
              <a:t>to</a:t>
            </a:r>
            <a:r>
              <a:rPr lang="hu-HU" b="0" i="0" u="none" strike="noStrike" baseline="0" dirty="0">
                <a:solidFill>
                  <a:srgbClr val="231F20"/>
                </a:solidFill>
              </a:rPr>
              <a:t> </a:t>
            </a:r>
            <a:r>
              <a:rPr lang="hu-HU" b="0" i="0" u="none" strike="noStrike" baseline="0" dirty="0" err="1">
                <a:solidFill>
                  <a:srgbClr val="231F20"/>
                </a:solidFill>
              </a:rPr>
              <a:t>embryo</a:t>
            </a:r>
            <a:r>
              <a:rPr lang="hu-HU" b="0" i="0" u="none" strike="noStrike" baseline="0" dirty="0">
                <a:solidFill>
                  <a:srgbClr val="231F20"/>
                </a:solidFill>
              </a:rPr>
              <a:t>.</a:t>
            </a:r>
            <a:endParaRPr lang="hu-HU" dirty="0"/>
          </a:p>
        </p:txBody>
      </p:sp>
    </p:spTree>
    <p:extLst>
      <p:ext uri="{BB962C8B-B14F-4D97-AF65-F5344CB8AC3E}">
        <p14:creationId xmlns:p14="http://schemas.microsoft.com/office/powerpoint/2010/main" val="306459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hu-HU" altLang="hu-HU" sz="4000" b="1" dirty="0" err="1">
                <a:solidFill>
                  <a:srgbClr val="C00000"/>
                </a:solidFill>
                <a:latin typeface="+mn-lt"/>
              </a:rPr>
              <a:t>Critical</a:t>
            </a:r>
            <a:r>
              <a:rPr lang="hu-HU" altLang="hu-HU" sz="4000" b="1" dirty="0">
                <a:solidFill>
                  <a:srgbClr val="C00000"/>
                </a:solidFill>
                <a:latin typeface="+mn-lt"/>
              </a:rPr>
              <a:t> </a:t>
            </a:r>
            <a:r>
              <a:rPr lang="hu-HU" altLang="hu-HU" sz="4000" b="1" dirty="0" err="1">
                <a:solidFill>
                  <a:srgbClr val="C00000"/>
                </a:solidFill>
                <a:latin typeface="+mn-lt"/>
              </a:rPr>
              <a:t>periods</a:t>
            </a:r>
            <a:r>
              <a:rPr lang="hu-HU" altLang="hu-HU" sz="4000" b="1" dirty="0">
                <a:solidFill>
                  <a:srgbClr val="C00000"/>
                </a:solidFill>
                <a:latin typeface="+mn-lt"/>
              </a:rPr>
              <a:t> </a:t>
            </a:r>
            <a:r>
              <a:rPr lang="hu-HU" altLang="hu-HU" sz="4000" b="1" dirty="0" err="1">
                <a:solidFill>
                  <a:srgbClr val="C00000"/>
                </a:solidFill>
                <a:latin typeface="+mn-lt"/>
              </a:rPr>
              <a:t>during</a:t>
            </a:r>
            <a:r>
              <a:rPr lang="hu-HU" altLang="hu-HU" sz="4000" b="1" dirty="0">
                <a:solidFill>
                  <a:srgbClr val="C00000"/>
                </a:solidFill>
                <a:latin typeface="+mn-lt"/>
              </a:rPr>
              <a:t> </a:t>
            </a:r>
            <a:r>
              <a:rPr lang="hu-HU" altLang="hu-HU" sz="4000" b="1" dirty="0" err="1">
                <a:solidFill>
                  <a:srgbClr val="C00000"/>
                </a:solidFill>
                <a:latin typeface="+mn-lt"/>
              </a:rPr>
              <a:t>the</a:t>
            </a:r>
            <a:r>
              <a:rPr lang="hu-HU" altLang="hu-HU" sz="4000" b="1" dirty="0">
                <a:solidFill>
                  <a:srgbClr val="C00000"/>
                </a:solidFill>
                <a:latin typeface="+mn-lt"/>
              </a:rPr>
              <a:t> </a:t>
            </a:r>
            <a:r>
              <a:rPr lang="hu-HU" altLang="hu-HU" sz="4000" b="1" dirty="0" err="1">
                <a:solidFill>
                  <a:srgbClr val="C00000"/>
                </a:solidFill>
                <a:latin typeface="+mn-lt"/>
              </a:rPr>
              <a:t>pregnancy</a:t>
            </a:r>
            <a:endParaRPr lang="de-DE" altLang="hu-HU" sz="4000" b="1" dirty="0">
              <a:solidFill>
                <a:srgbClr val="C00000"/>
              </a:solidFill>
              <a:latin typeface="+mn-lt"/>
            </a:endParaRPr>
          </a:p>
        </p:txBody>
      </p:sp>
      <p:sp>
        <p:nvSpPr>
          <p:cNvPr id="13315" name="Rectangle 5"/>
          <p:cNvSpPr>
            <a:spLocks noGrp="1" noChangeArrowheads="1"/>
          </p:cNvSpPr>
          <p:nvPr>
            <p:ph type="body" idx="1"/>
          </p:nvPr>
        </p:nvSpPr>
        <p:spPr/>
        <p:txBody>
          <a:bodyPr/>
          <a:lstStyle/>
          <a:p>
            <a:pPr eaLnBrk="1" hangingPunct="1">
              <a:lnSpc>
                <a:spcPct val="90000"/>
              </a:lnSpc>
              <a:buFontTx/>
              <a:buNone/>
            </a:pPr>
            <a:r>
              <a:rPr lang="hu-HU" altLang="hu-HU" sz="2400" dirty="0" err="1">
                <a:solidFill>
                  <a:srgbClr val="C00000"/>
                </a:solidFill>
              </a:rPr>
              <a:t>Pre-embryonic</a:t>
            </a:r>
            <a:r>
              <a:rPr lang="hu-HU" altLang="hu-HU" sz="2400" dirty="0">
                <a:solidFill>
                  <a:srgbClr val="C00000"/>
                </a:solidFill>
              </a:rPr>
              <a:t> </a:t>
            </a:r>
            <a:r>
              <a:rPr lang="hu-HU" altLang="hu-HU" sz="2400" dirty="0" err="1">
                <a:solidFill>
                  <a:srgbClr val="C00000"/>
                </a:solidFill>
              </a:rPr>
              <a:t>period</a:t>
            </a:r>
            <a:r>
              <a:rPr lang="hu-HU" altLang="hu-HU" sz="2400" dirty="0">
                <a:solidFill>
                  <a:srgbClr val="C00000"/>
                </a:solidFill>
              </a:rPr>
              <a:t>:</a:t>
            </a:r>
          </a:p>
          <a:p>
            <a:pPr eaLnBrk="1" hangingPunct="1">
              <a:lnSpc>
                <a:spcPct val="90000"/>
              </a:lnSpc>
            </a:pPr>
            <a:r>
              <a:rPr lang="hu-HU" altLang="hu-HU" sz="2400" dirty="0"/>
              <a:t>0-3. </a:t>
            </a:r>
            <a:r>
              <a:rPr lang="hu-HU" altLang="hu-HU" sz="2400" dirty="0" err="1"/>
              <a:t>embryonic</a:t>
            </a:r>
            <a:r>
              <a:rPr lang="hu-HU" altLang="hu-HU" sz="2400" dirty="0"/>
              <a:t> </a:t>
            </a:r>
            <a:r>
              <a:rPr lang="hu-HU" altLang="hu-HU" sz="2400" dirty="0" err="1"/>
              <a:t>weeks</a:t>
            </a:r>
            <a:r>
              <a:rPr lang="hu-HU" altLang="hu-HU" sz="2400" dirty="0"/>
              <a:t> (EW): „</a:t>
            </a:r>
            <a:r>
              <a:rPr lang="hu-HU" altLang="hu-HU" sz="2400" dirty="0" err="1"/>
              <a:t>to</a:t>
            </a:r>
            <a:r>
              <a:rPr lang="hu-HU" altLang="hu-HU" sz="2400" dirty="0"/>
              <a:t> be </a:t>
            </a:r>
            <a:r>
              <a:rPr lang="hu-HU" altLang="hu-HU" sz="2400" dirty="0" err="1"/>
              <a:t>or</a:t>
            </a:r>
            <a:r>
              <a:rPr lang="hu-HU" altLang="hu-HU" sz="2400" dirty="0"/>
              <a:t> </a:t>
            </a:r>
            <a:r>
              <a:rPr lang="hu-HU" altLang="hu-HU" sz="2400" dirty="0" err="1"/>
              <a:t>not</a:t>
            </a:r>
            <a:r>
              <a:rPr lang="hu-HU" altLang="hu-HU" sz="2400" dirty="0"/>
              <a:t> </a:t>
            </a:r>
            <a:r>
              <a:rPr lang="hu-HU" altLang="hu-HU" sz="2400" dirty="0" err="1"/>
              <a:t>to</a:t>
            </a:r>
            <a:r>
              <a:rPr lang="hu-HU" altLang="hu-HU" sz="2400" dirty="0"/>
              <a:t> be”, </a:t>
            </a:r>
            <a:r>
              <a:rPr lang="hu-HU" altLang="hu-HU" sz="2400" dirty="0" err="1"/>
              <a:t>the</a:t>
            </a:r>
            <a:r>
              <a:rPr lang="hu-HU" altLang="hu-HU" sz="2400" dirty="0"/>
              <a:t> </a:t>
            </a:r>
            <a:r>
              <a:rPr lang="hu-HU" altLang="hu-HU" sz="2400" dirty="0" err="1"/>
              <a:t>teratogen</a:t>
            </a:r>
            <a:r>
              <a:rPr lang="hu-HU" altLang="hu-HU" sz="2400" dirty="0"/>
              <a:t> </a:t>
            </a:r>
            <a:r>
              <a:rPr lang="hu-HU" altLang="hu-HU" sz="2400" dirty="0" err="1"/>
              <a:t>kills</a:t>
            </a:r>
            <a:r>
              <a:rPr lang="hu-HU" altLang="hu-HU" sz="2400" dirty="0"/>
              <a:t> </a:t>
            </a:r>
            <a:r>
              <a:rPr lang="hu-HU" altLang="hu-HU" sz="2400" dirty="0" err="1"/>
              <a:t>the</a:t>
            </a:r>
            <a:r>
              <a:rPr lang="hu-HU" altLang="hu-HU" sz="2400" dirty="0"/>
              <a:t> </a:t>
            </a:r>
            <a:r>
              <a:rPr lang="hu-HU" altLang="hu-HU" sz="2400" dirty="0" err="1"/>
              <a:t>whole</a:t>
            </a:r>
            <a:r>
              <a:rPr lang="hu-HU" altLang="hu-HU" sz="2400" dirty="0"/>
              <a:t> </a:t>
            </a:r>
            <a:r>
              <a:rPr lang="hu-HU" altLang="hu-HU" sz="2400" dirty="0" err="1"/>
              <a:t>embryo</a:t>
            </a:r>
            <a:r>
              <a:rPr lang="hu-HU" altLang="hu-HU" sz="2400" dirty="0"/>
              <a:t>  (</a:t>
            </a:r>
            <a:r>
              <a:rPr lang="hu-HU" altLang="hu-HU" sz="2400" dirty="0" err="1"/>
              <a:t>abortion</a:t>
            </a:r>
            <a:r>
              <a:rPr lang="hu-HU" altLang="hu-HU" sz="2400" dirty="0"/>
              <a:t>), </a:t>
            </a:r>
            <a:r>
              <a:rPr lang="hu-HU" altLang="hu-HU" sz="2400" dirty="0" err="1"/>
              <a:t>or</a:t>
            </a:r>
            <a:r>
              <a:rPr lang="hu-HU" altLang="hu-HU" sz="2400" dirty="0"/>
              <a:t> </a:t>
            </a:r>
            <a:r>
              <a:rPr lang="hu-HU" altLang="hu-HU" sz="2400" dirty="0" err="1"/>
              <a:t>only</a:t>
            </a:r>
            <a:r>
              <a:rPr lang="hu-HU" altLang="hu-HU" sz="2400" dirty="0"/>
              <a:t> </a:t>
            </a:r>
            <a:r>
              <a:rPr lang="hu-HU" altLang="hu-HU" sz="2400" dirty="0" err="1"/>
              <a:t>some</a:t>
            </a:r>
            <a:r>
              <a:rPr lang="hu-HU" altLang="hu-HU" sz="2400" dirty="0"/>
              <a:t> of </a:t>
            </a:r>
            <a:r>
              <a:rPr lang="hu-HU" altLang="hu-HU" sz="2400" dirty="0" err="1"/>
              <a:t>the</a:t>
            </a:r>
            <a:r>
              <a:rPr lang="hu-HU" altLang="hu-HU" sz="2400" dirty="0"/>
              <a:t> </a:t>
            </a:r>
            <a:r>
              <a:rPr lang="hu-HU" altLang="hu-HU" sz="2400" dirty="0" err="1"/>
              <a:t>early</a:t>
            </a:r>
            <a:r>
              <a:rPr lang="hu-HU" altLang="hu-HU" sz="2400" dirty="0"/>
              <a:t> </a:t>
            </a:r>
            <a:r>
              <a:rPr lang="hu-HU" altLang="hu-HU" sz="2400" dirty="0" err="1"/>
              <a:t>cells</a:t>
            </a:r>
            <a:r>
              <a:rPr lang="hu-HU" altLang="hu-HU" sz="2400" dirty="0"/>
              <a:t> and </a:t>
            </a:r>
            <a:r>
              <a:rPr lang="hu-HU" altLang="hu-HU" sz="2400" dirty="0" err="1"/>
              <a:t>these</a:t>
            </a:r>
            <a:r>
              <a:rPr lang="hu-HU" altLang="hu-HU" sz="2400" dirty="0"/>
              <a:t> </a:t>
            </a:r>
            <a:r>
              <a:rPr lang="hu-HU" altLang="hu-HU" sz="2400" dirty="0" err="1"/>
              <a:t>cells</a:t>
            </a:r>
            <a:r>
              <a:rPr lang="hu-HU" altLang="hu-HU" sz="2400" dirty="0"/>
              <a:t> </a:t>
            </a:r>
            <a:r>
              <a:rPr lang="hu-HU" altLang="hu-HU" sz="2400" dirty="0" err="1"/>
              <a:t>will</a:t>
            </a:r>
            <a:r>
              <a:rPr lang="hu-HU" altLang="hu-HU" sz="2400" dirty="0"/>
              <a:t> be </a:t>
            </a:r>
            <a:r>
              <a:rPr lang="hu-HU" altLang="hu-HU" sz="2400" dirty="0" err="1"/>
              <a:t>substituted</a:t>
            </a:r>
            <a:r>
              <a:rPr lang="hu-HU" altLang="hu-HU" sz="2400" dirty="0"/>
              <a:t> (no </a:t>
            </a:r>
            <a:r>
              <a:rPr lang="hu-HU" altLang="hu-HU" sz="2400" dirty="0" err="1"/>
              <a:t>congen</a:t>
            </a:r>
            <a:r>
              <a:rPr lang="hu-HU" altLang="hu-HU" sz="2400" dirty="0"/>
              <a:t>. </a:t>
            </a:r>
            <a:r>
              <a:rPr lang="hu-HU" altLang="hu-HU" sz="2400" dirty="0" err="1"/>
              <a:t>malf</a:t>
            </a:r>
            <a:r>
              <a:rPr lang="hu-HU" altLang="hu-HU" sz="2400" dirty="0"/>
              <a:t>.)</a:t>
            </a:r>
          </a:p>
          <a:p>
            <a:pPr eaLnBrk="1" hangingPunct="1">
              <a:lnSpc>
                <a:spcPct val="90000"/>
              </a:lnSpc>
              <a:buFontTx/>
              <a:buNone/>
            </a:pPr>
            <a:r>
              <a:rPr lang="hu-HU" altLang="hu-HU" sz="2400" dirty="0" err="1">
                <a:solidFill>
                  <a:srgbClr val="C00000"/>
                </a:solidFill>
              </a:rPr>
              <a:t>Embryonic</a:t>
            </a:r>
            <a:r>
              <a:rPr lang="hu-HU" altLang="hu-HU" sz="2400" dirty="0">
                <a:solidFill>
                  <a:srgbClr val="C00000"/>
                </a:solidFill>
              </a:rPr>
              <a:t> </a:t>
            </a:r>
            <a:r>
              <a:rPr lang="hu-HU" altLang="hu-HU" sz="2400" dirty="0" err="1">
                <a:solidFill>
                  <a:srgbClr val="C00000"/>
                </a:solidFill>
              </a:rPr>
              <a:t>peroid</a:t>
            </a:r>
            <a:r>
              <a:rPr lang="hu-HU" altLang="hu-HU" sz="2400" dirty="0">
                <a:solidFill>
                  <a:srgbClr val="C00000"/>
                </a:solidFill>
              </a:rPr>
              <a:t>:</a:t>
            </a:r>
          </a:p>
          <a:p>
            <a:pPr eaLnBrk="1" hangingPunct="1">
              <a:lnSpc>
                <a:spcPct val="90000"/>
              </a:lnSpc>
            </a:pPr>
            <a:r>
              <a:rPr lang="hu-HU" altLang="hu-HU" sz="2400" b="1" dirty="0">
                <a:solidFill>
                  <a:srgbClr val="C00000"/>
                </a:solidFill>
              </a:rPr>
              <a:t>3-8. EW: most </a:t>
            </a:r>
            <a:r>
              <a:rPr lang="hu-HU" altLang="hu-HU" sz="2400" b="1" dirty="0" err="1">
                <a:solidFill>
                  <a:srgbClr val="C00000"/>
                </a:solidFill>
              </a:rPr>
              <a:t>vulnerable</a:t>
            </a:r>
            <a:r>
              <a:rPr lang="hu-HU" altLang="hu-HU" sz="2400" b="1" dirty="0">
                <a:solidFill>
                  <a:srgbClr val="C00000"/>
                </a:solidFill>
              </a:rPr>
              <a:t> </a:t>
            </a:r>
            <a:r>
              <a:rPr lang="hu-HU" altLang="hu-HU" sz="2400" b="1" dirty="0" err="1">
                <a:solidFill>
                  <a:srgbClr val="C00000"/>
                </a:solidFill>
              </a:rPr>
              <a:t>period</a:t>
            </a:r>
            <a:r>
              <a:rPr lang="hu-HU" altLang="hu-HU" sz="2400" b="1" dirty="0">
                <a:solidFill>
                  <a:srgbClr val="C00000"/>
                </a:solidFill>
              </a:rPr>
              <a:t>:</a:t>
            </a:r>
            <a:r>
              <a:rPr lang="hu-HU" altLang="hu-HU" sz="2400" dirty="0"/>
              <a:t> </a:t>
            </a:r>
            <a:r>
              <a:rPr lang="hu-HU" altLang="hu-HU" sz="2400" dirty="0" err="1"/>
              <a:t>time</a:t>
            </a:r>
            <a:r>
              <a:rPr lang="hu-HU" altLang="hu-HU" sz="2400" dirty="0"/>
              <a:t> of </a:t>
            </a:r>
            <a:r>
              <a:rPr lang="hu-HU" altLang="hu-HU" sz="2400" dirty="0" err="1"/>
              <a:t>the</a:t>
            </a:r>
            <a:r>
              <a:rPr lang="hu-HU" altLang="hu-HU" sz="2400" dirty="0"/>
              <a:t> </a:t>
            </a:r>
            <a:r>
              <a:rPr lang="hu-HU" altLang="hu-HU" sz="2400" dirty="0" err="1"/>
              <a:t>development</a:t>
            </a:r>
            <a:r>
              <a:rPr lang="hu-HU" altLang="hu-HU" sz="2400" dirty="0"/>
              <a:t> </a:t>
            </a:r>
            <a:r>
              <a:rPr lang="hu-HU" altLang="hu-HU" sz="2400" dirty="0" err="1"/>
              <a:t>of</a:t>
            </a:r>
            <a:r>
              <a:rPr lang="hu-HU" altLang="hu-HU" sz="2400" dirty="0"/>
              <a:t> </a:t>
            </a:r>
            <a:r>
              <a:rPr lang="hu-HU" altLang="hu-HU" sz="2400" dirty="0" err="1"/>
              <a:t>the</a:t>
            </a:r>
            <a:r>
              <a:rPr lang="hu-HU" altLang="hu-HU" sz="2400" dirty="0"/>
              <a:t> most </a:t>
            </a:r>
            <a:r>
              <a:rPr lang="hu-HU" altLang="hu-HU" sz="2400" dirty="0" err="1"/>
              <a:t>serious</a:t>
            </a:r>
            <a:r>
              <a:rPr lang="hu-HU" altLang="hu-HU" sz="2400" dirty="0"/>
              <a:t> (major)  </a:t>
            </a:r>
            <a:r>
              <a:rPr lang="hu-HU" altLang="hu-HU" sz="2400" dirty="0" err="1"/>
              <a:t>anomalies</a:t>
            </a:r>
            <a:r>
              <a:rPr lang="hu-HU" altLang="hu-HU" sz="2400" dirty="0"/>
              <a:t> </a:t>
            </a:r>
          </a:p>
          <a:p>
            <a:pPr eaLnBrk="1" hangingPunct="1">
              <a:lnSpc>
                <a:spcPct val="90000"/>
              </a:lnSpc>
              <a:buFontTx/>
              <a:buNone/>
            </a:pPr>
            <a:r>
              <a:rPr lang="hu-HU" altLang="hu-HU" sz="2400" dirty="0" err="1">
                <a:solidFill>
                  <a:srgbClr val="C00000"/>
                </a:solidFill>
              </a:rPr>
              <a:t>Fetal</a:t>
            </a:r>
            <a:r>
              <a:rPr lang="hu-HU" altLang="hu-HU" sz="2400" dirty="0">
                <a:solidFill>
                  <a:srgbClr val="C00000"/>
                </a:solidFill>
              </a:rPr>
              <a:t> </a:t>
            </a:r>
            <a:r>
              <a:rPr lang="hu-HU" altLang="hu-HU" sz="2400" dirty="0" err="1">
                <a:solidFill>
                  <a:srgbClr val="C00000"/>
                </a:solidFill>
              </a:rPr>
              <a:t>period</a:t>
            </a:r>
            <a:r>
              <a:rPr lang="hu-HU" altLang="hu-HU" sz="2400" dirty="0">
                <a:solidFill>
                  <a:srgbClr val="C00000"/>
                </a:solidFill>
              </a:rPr>
              <a:t>:</a:t>
            </a:r>
          </a:p>
          <a:p>
            <a:pPr eaLnBrk="1" hangingPunct="1">
              <a:lnSpc>
                <a:spcPct val="90000"/>
              </a:lnSpc>
            </a:pPr>
            <a:r>
              <a:rPr lang="hu-HU" altLang="hu-HU" sz="2400" dirty="0"/>
              <a:t>8. EW: minor </a:t>
            </a:r>
            <a:r>
              <a:rPr lang="hu-HU" altLang="hu-HU" sz="2400" dirty="0" err="1"/>
              <a:t>morphological</a:t>
            </a:r>
            <a:r>
              <a:rPr lang="hu-HU" altLang="hu-HU" sz="2400" dirty="0"/>
              <a:t> </a:t>
            </a:r>
            <a:r>
              <a:rPr lang="hu-HU" altLang="hu-HU" sz="2400" dirty="0" err="1"/>
              <a:t>or</a:t>
            </a:r>
            <a:r>
              <a:rPr lang="hu-HU" altLang="hu-HU" sz="2400" dirty="0"/>
              <a:t> </a:t>
            </a:r>
            <a:r>
              <a:rPr lang="hu-HU" altLang="hu-HU" sz="2400" dirty="0" err="1"/>
              <a:t>functional</a:t>
            </a:r>
            <a:r>
              <a:rPr lang="hu-HU" altLang="hu-HU" sz="2400" dirty="0"/>
              <a:t> </a:t>
            </a:r>
            <a:r>
              <a:rPr lang="hu-HU" altLang="hu-HU" sz="2400" dirty="0" err="1"/>
              <a:t>defects</a:t>
            </a:r>
            <a:r>
              <a:rPr lang="hu-HU" altLang="hu-HU" sz="2400" dirty="0"/>
              <a:t>  (</a:t>
            </a:r>
            <a:r>
              <a:rPr lang="hu-HU" altLang="hu-HU" sz="2400" dirty="0" err="1"/>
              <a:t>e.g.mental</a:t>
            </a:r>
            <a:r>
              <a:rPr lang="hu-HU" altLang="hu-HU" sz="2400" dirty="0"/>
              <a:t> </a:t>
            </a:r>
            <a:r>
              <a:rPr lang="hu-HU" altLang="hu-HU" sz="2400" dirty="0" err="1"/>
              <a:t>retardation</a:t>
            </a:r>
            <a:r>
              <a:rPr lang="hu-HU" altLang="hu-HU" sz="2400" dirty="0"/>
              <a:t>).</a:t>
            </a:r>
            <a:endParaRPr lang="de-DE" altLang="hu-HU" sz="2400" dirty="0"/>
          </a:p>
        </p:txBody>
      </p:sp>
    </p:spTree>
    <p:extLst>
      <p:ext uri="{BB962C8B-B14F-4D97-AF65-F5344CB8AC3E}">
        <p14:creationId xmlns:p14="http://schemas.microsoft.com/office/powerpoint/2010/main" val="952715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body" idx="1"/>
          </p:nvPr>
        </p:nvSpPr>
        <p:spPr>
          <a:xfrm>
            <a:off x="1485255" y="766252"/>
            <a:ext cx="8229600" cy="5576888"/>
          </a:xfrm>
        </p:spPr>
        <p:txBody>
          <a:bodyPr/>
          <a:lstStyle/>
          <a:p>
            <a:pPr eaLnBrk="1" hangingPunct="1">
              <a:buFontTx/>
              <a:buNone/>
            </a:pPr>
            <a:endParaRPr lang="hu-HU" altLang="hu-HU" dirty="0"/>
          </a:p>
          <a:p>
            <a:pPr eaLnBrk="1" hangingPunct="1"/>
            <a:r>
              <a:rPr lang="hu-HU" altLang="hu-HU" sz="2400" dirty="0"/>
              <a:t>The </a:t>
            </a:r>
            <a:r>
              <a:rPr lang="hu-HU" altLang="hu-HU" sz="2400" dirty="0" err="1"/>
              <a:t>sensitivity</a:t>
            </a:r>
            <a:r>
              <a:rPr lang="hu-HU" altLang="hu-HU" sz="2400" dirty="0"/>
              <a:t> of </a:t>
            </a:r>
            <a:r>
              <a:rPr lang="hu-HU" altLang="hu-HU" sz="2400" dirty="0" err="1"/>
              <a:t>the</a:t>
            </a:r>
            <a:r>
              <a:rPr lang="hu-HU" altLang="hu-HU" sz="2400" dirty="0"/>
              <a:t> </a:t>
            </a:r>
            <a:r>
              <a:rPr lang="hu-HU" altLang="hu-HU" sz="2400" dirty="0" err="1"/>
              <a:t>different</a:t>
            </a:r>
            <a:r>
              <a:rPr lang="hu-HU" altLang="hu-HU" sz="2400" dirty="0"/>
              <a:t> </a:t>
            </a:r>
            <a:r>
              <a:rPr lang="hu-HU" altLang="hu-HU" sz="2400" dirty="0" err="1"/>
              <a:t>organs</a:t>
            </a:r>
            <a:r>
              <a:rPr lang="hu-HU" altLang="hu-HU" sz="2400" dirty="0"/>
              <a:t> </a:t>
            </a:r>
            <a:r>
              <a:rPr lang="hu-HU" altLang="hu-HU" sz="2400" dirty="0" err="1"/>
              <a:t>are</a:t>
            </a:r>
            <a:r>
              <a:rPr lang="hu-HU" altLang="hu-HU" sz="2400" dirty="0"/>
              <a:t> </a:t>
            </a:r>
            <a:r>
              <a:rPr lang="hu-HU" altLang="hu-HU" sz="2400" dirty="0" err="1"/>
              <a:t>different</a:t>
            </a:r>
            <a:r>
              <a:rPr lang="hu-HU" altLang="hu-HU" sz="2400" dirty="0"/>
              <a:t>  </a:t>
            </a:r>
            <a:r>
              <a:rPr lang="hu-HU" altLang="hu-HU" sz="2400" dirty="0" err="1"/>
              <a:t>in</a:t>
            </a:r>
            <a:r>
              <a:rPr lang="hu-HU" altLang="hu-HU" sz="2400" dirty="0"/>
              <a:t> </a:t>
            </a:r>
            <a:r>
              <a:rPr lang="hu-HU" altLang="hu-HU" sz="2400" dirty="0" err="1"/>
              <a:t>the</a:t>
            </a:r>
            <a:r>
              <a:rPr lang="hu-HU" altLang="hu-HU" sz="2400" dirty="0"/>
              <a:t> </a:t>
            </a:r>
            <a:r>
              <a:rPr lang="hu-HU" altLang="hu-HU" sz="2400" dirty="0" err="1"/>
              <a:t>time</a:t>
            </a:r>
            <a:r>
              <a:rPr lang="hu-HU" altLang="hu-HU" sz="2400" dirty="0"/>
              <a:t>: </a:t>
            </a:r>
          </a:p>
          <a:p>
            <a:pPr eaLnBrk="1" hangingPunct="1">
              <a:buFontTx/>
              <a:buNone/>
            </a:pPr>
            <a:r>
              <a:rPr lang="hu-HU" altLang="hu-HU" sz="2400" dirty="0"/>
              <a:t>	</a:t>
            </a:r>
            <a:r>
              <a:rPr lang="hu-HU" altLang="hu-HU" sz="2400" dirty="0" err="1"/>
              <a:t>some</a:t>
            </a:r>
            <a:r>
              <a:rPr lang="hu-HU" altLang="hu-HU" sz="2400" dirty="0"/>
              <a:t> </a:t>
            </a:r>
            <a:r>
              <a:rPr lang="hu-HU" altLang="hu-HU" sz="2400" dirty="0" err="1"/>
              <a:t>organs</a:t>
            </a:r>
            <a:r>
              <a:rPr lang="hu-HU" altLang="hu-HU" sz="2400" dirty="0"/>
              <a:t>  </a:t>
            </a:r>
            <a:r>
              <a:rPr lang="hu-HU" altLang="hu-HU" sz="2400" dirty="0" err="1"/>
              <a:t>are</a:t>
            </a:r>
            <a:r>
              <a:rPr lang="hu-HU" altLang="hu-HU" sz="2400" dirty="0"/>
              <a:t> </a:t>
            </a:r>
            <a:r>
              <a:rPr lang="hu-HU" altLang="hu-HU" sz="2400" dirty="0" err="1"/>
              <a:t>sensitive</a:t>
            </a:r>
            <a:r>
              <a:rPr lang="hu-HU" altLang="hu-HU" sz="2400" dirty="0"/>
              <a:t> </a:t>
            </a:r>
            <a:r>
              <a:rPr lang="hu-HU" altLang="hu-HU" sz="2400" dirty="0" err="1"/>
              <a:t>in</a:t>
            </a:r>
            <a:r>
              <a:rPr lang="hu-HU" altLang="hu-HU" sz="2400" dirty="0"/>
              <a:t> </a:t>
            </a:r>
            <a:r>
              <a:rPr lang="hu-HU" altLang="hu-HU" sz="2400" dirty="0" err="1"/>
              <a:t>early</a:t>
            </a:r>
            <a:r>
              <a:rPr lang="hu-HU" altLang="hu-HU" sz="2400" dirty="0"/>
              <a:t> </a:t>
            </a:r>
            <a:r>
              <a:rPr lang="hu-HU" altLang="hu-HU" sz="2400" dirty="0" err="1"/>
              <a:t>period</a:t>
            </a:r>
            <a:r>
              <a:rPr lang="hu-HU" altLang="hu-HU" sz="2400" dirty="0"/>
              <a:t> (</a:t>
            </a:r>
            <a:r>
              <a:rPr lang="hu-HU" altLang="hu-HU" sz="2400" dirty="0" err="1"/>
              <a:t>heart</a:t>
            </a:r>
            <a:r>
              <a:rPr lang="hu-HU" altLang="hu-HU" sz="2400" dirty="0"/>
              <a:t>)  </a:t>
            </a:r>
          </a:p>
          <a:p>
            <a:pPr eaLnBrk="1" hangingPunct="1">
              <a:buFontTx/>
              <a:buNone/>
            </a:pPr>
            <a:r>
              <a:rPr lang="hu-HU" altLang="hu-HU" sz="2400" dirty="0"/>
              <a:t>	</a:t>
            </a:r>
            <a:r>
              <a:rPr lang="hu-HU" altLang="hu-HU" sz="2400" dirty="0" err="1"/>
              <a:t>the</a:t>
            </a:r>
            <a:r>
              <a:rPr lang="hu-HU" altLang="hu-HU" sz="2400" dirty="0"/>
              <a:t> </a:t>
            </a:r>
            <a:r>
              <a:rPr lang="hu-HU" altLang="hu-HU" sz="2400" dirty="0" err="1"/>
              <a:t>others</a:t>
            </a:r>
            <a:r>
              <a:rPr lang="hu-HU" altLang="hu-HU" sz="2400" dirty="0"/>
              <a:t> </a:t>
            </a:r>
            <a:r>
              <a:rPr lang="hu-HU" altLang="hu-HU" sz="2400" dirty="0" err="1"/>
              <a:t>are</a:t>
            </a:r>
            <a:r>
              <a:rPr lang="hu-HU" altLang="hu-HU" sz="2400" dirty="0"/>
              <a:t> </a:t>
            </a:r>
            <a:r>
              <a:rPr lang="hu-HU" altLang="hu-HU" sz="2400" dirty="0" err="1"/>
              <a:t>sensitive</a:t>
            </a:r>
            <a:r>
              <a:rPr lang="hu-HU" altLang="hu-HU" sz="2400" dirty="0"/>
              <a:t> </a:t>
            </a:r>
            <a:r>
              <a:rPr lang="hu-HU" altLang="hu-HU" sz="2400" dirty="0" err="1"/>
              <a:t>in</a:t>
            </a:r>
            <a:r>
              <a:rPr lang="hu-HU" altLang="hu-HU" sz="2400" dirty="0"/>
              <a:t> </a:t>
            </a:r>
            <a:r>
              <a:rPr lang="hu-HU" altLang="hu-HU" sz="2400" dirty="0" err="1"/>
              <a:t>later</a:t>
            </a:r>
            <a:r>
              <a:rPr lang="hu-HU" altLang="hu-HU" sz="2400" dirty="0"/>
              <a:t> </a:t>
            </a:r>
            <a:r>
              <a:rPr lang="hu-HU" altLang="hu-HU" sz="2400" dirty="0" err="1"/>
              <a:t>periods</a:t>
            </a:r>
            <a:r>
              <a:rPr lang="hu-HU" altLang="hu-HU" sz="2400" dirty="0"/>
              <a:t> (</a:t>
            </a:r>
            <a:r>
              <a:rPr lang="hu-HU" altLang="hu-HU" sz="2400" dirty="0" err="1"/>
              <a:t>genitals</a:t>
            </a:r>
            <a:r>
              <a:rPr lang="hu-HU" altLang="hu-HU" sz="2400" dirty="0"/>
              <a:t>) </a:t>
            </a:r>
          </a:p>
          <a:p>
            <a:pPr eaLnBrk="1" hangingPunct="1">
              <a:buFontTx/>
              <a:buNone/>
            </a:pPr>
            <a:r>
              <a:rPr lang="hu-HU" altLang="hu-HU" sz="2400" dirty="0"/>
              <a:t>	and </a:t>
            </a:r>
            <a:r>
              <a:rPr lang="hu-HU" altLang="hu-HU" sz="2400" dirty="0" err="1"/>
              <a:t>some</a:t>
            </a:r>
            <a:r>
              <a:rPr lang="hu-HU" altLang="hu-HU" sz="2400" dirty="0"/>
              <a:t> of </a:t>
            </a:r>
            <a:r>
              <a:rPr lang="hu-HU" altLang="hu-HU" sz="2400" dirty="0" err="1"/>
              <a:t>them</a:t>
            </a:r>
            <a:r>
              <a:rPr lang="hu-HU" altLang="hu-HU" sz="2400" dirty="0"/>
              <a:t> </a:t>
            </a:r>
            <a:r>
              <a:rPr lang="hu-HU" altLang="hu-HU" sz="2400" dirty="0" err="1"/>
              <a:t>are</a:t>
            </a:r>
            <a:r>
              <a:rPr lang="hu-HU" altLang="hu-HU" sz="2400" dirty="0"/>
              <a:t> </a:t>
            </a:r>
            <a:r>
              <a:rPr lang="hu-HU" altLang="hu-HU" sz="2400" dirty="0" err="1"/>
              <a:t>sensitive</a:t>
            </a:r>
            <a:r>
              <a:rPr lang="hu-HU" altLang="hu-HU" sz="2400" dirty="0"/>
              <a:t>  </a:t>
            </a:r>
            <a:r>
              <a:rPr lang="hu-HU" altLang="hu-HU" sz="2400" dirty="0" err="1"/>
              <a:t>all</a:t>
            </a:r>
            <a:r>
              <a:rPr lang="hu-HU" altLang="hu-HU" sz="2400" dirty="0"/>
              <a:t> </a:t>
            </a:r>
            <a:r>
              <a:rPr lang="hu-HU" altLang="hu-HU" sz="2400" dirty="0" err="1"/>
              <a:t>along</a:t>
            </a:r>
            <a:r>
              <a:rPr lang="hu-HU" altLang="hu-HU" sz="2400" dirty="0"/>
              <a:t> (</a:t>
            </a:r>
            <a:r>
              <a:rPr lang="hu-HU" altLang="hu-HU" sz="2400" dirty="0" err="1"/>
              <a:t>nervous</a:t>
            </a:r>
            <a:r>
              <a:rPr lang="hu-HU" altLang="hu-HU" sz="2400" dirty="0"/>
              <a:t> </a:t>
            </a:r>
            <a:r>
              <a:rPr lang="hu-HU" altLang="hu-HU" sz="2400" dirty="0" err="1"/>
              <a:t>system</a:t>
            </a:r>
            <a:r>
              <a:rPr lang="hu-HU" altLang="hu-HU" sz="2400" dirty="0"/>
              <a:t>).</a:t>
            </a:r>
            <a:endParaRPr lang="de-DE" altLang="hu-HU" sz="2400" dirty="0"/>
          </a:p>
        </p:txBody>
      </p:sp>
      <p:pic>
        <p:nvPicPr>
          <p:cNvPr id="14339" name="Picture 5" descr="carls 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236" y="3318953"/>
            <a:ext cx="4465637"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églalap 6"/>
          <p:cNvSpPr>
            <a:spLocks noChangeArrowheads="1"/>
          </p:cNvSpPr>
          <p:nvPr/>
        </p:nvSpPr>
        <p:spPr bwMode="auto">
          <a:xfrm>
            <a:off x="4215131" y="5973252"/>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latin typeface="+mn-lt"/>
              </a:rPr>
              <a:t>Diagram of </a:t>
            </a:r>
            <a:r>
              <a:rPr lang="hu-HU" altLang="hu-HU" sz="1800" dirty="0" err="1">
                <a:latin typeface="+mn-lt"/>
              </a:rPr>
              <a:t>sensitivity</a:t>
            </a:r>
            <a:r>
              <a:rPr lang="hu-HU" altLang="hu-HU" sz="1800" dirty="0">
                <a:latin typeface="+mn-lt"/>
              </a:rPr>
              <a:t> </a:t>
            </a:r>
            <a:r>
              <a:rPr lang="hu-HU" altLang="hu-HU" sz="1800" dirty="0" err="1">
                <a:latin typeface="+mn-lt"/>
              </a:rPr>
              <a:t>period</a:t>
            </a:r>
            <a:r>
              <a:rPr lang="hu-HU" altLang="hu-HU" sz="1800" dirty="0">
                <a:latin typeface="+mn-lt"/>
              </a:rPr>
              <a:t> </a:t>
            </a:r>
          </a:p>
        </p:txBody>
      </p:sp>
    </p:spTree>
    <p:extLst>
      <p:ext uri="{BB962C8B-B14F-4D97-AF65-F5344CB8AC3E}">
        <p14:creationId xmlns:p14="http://schemas.microsoft.com/office/powerpoint/2010/main" val="151130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arls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134938"/>
            <a:ext cx="88773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70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635000" y="631825"/>
            <a:ext cx="10515600" cy="4351338"/>
          </a:xfrm>
        </p:spPr>
        <p:txBody>
          <a:bodyPr/>
          <a:lstStyle/>
          <a:p>
            <a:pPr marL="0" indent="0" eaLnBrk="1" hangingPunct="1">
              <a:buNone/>
            </a:pPr>
            <a:r>
              <a:rPr lang="hu-HU" altLang="hu-HU" b="1" dirty="0" err="1">
                <a:solidFill>
                  <a:srgbClr val="C00000"/>
                </a:solidFill>
              </a:rPr>
              <a:t>Incidence</a:t>
            </a:r>
            <a:r>
              <a:rPr lang="hu-HU" altLang="hu-HU" dirty="0"/>
              <a:t> of </a:t>
            </a:r>
            <a:r>
              <a:rPr lang="hu-HU" altLang="hu-HU" dirty="0" err="1"/>
              <a:t>abnormalities</a:t>
            </a:r>
            <a:r>
              <a:rPr lang="hu-HU" altLang="hu-HU" dirty="0"/>
              <a:t> </a:t>
            </a:r>
            <a:r>
              <a:rPr lang="hu-HU" altLang="hu-HU" dirty="0" err="1"/>
              <a:t>in</a:t>
            </a:r>
            <a:r>
              <a:rPr lang="hu-HU" altLang="hu-HU" dirty="0"/>
              <a:t> Europe: </a:t>
            </a:r>
          </a:p>
          <a:p>
            <a:pPr eaLnBrk="1" hangingPunct="1">
              <a:buFontTx/>
              <a:buNone/>
            </a:pPr>
            <a:r>
              <a:rPr lang="hu-HU" altLang="hu-HU" dirty="0"/>
              <a:t>2-3% of </a:t>
            </a:r>
            <a:r>
              <a:rPr lang="hu-HU" altLang="hu-HU" dirty="0" err="1"/>
              <a:t>all</a:t>
            </a:r>
            <a:r>
              <a:rPr lang="hu-HU" altLang="hu-HU" dirty="0"/>
              <a:t> </a:t>
            </a:r>
            <a:r>
              <a:rPr lang="hu-HU" altLang="hu-HU" dirty="0" err="1"/>
              <a:t>live</a:t>
            </a:r>
            <a:r>
              <a:rPr lang="hu-HU" altLang="hu-HU" dirty="0"/>
              <a:t> </a:t>
            </a:r>
            <a:r>
              <a:rPr lang="hu-HU" altLang="hu-HU" dirty="0" err="1"/>
              <a:t>born</a:t>
            </a:r>
            <a:r>
              <a:rPr lang="hu-HU" altLang="hu-HU" dirty="0"/>
              <a:t> </a:t>
            </a:r>
            <a:r>
              <a:rPr lang="hu-HU" altLang="hu-HU" dirty="0" err="1"/>
              <a:t>children</a:t>
            </a:r>
            <a:r>
              <a:rPr lang="hu-HU" altLang="hu-HU" dirty="0"/>
              <a:t> </a:t>
            </a:r>
            <a:r>
              <a:rPr lang="hu-HU" altLang="hu-HU" dirty="0" err="1"/>
              <a:t>at</a:t>
            </a:r>
            <a:r>
              <a:rPr lang="hu-HU" altLang="hu-HU" dirty="0"/>
              <a:t> </a:t>
            </a:r>
            <a:r>
              <a:rPr lang="hu-HU" altLang="hu-HU" dirty="0" err="1"/>
              <a:t>the</a:t>
            </a:r>
            <a:r>
              <a:rPr lang="hu-HU" altLang="hu-HU" dirty="0"/>
              <a:t> </a:t>
            </a:r>
            <a:r>
              <a:rPr lang="hu-HU" altLang="hu-HU" dirty="0" err="1"/>
              <a:t>birth</a:t>
            </a:r>
            <a:r>
              <a:rPr lang="hu-HU" altLang="hu-HU" dirty="0"/>
              <a:t>, -(</a:t>
            </a:r>
            <a:r>
              <a:rPr lang="hu-HU" altLang="hu-HU" dirty="0" err="1"/>
              <a:t>congenital</a:t>
            </a:r>
            <a:r>
              <a:rPr lang="hu-HU" altLang="hu-HU" dirty="0"/>
              <a:t>)</a:t>
            </a:r>
          </a:p>
          <a:p>
            <a:pPr marL="0" indent="0" eaLnBrk="1" hangingPunct="1">
              <a:buNone/>
            </a:pPr>
            <a:r>
              <a:rPr lang="hu-HU" altLang="hu-HU" dirty="0" err="1"/>
              <a:t>but</a:t>
            </a:r>
            <a:r>
              <a:rPr lang="hu-HU" altLang="hu-HU" dirty="0"/>
              <a:t> in </a:t>
            </a:r>
            <a:r>
              <a:rPr lang="hu-HU" altLang="hu-HU" dirty="0" err="1"/>
              <a:t>the</a:t>
            </a:r>
            <a:r>
              <a:rPr lang="hu-HU" altLang="hu-HU" dirty="0"/>
              <a:t> </a:t>
            </a:r>
            <a:r>
              <a:rPr lang="hu-HU" altLang="hu-HU" dirty="0" err="1"/>
              <a:t>first</a:t>
            </a:r>
            <a:r>
              <a:rPr lang="hu-HU" altLang="hu-HU" dirty="0"/>
              <a:t> </a:t>
            </a:r>
            <a:r>
              <a:rPr lang="hu-HU" altLang="hu-HU" dirty="0" err="1"/>
              <a:t>year</a:t>
            </a:r>
            <a:r>
              <a:rPr lang="hu-HU" altLang="hu-HU" dirty="0"/>
              <a:t>: 4-6%.</a:t>
            </a:r>
            <a:endParaRPr lang="en-US" altLang="hu-HU" dirty="0">
              <a:cs typeface="Arial" panose="020B0604020202020204" pitchFamily="34" charset="0"/>
            </a:endParaRPr>
          </a:p>
        </p:txBody>
      </p:sp>
      <p:sp>
        <p:nvSpPr>
          <p:cNvPr id="2" name="Téglalap 1"/>
          <p:cNvSpPr/>
          <p:nvPr/>
        </p:nvSpPr>
        <p:spPr>
          <a:xfrm>
            <a:off x="761999" y="3641636"/>
            <a:ext cx="9032929" cy="2246769"/>
          </a:xfrm>
          <a:prstGeom prst="rect">
            <a:avLst/>
          </a:prstGeom>
        </p:spPr>
        <p:txBody>
          <a:bodyPr wrap="square">
            <a:spAutoFit/>
          </a:bodyPr>
          <a:lstStyle/>
          <a:p>
            <a:r>
              <a:rPr lang="hu-HU" altLang="hu-HU" sz="2800" dirty="0" err="1">
                <a:cs typeface="Arial" panose="020B0604020202020204" pitchFamily="34" charset="0"/>
              </a:rPr>
              <a:t>Range</a:t>
            </a:r>
            <a:r>
              <a:rPr lang="hu-HU" altLang="hu-HU" sz="2800" dirty="0">
                <a:cs typeface="Arial" panose="020B0604020202020204" pitchFamily="34" charset="0"/>
              </a:rPr>
              <a:t> of </a:t>
            </a:r>
            <a:r>
              <a:rPr lang="hu-HU" altLang="hu-HU" sz="2800" b="1" dirty="0">
                <a:solidFill>
                  <a:srgbClr val="C00000"/>
                </a:solidFill>
              </a:rPr>
              <a:t>CONGENITAL ANOMALIES </a:t>
            </a:r>
            <a:r>
              <a:rPr lang="hu-HU" altLang="hu-HU" sz="2800" dirty="0">
                <a:cs typeface="Arial" panose="020B0604020202020204" pitchFamily="34" charset="0"/>
              </a:rPr>
              <a:t>is </a:t>
            </a:r>
            <a:r>
              <a:rPr lang="hu-HU" altLang="hu-HU" sz="2800" dirty="0" err="1">
                <a:cs typeface="Arial" panose="020B0604020202020204" pitchFamily="34" charset="0"/>
              </a:rPr>
              <a:t>very</a:t>
            </a:r>
            <a:r>
              <a:rPr lang="hu-HU" altLang="hu-HU" sz="2800" dirty="0">
                <a:cs typeface="Arial" panose="020B0604020202020204" pitchFamily="34" charset="0"/>
              </a:rPr>
              <a:t> </a:t>
            </a:r>
            <a:r>
              <a:rPr lang="hu-HU" altLang="hu-HU" sz="2800" dirty="0" err="1">
                <a:cs typeface="Arial" panose="020B0604020202020204" pitchFamily="34" charset="0"/>
              </a:rPr>
              <a:t>vide</a:t>
            </a:r>
            <a:endParaRPr lang="en-US" altLang="hu-HU" sz="2800" dirty="0">
              <a:cs typeface="Arial" panose="020B0604020202020204" pitchFamily="34" charset="0"/>
            </a:endParaRPr>
          </a:p>
          <a:p>
            <a:endParaRPr lang="hu-HU" altLang="hu-HU" sz="2800" dirty="0">
              <a:cs typeface="Arial" panose="020B0604020202020204" pitchFamily="34" charset="0"/>
            </a:endParaRPr>
          </a:p>
          <a:p>
            <a:r>
              <a:rPr lang="hu-HU" altLang="hu-HU" sz="2800" dirty="0" err="1">
                <a:cs typeface="Arial" panose="020B0604020202020204" pitchFamily="34" charset="0"/>
              </a:rPr>
              <a:t>from</a:t>
            </a:r>
            <a:r>
              <a:rPr lang="hu-HU" altLang="hu-HU" sz="2800" dirty="0">
                <a:cs typeface="Arial" panose="020B0604020202020204" pitchFamily="34" charset="0"/>
              </a:rPr>
              <a:t> </a:t>
            </a:r>
            <a:r>
              <a:rPr lang="hu-HU" altLang="hu-HU" sz="2800" dirty="0" err="1">
                <a:cs typeface="Arial" panose="020B0604020202020204" pitchFamily="34" charset="0"/>
              </a:rPr>
              <a:t>the</a:t>
            </a:r>
            <a:r>
              <a:rPr lang="hu-HU" altLang="hu-HU" sz="2800" dirty="0">
                <a:cs typeface="Arial" panose="020B0604020202020204" pitchFamily="34" charset="0"/>
              </a:rPr>
              <a:t> </a:t>
            </a:r>
            <a:r>
              <a:rPr lang="hu-HU" altLang="hu-HU" sz="2800" dirty="0" err="1">
                <a:cs typeface="Arial" panose="020B0604020202020204" pitchFamily="34" charset="0"/>
              </a:rPr>
              <a:t>severe</a:t>
            </a:r>
            <a:r>
              <a:rPr lang="hu-HU" altLang="hu-HU" sz="2800" dirty="0">
                <a:cs typeface="Arial" panose="020B0604020202020204" pitchFamily="34" charset="0"/>
              </a:rPr>
              <a:t> </a:t>
            </a:r>
            <a:r>
              <a:rPr lang="hu-HU" altLang="hu-HU" sz="2800" dirty="0" err="1">
                <a:cs typeface="Arial" panose="020B0604020202020204" pitchFamily="34" charset="0"/>
              </a:rPr>
              <a:t>morfological</a:t>
            </a:r>
            <a:r>
              <a:rPr lang="hu-HU" altLang="hu-HU" sz="2800" dirty="0">
                <a:cs typeface="Arial" panose="020B0604020202020204" pitchFamily="34" charset="0"/>
              </a:rPr>
              <a:t> </a:t>
            </a:r>
            <a:r>
              <a:rPr lang="hu-HU" altLang="hu-HU" sz="2800" dirty="0" err="1">
                <a:cs typeface="Arial" panose="020B0604020202020204" pitchFamily="34" charset="0"/>
              </a:rPr>
              <a:t>defects</a:t>
            </a:r>
            <a:endParaRPr lang="hu-HU" altLang="hu-HU" sz="2800" dirty="0">
              <a:cs typeface="Arial" panose="020B0604020202020204" pitchFamily="34" charset="0"/>
            </a:endParaRPr>
          </a:p>
          <a:p>
            <a:r>
              <a:rPr lang="hu-HU" altLang="hu-HU" sz="2800" dirty="0">
                <a:cs typeface="Arial" panose="020B0604020202020204" pitchFamily="34" charset="0"/>
              </a:rPr>
              <a:t> </a:t>
            </a:r>
          </a:p>
          <a:p>
            <a:r>
              <a:rPr lang="hu-HU" altLang="hu-HU" sz="2800" dirty="0" err="1">
                <a:cs typeface="Arial" panose="020B0604020202020204" pitchFamily="34" charset="0"/>
              </a:rPr>
              <a:t>till</a:t>
            </a:r>
            <a:r>
              <a:rPr lang="hu-HU" altLang="hu-HU" sz="2800" dirty="0">
                <a:cs typeface="Arial" panose="020B0604020202020204" pitchFamily="34" charset="0"/>
              </a:rPr>
              <a:t> enzime </a:t>
            </a:r>
            <a:r>
              <a:rPr lang="hu-HU" altLang="hu-HU" sz="2800" dirty="0" err="1">
                <a:cs typeface="Arial" panose="020B0604020202020204" pitchFamily="34" charset="0"/>
              </a:rPr>
              <a:t>defects</a:t>
            </a:r>
            <a:r>
              <a:rPr lang="hu-HU" altLang="hu-HU" sz="2800" dirty="0">
                <a:cs typeface="Arial" panose="020B0604020202020204" pitchFamily="34" charset="0"/>
              </a:rPr>
              <a:t> (no </a:t>
            </a:r>
            <a:r>
              <a:rPr lang="hu-HU" altLang="hu-HU" sz="2800" dirty="0" err="1">
                <a:cs typeface="Arial" panose="020B0604020202020204" pitchFamily="34" charset="0"/>
              </a:rPr>
              <a:t>morfological</a:t>
            </a:r>
            <a:r>
              <a:rPr lang="hu-HU" altLang="hu-HU" sz="2800" dirty="0">
                <a:cs typeface="Arial" panose="020B0604020202020204" pitchFamily="34" charset="0"/>
              </a:rPr>
              <a:t> </a:t>
            </a:r>
            <a:r>
              <a:rPr lang="hu-HU" altLang="hu-HU" sz="2800" dirty="0" err="1">
                <a:cs typeface="Arial" panose="020B0604020202020204" pitchFamily="34" charset="0"/>
              </a:rPr>
              <a:t>picture</a:t>
            </a:r>
            <a:r>
              <a:rPr lang="hu-HU" altLang="hu-HU" sz="2800" dirty="0">
                <a:cs typeface="Arial" panose="020B0604020202020204" pitchFamily="34" charset="0"/>
              </a:rPr>
              <a:t>) </a:t>
            </a:r>
          </a:p>
        </p:txBody>
      </p:sp>
    </p:spTree>
    <p:extLst>
      <p:ext uri="{BB962C8B-B14F-4D97-AF65-F5344CB8AC3E}">
        <p14:creationId xmlns:p14="http://schemas.microsoft.com/office/powerpoint/2010/main" val="2243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5A3400A6-C891-4D8B-B6FD-56174B534AD8}"/>
              </a:ext>
            </a:extLst>
          </p:cNvPr>
          <p:cNvSpPr txBox="1"/>
          <p:nvPr/>
        </p:nvSpPr>
        <p:spPr>
          <a:xfrm>
            <a:off x="1539241" y="267067"/>
            <a:ext cx="9316720" cy="3600986"/>
          </a:xfrm>
          <a:prstGeom prst="rect">
            <a:avLst/>
          </a:prstGeom>
          <a:noFill/>
        </p:spPr>
        <p:txBody>
          <a:bodyPr wrap="square" rtlCol="0">
            <a:spAutoFit/>
          </a:bodyPr>
          <a:lstStyle/>
          <a:p>
            <a:pPr algn="ctr">
              <a:defRPr/>
            </a:pPr>
            <a:r>
              <a:rPr lang="hu-HU" altLang="hu-HU" sz="4400" b="1" dirty="0">
                <a:solidFill>
                  <a:srgbClr val="C00000"/>
                </a:solidFill>
              </a:rPr>
              <a:t>Major </a:t>
            </a:r>
            <a:r>
              <a:rPr lang="hu-HU" altLang="hu-HU" sz="4400" b="1" dirty="0" err="1">
                <a:solidFill>
                  <a:srgbClr val="C00000"/>
                </a:solidFill>
              </a:rPr>
              <a:t>malformations</a:t>
            </a:r>
            <a:endParaRPr lang="hu-HU" altLang="hu-HU" sz="4400" b="1" dirty="0">
              <a:solidFill>
                <a:srgbClr val="C00000"/>
              </a:solidFill>
            </a:endParaRPr>
          </a:p>
          <a:p>
            <a:pPr algn="ctr">
              <a:defRPr/>
            </a:pPr>
            <a:r>
              <a:rPr lang="hu-HU" altLang="hu-HU" b="1" dirty="0" err="1">
                <a:solidFill>
                  <a:srgbClr val="C00000"/>
                </a:solidFill>
                <a:effectLst>
                  <a:outerShdw blurRad="38100" dist="38100" dir="2700000" algn="tl">
                    <a:srgbClr val="FFFFFF"/>
                  </a:outerShdw>
                </a:effectLst>
              </a:rPr>
              <a:t>drastic</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differences</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from</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normality</a:t>
            </a:r>
            <a:endParaRPr lang="hu-HU" altLang="hu-HU" b="1" dirty="0">
              <a:solidFill>
                <a:srgbClr val="C00000"/>
              </a:solidFill>
              <a:effectLst>
                <a:outerShdw blurRad="38100" dist="38100" dir="2700000" algn="tl">
                  <a:srgbClr val="FFFFFF"/>
                </a:outerShdw>
              </a:effectLst>
            </a:endParaRPr>
          </a:p>
          <a:p>
            <a:pPr algn="ctr">
              <a:defRPr/>
            </a:pPr>
            <a:endParaRPr lang="hu-HU" altLang="hu-HU" b="1" dirty="0">
              <a:solidFill>
                <a:srgbClr val="C00000"/>
              </a:solidFill>
              <a:effectLst>
                <a:outerShdw blurRad="38100" dist="38100" dir="2700000" algn="tl">
                  <a:srgbClr val="FFFFFF"/>
                </a:outerShdw>
              </a:effectLst>
            </a:endParaRPr>
          </a:p>
          <a:p>
            <a:pPr algn="ctr">
              <a:defRPr/>
            </a:pPr>
            <a:r>
              <a:rPr lang="hu-HU" altLang="hu-HU" b="1" dirty="0" err="1">
                <a:solidFill>
                  <a:srgbClr val="C00000"/>
                </a:solidFill>
                <a:effectLst>
                  <a:outerShdw blurRad="38100" dist="38100" dir="2700000" algn="tl">
                    <a:srgbClr val="FFFFFF"/>
                  </a:outerShdw>
                </a:effectLst>
              </a:rPr>
              <a:t>they</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cause</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prenatal</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or</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perinatal</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death</a:t>
            </a:r>
            <a:endParaRPr lang="hu-HU" altLang="hu-HU" b="1" dirty="0">
              <a:solidFill>
                <a:srgbClr val="C00000"/>
              </a:solidFill>
              <a:effectLst>
                <a:outerShdw blurRad="38100" dist="38100" dir="2700000" algn="tl">
                  <a:srgbClr val="FFFFFF"/>
                </a:outerShdw>
              </a:effectLst>
            </a:endParaRPr>
          </a:p>
          <a:p>
            <a:pPr algn="ctr">
              <a:defRPr/>
            </a:pPr>
            <a:endParaRPr lang="hu-HU" altLang="hu-HU" b="1" dirty="0">
              <a:solidFill>
                <a:srgbClr val="C00000"/>
              </a:solidFill>
              <a:effectLst>
                <a:outerShdw blurRad="38100" dist="38100" dir="2700000" algn="tl">
                  <a:srgbClr val="FFFFFF"/>
                </a:outerShdw>
              </a:effectLst>
            </a:endParaRPr>
          </a:p>
          <a:p>
            <a:pPr algn="ctr">
              <a:defRPr/>
            </a:pPr>
            <a:r>
              <a:rPr lang="hu-HU" altLang="hu-HU" b="1" dirty="0" err="1">
                <a:solidFill>
                  <a:srgbClr val="C00000"/>
                </a:solidFill>
                <a:effectLst>
                  <a:outerShdw blurRad="38100" dist="38100" dir="2700000" algn="tl">
                    <a:srgbClr val="FFFFFF"/>
                  </a:outerShdw>
                </a:effectLst>
              </a:rPr>
              <a:t>require</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surgical</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or</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medical</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care</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soon</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after</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birth</a:t>
            </a:r>
            <a:endParaRPr lang="hu-HU" altLang="hu-HU" b="1" dirty="0">
              <a:solidFill>
                <a:srgbClr val="C00000"/>
              </a:solidFill>
              <a:effectLst>
                <a:outerShdw blurRad="38100" dist="38100" dir="2700000" algn="tl">
                  <a:srgbClr val="FFFFFF"/>
                </a:outerShdw>
              </a:effectLst>
            </a:endParaRPr>
          </a:p>
          <a:p>
            <a:pPr algn="ctr">
              <a:defRPr/>
            </a:pPr>
            <a:endParaRPr lang="hu-HU" altLang="hu-HU" b="1" dirty="0">
              <a:solidFill>
                <a:srgbClr val="C00000"/>
              </a:solidFill>
              <a:effectLst>
                <a:outerShdw blurRad="38100" dist="38100" dir="2700000" algn="tl">
                  <a:srgbClr val="FFFFFF"/>
                </a:outerShdw>
              </a:effectLst>
            </a:endParaRPr>
          </a:p>
          <a:p>
            <a:pPr algn="ctr">
              <a:defRPr/>
            </a:pPr>
            <a:r>
              <a:rPr lang="hu-HU" altLang="hu-HU" b="1" dirty="0" err="1">
                <a:solidFill>
                  <a:srgbClr val="C00000"/>
                </a:solidFill>
                <a:effectLst>
                  <a:outerShdw blurRad="38100" dist="38100" dir="2700000" algn="tl">
                    <a:srgbClr val="FFFFFF"/>
                  </a:outerShdw>
                </a:effectLst>
              </a:rPr>
              <a:t>gravely</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physically</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handicapping</a:t>
            </a:r>
            <a:endParaRPr lang="hu-HU" altLang="hu-HU" b="1" dirty="0">
              <a:solidFill>
                <a:srgbClr val="C00000"/>
              </a:solidFill>
              <a:effectLst>
                <a:outerShdw blurRad="38100" dist="38100" dir="2700000" algn="tl">
                  <a:srgbClr val="FFFFFF"/>
                </a:outerShdw>
              </a:effectLst>
            </a:endParaRPr>
          </a:p>
          <a:p>
            <a:pPr algn="ctr">
              <a:defRPr/>
            </a:pPr>
            <a:endParaRPr lang="hu-HU" altLang="hu-HU" b="1" dirty="0">
              <a:solidFill>
                <a:srgbClr val="C00000"/>
              </a:solidFill>
              <a:effectLst>
                <a:outerShdw blurRad="38100" dist="38100" dir="2700000" algn="tl">
                  <a:srgbClr val="FFFFFF"/>
                </a:outerShdw>
              </a:effectLst>
            </a:endParaRPr>
          </a:p>
          <a:p>
            <a:pPr algn="ctr">
              <a:defRPr/>
            </a:pPr>
            <a:r>
              <a:rPr lang="hu-HU" altLang="hu-HU" b="1" dirty="0" err="1">
                <a:solidFill>
                  <a:srgbClr val="C00000"/>
                </a:solidFill>
                <a:effectLst>
                  <a:outerShdw blurRad="38100" dist="38100" dir="2700000" algn="tl">
                    <a:srgbClr val="FFFFFF"/>
                  </a:outerShdw>
                </a:effectLst>
              </a:rPr>
              <a:t>extreme</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cosmetic</a:t>
            </a:r>
            <a:r>
              <a:rPr lang="hu-HU" altLang="hu-HU" b="1" dirty="0">
                <a:solidFill>
                  <a:srgbClr val="C00000"/>
                </a:solidFill>
                <a:effectLst>
                  <a:outerShdw blurRad="38100" dist="38100" dir="2700000" algn="tl">
                    <a:srgbClr val="FFFFFF"/>
                  </a:outerShdw>
                </a:effectLst>
              </a:rPr>
              <a:t> </a:t>
            </a:r>
            <a:r>
              <a:rPr lang="hu-HU" altLang="hu-HU" b="1" dirty="0" err="1">
                <a:solidFill>
                  <a:srgbClr val="C00000"/>
                </a:solidFill>
                <a:effectLst>
                  <a:outerShdw blurRad="38100" dist="38100" dir="2700000" algn="tl">
                    <a:srgbClr val="FFFFFF"/>
                  </a:outerShdw>
                </a:effectLst>
              </a:rPr>
              <a:t>burden</a:t>
            </a:r>
            <a:endParaRPr lang="hu-HU" altLang="hu-HU" b="1" dirty="0">
              <a:solidFill>
                <a:srgbClr val="C00000"/>
              </a:solidFill>
              <a:effectLst>
                <a:outerShdw blurRad="38100" dist="38100" dir="2700000" algn="tl">
                  <a:srgbClr val="FFFFFF"/>
                </a:outerShdw>
              </a:effectLst>
            </a:endParaRPr>
          </a:p>
          <a:p>
            <a:endParaRPr lang="hu-HU" dirty="0"/>
          </a:p>
        </p:txBody>
      </p:sp>
      <p:sp>
        <p:nvSpPr>
          <p:cNvPr id="3" name="Szövegdoboz 2">
            <a:extLst>
              <a:ext uri="{FF2B5EF4-FFF2-40B4-BE49-F238E27FC236}">
                <a16:creationId xmlns:a16="http://schemas.microsoft.com/office/drawing/2014/main" id="{D0105F6F-A9D5-4F57-974C-4E1FA795C950}"/>
              </a:ext>
            </a:extLst>
          </p:cNvPr>
          <p:cNvSpPr txBox="1"/>
          <p:nvPr/>
        </p:nvSpPr>
        <p:spPr>
          <a:xfrm flipH="1">
            <a:off x="2509518" y="3848953"/>
            <a:ext cx="8143241" cy="2862322"/>
          </a:xfrm>
          <a:prstGeom prst="rect">
            <a:avLst/>
          </a:prstGeom>
          <a:noFill/>
        </p:spPr>
        <p:txBody>
          <a:bodyPr wrap="square" rtlCol="0">
            <a:spAutoFit/>
          </a:bodyPr>
          <a:lstStyle/>
          <a:p>
            <a:pPr algn="ctr">
              <a:defRPr/>
            </a:pPr>
            <a:r>
              <a:rPr lang="hu-HU" altLang="hu-HU" sz="4000" b="1" dirty="0">
                <a:solidFill>
                  <a:schemeClr val="accent6">
                    <a:lumMod val="75000"/>
                  </a:schemeClr>
                </a:solidFill>
              </a:rPr>
              <a:t>Minor</a:t>
            </a:r>
            <a:r>
              <a:rPr lang="hu-HU" altLang="hu-HU" sz="4000" b="1" i="1" dirty="0">
                <a:solidFill>
                  <a:schemeClr val="accent6">
                    <a:lumMod val="75000"/>
                  </a:schemeClr>
                </a:solidFill>
              </a:rPr>
              <a:t> </a:t>
            </a:r>
            <a:r>
              <a:rPr lang="hu-HU" altLang="hu-HU" sz="4000" b="1" dirty="0" err="1">
                <a:solidFill>
                  <a:schemeClr val="accent6">
                    <a:lumMod val="75000"/>
                  </a:schemeClr>
                </a:solidFill>
              </a:rPr>
              <a:t>malformations</a:t>
            </a:r>
            <a:endParaRPr lang="hu-HU" altLang="hu-HU" sz="4000" b="1" dirty="0">
              <a:solidFill>
                <a:schemeClr val="accent6">
                  <a:lumMod val="75000"/>
                </a:schemeClr>
              </a:solidFill>
            </a:endParaRPr>
          </a:p>
          <a:p>
            <a:pPr algn="ctr">
              <a:defRPr/>
            </a:pPr>
            <a:endParaRPr lang="hu-HU" altLang="hu-HU" sz="2800" b="1" dirty="0">
              <a:solidFill>
                <a:schemeClr val="accent6">
                  <a:lumMod val="75000"/>
                </a:schemeClr>
              </a:solidFill>
              <a:effectLst>
                <a:outerShdw blurRad="38100" dist="38100" dir="2700000" algn="tl">
                  <a:srgbClr val="FFFFFF"/>
                </a:outerShdw>
              </a:effectLst>
            </a:endParaRPr>
          </a:p>
          <a:p>
            <a:pPr algn="ctr">
              <a:defRPr/>
            </a:pPr>
            <a:r>
              <a:rPr lang="hu-HU" altLang="hu-HU" b="1" dirty="0">
                <a:solidFill>
                  <a:schemeClr val="accent6">
                    <a:lumMod val="75000"/>
                  </a:schemeClr>
                </a:solidFill>
                <a:effectLst>
                  <a:outerShdw blurRad="38100" dist="38100" dir="2700000" algn="tl">
                    <a:srgbClr val="FFFFFF"/>
                  </a:outerShdw>
                </a:effectLst>
              </a:rPr>
              <a:t>minor </a:t>
            </a:r>
            <a:r>
              <a:rPr lang="hu-HU" altLang="hu-HU" b="1" dirty="0" err="1">
                <a:solidFill>
                  <a:schemeClr val="accent6">
                    <a:lumMod val="75000"/>
                  </a:schemeClr>
                </a:solidFill>
                <a:effectLst>
                  <a:outerShdw blurRad="38100" dist="38100" dir="2700000" algn="tl">
                    <a:srgbClr val="FFFFFF"/>
                  </a:outerShdw>
                </a:effectLst>
              </a:rPr>
              <a:t>physical</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features</a:t>
            </a:r>
            <a:endParaRPr lang="hu-HU" altLang="hu-HU" b="1" dirty="0">
              <a:solidFill>
                <a:schemeClr val="accent6">
                  <a:lumMod val="75000"/>
                </a:schemeClr>
              </a:solidFill>
              <a:effectLst>
                <a:outerShdw blurRad="38100" dist="38100" dir="2700000" algn="tl">
                  <a:srgbClr val="FFFFFF"/>
                </a:outerShdw>
              </a:effectLst>
            </a:endParaRPr>
          </a:p>
          <a:p>
            <a:pPr algn="ctr">
              <a:defRPr/>
            </a:pPr>
            <a:endParaRPr lang="hu-HU" altLang="hu-HU" b="1" dirty="0">
              <a:solidFill>
                <a:schemeClr val="accent6">
                  <a:lumMod val="75000"/>
                </a:schemeClr>
              </a:solidFill>
              <a:effectLst>
                <a:outerShdw blurRad="38100" dist="38100" dir="2700000" algn="tl">
                  <a:srgbClr val="FFFFFF"/>
                </a:outerShdw>
              </a:effectLst>
            </a:endParaRPr>
          </a:p>
          <a:p>
            <a:pPr algn="ctr">
              <a:defRPr/>
            </a:pPr>
            <a:r>
              <a:rPr lang="hu-HU" altLang="hu-HU" b="1" dirty="0" err="1">
                <a:solidFill>
                  <a:schemeClr val="accent6">
                    <a:lumMod val="75000"/>
                  </a:schemeClr>
                </a:solidFill>
                <a:effectLst>
                  <a:outerShdw blurRad="38100" dist="38100" dir="2700000" algn="tl">
                    <a:srgbClr val="FFFFFF"/>
                  </a:outerShdw>
                </a:effectLst>
              </a:rPr>
              <a:t>absence</a:t>
            </a:r>
            <a:r>
              <a:rPr lang="hu-HU" altLang="hu-HU" b="1" dirty="0">
                <a:solidFill>
                  <a:schemeClr val="accent6">
                    <a:lumMod val="75000"/>
                  </a:schemeClr>
                </a:solidFill>
                <a:effectLst>
                  <a:outerShdw blurRad="38100" dist="38100" dir="2700000" algn="tl">
                    <a:srgbClr val="FFFFFF"/>
                  </a:outerShdw>
                </a:effectLst>
              </a:rPr>
              <a:t> of </a:t>
            </a:r>
            <a:r>
              <a:rPr lang="hu-HU" altLang="hu-HU" b="1" dirty="0" err="1">
                <a:solidFill>
                  <a:schemeClr val="accent6">
                    <a:lumMod val="75000"/>
                  </a:schemeClr>
                </a:solidFill>
                <a:effectLst>
                  <a:outerShdw blurRad="38100" dist="38100" dir="2700000" algn="tl">
                    <a:srgbClr val="FFFFFF"/>
                  </a:outerShdw>
                </a:effectLst>
              </a:rPr>
              <a:t>associated</a:t>
            </a:r>
            <a:r>
              <a:rPr lang="hu-HU" altLang="hu-HU" b="1" dirty="0">
                <a:solidFill>
                  <a:schemeClr val="accent6">
                    <a:lumMod val="75000"/>
                  </a:schemeClr>
                </a:solidFill>
                <a:effectLst>
                  <a:outerShdw blurRad="38100" dist="38100" dir="2700000" algn="tl">
                    <a:srgbClr val="FFFFFF"/>
                  </a:outerShdw>
                </a:effectLst>
              </a:rPr>
              <a:t> major </a:t>
            </a:r>
            <a:r>
              <a:rPr lang="hu-HU" altLang="hu-HU" b="1" dirty="0" err="1">
                <a:solidFill>
                  <a:schemeClr val="accent6">
                    <a:lumMod val="75000"/>
                  </a:schemeClr>
                </a:solidFill>
                <a:effectLst>
                  <a:outerShdw blurRad="38100" dist="38100" dir="2700000" algn="tl">
                    <a:srgbClr val="FFFFFF"/>
                  </a:outerShdw>
                </a:effectLst>
              </a:rPr>
              <a:t>congenital</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malformations</a:t>
            </a:r>
            <a:endParaRPr lang="hu-HU" altLang="hu-HU" b="1" dirty="0">
              <a:solidFill>
                <a:schemeClr val="accent6">
                  <a:lumMod val="75000"/>
                </a:schemeClr>
              </a:solidFill>
              <a:effectLst>
                <a:outerShdw blurRad="38100" dist="38100" dir="2700000" algn="tl">
                  <a:srgbClr val="FFFFFF"/>
                </a:outerShdw>
              </a:effectLst>
            </a:endParaRPr>
          </a:p>
          <a:p>
            <a:pPr algn="ctr">
              <a:defRPr/>
            </a:pPr>
            <a:endParaRPr lang="hu-HU" altLang="hu-HU" b="1" dirty="0">
              <a:solidFill>
                <a:schemeClr val="accent6">
                  <a:lumMod val="75000"/>
                </a:schemeClr>
              </a:solidFill>
              <a:effectLst>
                <a:outerShdw blurRad="38100" dist="38100" dir="2700000" algn="tl">
                  <a:srgbClr val="FFFFFF"/>
                </a:outerShdw>
              </a:effectLst>
            </a:endParaRPr>
          </a:p>
          <a:p>
            <a:pPr algn="ctr">
              <a:defRPr/>
            </a:pPr>
            <a:r>
              <a:rPr lang="hu-HU" altLang="hu-HU" b="1" dirty="0" err="1">
                <a:solidFill>
                  <a:schemeClr val="accent6">
                    <a:lumMod val="75000"/>
                  </a:schemeClr>
                </a:solidFill>
                <a:effectLst>
                  <a:outerShdw blurRad="38100" dist="38100" dir="2700000" algn="tl">
                    <a:srgbClr val="FFFFFF"/>
                  </a:outerShdw>
                </a:effectLst>
              </a:rPr>
              <a:t>little</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or</a:t>
            </a:r>
            <a:r>
              <a:rPr lang="hu-HU" altLang="hu-HU" b="1" dirty="0">
                <a:solidFill>
                  <a:schemeClr val="accent6">
                    <a:lumMod val="75000"/>
                  </a:schemeClr>
                </a:solidFill>
                <a:effectLst>
                  <a:outerShdw blurRad="38100" dist="38100" dir="2700000" algn="tl">
                    <a:srgbClr val="FFFFFF"/>
                  </a:outerShdw>
                </a:effectLst>
              </a:rPr>
              <a:t> no </a:t>
            </a:r>
            <a:r>
              <a:rPr lang="hu-HU" altLang="hu-HU" b="1" dirty="0" err="1">
                <a:solidFill>
                  <a:schemeClr val="accent6">
                    <a:lumMod val="75000"/>
                  </a:schemeClr>
                </a:solidFill>
                <a:effectLst>
                  <a:outerShdw blurRad="38100" dist="38100" dir="2700000" algn="tl">
                    <a:srgbClr val="FFFFFF"/>
                  </a:outerShdw>
                </a:effectLst>
              </a:rPr>
              <a:t>medical</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or</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cosmetic</a:t>
            </a:r>
            <a:r>
              <a:rPr lang="hu-HU" altLang="hu-HU" b="1" dirty="0">
                <a:solidFill>
                  <a:schemeClr val="accent6">
                    <a:lumMod val="75000"/>
                  </a:schemeClr>
                </a:solidFill>
                <a:effectLst>
                  <a:outerShdw blurRad="38100" dist="38100" dir="2700000" algn="tl">
                    <a:srgbClr val="FFFFFF"/>
                  </a:outerShdw>
                </a:effectLst>
              </a:rPr>
              <a:t> </a:t>
            </a:r>
            <a:r>
              <a:rPr lang="hu-HU" altLang="hu-HU" b="1" dirty="0" err="1">
                <a:solidFill>
                  <a:schemeClr val="accent6">
                    <a:lumMod val="75000"/>
                  </a:schemeClr>
                </a:solidFill>
                <a:effectLst>
                  <a:outerShdw blurRad="38100" dist="38100" dir="2700000" algn="tl">
                    <a:srgbClr val="FFFFFF"/>
                  </a:outerShdw>
                </a:effectLst>
              </a:rPr>
              <a:t>consequence</a:t>
            </a:r>
            <a:endParaRPr lang="en-US" altLang="hu-HU" b="1" dirty="0">
              <a:solidFill>
                <a:schemeClr val="accent6">
                  <a:lumMod val="75000"/>
                </a:schemeClr>
              </a:solidFill>
              <a:effectLst>
                <a:outerShdw blurRad="38100" dist="38100" dir="2700000" algn="tl">
                  <a:srgbClr val="FFFFFF"/>
                </a:outerShdw>
              </a:effectLst>
            </a:endParaRPr>
          </a:p>
          <a:p>
            <a:endParaRPr lang="hu-HU" dirty="0">
              <a:solidFill>
                <a:schemeClr val="accent6">
                  <a:lumMod val="75000"/>
                </a:schemeClr>
              </a:solidFill>
            </a:endParaRPr>
          </a:p>
        </p:txBody>
      </p:sp>
    </p:spTree>
    <p:extLst>
      <p:ext uri="{BB962C8B-B14F-4D97-AF65-F5344CB8AC3E}">
        <p14:creationId xmlns:p14="http://schemas.microsoft.com/office/powerpoint/2010/main" val="385796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B4AECE4C-5E02-4CCD-9988-A02F5210F1FF}"/>
              </a:ext>
            </a:extLst>
          </p:cNvPr>
          <p:cNvSpPr>
            <a:spLocks noGrp="1" noChangeArrowheads="1"/>
          </p:cNvSpPr>
          <p:nvPr>
            <p:ph type="title"/>
          </p:nvPr>
        </p:nvSpPr>
        <p:spPr>
          <a:xfrm>
            <a:off x="1774826" y="274639"/>
            <a:ext cx="8569325" cy="777875"/>
          </a:xfrm>
          <a:solidFill>
            <a:srgbClr val="DDDDDD"/>
          </a:solidFill>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p:spPr>
        <p:txBody>
          <a:bodyPr>
            <a:flatTx/>
          </a:bodyPr>
          <a:lstStyle/>
          <a:p>
            <a:pPr eaLnBrk="1" hangingPunct="1"/>
            <a:r>
              <a:rPr lang="en-US" altLang="hu-HU" sz="3200" b="1"/>
              <a:t>Major </a:t>
            </a:r>
            <a:r>
              <a:rPr lang="hu-HU" altLang="hu-HU" sz="3200" b="1"/>
              <a:t>c</a:t>
            </a:r>
            <a:r>
              <a:rPr lang="en-US" altLang="hu-HU" sz="3200" b="1"/>
              <a:t>ongenital </a:t>
            </a:r>
            <a:r>
              <a:rPr lang="hu-HU" altLang="hu-HU" sz="3200" b="1"/>
              <a:t>m</a:t>
            </a:r>
            <a:r>
              <a:rPr lang="en-US" altLang="hu-HU" sz="3200" b="1"/>
              <a:t>alformations</a:t>
            </a:r>
            <a:r>
              <a:rPr lang="hu-HU" altLang="hu-HU" sz="3200" b="1"/>
              <a:t> </a:t>
            </a:r>
            <a:r>
              <a:rPr lang="hu-HU" altLang="hu-HU" sz="3200" b="1" u="sng"/>
              <a:t>by system</a:t>
            </a:r>
            <a:r>
              <a:rPr lang="en-US" altLang="hu-HU" sz="4000"/>
              <a:t> </a:t>
            </a:r>
          </a:p>
        </p:txBody>
      </p:sp>
      <p:sp>
        <p:nvSpPr>
          <p:cNvPr id="5123" name="Rectangle 5">
            <a:extLst>
              <a:ext uri="{FF2B5EF4-FFF2-40B4-BE49-F238E27FC236}">
                <a16:creationId xmlns:a16="http://schemas.microsoft.com/office/drawing/2014/main" id="{5E8071BA-E506-4E1D-AFAB-DFDC214D9AA0}"/>
              </a:ext>
            </a:extLst>
          </p:cNvPr>
          <p:cNvSpPr>
            <a:spLocks noChangeArrowheads="1"/>
          </p:cNvSpPr>
          <p:nvPr/>
        </p:nvSpPr>
        <p:spPr bwMode="auto">
          <a:xfrm>
            <a:off x="1703389" y="1188741"/>
            <a:ext cx="1707519" cy="1538883"/>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1"/>
              <a:t>Neural</a:t>
            </a:r>
            <a:r>
              <a:rPr lang="hu-HU" altLang="hu-HU" sz="1800" b="1">
                <a:solidFill>
                  <a:srgbClr val="FF0000"/>
                </a:solidFill>
              </a:rPr>
              <a:t> ~9.3%</a:t>
            </a:r>
            <a:endParaRPr lang="en-US" altLang="hu-HU" sz="2000" b="1"/>
          </a:p>
          <a:p>
            <a:pPr eaLnBrk="1" hangingPunct="1">
              <a:spcBef>
                <a:spcPct val="0"/>
              </a:spcBef>
              <a:buFontTx/>
              <a:buNone/>
            </a:pPr>
            <a:r>
              <a:rPr lang="en-US" altLang="hu-HU" sz="1400"/>
              <a:t>anencephalus </a:t>
            </a:r>
          </a:p>
          <a:p>
            <a:pPr eaLnBrk="1" hangingPunct="1">
              <a:spcBef>
                <a:spcPct val="0"/>
              </a:spcBef>
              <a:buFontTx/>
              <a:buNone/>
            </a:pPr>
            <a:r>
              <a:rPr lang="en-US" altLang="hu-HU" sz="1400"/>
              <a:t>spina bifida </a:t>
            </a:r>
          </a:p>
          <a:p>
            <a:pPr eaLnBrk="1" hangingPunct="1">
              <a:spcBef>
                <a:spcPct val="0"/>
              </a:spcBef>
              <a:buFontTx/>
              <a:buNone/>
            </a:pPr>
            <a:r>
              <a:rPr lang="en-US" altLang="hu-HU" sz="1400"/>
              <a:t>encephalocele </a:t>
            </a:r>
          </a:p>
          <a:p>
            <a:pPr eaLnBrk="1" hangingPunct="1">
              <a:spcBef>
                <a:spcPct val="0"/>
              </a:spcBef>
              <a:buFontTx/>
              <a:buNone/>
            </a:pPr>
            <a:r>
              <a:rPr lang="en-US" altLang="hu-HU" sz="1400"/>
              <a:t>microcephalus</a:t>
            </a:r>
            <a:r>
              <a:rPr lang="en-US" altLang="hu-HU" sz="1800"/>
              <a:t> </a:t>
            </a:r>
          </a:p>
          <a:p>
            <a:pPr eaLnBrk="1" hangingPunct="1">
              <a:spcBef>
                <a:spcPct val="0"/>
              </a:spcBef>
              <a:buFontTx/>
              <a:buNone/>
            </a:pPr>
            <a:r>
              <a:rPr lang="en-US" altLang="hu-HU" sz="1400"/>
              <a:t>hydrocephalus</a:t>
            </a:r>
          </a:p>
        </p:txBody>
      </p:sp>
      <p:sp>
        <p:nvSpPr>
          <p:cNvPr id="5124" name="Rectangle 6">
            <a:extLst>
              <a:ext uri="{FF2B5EF4-FFF2-40B4-BE49-F238E27FC236}">
                <a16:creationId xmlns:a16="http://schemas.microsoft.com/office/drawing/2014/main" id="{0BB4EA76-EF29-4516-8F28-C3CAA8598561}"/>
              </a:ext>
            </a:extLst>
          </p:cNvPr>
          <p:cNvSpPr>
            <a:spLocks noChangeArrowheads="1"/>
          </p:cNvSpPr>
          <p:nvPr/>
        </p:nvSpPr>
        <p:spPr bwMode="auto">
          <a:xfrm>
            <a:off x="3503613" y="1188741"/>
            <a:ext cx="2552302" cy="1538883"/>
          </a:xfrm>
          <a:prstGeom prst="rect">
            <a:avLst/>
          </a:prstGeom>
          <a:solidFill>
            <a:srgbClr val="D5D5D5"/>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1"/>
              <a:t>Cardiovascular</a:t>
            </a:r>
            <a:endParaRPr lang="en-US" altLang="hu-HU" sz="2000"/>
          </a:p>
          <a:p>
            <a:pPr eaLnBrk="1" hangingPunct="1">
              <a:spcBef>
                <a:spcPct val="0"/>
              </a:spcBef>
              <a:buFontTx/>
              <a:buNone/>
            </a:pPr>
            <a:r>
              <a:rPr lang="en-US" altLang="hu-HU" sz="1400"/>
              <a:t>transposition of great vessels </a:t>
            </a:r>
          </a:p>
          <a:p>
            <a:pPr eaLnBrk="1" hangingPunct="1">
              <a:spcBef>
                <a:spcPct val="0"/>
              </a:spcBef>
              <a:buFontTx/>
              <a:buNone/>
            </a:pPr>
            <a:r>
              <a:rPr lang="en-US" altLang="hu-HU" sz="1400"/>
              <a:t>ventricular septal defect </a:t>
            </a:r>
          </a:p>
          <a:p>
            <a:pPr eaLnBrk="1" hangingPunct="1">
              <a:spcBef>
                <a:spcPct val="0"/>
              </a:spcBef>
              <a:buFontTx/>
              <a:buNone/>
            </a:pPr>
            <a:r>
              <a:rPr lang="en-US" altLang="hu-HU" sz="1400"/>
              <a:t>hypoplastic left heart </a:t>
            </a:r>
          </a:p>
          <a:p>
            <a:pPr eaLnBrk="1" hangingPunct="1">
              <a:spcBef>
                <a:spcPct val="0"/>
              </a:spcBef>
              <a:buFontTx/>
              <a:buNone/>
            </a:pPr>
            <a:r>
              <a:rPr lang="en-US" altLang="hu-HU" sz="1400"/>
              <a:t>coarctaction of aorta</a:t>
            </a:r>
          </a:p>
          <a:p>
            <a:pPr>
              <a:spcBef>
                <a:spcPct val="0"/>
              </a:spcBef>
              <a:buFontTx/>
              <a:buNone/>
            </a:pPr>
            <a:r>
              <a:rPr lang="hu-HU" altLang="hu-HU" sz="1800" b="1">
                <a:solidFill>
                  <a:srgbClr val="FF0000"/>
                </a:solidFill>
              </a:rPr>
              <a:t>     ~20 %</a:t>
            </a:r>
            <a:endParaRPr lang="en-US" altLang="hu-HU" sz="1800" b="1">
              <a:solidFill>
                <a:srgbClr val="FF0000"/>
              </a:solidFill>
            </a:endParaRPr>
          </a:p>
        </p:txBody>
      </p:sp>
      <p:sp>
        <p:nvSpPr>
          <p:cNvPr id="5125" name="Rectangle 7">
            <a:extLst>
              <a:ext uri="{FF2B5EF4-FFF2-40B4-BE49-F238E27FC236}">
                <a16:creationId xmlns:a16="http://schemas.microsoft.com/office/drawing/2014/main" id="{C2A3199D-B75A-4989-9EAC-6AEE30242921}"/>
              </a:ext>
            </a:extLst>
          </p:cNvPr>
          <p:cNvSpPr>
            <a:spLocks noChangeArrowheads="1"/>
          </p:cNvSpPr>
          <p:nvPr/>
        </p:nvSpPr>
        <p:spPr bwMode="auto">
          <a:xfrm>
            <a:off x="6240464" y="1188561"/>
            <a:ext cx="2871299" cy="1477328"/>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1"/>
              <a:t>GIT/Respiratory</a:t>
            </a:r>
            <a:r>
              <a:rPr lang="hu-HU" altLang="hu-HU" sz="2000" b="1"/>
              <a:t>  </a:t>
            </a:r>
            <a:r>
              <a:rPr lang="hu-HU" altLang="hu-HU" sz="1800" b="1">
                <a:solidFill>
                  <a:srgbClr val="FF0000"/>
                </a:solidFill>
              </a:rPr>
              <a:t>~ 7 %</a:t>
            </a:r>
            <a:endParaRPr lang="en-US" altLang="hu-HU" sz="2000"/>
          </a:p>
          <a:p>
            <a:pPr eaLnBrk="1" hangingPunct="1">
              <a:spcBef>
                <a:spcPct val="0"/>
              </a:spcBef>
              <a:buFontTx/>
              <a:buNone/>
            </a:pPr>
            <a:r>
              <a:rPr lang="en-US" altLang="hu-HU" sz="1400"/>
              <a:t>cleft palate </a:t>
            </a:r>
          </a:p>
          <a:p>
            <a:pPr eaLnBrk="1" hangingPunct="1">
              <a:spcBef>
                <a:spcPct val="0"/>
              </a:spcBef>
              <a:buFontTx/>
              <a:buNone/>
            </a:pPr>
            <a:r>
              <a:rPr lang="en-US" altLang="hu-HU" sz="1400"/>
              <a:t>cleft lip </a:t>
            </a:r>
          </a:p>
          <a:p>
            <a:pPr eaLnBrk="1" hangingPunct="1">
              <a:spcBef>
                <a:spcPct val="0"/>
              </a:spcBef>
              <a:buFontTx/>
              <a:buNone/>
            </a:pPr>
            <a:r>
              <a:rPr lang="en-US" altLang="hu-HU" sz="1400"/>
              <a:t>oesophageal atresia or stenosis </a:t>
            </a:r>
          </a:p>
          <a:p>
            <a:pPr eaLnBrk="1" hangingPunct="1">
              <a:spcBef>
                <a:spcPct val="0"/>
              </a:spcBef>
              <a:buFontTx/>
              <a:buNone/>
            </a:pPr>
            <a:r>
              <a:rPr lang="en-US" altLang="hu-HU" sz="1400"/>
              <a:t>small intestine atresia or stenosis </a:t>
            </a:r>
          </a:p>
          <a:p>
            <a:pPr eaLnBrk="1" hangingPunct="1">
              <a:spcBef>
                <a:spcPct val="0"/>
              </a:spcBef>
              <a:buFontTx/>
              <a:buNone/>
            </a:pPr>
            <a:r>
              <a:rPr lang="en-US" altLang="hu-HU" sz="1400"/>
              <a:t>anorectal atresia or stenosis</a:t>
            </a:r>
            <a:endParaRPr lang="en-US" altLang="hu-HU" sz="1800"/>
          </a:p>
        </p:txBody>
      </p:sp>
      <p:sp>
        <p:nvSpPr>
          <p:cNvPr id="5126" name="Rectangle 8">
            <a:extLst>
              <a:ext uri="{FF2B5EF4-FFF2-40B4-BE49-F238E27FC236}">
                <a16:creationId xmlns:a16="http://schemas.microsoft.com/office/drawing/2014/main" id="{E6EE61E9-F4B0-46F9-93B0-9D8D82DBFE1E}"/>
              </a:ext>
            </a:extLst>
          </p:cNvPr>
          <p:cNvSpPr>
            <a:spLocks noChangeArrowheads="1"/>
          </p:cNvSpPr>
          <p:nvPr/>
        </p:nvSpPr>
        <p:spPr bwMode="auto">
          <a:xfrm>
            <a:off x="1524000" y="2845684"/>
            <a:ext cx="3397084" cy="1261884"/>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a:t>Urinary                </a:t>
            </a:r>
            <a:r>
              <a:rPr lang="hu-HU" altLang="hu-HU" sz="1800" b="1">
                <a:solidFill>
                  <a:srgbClr val="FF0000"/>
                </a:solidFill>
              </a:rPr>
              <a:t>~6.4 %</a:t>
            </a:r>
            <a:endParaRPr lang="en-US" altLang="hu-HU" sz="2000" b="1"/>
          </a:p>
          <a:p>
            <a:pPr eaLnBrk="1" hangingPunct="1">
              <a:spcBef>
                <a:spcPct val="0"/>
              </a:spcBef>
              <a:buFontTx/>
              <a:buNone/>
            </a:pPr>
            <a:r>
              <a:rPr lang="en-US" altLang="hu-HU" sz="1400"/>
              <a:t>hypospadias </a:t>
            </a:r>
          </a:p>
          <a:p>
            <a:pPr eaLnBrk="1" hangingPunct="1">
              <a:spcBef>
                <a:spcPct val="0"/>
              </a:spcBef>
              <a:buFontTx/>
              <a:buNone/>
            </a:pPr>
            <a:r>
              <a:rPr lang="en-US" altLang="hu-HU" sz="1400"/>
              <a:t>renal agenesis and dysgenesis </a:t>
            </a:r>
          </a:p>
          <a:p>
            <a:pPr eaLnBrk="1" hangingPunct="1">
              <a:spcBef>
                <a:spcPct val="0"/>
              </a:spcBef>
              <a:buFontTx/>
              <a:buNone/>
            </a:pPr>
            <a:r>
              <a:rPr lang="en-US" altLang="hu-HU" sz="1400"/>
              <a:t>cystic kidney disease </a:t>
            </a:r>
          </a:p>
          <a:p>
            <a:pPr eaLnBrk="1" hangingPunct="1">
              <a:spcBef>
                <a:spcPct val="0"/>
              </a:spcBef>
              <a:buFontTx/>
              <a:buNone/>
            </a:pPr>
            <a:r>
              <a:rPr lang="en-US" altLang="hu-HU" sz="1400"/>
              <a:t>obstructive defects of renal pelvis</a:t>
            </a:r>
            <a:r>
              <a:rPr lang="hu-HU" altLang="hu-HU" sz="1400"/>
              <a:t>,</a:t>
            </a:r>
            <a:r>
              <a:rPr lang="en-US" altLang="hu-HU" sz="1400"/>
              <a:t> ureter</a:t>
            </a:r>
          </a:p>
        </p:txBody>
      </p:sp>
      <p:sp>
        <p:nvSpPr>
          <p:cNvPr id="5127" name="Rectangle 9">
            <a:extLst>
              <a:ext uri="{FF2B5EF4-FFF2-40B4-BE49-F238E27FC236}">
                <a16:creationId xmlns:a16="http://schemas.microsoft.com/office/drawing/2014/main" id="{E0354FCF-3466-459B-B637-95EA274CAC1D}"/>
              </a:ext>
            </a:extLst>
          </p:cNvPr>
          <p:cNvSpPr>
            <a:spLocks noChangeArrowheads="1"/>
          </p:cNvSpPr>
          <p:nvPr/>
        </p:nvSpPr>
        <p:spPr bwMode="auto">
          <a:xfrm>
            <a:off x="5087938" y="2844504"/>
            <a:ext cx="2731838" cy="1538883"/>
          </a:xfrm>
          <a:prstGeom prst="rect">
            <a:avLst/>
          </a:prstGeom>
          <a:solidFill>
            <a:srgbClr val="ABABAB"/>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1"/>
              <a:t>Skeletal/Muscular</a:t>
            </a:r>
          </a:p>
          <a:p>
            <a:pPr eaLnBrk="1" hangingPunct="1">
              <a:spcBef>
                <a:spcPct val="0"/>
              </a:spcBef>
              <a:buFontTx/>
              <a:buNone/>
            </a:pPr>
            <a:r>
              <a:rPr lang="en-US" altLang="hu-HU" sz="1400"/>
              <a:t>congenital dislocation of the hip </a:t>
            </a:r>
          </a:p>
          <a:p>
            <a:pPr eaLnBrk="1" hangingPunct="1">
              <a:spcBef>
                <a:spcPct val="0"/>
              </a:spcBef>
              <a:buFontTx/>
              <a:buNone/>
            </a:pPr>
            <a:r>
              <a:rPr lang="en-US" altLang="hu-HU" sz="1400"/>
              <a:t>limb reduction defects </a:t>
            </a:r>
          </a:p>
          <a:p>
            <a:pPr eaLnBrk="1" hangingPunct="1">
              <a:spcBef>
                <a:spcPct val="0"/>
              </a:spcBef>
              <a:buFontTx/>
              <a:buNone/>
            </a:pPr>
            <a:r>
              <a:rPr lang="en-US" altLang="hu-HU" sz="1400"/>
              <a:t>diaphragmatic hernia </a:t>
            </a:r>
          </a:p>
          <a:p>
            <a:pPr eaLnBrk="1" hangingPunct="1">
              <a:spcBef>
                <a:spcPct val="0"/>
              </a:spcBef>
              <a:buFontTx/>
              <a:buNone/>
            </a:pPr>
            <a:r>
              <a:rPr lang="en-US" altLang="hu-HU" sz="1400"/>
              <a:t>exomphalos </a:t>
            </a:r>
          </a:p>
          <a:p>
            <a:pPr eaLnBrk="1" hangingPunct="1">
              <a:spcBef>
                <a:spcPct val="0"/>
              </a:spcBef>
              <a:buFontTx/>
              <a:buNone/>
            </a:pPr>
            <a:r>
              <a:rPr lang="hu-HU" altLang="hu-HU" sz="1400"/>
              <a:t>g</a:t>
            </a:r>
            <a:r>
              <a:rPr lang="en-US" altLang="hu-HU" sz="1400"/>
              <a:t>astroschisis</a:t>
            </a:r>
            <a:r>
              <a:rPr lang="hu-HU" altLang="hu-HU" sz="1400"/>
              <a:t>        </a:t>
            </a:r>
            <a:r>
              <a:rPr lang="hu-HU" altLang="hu-HU" sz="1800" b="1">
                <a:solidFill>
                  <a:srgbClr val="FF0000"/>
                </a:solidFill>
              </a:rPr>
              <a:t>~24 %</a:t>
            </a:r>
            <a:endParaRPr lang="en-US" altLang="hu-HU" sz="1400"/>
          </a:p>
        </p:txBody>
      </p:sp>
      <p:sp>
        <p:nvSpPr>
          <p:cNvPr id="5128" name="Rectangle 10">
            <a:extLst>
              <a:ext uri="{FF2B5EF4-FFF2-40B4-BE49-F238E27FC236}">
                <a16:creationId xmlns:a16="http://schemas.microsoft.com/office/drawing/2014/main" id="{F56C4E04-9E7A-4A24-B344-39C9A10445BC}"/>
              </a:ext>
            </a:extLst>
          </p:cNvPr>
          <p:cNvSpPr>
            <a:spLocks noChangeArrowheads="1"/>
          </p:cNvSpPr>
          <p:nvPr/>
        </p:nvSpPr>
        <p:spPr bwMode="auto">
          <a:xfrm>
            <a:off x="7981951" y="3424665"/>
            <a:ext cx="2710999" cy="830997"/>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1"/>
              <a:t>Chromosomal</a:t>
            </a:r>
            <a:r>
              <a:rPr lang="hu-HU" altLang="hu-HU" sz="2000" b="1"/>
              <a:t> </a:t>
            </a:r>
            <a:r>
              <a:rPr lang="hu-HU" altLang="hu-HU" sz="1800" b="1">
                <a:solidFill>
                  <a:srgbClr val="FF0000"/>
                </a:solidFill>
              </a:rPr>
              <a:t>~ 9.5%</a:t>
            </a:r>
            <a:endParaRPr lang="en-US" altLang="hu-HU" sz="2000" b="1"/>
          </a:p>
          <a:p>
            <a:pPr eaLnBrk="1" hangingPunct="1">
              <a:spcBef>
                <a:spcPct val="0"/>
              </a:spcBef>
              <a:buFontTx/>
              <a:buNone/>
            </a:pPr>
            <a:r>
              <a:rPr lang="en-US" altLang="hu-HU" sz="1400"/>
              <a:t>trisomy 21 (Down syndrome) </a:t>
            </a:r>
          </a:p>
          <a:p>
            <a:pPr eaLnBrk="1" hangingPunct="1">
              <a:spcBef>
                <a:spcPct val="0"/>
              </a:spcBef>
              <a:buFontTx/>
              <a:buNone/>
            </a:pPr>
            <a:r>
              <a:rPr lang="en-US" altLang="hu-HU" sz="1400"/>
              <a:t>trisomy 18 (Edwards syndrome)</a:t>
            </a:r>
          </a:p>
        </p:txBody>
      </p:sp>
      <p:sp>
        <p:nvSpPr>
          <p:cNvPr id="25611" name="Rectangle 11">
            <a:extLst>
              <a:ext uri="{FF2B5EF4-FFF2-40B4-BE49-F238E27FC236}">
                <a16:creationId xmlns:a16="http://schemas.microsoft.com/office/drawing/2014/main" id="{E6716C23-8BD5-4B5E-B30B-B15CB00CD6D5}"/>
              </a:ext>
            </a:extLst>
          </p:cNvPr>
          <p:cNvSpPr>
            <a:spLocks noChangeArrowheads="1"/>
          </p:cNvSpPr>
          <p:nvPr/>
        </p:nvSpPr>
        <p:spPr bwMode="auto">
          <a:xfrm>
            <a:off x="2974323" y="5248961"/>
            <a:ext cx="6398931" cy="646331"/>
          </a:xfrm>
          <a:prstGeom prst="rect">
            <a:avLst/>
          </a:prstGeom>
          <a:solidFill>
            <a:schemeClr val="bg2"/>
          </a:solidFill>
          <a:ln>
            <a:noFill/>
          </a:ln>
          <a:effectLst/>
          <a:scene3d>
            <a:camera prst="legacyObliqueTopRight"/>
            <a:lightRig rig="legacyFlat3" dir="b"/>
          </a:scene3d>
          <a:sp3d extrusionH="430200" prstMaterial="legacyMatte">
            <a:bevelT w="13500" h="13500" prst="angle"/>
            <a:bevelB w="13500" h="13500" prst="angle"/>
            <a:extrusionClr>
              <a:schemeClr val="bg2"/>
            </a:extrusionClr>
            <a:contourClr>
              <a:schemeClr val="bg2"/>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p>
            <a:pPr algn="ctr" eaLnBrk="1" hangingPunct="1">
              <a:defRPr/>
            </a:pPr>
            <a:r>
              <a:rPr lang="en-US" altLang="hu-HU" sz="1600" b="1"/>
              <a:t>About </a:t>
            </a:r>
            <a:r>
              <a:rPr lang="en-US" altLang="hu-HU" b="1">
                <a:solidFill>
                  <a:srgbClr val="CC0000"/>
                </a:solidFill>
                <a:effectLst>
                  <a:outerShdw blurRad="38100" dist="38100" dir="2700000" algn="tl">
                    <a:srgbClr val="000000"/>
                  </a:outerShdw>
                </a:effectLst>
              </a:rPr>
              <a:t>3%</a:t>
            </a:r>
            <a:r>
              <a:rPr lang="en-US" altLang="hu-HU" sz="1600" b="1"/>
              <a:t> of newborns have a "major physical anomaly",</a:t>
            </a:r>
            <a:endParaRPr lang="hu-HU" altLang="hu-HU" sz="1600" b="1"/>
          </a:p>
          <a:p>
            <a:pPr algn="ctr" eaLnBrk="1" hangingPunct="1">
              <a:defRPr/>
            </a:pPr>
            <a:r>
              <a:rPr lang="en-US" altLang="hu-HU" sz="1600" b="1"/>
              <a:t> meaning a physical anomaly that has cosmetic or functional significance</a:t>
            </a:r>
            <a:r>
              <a:rPr lang="en-US" altLang="hu-HU">
                <a:effectLst>
                  <a:outerShdw blurRad="38100" dist="38100" dir="2700000" algn="tl">
                    <a:srgbClr val="FFFFFF"/>
                  </a:outerShdw>
                </a:effectLst>
              </a:rPr>
              <a:t> </a:t>
            </a:r>
          </a:p>
        </p:txBody>
      </p:sp>
      <p:sp>
        <p:nvSpPr>
          <p:cNvPr id="25612" name="Text Box 12">
            <a:extLst>
              <a:ext uri="{FF2B5EF4-FFF2-40B4-BE49-F238E27FC236}">
                <a16:creationId xmlns:a16="http://schemas.microsoft.com/office/drawing/2014/main" id="{36E18053-248F-423C-932D-895346463F8E}"/>
              </a:ext>
            </a:extLst>
          </p:cNvPr>
          <p:cNvSpPr txBox="1">
            <a:spLocks noChangeArrowheads="1"/>
          </p:cNvSpPr>
          <p:nvPr/>
        </p:nvSpPr>
        <p:spPr bwMode="auto">
          <a:xfrm>
            <a:off x="2769991" y="6194425"/>
            <a:ext cx="5766194" cy="369332"/>
          </a:xfrm>
          <a:prstGeom prst="rect">
            <a:avLst/>
          </a:prstGeom>
          <a:solidFill>
            <a:schemeClr val="bg1"/>
          </a:solidFill>
          <a:ln>
            <a:noFill/>
          </a:ln>
          <a:effectLst/>
          <a:scene3d>
            <a:camera prst="legacyObliqueTopRight"/>
            <a:lightRig rig="legacyFlat3" dir="b"/>
          </a:scene3d>
          <a:sp3d extrusionH="430200" prstMaterial="legacyMatte">
            <a:bevelT w="13500" h="13500" prst="angle"/>
            <a:bevelB w="13500" h="13500" prst="angle"/>
            <a:extrusionClr>
              <a:srgbClr val="333333"/>
            </a:extrusionClr>
            <a:contourClr>
              <a:srgbClr val="333333"/>
            </a:contourClr>
          </a:sp3d>
          <a:extLst/>
        </p:spPr>
        <p:txBody>
          <a:bodyPr wrap="none">
            <a:spAutoFit/>
            <a:flatTx/>
          </a:bodyPr>
          <a:lstStyle/>
          <a:p>
            <a:pPr algn="ctr" eaLnBrk="1" hangingPunct="1">
              <a:defRPr/>
            </a:pPr>
            <a:r>
              <a:rPr lang="hu-HU" altLang="hu-HU" b="1">
                <a:solidFill>
                  <a:srgbClr val="FF0000"/>
                </a:solidFill>
                <a:effectLst>
                  <a:outerShdw blurRad="38100" dist="38100" dir="2700000" algn="tl">
                    <a:srgbClr val="000000"/>
                  </a:outerShdw>
                </a:effectLst>
              </a:rPr>
              <a:t>Infant mortality: over 20% subsequent upon malformation</a:t>
            </a:r>
          </a:p>
        </p:txBody>
      </p:sp>
      <p:sp>
        <p:nvSpPr>
          <p:cNvPr id="25613" name="Text Box 13">
            <a:extLst>
              <a:ext uri="{FF2B5EF4-FFF2-40B4-BE49-F238E27FC236}">
                <a16:creationId xmlns:a16="http://schemas.microsoft.com/office/drawing/2014/main" id="{12454D02-A574-42E0-AD9B-2E091EA3BCAC}"/>
              </a:ext>
            </a:extLst>
          </p:cNvPr>
          <p:cNvSpPr txBox="1">
            <a:spLocks noChangeArrowheads="1"/>
          </p:cNvSpPr>
          <p:nvPr/>
        </p:nvSpPr>
        <p:spPr bwMode="auto">
          <a:xfrm>
            <a:off x="1641475" y="4221164"/>
            <a:ext cx="2870200"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hu-HU" altLang="hu-HU" sz="2000" b="1">
                <a:effectLst>
                  <a:outerShdw blurRad="38100" dist="38100" dir="2700000" algn="tl">
                    <a:srgbClr val="C0C0C0"/>
                  </a:outerShdw>
                </a:effectLst>
              </a:rPr>
              <a:t>Genital organs</a:t>
            </a:r>
            <a:r>
              <a:rPr lang="hu-HU" altLang="hu-HU" sz="1400" b="1">
                <a:effectLst>
                  <a:outerShdw blurRad="38100" dist="38100" dir="2700000" algn="tl">
                    <a:srgbClr val="C0C0C0"/>
                  </a:outerShdw>
                </a:effectLst>
              </a:rPr>
              <a:t>  </a:t>
            </a:r>
            <a:r>
              <a:rPr lang="hu-HU" altLang="hu-HU" b="1">
                <a:solidFill>
                  <a:srgbClr val="FF0000"/>
                </a:solidFill>
              </a:rPr>
              <a:t>~ 12 %</a:t>
            </a:r>
            <a:endParaRPr lang="hu-HU" altLang="hu-HU" b="1"/>
          </a:p>
          <a:p>
            <a:pPr eaLnBrk="1" hangingPunct="1">
              <a:defRPr/>
            </a:pPr>
            <a:r>
              <a:rPr lang="hu-HU" altLang="hu-HU" sz="1400"/>
              <a:t>unicornuate, bicornuate uterus</a:t>
            </a:r>
          </a:p>
          <a:p>
            <a:pPr eaLnBrk="1" hangingPunct="1">
              <a:defRPr/>
            </a:pPr>
            <a:r>
              <a:rPr lang="hu-HU" altLang="hu-HU" sz="1400"/>
              <a:t>cryptorchidism</a:t>
            </a:r>
          </a:p>
        </p:txBody>
      </p:sp>
    </p:spTree>
    <p:extLst>
      <p:ext uri="{BB962C8B-B14F-4D97-AF65-F5344CB8AC3E}">
        <p14:creationId xmlns:p14="http://schemas.microsoft.com/office/powerpoint/2010/main" val="191584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anim calcmode="lin" valueType="num">
                                      <p:cBhvr>
                                        <p:cTn id="7" dur="500" fill="hold"/>
                                        <p:tgtEl>
                                          <p:spTgt spid="25611"/>
                                        </p:tgtEl>
                                        <p:attrNameLst>
                                          <p:attrName>ppt_w</p:attrName>
                                        </p:attrNameLst>
                                      </p:cBhvr>
                                      <p:tavLst>
                                        <p:tav tm="0">
                                          <p:val>
                                            <p:fltVal val="0"/>
                                          </p:val>
                                        </p:tav>
                                        <p:tav tm="100000">
                                          <p:val>
                                            <p:strVal val="#ppt_w"/>
                                          </p:val>
                                        </p:tav>
                                      </p:tavLst>
                                    </p:anim>
                                    <p:anim calcmode="lin" valueType="num">
                                      <p:cBhvr>
                                        <p:cTn id="8" dur="500" fill="hold"/>
                                        <p:tgtEl>
                                          <p:spTgt spid="25611"/>
                                        </p:tgtEl>
                                        <p:attrNameLst>
                                          <p:attrName>ppt_h</p:attrName>
                                        </p:attrNameLst>
                                      </p:cBhvr>
                                      <p:tavLst>
                                        <p:tav tm="0">
                                          <p:val>
                                            <p:fltVal val="0"/>
                                          </p:val>
                                        </p:tav>
                                        <p:tav tm="100000">
                                          <p:val>
                                            <p:strVal val="#ppt_h"/>
                                          </p:val>
                                        </p:tav>
                                      </p:tavLst>
                                    </p:anim>
                                    <p:animEffect transition="in" filter="fade">
                                      <p:cBhvr>
                                        <p:cTn id="9" dur="500"/>
                                        <p:tgtEl>
                                          <p:spTgt spid="256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612"/>
                                        </p:tgtEl>
                                        <p:attrNameLst>
                                          <p:attrName>style.visibility</p:attrName>
                                        </p:attrNameLst>
                                      </p:cBhvr>
                                      <p:to>
                                        <p:strVal val="visible"/>
                                      </p:to>
                                    </p:set>
                                    <p:anim calcmode="lin" valueType="num">
                                      <p:cBhvr>
                                        <p:cTn id="14" dur="500" fill="hold"/>
                                        <p:tgtEl>
                                          <p:spTgt spid="25612"/>
                                        </p:tgtEl>
                                        <p:attrNameLst>
                                          <p:attrName>ppt_w</p:attrName>
                                        </p:attrNameLst>
                                      </p:cBhvr>
                                      <p:tavLst>
                                        <p:tav tm="0">
                                          <p:val>
                                            <p:fltVal val="0"/>
                                          </p:val>
                                        </p:tav>
                                        <p:tav tm="100000">
                                          <p:val>
                                            <p:strVal val="#ppt_w"/>
                                          </p:val>
                                        </p:tav>
                                      </p:tavLst>
                                    </p:anim>
                                    <p:anim calcmode="lin" valueType="num">
                                      <p:cBhvr>
                                        <p:cTn id="15" dur="500" fill="hold"/>
                                        <p:tgtEl>
                                          <p:spTgt spid="25612"/>
                                        </p:tgtEl>
                                        <p:attrNameLst>
                                          <p:attrName>ppt_h</p:attrName>
                                        </p:attrNameLst>
                                      </p:cBhvr>
                                      <p:tavLst>
                                        <p:tav tm="0">
                                          <p:val>
                                            <p:fltVal val="0"/>
                                          </p:val>
                                        </p:tav>
                                        <p:tav tm="100000">
                                          <p:val>
                                            <p:strVal val="#ppt_h"/>
                                          </p:val>
                                        </p:tav>
                                      </p:tavLst>
                                    </p:anim>
                                    <p:animEffect transition="in" filter="fade">
                                      <p:cBhvr>
                                        <p:cTn id="16" dur="500"/>
                                        <p:tgtEl>
                                          <p:spTgt spid="256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p:cTn id="21" dur="500" fill="hold"/>
                                        <p:tgtEl>
                                          <p:spTgt spid="5124"/>
                                        </p:tgtEl>
                                        <p:attrNameLst>
                                          <p:attrName>ppt_w</p:attrName>
                                        </p:attrNameLst>
                                      </p:cBhvr>
                                      <p:tavLst>
                                        <p:tav tm="0">
                                          <p:val>
                                            <p:fltVal val="0"/>
                                          </p:val>
                                        </p:tav>
                                        <p:tav tm="100000">
                                          <p:val>
                                            <p:strVal val="#ppt_w"/>
                                          </p:val>
                                        </p:tav>
                                      </p:tavLst>
                                    </p:anim>
                                    <p:anim calcmode="lin" valueType="num">
                                      <p:cBhvr>
                                        <p:cTn id="22" dur="500" fill="hold"/>
                                        <p:tgtEl>
                                          <p:spTgt spid="5124"/>
                                        </p:tgtEl>
                                        <p:attrNameLst>
                                          <p:attrName>ppt_h</p:attrName>
                                        </p:attrNameLst>
                                      </p:cBhvr>
                                      <p:tavLst>
                                        <p:tav tm="0">
                                          <p:val>
                                            <p:fltVal val="0"/>
                                          </p:val>
                                        </p:tav>
                                        <p:tav tm="100000">
                                          <p:val>
                                            <p:strVal val="#ppt_h"/>
                                          </p:val>
                                        </p:tav>
                                      </p:tavLst>
                                    </p:anim>
                                    <p:animEffect transition="in" filter="fade">
                                      <p:cBhvr>
                                        <p:cTn id="23" dur="500"/>
                                        <p:tgtEl>
                                          <p:spTgt spid="512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127"/>
                                        </p:tgtEl>
                                        <p:attrNameLst>
                                          <p:attrName>style.visibility</p:attrName>
                                        </p:attrNameLst>
                                      </p:cBhvr>
                                      <p:to>
                                        <p:strVal val="visible"/>
                                      </p:to>
                                    </p:set>
                                    <p:anim calcmode="lin" valueType="num">
                                      <p:cBhvr>
                                        <p:cTn id="26" dur="500" fill="hold"/>
                                        <p:tgtEl>
                                          <p:spTgt spid="5127"/>
                                        </p:tgtEl>
                                        <p:attrNameLst>
                                          <p:attrName>ppt_w</p:attrName>
                                        </p:attrNameLst>
                                      </p:cBhvr>
                                      <p:tavLst>
                                        <p:tav tm="0">
                                          <p:val>
                                            <p:fltVal val="0"/>
                                          </p:val>
                                        </p:tav>
                                        <p:tav tm="100000">
                                          <p:val>
                                            <p:strVal val="#ppt_w"/>
                                          </p:val>
                                        </p:tav>
                                      </p:tavLst>
                                    </p:anim>
                                    <p:anim calcmode="lin" valueType="num">
                                      <p:cBhvr>
                                        <p:cTn id="27" dur="500" fill="hold"/>
                                        <p:tgtEl>
                                          <p:spTgt spid="5127"/>
                                        </p:tgtEl>
                                        <p:attrNameLst>
                                          <p:attrName>ppt_h</p:attrName>
                                        </p:attrNameLst>
                                      </p:cBhvr>
                                      <p:tavLst>
                                        <p:tav tm="0">
                                          <p:val>
                                            <p:fltVal val="0"/>
                                          </p:val>
                                        </p:tav>
                                        <p:tav tm="100000">
                                          <p:val>
                                            <p:strVal val="#ppt_h"/>
                                          </p:val>
                                        </p:tav>
                                      </p:tavLst>
                                    </p:anim>
                                    <p:animEffect transition="in" filter="fade">
                                      <p:cBhvr>
                                        <p:cTn id="28" dur="500"/>
                                        <p:tgtEl>
                                          <p:spTgt spid="51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123"/>
                                        </p:tgtEl>
                                        <p:attrNameLst>
                                          <p:attrName>style.visibility</p:attrName>
                                        </p:attrNameLst>
                                      </p:cBhvr>
                                      <p:to>
                                        <p:strVal val="visible"/>
                                      </p:to>
                                    </p:set>
                                    <p:anim calcmode="lin" valueType="num">
                                      <p:cBhvr>
                                        <p:cTn id="33" dur="500" fill="hold"/>
                                        <p:tgtEl>
                                          <p:spTgt spid="5123"/>
                                        </p:tgtEl>
                                        <p:attrNameLst>
                                          <p:attrName>ppt_w</p:attrName>
                                        </p:attrNameLst>
                                      </p:cBhvr>
                                      <p:tavLst>
                                        <p:tav tm="0">
                                          <p:val>
                                            <p:fltVal val="0"/>
                                          </p:val>
                                        </p:tav>
                                        <p:tav tm="100000">
                                          <p:val>
                                            <p:strVal val="#ppt_w"/>
                                          </p:val>
                                        </p:tav>
                                      </p:tavLst>
                                    </p:anim>
                                    <p:anim calcmode="lin" valueType="num">
                                      <p:cBhvr>
                                        <p:cTn id="34" dur="500" fill="hold"/>
                                        <p:tgtEl>
                                          <p:spTgt spid="5123"/>
                                        </p:tgtEl>
                                        <p:attrNameLst>
                                          <p:attrName>ppt_h</p:attrName>
                                        </p:attrNameLst>
                                      </p:cBhvr>
                                      <p:tavLst>
                                        <p:tav tm="0">
                                          <p:val>
                                            <p:fltVal val="0"/>
                                          </p:val>
                                        </p:tav>
                                        <p:tav tm="100000">
                                          <p:val>
                                            <p:strVal val="#ppt_h"/>
                                          </p:val>
                                        </p:tav>
                                      </p:tavLst>
                                    </p:anim>
                                    <p:animEffect transition="in" filter="fade">
                                      <p:cBhvr>
                                        <p:cTn id="35" dur="500"/>
                                        <p:tgtEl>
                                          <p:spTgt spid="512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125"/>
                                        </p:tgtEl>
                                        <p:attrNameLst>
                                          <p:attrName>style.visibility</p:attrName>
                                        </p:attrNameLst>
                                      </p:cBhvr>
                                      <p:to>
                                        <p:strVal val="visible"/>
                                      </p:to>
                                    </p:set>
                                    <p:anim calcmode="lin" valueType="num">
                                      <p:cBhvr>
                                        <p:cTn id="38" dur="500" fill="hold"/>
                                        <p:tgtEl>
                                          <p:spTgt spid="5125"/>
                                        </p:tgtEl>
                                        <p:attrNameLst>
                                          <p:attrName>ppt_w</p:attrName>
                                        </p:attrNameLst>
                                      </p:cBhvr>
                                      <p:tavLst>
                                        <p:tav tm="0">
                                          <p:val>
                                            <p:fltVal val="0"/>
                                          </p:val>
                                        </p:tav>
                                        <p:tav tm="100000">
                                          <p:val>
                                            <p:strVal val="#ppt_w"/>
                                          </p:val>
                                        </p:tav>
                                      </p:tavLst>
                                    </p:anim>
                                    <p:anim calcmode="lin" valueType="num">
                                      <p:cBhvr>
                                        <p:cTn id="39" dur="500" fill="hold"/>
                                        <p:tgtEl>
                                          <p:spTgt spid="5125"/>
                                        </p:tgtEl>
                                        <p:attrNameLst>
                                          <p:attrName>ppt_h</p:attrName>
                                        </p:attrNameLst>
                                      </p:cBhvr>
                                      <p:tavLst>
                                        <p:tav tm="0">
                                          <p:val>
                                            <p:fltVal val="0"/>
                                          </p:val>
                                        </p:tav>
                                        <p:tav tm="100000">
                                          <p:val>
                                            <p:strVal val="#ppt_h"/>
                                          </p:val>
                                        </p:tav>
                                      </p:tavLst>
                                    </p:anim>
                                    <p:animEffect transition="in" filter="fade">
                                      <p:cBhvr>
                                        <p:cTn id="40" dur="500"/>
                                        <p:tgtEl>
                                          <p:spTgt spid="512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126"/>
                                        </p:tgtEl>
                                        <p:attrNameLst>
                                          <p:attrName>style.visibility</p:attrName>
                                        </p:attrNameLst>
                                      </p:cBhvr>
                                      <p:to>
                                        <p:strVal val="visible"/>
                                      </p:to>
                                    </p:set>
                                    <p:anim calcmode="lin" valueType="num">
                                      <p:cBhvr>
                                        <p:cTn id="43" dur="500" fill="hold"/>
                                        <p:tgtEl>
                                          <p:spTgt spid="5126"/>
                                        </p:tgtEl>
                                        <p:attrNameLst>
                                          <p:attrName>ppt_w</p:attrName>
                                        </p:attrNameLst>
                                      </p:cBhvr>
                                      <p:tavLst>
                                        <p:tav tm="0">
                                          <p:val>
                                            <p:fltVal val="0"/>
                                          </p:val>
                                        </p:tav>
                                        <p:tav tm="100000">
                                          <p:val>
                                            <p:strVal val="#ppt_w"/>
                                          </p:val>
                                        </p:tav>
                                      </p:tavLst>
                                    </p:anim>
                                    <p:anim calcmode="lin" valueType="num">
                                      <p:cBhvr>
                                        <p:cTn id="44" dur="500" fill="hold"/>
                                        <p:tgtEl>
                                          <p:spTgt spid="5126"/>
                                        </p:tgtEl>
                                        <p:attrNameLst>
                                          <p:attrName>ppt_h</p:attrName>
                                        </p:attrNameLst>
                                      </p:cBhvr>
                                      <p:tavLst>
                                        <p:tav tm="0">
                                          <p:val>
                                            <p:fltVal val="0"/>
                                          </p:val>
                                        </p:tav>
                                        <p:tav tm="100000">
                                          <p:val>
                                            <p:strVal val="#ppt_h"/>
                                          </p:val>
                                        </p:tav>
                                      </p:tavLst>
                                    </p:anim>
                                    <p:animEffect transition="in" filter="fade">
                                      <p:cBhvr>
                                        <p:cTn id="45" dur="500"/>
                                        <p:tgtEl>
                                          <p:spTgt spid="512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128"/>
                                        </p:tgtEl>
                                        <p:attrNameLst>
                                          <p:attrName>style.visibility</p:attrName>
                                        </p:attrNameLst>
                                      </p:cBhvr>
                                      <p:to>
                                        <p:strVal val="visible"/>
                                      </p:to>
                                    </p:set>
                                    <p:anim calcmode="lin" valueType="num">
                                      <p:cBhvr>
                                        <p:cTn id="48" dur="500" fill="hold"/>
                                        <p:tgtEl>
                                          <p:spTgt spid="5128"/>
                                        </p:tgtEl>
                                        <p:attrNameLst>
                                          <p:attrName>ppt_w</p:attrName>
                                        </p:attrNameLst>
                                      </p:cBhvr>
                                      <p:tavLst>
                                        <p:tav tm="0">
                                          <p:val>
                                            <p:fltVal val="0"/>
                                          </p:val>
                                        </p:tav>
                                        <p:tav tm="100000">
                                          <p:val>
                                            <p:strVal val="#ppt_w"/>
                                          </p:val>
                                        </p:tav>
                                      </p:tavLst>
                                    </p:anim>
                                    <p:anim calcmode="lin" valueType="num">
                                      <p:cBhvr>
                                        <p:cTn id="49" dur="500" fill="hold"/>
                                        <p:tgtEl>
                                          <p:spTgt spid="5128"/>
                                        </p:tgtEl>
                                        <p:attrNameLst>
                                          <p:attrName>ppt_h</p:attrName>
                                        </p:attrNameLst>
                                      </p:cBhvr>
                                      <p:tavLst>
                                        <p:tav tm="0">
                                          <p:val>
                                            <p:fltVal val="0"/>
                                          </p:val>
                                        </p:tav>
                                        <p:tav tm="100000">
                                          <p:val>
                                            <p:strVal val="#ppt_h"/>
                                          </p:val>
                                        </p:tav>
                                      </p:tavLst>
                                    </p:anim>
                                    <p:animEffect transition="in" filter="fade">
                                      <p:cBhvr>
                                        <p:cTn id="50" dur="500"/>
                                        <p:tgtEl>
                                          <p:spTgt spid="512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5613"/>
                                        </p:tgtEl>
                                        <p:attrNameLst>
                                          <p:attrName>style.visibility</p:attrName>
                                        </p:attrNameLst>
                                      </p:cBhvr>
                                      <p:to>
                                        <p:strVal val="visible"/>
                                      </p:to>
                                    </p:set>
                                    <p:anim calcmode="lin" valueType="num">
                                      <p:cBhvr>
                                        <p:cTn id="53" dur="500" fill="hold"/>
                                        <p:tgtEl>
                                          <p:spTgt spid="25613"/>
                                        </p:tgtEl>
                                        <p:attrNameLst>
                                          <p:attrName>ppt_w</p:attrName>
                                        </p:attrNameLst>
                                      </p:cBhvr>
                                      <p:tavLst>
                                        <p:tav tm="0">
                                          <p:val>
                                            <p:fltVal val="0"/>
                                          </p:val>
                                        </p:tav>
                                        <p:tav tm="100000">
                                          <p:val>
                                            <p:strVal val="#ppt_w"/>
                                          </p:val>
                                        </p:tav>
                                      </p:tavLst>
                                    </p:anim>
                                    <p:anim calcmode="lin" valueType="num">
                                      <p:cBhvr>
                                        <p:cTn id="54" dur="500" fill="hold"/>
                                        <p:tgtEl>
                                          <p:spTgt spid="25613"/>
                                        </p:tgtEl>
                                        <p:attrNameLst>
                                          <p:attrName>ppt_h</p:attrName>
                                        </p:attrNameLst>
                                      </p:cBhvr>
                                      <p:tavLst>
                                        <p:tav tm="0">
                                          <p:val>
                                            <p:fltVal val="0"/>
                                          </p:val>
                                        </p:tav>
                                        <p:tav tm="100000">
                                          <p:val>
                                            <p:strVal val="#ppt_h"/>
                                          </p:val>
                                        </p:tav>
                                      </p:tavLst>
                                    </p:anim>
                                    <p:animEffect transition="in" filter="fade">
                                      <p:cBhvr>
                                        <p:cTn id="55" dur="500"/>
                                        <p:tgtEl>
                                          <p:spTgt spid="25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5125" grpId="0" animBg="1"/>
      <p:bldP spid="5126" grpId="0" animBg="1"/>
      <p:bldP spid="5127" grpId="0" animBg="1"/>
      <p:bldP spid="5128" grpId="0" animBg="1"/>
      <p:bldP spid="25611" grpId="0" animBg="1"/>
      <p:bldP spid="25612" grpId="0" animBg="1"/>
      <p:bldP spid="256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a:extLst>
              <a:ext uri="{FF2B5EF4-FFF2-40B4-BE49-F238E27FC236}">
                <a16:creationId xmlns:a16="http://schemas.microsoft.com/office/drawing/2014/main" id="{45AA994A-66BE-4596-9EEE-1FBF41617049}"/>
              </a:ext>
            </a:extLst>
          </p:cNvPr>
          <p:cNvSpPr>
            <a:spLocks noChangeArrowheads="1"/>
          </p:cNvSpPr>
          <p:nvPr/>
        </p:nvSpPr>
        <p:spPr bwMode="auto">
          <a:xfrm>
            <a:off x="6311900" y="1217613"/>
            <a:ext cx="4565650" cy="1016000"/>
          </a:xfrm>
          <a:prstGeom prst="rect">
            <a:avLst/>
          </a:prstGeom>
          <a:solidFill>
            <a:schemeClr val="bg1"/>
          </a:solidFill>
          <a:ln>
            <a:noFill/>
          </a:ln>
          <a:effectLst>
            <a:prstShdw prst="shdw13" dist="53882" dir="13500000">
              <a:srgbClr val="482400">
                <a:alpha val="50000"/>
              </a:srgbClr>
            </a:prst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800" b="1"/>
              <a:t>Skin</a:t>
            </a:r>
            <a:endParaRPr lang="en-US" altLang="hu-HU" sz="1800"/>
          </a:p>
          <a:p>
            <a:pPr eaLnBrk="1" hangingPunct="1">
              <a:spcBef>
                <a:spcPct val="0"/>
              </a:spcBef>
              <a:buFontTx/>
              <a:buNone/>
            </a:pPr>
            <a:r>
              <a:rPr lang="en-US" altLang="hu-HU" sz="1400"/>
              <a:t>skin cysts </a:t>
            </a:r>
          </a:p>
          <a:p>
            <a:pPr eaLnBrk="1" hangingPunct="1">
              <a:spcBef>
                <a:spcPct val="0"/>
              </a:spcBef>
              <a:buFontTx/>
              <a:buNone/>
            </a:pPr>
            <a:r>
              <a:rPr lang="en-US" altLang="hu-HU" sz="1400"/>
              <a:t>noncavernous single small hemangioma (&lt;10cm dia.) </a:t>
            </a:r>
          </a:p>
          <a:p>
            <a:pPr eaLnBrk="1" hangingPunct="1">
              <a:spcBef>
                <a:spcPct val="0"/>
              </a:spcBef>
              <a:buFontTx/>
              <a:buNone/>
            </a:pPr>
            <a:r>
              <a:rPr lang="en-US" altLang="hu-HU" sz="1400" b="1"/>
              <a:t>nevus flammeus</a:t>
            </a:r>
            <a:r>
              <a:rPr lang="hu-HU" altLang="hu-HU" sz="1400" b="1"/>
              <a:t>…..</a:t>
            </a:r>
            <a:endParaRPr lang="en-US" altLang="hu-HU" sz="1800" b="1"/>
          </a:p>
        </p:txBody>
      </p:sp>
      <p:sp>
        <p:nvSpPr>
          <p:cNvPr id="6148" name="Rectangle 6">
            <a:extLst>
              <a:ext uri="{FF2B5EF4-FFF2-40B4-BE49-F238E27FC236}">
                <a16:creationId xmlns:a16="http://schemas.microsoft.com/office/drawing/2014/main" id="{55B722BE-5425-4A5E-9392-C423518C58FB}"/>
              </a:ext>
            </a:extLst>
          </p:cNvPr>
          <p:cNvSpPr>
            <a:spLocks noChangeArrowheads="1"/>
          </p:cNvSpPr>
          <p:nvPr/>
        </p:nvSpPr>
        <p:spPr bwMode="auto">
          <a:xfrm>
            <a:off x="1787526" y="1177301"/>
            <a:ext cx="4254691" cy="1015663"/>
          </a:xfrm>
          <a:prstGeom prst="rect">
            <a:avLst/>
          </a:prstGeom>
          <a:solidFill>
            <a:schemeClr val="bg1"/>
          </a:solidFill>
          <a:ln>
            <a:noFill/>
          </a:ln>
          <a:effectLst>
            <a:prstShdw prst="shdw13" dist="53882" dir="13500000">
              <a:srgbClr val="482400">
                <a:alpha val="50000"/>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800" b="1"/>
              <a:t>Cardiovascular system</a:t>
            </a:r>
            <a:endParaRPr lang="en-US" altLang="hu-HU" sz="1800"/>
          </a:p>
          <a:p>
            <a:pPr eaLnBrk="1" hangingPunct="1">
              <a:spcBef>
                <a:spcPct val="0"/>
              </a:spcBef>
              <a:buFontTx/>
              <a:buNone/>
            </a:pPr>
            <a:r>
              <a:rPr lang="en-US" altLang="hu-HU" sz="1400"/>
              <a:t>patent ductus arteriosus or foramen ovale</a:t>
            </a:r>
            <a:endParaRPr lang="hu-HU" altLang="hu-HU" sz="1400"/>
          </a:p>
          <a:p>
            <a:pPr eaLnBrk="1" hangingPunct="1">
              <a:spcBef>
                <a:spcPct val="0"/>
              </a:spcBef>
              <a:buFontTx/>
              <a:buNone/>
            </a:pPr>
            <a:r>
              <a:rPr lang="en-US" altLang="hu-HU" sz="1400"/>
              <a:t>(gestational age &lt;37 weeks or birthweight &lt;2500g) </a:t>
            </a:r>
          </a:p>
          <a:p>
            <a:pPr eaLnBrk="1" hangingPunct="1">
              <a:spcBef>
                <a:spcPct val="0"/>
              </a:spcBef>
              <a:buFontTx/>
              <a:buNone/>
            </a:pPr>
            <a:r>
              <a:rPr lang="en-US" altLang="hu-HU" sz="1400"/>
              <a:t>mild, trivial, or physiological valvular regurgitation</a:t>
            </a:r>
            <a:r>
              <a:rPr lang="hu-HU" altLang="hu-HU" sz="1400"/>
              <a:t>…</a:t>
            </a:r>
            <a:endParaRPr lang="en-US" altLang="hu-HU" sz="1800"/>
          </a:p>
        </p:txBody>
      </p:sp>
      <p:sp>
        <p:nvSpPr>
          <p:cNvPr id="6149" name="Rectangle 7">
            <a:extLst>
              <a:ext uri="{FF2B5EF4-FFF2-40B4-BE49-F238E27FC236}">
                <a16:creationId xmlns:a16="http://schemas.microsoft.com/office/drawing/2014/main" id="{1C34A4EA-0525-4A39-BD66-E6468D2D87CD}"/>
              </a:ext>
            </a:extLst>
          </p:cNvPr>
          <p:cNvSpPr>
            <a:spLocks noChangeArrowheads="1"/>
          </p:cNvSpPr>
          <p:nvPr/>
        </p:nvSpPr>
        <p:spPr bwMode="auto">
          <a:xfrm>
            <a:off x="1622425" y="4567238"/>
            <a:ext cx="2800350" cy="692150"/>
          </a:xfrm>
          <a:prstGeom prst="rect">
            <a:avLst/>
          </a:prstGeom>
          <a:solidFill>
            <a:schemeClr val="bg1"/>
          </a:solidFill>
          <a:ln>
            <a:noFill/>
          </a:ln>
          <a:effectLst>
            <a:prstShdw prst="shdw13" dist="53882" dir="13500000">
              <a:srgbClr val="482400">
                <a:alpha val="50000"/>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hu-HU" sz="1800" b="1" dirty="0"/>
              <a:t>Gastrointestinal system</a:t>
            </a:r>
            <a:endParaRPr lang="en-US" altLang="hu-HU" sz="1800" dirty="0"/>
          </a:p>
          <a:p>
            <a:pPr eaLnBrk="1" hangingPunct="1">
              <a:spcBef>
                <a:spcPct val="0"/>
              </a:spcBef>
              <a:buFontTx/>
              <a:buNone/>
              <a:defRPr/>
            </a:pPr>
            <a:r>
              <a:rPr lang="en-US" altLang="hu-HU" sz="1050" dirty="0"/>
              <a:t>Hepatomegaly</a:t>
            </a:r>
            <a:r>
              <a:rPr lang="hu-HU" altLang="hu-HU" sz="1050" dirty="0"/>
              <a:t>,</a:t>
            </a:r>
            <a:r>
              <a:rPr lang="en-US" altLang="hu-HU" sz="1050" dirty="0"/>
              <a:t> splenomegaly </a:t>
            </a:r>
          </a:p>
          <a:p>
            <a:pPr eaLnBrk="1" hangingPunct="1">
              <a:spcBef>
                <a:spcPct val="0"/>
              </a:spcBef>
              <a:buFontTx/>
              <a:buNone/>
              <a:defRPr/>
            </a:pPr>
            <a:r>
              <a:rPr lang="hu-HU" altLang="hu-HU" sz="1050" b="1" dirty="0"/>
              <a:t>M</a:t>
            </a:r>
            <a:r>
              <a:rPr lang="en-US" altLang="hu-HU" sz="1050" b="1" dirty="0" err="1"/>
              <a:t>eckel's</a:t>
            </a:r>
            <a:r>
              <a:rPr lang="en-US" altLang="hu-HU" sz="1050" b="1" dirty="0"/>
              <a:t> </a:t>
            </a:r>
            <a:r>
              <a:rPr lang="en-US" altLang="hu-HU" sz="1050" b="1" dirty="0" err="1"/>
              <a:t>diverticuluum</a:t>
            </a:r>
            <a:endParaRPr lang="en-US" altLang="hu-HU" sz="1050" b="1" dirty="0"/>
          </a:p>
        </p:txBody>
      </p:sp>
      <p:pic>
        <p:nvPicPr>
          <p:cNvPr id="6150" name="Picture 9" descr="gorbaciov">
            <a:extLst>
              <a:ext uri="{FF2B5EF4-FFF2-40B4-BE49-F238E27FC236}">
                <a16:creationId xmlns:a16="http://schemas.microsoft.com/office/drawing/2014/main" id="{7E489552-3146-4859-9B4C-9243DF73D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1" y="2538414"/>
            <a:ext cx="2295525" cy="2562225"/>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0">
            <a:extLst>
              <a:ext uri="{FF2B5EF4-FFF2-40B4-BE49-F238E27FC236}">
                <a16:creationId xmlns:a16="http://schemas.microsoft.com/office/drawing/2014/main" id="{DFDB5099-EA6D-4B03-85B9-BFBA9AACB3BA}"/>
              </a:ext>
            </a:extLst>
          </p:cNvPr>
          <p:cNvSpPr>
            <a:spLocks noChangeArrowheads="1"/>
          </p:cNvSpPr>
          <p:nvPr/>
        </p:nvSpPr>
        <p:spPr bwMode="auto">
          <a:xfrm>
            <a:off x="7296592" y="5400209"/>
            <a:ext cx="299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hu-HU" sz="1000" b="1" i="1" dirty="0" err="1"/>
              <a:t>naevus</a:t>
            </a:r>
            <a:r>
              <a:rPr lang="en-US" altLang="hu-HU" sz="1000" b="1" i="1" dirty="0"/>
              <a:t> </a:t>
            </a:r>
            <a:r>
              <a:rPr lang="en-US" altLang="hu-HU" sz="1000" b="1" i="1" dirty="0" err="1"/>
              <a:t>flammeus</a:t>
            </a:r>
            <a:r>
              <a:rPr lang="hu-HU" altLang="hu-HU" sz="1000" b="1" dirty="0"/>
              <a:t> </a:t>
            </a:r>
            <a:r>
              <a:rPr lang="en-US" altLang="hu-HU" sz="1000" b="1" dirty="0"/>
              <a:t>consist</a:t>
            </a:r>
            <a:r>
              <a:rPr lang="hu-HU" altLang="hu-HU" sz="1000" b="1" dirty="0"/>
              <a:t>s</a:t>
            </a:r>
            <a:r>
              <a:rPr lang="en-US" altLang="hu-HU" sz="1000" b="1" dirty="0"/>
              <a:t> </a:t>
            </a:r>
            <a:endParaRPr lang="hu-HU" altLang="hu-HU" sz="1000" b="1" dirty="0"/>
          </a:p>
          <a:p>
            <a:pPr algn="ctr" eaLnBrk="1" hangingPunct="1">
              <a:defRPr/>
            </a:pPr>
            <a:r>
              <a:rPr lang="en-US" altLang="hu-HU" sz="1000" b="1" dirty="0"/>
              <a:t>of superficial and deep dilated </a:t>
            </a:r>
            <a:r>
              <a:rPr lang="hu-HU" altLang="hu-HU" sz="1000" b="1" dirty="0" err="1"/>
              <a:t>capillaries</a:t>
            </a:r>
            <a:r>
              <a:rPr lang="en-US" altLang="hu-HU" sz="1000" b="1" dirty="0"/>
              <a:t> in </a:t>
            </a:r>
            <a:r>
              <a:rPr lang="hu-HU" altLang="hu-HU" sz="1000" b="1" dirty="0" err="1"/>
              <a:t>the</a:t>
            </a:r>
            <a:r>
              <a:rPr lang="hu-HU" altLang="hu-HU" sz="1000" b="1" dirty="0"/>
              <a:t> </a:t>
            </a:r>
            <a:r>
              <a:rPr lang="hu-HU" altLang="hu-HU" sz="1000" b="1" dirty="0" err="1"/>
              <a:t>skin</a:t>
            </a:r>
            <a:r>
              <a:rPr lang="en-US" altLang="hu-HU" dirty="0">
                <a:effectLst>
                  <a:outerShdw blurRad="38100" dist="38100" dir="2700000" algn="tl">
                    <a:srgbClr val="FFFFFF"/>
                  </a:outerShdw>
                </a:effectLst>
              </a:rPr>
              <a:t> </a:t>
            </a:r>
          </a:p>
        </p:txBody>
      </p:sp>
      <p:pic>
        <p:nvPicPr>
          <p:cNvPr id="6153" name="Picture 9" descr="http://bestpractice.bmj.com/best-practice/images/bp/en-gb/766-1-hlight_default.jpg">
            <a:extLst>
              <a:ext uri="{FF2B5EF4-FFF2-40B4-BE49-F238E27FC236}">
                <a16:creationId xmlns:a16="http://schemas.microsoft.com/office/drawing/2014/main" id="{66FCFC45-4D5D-4795-92C2-4FB989D5D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2451100"/>
            <a:ext cx="2636838"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a:extLst>
              <a:ext uri="{FF2B5EF4-FFF2-40B4-BE49-F238E27FC236}">
                <a16:creationId xmlns:a16="http://schemas.microsoft.com/office/drawing/2014/main" id="{186A02D5-A71A-4C22-9070-D2D9462599C2}"/>
              </a:ext>
            </a:extLst>
          </p:cNvPr>
          <p:cNvSpPr>
            <a:spLocks noChangeArrowheads="1"/>
          </p:cNvSpPr>
          <p:nvPr/>
        </p:nvSpPr>
        <p:spPr bwMode="auto">
          <a:xfrm>
            <a:off x="1800226" y="4229100"/>
            <a:ext cx="2144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800">
                <a:hlinkClick r:id="rId4"/>
              </a:rPr>
              <a:t>http://bestpractice.bmj.com/best-practice/</a:t>
            </a:r>
            <a:endParaRPr lang="hu-HU" altLang="hu-HU" sz="800"/>
          </a:p>
          <a:p>
            <a:pPr>
              <a:spcBef>
                <a:spcPct val="0"/>
              </a:spcBef>
              <a:buFontTx/>
              <a:buNone/>
            </a:pPr>
            <a:r>
              <a:rPr lang="hu-HU" altLang="hu-HU" sz="800"/>
              <a:t>images/bp/en-gb/766-1-hlight_default.jpg</a:t>
            </a:r>
          </a:p>
        </p:txBody>
      </p:sp>
      <p:pic>
        <p:nvPicPr>
          <p:cNvPr id="6155" name="Picture 11" descr="https://i.ytimg.com/vi/g_zQEQBLv_g/hqdefault.jpg">
            <a:extLst>
              <a:ext uri="{FF2B5EF4-FFF2-40B4-BE49-F238E27FC236}">
                <a16:creationId xmlns:a16="http://schemas.microsoft.com/office/drawing/2014/main" id="{789333B9-EE1B-4DD0-A388-ED180AB3B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2290763"/>
            <a:ext cx="302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églalap 2">
            <a:extLst>
              <a:ext uri="{FF2B5EF4-FFF2-40B4-BE49-F238E27FC236}">
                <a16:creationId xmlns:a16="http://schemas.microsoft.com/office/drawing/2014/main" id="{B63054AE-8744-404F-85F8-9C70AFF2B7FF}"/>
              </a:ext>
            </a:extLst>
          </p:cNvPr>
          <p:cNvSpPr>
            <a:spLocks noChangeArrowheads="1"/>
          </p:cNvSpPr>
          <p:nvPr/>
        </p:nvSpPr>
        <p:spPr bwMode="auto">
          <a:xfrm>
            <a:off x="4772025" y="4368800"/>
            <a:ext cx="2624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800">
                <a:solidFill>
                  <a:schemeClr val="bg1"/>
                </a:solidFill>
              </a:rPr>
              <a:t>https://i.ytimg.com/vi/g_zQEQBLv_g/hqdefault.jpg</a:t>
            </a:r>
          </a:p>
        </p:txBody>
      </p:sp>
      <p:pic>
        <p:nvPicPr>
          <p:cNvPr id="6157" name="Picture 13" descr="http://thehealthscience.com/thsattachs/939954/111918441287277.jpg">
            <a:extLst>
              <a:ext uri="{FF2B5EF4-FFF2-40B4-BE49-F238E27FC236}">
                <a16:creationId xmlns:a16="http://schemas.microsoft.com/office/drawing/2014/main" id="{FD9D6AEA-E68A-41EE-BA1C-EBF296AB4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9" y="4797425"/>
            <a:ext cx="14890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églalap 3">
            <a:extLst>
              <a:ext uri="{FF2B5EF4-FFF2-40B4-BE49-F238E27FC236}">
                <a16:creationId xmlns:a16="http://schemas.microsoft.com/office/drawing/2014/main" id="{A4C97D37-EB0C-4DB0-8165-856AD9BAADDD}"/>
              </a:ext>
            </a:extLst>
          </p:cNvPr>
          <p:cNvSpPr>
            <a:spLocks noChangeArrowheads="1"/>
          </p:cNvSpPr>
          <p:nvPr/>
        </p:nvSpPr>
        <p:spPr bwMode="auto">
          <a:xfrm>
            <a:off x="6221413" y="6510339"/>
            <a:ext cx="2163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800">
                <a:hlinkClick r:id="rId7"/>
              </a:rPr>
              <a:t>http://thehealthscience.com/</a:t>
            </a:r>
            <a:endParaRPr lang="hu-HU" altLang="hu-HU" sz="800"/>
          </a:p>
          <a:p>
            <a:pPr>
              <a:spcBef>
                <a:spcPct val="0"/>
              </a:spcBef>
              <a:buFontTx/>
              <a:buNone/>
            </a:pPr>
            <a:r>
              <a:rPr lang="hu-HU" altLang="hu-HU" sz="800"/>
              <a:t>thsattachs/939954/111918441287277.jpg</a:t>
            </a:r>
          </a:p>
        </p:txBody>
      </p:sp>
      <p:pic>
        <p:nvPicPr>
          <p:cNvPr id="6159" name="Picture 15" descr="Képtalálat a következ&amp;odblac;re: „Meckel's diverticulum”">
            <a:extLst>
              <a:ext uri="{FF2B5EF4-FFF2-40B4-BE49-F238E27FC236}">
                <a16:creationId xmlns:a16="http://schemas.microsoft.com/office/drawing/2014/main" id="{09880F19-6317-4AD1-9857-E7D6D738E2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7526" y="5364163"/>
            <a:ext cx="1458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a:extLst>
              <a:ext uri="{FF2B5EF4-FFF2-40B4-BE49-F238E27FC236}">
                <a16:creationId xmlns:a16="http://schemas.microsoft.com/office/drawing/2014/main" id="{B405FBB6-D0D5-4AC1-8667-F976A63AF1A9}"/>
              </a:ext>
            </a:extLst>
          </p:cNvPr>
          <p:cNvSpPr>
            <a:spLocks noChangeArrowheads="1"/>
          </p:cNvSpPr>
          <p:nvPr/>
        </p:nvSpPr>
        <p:spPr bwMode="auto">
          <a:xfrm>
            <a:off x="1674813" y="6388101"/>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800">
                <a:hlinkClick r:id="rId9"/>
              </a:rPr>
              <a:t>https://encrypted-tbn0.gstatic.com/</a:t>
            </a:r>
          </a:p>
          <a:p>
            <a:pPr>
              <a:spcBef>
                <a:spcPct val="0"/>
              </a:spcBef>
              <a:buFontTx/>
              <a:buNone/>
            </a:pPr>
            <a:r>
              <a:rPr lang="hu-HU" altLang="hu-HU" sz="800">
                <a:hlinkClick r:id="rId9"/>
              </a:rPr>
              <a:t>images?q=tbn:ANd9GcSbU199kxnp3k1T4MrfLj1qPtoj_</a:t>
            </a:r>
            <a:endParaRPr lang="hu-HU" altLang="hu-HU" sz="800"/>
          </a:p>
          <a:p>
            <a:pPr>
              <a:spcBef>
                <a:spcPct val="0"/>
              </a:spcBef>
              <a:buFontTx/>
              <a:buNone/>
            </a:pPr>
            <a:r>
              <a:rPr lang="hu-HU" altLang="hu-HU" sz="800"/>
              <a:t>OWECkknq07YFcTS_FYSfOQP</a:t>
            </a:r>
          </a:p>
        </p:txBody>
      </p:sp>
      <p:sp>
        <p:nvSpPr>
          <p:cNvPr id="6" name="Téglalap 5">
            <a:extLst>
              <a:ext uri="{FF2B5EF4-FFF2-40B4-BE49-F238E27FC236}">
                <a16:creationId xmlns:a16="http://schemas.microsoft.com/office/drawing/2014/main" id="{A91B080B-3A70-4D8E-B9E6-2617B0FDD9DC}"/>
              </a:ext>
            </a:extLst>
          </p:cNvPr>
          <p:cNvSpPr/>
          <p:nvPr/>
        </p:nvSpPr>
        <p:spPr>
          <a:xfrm>
            <a:off x="451834" y="358010"/>
            <a:ext cx="5860066" cy="584775"/>
          </a:xfrm>
          <a:prstGeom prst="rect">
            <a:avLst/>
          </a:prstGeom>
        </p:spPr>
        <p:txBody>
          <a:bodyPr wrap="none">
            <a:spAutoFit/>
          </a:bodyPr>
          <a:lstStyle/>
          <a:p>
            <a:r>
              <a:rPr lang="en-US" altLang="hu-HU" sz="3200" b="1" dirty="0">
                <a:solidFill>
                  <a:schemeClr val="accent6">
                    <a:lumMod val="75000"/>
                  </a:schemeClr>
                </a:solidFill>
              </a:rPr>
              <a:t>Minor Congenital Malformations</a:t>
            </a:r>
            <a:r>
              <a:rPr lang="en-US" altLang="hu-HU" sz="3200" dirty="0">
                <a:solidFill>
                  <a:schemeClr val="accent6">
                    <a:lumMod val="75000"/>
                  </a:schemeClr>
                </a:solidFill>
              </a:rPr>
              <a:t> </a:t>
            </a:r>
            <a:endParaRPr lang="hu-HU" sz="3200" dirty="0">
              <a:solidFill>
                <a:schemeClr val="accent6">
                  <a:lumMod val="75000"/>
                </a:schemeClr>
              </a:solidFill>
            </a:endParaRPr>
          </a:p>
        </p:txBody>
      </p:sp>
    </p:spTree>
    <p:extLst>
      <p:ext uri="{BB962C8B-B14F-4D97-AF65-F5344CB8AC3E}">
        <p14:creationId xmlns:p14="http://schemas.microsoft.com/office/powerpoint/2010/main" val="3230455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 calcmode="lin" valueType="num">
                                      <p:cBhvr>
                                        <p:cTn id="14" dur="500" fill="hold"/>
                                        <p:tgtEl>
                                          <p:spTgt spid="6150"/>
                                        </p:tgtEl>
                                        <p:attrNameLst>
                                          <p:attrName>ppt_w</p:attrName>
                                        </p:attrNameLst>
                                      </p:cBhvr>
                                      <p:tavLst>
                                        <p:tav tm="0">
                                          <p:val>
                                            <p:fltVal val="0"/>
                                          </p:val>
                                        </p:tav>
                                        <p:tav tm="100000">
                                          <p:val>
                                            <p:strVal val="#ppt_w"/>
                                          </p:val>
                                        </p:tav>
                                      </p:tavLst>
                                    </p:anim>
                                    <p:anim calcmode="lin" valueType="num">
                                      <p:cBhvr>
                                        <p:cTn id="15" dur="500" fill="hold"/>
                                        <p:tgtEl>
                                          <p:spTgt spid="6150"/>
                                        </p:tgtEl>
                                        <p:attrNameLst>
                                          <p:attrName>ppt_h</p:attrName>
                                        </p:attrNameLst>
                                      </p:cBhvr>
                                      <p:tavLst>
                                        <p:tav tm="0">
                                          <p:val>
                                            <p:fltVal val="0"/>
                                          </p:val>
                                        </p:tav>
                                        <p:tav tm="100000">
                                          <p:val>
                                            <p:strVal val="#ppt_h"/>
                                          </p:val>
                                        </p:tav>
                                      </p:tavLst>
                                    </p:anim>
                                    <p:animEffect transition="in" filter="fade">
                                      <p:cBhvr>
                                        <p:cTn id="16" dur="500"/>
                                        <p:tgtEl>
                                          <p:spTgt spid="615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7658"/>
                                        </p:tgtEl>
                                        <p:attrNameLst>
                                          <p:attrName>style.visibility</p:attrName>
                                        </p:attrNameLst>
                                      </p:cBhvr>
                                      <p:to>
                                        <p:strVal val="visible"/>
                                      </p:to>
                                    </p:set>
                                    <p:anim calcmode="lin" valueType="num">
                                      <p:cBhvr>
                                        <p:cTn id="19" dur="500" fill="hold"/>
                                        <p:tgtEl>
                                          <p:spTgt spid="27658"/>
                                        </p:tgtEl>
                                        <p:attrNameLst>
                                          <p:attrName>ppt_w</p:attrName>
                                        </p:attrNameLst>
                                      </p:cBhvr>
                                      <p:tavLst>
                                        <p:tav tm="0">
                                          <p:val>
                                            <p:fltVal val="0"/>
                                          </p:val>
                                        </p:tav>
                                        <p:tav tm="100000">
                                          <p:val>
                                            <p:strVal val="#ppt_w"/>
                                          </p:val>
                                        </p:tav>
                                      </p:tavLst>
                                    </p:anim>
                                    <p:anim calcmode="lin" valueType="num">
                                      <p:cBhvr>
                                        <p:cTn id="20" dur="500" fill="hold"/>
                                        <p:tgtEl>
                                          <p:spTgt spid="27658"/>
                                        </p:tgtEl>
                                        <p:attrNameLst>
                                          <p:attrName>ppt_h</p:attrName>
                                        </p:attrNameLst>
                                      </p:cBhvr>
                                      <p:tavLst>
                                        <p:tav tm="0">
                                          <p:val>
                                            <p:fltVal val="0"/>
                                          </p:val>
                                        </p:tav>
                                        <p:tav tm="100000">
                                          <p:val>
                                            <p:strVal val="#ppt_h"/>
                                          </p:val>
                                        </p:tav>
                                      </p:tavLst>
                                    </p:anim>
                                    <p:animEffect transition="in" filter="fade">
                                      <p:cBhvr>
                                        <p:cTn id="21" dur="500"/>
                                        <p:tgtEl>
                                          <p:spTgt spid="2765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148"/>
                                        </p:tgtEl>
                                        <p:attrNameLst>
                                          <p:attrName>style.visibility</p:attrName>
                                        </p:attrNameLst>
                                      </p:cBhvr>
                                      <p:to>
                                        <p:strVal val="visible"/>
                                      </p:to>
                                    </p:set>
                                    <p:anim calcmode="lin" valueType="num">
                                      <p:cBhvr>
                                        <p:cTn id="26" dur="500" fill="hold"/>
                                        <p:tgtEl>
                                          <p:spTgt spid="6148"/>
                                        </p:tgtEl>
                                        <p:attrNameLst>
                                          <p:attrName>ppt_w</p:attrName>
                                        </p:attrNameLst>
                                      </p:cBhvr>
                                      <p:tavLst>
                                        <p:tav tm="0">
                                          <p:val>
                                            <p:fltVal val="0"/>
                                          </p:val>
                                        </p:tav>
                                        <p:tav tm="100000">
                                          <p:val>
                                            <p:strVal val="#ppt_w"/>
                                          </p:val>
                                        </p:tav>
                                      </p:tavLst>
                                    </p:anim>
                                    <p:anim calcmode="lin" valueType="num">
                                      <p:cBhvr>
                                        <p:cTn id="27" dur="500" fill="hold"/>
                                        <p:tgtEl>
                                          <p:spTgt spid="6148"/>
                                        </p:tgtEl>
                                        <p:attrNameLst>
                                          <p:attrName>ppt_h</p:attrName>
                                        </p:attrNameLst>
                                      </p:cBhvr>
                                      <p:tavLst>
                                        <p:tav tm="0">
                                          <p:val>
                                            <p:fltVal val="0"/>
                                          </p:val>
                                        </p:tav>
                                        <p:tav tm="100000">
                                          <p:val>
                                            <p:strVal val="#ppt_h"/>
                                          </p:val>
                                        </p:tav>
                                      </p:tavLst>
                                    </p:anim>
                                    <p:animEffect transition="in" filter="fade">
                                      <p:cBhvr>
                                        <p:cTn id="28" dur="500"/>
                                        <p:tgtEl>
                                          <p:spTgt spid="61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6153"/>
                                        </p:tgtEl>
                                        <p:attrNameLst>
                                          <p:attrName>style.visibility</p:attrName>
                                        </p:attrNameLst>
                                      </p:cBhvr>
                                      <p:to>
                                        <p:strVal val="visible"/>
                                      </p:to>
                                    </p:set>
                                    <p:anim calcmode="lin" valueType="num">
                                      <p:cBhvr>
                                        <p:cTn id="33" dur="500" fill="hold"/>
                                        <p:tgtEl>
                                          <p:spTgt spid="6153"/>
                                        </p:tgtEl>
                                        <p:attrNameLst>
                                          <p:attrName>ppt_w</p:attrName>
                                        </p:attrNameLst>
                                      </p:cBhvr>
                                      <p:tavLst>
                                        <p:tav tm="0">
                                          <p:val>
                                            <p:fltVal val="0"/>
                                          </p:val>
                                        </p:tav>
                                        <p:tav tm="100000">
                                          <p:val>
                                            <p:strVal val="#ppt_w"/>
                                          </p:val>
                                        </p:tav>
                                      </p:tavLst>
                                    </p:anim>
                                    <p:anim calcmode="lin" valueType="num">
                                      <p:cBhvr>
                                        <p:cTn id="34" dur="500" fill="hold"/>
                                        <p:tgtEl>
                                          <p:spTgt spid="6153"/>
                                        </p:tgtEl>
                                        <p:attrNameLst>
                                          <p:attrName>ppt_h</p:attrName>
                                        </p:attrNameLst>
                                      </p:cBhvr>
                                      <p:tavLst>
                                        <p:tav tm="0">
                                          <p:val>
                                            <p:fltVal val="0"/>
                                          </p:val>
                                        </p:tav>
                                        <p:tav tm="100000">
                                          <p:val>
                                            <p:strVal val="#ppt_h"/>
                                          </p:val>
                                        </p:tav>
                                      </p:tavLst>
                                    </p:anim>
                                    <p:animEffect transition="in" filter="fade">
                                      <p:cBhvr>
                                        <p:cTn id="35" dur="500"/>
                                        <p:tgtEl>
                                          <p:spTgt spid="61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53" presetClass="entr" presetSubtype="16" fill="hold" nodeType="withEffect">
                                  <p:stCondLst>
                                    <p:cond delay="0"/>
                                  </p:stCondLst>
                                  <p:childTnLst>
                                    <p:set>
                                      <p:cBhvr>
                                        <p:cTn id="42" dur="1" fill="hold">
                                          <p:stCondLst>
                                            <p:cond delay="0"/>
                                          </p:stCondLst>
                                        </p:cTn>
                                        <p:tgtEl>
                                          <p:spTgt spid="6155"/>
                                        </p:tgtEl>
                                        <p:attrNameLst>
                                          <p:attrName>style.visibility</p:attrName>
                                        </p:attrNameLst>
                                      </p:cBhvr>
                                      <p:to>
                                        <p:strVal val="visible"/>
                                      </p:to>
                                    </p:set>
                                    <p:anim calcmode="lin" valueType="num">
                                      <p:cBhvr>
                                        <p:cTn id="43" dur="500" fill="hold"/>
                                        <p:tgtEl>
                                          <p:spTgt spid="6155"/>
                                        </p:tgtEl>
                                        <p:attrNameLst>
                                          <p:attrName>ppt_w</p:attrName>
                                        </p:attrNameLst>
                                      </p:cBhvr>
                                      <p:tavLst>
                                        <p:tav tm="0">
                                          <p:val>
                                            <p:fltVal val="0"/>
                                          </p:val>
                                        </p:tav>
                                        <p:tav tm="100000">
                                          <p:val>
                                            <p:strVal val="#ppt_w"/>
                                          </p:val>
                                        </p:tav>
                                      </p:tavLst>
                                    </p:anim>
                                    <p:anim calcmode="lin" valueType="num">
                                      <p:cBhvr>
                                        <p:cTn id="44" dur="500" fill="hold"/>
                                        <p:tgtEl>
                                          <p:spTgt spid="6155"/>
                                        </p:tgtEl>
                                        <p:attrNameLst>
                                          <p:attrName>ppt_h</p:attrName>
                                        </p:attrNameLst>
                                      </p:cBhvr>
                                      <p:tavLst>
                                        <p:tav tm="0">
                                          <p:val>
                                            <p:fltVal val="0"/>
                                          </p:val>
                                        </p:tav>
                                        <p:tav tm="100000">
                                          <p:val>
                                            <p:strVal val="#ppt_h"/>
                                          </p:val>
                                        </p:tav>
                                      </p:tavLst>
                                    </p:anim>
                                    <p:animEffect transition="in" filter="fade">
                                      <p:cBhvr>
                                        <p:cTn id="45" dur="500"/>
                                        <p:tgtEl>
                                          <p:spTgt spid="615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149"/>
                                        </p:tgtEl>
                                        <p:attrNameLst>
                                          <p:attrName>style.visibility</p:attrName>
                                        </p:attrNameLst>
                                      </p:cBhvr>
                                      <p:to>
                                        <p:strVal val="visible"/>
                                      </p:to>
                                    </p:set>
                                    <p:anim calcmode="lin" valueType="num">
                                      <p:cBhvr>
                                        <p:cTn id="55" dur="500" fill="hold"/>
                                        <p:tgtEl>
                                          <p:spTgt spid="6149"/>
                                        </p:tgtEl>
                                        <p:attrNameLst>
                                          <p:attrName>ppt_w</p:attrName>
                                        </p:attrNameLst>
                                      </p:cBhvr>
                                      <p:tavLst>
                                        <p:tav tm="0">
                                          <p:val>
                                            <p:fltVal val="0"/>
                                          </p:val>
                                        </p:tav>
                                        <p:tav tm="100000">
                                          <p:val>
                                            <p:strVal val="#ppt_w"/>
                                          </p:val>
                                        </p:tav>
                                      </p:tavLst>
                                    </p:anim>
                                    <p:anim calcmode="lin" valueType="num">
                                      <p:cBhvr>
                                        <p:cTn id="56" dur="500" fill="hold"/>
                                        <p:tgtEl>
                                          <p:spTgt spid="6149"/>
                                        </p:tgtEl>
                                        <p:attrNameLst>
                                          <p:attrName>ppt_h</p:attrName>
                                        </p:attrNameLst>
                                      </p:cBhvr>
                                      <p:tavLst>
                                        <p:tav tm="0">
                                          <p:val>
                                            <p:fltVal val="0"/>
                                          </p:val>
                                        </p:tav>
                                        <p:tav tm="100000">
                                          <p:val>
                                            <p:strVal val="#ppt_h"/>
                                          </p:val>
                                        </p:tav>
                                      </p:tavLst>
                                    </p:anim>
                                    <p:animEffect transition="in" filter="fade">
                                      <p:cBhvr>
                                        <p:cTn id="57" dur="500"/>
                                        <p:tgtEl>
                                          <p:spTgt spid="614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16" fill="hold" nodeType="clickEffect">
                                  <p:stCondLst>
                                    <p:cond delay="0"/>
                                  </p:stCondLst>
                                  <p:childTnLst>
                                    <p:set>
                                      <p:cBhvr>
                                        <p:cTn id="61" dur="1" fill="hold">
                                          <p:stCondLst>
                                            <p:cond delay="0"/>
                                          </p:stCondLst>
                                        </p:cTn>
                                        <p:tgtEl>
                                          <p:spTgt spid="6159"/>
                                        </p:tgtEl>
                                        <p:attrNameLst>
                                          <p:attrName>style.visibility</p:attrName>
                                        </p:attrNameLst>
                                      </p:cBhvr>
                                      <p:to>
                                        <p:strVal val="visible"/>
                                      </p:to>
                                    </p:set>
                                    <p:anim calcmode="lin" valueType="num">
                                      <p:cBhvr>
                                        <p:cTn id="62" dur="500" fill="hold"/>
                                        <p:tgtEl>
                                          <p:spTgt spid="6159"/>
                                        </p:tgtEl>
                                        <p:attrNameLst>
                                          <p:attrName>ppt_w</p:attrName>
                                        </p:attrNameLst>
                                      </p:cBhvr>
                                      <p:tavLst>
                                        <p:tav tm="0">
                                          <p:val>
                                            <p:fltVal val="0"/>
                                          </p:val>
                                        </p:tav>
                                        <p:tav tm="100000">
                                          <p:val>
                                            <p:strVal val="#ppt_w"/>
                                          </p:val>
                                        </p:tav>
                                      </p:tavLst>
                                    </p:anim>
                                    <p:anim calcmode="lin" valueType="num">
                                      <p:cBhvr>
                                        <p:cTn id="63" dur="500" fill="hold"/>
                                        <p:tgtEl>
                                          <p:spTgt spid="6159"/>
                                        </p:tgtEl>
                                        <p:attrNameLst>
                                          <p:attrName>ppt_h</p:attrName>
                                        </p:attrNameLst>
                                      </p:cBhvr>
                                      <p:tavLst>
                                        <p:tav tm="0">
                                          <p:val>
                                            <p:fltVal val="0"/>
                                          </p:val>
                                        </p:tav>
                                        <p:tav tm="100000">
                                          <p:val>
                                            <p:strVal val="#ppt_h"/>
                                          </p:val>
                                        </p:tav>
                                      </p:tavLst>
                                    </p:anim>
                                    <p:animEffect transition="in" filter="fade">
                                      <p:cBhvr>
                                        <p:cTn id="64" dur="500"/>
                                        <p:tgtEl>
                                          <p:spTgt spid="6159"/>
                                        </p:tgtEl>
                                      </p:cBhvr>
                                    </p:animEffect>
                                  </p:childTnLst>
                                </p:cTn>
                              </p:par>
                              <p:par>
                                <p:cTn id="65" presetID="53" presetClass="entr" presetSubtype="16" fill="hold" nodeType="withEffect">
                                  <p:stCondLst>
                                    <p:cond delay="0"/>
                                  </p:stCondLst>
                                  <p:childTnLst>
                                    <p:set>
                                      <p:cBhvr>
                                        <p:cTn id="66" dur="1" fill="hold">
                                          <p:stCondLst>
                                            <p:cond delay="0"/>
                                          </p:stCondLst>
                                        </p:cTn>
                                        <p:tgtEl>
                                          <p:spTgt spid="6157"/>
                                        </p:tgtEl>
                                        <p:attrNameLst>
                                          <p:attrName>style.visibility</p:attrName>
                                        </p:attrNameLst>
                                      </p:cBhvr>
                                      <p:to>
                                        <p:strVal val="visible"/>
                                      </p:to>
                                    </p:set>
                                    <p:anim calcmode="lin" valueType="num">
                                      <p:cBhvr>
                                        <p:cTn id="67" dur="500" fill="hold"/>
                                        <p:tgtEl>
                                          <p:spTgt spid="6157"/>
                                        </p:tgtEl>
                                        <p:attrNameLst>
                                          <p:attrName>ppt_w</p:attrName>
                                        </p:attrNameLst>
                                      </p:cBhvr>
                                      <p:tavLst>
                                        <p:tav tm="0">
                                          <p:val>
                                            <p:fltVal val="0"/>
                                          </p:val>
                                        </p:tav>
                                        <p:tav tm="100000">
                                          <p:val>
                                            <p:strVal val="#ppt_w"/>
                                          </p:val>
                                        </p:tav>
                                      </p:tavLst>
                                    </p:anim>
                                    <p:anim calcmode="lin" valueType="num">
                                      <p:cBhvr>
                                        <p:cTn id="68" dur="500" fill="hold"/>
                                        <p:tgtEl>
                                          <p:spTgt spid="6157"/>
                                        </p:tgtEl>
                                        <p:attrNameLst>
                                          <p:attrName>ppt_h</p:attrName>
                                        </p:attrNameLst>
                                      </p:cBhvr>
                                      <p:tavLst>
                                        <p:tav tm="0">
                                          <p:val>
                                            <p:fltVal val="0"/>
                                          </p:val>
                                        </p:tav>
                                        <p:tav tm="100000">
                                          <p:val>
                                            <p:strVal val="#ppt_h"/>
                                          </p:val>
                                        </p:tav>
                                      </p:tavLst>
                                    </p:anim>
                                    <p:animEffect transition="in" filter="fade">
                                      <p:cBhvr>
                                        <p:cTn id="69" dur="500"/>
                                        <p:tgtEl>
                                          <p:spTgt spid="615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animBg="1"/>
      <p:bldP spid="6149" grpId="0" animBg="1"/>
      <p:bldP spid="27658" grpId="0"/>
      <p:bldP spid="2"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38EA5AB8-23EA-4C28-BF9A-89D6755D751E}"/>
              </a:ext>
            </a:extLst>
          </p:cNvPr>
          <p:cNvSpPr/>
          <p:nvPr/>
        </p:nvSpPr>
        <p:spPr>
          <a:xfrm>
            <a:off x="2900394" y="2979290"/>
            <a:ext cx="5845639" cy="584775"/>
          </a:xfrm>
          <a:prstGeom prst="rect">
            <a:avLst/>
          </a:prstGeom>
        </p:spPr>
        <p:txBody>
          <a:bodyPr wrap="none">
            <a:spAutoFit/>
          </a:bodyPr>
          <a:lstStyle/>
          <a:p>
            <a:r>
              <a:rPr lang="en-US" altLang="hu-HU" sz="3200" b="1" dirty="0">
                <a:solidFill>
                  <a:srgbClr val="C00000"/>
                </a:solidFill>
              </a:rPr>
              <a:t>M</a:t>
            </a:r>
            <a:r>
              <a:rPr lang="hu-HU" altLang="hu-HU" sz="3200" b="1" dirty="0" err="1">
                <a:solidFill>
                  <a:srgbClr val="C00000"/>
                </a:solidFill>
              </a:rPr>
              <a:t>ajor</a:t>
            </a:r>
            <a:r>
              <a:rPr lang="en-US" altLang="hu-HU" sz="3200" b="1" dirty="0">
                <a:solidFill>
                  <a:srgbClr val="C00000"/>
                </a:solidFill>
              </a:rPr>
              <a:t> Congenital Malformations</a:t>
            </a:r>
            <a:r>
              <a:rPr lang="en-US" altLang="hu-HU" sz="3200" dirty="0">
                <a:solidFill>
                  <a:srgbClr val="C00000"/>
                </a:solidFill>
              </a:rPr>
              <a:t> </a:t>
            </a:r>
            <a:endParaRPr lang="hu-HU" sz="3200" dirty="0">
              <a:solidFill>
                <a:srgbClr val="C00000"/>
              </a:solidFill>
            </a:endParaRPr>
          </a:p>
        </p:txBody>
      </p:sp>
    </p:spTree>
    <p:extLst>
      <p:ext uri="{BB962C8B-B14F-4D97-AF65-F5344CB8AC3E}">
        <p14:creationId xmlns:p14="http://schemas.microsoft.com/office/powerpoint/2010/main" val="2955128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umblr_la4pfgPk6G1qbjdcho1_500StephanBibrowski">
            <a:extLst>
              <a:ext uri="{FF2B5EF4-FFF2-40B4-BE49-F238E27FC236}">
                <a16:creationId xmlns:a16="http://schemas.microsoft.com/office/drawing/2014/main" id="{5DC74680-66F7-42D3-B71C-31229C1D4AE6}"/>
              </a:ext>
            </a:extLst>
          </p:cNvPr>
          <p:cNvPicPr>
            <a:picLocks noChangeAspect="1" noChangeArrowheads="1"/>
          </p:cNvPicPr>
          <p:nvPr/>
        </p:nvPicPr>
        <p:blipFill>
          <a:blip r:embed="rId3" cstate="print"/>
          <a:srcRect/>
          <a:stretch>
            <a:fillRect/>
          </a:stretch>
        </p:blipFill>
        <p:spPr bwMode="auto">
          <a:xfrm>
            <a:off x="283822" y="526955"/>
            <a:ext cx="1777502" cy="2902044"/>
          </a:xfrm>
          <a:prstGeom prst="rect">
            <a:avLst/>
          </a:prstGeom>
          <a:noFill/>
          <a:ln w="9525">
            <a:noFill/>
            <a:miter lim="800000"/>
            <a:headEnd/>
            <a:tailEnd/>
          </a:ln>
        </p:spPr>
      </p:pic>
      <p:pic>
        <p:nvPicPr>
          <p:cNvPr id="3" name="Picture 4" descr="Lentini2">
            <a:extLst>
              <a:ext uri="{FF2B5EF4-FFF2-40B4-BE49-F238E27FC236}">
                <a16:creationId xmlns:a16="http://schemas.microsoft.com/office/drawing/2014/main" id="{296C1F38-8B9B-46E6-B771-A1387941C738}"/>
              </a:ext>
            </a:extLst>
          </p:cNvPr>
          <p:cNvPicPr>
            <a:picLocks noChangeAspect="1" noChangeArrowheads="1"/>
          </p:cNvPicPr>
          <p:nvPr/>
        </p:nvPicPr>
        <p:blipFill>
          <a:blip r:embed="rId4" cstate="screen"/>
          <a:srcRect/>
          <a:stretch>
            <a:fillRect/>
          </a:stretch>
        </p:blipFill>
        <p:spPr bwMode="auto">
          <a:xfrm>
            <a:off x="5463786" y="750229"/>
            <a:ext cx="2920206" cy="3185679"/>
          </a:xfrm>
          <a:prstGeom prst="rect">
            <a:avLst/>
          </a:prstGeom>
          <a:noFill/>
          <a:ln w="9525">
            <a:noFill/>
            <a:miter lim="800000"/>
            <a:headEnd/>
            <a:tailEnd/>
          </a:ln>
        </p:spPr>
      </p:pic>
      <p:pic>
        <p:nvPicPr>
          <p:cNvPr id="5" name="Picture 5" descr="Lentini">
            <a:extLst>
              <a:ext uri="{FF2B5EF4-FFF2-40B4-BE49-F238E27FC236}">
                <a16:creationId xmlns:a16="http://schemas.microsoft.com/office/drawing/2014/main" id="{5ECF433B-721B-4AEB-96A3-5C5B1913FACE}"/>
              </a:ext>
            </a:extLst>
          </p:cNvPr>
          <p:cNvPicPr>
            <a:picLocks noChangeAspect="1" noChangeArrowheads="1"/>
          </p:cNvPicPr>
          <p:nvPr/>
        </p:nvPicPr>
        <p:blipFill>
          <a:blip r:embed="rId5" cstate="screen"/>
          <a:srcRect/>
          <a:stretch>
            <a:fillRect/>
          </a:stretch>
        </p:blipFill>
        <p:spPr bwMode="auto">
          <a:xfrm>
            <a:off x="8505826" y="611879"/>
            <a:ext cx="2870608" cy="5984183"/>
          </a:xfrm>
          <a:prstGeom prst="rect">
            <a:avLst/>
          </a:prstGeom>
          <a:noFill/>
          <a:ln w="9525">
            <a:noFill/>
            <a:miter lim="800000"/>
            <a:headEnd/>
            <a:tailEnd/>
          </a:ln>
        </p:spPr>
      </p:pic>
      <p:pic>
        <p:nvPicPr>
          <p:cNvPr id="4" name="Picture 27" descr="lentini_banner">
            <a:extLst>
              <a:ext uri="{FF2B5EF4-FFF2-40B4-BE49-F238E27FC236}">
                <a16:creationId xmlns:a16="http://schemas.microsoft.com/office/drawing/2014/main" id="{FE36590E-C126-477F-A3B8-C2760C5F6FEC}"/>
              </a:ext>
            </a:extLst>
          </p:cNvPr>
          <p:cNvPicPr>
            <a:picLocks noChangeAspect="1" noChangeArrowheads="1"/>
          </p:cNvPicPr>
          <p:nvPr/>
        </p:nvPicPr>
        <p:blipFill>
          <a:blip r:embed="rId6" cstate="screen"/>
          <a:srcRect/>
          <a:stretch>
            <a:fillRect/>
          </a:stretch>
        </p:blipFill>
        <p:spPr bwMode="auto">
          <a:xfrm>
            <a:off x="7369149" y="3773215"/>
            <a:ext cx="1825349" cy="1424008"/>
          </a:xfrm>
          <a:prstGeom prst="rect">
            <a:avLst/>
          </a:prstGeom>
          <a:noFill/>
          <a:ln w="9525">
            <a:noFill/>
            <a:miter lim="800000"/>
            <a:headEnd/>
            <a:tailEnd/>
          </a:ln>
        </p:spPr>
      </p:pic>
      <p:pic>
        <p:nvPicPr>
          <p:cNvPr id="1026" name="Picture 2" descr="A legkülönösebb rendellenességben szenvedő emberek">
            <a:extLst>
              <a:ext uri="{FF2B5EF4-FFF2-40B4-BE49-F238E27FC236}">
                <a16:creationId xmlns:a16="http://schemas.microsoft.com/office/drawing/2014/main" id="{5AFF3902-5C9F-4333-B2E3-44B9E6CD99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822" y="3567349"/>
            <a:ext cx="4097973" cy="3075068"/>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a:extLst>
              <a:ext uri="{FF2B5EF4-FFF2-40B4-BE49-F238E27FC236}">
                <a16:creationId xmlns:a16="http://schemas.microsoft.com/office/drawing/2014/main" id="{CB15395C-5203-41CA-8463-7550D365B732}"/>
              </a:ext>
            </a:extLst>
          </p:cNvPr>
          <p:cNvSpPr/>
          <p:nvPr/>
        </p:nvSpPr>
        <p:spPr>
          <a:xfrm>
            <a:off x="203200" y="-34452"/>
            <a:ext cx="9540240" cy="646331"/>
          </a:xfrm>
          <a:prstGeom prst="rect">
            <a:avLst/>
          </a:prstGeom>
        </p:spPr>
        <p:txBody>
          <a:bodyPr wrap="square">
            <a:spAutoFit/>
          </a:bodyPr>
          <a:lstStyle/>
          <a:p>
            <a:pPr>
              <a:defRPr/>
            </a:pPr>
            <a:r>
              <a:rPr lang="hu-HU" altLang="hu-HU" sz="3600" b="1" dirty="0">
                <a:solidFill>
                  <a:srgbClr val="C00000"/>
                </a:solidFill>
              </a:rPr>
              <a:t>Major </a:t>
            </a:r>
            <a:r>
              <a:rPr lang="hu-HU" altLang="hu-HU" sz="3600" b="1" dirty="0" err="1">
                <a:solidFill>
                  <a:srgbClr val="C00000"/>
                </a:solidFill>
              </a:rPr>
              <a:t>malformations</a:t>
            </a:r>
            <a:r>
              <a:rPr lang="hu-HU" altLang="hu-HU" sz="3600" b="1" dirty="0">
                <a:solidFill>
                  <a:srgbClr val="C00000"/>
                </a:solidFill>
              </a:rPr>
              <a:t>: </a:t>
            </a:r>
            <a:r>
              <a:rPr lang="hu-HU" altLang="hu-HU" sz="2400" b="1" dirty="0" err="1">
                <a:solidFill>
                  <a:srgbClr val="C00000"/>
                </a:solidFill>
                <a:effectLst>
                  <a:outerShdw blurRad="38100" dist="38100" dir="2700000" algn="tl">
                    <a:srgbClr val="FFFFFF"/>
                  </a:outerShdw>
                </a:effectLst>
              </a:rPr>
              <a:t>drastic</a:t>
            </a:r>
            <a:r>
              <a:rPr lang="hu-HU" altLang="hu-HU" sz="2400" b="1" dirty="0">
                <a:solidFill>
                  <a:srgbClr val="C00000"/>
                </a:solidFill>
                <a:effectLst>
                  <a:outerShdw blurRad="38100" dist="38100" dir="2700000" algn="tl">
                    <a:srgbClr val="FFFFFF"/>
                  </a:outerShdw>
                </a:effectLst>
              </a:rPr>
              <a:t> </a:t>
            </a:r>
            <a:r>
              <a:rPr lang="hu-HU" altLang="hu-HU" sz="2400" b="1" dirty="0" err="1">
                <a:solidFill>
                  <a:srgbClr val="C00000"/>
                </a:solidFill>
                <a:effectLst>
                  <a:outerShdw blurRad="38100" dist="38100" dir="2700000" algn="tl">
                    <a:srgbClr val="FFFFFF"/>
                  </a:outerShdw>
                </a:effectLst>
              </a:rPr>
              <a:t>differences</a:t>
            </a:r>
            <a:r>
              <a:rPr lang="hu-HU" altLang="hu-HU" sz="2400" b="1" dirty="0">
                <a:solidFill>
                  <a:srgbClr val="C00000"/>
                </a:solidFill>
                <a:effectLst>
                  <a:outerShdw blurRad="38100" dist="38100" dir="2700000" algn="tl">
                    <a:srgbClr val="FFFFFF"/>
                  </a:outerShdw>
                </a:effectLst>
              </a:rPr>
              <a:t> </a:t>
            </a:r>
            <a:r>
              <a:rPr lang="hu-HU" altLang="hu-HU" sz="2400" b="1" dirty="0" err="1">
                <a:solidFill>
                  <a:srgbClr val="C00000"/>
                </a:solidFill>
                <a:effectLst>
                  <a:outerShdw blurRad="38100" dist="38100" dir="2700000" algn="tl">
                    <a:srgbClr val="FFFFFF"/>
                  </a:outerShdw>
                </a:effectLst>
              </a:rPr>
              <a:t>from</a:t>
            </a:r>
            <a:r>
              <a:rPr lang="hu-HU" altLang="hu-HU" sz="2400" b="1" dirty="0">
                <a:solidFill>
                  <a:srgbClr val="C00000"/>
                </a:solidFill>
                <a:effectLst>
                  <a:outerShdw blurRad="38100" dist="38100" dir="2700000" algn="tl">
                    <a:srgbClr val="FFFFFF"/>
                  </a:outerShdw>
                </a:effectLst>
              </a:rPr>
              <a:t> </a:t>
            </a:r>
            <a:r>
              <a:rPr lang="hu-HU" altLang="hu-HU" sz="2400" b="1" dirty="0" err="1">
                <a:solidFill>
                  <a:srgbClr val="C00000"/>
                </a:solidFill>
                <a:effectLst>
                  <a:outerShdw blurRad="38100" dist="38100" dir="2700000" algn="tl">
                    <a:srgbClr val="FFFFFF"/>
                  </a:outerShdw>
                </a:effectLst>
              </a:rPr>
              <a:t>normality</a:t>
            </a:r>
            <a:endParaRPr lang="hu-HU" altLang="hu-HU" sz="2400" b="1" dirty="0">
              <a:solidFill>
                <a:srgbClr val="C00000"/>
              </a:solidFill>
              <a:effectLst>
                <a:outerShdw blurRad="38100" dist="38100" dir="2700000" algn="tl">
                  <a:srgbClr val="FFFFFF"/>
                </a:outerShdw>
              </a:effectLst>
            </a:endParaRPr>
          </a:p>
        </p:txBody>
      </p:sp>
      <p:pic>
        <p:nvPicPr>
          <p:cNvPr id="1028" name="Picture 4" descr="A legkülönösebb rendellenességben szenvedő emberek">
            <a:extLst>
              <a:ext uri="{FF2B5EF4-FFF2-40B4-BE49-F238E27FC236}">
                <a16:creationId xmlns:a16="http://schemas.microsoft.com/office/drawing/2014/main" id="{EA2D2CDF-E41B-46BB-BA73-4D87ECD1E9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9713" y="4008889"/>
            <a:ext cx="2914842" cy="23589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legkülönösebb rendellenességben szenvedő emberek">
            <a:extLst>
              <a:ext uri="{FF2B5EF4-FFF2-40B4-BE49-F238E27FC236}">
                <a16:creationId xmlns:a16="http://schemas.microsoft.com/office/drawing/2014/main" id="{9308AADB-4429-497D-9C75-501C67F37A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2808" y="1775259"/>
            <a:ext cx="2362475" cy="157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80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359206" y="909086"/>
            <a:ext cx="5536770" cy="1938992"/>
          </a:xfrm>
          <a:prstGeom prst="rect">
            <a:avLst/>
          </a:prstGeom>
          <a:solidFill>
            <a:schemeClr val="bg1"/>
          </a:solidFill>
        </p:spPr>
        <p:txBody>
          <a:bodyPr wrap="square">
            <a:spAutoFit/>
          </a:bodyPr>
          <a:lstStyle/>
          <a:p>
            <a:r>
              <a:rPr lang="hu-HU" sz="2000" dirty="0">
                <a:solidFill>
                  <a:srgbClr val="231F20"/>
                </a:solidFill>
              </a:rPr>
              <a:t>T</a:t>
            </a:r>
            <a:r>
              <a:rPr lang="en-US" sz="2000" b="0" i="0" u="none" strike="noStrike" baseline="0" dirty="0">
                <a:solidFill>
                  <a:srgbClr val="231F20"/>
                </a:solidFill>
              </a:rPr>
              <a:t>he initially</a:t>
            </a:r>
            <a:r>
              <a:rPr lang="hu-HU" sz="2000" b="0" i="0" u="none" strike="noStrike" dirty="0">
                <a:solidFill>
                  <a:srgbClr val="231F20"/>
                </a:solidFill>
              </a:rPr>
              <a:t> </a:t>
            </a:r>
            <a:r>
              <a:rPr lang="en-US" sz="2000" b="0" i="0" u="none" strike="noStrike" baseline="0" dirty="0">
                <a:solidFill>
                  <a:srgbClr val="231F20"/>
                </a:solidFill>
              </a:rPr>
              <a:t>flat three-layered embryonic disc undergoes </a:t>
            </a:r>
            <a:r>
              <a:rPr lang="en-US" sz="2000" b="1" i="0" u="none" strike="noStrike" baseline="0" dirty="0">
                <a:solidFill>
                  <a:srgbClr val="231F20"/>
                </a:solidFill>
              </a:rPr>
              <a:t>morphogenesis</a:t>
            </a:r>
            <a:r>
              <a:rPr lang="hu-HU" sz="2000" b="1" i="0" u="none" strike="noStrike" dirty="0">
                <a:solidFill>
                  <a:srgbClr val="231F20"/>
                </a:solidFill>
              </a:rPr>
              <a:t> </a:t>
            </a:r>
            <a:r>
              <a:rPr lang="en-US" sz="2000" b="0" i="0" u="none" strike="noStrike" baseline="0" dirty="0">
                <a:solidFill>
                  <a:srgbClr val="231F20"/>
                </a:solidFill>
              </a:rPr>
              <a:t>to form a three-dimensional embryo with a</a:t>
            </a:r>
            <a:r>
              <a:rPr lang="hu-HU" sz="2000" b="0" i="0" u="none" strike="noStrike" baseline="0" dirty="0">
                <a:solidFill>
                  <a:srgbClr val="231F20"/>
                </a:solidFill>
              </a:rPr>
              <a:t> </a:t>
            </a:r>
            <a:r>
              <a:rPr lang="en-US" sz="2000" b="0" i="0" u="none" strike="noStrike" baseline="0" dirty="0">
                <a:solidFill>
                  <a:srgbClr val="231F20"/>
                </a:solidFill>
              </a:rPr>
              <a:t>tube-within-a-tube body plan and the beginnings of</a:t>
            </a:r>
            <a:r>
              <a:rPr lang="hu-HU" sz="2000" b="0" i="0" u="none" strike="noStrike" dirty="0">
                <a:solidFill>
                  <a:srgbClr val="231F20"/>
                </a:solidFill>
              </a:rPr>
              <a:t> </a:t>
            </a:r>
            <a:r>
              <a:rPr lang="en-US" sz="2000" b="0" i="0" u="none" strike="noStrike" baseline="0" dirty="0">
                <a:solidFill>
                  <a:srgbClr val="231F20"/>
                </a:solidFill>
              </a:rPr>
              <a:t>rudiments that will form all of the adult organs and</a:t>
            </a:r>
          </a:p>
          <a:p>
            <a:r>
              <a:rPr lang="hu-HU" sz="2000" b="0" i="0" u="none" strike="noStrike" baseline="0" dirty="0" err="1">
                <a:solidFill>
                  <a:srgbClr val="231F20"/>
                </a:solidFill>
              </a:rPr>
              <a:t>systems</a:t>
            </a:r>
            <a:r>
              <a:rPr lang="hu-HU" sz="2000" b="0" i="0" u="none" strike="noStrike" baseline="0" dirty="0">
                <a:solidFill>
                  <a:srgbClr val="231F20"/>
                </a:solidFill>
              </a:rPr>
              <a:t>.</a:t>
            </a:r>
            <a:endParaRPr lang="hu-HU" sz="2000" dirty="0"/>
          </a:p>
        </p:txBody>
      </p:sp>
      <p:sp>
        <p:nvSpPr>
          <p:cNvPr id="5" name="Téglalap 4"/>
          <p:cNvSpPr/>
          <p:nvPr/>
        </p:nvSpPr>
        <p:spPr>
          <a:xfrm>
            <a:off x="359206" y="3208276"/>
            <a:ext cx="6096000" cy="2862322"/>
          </a:xfrm>
          <a:prstGeom prst="rect">
            <a:avLst/>
          </a:prstGeom>
        </p:spPr>
        <p:txBody>
          <a:bodyPr>
            <a:spAutoFit/>
          </a:bodyPr>
          <a:lstStyle/>
          <a:p>
            <a:r>
              <a:rPr lang="hu-HU" sz="2000" b="1" i="0" u="none" strike="noStrike" baseline="0" dirty="0" err="1">
                <a:solidFill>
                  <a:srgbClr val="231F20"/>
                </a:solidFill>
              </a:rPr>
              <a:t>Morphogenesis</a:t>
            </a:r>
            <a:r>
              <a:rPr lang="hu-HU" sz="2000" b="0" i="0" u="none" strike="noStrike" baseline="0" dirty="0">
                <a:solidFill>
                  <a:srgbClr val="231F20"/>
                </a:solidFill>
              </a:rPr>
              <a:t> </a:t>
            </a:r>
            <a:r>
              <a:rPr lang="hu-HU" sz="2000" b="0" i="0" u="none" strike="noStrike" baseline="0" dirty="0" err="1">
                <a:solidFill>
                  <a:srgbClr val="231F20"/>
                </a:solidFill>
              </a:rPr>
              <a:t>results</a:t>
            </a:r>
            <a:r>
              <a:rPr lang="hu-HU" sz="2000" dirty="0">
                <a:solidFill>
                  <a:srgbClr val="231F20"/>
                </a:solidFill>
              </a:rPr>
              <a:t> </a:t>
            </a:r>
            <a:r>
              <a:rPr lang="en-US" sz="2000" b="0" i="0" u="none" strike="noStrike" baseline="0" dirty="0">
                <a:solidFill>
                  <a:srgbClr val="231F20"/>
                </a:solidFill>
              </a:rPr>
              <a:t>from differential growth. Differential growth is driven</a:t>
            </a:r>
            <a:r>
              <a:rPr lang="hu-HU" sz="2000" b="0" i="0" u="none" strike="noStrike" dirty="0">
                <a:solidFill>
                  <a:srgbClr val="231F20"/>
                </a:solidFill>
              </a:rPr>
              <a:t> </a:t>
            </a:r>
            <a:r>
              <a:rPr lang="en-US" sz="2000" b="0" i="0" u="none" strike="noStrike" baseline="0" dirty="0">
                <a:solidFill>
                  <a:srgbClr val="231F20"/>
                </a:solidFill>
              </a:rPr>
              <a:t>by a small number of fundamental cellular behaviors</a:t>
            </a:r>
            <a:r>
              <a:rPr lang="hu-HU" sz="2000" b="0" i="0" u="none" strike="noStrike" dirty="0">
                <a:solidFill>
                  <a:srgbClr val="231F20"/>
                </a:solidFill>
              </a:rPr>
              <a:t> </a:t>
            </a:r>
            <a:r>
              <a:rPr lang="en-US" sz="2000" b="0" i="0" u="none" strike="noStrike" baseline="0" dirty="0">
                <a:solidFill>
                  <a:srgbClr val="231F20"/>
                </a:solidFill>
              </a:rPr>
              <a:t>such as changes in cell shape, size, position,</a:t>
            </a:r>
            <a:r>
              <a:rPr lang="hu-HU" sz="2000" b="0" i="0" u="none" strike="noStrike" baseline="0" dirty="0">
                <a:solidFill>
                  <a:srgbClr val="231F20"/>
                </a:solidFill>
              </a:rPr>
              <a:t> </a:t>
            </a:r>
            <a:r>
              <a:rPr lang="en-US" sz="2000" b="0" i="0" u="none" strike="noStrike" baseline="0" dirty="0">
                <a:solidFill>
                  <a:srgbClr val="231F20"/>
                </a:solidFill>
              </a:rPr>
              <a:t>number, and</a:t>
            </a:r>
            <a:r>
              <a:rPr lang="hu-HU" sz="2000" b="0" i="0" u="none" strike="noStrike" baseline="0" dirty="0">
                <a:solidFill>
                  <a:srgbClr val="231F20"/>
                </a:solidFill>
              </a:rPr>
              <a:t> </a:t>
            </a:r>
            <a:r>
              <a:rPr lang="en-US" sz="2000" dirty="0" err="1"/>
              <a:t>adhesivity</a:t>
            </a:r>
            <a:r>
              <a:rPr lang="en-US" sz="2000" dirty="0"/>
              <a:t>. If these behaviors are perturbed during</a:t>
            </a:r>
          </a:p>
          <a:p>
            <a:r>
              <a:rPr lang="en-US" sz="2000" dirty="0"/>
              <a:t>embryogenesis, by a </a:t>
            </a:r>
            <a:r>
              <a:rPr lang="en-US" sz="2000" b="1" dirty="0"/>
              <a:t>genetic mutation</a:t>
            </a:r>
            <a:r>
              <a:rPr lang="en-US" sz="2000" dirty="0"/>
              <a:t>, </a:t>
            </a:r>
            <a:r>
              <a:rPr lang="en-US" sz="2000" b="1" dirty="0"/>
              <a:t>environmental</a:t>
            </a:r>
          </a:p>
          <a:p>
            <a:r>
              <a:rPr lang="en-US" sz="2000" b="1" dirty="0"/>
              <a:t>insult (i.e., a teratogen</a:t>
            </a:r>
            <a:r>
              <a:rPr lang="en-US" sz="2000" dirty="0"/>
              <a:t>), </a:t>
            </a:r>
            <a:r>
              <a:rPr lang="en-US" sz="2000" b="1" dirty="0"/>
              <a:t>or a combination of the two,</a:t>
            </a:r>
            <a:r>
              <a:rPr lang="hu-HU" sz="2000" b="1" dirty="0"/>
              <a:t> </a:t>
            </a:r>
            <a:r>
              <a:rPr lang="en-US" sz="2000" dirty="0"/>
              <a:t>differential</a:t>
            </a:r>
            <a:r>
              <a:rPr lang="hu-HU" sz="2000" dirty="0"/>
              <a:t> </a:t>
            </a:r>
            <a:r>
              <a:rPr lang="en-US" sz="2000" dirty="0"/>
              <a:t>growth is </a:t>
            </a:r>
            <a:r>
              <a:rPr lang="en-US" sz="2000" b="1" dirty="0"/>
              <a:t>abnormal and </a:t>
            </a:r>
            <a:r>
              <a:rPr lang="en-US" sz="2000" b="1" dirty="0" err="1"/>
              <a:t>dysmorphogenesis</a:t>
            </a:r>
            <a:endParaRPr lang="en-US" sz="2000" b="1" dirty="0"/>
          </a:p>
          <a:p>
            <a:r>
              <a:rPr lang="en-US" sz="2000" b="1" dirty="0"/>
              <a:t>results</a:t>
            </a:r>
            <a:r>
              <a:rPr lang="en-US" sz="2000" dirty="0"/>
              <a:t> with the formation of a structural birth defect.</a:t>
            </a:r>
            <a:endParaRPr lang="hu-HU" sz="2000" dirty="0"/>
          </a:p>
        </p:txBody>
      </p:sp>
      <p:pic>
        <p:nvPicPr>
          <p:cNvPr id="3" name="Kép 2"/>
          <p:cNvPicPr>
            <a:picLocks noChangeAspect="1"/>
          </p:cNvPicPr>
          <p:nvPr/>
        </p:nvPicPr>
        <p:blipFill>
          <a:blip r:embed="rId2"/>
          <a:stretch>
            <a:fillRect/>
          </a:stretch>
        </p:blipFill>
        <p:spPr>
          <a:xfrm>
            <a:off x="6455206" y="1016000"/>
            <a:ext cx="4980709" cy="5197104"/>
          </a:xfrm>
          <a:prstGeom prst="rect">
            <a:avLst/>
          </a:prstGeom>
        </p:spPr>
      </p:pic>
      <p:sp>
        <p:nvSpPr>
          <p:cNvPr id="6" name="Téglalap 5">
            <a:extLst>
              <a:ext uri="{FF2B5EF4-FFF2-40B4-BE49-F238E27FC236}">
                <a16:creationId xmlns:a16="http://schemas.microsoft.com/office/drawing/2014/main" id="{998533D9-552A-4597-B38F-D2DD972E4A21}"/>
              </a:ext>
            </a:extLst>
          </p:cNvPr>
          <p:cNvSpPr/>
          <p:nvPr/>
        </p:nvSpPr>
        <p:spPr>
          <a:xfrm>
            <a:off x="3407206" y="300894"/>
            <a:ext cx="6389826" cy="523220"/>
          </a:xfrm>
          <a:prstGeom prst="rect">
            <a:avLst/>
          </a:prstGeom>
        </p:spPr>
        <p:txBody>
          <a:bodyPr wrap="none">
            <a:spAutoFit/>
          </a:bodyPr>
          <a:lstStyle/>
          <a:p>
            <a:r>
              <a:rPr lang="hu-HU" sz="2800" b="1" dirty="0" err="1">
                <a:solidFill>
                  <a:srgbClr val="C00000"/>
                </a:solidFill>
              </a:rPr>
              <a:t>Morphogenesis</a:t>
            </a:r>
            <a:r>
              <a:rPr lang="hu-HU" sz="2800" b="1" dirty="0">
                <a:solidFill>
                  <a:srgbClr val="C00000"/>
                </a:solidFill>
              </a:rPr>
              <a:t> </a:t>
            </a:r>
            <a:r>
              <a:rPr lang="hu-HU" sz="2800" b="1" dirty="0" err="1">
                <a:solidFill>
                  <a:srgbClr val="C00000"/>
                </a:solidFill>
              </a:rPr>
              <a:t>versus</a:t>
            </a:r>
            <a:r>
              <a:rPr lang="hu-HU" sz="2800" b="1" dirty="0">
                <a:solidFill>
                  <a:srgbClr val="C00000"/>
                </a:solidFill>
              </a:rPr>
              <a:t> </a:t>
            </a:r>
            <a:r>
              <a:rPr lang="en-US" sz="2800" b="1" dirty="0" err="1">
                <a:solidFill>
                  <a:srgbClr val="C00000"/>
                </a:solidFill>
              </a:rPr>
              <a:t>dysmorphogenesis</a:t>
            </a:r>
            <a:endParaRPr lang="hu-HU" sz="2800" dirty="0">
              <a:solidFill>
                <a:srgbClr val="C00000"/>
              </a:solidFill>
            </a:endParaRPr>
          </a:p>
        </p:txBody>
      </p:sp>
      <p:sp>
        <p:nvSpPr>
          <p:cNvPr id="7" name="Szövegdoboz 6">
            <a:extLst>
              <a:ext uri="{FF2B5EF4-FFF2-40B4-BE49-F238E27FC236}">
                <a16:creationId xmlns:a16="http://schemas.microsoft.com/office/drawing/2014/main" id="{2F4B06DA-D70B-4CF7-B425-15EB080F554C}"/>
              </a:ext>
            </a:extLst>
          </p:cNvPr>
          <p:cNvSpPr txBox="1"/>
          <p:nvPr/>
        </p:nvSpPr>
        <p:spPr>
          <a:xfrm>
            <a:off x="6455206" y="3901440"/>
            <a:ext cx="914400" cy="914400"/>
          </a:xfrm>
          <a:prstGeom prst="rect">
            <a:avLst/>
          </a:prstGeom>
          <a:noFill/>
        </p:spPr>
        <p:txBody>
          <a:bodyPr wrap="square" rtlCol="0">
            <a:spAutoFit/>
          </a:bodyPr>
          <a:lstStyle/>
          <a:p>
            <a:endParaRPr lang="hu-HU" dirty="0"/>
          </a:p>
        </p:txBody>
      </p:sp>
    </p:spTree>
    <p:extLst>
      <p:ext uri="{BB962C8B-B14F-4D97-AF65-F5344CB8AC3E}">
        <p14:creationId xmlns:p14="http://schemas.microsoft.com/office/powerpoint/2010/main" val="3648995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38EA5AB8-23EA-4C28-BF9A-89D6755D751E}"/>
              </a:ext>
            </a:extLst>
          </p:cNvPr>
          <p:cNvSpPr/>
          <p:nvPr/>
        </p:nvSpPr>
        <p:spPr>
          <a:xfrm>
            <a:off x="5133236" y="2735450"/>
            <a:ext cx="1925527" cy="769441"/>
          </a:xfrm>
          <a:prstGeom prst="rect">
            <a:avLst/>
          </a:prstGeom>
        </p:spPr>
        <p:txBody>
          <a:bodyPr wrap="none">
            <a:spAutoFit/>
          </a:bodyPr>
          <a:lstStyle/>
          <a:p>
            <a:r>
              <a:rPr lang="en-US" altLang="hu-HU" sz="4400" b="1" dirty="0">
                <a:solidFill>
                  <a:srgbClr val="C00000"/>
                </a:solidFill>
              </a:rPr>
              <a:t>C</a:t>
            </a:r>
            <a:r>
              <a:rPr lang="hu-HU" altLang="hu-HU" sz="4400" b="1" dirty="0" err="1">
                <a:solidFill>
                  <a:srgbClr val="C00000"/>
                </a:solidFill>
              </a:rPr>
              <a:t>auses</a:t>
            </a:r>
            <a:r>
              <a:rPr lang="en-US" altLang="hu-HU" sz="4400" dirty="0">
                <a:solidFill>
                  <a:srgbClr val="C00000"/>
                </a:solidFill>
              </a:rPr>
              <a:t> </a:t>
            </a:r>
            <a:endParaRPr lang="hu-HU" sz="4400" dirty="0">
              <a:solidFill>
                <a:srgbClr val="C00000"/>
              </a:solidFill>
            </a:endParaRPr>
          </a:p>
        </p:txBody>
      </p:sp>
    </p:spTree>
    <p:extLst>
      <p:ext uri="{BB962C8B-B14F-4D97-AF65-F5344CB8AC3E}">
        <p14:creationId xmlns:p14="http://schemas.microsoft.com/office/powerpoint/2010/main" val="163325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a:extLst>
              <a:ext uri="{FF2B5EF4-FFF2-40B4-BE49-F238E27FC236}">
                <a16:creationId xmlns:a16="http://schemas.microsoft.com/office/drawing/2014/main" id="{F9E57C0B-0008-4E09-85C3-5151C7B88342}"/>
              </a:ext>
            </a:extLst>
          </p:cNvPr>
          <p:cNvSpPr>
            <a:spLocks noChangeArrowheads="1"/>
          </p:cNvSpPr>
          <p:nvPr/>
        </p:nvSpPr>
        <p:spPr bwMode="auto">
          <a:xfrm>
            <a:off x="2595489" y="1844676"/>
            <a:ext cx="1584473" cy="584775"/>
          </a:xfrm>
          <a:prstGeom prst="rect">
            <a:avLst/>
          </a:prstGeom>
          <a:solidFill>
            <a:schemeClr val="bg2"/>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altLang="hu-HU" sz="3200" b="1">
                <a:solidFill>
                  <a:srgbClr val="FF0066"/>
                </a:solidFill>
                <a:effectLst>
                  <a:outerShdw blurRad="38100" dist="38100" dir="2700000" algn="tl">
                    <a:srgbClr val="000000"/>
                  </a:outerShdw>
                </a:effectLst>
              </a:rPr>
              <a:t>Genetic</a:t>
            </a:r>
            <a:r>
              <a:rPr lang="en-US" altLang="hu-HU" sz="3200">
                <a:solidFill>
                  <a:srgbClr val="8A0045"/>
                </a:solidFill>
                <a:effectLst>
                  <a:outerShdw blurRad="38100" dist="38100" dir="2700000" algn="tl">
                    <a:srgbClr val="000000"/>
                  </a:outerShdw>
                </a:effectLst>
              </a:rPr>
              <a:t> </a:t>
            </a:r>
          </a:p>
        </p:txBody>
      </p:sp>
      <p:sp>
        <p:nvSpPr>
          <p:cNvPr id="12295" name="Rectangle 7">
            <a:extLst>
              <a:ext uri="{FF2B5EF4-FFF2-40B4-BE49-F238E27FC236}">
                <a16:creationId xmlns:a16="http://schemas.microsoft.com/office/drawing/2014/main" id="{2A469797-9143-45B4-A388-F24D1798C9EA}"/>
              </a:ext>
            </a:extLst>
          </p:cNvPr>
          <p:cNvSpPr>
            <a:spLocks noChangeArrowheads="1"/>
          </p:cNvSpPr>
          <p:nvPr/>
        </p:nvSpPr>
        <p:spPr bwMode="auto">
          <a:xfrm>
            <a:off x="6167438" y="1773239"/>
            <a:ext cx="3116262" cy="579437"/>
          </a:xfrm>
          <a:prstGeom prst="rect">
            <a:avLst/>
          </a:prstGeom>
          <a:solidFill>
            <a:schemeClr val="bg2"/>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altLang="hu-HU" sz="3200" b="1">
                <a:solidFill>
                  <a:srgbClr val="0000AC"/>
                </a:solidFill>
                <a:effectLst>
                  <a:outerShdw blurRad="38100" dist="38100" dir="2700000" algn="tl">
                    <a:srgbClr val="000000"/>
                  </a:outerShdw>
                </a:effectLst>
              </a:rPr>
              <a:t>Environmental</a:t>
            </a:r>
            <a:r>
              <a:rPr lang="en-US" altLang="hu-HU"/>
              <a:t>. </a:t>
            </a:r>
          </a:p>
        </p:txBody>
      </p:sp>
      <p:sp>
        <p:nvSpPr>
          <p:cNvPr id="7172" name="Text Box 8">
            <a:extLst>
              <a:ext uri="{FF2B5EF4-FFF2-40B4-BE49-F238E27FC236}">
                <a16:creationId xmlns:a16="http://schemas.microsoft.com/office/drawing/2014/main" id="{B9755F59-8D3E-4E50-8795-C336D61D1CF6}"/>
              </a:ext>
            </a:extLst>
          </p:cNvPr>
          <p:cNvSpPr txBox="1">
            <a:spLocks noChangeArrowheads="1"/>
          </p:cNvSpPr>
          <p:nvPr/>
        </p:nvSpPr>
        <p:spPr bwMode="auto">
          <a:xfrm>
            <a:off x="2063750" y="2636838"/>
            <a:ext cx="7996238" cy="2227262"/>
          </a:xfrm>
          <a:prstGeom prst="rect">
            <a:avLst/>
          </a:prstGeom>
          <a:solidFill>
            <a:schemeClr val="bg1"/>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800" b="1" dirty="0" err="1">
                <a:solidFill>
                  <a:srgbClr val="FF0000"/>
                </a:solidFill>
              </a:rPr>
              <a:t>cause</a:t>
            </a:r>
            <a:r>
              <a:rPr lang="hu-HU" altLang="hu-HU" sz="2800" b="1" dirty="0">
                <a:solidFill>
                  <a:srgbClr val="FF0000"/>
                </a:solidFill>
              </a:rPr>
              <a:t> of</a:t>
            </a:r>
          </a:p>
          <a:p>
            <a:pPr algn="ctr" eaLnBrk="1" hangingPunct="1">
              <a:spcBef>
                <a:spcPct val="0"/>
              </a:spcBef>
              <a:buFontTx/>
              <a:buNone/>
            </a:pPr>
            <a:r>
              <a:rPr lang="hu-HU" altLang="hu-HU" sz="2800" b="1" u="sng" dirty="0">
                <a:solidFill>
                  <a:srgbClr val="FF0000"/>
                </a:solidFill>
              </a:rPr>
              <a:t>more </a:t>
            </a:r>
            <a:r>
              <a:rPr lang="hu-HU" altLang="hu-HU" sz="2800" b="1" u="sng" dirty="0" err="1">
                <a:solidFill>
                  <a:srgbClr val="FF0000"/>
                </a:solidFill>
              </a:rPr>
              <a:t>than</a:t>
            </a:r>
            <a:r>
              <a:rPr lang="hu-HU" altLang="hu-HU" sz="2800" b="1" u="sng" dirty="0">
                <a:solidFill>
                  <a:srgbClr val="FF0000"/>
                </a:solidFill>
              </a:rPr>
              <a:t> </a:t>
            </a:r>
            <a:r>
              <a:rPr lang="hu-HU" altLang="hu-HU" sz="2800" b="1" u="sng" dirty="0" err="1">
                <a:solidFill>
                  <a:srgbClr val="FF0000"/>
                </a:solidFill>
              </a:rPr>
              <a:t>half</a:t>
            </a:r>
            <a:r>
              <a:rPr lang="hu-HU" altLang="hu-HU" sz="2800" b="1" u="sng" dirty="0">
                <a:solidFill>
                  <a:srgbClr val="FF0000"/>
                </a:solidFill>
              </a:rPr>
              <a:t> of </a:t>
            </a:r>
            <a:r>
              <a:rPr lang="hu-HU" altLang="hu-HU" sz="2800" b="1" u="sng" dirty="0" err="1">
                <a:solidFill>
                  <a:srgbClr val="FF0000"/>
                </a:solidFill>
              </a:rPr>
              <a:t>all</a:t>
            </a:r>
            <a:r>
              <a:rPr lang="hu-HU" altLang="hu-HU" sz="2800" b="1" u="sng" dirty="0">
                <a:solidFill>
                  <a:srgbClr val="FF0000"/>
                </a:solidFill>
              </a:rPr>
              <a:t> </a:t>
            </a:r>
            <a:r>
              <a:rPr lang="hu-HU" altLang="hu-HU" sz="2800" b="1" u="sng" dirty="0" err="1">
                <a:solidFill>
                  <a:srgbClr val="FF0000"/>
                </a:solidFill>
              </a:rPr>
              <a:t>congenital</a:t>
            </a:r>
            <a:r>
              <a:rPr lang="hu-HU" altLang="hu-HU" sz="2800" b="1" u="sng" dirty="0">
                <a:solidFill>
                  <a:srgbClr val="FF0000"/>
                </a:solidFill>
              </a:rPr>
              <a:t> </a:t>
            </a:r>
            <a:r>
              <a:rPr lang="hu-HU" altLang="hu-HU" sz="2800" b="1" u="sng" dirty="0" err="1">
                <a:solidFill>
                  <a:srgbClr val="FF0000"/>
                </a:solidFill>
              </a:rPr>
              <a:t>malformations</a:t>
            </a:r>
            <a:endParaRPr lang="hu-HU" altLang="hu-HU" sz="2800" b="1" u="sng" dirty="0">
              <a:solidFill>
                <a:srgbClr val="FF0000"/>
              </a:solidFill>
            </a:endParaRPr>
          </a:p>
          <a:p>
            <a:pPr algn="ctr" eaLnBrk="1" hangingPunct="1">
              <a:spcBef>
                <a:spcPct val="0"/>
              </a:spcBef>
              <a:buFontTx/>
              <a:buNone/>
            </a:pPr>
            <a:r>
              <a:rPr lang="hu-HU" altLang="hu-HU" sz="2800" b="1" u="sng" dirty="0">
                <a:solidFill>
                  <a:srgbClr val="FF0000"/>
                </a:solidFill>
              </a:rPr>
              <a:t> is </a:t>
            </a:r>
            <a:r>
              <a:rPr lang="hu-HU" altLang="hu-HU" sz="2800" b="1" u="sng" dirty="0" err="1">
                <a:solidFill>
                  <a:srgbClr val="FF0000"/>
                </a:solidFill>
              </a:rPr>
              <a:t>not</a:t>
            </a:r>
            <a:r>
              <a:rPr lang="hu-HU" altLang="hu-HU" sz="2800" b="1" u="sng" dirty="0">
                <a:solidFill>
                  <a:srgbClr val="FF0000"/>
                </a:solidFill>
              </a:rPr>
              <a:t> </a:t>
            </a:r>
            <a:r>
              <a:rPr lang="hu-HU" altLang="hu-HU" sz="2800" b="1" u="sng" dirty="0" err="1">
                <a:solidFill>
                  <a:srgbClr val="FF0000"/>
                </a:solidFill>
              </a:rPr>
              <a:t>known</a:t>
            </a:r>
            <a:r>
              <a:rPr lang="hu-HU" altLang="hu-HU" sz="2800" b="1" u="sng" dirty="0">
                <a:solidFill>
                  <a:srgbClr val="FF0000"/>
                </a:solidFill>
              </a:rPr>
              <a:t>!!!!!</a:t>
            </a:r>
          </a:p>
          <a:p>
            <a:pPr algn="ctr" eaLnBrk="1" hangingPunct="1">
              <a:spcBef>
                <a:spcPct val="0"/>
              </a:spcBef>
              <a:buFontTx/>
              <a:buNone/>
            </a:pPr>
            <a:endParaRPr lang="hu-HU" altLang="hu-HU" sz="2800" b="1" u="sng" dirty="0">
              <a:solidFill>
                <a:srgbClr val="FF0000"/>
              </a:solidFill>
            </a:endParaRPr>
          </a:p>
          <a:p>
            <a:pPr algn="ctr" eaLnBrk="1" hangingPunct="1">
              <a:spcBef>
                <a:spcPct val="0"/>
              </a:spcBef>
              <a:buFontTx/>
              <a:buNone/>
            </a:pPr>
            <a:r>
              <a:rPr lang="hu-HU" altLang="hu-HU" sz="2800" b="1" u="sng" dirty="0" err="1">
                <a:solidFill>
                  <a:srgbClr val="FF0000"/>
                </a:solidFill>
              </a:rPr>
              <a:t>Large</a:t>
            </a:r>
            <a:r>
              <a:rPr lang="hu-HU" altLang="hu-HU" sz="2800" b="1" u="sng" dirty="0">
                <a:solidFill>
                  <a:srgbClr val="FF0000"/>
                </a:solidFill>
              </a:rPr>
              <a:t> terra </a:t>
            </a:r>
            <a:r>
              <a:rPr lang="hu-HU" altLang="hu-HU" sz="2800" b="1" u="sng" dirty="0" err="1">
                <a:solidFill>
                  <a:srgbClr val="FF0000"/>
                </a:solidFill>
              </a:rPr>
              <a:t>incognita</a:t>
            </a:r>
            <a:r>
              <a:rPr lang="hu-HU" altLang="hu-HU" sz="2800" b="1" u="sng" dirty="0">
                <a:solidFill>
                  <a:srgbClr val="FF0000"/>
                </a:solidFill>
              </a:rPr>
              <a:t>…..</a:t>
            </a:r>
            <a:endParaRPr lang="en-US" altLang="hu-HU" sz="2800" b="1" u="sng" dirty="0">
              <a:solidFill>
                <a:srgbClr val="FF0000"/>
              </a:solidFill>
            </a:endParaRPr>
          </a:p>
        </p:txBody>
      </p:sp>
      <p:sp>
        <p:nvSpPr>
          <p:cNvPr id="7174" name="Text Box 10">
            <a:extLst>
              <a:ext uri="{FF2B5EF4-FFF2-40B4-BE49-F238E27FC236}">
                <a16:creationId xmlns:a16="http://schemas.microsoft.com/office/drawing/2014/main" id="{C9F59E1C-2662-49C2-951C-C182D515AF64}"/>
              </a:ext>
            </a:extLst>
          </p:cNvPr>
          <p:cNvSpPr txBox="1">
            <a:spLocks noChangeArrowheads="1"/>
          </p:cNvSpPr>
          <p:nvPr/>
        </p:nvSpPr>
        <p:spPr bwMode="auto">
          <a:xfrm>
            <a:off x="2063750" y="5084763"/>
            <a:ext cx="7600950" cy="641350"/>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a:t>„Description is infinite and easy: explanation is limited and difficult”</a:t>
            </a:r>
          </a:p>
          <a:p>
            <a:pPr algn="ctr" eaLnBrk="1" hangingPunct="1">
              <a:spcBef>
                <a:spcPct val="0"/>
              </a:spcBef>
              <a:buFontTx/>
              <a:buNone/>
            </a:pPr>
            <a:r>
              <a:rPr lang="hu-HU" altLang="hu-HU" sz="1800" b="1"/>
              <a:t>Hippocrates </a:t>
            </a:r>
            <a:endParaRPr lang="en-US" altLang="hu-HU" sz="1800" b="1"/>
          </a:p>
        </p:txBody>
      </p:sp>
      <p:sp>
        <p:nvSpPr>
          <p:cNvPr id="12299" name="Rectangle 11">
            <a:extLst>
              <a:ext uri="{FF2B5EF4-FFF2-40B4-BE49-F238E27FC236}">
                <a16:creationId xmlns:a16="http://schemas.microsoft.com/office/drawing/2014/main" id="{5C924227-278E-4B7E-9706-B2313C05022B}"/>
              </a:ext>
            </a:extLst>
          </p:cNvPr>
          <p:cNvSpPr>
            <a:spLocks noChangeArrowheads="1"/>
          </p:cNvSpPr>
          <p:nvPr/>
        </p:nvSpPr>
        <p:spPr bwMode="auto">
          <a:xfrm>
            <a:off x="2208213" y="5846932"/>
            <a:ext cx="5907386" cy="1015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r>
              <a:rPr lang="en-US" altLang="hu-HU" sz="1200" b="1" dirty="0">
                <a:solidFill>
                  <a:srgbClr val="CC0000"/>
                </a:solidFill>
              </a:rPr>
              <a:t>The Human Genome Project (HGP) </a:t>
            </a:r>
            <a:endParaRPr lang="hu-HU" altLang="hu-HU" sz="1200" b="1" dirty="0">
              <a:solidFill>
                <a:srgbClr val="CC0000"/>
              </a:solidFill>
            </a:endParaRPr>
          </a:p>
          <a:p>
            <a:pPr eaLnBrk="1" hangingPunct="1">
              <a:defRPr/>
            </a:pPr>
            <a:r>
              <a:rPr lang="en-US" altLang="hu-HU" sz="1000" b="1" dirty="0"/>
              <a:t> </a:t>
            </a:r>
            <a:r>
              <a:rPr lang="hu-HU" altLang="hu-HU" sz="1000" b="1" dirty="0"/>
              <a:t>	-</a:t>
            </a:r>
            <a:r>
              <a:rPr lang="en-US" altLang="hu-HU" sz="1000" b="1" dirty="0"/>
              <a:t>international </a:t>
            </a:r>
            <a:r>
              <a:rPr lang="hu-HU" altLang="hu-HU" sz="1000" b="1" dirty="0" err="1"/>
              <a:t>scientific</a:t>
            </a:r>
            <a:r>
              <a:rPr lang="hu-HU" altLang="hu-HU" sz="1000" b="1" dirty="0"/>
              <a:t> </a:t>
            </a:r>
            <a:r>
              <a:rPr lang="hu-HU" altLang="hu-HU" sz="1000" b="1" dirty="0" err="1"/>
              <a:t>research</a:t>
            </a:r>
            <a:r>
              <a:rPr lang="en-US" altLang="hu-HU" sz="1000" b="1" dirty="0"/>
              <a:t> project </a:t>
            </a:r>
            <a:endParaRPr lang="hu-HU" altLang="hu-HU" sz="1000" b="1" dirty="0"/>
          </a:p>
          <a:p>
            <a:pPr eaLnBrk="1" hangingPunct="1">
              <a:defRPr/>
            </a:pPr>
            <a:r>
              <a:rPr lang="hu-HU" altLang="hu-HU" sz="1000" b="1" dirty="0"/>
              <a:t>	</a:t>
            </a:r>
            <a:r>
              <a:rPr lang="hu-HU" altLang="hu-HU" sz="1000" b="1" dirty="0" err="1"/>
              <a:t>-to</a:t>
            </a:r>
            <a:r>
              <a:rPr lang="hu-HU" altLang="hu-HU" sz="1000" b="1" dirty="0"/>
              <a:t> </a:t>
            </a:r>
            <a:r>
              <a:rPr lang="en-US" altLang="hu-HU" sz="1000" b="1" dirty="0" err="1"/>
              <a:t>determin</a:t>
            </a:r>
            <a:r>
              <a:rPr lang="hu-HU" altLang="hu-HU" sz="1000" b="1" dirty="0"/>
              <a:t>e</a:t>
            </a:r>
            <a:r>
              <a:rPr lang="en-US" altLang="hu-HU" sz="1000" b="1" dirty="0"/>
              <a:t> the sequence of chemical base pairs which make up </a:t>
            </a:r>
            <a:r>
              <a:rPr lang="hu-HU" altLang="hu-HU" sz="1000" b="1" dirty="0"/>
              <a:t>DNA</a:t>
            </a:r>
          </a:p>
          <a:p>
            <a:pPr eaLnBrk="1" hangingPunct="1">
              <a:defRPr/>
            </a:pPr>
            <a:r>
              <a:rPr lang="en-US" altLang="hu-HU" sz="1000" b="1" dirty="0"/>
              <a:t> </a:t>
            </a:r>
            <a:r>
              <a:rPr lang="hu-HU" altLang="hu-HU" sz="1000" b="1" dirty="0"/>
              <a:t>	-</a:t>
            </a:r>
            <a:r>
              <a:rPr lang="en-US" altLang="hu-HU" sz="1000" b="1" dirty="0"/>
              <a:t>identifying and mapping the approximately 20,000–25,000 </a:t>
            </a:r>
            <a:r>
              <a:rPr lang="hu-HU" altLang="hu-HU" sz="1000" b="1" dirty="0" err="1"/>
              <a:t>genes</a:t>
            </a:r>
            <a:r>
              <a:rPr lang="en-US" altLang="hu-HU" sz="1000" b="1" dirty="0"/>
              <a:t> of the </a:t>
            </a:r>
            <a:r>
              <a:rPr lang="hu-HU" altLang="hu-HU" sz="1000" b="1" dirty="0"/>
              <a:t>human genom</a:t>
            </a:r>
          </a:p>
          <a:p>
            <a:pPr eaLnBrk="1" hangingPunct="1">
              <a:defRPr/>
            </a:pPr>
            <a:r>
              <a:rPr lang="hu-HU" altLang="hu-HU" sz="1000" b="1" dirty="0"/>
              <a:t>	</a:t>
            </a:r>
            <a:r>
              <a:rPr lang="hu-HU" altLang="hu-HU" sz="1000" b="1" dirty="0" err="1"/>
              <a:t>-in</a:t>
            </a:r>
            <a:r>
              <a:rPr lang="hu-HU" altLang="hu-HU" sz="1000" b="1" dirty="0"/>
              <a:t> May 2006, </a:t>
            </a:r>
            <a:r>
              <a:rPr lang="hu-HU" altLang="hu-HU" sz="1000" b="1" dirty="0" err="1"/>
              <a:t>the</a:t>
            </a:r>
            <a:r>
              <a:rPr lang="hu-HU" altLang="hu-HU" sz="1000" b="1" dirty="0"/>
              <a:t> </a:t>
            </a:r>
            <a:r>
              <a:rPr lang="hu-HU" altLang="hu-HU" sz="1000" b="1" dirty="0" err="1">
                <a:solidFill>
                  <a:srgbClr val="CC0000"/>
                </a:solidFill>
              </a:rPr>
              <a:t>sequence</a:t>
            </a:r>
            <a:r>
              <a:rPr lang="hu-HU" altLang="hu-HU" sz="1000" b="1" dirty="0">
                <a:solidFill>
                  <a:srgbClr val="CC0000"/>
                </a:solidFill>
              </a:rPr>
              <a:t> of </a:t>
            </a:r>
            <a:r>
              <a:rPr lang="hu-HU" altLang="hu-HU" sz="1000" b="1" dirty="0" err="1">
                <a:solidFill>
                  <a:srgbClr val="CC0000"/>
                </a:solidFill>
              </a:rPr>
              <a:t>the</a:t>
            </a:r>
            <a:r>
              <a:rPr lang="hu-HU" altLang="hu-HU" sz="1000" b="1" dirty="0">
                <a:solidFill>
                  <a:srgbClr val="CC0000"/>
                </a:solidFill>
              </a:rPr>
              <a:t> </a:t>
            </a:r>
            <a:r>
              <a:rPr lang="hu-HU" altLang="hu-HU" sz="1000" b="1" dirty="0" err="1">
                <a:solidFill>
                  <a:srgbClr val="CC0000"/>
                </a:solidFill>
              </a:rPr>
              <a:t>last</a:t>
            </a:r>
            <a:r>
              <a:rPr lang="hu-HU" altLang="hu-HU" sz="1000" b="1" dirty="0">
                <a:solidFill>
                  <a:srgbClr val="CC0000"/>
                </a:solidFill>
              </a:rPr>
              <a:t> </a:t>
            </a:r>
            <a:r>
              <a:rPr lang="hu-HU" altLang="hu-HU" sz="1000" b="1" dirty="0" err="1">
                <a:solidFill>
                  <a:srgbClr val="CC0000"/>
                </a:solidFill>
              </a:rPr>
              <a:t>chromosome</a:t>
            </a:r>
            <a:r>
              <a:rPr lang="hu-HU" altLang="hu-HU" sz="1000" b="1" dirty="0"/>
              <a:t> </a:t>
            </a:r>
            <a:r>
              <a:rPr lang="hu-HU" altLang="hu-HU" sz="1000" b="1" dirty="0" err="1"/>
              <a:t>was</a:t>
            </a:r>
            <a:r>
              <a:rPr lang="hu-HU" altLang="hu-HU" sz="1000" b="1" dirty="0"/>
              <a:t> </a:t>
            </a:r>
            <a:r>
              <a:rPr lang="hu-HU" altLang="hu-HU" sz="1000" b="1" dirty="0" err="1"/>
              <a:t>published</a:t>
            </a:r>
            <a:r>
              <a:rPr lang="hu-HU" altLang="hu-HU" sz="1000" b="1" dirty="0"/>
              <a:t> </a:t>
            </a:r>
            <a:r>
              <a:rPr lang="hu-HU" altLang="hu-HU" sz="1000" b="1" dirty="0" err="1"/>
              <a:t>in</a:t>
            </a:r>
            <a:r>
              <a:rPr lang="hu-HU" altLang="hu-HU" sz="1000" b="1" dirty="0"/>
              <a:t> </a:t>
            </a:r>
            <a:r>
              <a:rPr lang="hu-HU" altLang="hu-HU" sz="1000" b="1" dirty="0" err="1"/>
              <a:t>the</a:t>
            </a:r>
            <a:r>
              <a:rPr lang="hu-HU" altLang="hu-HU" sz="1000" b="1" dirty="0"/>
              <a:t> </a:t>
            </a:r>
            <a:r>
              <a:rPr lang="hu-HU" altLang="hu-HU" sz="1000" b="1" dirty="0" err="1"/>
              <a:t>journal</a:t>
            </a:r>
            <a:r>
              <a:rPr lang="hu-HU" altLang="hu-HU" sz="1000" b="1" dirty="0"/>
              <a:t> </a:t>
            </a:r>
            <a:r>
              <a:rPr lang="hu-HU" altLang="hu-HU" sz="1000" b="1" dirty="0" err="1"/>
              <a:t>Nature</a:t>
            </a:r>
            <a:r>
              <a:rPr lang="hu-HU" altLang="hu-HU" dirty="0">
                <a:effectLst>
                  <a:outerShdw blurRad="38100" dist="38100" dir="2700000" algn="tl">
                    <a:srgbClr val="C0C0C0"/>
                  </a:outerShdw>
                </a:effectLst>
              </a:rPr>
              <a:t> </a:t>
            </a:r>
            <a:r>
              <a:rPr lang="en-US" altLang="hu-HU" dirty="0">
                <a:effectLst>
                  <a:outerShdw blurRad="38100" dist="38100" dir="2700000" algn="tl">
                    <a:srgbClr val="C0C0C0"/>
                  </a:outerShdw>
                </a:effectLst>
              </a:rPr>
              <a:t> </a:t>
            </a:r>
          </a:p>
        </p:txBody>
      </p:sp>
      <p:sp>
        <p:nvSpPr>
          <p:cNvPr id="2" name="Téglalap 1">
            <a:extLst>
              <a:ext uri="{FF2B5EF4-FFF2-40B4-BE49-F238E27FC236}">
                <a16:creationId xmlns:a16="http://schemas.microsoft.com/office/drawing/2014/main" id="{C7D92C9C-8137-4730-9131-41838B9C7AA8}"/>
              </a:ext>
            </a:extLst>
          </p:cNvPr>
          <p:cNvSpPr/>
          <p:nvPr/>
        </p:nvSpPr>
        <p:spPr>
          <a:xfrm>
            <a:off x="2101926" y="547112"/>
            <a:ext cx="7181774" cy="584775"/>
          </a:xfrm>
          <a:prstGeom prst="rect">
            <a:avLst/>
          </a:prstGeom>
        </p:spPr>
        <p:txBody>
          <a:bodyPr wrap="none">
            <a:spAutoFit/>
          </a:bodyPr>
          <a:lstStyle/>
          <a:p>
            <a:r>
              <a:rPr lang="hu-HU" altLang="hu-HU" sz="3200" b="1" dirty="0" err="1">
                <a:solidFill>
                  <a:srgbClr val="0070C0"/>
                </a:solidFill>
                <a:effectLst>
                  <a:outerShdw blurRad="38100" dist="38100" dir="2700000" algn="tl">
                    <a:srgbClr val="FFFFFF"/>
                  </a:outerShdw>
                </a:effectLst>
              </a:rPr>
              <a:t>Classification</a:t>
            </a:r>
            <a:r>
              <a:rPr lang="hu-HU" altLang="hu-HU" sz="3200" b="1" dirty="0">
                <a:solidFill>
                  <a:srgbClr val="0070C0"/>
                </a:solidFill>
                <a:effectLst>
                  <a:outerShdw blurRad="38100" dist="38100" dir="2700000" algn="tl">
                    <a:srgbClr val="FFFFFF"/>
                  </a:outerShdw>
                </a:effectLst>
              </a:rPr>
              <a:t> </a:t>
            </a:r>
            <a:r>
              <a:rPr lang="hu-HU" altLang="hu-HU" sz="3200" b="1" u="sng" dirty="0" err="1">
                <a:solidFill>
                  <a:srgbClr val="0070C0"/>
                </a:solidFill>
                <a:effectLst>
                  <a:outerShdw blurRad="38100" dist="38100" dir="2700000" algn="tl">
                    <a:srgbClr val="FFFFFF"/>
                  </a:outerShdw>
                </a:effectLst>
              </a:rPr>
              <a:t>by</a:t>
            </a:r>
            <a:r>
              <a:rPr lang="hu-HU" altLang="hu-HU" sz="3200" b="1" u="sng" dirty="0">
                <a:solidFill>
                  <a:srgbClr val="0070C0"/>
                </a:solidFill>
                <a:effectLst>
                  <a:outerShdw blurRad="38100" dist="38100" dir="2700000" algn="tl">
                    <a:srgbClr val="FFFFFF"/>
                  </a:outerShdw>
                </a:effectLst>
              </a:rPr>
              <a:t> </a:t>
            </a:r>
            <a:r>
              <a:rPr lang="hu-HU" altLang="hu-HU" sz="3200" b="1" u="sng" dirty="0" err="1">
                <a:solidFill>
                  <a:srgbClr val="0070C0"/>
                </a:solidFill>
                <a:effectLst>
                  <a:outerShdw blurRad="38100" dist="38100" dir="2700000" algn="tl">
                    <a:srgbClr val="FFFFFF"/>
                  </a:outerShdw>
                </a:effectLst>
              </a:rPr>
              <a:t>causes</a:t>
            </a:r>
            <a:r>
              <a:rPr lang="hu-HU" altLang="hu-HU" sz="3200" b="1" dirty="0">
                <a:solidFill>
                  <a:srgbClr val="0070C0"/>
                </a:solidFill>
                <a:effectLst>
                  <a:outerShdw blurRad="38100" dist="38100" dir="2700000" algn="tl">
                    <a:srgbClr val="FFFFFF"/>
                  </a:outerShdw>
                </a:effectLst>
              </a:rPr>
              <a:t> of </a:t>
            </a:r>
            <a:r>
              <a:rPr lang="hu-HU" altLang="hu-HU" sz="3200" b="1" dirty="0" err="1">
                <a:solidFill>
                  <a:srgbClr val="0070C0"/>
                </a:solidFill>
                <a:effectLst>
                  <a:outerShdw blurRad="38100" dist="38100" dir="2700000" algn="tl">
                    <a:srgbClr val="FFFFFF"/>
                  </a:outerShdw>
                </a:effectLst>
              </a:rPr>
              <a:t>malformations</a:t>
            </a:r>
            <a:endParaRPr lang="hu-HU" sz="3200" dirty="0">
              <a:solidFill>
                <a:srgbClr val="0070C0"/>
              </a:solidFill>
            </a:endParaRPr>
          </a:p>
        </p:txBody>
      </p:sp>
    </p:spTree>
    <p:extLst>
      <p:ext uri="{BB962C8B-B14F-4D97-AF65-F5344CB8AC3E}">
        <p14:creationId xmlns:p14="http://schemas.microsoft.com/office/powerpoint/2010/main" val="152281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animEffect transition="in" filter="fade">
                                      <p:cBhvr>
                                        <p:cTn id="9" dur="500"/>
                                        <p:tgtEl>
                                          <p:spTgt spid="71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174"/>
                                        </p:tgtEl>
                                        <p:attrNameLst>
                                          <p:attrName>style.visibility</p:attrName>
                                        </p:attrNameLst>
                                      </p:cBhvr>
                                      <p:to>
                                        <p:strVal val="visible"/>
                                      </p:to>
                                    </p:set>
                                    <p:anim calcmode="lin" valueType="num">
                                      <p:cBhvr>
                                        <p:cTn id="14" dur="500" fill="hold"/>
                                        <p:tgtEl>
                                          <p:spTgt spid="7174"/>
                                        </p:tgtEl>
                                        <p:attrNameLst>
                                          <p:attrName>ppt_w</p:attrName>
                                        </p:attrNameLst>
                                      </p:cBhvr>
                                      <p:tavLst>
                                        <p:tav tm="0">
                                          <p:val>
                                            <p:fltVal val="0"/>
                                          </p:val>
                                        </p:tav>
                                        <p:tav tm="100000">
                                          <p:val>
                                            <p:strVal val="#ppt_w"/>
                                          </p:val>
                                        </p:tav>
                                      </p:tavLst>
                                    </p:anim>
                                    <p:anim calcmode="lin" valueType="num">
                                      <p:cBhvr>
                                        <p:cTn id="15" dur="500" fill="hold"/>
                                        <p:tgtEl>
                                          <p:spTgt spid="7174"/>
                                        </p:tgtEl>
                                        <p:attrNameLst>
                                          <p:attrName>ppt_h</p:attrName>
                                        </p:attrNameLst>
                                      </p:cBhvr>
                                      <p:tavLst>
                                        <p:tav tm="0">
                                          <p:val>
                                            <p:fltVal val="0"/>
                                          </p:val>
                                        </p:tav>
                                        <p:tav tm="100000">
                                          <p:val>
                                            <p:strVal val="#ppt_h"/>
                                          </p:val>
                                        </p:tav>
                                      </p:tavLst>
                                    </p:anim>
                                    <p:animEffect transition="in" filter="fade">
                                      <p:cBhvr>
                                        <p:cTn id="16" dur="500"/>
                                        <p:tgtEl>
                                          <p:spTgt spid="71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299"/>
                                        </p:tgtEl>
                                        <p:attrNameLst>
                                          <p:attrName>style.visibility</p:attrName>
                                        </p:attrNameLst>
                                      </p:cBhvr>
                                      <p:to>
                                        <p:strVal val="visible"/>
                                      </p:to>
                                    </p:set>
                                    <p:anim calcmode="lin" valueType="num">
                                      <p:cBhvr>
                                        <p:cTn id="21" dur="500" fill="hold"/>
                                        <p:tgtEl>
                                          <p:spTgt spid="12299"/>
                                        </p:tgtEl>
                                        <p:attrNameLst>
                                          <p:attrName>ppt_w</p:attrName>
                                        </p:attrNameLst>
                                      </p:cBhvr>
                                      <p:tavLst>
                                        <p:tav tm="0">
                                          <p:val>
                                            <p:fltVal val="0"/>
                                          </p:val>
                                        </p:tav>
                                        <p:tav tm="100000">
                                          <p:val>
                                            <p:strVal val="#ppt_w"/>
                                          </p:val>
                                        </p:tav>
                                      </p:tavLst>
                                    </p:anim>
                                    <p:anim calcmode="lin" valueType="num">
                                      <p:cBhvr>
                                        <p:cTn id="22" dur="500" fill="hold"/>
                                        <p:tgtEl>
                                          <p:spTgt spid="12299"/>
                                        </p:tgtEl>
                                        <p:attrNameLst>
                                          <p:attrName>ppt_h</p:attrName>
                                        </p:attrNameLst>
                                      </p:cBhvr>
                                      <p:tavLst>
                                        <p:tav tm="0">
                                          <p:val>
                                            <p:fltVal val="0"/>
                                          </p:val>
                                        </p:tav>
                                        <p:tav tm="100000">
                                          <p:val>
                                            <p:strVal val="#ppt_h"/>
                                          </p:val>
                                        </p:tav>
                                      </p:tavLst>
                                    </p:anim>
                                    <p:animEffect transition="in" filter="fade">
                                      <p:cBhvr>
                                        <p:cTn id="23" dur="500"/>
                                        <p:tgtEl>
                                          <p:spTgt spid="122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294"/>
                                        </p:tgtEl>
                                        <p:attrNameLst>
                                          <p:attrName>style.visibility</p:attrName>
                                        </p:attrNameLst>
                                      </p:cBhvr>
                                      <p:to>
                                        <p:strVal val="visible"/>
                                      </p:to>
                                    </p:set>
                                    <p:anim calcmode="lin" valueType="num">
                                      <p:cBhvr>
                                        <p:cTn id="28" dur="500" fill="hold"/>
                                        <p:tgtEl>
                                          <p:spTgt spid="12294"/>
                                        </p:tgtEl>
                                        <p:attrNameLst>
                                          <p:attrName>ppt_w</p:attrName>
                                        </p:attrNameLst>
                                      </p:cBhvr>
                                      <p:tavLst>
                                        <p:tav tm="0">
                                          <p:val>
                                            <p:fltVal val="0"/>
                                          </p:val>
                                        </p:tav>
                                        <p:tav tm="100000">
                                          <p:val>
                                            <p:strVal val="#ppt_w"/>
                                          </p:val>
                                        </p:tav>
                                      </p:tavLst>
                                    </p:anim>
                                    <p:anim calcmode="lin" valueType="num">
                                      <p:cBhvr>
                                        <p:cTn id="29" dur="500" fill="hold"/>
                                        <p:tgtEl>
                                          <p:spTgt spid="12294"/>
                                        </p:tgtEl>
                                        <p:attrNameLst>
                                          <p:attrName>ppt_h</p:attrName>
                                        </p:attrNameLst>
                                      </p:cBhvr>
                                      <p:tavLst>
                                        <p:tav tm="0">
                                          <p:val>
                                            <p:fltVal val="0"/>
                                          </p:val>
                                        </p:tav>
                                        <p:tav tm="100000">
                                          <p:val>
                                            <p:strVal val="#ppt_h"/>
                                          </p:val>
                                        </p:tav>
                                      </p:tavLst>
                                    </p:anim>
                                    <p:animEffect transition="in" filter="fade">
                                      <p:cBhvr>
                                        <p:cTn id="30" dur="500"/>
                                        <p:tgtEl>
                                          <p:spTgt spid="122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295"/>
                                        </p:tgtEl>
                                        <p:attrNameLst>
                                          <p:attrName>style.visibility</p:attrName>
                                        </p:attrNameLst>
                                      </p:cBhvr>
                                      <p:to>
                                        <p:strVal val="visible"/>
                                      </p:to>
                                    </p:set>
                                    <p:anim calcmode="lin" valueType="num">
                                      <p:cBhvr>
                                        <p:cTn id="35" dur="500" fill="hold"/>
                                        <p:tgtEl>
                                          <p:spTgt spid="12295"/>
                                        </p:tgtEl>
                                        <p:attrNameLst>
                                          <p:attrName>ppt_w</p:attrName>
                                        </p:attrNameLst>
                                      </p:cBhvr>
                                      <p:tavLst>
                                        <p:tav tm="0">
                                          <p:val>
                                            <p:fltVal val="0"/>
                                          </p:val>
                                        </p:tav>
                                        <p:tav tm="100000">
                                          <p:val>
                                            <p:strVal val="#ppt_w"/>
                                          </p:val>
                                        </p:tav>
                                      </p:tavLst>
                                    </p:anim>
                                    <p:anim calcmode="lin" valueType="num">
                                      <p:cBhvr>
                                        <p:cTn id="36" dur="500" fill="hold"/>
                                        <p:tgtEl>
                                          <p:spTgt spid="12295"/>
                                        </p:tgtEl>
                                        <p:attrNameLst>
                                          <p:attrName>ppt_h</p:attrName>
                                        </p:attrNameLst>
                                      </p:cBhvr>
                                      <p:tavLst>
                                        <p:tav tm="0">
                                          <p:val>
                                            <p:fltVal val="0"/>
                                          </p:val>
                                        </p:tav>
                                        <p:tav tm="100000">
                                          <p:val>
                                            <p:strVal val="#ppt_h"/>
                                          </p:val>
                                        </p:tav>
                                      </p:tavLst>
                                    </p:anim>
                                    <p:animEffect transition="in" filter="fade">
                                      <p:cBhvr>
                                        <p:cTn id="37"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P spid="7172" grpId="0" animBg="1"/>
      <p:bldP spid="7174" grpId="0" animBg="1"/>
      <p:bldP spid="1229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ls 7">
            <a:extLst>
              <a:ext uri="{FF2B5EF4-FFF2-40B4-BE49-F238E27FC236}">
                <a16:creationId xmlns:a16="http://schemas.microsoft.com/office/drawing/2014/main" id="{AA8CC0B2-5D26-46FE-844A-8151EA361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667" y="832826"/>
            <a:ext cx="6590665" cy="519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7D656DE0-2F8A-41C1-A659-879462E3750F}"/>
              </a:ext>
            </a:extLst>
          </p:cNvPr>
          <p:cNvSpPr txBox="1">
            <a:spLocks noChangeArrowheads="1"/>
          </p:cNvSpPr>
          <p:nvPr/>
        </p:nvSpPr>
        <p:spPr bwMode="auto">
          <a:xfrm>
            <a:off x="8483284" y="3511529"/>
            <a:ext cx="34559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hu-HU" altLang="hu-HU" sz="2400" b="1" dirty="0" err="1">
                <a:solidFill>
                  <a:srgbClr val="FFC000"/>
                </a:solidFill>
                <a:effectLst>
                  <a:outerShdw blurRad="38100" dist="38100" dir="2700000" algn="tl">
                    <a:srgbClr val="C0C0C0"/>
                  </a:outerShdw>
                </a:effectLst>
                <a:latin typeface="Calibri" panose="020F0502020204030204" pitchFamily="34" charset="0"/>
              </a:rPr>
              <a:t>environment</a:t>
            </a:r>
            <a:r>
              <a:rPr lang="hu-HU" altLang="hu-HU" sz="2400" b="1" dirty="0">
                <a:solidFill>
                  <a:srgbClr val="FFC000"/>
                </a:solidFill>
                <a:effectLst>
                  <a:outerShdw blurRad="38100" dist="38100" dir="2700000" algn="tl">
                    <a:srgbClr val="C0C0C0"/>
                  </a:outerShdw>
                </a:effectLst>
                <a:latin typeface="Calibri" panose="020F0502020204030204" pitchFamily="34" charset="0"/>
              </a:rPr>
              <a:t> 7%</a:t>
            </a:r>
            <a:endParaRPr lang="de-DE" altLang="hu-HU" sz="2400" b="1" dirty="0">
              <a:solidFill>
                <a:srgbClr val="FFC000"/>
              </a:solidFill>
              <a:effectLst>
                <a:outerShdw blurRad="38100" dist="38100" dir="2700000" algn="tl">
                  <a:srgbClr val="C0C0C0"/>
                </a:outerShdw>
              </a:effectLst>
              <a:latin typeface="Calibri" panose="020F0502020204030204" pitchFamily="34" charset="0"/>
            </a:endParaRPr>
          </a:p>
        </p:txBody>
      </p:sp>
    </p:spTree>
    <p:extLst>
      <p:ext uri="{BB962C8B-B14F-4D97-AF65-F5344CB8AC3E}">
        <p14:creationId xmlns:p14="http://schemas.microsoft.com/office/powerpoint/2010/main" val="2812168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a:extLst>
              <a:ext uri="{FF2B5EF4-FFF2-40B4-BE49-F238E27FC236}">
                <a16:creationId xmlns:a16="http://schemas.microsoft.com/office/drawing/2014/main" id="{224E10A1-7383-40D1-BE64-EAA7722DDF83}"/>
              </a:ext>
            </a:extLst>
          </p:cNvPr>
          <p:cNvSpPr txBox="1">
            <a:spLocks noChangeArrowheads="1"/>
          </p:cNvSpPr>
          <p:nvPr/>
        </p:nvSpPr>
        <p:spPr bwMode="auto">
          <a:xfrm>
            <a:off x="1774826" y="1484313"/>
            <a:ext cx="2663825" cy="641350"/>
          </a:xfrm>
          <a:prstGeom prst="rect">
            <a:avLst/>
          </a:prstGeom>
          <a:solidFill>
            <a:srgbClr val="DDDDDD"/>
          </a:solidFill>
          <a:ln>
            <a:noFill/>
          </a:ln>
          <a:effectLst/>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eaLnBrk="1" hangingPunct="1">
              <a:spcBef>
                <a:spcPct val="50000"/>
              </a:spcBef>
              <a:defRPr/>
            </a:pPr>
            <a:r>
              <a:rPr lang="hu-HU" altLang="hu-HU" b="1">
                <a:solidFill>
                  <a:schemeClr val="tx1">
                    <a:lumMod val="95000"/>
                    <a:lumOff val="5000"/>
                  </a:schemeClr>
                </a:solidFill>
                <a:effectLst>
                  <a:outerShdw blurRad="38100" dist="38100" dir="2700000" algn="tl">
                    <a:srgbClr val="FFFFFF"/>
                  </a:outerShdw>
                </a:effectLst>
              </a:rPr>
              <a:t>Abnormal chromosome number </a:t>
            </a:r>
          </a:p>
        </p:txBody>
      </p:sp>
      <p:sp>
        <p:nvSpPr>
          <p:cNvPr id="23558" name="Rectangle 6">
            <a:extLst>
              <a:ext uri="{FF2B5EF4-FFF2-40B4-BE49-F238E27FC236}">
                <a16:creationId xmlns:a16="http://schemas.microsoft.com/office/drawing/2014/main" id="{CC2922DA-FEBA-43FB-B863-3473AD55F301}"/>
              </a:ext>
            </a:extLst>
          </p:cNvPr>
          <p:cNvSpPr>
            <a:spLocks noChangeArrowheads="1"/>
          </p:cNvSpPr>
          <p:nvPr/>
        </p:nvSpPr>
        <p:spPr bwMode="auto">
          <a:xfrm>
            <a:off x="4958876" y="1412876"/>
            <a:ext cx="2356799" cy="646331"/>
          </a:xfrm>
          <a:prstGeom prst="rect">
            <a:avLst/>
          </a:prstGeom>
          <a:solidFill>
            <a:srgbClr val="DDDDDD"/>
          </a:solidFill>
          <a:ln>
            <a:noFill/>
          </a:ln>
          <a:effectLst/>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eaLnBrk="1" hangingPunct="1">
              <a:defRPr/>
            </a:pPr>
            <a:r>
              <a:rPr lang="hu-HU" altLang="hu-HU" b="1">
                <a:solidFill>
                  <a:schemeClr val="tx1">
                    <a:lumMod val="95000"/>
                    <a:lumOff val="5000"/>
                  </a:schemeClr>
                </a:solidFill>
                <a:effectLst>
                  <a:outerShdw blurRad="38100" dist="38100" dir="2700000" algn="tl">
                    <a:srgbClr val="FFFFFF"/>
                  </a:outerShdw>
                </a:effectLst>
              </a:rPr>
              <a:t>Abnormal </a:t>
            </a:r>
          </a:p>
          <a:p>
            <a:pPr algn="ctr" eaLnBrk="1" hangingPunct="1">
              <a:defRPr/>
            </a:pPr>
            <a:r>
              <a:rPr lang="hu-HU" altLang="hu-HU" b="1">
                <a:solidFill>
                  <a:schemeClr val="tx1">
                    <a:lumMod val="95000"/>
                    <a:lumOff val="5000"/>
                  </a:schemeClr>
                </a:solidFill>
                <a:effectLst>
                  <a:outerShdw blurRad="38100" dist="38100" dir="2700000" algn="tl">
                    <a:srgbClr val="FFFFFF"/>
                  </a:outerShdw>
                </a:effectLst>
              </a:rPr>
              <a:t>chromosome structure</a:t>
            </a:r>
          </a:p>
        </p:txBody>
      </p:sp>
      <p:sp>
        <p:nvSpPr>
          <p:cNvPr id="23559" name="Text Box 7">
            <a:extLst>
              <a:ext uri="{FF2B5EF4-FFF2-40B4-BE49-F238E27FC236}">
                <a16:creationId xmlns:a16="http://schemas.microsoft.com/office/drawing/2014/main" id="{9A352CA0-88DA-4C8E-AAEB-1067385D826F}"/>
              </a:ext>
            </a:extLst>
          </p:cNvPr>
          <p:cNvSpPr txBox="1">
            <a:spLocks noChangeArrowheads="1"/>
          </p:cNvSpPr>
          <p:nvPr/>
        </p:nvSpPr>
        <p:spPr bwMode="auto">
          <a:xfrm>
            <a:off x="7967664" y="1196976"/>
            <a:ext cx="2193925" cy="1015663"/>
          </a:xfrm>
          <a:prstGeom prst="rect">
            <a:avLst/>
          </a:prstGeom>
          <a:solidFill>
            <a:srgbClr val="DDDDDD"/>
          </a:solidFill>
          <a:ln>
            <a:noFill/>
          </a:ln>
          <a:effectLst/>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eaLnBrk="1" hangingPunct="1">
              <a:defRPr/>
            </a:pPr>
            <a:r>
              <a:rPr lang="hu-HU" altLang="hu-HU" b="1" dirty="0" err="1">
                <a:solidFill>
                  <a:schemeClr val="tx1">
                    <a:lumMod val="95000"/>
                    <a:lumOff val="5000"/>
                  </a:schemeClr>
                </a:solidFill>
                <a:effectLst>
                  <a:outerShdw blurRad="38100" dist="38100" dir="2700000" algn="tl">
                    <a:srgbClr val="FFFFFF"/>
                  </a:outerShdw>
                </a:effectLst>
              </a:rPr>
              <a:t>Genetic</a:t>
            </a:r>
            <a:r>
              <a:rPr lang="hu-HU" altLang="hu-HU" b="1" dirty="0">
                <a:solidFill>
                  <a:schemeClr val="tx1">
                    <a:lumMod val="95000"/>
                    <a:lumOff val="5000"/>
                  </a:schemeClr>
                </a:solidFill>
                <a:effectLst>
                  <a:outerShdw blurRad="38100" dist="38100" dir="2700000" algn="tl">
                    <a:srgbClr val="FFFFFF"/>
                  </a:outerShdw>
                </a:effectLst>
              </a:rPr>
              <a:t> </a:t>
            </a:r>
            <a:r>
              <a:rPr lang="hu-HU" altLang="hu-HU" b="1" dirty="0" err="1">
                <a:solidFill>
                  <a:schemeClr val="tx1">
                    <a:lumMod val="95000"/>
                    <a:lumOff val="5000"/>
                  </a:schemeClr>
                </a:solidFill>
                <a:effectLst>
                  <a:outerShdw blurRad="38100" dist="38100" dir="2700000" algn="tl">
                    <a:srgbClr val="FFFFFF"/>
                  </a:outerShdw>
                </a:effectLst>
              </a:rPr>
              <a:t>mutation</a:t>
            </a:r>
            <a:endParaRPr lang="hu-HU" altLang="hu-HU" b="1" dirty="0">
              <a:solidFill>
                <a:schemeClr val="tx1">
                  <a:lumMod val="95000"/>
                  <a:lumOff val="5000"/>
                </a:schemeClr>
              </a:solidFill>
              <a:effectLst>
                <a:outerShdw blurRad="38100" dist="38100" dir="2700000" algn="tl">
                  <a:srgbClr val="FFFFFF"/>
                </a:outerShdw>
              </a:effectLst>
            </a:endParaRPr>
          </a:p>
          <a:p>
            <a:pPr algn="ctr" eaLnBrk="1" hangingPunct="1">
              <a:defRPr/>
            </a:pPr>
            <a:r>
              <a:rPr lang="hu-HU" altLang="hu-HU" sz="1400" b="1" dirty="0" err="1">
                <a:solidFill>
                  <a:schemeClr val="tx1">
                    <a:lumMod val="95000"/>
                    <a:lumOff val="5000"/>
                  </a:schemeClr>
                </a:solidFill>
                <a:effectLst>
                  <a:outerShdw blurRad="38100" dist="38100" dir="2700000" algn="tl">
                    <a:srgbClr val="FFFFFF"/>
                  </a:outerShdw>
                </a:effectLst>
              </a:rPr>
              <a:t>dominant</a:t>
            </a:r>
            <a:r>
              <a:rPr lang="hu-HU" altLang="hu-HU" sz="1400" b="1" dirty="0">
                <a:solidFill>
                  <a:schemeClr val="tx1">
                    <a:lumMod val="95000"/>
                    <a:lumOff val="5000"/>
                  </a:schemeClr>
                </a:solidFill>
                <a:effectLst>
                  <a:outerShdw blurRad="38100" dist="38100" dir="2700000" algn="tl">
                    <a:srgbClr val="FFFFFF"/>
                  </a:outerShdw>
                </a:effectLst>
              </a:rPr>
              <a:t> </a:t>
            </a:r>
            <a:r>
              <a:rPr lang="hu-HU" altLang="hu-HU" sz="1400" b="1" dirty="0" err="1">
                <a:solidFill>
                  <a:schemeClr val="tx1">
                    <a:lumMod val="95000"/>
                    <a:lumOff val="5000"/>
                  </a:schemeClr>
                </a:solidFill>
                <a:effectLst>
                  <a:outerShdw blurRad="38100" dist="38100" dir="2700000" algn="tl">
                    <a:srgbClr val="FFFFFF"/>
                  </a:outerShdw>
                </a:effectLst>
              </a:rPr>
              <a:t>or</a:t>
            </a:r>
            <a:r>
              <a:rPr lang="hu-HU" altLang="hu-HU" sz="1400" b="1" dirty="0">
                <a:solidFill>
                  <a:schemeClr val="tx1">
                    <a:lumMod val="95000"/>
                    <a:lumOff val="5000"/>
                  </a:schemeClr>
                </a:solidFill>
                <a:effectLst>
                  <a:outerShdw blurRad="38100" dist="38100" dir="2700000" algn="tl">
                    <a:srgbClr val="FFFFFF"/>
                  </a:outerShdw>
                </a:effectLst>
              </a:rPr>
              <a:t> </a:t>
            </a:r>
            <a:r>
              <a:rPr lang="hu-HU" altLang="hu-HU" sz="1400" b="1" dirty="0" err="1">
                <a:solidFill>
                  <a:schemeClr val="tx1">
                    <a:lumMod val="95000"/>
                    <a:lumOff val="5000"/>
                  </a:schemeClr>
                </a:solidFill>
                <a:effectLst>
                  <a:outerShdw blurRad="38100" dist="38100" dir="2700000" algn="tl">
                    <a:srgbClr val="FFFFFF"/>
                  </a:outerShdw>
                </a:effectLst>
              </a:rPr>
              <a:t>recessive</a:t>
            </a:r>
            <a:endParaRPr lang="hu-HU" altLang="hu-HU" sz="1400" b="1" dirty="0">
              <a:solidFill>
                <a:schemeClr val="tx1">
                  <a:lumMod val="95000"/>
                  <a:lumOff val="5000"/>
                </a:schemeClr>
              </a:solidFill>
              <a:effectLst>
                <a:outerShdw blurRad="38100" dist="38100" dir="2700000" algn="tl">
                  <a:srgbClr val="FFFFFF"/>
                </a:outerShdw>
              </a:effectLst>
            </a:endParaRPr>
          </a:p>
          <a:p>
            <a:pPr algn="ctr" eaLnBrk="1" hangingPunct="1">
              <a:defRPr/>
            </a:pPr>
            <a:r>
              <a:rPr lang="hu-HU" altLang="hu-HU" sz="1400" b="1" dirty="0" err="1">
                <a:solidFill>
                  <a:schemeClr val="tx1">
                    <a:lumMod val="95000"/>
                    <a:lumOff val="5000"/>
                  </a:schemeClr>
                </a:solidFill>
                <a:effectLst>
                  <a:outerShdw blurRad="38100" dist="38100" dir="2700000" algn="tl">
                    <a:srgbClr val="FFFFFF"/>
                  </a:outerShdw>
                </a:effectLst>
              </a:rPr>
              <a:t>autosomes</a:t>
            </a:r>
            <a:r>
              <a:rPr lang="hu-HU" altLang="hu-HU" sz="1400" b="1" dirty="0">
                <a:solidFill>
                  <a:schemeClr val="tx1">
                    <a:lumMod val="95000"/>
                    <a:lumOff val="5000"/>
                  </a:schemeClr>
                </a:solidFill>
                <a:effectLst>
                  <a:outerShdw blurRad="38100" dist="38100" dir="2700000" algn="tl">
                    <a:srgbClr val="FFFFFF"/>
                  </a:outerShdw>
                </a:effectLst>
              </a:rPr>
              <a:t> </a:t>
            </a:r>
            <a:r>
              <a:rPr lang="hu-HU" altLang="hu-HU" sz="1400" b="1" dirty="0" err="1">
                <a:solidFill>
                  <a:schemeClr val="tx1">
                    <a:lumMod val="95000"/>
                    <a:lumOff val="5000"/>
                  </a:schemeClr>
                </a:solidFill>
                <a:effectLst>
                  <a:outerShdw blurRad="38100" dist="38100" dir="2700000" algn="tl">
                    <a:srgbClr val="FFFFFF"/>
                  </a:outerShdw>
                </a:effectLst>
              </a:rPr>
              <a:t>or</a:t>
            </a:r>
            <a:endParaRPr lang="hu-HU" altLang="hu-HU" sz="1400" b="1" dirty="0">
              <a:solidFill>
                <a:schemeClr val="tx1">
                  <a:lumMod val="95000"/>
                  <a:lumOff val="5000"/>
                </a:schemeClr>
              </a:solidFill>
              <a:effectLst>
                <a:outerShdw blurRad="38100" dist="38100" dir="2700000" algn="tl">
                  <a:srgbClr val="FFFFFF"/>
                </a:outerShdw>
              </a:effectLst>
            </a:endParaRPr>
          </a:p>
          <a:p>
            <a:pPr algn="ctr" eaLnBrk="1" hangingPunct="1">
              <a:defRPr/>
            </a:pPr>
            <a:r>
              <a:rPr lang="hu-HU" altLang="hu-HU" sz="1400" b="1" dirty="0">
                <a:solidFill>
                  <a:schemeClr val="tx1">
                    <a:lumMod val="95000"/>
                    <a:lumOff val="5000"/>
                  </a:schemeClr>
                </a:solidFill>
                <a:effectLst>
                  <a:outerShdw blurRad="38100" dist="38100" dir="2700000" algn="tl">
                    <a:srgbClr val="FFFFFF"/>
                  </a:outerShdw>
                </a:effectLst>
              </a:rPr>
              <a:t>sex </a:t>
            </a:r>
            <a:r>
              <a:rPr lang="hu-HU" altLang="hu-HU" sz="1400" b="1" dirty="0" err="1">
                <a:solidFill>
                  <a:schemeClr val="tx1">
                    <a:lumMod val="95000"/>
                    <a:lumOff val="5000"/>
                  </a:schemeClr>
                </a:solidFill>
                <a:effectLst>
                  <a:outerShdw blurRad="38100" dist="38100" dir="2700000" algn="tl">
                    <a:srgbClr val="FFFFFF"/>
                  </a:outerShdw>
                </a:effectLst>
              </a:rPr>
              <a:t>chromosomes</a:t>
            </a:r>
            <a:endParaRPr lang="hu-HU" altLang="hu-HU" sz="1400" b="1" dirty="0">
              <a:solidFill>
                <a:schemeClr val="tx1">
                  <a:lumMod val="95000"/>
                  <a:lumOff val="5000"/>
                </a:schemeClr>
              </a:solidFill>
              <a:effectLst>
                <a:outerShdw blurRad="38100" dist="38100" dir="2700000" algn="tl">
                  <a:srgbClr val="FFFFFF"/>
                </a:outerShdw>
              </a:effectLst>
            </a:endParaRPr>
          </a:p>
        </p:txBody>
      </p:sp>
      <p:sp>
        <p:nvSpPr>
          <p:cNvPr id="23560" name="Text Box 8">
            <a:extLst>
              <a:ext uri="{FF2B5EF4-FFF2-40B4-BE49-F238E27FC236}">
                <a16:creationId xmlns:a16="http://schemas.microsoft.com/office/drawing/2014/main" id="{44EFFAC4-FED9-44BA-B64D-CE942E5FB82F}"/>
              </a:ext>
            </a:extLst>
          </p:cNvPr>
          <p:cNvSpPr txBox="1">
            <a:spLocks noChangeArrowheads="1"/>
          </p:cNvSpPr>
          <p:nvPr/>
        </p:nvSpPr>
        <p:spPr bwMode="auto">
          <a:xfrm>
            <a:off x="7948614" y="3089276"/>
            <a:ext cx="2719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endParaRPr lang="hu-HU" altLang="hu-HU">
              <a:solidFill>
                <a:schemeClr val="tx1">
                  <a:lumMod val="95000"/>
                  <a:lumOff val="5000"/>
                </a:schemeClr>
              </a:solidFill>
              <a:effectLst>
                <a:outerShdw blurRad="38100" dist="38100" dir="2700000" algn="tl">
                  <a:srgbClr val="FFFFFF"/>
                </a:outerShdw>
              </a:effectLst>
            </a:endParaRPr>
          </a:p>
        </p:txBody>
      </p:sp>
      <p:sp>
        <p:nvSpPr>
          <p:cNvPr id="23561" name="Text Box 9">
            <a:extLst>
              <a:ext uri="{FF2B5EF4-FFF2-40B4-BE49-F238E27FC236}">
                <a16:creationId xmlns:a16="http://schemas.microsoft.com/office/drawing/2014/main" id="{9910B7F6-42D5-4B67-AEB7-5B9B29F0105C}"/>
              </a:ext>
            </a:extLst>
          </p:cNvPr>
          <p:cNvSpPr txBox="1">
            <a:spLocks noChangeArrowheads="1"/>
          </p:cNvSpPr>
          <p:nvPr/>
        </p:nvSpPr>
        <p:spPr bwMode="auto">
          <a:xfrm>
            <a:off x="7824789" y="2565400"/>
            <a:ext cx="24352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hu-HU" sz="1600" b="1" u="sng" dirty="0">
                <a:solidFill>
                  <a:schemeClr val="tx1">
                    <a:lumMod val="95000"/>
                    <a:lumOff val="5000"/>
                  </a:schemeClr>
                </a:solidFill>
                <a:effectLst>
                  <a:outerShdw blurRad="38100" dist="38100" dir="2700000" algn="tl">
                    <a:srgbClr val="000000"/>
                  </a:outerShdw>
                </a:effectLst>
              </a:rPr>
              <a:t>autosomal recessive</a:t>
            </a:r>
            <a:r>
              <a:rPr lang="en-US" altLang="hu-HU" sz="1600" b="1" dirty="0">
                <a:solidFill>
                  <a:schemeClr val="tx1">
                    <a:lumMod val="95000"/>
                    <a:lumOff val="5000"/>
                  </a:schemeClr>
                </a:solidFill>
                <a:effectLst>
                  <a:outerShdw blurRad="38100" dist="38100" dir="2700000" algn="tl">
                    <a:srgbClr val="000000"/>
                  </a:outerShdw>
                </a:effectLst>
              </a:rPr>
              <a:t> </a:t>
            </a:r>
            <a:r>
              <a:rPr lang="en-US" altLang="hu-HU" sz="1200" b="1" dirty="0">
                <a:solidFill>
                  <a:schemeClr val="tx1">
                    <a:lumMod val="95000"/>
                    <a:lumOff val="5000"/>
                  </a:schemeClr>
                </a:solidFill>
                <a:effectLst>
                  <a:outerShdw blurRad="38100" dist="38100" dir="2700000" algn="tl">
                    <a:srgbClr val="000000"/>
                  </a:outerShdw>
                </a:effectLst>
              </a:rPr>
              <a:t>polycystic kidney disease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a:solidFill>
                  <a:schemeClr val="tx1">
                    <a:lumMod val="95000"/>
                    <a:lumOff val="5000"/>
                  </a:schemeClr>
                </a:solidFill>
                <a:effectLst>
                  <a:outerShdw blurRad="38100" dist="38100" dir="2700000" algn="tl">
                    <a:srgbClr val="000000"/>
                  </a:outerShdw>
                </a:effectLst>
              </a:rPr>
              <a:t>(</a:t>
            </a:r>
            <a:r>
              <a:rPr lang="hu-HU" altLang="hu-HU" sz="1200" b="1" dirty="0" err="1">
                <a:solidFill>
                  <a:schemeClr val="tx1">
                    <a:lumMod val="95000"/>
                    <a:lumOff val="5000"/>
                  </a:schemeClr>
                </a:solidFill>
                <a:effectLst>
                  <a:outerShdw blurRad="38100" dist="38100" dir="2700000" algn="tl">
                    <a:srgbClr val="000000"/>
                  </a:outerShdw>
                </a:effectLst>
              </a:rPr>
              <a:t>perinatal</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type</a:t>
            </a:r>
            <a:r>
              <a:rPr lang="hu-HU" altLang="hu-HU" sz="1200" b="1" dirty="0">
                <a:solidFill>
                  <a:schemeClr val="tx1">
                    <a:lumMod val="95000"/>
                    <a:lumOff val="5000"/>
                  </a:schemeClr>
                </a:solidFill>
                <a:effectLst>
                  <a:outerShdw blurRad="38100" dist="38100" dir="2700000" algn="tl">
                    <a:srgbClr val="000000"/>
                  </a:outerShdw>
                </a:effectLst>
              </a:rPr>
              <a:t>)</a:t>
            </a:r>
            <a:r>
              <a:rPr lang="en-US" altLang="hu-HU" dirty="0">
                <a:solidFill>
                  <a:schemeClr val="tx1">
                    <a:lumMod val="95000"/>
                    <a:lumOff val="5000"/>
                  </a:schemeClr>
                </a:solidFill>
                <a:effectLst>
                  <a:outerShdw blurRad="38100" dist="38100" dir="2700000" algn="tl">
                    <a:srgbClr val="FFFFFF"/>
                  </a:outerShdw>
                </a:effectLst>
              </a:rPr>
              <a:t> </a:t>
            </a:r>
            <a:endParaRPr lang="hu-HU" altLang="hu-HU" dirty="0">
              <a:solidFill>
                <a:schemeClr val="tx1">
                  <a:lumMod val="95000"/>
                  <a:lumOff val="5000"/>
                </a:schemeClr>
              </a:solidFill>
              <a:effectLst>
                <a:outerShdw blurRad="38100" dist="38100" dir="2700000" algn="tl">
                  <a:srgbClr val="FFFFFF"/>
                </a:outerShdw>
              </a:effectLst>
            </a:endParaRPr>
          </a:p>
          <a:p>
            <a:pPr algn="ctr" eaLnBrk="1" hangingPunct="1">
              <a:defRPr/>
            </a:pPr>
            <a:endParaRPr lang="hu-HU" altLang="hu-HU" sz="1200" b="1" dirty="0">
              <a:solidFill>
                <a:schemeClr val="tx1">
                  <a:lumMod val="95000"/>
                  <a:lumOff val="5000"/>
                </a:schemeClr>
              </a:solidFill>
              <a:effectLst>
                <a:outerShdw blurRad="38100" dist="38100" dir="2700000" algn="tl">
                  <a:srgbClr val="FFFFFF"/>
                </a:outerShdw>
              </a:effectLst>
            </a:endParaRPr>
          </a:p>
          <a:p>
            <a:pPr algn="ctr" eaLnBrk="1" hangingPunct="1">
              <a:defRPr/>
            </a:pPr>
            <a:r>
              <a:rPr lang="hu-HU" altLang="hu-HU" sz="1600" b="1" u="sng" dirty="0" err="1">
                <a:solidFill>
                  <a:schemeClr val="tx1">
                    <a:lumMod val="95000"/>
                    <a:lumOff val="5000"/>
                  </a:schemeClr>
                </a:solidFill>
                <a:effectLst>
                  <a:outerShdw blurRad="38100" dist="38100" dir="2700000" algn="tl">
                    <a:srgbClr val="000000"/>
                  </a:outerShdw>
                </a:effectLst>
              </a:rPr>
              <a:t>autosomal</a:t>
            </a:r>
            <a:r>
              <a:rPr lang="hu-HU" altLang="hu-HU" sz="1600" b="1" u="sng" dirty="0">
                <a:solidFill>
                  <a:schemeClr val="tx1">
                    <a:lumMod val="95000"/>
                    <a:lumOff val="5000"/>
                  </a:schemeClr>
                </a:solidFill>
                <a:effectLst>
                  <a:outerShdw blurRad="38100" dist="38100" dir="2700000" algn="tl">
                    <a:srgbClr val="000000"/>
                  </a:outerShdw>
                </a:effectLst>
              </a:rPr>
              <a:t> </a:t>
            </a:r>
            <a:r>
              <a:rPr lang="hu-HU" altLang="hu-HU" sz="1600" b="1" u="sng" dirty="0" err="1">
                <a:solidFill>
                  <a:schemeClr val="tx1">
                    <a:lumMod val="95000"/>
                    <a:lumOff val="5000"/>
                  </a:schemeClr>
                </a:solidFill>
                <a:effectLst>
                  <a:outerShdw blurRad="38100" dist="38100" dir="2700000" algn="tl">
                    <a:srgbClr val="000000"/>
                  </a:outerShdw>
                </a:effectLst>
              </a:rPr>
              <a:t>dominant</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defRPr/>
            </a:pPr>
            <a:r>
              <a:rPr lang="en-US" altLang="hu-HU" sz="1200" b="1" dirty="0">
                <a:solidFill>
                  <a:schemeClr val="tx1">
                    <a:lumMod val="95000"/>
                    <a:lumOff val="5000"/>
                  </a:schemeClr>
                </a:solidFill>
                <a:effectLst>
                  <a:outerShdw blurRad="38100" dist="38100" dir="2700000" algn="tl">
                    <a:srgbClr val="000000"/>
                  </a:outerShdw>
                </a:effectLst>
              </a:rPr>
              <a:t>polycystic kidney disease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a:solidFill>
                  <a:schemeClr val="tx1">
                    <a:lumMod val="95000"/>
                    <a:lumOff val="5000"/>
                  </a:schemeClr>
                </a:solidFill>
                <a:effectLst>
                  <a:outerShdw blurRad="38100" dist="38100" dir="2700000" algn="tl">
                    <a:srgbClr val="000000"/>
                  </a:outerShdw>
                </a:effectLst>
              </a:rPr>
              <a:t>(</a:t>
            </a:r>
            <a:r>
              <a:rPr lang="hu-HU" altLang="hu-HU" sz="1200" b="1" dirty="0" err="1">
                <a:solidFill>
                  <a:schemeClr val="tx1">
                    <a:lumMod val="95000"/>
                    <a:lumOff val="5000"/>
                  </a:schemeClr>
                </a:solidFill>
                <a:effectLst>
                  <a:outerShdw blurRad="38100" dist="38100" dir="2700000" algn="tl">
                    <a:srgbClr val="000000"/>
                  </a:outerShdw>
                </a:effectLst>
              </a:rPr>
              <a:t>adult</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onset</a:t>
            </a:r>
            <a:r>
              <a:rPr lang="hu-HU" altLang="hu-HU" sz="1200" b="1" dirty="0">
                <a:solidFill>
                  <a:schemeClr val="tx1">
                    <a:lumMod val="95000"/>
                    <a:lumOff val="5000"/>
                  </a:schemeClr>
                </a:solidFill>
                <a:effectLst>
                  <a:outerShdw blurRad="38100" dist="38100" dir="2700000" algn="tl">
                    <a:srgbClr val="000000"/>
                  </a:outerShdw>
                </a:effectLst>
              </a:rPr>
              <a:t>) </a:t>
            </a:r>
            <a:r>
              <a:rPr lang="en-US" altLang="hu-HU" sz="1200" b="1" dirty="0">
                <a:solidFill>
                  <a:schemeClr val="tx1">
                    <a:lumMod val="95000"/>
                    <a:lumOff val="5000"/>
                  </a:schemeClr>
                </a:solidFill>
                <a:effectLst>
                  <a:outerShdw blurRad="38100" dist="38100" dir="2700000" algn="tl">
                    <a:srgbClr val="000000"/>
                  </a:outerShdw>
                </a:effectLst>
              </a:rPr>
              <a:t>1:400–1:1,000 individuals</a:t>
            </a:r>
            <a:r>
              <a:rPr lang="en-US" altLang="hu-HU" sz="1200" dirty="0">
                <a:solidFill>
                  <a:schemeClr val="tx1">
                    <a:lumMod val="95000"/>
                    <a:lumOff val="5000"/>
                  </a:schemeClr>
                </a:solidFill>
                <a:effectLst>
                  <a:outerShdw blurRad="38100" dist="38100" dir="2700000" algn="tl">
                    <a:srgbClr val="000000"/>
                  </a:outerShdw>
                </a:effectLst>
              </a:rPr>
              <a:t> </a:t>
            </a:r>
            <a:endParaRPr lang="hu-HU" altLang="hu-HU" sz="1200" dirty="0">
              <a:solidFill>
                <a:schemeClr val="tx1">
                  <a:lumMod val="95000"/>
                  <a:lumOff val="5000"/>
                </a:schemeClr>
              </a:solidFill>
              <a:effectLst>
                <a:outerShdw blurRad="38100" dist="38100" dir="2700000" algn="tl">
                  <a:srgbClr val="000000"/>
                </a:outerShdw>
              </a:effectLst>
            </a:endParaRPr>
          </a:p>
          <a:p>
            <a:pPr algn="ctr" eaLnBrk="1" hangingPunct="1">
              <a:defRPr/>
            </a:pPr>
            <a:endParaRPr lang="hu-HU" altLang="hu-HU" sz="1200"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600" b="1" u="sng" dirty="0" err="1">
                <a:solidFill>
                  <a:schemeClr val="tx1">
                    <a:lumMod val="95000"/>
                    <a:lumOff val="5000"/>
                  </a:schemeClr>
                </a:solidFill>
                <a:effectLst>
                  <a:outerShdw blurRad="38100" dist="38100" dir="2700000" algn="tl">
                    <a:srgbClr val="000000"/>
                  </a:outerShdw>
                </a:effectLst>
              </a:rPr>
              <a:t>X-linked</a:t>
            </a:r>
            <a:r>
              <a:rPr lang="hu-HU" altLang="hu-HU" sz="1600" b="1" u="sng" dirty="0">
                <a:solidFill>
                  <a:schemeClr val="tx1">
                    <a:lumMod val="95000"/>
                    <a:lumOff val="5000"/>
                  </a:schemeClr>
                </a:solidFill>
                <a:effectLst>
                  <a:outerShdw blurRad="38100" dist="38100" dir="2700000" algn="tl">
                    <a:srgbClr val="000000"/>
                  </a:outerShdw>
                </a:effectLst>
              </a:rPr>
              <a:t> </a:t>
            </a:r>
            <a:r>
              <a:rPr lang="hu-HU" altLang="hu-HU" sz="1600" b="1" u="sng" dirty="0" err="1">
                <a:solidFill>
                  <a:schemeClr val="tx1">
                    <a:lumMod val="95000"/>
                    <a:lumOff val="5000"/>
                  </a:schemeClr>
                </a:solidFill>
                <a:effectLst>
                  <a:outerShdw blurRad="38100" dist="38100" dir="2700000" algn="tl">
                    <a:srgbClr val="000000"/>
                  </a:outerShdw>
                </a:effectLst>
              </a:rPr>
              <a:t>recessive</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hemophilia</a:t>
            </a:r>
            <a:endParaRPr lang="en-US" altLang="hu-HU" sz="1200" b="1" dirty="0">
              <a:solidFill>
                <a:schemeClr val="tx1">
                  <a:lumMod val="95000"/>
                  <a:lumOff val="5000"/>
                </a:schemeClr>
              </a:solidFill>
              <a:effectLst>
                <a:outerShdw blurRad="38100" dist="38100" dir="2700000" algn="tl">
                  <a:srgbClr val="000000"/>
                </a:outerShdw>
              </a:effectLst>
            </a:endParaRPr>
          </a:p>
        </p:txBody>
      </p:sp>
      <p:sp>
        <p:nvSpPr>
          <p:cNvPr id="23562" name="Text Box 10">
            <a:extLst>
              <a:ext uri="{FF2B5EF4-FFF2-40B4-BE49-F238E27FC236}">
                <a16:creationId xmlns:a16="http://schemas.microsoft.com/office/drawing/2014/main" id="{2112D1D2-B738-4125-86E7-5F186F052B83}"/>
              </a:ext>
            </a:extLst>
          </p:cNvPr>
          <p:cNvSpPr txBox="1">
            <a:spLocks noChangeArrowheads="1"/>
          </p:cNvSpPr>
          <p:nvPr/>
        </p:nvSpPr>
        <p:spPr bwMode="auto">
          <a:xfrm>
            <a:off x="1694843" y="2349501"/>
            <a:ext cx="2863476"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hu-HU" altLang="hu-HU" sz="1600" b="1" u="sng" dirty="0" err="1">
                <a:solidFill>
                  <a:schemeClr val="tx1">
                    <a:lumMod val="95000"/>
                    <a:lumOff val="5000"/>
                  </a:schemeClr>
                </a:solidFill>
                <a:effectLst>
                  <a:outerShdw blurRad="38100" dist="38100" dir="2700000" algn="tl">
                    <a:srgbClr val="000000"/>
                  </a:outerShdw>
                </a:effectLst>
              </a:rPr>
              <a:t>Trisomy</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defRPr/>
            </a:pPr>
            <a:endParaRPr lang="hu-HU" altLang="hu-HU" sz="1200" b="1" u="sng"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Trisomy</a:t>
            </a:r>
            <a:r>
              <a:rPr lang="hu-HU" altLang="hu-HU" sz="1200" b="1" dirty="0">
                <a:solidFill>
                  <a:schemeClr val="tx1">
                    <a:lumMod val="95000"/>
                    <a:lumOff val="5000"/>
                  </a:schemeClr>
                </a:solidFill>
                <a:effectLst>
                  <a:outerShdw blurRad="38100" dist="38100" dir="2700000" algn="tl">
                    <a:srgbClr val="000000"/>
                  </a:outerShdw>
                </a:effectLst>
              </a:rPr>
              <a:t> 21 – Down </a:t>
            </a:r>
            <a:r>
              <a:rPr lang="hu-HU" altLang="hu-HU" sz="1200" b="1" dirty="0" err="1">
                <a:solidFill>
                  <a:schemeClr val="tx1">
                    <a:lumMod val="95000"/>
                    <a:lumOff val="5000"/>
                  </a:schemeClr>
                </a:solidFill>
                <a:effectLst>
                  <a:outerShdw blurRad="38100" dist="38100" dir="2700000" algn="tl">
                    <a:srgbClr val="000000"/>
                  </a:outerShdw>
                </a:effectLst>
              </a:rPr>
              <a:t>syndrome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Trisomy</a:t>
            </a:r>
            <a:r>
              <a:rPr lang="hu-HU" altLang="hu-HU" sz="1200" b="1" dirty="0">
                <a:solidFill>
                  <a:schemeClr val="tx1">
                    <a:lumMod val="95000"/>
                    <a:lumOff val="5000"/>
                  </a:schemeClr>
                </a:solidFill>
                <a:effectLst>
                  <a:outerShdw blurRad="38100" dist="38100" dir="2700000" algn="tl">
                    <a:srgbClr val="000000"/>
                  </a:outerShdw>
                </a:effectLst>
              </a:rPr>
              <a:t> 13</a:t>
            </a:r>
          </a:p>
          <a:p>
            <a:pPr algn="ctr" eaLnBrk="1" hangingPunct="1">
              <a:defRPr/>
            </a:pP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Trisomy</a:t>
            </a:r>
            <a:r>
              <a:rPr lang="hu-HU" altLang="hu-HU" sz="1200" b="1" dirty="0">
                <a:solidFill>
                  <a:schemeClr val="tx1">
                    <a:lumMod val="95000"/>
                    <a:lumOff val="5000"/>
                  </a:schemeClr>
                </a:solidFill>
                <a:effectLst>
                  <a:outerShdw blurRad="38100" dist="38100" dir="2700000" algn="tl">
                    <a:srgbClr val="000000"/>
                  </a:outerShdw>
                </a:effectLst>
              </a:rPr>
              <a:t> 18</a:t>
            </a:r>
          </a:p>
          <a:p>
            <a:pPr algn="ctr" eaLnBrk="1" hangingPunct="1">
              <a:defRPr/>
            </a:pP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600" b="1" u="sng" dirty="0" err="1">
                <a:solidFill>
                  <a:schemeClr val="tx1">
                    <a:lumMod val="95000"/>
                    <a:lumOff val="5000"/>
                  </a:schemeClr>
                </a:solidFill>
                <a:effectLst>
                  <a:outerShdw blurRad="38100" dist="38100" dir="2700000" algn="tl">
                    <a:srgbClr val="000000"/>
                  </a:outerShdw>
                </a:effectLst>
              </a:rPr>
              <a:t>Monosomy</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Monosomy</a:t>
            </a:r>
            <a:r>
              <a:rPr lang="hu-HU" altLang="hu-HU" sz="1200" b="1" dirty="0">
                <a:solidFill>
                  <a:schemeClr val="tx1">
                    <a:lumMod val="95000"/>
                    <a:lumOff val="5000"/>
                  </a:schemeClr>
                </a:solidFill>
                <a:effectLst>
                  <a:outerShdw blurRad="38100" dist="38100" dir="2700000" algn="tl">
                    <a:srgbClr val="000000"/>
                  </a:outerShdw>
                </a:effectLst>
              </a:rPr>
              <a:t> of sex </a:t>
            </a:r>
            <a:r>
              <a:rPr lang="hu-HU" altLang="hu-HU" sz="1200" b="1" dirty="0" err="1">
                <a:solidFill>
                  <a:schemeClr val="tx1">
                    <a:lumMod val="95000"/>
                    <a:lumOff val="5000"/>
                  </a:schemeClr>
                </a:solidFill>
                <a:effectLst>
                  <a:outerShdw blurRad="38100" dist="38100" dir="2700000" algn="tl">
                    <a:srgbClr val="000000"/>
                  </a:outerShdw>
                </a:effectLst>
              </a:rPr>
              <a:t>chromosome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a:solidFill>
                  <a:schemeClr val="tx1">
                    <a:lumMod val="95000"/>
                    <a:lumOff val="5000"/>
                  </a:schemeClr>
                </a:solidFill>
                <a:effectLst>
                  <a:outerShdw blurRad="38100" dist="38100" dir="2700000" algn="tl">
                    <a:srgbClr val="000000"/>
                  </a:outerShdw>
                </a:effectLst>
              </a:rPr>
              <a:t>45 X0 – Turner </a:t>
            </a:r>
            <a:r>
              <a:rPr lang="hu-HU" altLang="hu-HU" sz="1200" b="1" dirty="0" err="1">
                <a:solidFill>
                  <a:schemeClr val="tx1">
                    <a:lumMod val="95000"/>
                    <a:lumOff val="5000"/>
                  </a:schemeClr>
                </a:solidFill>
                <a:effectLst>
                  <a:outerShdw blurRad="38100" dist="38100" dir="2700000" algn="tl">
                    <a:srgbClr val="000000"/>
                  </a:outerShdw>
                </a:effectLst>
              </a:rPr>
              <a:t>syndrome</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female</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fenotype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defRPr/>
            </a:pPr>
            <a:r>
              <a:rPr lang="hu-HU" altLang="hu-HU" sz="1200" b="1" dirty="0" err="1">
                <a:solidFill>
                  <a:schemeClr val="tx1">
                    <a:lumMod val="95000"/>
                    <a:lumOff val="5000"/>
                  </a:schemeClr>
                </a:solidFill>
                <a:effectLst>
                  <a:outerShdw blurRad="38100" dist="38100" dir="2700000" algn="tl">
                    <a:srgbClr val="000000"/>
                  </a:outerShdw>
                </a:effectLst>
              </a:rPr>
              <a:t>sterile</a:t>
            </a:r>
            <a:endParaRPr lang="en-US" altLang="hu-HU" sz="1200" b="1" dirty="0">
              <a:solidFill>
                <a:schemeClr val="tx1">
                  <a:lumMod val="95000"/>
                  <a:lumOff val="5000"/>
                </a:schemeClr>
              </a:solidFill>
              <a:effectLst>
                <a:outerShdw blurRad="38100" dist="38100" dir="2700000" algn="tl">
                  <a:srgbClr val="000000"/>
                </a:outerShdw>
              </a:effectLst>
            </a:endParaRPr>
          </a:p>
        </p:txBody>
      </p:sp>
      <p:sp>
        <p:nvSpPr>
          <p:cNvPr id="23563" name="Text Box 11">
            <a:extLst>
              <a:ext uri="{FF2B5EF4-FFF2-40B4-BE49-F238E27FC236}">
                <a16:creationId xmlns:a16="http://schemas.microsoft.com/office/drawing/2014/main" id="{E5AF0078-ECD0-4ABE-B78E-7D6DA536FE1C}"/>
              </a:ext>
            </a:extLst>
          </p:cNvPr>
          <p:cNvSpPr txBox="1">
            <a:spLocks noChangeArrowheads="1"/>
          </p:cNvSpPr>
          <p:nvPr/>
        </p:nvSpPr>
        <p:spPr bwMode="auto">
          <a:xfrm>
            <a:off x="5016500" y="2133601"/>
            <a:ext cx="2376488"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hu-HU" altLang="hu-HU" sz="1600" b="1" u="sng" dirty="0" err="1">
                <a:solidFill>
                  <a:schemeClr val="tx1">
                    <a:lumMod val="95000"/>
                    <a:lumOff val="5000"/>
                  </a:schemeClr>
                </a:solidFill>
                <a:effectLst>
                  <a:outerShdw blurRad="38100" dist="38100" dir="2700000" algn="tl">
                    <a:srgbClr val="000000"/>
                  </a:outerShdw>
                </a:effectLst>
              </a:rPr>
              <a:t>Deletion</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r>
              <a:rPr lang="en-US" altLang="hu-HU" sz="1200" b="1" dirty="0">
                <a:solidFill>
                  <a:schemeClr val="tx1">
                    <a:lumMod val="95000"/>
                    <a:lumOff val="5000"/>
                  </a:schemeClr>
                </a:solidFill>
                <a:effectLst>
                  <a:outerShdw blurRad="38100" dist="38100" dir="2700000" algn="tl">
                    <a:srgbClr val="000000"/>
                  </a:outerShdw>
                </a:effectLst>
              </a:rPr>
              <a:t>Duchenne muscular dystrophy</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X-chromosome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r>
              <a:rPr lang="hu-HU" altLang="hu-HU" sz="1200" b="1" dirty="0" err="1">
                <a:solidFill>
                  <a:schemeClr val="tx1">
                    <a:lumMod val="95000"/>
                    <a:lumOff val="5000"/>
                  </a:schemeClr>
                </a:solidFill>
                <a:effectLst>
                  <a:outerShdw blurRad="38100" dist="38100" dir="2700000" algn="tl">
                    <a:srgbClr val="000000"/>
                  </a:outerShdw>
                </a:effectLst>
              </a:rPr>
              <a:t>Deletion</a:t>
            </a:r>
            <a:r>
              <a:rPr lang="hu-HU" altLang="hu-HU" sz="1200" b="1" dirty="0">
                <a:solidFill>
                  <a:schemeClr val="tx1">
                    <a:lumMod val="95000"/>
                    <a:lumOff val="5000"/>
                  </a:schemeClr>
                </a:solidFill>
                <a:effectLst>
                  <a:outerShdw blurRad="38100" dist="38100" dir="2700000" algn="tl">
                    <a:srgbClr val="000000"/>
                  </a:outerShdw>
                </a:effectLst>
              </a:rPr>
              <a:t> of </a:t>
            </a:r>
            <a:r>
              <a:rPr lang="hu-HU" altLang="hu-HU" sz="1200" b="1" dirty="0" err="1">
                <a:solidFill>
                  <a:schemeClr val="tx1">
                    <a:lumMod val="95000"/>
                    <a:lumOff val="5000"/>
                  </a:schemeClr>
                </a:solidFill>
                <a:effectLst>
                  <a:outerShdw blurRad="38100" dist="38100" dir="2700000" algn="tl">
                    <a:srgbClr val="000000"/>
                  </a:outerShdw>
                </a:effectLst>
              </a:rPr>
              <a:t>the</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short</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arm</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of</a:t>
            </a:r>
            <a:r>
              <a:rPr lang="hu-HU" altLang="hu-HU" sz="1200" b="1" dirty="0">
                <a:solidFill>
                  <a:schemeClr val="tx1">
                    <a:lumMod val="95000"/>
                    <a:lumOff val="5000"/>
                  </a:schemeClr>
                </a:solidFill>
                <a:effectLst>
                  <a:outerShdw blurRad="38100" dist="38100" dir="2700000" algn="tl">
                    <a:srgbClr val="000000"/>
                  </a:outerShdw>
                </a:effectLst>
              </a:rPr>
              <a:t> </a:t>
            </a:r>
            <a:r>
              <a:rPr lang="hu-HU" altLang="hu-HU" sz="1200" b="1" dirty="0" err="1">
                <a:solidFill>
                  <a:schemeClr val="tx1">
                    <a:lumMod val="95000"/>
                    <a:lumOff val="5000"/>
                  </a:schemeClr>
                </a:solidFill>
                <a:effectLst>
                  <a:outerShdw blurRad="38100" dist="38100" dir="2700000" algn="tl">
                    <a:srgbClr val="000000"/>
                  </a:outerShdw>
                </a:effectLst>
              </a:rPr>
              <a:t>chromosome</a:t>
            </a:r>
            <a:r>
              <a:rPr lang="hu-HU" altLang="hu-HU" sz="1200" b="1" dirty="0">
                <a:solidFill>
                  <a:schemeClr val="tx1">
                    <a:lumMod val="95000"/>
                    <a:lumOff val="5000"/>
                  </a:schemeClr>
                </a:solidFill>
                <a:effectLst>
                  <a:outerShdw blurRad="38100" dist="38100" dir="2700000" algn="tl">
                    <a:srgbClr val="000000"/>
                  </a:outerShdw>
                </a:effectLst>
              </a:rPr>
              <a:t> 5</a:t>
            </a:r>
          </a:p>
          <a:p>
            <a:pPr algn="ctr" eaLnBrk="1" hangingPunct="1">
              <a:spcBef>
                <a:spcPct val="50000"/>
              </a:spcBef>
              <a:defRPr/>
            </a:pPr>
            <a:r>
              <a:rPr lang="hu-HU" altLang="hu-HU" sz="1200" b="1" dirty="0" err="1">
                <a:solidFill>
                  <a:schemeClr val="tx1">
                    <a:lumMod val="95000"/>
                    <a:lumOff val="5000"/>
                  </a:schemeClr>
                </a:solidFill>
                <a:effectLst>
                  <a:outerShdw blurRad="38100" dist="38100" dir="2700000" algn="tl">
                    <a:srgbClr val="000000"/>
                  </a:outerShdw>
                </a:effectLst>
              </a:rPr>
              <a:t>Cri</a:t>
            </a:r>
            <a:r>
              <a:rPr lang="hu-HU" altLang="hu-HU" sz="1200" b="1" dirty="0">
                <a:solidFill>
                  <a:schemeClr val="tx1">
                    <a:lumMod val="95000"/>
                    <a:lumOff val="5000"/>
                  </a:schemeClr>
                </a:solidFill>
                <a:effectLst>
                  <a:outerShdw blurRad="38100" dist="38100" dir="2700000" algn="tl">
                    <a:srgbClr val="000000"/>
                  </a:outerShdw>
                </a:effectLst>
              </a:rPr>
              <a:t> du chat </a:t>
            </a:r>
            <a:r>
              <a:rPr lang="hu-HU" altLang="hu-HU" sz="1200" b="1" dirty="0" err="1">
                <a:solidFill>
                  <a:schemeClr val="tx1">
                    <a:lumMod val="95000"/>
                    <a:lumOff val="5000"/>
                  </a:schemeClr>
                </a:solidFill>
                <a:effectLst>
                  <a:outerShdw blurRad="38100" dist="38100" dir="2700000" algn="tl">
                    <a:srgbClr val="000000"/>
                  </a:outerShdw>
                </a:effectLst>
              </a:rPr>
              <a:t>syndrome</a:t>
            </a: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endParaRPr lang="hu-HU" altLang="hu-HU" sz="1200" b="1"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r>
              <a:rPr lang="hu-HU" altLang="hu-HU" sz="1600" b="1" u="sng" dirty="0" err="1">
                <a:solidFill>
                  <a:schemeClr val="tx1">
                    <a:lumMod val="95000"/>
                    <a:lumOff val="5000"/>
                  </a:schemeClr>
                </a:solidFill>
                <a:effectLst>
                  <a:outerShdw blurRad="38100" dist="38100" dir="2700000" algn="tl">
                    <a:srgbClr val="000000"/>
                  </a:outerShdw>
                </a:effectLst>
              </a:rPr>
              <a:t>Duplication</a:t>
            </a:r>
            <a:endParaRPr lang="hu-HU" altLang="hu-HU" sz="1600" b="1" u="sng"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endParaRPr lang="hu-HU" altLang="hu-HU" sz="1400" b="1" u="sng" dirty="0">
              <a:solidFill>
                <a:schemeClr val="tx1">
                  <a:lumMod val="95000"/>
                  <a:lumOff val="5000"/>
                </a:schemeClr>
              </a:solidFill>
              <a:effectLst>
                <a:outerShdw blurRad="38100" dist="38100" dir="2700000" algn="tl">
                  <a:srgbClr val="000000"/>
                </a:outerShdw>
              </a:effectLst>
            </a:endParaRPr>
          </a:p>
          <a:p>
            <a:pPr algn="ctr" eaLnBrk="1" hangingPunct="1">
              <a:spcBef>
                <a:spcPct val="50000"/>
              </a:spcBef>
              <a:defRPr/>
            </a:pPr>
            <a:r>
              <a:rPr lang="hu-HU" altLang="hu-HU" sz="1400" b="1" u="sng" dirty="0" err="1">
                <a:solidFill>
                  <a:schemeClr val="tx1">
                    <a:lumMod val="95000"/>
                    <a:lumOff val="5000"/>
                  </a:schemeClr>
                </a:solidFill>
                <a:effectLst>
                  <a:outerShdw blurRad="38100" dist="38100" dir="2700000" algn="tl">
                    <a:srgbClr val="000000"/>
                  </a:outerShdw>
                </a:effectLst>
              </a:rPr>
              <a:t>Reciprocal</a:t>
            </a:r>
            <a:r>
              <a:rPr lang="hu-HU" altLang="hu-HU" sz="1400" b="1" u="sng" dirty="0">
                <a:solidFill>
                  <a:schemeClr val="tx1">
                    <a:lumMod val="95000"/>
                    <a:lumOff val="5000"/>
                  </a:schemeClr>
                </a:solidFill>
                <a:effectLst>
                  <a:outerShdw blurRad="38100" dist="38100" dir="2700000" algn="tl">
                    <a:srgbClr val="000000"/>
                  </a:outerShdw>
                </a:effectLst>
              </a:rPr>
              <a:t> </a:t>
            </a:r>
            <a:r>
              <a:rPr lang="hu-HU" altLang="hu-HU" sz="1400" b="1" u="sng" dirty="0" err="1">
                <a:solidFill>
                  <a:schemeClr val="tx1">
                    <a:lumMod val="95000"/>
                    <a:lumOff val="5000"/>
                  </a:schemeClr>
                </a:solidFill>
                <a:effectLst>
                  <a:outerShdw blurRad="38100" dist="38100" dir="2700000" algn="tl">
                    <a:srgbClr val="000000"/>
                  </a:outerShdw>
                </a:effectLst>
              </a:rPr>
              <a:t>translocation</a:t>
            </a:r>
            <a:endParaRPr lang="en-US" altLang="hu-HU" sz="1400" b="1" u="sng" dirty="0">
              <a:solidFill>
                <a:schemeClr val="tx1">
                  <a:lumMod val="95000"/>
                  <a:lumOff val="5000"/>
                </a:schemeClr>
              </a:solidFill>
              <a:effectLst>
                <a:outerShdw blurRad="38100" dist="38100" dir="2700000" algn="tl">
                  <a:srgbClr val="000000"/>
                </a:outerShdw>
              </a:effectLst>
            </a:endParaRPr>
          </a:p>
        </p:txBody>
      </p:sp>
      <p:pic>
        <p:nvPicPr>
          <p:cNvPr id="8202" name="Picture 14" descr="Single_Chromosome_Mutations">
            <a:extLst>
              <a:ext uri="{FF2B5EF4-FFF2-40B4-BE49-F238E27FC236}">
                <a16:creationId xmlns:a16="http://schemas.microsoft.com/office/drawing/2014/main" id="{88945254-E708-4C74-8808-E45C33F8A72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159375" y="5221288"/>
            <a:ext cx="2262188" cy="1636712"/>
          </a:xfrm>
          <a:solidFill>
            <a:schemeClr val="bg1"/>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églalap 1">
            <a:extLst>
              <a:ext uri="{FF2B5EF4-FFF2-40B4-BE49-F238E27FC236}">
                <a16:creationId xmlns:a16="http://schemas.microsoft.com/office/drawing/2014/main" id="{61949074-5741-4848-94E3-0F0F19E97ABD}"/>
              </a:ext>
            </a:extLst>
          </p:cNvPr>
          <p:cNvSpPr/>
          <p:nvPr/>
        </p:nvSpPr>
        <p:spPr>
          <a:xfrm>
            <a:off x="5016500" y="221518"/>
            <a:ext cx="1979388" cy="769441"/>
          </a:xfrm>
          <a:prstGeom prst="rect">
            <a:avLst/>
          </a:prstGeom>
        </p:spPr>
        <p:txBody>
          <a:bodyPr wrap="none">
            <a:spAutoFit/>
          </a:bodyPr>
          <a:lstStyle/>
          <a:p>
            <a:r>
              <a:rPr lang="en-US" altLang="hu-HU" sz="4400" b="1" dirty="0">
                <a:solidFill>
                  <a:srgbClr val="8A0045"/>
                </a:solidFill>
                <a:effectLst>
                  <a:outerShdw blurRad="38100" dist="38100" dir="2700000" algn="tl">
                    <a:srgbClr val="000000"/>
                  </a:outerShdw>
                </a:effectLst>
              </a:rPr>
              <a:t>Genetic</a:t>
            </a:r>
            <a:endParaRPr lang="hu-HU" sz="4400" dirty="0"/>
          </a:p>
        </p:txBody>
      </p:sp>
    </p:spTree>
    <p:extLst>
      <p:ext uri="{BB962C8B-B14F-4D97-AF65-F5344CB8AC3E}">
        <p14:creationId xmlns:p14="http://schemas.microsoft.com/office/powerpoint/2010/main" val="648657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fltVal val="0"/>
                                          </p:val>
                                        </p:tav>
                                        <p:tav tm="100000">
                                          <p:val>
                                            <p:strVal val="#ppt_w"/>
                                          </p:val>
                                        </p:tav>
                                      </p:tavLst>
                                    </p:anim>
                                    <p:anim calcmode="lin" valueType="num">
                                      <p:cBhvr>
                                        <p:cTn id="8" dur="500" fill="hold"/>
                                        <p:tgtEl>
                                          <p:spTgt spid="23557"/>
                                        </p:tgtEl>
                                        <p:attrNameLst>
                                          <p:attrName>ppt_h</p:attrName>
                                        </p:attrNameLst>
                                      </p:cBhvr>
                                      <p:tavLst>
                                        <p:tav tm="0">
                                          <p:val>
                                            <p:fltVal val="0"/>
                                          </p:val>
                                        </p:tav>
                                        <p:tav tm="100000">
                                          <p:val>
                                            <p:strVal val="#ppt_h"/>
                                          </p:val>
                                        </p:tav>
                                      </p:tavLst>
                                    </p:anim>
                                    <p:animEffect transition="in" filter="fade">
                                      <p:cBhvr>
                                        <p:cTn id="9" dur="500"/>
                                        <p:tgtEl>
                                          <p:spTgt spid="235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62"/>
                                        </p:tgtEl>
                                        <p:attrNameLst>
                                          <p:attrName>style.visibility</p:attrName>
                                        </p:attrNameLst>
                                      </p:cBhvr>
                                      <p:to>
                                        <p:strVal val="visible"/>
                                      </p:to>
                                    </p:set>
                                    <p:anim calcmode="lin" valueType="num">
                                      <p:cBhvr>
                                        <p:cTn id="12" dur="500" fill="hold"/>
                                        <p:tgtEl>
                                          <p:spTgt spid="23562"/>
                                        </p:tgtEl>
                                        <p:attrNameLst>
                                          <p:attrName>ppt_w</p:attrName>
                                        </p:attrNameLst>
                                      </p:cBhvr>
                                      <p:tavLst>
                                        <p:tav tm="0">
                                          <p:val>
                                            <p:fltVal val="0"/>
                                          </p:val>
                                        </p:tav>
                                        <p:tav tm="100000">
                                          <p:val>
                                            <p:strVal val="#ppt_w"/>
                                          </p:val>
                                        </p:tav>
                                      </p:tavLst>
                                    </p:anim>
                                    <p:anim calcmode="lin" valueType="num">
                                      <p:cBhvr>
                                        <p:cTn id="13" dur="500" fill="hold"/>
                                        <p:tgtEl>
                                          <p:spTgt spid="23562"/>
                                        </p:tgtEl>
                                        <p:attrNameLst>
                                          <p:attrName>ppt_h</p:attrName>
                                        </p:attrNameLst>
                                      </p:cBhvr>
                                      <p:tavLst>
                                        <p:tav tm="0">
                                          <p:val>
                                            <p:fltVal val="0"/>
                                          </p:val>
                                        </p:tav>
                                        <p:tav tm="100000">
                                          <p:val>
                                            <p:strVal val="#ppt_h"/>
                                          </p:val>
                                        </p:tav>
                                      </p:tavLst>
                                    </p:anim>
                                    <p:animEffect transition="in" filter="fade">
                                      <p:cBhvr>
                                        <p:cTn id="14" dur="500"/>
                                        <p:tgtEl>
                                          <p:spTgt spid="2356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p:cTn id="19" dur="500" fill="hold"/>
                                        <p:tgtEl>
                                          <p:spTgt spid="23558"/>
                                        </p:tgtEl>
                                        <p:attrNameLst>
                                          <p:attrName>ppt_w</p:attrName>
                                        </p:attrNameLst>
                                      </p:cBhvr>
                                      <p:tavLst>
                                        <p:tav tm="0">
                                          <p:val>
                                            <p:fltVal val="0"/>
                                          </p:val>
                                        </p:tav>
                                        <p:tav tm="100000">
                                          <p:val>
                                            <p:strVal val="#ppt_w"/>
                                          </p:val>
                                        </p:tav>
                                      </p:tavLst>
                                    </p:anim>
                                    <p:anim calcmode="lin" valueType="num">
                                      <p:cBhvr>
                                        <p:cTn id="20" dur="500" fill="hold"/>
                                        <p:tgtEl>
                                          <p:spTgt spid="23558"/>
                                        </p:tgtEl>
                                        <p:attrNameLst>
                                          <p:attrName>ppt_h</p:attrName>
                                        </p:attrNameLst>
                                      </p:cBhvr>
                                      <p:tavLst>
                                        <p:tav tm="0">
                                          <p:val>
                                            <p:fltVal val="0"/>
                                          </p:val>
                                        </p:tav>
                                        <p:tav tm="100000">
                                          <p:val>
                                            <p:strVal val="#ppt_h"/>
                                          </p:val>
                                        </p:tav>
                                      </p:tavLst>
                                    </p:anim>
                                    <p:animEffect transition="in" filter="fade">
                                      <p:cBhvr>
                                        <p:cTn id="21" dur="500"/>
                                        <p:tgtEl>
                                          <p:spTgt spid="2355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3563"/>
                                        </p:tgtEl>
                                        <p:attrNameLst>
                                          <p:attrName>style.visibility</p:attrName>
                                        </p:attrNameLst>
                                      </p:cBhvr>
                                      <p:to>
                                        <p:strVal val="visible"/>
                                      </p:to>
                                    </p:set>
                                    <p:anim calcmode="lin" valueType="num">
                                      <p:cBhvr>
                                        <p:cTn id="24" dur="500" fill="hold"/>
                                        <p:tgtEl>
                                          <p:spTgt spid="23563"/>
                                        </p:tgtEl>
                                        <p:attrNameLst>
                                          <p:attrName>ppt_w</p:attrName>
                                        </p:attrNameLst>
                                      </p:cBhvr>
                                      <p:tavLst>
                                        <p:tav tm="0">
                                          <p:val>
                                            <p:fltVal val="0"/>
                                          </p:val>
                                        </p:tav>
                                        <p:tav tm="100000">
                                          <p:val>
                                            <p:strVal val="#ppt_w"/>
                                          </p:val>
                                        </p:tav>
                                      </p:tavLst>
                                    </p:anim>
                                    <p:anim calcmode="lin" valueType="num">
                                      <p:cBhvr>
                                        <p:cTn id="25" dur="500" fill="hold"/>
                                        <p:tgtEl>
                                          <p:spTgt spid="23563"/>
                                        </p:tgtEl>
                                        <p:attrNameLst>
                                          <p:attrName>ppt_h</p:attrName>
                                        </p:attrNameLst>
                                      </p:cBhvr>
                                      <p:tavLst>
                                        <p:tav tm="0">
                                          <p:val>
                                            <p:fltVal val="0"/>
                                          </p:val>
                                        </p:tav>
                                        <p:tav tm="100000">
                                          <p:val>
                                            <p:strVal val="#ppt_h"/>
                                          </p:val>
                                        </p:tav>
                                      </p:tavLst>
                                    </p:anim>
                                    <p:animEffect transition="in" filter="fade">
                                      <p:cBhvr>
                                        <p:cTn id="26" dur="500"/>
                                        <p:tgtEl>
                                          <p:spTgt spid="23563"/>
                                        </p:tgtEl>
                                      </p:cBhvr>
                                    </p:animEffect>
                                  </p:childTnLst>
                                </p:cTn>
                              </p:par>
                              <p:par>
                                <p:cTn id="27" presetID="53" presetClass="entr" presetSubtype="16" fill="hold" nodeType="withEffect">
                                  <p:stCondLst>
                                    <p:cond delay="0"/>
                                  </p:stCondLst>
                                  <p:childTnLst>
                                    <p:set>
                                      <p:cBhvr>
                                        <p:cTn id="28" dur="1" fill="hold">
                                          <p:stCondLst>
                                            <p:cond delay="0"/>
                                          </p:stCondLst>
                                        </p:cTn>
                                        <p:tgtEl>
                                          <p:spTgt spid="8202"/>
                                        </p:tgtEl>
                                        <p:attrNameLst>
                                          <p:attrName>style.visibility</p:attrName>
                                        </p:attrNameLst>
                                      </p:cBhvr>
                                      <p:to>
                                        <p:strVal val="visible"/>
                                      </p:to>
                                    </p:set>
                                    <p:anim calcmode="lin" valueType="num">
                                      <p:cBhvr>
                                        <p:cTn id="29" dur="500" fill="hold"/>
                                        <p:tgtEl>
                                          <p:spTgt spid="8202"/>
                                        </p:tgtEl>
                                        <p:attrNameLst>
                                          <p:attrName>ppt_w</p:attrName>
                                        </p:attrNameLst>
                                      </p:cBhvr>
                                      <p:tavLst>
                                        <p:tav tm="0">
                                          <p:val>
                                            <p:fltVal val="0"/>
                                          </p:val>
                                        </p:tav>
                                        <p:tav tm="100000">
                                          <p:val>
                                            <p:strVal val="#ppt_w"/>
                                          </p:val>
                                        </p:tav>
                                      </p:tavLst>
                                    </p:anim>
                                    <p:anim calcmode="lin" valueType="num">
                                      <p:cBhvr>
                                        <p:cTn id="30" dur="500" fill="hold"/>
                                        <p:tgtEl>
                                          <p:spTgt spid="8202"/>
                                        </p:tgtEl>
                                        <p:attrNameLst>
                                          <p:attrName>ppt_h</p:attrName>
                                        </p:attrNameLst>
                                      </p:cBhvr>
                                      <p:tavLst>
                                        <p:tav tm="0">
                                          <p:val>
                                            <p:fltVal val="0"/>
                                          </p:val>
                                        </p:tav>
                                        <p:tav tm="100000">
                                          <p:val>
                                            <p:strVal val="#ppt_h"/>
                                          </p:val>
                                        </p:tav>
                                      </p:tavLst>
                                    </p:anim>
                                    <p:animEffect transition="in" filter="fade">
                                      <p:cBhvr>
                                        <p:cTn id="31" dur="500"/>
                                        <p:tgtEl>
                                          <p:spTgt spid="82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559"/>
                                        </p:tgtEl>
                                        <p:attrNameLst>
                                          <p:attrName>style.visibility</p:attrName>
                                        </p:attrNameLst>
                                      </p:cBhvr>
                                      <p:to>
                                        <p:strVal val="visible"/>
                                      </p:to>
                                    </p:set>
                                    <p:anim calcmode="lin" valueType="num">
                                      <p:cBhvr>
                                        <p:cTn id="36" dur="500" fill="hold"/>
                                        <p:tgtEl>
                                          <p:spTgt spid="23559"/>
                                        </p:tgtEl>
                                        <p:attrNameLst>
                                          <p:attrName>ppt_w</p:attrName>
                                        </p:attrNameLst>
                                      </p:cBhvr>
                                      <p:tavLst>
                                        <p:tav tm="0">
                                          <p:val>
                                            <p:fltVal val="0"/>
                                          </p:val>
                                        </p:tav>
                                        <p:tav tm="100000">
                                          <p:val>
                                            <p:strVal val="#ppt_w"/>
                                          </p:val>
                                        </p:tav>
                                      </p:tavLst>
                                    </p:anim>
                                    <p:anim calcmode="lin" valueType="num">
                                      <p:cBhvr>
                                        <p:cTn id="37" dur="500" fill="hold"/>
                                        <p:tgtEl>
                                          <p:spTgt spid="23559"/>
                                        </p:tgtEl>
                                        <p:attrNameLst>
                                          <p:attrName>ppt_h</p:attrName>
                                        </p:attrNameLst>
                                      </p:cBhvr>
                                      <p:tavLst>
                                        <p:tav tm="0">
                                          <p:val>
                                            <p:fltVal val="0"/>
                                          </p:val>
                                        </p:tav>
                                        <p:tav tm="100000">
                                          <p:val>
                                            <p:strVal val="#ppt_h"/>
                                          </p:val>
                                        </p:tav>
                                      </p:tavLst>
                                    </p:anim>
                                    <p:animEffect transition="in" filter="fade">
                                      <p:cBhvr>
                                        <p:cTn id="38" dur="500"/>
                                        <p:tgtEl>
                                          <p:spTgt spid="2355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3561"/>
                                        </p:tgtEl>
                                        <p:attrNameLst>
                                          <p:attrName>style.visibility</p:attrName>
                                        </p:attrNameLst>
                                      </p:cBhvr>
                                      <p:to>
                                        <p:strVal val="visible"/>
                                      </p:to>
                                    </p:set>
                                    <p:anim calcmode="lin" valueType="num">
                                      <p:cBhvr>
                                        <p:cTn id="41" dur="500" fill="hold"/>
                                        <p:tgtEl>
                                          <p:spTgt spid="23561"/>
                                        </p:tgtEl>
                                        <p:attrNameLst>
                                          <p:attrName>ppt_w</p:attrName>
                                        </p:attrNameLst>
                                      </p:cBhvr>
                                      <p:tavLst>
                                        <p:tav tm="0">
                                          <p:val>
                                            <p:fltVal val="0"/>
                                          </p:val>
                                        </p:tav>
                                        <p:tav tm="100000">
                                          <p:val>
                                            <p:strVal val="#ppt_w"/>
                                          </p:val>
                                        </p:tav>
                                      </p:tavLst>
                                    </p:anim>
                                    <p:anim calcmode="lin" valueType="num">
                                      <p:cBhvr>
                                        <p:cTn id="42" dur="500" fill="hold"/>
                                        <p:tgtEl>
                                          <p:spTgt spid="23561"/>
                                        </p:tgtEl>
                                        <p:attrNameLst>
                                          <p:attrName>ppt_h</p:attrName>
                                        </p:attrNameLst>
                                      </p:cBhvr>
                                      <p:tavLst>
                                        <p:tav tm="0">
                                          <p:val>
                                            <p:fltVal val="0"/>
                                          </p:val>
                                        </p:tav>
                                        <p:tav tm="100000">
                                          <p:val>
                                            <p:strVal val="#ppt_h"/>
                                          </p:val>
                                        </p:tav>
                                      </p:tavLst>
                                    </p:anim>
                                    <p:animEffect transition="in" filter="fade">
                                      <p:cBhvr>
                                        <p:cTn id="43"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59" grpId="0" animBg="1"/>
      <p:bldP spid="23561" grpId="0"/>
      <p:bldP spid="23562" grpId="0"/>
      <p:bldP spid="235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774825" y="115888"/>
          <a:ext cx="8642350" cy="6483350"/>
        </p:xfrm>
        <a:graphic>
          <a:graphicData uri="http://schemas.openxmlformats.org/presentationml/2006/ole">
            <mc:AlternateContent xmlns:mc="http://schemas.openxmlformats.org/markup-compatibility/2006">
              <mc:Choice xmlns:v="urn:schemas-microsoft-com:vml" Requires="v">
                <p:oleObj spid="_x0000_s1056" name="Kép" r:id="rId3" imgW="10971429" imgH="8228571" progId="StaticDib">
                  <p:embed/>
                </p:oleObj>
              </mc:Choice>
              <mc:Fallback>
                <p:oleObj name="Kép" r:id="rId3" imgW="10971429" imgH="8228571" progId="StaticDib">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15888"/>
                        <a:ext cx="8642350" cy="648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5"/>
          <p:cNvGraphicFramePr>
            <a:graphicFrameLocks noChangeAspect="1"/>
          </p:cNvGraphicFramePr>
          <p:nvPr/>
        </p:nvGraphicFramePr>
        <p:xfrm>
          <a:off x="3648076" y="1341438"/>
          <a:ext cx="6691313" cy="4305300"/>
        </p:xfrm>
        <a:graphic>
          <a:graphicData uri="http://schemas.openxmlformats.org/presentationml/2006/ole">
            <mc:AlternateContent xmlns:mc="http://schemas.openxmlformats.org/markup-compatibility/2006">
              <mc:Choice xmlns:v="urn:schemas-microsoft-com:vml" Requires="v">
                <p:oleObj spid="_x0000_s1057" name="Image" r:id="rId5" imgW="6692063" imgH="4304762" progId="Photoshop.Image.7">
                  <p:embed/>
                </p:oleObj>
              </mc:Choice>
              <mc:Fallback>
                <p:oleObj name="Image" r:id="rId5" imgW="6692063" imgH="4304762" progId="Photoshop.Image.7">
                  <p:embed/>
                  <p:pic>
                    <p:nvPicPr>
                      <p:cNvPr id="102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6" y="1341438"/>
                        <a:ext cx="6691313" cy="43053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Line 6"/>
          <p:cNvSpPr>
            <a:spLocks noChangeShapeType="1"/>
          </p:cNvSpPr>
          <p:nvPr/>
        </p:nvSpPr>
        <p:spPr bwMode="auto">
          <a:xfrm>
            <a:off x="3287713" y="620713"/>
            <a:ext cx="1223962" cy="1079500"/>
          </a:xfrm>
          <a:prstGeom prst="line">
            <a:avLst/>
          </a:prstGeom>
          <a:noFill/>
          <a:ln w="38100">
            <a:solidFill>
              <a:srgbClr val="FF0000"/>
            </a:solidFill>
            <a:round/>
            <a:headEnd/>
            <a:tailEnd type="triangle" w="med" len="med"/>
          </a:ln>
        </p:spPr>
        <p:txBody>
          <a:bodyPr/>
          <a:lstStyle/>
          <a:p>
            <a:endParaRPr lang="hu-HU"/>
          </a:p>
        </p:txBody>
      </p:sp>
      <p:sp>
        <p:nvSpPr>
          <p:cNvPr id="1030" name="Line 7"/>
          <p:cNvSpPr>
            <a:spLocks noChangeShapeType="1"/>
          </p:cNvSpPr>
          <p:nvPr/>
        </p:nvSpPr>
        <p:spPr bwMode="auto">
          <a:xfrm>
            <a:off x="5880101" y="2060576"/>
            <a:ext cx="936625" cy="1655763"/>
          </a:xfrm>
          <a:prstGeom prst="line">
            <a:avLst/>
          </a:prstGeom>
          <a:noFill/>
          <a:ln w="38100">
            <a:solidFill>
              <a:srgbClr val="FF0000"/>
            </a:solidFill>
            <a:round/>
            <a:headEnd/>
            <a:tailEnd type="triangle" w="med" len="med"/>
          </a:ln>
        </p:spPr>
        <p:txBody>
          <a:bodyPr/>
          <a:lstStyle/>
          <a:p>
            <a:endParaRPr lang="hu-HU"/>
          </a:p>
        </p:txBody>
      </p:sp>
      <p:sp>
        <p:nvSpPr>
          <p:cNvPr id="1031" name="Text Box 8"/>
          <p:cNvSpPr txBox="1">
            <a:spLocks noChangeArrowheads="1"/>
          </p:cNvSpPr>
          <p:nvPr/>
        </p:nvSpPr>
        <p:spPr bwMode="auto">
          <a:xfrm>
            <a:off x="4367214" y="44450"/>
            <a:ext cx="6264275" cy="369332"/>
          </a:xfrm>
          <a:prstGeom prst="rect">
            <a:avLst/>
          </a:prstGeom>
          <a:solidFill>
            <a:schemeClr val="accent1"/>
          </a:solidFill>
          <a:ln w="9525">
            <a:noFill/>
            <a:miter lim="800000"/>
            <a:headEnd/>
            <a:tailEnd/>
          </a:ln>
        </p:spPr>
        <p:txBody>
          <a:bodyPr>
            <a:spAutoFit/>
          </a:bodyPr>
          <a:lstStyle/>
          <a:p>
            <a:pPr eaLnBrk="0" hangingPunct="0">
              <a:spcBef>
                <a:spcPct val="50000"/>
              </a:spcBef>
            </a:pPr>
            <a:r>
              <a:rPr lang="hu-HU" b="1">
                <a:latin typeface="Lucida Sans Unicode" pitchFamily="34" charset="0"/>
              </a:rPr>
              <a:t>http://www.ncbi.nlm.nih.gov/pubmed/</a:t>
            </a:r>
          </a:p>
        </p:txBody>
      </p:sp>
    </p:spTree>
    <p:extLst>
      <p:ext uri="{BB962C8B-B14F-4D97-AF65-F5344CB8AC3E}">
        <p14:creationId xmlns:p14="http://schemas.microsoft.com/office/powerpoint/2010/main" val="5514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919289" y="188913"/>
          <a:ext cx="3914775" cy="6419850"/>
        </p:xfrm>
        <a:graphic>
          <a:graphicData uri="http://schemas.openxmlformats.org/presentationml/2006/ole">
            <mc:AlternateContent xmlns:mc="http://schemas.openxmlformats.org/markup-compatibility/2006">
              <mc:Choice xmlns:v="urn:schemas-microsoft-com:vml" Requires="v">
                <p:oleObj spid="_x0000_s2065" name="Image" r:id="rId3" imgW="5219048" imgH="8558730" progId="Photoshop.Image.7">
                  <p:embed/>
                </p:oleObj>
              </mc:Choice>
              <mc:Fallback>
                <p:oleObj name="Image" r:id="rId3" imgW="5219048" imgH="8558730" progId="Photoshop.Image.7">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188913"/>
                        <a:ext cx="3914775"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Line 5"/>
          <p:cNvSpPr>
            <a:spLocks noChangeShapeType="1"/>
          </p:cNvSpPr>
          <p:nvPr/>
        </p:nvSpPr>
        <p:spPr bwMode="auto">
          <a:xfrm flipH="1">
            <a:off x="5016500" y="981076"/>
            <a:ext cx="1366838" cy="4392613"/>
          </a:xfrm>
          <a:prstGeom prst="line">
            <a:avLst/>
          </a:prstGeom>
          <a:noFill/>
          <a:ln w="38100">
            <a:solidFill>
              <a:srgbClr val="FF0000"/>
            </a:solidFill>
            <a:round/>
            <a:headEnd/>
            <a:tailEnd type="triangle" w="med" len="med"/>
          </a:ln>
        </p:spPr>
        <p:txBody>
          <a:bodyPr/>
          <a:lstStyle/>
          <a:p>
            <a:endParaRPr lang="hu-HU"/>
          </a:p>
        </p:txBody>
      </p:sp>
    </p:spTree>
    <p:extLst>
      <p:ext uri="{BB962C8B-B14F-4D97-AF65-F5344CB8AC3E}">
        <p14:creationId xmlns:p14="http://schemas.microsoft.com/office/powerpoint/2010/main" val="297638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524000" y="-1588"/>
          <a:ext cx="9144000" cy="6859588"/>
        </p:xfrm>
        <a:graphic>
          <a:graphicData uri="http://schemas.openxmlformats.org/presentationml/2006/ole">
            <mc:AlternateContent xmlns:mc="http://schemas.openxmlformats.org/markup-compatibility/2006">
              <mc:Choice xmlns:v="urn:schemas-microsoft-com:vml" Requires="v">
                <p:oleObj spid="_x0000_s3089" name="Image" r:id="rId3" imgW="14628571" imgH="10971429" progId="Photoshop.Image.7">
                  <p:embed/>
                </p:oleObj>
              </mc:Choice>
              <mc:Fallback>
                <p:oleObj name="Image" r:id="rId3" imgW="14628571" imgH="10971429" progId="Photoshop.Image.7">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Line 5"/>
          <p:cNvSpPr>
            <a:spLocks noChangeShapeType="1"/>
          </p:cNvSpPr>
          <p:nvPr/>
        </p:nvSpPr>
        <p:spPr bwMode="auto">
          <a:xfrm flipH="1" flipV="1">
            <a:off x="5375275" y="1916114"/>
            <a:ext cx="2305050" cy="649287"/>
          </a:xfrm>
          <a:prstGeom prst="line">
            <a:avLst/>
          </a:prstGeom>
          <a:noFill/>
          <a:ln w="38100">
            <a:solidFill>
              <a:srgbClr val="FF0000"/>
            </a:solidFill>
            <a:round/>
            <a:headEnd/>
            <a:tailEnd type="triangle" w="med" len="med"/>
          </a:ln>
        </p:spPr>
        <p:txBody>
          <a:bodyPr/>
          <a:lstStyle/>
          <a:p>
            <a:endParaRPr lang="hu-HU"/>
          </a:p>
        </p:txBody>
      </p:sp>
    </p:spTree>
    <p:extLst>
      <p:ext uri="{BB962C8B-B14F-4D97-AF65-F5344CB8AC3E}">
        <p14:creationId xmlns:p14="http://schemas.microsoft.com/office/powerpoint/2010/main" val="761935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arls 10">
            <a:extLst>
              <a:ext uri="{FF2B5EF4-FFF2-40B4-BE49-F238E27FC236}">
                <a16:creationId xmlns:a16="http://schemas.microsoft.com/office/drawing/2014/main" id="{5336C3C6-9B68-47C1-8AF1-027D5F76F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404813"/>
            <a:ext cx="56165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2610D57B-58B0-4696-80ED-AEFFA903D0D3}"/>
              </a:ext>
            </a:extLst>
          </p:cNvPr>
          <p:cNvSpPr txBox="1">
            <a:spLocks noChangeArrowheads="1"/>
          </p:cNvSpPr>
          <p:nvPr/>
        </p:nvSpPr>
        <p:spPr bwMode="auto">
          <a:xfrm>
            <a:off x="8175944" y="825817"/>
            <a:ext cx="302418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800" dirty="0" err="1">
                <a:solidFill>
                  <a:srgbClr val="C00000"/>
                </a:solidFill>
                <a:latin typeface="Calibri" panose="020F0502020204030204" pitchFamily="34" charset="0"/>
              </a:rPr>
              <a:t>Chromosomal</a:t>
            </a:r>
            <a:r>
              <a:rPr lang="hu-HU" altLang="hu-HU" sz="2800" dirty="0">
                <a:solidFill>
                  <a:srgbClr val="C00000"/>
                </a:solidFill>
                <a:latin typeface="Calibri" panose="020F0502020204030204" pitchFamily="34" charset="0"/>
              </a:rPr>
              <a:t> </a:t>
            </a:r>
            <a:r>
              <a:rPr lang="hu-HU" altLang="hu-HU" sz="2800" dirty="0" err="1">
                <a:solidFill>
                  <a:srgbClr val="C00000"/>
                </a:solidFill>
                <a:latin typeface="Calibri" panose="020F0502020204030204" pitchFamily="34" charset="0"/>
              </a:rPr>
              <a:t>mutations</a:t>
            </a:r>
            <a:endParaRPr lang="hu-HU" altLang="hu-HU" sz="2800" dirty="0">
              <a:solidFill>
                <a:srgbClr val="C00000"/>
              </a:solidFill>
              <a:latin typeface="Calibri" panose="020F0502020204030204" pitchFamily="34" charset="0"/>
            </a:endParaRPr>
          </a:p>
          <a:p>
            <a:pPr eaLnBrk="1" hangingPunct="1">
              <a:spcBef>
                <a:spcPct val="0"/>
              </a:spcBef>
              <a:buFontTx/>
              <a:buNone/>
            </a:pPr>
            <a:endParaRPr lang="hu-HU" altLang="hu-HU" sz="1800" dirty="0">
              <a:latin typeface="Calibri" panose="020F0502020204030204" pitchFamily="34" charset="0"/>
            </a:endParaRPr>
          </a:p>
          <a:p>
            <a:pPr eaLnBrk="1" hangingPunct="1">
              <a:spcBef>
                <a:spcPct val="0"/>
              </a:spcBef>
              <a:buFontTx/>
              <a:buNone/>
            </a:pPr>
            <a:r>
              <a:rPr lang="hu-HU" altLang="hu-HU" sz="1800" dirty="0" err="1">
                <a:latin typeface="Calibri" panose="020F0502020204030204" pitchFamily="34" charset="0"/>
              </a:rPr>
              <a:t>Aneuploidy</a:t>
            </a:r>
            <a:r>
              <a:rPr lang="hu-HU" altLang="hu-HU" sz="1800" dirty="0">
                <a:latin typeface="Calibri" panose="020F0502020204030204" pitchFamily="34" charset="0"/>
              </a:rPr>
              <a:t>:</a:t>
            </a:r>
          </a:p>
          <a:p>
            <a:pPr eaLnBrk="1" hangingPunct="1">
              <a:spcBef>
                <a:spcPct val="0"/>
              </a:spcBef>
              <a:buFontTx/>
              <a:buNone/>
            </a:pPr>
            <a:r>
              <a:rPr lang="hu-HU" altLang="hu-HU" sz="1800" dirty="0">
                <a:latin typeface="Calibri" panose="020F0502020204030204" pitchFamily="34" charset="0"/>
              </a:rPr>
              <a:t>in </a:t>
            </a:r>
            <a:r>
              <a:rPr lang="hu-HU" altLang="hu-HU" sz="1800" dirty="0" err="1">
                <a:latin typeface="Calibri" panose="020F0502020204030204" pitchFamily="34" charset="0"/>
              </a:rPr>
              <a:t>meiosis</a:t>
            </a:r>
            <a:r>
              <a:rPr lang="hu-HU" altLang="hu-HU" sz="1800" dirty="0">
                <a:latin typeface="Calibri" panose="020F0502020204030204" pitchFamily="34" charset="0"/>
              </a:rPr>
              <a:t> (</a:t>
            </a:r>
            <a:r>
              <a:rPr lang="hu-HU" altLang="hu-HU" sz="1800" dirty="0" err="1">
                <a:latin typeface="Calibri" panose="020F0502020204030204" pitchFamily="34" charset="0"/>
              </a:rPr>
              <a:t>first</a:t>
            </a:r>
            <a:r>
              <a:rPr lang="hu-HU" altLang="hu-HU" sz="1800" dirty="0">
                <a:latin typeface="Calibri" panose="020F0502020204030204" pitchFamily="34" charset="0"/>
              </a:rPr>
              <a:t> </a:t>
            </a:r>
            <a:r>
              <a:rPr lang="hu-HU" altLang="hu-HU" sz="1800" dirty="0" err="1">
                <a:latin typeface="Calibri" panose="020F0502020204030204" pitchFamily="34" charset="0"/>
              </a:rPr>
              <a:t>metaphase</a:t>
            </a:r>
            <a:r>
              <a:rPr lang="hu-HU" altLang="hu-HU" sz="1800" dirty="0">
                <a:latin typeface="Calibri" panose="020F0502020204030204" pitchFamily="34" charset="0"/>
              </a:rPr>
              <a:t>)</a:t>
            </a:r>
          </a:p>
          <a:p>
            <a:pPr eaLnBrk="1" hangingPunct="1">
              <a:spcBef>
                <a:spcPct val="0"/>
              </a:spcBef>
              <a:buFontTx/>
              <a:buNone/>
            </a:pPr>
            <a:r>
              <a:rPr lang="hu-HU" altLang="hu-HU" sz="1800" dirty="0" err="1">
                <a:latin typeface="Calibri" panose="020F0502020204030204" pitchFamily="34" charset="0"/>
              </a:rPr>
              <a:t>Homologues</a:t>
            </a:r>
            <a:r>
              <a:rPr lang="hu-HU" altLang="hu-HU" sz="1800" dirty="0">
                <a:latin typeface="Calibri" panose="020F0502020204030204" pitchFamily="34" charset="0"/>
              </a:rPr>
              <a:t> </a:t>
            </a:r>
            <a:r>
              <a:rPr lang="hu-HU" altLang="hu-HU" sz="1800" dirty="0" err="1">
                <a:latin typeface="Calibri" panose="020F0502020204030204" pitchFamily="34" charset="0"/>
              </a:rPr>
              <a:t>are</a:t>
            </a:r>
            <a:r>
              <a:rPr lang="hu-HU" altLang="hu-HU" sz="1800" dirty="0">
                <a:latin typeface="Calibri" panose="020F0502020204030204" pitchFamily="34" charset="0"/>
              </a:rPr>
              <a:t> </a:t>
            </a:r>
            <a:r>
              <a:rPr lang="hu-HU" altLang="hu-HU" sz="1800" dirty="0" err="1">
                <a:latin typeface="Calibri" panose="020F0502020204030204" pitchFamily="34" charset="0"/>
              </a:rPr>
              <a:t>not</a:t>
            </a:r>
            <a:r>
              <a:rPr lang="hu-HU" altLang="hu-HU" sz="1800" dirty="0">
                <a:latin typeface="Calibri" panose="020F0502020204030204" pitchFamily="34" charset="0"/>
              </a:rPr>
              <a:t> </a:t>
            </a:r>
            <a:r>
              <a:rPr lang="hu-HU" altLang="hu-HU" sz="1800" dirty="0" err="1">
                <a:latin typeface="Calibri" panose="020F0502020204030204" pitchFamily="34" charset="0"/>
              </a:rPr>
              <a:t>separated</a:t>
            </a:r>
            <a:r>
              <a:rPr lang="hu-HU" altLang="hu-HU" sz="1800" dirty="0">
                <a:latin typeface="Calibri" panose="020F0502020204030204" pitchFamily="34" charset="0"/>
              </a:rPr>
              <a:t> (non-</a:t>
            </a:r>
            <a:r>
              <a:rPr lang="hu-HU" altLang="hu-HU" sz="1800" dirty="0" err="1">
                <a:latin typeface="Calibri" panose="020F0502020204030204" pitchFamily="34" charset="0"/>
              </a:rPr>
              <a:t>disjunction</a:t>
            </a:r>
            <a:r>
              <a:rPr lang="hu-HU" altLang="hu-HU" sz="1800" dirty="0">
                <a:latin typeface="Calibri" panose="020F0502020204030204" pitchFamily="34" charset="0"/>
              </a:rPr>
              <a:t>)</a:t>
            </a:r>
          </a:p>
        </p:txBody>
      </p:sp>
      <p:pic>
        <p:nvPicPr>
          <p:cNvPr id="4" name="Picture 13" descr="nondis_m22964">
            <a:extLst>
              <a:ext uri="{FF2B5EF4-FFF2-40B4-BE49-F238E27FC236}">
                <a16:creationId xmlns:a16="http://schemas.microsoft.com/office/drawing/2014/main" id="{55C410E6-2AE1-4154-9108-9F0B003DF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004" y="3780474"/>
            <a:ext cx="2411413" cy="2111375"/>
          </a:xfrm>
          <a:prstGeom prst="rect">
            <a:avLst/>
          </a:prstGeom>
          <a:noFill/>
          <a:ln>
            <a:noFill/>
          </a:ln>
          <a:effectLst>
            <a:prstShdw prst="shdw13" dist="53882" dir="13500000">
              <a:schemeClr val="tx1">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0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a:extLst>
              <a:ext uri="{FF2B5EF4-FFF2-40B4-BE49-F238E27FC236}">
                <a16:creationId xmlns:a16="http://schemas.microsoft.com/office/drawing/2014/main" id="{35C50482-EDB6-4C97-9CC5-2452C4E276B9}"/>
              </a:ext>
            </a:extLst>
          </p:cNvPr>
          <p:cNvSpPr>
            <a:spLocks noChangeShapeType="1"/>
          </p:cNvSpPr>
          <p:nvPr/>
        </p:nvSpPr>
        <p:spPr bwMode="auto">
          <a:xfrm>
            <a:off x="8616950" y="3573463"/>
            <a:ext cx="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3556" name="Text Box 4">
            <a:extLst>
              <a:ext uri="{FF2B5EF4-FFF2-40B4-BE49-F238E27FC236}">
                <a16:creationId xmlns:a16="http://schemas.microsoft.com/office/drawing/2014/main" id="{79DD2005-6390-40DC-B76E-29C1B845FCB7}"/>
              </a:ext>
            </a:extLst>
          </p:cNvPr>
          <p:cNvSpPr txBox="1">
            <a:spLocks noChangeArrowheads="1"/>
          </p:cNvSpPr>
          <p:nvPr/>
        </p:nvSpPr>
        <p:spPr bwMode="auto">
          <a:xfrm>
            <a:off x="2259013" y="61864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latin typeface="Times New Roman" panose="02020603050405020304" pitchFamily="18" charset="0"/>
            </a:endParaRPr>
          </a:p>
        </p:txBody>
      </p:sp>
      <p:pic>
        <p:nvPicPr>
          <p:cNvPr id="23557" name="Picture 5">
            <a:extLst>
              <a:ext uri="{FF2B5EF4-FFF2-40B4-BE49-F238E27FC236}">
                <a16:creationId xmlns:a16="http://schemas.microsoft.com/office/drawing/2014/main" id="{73D629BC-D4A2-4932-8EE5-BA3BB345F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23" y="560246"/>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1F15B91A-E64F-439C-8612-AD1FF06DF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313" y="422275"/>
            <a:ext cx="25527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a:extLst>
              <a:ext uri="{FF2B5EF4-FFF2-40B4-BE49-F238E27FC236}">
                <a16:creationId xmlns:a16="http://schemas.microsoft.com/office/drawing/2014/main" id="{F5611102-2A7C-435D-B2B3-8D7359DD8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3040" y="368950"/>
            <a:ext cx="350043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a:extLst>
              <a:ext uri="{FF2B5EF4-FFF2-40B4-BE49-F238E27FC236}">
                <a16:creationId xmlns:a16="http://schemas.microsoft.com/office/drawing/2014/main" id="{90EFD43A-ECF0-444C-A4A7-004EB599677D}"/>
              </a:ext>
            </a:extLst>
          </p:cNvPr>
          <p:cNvSpPr txBox="1">
            <a:spLocks noChangeArrowheads="1"/>
          </p:cNvSpPr>
          <p:nvPr/>
        </p:nvSpPr>
        <p:spPr bwMode="auto">
          <a:xfrm>
            <a:off x="3370580" y="5537537"/>
            <a:ext cx="8516620" cy="1061829"/>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1" dirty="0">
                <a:latin typeface="+mn-lt"/>
              </a:rPr>
              <a:t>Down </a:t>
            </a:r>
            <a:r>
              <a:rPr lang="hu-HU" altLang="hu-HU" sz="1800" b="1" dirty="0" err="1">
                <a:latin typeface="+mn-lt"/>
              </a:rPr>
              <a:t>syndrome</a:t>
            </a:r>
            <a:r>
              <a:rPr lang="hu-HU" altLang="hu-HU" sz="1800" b="1" dirty="0">
                <a:latin typeface="+mn-lt"/>
              </a:rPr>
              <a:t>:  </a:t>
            </a:r>
            <a:r>
              <a:rPr lang="hu-HU" altLang="hu-HU" sz="1800" b="1" dirty="0" err="1">
                <a:latin typeface="+mn-lt"/>
              </a:rPr>
              <a:t>chromosome</a:t>
            </a:r>
            <a:r>
              <a:rPr lang="hu-HU" altLang="hu-HU" sz="1800" b="1" dirty="0">
                <a:latin typeface="+mn-lt"/>
              </a:rPr>
              <a:t> 21 </a:t>
            </a:r>
            <a:r>
              <a:rPr lang="hu-HU" altLang="hu-HU" sz="1800" b="1" dirty="0" err="1">
                <a:latin typeface="+mn-lt"/>
              </a:rPr>
              <a:t>trisomie</a:t>
            </a:r>
            <a:endParaRPr lang="hu-HU" altLang="hu-HU" sz="1800" b="1" dirty="0">
              <a:latin typeface="+mn-lt"/>
            </a:endParaRPr>
          </a:p>
          <a:p>
            <a:pPr>
              <a:spcBef>
                <a:spcPct val="50000"/>
              </a:spcBef>
              <a:buNone/>
            </a:pPr>
            <a:r>
              <a:rPr lang="en-US" sz="1800" dirty="0">
                <a:latin typeface="+mn-lt"/>
              </a:rPr>
              <a:t>It is typically associated with</a:t>
            </a:r>
            <a:r>
              <a:rPr lang="hu-HU" sz="1800" dirty="0">
                <a:latin typeface="+mn-lt"/>
              </a:rPr>
              <a:t> </a:t>
            </a:r>
            <a:r>
              <a:rPr lang="hu-HU" sz="1800" dirty="0" err="1">
                <a:latin typeface="+mn-lt"/>
              </a:rPr>
              <a:t>physical</a:t>
            </a:r>
            <a:r>
              <a:rPr lang="hu-HU" sz="1800" dirty="0">
                <a:latin typeface="+mn-lt"/>
              </a:rPr>
              <a:t> </a:t>
            </a:r>
            <a:r>
              <a:rPr lang="hu-HU" sz="1800" dirty="0" err="1">
                <a:latin typeface="+mn-lt"/>
              </a:rPr>
              <a:t>growth</a:t>
            </a:r>
            <a:r>
              <a:rPr lang="hu-HU" sz="1800" dirty="0">
                <a:latin typeface="+mn-lt"/>
              </a:rPr>
              <a:t> </a:t>
            </a:r>
            <a:r>
              <a:rPr lang="hu-HU" sz="1800" dirty="0" err="1">
                <a:latin typeface="+mn-lt"/>
              </a:rPr>
              <a:t>delays</a:t>
            </a:r>
            <a:r>
              <a:rPr lang="en-US" sz="1800" dirty="0">
                <a:latin typeface="+mn-lt"/>
              </a:rPr>
              <a:t>, characteristic</a:t>
            </a:r>
            <a:r>
              <a:rPr lang="hu-HU" sz="1800" dirty="0">
                <a:latin typeface="+mn-lt"/>
              </a:rPr>
              <a:t> </a:t>
            </a:r>
            <a:r>
              <a:rPr lang="hu-HU" sz="1800" dirty="0" err="1">
                <a:latin typeface="+mn-lt"/>
              </a:rPr>
              <a:t>facial</a:t>
            </a:r>
            <a:r>
              <a:rPr lang="hu-HU" sz="1800" dirty="0">
                <a:latin typeface="+mn-lt"/>
              </a:rPr>
              <a:t> </a:t>
            </a:r>
            <a:r>
              <a:rPr lang="hu-HU" sz="1800" dirty="0" err="1">
                <a:latin typeface="+mn-lt"/>
              </a:rPr>
              <a:t>features</a:t>
            </a:r>
            <a:r>
              <a:rPr lang="en-US" sz="1800" dirty="0">
                <a:latin typeface="+mn-lt"/>
              </a:rPr>
              <a:t> and mild to moderate</a:t>
            </a:r>
            <a:r>
              <a:rPr lang="hu-HU" sz="1800" dirty="0">
                <a:latin typeface="+mn-lt"/>
              </a:rPr>
              <a:t> </a:t>
            </a:r>
            <a:r>
              <a:rPr lang="hu-HU" sz="1800" dirty="0" err="1">
                <a:latin typeface="+mn-lt"/>
              </a:rPr>
              <a:t>intellectual</a:t>
            </a:r>
            <a:r>
              <a:rPr lang="hu-HU" sz="1800" dirty="0">
                <a:latin typeface="+mn-lt"/>
              </a:rPr>
              <a:t> </a:t>
            </a:r>
            <a:r>
              <a:rPr lang="hu-HU" sz="1800" dirty="0" err="1">
                <a:latin typeface="+mn-lt"/>
              </a:rPr>
              <a:t>disasbility</a:t>
            </a:r>
            <a:r>
              <a:rPr lang="hu-HU" sz="1800" dirty="0">
                <a:latin typeface="+mn-lt"/>
              </a:rPr>
              <a:t>. </a:t>
            </a:r>
            <a:r>
              <a:rPr lang="hu-HU" sz="1800" dirty="0" err="1">
                <a:latin typeface="+mn-lt"/>
              </a:rPr>
              <a:t>Single</a:t>
            </a:r>
            <a:r>
              <a:rPr lang="hu-HU" sz="1800" dirty="0">
                <a:latin typeface="+mn-lt"/>
              </a:rPr>
              <a:t> </a:t>
            </a:r>
            <a:r>
              <a:rPr lang="hu-HU" sz="1800" dirty="0" err="1">
                <a:latin typeface="+mn-lt"/>
              </a:rPr>
              <a:t>crease</a:t>
            </a:r>
            <a:r>
              <a:rPr lang="hu-HU" sz="1800" dirty="0">
                <a:latin typeface="+mn-lt"/>
              </a:rPr>
              <a:t> of </a:t>
            </a:r>
            <a:r>
              <a:rPr lang="hu-HU" sz="1800" dirty="0" err="1">
                <a:latin typeface="+mn-lt"/>
              </a:rPr>
              <a:t>the</a:t>
            </a:r>
            <a:r>
              <a:rPr lang="hu-HU" sz="1800" dirty="0">
                <a:latin typeface="+mn-lt"/>
              </a:rPr>
              <a:t> </a:t>
            </a:r>
            <a:r>
              <a:rPr lang="hu-HU" sz="1800" dirty="0" err="1">
                <a:latin typeface="+mn-lt"/>
              </a:rPr>
              <a:t>palm</a:t>
            </a:r>
            <a:r>
              <a:rPr lang="hu-HU" sz="1800" dirty="0">
                <a:latin typeface="+mn-lt"/>
              </a:rPr>
              <a:t>.</a:t>
            </a:r>
            <a:endParaRPr lang="de-DE" altLang="hu-HU" sz="1800" b="1" dirty="0">
              <a:latin typeface="+mn-lt"/>
            </a:endParaRPr>
          </a:p>
        </p:txBody>
      </p:sp>
      <p:sp>
        <p:nvSpPr>
          <p:cNvPr id="52233" name="Oval 9">
            <a:extLst>
              <a:ext uri="{FF2B5EF4-FFF2-40B4-BE49-F238E27FC236}">
                <a16:creationId xmlns:a16="http://schemas.microsoft.com/office/drawing/2014/main" id="{08A72F66-63EA-4CDE-99AB-4D68708C1854}"/>
              </a:ext>
            </a:extLst>
          </p:cNvPr>
          <p:cNvSpPr>
            <a:spLocks noChangeArrowheads="1"/>
          </p:cNvSpPr>
          <p:nvPr/>
        </p:nvSpPr>
        <p:spPr bwMode="auto">
          <a:xfrm>
            <a:off x="9004300" y="4258146"/>
            <a:ext cx="720725" cy="865188"/>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hu-HU" altLang="hu-HU" sz="1800">
              <a:solidFill>
                <a:srgbClr val="CC3300"/>
              </a:solidFill>
            </a:endParaRPr>
          </a:p>
        </p:txBody>
      </p:sp>
      <p:sp>
        <p:nvSpPr>
          <p:cNvPr id="2" name="Téglalap 1">
            <a:extLst>
              <a:ext uri="{FF2B5EF4-FFF2-40B4-BE49-F238E27FC236}">
                <a16:creationId xmlns:a16="http://schemas.microsoft.com/office/drawing/2014/main" id="{B6D660D0-8BF6-45AF-A002-BC8111C101A7}"/>
              </a:ext>
            </a:extLst>
          </p:cNvPr>
          <p:cNvSpPr/>
          <p:nvPr/>
        </p:nvSpPr>
        <p:spPr>
          <a:xfrm>
            <a:off x="248603" y="88823"/>
            <a:ext cx="11201717" cy="461665"/>
          </a:xfrm>
          <a:prstGeom prst="rect">
            <a:avLst/>
          </a:prstGeom>
        </p:spPr>
        <p:txBody>
          <a:bodyPr wrap="square">
            <a:spAutoFit/>
          </a:bodyPr>
          <a:lstStyle/>
          <a:p>
            <a:r>
              <a:rPr lang="en-US" sz="2400" b="1" dirty="0">
                <a:solidFill>
                  <a:srgbClr val="C00000"/>
                </a:solidFill>
              </a:rPr>
              <a:t>Down syndrome is one of the most</a:t>
            </a:r>
            <a:r>
              <a:rPr lang="hu-HU" sz="2400" b="1" dirty="0">
                <a:solidFill>
                  <a:srgbClr val="C00000"/>
                </a:solidFill>
              </a:rPr>
              <a:t> </a:t>
            </a:r>
            <a:r>
              <a:rPr lang="en-US" sz="2400" b="1" dirty="0">
                <a:solidFill>
                  <a:srgbClr val="C00000"/>
                </a:solidFill>
              </a:rPr>
              <a:t>common</a:t>
            </a:r>
            <a:r>
              <a:rPr lang="hu-HU" sz="2400" b="1" dirty="0">
                <a:solidFill>
                  <a:srgbClr val="C00000"/>
                </a:solidFill>
              </a:rPr>
              <a:t> </a:t>
            </a:r>
            <a:r>
              <a:rPr lang="hu-HU" sz="2400" b="1" dirty="0" err="1">
                <a:solidFill>
                  <a:srgbClr val="C00000"/>
                </a:solidFill>
              </a:rPr>
              <a:t>chromosome</a:t>
            </a:r>
            <a:r>
              <a:rPr lang="hu-HU" sz="2400" b="1" dirty="0">
                <a:solidFill>
                  <a:srgbClr val="C00000"/>
                </a:solidFill>
              </a:rPr>
              <a:t> </a:t>
            </a:r>
            <a:r>
              <a:rPr lang="hu-HU" sz="2400" b="1" dirty="0" err="1">
                <a:solidFill>
                  <a:srgbClr val="C00000"/>
                </a:solidFill>
              </a:rPr>
              <a:t>abnormalities</a:t>
            </a:r>
            <a:r>
              <a:rPr lang="hu-HU" sz="2400" b="1" dirty="0">
                <a:solidFill>
                  <a:srgbClr val="C00000"/>
                </a:solidFill>
              </a:rPr>
              <a:t> in </a:t>
            </a:r>
            <a:r>
              <a:rPr lang="hu-HU" sz="2400" b="1" dirty="0" err="1">
                <a:solidFill>
                  <a:srgbClr val="C00000"/>
                </a:solidFill>
              </a:rPr>
              <a:t>humans</a:t>
            </a:r>
            <a:endParaRPr lang="hu-HU" sz="2400" b="1" dirty="0">
              <a:solidFill>
                <a:srgbClr val="C00000"/>
              </a:solidFill>
            </a:endParaRPr>
          </a:p>
        </p:txBody>
      </p:sp>
      <p:pic>
        <p:nvPicPr>
          <p:cNvPr id="11" name="Picture 4" descr="carls 8">
            <a:extLst>
              <a:ext uri="{FF2B5EF4-FFF2-40B4-BE49-F238E27FC236}">
                <a16:creationId xmlns:a16="http://schemas.microsoft.com/office/drawing/2014/main" id="{80EBA19A-FE0A-4BC5-9B36-C52E59AE60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936" t="34639" r="2001"/>
          <a:stretch/>
        </p:blipFill>
        <p:spPr bwMode="auto">
          <a:xfrm>
            <a:off x="4001770" y="3127667"/>
            <a:ext cx="2660968" cy="226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609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33"/>
                                        </p:tgtEl>
                                        <p:attrNameLst>
                                          <p:attrName>style.visibility</p:attrName>
                                        </p:attrNameLst>
                                      </p:cBhvr>
                                      <p:to>
                                        <p:strVal val="visible"/>
                                      </p:to>
                                    </p:set>
                                    <p:anim calcmode="lin" valueType="num">
                                      <p:cBhvr additive="base">
                                        <p:cTn id="7" dur="500" fill="hold"/>
                                        <p:tgtEl>
                                          <p:spTgt spid="52233"/>
                                        </p:tgtEl>
                                        <p:attrNameLst>
                                          <p:attrName>ppt_x</p:attrName>
                                        </p:attrNameLst>
                                      </p:cBhvr>
                                      <p:tavLst>
                                        <p:tav tm="0">
                                          <p:val>
                                            <p:strVal val="#ppt_x"/>
                                          </p:val>
                                        </p:tav>
                                        <p:tav tm="100000">
                                          <p:val>
                                            <p:strVal val="#ppt_x"/>
                                          </p:val>
                                        </p:tav>
                                      </p:tavLst>
                                    </p:anim>
                                    <p:anim calcmode="lin" valueType="num">
                                      <p:cBhvr additive="base">
                                        <p:cTn id="8"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6">
            <a:extLst>
              <a:ext uri="{FF2B5EF4-FFF2-40B4-BE49-F238E27FC236}">
                <a16:creationId xmlns:a16="http://schemas.microsoft.com/office/drawing/2014/main" id="{EA002867-30C4-4903-BD66-553F36EB1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1527175"/>
            <a:ext cx="49244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6">
            <a:extLst>
              <a:ext uri="{FF2B5EF4-FFF2-40B4-BE49-F238E27FC236}">
                <a16:creationId xmlns:a16="http://schemas.microsoft.com/office/drawing/2014/main" id="{C9F75532-1CF1-4A0E-A4F6-9D96FC3E4932}"/>
              </a:ext>
            </a:extLst>
          </p:cNvPr>
          <p:cNvSpPr>
            <a:spLocks noGrp="1" noChangeArrowheads="1"/>
          </p:cNvSpPr>
          <p:nvPr>
            <p:ph type="title"/>
          </p:nvPr>
        </p:nvSpPr>
        <p:spPr>
          <a:xfrm>
            <a:off x="7310439" y="274638"/>
            <a:ext cx="3106737" cy="1143000"/>
          </a:xfrm>
          <a:solidFill>
            <a:srgbClr val="DDDDDD"/>
          </a:solidFill>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p:spPr>
        <p:txBody>
          <a:bodyPr>
            <a:flatTx/>
          </a:bodyPr>
          <a:lstStyle/>
          <a:p>
            <a:pPr eaLnBrk="1" hangingPunct="1"/>
            <a:r>
              <a:rPr lang="hu-HU" altLang="hu-HU" sz="3200" b="1">
                <a:solidFill>
                  <a:srgbClr val="FF0000"/>
                </a:solidFill>
              </a:rPr>
              <a:t>Down syndrome</a:t>
            </a:r>
            <a:endParaRPr lang="en-US" altLang="hu-HU" sz="3200" b="1">
              <a:solidFill>
                <a:srgbClr val="FF0000"/>
              </a:solidFill>
            </a:endParaRPr>
          </a:p>
        </p:txBody>
      </p:sp>
      <p:sp>
        <p:nvSpPr>
          <p:cNvPr id="12292" name="Rectangle 11">
            <a:extLst>
              <a:ext uri="{FF2B5EF4-FFF2-40B4-BE49-F238E27FC236}">
                <a16:creationId xmlns:a16="http://schemas.microsoft.com/office/drawing/2014/main" id="{FE4F93D2-7895-463F-90D3-C20A646B322F}"/>
              </a:ext>
            </a:extLst>
          </p:cNvPr>
          <p:cNvSpPr>
            <a:spLocks noChangeArrowheads="1"/>
          </p:cNvSpPr>
          <p:nvPr/>
        </p:nvSpPr>
        <p:spPr bwMode="auto">
          <a:xfrm>
            <a:off x="1717675" y="44648"/>
            <a:ext cx="3643883" cy="615553"/>
          </a:xfrm>
          <a:prstGeom prst="rect">
            <a:avLst/>
          </a:prstGeom>
          <a:solidFill>
            <a:srgbClr val="DDDDDD"/>
          </a:solidFill>
          <a:ln>
            <a:noFill/>
          </a:ln>
          <a:effectLst>
            <a:prstShdw prst="shdw13" dist="53882" dir="13500000">
              <a:schemeClr val="tx1">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600" b="1" dirty="0">
                <a:latin typeface="+mn-lt"/>
              </a:rPr>
              <a:t>21</a:t>
            </a:r>
            <a:r>
              <a:rPr lang="en-US" altLang="hu-HU" sz="1600" b="1" baseline="30000" dirty="0">
                <a:latin typeface="+mn-lt"/>
              </a:rPr>
              <a:t>st</a:t>
            </a:r>
            <a:r>
              <a:rPr lang="en-US" altLang="hu-HU" sz="1600" b="1" dirty="0">
                <a:latin typeface="+mn-lt"/>
              </a:rPr>
              <a:t> chromosome</a:t>
            </a:r>
            <a:r>
              <a:rPr lang="en-US" altLang="hu-HU" sz="1600" dirty="0">
                <a:latin typeface="+mn-lt"/>
              </a:rPr>
              <a:t> </a:t>
            </a:r>
            <a:r>
              <a:rPr lang="hu-HU" altLang="hu-HU" sz="1600" dirty="0">
                <a:latin typeface="+mn-lt"/>
              </a:rPr>
              <a:t>- </a:t>
            </a:r>
            <a:r>
              <a:rPr lang="en-US" altLang="hu-HU" sz="1600" dirty="0">
                <a:latin typeface="+mn-lt"/>
              </a:rPr>
              <a:t>smallest chromosome</a:t>
            </a:r>
            <a:endParaRPr lang="hu-HU" altLang="hu-HU" sz="1600" dirty="0">
              <a:latin typeface="+mn-lt"/>
            </a:endParaRPr>
          </a:p>
          <a:p>
            <a:pPr eaLnBrk="1" hangingPunct="1">
              <a:spcBef>
                <a:spcPct val="0"/>
              </a:spcBef>
              <a:buFontTx/>
              <a:buNone/>
            </a:pPr>
            <a:r>
              <a:rPr lang="en-US" altLang="hu-HU" sz="1600" dirty="0">
                <a:latin typeface="+mn-lt"/>
              </a:rPr>
              <a:t> </a:t>
            </a:r>
            <a:r>
              <a:rPr lang="hu-HU" altLang="hu-HU" sz="1600" dirty="0" err="1">
                <a:latin typeface="+mn-lt"/>
              </a:rPr>
              <a:t>Only</a:t>
            </a:r>
            <a:r>
              <a:rPr lang="hu-HU" altLang="hu-HU" sz="1600" dirty="0">
                <a:latin typeface="+mn-lt"/>
              </a:rPr>
              <a:t> </a:t>
            </a:r>
            <a:r>
              <a:rPr lang="en-US" altLang="hu-HU" sz="1600" dirty="0">
                <a:latin typeface="+mn-lt"/>
              </a:rPr>
              <a:t> 200 to 250 genes</a:t>
            </a:r>
            <a:r>
              <a:rPr lang="en-US" altLang="hu-HU" sz="1800" dirty="0">
                <a:latin typeface="+mn-lt"/>
              </a:rPr>
              <a:t> </a:t>
            </a:r>
          </a:p>
        </p:txBody>
      </p:sp>
      <p:sp>
        <p:nvSpPr>
          <p:cNvPr id="39948" name="Rectangle 12">
            <a:extLst>
              <a:ext uri="{FF2B5EF4-FFF2-40B4-BE49-F238E27FC236}">
                <a16:creationId xmlns:a16="http://schemas.microsoft.com/office/drawing/2014/main" id="{D6B8EAEC-68F0-46AE-8E9D-5DFCB9579D5E}"/>
              </a:ext>
            </a:extLst>
          </p:cNvPr>
          <p:cNvSpPr>
            <a:spLocks noChangeArrowheads="1"/>
          </p:cNvSpPr>
          <p:nvPr/>
        </p:nvSpPr>
        <p:spPr bwMode="auto">
          <a:xfrm>
            <a:off x="1744664" y="812176"/>
            <a:ext cx="5214937" cy="3477875"/>
          </a:xfrm>
          <a:prstGeom prst="rect">
            <a:avLst/>
          </a:prstGeom>
          <a:solidFill>
            <a:srgbClr val="DDDDDD"/>
          </a:solidFill>
          <a:ln>
            <a:noFill/>
          </a:ln>
          <a:effectLst>
            <a:prstShdw prst="shdw13" dist="53882" dir="13500000">
              <a:schemeClr val="tx1">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lgn="ctr" eaLnBrk="1" hangingPunct="1">
              <a:defRPr/>
            </a:pPr>
            <a:r>
              <a:rPr lang="en-US" altLang="hu-HU" sz="1600" b="1" dirty="0"/>
              <a:t>Genes that may have input into Down syndrome include:</a:t>
            </a:r>
            <a:endParaRPr lang="hu-HU" altLang="hu-HU" sz="1600" b="1" dirty="0"/>
          </a:p>
          <a:p>
            <a:pPr algn="ctr" eaLnBrk="1" hangingPunct="1">
              <a:defRPr/>
            </a:pPr>
            <a:r>
              <a:rPr lang="hu-HU" altLang="hu-HU" b="1" dirty="0" err="1">
                <a:solidFill>
                  <a:srgbClr val="FF0000"/>
                </a:solidFill>
                <a:effectLst>
                  <a:outerShdw blurRad="38100" dist="38100" dir="2700000" algn="tl">
                    <a:srgbClr val="000000"/>
                  </a:outerShdw>
                </a:effectLst>
              </a:rPr>
              <a:t>Overexpression</a:t>
            </a:r>
            <a:r>
              <a:rPr lang="hu-HU" altLang="hu-HU" b="1" dirty="0">
                <a:solidFill>
                  <a:srgbClr val="FF0000"/>
                </a:solidFill>
                <a:effectLst>
                  <a:outerShdw blurRad="38100" dist="38100" dir="2700000" algn="tl">
                    <a:srgbClr val="000000"/>
                  </a:outerShdw>
                </a:effectLst>
              </a:rPr>
              <a:t>!!</a:t>
            </a:r>
            <a:endParaRPr lang="en-US" altLang="hu-HU" b="1" dirty="0">
              <a:solidFill>
                <a:srgbClr val="FF0000"/>
              </a:solidFill>
              <a:effectLst>
                <a:outerShdw blurRad="38100" dist="38100" dir="2700000" algn="tl">
                  <a:srgbClr val="000000"/>
                </a:outerShdw>
              </a:effectLst>
            </a:endParaRPr>
          </a:p>
          <a:p>
            <a:pPr algn="ctr" eaLnBrk="1" hangingPunct="1">
              <a:defRPr/>
            </a:pPr>
            <a:r>
              <a:rPr lang="en-US" altLang="hu-HU" sz="1200" b="1" dirty="0"/>
              <a:t> </a:t>
            </a:r>
          </a:p>
          <a:p>
            <a:pPr algn="ctr" eaLnBrk="1" hangingPunct="1">
              <a:defRPr/>
            </a:pPr>
            <a:r>
              <a:rPr lang="en-US" altLang="hu-HU" sz="1200" b="1" dirty="0">
                <a:hlinkClick r:id="rId3"/>
              </a:rPr>
              <a:t>COL6A1</a:t>
            </a:r>
            <a:r>
              <a:rPr lang="en-US" altLang="hu-HU" sz="1200" b="1" dirty="0"/>
              <a:t> -- overexpression may be the cause of </a:t>
            </a:r>
            <a:r>
              <a:rPr lang="en-US" altLang="hu-HU" sz="1200" b="1" dirty="0">
                <a:solidFill>
                  <a:srgbClr val="FF0000"/>
                </a:solidFill>
                <a:effectLst>
                  <a:outerShdw blurRad="38100" dist="38100" dir="2700000" algn="tl">
                    <a:srgbClr val="000000"/>
                  </a:outerShdw>
                </a:effectLst>
              </a:rPr>
              <a:t>heart defects </a:t>
            </a:r>
            <a:endParaRPr lang="hu-HU" altLang="hu-HU" sz="1200" b="1" dirty="0">
              <a:solidFill>
                <a:srgbClr val="FF0000"/>
              </a:solidFill>
              <a:effectLst>
                <a:outerShdw blurRad="38100" dist="38100" dir="2700000" algn="tl">
                  <a:srgbClr val="000000"/>
                </a:outerShdw>
              </a:effectLst>
            </a:endParaRPr>
          </a:p>
          <a:p>
            <a:pPr algn="ctr" eaLnBrk="1" hangingPunct="1">
              <a:defRPr/>
            </a:pPr>
            <a:endParaRPr lang="en-US" altLang="hu-HU" sz="1200" b="1" dirty="0">
              <a:solidFill>
                <a:srgbClr val="FF0000"/>
              </a:solidFill>
              <a:effectLst>
                <a:outerShdw blurRad="38100" dist="38100" dir="2700000" algn="tl">
                  <a:srgbClr val="000000"/>
                </a:outerShdw>
              </a:effectLst>
            </a:endParaRPr>
          </a:p>
          <a:p>
            <a:pPr algn="ctr" eaLnBrk="1" hangingPunct="1">
              <a:defRPr/>
            </a:pPr>
            <a:r>
              <a:rPr lang="en-US" altLang="hu-HU" sz="1200" b="1" dirty="0">
                <a:hlinkClick r:id="rId4"/>
              </a:rPr>
              <a:t>ETS2</a:t>
            </a:r>
            <a:r>
              <a:rPr lang="en-US" altLang="hu-HU" sz="1200" b="1" dirty="0"/>
              <a:t> -- overexpression may be the cause of </a:t>
            </a:r>
            <a:r>
              <a:rPr lang="en-US" altLang="hu-HU" sz="1200" b="1" dirty="0">
                <a:solidFill>
                  <a:srgbClr val="FF0000"/>
                </a:solidFill>
                <a:effectLst>
                  <a:outerShdw blurRad="38100" dist="38100" dir="2700000" algn="tl">
                    <a:srgbClr val="000000"/>
                  </a:outerShdw>
                </a:effectLst>
              </a:rPr>
              <a:t>skeletal abnormalities </a:t>
            </a:r>
            <a:endParaRPr lang="hu-HU" altLang="hu-HU" sz="1200" b="1" dirty="0">
              <a:solidFill>
                <a:srgbClr val="FF0000"/>
              </a:solidFill>
              <a:effectLst>
                <a:outerShdw blurRad="38100" dist="38100" dir="2700000" algn="tl">
                  <a:srgbClr val="000000"/>
                </a:outerShdw>
              </a:effectLst>
            </a:endParaRPr>
          </a:p>
          <a:p>
            <a:pPr algn="ctr" eaLnBrk="1" hangingPunct="1">
              <a:defRPr/>
            </a:pPr>
            <a:endParaRPr lang="en-US" altLang="hu-HU" sz="1200" b="1" dirty="0">
              <a:solidFill>
                <a:srgbClr val="FF0000"/>
              </a:solidFill>
              <a:effectLst>
                <a:outerShdw blurRad="38100" dist="38100" dir="2700000" algn="tl">
                  <a:srgbClr val="000000"/>
                </a:outerShdw>
              </a:effectLst>
            </a:endParaRPr>
          </a:p>
          <a:p>
            <a:pPr algn="ctr" eaLnBrk="1" hangingPunct="1">
              <a:defRPr/>
            </a:pPr>
            <a:r>
              <a:rPr lang="en-US" altLang="hu-HU" sz="1200" b="1" dirty="0">
                <a:hlinkClick r:id="rId5"/>
              </a:rPr>
              <a:t>CAF1A</a:t>
            </a:r>
            <a:r>
              <a:rPr lang="en-US" altLang="hu-HU" sz="1200" b="1" dirty="0"/>
              <a:t> -- overexpression may be detrimental to DNA synthesis </a:t>
            </a:r>
            <a:endParaRPr lang="hu-HU" altLang="hu-HU" sz="1200" b="1" dirty="0"/>
          </a:p>
          <a:p>
            <a:pPr algn="ctr" eaLnBrk="1" hangingPunct="1">
              <a:defRPr/>
            </a:pPr>
            <a:endParaRPr lang="en-US" altLang="hu-HU" sz="1200" b="1" dirty="0"/>
          </a:p>
          <a:p>
            <a:pPr algn="ctr" eaLnBrk="1" hangingPunct="1">
              <a:defRPr/>
            </a:pPr>
            <a:r>
              <a:rPr lang="en-US" altLang="hu-HU" sz="1200" b="1" dirty="0">
                <a:hlinkClick r:id="rId6"/>
              </a:rPr>
              <a:t>DYRK</a:t>
            </a:r>
            <a:r>
              <a:rPr lang="en-US" altLang="hu-HU" sz="1200" b="1" dirty="0"/>
              <a:t> -- overexpression may be the cause of </a:t>
            </a:r>
            <a:r>
              <a:rPr lang="en-US" altLang="hu-HU" sz="1200" b="1" dirty="0">
                <a:solidFill>
                  <a:srgbClr val="FF0000"/>
                </a:solidFill>
                <a:effectLst>
                  <a:outerShdw blurRad="38100" dist="38100" dir="2700000" algn="tl">
                    <a:srgbClr val="000000"/>
                  </a:outerShdw>
                </a:effectLst>
              </a:rPr>
              <a:t>mental retardation</a:t>
            </a:r>
            <a:r>
              <a:rPr lang="en-US" altLang="hu-HU" sz="1200" b="1" dirty="0"/>
              <a:t> </a:t>
            </a:r>
            <a:endParaRPr lang="hu-HU" altLang="hu-HU" sz="1200" b="1" dirty="0"/>
          </a:p>
          <a:p>
            <a:pPr algn="ctr" eaLnBrk="1" hangingPunct="1">
              <a:defRPr/>
            </a:pPr>
            <a:endParaRPr lang="en-US" altLang="hu-HU" sz="1200" b="1" dirty="0"/>
          </a:p>
          <a:p>
            <a:pPr algn="ctr" eaLnBrk="1" hangingPunct="1">
              <a:defRPr/>
            </a:pPr>
            <a:r>
              <a:rPr lang="en-US" altLang="hu-HU" sz="1200" b="1" dirty="0">
                <a:hlinkClick r:id="rId7"/>
              </a:rPr>
              <a:t>CRYA1</a:t>
            </a:r>
            <a:r>
              <a:rPr lang="en-US" altLang="hu-HU" sz="1200" b="1" dirty="0"/>
              <a:t> -- overexpression may be the cause of </a:t>
            </a:r>
            <a:r>
              <a:rPr lang="en-US" altLang="hu-HU" sz="1200" b="1" dirty="0">
                <a:solidFill>
                  <a:srgbClr val="FF0000"/>
                </a:solidFill>
                <a:effectLst>
                  <a:outerShdw blurRad="38100" dist="38100" dir="2700000" algn="tl">
                    <a:srgbClr val="000000"/>
                  </a:outerShdw>
                </a:effectLst>
              </a:rPr>
              <a:t>cataracts </a:t>
            </a:r>
            <a:endParaRPr lang="hu-HU" altLang="hu-HU" sz="1200" b="1" dirty="0">
              <a:solidFill>
                <a:srgbClr val="FF0000"/>
              </a:solidFill>
              <a:effectLst>
                <a:outerShdw blurRad="38100" dist="38100" dir="2700000" algn="tl">
                  <a:srgbClr val="000000"/>
                </a:outerShdw>
              </a:effectLst>
            </a:endParaRPr>
          </a:p>
          <a:p>
            <a:pPr algn="ctr" eaLnBrk="1" hangingPunct="1">
              <a:defRPr/>
            </a:pPr>
            <a:endParaRPr lang="en-US" altLang="hu-HU" sz="1200" b="1" dirty="0"/>
          </a:p>
          <a:p>
            <a:pPr algn="ctr" eaLnBrk="1" hangingPunct="1">
              <a:defRPr/>
            </a:pPr>
            <a:r>
              <a:rPr lang="en-US" altLang="hu-HU" sz="1200" b="1" dirty="0">
                <a:hlinkClick r:id="rId8"/>
              </a:rPr>
              <a:t>GART</a:t>
            </a:r>
            <a:r>
              <a:rPr lang="en-US" altLang="hu-HU" sz="1200" b="1" dirty="0"/>
              <a:t> -- overexpression may disrupt DNA synthesis and repair </a:t>
            </a:r>
            <a:endParaRPr lang="hu-HU" altLang="hu-HU" sz="1200" b="1" dirty="0"/>
          </a:p>
          <a:p>
            <a:pPr algn="ctr" eaLnBrk="1" hangingPunct="1">
              <a:defRPr/>
            </a:pPr>
            <a:endParaRPr lang="en-US" altLang="hu-HU" sz="1200" b="1" dirty="0"/>
          </a:p>
          <a:p>
            <a:pPr algn="ctr" eaLnBrk="1" hangingPunct="1">
              <a:defRPr/>
            </a:pPr>
            <a:r>
              <a:rPr lang="en-US" altLang="hu-HU" sz="1200" b="1" dirty="0">
                <a:hlinkClick r:id="rId9"/>
              </a:rPr>
              <a:t>IFNAR</a:t>
            </a:r>
            <a:r>
              <a:rPr lang="en-US" altLang="hu-HU" sz="1200" b="1" dirty="0"/>
              <a:t> -- the gene for expression of Interferon,</a:t>
            </a:r>
            <a:endParaRPr lang="hu-HU" altLang="hu-HU" sz="1200" b="1" dirty="0"/>
          </a:p>
          <a:p>
            <a:pPr algn="ctr" eaLnBrk="1" hangingPunct="1">
              <a:defRPr/>
            </a:pPr>
            <a:r>
              <a:rPr lang="en-US" altLang="hu-HU" sz="1200" b="1" dirty="0"/>
              <a:t> overexpression may interfere with the immune system </a:t>
            </a:r>
            <a:r>
              <a:rPr lang="en-US" altLang="hu-HU" dirty="0"/>
              <a:t> </a:t>
            </a:r>
          </a:p>
        </p:txBody>
      </p:sp>
      <p:sp>
        <p:nvSpPr>
          <p:cNvPr id="39951" name="Rectangle 15">
            <a:extLst>
              <a:ext uri="{FF2B5EF4-FFF2-40B4-BE49-F238E27FC236}">
                <a16:creationId xmlns:a16="http://schemas.microsoft.com/office/drawing/2014/main" id="{74F19F7E-EA46-44CB-B900-CC5D5D456C7C}"/>
              </a:ext>
            </a:extLst>
          </p:cNvPr>
          <p:cNvSpPr>
            <a:spLocks noChangeArrowheads="1"/>
          </p:cNvSpPr>
          <p:nvPr/>
        </p:nvSpPr>
        <p:spPr bwMode="auto">
          <a:xfrm>
            <a:off x="5602289" y="4424690"/>
            <a:ext cx="4439357"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r>
              <a:rPr lang="en-US" altLang="hu-HU" sz="1400" b="1" dirty="0"/>
              <a:t>In 1959, </a:t>
            </a:r>
            <a:r>
              <a:rPr lang="en-US" altLang="hu-HU" sz="1400" b="1" dirty="0" err="1"/>
              <a:t>Jérôme</a:t>
            </a:r>
            <a:r>
              <a:rPr lang="en-US" altLang="hu-HU" sz="1400" b="1" dirty="0"/>
              <a:t> Lejeune discovered that Down syndrome</a:t>
            </a:r>
            <a:endParaRPr lang="hu-HU" altLang="hu-HU" sz="1400" b="1" dirty="0"/>
          </a:p>
          <a:p>
            <a:pPr eaLnBrk="1" hangingPunct="1">
              <a:defRPr/>
            </a:pPr>
            <a:r>
              <a:rPr lang="en-US" altLang="hu-HU" sz="1400" b="1" dirty="0"/>
              <a:t> resulted from an </a:t>
            </a:r>
            <a:r>
              <a:rPr lang="en-US" altLang="hu-HU" sz="1400" b="1" u="sng" dirty="0">
                <a:solidFill>
                  <a:srgbClr val="C00000"/>
                </a:solidFill>
              </a:rPr>
              <a:t>extra chromosome</a:t>
            </a:r>
            <a:r>
              <a:rPr lang="en-US" altLang="hu-HU" sz="1400" b="1" dirty="0"/>
              <a:t>.</a:t>
            </a:r>
            <a:r>
              <a:rPr lang="en-US" altLang="hu-HU" sz="1400" b="1" dirty="0">
                <a:effectLst>
                  <a:outerShdw blurRad="38100" dist="38100" dir="2700000" algn="tl">
                    <a:srgbClr val="C0C0C0"/>
                  </a:outerShdw>
                </a:effectLst>
              </a:rPr>
              <a:t> </a:t>
            </a:r>
          </a:p>
        </p:txBody>
      </p:sp>
      <p:sp>
        <p:nvSpPr>
          <p:cNvPr id="12295" name="Rectangle 17">
            <a:extLst>
              <a:ext uri="{FF2B5EF4-FFF2-40B4-BE49-F238E27FC236}">
                <a16:creationId xmlns:a16="http://schemas.microsoft.com/office/drawing/2014/main" id="{B30AF3E6-2DC4-48D1-B81A-81DCF2194F08}"/>
              </a:ext>
            </a:extLst>
          </p:cNvPr>
          <p:cNvSpPr>
            <a:spLocks noChangeArrowheads="1"/>
          </p:cNvSpPr>
          <p:nvPr/>
        </p:nvSpPr>
        <p:spPr bwMode="auto">
          <a:xfrm>
            <a:off x="6248084" y="5036344"/>
            <a:ext cx="5507036" cy="1292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hu-HU" sz="1800" b="1" dirty="0">
                <a:latin typeface="+mn-lt"/>
              </a:rPr>
              <a:t>Mosaicism</a:t>
            </a:r>
            <a:r>
              <a:rPr lang="hu-HU" altLang="hu-HU" sz="1800" b="1" dirty="0">
                <a:latin typeface="+mn-lt"/>
              </a:rPr>
              <a:t>!</a:t>
            </a:r>
          </a:p>
          <a:p>
            <a:pPr eaLnBrk="1" hangingPunct="1">
              <a:spcBef>
                <a:spcPct val="0"/>
              </a:spcBef>
              <a:buFontTx/>
              <a:buNone/>
              <a:defRPr/>
            </a:pPr>
            <a:r>
              <a:rPr lang="hu-HU" altLang="hu-HU" sz="1200" dirty="0">
                <a:latin typeface="+mn-lt"/>
              </a:rPr>
              <a:t>-%</a:t>
            </a:r>
            <a:r>
              <a:rPr lang="en-US" altLang="hu-HU" sz="1200" dirty="0">
                <a:latin typeface="+mn-lt"/>
              </a:rPr>
              <a:t> of </a:t>
            </a:r>
            <a:r>
              <a:rPr lang="en-US" altLang="hu-HU" sz="1200" dirty="0" err="1">
                <a:latin typeface="+mn-lt"/>
              </a:rPr>
              <a:t>trisomic</a:t>
            </a:r>
            <a:r>
              <a:rPr lang="en-US" altLang="hu-HU" sz="1200" dirty="0">
                <a:latin typeface="+mn-lt"/>
              </a:rPr>
              <a:t> cells in the muscle may differ from</a:t>
            </a:r>
            <a:endParaRPr lang="hu-HU" altLang="hu-HU" sz="1200" dirty="0">
              <a:latin typeface="+mn-lt"/>
            </a:endParaRPr>
          </a:p>
          <a:p>
            <a:pPr eaLnBrk="1" hangingPunct="1">
              <a:spcBef>
                <a:spcPct val="0"/>
              </a:spcBef>
              <a:buFontTx/>
              <a:buNone/>
              <a:defRPr/>
            </a:pPr>
            <a:r>
              <a:rPr lang="en-US" altLang="hu-HU" sz="1200" dirty="0">
                <a:latin typeface="+mn-lt"/>
              </a:rPr>
              <a:t> </a:t>
            </a:r>
            <a:r>
              <a:rPr lang="en-US" altLang="hu-HU" sz="1200" dirty="0" err="1">
                <a:latin typeface="+mn-lt"/>
              </a:rPr>
              <a:t>th</a:t>
            </a:r>
            <a:r>
              <a:rPr lang="hu-HU" altLang="hu-HU" sz="1200" dirty="0" err="1">
                <a:latin typeface="+mn-lt"/>
              </a:rPr>
              <a:t>at</a:t>
            </a:r>
            <a:r>
              <a:rPr lang="en-US" altLang="hu-HU" sz="1200" dirty="0">
                <a:latin typeface="+mn-lt"/>
              </a:rPr>
              <a:t> in the brain, or in the blood or skin</a:t>
            </a:r>
            <a:endParaRPr lang="hu-HU" altLang="hu-HU" sz="1200" dirty="0">
              <a:latin typeface="+mn-lt"/>
            </a:endParaRPr>
          </a:p>
          <a:p>
            <a:pPr eaLnBrk="1" hangingPunct="1">
              <a:spcBef>
                <a:spcPct val="0"/>
              </a:spcBef>
              <a:buFontTx/>
              <a:buNone/>
              <a:defRPr/>
            </a:pPr>
            <a:r>
              <a:rPr lang="hu-HU" altLang="hu-HU" sz="1200" dirty="0">
                <a:latin typeface="+mn-lt"/>
              </a:rPr>
              <a:t>-</a:t>
            </a:r>
            <a:r>
              <a:rPr lang="en-US" altLang="hu-HU" sz="1200" b="1" dirty="0">
                <a:solidFill>
                  <a:srgbClr val="1B6B1B"/>
                </a:solidFill>
                <a:effectLst>
                  <a:outerShdw blurRad="38100" dist="38100" dir="2700000" algn="tl">
                    <a:srgbClr val="000000">
                      <a:alpha val="43137"/>
                    </a:srgbClr>
                  </a:outerShdw>
                </a:effectLst>
                <a:latin typeface="+mn-lt"/>
              </a:rPr>
              <a:t>presence of cells with normal number of </a:t>
            </a:r>
            <a:endParaRPr lang="hu-HU" altLang="hu-HU" sz="1200" b="1" dirty="0">
              <a:solidFill>
                <a:srgbClr val="1B6B1B"/>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hu-HU" sz="1200" b="1" dirty="0">
                <a:solidFill>
                  <a:srgbClr val="1B6B1B"/>
                </a:solidFill>
                <a:effectLst>
                  <a:outerShdw blurRad="38100" dist="38100" dir="2700000" algn="tl">
                    <a:srgbClr val="000000">
                      <a:alpha val="43137"/>
                    </a:srgbClr>
                  </a:outerShdw>
                </a:effectLst>
                <a:latin typeface="+mn-lt"/>
              </a:rPr>
              <a:t>chromosomes (46) may result in a less severe </a:t>
            </a:r>
            <a:endParaRPr lang="hu-HU" altLang="hu-HU" sz="1200" b="1" dirty="0">
              <a:solidFill>
                <a:srgbClr val="1B6B1B"/>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hu-HU" sz="1200" b="1" dirty="0">
                <a:solidFill>
                  <a:srgbClr val="1B6B1B"/>
                </a:solidFill>
                <a:effectLst>
                  <a:outerShdw blurRad="38100" dist="38100" dir="2700000" algn="tl">
                    <a:srgbClr val="000000">
                      <a:alpha val="43137"/>
                    </a:srgbClr>
                  </a:outerShdw>
                </a:effectLst>
                <a:latin typeface="+mn-lt"/>
              </a:rPr>
              <a:t>Down syndrome</a:t>
            </a:r>
          </a:p>
        </p:txBody>
      </p:sp>
      <p:pic>
        <p:nvPicPr>
          <p:cNvPr id="9" name="Picture 5" descr="paula Sage - Actress with Downs Syndrome, Wikipedia">
            <a:hlinkClick r:id="rId10"/>
            <a:extLst>
              <a:ext uri="{FF2B5EF4-FFF2-40B4-BE49-F238E27FC236}">
                <a16:creationId xmlns:a16="http://schemas.microsoft.com/office/drawing/2014/main" id="{ECDED938-797E-4B61-AA77-9C42FCFCE4AA}"/>
              </a:ext>
            </a:extLst>
          </p:cNvPr>
          <p:cNvPicPr>
            <a:picLocks noGrp="1" noChangeAspect="1" noChangeArrowheads="1"/>
          </p:cNvPicPr>
          <p:nvPr>
            <p:ph sz="half" idx="1"/>
          </p:nvPr>
        </p:nvPicPr>
        <p:blipFill>
          <a:blip r:embed="rId11">
            <a:extLst>
              <a:ext uri="{28A0092B-C50C-407E-A947-70E740481C1C}">
                <a14:useLocalDpi xmlns:a14="http://schemas.microsoft.com/office/drawing/2010/main" val="0"/>
              </a:ext>
            </a:extLst>
          </a:blip>
          <a:srcRect/>
          <a:stretch>
            <a:fillRect/>
          </a:stretch>
        </p:blipFill>
        <p:spPr>
          <a:xfrm>
            <a:off x="1847850" y="4530726"/>
            <a:ext cx="1728788" cy="2303463"/>
          </a:xfrm>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a:extLst>
              <a:ext uri="{FF2B5EF4-FFF2-40B4-BE49-F238E27FC236}">
                <a16:creationId xmlns:a16="http://schemas.microsoft.com/office/drawing/2014/main" id="{EEB3DF60-EE9F-4FE7-B8B8-AE4B9A4EDBF4}"/>
              </a:ext>
            </a:extLst>
          </p:cNvPr>
          <p:cNvSpPr>
            <a:spLocks noChangeArrowheads="1"/>
          </p:cNvSpPr>
          <p:nvPr/>
        </p:nvSpPr>
        <p:spPr bwMode="auto">
          <a:xfrm>
            <a:off x="3636963" y="6491288"/>
            <a:ext cx="3276600" cy="246062"/>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000"/>
              <a:t>Sottish</a:t>
            </a:r>
            <a:r>
              <a:rPr lang="en-US" altLang="hu-HU" sz="1000"/>
              <a:t> award-winning film and TV actress </a:t>
            </a:r>
            <a:r>
              <a:rPr lang="en-US" altLang="hu-HU" sz="1000">
                <a:hlinkClick r:id="rId12" tooltip="Paula Sage"/>
              </a:rPr>
              <a:t>Paula Sage</a:t>
            </a:r>
            <a:r>
              <a:rPr lang="en-US" altLang="hu-HU" sz="1000"/>
              <a:t> </a:t>
            </a:r>
          </a:p>
        </p:txBody>
      </p:sp>
    </p:spTree>
    <p:extLst>
      <p:ext uri="{BB962C8B-B14F-4D97-AF65-F5344CB8AC3E}">
        <p14:creationId xmlns:p14="http://schemas.microsoft.com/office/powerpoint/2010/main" val="349971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951"/>
                                        </p:tgtEl>
                                        <p:attrNameLst>
                                          <p:attrName>style.visibility</p:attrName>
                                        </p:attrNameLst>
                                      </p:cBhvr>
                                      <p:to>
                                        <p:strVal val="visible"/>
                                      </p:to>
                                    </p:set>
                                    <p:anim calcmode="lin" valueType="num">
                                      <p:cBhvr>
                                        <p:cTn id="7" dur="500" fill="hold"/>
                                        <p:tgtEl>
                                          <p:spTgt spid="39951"/>
                                        </p:tgtEl>
                                        <p:attrNameLst>
                                          <p:attrName>ppt_w</p:attrName>
                                        </p:attrNameLst>
                                      </p:cBhvr>
                                      <p:tavLst>
                                        <p:tav tm="0">
                                          <p:val>
                                            <p:fltVal val="0"/>
                                          </p:val>
                                        </p:tav>
                                        <p:tav tm="100000">
                                          <p:val>
                                            <p:strVal val="#ppt_w"/>
                                          </p:val>
                                        </p:tav>
                                      </p:tavLst>
                                    </p:anim>
                                    <p:anim calcmode="lin" valueType="num">
                                      <p:cBhvr>
                                        <p:cTn id="8" dur="500" fill="hold"/>
                                        <p:tgtEl>
                                          <p:spTgt spid="39951"/>
                                        </p:tgtEl>
                                        <p:attrNameLst>
                                          <p:attrName>ppt_h</p:attrName>
                                        </p:attrNameLst>
                                      </p:cBhvr>
                                      <p:tavLst>
                                        <p:tav tm="0">
                                          <p:val>
                                            <p:fltVal val="0"/>
                                          </p:val>
                                        </p:tav>
                                        <p:tav tm="100000">
                                          <p:val>
                                            <p:strVal val="#ppt_h"/>
                                          </p:val>
                                        </p:tav>
                                      </p:tavLst>
                                    </p:anim>
                                    <p:animEffect transition="in" filter="fade">
                                      <p:cBhvr>
                                        <p:cTn id="9" dur="500"/>
                                        <p:tgtEl>
                                          <p:spTgt spid="39951"/>
                                        </p:tgtEl>
                                      </p:cBhvr>
                                    </p:animEffect>
                                  </p:childTnLst>
                                </p:cTn>
                              </p:par>
                              <p:par>
                                <p:cTn id="10" presetID="53" presetClass="entr" presetSubtype="16"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500" fill="hold"/>
                                        <p:tgtEl>
                                          <p:spTgt spid="12290"/>
                                        </p:tgtEl>
                                        <p:attrNameLst>
                                          <p:attrName>ppt_w</p:attrName>
                                        </p:attrNameLst>
                                      </p:cBhvr>
                                      <p:tavLst>
                                        <p:tav tm="0">
                                          <p:val>
                                            <p:fltVal val="0"/>
                                          </p:val>
                                        </p:tav>
                                        <p:tav tm="100000">
                                          <p:val>
                                            <p:strVal val="#ppt_w"/>
                                          </p:val>
                                        </p:tav>
                                      </p:tavLst>
                                    </p:anim>
                                    <p:anim calcmode="lin" valueType="num">
                                      <p:cBhvr>
                                        <p:cTn id="13" dur="500" fill="hold"/>
                                        <p:tgtEl>
                                          <p:spTgt spid="12290"/>
                                        </p:tgtEl>
                                        <p:attrNameLst>
                                          <p:attrName>ppt_h</p:attrName>
                                        </p:attrNameLst>
                                      </p:cBhvr>
                                      <p:tavLst>
                                        <p:tav tm="0">
                                          <p:val>
                                            <p:fltVal val="0"/>
                                          </p:val>
                                        </p:tav>
                                        <p:tav tm="100000">
                                          <p:val>
                                            <p:strVal val="#ppt_h"/>
                                          </p:val>
                                        </p:tav>
                                      </p:tavLst>
                                    </p:anim>
                                    <p:animEffect transition="in" filter="fade">
                                      <p:cBhvr>
                                        <p:cTn id="14" dur="500"/>
                                        <p:tgtEl>
                                          <p:spTgt spid="122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p:cTn id="19" dur="500" fill="hold"/>
                                        <p:tgtEl>
                                          <p:spTgt spid="12292"/>
                                        </p:tgtEl>
                                        <p:attrNameLst>
                                          <p:attrName>ppt_w</p:attrName>
                                        </p:attrNameLst>
                                      </p:cBhvr>
                                      <p:tavLst>
                                        <p:tav tm="0">
                                          <p:val>
                                            <p:fltVal val="0"/>
                                          </p:val>
                                        </p:tav>
                                        <p:tav tm="100000">
                                          <p:val>
                                            <p:strVal val="#ppt_w"/>
                                          </p:val>
                                        </p:tav>
                                      </p:tavLst>
                                    </p:anim>
                                    <p:anim calcmode="lin" valueType="num">
                                      <p:cBhvr>
                                        <p:cTn id="20" dur="500" fill="hold"/>
                                        <p:tgtEl>
                                          <p:spTgt spid="12292"/>
                                        </p:tgtEl>
                                        <p:attrNameLst>
                                          <p:attrName>ppt_h</p:attrName>
                                        </p:attrNameLst>
                                      </p:cBhvr>
                                      <p:tavLst>
                                        <p:tav tm="0">
                                          <p:val>
                                            <p:fltVal val="0"/>
                                          </p:val>
                                        </p:tav>
                                        <p:tav tm="100000">
                                          <p:val>
                                            <p:strVal val="#ppt_h"/>
                                          </p:val>
                                        </p:tav>
                                      </p:tavLst>
                                    </p:anim>
                                    <p:animEffect transition="in" filter="fade">
                                      <p:cBhvr>
                                        <p:cTn id="21" dur="500"/>
                                        <p:tgtEl>
                                          <p:spTgt spid="1229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9948"/>
                                        </p:tgtEl>
                                        <p:attrNameLst>
                                          <p:attrName>style.visibility</p:attrName>
                                        </p:attrNameLst>
                                      </p:cBhvr>
                                      <p:to>
                                        <p:strVal val="visible"/>
                                      </p:to>
                                    </p:set>
                                    <p:anim calcmode="lin" valueType="num">
                                      <p:cBhvr>
                                        <p:cTn id="26" dur="500" fill="hold"/>
                                        <p:tgtEl>
                                          <p:spTgt spid="39948"/>
                                        </p:tgtEl>
                                        <p:attrNameLst>
                                          <p:attrName>ppt_w</p:attrName>
                                        </p:attrNameLst>
                                      </p:cBhvr>
                                      <p:tavLst>
                                        <p:tav tm="0">
                                          <p:val>
                                            <p:fltVal val="0"/>
                                          </p:val>
                                        </p:tav>
                                        <p:tav tm="100000">
                                          <p:val>
                                            <p:strVal val="#ppt_w"/>
                                          </p:val>
                                        </p:tav>
                                      </p:tavLst>
                                    </p:anim>
                                    <p:anim calcmode="lin" valueType="num">
                                      <p:cBhvr>
                                        <p:cTn id="27" dur="500" fill="hold"/>
                                        <p:tgtEl>
                                          <p:spTgt spid="39948"/>
                                        </p:tgtEl>
                                        <p:attrNameLst>
                                          <p:attrName>ppt_h</p:attrName>
                                        </p:attrNameLst>
                                      </p:cBhvr>
                                      <p:tavLst>
                                        <p:tav tm="0">
                                          <p:val>
                                            <p:fltVal val="0"/>
                                          </p:val>
                                        </p:tav>
                                        <p:tav tm="100000">
                                          <p:val>
                                            <p:strVal val="#ppt_h"/>
                                          </p:val>
                                        </p:tav>
                                      </p:tavLst>
                                    </p:anim>
                                    <p:animEffect transition="in" filter="fade">
                                      <p:cBhvr>
                                        <p:cTn id="28" dur="500"/>
                                        <p:tgtEl>
                                          <p:spTgt spid="399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295"/>
                                        </p:tgtEl>
                                        <p:attrNameLst>
                                          <p:attrName>style.visibility</p:attrName>
                                        </p:attrNameLst>
                                      </p:cBhvr>
                                      <p:to>
                                        <p:strVal val="visible"/>
                                      </p:to>
                                    </p:set>
                                    <p:anim calcmode="lin" valueType="num">
                                      <p:cBhvr>
                                        <p:cTn id="33" dur="500" fill="hold"/>
                                        <p:tgtEl>
                                          <p:spTgt spid="12295"/>
                                        </p:tgtEl>
                                        <p:attrNameLst>
                                          <p:attrName>ppt_w</p:attrName>
                                        </p:attrNameLst>
                                      </p:cBhvr>
                                      <p:tavLst>
                                        <p:tav tm="0">
                                          <p:val>
                                            <p:fltVal val="0"/>
                                          </p:val>
                                        </p:tav>
                                        <p:tav tm="100000">
                                          <p:val>
                                            <p:strVal val="#ppt_w"/>
                                          </p:val>
                                        </p:tav>
                                      </p:tavLst>
                                    </p:anim>
                                    <p:anim calcmode="lin" valueType="num">
                                      <p:cBhvr>
                                        <p:cTn id="34" dur="500" fill="hold"/>
                                        <p:tgtEl>
                                          <p:spTgt spid="12295"/>
                                        </p:tgtEl>
                                        <p:attrNameLst>
                                          <p:attrName>ppt_h</p:attrName>
                                        </p:attrNameLst>
                                      </p:cBhvr>
                                      <p:tavLst>
                                        <p:tav tm="0">
                                          <p:val>
                                            <p:fltVal val="0"/>
                                          </p:val>
                                        </p:tav>
                                        <p:tav tm="100000">
                                          <p:val>
                                            <p:strVal val="#ppt_h"/>
                                          </p:val>
                                        </p:tav>
                                      </p:tavLst>
                                    </p:anim>
                                    <p:animEffect transition="in" filter="fade">
                                      <p:cBhvr>
                                        <p:cTn id="35" dur="500"/>
                                        <p:tgtEl>
                                          <p:spTgt spid="1229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39948" grpId="0" animBg="1"/>
      <p:bldP spid="39951" grpId="0" animBg="1"/>
      <p:bldP spid="1229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055688" y="274639"/>
            <a:ext cx="9612313" cy="1354137"/>
          </a:xfrm>
        </p:spPr>
        <p:txBody>
          <a:bodyPr>
            <a:normAutofit/>
          </a:bodyPr>
          <a:lstStyle/>
          <a:p>
            <a:pPr algn="ctr" eaLnBrk="1" hangingPunct="1"/>
            <a:r>
              <a:rPr lang="hu-HU" altLang="hu-HU" sz="2800" b="1" dirty="0">
                <a:solidFill>
                  <a:srgbClr val="C00000"/>
                </a:solidFill>
                <a:latin typeface="+mn-lt"/>
              </a:rPr>
              <a:t>CONGENITAL MALFORMATION, TERATOLOGY, HISTORY</a:t>
            </a:r>
          </a:p>
        </p:txBody>
      </p:sp>
      <p:sp>
        <p:nvSpPr>
          <p:cNvPr id="3077" name="Rectangle 5"/>
          <p:cNvSpPr>
            <a:spLocks noGrp="1" noChangeArrowheads="1"/>
          </p:cNvSpPr>
          <p:nvPr>
            <p:ph type="body" idx="1"/>
          </p:nvPr>
        </p:nvSpPr>
        <p:spPr>
          <a:xfrm>
            <a:off x="1289844" y="1547496"/>
            <a:ext cx="9612312" cy="2044700"/>
          </a:xfrm>
          <a:solidFill>
            <a:schemeClr val="bg1"/>
          </a:solidFill>
        </p:spPr>
        <p:txBody>
          <a:bodyPr>
            <a:noAutofit/>
          </a:bodyPr>
          <a:lstStyle/>
          <a:p>
            <a:pPr marL="0" indent="0" eaLnBrk="1" hangingPunct="1">
              <a:buNone/>
              <a:defRPr/>
            </a:pPr>
            <a:r>
              <a:rPr lang="en-US" sz="2400" b="1" dirty="0"/>
              <a:t>Teratology </a:t>
            </a:r>
            <a:r>
              <a:rPr lang="en-US" sz="2400" dirty="0"/>
              <a:t>is the science that studies the causes, mechanisms, and patterns of abnormal development.</a:t>
            </a:r>
            <a:endParaRPr lang="hu-HU" sz="2400" dirty="0"/>
          </a:p>
          <a:p>
            <a:pPr eaLnBrk="1" hangingPunct="1">
              <a:buFontTx/>
              <a:buNone/>
              <a:defRPr/>
            </a:pPr>
            <a:r>
              <a:rPr lang="hu-HU" sz="2400" dirty="0" err="1"/>
              <a:t>teratology</a:t>
            </a:r>
            <a:r>
              <a:rPr lang="hu-HU" sz="2400" dirty="0"/>
              <a:t> : </a:t>
            </a:r>
            <a:r>
              <a:rPr lang="hu-HU" sz="2400" dirty="0" err="1"/>
              <a:t>development</a:t>
            </a:r>
            <a:r>
              <a:rPr lang="hu-HU" sz="2400" dirty="0"/>
              <a:t> of „</a:t>
            </a:r>
            <a:r>
              <a:rPr lang="hu-HU" sz="2400" dirty="0" err="1"/>
              <a:t>monsters</a:t>
            </a:r>
            <a:r>
              <a:rPr lang="hu-HU" sz="2400" dirty="0"/>
              <a:t>”</a:t>
            </a:r>
            <a:endParaRPr lang="en-US" sz="2400" dirty="0">
              <a:effectLst>
                <a:outerShdw blurRad="38100" dist="38100" dir="2700000" algn="tl">
                  <a:srgbClr val="CC3300"/>
                </a:outerShdw>
              </a:effectLst>
            </a:endParaRPr>
          </a:p>
          <a:p>
            <a:pPr marL="0" indent="0">
              <a:buNone/>
            </a:pPr>
            <a:r>
              <a:rPr lang="hu-HU" sz="2400" dirty="0"/>
              <a:t>In </a:t>
            </a:r>
            <a:r>
              <a:rPr lang="hu-HU" sz="2400" dirty="0" err="1"/>
              <a:t>historical</a:t>
            </a:r>
            <a:r>
              <a:rPr lang="hu-HU" sz="2400" dirty="0"/>
              <a:t> </a:t>
            </a:r>
            <a:r>
              <a:rPr lang="hu-HU" sz="2400" dirty="0" err="1"/>
              <a:t>times</a:t>
            </a:r>
            <a:r>
              <a:rPr lang="hu-HU" sz="2400" dirty="0"/>
              <a:t> </a:t>
            </a:r>
            <a:r>
              <a:rPr lang="hu-HU" sz="2400" dirty="0" err="1"/>
              <a:t>the</a:t>
            </a:r>
            <a:r>
              <a:rPr lang="hu-HU" sz="2400" dirty="0"/>
              <a:t> </a:t>
            </a:r>
            <a:r>
              <a:rPr lang="hu-HU" sz="2400" dirty="0" err="1"/>
              <a:t>explanation</a:t>
            </a:r>
            <a:r>
              <a:rPr lang="hu-HU" sz="2400" dirty="0"/>
              <a:t> of </a:t>
            </a:r>
            <a:r>
              <a:rPr lang="hu-HU" sz="2400" dirty="0" err="1"/>
              <a:t>the</a:t>
            </a:r>
            <a:r>
              <a:rPr lang="hu-HU" sz="2400" dirty="0"/>
              <a:t> „</a:t>
            </a:r>
            <a:r>
              <a:rPr lang="hu-HU" sz="2400" dirty="0" err="1"/>
              <a:t>developmental</a:t>
            </a:r>
            <a:r>
              <a:rPr lang="hu-HU" sz="2400" dirty="0"/>
              <a:t> </a:t>
            </a:r>
            <a:r>
              <a:rPr lang="hu-HU" sz="2400" dirty="0" err="1"/>
              <a:t>monsters</a:t>
            </a:r>
            <a:r>
              <a:rPr lang="hu-HU" sz="2400" dirty="0"/>
              <a:t>” </a:t>
            </a:r>
            <a:r>
              <a:rPr lang="hu-HU" sz="2400" dirty="0" err="1"/>
              <a:t>was</a:t>
            </a:r>
            <a:r>
              <a:rPr lang="hu-HU" sz="2400" dirty="0"/>
              <a:t> </a:t>
            </a:r>
            <a:r>
              <a:rPr lang="hu-HU" sz="2400" dirty="0" err="1"/>
              <a:t>mainly</a:t>
            </a:r>
            <a:r>
              <a:rPr lang="hu-HU" sz="2400" dirty="0"/>
              <a:t> </a:t>
            </a:r>
            <a:r>
              <a:rPr lang="hu-HU" sz="2400" dirty="0" err="1"/>
              <a:t>esoteric</a:t>
            </a:r>
            <a:r>
              <a:rPr lang="hu-HU" sz="2400" dirty="0"/>
              <a:t> (</a:t>
            </a:r>
            <a:r>
              <a:rPr lang="en-US" sz="2400" dirty="0"/>
              <a:t>Devilish Souls</a:t>
            </a:r>
            <a:r>
              <a:rPr lang="hu-HU" sz="2400" dirty="0"/>
              <a:t>)</a:t>
            </a:r>
            <a:endParaRPr lang="hu-HU" altLang="hu-HU" sz="2400" dirty="0">
              <a:latin typeface="Calibri" panose="020F0502020204030204" pitchFamily="34" charset="0"/>
            </a:endParaRPr>
          </a:p>
          <a:p>
            <a:pPr marL="0" indent="0">
              <a:buNone/>
            </a:pPr>
            <a:r>
              <a:rPr lang="hu-HU" altLang="hu-HU" sz="2400" dirty="0" err="1">
                <a:latin typeface="Calibri" panose="020F0502020204030204" pitchFamily="34" charset="0"/>
              </a:rPr>
              <a:t>First</a:t>
            </a:r>
            <a:r>
              <a:rPr lang="hu-HU" altLang="hu-HU" sz="2400" dirty="0">
                <a:latin typeface="Calibri" panose="020F0502020204030204" pitchFamily="34" charset="0"/>
              </a:rPr>
              <a:t> </a:t>
            </a:r>
            <a:r>
              <a:rPr lang="hu-HU" altLang="hu-HU" sz="2400" dirty="0" err="1">
                <a:latin typeface="Calibri" panose="020F0502020204030204" pitchFamily="34" charset="0"/>
              </a:rPr>
              <a:t>scientific</a:t>
            </a:r>
            <a:r>
              <a:rPr lang="hu-HU" altLang="hu-HU" sz="2400" dirty="0">
                <a:latin typeface="Calibri" panose="020F0502020204030204" pitchFamily="34" charset="0"/>
              </a:rPr>
              <a:t> </a:t>
            </a:r>
            <a:r>
              <a:rPr lang="hu-HU" altLang="hu-HU" sz="2400" dirty="0" err="1">
                <a:latin typeface="Calibri" panose="020F0502020204030204" pitchFamily="34" charset="0"/>
              </a:rPr>
              <a:t>descriptions</a:t>
            </a:r>
            <a:r>
              <a:rPr lang="hu-HU" altLang="hu-HU" sz="2400" dirty="0">
                <a:latin typeface="Calibri" panose="020F0502020204030204" pitchFamily="34" charset="0"/>
              </a:rPr>
              <a:t>: </a:t>
            </a:r>
            <a:r>
              <a:rPr lang="hu-HU" altLang="hu-HU" sz="2400" b="1" dirty="0" err="1">
                <a:latin typeface="Calibri" panose="020F0502020204030204" pitchFamily="34" charset="0"/>
              </a:rPr>
              <a:t>Ambroise</a:t>
            </a:r>
            <a:r>
              <a:rPr lang="hu-HU" altLang="hu-HU" sz="2400" b="1" dirty="0">
                <a:latin typeface="Calibri" panose="020F0502020204030204" pitchFamily="34" charset="0"/>
              </a:rPr>
              <a:t> Paré (XIV. </a:t>
            </a:r>
            <a:r>
              <a:rPr lang="hu-HU" altLang="hu-HU" sz="2400" b="1" dirty="0" err="1">
                <a:latin typeface="Calibri" panose="020F0502020204030204" pitchFamily="34" charset="0"/>
              </a:rPr>
              <a:t>century</a:t>
            </a:r>
            <a:r>
              <a:rPr lang="hu-HU" altLang="hu-HU" sz="2400" b="1" dirty="0">
                <a:latin typeface="Calibri" panose="020F0502020204030204" pitchFamily="34" charset="0"/>
              </a:rPr>
              <a:t> </a:t>
            </a:r>
            <a:r>
              <a:rPr lang="hu-HU" altLang="hu-HU" sz="2400" dirty="0" err="1">
                <a:latin typeface="Calibri" panose="020F0502020204030204" pitchFamily="34" charset="0"/>
              </a:rPr>
              <a:t>barber</a:t>
            </a:r>
            <a:r>
              <a:rPr lang="hu-HU" altLang="hu-HU" sz="2400" dirty="0">
                <a:latin typeface="Calibri" panose="020F0502020204030204" pitchFamily="34" charset="0"/>
              </a:rPr>
              <a:t>  </a:t>
            </a:r>
            <a:r>
              <a:rPr lang="hu-HU" altLang="hu-HU" sz="2400" dirty="0" err="1">
                <a:latin typeface="Calibri" panose="020F0502020204030204" pitchFamily="34" charset="0"/>
              </a:rPr>
              <a:t>surgeon</a:t>
            </a:r>
            <a:r>
              <a:rPr lang="hu-HU" altLang="hu-HU" sz="2400" dirty="0">
                <a:latin typeface="Calibri" panose="020F0502020204030204" pitchFamily="34" charset="0"/>
              </a:rPr>
              <a:t>, </a:t>
            </a:r>
            <a:r>
              <a:rPr lang="hu-HU" altLang="hu-HU" sz="2400" dirty="0" err="1">
                <a:latin typeface="Calibri" panose="020F0502020204030204" pitchFamily="34" charset="0"/>
              </a:rPr>
              <a:t>pathologist</a:t>
            </a:r>
            <a:r>
              <a:rPr lang="hu-HU" altLang="hu-HU" sz="2400" dirty="0">
                <a:latin typeface="Calibri" panose="020F0502020204030204" pitchFamily="34" charset="0"/>
              </a:rPr>
              <a:t>, </a:t>
            </a:r>
            <a:r>
              <a:rPr lang="hu-HU" altLang="hu-HU" sz="2400" dirty="0" err="1">
                <a:latin typeface="Calibri" panose="020F0502020204030204" pitchFamily="34" charset="0"/>
              </a:rPr>
              <a:t>anatomist</a:t>
            </a:r>
            <a:r>
              <a:rPr lang="hu-HU" altLang="hu-HU" sz="2400" dirty="0">
                <a:latin typeface="Calibri" panose="020F0502020204030204" pitchFamily="34" charset="0"/>
              </a:rPr>
              <a:t>)</a:t>
            </a:r>
          </a:p>
          <a:p>
            <a:pPr marL="0" indent="0">
              <a:buNone/>
            </a:pPr>
            <a:r>
              <a:rPr lang="hu-HU" sz="2400" dirty="0"/>
              <a:t>1941 </a:t>
            </a:r>
            <a:r>
              <a:rPr lang="hu-HU" sz="2400" b="1" dirty="0" err="1"/>
              <a:t>Gregg</a:t>
            </a:r>
            <a:r>
              <a:rPr lang="hu-HU" sz="2400" dirty="0"/>
              <a:t> (</a:t>
            </a:r>
            <a:r>
              <a:rPr lang="hu-HU" sz="2400" dirty="0" err="1"/>
              <a:t>Australia</a:t>
            </a:r>
            <a:r>
              <a:rPr lang="hu-HU" sz="2400" dirty="0"/>
              <a:t>) </a:t>
            </a:r>
            <a:r>
              <a:rPr lang="hu-HU" sz="2400" b="1" dirty="0" err="1"/>
              <a:t>rubella</a:t>
            </a:r>
            <a:r>
              <a:rPr lang="hu-HU" sz="2400" b="1" dirty="0"/>
              <a:t> </a:t>
            </a:r>
            <a:r>
              <a:rPr lang="hu-HU" sz="2400" dirty="0" err="1"/>
              <a:t>infection</a:t>
            </a:r>
            <a:r>
              <a:rPr lang="hu-HU" sz="2400" dirty="0"/>
              <a:t>  of </a:t>
            </a:r>
            <a:r>
              <a:rPr lang="hu-HU" sz="2400" dirty="0" err="1"/>
              <a:t>pregnants</a:t>
            </a:r>
            <a:r>
              <a:rPr lang="hu-HU" sz="2400" dirty="0"/>
              <a:t> </a:t>
            </a:r>
            <a:r>
              <a:rPr lang="hu-HU" sz="2400" dirty="0" err="1"/>
              <a:t>caused</a:t>
            </a:r>
            <a:r>
              <a:rPr lang="hu-HU" sz="2400" dirty="0"/>
              <a:t>  </a:t>
            </a:r>
            <a:r>
              <a:rPr lang="hu-HU" sz="2400" dirty="0" err="1"/>
              <a:t>blindness</a:t>
            </a:r>
            <a:r>
              <a:rPr lang="hu-HU" sz="2400" dirty="0"/>
              <a:t>, </a:t>
            </a:r>
            <a:r>
              <a:rPr lang="hu-HU" sz="2400" dirty="0" err="1"/>
              <a:t>deafness</a:t>
            </a:r>
            <a:r>
              <a:rPr lang="hu-HU" sz="2400" dirty="0"/>
              <a:t> , </a:t>
            </a:r>
            <a:r>
              <a:rPr lang="hu-HU" sz="2400" dirty="0" err="1"/>
              <a:t>problems</a:t>
            </a:r>
            <a:r>
              <a:rPr lang="hu-HU" sz="2400" dirty="0"/>
              <a:t>  </a:t>
            </a:r>
            <a:r>
              <a:rPr lang="hu-HU" sz="2400" dirty="0" err="1"/>
              <a:t>with</a:t>
            </a:r>
            <a:r>
              <a:rPr lang="hu-HU" sz="2400" dirty="0"/>
              <a:t> </a:t>
            </a:r>
            <a:r>
              <a:rPr lang="hu-HU" sz="2400" dirty="0" err="1"/>
              <a:t>heart</a:t>
            </a:r>
            <a:endParaRPr lang="hu-HU" sz="2400" dirty="0"/>
          </a:p>
          <a:p>
            <a:pPr marL="0" indent="0" eaLnBrk="1" hangingPunct="1">
              <a:lnSpc>
                <a:spcPct val="90000"/>
              </a:lnSpc>
              <a:buNone/>
              <a:defRPr/>
            </a:pPr>
            <a:r>
              <a:rPr lang="hu-HU" sz="2400" dirty="0"/>
              <a:t>1960s </a:t>
            </a:r>
            <a:r>
              <a:rPr lang="hu-HU" sz="2400" dirty="0" err="1"/>
              <a:t>years</a:t>
            </a:r>
            <a:r>
              <a:rPr lang="hu-HU" sz="2400" dirty="0"/>
              <a:t>: </a:t>
            </a:r>
            <a:r>
              <a:rPr lang="hu-HU" sz="2400" b="1" dirty="0" err="1"/>
              <a:t>Thalidomide</a:t>
            </a:r>
            <a:r>
              <a:rPr lang="hu-HU" sz="2400" b="1" dirty="0"/>
              <a:t> </a:t>
            </a:r>
            <a:r>
              <a:rPr lang="hu-HU" sz="2400" b="1" dirty="0" err="1"/>
              <a:t>scandal</a:t>
            </a:r>
            <a:r>
              <a:rPr lang="hu-HU" sz="2400" b="1" dirty="0"/>
              <a:t> </a:t>
            </a:r>
            <a:r>
              <a:rPr lang="hu-HU" sz="2400" dirty="0"/>
              <a:t>(</a:t>
            </a:r>
            <a:r>
              <a:rPr lang="hu-HU" sz="2400" dirty="0" err="1"/>
              <a:t>phocomelia</a:t>
            </a:r>
            <a:r>
              <a:rPr lang="hu-HU" sz="2400" dirty="0"/>
              <a:t>)</a:t>
            </a:r>
            <a:endParaRPr lang="de-DE" sz="2400" dirty="0"/>
          </a:p>
        </p:txBody>
      </p:sp>
    </p:spTree>
    <p:extLst>
      <p:ext uri="{BB962C8B-B14F-4D97-AF65-F5344CB8AC3E}">
        <p14:creationId xmlns:p14="http://schemas.microsoft.com/office/powerpoint/2010/main" val="379963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8" descr="Trisomy21_graph">
            <a:extLst>
              <a:ext uri="{FF2B5EF4-FFF2-40B4-BE49-F238E27FC236}">
                <a16:creationId xmlns:a16="http://schemas.microsoft.com/office/drawing/2014/main" id="{C44B29C7-4B65-4028-85DA-A44CC008CB4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18338" y="1277939"/>
            <a:ext cx="3490912" cy="2693987"/>
          </a:xfrm>
          <a:noFill/>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11">
            <a:extLst>
              <a:ext uri="{FF2B5EF4-FFF2-40B4-BE49-F238E27FC236}">
                <a16:creationId xmlns:a16="http://schemas.microsoft.com/office/drawing/2014/main" id="{0D8F5159-AC44-4A49-8ED2-1A3239517B38}"/>
              </a:ext>
            </a:extLst>
          </p:cNvPr>
          <p:cNvSpPr>
            <a:spLocks noChangeArrowheads="1"/>
          </p:cNvSpPr>
          <p:nvPr/>
        </p:nvSpPr>
        <p:spPr bwMode="auto">
          <a:xfrm>
            <a:off x="3238500" y="4718050"/>
            <a:ext cx="5543550" cy="738188"/>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285750" indent="-285750">
              <a:buFontTx/>
              <a:buChar char="-"/>
              <a:defRPr/>
            </a:pPr>
            <a:r>
              <a:rPr lang="en-US" altLang="hu-HU" sz="1400" b="1" dirty="0"/>
              <a:t>88% coming from </a:t>
            </a:r>
            <a:r>
              <a:rPr lang="en-US" altLang="hu-HU" sz="1400" b="1" u="sng" dirty="0">
                <a:solidFill>
                  <a:srgbClr val="FF0000"/>
                </a:solidFill>
                <a:effectLst>
                  <a:outerShdw blurRad="38100" dist="38100" dir="2700000" algn="tl">
                    <a:srgbClr val="C0C0C0"/>
                  </a:outerShdw>
                </a:effectLst>
              </a:rPr>
              <a:t>non</a:t>
            </a:r>
            <a:r>
              <a:rPr lang="hu-HU" altLang="hu-HU" sz="1400" b="1" u="sng" dirty="0">
                <a:solidFill>
                  <a:srgbClr val="FF0000"/>
                </a:solidFill>
                <a:effectLst>
                  <a:outerShdw blurRad="38100" dist="38100" dir="2700000" algn="tl">
                    <a:srgbClr val="C0C0C0"/>
                  </a:outerShdw>
                </a:effectLst>
              </a:rPr>
              <a:t>-</a:t>
            </a:r>
            <a:r>
              <a:rPr lang="en-US" altLang="hu-HU" sz="1400" b="1" u="sng" dirty="0">
                <a:solidFill>
                  <a:srgbClr val="FF0000"/>
                </a:solidFill>
                <a:effectLst>
                  <a:outerShdw blurRad="38100" dist="38100" dir="2700000" algn="tl">
                    <a:srgbClr val="C0C0C0"/>
                  </a:outerShdw>
                </a:effectLst>
              </a:rPr>
              <a:t>disjunction</a:t>
            </a:r>
            <a:r>
              <a:rPr lang="en-US" altLang="hu-HU" sz="1400" b="1" dirty="0"/>
              <a:t> in the </a:t>
            </a:r>
            <a:r>
              <a:rPr lang="en-US" altLang="hu-HU" sz="1400" b="1" dirty="0">
                <a:solidFill>
                  <a:srgbClr val="FF33CC"/>
                </a:solidFill>
                <a:effectLst>
                  <a:outerShdw blurRad="38100" dist="38100" dir="2700000" algn="tl">
                    <a:srgbClr val="C0C0C0"/>
                  </a:outerShdw>
                </a:effectLst>
              </a:rPr>
              <a:t>maternal</a:t>
            </a:r>
            <a:r>
              <a:rPr lang="en-US" altLang="hu-HU" sz="1400" b="1" dirty="0"/>
              <a:t> gamete</a:t>
            </a:r>
            <a:endParaRPr lang="hu-HU" altLang="hu-HU" sz="1400" b="1" dirty="0"/>
          </a:p>
          <a:p>
            <a:pPr eaLnBrk="1" hangingPunct="1">
              <a:defRPr/>
            </a:pPr>
            <a:endParaRPr lang="hu-HU" altLang="hu-HU" sz="1400" b="1" dirty="0"/>
          </a:p>
          <a:p>
            <a:pPr marL="285750" indent="-285750">
              <a:buFontTx/>
              <a:buChar char="-"/>
              <a:defRPr/>
            </a:pPr>
            <a:r>
              <a:rPr lang="en-US" altLang="hu-HU" sz="1400" b="1" dirty="0"/>
              <a:t> 8% coming from </a:t>
            </a:r>
            <a:r>
              <a:rPr lang="en-US" altLang="hu-HU" sz="1400" b="1" dirty="0">
                <a:solidFill>
                  <a:schemeClr val="accent2">
                    <a:lumMod val="75000"/>
                  </a:schemeClr>
                </a:solidFill>
              </a:rPr>
              <a:t>non</a:t>
            </a:r>
            <a:r>
              <a:rPr lang="hu-HU" altLang="hu-HU" sz="1400" b="1" dirty="0">
                <a:solidFill>
                  <a:schemeClr val="accent2">
                    <a:lumMod val="75000"/>
                  </a:schemeClr>
                </a:solidFill>
              </a:rPr>
              <a:t>-</a:t>
            </a:r>
            <a:r>
              <a:rPr lang="en-US" altLang="hu-HU" sz="1400" b="1" dirty="0">
                <a:solidFill>
                  <a:schemeClr val="accent2">
                    <a:lumMod val="75000"/>
                  </a:schemeClr>
                </a:solidFill>
              </a:rPr>
              <a:t>disjunction </a:t>
            </a:r>
            <a:r>
              <a:rPr lang="en-US" altLang="hu-HU" sz="1400" b="1" dirty="0"/>
              <a:t>in the </a:t>
            </a:r>
            <a:r>
              <a:rPr lang="en-US" altLang="hu-HU" sz="1400" b="1" dirty="0">
                <a:solidFill>
                  <a:schemeClr val="accent2"/>
                </a:solidFill>
              </a:rPr>
              <a:t>paternal </a:t>
            </a:r>
            <a:r>
              <a:rPr lang="en-US" altLang="hu-HU" sz="1400" b="1" dirty="0"/>
              <a:t>gamete</a:t>
            </a:r>
          </a:p>
        </p:txBody>
      </p:sp>
      <p:pic>
        <p:nvPicPr>
          <p:cNvPr id="12295" name="Picture 13" descr="nondis_m22964">
            <a:extLst>
              <a:ext uri="{FF2B5EF4-FFF2-40B4-BE49-F238E27FC236}">
                <a16:creationId xmlns:a16="http://schemas.microsoft.com/office/drawing/2014/main" id="{F6966428-C81F-409A-9F61-8B3946EE8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484314"/>
            <a:ext cx="2411413" cy="2111375"/>
          </a:xfrm>
          <a:prstGeom prst="rect">
            <a:avLst/>
          </a:prstGeom>
          <a:noFill/>
          <a:ln>
            <a:noFill/>
          </a:ln>
          <a:effectLst>
            <a:prstShdw prst="shdw13" dist="53882" dir="13500000">
              <a:schemeClr val="tx1">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Rectangle 14">
            <a:extLst>
              <a:ext uri="{FF2B5EF4-FFF2-40B4-BE49-F238E27FC236}">
                <a16:creationId xmlns:a16="http://schemas.microsoft.com/office/drawing/2014/main" id="{56B3E0DB-6888-4498-B9E2-56323130FFF4}"/>
              </a:ext>
            </a:extLst>
          </p:cNvPr>
          <p:cNvSpPr>
            <a:spLocks noChangeArrowheads="1"/>
          </p:cNvSpPr>
          <p:nvPr/>
        </p:nvSpPr>
        <p:spPr bwMode="auto">
          <a:xfrm>
            <a:off x="4638976" y="3860800"/>
            <a:ext cx="1710725" cy="36933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50000"/>
              </a:spcBef>
              <a:defRPr/>
            </a:pPr>
            <a:r>
              <a:rPr lang="en-US" altLang="hu-HU" b="1" u="sng" dirty="0">
                <a:solidFill>
                  <a:srgbClr val="FF0000"/>
                </a:solidFill>
                <a:effectLst>
                  <a:outerShdw blurRad="38100" dist="38100" dir="2700000" algn="tl">
                    <a:srgbClr val="000000"/>
                  </a:outerShdw>
                </a:effectLst>
              </a:rPr>
              <a:t>Non</a:t>
            </a:r>
            <a:r>
              <a:rPr lang="hu-HU" altLang="hu-HU" b="1" u="sng" dirty="0">
                <a:solidFill>
                  <a:srgbClr val="FF0000"/>
                </a:solidFill>
                <a:effectLst>
                  <a:outerShdw blurRad="38100" dist="38100" dir="2700000" algn="tl">
                    <a:srgbClr val="000000"/>
                  </a:outerShdw>
                </a:effectLst>
              </a:rPr>
              <a:t>-</a:t>
            </a:r>
            <a:r>
              <a:rPr lang="en-US" altLang="hu-HU" b="1" u="sng" dirty="0">
                <a:solidFill>
                  <a:srgbClr val="FF0000"/>
                </a:solidFill>
                <a:effectLst>
                  <a:outerShdw blurRad="38100" dist="38100" dir="2700000" algn="tl">
                    <a:srgbClr val="000000"/>
                  </a:outerShdw>
                </a:effectLst>
              </a:rPr>
              <a:t>disjunction</a:t>
            </a:r>
          </a:p>
        </p:txBody>
      </p:sp>
      <p:grpSp>
        <p:nvGrpSpPr>
          <p:cNvPr id="2" name="Csoportba foglalás 1">
            <a:extLst>
              <a:ext uri="{FF2B5EF4-FFF2-40B4-BE49-F238E27FC236}">
                <a16:creationId xmlns:a16="http://schemas.microsoft.com/office/drawing/2014/main" id="{99412CC7-331E-47E9-BE7D-11A20F20F96C}"/>
              </a:ext>
            </a:extLst>
          </p:cNvPr>
          <p:cNvGrpSpPr>
            <a:grpSpLocks/>
          </p:cNvGrpSpPr>
          <p:nvPr/>
        </p:nvGrpSpPr>
        <p:grpSpPr bwMode="auto">
          <a:xfrm>
            <a:off x="1481138" y="1577976"/>
            <a:ext cx="2806701" cy="2282825"/>
            <a:chOff x="250825" y="1773238"/>
            <a:chExt cx="4681538" cy="4248150"/>
          </a:xfrm>
        </p:grpSpPr>
        <p:pic>
          <p:nvPicPr>
            <p:cNvPr id="10250" name="Picture 10" descr="trisomia21">
              <a:extLst>
                <a:ext uri="{FF2B5EF4-FFF2-40B4-BE49-F238E27FC236}">
                  <a16:creationId xmlns:a16="http://schemas.microsoft.com/office/drawing/2014/main" id="{CD124CD9-3CB6-4DFA-91CD-630C4ECFDE8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1773238"/>
              <a:ext cx="4681538" cy="410368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51" name="Oval 12">
              <a:extLst>
                <a:ext uri="{FF2B5EF4-FFF2-40B4-BE49-F238E27FC236}">
                  <a16:creationId xmlns:a16="http://schemas.microsoft.com/office/drawing/2014/main" id="{075D80D1-B6F7-4BE7-A28C-AE7ED23E5C42}"/>
                </a:ext>
              </a:extLst>
            </p:cNvPr>
            <p:cNvSpPr>
              <a:spLocks noChangeArrowheads="1"/>
            </p:cNvSpPr>
            <p:nvPr/>
          </p:nvSpPr>
          <p:spPr bwMode="auto">
            <a:xfrm>
              <a:off x="2051050" y="5229225"/>
              <a:ext cx="1008063" cy="79216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hu-HU" altLang="hu-HU" sz="1800">
                <a:solidFill>
                  <a:srgbClr val="FF0000"/>
                </a:solidFill>
                <a:latin typeface="+mn-lt"/>
              </a:endParaRPr>
            </a:p>
          </p:txBody>
        </p:sp>
      </p:grpSp>
      <p:sp>
        <p:nvSpPr>
          <p:cNvPr id="12" name="Text Box 33">
            <a:extLst>
              <a:ext uri="{FF2B5EF4-FFF2-40B4-BE49-F238E27FC236}">
                <a16:creationId xmlns:a16="http://schemas.microsoft.com/office/drawing/2014/main" id="{1CF26417-B98E-49D2-965D-C2907B8EE0D5}"/>
              </a:ext>
            </a:extLst>
          </p:cNvPr>
          <p:cNvSpPr txBox="1">
            <a:spLocks noChangeArrowheads="1"/>
          </p:cNvSpPr>
          <p:nvPr/>
        </p:nvSpPr>
        <p:spPr bwMode="auto">
          <a:xfrm>
            <a:off x="1774825" y="5815013"/>
            <a:ext cx="3545330" cy="73866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hu-HU" b="1" dirty="0">
                <a:solidFill>
                  <a:srgbClr val="FF0000"/>
                </a:solidFill>
                <a:effectLst>
                  <a:outerShdw blurRad="38100" dist="38100" dir="2700000" algn="tl">
                    <a:srgbClr val="000000"/>
                  </a:outerShdw>
                </a:effectLst>
              </a:rPr>
              <a:t>1 per 800 to 1,000 births</a:t>
            </a:r>
            <a:r>
              <a:rPr lang="hu-HU" altLang="hu-HU" b="1" dirty="0">
                <a:solidFill>
                  <a:srgbClr val="FF0000"/>
                </a:solidFill>
                <a:effectLst>
                  <a:outerShdw blurRad="38100" dist="38100" dir="2700000" algn="tl">
                    <a:srgbClr val="000000"/>
                  </a:outerShdw>
                </a:effectLst>
              </a:rPr>
              <a:t> </a:t>
            </a:r>
            <a:r>
              <a:rPr lang="hu-HU" altLang="hu-HU" sz="1400" b="1" dirty="0">
                <a:solidFill>
                  <a:srgbClr val="FF0000"/>
                </a:solidFill>
                <a:effectLst>
                  <a:outerShdw blurRad="38100" dist="38100" dir="2700000" algn="tl">
                    <a:srgbClr val="000000"/>
                  </a:outerShdw>
                </a:effectLst>
              </a:rPr>
              <a:t>(</a:t>
            </a:r>
            <a:r>
              <a:rPr lang="hu-HU" altLang="hu-HU" sz="1400" b="1" dirty="0" err="1">
                <a:solidFill>
                  <a:srgbClr val="FF0000"/>
                </a:solidFill>
                <a:effectLst>
                  <a:outerShdw blurRad="38100" dist="38100" dir="2700000" algn="tl">
                    <a:srgbClr val="000000"/>
                  </a:outerShdw>
                </a:effectLst>
              </a:rPr>
              <a:t>earlier</a:t>
            </a:r>
            <a:r>
              <a:rPr lang="hu-HU" altLang="hu-HU" sz="1400" b="1" dirty="0">
                <a:solidFill>
                  <a:srgbClr val="FF0000"/>
                </a:solidFill>
                <a:effectLst>
                  <a:outerShdw blurRad="38100" dist="38100" dir="2700000" algn="tl">
                    <a:srgbClr val="000000"/>
                  </a:outerShdw>
                </a:effectLst>
              </a:rPr>
              <a:t> </a:t>
            </a:r>
            <a:r>
              <a:rPr lang="hu-HU" altLang="hu-HU" sz="1400" b="1" dirty="0" err="1">
                <a:solidFill>
                  <a:srgbClr val="FF0000"/>
                </a:solidFill>
                <a:effectLst>
                  <a:outerShdw blurRad="38100" dist="38100" dir="2700000" algn="tl">
                    <a:srgbClr val="000000"/>
                  </a:outerShdw>
                </a:effectLst>
              </a:rPr>
              <a:t>data</a:t>
            </a:r>
            <a:r>
              <a:rPr lang="hu-HU" altLang="hu-HU" sz="1400" b="1" dirty="0">
                <a:solidFill>
                  <a:srgbClr val="FF0000"/>
                </a:solidFill>
                <a:effectLst>
                  <a:outerShdw blurRad="38100" dist="38100" dir="2700000" algn="tl">
                    <a:srgbClr val="000000"/>
                  </a:outerShdw>
                </a:effectLst>
              </a:rPr>
              <a:t>)</a:t>
            </a:r>
            <a:endParaRPr lang="hu-HU" altLang="hu-HU" b="1" dirty="0">
              <a:solidFill>
                <a:srgbClr val="FF0000"/>
              </a:solidFill>
              <a:effectLst>
                <a:outerShdw blurRad="38100" dist="38100" dir="2700000" algn="tl">
                  <a:srgbClr val="000000"/>
                </a:outerShdw>
              </a:effectLst>
            </a:endParaRPr>
          </a:p>
          <a:p>
            <a:pPr eaLnBrk="1" hangingPunct="1">
              <a:defRPr/>
            </a:pPr>
            <a:r>
              <a:rPr lang="hu-HU" altLang="hu-HU" sz="2400" b="1" dirty="0">
                <a:solidFill>
                  <a:srgbClr val="FF0000"/>
                </a:solidFill>
                <a:effectLst>
                  <a:outerShdw blurRad="38100" dist="38100" dir="2700000" algn="tl">
                    <a:srgbClr val="000000"/>
                  </a:outerShdw>
                </a:effectLst>
              </a:rPr>
              <a:t>1 </a:t>
            </a:r>
            <a:r>
              <a:rPr lang="hu-HU" altLang="hu-HU" sz="2400" b="1" dirty="0" err="1">
                <a:solidFill>
                  <a:srgbClr val="FF0000"/>
                </a:solidFill>
                <a:effectLst>
                  <a:outerShdw blurRad="38100" dist="38100" dir="2700000" algn="tl">
                    <a:srgbClr val="000000"/>
                  </a:outerShdw>
                </a:effectLst>
              </a:rPr>
              <a:t>in</a:t>
            </a:r>
            <a:r>
              <a:rPr lang="hu-HU" altLang="hu-HU" sz="2400" b="1" dirty="0">
                <a:solidFill>
                  <a:srgbClr val="FF0000"/>
                </a:solidFill>
                <a:effectLst>
                  <a:outerShdw blurRad="38100" dist="38100" dir="2700000" algn="tl">
                    <a:srgbClr val="000000"/>
                  </a:outerShdw>
                </a:effectLst>
              </a:rPr>
              <a:t> </a:t>
            </a:r>
            <a:r>
              <a:rPr lang="hu-HU" altLang="hu-HU" sz="2400" b="1" dirty="0" err="1">
                <a:solidFill>
                  <a:srgbClr val="FF0000"/>
                </a:solidFill>
                <a:effectLst>
                  <a:outerShdw blurRad="38100" dist="38100" dir="2700000" algn="tl">
                    <a:srgbClr val="000000"/>
                  </a:outerShdw>
                </a:effectLst>
              </a:rPr>
              <a:t>every</a:t>
            </a:r>
            <a:r>
              <a:rPr lang="hu-HU" altLang="hu-HU" sz="2400" b="1" dirty="0">
                <a:solidFill>
                  <a:srgbClr val="FF0000"/>
                </a:solidFill>
                <a:effectLst>
                  <a:outerShdw blurRad="38100" dist="38100" dir="2700000" algn="tl">
                    <a:srgbClr val="000000"/>
                  </a:outerShdw>
                </a:effectLst>
              </a:rPr>
              <a:t> 700 </a:t>
            </a:r>
            <a:r>
              <a:rPr lang="hu-HU" altLang="hu-HU" sz="2400" b="1" dirty="0" err="1">
                <a:solidFill>
                  <a:srgbClr val="FF0000"/>
                </a:solidFill>
                <a:effectLst>
                  <a:outerShdw blurRad="38100" dist="38100" dir="2700000" algn="tl">
                    <a:srgbClr val="000000"/>
                  </a:outerShdw>
                </a:effectLst>
              </a:rPr>
              <a:t>babies</a:t>
            </a:r>
            <a:r>
              <a:rPr lang="en-US" altLang="hu-HU" b="1" dirty="0">
                <a:solidFill>
                  <a:srgbClr val="FF0000"/>
                </a:solidFill>
              </a:rPr>
              <a:t> </a:t>
            </a:r>
          </a:p>
        </p:txBody>
      </p:sp>
      <p:sp>
        <p:nvSpPr>
          <p:cNvPr id="4" name="Téglalap 3">
            <a:extLst>
              <a:ext uri="{FF2B5EF4-FFF2-40B4-BE49-F238E27FC236}">
                <a16:creationId xmlns:a16="http://schemas.microsoft.com/office/drawing/2014/main" id="{C610336C-9BB2-4AAD-83D6-6F8E2C8F16C6}"/>
              </a:ext>
            </a:extLst>
          </p:cNvPr>
          <p:cNvSpPr>
            <a:spLocks noChangeArrowheads="1"/>
          </p:cNvSpPr>
          <p:nvPr/>
        </p:nvSpPr>
        <p:spPr bwMode="auto">
          <a:xfrm>
            <a:off x="5932488" y="573722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hu-HU" sz="1800" b="1">
                <a:latin typeface="+mn-lt"/>
              </a:rPr>
              <a:t>Between 1979 and 2003, the number of babies born with Down syndrome increased by about 30%</a:t>
            </a:r>
            <a:endParaRPr lang="hu-HU" altLang="hu-HU" sz="1800" b="1">
              <a:latin typeface="+mn-lt"/>
            </a:endParaRPr>
          </a:p>
        </p:txBody>
      </p:sp>
      <p:sp>
        <p:nvSpPr>
          <p:cNvPr id="3" name="Téglalap 2">
            <a:extLst>
              <a:ext uri="{FF2B5EF4-FFF2-40B4-BE49-F238E27FC236}">
                <a16:creationId xmlns:a16="http://schemas.microsoft.com/office/drawing/2014/main" id="{89633673-AC1C-4DA6-A4E6-37AD5FBA211D}"/>
              </a:ext>
            </a:extLst>
          </p:cNvPr>
          <p:cNvSpPr/>
          <p:nvPr/>
        </p:nvSpPr>
        <p:spPr>
          <a:xfrm>
            <a:off x="925432" y="311636"/>
            <a:ext cx="10209927" cy="954107"/>
          </a:xfrm>
          <a:prstGeom prst="rect">
            <a:avLst/>
          </a:prstGeom>
        </p:spPr>
        <p:txBody>
          <a:bodyPr wrap="square">
            <a:spAutoFit/>
          </a:bodyPr>
          <a:lstStyle/>
          <a:p>
            <a:r>
              <a:rPr lang="hu-HU" altLang="hu-HU" sz="2800" b="1" dirty="0" err="1">
                <a:solidFill>
                  <a:srgbClr val="FF0000"/>
                </a:solidFill>
                <a:effectLst>
                  <a:outerShdw blurRad="38100" dist="38100" dir="2700000" algn="tl">
                    <a:srgbClr val="000000"/>
                  </a:outerShdw>
                </a:effectLst>
              </a:rPr>
              <a:t>Abnormal</a:t>
            </a:r>
            <a:r>
              <a:rPr lang="hu-HU" altLang="hu-HU" sz="2800" b="1" dirty="0">
                <a:solidFill>
                  <a:srgbClr val="FF0000"/>
                </a:solidFill>
                <a:effectLst>
                  <a:outerShdw blurRad="38100" dist="38100" dir="2700000" algn="tl">
                    <a:srgbClr val="000000"/>
                  </a:outerShdw>
                </a:effectLst>
              </a:rPr>
              <a:t> </a:t>
            </a:r>
            <a:r>
              <a:rPr lang="hu-HU" altLang="hu-HU" sz="2800" b="1" dirty="0" err="1">
                <a:solidFill>
                  <a:srgbClr val="FF0000"/>
                </a:solidFill>
                <a:effectLst>
                  <a:outerShdw blurRad="38100" dist="38100" dir="2700000" algn="tl">
                    <a:srgbClr val="000000"/>
                  </a:outerShdw>
                </a:effectLst>
              </a:rPr>
              <a:t>chromosome</a:t>
            </a:r>
            <a:r>
              <a:rPr lang="hu-HU" altLang="hu-HU" sz="2800" b="1" dirty="0">
                <a:solidFill>
                  <a:srgbClr val="FF0000"/>
                </a:solidFill>
                <a:effectLst>
                  <a:outerShdw blurRad="38100" dist="38100" dir="2700000" algn="tl">
                    <a:srgbClr val="000000"/>
                  </a:outerShdw>
                </a:effectLst>
              </a:rPr>
              <a:t> </a:t>
            </a:r>
            <a:r>
              <a:rPr lang="hu-HU" altLang="hu-HU" sz="2800" b="1" dirty="0" err="1">
                <a:solidFill>
                  <a:srgbClr val="FF0000"/>
                </a:solidFill>
                <a:effectLst>
                  <a:outerShdw blurRad="38100" dist="38100" dir="2700000" algn="tl">
                    <a:srgbClr val="000000"/>
                  </a:outerShdw>
                </a:effectLst>
              </a:rPr>
              <a:t>number</a:t>
            </a:r>
            <a:br>
              <a:rPr lang="hu-HU" altLang="hu-HU" sz="2800" b="1" dirty="0">
                <a:solidFill>
                  <a:srgbClr val="FF0000"/>
                </a:solidFill>
              </a:rPr>
            </a:br>
            <a:r>
              <a:rPr lang="hu-HU" altLang="hu-HU" sz="2800" b="1" dirty="0">
                <a:solidFill>
                  <a:srgbClr val="FF0000"/>
                </a:solidFill>
              </a:rPr>
              <a:t>Down </a:t>
            </a:r>
            <a:r>
              <a:rPr lang="hu-HU" altLang="hu-HU" sz="2800" b="1" dirty="0" err="1">
                <a:solidFill>
                  <a:srgbClr val="FF0000"/>
                </a:solidFill>
              </a:rPr>
              <a:t>syndrome</a:t>
            </a:r>
            <a:r>
              <a:rPr lang="hu-HU" altLang="hu-HU" sz="2800" b="1" dirty="0">
                <a:solidFill>
                  <a:srgbClr val="FF0000"/>
                </a:solidFill>
              </a:rPr>
              <a:t> – </a:t>
            </a:r>
            <a:r>
              <a:rPr lang="hu-HU" altLang="hu-HU" sz="2800" b="1" dirty="0" err="1">
                <a:solidFill>
                  <a:srgbClr val="FF0000"/>
                </a:solidFill>
              </a:rPr>
              <a:t>chromosome</a:t>
            </a:r>
            <a:r>
              <a:rPr lang="hu-HU" altLang="hu-HU" sz="2800" b="1" dirty="0">
                <a:solidFill>
                  <a:srgbClr val="FF0000"/>
                </a:solidFill>
              </a:rPr>
              <a:t> 21 - </a:t>
            </a:r>
            <a:r>
              <a:rPr lang="hu-HU" altLang="hu-HU" sz="2800" b="1" dirty="0" err="1">
                <a:solidFill>
                  <a:srgbClr val="FF0000"/>
                </a:solidFill>
              </a:rPr>
              <a:t>trisomy</a:t>
            </a:r>
            <a:r>
              <a:rPr lang="hu-HU" altLang="hu-HU" sz="2800" b="1" dirty="0">
                <a:solidFill>
                  <a:srgbClr val="FF0000"/>
                </a:solidFill>
              </a:rPr>
              <a:t> 21</a:t>
            </a:r>
            <a:endParaRPr lang="hu-HU" sz="2800" dirty="0"/>
          </a:p>
        </p:txBody>
      </p:sp>
    </p:spTree>
    <p:extLst>
      <p:ext uri="{BB962C8B-B14F-4D97-AF65-F5344CB8AC3E}">
        <p14:creationId xmlns:p14="http://schemas.microsoft.com/office/powerpoint/2010/main" val="1646845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2295"/>
                                        </p:tgtEl>
                                        <p:attrNameLst>
                                          <p:attrName>style.visibility</p:attrName>
                                        </p:attrNameLst>
                                      </p:cBhvr>
                                      <p:to>
                                        <p:strVal val="visible"/>
                                      </p:to>
                                    </p:set>
                                    <p:anim calcmode="lin" valueType="num">
                                      <p:cBhvr>
                                        <p:cTn id="21" dur="500" fill="hold"/>
                                        <p:tgtEl>
                                          <p:spTgt spid="12295"/>
                                        </p:tgtEl>
                                        <p:attrNameLst>
                                          <p:attrName>ppt_w</p:attrName>
                                        </p:attrNameLst>
                                      </p:cBhvr>
                                      <p:tavLst>
                                        <p:tav tm="0">
                                          <p:val>
                                            <p:fltVal val="0"/>
                                          </p:val>
                                        </p:tav>
                                        <p:tav tm="100000">
                                          <p:val>
                                            <p:strVal val="#ppt_w"/>
                                          </p:val>
                                        </p:tav>
                                      </p:tavLst>
                                    </p:anim>
                                    <p:anim calcmode="lin" valueType="num">
                                      <p:cBhvr>
                                        <p:cTn id="22" dur="500" fill="hold"/>
                                        <p:tgtEl>
                                          <p:spTgt spid="12295"/>
                                        </p:tgtEl>
                                        <p:attrNameLst>
                                          <p:attrName>ppt_h</p:attrName>
                                        </p:attrNameLst>
                                      </p:cBhvr>
                                      <p:tavLst>
                                        <p:tav tm="0">
                                          <p:val>
                                            <p:fltVal val="0"/>
                                          </p:val>
                                        </p:tav>
                                        <p:tav tm="100000">
                                          <p:val>
                                            <p:strVal val="#ppt_h"/>
                                          </p:val>
                                        </p:tav>
                                      </p:tavLst>
                                    </p:anim>
                                    <p:animEffect transition="in" filter="fade">
                                      <p:cBhvr>
                                        <p:cTn id="23" dur="500"/>
                                        <p:tgtEl>
                                          <p:spTgt spid="1229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998"/>
                                        </p:tgtEl>
                                        <p:attrNameLst>
                                          <p:attrName>style.visibility</p:attrName>
                                        </p:attrNameLst>
                                      </p:cBhvr>
                                      <p:to>
                                        <p:strVal val="visible"/>
                                      </p:to>
                                    </p:set>
                                    <p:anim calcmode="lin" valueType="num">
                                      <p:cBhvr>
                                        <p:cTn id="28" dur="500" fill="hold"/>
                                        <p:tgtEl>
                                          <p:spTgt spid="41998"/>
                                        </p:tgtEl>
                                        <p:attrNameLst>
                                          <p:attrName>ppt_w</p:attrName>
                                        </p:attrNameLst>
                                      </p:cBhvr>
                                      <p:tavLst>
                                        <p:tav tm="0">
                                          <p:val>
                                            <p:fltVal val="0"/>
                                          </p:val>
                                        </p:tav>
                                        <p:tav tm="100000">
                                          <p:val>
                                            <p:strVal val="#ppt_w"/>
                                          </p:val>
                                        </p:tav>
                                      </p:tavLst>
                                    </p:anim>
                                    <p:anim calcmode="lin" valueType="num">
                                      <p:cBhvr>
                                        <p:cTn id="29" dur="500" fill="hold"/>
                                        <p:tgtEl>
                                          <p:spTgt spid="41998"/>
                                        </p:tgtEl>
                                        <p:attrNameLst>
                                          <p:attrName>ppt_h</p:attrName>
                                        </p:attrNameLst>
                                      </p:cBhvr>
                                      <p:tavLst>
                                        <p:tav tm="0">
                                          <p:val>
                                            <p:fltVal val="0"/>
                                          </p:val>
                                        </p:tav>
                                        <p:tav tm="100000">
                                          <p:val>
                                            <p:strVal val="#ppt_h"/>
                                          </p:val>
                                        </p:tav>
                                      </p:tavLst>
                                    </p:anim>
                                    <p:animEffect transition="in" filter="fade">
                                      <p:cBhvr>
                                        <p:cTn id="30" dur="500"/>
                                        <p:tgtEl>
                                          <p:spTgt spid="4199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2292"/>
                                        </p:tgtEl>
                                        <p:attrNameLst>
                                          <p:attrName>style.visibility</p:attrName>
                                        </p:attrNameLst>
                                      </p:cBhvr>
                                      <p:to>
                                        <p:strVal val="visible"/>
                                      </p:to>
                                    </p:set>
                                    <p:anim calcmode="lin" valueType="num">
                                      <p:cBhvr>
                                        <p:cTn id="35" dur="500" fill="hold"/>
                                        <p:tgtEl>
                                          <p:spTgt spid="12292"/>
                                        </p:tgtEl>
                                        <p:attrNameLst>
                                          <p:attrName>ppt_w</p:attrName>
                                        </p:attrNameLst>
                                      </p:cBhvr>
                                      <p:tavLst>
                                        <p:tav tm="0">
                                          <p:val>
                                            <p:fltVal val="0"/>
                                          </p:val>
                                        </p:tav>
                                        <p:tav tm="100000">
                                          <p:val>
                                            <p:strVal val="#ppt_w"/>
                                          </p:val>
                                        </p:tav>
                                      </p:tavLst>
                                    </p:anim>
                                    <p:anim calcmode="lin" valueType="num">
                                      <p:cBhvr>
                                        <p:cTn id="36" dur="500" fill="hold"/>
                                        <p:tgtEl>
                                          <p:spTgt spid="12292"/>
                                        </p:tgtEl>
                                        <p:attrNameLst>
                                          <p:attrName>ppt_h</p:attrName>
                                        </p:attrNameLst>
                                      </p:cBhvr>
                                      <p:tavLst>
                                        <p:tav tm="0">
                                          <p:val>
                                            <p:fltVal val="0"/>
                                          </p:val>
                                        </p:tav>
                                        <p:tav tm="100000">
                                          <p:val>
                                            <p:strVal val="#ppt_h"/>
                                          </p:val>
                                        </p:tav>
                                      </p:tavLst>
                                    </p:anim>
                                    <p:animEffect transition="in" filter="fade">
                                      <p:cBhvr>
                                        <p:cTn id="37" dur="500"/>
                                        <p:tgtEl>
                                          <p:spTgt spid="1229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1995"/>
                                        </p:tgtEl>
                                        <p:attrNameLst>
                                          <p:attrName>style.visibility</p:attrName>
                                        </p:attrNameLst>
                                      </p:cBhvr>
                                      <p:to>
                                        <p:strVal val="visible"/>
                                      </p:to>
                                    </p:set>
                                    <p:anim calcmode="lin" valueType="num">
                                      <p:cBhvr>
                                        <p:cTn id="42" dur="500" fill="hold"/>
                                        <p:tgtEl>
                                          <p:spTgt spid="41995"/>
                                        </p:tgtEl>
                                        <p:attrNameLst>
                                          <p:attrName>ppt_w</p:attrName>
                                        </p:attrNameLst>
                                      </p:cBhvr>
                                      <p:tavLst>
                                        <p:tav tm="0">
                                          <p:val>
                                            <p:fltVal val="0"/>
                                          </p:val>
                                        </p:tav>
                                        <p:tav tm="100000">
                                          <p:val>
                                            <p:strVal val="#ppt_w"/>
                                          </p:val>
                                        </p:tav>
                                      </p:tavLst>
                                    </p:anim>
                                    <p:anim calcmode="lin" valueType="num">
                                      <p:cBhvr>
                                        <p:cTn id="43" dur="500" fill="hold"/>
                                        <p:tgtEl>
                                          <p:spTgt spid="41995"/>
                                        </p:tgtEl>
                                        <p:attrNameLst>
                                          <p:attrName>ppt_h</p:attrName>
                                        </p:attrNameLst>
                                      </p:cBhvr>
                                      <p:tavLst>
                                        <p:tav tm="0">
                                          <p:val>
                                            <p:fltVal val="0"/>
                                          </p:val>
                                        </p:tav>
                                        <p:tav tm="100000">
                                          <p:val>
                                            <p:strVal val="#ppt_h"/>
                                          </p:val>
                                        </p:tav>
                                      </p:tavLst>
                                    </p:anim>
                                    <p:animEffect transition="in" filter="fade">
                                      <p:cBhvr>
                                        <p:cTn id="44" dur="500"/>
                                        <p:tgtEl>
                                          <p:spTgt spid="4199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5" grpId="0" animBg="1"/>
      <p:bldP spid="41998" grpId="0" animBg="1"/>
      <p:bldP spid="12"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arls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91" y="741701"/>
            <a:ext cx="648017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530493" y="4732921"/>
            <a:ext cx="5903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800" b="1" dirty="0" err="1">
                <a:solidFill>
                  <a:srgbClr val="C00000"/>
                </a:solidFill>
                <a:latin typeface="+mn-lt"/>
              </a:rPr>
              <a:t>Why</a:t>
            </a:r>
            <a:r>
              <a:rPr lang="hu-HU" altLang="hu-HU" sz="2800" b="1" dirty="0">
                <a:solidFill>
                  <a:srgbClr val="C00000"/>
                </a:solidFill>
                <a:latin typeface="+mn-lt"/>
              </a:rPr>
              <a:t> </a:t>
            </a:r>
            <a:r>
              <a:rPr lang="hu-HU" altLang="hu-HU" sz="2800" b="1" dirty="0" err="1">
                <a:solidFill>
                  <a:srgbClr val="C00000"/>
                </a:solidFill>
                <a:latin typeface="+mn-lt"/>
              </a:rPr>
              <a:t>these</a:t>
            </a:r>
            <a:r>
              <a:rPr lang="hu-HU" altLang="hu-HU" sz="2800" b="1" dirty="0">
                <a:solidFill>
                  <a:srgbClr val="C00000"/>
                </a:solidFill>
                <a:latin typeface="+mn-lt"/>
              </a:rPr>
              <a:t> </a:t>
            </a:r>
            <a:r>
              <a:rPr lang="hu-HU" altLang="hu-HU" sz="2800" b="1" dirty="0" err="1">
                <a:solidFill>
                  <a:srgbClr val="C00000"/>
                </a:solidFill>
                <a:latin typeface="+mn-lt"/>
              </a:rPr>
              <a:t>signs</a:t>
            </a:r>
            <a:r>
              <a:rPr lang="hu-HU" altLang="hu-HU" sz="2800" b="1" dirty="0">
                <a:solidFill>
                  <a:srgbClr val="C00000"/>
                </a:solidFill>
                <a:latin typeface="+mn-lt"/>
              </a:rPr>
              <a:t> </a:t>
            </a:r>
            <a:r>
              <a:rPr lang="hu-HU" altLang="hu-HU" sz="2800" b="1" dirty="0" err="1">
                <a:solidFill>
                  <a:srgbClr val="C00000"/>
                </a:solidFill>
                <a:latin typeface="+mn-lt"/>
              </a:rPr>
              <a:t>result</a:t>
            </a:r>
            <a:r>
              <a:rPr lang="hu-HU" altLang="hu-HU" sz="2800" b="1" dirty="0">
                <a:solidFill>
                  <a:srgbClr val="C00000"/>
                </a:solidFill>
                <a:latin typeface="+mn-lt"/>
              </a:rPr>
              <a:t> </a:t>
            </a:r>
            <a:r>
              <a:rPr lang="hu-HU" altLang="hu-HU" sz="2800" b="1" dirty="0" err="1">
                <a:solidFill>
                  <a:srgbClr val="C00000"/>
                </a:solidFill>
                <a:latin typeface="+mn-lt"/>
              </a:rPr>
              <a:t>from</a:t>
            </a:r>
            <a:r>
              <a:rPr lang="hu-HU" altLang="hu-HU" sz="2800" b="1" dirty="0">
                <a:solidFill>
                  <a:srgbClr val="C00000"/>
                </a:solidFill>
                <a:latin typeface="+mn-lt"/>
              </a:rPr>
              <a:t> </a:t>
            </a:r>
            <a:r>
              <a:rPr lang="hu-HU" altLang="hu-HU" sz="2800" b="1" dirty="0" err="1">
                <a:solidFill>
                  <a:srgbClr val="C00000"/>
                </a:solidFill>
                <a:latin typeface="+mn-lt"/>
              </a:rPr>
              <a:t>the</a:t>
            </a:r>
            <a:r>
              <a:rPr lang="hu-HU" altLang="hu-HU" sz="2800" b="1" dirty="0">
                <a:solidFill>
                  <a:srgbClr val="C00000"/>
                </a:solidFill>
                <a:latin typeface="+mn-lt"/>
              </a:rPr>
              <a:t> </a:t>
            </a:r>
            <a:r>
              <a:rPr lang="hu-HU" altLang="hu-HU" sz="2800" b="1" dirty="0" err="1">
                <a:solidFill>
                  <a:srgbClr val="C00000"/>
                </a:solidFill>
                <a:latin typeface="+mn-lt"/>
              </a:rPr>
              <a:t>trisomy</a:t>
            </a:r>
            <a:r>
              <a:rPr lang="hu-HU" altLang="hu-HU" sz="2800" b="1" dirty="0">
                <a:solidFill>
                  <a:srgbClr val="C00000"/>
                </a:solidFill>
                <a:latin typeface="+mn-lt"/>
              </a:rPr>
              <a:t> is </a:t>
            </a:r>
            <a:r>
              <a:rPr lang="hu-HU" altLang="hu-HU" sz="2800" b="1" dirty="0" err="1">
                <a:solidFill>
                  <a:srgbClr val="C00000"/>
                </a:solidFill>
                <a:latin typeface="+mn-lt"/>
              </a:rPr>
              <a:t>unknown</a:t>
            </a:r>
            <a:endParaRPr lang="de-DE" altLang="hu-HU" sz="2800" b="1" dirty="0">
              <a:solidFill>
                <a:srgbClr val="C00000"/>
              </a:solidFill>
              <a:latin typeface="+mn-lt"/>
            </a:endParaRPr>
          </a:p>
        </p:txBody>
      </p:sp>
      <p:pic>
        <p:nvPicPr>
          <p:cNvPr id="18436" name="Picture 6" descr="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932" y="1848337"/>
            <a:ext cx="3261290" cy="470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mummalove.files.wordpress.com/2013/03/dsc_5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5155" y="1203723"/>
            <a:ext cx="4198554" cy="2780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535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arls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10" y="487737"/>
            <a:ext cx="4987606" cy="588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5618216" y="274290"/>
            <a:ext cx="583115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b="1" dirty="0" err="1">
                <a:solidFill>
                  <a:srgbClr val="C00000"/>
                </a:solidFill>
                <a:latin typeface="+mn-lt"/>
              </a:rPr>
              <a:t>Other</a:t>
            </a:r>
            <a:r>
              <a:rPr lang="hu-HU" altLang="hu-HU" sz="2400" b="1" dirty="0">
                <a:solidFill>
                  <a:srgbClr val="C00000"/>
                </a:solidFill>
                <a:latin typeface="+mn-lt"/>
              </a:rPr>
              <a:t> </a:t>
            </a:r>
            <a:r>
              <a:rPr lang="hu-HU" altLang="hu-HU" sz="2400" b="1" dirty="0" err="1">
                <a:solidFill>
                  <a:srgbClr val="C00000"/>
                </a:solidFill>
                <a:latin typeface="+mn-lt"/>
              </a:rPr>
              <a:t>aneuploidies</a:t>
            </a:r>
            <a:endParaRPr lang="hu-HU" altLang="hu-HU" sz="2400" b="1" dirty="0">
              <a:solidFill>
                <a:srgbClr val="C00000"/>
              </a:solidFill>
              <a:latin typeface="+mn-lt"/>
            </a:endParaRPr>
          </a:p>
          <a:p>
            <a:pPr eaLnBrk="1" hangingPunct="1">
              <a:spcBef>
                <a:spcPct val="50000"/>
              </a:spcBef>
              <a:buFontTx/>
              <a:buNone/>
            </a:pPr>
            <a:r>
              <a:rPr lang="hu-HU" altLang="hu-HU" sz="2400" b="1" dirty="0" err="1">
                <a:solidFill>
                  <a:srgbClr val="C00000"/>
                </a:solidFill>
                <a:latin typeface="+mn-lt"/>
              </a:rPr>
              <a:t>Trisomy</a:t>
            </a:r>
            <a:r>
              <a:rPr lang="hu-HU" altLang="hu-HU" sz="2400" b="1" dirty="0">
                <a:solidFill>
                  <a:srgbClr val="C00000"/>
                </a:solidFill>
                <a:latin typeface="+mn-lt"/>
              </a:rPr>
              <a:t> of 13. </a:t>
            </a:r>
          </a:p>
          <a:p>
            <a:pPr eaLnBrk="1" hangingPunct="1">
              <a:spcBef>
                <a:spcPct val="50000"/>
              </a:spcBef>
              <a:buFontTx/>
              <a:buNone/>
            </a:pPr>
            <a:r>
              <a:rPr lang="en-US" sz="1400" dirty="0">
                <a:latin typeface="+mn-lt"/>
              </a:rPr>
              <a:t>Trisomy 13, also called </a:t>
            </a:r>
            <a:r>
              <a:rPr lang="en-US" sz="1400" b="1" dirty="0">
                <a:solidFill>
                  <a:srgbClr val="C00000"/>
                </a:solidFill>
                <a:latin typeface="+mn-lt"/>
              </a:rPr>
              <a:t>Patau syndrome</a:t>
            </a:r>
            <a:r>
              <a:rPr lang="en-US" sz="1400" dirty="0">
                <a:latin typeface="+mn-lt"/>
              </a:rPr>
              <a:t>, is a chromosomal condition associated with severe intellectual disability and physical abnormalities in many parts of the body. Individuals with trisomy 13 often have heart defects, brain or spinal cord abnormalities, very small or poorly developed eyes (</a:t>
            </a:r>
            <a:r>
              <a:rPr lang="en-US" sz="1400" u="sng" dirty="0">
                <a:latin typeface="+mn-lt"/>
                <a:hlinkClick r:id="rId4"/>
              </a:rPr>
              <a:t>microphthalmia</a:t>
            </a:r>
            <a:r>
              <a:rPr lang="en-US" sz="1400" dirty="0">
                <a:latin typeface="+mn-lt"/>
              </a:rPr>
              <a:t>), extra fingers or toes, an opening in the lip (</a:t>
            </a:r>
            <a:r>
              <a:rPr lang="en-US" sz="1400" dirty="0">
                <a:latin typeface="+mn-lt"/>
                <a:hlinkClick r:id="rId5" tooltip="Image"/>
              </a:rPr>
              <a:t>a cleft lip</a:t>
            </a:r>
            <a:r>
              <a:rPr lang="en-US" sz="1400" dirty="0">
                <a:latin typeface="+mn-lt"/>
              </a:rPr>
              <a:t>) with or without an opening in the roof of the mouth (</a:t>
            </a:r>
            <a:r>
              <a:rPr lang="en-US" sz="1400" dirty="0">
                <a:latin typeface="+mn-lt"/>
                <a:hlinkClick r:id="rId6" tooltip="Image"/>
              </a:rPr>
              <a:t>a cleft palate</a:t>
            </a:r>
            <a:r>
              <a:rPr lang="en-US" sz="1400" dirty="0">
                <a:latin typeface="+mn-lt"/>
              </a:rPr>
              <a:t>), and weak muscle tone (hypotonia). Due to the presence of several life-threatening medical problems, many infants with trisomy 13 die within their first days or weeks of life. Only five percent to 10 percent of children with this condition live past their first year</a:t>
            </a:r>
            <a:r>
              <a:rPr lang="hu-HU" sz="1400" dirty="0">
                <a:latin typeface="+mn-lt"/>
              </a:rPr>
              <a:t>.</a:t>
            </a:r>
            <a:endParaRPr lang="hu-HU" altLang="hu-HU" sz="2400" dirty="0">
              <a:latin typeface="+mn-lt"/>
            </a:endParaRPr>
          </a:p>
          <a:p>
            <a:pPr eaLnBrk="1" hangingPunct="1">
              <a:spcBef>
                <a:spcPct val="50000"/>
              </a:spcBef>
              <a:buFontTx/>
              <a:buNone/>
            </a:pPr>
            <a:r>
              <a:rPr lang="hu-HU" altLang="hu-HU" sz="2400" b="1" dirty="0" err="1">
                <a:solidFill>
                  <a:srgbClr val="C00000"/>
                </a:solidFill>
                <a:latin typeface="+mn-lt"/>
              </a:rPr>
              <a:t>Trisomy</a:t>
            </a:r>
            <a:r>
              <a:rPr lang="hu-HU" altLang="hu-HU" sz="2400" b="1" dirty="0">
                <a:solidFill>
                  <a:srgbClr val="C00000"/>
                </a:solidFill>
                <a:latin typeface="+mn-lt"/>
              </a:rPr>
              <a:t> of 18. (rocker </a:t>
            </a:r>
            <a:r>
              <a:rPr lang="hu-HU" altLang="hu-HU" sz="2400" b="1" dirty="0" err="1">
                <a:solidFill>
                  <a:srgbClr val="C00000"/>
                </a:solidFill>
                <a:latin typeface="+mn-lt"/>
              </a:rPr>
              <a:t>bottom</a:t>
            </a:r>
            <a:r>
              <a:rPr lang="hu-HU" altLang="hu-HU" sz="2400" b="1" dirty="0">
                <a:solidFill>
                  <a:srgbClr val="C00000"/>
                </a:solidFill>
                <a:latin typeface="+mn-lt"/>
              </a:rPr>
              <a:t> </a:t>
            </a:r>
            <a:r>
              <a:rPr lang="hu-HU" altLang="hu-HU" sz="2400" b="1" dirty="0" err="1">
                <a:solidFill>
                  <a:srgbClr val="C00000"/>
                </a:solidFill>
                <a:latin typeface="+mn-lt"/>
              </a:rPr>
              <a:t>feet</a:t>
            </a:r>
            <a:r>
              <a:rPr lang="hu-HU" altLang="hu-HU" sz="2400" b="1" dirty="0">
                <a:solidFill>
                  <a:srgbClr val="C00000"/>
                </a:solidFill>
                <a:latin typeface="+mn-lt"/>
              </a:rPr>
              <a:t>)</a:t>
            </a:r>
          </a:p>
          <a:p>
            <a:pPr eaLnBrk="1" hangingPunct="1">
              <a:spcBef>
                <a:spcPct val="50000"/>
              </a:spcBef>
              <a:buFontTx/>
              <a:buNone/>
            </a:pPr>
            <a:r>
              <a:rPr lang="en-US" sz="1400" dirty="0">
                <a:latin typeface="+mn-lt"/>
              </a:rPr>
              <a:t>Trisomy 18, also called </a:t>
            </a:r>
            <a:r>
              <a:rPr lang="en-US" sz="1400" b="1" dirty="0">
                <a:solidFill>
                  <a:srgbClr val="C00000"/>
                </a:solidFill>
                <a:latin typeface="+mn-lt"/>
              </a:rPr>
              <a:t>Edwards syndrome</a:t>
            </a:r>
            <a:r>
              <a:rPr lang="en-US" sz="1400" dirty="0">
                <a:latin typeface="+mn-lt"/>
              </a:rPr>
              <a:t>, is a chromosomal condition associated with abnormalities in many parts of the body. Individuals with trisomy 18 often have slow growth before birth (intrauterine growth retardation) and a low birth weight. Affected individuals may have heart defects and abnormalities of other organs that develop before birth. Other features of trisomy 18</a:t>
            </a:r>
            <a:r>
              <a:rPr lang="hu-HU" sz="1400" dirty="0">
                <a:latin typeface="+mn-lt"/>
              </a:rPr>
              <a:t> </a:t>
            </a:r>
            <a:r>
              <a:rPr lang="en-US" sz="1400" dirty="0">
                <a:latin typeface="+mn-lt"/>
              </a:rPr>
              <a:t>include a small, abnormally shaped head; a </a:t>
            </a:r>
            <a:r>
              <a:rPr lang="en-US" sz="1400" dirty="0">
                <a:latin typeface="+mn-lt"/>
                <a:hlinkClick r:id="rId7" tooltip="Image"/>
              </a:rPr>
              <a:t>small jaw</a:t>
            </a:r>
            <a:r>
              <a:rPr lang="en-US" sz="1400" dirty="0">
                <a:latin typeface="+mn-lt"/>
              </a:rPr>
              <a:t> and mouth; and clenched fists with </a:t>
            </a:r>
            <a:r>
              <a:rPr lang="en-US" sz="1400" dirty="0">
                <a:latin typeface="+mn-lt"/>
                <a:hlinkClick r:id="rId8" tooltip="Image"/>
              </a:rPr>
              <a:t>overlapping fingers</a:t>
            </a:r>
            <a:r>
              <a:rPr lang="en-US" sz="1400" dirty="0">
                <a:latin typeface="+mn-lt"/>
              </a:rPr>
              <a:t>. Due to the presence of several life-threatening medical problems, many individuals with trisomy 18 die before birth or within their first month. Five to 10 percent of children with this condition live past their first year, and these children often have severe intellectual disability.</a:t>
            </a:r>
            <a:endParaRPr lang="de-DE" altLang="hu-HU" sz="1400" dirty="0">
              <a:latin typeface="+mn-lt"/>
            </a:endParaRPr>
          </a:p>
        </p:txBody>
      </p:sp>
    </p:spTree>
    <p:extLst>
      <p:ext uri="{BB962C8B-B14F-4D97-AF65-F5344CB8AC3E}">
        <p14:creationId xmlns:p14="http://schemas.microsoft.com/office/powerpoint/2010/main" val="269750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arls 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60350"/>
            <a:ext cx="35337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5986464" y="692151"/>
            <a:ext cx="46815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b="1" dirty="0" err="1">
                <a:solidFill>
                  <a:srgbClr val="C00000"/>
                </a:solidFill>
                <a:latin typeface="+mn-lt"/>
              </a:rPr>
              <a:t>Aneuploidy</a:t>
            </a:r>
            <a:r>
              <a:rPr lang="hu-HU" altLang="hu-HU" sz="2400" b="1" dirty="0">
                <a:solidFill>
                  <a:srgbClr val="C00000"/>
                </a:solidFill>
                <a:latin typeface="+mn-lt"/>
              </a:rPr>
              <a:t> of </a:t>
            </a:r>
            <a:r>
              <a:rPr lang="hu-HU" altLang="hu-HU" sz="2400" b="1" dirty="0" err="1">
                <a:solidFill>
                  <a:srgbClr val="C00000"/>
                </a:solidFill>
                <a:latin typeface="+mn-lt"/>
              </a:rPr>
              <a:t>the</a:t>
            </a:r>
            <a:r>
              <a:rPr lang="hu-HU" altLang="hu-HU" sz="2400" b="1" dirty="0">
                <a:solidFill>
                  <a:srgbClr val="C00000"/>
                </a:solidFill>
                <a:latin typeface="+mn-lt"/>
              </a:rPr>
              <a:t> sex </a:t>
            </a:r>
            <a:r>
              <a:rPr lang="hu-HU" altLang="hu-HU" sz="2400" b="1" dirty="0" err="1">
                <a:solidFill>
                  <a:srgbClr val="C00000"/>
                </a:solidFill>
                <a:latin typeface="+mn-lt"/>
              </a:rPr>
              <a:t>chromosomes</a:t>
            </a:r>
            <a:r>
              <a:rPr lang="hu-HU" altLang="hu-HU" sz="2400" b="1" dirty="0">
                <a:solidFill>
                  <a:srgbClr val="C00000"/>
                </a:solidFill>
                <a:latin typeface="+mn-lt"/>
              </a:rPr>
              <a:t>:</a:t>
            </a:r>
            <a:br>
              <a:rPr lang="hu-HU" altLang="hu-HU" sz="2400" dirty="0">
                <a:latin typeface="+mn-lt"/>
              </a:rPr>
            </a:br>
            <a:br>
              <a:rPr lang="hu-HU" altLang="hu-HU" sz="2400" dirty="0">
                <a:latin typeface="+mn-lt"/>
              </a:rPr>
            </a:br>
            <a:r>
              <a:rPr lang="hu-HU" altLang="hu-HU" sz="2400" dirty="0">
                <a:solidFill>
                  <a:srgbClr val="C00000"/>
                </a:solidFill>
                <a:latin typeface="+mn-lt"/>
              </a:rPr>
              <a:t>Turner </a:t>
            </a:r>
            <a:r>
              <a:rPr lang="hu-HU" altLang="hu-HU" sz="2400" dirty="0" err="1">
                <a:solidFill>
                  <a:srgbClr val="C00000"/>
                </a:solidFill>
                <a:latin typeface="+mn-lt"/>
              </a:rPr>
              <a:t>syndrome</a:t>
            </a:r>
            <a:r>
              <a:rPr lang="hu-HU" altLang="hu-HU" sz="2400" dirty="0">
                <a:latin typeface="+mn-lt"/>
              </a:rPr>
              <a:t>: 45 X,O (X </a:t>
            </a:r>
            <a:r>
              <a:rPr lang="hu-HU" altLang="hu-HU" sz="2400" dirty="0" err="1">
                <a:latin typeface="+mn-lt"/>
              </a:rPr>
              <a:t>monosomy</a:t>
            </a:r>
            <a:r>
              <a:rPr lang="hu-HU" altLang="hu-HU" sz="2400" dirty="0">
                <a:latin typeface="+mn-lt"/>
              </a:rPr>
              <a:t>): </a:t>
            </a:r>
            <a:r>
              <a:rPr lang="hu-HU" altLang="hu-HU" sz="2400" dirty="0" err="1">
                <a:latin typeface="+mn-lt"/>
              </a:rPr>
              <a:t>female</a:t>
            </a:r>
            <a:r>
              <a:rPr lang="hu-HU" altLang="hu-HU" sz="2400" dirty="0">
                <a:latin typeface="+mn-lt"/>
              </a:rPr>
              <a:t> </a:t>
            </a:r>
            <a:r>
              <a:rPr lang="hu-HU" altLang="hu-HU" sz="2400" dirty="0" err="1">
                <a:latin typeface="+mn-lt"/>
              </a:rPr>
              <a:t>but</a:t>
            </a:r>
            <a:r>
              <a:rPr lang="hu-HU" altLang="hu-HU" sz="2400" dirty="0">
                <a:latin typeface="+mn-lt"/>
              </a:rPr>
              <a:t> </a:t>
            </a:r>
            <a:r>
              <a:rPr lang="hu-HU" altLang="hu-HU" sz="2400" dirty="0" err="1">
                <a:latin typeface="+mn-lt"/>
              </a:rPr>
              <a:t>weak</a:t>
            </a:r>
            <a:r>
              <a:rPr lang="hu-HU" altLang="hu-HU" sz="2400" dirty="0">
                <a:latin typeface="+mn-lt"/>
              </a:rPr>
              <a:t> </a:t>
            </a:r>
            <a:r>
              <a:rPr lang="hu-HU" altLang="hu-HU" sz="2400" dirty="0" err="1">
                <a:latin typeface="+mn-lt"/>
              </a:rPr>
              <a:t>fenotype</a:t>
            </a:r>
            <a:r>
              <a:rPr lang="hu-HU" altLang="hu-HU" sz="2400" dirty="0">
                <a:latin typeface="+mn-lt"/>
              </a:rPr>
              <a:t>, steril</a:t>
            </a:r>
            <a:endParaRPr lang="de-DE" altLang="hu-HU" sz="2400" dirty="0">
              <a:latin typeface="+mn-lt"/>
            </a:endParaRPr>
          </a:p>
        </p:txBody>
      </p:sp>
      <p:sp>
        <p:nvSpPr>
          <p:cNvPr id="20484" name="Text Box 6"/>
          <p:cNvSpPr txBox="1">
            <a:spLocks noChangeArrowheads="1"/>
          </p:cNvSpPr>
          <p:nvPr/>
        </p:nvSpPr>
        <p:spPr bwMode="auto">
          <a:xfrm>
            <a:off x="6024561" y="3000376"/>
            <a:ext cx="39592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dirty="0" err="1">
                <a:latin typeface="+mn-lt"/>
              </a:rPr>
              <a:t>Others</a:t>
            </a:r>
            <a:r>
              <a:rPr lang="hu-HU" altLang="hu-HU" sz="2000" dirty="0">
                <a:latin typeface="+mn-lt"/>
              </a:rPr>
              <a:t>:</a:t>
            </a:r>
          </a:p>
          <a:p>
            <a:pPr eaLnBrk="1" hangingPunct="1">
              <a:spcBef>
                <a:spcPct val="50000"/>
              </a:spcBef>
              <a:buFontTx/>
              <a:buNone/>
            </a:pPr>
            <a:r>
              <a:rPr lang="hu-HU" altLang="hu-HU" sz="2000" dirty="0">
                <a:latin typeface="+mn-lt"/>
              </a:rPr>
              <a:t>XXY: </a:t>
            </a:r>
            <a:r>
              <a:rPr lang="hu-HU" altLang="hu-HU" sz="2000" dirty="0" err="1">
                <a:solidFill>
                  <a:srgbClr val="C00000"/>
                </a:solidFill>
                <a:latin typeface="+mn-lt"/>
              </a:rPr>
              <a:t>Klienefelter</a:t>
            </a:r>
            <a:r>
              <a:rPr lang="hu-HU" altLang="hu-HU" sz="2000" dirty="0">
                <a:solidFill>
                  <a:srgbClr val="C00000"/>
                </a:solidFill>
                <a:latin typeface="+mn-lt"/>
              </a:rPr>
              <a:t> </a:t>
            </a:r>
            <a:r>
              <a:rPr lang="hu-HU" altLang="hu-HU" sz="2000" dirty="0" err="1">
                <a:solidFill>
                  <a:srgbClr val="C00000"/>
                </a:solidFill>
                <a:latin typeface="+mn-lt"/>
              </a:rPr>
              <a:t>syndrome</a:t>
            </a:r>
            <a:r>
              <a:rPr lang="hu-HU" altLang="hu-HU" sz="2000" dirty="0">
                <a:latin typeface="+mn-lt"/>
              </a:rPr>
              <a:t>: </a:t>
            </a:r>
            <a:r>
              <a:rPr lang="hu-HU" altLang="hu-HU" sz="2000" dirty="0" err="1">
                <a:latin typeface="+mn-lt"/>
              </a:rPr>
              <a:t>male</a:t>
            </a:r>
            <a:r>
              <a:rPr lang="hu-HU" altLang="hu-HU" sz="2000" dirty="0">
                <a:latin typeface="+mn-lt"/>
              </a:rPr>
              <a:t>, </a:t>
            </a:r>
            <a:r>
              <a:rPr lang="hu-HU" altLang="hu-HU" sz="2000" dirty="0" err="1">
                <a:latin typeface="+mn-lt"/>
              </a:rPr>
              <a:t>but</a:t>
            </a:r>
            <a:r>
              <a:rPr lang="hu-HU" altLang="hu-HU" sz="2000" dirty="0">
                <a:latin typeface="+mn-lt"/>
              </a:rPr>
              <a:t> </a:t>
            </a:r>
            <a:r>
              <a:rPr lang="hu-HU" altLang="hu-HU" sz="2000" dirty="0" err="1">
                <a:latin typeface="+mn-lt"/>
              </a:rPr>
              <a:t>small</a:t>
            </a:r>
            <a:r>
              <a:rPr lang="hu-HU" altLang="hu-HU" sz="2000" dirty="0">
                <a:latin typeface="+mn-lt"/>
              </a:rPr>
              <a:t> </a:t>
            </a:r>
            <a:r>
              <a:rPr lang="hu-HU" altLang="hu-HU" sz="2000" dirty="0" err="1">
                <a:latin typeface="+mn-lt"/>
              </a:rPr>
              <a:t>testis</a:t>
            </a:r>
            <a:r>
              <a:rPr lang="hu-HU" altLang="hu-HU" sz="2000" dirty="0">
                <a:latin typeface="+mn-lt"/>
              </a:rPr>
              <a:t>, steril, </a:t>
            </a:r>
            <a:r>
              <a:rPr lang="hu-HU" altLang="hu-HU" sz="2000" dirty="0" err="1">
                <a:latin typeface="+mn-lt"/>
              </a:rPr>
              <a:t>long</a:t>
            </a:r>
            <a:r>
              <a:rPr lang="hu-HU" altLang="hu-HU" sz="2000" dirty="0">
                <a:latin typeface="+mn-lt"/>
              </a:rPr>
              <a:t> </a:t>
            </a:r>
            <a:r>
              <a:rPr lang="hu-HU" altLang="hu-HU" sz="2000" dirty="0" err="1">
                <a:latin typeface="+mn-lt"/>
              </a:rPr>
              <a:t>limbs</a:t>
            </a:r>
            <a:endParaRPr lang="hu-HU" altLang="hu-HU" sz="2000" dirty="0">
              <a:latin typeface="+mn-lt"/>
            </a:endParaRPr>
          </a:p>
          <a:p>
            <a:pPr eaLnBrk="1" hangingPunct="1">
              <a:spcBef>
                <a:spcPct val="50000"/>
              </a:spcBef>
              <a:buFontTx/>
              <a:buNone/>
            </a:pPr>
            <a:r>
              <a:rPr lang="hu-HU" altLang="hu-HU" sz="2000" dirty="0">
                <a:latin typeface="+mn-lt"/>
              </a:rPr>
              <a:t>XYY: </a:t>
            </a:r>
            <a:r>
              <a:rPr lang="hu-HU" altLang="hu-HU" sz="2000" dirty="0" err="1">
                <a:latin typeface="+mn-lt"/>
              </a:rPr>
              <a:t>seems</a:t>
            </a:r>
            <a:r>
              <a:rPr lang="hu-HU" altLang="hu-HU" sz="2000" dirty="0">
                <a:latin typeface="+mn-lt"/>
              </a:rPr>
              <a:t> </a:t>
            </a:r>
            <a:r>
              <a:rPr lang="hu-HU" altLang="hu-HU" sz="2000" dirty="0" err="1">
                <a:latin typeface="+mn-lt"/>
              </a:rPr>
              <a:t>to</a:t>
            </a:r>
            <a:r>
              <a:rPr lang="hu-HU" altLang="hu-HU" sz="2000" dirty="0">
                <a:latin typeface="+mn-lt"/>
              </a:rPr>
              <a:t> be </a:t>
            </a:r>
            <a:r>
              <a:rPr lang="hu-HU" altLang="hu-HU" sz="2000" dirty="0" err="1">
                <a:latin typeface="+mn-lt"/>
              </a:rPr>
              <a:t>normal</a:t>
            </a:r>
            <a:r>
              <a:rPr lang="hu-HU" altLang="hu-HU" sz="2000" dirty="0">
                <a:latin typeface="+mn-lt"/>
              </a:rPr>
              <a:t> </a:t>
            </a:r>
            <a:r>
              <a:rPr lang="hu-HU" altLang="hu-HU" sz="2000" dirty="0" err="1">
                <a:latin typeface="+mn-lt"/>
              </a:rPr>
              <a:t>male</a:t>
            </a:r>
            <a:r>
              <a:rPr lang="hu-HU" altLang="hu-HU" sz="2000" dirty="0">
                <a:latin typeface="+mn-lt"/>
              </a:rPr>
              <a:t>, </a:t>
            </a:r>
            <a:r>
              <a:rPr lang="hu-HU" altLang="hu-HU" sz="2000" dirty="0" err="1">
                <a:latin typeface="+mn-lt"/>
              </a:rPr>
              <a:t>high</a:t>
            </a:r>
            <a:r>
              <a:rPr lang="hu-HU" altLang="hu-HU" sz="2000" dirty="0">
                <a:latin typeface="+mn-lt"/>
              </a:rPr>
              <a:t> </a:t>
            </a:r>
            <a:r>
              <a:rPr lang="hu-HU" altLang="hu-HU" sz="2000" dirty="0" err="1">
                <a:latin typeface="+mn-lt"/>
              </a:rPr>
              <a:t>figure</a:t>
            </a:r>
            <a:r>
              <a:rPr lang="hu-HU" altLang="hu-HU" sz="2000" dirty="0">
                <a:latin typeface="+mn-lt"/>
              </a:rPr>
              <a:t>, </a:t>
            </a:r>
            <a:r>
              <a:rPr lang="hu-HU" altLang="hu-HU" sz="2000" dirty="0" err="1">
                <a:latin typeface="+mn-lt"/>
              </a:rPr>
              <a:t>but</a:t>
            </a:r>
            <a:r>
              <a:rPr lang="hu-HU" altLang="hu-HU" sz="2000" dirty="0">
                <a:latin typeface="+mn-lt"/>
              </a:rPr>
              <a:t> </a:t>
            </a:r>
            <a:r>
              <a:rPr lang="hu-HU" altLang="hu-HU" sz="2000" dirty="0" err="1">
                <a:latin typeface="+mn-lt"/>
              </a:rPr>
              <a:t>violent</a:t>
            </a:r>
            <a:r>
              <a:rPr lang="hu-HU" altLang="hu-HU" sz="2000" dirty="0">
                <a:latin typeface="+mn-lt"/>
              </a:rPr>
              <a:t> (</a:t>
            </a:r>
            <a:r>
              <a:rPr lang="hu-HU" altLang="hu-HU" sz="2000" dirty="0" err="1">
                <a:latin typeface="+mn-lt"/>
              </a:rPr>
              <a:t>choleric</a:t>
            </a:r>
            <a:r>
              <a:rPr lang="hu-HU" altLang="hu-HU" sz="2000" dirty="0">
                <a:latin typeface="+mn-lt"/>
              </a:rPr>
              <a:t>) </a:t>
            </a:r>
            <a:r>
              <a:rPr lang="hu-HU" altLang="hu-HU" sz="2000" dirty="0" err="1">
                <a:latin typeface="+mn-lt"/>
              </a:rPr>
              <a:t>behavior</a:t>
            </a:r>
            <a:endParaRPr lang="hu-HU" altLang="hu-HU" sz="2000" dirty="0">
              <a:latin typeface="+mn-lt"/>
            </a:endParaRPr>
          </a:p>
          <a:p>
            <a:pPr eaLnBrk="1" hangingPunct="1">
              <a:spcBef>
                <a:spcPct val="50000"/>
              </a:spcBef>
              <a:buFontTx/>
              <a:buNone/>
            </a:pPr>
            <a:r>
              <a:rPr lang="hu-HU" altLang="hu-HU" sz="2000" dirty="0">
                <a:latin typeface="+mn-lt"/>
              </a:rPr>
              <a:t>XXX: „</a:t>
            </a:r>
            <a:r>
              <a:rPr lang="hu-HU" altLang="hu-HU" sz="2000" dirty="0" err="1">
                <a:solidFill>
                  <a:srgbClr val="C00000"/>
                </a:solidFill>
                <a:latin typeface="+mn-lt"/>
              </a:rPr>
              <a:t>super</a:t>
            </a:r>
            <a:r>
              <a:rPr lang="hu-HU" altLang="hu-HU" sz="2000" dirty="0">
                <a:solidFill>
                  <a:srgbClr val="C00000"/>
                </a:solidFill>
                <a:latin typeface="+mn-lt"/>
              </a:rPr>
              <a:t> </a:t>
            </a:r>
            <a:r>
              <a:rPr lang="hu-HU" altLang="hu-HU" sz="2000" dirty="0" err="1">
                <a:solidFill>
                  <a:srgbClr val="C00000"/>
                </a:solidFill>
                <a:latin typeface="+mn-lt"/>
              </a:rPr>
              <a:t>women</a:t>
            </a:r>
            <a:r>
              <a:rPr lang="hu-HU" altLang="hu-HU" sz="2000" dirty="0">
                <a:latin typeface="+mn-lt"/>
              </a:rPr>
              <a:t>”: </a:t>
            </a:r>
            <a:r>
              <a:rPr lang="hu-HU" altLang="hu-HU" sz="2000" dirty="0" err="1">
                <a:latin typeface="+mn-lt"/>
              </a:rPr>
              <a:t>seems</a:t>
            </a:r>
            <a:r>
              <a:rPr lang="hu-HU" altLang="hu-HU" sz="2000" dirty="0">
                <a:latin typeface="+mn-lt"/>
              </a:rPr>
              <a:t> </a:t>
            </a:r>
            <a:r>
              <a:rPr lang="hu-HU" altLang="hu-HU" sz="2000" dirty="0" err="1">
                <a:latin typeface="+mn-lt"/>
              </a:rPr>
              <a:t>to</a:t>
            </a:r>
            <a:r>
              <a:rPr lang="hu-HU" altLang="hu-HU" sz="2000" dirty="0">
                <a:latin typeface="+mn-lt"/>
              </a:rPr>
              <a:t> be </a:t>
            </a:r>
            <a:r>
              <a:rPr lang="hu-HU" altLang="hu-HU" sz="2000" dirty="0" err="1">
                <a:latin typeface="+mn-lt"/>
              </a:rPr>
              <a:t>normal</a:t>
            </a:r>
            <a:r>
              <a:rPr lang="hu-HU" altLang="hu-HU" sz="2000" dirty="0">
                <a:latin typeface="+mn-lt"/>
              </a:rPr>
              <a:t> feminin habit, </a:t>
            </a:r>
            <a:r>
              <a:rPr lang="hu-HU" altLang="hu-HU" sz="2000" dirty="0" err="1">
                <a:latin typeface="+mn-lt"/>
              </a:rPr>
              <a:t>but</a:t>
            </a:r>
            <a:r>
              <a:rPr lang="hu-HU" altLang="hu-HU" sz="2000" dirty="0">
                <a:latin typeface="+mn-lt"/>
              </a:rPr>
              <a:t> </a:t>
            </a:r>
            <a:r>
              <a:rPr lang="hu-HU" altLang="hu-HU" sz="2000" dirty="0" err="1">
                <a:latin typeface="+mn-lt"/>
              </a:rPr>
              <a:t>mental</a:t>
            </a:r>
            <a:r>
              <a:rPr lang="hu-HU" altLang="hu-HU" sz="2000" dirty="0">
                <a:latin typeface="+mn-lt"/>
              </a:rPr>
              <a:t> </a:t>
            </a:r>
            <a:r>
              <a:rPr lang="hu-HU" altLang="hu-HU" sz="2000" dirty="0" err="1">
                <a:latin typeface="+mn-lt"/>
              </a:rPr>
              <a:t>retardation</a:t>
            </a:r>
            <a:r>
              <a:rPr lang="hu-HU" altLang="hu-HU" sz="2000" dirty="0">
                <a:latin typeface="+mn-lt"/>
              </a:rPr>
              <a:t> </a:t>
            </a:r>
            <a:r>
              <a:rPr lang="hu-HU" altLang="hu-HU" sz="2000" dirty="0" err="1">
                <a:latin typeface="+mn-lt"/>
              </a:rPr>
              <a:t>occurs</a:t>
            </a:r>
            <a:endParaRPr lang="de-DE" altLang="hu-HU" sz="2000" dirty="0">
              <a:latin typeface="+mn-lt"/>
            </a:endParaRPr>
          </a:p>
        </p:txBody>
      </p:sp>
    </p:spTree>
    <p:extLst>
      <p:ext uri="{BB962C8B-B14F-4D97-AF65-F5344CB8AC3E}">
        <p14:creationId xmlns:p14="http://schemas.microsoft.com/office/powerpoint/2010/main" val="196619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2BE8D4E-5F2B-4090-97F4-3716B4EFD676}"/>
              </a:ext>
            </a:extLst>
          </p:cNvPr>
          <p:cNvSpPr/>
          <p:nvPr/>
        </p:nvSpPr>
        <p:spPr>
          <a:xfrm>
            <a:off x="3619212" y="2975757"/>
            <a:ext cx="4920450" cy="707886"/>
          </a:xfrm>
          <a:prstGeom prst="rect">
            <a:avLst/>
          </a:prstGeom>
        </p:spPr>
        <p:txBody>
          <a:bodyPr wrap="none">
            <a:spAutoFit/>
          </a:bodyPr>
          <a:lstStyle/>
          <a:p>
            <a:r>
              <a:rPr lang="hu-HU" altLang="hu-HU" sz="4000" b="1" dirty="0">
                <a:solidFill>
                  <a:srgbClr val="C00000"/>
                </a:solidFill>
                <a:latin typeface="Calibri" panose="020F0502020204030204" pitchFamily="34" charset="0"/>
              </a:rPr>
              <a:t>MONOGENIC DEFECTS</a:t>
            </a:r>
            <a:endParaRPr lang="hu-HU" sz="4000" dirty="0"/>
          </a:p>
        </p:txBody>
      </p:sp>
    </p:spTree>
    <p:extLst>
      <p:ext uri="{BB962C8B-B14F-4D97-AF65-F5344CB8AC3E}">
        <p14:creationId xmlns:p14="http://schemas.microsoft.com/office/powerpoint/2010/main" val="2713073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039812F7-97E5-4882-8AE5-44F17F8EC9BD}"/>
              </a:ext>
            </a:extLst>
          </p:cNvPr>
          <p:cNvSpPr txBox="1">
            <a:spLocks noChangeArrowheads="1"/>
          </p:cNvSpPr>
          <p:nvPr/>
        </p:nvSpPr>
        <p:spPr bwMode="auto">
          <a:xfrm>
            <a:off x="3711174" y="634858"/>
            <a:ext cx="4043363" cy="584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br>
              <a:rPr lang="hu-HU" altLang="hu-HU" sz="2400" dirty="0">
                <a:latin typeface="Calibri" panose="020F0502020204030204" pitchFamily="34" charset="0"/>
              </a:rPr>
            </a:br>
            <a:br>
              <a:rPr lang="hu-HU" altLang="hu-HU" dirty="0">
                <a:latin typeface="Calibri" panose="020F0502020204030204" pitchFamily="34" charset="0"/>
              </a:rPr>
            </a:br>
            <a:r>
              <a:rPr lang="hu-HU" altLang="hu-HU" b="1" dirty="0">
                <a:solidFill>
                  <a:srgbClr val="C00000"/>
                </a:solidFill>
                <a:latin typeface="Calibri" panose="020F0502020204030204" pitchFamily="34" charset="0"/>
              </a:rPr>
              <a:t>Marfan </a:t>
            </a:r>
            <a:r>
              <a:rPr lang="hu-HU" altLang="hu-HU" b="1" dirty="0" err="1">
                <a:solidFill>
                  <a:srgbClr val="C00000"/>
                </a:solidFill>
                <a:latin typeface="Calibri" panose="020F0502020204030204" pitchFamily="34" charset="0"/>
              </a:rPr>
              <a:t>syndrome</a:t>
            </a:r>
            <a:r>
              <a:rPr lang="hu-HU" altLang="hu-HU" b="1" dirty="0">
                <a:latin typeface="Calibri" panose="020F0502020204030204" pitchFamily="34" charset="0"/>
              </a:rPr>
              <a:t> </a:t>
            </a:r>
          </a:p>
          <a:p>
            <a:pPr eaLnBrk="1" hangingPunct="1">
              <a:spcBef>
                <a:spcPct val="50000"/>
              </a:spcBef>
              <a:buFontTx/>
              <a:buNone/>
            </a:pPr>
            <a:endParaRPr lang="hu-HU" altLang="hu-HU" sz="2400" b="1" dirty="0">
              <a:latin typeface="Calibri" panose="020F0502020204030204" pitchFamily="34" charset="0"/>
            </a:endParaRPr>
          </a:p>
          <a:p>
            <a:pPr>
              <a:buNone/>
            </a:pPr>
            <a:r>
              <a:rPr lang="hu-HU" sz="1800" dirty="0">
                <a:latin typeface="+mn-lt"/>
              </a:rPr>
              <a:t>G</a:t>
            </a:r>
            <a:r>
              <a:rPr lang="en-US" sz="1800" dirty="0" err="1">
                <a:latin typeface="+mn-lt"/>
              </a:rPr>
              <a:t>enetic</a:t>
            </a:r>
            <a:r>
              <a:rPr lang="en-US" sz="1800" dirty="0">
                <a:latin typeface="+mn-lt"/>
              </a:rPr>
              <a:t> disorder</a:t>
            </a:r>
            <a:r>
              <a:rPr lang="hu-HU" sz="1800" dirty="0">
                <a:latin typeface="+mn-lt"/>
              </a:rPr>
              <a:t> </a:t>
            </a:r>
            <a:r>
              <a:rPr lang="en-US" sz="1800" dirty="0">
                <a:latin typeface="+mn-lt"/>
              </a:rPr>
              <a:t>of the connective tissue. The degree to which people are affected varies.</a:t>
            </a:r>
            <a:r>
              <a:rPr lang="hu-HU" sz="1800" baseline="30000" dirty="0">
                <a:latin typeface="+mn-lt"/>
              </a:rPr>
              <a:t> </a:t>
            </a:r>
            <a:r>
              <a:rPr lang="en-US" sz="1800" dirty="0">
                <a:latin typeface="+mn-lt"/>
              </a:rPr>
              <a:t>People with </a:t>
            </a:r>
            <a:r>
              <a:rPr lang="en-US" sz="1800" dirty="0" err="1">
                <a:latin typeface="+mn-lt"/>
              </a:rPr>
              <a:t>Marfan</a:t>
            </a:r>
            <a:r>
              <a:rPr lang="en-US" sz="1800" dirty="0">
                <a:latin typeface="+mn-lt"/>
              </a:rPr>
              <a:t> tend to be tall, and thin, with long arms, legs, fingers, and toes.</a:t>
            </a:r>
            <a:r>
              <a:rPr lang="hu-HU" sz="1800" baseline="30000" dirty="0">
                <a:latin typeface="+mn-lt"/>
              </a:rPr>
              <a:t>.</a:t>
            </a:r>
            <a:r>
              <a:rPr lang="en-US" sz="1800" dirty="0">
                <a:latin typeface="+mn-lt"/>
              </a:rPr>
              <a:t>They also typically have flexible joints</a:t>
            </a:r>
            <a:r>
              <a:rPr lang="hu-HU" sz="1800" dirty="0">
                <a:latin typeface="+mn-lt"/>
              </a:rPr>
              <a:t> </a:t>
            </a:r>
            <a:r>
              <a:rPr lang="en-US" sz="1800" dirty="0">
                <a:latin typeface="+mn-lt"/>
              </a:rPr>
              <a:t>and scoliosis</a:t>
            </a:r>
            <a:r>
              <a:rPr lang="hu-HU" sz="1800" dirty="0">
                <a:latin typeface="+mn-lt"/>
              </a:rPr>
              <a:t>. </a:t>
            </a:r>
            <a:r>
              <a:rPr lang="en-US" sz="1800" dirty="0">
                <a:latin typeface="+mn-lt"/>
              </a:rPr>
              <a:t>The most serious complications involve the heart</a:t>
            </a:r>
            <a:r>
              <a:rPr lang="hu-HU" sz="1800" dirty="0">
                <a:latin typeface="+mn-lt"/>
              </a:rPr>
              <a:t> </a:t>
            </a:r>
            <a:r>
              <a:rPr lang="en-US" sz="1800" dirty="0">
                <a:latin typeface="+mn-lt"/>
              </a:rPr>
              <a:t>and aorta with an increased risk of mitral valve prolapse</a:t>
            </a:r>
            <a:r>
              <a:rPr lang="hu-HU" sz="1800" dirty="0">
                <a:latin typeface="+mn-lt"/>
              </a:rPr>
              <a:t> </a:t>
            </a:r>
            <a:r>
              <a:rPr lang="en-US" sz="1800" dirty="0">
                <a:latin typeface="+mn-lt"/>
              </a:rPr>
              <a:t>and aortic aneurysm</a:t>
            </a:r>
            <a:r>
              <a:rPr lang="hu-HU" sz="1800" dirty="0">
                <a:latin typeface="+mn-lt"/>
              </a:rPr>
              <a:t>. </a:t>
            </a:r>
            <a:r>
              <a:rPr lang="en-US" sz="1800" dirty="0">
                <a:latin typeface="+mn-lt"/>
              </a:rPr>
              <a:t>Other commonly affected areas include the lungs, eyes, bones, and the covering of the spinal cord</a:t>
            </a:r>
            <a:r>
              <a:rPr lang="hu-HU" sz="1800" dirty="0">
                <a:latin typeface="+mn-lt"/>
              </a:rPr>
              <a:t>.</a:t>
            </a:r>
            <a:endParaRPr lang="en-US" sz="1800" dirty="0">
              <a:latin typeface="+mn-lt"/>
            </a:endParaRPr>
          </a:p>
          <a:p>
            <a:pPr eaLnBrk="1" hangingPunct="1">
              <a:spcBef>
                <a:spcPct val="50000"/>
              </a:spcBef>
              <a:buFontTx/>
              <a:buNone/>
            </a:pPr>
            <a:r>
              <a:rPr lang="hu-HU" altLang="hu-HU" sz="2000" dirty="0">
                <a:latin typeface="Calibri" panose="020F0502020204030204" pitchFamily="34" charset="0"/>
              </a:rPr>
              <a:t>Abraham Lincoln had </a:t>
            </a:r>
            <a:r>
              <a:rPr lang="hu-HU" altLang="hu-HU" sz="2000" dirty="0" err="1">
                <a:latin typeface="Calibri" panose="020F0502020204030204" pitchFamily="34" charset="0"/>
              </a:rPr>
              <a:t>this</a:t>
            </a:r>
            <a:r>
              <a:rPr lang="hu-HU" altLang="hu-HU" sz="2000" dirty="0">
                <a:latin typeface="Calibri" panose="020F0502020204030204" pitchFamily="34" charset="0"/>
              </a:rPr>
              <a:t> </a:t>
            </a:r>
            <a:r>
              <a:rPr lang="hu-HU" altLang="hu-HU" sz="2000" dirty="0" err="1">
                <a:latin typeface="Calibri" panose="020F0502020204030204" pitchFamily="34" charset="0"/>
              </a:rPr>
              <a:t>disorder</a:t>
            </a:r>
            <a:r>
              <a:rPr lang="hu-HU" altLang="hu-HU" sz="2000" dirty="0">
                <a:latin typeface="Calibri" panose="020F0502020204030204" pitchFamily="34" charset="0"/>
              </a:rPr>
              <a:t>. </a:t>
            </a:r>
            <a:endParaRPr lang="de-DE" altLang="hu-HU" sz="2400" dirty="0">
              <a:latin typeface="Calibri" panose="020F0502020204030204" pitchFamily="34" charset="0"/>
            </a:endParaRPr>
          </a:p>
        </p:txBody>
      </p:sp>
      <p:pic>
        <p:nvPicPr>
          <p:cNvPr id="30723" name="Picture 5" descr="Lincoln">
            <a:extLst>
              <a:ext uri="{FF2B5EF4-FFF2-40B4-BE49-F238E27FC236}">
                <a16:creationId xmlns:a16="http://schemas.microsoft.com/office/drawing/2014/main" id="{8D4AD800-E5BB-4F78-B6A0-EC6722112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2" r="19187"/>
          <a:stretch/>
        </p:blipFill>
        <p:spPr bwMode="auto">
          <a:xfrm>
            <a:off x="752355" y="512762"/>
            <a:ext cx="27432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descr="http://classconnection.s3.amazonaws.com/913/flashcards/683913/jpg/picture11316963735641.jpg">
            <a:extLst>
              <a:ext uri="{FF2B5EF4-FFF2-40B4-BE49-F238E27FC236}">
                <a16:creationId xmlns:a16="http://schemas.microsoft.com/office/drawing/2014/main" id="{A3A28CAF-DE44-49DA-85B2-D40B031E0D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9758" y="4005471"/>
            <a:ext cx="2829887" cy="245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a:extLst>
              <a:ext uri="{FF2B5EF4-FFF2-40B4-BE49-F238E27FC236}">
                <a16:creationId xmlns:a16="http://schemas.microsoft.com/office/drawing/2014/main" id="{9D81865C-558C-4BB5-B771-8315FB954490}"/>
              </a:ext>
            </a:extLst>
          </p:cNvPr>
          <p:cNvSpPr/>
          <p:nvPr/>
        </p:nvSpPr>
        <p:spPr>
          <a:xfrm>
            <a:off x="8278852" y="1474994"/>
            <a:ext cx="3491697" cy="2308324"/>
          </a:xfrm>
          <a:prstGeom prst="rect">
            <a:avLst/>
          </a:prstGeom>
        </p:spPr>
        <p:txBody>
          <a:bodyPr wrap="square">
            <a:spAutoFit/>
          </a:bodyPr>
          <a:lstStyle/>
          <a:p>
            <a:pPr>
              <a:buNone/>
            </a:pPr>
            <a:r>
              <a:rPr lang="hu-HU" dirty="0"/>
              <a:t>A</a:t>
            </a:r>
            <a:r>
              <a:rPr lang="en-US" dirty="0" err="1"/>
              <a:t>utosomal</a:t>
            </a:r>
            <a:r>
              <a:rPr lang="en-US" dirty="0"/>
              <a:t> dominant</a:t>
            </a:r>
            <a:r>
              <a:rPr lang="hu-HU" dirty="0"/>
              <a:t> </a:t>
            </a:r>
            <a:r>
              <a:rPr lang="en-US" dirty="0"/>
              <a:t>disorder.</a:t>
            </a:r>
            <a:endParaRPr lang="hu-HU" dirty="0"/>
          </a:p>
          <a:p>
            <a:pPr>
              <a:buNone/>
            </a:pPr>
            <a:r>
              <a:rPr lang="en-US" dirty="0"/>
              <a:t>About 75% of the time the condition is inherited from a parent while 25% of the time it is a new mutation.</a:t>
            </a:r>
            <a:r>
              <a:rPr lang="hu-HU" baseline="30000" dirty="0"/>
              <a:t> </a:t>
            </a:r>
            <a:r>
              <a:rPr lang="en-US" dirty="0"/>
              <a:t>It involves a mutation to the gene that makes fibrillin which results in abnormal connective tissue.</a:t>
            </a:r>
          </a:p>
        </p:txBody>
      </p:sp>
    </p:spTree>
    <p:extLst>
      <p:ext uri="{BB962C8B-B14F-4D97-AF65-F5344CB8AC3E}">
        <p14:creationId xmlns:p14="http://schemas.microsoft.com/office/powerpoint/2010/main" val="358147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1846774" y="5213056"/>
            <a:ext cx="89865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dirty="0" err="1"/>
              <a:t>Syndaktilia</a:t>
            </a:r>
            <a:r>
              <a:rPr lang="hu-HU" altLang="hu-HU" sz="1800" dirty="0"/>
              <a:t>: az ujjak összeolvadása. Ebben a humán esetben a HOXD13 gén </a:t>
            </a:r>
            <a:r>
              <a:rPr lang="hu-HU" altLang="hu-HU" sz="1800" dirty="0" err="1"/>
              <a:t>pontmutációja</a:t>
            </a:r>
            <a:r>
              <a:rPr lang="hu-HU" altLang="hu-HU" sz="1800" dirty="0"/>
              <a:t> a gén kieséséhez vezetett. Az üres csillagokkal jelölt képletek kézközépcsontok, a két kicsi csillag normálisan nem létező </a:t>
            </a:r>
            <a:r>
              <a:rPr lang="hu-HU" altLang="hu-HU" sz="1800" dirty="0" err="1"/>
              <a:t>carpalis</a:t>
            </a:r>
            <a:r>
              <a:rPr lang="hu-HU" altLang="hu-HU" sz="1800" dirty="0"/>
              <a:t> csontokat jelöl.</a:t>
            </a:r>
            <a:endParaRPr lang="de-DE" altLang="hu-HU" sz="1800" dirty="0"/>
          </a:p>
        </p:txBody>
      </p:sp>
      <p:sp>
        <p:nvSpPr>
          <p:cNvPr id="24580" name="Téglalap 5"/>
          <p:cNvSpPr>
            <a:spLocks noChangeArrowheads="1"/>
          </p:cNvSpPr>
          <p:nvPr/>
        </p:nvSpPr>
        <p:spPr bwMode="auto">
          <a:xfrm>
            <a:off x="864328" y="508189"/>
            <a:ext cx="61650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800" b="1" dirty="0" err="1">
                <a:solidFill>
                  <a:srgbClr val="C00000"/>
                </a:solidFill>
                <a:latin typeface="+mn-lt"/>
              </a:rPr>
              <a:t>Polysyndactylia</a:t>
            </a:r>
            <a:r>
              <a:rPr lang="hu-HU" altLang="hu-HU" sz="2800" b="1" dirty="0">
                <a:solidFill>
                  <a:srgbClr val="C00000"/>
                </a:solidFill>
                <a:latin typeface="+mn-lt"/>
              </a:rPr>
              <a:t>: HoxD13 </a:t>
            </a:r>
            <a:r>
              <a:rPr lang="hu-HU" altLang="hu-HU" sz="2800" b="1" dirty="0" err="1">
                <a:solidFill>
                  <a:srgbClr val="C00000"/>
                </a:solidFill>
                <a:latin typeface="+mn-lt"/>
              </a:rPr>
              <a:t>pointmutation</a:t>
            </a:r>
            <a:r>
              <a:rPr lang="hu-HU" altLang="hu-HU" sz="2800" b="1" dirty="0">
                <a:solidFill>
                  <a:srgbClr val="C00000"/>
                </a:solidFill>
                <a:latin typeface="+mn-lt"/>
              </a:rPr>
              <a:t> </a:t>
            </a:r>
          </a:p>
        </p:txBody>
      </p:sp>
      <p:pic>
        <p:nvPicPr>
          <p:cNvPr id="2" name="Kép 1"/>
          <p:cNvPicPr>
            <a:picLocks noChangeAspect="1"/>
          </p:cNvPicPr>
          <p:nvPr/>
        </p:nvPicPr>
        <p:blipFill>
          <a:blip r:embed="rId2"/>
          <a:stretch>
            <a:fillRect/>
          </a:stretch>
        </p:blipFill>
        <p:spPr>
          <a:xfrm>
            <a:off x="864328" y="1031409"/>
            <a:ext cx="9675733" cy="5595765"/>
          </a:xfrm>
          <a:prstGeom prst="rect">
            <a:avLst/>
          </a:prstGeom>
        </p:spPr>
      </p:pic>
    </p:spTree>
    <p:extLst>
      <p:ext uri="{BB962C8B-B14F-4D97-AF65-F5344CB8AC3E}">
        <p14:creationId xmlns:p14="http://schemas.microsoft.com/office/powerpoint/2010/main" val="1664149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304" y="2415152"/>
            <a:ext cx="21605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813" y="1043552"/>
            <a:ext cx="24161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655320" y="320457"/>
            <a:ext cx="332167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hu-HU" altLang="hu-HU" sz="2800" b="1" dirty="0">
                <a:solidFill>
                  <a:srgbClr val="C00000"/>
                </a:solidFill>
              </a:rPr>
              <a:t>Holt-</a:t>
            </a:r>
            <a:r>
              <a:rPr lang="hu-HU" altLang="hu-HU" sz="2800" b="1" dirty="0" err="1">
                <a:solidFill>
                  <a:srgbClr val="C00000"/>
                </a:solidFill>
              </a:rPr>
              <a:t>Oram</a:t>
            </a:r>
            <a:r>
              <a:rPr lang="hu-HU" altLang="hu-HU" sz="2800" b="1" dirty="0">
                <a:solidFill>
                  <a:srgbClr val="C00000"/>
                </a:solidFill>
              </a:rPr>
              <a:t> </a:t>
            </a:r>
            <a:r>
              <a:rPr lang="hu-HU" altLang="hu-HU" sz="2800" b="1" dirty="0" err="1">
                <a:solidFill>
                  <a:srgbClr val="C00000"/>
                </a:solidFill>
              </a:rPr>
              <a:t>syndrome</a:t>
            </a:r>
            <a:endParaRPr lang="hu-HU" altLang="hu-HU" sz="2800" u="sng" dirty="0">
              <a:effectLst>
                <a:outerShdw blurRad="38100" dist="38100" dir="2700000" algn="tl">
                  <a:srgbClr val="C0C0C0"/>
                </a:outerShdw>
              </a:effectLst>
            </a:endParaRPr>
          </a:p>
          <a:p>
            <a:pPr>
              <a:defRPr/>
            </a:pPr>
            <a:endParaRPr lang="hu-HU" altLang="hu-HU" sz="2400" u="sng" dirty="0">
              <a:effectLst>
                <a:outerShdw blurRad="38100" dist="38100" dir="2700000" algn="tl">
                  <a:srgbClr val="C0C0C0"/>
                </a:outerShdw>
              </a:effectLst>
            </a:endParaRPr>
          </a:p>
          <a:p>
            <a:pPr>
              <a:defRPr/>
            </a:pPr>
            <a:endParaRPr lang="hu-HU" altLang="hu-HU" sz="2400" u="sng" dirty="0">
              <a:effectLst>
                <a:outerShdw blurRad="38100" dist="38100" dir="2700000" algn="tl">
                  <a:srgbClr val="C0C0C0"/>
                </a:outerShdw>
              </a:effectLst>
            </a:endParaRPr>
          </a:p>
          <a:p>
            <a:pPr>
              <a:defRPr/>
            </a:pPr>
            <a:r>
              <a:rPr lang="hu-HU" altLang="hu-HU" sz="2400" dirty="0"/>
              <a:t>-TBX5 </a:t>
            </a:r>
            <a:r>
              <a:rPr lang="hu-HU" altLang="hu-HU" sz="2400" dirty="0" err="1"/>
              <a:t>mutation</a:t>
            </a:r>
            <a:endParaRPr lang="hu-HU" altLang="hu-HU" sz="2400" dirty="0"/>
          </a:p>
          <a:p>
            <a:pPr>
              <a:defRPr/>
            </a:pPr>
            <a:r>
              <a:rPr lang="hu-HU" altLang="hu-HU" sz="2400" dirty="0"/>
              <a:t>-1:100.000</a:t>
            </a:r>
          </a:p>
          <a:p>
            <a:pPr>
              <a:defRPr/>
            </a:pPr>
            <a:r>
              <a:rPr lang="hu-HU" altLang="hu-HU" sz="2400" dirty="0" err="1"/>
              <a:t>-limb</a:t>
            </a:r>
            <a:r>
              <a:rPr lang="hu-HU" altLang="hu-HU" sz="2400" dirty="0"/>
              <a:t> </a:t>
            </a:r>
            <a:r>
              <a:rPr lang="hu-HU" altLang="hu-HU" sz="2400" dirty="0" err="1"/>
              <a:t>bud</a:t>
            </a:r>
            <a:r>
              <a:rPr lang="hu-HU" altLang="hu-HU" sz="2400" dirty="0"/>
              <a:t> (100%)</a:t>
            </a:r>
          </a:p>
          <a:p>
            <a:pPr>
              <a:defRPr/>
            </a:pPr>
            <a:r>
              <a:rPr lang="hu-HU" altLang="hu-HU" sz="2400" dirty="0" err="1"/>
              <a:t>phocomelia</a:t>
            </a:r>
            <a:endParaRPr lang="hu-HU" altLang="hu-HU" sz="2400" dirty="0"/>
          </a:p>
          <a:p>
            <a:pPr>
              <a:defRPr/>
            </a:pPr>
            <a:r>
              <a:rPr lang="hu-HU" altLang="hu-HU" sz="2400" dirty="0"/>
              <a:t> - </a:t>
            </a:r>
            <a:r>
              <a:rPr lang="hu-HU" altLang="hu-HU" sz="2400" dirty="0" err="1"/>
              <a:t>heart</a:t>
            </a:r>
            <a:r>
              <a:rPr lang="hu-HU" altLang="hu-HU" sz="2400" dirty="0"/>
              <a:t> </a:t>
            </a:r>
            <a:r>
              <a:rPr lang="hu-HU" altLang="hu-HU" sz="2400" dirty="0" err="1"/>
              <a:t>defects</a:t>
            </a:r>
            <a:r>
              <a:rPr lang="hu-HU" altLang="hu-HU" sz="2400" dirty="0"/>
              <a:t> (67%)</a:t>
            </a:r>
          </a:p>
        </p:txBody>
      </p:sp>
      <p:pic>
        <p:nvPicPr>
          <p:cNvPr id="4098" name="Picture 2" descr="Képtalálat a következőre: „holt oram”">
            <a:extLst>
              <a:ext uri="{FF2B5EF4-FFF2-40B4-BE49-F238E27FC236}">
                <a16:creationId xmlns:a16="http://schemas.microsoft.com/office/drawing/2014/main" id="{AF2EE992-F00C-4AD8-B271-9AB70DB48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 y="3617263"/>
            <a:ext cx="3321679" cy="2222142"/>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a:extLst>
              <a:ext uri="{FF2B5EF4-FFF2-40B4-BE49-F238E27FC236}">
                <a16:creationId xmlns:a16="http://schemas.microsoft.com/office/drawing/2014/main" id="{3DD36F41-860F-4DAD-B949-AFC5E0C3E452}"/>
              </a:ext>
            </a:extLst>
          </p:cNvPr>
          <p:cNvSpPr/>
          <p:nvPr/>
        </p:nvSpPr>
        <p:spPr>
          <a:xfrm>
            <a:off x="273906" y="5839405"/>
            <a:ext cx="6096000" cy="830997"/>
          </a:xfrm>
          <a:prstGeom prst="rect">
            <a:avLst/>
          </a:prstGeom>
        </p:spPr>
        <p:txBody>
          <a:bodyPr>
            <a:spAutoFit/>
          </a:bodyPr>
          <a:lstStyle/>
          <a:p>
            <a:r>
              <a:rPr lang="en-US" sz="1600" b="1" dirty="0">
                <a:solidFill>
                  <a:srgbClr val="333333"/>
                </a:solidFill>
                <a:latin typeface="Helvetica Neue"/>
              </a:rPr>
              <a:t>Anthony </a:t>
            </a:r>
            <a:r>
              <a:rPr lang="en-US" sz="1600" b="1" dirty="0" err="1">
                <a:solidFill>
                  <a:srgbClr val="333333"/>
                </a:solidFill>
                <a:latin typeface="Helvetica Neue"/>
              </a:rPr>
              <a:t>Bagliano</a:t>
            </a:r>
            <a:r>
              <a:rPr lang="en-US" sz="1600" b="1" dirty="0">
                <a:solidFill>
                  <a:srgbClr val="333333"/>
                </a:solidFill>
                <a:latin typeface="Helvetica Neue"/>
              </a:rPr>
              <a:t> is a kicker for North High School</a:t>
            </a:r>
            <a:endParaRPr lang="hu-HU" sz="1600" b="1" dirty="0">
              <a:solidFill>
                <a:srgbClr val="333333"/>
              </a:solidFill>
              <a:latin typeface="Helvetica Neue"/>
            </a:endParaRPr>
          </a:p>
          <a:p>
            <a:r>
              <a:rPr lang="en-US" sz="1600" b="1" dirty="0">
                <a:solidFill>
                  <a:srgbClr val="333333"/>
                </a:solidFill>
                <a:latin typeface="Helvetica Neue"/>
              </a:rPr>
              <a:t> </a:t>
            </a:r>
            <a:r>
              <a:rPr lang="en-US" sz="1600" b="1" dirty="0">
                <a:solidFill>
                  <a:srgbClr val="333333"/>
                </a:solidFill>
                <a:latin typeface="Merriweather"/>
              </a:rPr>
              <a:t>North kicker on Holt-</a:t>
            </a:r>
            <a:r>
              <a:rPr lang="en-US" sz="1600" b="1" dirty="0" err="1">
                <a:solidFill>
                  <a:srgbClr val="333333"/>
                </a:solidFill>
                <a:latin typeface="Merriweather"/>
              </a:rPr>
              <a:t>Oram</a:t>
            </a:r>
            <a:r>
              <a:rPr lang="en-US" sz="1600" b="1" dirty="0">
                <a:solidFill>
                  <a:srgbClr val="333333"/>
                </a:solidFill>
                <a:latin typeface="Merriweather"/>
              </a:rPr>
              <a:t> syndrome</a:t>
            </a:r>
            <a:endParaRPr lang="hu-HU" sz="1600" b="1" dirty="0">
              <a:solidFill>
                <a:srgbClr val="333333"/>
              </a:solidFill>
              <a:latin typeface="Merriweather"/>
            </a:endParaRPr>
          </a:p>
          <a:p>
            <a:r>
              <a:rPr lang="en-US" sz="1600" b="1" dirty="0">
                <a:solidFill>
                  <a:srgbClr val="333333"/>
                </a:solidFill>
                <a:latin typeface="Merriweather"/>
              </a:rPr>
              <a:t> - 'I'm always happy. I try to look at the positives in life'</a:t>
            </a:r>
            <a:endParaRPr lang="en-US" sz="1600" b="1" i="0" dirty="0">
              <a:solidFill>
                <a:srgbClr val="333333"/>
              </a:solidFill>
              <a:effectLst/>
              <a:latin typeface="Merriweather"/>
            </a:endParaRPr>
          </a:p>
        </p:txBody>
      </p:sp>
    </p:spTree>
    <p:extLst>
      <p:ext uri="{BB962C8B-B14F-4D97-AF65-F5344CB8AC3E}">
        <p14:creationId xmlns:p14="http://schemas.microsoft.com/office/powerpoint/2010/main" val="2530667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4764882" y="4963132"/>
            <a:ext cx="3382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dirty="0" err="1">
                <a:latin typeface="+mn-lt"/>
              </a:rPr>
              <a:t>Developmental</a:t>
            </a:r>
            <a:r>
              <a:rPr lang="hu-HU" altLang="hu-HU" dirty="0">
                <a:latin typeface="+mn-lt"/>
              </a:rPr>
              <a:t> </a:t>
            </a:r>
            <a:r>
              <a:rPr lang="hu-HU" altLang="hu-HU" dirty="0" err="1">
                <a:latin typeface="+mn-lt"/>
              </a:rPr>
              <a:t>abnormalities</a:t>
            </a:r>
            <a:endParaRPr lang="de-DE" altLang="hu-HU" dirty="0">
              <a:latin typeface="+mn-lt"/>
            </a:endParaRPr>
          </a:p>
        </p:txBody>
      </p:sp>
      <p:sp>
        <p:nvSpPr>
          <p:cNvPr id="6147" name="Text Box 5"/>
          <p:cNvSpPr txBox="1">
            <a:spLocks noChangeArrowheads="1"/>
          </p:cNvSpPr>
          <p:nvPr/>
        </p:nvSpPr>
        <p:spPr bwMode="auto">
          <a:xfrm>
            <a:off x="1416051" y="1792371"/>
            <a:ext cx="2808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b="1" dirty="0" err="1">
                <a:solidFill>
                  <a:srgbClr val="FF0000"/>
                </a:solidFill>
                <a:latin typeface="+mn-lt"/>
              </a:rPr>
              <a:t>genetic</a:t>
            </a:r>
            <a:r>
              <a:rPr lang="hu-HU" altLang="hu-HU" b="1" dirty="0">
                <a:solidFill>
                  <a:srgbClr val="FF0000"/>
                </a:solidFill>
                <a:latin typeface="+mn-lt"/>
              </a:rPr>
              <a:t> </a:t>
            </a:r>
            <a:r>
              <a:rPr lang="hu-HU" altLang="hu-HU" b="1" dirty="0" err="1">
                <a:solidFill>
                  <a:srgbClr val="FF0000"/>
                </a:solidFill>
                <a:latin typeface="+mn-lt"/>
              </a:rPr>
              <a:t>sources</a:t>
            </a:r>
            <a:endParaRPr lang="de-DE" altLang="hu-HU" b="1" dirty="0">
              <a:solidFill>
                <a:srgbClr val="FF0000"/>
              </a:solidFill>
              <a:latin typeface="+mn-lt"/>
            </a:endParaRPr>
          </a:p>
        </p:txBody>
      </p:sp>
      <p:sp>
        <p:nvSpPr>
          <p:cNvPr id="6148" name="Text Box 6"/>
          <p:cNvSpPr txBox="1">
            <a:spLocks noChangeArrowheads="1"/>
          </p:cNvSpPr>
          <p:nvPr/>
        </p:nvSpPr>
        <p:spPr bwMode="auto">
          <a:xfrm>
            <a:off x="7464426" y="1205046"/>
            <a:ext cx="48799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b="1" dirty="0" err="1">
                <a:solidFill>
                  <a:schemeClr val="accent2"/>
                </a:solidFill>
                <a:latin typeface="+mn-lt"/>
              </a:rPr>
              <a:t>Environmental</a:t>
            </a:r>
            <a:r>
              <a:rPr lang="hu-HU" altLang="hu-HU" b="1" dirty="0">
                <a:solidFill>
                  <a:schemeClr val="accent2"/>
                </a:solidFill>
                <a:latin typeface="+mn-lt"/>
              </a:rPr>
              <a:t> </a:t>
            </a:r>
            <a:r>
              <a:rPr lang="hu-HU" altLang="hu-HU" b="1" dirty="0" err="1">
                <a:solidFill>
                  <a:schemeClr val="accent2"/>
                </a:solidFill>
                <a:latin typeface="+mn-lt"/>
              </a:rPr>
              <a:t>sources</a:t>
            </a:r>
            <a:r>
              <a:rPr lang="hu-HU" altLang="hu-HU" b="1" dirty="0">
                <a:solidFill>
                  <a:schemeClr val="accent2"/>
                </a:solidFill>
                <a:latin typeface="+mn-lt"/>
              </a:rPr>
              <a:t> (</a:t>
            </a:r>
            <a:r>
              <a:rPr lang="hu-HU" altLang="hu-HU" b="1" dirty="0" err="1">
                <a:solidFill>
                  <a:schemeClr val="accent2"/>
                </a:solidFill>
                <a:latin typeface="+mn-lt"/>
              </a:rPr>
              <a:t>teratogens</a:t>
            </a:r>
            <a:r>
              <a:rPr lang="hu-HU" altLang="hu-HU" b="1" dirty="0">
                <a:solidFill>
                  <a:schemeClr val="accent2"/>
                </a:solidFill>
                <a:latin typeface="+mn-lt"/>
              </a:rPr>
              <a:t>)</a:t>
            </a:r>
            <a:endParaRPr lang="de-DE" altLang="hu-HU" b="1" dirty="0">
              <a:solidFill>
                <a:schemeClr val="accent2"/>
              </a:solidFill>
              <a:latin typeface="+mn-lt"/>
            </a:endParaRPr>
          </a:p>
        </p:txBody>
      </p:sp>
      <p:sp>
        <p:nvSpPr>
          <p:cNvPr id="6149" name="Text Box 7"/>
          <p:cNvSpPr txBox="1">
            <a:spLocks noChangeArrowheads="1"/>
          </p:cNvSpPr>
          <p:nvPr/>
        </p:nvSpPr>
        <p:spPr bwMode="auto">
          <a:xfrm>
            <a:off x="1308100" y="70419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b="1" dirty="0">
                <a:latin typeface="+mn-lt"/>
              </a:rPr>
              <a:t>     </a:t>
            </a:r>
            <a:r>
              <a:rPr lang="hu-HU" altLang="hu-HU" b="1" dirty="0">
                <a:solidFill>
                  <a:srgbClr val="C00000"/>
                </a:solidFill>
                <a:latin typeface="+mn-lt"/>
              </a:rPr>
              <a:t>CAUSES OF CONGENITAL ANOMALIES</a:t>
            </a:r>
            <a:endParaRPr lang="de-DE" altLang="hu-HU" b="1" dirty="0">
              <a:solidFill>
                <a:srgbClr val="C00000"/>
              </a:solidFill>
              <a:latin typeface="+mn-lt"/>
            </a:endParaRPr>
          </a:p>
        </p:txBody>
      </p:sp>
      <p:sp>
        <p:nvSpPr>
          <p:cNvPr id="6150" name="Line 10"/>
          <p:cNvSpPr>
            <a:spLocks noChangeShapeType="1"/>
          </p:cNvSpPr>
          <p:nvPr/>
        </p:nvSpPr>
        <p:spPr bwMode="auto">
          <a:xfrm>
            <a:off x="3432176" y="2405831"/>
            <a:ext cx="1800225" cy="2232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sz="3200"/>
          </a:p>
        </p:txBody>
      </p:sp>
      <p:sp>
        <p:nvSpPr>
          <p:cNvPr id="6151" name="Line 11"/>
          <p:cNvSpPr>
            <a:spLocks noChangeShapeType="1"/>
          </p:cNvSpPr>
          <p:nvPr/>
        </p:nvSpPr>
        <p:spPr bwMode="auto">
          <a:xfrm flipH="1">
            <a:off x="6700839" y="2391543"/>
            <a:ext cx="1368425" cy="2232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sz="3200"/>
          </a:p>
        </p:txBody>
      </p:sp>
      <p:sp>
        <p:nvSpPr>
          <p:cNvPr id="6152" name="Freeform 13"/>
          <p:cNvSpPr>
            <a:spLocks/>
          </p:cNvSpPr>
          <p:nvPr/>
        </p:nvSpPr>
        <p:spPr bwMode="auto">
          <a:xfrm>
            <a:off x="4440238" y="1974030"/>
            <a:ext cx="1439862" cy="2387600"/>
          </a:xfrm>
          <a:custGeom>
            <a:avLst/>
            <a:gdLst>
              <a:gd name="T0" fmla="*/ 0 w 998"/>
              <a:gd name="T1" fmla="*/ 339308768 h 1550"/>
              <a:gd name="T2" fmla="*/ 1417515284 w 998"/>
              <a:gd name="T3" fmla="*/ 555234069 h 1550"/>
              <a:gd name="T4" fmla="*/ 2077357294 w 998"/>
              <a:gd name="T5" fmla="*/ 2147483647 h 1550"/>
              <a:gd name="T6" fmla="*/ 0 60000 65536"/>
              <a:gd name="T7" fmla="*/ 0 60000 65536"/>
              <a:gd name="T8" fmla="*/ 0 60000 65536"/>
              <a:gd name="T9" fmla="*/ 0 w 998"/>
              <a:gd name="T10" fmla="*/ 0 h 1550"/>
              <a:gd name="T11" fmla="*/ 998 w 998"/>
              <a:gd name="T12" fmla="*/ 1550 h 1550"/>
            </a:gdLst>
            <a:ahLst/>
            <a:cxnLst>
              <a:cxn ang="T6">
                <a:pos x="T0" y="T1"/>
              </a:cxn>
              <a:cxn ang="T7">
                <a:pos x="T2" y="T3"/>
              </a:cxn>
              <a:cxn ang="T8">
                <a:pos x="T4" y="T5"/>
              </a:cxn>
            </a:cxnLst>
            <a:rect l="T9" t="T10" r="T11" b="T12"/>
            <a:pathLst>
              <a:path w="998" h="1550">
                <a:moveTo>
                  <a:pt x="0" y="143"/>
                </a:moveTo>
                <a:cubicBezTo>
                  <a:pt x="257" y="71"/>
                  <a:pt x="515" y="0"/>
                  <a:pt x="681" y="234"/>
                </a:cubicBezTo>
                <a:cubicBezTo>
                  <a:pt x="847" y="468"/>
                  <a:pt x="922" y="1009"/>
                  <a:pt x="998" y="15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sz="3200"/>
          </a:p>
        </p:txBody>
      </p:sp>
      <p:sp>
        <p:nvSpPr>
          <p:cNvPr id="6153" name="Freeform 15"/>
          <p:cNvSpPr>
            <a:spLocks/>
          </p:cNvSpPr>
          <p:nvPr/>
        </p:nvSpPr>
        <p:spPr bwMode="auto">
          <a:xfrm>
            <a:off x="5880101" y="1974030"/>
            <a:ext cx="1152525" cy="2303462"/>
          </a:xfrm>
          <a:custGeom>
            <a:avLst/>
            <a:gdLst>
              <a:gd name="T0" fmla="*/ 2147483647 w 590"/>
              <a:gd name="T1" fmla="*/ 416411476 h 1489"/>
              <a:gd name="T2" fmla="*/ 518962473 w 590"/>
              <a:gd name="T3" fmla="*/ 524103352 h 1489"/>
              <a:gd name="T4" fmla="*/ 0 w 590"/>
              <a:gd name="T5" fmla="*/ 2147483647 h 1489"/>
              <a:gd name="T6" fmla="*/ 0 60000 65536"/>
              <a:gd name="T7" fmla="*/ 0 60000 65536"/>
              <a:gd name="T8" fmla="*/ 0 60000 65536"/>
              <a:gd name="T9" fmla="*/ 0 w 590"/>
              <a:gd name="T10" fmla="*/ 0 h 1489"/>
              <a:gd name="T11" fmla="*/ 590 w 590"/>
              <a:gd name="T12" fmla="*/ 1489 h 1489"/>
            </a:gdLst>
            <a:ahLst/>
            <a:cxnLst>
              <a:cxn ang="T6">
                <a:pos x="T0" y="T1"/>
              </a:cxn>
              <a:cxn ang="T7">
                <a:pos x="T2" y="T3"/>
              </a:cxn>
              <a:cxn ang="T8">
                <a:pos x="T4" y="T5"/>
              </a:cxn>
            </a:cxnLst>
            <a:rect l="T9" t="T10" r="T11" b="T12"/>
            <a:pathLst>
              <a:path w="590" h="1489">
                <a:moveTo>
                  <a:pt x="590" y="174"/>
                </a:moveTo>
                <a:cubicBezTo>
                  <a:pt x="412" y="87"/>
                  <a:pt x="234" y="0"/>
                  <a:pt x="136" y="219"/>
                </a:cubicBezTo>
                <a:cubicBezTo>
                  <a:pt x="38" y="438"/>
                  <a:pt x="19" y="963"/>
                  <a:pt x="0" y="148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sz="3200"/>
          </a:p>
        </p:txBody>
      </p:sp>
      <p:sp>
        <p:nvSpPr>
          <p:cNvPr id="6154" name="Line 16"/>
          <p:cNvSpPr>
            <a:spLocks noChangeShapeType="1"/>
          </p:cNvSpPr>
          <p:nvPr/>
        </p:nvSpPr>
        <p:spPr bwMode="auto">
          <a:xfrm>
            <a:off x="5880100" y="4350517"/>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sz="3200"/>
          </a:p>
        </p:txBody>
      </p:sp>
    </p:spTree>
    <p:extLst>
      <p:ext uri="{BB962C8B-B14F-4D97-AF65-F5344CB8AC3E}">
        <p14:creationId xmlns:p14="http://schemas.microsoft.com/office/powerpoint/2010/main" val="848717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0">
            <a:extLst>
              <a:ext uri="{FF2B5EF4-FFF2-40B4-BE49-F238E27FC236}">
                <a16:creationId xmlns:a16="http://schemas.microsoft.com/office/drawing/2014/main" id="{8F9117D5-4B2D-47EA-B86C-280709C8C89D}"/>
              </a:ext>
            </a:extLst>
          </p:cNvPr>
          <p:cNvSpPr>
            <a:spLocks noChangeArrowheads="1"/>
          </p:cNvSpPr>
          <p:nvPr/>
        </p:nvSpPr>
        <p:spPr bwMode="auto">
          <a:xfrm>
            <a:off x="2642473" y="2124065"/>
            <a:ext cx="6313330" cy="3416320"/>
          </a:xfrm>
          <a:prstGeom prst="rect">
            <a:avLst/>
          </a:prstGeom>
          <a:solidFill>
            <a:schemeClr val="bg1"/>
          </a:solidFill>
          <a:ln>
            <a:noFill/>
          </a:ln>
          <a:effectLst>
            <a:prstShdw prst="shdw13" dist="53882" dir="13500000">
              <a:srgbClr val="FF5F0F">
                <a:alpha val="50000"/>
              </a:srgbClr>
            </a:prstShdw>
          </a:effectLst>
          <a:extLst/>
        </p:spPr>
        <p:txBody>
          <a:bodyPr wrap="none" anchor="ctr">
            <a:spAutoFit/>
          </a:bodyPr>
          <a:lstStyle/>
          <a:p>
            <a:pPr algn="ctr" eaLnBrk="1" hangingPunct="1">
              <a:defRPr/>
            </a:pPr>
            <a:r>
              <a:rPr lang="en-US" altLang="hu-HU" sz="2400" b="1" dirty="0">
                <a:solidFill>
                  <a:srgbClr val="FF0000"/>
                </a:solidFill>
                <a:effectLst>
                  <a:outerShdw blurRad="38100" dist="38100" dir="2700000" algn="tl">
                    <a:srgbClr val="000000"/>
                  </a:outerShdw>
                </a:effectLst>
              </a:rPr>
              <a:t>lifestyle,</a:t>
            </a:r>
            <a:endParaRPr lang="hu-HU" altLang="hu-HU" sz="2400" b="1" dirty="0">
              <a:solidFill>
                <a:srgbClr val="FF0000"/>
              </a:solidFill>
              <a:effectLst>
                <a:outerShdw blurRad="38100" dist="38100" dir="2700000" algn="tl">
                  <a:srgbClr val="000000"/>
                </a:outerShdw>
              </a:effectLst>
            </a:endParaRPr>
          </a:p>
          <a:p>
            <a:pPr algn="ctr" eaLnBrk="1" hangingPunct="1">
              <a:defRPr/>
            </a:pPr>
            <a:r>
              <a:rPr lang="en-US" altLang="hu-HU" sz="2400" b="1" dirty="0">
                <a:solidFill>
                  <a:srgbClr val="FF0000"/>
                </a:solidFill>
                <a:effectLst>
                  <a:outerShdw blurRad="38100" dist="38100" dir="2700000" algn="tl">
                    <a:srgbClr val="000000"/>
                  </a:outerShdw>
                </a:effectLst>
              </a:rPr>
              <a:t> environment </a:t>
            </a:r>
            <a:endParaRPr lang="hu-HU" altLang="hu-HU" sz="2400" b="1" dirty="0">
              <a:solidFill>
                <a:srgbClr val="FF0000"/>
              </a:solidFill>
              <a:effectLst>
                <a:outerShdw blurRad="38100" dist="38100" dir="2700000" algn="tl">
                  <a:srgbClr val="000000"/>
                </a:outerShdw>
              </a:effectLst>
            </a:endParaRPr>
          </a:p>
          <a:p>
            <a:pPr algn="ctr" eaLnBrk="1" hangingPunct="1">
              <a:defRPr/>
            </a:pPr>
            <a:r>
              <a:rPr lang="en-US" altLang="hu-HU" sz="2400" b="1" dirty="0">
                <a:solidFill>
                  <a:srgbClr val="FF0000"/>
                </a:solidFill>
                <a:effectLst>
                  <a:outerShdw blurRad="38100" dist="38100" dir="2700000" algn="tl">
                    <a:srgbClr val="000000"/>
                  </a:outerShdw>
                </a:effectLst>
              </a:rPr>
              <a:t>and nutrition</a:t>
            </a:r>
            <a:r>
              <a:rPr lang="en-US" altLang="hu-HU" sz="2000" b="1" dirty="0">
                <a:solidFill>
                  <a:srgbClr val="FF0000"/>
                </a:solidFill>
                <a:effectLst>
                  <a:outerShdw blurRad="38100" dist="38100" dir="2700000" algn="tl">
                    <a:srgbClr val="000000"/>
                  </a:outerShdw>
                </a:effectLst>
              </a:rPr>
              <a:t> </a:t>
            </a:r>
            <a:endParaRPr lang="hu-HU" altLang="hu-HU" sz="2000" b="1" dirty="0">
              <a:solidFill>
                <a:srgbClr val="FF0000"/>
              </a:solidFill>
              <a:effectLst>
                <a:outerShdw blurRad="38100" dist="38100" dir="2700000" algn="tl">
                  <a:srgbClr val="000000"/>
                </a:outerShdw>
              </a:effectLst>
            </a:endParaRPr>
          </a:p>
          <a:p>
            <a:pPr algn="ctr" eaLnBrk="1" hangingPunct="1">
              <a:defRPr/>
            </a:pPr>
            <a:r>
              <a:rPr lang="en-US" altLang="hu-HU" dirty="0"/>
              <a:t>directly </a:t>
            </a:r>
            <a:r>
              <a:rPr lang="hu-HU" altLang="hu-HU" dirty="0"/>
              <a:t>a</a:t>
            </a:r>
            <a:r>
              <a:rPr lang="en-US" altLang="hu-HU" dirty="0" err="1"/>
              <a:t>ffect</a:t>
            </a:r>
            <a:r>
              <a:rPr lang="en-US" altLang="hu-HU" dirty="0"/>
              <a:t> embryonic development</a:t>
            </a:r>
            <a:endParaRPr lang="hu-HU" altLang="hu-HU" dirty="0"/>
          </a:p>
          <a:p>
            <a:pPr algn="ctr" eaLnBrk="1" hangingPunct="1">
              <a:defRPr/>
            </a:pPr>
            <a:endParaRPr lang="hu-HU" altLang="hu-HU" dirty="0"/>
          </a:p>
          <a:p>
            <a:pPr algn="ctr" eaLnBrk="1" hangingPunct="1">
              <a:defRPr/>
            </a:pPr>
            <a:r>
              <a:rPr lang="en-US" altLang="hu-HU" dirty="0"/>
              <a:t>some effects are more subtle and </a:t>
            </a:r>
            <a:r>
              <a:rPr lang="en-US" altLang="hu-HU" dirty="0">
                <a:solidFill>
                  <a:srgbClr val="FF0000"/>
                </a:solidFill>
              </a:rPr>
              <a:t>relate to later life health events</a:t>
            </a:r>
            <a:endParaRPr lang="hu-HU" altLang="hu-HU" dirty="0">
              <a:solidFill>
                <a:srgbClr val="FF0000"/>
              </a:solidFill>
            </a:endParaRPr>
          </a:p>
          <a:p>
            <a:pPr algn="ctr" eaLnBrk="1" hangingPunct="1">
              <a:defRPr/>
            </a:pPr>
            <a:r>
              <a:rPr lang="hu-HU" altLang="hu-HU" dirty="0">
                <a:sym typeface="Wingdings" panose="05000000000000000000" pitchFamily="2" charset="2"/>
              </a:rPr>
              <a:t></a:t>
            </a:r>
          </a:p>
          <a:p>
            <a:pPr algn="ctr" eaLnBrk="1" hangingPunct="1">
              <a:defRPr/>
            </a:pPr>
            <a:r>
              <a:rPr lang="en-US" altLang="hu-HU" dirty="0"/>
              <a:t> </a:t>
            </a:r>
            <a:r>
              <a:rPr lang="en-US" altLang="hu-HU" b="1" dirty="0">
                <a:solidFill>
                  <a:srgbClr val="FF0000"/>
                </a:solidFill>
                <a:effectLst>
                  <a:outerShdw blurRad="38100" dist="38100" dir="2700000" algn="tl">
                    <a:srgbClr val="000000"/>
                  </a:outerShdw>
                </a:effectLst>
              </a:rPr>
              <a:t>low birth weight</a:t>
            </a:r>
            <a:r>
              <a:rPr lang="en-US" altLang="hu-HU" dirty="0"/>
              <a:t> data</a:t>
            </a:r>
            <a:r>
              <a:rPr lang="hu-HU" altLang="hu-HU" dirty="0"/>
              <a:t> </a:t>
            </a:r>
            <a:r>
              <a:rPr lang="hu-HU" altLang="hu-HU" dirty="0">
                <a:sym typeface="Wingdings" panose="05000000000000000000" pitchFamily="2" charset="2"/>
              </a:rPr>
              <a:t></a:t>
            </a:r>
            <a:r>
              <a:rPr lang="en-US" altLang="hu-HU" dirty="0"/>
              <a:t> later health outcomes</a:t>
            </a:r>
            <a:r>
              <a:rPr lang="hu-HU" altLang="hu-HU" dirty="0"/>
              <a:t> of</a:t>
            </a:r>
            <a:r>
              <a:rPr lang="en-US" altLang="hu-HU" dirty="0"/>
              <a:t> same babies </a:t>
            </a:r>
            <a:endParaRPr lang="hu-HU" altLang="hu-HU" dirty="0"/>
          </a:p>
          <a:p>
            <a:pPr algn="ctr" eaLnBrk="1" hangingPunct="1">
              <a:defRPr/>
            </a:pPr>
            <a:r>
              <a:rPr lang="en-US" altLang="hu-HU" dirty="0"/>
              <a:t>named as "fetal origins" or "programming</a:t>
            </a:r>
            <a:r>
              <a:rPr lang="hu-HU" altLang="hu-HU" dirty="0"/>
              <a:t>”</a:t>
            </a:r>
          </a:p>
          <a:p>
            <a:pPr algn="ctr" eaLnBrk="1" hangingPunct="1">
              <a:defRPr/>
            </a:pPr>
            <a:r>
              <a:rPr lang="hu-HU" altLang="hu-HU" dirty="0">
                <a:sym typeface="Wingdings" panose="05000000000000000000" pitchFamily="2" charset="2"/>
              </a:rPr>
              <a:t></a:t>
            </a:r>
          </a:p>
          <a:p>
            <a:pPr algn="ctr" eaLnBrk="1" hangingPunct="1">
              <a:defRPr/>
            </a:pPr>
            <a:r>
              <a:rPr lang="hu-HU" altLang="hu-HU" dirty="0">
                <a:sym typeface="Wingdings" panose="05000000000000000000" pitchFamily="2" charset="2"/>
              </a:rPr>
              <a:t>diabetes</a:t>
            </a:r>
            <a:endParaRPr lang="en-US" altLang="hu-HU" dirty="0">
              <a:sym typeface="Wingdings" panose="05000000000000000000" pitchFamily="2" charset="2"/>
            </a:endParaRPr>
          </a:p>
        </p:txBody>
      </p:sp>
      <p:sp>
        <p:nvSpPr>
          <p:cNvPr id="2" name="Téglalap 1">
            <a:extLst>
              <a:ext uri="{FF2B5EF4-FFF2-40B4-BE49-F238E27FC236}">
                <a16:creationId xmlns:a16="http://schemas.microsoft.com/office/drawing/2014/main" id="{3B581374-723A-41CD-8026-1D0C77946C28}"/>
              </a:ext>
            </a:extLst>
          </p:cNvPr>
          <p:cNvSpPr/>
          <p:nvPr/>
        </p:nvSpPr>
        <p:spPr>
          <a:xfrm>
            <a:off x="2324340" y="963672"/>
            <a:ext cx="6949595" cy="707886"/>
          </a:xfrm>
          <a:prstGeom prst="rect">
            <a:avLst/>
          </a:prstGeom>
        </p:spPr>
        <p:txBody>
          <a:bodyPr wrap="none">
            <a:spAutoFit/>
          </a:bodyPr>
          <a:lstStyle/>
          <a:p>
            <a:r>
              <a:rPr lang="en-US" altLang="hu-HU" sz="4000" b="1" dirty="0">
                <a:solidFill>
                  <a:srgbClr val="C00000"/>
                </a:solidFill>
              </a:rPr>
              <a:t>Maternal derived abnormalities</a:t>
            </a:r>
            <a:endParaRPr lang="hu-HU" sz="4000" dirty="0">
              <a:solidFill>
                <a:srgbClr val="C00000"/>
              </a:solidFill>
            </a:endParaRPr>
          </a:p>
        </p:txBody>
      </p:sp>
    </p:spTree>
    <p:extLst>
      <p:ext uri="{BB962C8B-B14F-4D97-AF65-F5344CB8AC3E}">
        <p14:creationId xmlns:p14="http://schemas.microsoft.com/office/powerpoint/2010/main" val="2789820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carls 1">
            <a:extLst>
              <a:ext uri="{FF2B5EF4-FFF2-40B4-BE49-F238E27FC236}">
                <a16:creationId xmlns:a16="http://schemas.microsoft.com/office/drawing/2014/main" id="{C6DCC984-4F66-4FF9-BD21-06F2CB631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9" y="-9525"/>
            <a:ext cx="4630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a:extLst>
              <a:ext uri="{FF2B5EF4-FFF2-40B4-BE49-F238E27FC236}">
                <a16:creationId xmlns:a16="http://schemas.microsoft.com/office/drawing/2014/main" id="{7A91178A-AAFE-4013-AD03-7916685D0380}"/>
              </a:ext>
            </a:extLst>
          </p:cNvPr>
          <p:cNvSpPr txBox="1">
            <a:spLocks noChangeArrowheads="1"/>
          </p:cNvSpPr>
          <p:nvPr/>
        </p:nvSpPr>
        <p:spPr bwMode="auto">
          <a:xfrm>
            <a:off x="1774825" y="832551"/>
            <a:ext cx="216058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dirty="0" err="1">
                <a:latin typeface="Calibri" panose="020F0502020204030204" pitchFamily="34" charset="0"/>
              </a:rPr>
              <a:t>statue</a:t>
            </a:r>
            <a:r>
              <a:rPr lang="hu-HU" altLang="hu-HU" sz="1800" dirty="0">
                <a:latin typeface="Calibri" panose="020F0502020204030204" pitchFamily="34" charset="0"/>
              </a:rPr>
              <a:t> </a:t>
            </a:r>
            <a:r>
              <a:rPr lang="hu-HU" altLang="hu-HU" sz="1800" dirty="0" err="1">
                <a:latin typeface="Calibri" panose="020F0502020204030204" pitchFamily="34" charset="0"/>
              </a:rPr>
              <a:t>from</a:t>
            </a:r>
            <a:r>
              <a:rPr lang="hu-HU" altLang="hu-HU" sz="1800" dirty="0">
                <a:latin typeface="Calibri" panose="020F0502020204030204" pitchFamily="34" charset="0"/>
              </a:rPr>
              <a:t> </a:t>
            </a:r>
            <a:r>
              <a:rPr lang="hu-HU" altLang="hu-HU" sz="1800" dirty="0" err="1">
                <a:latin typeface="Calibri" panose="020F0502020204030204" pitchFamily="34" charset="0"/>
              </a:rPr>
              <a:t>Pacific</a:t>
            </a:r>
            <a:r>
              <a:rPr lang="hu-HU" altLang="hu-HU" sz="1800" dirty="0">
                <a:latin typeface="Calibri" panose="020F0502020204030204" pitchFamily="34" charset="0"/>
              </a:rPr>
              <a:t> </a:t>
            </a:r>
            <a:r>
              <a:rPr lang="hu-HU" altLang="hu-HU" sz="1800" dirty="0" err="1">
                <a:latin typeface="Calibri" panose="020F0502020204030204" pitchFamily="34" charset="0"/>
              </a:rPr>
              <a:t>Islands</a:t>
            </a:r>
            <a:r>
              <a:rPr lang="hu-HU" altLang="hu-HU" sz="1800" dirty="0">
                <a:latin typeface="Calibri" panose="020F0502020204030204" pitchFamily="34" charset="0"/>
              </a:rPr>
              <a:t> showing a </a:t>
            </a:r>
            <a:r>
              <a:rPr lang="hu-HU" altLang="hu-HU" sz="1800" dirty="0" err="1">
                <a:latin typeface="Calibri" panose="020F0502020204030204" pitchFamily="34" charset="0"/>
              </a:rPr>
              <a:t>divinity</a:t>
            </a:r>
            <a:endParaRPr lang="hu-HU" altLang="hu-HU" sz="1800" dirty="0">
              <a:latin typeface="Calibri" panose="020F0502020204030204" pitchFamily="34" charset="0"/>
            </a:endParaRPr>
          </a:p>
          <a:p>
            <a:pPr eaLnBrk="1" hangingPunct="1">
              <a:spcBef>
                <a:spcPct val="50000"/>
              </a:spcBef>
              <a:buFontTx/>
              <a:buNone/>
            </a:pPr>
            <a:endParaRPr lang="de-DE" altLang="hu-HU" sz="1800" dirty="0">
              <a:latin typeface="Calibri" panose="020F0502020204030204" pitchFamily="34" charset="0"/>
            </a:endParaRPr>
          </a:p>
        </p:txBody>
      </p:sp>
      <p:sp>
        <p:nvSpPr>
          <p:cNvPr id="6148" name="Text Box 6">
            <a:extLst>
              <a:ext uri="{FF2B5EF4-FFF2-40B4-BE49-F238E27FC236}">
                <a16:creationId xmlns:a16="http://schemas.microsoft.com/office/drawing/2014/main" id="{5F7D3B24-A85F-42B2-83C1-3D058410B077}"/>
              </a:ext>
            </a:extLst>
          </p:cNvPr>
          <p:cNvSpPr txBox="1">
            <a:spLocks noChangeArrowheads="1"/>
          </p:cNvSpPr>
          <p:nvPr/>
        </p:nvSpPr>
        <p:spPr bwMode="auto">
          <a:xfrm>
            <a:off x="2147252" y="5059365"/>
            <a:ext cx="14157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hu-HU" altLang="hu-HU" sz="1800" dirty="0" err="1">
                <a:latin typeface="Calibri" panose="020F0502020204030204" pitchFamily="34" charset="0"/>
              </a:rPr>
              <a:t>Ambroise</a:t>
            </a:r>
            <a:r>
              <a:rPr lang="hu-HU" altLang="hu-HU" sz="1800" dirty="0">
                <a:latin typeface="Calibri" panose="020F0502020204030204" pitchFamily="34" charset="0"/>
              </a:rPr>
              <a:t> Paré’ s </a:t>
            </a:r>
            <a:r>
              <a:rPr lang="hu-HU" altLang="hu-HU" sz="1800" dirty="0" err="1">
                <a:latin typeface="Calibri" panose="020F0502020204030204" pitchFamily="34" charset="0"/>
              </a:rPr>
              <a:t>drawing</a:t>
            </a:r>
            <a:r>
              <a:rPr lang="hu-HU" altLang="hu-HU" sz="1800" dirty="0">
                <a:latin typeface="Calibri" panose="020F0502020204030204" pitchFamily="34" charset="0"/>
              </a:rPr>
              <a:t> </a:t>
            </a:r>
            <a:r>
              <a:rPr lang="hu-HU" altLang="hu-HU" sz="1800" dirty="0" err="1">
                <a:latin typeface="Calibri" panose="020F0502020204030204" pitchFamily="34" charset="0"/>
              </a:rPr>
              <a:t>from</a:t>
            </a:r>
            <a:r>
              <a:rPr lang="hu-HU" altLang="hu-HU" sz="1800" dirty="0">
                <a:latin typeface="Calibri" panose="020F0502020204030204" pitchFamily="34" charset="0"/>
              </a:rPr>
              <a:t> </a:t>
            </a:r>
            <a:r>
              <a:rPr lang="hu-HU" altLang="hu-HU" sz="1800" dirty="0" err="1">
                <a:latin typeface="Calibri" panose="020F0502020204030204" pitchFamily="34" charset="0"/>
              </a:rPr>
              <a:t>his</a:t>
            </a:r>
            <a:r>
              <a:rPr lang="hu-HU" altLang="hu-HU" sz="1800" dirty="0">
                <a:latin typeface="Calibri" panose="020F0502020204030204" pitchFamily="34" charset="0"/>
              </a:rPr>
              <a:t> </a:t>
            </a:r>
            <a:r>
              <a:rPr lang="hu-HU" altLang="hu-HU" sz="1800" dirty="0" err="1">
                <a:latin typeface="Calibri" panose="020F0502020204030204" pitchFamily="34" charset="0"/>
              </a:rPr>
              <a:t>book</a:t>
            </a:r>
            <a:r>
              <a:rPr lang="hu-HU" altLang="hu-HU" sz="1800" dirty="0">
                <a:latin typeface="Calibri" panose="020F0502020204030204" pitchFamily="34" charset="0"/>
              </a:rPr>
              <a:t> (1520)</a:t>
            </a:r>
            <a:endParaRPr lang="de-DE" altLang="hu-HU" sz="1800" dirty="0">
              <a:latin typeface="Calibri" panose="020F0502020204030204" pitchFamily="34" charset="0"/>
            </a:endParaRPr>
          </a:p>
        </p:txBody>
      </p:sp>
      <p:sp>
        <p:nvSpPr>
          <p:cNvPr id="6149" name="Text Box 7">
            <a:extLst>
              <a:ext uri="{FF2B5EF4-FFF2-40B4-BE49-F238E27FC236}">
                <a16:creationId xmlns:a16="http://schemas.microsoft.com/office/drawing/2014/main" id="{5E194917-BAB0-4E77-A10D-3134396F347F}"/>
              </a:ext>
            </a:extLst>
          </p:cNvPr>
          <p:cNvSpPr txBox="1">
            <a:spLocks noChangeArrowheads="1"/>
          </p:cNvSpPr>
          <p:nvPr/>
        </p:nvSpPr>
        <p:spPr bwMode="auto">
          <a:xfrm>
            <a:off x="8486140" y="511494"/>
            <a:ext cx="28829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1" dirty="0" err="1">
                <a:solidFill>
                  <a:srgbClr val="C00000"/>
                </a:solidFill>
                <a:latin typeface="+mn-lt"/>
              </a:rPr>
              <a:t>cystic</a:t>
            </a:r>
            <a:r>
              <a:rPr lang="hu-HU" altLang="hu-HU" sz="1800" dirty="0">
                <a:latin typeface="+mn-lt"/>
              </a:rPr>
              <a:t> </a:t>
            </a:r>
            <a:r>
              <a:rPr lang="hu-HU" altLang="hu-HU" sz="1800" b="1" dirty="0" err="1">
                <a:solidFill>
                  <a:srgbClr val="C00000"/>
                </a:solidFill>
                <a:latin typeface="+mn-lt"/>
              </a:rPr>
              <a:t>hygroma</a:t>
            </a:r>
            <a:r>
              <a:rPr lang="hu-HU" altLang="hu-HU" sz="1800" b="1" dirty="0">
                <a:solidFill>
                  <a:srgbClr val="C00000"/>
                </a:solidFill>
                <a:latin typeface="+mn-lt"/>
              </a:rPr>
              <a:t> colli</a:t>
            </a:r>
          </a:p>
          <a:p>
            <a:pPr>
              <a:spcBef>
                <a:spcPct val="50000"/>
              </a:spcBef>
              <a:buNone/>
            </a:pPr>
            <a:r>
              <a:rPr lang="en-US" sz="1800" dirty="0">
                <a:latin typeface="+mn-lt"/>
              </a:rPr>
              <a:t>large cy</a:t>
            </a:r>
            <a:r>
              <a:rPr lang="hu-HU" sz="1800" dirty="0" err="1">
                <a:latin typeface="+mn-lt"/>
              </a:rPr>
              <a:t>st</a:t>
            </a:r>
            <a:r>
              <a:rPr lang="hu-HU" sz="1800" dirty="0">
                <a:latin typeface="+mn-lt"/>
              </a:rPr>
              <a:t>-</a:t>
            </a:r>
            <a:r>
              <a:rPr lang="en-US" sz="1800" dirty="0">
                <a:latin typeface="+mn-lt"/>
              </a:rPr>
              <a:t>like cavities containing lymph </a:t>
            </a:r>
            <a:endParaRPr lang="hu-HU" altLang="hu-HU" sz="1800" b="1" dirty="0">
              <a:solidFill>
                <a:srgbClr val="C00000"/>
              </a:solidFill>
              <a:latin typeface="+mn-lt"/>
            </a:endParaRPr>
          </a:p>
          <a:p>
            <a:pPr>
              <a:spcBef>
                <a:spcPct val="50000"/>
              </a:spcBef>
              <a:buNone/>
            </a:pPr>
            <a:r>
              <a:rPr lang="hu-HU" sz="1800" dirty="0">
                <a:latin typeface="+mn-lt"/>
              </a:rPr>
              <a:t> </a:t>
            </a:r>
            <a:r>
              <a:rPr lang="hu-HU" sz="1800" dirty="0" err="1">
                <a:latin typeface="+mn-lt"/>
              </a:rPr>
              <a:t>rare</a:t>
            </a:r>
            <a:endParaRPr lang="de-DE" altLang="hu-HU" sz="1800" dirty="0">
              <a:latin typeface="+mn-lt"/>
            </a:endParaRPr>
          </a:p>
        </p:txBody>
      </p:sp>
      <p:sp>
        <p:nvSpPr>
          <p:cNvPr id="6150" name="Text Box 8">
            <a:extLst>
              <a:ext uri="{FF2B5EF4-FFF2-40B4-BE49-F238E27FC236}">
                <a16:creationId xmlns:a16="http://schemas.microsoft.com/office/drawing/2014/main" id="{D76519AA-4065-48B1-B2B9-22F14DF9975D}"/>
              </a:ext>
            </a:extLst>
          </p:cNvPr>
          <p:cNvSpPr txBox="1">
            <a:spLocks noChangeArrowheads="1"/>
          </p:cNvSpPr>
          <p:nvPr/>
        </p:nvSpPr>
        <p:spPr bwMode="auto">
          <a:xfrm>
            <a:off x="8688388" y="4652964"/>
            <a:ext cx="1979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1" dirty="0" err="1">
                <a:solidFill>
                  <a:srgbClr val="C00000"/>
                </a:solidFill>
                <a:latin typeface="Calibri" panose="020F0502020204030204" pitchFamily="34" charset="0"/>
              </a:rPr>
              <a:t>sirenomelia</a:t>
            </a:r>
            <a:r>
              <a:rPr lang="hu-HU" altLang="hu-HU" sz="1800" b="1" dirty="0">
                <a:latin typeface="Calibri" panose="020F0502020204030204" pitchFamily="34" charset="0"/>
              </a:rPr>
              <a:t> </a:t>
            </a:r>
            <a:r>
              <a:rPr lang="hu-HU" altLang="hu-HU" sz="1800" dirty="0">
                <a:latin typeface="Calibri" panose="020F0502020204030204" pitchFamily="34" charset="0"/>
              </a:rPr>
              <a:t>(„</a:t>
            </a:r>
            <a:r>
              <a:rPr lang="hu-HU" altLang="hu-HU" sz="1800" dirty="0" err="1">
                <a:latin typeface="Calibri" panose="020F0502020204030204" pitchFamily="34" charset="0"/>
              </a:rPr>
              <a:t>fused</a:t>
            </a:r>
            <a:r>
              <a:rPr lang="hu-HU" altLang="hu-HU" sz="1800" dirty="0">
                <a:latin typeface="Calibri" panose="020F0502020204030204" pitchFamily="34" charset="0"/>
              </a:rPr>
              <a:t> </a:t>
            </a:r>
            <a:r>
              <a:rPr lang="hu-HU" altLang="hu-HU" sz="1800" dirty="0" err="1">
                <a:latin typeface="Calibri" panose="020F0502020204030204" pitchFamily="34" charset="0"/>
              </a:rPr>
              <a:t>lower</a:t>
            </a:r>
            <a:r>
              <a:rPr lang="hu-HU" altLang="hu-HU" sz="1800" dirty="0">
                <a:latin typeface="Calibri" panose="020F0502020204030204" pitchFamily="34" charset="0"/>
              </a:rPr>
              <a:t> </a:t>
            </a:r>
            <a:r>
              <a:rPr lang="hu-HU" altLang="hu-HU" sz="1800" dirty="0" err="1">
                <a:latin typeface="Calibri" panose="020F0502020204030204" pitchFamily="34" charset="0"/>
              </a:rPr>
              <a:t>limbs</a:t>
            </a:r>
            <a:r>
              <a:rPr lang="hu-HU" altLang="hu-HU" sz="1800" dirty="0">
                <a:latin typeface="Calibri" panose="020F0502020204030204" pitchFamily="34" charset="0"/>
              </a:rPr>
              <a:t>”)</a:t>
            </a:r>
            <a:endParaRPr lang="de-DE" altLang="hu-HU" sz="1800" dirty="0">
              <a:latin typeface="Calibri" panose="020F0502020204030204" pitchFamily="34" charset="0"/>
            </a:endParaRPr>
          </a:p>
        </p:txBody>
      </p:sp>
      <p:pic>
        <p:nvPicPr>
          <p:cNvPr id="4098" name="Picture 2" descr="Ambroise Paré 19. századi (nem hiteles) portréja">
            <a:extLst>
              <a:ext uri="{FF2B5EF4-FFF2-40B4-BE49-F238E27FC236}">
                <a16:creationId xmlns:a16="http://schemas.microsoft.com/office/drawing/2014/main" id="{C4D91CB6-9FB0-47EA-995C-60C643ABB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54" y="4686621"/>
            <a:ext cx="1498034" cy="185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39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rls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926" y="404814"/>
            <a:ext cx="320992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503613" y="908050"/>
            <a:ext cx="2089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b="1" dirty="0" err="1">
                <a:solidFill>
                  <a:srgbClr val="6600CC"/>
                </a:solidFill>
                <a:latin typeface="+mn-lt"/>
              </a:rPr>
              <a:t>unknown</a:t>
            </a:r>
            <a:endParaRPr lang="hu-HU" altLang="hu-HU" sz="2400" b="1" dirty="0">
              <a:solidFill>
                <a:srgbClr val="6600CC"/>
              </a:solidFill>
              <a:latin typeface="+mn-lt"/>
            </a:endParaRPr>
          </a:p>
          <a:p>
            <a:pPr eaLnBrk="1" hangingPunct="1">
              <a:spcBef>
                <a:spcPct val="50000"/>
              </a:spcBef>
              <a:buFontTx/>
              <a:buNone/>
            </a:pPr>
            <a:r>
              <a:rPr lang="hu-HU" altLang="hu-HU" sz="2400" b="1" dirty="0">
                <a:solidFill>
                  <a:srgbClr val="6600CC"/>
                </a:solidFill>
                <a:latin typeface="+mn-lt"/>
              </a:rPr>
              <a:t>       50%</a:t>
            </a:r>
            <a:endParaRPr lang="de-DE" altLang="hu-HU" sz="2400" b="1" dirty="0">
              <a:solidFill>
                <a:srgbClr val="6600CC"/>
              </a:solidFill>
              <a:latin typeface="+mn-lt"/>
            </a:endParaRPr>
          </a:p>
        </p:txBody>
      </p:sp>
      <p:sp>
        <p:nvSpPr>
          <p:cNvPr id="8196" name="Text Box 4"/>
          <p:cNvSpPr txBox="1">
            <a:spLocks noChangeArrowheads="1"/>
          </p:cNvSpPr>
          <p:nvPr/>
        </p:nvSpPr>
        <p:spPr bwMode="auto">
          <a:xfrm>
            <a:off x="7967664" y="188913"/>
            <a:ext cx="237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b="1" dirty="0" err="1">
                <a:solidFill>
                  <a:srgbClr val="FF9900"/>
                </a:solidFill>
              </a:rPr>
              <a:t>Chromosome</a:t>
            </a:r>
            <a:r>
              <a:rPr lang="hu-HU" altLang="hu-HU" sz="1200" b="1" dirty="0">
                <a:solidFill>
                  <a:srgbClr val="FF9900"/>
                </a:solidFill>
              </a:rPr>
              <a:t> </a:t>
            </a:r>
            <a:r>
              <a:rPr lang="hu-HU" altLang="hu-HU" sz="1200" b="1" dirty="0" err="1">
                <a:solidFill>
                  <a:srgbClr val="FF9900"/>
                </a:solidFill>
              </a:rPr>
              <a:t>mutation</a:t>
            </a:r>
            <a:br>
              <a:rPr lang="hu-HU" altLang="hu-HU" sz="1200" b="1" dirty="0">
                <a:solidFill>
                  <a:srgbClr val="FF9900"/>
                </a:solidFill>
              </a:rPr>
            </a:br>
            <a:r>
              <a:rPr lang="hu-HU" altLang="hu-HU" sz="1200" b="1" dirty="0">
                <a:solidFill>
                  <a:srgbClr val="FF9900"/>
                </a:solidFill>
              </a:rPr>
              <a:t>                  10%</a:t>
            </a:r>
            <a:endParaRPr lang="de-DE" altLang="hu-HU" sz="1200" b="1" dirty="0">
              <a:solidFill>
                <a:srgbClr val="FF9900"/>
              </a:solidFill>
            </a:endParaRPr>
          </a:p>
        </p:txBody>
      </p:sp>
      <p:sp>
        <p:nvSpPr>
          <p:cNvPr id="8197" name="Text Box 5"/>
          <p:cNvSpPr txBox="1">
            <a:spLocks noChangeArrowheads="1"/>
          </p:cNvSpPr>
          <p:nvPr/>
        </p:nvSpPr>
        <p:spPr bwMode="auto">
          <a:xfrm>
            <a:off x="8472489" y="1196975"/>
            <a:ext cx="15827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b="1" dirty="0" err="1">
                <a:solidFill>
                  <a:srgbClr val="339966"/>
                </a:solidFill>
              </a:rPr>
              <a:t>Gene</a:t>
            </a:r>
            <a:r>
              <a:rPr lang="hu-HU" altLang="hu-HU" sz="1200" b="1" dirty="0">
                <a:solidFill>
                  <a:srgbClr val="339966"/>
                </a:solidFill>
              </a:rPr>
              <a:t> </a:t>
            </a:r>
            <a:r>
              <a:rPr lang="hu-HU" altLang="hu-HU" sz="1200" b="1" dirty="0" err="1">
                <a:solidFill>
                  <a:srgbClr val="339966"/>
                </a:solidFill>
              </a:rPr>
              <a:t>mutation</a:t>
            </a:r>
            <a:r>
              <a:rPr lang="hu-HU" altLang="hu-HU" sz="1200" b="1" dirty="0">
                <a:solidFill>
                  <a:srgbClr val="339966"/>
                </a:solidFill>
              </a:rPr>
              <a:t> 8%</a:t>
            </a:r>
            <a:endParaRPr lang="de-DE" altLang="hu-HU" sz="1200" b="1" dirty="0">
              <a:solidFill>
                <a:srgbClr val="339966"/>
              </a:solidFill>
            </a:endParaRPr>
          </a:p>
        </p:txBody>
      </p:sp>
      <p:sp>
        <p:nvSpPr>
          <p:cNvPr id="8199" name="Text Box 7"/>
          <p:cNvSpPr txBox="1">
            <a:spLocks noChangeArrowheads="1"/>
          </p:cNvSpPr>
          <p:nvPr/>
        </p:nvSpPr>
        <p:spPr bwMode="auto">
          <a:xfrm>
            <a:off x="5880101" y="3068639"/>
            <a:ext cx="2519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b="1" dirty="0" err="1">
                <a:solidFill>
                  <a:srgbClr val="0099CC"/>
                </a:solidFill>
              </a:rPr>
              <a:t>multifactorial</a:t>
            </a:r>
            <a:r>
              <a:rPr lang="hu-HU" altLang="hu-HU" sz="1200" b="1" dirty="0">
                <a:solidFill>
                  <a:srgbClr val="0099CC"/>
                </a:solidFill>
              </a:rPr>
              <a:t>  25%</a:t>
            </a:r>
            <a:endParaRPr lang="de-DE" altLang="hu-HU" sz="1200" b="1" dirty="0">
              <a:solidFill>
                <a:srgbClr val="0099CC"/>
              </a:solidFill>
            </a:endParaRPr>
          </a:p>
        </p:txBody>
      </p:sp>
      <p:sp>
        <p:nvSpPr>
          <p:cNvPr id="8200" name="Line 8"/>
          <p:cNvSpPr>
            <a:spLocks noChangeShapeType="1"/>
          </p:cNvSpPr>
          <p:nvPr/>
        </p:nvSpPr>
        <p:spPr bwMode="auto">
          <a:xfrm>
            <a:off x="4367213" y="2133600"/>
            <a:ext cx="0" cy="1582738"/>
          </a:xfrm>
          <a:prstGeom prst="line">
            <a:avLst/>
          </a:prstGeom>
          <a:noFill/>
          <a:ln w="9525">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201" name="Text Box 10"/>
          <p:cNvSpPr txBox="1">
            <a:spLocks noChangeArrowheads="1"/>
          </p:cNvSpPr>
          <p:nvPr/>
        </p:nvSpPr>
        <p:spPr bwMode="auto">
          <a:xfrm>
            <a:off x="1619251" y="3467418"/>
            <a:ext cx="77771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1" dirty="0">
                <a:latin typeface="+mn-lt"/>
              </a:rPr>
              <a:t>                             ??</a:t>
            </a:r>
            <a:r>
              <a:rPr lang="hu-HU" altLang="hu-HU" sz="1800" dirty="0">
                <a:latin typeface="+mn-lt"/>
              </a:rPr>
              <a:t>:</a:t>
            </a:r>
          </a:p>
          <a:p>
            <a:pPr eaLnBrk="1" hangingPunct="1">
              <a:spcBef>
                <a:spcPct val="50000"/>
              </a:spcBef>
              <a:buFontTx/>
              <a:buNone/>
            </a:pPr>
            <a:r>
              <a:rPr lang="hu-HU" altLang="hu-HU" sz="2400" dirty="0">
                <a:latin typeface="+mn-lt"/>
              </a:rPr>
              <a:t>- </a:t>
            </a:r>
            <a:r>
              <a:rPr lang="hu-HU" altLang="hu-HU" sz="2400" dirty="0" err="1">
                <a:latin typeface="+mn-lt"/>
              </a:rPr>
              <a:t>age</a:t>
            </a:r>
            <a:r>
              <a:rPr lang="hu-HU" altLang="hu-HU" sz="2400" dirty="0">
                <a:latin typeface="+mn-lt"/>
              </a:rPr>
              <a:t> of </a:t>
            </a:r>
            <a:r>
              <a:rPr lang="hu-HU" altLang="hu-HU" sz="2400" dirty="0" err="1">
                <a:latin typeface="+mn-lt"/>
              </a:rPr>
              <a:t>the</a:t>
            </a:r>
            <a:r>
              <a:rPr lang="hu-HU" altLang="hu-HU" sz="2400" dirty="0">
                <a:latin typeface="+mn-lt"/>
              </a:rPr>
              <a:t> </a:t>
            </a:r>
            <a:r>
              <a:rPr lang="hu-HU" altLang="hu-HU" sz="2400" dirty="0" err="1">
                <a:latin typeface="+mn-lt"/>
              </a:rPr>
              <a:t>parents</a:t>
            </a:r>
            <a:endParaRPr lang="hu-HU" altLang="hu-HU" sz="2400" dirty="0">
              <a:latin typeface="+mn-lt"/>
            </a:endParaRPr>
          </a:p>
          <a:p>
            <a:pPr eaLnBrk="1" hangingPunct="1">
              <a:spcBef>
                <a:spcPct val="50000"/>
              </a:spcBef>
              <a:buFontTx/>
              <a:buChar char="-"/>
            </a:pPr>
            <a:r>
              <a:rPr lang="hu-HU" altLang="hu-HU" sz="2400" dirty="0">
                <a:latin typeface="+mn-lt"/>
              </a:rPr>
              <a:t> </a:t>
            </a:r>
            <a:r>
              <a:rPr lang="hu-HU" altLang="hu-HU" sz="2400" dirty="0" err="1">
                <a:latin typeface="+mn-lt"/>
              </a:rPr>
              <a:t>different</a:t>
            </a:r>
            <a:r>
              <a:rPr lang="hu-HU" altLang="hu-HU" sz="2400" dirty="0">
                <a:latin typeface="+mn-lt"/>
              </a:rPr>
              <a:t> </a:t>
            </a:r>
            <a:r>
              <a:rPr lang="hu-HU" altLang="hu-HU" sz="2400" dirty="0" err="1">
                <a:latin typeface="+mn-lt"/>
              </a:rPr>
              <a:t>ethnical</a:t>
            </a:r>
            <a:r>
              <a:rPr lang="hu-HU" altLang="hu-HU" sz="2400" dirty="0">
                <a:latin typeface="+mn-lt"/>
              </a:rPr>
              <a:t> </a:t>
            </a:r>
            <a:r>
              <a:rPr lang="hu-HU" altLang="hu-HU" sz="2400" dirty="0" err="1">
                <a:latin typeface="+mn-lt"/>
              </a:rPr>
              <a:t>groups</a:t>
            </a:r>
            <a:endParaRPr lang="hu-HU" altLang="hu-HU" sz="2400" dirty="0">
              <a:latin typeface="+mn-lt"/>
            </a:endParaRPr>
          </a:p>
          <a:p>
            <a:pPr eaLnBrk="1" hangingPunct="1">
              <a:spcBef>
                <a:spcPct val="50000"/>
              </a:spcBef>
              <a:buFontTx/>
              <a:buChar char="-"/>
            </a:pPr>
            <a:r>
              <a:rPr lang="hu-HU" altLang="hu-HU" sz="2400" dirty="0">
                <a:latin typeface="+mn-lt"/>
              </a:rPr>
              <a:t> </a:t>
            </a:r>
            <a:r>
              <a:rPr lang="hu-HU" altLang="hu-HU" sz="2400" dirty="0" err="1">
                <a:latin typeface="+mn-lt"/>
              </a:rPr>
              <a:t>familiar</a:t>
            </a:r>
            <a:r>
              <a:rPr lang="hu-HU" altLang="hu-HU" sz="2400" dirty="0">
                <a:latin typeface="+mn-lt"/>
              </a:rPr>
              <a:t> </a:t>
            </a:r>
            <a:r>
              <a:rPr lang="hu-HU" altLang="hu-HU" sz="2400" dirty="0" err="1">
                <a:latin typeface="+mn-lt"/>
              </a:rPr>
              <a:t>background</a:t>
            </a:r>
            <a:r>
              <a:rPr lang="hu-HU" altLang="hu-HU" sz="2400" dirty="0">
                <a:latin typeface="+mn-lt"/>
              </a:rPr>
              <a:t> (</a:t>
            </a:r>
            <a:r>
              <a:rPr lang="hu-HU" altLang="hu-HU" sz="2400" dirty="0" err="1">
                <a:latin typeface="+mn-lt"/>
              </a:rPr>
              <a:t>genetical</a:t>
            </a:r>
            <a:r>
              <a:rPr lang="hu-HU" altLang="hu-HU" sz="2400" dirty="0">
                <a:latin typeface="+mn-lt"/>
              </a:rPr>
              <a:t>)</a:t>
            </a:r>
          </a:p>
          <a:p>
            <a:pPr eaLnBrk="1" hangingPunct="1">
              <a:spcBef>
                <a:spcPct val="50000"/>
              </a:spcBef>
              <a:buFontTx/>
              <a:buChar char="-"/>
            </a:pPr>
            <a:r>
              <a:rPr lang="hu-HU" altLang="hu-HU" sz="2400" dirty="0">
                <a:latin typeface="+mn-lt"/>
              </a:rPr>
              <a:t> </a:t>
            </a:r>
            <a:r>
              <a:rPr lang="hu-HU" altLang="hu-HU" sz="2400" dirty="0" err="1">
                <a:latin typeface="+mn-lt"/>
              </a:rPr>
              <a:t>seasons</a:t>
            </a:r>
            <a:endParaRPr lang="hu-HU" altLang="hu-HU" sz="2400" dirty="0">
              <a:latin typeface="+mn-lt"/>
            </a:endParaRPr>
          </a:p>
          <a:p>
            <a:pPr eaLnBrk="1" hangingPunct="1">
              <a:spcBef>
                <a:spcPct val="50000"/>
              </a:spcBef>
              <a:buFontTx/>
              <a:buChar char="-"/>
            </a:pPr>
            <a:r>
              <a:rPr lang="hu-HU" altLang="hu-HU" sz="2400" dirty="0">
                <a:latin typeface="+mn-lt"/>
              </a:rPr>
              <a:t> </a:t>
            </a:r>
            <a:r>
              <a:rPr lang="hu-HU" altLang="hu-HU" sz="2400" dirty="0" err="1">
                <a:latin typeface="+mn-lt"/>
              </a:rPr>
              <a:t>social</a:t>
            </a:r>
            <a:r>
              <a:rPr lang="hu-HU" altLang="hu-HU" sz="2400" dirty="0">
                <a:latin typeface="+mn-lt"/>
              </a:rPr>
              <a:t> and </a:t>
            </a:r>
            <a:r>
              <a:rPr lang="hu-HU" altLang="hu-HU" sz="2400" dirty="0" err="1">
                <a:latin typeface="+mn-lt"/>
              </a:rPr>
              <a:t>geographical</a:t>
            </a:r>
            <a:r>
              <a:rPr lang="hu-HU" altLang="hu-HU" sz="2400" dirty="0">
                <a:latin typeface="+mn-lt"/>
              </a:rPr>
              <a:t> </a:t>
            </a:r>
            <a:r>
              <a:rPr lang="hu-HU" altLang="hu-HU" sz="2400" dirty="0" err="1">
                <a:latin typeface="+mn-lt"/>
              </a:rPr>
              <a:t>differences</a:t>
            </a:r>
            <a:endParaRPr lang="de-DE" altLang="hu-HU" sz="2400" dirty="0">
              <a:latin typeface="+mn-lt"/>
            </a:endParaRPr>
          </a:p>
        </p:txBody>
      </p:sp>
      <p:cxnSp>
        <p:nvCxnSpPr>
          <p:cNvPr id="5" name="Egyenes összekötő nyíllal 4">
            <a:extLst>
              <a:ext uri="{FF2B5EF4-FFF2-40B4-BE49-F238E27FC236}">
                <a16:creationId xmlns:a16="http://schemas.microsoft.com/office/drawing/2014/main" id="{E517D3AD-095B-49B9-BF35-B7CC8EE7080E}"/>
              </a:ext>
            </a:extLst>
          </p:cNvPr>
          <p:cNvCxnSpPr/>
          <p:nvPr/>
        </p:nvCxnSpPr>
        <p:spPr>
          <a:xfrm flipH="1">
            <a:off x="5473863" y="3613125"/>
            <a:ext cx="905196" cy="61345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69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arl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96" y="619149"/>
            <a:ext cx="6192838"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304243" y="4392480"/>
            <a:ext cx="763727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dirty="0" err="1">
                <a:latin typeface="+mn-lt"/>
              </a:rPr>
              <a:t>Incidence</a:t>
            </a:r>
            <a:r>
              <a:rPr lang="hu-HU" altLang="hu-HU" sz="2400" dirty="0">
                <a:latin typeface="+mn-lt"/>
              </a:rPr>
              <a:t> of </a:t>
            </a:r>
            <a:r>
              <a:rPr lang="hu-HU" altLang="hu-HU" sz="2400" dirty="0">
                <a:solidFill>
                  <a:srgbClr val="C00000"/>
                </a:solidFill>
                <a:latin typeface="+mn-lt"/>
              </a:rPr>
              <a:t>Down </a:t>
            </a:r>
            <a:r>
              <a:rPr lang="hu-HU" altLang="hu-HU" sz="2400" dirty="0" err="1">
                <a:solidFill>
                  <a:srgbClr val="C00000"/>
                </a:solidFill>
                <a:latin typeface="+mn-lt"/>
              </a:rPr>
              <a:t>syndrome</a:t>
            </a:r>
            <a:r>
              <a:rPr lang="hu-HU" altLang="hu-HU" sz="2400" dirty="0">
                <a:solidFill>
                  <a:srgbClr val="C00000"/>
                </a:solidFill>
                <a:latin typeface="+mn-lt"/>
              </a:rPr>
              <a:t> </a:t>
            </a:r>
            <a:r>
              <a:rPr lang="hu-HU" altLang="hu-HU" sz="2400" dirty="0">
                <a:latin typeface="+mn-lt"/>
              </a:rPr>
              <a:t>is </a:t>
            </a:r>
            <a:r>
              <a:rPr lang="hu-HU" altLang="hu-HU" sz="2400" dirty="0" err="1">
                <a:latin typeface="+mn-lt"/>
              </a:rPr>
              <a:t>dependent</a:t>
            </a:r>
            <a:r>
              <a:rPr lang="hu-HU" altLang="hu-HU" sz="2400" dirty="0">
                <a:latin typeface="+mn-lt"/>
              </a:rPr>
              <a:t> </a:t>
            </a:r>
            <a:r>
              <a:rPr lang="hu-HU" altLang="hu-HU" sz="2400" dirty="0" err="1">
                <a:latin typeface="+mn-lt"/>
              </a:rPr>
              <a:t>on</a:t>
            </a:r>
            <a:r>
              <a:rPr lang="hu-HU" altLang="hu-HU" sz="2400" dirty="0">
                <a:latin typeface="+mn-lt"/>
              </a:rPr>
              <a:t> </a:t>
            </a:r>
            <a:r>
              <a:rPr lang="hu-HU" altLang="hu-HU" sz="2400" dirty="0" err="1">
                <a:latin typeface="+mn-lt"/>
              </a:rPr>
              <a:t>the</a:t>
            </a:r>
            <a:r>
              <a:rPr lang="hu-HU" altLang="hu-HU" sz="2400" dirty="0">
                <a:latin typeface="+mn-lt"/>
              </a:rPr>
              <a:t> </a:t>
            </a:r>
            <a:r>
              <a:rPr lang="hu-HU" altLang="hu-HU" sz="2400" dirty="0" err="1">
                <a:latin typeface="+mn-lt"/>
              </a:rPr>
              <a:t>age</a:t>
            </a:r>
            <a:r>
              <a:rPr lang="hu-HU" altLang="hu-HU" sz="2400" dirty="0">
                <a:latin typeface="+mn-lt"/>
              </a:rPr>
              <a:t> of </a:t>
            </a:r>
            <a:r>
              <a:rPr lang="hu-HU" altLang="hu-HU" sz="2400" dirty="0" err="1">
                <a:latin typeface="+mn-lt"/>
              </a:rPr>
              <a:t>mother</a:t>
            </a:r>
            <a:r>
              <a:rPr lang="hu-HU" altLang="hu-HU" sz="2400" dirty="0">
                <a:latin typeface="+mn-lt"/>
              </a:rPr>
              <a:t> </a:t>
            </a:r>
            <a:r>
              <a:rPr lang="hu-HU" altLang="hu-HU" sz="2400" dirty="0">
                <a:latin typeface="+mn-lt"/>
                <a:cs typeface="Arial" panose="020B0604020202020204" pitchFamily="34" charset="0"/>
              </a:rPr>
              <a:t>(</a:t>
            </a:r>
            <a:r>
              <a:rPr lang="hu-HU" altLang="hu-HU" sz="2400" dirty="0" err="1">
                <a:latin typeface="+mn-lt"/>
                <a:cs typeface="Arial" panose="020B0604020202020204" pitchFamily="34" charset="0"/>
              </a:rPr>
              <a:t>left</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figure</a:t>
            </a:r>
            <a:r>
              <a:rPr lang="hu-HU" altLang="hu-HU" sz="2400" dirty="0">
                <a:latin typeface="+mn-lt"/>
                <a:cs typeface="Arial" panose="020B0604020202020204" pitchFamily="34" charset="0"/>
              </a:rPr>
              <a:t>) </a:t>
            </a:r>
            <a:r>
              <a:rPr lang="hu-HU" altLang="hu-HU" sz="2400" dirty="0" err="1">
                <a:latin typeface="+mn-lt"/>
              </a:rPr>
              <a:t>but</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the</a:t>
            </a:r>
            <a:r>
              <a:rPr lang="hu-HU" altLang="hu-HU" sz="2400" dirty="0">
                <a:latin typeface="+mn-lt"/>
                <a:cs typeface="Arial" panose="020B0604020202020204" pitchFamily="34" charset="0"/>
              </a:rPr>
              <a:t> </a:t>
            </a:r>
            <a:r>
              <a:rPr lang="hu-HU" altLang="hu-HU" sz="2400" dirty="0" err="1">
                <a:solidFill>
                  <a:srgbClr val="C00000"/>
                </a:solidFill>
                <a:latin typeface="+mn-lt"/>
                <a:cs typeface="Arial" panose="020B0604020202020204" pitchFamily="34" charset="0"/>
              </a:rPr>
              <a:t>Apert</a:t>
            </a:r>
            <a:r>
              <a:rPr lang="hu-HU" altLang="hu-HU" sz="2400" dirty="0">
                <a:solidFill>
                  <a:srgbClr val="C00000"/>
                </a:solidFill>
                <a:latin typeface="+mn-lt"/>
                <a:cs typeface="Arial" panose="020B0604020202020204" pitchFamily="34" charset="0"/>
              </a:rPr>
              <a:t> </a:t>
            </a:r>
            <a:r>
              <a:rPr lang="hu-HU" altLang="hu-HU" sz="2400" dirty="0" err="1">
                <a:solidFill>
                  <a:srgbClr val="C00000"/>
                </a:solidFill>
                <a:latin typeface="+mn-lt"/>
                <a:cs typeface="Arial" panose="020B0604020202020204" pitchFamily="34" charset="0"/>
              </a:rPr>
              <a:t>syndrome</a:t>
            </a:r>
            <a:r>
              <a:rPr lang="hu-HU" altLang="hu-HU" sz="2400" dirty="0">
                <a:solidFill>
                  <a:srgbClr val="C00000"/>
                </a:solidFill>
                <a:latin typeface="+mn-lt"/>
                <a:cs typeface="Arial" panose="020B0604020202020204" pitchFamily="34" charset="0"/>
              </a:rPr>
              <a:t> </a:t>
            </a:r>
            <a:r>
              <a:rPr lang="hu-HU" altLang="hu-HU" sz="2400" dirty="0">
                <a:latin typeface="+mn-lt"/>
                <a:cs typeface="Arial" panose="020B0604020202020204" pitchFamily="34" charset="0"/>
              </a:rPr>
              <a:t>is </a:t>
            </a:r>
            <a:r>
              <a:rPr lang="hu-HU" altLang="hu-HU" sz="2400" dirty="0" err="1">
                <a:latin typeface="+mn-lt"/>
                <a:cs typeface="Arial" panose="020B0604020202020204" pitchFamily="34" charset="0"/>
              </a:rPr>
              <a:t>on</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the</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age</a:t>
            </a:r>
            <a:r>
              <a:rPr lang="hu-HU" altLang="hu-HU" sz="2400" dirty="0">
                <a:latin typeface="+mn-lt"/>
                <a:cs typeface="Arial" panose="020B0604020202020204" pitchFamily="34" charset="0"/>
              </a:rPr>
              <a:t> of </a:t>
            </a:r>
            <a:r>
              <a:rPr lang="hu-HU" altLang="hu-HU" sz="2400" dirty="0" err="1">
                <a:latin typeface="+mn-lt"/>
                <a:cs typeface="Arial" panose="020B0604020202020204" pitchFamily="34" charset="0"/>
              </a:rPr>
              <a:t>father</a:t>
            </a:r>
            <a:r>
              <a:rPr lang="hu-HU" altLang="hu-HU" sz="2400" dirty="0">
                <a:latin typeface="+mn-lt"/>
                <a:cs typeface="Arial" panose="020B0604020202020204" pitchFamily="34" charset="0"/>
              </a:rPr>
              <a:t> (right </a:t>
            </a:r>
            <a:r>
              <a:rPr lang="hu-HU" altLang="hu-HU" sz="2400" dirty="0" err="1">
                <a:latin typeface="+mn-lt"/>
                <a:cs typeface="Arial" panose="020B0604020202020204" pitchFamily="34" charset="0"/>
              </a:rPr>
              <a:t>blue</a:t>
            </a:r>
            <a:r>
              <a:rPr lang="hu-HU" altLang="hu-HU" sz="2400" dirty="0">
                <a:latin typeface="+mn-lt"/>
                <a:cs typeface="Arial" panose="020B0604020202020204" pitchFamily="34" charset="0"/>
              </a:rPr>
              <a:t> line)</a:t>
            </a:r>
          </a:p>
          <a:p>
            <a:pPr eaLnBrk="1" hangingPunct="1">
              <a:spcBef>
                <a:spcPct val="50000"/>
              </a:spcBef>
              <a:buFontTx/>
              <a:buNone/>
            </a:pPr>
            <a:r>
              <a:rPr lang="hu-HU" altLang="hu-HU" sz="2400" dirty="0" err="1">
                <a:latin typeface="+mn-lt"/>
                <a:cs typeface="Arial" panose="020B0604020202020204" pitchFamily="34" charset="0"/>
              </a:rPr>
              <a:t>Apert</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syndrome</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turricephalus</a:t>
            </a:r>
            <a:r>
              <a:rPr lang="hu-HU" altLang="hu-HU" sz="2400" dirty="0">
                <a:latin typeface="+mn-lt"/>
                <a:cs typeface="Arial" panose="020B0604020202020204" pitchFamily="34" charset="0"/>
              </a:rPr>
              <a:t> – </a:t>
            </a:r>
            <a:r>
              <a:rPr lang="hu-HU" altLang="hu-HU" sz="2400" dirty="0" err="1">
                <a:latin typeface="+mn-lt"/>
                <a:cs typeface="Arial" panose="020B0604020202020204" pitchFamily="34" charset="0"/>
              </a:rPr>
              <a:t>tower</a:t>
            </a:r>
            <a:r>
              <a:rPr lang="hu-HU" altLang="hu-HU" sz="2400" dirty="0">
                <a:latin typeface="+mn-lt"/>
                <a:cs typeface="Arial" panose="020B0604020202020204" pitchFamily="34" charset="0"/>
              </a:rPr>
              <a:t> </a:t>
            </a:r>
            <a:r>
              <a:rPr lang="hu-HU" altLang="hu-HU" sz="2400" dirty="0" err="1">
                <a:latin typeface="+mn-lt"/>
                <a:cs typeface="Arial" panose="020B0604020202020204" pitchFamily="34" charset="0"/>
              </a:rPr>
              <a:t>head</a:t>
            </a:r>
            <a:endParaRPr lang="en-US" altLang="hu-HU" sz="2400" dirty="0">
              <a:latin typeface="+mn-lt"/>
              <a:cs typeface="Arial" panose="020B0604020202020204" pitchFamily="34" charset="0"/>
            </a:endParaRPr>
          </a:p>
        </p:txBody>
      </p:sp>
      <p:pic>
        <p:nvPicPr>
          <p:cNvPr id="9220" name="Picture 6" descr="larss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007" y="2924175"/>
            <a:ext cx="25193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6"/>
          <p:cNvSpPr txBox="1">
            <a:spLocks noChangeArrowheads="1"/>
          </p:cNvSpPr>
          <p:nvPr/>
        </p:nvSpPr>
        <p:spPr bwMode="auto">
          <a:xfrm>
            <a:off x="217580" y="357539"/>
            <a:ext cx="8022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800" b="1" dirty="0">
                <a:solidFill>
                  <a:srgbClr val="C00000"/>
                </a:solidFill>
                <a:latin typeface="+mn-lt"/>
              </a:rPr>
              <a:t>AGE</a:t>
            </a:r>
          </a:p>
        </p:txBody>
      </p:sp>
      <p:pic>
        <p:nvPicPr>
          <p:cNvPr id="6146" name="Picture 2" descr="http://mummalove.files.wordpress.com/2013/03/dsc_5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7788" y="82354"/>
            <a:ext cx="4198554" cy="2780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75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descr="faqlrgimg"/>
          <p:cNvPicPr>
            <a:picLocks noChangeAspect="1" noChangeArrowheads="1"/>
          </p:cNvPicPr>
          <p:nvPr/>
        </p:nvPicPr>
        <p:blipFill>
          <a:blip r:embed="rId3" cstate="screen"/>
          <a:srcRect/>
          <a:stretch>
            <a:fillRect/>
          </a:stretch>
        </p:blipFill>
        <p:spPr bwMode="auto">
          <a:xfrm>
            <a:off x="2946400" y="-81280"/>
            <a:ext cx="6299200" cy="6858000"/>
          </a:xfrm>
          <a:prstGeom prst="rect">
            <a:avLst/>
          </a:prstGeom>
          <a:noFill/>
          <a:ln w="9525">
            <a:noFill/>
            <a:miter lim="800000"/>
            <a:headEnd/>
            <a:tailEnd/>
          </a:ln>
        </p:spPr>
      </p:pic>
      <p:sp>
        <p:nvSpPr>
          <p:cNvPr id="109570" name="Text Box 6"/>
          <p:cNvSpPr txBox="1">
            <a:spLocks noChangeArrowheads="1"/>
          </p:cNvSpPr>
          <p:nvPr/>
        </p:nvSpPr>
        <p:spPr bwMode="auto">
          <a:xfrm>
            <a:off x="1487806" y="5191124"/>
            <a:ext cx="1341119" cy="707886"/>
          </a:xfrm>
          <a:prstGeom prst="rect">
            <a:avLst/>
          </a:prstGeom>
          <a:noFill/>
          <a:ln w="9525">
            <a:noFill/>
            <a:miter lim="800000"/>
            <a:headEnd/>
            <a:tailEnd/>
          </a:ln>
        </p:spPr>
        <p:txBody>
          <a:bodyPr wrap="square">
            <a:spAutoFit/>
          </a:bodyPr>
          <a:lstStyle/>
          <a:p>
            <a:pPr>
              <a:spcBef>
                <a:spcPct val="50000"/>
              </a:spcBef>
            </a:pPr>
            <a:r>
              <a:rPr lang="hu-HU" sz="2000" dirty="0" err="1">
                <a:cs typeface="Arial" panose="020B0604020202020204" pitchFamily="34" charset="0"/>
              </a:rPr>
              <a:t>Apert</a:t>
            </a:r>
            <a:r>
              <a:rPr lang="hu-HU" sz="2000" dirty="0">
                <a:cs typeface="Arial" panose="020B0604020202020204" pitchFamily="34" charset="0"/>
              </a:rPr>
              <a:t> </a:t>
            </a:r>
            <a:r>
              <a:rPr lang="hu-HU" sz="2000" dirty="0" err="1">
                <a:cs typeface="Arial" panose="020B0604020202020204" pitchFamily="34" charset="0"/>
              </a:rPr>
              <a:t>syndrome</a:t>
            </a:r>
            <a:endParaRPr lang="hu-HU" sz="2000" dirty="0">
              <a:cs typeface="Arial" panose="020B0604020202020204" pitchFamily="34" charset="0"/>
            </a:endParaRPr>
          </a:p>
        </p:txBody>
      </p:sp>
      <p:sp>
        <p:nvSpPr>
          <p:cNvPr id="109571" name="Line 7"/>
          <p:cNvSpPr>
            <a:spLocks noChangeShapeType="1"/>
          </p:cNvSpPr>
          <p:nvPr/>
        </p:nvSpPr>
        <p:spPr bwMode="auto">
          <a:xfrm flipV="1">
            <a:off x="2711450" y="5293360"/>
            <a:ext cx="1108710" cy="151766"/>
          </a:xfrm>
          <a:prstGeom prst="line">
            <a:avLst/>
          </a:prstGeom>
          <a:noFill/>
          <a:ln w="9525">
            <a:solidFill>
              <a:schemeClr val="tx1"/>
            </a:solidFill>
            <a:round/>
            <a:headEnd/>
            <a:tailEnd type="triangle" w="med" len="med"/>
          </a:ln>
        </p:spPr>
        <p:txBody>
          <a:bodyPr/>
          <a:lstStyle/>
          <a:p>
            <a:endParaRPr lang="hu-HU"/>
          </a:p>
        </p:txBody>
      </p:sp>
    </p:spTree>
    <p:extLst>
      <p:ext uri="{BB962C8B-B14F-4D97-AF65-F5344CB8AC3E}">
        <p14:creationId xmlns:p14="http://schemas.microsoft.com/office/powerpoint/2010/main" val="3050941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4"/>
          <p:cNvPicPr>
            <a:picLocks noChangeAspect="1" noChangeArrowheads="1"/>
          </p:cNvPicPr>
          <p:nvPr/>
        </p:nvPicPr>
        <p:blipFill>
          <a:blip r:embed="rId3" cstate="screen"/>
          <a:srcRect/>
          <a:stretch>
            <a:fillRect/>
          </a:stretch>
        </p:blipFill>
        <p:spPr bwMode="auto">
          <a:xfrm>
            <a:off x="3599727" y="1310697"/>
            <a:ext cx="5346833" cy="5324625"/>
          </a:xfrm>
          <a:prstGeom prst="rect">
            <a:avLst/>
          </a:prstGeom>
          <a:noFill/>
          <a:ln w="9525">
            <a:noFill/>
            <a:miter lim="800000"/>
            <a:headEnd/>
            <a:tailEnd/>
          </a:ln>
        </p:spPr>
      </p:pic>
      <p:sp>
        <p:nvSpPr>
          <p:cNvPr id="2" name="Téglalap 1">
            <a:extLst>
              <a:ext uri="{FF2B5EF4-FFF2-40B4-BE49-F238E27FC236}">
                <a16:creationId xmlns:a16="http://schemas.microsoft.com/office/drawing/2014/main" id="{58E37D1A-EF6D-4CC6-ADB6-252F0AB2A0DB}"/>
              </a:ext>
            </a:extLst>
          </p:cNvPr>
          <p:cNvSpPr/>
          <p:nvPr/>
        </p:nvSpPr>
        <p:spPr>
          <a:xfrm>
            <a:off x="574007" y="3973010"/>
            <a:ext cx="3025720" cy="2246769"/>
          </a:xfrm>
          <a:prstGeom prst="rect">
            <a:avLst/>
          </a:prstGeom>
        </p:spPr>
        <p:txBody>
          <a:bodyPr wrap="square">
            <a:spAutoFit/>
          </a:bodyPr>
          <a:lstStyle/>
          <a:p>
            <a:pPr>
              <a:spcBef>
                <a:spcPct val="50000"/>
              </a:spcBef>
            </a:pPr>
            <a:r>
              <a:rPr lang="hu-HU" altLang="hu-HU" sz="2000" dirty="0" err="1">
                <a:cs typeface="Arial" panose="020B0604020202020204" pitchFamily="34" charset="0"/>
              </a:rPr>
              <a:t>Apert</a:t>
            </a:r>
            <a:r>
              <a:rPr lang="hu-HU" altLang="hu-HU" sz="2000" dirty="0">
                <a:cs typeface="Arial" panose="020B0604020202020204" pitchFamily="34" charset="0"/>
              </a:rPr>
              <a:t> </a:t>
            </a:r>
            <a:r>
              <a:rPr lang="hu-HU" altLang="hu-HU" sz="2000" dirty="0" err="1">
                <a:cs typeface="Arial" panose="020B0604020202020204" pitchFamily="34" charset="0"/>
              </a:rPr>
              <a:t>syndrome</a:t>
            </a:r>
            <a:r>
              <a:rPr lang="hu-HU" altLang="hu-HU" sz="2000" dirty="0">
                <a:cs typeface="Arial" panose="020B0604020202020204" pitchFamily="34" charset="0"/>
              </a:rPr>
              <a:t>: </a:t>
            </a:r>
            <a:r>
              <a:rPr lang="hu-HU" altLang="hu-HU" sz="2000" dirty="0" err="1">
                <a:cs typeface="Arial" panose="020B0604020202020204" pitchFamily="34" charset="0"/>
              </a:rPr>
              <a:t>turricephalus</a:t>
            </a:r>
            <a:r>
              <a:rPr lang="hu-HU" altLang="hu-HU" sz="2000" dirty="0">
                <a:cs typeface="Arial" panose="020B0604020202020204" pitchFamily="34" charset="0"/>
              </a:rPr>
              <a:t> – </a:t>
            </a:r>
            <a:r>
              <a:rPr lang="hu-HU" altLang="hu-HU" sz="2000" dirty="0" err="1">
                <a:cs typeface="Arial" panose="020B0604020202020204" pitchFamily="34" charset="0"/>
              </a:rPr>
              <a:t>tower</a:t>
            </a:r>
            <a:r>
              <a:rPr lang="hu-HU" altLang="hu-HU" sz="2000" dirty="0">
                <a:cs typeface="Arial" panose="020B0604020202020204" pitchFamily="34" charset="0"/>
              </a:rPr>
              <a:t> </a:t>
            </a:r>
            <a:r>
              <a:rPr lang="hu-HU" altLang="hu-HU" sz="2000" dirty="0" err="1">
                <a:cs typeface="Arial" panose="020B0604020202020204" pitchFamily="34" charset="0"/>
              </a:rPr>
              <a:t>head</a:t>
            </a:r>
            <a:endParaRPr lang="hu-HU" altLang="hu-HU" sz="2000" dirty="0">
              <a:cs typeface="Arial" panose="020B0604020202020204" pitchFamily="34" charset="0"/>
            </a:endParaRPr>
          </a:p>
          <a:p>
            <a:pPr>
              <a:spcBef>
                <a:spcPct val="50000"/>
              </a:spcBef>
            </a:pPr>
            <a:r>
              <a:rPr lang="hu-HU" sz="2000" dirty="0">
                <a:cs typeface="Arial" charset="0"/>
              </a:rPr>
              <a:t>FGFR2 </a:t>
            </a:r>
            <a:r>
              <a:rPr lang="hu-HU" sz="2000" dirty="0" err="1">
                <a:cs typeface="Arial" charset="0"/>
              </a:rPr>
              <a:t>mutation</a:t>
            </a:r>
            <a:r>
              <a:rPr lang="hu-HU" sz="2000" dirty="0">
                <a:cs typeface="Arial" charset="0"/>
              </a:rPr>
              <a:t>: </a:t>
            </a:r>
            <a:r>
              <a:rPr lang="hu-HU" sz="2000" dirty="0" err="1">
                <a:cs typeface="Arial" charset="0"/>
              </a:rPr>
              <a:t>craniosynostosis</a:t>
            </a:r>
            <a:r>
              <a:rPr lang="hu-HU" sz="2000" dirty="0">
                <a:cs typeface="Arial" charset="0"/>
              </a:rPr>
              <a:t>, </a:t>
            </a:r>
            <a:r>
              <a:rPr lang="hu-HU" sz="2000" dirty="0" err="1">
                <a:cs typeface="Arial" charset="0"/>
              </a:rPr>
              <a:t>syndaktylia</a:t>
            </a:r>
            <a:endParaRPr lang="de-DE" sz="2000" dirty="0">
              <a:cs typeface="Arial" charset="0"/>
            </a:endParaRPr>
          </a:p>
          <a:p>
            <a:pPr>
              <a:spcBef>
                <a:spcPct val="50000"/>
              </a:spcBef>
            </a:pPr>
            <a:endParaRPr lang="en-US" altLang="hu-HU" sz="2000" b="1" dirty="0">
              <a:cs typeface="Arial" panose="020B0604020202020204" pitchFamily="34" charset="0"/>
            </a:endParaRPr>
          </a:p>
        </p:txBody>
      </p:sp>
      <p:pic>
        <p:nvPicPr>
          <p:cNvPr id="4" name="Picture 2" descr="Képtalálat a következőre: „apert syndrome”">
            <a:extLst>
              <a:ext uri="{FF2B5EF4-FFF2-40B4-BE49-F238E27FC236}">
                <a16:creationId xmlns:a16="http://schemas.microsoft.com/office/drawing/2014/main" id="{F41EC77D-A637-4945-9DE4-7E9299A919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00" r="14167"/>
          <a:stretch/>
        </p:blipFill>
        <p:spPr bwMode="auto">
          <a:xfrm>
            <a:off x="9113257" y="4485460"/>
            <a:ext cx="2688123" cy="214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28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amilton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63751" y="404813"/>
            <a:ext cx="5040313" cy="3776662"/>
          </a:xfrm>
          <a:noFill/>
        </p:spPr>
      </p:pic>
      <p:sp>
        <p:nvSpPr>
          <p:cNvPr id="10243" name="Line 7"/>
          <p:cNvSpPr>
            <a:spLocks noChangeShapeType="1"/>
          </p:cNvSpPr>
          <p:nvPr/>
        </p:nvSpPr>
        <p:spPr bwMode="auto">
          <a:xfrm flipH="1" flipV="1">
            <a:off x="6096000" y="3284538"/>
            <a:ext cx="647700" cy="1439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0244" name="Text Box 8"/>
          <p:cNvSpPr txBox="1">
            <a:spLocks noChangeArrowheads="1"/>
          </p:cNvSpPr>
          <p:nvPr/>
        </p:nvSpPr>
        <p:spPr bwMode="auto">
          <a:xfrm>
            <a:off x="4224338" y="4724400"/>
            <a:ext cx="59753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dirty="0" err="1">
                <a:latin typeface="+mn-lt"/>
              </a:rPr>
              <a:t>Incidence</a:t>
            </a:r>
            <a:r>
              <a:rPr lang="hu-HU" altLang="hu-HU" sz="2400" dirty="0">
                <a:latin typeface="+mn-lt"/>
              </a:rPr>
              <a:t> of </a:t>
            </a:r>
            <a:r>
              <a:rPr lang="hu-HU" altLang="hu-HU" sz="2400" b="1" dirty="0" err="1">
                <a:solidFill>
                  <a:srgbClr val="C00000"/>
                </a:solidFill>
                <a:latin typeface="+mn-lt"/>
              </a:rPr>
              <a:t>cleft</a:t>
            </a:r>
            <a:r>
              <a:rPr lang="hu-HU" altLang="hu-HU" sz="2400" b="1" dirty="0">
                <a:solidFill>
                  <a:srgbClr val="C00000"/>
                </a:solidFill>
                <a:latin typeface="+mn-lt"/>
              </a:rPr>
              <a:t> </a:t>
            </a:r>
            <a:r>
              <a:rPr lang="hu-HU" altLang="hu-HU" sz="2400" b="1" dirty="0" err="1">
                <a:solidFill>
                  <a:srgbClr val="C00000"/>
                </a:solidFill>
                <a:latin typeface="+mn-lt"/>
              </a:rPr>
              <a:t>palate</a:t>
            </a:r>
            <a:r>
              <a:rPr lang="hu-HU" altLang="hu-HU" sz="2400" b="1" dirty="0">
                <a:solidFill>
                  <a:srgbClr val="C00000"/>
                </a:solidFill>
                <a:latin typeface="+mn-lt"/>
              </a:rPr>
              <a:t> </a:t>
            </a:r>
            <a:r>
              <a:rPr lang="hu-HU" altLang="hu-HU" sz="2400" dirty="0">
                <a:latin typeface="+mn-lt"/>
              </a:rPr>
              <a:t>is </a:t>
            </a:r>
            <a:r>
              <a:rPr lang="hu-HU" altLang="hu-HU" sz="2400" dirty="0" err="1">
                <a:latin typeface="+mn-lt"/>
              </a:rPr>
              <a:t>different</a:t>
            </a:r>
            <a:r>
              <a:rPr lang="hu-HU" altLang="hu-HU" sz="2400" dirty="0">
                <a:latin typeface="+mn-lt"/>
              </a:rPr>
              <a:t> </a:t>
            </a:r>
            <a:r>
              <a:rPr lang="hu-HU" altLang="hu-HU" sz="2400" dirty="0" err="1">
                <a:latin typeface="+mn-lt"/>
              </a:rPr>
              <a:t>in</a:t>
            </a:r>
            <a:r>
              <a:rPr lang="hu-HU" altLang="hu-HU" sz="2400" dirty="0">
                <a:latin typeface="+mn-lt"/>
              </a:rPr>
              <a:t> </a:t>
            </a:r>
            <a:r>
              <a:rPr lang="hu-HU" altLang="hu-HU" sz="2400" dirty="0" err="1">
                <a:latin typeface="+mn-lt"/>
              </a:rPr>
              <a:t>different</a:t>
            </a:r>
            <a:r>
              <a:rPr lang="hu-HU" altLang="hu-HU" sz="2400" dirty="0">
                <a:latin typeface="+mn-lt"/>
              </a:rPr>
              <a:t> </a:t>
            </a:r>
            <a:r>
              <a:rPr lang="hu-HU" altLang="hu-HU" sz="2400" dirty="0" err="1">
                <a:latin typeface="+mn-lt"/>
              </a:rPr>
              <a:t>ethnical</a:t>
            </a:r>
            <a:r>
              <a:rPr lang="hu-HU" altLang="hu-HU" sz="2400" dirty="0">
                <a:latin typeface="+mn-lt"/>
              </a:rPr>
              <a:t> </a:t>
            </a:r>
            <a:r>
              <a:rPr lang="hu-HU" altLang="hu-HU" sz="2400" dirty="0" err="1">
                <a:latin typeface="+mn-lt"/>
              </a:rPr>
              <a:t>groups</a:t>
            </a:r>
            <a:endParaRPr lang="hu-HU" altLang="hu-HU" sz="2400" dirty="0">
              <a:latin typeface="+mn-lt"/>
            </a:endParaRPr>
          </a:p>
          <a:p>
            <a:pPr eaLnBrk="1" hangingPunct="1">
              <a:spcBef>
                <a:spcPct val="50000"/>
              </a:spcBef>
              <a:buFontTx/>
              <a:buNone/>
            </a:pPr>
            <a:r>
              <a:rPr lang="hu-HU" altLang="hu-HU" sz="2400" dirty="0" err="1">
                <a:latin typeface="+mn-lt"/>
              </a:rPr>
              <a:t>far-east</a:t>
            </a:r>
            <a:r>
              <a:rPr lang="hu-HU" altLang="hu-HU" sz="2400" dirty="0">
                <a:latin typeface="+mn-lt"/>
              </a:rPr>
              <a:t> </a:t>
            </a:r>
            <a:r>
              <a:rPr lang="en-US" altLang="hu-HU" sz="2400" dirty="0">
                <a:latin typeface="+mn-lt"/>
                <a:cs typeface="Arial" panose="020B0604020202020204" pitchFamily="34" charset="0"/>
              </a:rPr>
              <a:t>&gt;</a:t>
            </a:r>
            <a:r>
              <a:rPr lang="hu-HU" altLang="hu-HU" sz="2400" dirty="0">
                <a:latin typeface="+mn-lt"/>
                <a:cs typeface="Arial" panose="020B0604020202020204" pitchFamily="34" charset="0"/>
              </a:rPr>
              <a:t> (2x) </a:t>
            </a:r>
            <a:r>
              <a:rPr lang="hu-HU" altLang="hu-HU" sz="2400" dirty="0" err="1">
                <a:latin typeface="+mn-lt"/>
                <a:cs typeface="Arial" panose="020B0604020202020204" pitchFamily="34" charset="0"/>
              </a:rPr>
              <a:t>caucasian</a:t>
            </a:r>
            <a:r>
              <a:rPr lang="hu-HU" altLang="hu-HU" sz="2400" dirty="0">
                <a:latin typeface="+mn-lt"/>
                <a:cs typeface="Arial" panose="020B0604020202020204" pitchFamily="34" charset="0"/>
              </a:rPr>
              <a:t> </a:t>
            </a:r>
            <a:r>
              <a:rPr lang="en-US" altLang="hu-HU" sz="2400" dirty="0">
                <a:latin typeface="+mn-lt"/>
              </a:rPr>
              <a:t>&gt;</a:t>
            </a:r>
            <a:r>
              <a:rPr lang="hu-HU" altLang="hu-HU" sz="2400" dirty="0">
                <a:latin typeface="+mn-lt"/>
              </a:rPr>
              <a:t> (2x) </a:t>
            </a:r>
            <a:r>
              <a:rPr lang="hu-HU" altLang="hu-HU" sz="2400" dirty="0" err="1">
                <a:latin typeface="+mn-lt"/>
              </a:rPr>
              <a:t>afro-american</a:t>
            </a:r>
            <a:endParaRPr lang="en-US" altLang="hu-HU" sz="2400" dirty="0">
              <a:latin typeface="+mn-lt"/>
            </a:endParaRPr>
          </a:p>
        </p:txBody>
      </p:sp>
      <p:sp>
        <p:nvSpPr>
          <p:cNvPr id="10245" name="Text Box 6"/>
          <p:cNvSpPr txBox="1">
            <a:spLocks noChangeArrowheads="1"/>
          </p:cNvSpPr>
          <p:nvPr/>
        </p:nvSpPr>
        <p:spPr bwMode="auto">
          <a:xfrm>
            <a:off x="510504" y="404813"/>
            <a:ext cx="8543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dirty="0">
                <a:solidFill>
                  <a:srgbClr val="C00000"/>
                </a:solidFill>
                <a:latin typeface="+mn-lt"/>
              </a:rPr>
              <a:t>RACE</a:t>
            </a:r>
          </a:p>
        </p:txBody>
      </p:sp>
    </p:spTree>
    <p:extLst>
      <p:ext uri="{BB962C8B-B14F-4D97-AF65-F5344CB8AC3E}">
        <p14:creationId xmlns:p14="http://schemas.microsoft.com/office/powerpoint/2010/main" val="692933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rls 3"/>
          <p:cNvPicPr>
            <a:picLocks noChangeAspect="1" noChangeArrowheads="1"/>
          </p:cNvPicPr>
          <p:nvPr/>
        </p:nvPicPr>
        <p:blipFill rotWithShape="1">
          <a:blip r:embed="rId2">
            <a:extLst>
              <a:ext uri="{28A0092B-C50C-407E-A947-70E740481C1C}">
                <a14:useLocalDpi xmlns:a14="http://schemas.microsoft.com/office/drawing/2010/main" val="0"/>
              </a:ext>
            </a:extLst>
          </a:blip>
          <a:srcRect l="60989"/>
          <a:stretch/>
        </p:blipFill>
        <p:spPr bwMode="auto">
          <a:xfrm>
            <a:off x="2186639" y="3977183"/>
            <a:ext cx="1899117" cy="274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336982" y="832269"/>
            <a:ext cx="446749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b="1" dirty="0" err="1">
                <a:solidFill>
                  <a:srgbClr val="C00000"/>
                </a:solidFill>
                <a:latin typeface="+mn-lt"/>
              </a:rPr>
              <a:t>Anencephaly</a:t>
            </a:r>
            <a:r>
              <a:rPr lang="hu-HU" altLang="hu-HU" sz="2000" dirty="0">
                <a:latin typeface="+mn-lt"/>
              </a:rPr>
              <a:t> is </a:t>
            </a:r>
            <a:r>
              <a:rPr lang="hu-HU" altLang="hu-HU" sz="2000" dirty="0" err="1">
                <a:latin typeface="+mn-lt"/>
              </a:rPr>
              <a:t>abundant</a:t>
            </a:r>
            <a:r>
              <a:rPr lang="hu-HU" altLang="hu-HU" sz="2000" dirty="0">
                <a:latin typeface="+mn-lt"/>
              </a:rPr>
              <a:t> </a:t>
            </a:r>
            <a:r>
              <a:rPr lang="hu-HU" altLang="hu-HU" sz="2000" dirty="0" err="1">
                <a:latin typeface="+mn-lt"/>
              </a:rPr>
              <a:t>in</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spring</a:t>
            </a:r>
            <a:r>
              <a:rPr lang="hu-HU" altLang="hu-HU" sz="2000" dirty="0">
                <a:latin typeface="+mn-lt"/>
              </a:rPr>
              <a:t>: </a:t>
            </a:r>
          </a:p>
          <a:p>
            <a:pPr eaLnBrk="1" hangingPunct="1">
              <a:spcBef>
                <a:spcPct val="50000"/>
              </a:spcBef>
              <a:buFontTx/>
              <a:buNone/>
            </a:pPr>
            <a:r>
              <a:rPr lang="hu-HU" altLang="hu-HU" sz="2000" dirty="0" err="1">
                <a:latin typeface="+mn-lt"/>
              </a:rPr>
              <a:t>it</a:t>
            </a:r>
            <a:r>
              <a:rPr lang="hu-HU" altLang="hu-HU" sz="2000" dirty="0">
                <a:latin typeface="+mn-lt"/>
              </a:rPr>
              <a:t> is </a:t>
            </a:r>
            <a:r>
              <a:rPr lang="hu-HU" altLang="hu-HU" sz="2000" dirty="0" err="1">
                <a:latin typeface="+mn-lt"/>
              </a:rPr>
              <a:t>caused</a:t>
            </a:r>
            <a:r>
              <a:rPr lang="hu-HU" altLang="hu-HU" sz="2000" dirty="0">
                <a:latin typeface="+mn-lt"/>
              </a:rPr>
              <a:t> </a:t>
            </a:r>
            <a:r>
              <a:rPr lang="hu-HU" altLang="hu-HU" sz="2000" dirty="0" err="1">
                <a:latin typeface="+mn-lt"/>
              </a:rPr>
              <a:t>by</a:t>
            </a:r>
            <a:r>
              <a:rPr lang="hu-HU" altLang="hu-HU" sz="2000" dirty="0">
                <a:latin typeface="+mn-lt"/>
              </a:rPr>
              <a:t> </a:t>
            </a:r>
            <a:r>
              <a:rPr lang="hu-HU" altLang="hu-HU" sz="2000" dirty="0" err="1">
                <a:latin typeface="+mn-lt"/>
              </a:rPr>
              <a:t>the</a:t>
            </a:r>
            <a:r>
              <a:rPr lang="hu-HU" altLang="hu-HU" sz="2000" dirty="0">
                <a:latin typeface="+mn-lt"/>
              </a:rPr>
              <a:t> deficit of </a:t>
            </a:r>
            <a:r>
              <a:rPr lang="hu-HU" altLang="hu-HU" sz="2000" dirty="0" err="1">
                <a:latin typeface="+mn-lt"/>
              </a:rPr>
              <a:t>the</a:t>
            </a:r>
            <a:r>
              <a:rPr lang="hu-HU" altLang="hu-HU" sz="2000" dirty="0">
                <a:latin typeface="+mn-lt"/>
              </a:rPr>
              <a:t> </a:t>
            </a:r>
            <a:r>
              <a:rPr lang="hu-HU" altLang="hu-HU" sz="2000" dirty="0" err="1">
                <a:latin typeface="+mn-lt"/>
              </a:rPr>
              <a:t>mother’s</a:t>
            </a:r>
            <a:r>
              <a:rPr lang="hu-HU" altLang="hu-HU" sz="2000" dirty="0">
                <a:latin typeface="+mn-lt"/>
              </a:rPr>
              <a:t> </a:t>
            </a:r>
            <a:r>
              <a:rPr lang="hu-HU" altLang="hu-HU" sz="2000" dirty="0" err="1">
                <a:solidFill>
                  <a:srgbClr val="C00000"/>
                </a:solidFill>
                <a:latin typeface="+mn-lt"/>
              </a:rPr>
              <a:t>folic</a:t>
            </a:r>
            <a:r>
              <a:rPr lang="hu-HU" altLang="hu-HU" sz="2000" dirty="0">
                <a:solidFill>
                  <a:srgbClr val="C00000"/>
                </a:solidFill>
                <a:latin typeface="+mn-lt"/>
              </a:rPr>
              <a:t> </a:t>
            </a:r>
            <a:r>
              <a:rPr lang="hu-HU" altLang="hu-HU" sz="2000" dirty="0" err="1">
                <a:solidFill>
                  <a:srgbClr val="C00000"/>
                </a:solidFill>
                <a:latin typeface="+mn-lt"/>
              </a:rPr>
              <a:t>acid</a:t>
            </a:r>
            <a:r>
              <a:rPr lang="hu-HU" altLang="hu-HU" sz="2000" dirty="0">
                <a:solidFill>
                  <a:srgbClr val="C00000"/>
                </a:solidFill>
                <a:latin typeface="+mn-lt"/>
              </a:rPr>
              <a:t> </a:t>
            </a:r>
            <a:r>
              <a:rPr lang="hu-HU" altLang="hu-HU" sz="2000" dirty="0" err="1">
                <a:solidFill>
                  <a:srgbClr val="C00000"/>
                </a:solidFill>
                <a:latin typeface="+mn-lt"/>
              </a:rPr>
              <a:t>level</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Given</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folic</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acid</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to</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the</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mothers</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cut</a:t>
            </a:r>
            <a:r>
              <a:rPr lang="hu-HU" altLang="hu-HU" sz="2000" dirty="0">
                <a:latin typeface="+mn-lt"/>
                <a:cs typeface="Arial" panose="020B0604020202020204" pitchFamily="34" charset="0"/>
              </a:rPr>
              <a:t> down </a:t>
            </a:r>
            <a:r>
              <a:rPr lang="hu-HU" altLang="hu-HU" sz="2000" dirty="0" err="1">
                <a:latin typeface="+mn-lt"/>
                <a:cs typeface="Arial" panose="020B0604020202020204" pitchFamily="34" charset="0"/>
              </a:rPr>
              <a:t>drastically</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the</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number</a:t>
            </a:r>
            <a:r>
              <a:rPr lang="hu-HU" altLang="hu-HU" sz="2000" dirty="0">
                <a:latin typeface="+mn-lt"/>
                <a:cs typeface="Arial" panose="020B0604020202020204" pitchFamily="34" charset="0"/>
              </a:rPr>
              <a:t> of </a:t>
            </a:r>
            <a:r>
              <a:rPr lang="hu-HU" altLang="hu-HU" sz="2000" dirty="0" err="1">
                <a:latin typeface="+mn-lt"/>
                <a:cs typeface="Arial" panose="020B0604020202020204" pitchFamily="34" charset="0"/>
              </a:rPr>
              <a:t>these</a:t>
            </a:r>
            <a:r>
              <a:rPr lang="hu-HU" altLang="hu-HU" sz="2000" dirty="0">
                <a:latin typeface="+mn-lt"/>
                <a:cs typeface="Arial" panose="020B0604020202020204" pitchFamily="34" charset="0"/>
              </a:rPr>
              <a:t> </a:t>
            </a:r>
            <a:r>
              <a:rPr lang="hu-HU" altLang="hu-HU" sz="2000" dirty="0" err="1">
                <a:latin typeface="+mn-lt"/>
                <a:cs typeface="Arial" panose="020B0604020202020204" pitchFamily="34" charset="0"/>
              </a:rPr>
              <a:t>fetuses</a:t>
            </a:r>
            <a:r>
              <a:rPr lang="hu-HU" altLang="hu-HU" sz="2000" dirty="0">
                <a:latin typeface="+mn-lt"/>
              </a:rPr>
              <a:t>.</a:t>
            </a:r>
          </a:p>
          <a:p>
            <a:pPr eaLnBrk="1" hangingPunct="1">
              <a:spcBef>
                <a:spcPct val="50000"/>
              </a:spcBef>
              <a:buFontTx/>
              <a:buNone/>
            </a:pPr>
            <a:r>
              <a:rPr lang="hu-HU" altLang="hu-HU" sz="2000" dirty="0" err="1">
                <a:solidFill>
                  <a:srgbClr val="C00000"/>
                </a:solidFill>
                <a:latin typeface="+mn-lt"/>
              </a:rPr>
              <a:t>Anencephaly</a:t>
            </a:r>
            <a:r>
              <a:rPr lang="hu-HU" altLang="hu-HU" sz="2000" dirty="0">
                <a:latin typeface="+mn-lt"/>
              </a:rPr>
              <a:t> = </a:t>
            </a:r>
            <a:r>
              <a:rPr lang="hu-HU" altLang="hu-HU" sz="2000" dirty="0" err="1">
                <a:latin typeface="+mn-lt"/>
              </a:rPr>
              <a:t>cranioschisis</a:t>
            </a:r>
            <a:r>
              <a:rPr lang="hu-HU" altLang="hu-HU" sz="2000" dirty="0">
                <a:latin typeface="+mn-lt"/>
              </a:rPr>
              <a:t> – </a:t>
            </a:r>
            <a:r>
              <a:rPr lang="hu-HU" altLang="hu-HU" sz="2000" dirty="0" err="1">
                <a:latin typeface="+mn-lt"/>
              </a:rPr>
              <a:t>anterior</a:t>
            </a:r>
            <a:r>
              <a:rPr lang="hu-HU" altLang="hu-HU" sz="2000" dirty="0">
                <a:latin typeface="+mn-lt"/>
              </a:rPr>
              <a:t> part of </a:t>
            </a:r>
            <a:r>
              <a:rPr lang="hu-HU" altLang="hu-HU" sz="2000" dirty="0" err="1">
                <a:latin typeface="+mn-lt"/>
              </a:rPr>
              <a:t>the</a:t>
            </a:r>
            <a:r>
              <a:rPr lang="hu-HU" altLang="hu-HU" sz="2000" dirty="0">
                <a:latin typeface="+mn-lt"/>
              </a:rPr>
              <a:t> </a:t>
            </a:r>
            <a:r>
              <a:rPr lang="hu-HU" altLang="hu-HU" sz="2000" dirty="0" err="1">
                <a:latin typeface="+mn-lt"/>
              </a:rPr>
              <a:t>neural</a:t>
            </a:r>
            <a:r>
              <a:rPr lang="hu-HU" altLang="hu-HU" sz="2000" dirty="0">
                <a:latin typeface="+mn-lt"/>
              </a:rPr>
              <a:t> </a:t>
            </a:r>
            <a:r>
              <a:rPr lang="hu-HU" altLang="hu-HU" sz="2000" dirty="0" err="1">
                <a:latin typeface="+mn-lt"/>
              </a:rPr>
              <a:t>tube</a:t>
            </a:r>
            <a:r>
              <a:rPr lang="hu-HU" altLang="hu-HU" sz="2000" dirty="0">
                <a:latin typeface="+mn-lt"/>
              </a:rPr>
              <a:t> (</a:t>
            </a:r>
            <a:r>
              <a:rPr lang="hu-HU" altLang="hu-HU" sz="2000" dirty="0" err="1">
                <a:latin typeface="+mn-lt"/>
              </a:rPr>
              <a:t>neuroporus</a:t>
            </a:r>
            <a:r>
              <a:rPr lang="hu-HU" altLang="hu-HU" sz="2000" dirty="0">
                <a:latin typeface="+mn-lt"/>
              </a:rPr>
              <a:t> </a:t>
            </a:r>
            <a:r>
              <a:rPr lang="hu-HU" altLang="hu-HU" sz="2000" dirty="0" err="1">
                <a:latin typeface="+mn-lt"/>
              </a:rPr>
              <a:t>anterior</a:t>
            </a:r>
            <a:r>
              <a:rPr lang="hu-HU" altLang="hu-HU" sz="2000" dirty="0">
                <a:latin typeface="+mn-lt"/>
              </a:rPr>
              <a:t>)  is </a:t>
            </a:r>
            <a:r>
              <a:rPr lang="hu-HU" altLang="hu-HU" sz="2000" dirty="0" err="1">
                <a:latin typeface="+mn-lt"/>
              </a:rPr>
              <a:t>not</a:t>
            </a:r>
            <a:r>
              <a:rPr lang="hu-HU" altLang="hu-HU" sz="2000" dirty="0">
                <a:latin typeface="+mn-lt"/>
              </a:rPr>
              <a:t> </a:t>
            </a:r>
            <a:r>
              <a:rPr lang="hu-HU" altLang="hu-HU" sz="2000" dirty="0" err="1">
                <a:latin typeface="+mn-lt"/>
              </a:rPr>
              <a:t>closed</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brain</a:t>
            </a:r>
            <a:r>
              <a:rPr lang="hu-HU" altLang="hu-HU" sz="2000" dirty="0">
                <a:latin typeface="+mn-lt"/>
              </a:rPr>
              <a:t> </a:t>
            </a:r>
            <a:r>
              <a:rPr lang="hu-HU" altLang="hu-HU" sz="2000" dirty="0" err="1">
                <a:latin typeface="+mn-lt"/>
              </a:rPr>
              <a:t>will</a:t>
            </a:r>
            <a:r>
              <a:rPr lang="hu-HU" altLang="hu-HU" sz="2000" dirty="0">
                <a:latin typeface="+mn-lt"/>
              </a:rPr>
              <a:t> </a:t>
            </a:r>
            <a:r>
              <a:rPr lang="hu-HU" altLang="hu-HU" sz="2000" dirty="0" err="1">
                <a:latin typeface="+mn-lt"/>
              </a:rPr>
              <a:t>not</a:t>
            </a:r>
            <a:r>
              <a:rPr lang="hu-HU" altLang="hu-HU" sz="2000" dirty="0">
                <a:latin typeface="+mn-lt"/>
              </a:rPr>
              <a:t> be </a:t>
            </a:r>
            <a:r>
              <a:rPr lang="hu-HU" altLang="hu-HU" sz="2000" dirty="0" err="1">
                <a:latin typeface="+mn-lt"/>
              </a:rPr>
              <a:t>developed</a:t>
            </a:r>
            <a:r>
              <a:rPr lang="hu-HU" altLang="hu-HU" sz="2000" dirty="0">
                <a:latin typeface="+mn-lt"/>
              </a:rPr>
              <a:t>.</a:t>
            </a:r>
            <a:endParaRPr lang="en-US" altLang="hu-HU" sz="2000" dirty="0">
              <a:latin typeface="+mn-lt"/>
            </a:endParaRPr>
          </a:p>
        </p:txBody>
      </p:sp>
      <p:sp>
        <p:nvSpPr>
          <p:cNvPr id="11268" name="Text Box 5"/>
          <p:cNvSpPr txBox="1">
            <a:spLocks noChangeArrowheads="1"/>
          </p:cNvSpPr>
          <p:nvPr/>
        </p:nvSpPr>
        <p:spPr bwMode="auto">
          <a:xfrm>
            <a:off x="336982" y="370604"/>
            <a:ext cx="12196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dirty="0">
                <a:solidFill>
                  <a:srgbClr val="C00000"/>
                </a:solidFill>
                <a:latin typeface="+mn-lt"/>
              </a:rPr>
              <a:t>SEASON</a:t>
            </a:r>
          </a:p>
        </p:txBody>
      </p:sp>
      <p:pic>
        <p:nvPicPr>
          <p:cNvPr id="12290" name="Picture 2" descr="http://www2.palomar.edu/users/rmorrissette/Lectures/Physio/210Development_files/slide0399_image0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3875"/>
          <a:stretch/>
        </p:blipFill>
        <p:spPr bwMode="auto">
          <a:xfrm>
            <a:off x="4169044" y="3677477"/>
            <a:ext cx="7805980" cy="3021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lső születésnapját ünnepli az agy nélkül született baba">
            <a:extLst>
              <a:ext uri="{FF2B5EF4-FFF2-40B4-BE49-F238E27FC236}">
                <a16:creationId xmlns:a16="http://schemas.microsoft.com/office/drawing/2014/main" id="{8BF9B8E5-D38D-4D4A-BEF4-8C34DD150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851" y="728358"/>
            <a:ext cx="4714240" cy="3053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lső születésnapját ünnepli az agy nélkül született baba">
            <a:extLst>
              <a:ext uri="{FF2B5EF4-FFF2-40B4-BE49-F238E27FC236}">
                <a16:creationId xmlns:a16="http://schemas.microsoft.com/office/drawing/2014/main" id="{033E7A6B-D51E-4065-BB40-69FC89AE2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6437" y="93819"/>
            <a:ext cx="1554116" cy="222827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D2A1C4F7-EC2F-4E4D-8072-497794B7F8D4}"/>
              </a:ext>
            </a:extLst>
          </p:cNvPr>
          <p:cNvSpPr/>
          <p:nvPr/>
        </p:nvSpPr>
        <p:spPr>
          <a:xfrm>
            <a:off x="7030358" y="82027"/>
            <a:ext cx="5049882" cy="646331"/>
          </a:xfrm>
          <a:prstGeom prst="rect">
            <a:avLst/>
          </a:prstGeom>
        </p:spPr>
        <p:txBody>
          <a:bodyPr wrap="square">
            <a:spAutoFit/>
          </a:bodyPr>
          <a:lstStyle/>
          <a:p>
            <a:r>
              <a:rPr lang="en-US" b="1" dirty="0">
                <a:solidFill>
                  <a:srgbClr val="111111"/>
                </a:solidFill>
                <a:latin typeface="Noto Sans"/>
              </a:rPr>
              <a:t>Jaxon Buell: Presents pile up for 'miracle baby' who made national news</a:t>
            </a:r>
            <a:endParaRPr lang="en-US" b="1" i="0" dirty="0">
              <a:solidFill>
                <a:srgbClr val="111111"/>
              </a:solidFill>
              <a:effectLst/>
              <a:latin typeface="Noto Sans"/>
            </a:endParaRPr>
          </a:p>
        </p:txBody>
      </p:sp>
      <p:sp>
        <p:nvSpPr>
          <p:cNvPr id="3" name="Téglalap 2">
            <a:extLst>
              <a:ext uri="{FF2B5EF4-FFF2-40B4-BE49-F238E27FC236}">
                <a16:creationId xmlns:a16="http://schemas.microsoft.com/office/drawing/2014/main" id="{81510BA7-D8A7-4C8C-AD91-32C658321F35}"/>
              </a:ext>
            </a:extLst>
          </p:cNvPr>
          <p:cNvSpPr/>
          <p:nvPr/>
        </p:nvSpPr>
        <p:spPr>
          <a:xfrm>
            <a:off x="4902896" y="2254873"/>
            <a:ext cx="1582484" cy="646331"/>
          </a:xfrm>
          <a:prstGeom prst="rect">
            <a:avLst/>
          </a:prstGeom>
        </p:spPr>
        <p:txBody>
          <a:bodyPr wrap="none">
            <a:spAutoFit/>
          </a:bodyPr>
          <a:lstStyle/>
          <a:p>
            <a:r>
              <a:rPr lang="en-US" dirty="0">
                <a:solidFill>
                  <a:srgbClr val="1A1A1A"/>
                </a:solidFill>
              </a:rPr>
              <a:t>he was born</a:t>
            </a:r>
            <a:endParaRPr lang="hu-HU" dirty="0">
              <a:solidFill>
                <a:srgbClr val="1A1A1A"/>
              </a:solidFill>
            </a:endParaRPr>
          </a:p>
          <a:p>
            <a:r>
              <a:rPr lang="en-US" dirty="0">
                <a:solidFill>
                  <a:srgbClr val="1A1A1A"/>
                </a:solidFill>
              </a:rPr>
              <a:t> Aug. 27, 2014.</a:t>
            </a:r>
            <a:endParaRPr lang="hu-HU" dirty="0"/>
          </a:p>
        </p:txBody>
      </p:sp>
      <p:pic>
        <p:nvPicPr>
          <p:cNvPr id="10" name="Picture 2" descr="Képtalálat a következőre: „Jaxon Buell”">
            <a:extLst>
              <a:ext uri="{FF2B5EF4-FFF2-40B4-BE49-F238E27FC236}">
                <a16:creationId xmlns:a16="http://schemas.microsoft.com/office/drawing/2014/main" id="{C2345A42-CFF3-4FF6-8C93-034C85C55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126" y="669824"/>
            <a:ext cx="3170099" cy="317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33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arl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51" y="2729663"/>
            <a:ext cx="11141297" cy="280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692649" y="1550872"/>
            <a:ext cx="98041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b="1" dirty="0" err="1">
                <a:solidFill>
                  <a:srgbClr val="C00000"/>
                </a:solidFill>
                <a:latin typeface="+mn-lt"/>
              </a:rPr>
              <a:t>Frequency</a:t>
            </a:r>
            <a:r>
              <a:rPr lang="hu-HU" altLang="hu-HU" b="1" dirty="0">
                <a:solidFill>
                  <a:srgbClr val="C00000"/>
                </a:solidFill>
                <a:latin typeface="+mn-lt"/>
              </a:rPr>
              <a:t> of </a:t>
            </a:r>
            <a:r>
              <a:rPr lang="hu-HU" altLang="hu-HU" b="1" dirty="0" err="1">
                <a:solidFill>
                  <a:srgbClr val="C00000"/>
                </a:solidFill>
                <a:latin typeface="+mn-lt"/>
              </a:rPr>
              <a:t>anencephaly</a:t>
            </a:r>
            <a:r>
              <a:rPr lang="hu-HU" altLang="hu-HU" b="1" dirty="0">
                <a:solidFill>
                  <a:srgbClr val="C00000"/>
                </a:solidFill>
                <a:latin typeface="+mn-lt"/>
              </a:rPr>
              <a:t> </a:t>
            </a:r>
            <a:r>
              <a:rPr lang="hu-HU" altLang="hu-HU" b="1" dirty="0" err="1">
                <a:solidFill>
                  <a:srgbClr val="C00000"/>
                </a:solidFill>
                <a:latin typeface="+mn-lt"/>
              </a:rPr>
              <a:t>in</a:t>
            </a:r>
            <a:r>
              <a:rPr lang="hu-HU" altLang="hu-HU" b="1" dirty="0">
                <a:solidFill>
                  <a:srgbClr val="C00000"/>
                </a:solidFill>
                <a:latin typeface="+mn-lt"/>
              </a:rPr>
              <a:t> </a:t>
            </a:r>
            <a:r>
              <a:rPr lang="hu-HU" altLang="hu-HU" b="1" dirty="0" err="1">
                <a:solidFill>
                  <a:srgbClr val="C00000"/>
                </a:solidFill>
                <a:latin typeface="+mn-lt"/>
              </a:rPr>
              <a:t>different</a:t>
            </a:r>
            <a:r>
              <a:rPr lang="hu-HU" altLang="hu-HU" b="1" dirty="0">
                <a:solidFill>
                  <a:srgbClr val="C00000"/>
                </a:solidFill>
                <a:latin typeface="+mn-lt"/>
              </a:rPr>
              <a:t> </a:t>
            </a:r>
            <a:r>
              <a:rPr lang="hu-HU" altLang="hu-HU" b="1" dirty="0" err="1">
                <a:solidFill>
                  <a:srgbClr val="C00000"/>
                </a:solidFill>
                <a:latin typeface="+mn-lt"/>
              </a:rPr>
              <a:t>countries</a:t>
            </a:r>
            <a:endParaRPr lang="de-DE" altLang="hu-HU" b="1" dirty="0">
              <a:solidFill>
                <a:srgbClr val="C00000"/>
              </a:solidFill>
              <a:latin typeface="+mn-lt"/>
            </a:endParaRPr>
          </a:p>
        </p:txBody>
      </p:sp>
    </p:spTree>
    <p:extLst>
      <p:ext uri="{BB962C8B-B14F-4D97-AF65-F5344CB8AC3E}">
        <p14:creationId xmlns:p14="http://schemas.microsoft.com/office/powerpoint/2010/main" val="1517256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838200" y="1551305"/>
            <a:ext cx="10515600" cy="4351338"/>
          </a:xfrm>
        </p:spPr>
        <p:txBody>
          <a:bodyPr/>
          <a:lstStyle/>
          <a:p>
            <a:pPr eaLnBrk="1" hangingPunct="1">
              <a:buFontTx/>
              <a:buNone/>
            </a:pPr>
            <a:r>
              <a:rPr lang="hu-HU" altLang="hu-HU" sz="3200" b="1" dirty="0" err="1">
                <a:solidFill>
                  <a:srgbClr val="C00000"/>
                </a:solidFill>
              </a:rPr>
              <a:t>Environmental</a:t>
            </a:r>
            <a:r>
              <a:rPr lang="hu-HU" altLang="hu-HU" sz="3200" b="1" dirty="0">
                <a:solidFill>
                  <a:srgbClr val="C00000"/>
                </a:solidFill>
              </a:rPr>
              <a:t> </a:t>
            </a:r>
            <a:r>
              <a:rPr lang="hu-HU" altLang="hu-HU" sz="3200" b="1" dirty="0" err="1">
                <a:solidFill>
                  <a:srgbClr val="C00000"/>
                </a:solidFill>
              </a:rPr>
              <a:t>factors</a:t>
            </a:r>
            <a:r>
              <a:rPr lang="hu-HU" altLang="hu-HU" sz="3200" b="1" dirty="0">
                <a:solidFill>
                  <a:srgbClr val="C00000"/>
                </a:solidFill>
              </a:rPr>
              <a:t> </a:t>
            </a:r>
          </a:p>
          <a:p>
            <a:pPr eaLnBrk="1" hangingPunct="1">
              <a:buFontTx/>
              <a:buNone/>
            </a:pPr>
            <a:br>
              <a:rPr lang="hu-HU" altLang="hu-HU" sz="2400" dirty="0"/>
            </a:br>
            <a:r>
              <a:rPr lang="hu-HU" altLang="hu-HU" sz="2400" dirty="0"/>
              <a:t>	</a:t>
            </a:r>
            <a:br>
              <a:rPr lang="hu-HU" altLang="hu-HU" sz="2400" dirty="0"/>
            </a:br>
            <a:r>
              <a:rPr lang="hu-HU" altLang="hu-HU" sz="2400" dirty="0"/>
              <a:t>	1. </a:t>
            </a:r>
            <a:r>
              <a:rPr lang="hu-HU" altLang="hu-HU" sz="2400" dirty="0" err="1"/>
              <a:t>biotic</a:t>
            </a:r>
            <a:r>
              <a:rPr lang="hu-HU" altLang="hu-HU" sz="2400" dirty="0"/>
              <a:t> </a:t>
            </a:r>
            <a:r>
              <a:rPr lang="hu-HU" altLang="hu-HU" sz="2400" dirty="0" err="1"/>
              <a:t>agents</a:t>
            </a:r>
            <a:r>
              <a:rPr lang="hu-HU" altLang="hu-HU" sz="2400" dirty="0"/>
              <a:t> (</a:t>
            </a:r>
            <a:r>
              <a:rPr lang="hu-HU" altLang="hu-HU" sz="2400" dirty="0" err="1"/>
              <a:t>bacteria</a:t>
            </a:r>
            <a:r>
              <a:rPr lang="hu-HU" altLang="hu-HU" sz="2400" dirty="0"/>
              <a:t>, </a:t>
            </a:r>
            <a:r>
              <a:rPr lang="hu-HU" altLang="hu-HU" sz="2400" dirty="0" err="1"/>
              <a:t>viruses</a:t>
            </a:r>
            <a:r>
              <a:rPr lang="hu-HU" altLang="hu-HU" sz="2400" dirty="0"/>
              <a:t>, </a:t>
            </a:r>
            <a:r>
              <a:rPr lang="hu-HU" altLang="hu-HU" sz="2400" dirty="0" err="1"/>
              <a:t>fungi</a:t>
            </a:r>
            <a:r>
              <a:rPr lang="hu-HU" altLang="hu-HU" sz="2400" dirty="0"/>
              <a:t>)</a:t>
            </a:r>
          </a:p>
          <a:p>
            <a:pPr eaLnBrk="1" hangingPunct="1">
              <a:buFontTx/>
              <a:buNone/>
            </a:pPr>
            <a:br>
              <a:rPr lang="hu-HU" altLang="hu-HU" sz="2400" dirty="0">
                <a:solidFill>
                  <a:srgbClr val="0099CC"/>
                </a:solidFill>
              </a:rPr>
            </a:br>
            <a:r>
              <a:rPr lang="hu-HU" altLang="hu-HU" sz="2400" dirty="0">
                <a:solidFill>
                  <a:srgbClr val="0099CC"/>
                </a:solidFill>
              </a:rPr>
              <a:t>	</a:t>
            </a:r>
            <a:r>
              <a:rPr lang="hu-HU" altLang="hu-HU" sz="2400" dirty="0"/>
              <a:t>2. </a:t>
            </a:r>
            <a:r>
              <a:rPr lang="hu-HU" altLang="hu-HU" sz="2400" dirty="0" err="1"/>
              <a:t>drugs</a:t>
            </a:r>
            <a:r>
              <a:rPr lang="hu-HU" altLang="hu-HU" sz="2400" dirty="0"/>
              <a:t>/</a:t>
            </a:r>
            <a:r>
              <a:rPr lang="hu-HU" altLang="hu-HU" sz="2400" dirty="0" err="1"/>
              <a:t>chemicals</a:t>
            </a:r>
            <a:endParaRPr lang="hu-HU" altLang="hu-HU" sz="2400" dirty="0"/>
          </a:p>
          <a:p>
            <a:pPr eaLnBrk="1" hangingPunct="1">
              <a:buFontTx/>
              <a:buNone/>
            </a:pPr>
            <a:br>
              <a:rPr lang="hu-HU" altLang="hu-HU" sz="2400" dirty="0"/>
            </a:br>
            <a:r>
              <a:rPr lang="hu-HU" altLang="hu-HU" sz="2400" dirty="0"/>
              <a:t>	3. </a:t>
            </a:r>
            <a:r>
              <a:rPr lang="hu-HU" altLang="hu-HU" sz="2400" dirty="0" err="1"/>
              <a:t>mechanical</a:t>
            </a:r>
            <a:r>
              <a:rPr lang="hu-HU" altLang="hu-HU" sz="2400" dirty="0"/>
              <a:t> </a:t>
            </a:r>
            <a:r>
              <a:rPr lang="hu-HU" altLang="hu-HU" sz="2400" dirty="0" err="1"/>
              <a:t>agents</a:t>
            </a:r>
            <a:endParaRPr lang="de-DE" altLang="hu-HU" sz="2400" dirty="0">
              <a:solidFill>
                <a:srgbClr val="0099CC"/>
              </a:solidFill>
            </a:endParaRPr>
          </a:p>
        </p:txBody>
      </p:sp>
    </p:spTree>
    <p:extLst>
      <p:ext uri="{BB962C8B-B14F-4D97-AF65-F5344CB8AC3E}">
        <p14:creationId xmlns:p14="http://schemas.microsoft.com/office/powerpoint/2010/main" val="2867601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u-HU" altLang="hu-HU" sz="4000" dirty="0">
                <a:solidFill>
                  <a:srgbClr val="C00000"/>
                </a:solidFill>
                <a:latin typeface="+mn-lt"/>
              </a:rPr>
              <a:t>1. </a:t>
            </a:r>
            <a:r>
              <a:rPr lang="en-US" altLang="hu-HU" sz="4000" dirty="0">
                <a:solidFill>
                  <a:srgbClr val="C00000"/>
                </a:solidFill>
                <a:latin typeface="+mn-lt"/>
              </a:rPr>
              <a:t>Infectious </a:t>
            </a:r>
            <a:r>
              <a:rPr lang="hu-HU" altLang="hu-HU" sz="4000" dirty="0">
                <a:solidFill>
                  <a:srgbClr val="C00000"/>
                </a:solidFill>
                <a:latin typeface="+mn-lt"/>
              </a:rPr>
              <a:t>a</a:t>
            </a:r>
            <a:r>
              <a:rPr lang="en-US" altLang="hu-HU" sz="4000" dirty="0">
                <a:solidFill>
                  <a:srgbClr val="C00000"/>
                </a:solidFill>
                <a:latin typeface="+mn-lt"/>
              </a:rPr>
              <a:t>gents </a:t>
            </a:r>
            <a:r>
              <a:rPr lang="hu-HU" altLang="hu-HU" sz="4000" dirty="0" err="1">
                <a:solidFill>
                  <a:srgbClr val="C00000"/>
                </a:solidFill>
                <a:latin typeface="+mn-lt"/>
              </a:rPr>
              <a:t>as</a:t>
            </a:r>
            <a:r>
              <a:rPr lang="hu-HU" altLang="hu-HU" sz="4000" dirty="0">
                <a:solidFill>
                  <a:srgbClr val="C00000"/>
                </a:solidFill>
                <a:latin typeface="+mn-lt"/>
              </a:rPr>
              <a:t> t</a:t>
            </a:r>
            <a:r>
              <a:rPr lang="en-US" altLang="hu-HU" sz="4000" dirty="0" err="1">
                <a:solidFill>
                  <a:srgbClr val="C00000"/>
                </a:solidFill>
                <a:latin typeface="+mn-lt"/>
              </a:rPr>
              <a:t>eratogens</a:t>
            </a:r>
            <a:endParaRPr lang="en-US" altLang="hu-HU" sz="4000" dirty="0">
              <a:solidFill>
                <a:srgbClr val="C00000"/>
              </a:solidFill>
              <a:latin typeface="+mn-lt"/>
            </a:endParaRPr>
          </a:p>
        </p:txBody>
      </p:sp>
      <p:sp>
        <p:nvSpPr>
          <p:cNvPr id="27651" name="Rectangle 3"/>
          <p:cNvSpPr>
            <a:spLocks noGrp="1" noChangeArrowheads="1"/>
          </p:cNvSpPr>
          <p:nvPr>
            <p:ph type="body" idx="1"/>
          </p:nvPr>
        </p:nvSpPr>
        <p:spPr/>
        <p:txBody>
          <a:bodyPr>
            <a:normAutofit lnSpcReduction="10000"/>
          </a:bodyPr>
          <a:lstStyle/>
          <a:p>
            <a:pPr eaLnBrk="1" hangingPunct="1">
              <a:lnSpc>
                <a:spcPct val="80000"/>
              </a:lnSpc>
            </a:pPr>
            <a:r>
              <a:rPr lang="en-US" altLang="hu-HU" dirty="0"/>
              <a:t>Rubella </a:t>
            </a:r>
          </a:p>
          <a:p>
            <a:pPr lvl="1" eaLnBrk="1" hangingPunct="1">
              <a:lnSpc>
                <a:spcPct val="80000"/>
              </a:lnSpc>
            </a:pPr>
            <a:r>
              <a:rPr lang="en-US" altLang="hu-HU" dirty="0"/>
              <a:t>German or Three-Day Measles</a:t>
            </a:r>
          </a:p>
          <a:p>
            <a:pPr lvl="1" eaLnBrk="1" hangingPunct="1">
              <a:lnSpc>
                <a:spcPct val="80000"/>
              </a:lnSpc>
            </a:pPr>
            <a:r>
              <a:rPr lang="en-US" altLang="hu-HU" dirty="0"/>
              <a:t>First trimester – most serious</a:t>
            </a:r>
            <a:endParaRPr lang="hu-HU" altLang="hu-HU" dirty="0"/>
          </a:p>
          <a:p>
            <a:pPr eaLnBrk="1" hangingPunct="1">
              <a:lnSpc>
                <a:spcPct val="80000"/>
              </a:lnSpc>
              <a:spcBef>
                <a:spcPct val="50000"/>
              </a:spcBef>
              <a:buFontTx/>
              <a:buNone/>
            </a:pPr>
            <a:r>
              <a:rPr lang="hu-HU" altLang="hu-HU" sz="1600" dirty="0"/>
              <a:t>	ED0  -  ED60: </a:t>
            </a:r>
            <a:r>
              <a:rPr lang="hu-HU" altLang="hu-HU" sz="1600" dirty="0" err="1"/>
              <a:t>cataracta</a:t>
            </a:r>
            <a:r>
              <a:rPr lang="hu-HU" altLang="hu-HU" sz="1600" dirty="0"/>
              <a:t> (</a:t>
            </a:r>
            <a:r>
              <a:rPr lang="hu-HU" altLang="hu-HU" sz="1600" dirty="0" err="1"/>
              <a:t>blindness</a:t>
            </a:r>
            <a:r>
              <a:rPr lang="hu-HU" altLang="hu-HU" sz="1600" dirty="0"/>
              <a:t> )and </a:t>
            </a:r>
            <a:r>
              <a:rPr lang="hu-HU" altLang="hu-HU" sz="1600" dirty="0" err="1"/>
              <a:t>heart</a:t>
            </a:r>
            <a:r>
              <a:rPr lang="hu-HU" altLang="hu-HU" sz="1600" dirty="0"/>
              <a:t> </a:t>
            </a:r>
            <a:r>
              <a:rPr lang="hu-HU" altLang="hu-HU" sz="1600" dirty="0" err="1"/>
              <a:t>problems</a:t>
            </a:r>
            <a:br>
              <a:rPr lang="hu-HU" altLang="hu-HU" sz="1600" dirty="0"/>
            </a:br>
            <a:r>
              <a:rPr lang="hu-HU" altLang="hu-HU" sz="1600" dirty="0"/>
              <a:t>ED0  -  ED120: </a:t>
            </a:r>
            <a:r>
              <a:rPr lang="hu-HU" altLang="hu-HU" sz="1600" dirty="0" err="1"/>
              <a:t>deafness</a:t>
            </a:r>
            <a:endParaRPr lang="de-DE" altLang="hu-HU" sz="1600" dirty="0"/>
          </a:p>
          <a:p>
            <a:pPr lvl="1" eaLnBrk="1" hangingPunct="1">
              <a:lnSpc>
                <a:spcPct val="80000"/>
              </a:lnSpc>
            </a:pPr>
            <a:endParaRPr lang="en-US" altLang="hu-HU" sz="1600" dirty="0"/>
          </a:p>
          <a:p>
            <a:pPr eaLnBrk="1" hangingPunct="1">
              <a:lnSpc>
                <a:spcPct val="80000"/>
              </a:lnSpc>
            </a:pPr>
            <a:r>
              <a:rPr lang="en-US" altLang="hu-HU" dirty="0"/>
              <a:t>Cytomegalovirus (CMV)</a:t>
            </a:r>
          </a:p>
          <a:p>
            <a:pPr eaLnBrk="1" hangingPunct="1">
              <a:lnSpc>
                <a:spcPct val="80000"/>
              </a:lnSpc>
            </a:pPr>
            <a:r>
              <a:rPr lang="en-US" altLang="hu-HU" dirty="0"/>
              <a:t>Herpes Simplex Virus (HSV)</a:t>
            </a:r>
          </a:p>
          <a:p>
            <a:pPr eaLnBrk="1" hangingPunct="1">
              <a:lnSpc>
                <a:spcPct val="80000"/>
              </a:lnSpc>
            </a:pPr>
            <a:r>
              <a:rPr lang="en-US" altLang="hu-HU" dirty="0"/>
              <a:t>Varicella</a:t>
            </a:r>
          </a:p>
          <a:p>
            <a:pPr eaLnBrk="1" hangingPunct="1">
              <a:lnSpc>
                <a:spcPct val="80000"/>
              </a:lnSpc>
            </a:pPr>
            <a:r>
              <a:rPr lang="en-US" altLang="hu-HU" dirty="0"/>
              <a:t>Human Immunodeficiency Virus (HIV)</a:t>
            </a:r>
          </a:p>
          <a:p>
            <a:pPr eaLnBrk="1" hangingPunct="1">
              <a:lnSpc>
                <a:spcPct val="80000"/>
              </a:lnSpc>
            </a:pPr>
            <a:r>
              <a:rPr lang="en-US" altLang="hu-HU" dirty="0"/>
              <a:t>Congenital Syphilis</a:t>
            </a:r>
          </a:p>
          <a:p>
            <a:pPr eaLnBrk="1" hangingPunct="1">
              <a:lnSpc>
                <a:spcPct val="80000"/>
              </a:lnSpc>
            </a:pPr>
            <a:r>
              <a:rPr lang="en-US" altLang="hu-HU" dirty="0"/>
              <a:t>Toxoplasmosis</a:t>
            </a:r>
          </a:p>
        </p:txBody>
      </p:sp>
      <p:pic>
        <p:nvPicPr>
          <p:cNvPr id="27652"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844676"/>
            <a:ext cx="2673350" cy="1685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579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arls 5">
            <a:extLst>
              <a:ext uri="{FF2B5EF4-FFF2-40B4-BE49-F238E27FC236}">
                <a16:creationId xmlns:a16="http://schemas.microsoft.com/office/drawing/2014/main" id="{8C65EA88-2167-43CA-8998-7AB237A01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7" y="1000444"/>
            <a:ext cx="77771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82987C67-07EF-4227-8C6B-C36E11FC4C4D}"/>
              </a:ext>
            </a:extLst>
          </p:cNvPr>
          <p:cNvSpPr txBox="1">
            <a:spLocks noChangeArrowheads="1"/>
          </p:cNvSpPr>
          <p:nvPr/>
        </p:nvSpPr>
        <p:spPr>
          <a:xfrm>
            <a:off x="1534432" y="372428"/>
            <a:ext cx="889317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altLang="hu-HU" sz="3200" b="1" dirty="0" err="1">
                <a:solidFill>
                  <a:srgbClr val="C00000"/>
                </a:solidFill>
                <a:latin typeface="+mn-lt"/>
              </a:rPr>
              <a:t>Different</a:t>
            </a:r>
            <a:r>
              <a:rPr lang="hu-HU" altLang="hu-HU" sz="3200" b="1" dirty="0">
                <a:solidFill>
                  <a:srgbClr val="C00000"/>
                </a:solidFill>
                <a:latin typeface="+mn-lt"/>
              </a:rPr>
              <a:t> </a:t>
            </a:r>
            <a:r>
              <a:rPr lang="hu-HU" altLang="hu-HU" sz="3200" b="1" dirty="0" err="1">
                <a:solidFill>
                  <a:srgbClr val="C00000"/>
                </a:solidFill>
                <a:latin typeface="+mn-lt"/>
              </a:rPr>
              <a:t>organs</a:t>
            </a:r>
            <a:r>
              <a:rPr lang="hu-HU" altLang="hu-HU" sz="3200" b="1" dirty="0">
                <a:solidFill>
                  <a:srgbClr val="C00000"/>
                </a:solidFill>
                <a:latin typeface="+mn-lt"/>
              </a:rPr>
              <a:t> </a:t>
            </a:r>
            <a:r>
              <a:rPr lang="hu-HU" altLang="hu-HU" sz="3200" b="1" dirty="0" err="1">
                <a:solidFill>
                  <a:srgbClr val="C00000"/>
                </a:solidFill>
                <a:latin typeface="+mn-lt"/>
              </a:rPr>
              <a:t>different</a:t>
            </a:r>
            <a:r>
              <a:rPr lang="hu-HU" altLang="hu-HU" sz="3200" b="1" dirty="0">
                <a:solidFill>
                  <a:srgbClr val="C00000"/>
                </a:solidFill>
                <a:latin typeface="+mn-lt"/>
              </a:rPr>
              <a:t> </a:t>
            </a:r>
            <a:r>
              <a:rPr lang="hu-HU" altLang="hu-HU" sz="3200" b="1" dirty="0" err="1">
                <a:solidFill>
                  <a:srgbClr val="C00000"/>
                </a:solidFill>
                <a:latin typeface="+mn-lt"/>
              </a:rPr>
              <a:t>sensitive</a:t>
            </a:r>
            <a:r>
              <a:rPr lang="hu-HU" altLang="hu-HU" sz="3200" b="1" dirty="0">
                <a:solidFill>
                  <a:srgbClr val="C00000"/>
                </a:solidFill>
                <a:latin typeface="+mn-lt"/>
              </a:rPr>
              <a:t> </a:t>
            </a:r>
            <a:r>
              <a:rPr lang="hu-HU" altLang="hu-HU" sz="3200" b="1" dirty="0" err="1">
                <a:solidFill>
                  <a:srgbClr val="C00000"/>
                </a:solidFill>
                <a:latin typeface="+mn-lt"/>
              </a:rPr>
              <a:t>periods</a:t>
            </a:r>
            <a:r>
              <a:rPr lang="hu-HU" altLang="hu-HU" sz="3200" b="1" dirty="0">
                <a:solidFill>
                  <a:srgbClr val="C00000"/>
                </a:solidFill>
                <a:latin typeface="+mn-lt"/>
              </a:rPr>
              <a:t> </a:t>
            </a:r>
            <a:br>
              <a:rPr lang="hu-HU" altLang="hu-HU" sz="3200" dirty="0">
                <a:solidFill>
                  <a:srgbClr val="C00000"/>
                </a:solidFill>
                <a:latin typeface="+mn-lt"/>
              </a:rPr>
            </a:br>
            <a:endParaRPr lang="de-DE" altLang="hu-HU" sz="3200" dirty="0">
              <a:solidFill>
                <a:srgbClr val="C00000"/>
              </a:solidFill>
              <a:latin typeface="+mn-lt"/>
            </a:endParaRPr>
          </a:p>
        </p:txBody>
      </p:sp>
    </p:spTree>
    <p:extLst>
      <p:ext uri="{BB962C8B-B14F-4D97-AF65-F5344CB8AC3E}">
        <p14:creationId xmlns:p14="http://schemas.microsoft.com/office/powerpoint/2010/main" val="238714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Kép 1">
            <a:extLst>
              <a:ext uri="{FF2B5EF4-FFF2-40B4-BE49-F238E27FC236}">
                <a16:creationId xmlns:a16="http://schemas.microsoft.com/office/drawing/2014/main" id="{67EBF7B7-B2B2-4E4A-940D-38430CDCC9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653" y="353310"/>
            <a:ext cx="657225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Kép 2">
            <a:extLst>
              <a:ext uri="{FF2B5EF4-FFF2-40B4-BE49-F238E27FC236}">
                <a16:creationId xmlns:a16="http://schemas.microsoft.com/office/drawing/2014/main" id="{1613CDFB-AD1B-471C-A90D-029D9EB85F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0653" y="3707963"/>
            <a:ext cx="1879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a:extLst>
              <a:ext uri="{FF2B5EF4-FFF2-40B4-BE49-F238E27FC236}">
                <a16:creationId xmlns:a16="http://schemas.microsoft.com/office/drawing/2014/main" id="{B0470A19-9E9B-4EC1-9863-E01857FD521B}"/>
              </a:ext>
            </a:extLst>
          </p:cNvPr>
          <p:cNvSpPr/>
          <p:nvPr/>
        </p:nvSpPr>
        <p:spPr>
          <a:xfrm>
            <a:off x="6746773" y="789491"/>
            <a:ext cx="5194574" cy="2923877"/>
          </a:xfrm>
          <a:prstGeom prst="rect">
            <a:avLst/>
          </a:prstGeom>
        </p:spPr>
        <p:txBody>
          <a:bodyPr wrap="square">
            <a:spAutoFit/>
          </a:bodyPr>
          <a:lstStyle/>
          <a:p>
            <a:r>
              <a:rPr lang="hu-HU" dirty="0" err="1">
                <a:solidFill>
                  <a:srgbClr val="C00000"/>
                </a:solidFill>
              </a:rPr>
              <a:t>Caudal</a:t>
            </a:r>
            <a:r>
              <a:rPr lang="hu-HU" dirty="0">
                <a:solidFill>
                  <a:srgbClr val="C00000"/>
                </a:solidFill>
              </a:rPr>
              <a:t> </a:t>
            </a:r>
            <a:r>
              <a:rPr lang="hu-HU" dirty="0" err="1">
                <a:solidFill>
                  <a:srgbClr val="C00000"/>
                </a:solidFill>
              </a:rPr>
              <a:t>dysplasia</a:t>
            </a:r>
            <a:r>
              <a:rPr lang="hu-HU" dirty="0">
                <a:solidFill>
                  <a:srgbClr val="C00000"/>
                </a:solidFill>
              </a:rPr>
              <a:t>, </a:t>
            </a:r>
            <a:r>
              <a:rPr lang="hu-HU" dirty="0" err="1">
                <a:solidFill>
                  <a:srgbClr val="C00000"/>
                </a:solidFill>
              </a:rPr>
              <a:t>also</a:t>
            </a:r>
            <a:r>
              <a:rPr lang="hu-HU" dirty="0">
                <a:solidFill>
                  <a:srgbClr val="C00000"/>
                </a:solidFill>
              </a:rPr>
              <a:t> </a:t>
            </a:r>
            <a:r>
              <a:rPr lang="hu-HU" dirty="0" err="1">
                <a:solidFill>
                  <a:srgbClr val="C00000"/>
                </a:solidFill>
              </a:rPr>
              <a:t>called</a:t>
            </a:r>
            <a:r>
              <a:rPr lang="hu-HU" dirty="0">
                <a:solidFill>
                  <a:srgbClr val="C00000"/>
                </a:solidFill>
              </a:rPr>
              <a:t> </a:t>
            </a:r>
            <a:r>
              <a:rPr lang="hu-HU" dirty="0" err="1">
                <a:solidFill>
                  <a:srgbClr val="C00000"/>
                </a:solidFill>
              </a:rPr>
              <a:t>caudal</a:t>
            </a:r>
            <a:r>
              <a:rPr lang="hu-HU" dirty="0">
                <a:solidFill>
                  <a:srgbClr val="C00000"/>
                </a:solidFill>
              </a:rPr>
              <a:t> </a:t>
            </a:r>
            <a:r>
              <a:rPr lang="hu-HU" dirty="0" err="1">
                <a:solidFill>
                  <a:srgbClr val="C00000"/>
                </a:solidFill>
              </a:rPr>
              <a:t>regression</a:t>
            </a:r>
            <a:r>
              <a:rPr lang="hu-HU" dirty="0">
                <a:solidFill>
                  <a:srgbClr val="C00000"/>
                </a:solidFill>
              </a:rPr>
              <a:t> </a:t>
            </a:r>
            <a:r>
              <a:rPr lang="hu-HU" dirty="0" err="1">
                <a:solidFill>
                  <a:srgbClr val="C00000"/>
                </a:solidFill>
              </a:rPr>
              <a:t>syndrome</a:t>
            </a:r>
            <a:r>
              <a:rPr lang="hu-HU" dirty="0">
                <a:solidFill>
                  <a:srgbClr val="C00000"/>
                </a:solidFill>
              </a:rPr>
              <a:t>, </a:t>
            </a:r>
            <a:r>
              <a:rPr lang="en-US" dirty="0">
                <a:solidFill>
                  <a:srgbClr val="C00000"/>
                </a:solidFill>
              </a:rPr>
              <a:t>caudal agenesis, or sacral agenesis, </a:t>
            </a:r>
            <a:r>
              <a:rPr lang="en-US" sz="1600" dirty="0">
                <a:solidFill>
                  <a:srgbClr val="231F20"/>
                </a:solidFill>
              </a:rPr>
              <a:t>is characterized by</a:t>
            </a:r>
            <a:r>
              <a:rPr lang="hu-HU" sz="1600" dirty="0">
                <a:solidFill>
                  <a:srgbClr val="231F20"/>
                </a:solidFill>
              </a:rPr>
              <a:t> </a:t>
            </a:r>
            <a:r>
              <a:rPr lang="en-US" sz="1600" dirty="0">
                <a:solidFill>
                  <a:srgbClr val="231F20"/>
                </a:solidFill>
              </a:rPr>
              <a:t>varying degrees of (1) flexion, inversion, and lateral rotation</a:t>
            </a:r>
            <a:r>
              <a:rPr lang="hu-HU" sz="1600" dirty="0">
                <a:solidFill>
                  <a:srgbClr val="231F20"/>
                </a:solidFill>
              </a:rPr>
              <a:t> </a:t>
            </a:r>
            <a:r>
              <a:rPr lang="en-US" sz="1600" dirty="0">
                <a:solidFill>
                  <a:srgbClr val="231F20"/>
                </a:solidFill>
              </a:rPr>
              <a:t>of the lower extremities; (2) anomalies of lumbar and </a:t>
            </a:r>
            <a:r>
              <a:rPr lang="en-US" sz="1600" dirty="0" err="1">
                <a:solidFill>
                  <a:srgbClr val="231F20"/>
                </a:solidFill>
              </a:rPr>
              <a:t>sacralvertebrae</a:t>
            </a:r>
            <a:r>
              <a:rPr lang="en-US" sz="1600" dirty="0">
                <a:solidFill>
                  <a:srgbClr val="231F20"/>
                </a:solidFill>
              </a:rPr>
              <a:t>; (3) imperforate anus; (4) agenesis of the kidneys</a:t>
            </a:r>
            <a:r>
              <a:rPr lang="hu-HU" sz="1600" dirty="0">
                <a:solidFill>
                  <a:srgbClr val="231F20"/>
                </a:solidFill>
              </a:rPr>
              <a:t> </a:t>
            </a:r>
            <a:r>
              <a:rPr lang="en-US" sz="1600" dirty="0">
                <a:solidFill>
                  <a:srgbClr val="231F20"/>
                </a:solidFill>
              </a:rPr>
              <a:t>and urinary tract; and (5) agenesis of the internal genital</a:t>
            </a:r>
            <a:r>
              <a:rPr lang="hu-HU" sz="1600" dirty="0">
                <a:solidFill>
                  <a:srgbClr val="231F20"/>
                </a:solidFill>
              </a:rPr>
              <a:t> </a:t>
            </a:r>
            <a:r>
              <a:rPr lang="en-US" sz="1600" dirty="0">
                <a:solidFill>
                  <a:srgbClr val="231F20"/>
                </a:solidFill>
              </a:rPr>
              <a:t>organs except for the gonads.</a:t>
            </a:r>
            <a:endParaRPr lang="hu-HU" sz="1600" dirty="0">
              <a:solidFill>
                <a:srgbClr val="231F20"/>
              </a:solidFill>
            </a:endParaRPr>
          </a:p>
          <a:p>
            <a:r>
              <a:rPr lang="en-US" sz="1600" dirty="0">
                <a:solidFill>
                  <a:srgbClr val="231F20"/>
                </a:solidFill>
              </a:rPr>
              <a:t> In extreme cases, the</a:t>
            </a:r>
            <a:r>
              <a:rPr lang="hu-HU" sz="1600" dirty="0">
                <a:solidFill>
                  <a:srgbClr val="231F20"/>
                </a:solidFill>
              </a:rPr>
              <a:t> </a:t>
            </a:r>
            <a:r>
              <a:rPr lang="en-US" sz="1600" dirty="0">
                <a:solidFill>
                  <a:srgbClr val="231F20"/>
                </a:solidFill>
              </a:rPr>
              <a:t>deficiency in caudal development leads to fusion of the</a:t>
            </a:r>
            <a:r>
              <a:rPr lang="hu-HU" sz="1600" dirty="0">
                <a:solidFill>
                  <a:srgbClr val="231F20"/>
                </a:solidFill>
              </a:rPr>
              <a:t> </a:t>
            </a:r>
            <a:r>
              <a:rPr lang="en-US" sz="1600" dirty="0">
                <a:solidFill>
                  <a:srgbClr val="231F20"/>
                </a:solidFill>
              </a:rPr>
              <a:t>lower limb buds during early development, resulting in a</a:t>
            </a:r>
            <a:r>
              <a:rPr lang="hu-HU" sz="1600" dirty="0">
                <a:solidFill>
                  <a:srgbClr val="231F20"/>
                </a:solidFill>
              </a:rPr>
              <a:t> </a:t>
            </a:r>
            <a:r>
              <a:rPr lang="en-US" sz="1600" dirty="0">
                <a:solidFill>
                  <a:srgbClr val="231F20"/>
                </a:solidFill>
              </a:rPr>
              <a:t>‘‘mermaid-like’’ habitus called </a:t>
            </a:r>
            <a:r>
              <a:rPr lang="en-US" sz="2000" b="1" dirty="0" err="1">
                <a:solidFill>
                  <a:srgbClr val="C00000"/>
                </a:solidFill>
              </a:rPr>
              <a:t>sirenomelia</a:t>
            </a:r>
            <a:r>
              <a:rPr lang="en-US" sz="1600" dirty="0">
                <a:solidFill>
                  <a:srgbClr val="231F20"/>
                </a:solidFill>
              </a:rPr>
              <a:t> (</a:t>
            </a:r>
            <a:r>
              <a:rPr lang="en-US" sz="1600" dirty="0">
                <a:solidFill>
                  <a:srgbClr val="2E3093"/>
                </a:solidFill>
              </a:rPr>
              <a:t>Fig. 3-18</a:t>
            </a:r>
            <a:r>
              <a:rPr lang="hu-HU" sz="1600" dirty="0">
                <a:solidFill>
                  <a:srgbClr val="231F20"/>
                </a:solidFill>
              </a:rPr>
              <a:t>)</a:t>
            </a:r>
            <a:endParaRPr lang="hu-HU" sz="1600" dirty="0"/>
          </a:p>
        </p:txBody>
      </p:sp>
      <p:sp>
        <p:nvSpPr>
          <p:cNvPr id="3" name="Téglalap 2">
            <a:extLst>
              <a:ext uri="{FF2B5EF4-FFF2-40B4-BE49-F238E27FC236}">
                <a16:creationId xmlns:a16="http://schemas.microsoft.com/office/drawing/2014/main" id="{332A71F6-0ADF-4A7B-BE0F-43760007B169}"/>
              </a:ext>
            </a:extLst>
          </p:cNvPr>
          <p:cNvSpPr/>
          <p:nvPr/>
        </p:nvSpPr>
        <p:spPr>
          <a:xfrm>
            <a:off x="845175" y="5027362"/>
            <a:ext cx="6096000" cy="1477328"/>
          </a:xfrm>
          <a:prstGeom prst="rect">
            <a:avLst/>
          </a:prstGeom>
        </p:spPr>
        <p:txBody>
          <a:bodyPr>
            <a:spAutoFit/>
          </a:bodyPr>
          <a:lstStyle/>
          <a:p>
            <a:r>
              <a:rPr lang="en-US" dirty="0">
                <a:solidFill>
                  <a:srgbClr val="231F20"/>
                </a:solidFill>
              </a:rPr>
              <a:t>it is believed that they all arise from defects</a:t>
            </a:r>
          </a:p>
          <a:p>
            <a:r>
              <a:rPr lang="en-US" dirty="0">
                <a:solidFill>
                  <a:srgbClr val="231F20"/>
                </a:solidFill>
              </a:rPr>
              <a:t>resulting from abnormal growth and migration during</a:t>
            </a:r>
          </a:p>
          <a:p>
            <a:r>
              <a:rPr lang="hu-HU" b="1" dirty="0" err="1">
                <a:solidFill>
                  <a:srgbClr val="C00000"/>
                </a:solidFill>
              </a:rPr>
              <a:t>gastrulation</a:t>
            </a:r>
            <a:r>
              <a:rPr lang="hu-HU" b="1" dirty="0">
                <a:solidFill>
                  <a:srgbClr val="C00000"/>
                </a:solidFill>
              </a:rPr>
              <a:t>.</a:t>
            </a:r>
          </a:p>
          <a:p>
            <a:r>
              <a:rPr lang="en-US" dirty="0"/>
              <a:t>In animal models, caudal dysplasia </a:t>
            </a:r>
            <a:r>
              <a:rPr lang="en-US" b="1" dirty="0">
                <a:solidFill>
                  <a:srgbClr val="C00000"/>
                </a:solidFill>
              </a:rPr>
              <a:t>can be induced by</a:t>
            </a:r>
          </a:p>
          <a:p>
            <a:r>
              <a:rPr lang="en-US" b="1" dirty="0">
                <a:solidFill>
                  <a:srgbClr val="C00000"/>
                </a:solidFill>
              </a:rPr>
              <a:t>both environmental factors and mutations.</a:t>
            </a:r>
            <a:endParaRPr lang="hu-HU" b="1" dirty="0">
              <a:solidFill>
                <a:srgbClr val="C00000"/>
              </a:solidFill>
            </a:endParaRPr>
          </a:p>
        </p:txBody>
      </p:sp>
      <p:sp>
        <p:nvSpPr>
          <p:cNvPr id="4" name="Téglalap 3">
            <a:extLst>
              <a:ext uri="{FF2B5EF4-FFF2-40B4-BE49-F238E27FC236}">
                <a16:creationId xmlns:a16="http://schemas.microsoft.com/office/drawing/2014/main" id="{BCD3955D-43F4-4B9E-9AC2-145FBD170E0E}"/>
              </a:ext>
            </a:extLst>
          </p:cNvPr>
          <p:cNvSpPr/>
          <p:nvPr/>
        </p:nvSpPr>
        <p:spPr>
          <a:xfrm>
            <a:off x="6746773" y="204716"/>
            <a:ext cx="2305631" cy="584775"/>
          </a:xfrm>
          <a:prstGeom prst="rect">
            <a:avLst/>
          </a:prstGeom>
        </p:spPr>
        <p:txBody>
          <a:bodyPr wrap="none">
            <a:spAutoFit/>
          </a:bodyPr>
          <a:lstStyle/>
          <a:p>
            <a:r>
              <a:rPr lang="hu-HU" sz="3200" b="1" dirty="0">
                <a:solidFill>
                  <a:srgbClr val="C00000"/>
                </a:solidFill>
              </a:rPr>
              <a:t>S</a:t>
            </a:r>
            <a:r>
              <a:rPr lang="en-US" sz="3200" b="1" dirty="0" err="1">
                <a:solidFill>
                  <a:srgbClr val="C00000"/>
                </a:solidFill>
              </a:rPr>
              <a:t>irenomelia</a:t>
            </a:r>
            <a:r>
              <a:rPr lang="en-US" sz="3200" dirty="0">
                <a:solidFill>
                  <a:srgbClr val="231F20"/>
                </a:solidFill>
              </a:rPr>
              <a:t> </a:t>
            </a:r>
            <a:endParaRPr lang="hu-HU" sz="3200" dirty="0"/>
          </a:p>
        </p:txBody>
      </p:sp>
    </p:spTree>
    <p:extLst>
      <p:ext uri="{BB962C8B-B14F-4D97-AF65-F5344CB8AC3E}">
        <p14:creationId xmlns:p14="http://schemas.microsoft.com/office/powerpoint/2010/main" val="1242067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a:xfrm>
            <a:off x="1361314" y="644899"/>
            <a:ext cx="8893175" cy="1143000"/>
          </a:xfrm>
        </p:spPr>
        <p:txBody>
          <a:bodyPr/>
          <a:lstStyle/>
          <a:p>
            <a:pPr algn="ctr" eaLnBrk="1" hangingPunct="1"/>
            <a:r>
              <a:rPr lang="hu-HU" altLang="hu-HU" sz="3200" b="1" dirty="0" err="1">
                <a:solidFill>
                  <a:srgbClr val="C00000"/>
                </a:solidFill>
                <a:latin typeface="+mn-lt"/>
              </a:rPr>
              <a:t>Different</a:t>
            </a:r>
            <a:r>
              <a:rPr lang="hu-HU" altLang="hu-HU" sz="3200" b="1" dirty="0">
                <a:solidFill>
                  <a:srgbClr val="C00000"/>
                </a:solidFill>
                <a:latin typeface="+mn-lt"/>
              </a:rPr>
              <a:t> </a:t>
            </a:r>
            <a:r>
              <a:rPr lang="hu-HU" altLang="hu-HU" sz="3200" b="1" dirty="0" err="1">
                <a:solidFill>
                  <a:srgbClr val="C00000"/>
                </a:solidFill>
                <a:latin typeface="+mn-lt"/>
              </a:rPr>
              <a:t>organs</a:t>
            </a:r>
            <a:r>
              <a:rPr lang="hu-HU" altLang="hu-HU" sz="3200" b="1" dirty="0">
                <a:solidFill>
                  <a:srgbClr val="C00000"/>
                </a:solidFill>
                <a:latin typeface="+mn-lt"/>
              </a:rPr>
              <a:t> </a:t>
            </a:r>
            <a:r>
              <a:rPr lang="hu-HU" altLang="hu-HU" sz="3200" b="1" dirty="0" err="1">
                <a:solidFill>
                  <a:srgbClr val="C00000"/>
                </a:solidFill>
                <a:latin typeface="+mn-lt"/>
              </a:rPr>
              <a:t>different</a:t>
            </a:r>
            <a:r>
              <a:rPr lang="hu-HU" altLang="hu-HU" sz="3200" b="1" dirty="0">
                <a:solidFill>
                  <a:srgbClr val="C00000"/>
                </a:solidFill>
                <a:latin typeface="+mn-lt"/>
              </a:rPr>
              <a:t> </a:t>
            </a:r>
            <a:r>
              <a:rPr lang="hu-HU" altLang="hu-HU" sz="3200" b="1" dirty="0" err="1">
                <a:solidFill>
                  <a:srgbClr val="C00000"/>
                </a:solidFill>
                <a:latin typeface="+mn-lt"/>
              </a:rPr>
              <a:t>sensitive</a:t>
            </a:r>
            <a:r>
              <a:rPr lang="hu-HU" altLang="hu-HU" sz="3200" b="1" dirty="0">
                <a:solidFill>
                  <a:srgbClr val="C00000"/>
                </a:solidFill>
                <a:latin typeface="+mn-lt"/>
              </a:rPr>
              <a:t> </a:t>
            </a:r>
            <a:r>
              <a:rPr lang="hu-HU" altLang="hu-HU" sz="3200" b="1" dirty="0" err="1">
                <a:solidFill>
                  <a:srgbClr val="C00000"/>
                </a:solidFill>
                <a:latin typeface="+mn-lt"/>
              </a:rPr>
              <a:t>periods</a:t>
            </a:r>
            <a:r>
              <a:rPr lang="hu-HU" altLang="hu-HU" sz="3200" b="1" dirty="0">
                <a:solidFill>
                  <a:srgbClr val="C00000"/>
                </a:solidFill>
                <a:latin typeface="+mn-lt"/>
              </a:rPr>
              <a:t> </a:t>
            </a:r>
            <a:br>
              <a:rPr lang="hu-HU" altLang="hu-HU" sz="3200" dirty="0">
                <a:solidFill>
                  <a:srgbClr val="C00000"/>
                </a:solidFill>
                <a:latin typeface="+mn-lt"/>
              </a:rPr>
            </a:br>
            <a:endParaRPr lang="de-DE" altLang="hu-HU" sz="3200" dirty="0">
              <a:solidFill>
                <a:srgbClr val="C00000"/>
              </a:solidFill>
              <a:latin typeface="+mn-lt"/>
            </a:endParaRPr>
          </a:p>
        </p:txBody>
      </p:sp>
      <p:sp>
        <p:nvSpPr>
          <p:cNvPr id="16387" name="Rectangle 8"/>
          <p:cNvSpPr>
            <a:spLocks noGrp="1" noChangeArrowheads="1"/>
          </p:cNvSpPr>
          <p:nvPr>
            <p:ph type="body" idx="1"/>
          </p:nvPr>
        </p:nvSpPr>
        <p:spPr>
          <a:xfrm>
            <a:off x="336023" y="1591956"/>
            <a:ext cx="10325746" cy="4525963"/>
          </a:xfrm>
        </p:spPr>
        <p:txBody>
          <a:bodyPr/>
          <a:lstStyle/>
          <a:p>
            <a:pPr eaLnBrk="1" hangingPunct="1">
              <a:lnSpc>
                <a:spcPct val="90000"/>
              </a:lnSpc>
              <a:spcBef>
                <a:spcPct val="50000"/>
              </a:spcBef>
              <a:buFontTx/>
              <a:buNone/>
            </a:pPr>
            <a:r>
              <a:rPr lang="hu-HU" altLang="hu-HU" b="1" dirty="0">
                <a:solidFill>
                  <a:srgbClr val="663300"/>
                </a:solidFill>
              </a:rPr>
              <a:t>	</a:t>
            </a:r>
            <a:r>
              <a:rPr lang="hu-HU" altLang="hu-HU" sz="2400" b="1" dirty="0" err="1">
                <a:solidFill>
                  <a:srgbClr val="663300"/>
                </a:solidFill>
              </a:rPr>
              <a:t>Tetraciklin</a:t>
            </a:r>
            <a:r>
              <a:rPr lang="hu-HU" altLang="hu-HU" sz="2400" dirty="0"/>
              <a:t>: 	</a:t>
            </a:r>
            <a:br>
              <a:rPr lang="hu-HU" altLang="hu-HU" sz="2400" dirty="0"/>
            </a:br>
            <a:r>
              <a:rPr lang="hu-HU" altLang="hu-HU" sz="2400" dirty="0"/>
              <a:t>- </a:t>
            </a:r>
            <a:r>
              <a:rPr lang="hu-HU" altLang="hu-HU" sz="2400" dirty="0" err="1"/>
              <a:t>after</a:t>
            </a:r>
            <a:r>
              <a:rPr lang="hu-HU" altLang="hu-HU" sz="2400" dirty="0"/>
              <a:t> </a:t>
            </a:r>
            <a:r>
              <a:rPr lang="hu-HU" altLang="hu-HU" sz="2400" dirty="0" err="1"/>
              <a:t>the</a:t>
            </a:r>
            <a:r>
              <a:rPr lang="hu-HU" altLang="hu-HU" sz="2400" dirty="0"/>
              <a:t> 120. </a:t>
            </a:r>
            <a:r>
              <a:rPr lang="hu-HU" altLang="hu-HU" sz="2400" dirty="0" err="1"/>
              <a:t>embrionic</a:t>
            </a:r>
            <a:r>
              <a:rPr lang="hu-HU" altLang="hu-HU" sz="2400" dirty="0"/>
              <a:t> </a:t>
            </a:r>
            <a:r>
              <a:rPr lang="hu-HU" altLang="hu-HU" sz="2400" dirty="0" err="1"/>
              <a:t>day</a:t>
            </a:r>
            <a:r>
              <a:rPr lang="hu-HU" altLang="hu-HU" sz="2400" dirty="0"/>
              <a:t> (ED) : </a:t>
            </a:r>
            <a:r>
              <a:rPr lang="hu-HU" altLang="hu-HU" sz="2400" dirty="0" err="1"/>
              <a:t>milk-teeth</a:t>
            </a:r>
            <a:r>
              <a:rPr lang="hu-HU" altLang="hu-HU" sz="2400" dirty="0"/>
              <a:t> and </a:t>
            </a:r>
            <a:r>
              <a:rPr lang="hu-HU" altLang="hu-HU" sz="2400" dirty="0" err="1"/>
              <a:t>adult</a:t>
            </a:r>
            <a:endParaRPr lang="hu-HU" altLang="hu-HU" sz="2400" dirty="0"/>
          </a:p>
          <a:p>
            <a:pPr eaLnBrk="1" hangingPunct="1">
              <a:lnSpc>
                <a:spcPct val="90000"/>
              </a:lnSpc>
              <a:spcBef>
                <a:spcPct val="50000"/>
              </a:spcBef>
              <a:buFontTx/>
              <a:buNone/>
            </a:pPr>
            <a:r>
              <a:rPr lang="hu-HU" altLang="hu-HU" sz="2400" dirty="0" err="1"/>
              <a:t>teeth</a:t>
            </a:r>
            <a:r>
              <a:rPr lang="hu-HU" altLang="hu-HU" sz="2400" dirty="0"/>
              <a:t> </a:t>
            </a:r>
            <a:r>
              <a:rPr lang="hu-HU" altLang="hu-HU" sz="2400" dirty="0" err="1"/>
              <a:t>become</a:t>
            </a:r>
            <a:r>
              <a:rPr lang="hu-HU" altLang="hu-HU" sz="2400" dirty="0"/>
              <a:t> </a:t>
            </a:r>
            <a:r>
              <a:rPr lang="hu-HU" altLang="hu-HU" sz="2400" dirty="0" err="1"/>
              <a:t>coloured</a:t>
            </a:r>
            <a:endParaRPr lang="hu-HU" altLang="hu-HU" sz="2400" dirty="0"/>
          </a:p>
          <a:p>
            <a:pPr eaLnBrk="1" hangingPunct="1">
              <a:lnSpc>
                <a:spcPct val="90000"/>
              </a:lnSpc>
              <a:spcBef>
                <a:spcPct val="50000"/>
              </a:spcBef>
              <a:buFontTx/>
              <a:buNone/>
            </a:pPr>
            <a:br>
              <a:rPr lang="hu-HU" altLang="hu-HU" sz="2400" dirty="0"/>
            </a:br>
            <a:r>
              <a:rPr lang="hu-HU" altLang="hu-HU" sz="2400" dirty="0" err="1"/>
              <a:t>-after</a:t>
            </a:r>
            <a:r>
              <a:rPr lang="hu-HU" altLang="hu-HU" sz="2400" dirty="0"/>
              <a:t> ED250: </a:t>
            </a:r>
            <a:r>
              <a:rPr lang="hu-HU" altLang="hu-HU" sz="2400" dirty="0" err="1"/>
              <a:t>only</a:t>
            </a:r>
            <a:r>
              <a:rPr lang="hu-HU" altLang="hu-HU" sz="2400" dirty="0"/>
              <a:t> </a:t>
            </a:r>
            <a:r>
              <a:rPr lang="hu-HU" altLang="hu-HU" sz="2400" dirty="0" err="1"/>
              <a:t>the</a:t>
            </a:r>
            <a:r>
              <a:rPr lang="hu-HU" altLang="hu-HU" sz="2400" dirty="0"/>
              <a:t> </a:t>
            </a:r>
            <a:r>
              <a:rPr lang="hu-HU" altLang="hu-HU" sz="2400" dirty="0" err="1"/>
              <a:t>adult</a:t>
            </a:r>
            <a:r>
              <a:rPr lang="hu-HU" altLang="hu-HU" sz="2400" dirty="0"/>
              <a:t> </a:t>
            </a:r>
            <a:r>
              <a:rPr lang="hu-HU" altLang="hu-HU" sz="2400" dirty="0" err="1"/>
              <a:t>teeth</a:t>
            </a:r>
            <a:r>
              <a:rPr lang="hu-HU" altLang="hu-HU" sz="2400" dirty="0"/>
              <a:t> </a:t>
            </a:r>
            <a:r>
              <a:rPr lang="hu-HU" altLang="hu-HU" sz="2400" dirty="0" err="1"/>
              <a:t>become</a:t>
            </a:r>
            <a:r>
              <a:rPr lang="hu-HU" altLang="hu-HU" sz="2400" dirty="0"/>
              <a:t> </a:t>
            </a:r>
            <a:r>
              <a:rPr lang="hu-HU" altLang="hu-HU" sz="2400" dirty="0" err="1"/>
              <a:t>coloured</a:t>
            </a:r>
            <a:br>
              <a:rPr lang="hu-HU" altLang="hu-HU" sz="2400" dirty="0"/>
            </a:br>
            <a:br>
              <a:rPr lang="hu-HU" altLang="hu-HU" sz="2400" dirty="0"/>
            </a:br>
            <a:r>
              <a:rPr lang="hu-HU" altLang="hu-HU" sz="2400" b="1" dirty="0" err="1">
                <a:solidFill>
                  <a:srgbClr val="FF0000"/>
                </a:solidFill>
              </a:rPr>
              <a:t>Rubella</a:t>
            </a:r>
            <a:r>
              <a:rPr lang="hu-HU" altLang="hu-HU" sz="2400" b="1" dirty="0">
                <a:solidFill>
                  <a:srgbClr val="FF0000"/>
                </a:solidFill>
              </a:rPr>
              <a:t> </a:t>
            </a:r>
            <a:r>
              <a:rPr lang="hu-HU" altLang="hu-HU" sz="2400" b="1" dirty="0" err="1">
                <a:solidFill>
                  <a:srgbClr val="FF0000"/>
                </a:solidFill>
              </a:rPr>
              <a:t>infection</a:t>
            </a:r>
            <a:r>
              <a:rPr lang="hu-HU" altLang="hu-HU" sz="2400" dirty="0">
                <a:solidFill>
                  <a:srgbClr val="CC3300"/>
                </a:solidFill>
              </a:rPr>
              <a:t>:</a:t>
            </a:r>
            <a:br>
              <a:rPr lang="hu-HU" altLang="hu-HU" sz="2400" dirty="0"/>
            </a:br>
            <a:r>
              <a:rPr lang="hu-HU" altLang="hu-HU" sz="2400" dirty="0"/>
              <a:t>ED0  -  ED60: </a:t>
            </a:r>
            <a:r>
              <a:rPr lang="hu-HU" altLang="hu-HU" sz="2400" dirty="0" err="1"/>
              <a:t>cataracta</a:t>
            </a:r>
            <a:r>
              <a:rPr lang="hu-HU" altLang="hu-HU" sz="2400" dirty="0"/>
              <a:t> (</a:t>
            </a:r>
            <a:r>
              <a:rPr lang="hu-HU" altLang="hu-HU" sz="2400" dirty="0" err="1"/>
              <a:t>blindness</a:t>
            </a:r>
            <a:r>
              <a:rPr lang="hu-HU" altLang="hu-HU" sz="2400" dirty="0"/>
              <a:t> )and </a:t>
            </a:r>
            <a:r>
              <a:rPr lang="hu-HU" altLang="hu-HU" sz="2400" dirty="0" err="1"/>
              <a:t>heart</a:t>
            </a:r>
            <a:r>
              <a:rPr lang="hu-HU" altLang="hu-HU" sz="2400" dirty="0"/>
              <a:t> </a:t>
            </a:r>
            <a:r>
              <a:rPr lang="hu-HU" altLang="hu-HU" sz="2400" dirty="0" err="1"/>
              <a:t>problems</a:t>
            </a:r>
            <a:br>
              <a:rPr lang="hu-HU" altLang="hu-HU" sz="2400" dirty="0"/>
            </a:br>
            <a:r>
              <a:rPr lang="hu-HU" altLang="hu-HU" sz="2400" dirty="0"/>
              <a:t>ED0  -  ED120: </a:t>
            </a:r>
            <a:r>
              <a:rPr lang="hu-HU" altLang="hu-HU" sz="2400" dirty="0" err="1"/>
              <a:t>deafness</a:t>
            </a:r>
            <a:endParaRPr lang="de-DE" altLang="hu-HU" sz="2400" dirty="0"/>
          </a:p>
          <a:p>
            <a:pPr eaLnBrk="1" hangingPunct="1">
              <a:lnSpc>
                <a:spcPct val="90000"/>
              </a:lnSpc>
            </a:pPr>
            <a:endParaRPr lang="de-DE" altLang="hu-HU" dirty="0"/>
          </a:p>
        </p:txBody>
      </p:sp>
      <p:pic>
        <p:nvPicPr>
          <p:cNvPr id="2050" name="Picture 2" descr="Képtalálat a következőre: „catarac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354" y="4114456"/>
            <a:ext cx="4562475"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rmarthaszabolcs.files.wordpress.com/2017/03/dsc_04981-21.jpg?w=1250&am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628" y="1823666"/>
            <a:ext cx="3946525" cy="166385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930628" y="3588838"/>
            <a:ext cx="3303429" cy="461665"/>
          </a:xfrm>
          <a:prstGeom prst="rect">
            <a:avLst/>
          </a:prstGeom>
        </p:spPr>
        <p:txBody>
          <a:bodyPr wrap="square">
            <a:spAutoFit/>
          </a:bodyPr>
          <a:lstStyle/>
          <a:p>
            <a:r>
              <a:rPr lang="hu-HU" sz="1200" dirty="0"/>
              <a:t>https://drmarthaszabolcs.com/2017/03/06/first-blog-post/#jp-carousel-140</a:t>
            </a:r>
          </a:p>
        </p:txBody>
      </p:sp>
    </p:spTree>
    <p:extLst>
      <p:ext uri="{BB962C8B-B14F-4D97-AF65-F5344CB8AC3E}">
        <p14:creationId xmlns:p14="http://schemas.microsoft.com/office/powerpoint/2010/main" val="2783240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hu-HU" altLang="hu-HU" sz="4000" dirty="0">
                <a:solidFill>
                  <a:srgbClr val="C00000"/>
                </a:solidFill>
                <a:latin typeface="+mn-lt"/>
              </a:rPr>
              <a:t>2. </a:t>
            </a:r>
            <a:r>
              <a:rPr lang="en-US" altLang="hu-HU" sz="4000" dirty="0">
                <a:solidFill>
                  <a:srgbClr val="C00000"/>
                </a:solidFill>
                <a:latin typeface="+mn-lt"/>
              </a:rPr>
              <a:t>Mechanical </a:t>
            </a:r>
            <a:r>
              <a:rPr lang="hu-HU" altLang="hu-HU" sz="4000" dirty="0">
                <a:solidFill>
                  <a:srgbClr val="C00000"/>
                </a:solidFill>
                <a:latin typeface="+mn-lt"/>
              </a:rPr>
              <a:t>f</a:t>
            </a:r>
            <a:r>
              <a:rPr lang="en-US" altLang="hu-HU" sz="4000" dirty="0">
                <a:solidFill>
                  <a:srgbClr val="C00000"/>
                </a:solidFill>
                <a:latin typeface="+mn-lt"/>
              </a:rPr>
              <a:t>actors as </a:t>
            </a:r>
            <a:r>
              <a:rPr lang="hu-HU" altLang="hu-HU" sz="4000" dirty="0">
                <a:solidFill>
                  <a:srgbClr val="C00000"/>
                </a:solidFill>
                <a:latin typeface="+mn-lt"/>
              </a:rPr>
              <a:t>t</a:t>
            </a:r>
            <a:r>
              <a:rPr lang="en-US" altLang="hu-HU" sz="4000" dirty="0" err="1">
                <a:solidFill>
                  <a:srgbClr val="C00000"/>
                </a:solidFill>
                <a:latin typeface="+mn-lt"/>
              </a:rPr>
              <a:t>eratogens</a:t>
            </a:r>
            <a:endParaRPr lang="en-US" altLang="hu-HU" sz="4000" dirty="0">
              <a:solidFill>
                <a:srgbClr val="C00000"/>
              </a:solidFill>
              <a:latin typeface="+mn-lt"/>
            </a:endParaRPr>
          </a:p>
        </p:txBody>
      </p:sp>
      <p:sp>
        <p:nvSpPr>
          <p:cNvPr id="29699" name="Rectangle 3"/>
          <p:cNvSpPr>
            <a:spLocks noGrp="1" noChangeArrowheads="1"/>
          </p:cNvSpPr>
          <p:nvPr>
            <p:ph type="body" idx="1"/>
          </p:nvPr>
        </p:nvSpPr>
        <p:spPr>
          <a:xfrm>
            <a:off x="502533" y="1825625"/>
            <a:ext cx="10515600" cy="4351338"/>
          </a:xfrm>
        </p:spPr>
        <p:txBody>
          <a:bodyPr/>
          <a:lstStyle/>
          <a:p>
            <a:pPr eaLnBrk="1" hangingPunct="1"/>
            <a:r>
              <a:rPr lang="en-US" altLang="hu-HU" sz="2400" dirty="0"/>
              <a:t>Mechanical forces</a:t>
            </a:r>
            <a:endParaRPr lang="hu-HU" altLang="hu-HU" sz="2400" dirty="0"/>
          </a:p>
          <a:p>
            <a:pPr eaLnBrk="1" hangingPunct="1"/>
            <a:endParaRPr lang="en-US" altLang="hu-HU" sz="2400" dirty="0"/>
          </a:p>
          <a:p>
            <a:pPr lvl="1" eaLnBrk="1" hangingPunct="1"/>
            <a:r>
              <a:rPr lang="en-US" altLang="hu-HU" dirty="0"/>
              <a:t>Restrict the mobility of the fetus</a:t>
            </a:r>
          </a:p>
          <a:p>
            <a:pPr lvl="1" eaLnBrk="1" hangingPunct="1"/>
            <a:r>
              <a:rPr lang="en-US" altLang="hu-HU" dirty="0"/>
              <a:t>Cause prolonged compression in an abnormal posture</a:t>
            </a:r>
          </a:p>
          <a:p>
            <a:pPr lvl="1" eaLnBrk="1" hangingPunct="1"/>
            <a:r>
              <a:rPr lang="en-US" altLang="hu-HU" dirty="0"/>
              <a:t>E.g. congenital dislocation of hip and clubfoot</a:t>
            </a:r>
          </a:p>
          <a:p>
            <a:pPr lvl="1" eaLnBrk="1" hangingPunct="1"/>
            <a:r>
              <a:rPr lang="en-US" altLang="hu-HU" dirty="0"/>
              <a:t>Malformed uterus</a:t>
            </a:r>
          </a:p>
          <a:p>
            <a:pPr lvl="1" eaLnBrk="1" hangingPunct="1">
              <a:buFont typeface="Wingdings" panose="05000000000000000000" pitchFamily="2" charset="2"/>
              <a:buNone/>
            </a:pPr>
            <a:endParaRPr lang="en-US" altLang="hu-HU" dirty="0"/>
          </a:p>
        </p:txBody>
      </p:sp>
      <p:pic>
        <p:nvPicPr>
          <p:cNvPr id="2" name="Kép 1"/>
          <p:cNvPicPr>
            <a:picLocks noChangeAspect="1"/>
          </p:cNvPicPr>
          <p:nvPr/>
        </p:nvPicPr>
        <p:blipFill>
          <a:blip r:embed="rId3"/>
          <a:stretch>
            <a:fillRect/>
          </a:stretch>
        </p:blipFill>
        <p:spPr>
          <a:xfrm>
            <a:off x="8350770" y="836908"/>
            <a:ext cx="3841230" cy="5651849"/>
          </a:xfrm>
          <a:prstGeom prst="rect">
            <a:avLst/>
          </a:prstGeom>
        </p:spPr>
      </p:pic>
    </p:spTree>
    <p:extLst>
      <p:ext uri="{BB962C8B-B14F-4D97-AF65-F5344CB8AC3E}">
        <p14:creationId xmlns:p14="http://schemas.microsoft.com/office/powerpoint/2010/main" val="1910330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hu-HU" sz="4000" dirty="0">
                <a:solidFill>
                  <a:srgbClr val="C00000"/>
                </a:solidFill>
                <a:latin typeface="+mn-lt"/>
              </a:rPr>
              <a:t>Mechanical </a:t>
            </a:r>
            <a:r>
              <a:rPr lang="hu-HU" altLang="hu-HU" sz="4000" dirty="0">
                <a:solidFill>
                  <a:srgbClr val="C00000"/>
                </a:solidFill>
                <a:latin typeface="+mn-lt"/>
              </a:rPr>
              <a:t>f</a:t>
            </a:r>
            <a:r>
              <a:rPr lang="en-US" altLang="hu-HU" sz="4000" dirty="0">
                <a:solidFill>
                  <a:srgbClr val="C00000"/>
                </a:solidFill>
                <a:latin typeface="+mn-lt"/>
              </a:rPr>
              <a:t>actors as </a:t>
            </a:r>
            <a:r>
              <a:rPr lang="hu-HU" altLang="hu-HU" sz="4000" dirty="0">
                <a:solidFill>
                  <a:srgbClr val="C00000"/>
                </a:solidFill>
                <a:latin typeface="+mn-lt"/>
              </a:rPr>
              <a:t>t</a:t>
            </a:r>
            <a:r>
              <a:rPr lang="en-US" altLang="hu-HU" sz="4000" dirty="0" err="1">
                <a:solidFill>
                  <a:srgbClr val="C00000"/>
                </a:solidFill>
                <a:latin typeface="+mn-lt"/>
              </a:rPr>
              <a:t>eratogens</a:t>
            </a:r>
            <a:endParaRPr lang="en-US" altLang="hu-HU" sz="4000" dirty="0">
              <a:solidFill>
                <a:srgbClr val="C00000"/>
              </a:solidFill>
              <a:latin typeface="+mn-lt"/>
            </a:endParaRPr>
          </a:p>
        </p:txBody>
      </p:sp>
      <p:sp>
        <p:nvSpPr>
          <p:cNvPr id="30723" name="Rectangle 3"/>
          <p:cNvSpPr>
            <a:spLocks noGrp="1" noChangeArrowheads="1"/>
          </p:cNvSpPr>
          <p:nvPr>
            <p:ph type="body" idx="1"/>
          </p:nvPr>
        </p:nvSpPr>
        <p:spPr>
          <a:xfrm>
            <a:off x="578603" y="1652589"/>
            <a:ext cx="8218488" cy="4552950"/>
          </a:xfrm>
        </p:spPr>
        <p:txBody>
          <a:bodyPr/>
          <a:lstStyle/>
          <a:p>
            <a:pPr eaLnBrk="1" hangingPunct="1">
              <a:lnSpc>
                <a:spcPct val="90000"/>
              </a:lnSpc>
            </a:pPr>
            <a:r>
              <a:rPr lang="en-US" altLang="hu-HU" sz="2400" dirty="0"/>
              <a:t>Amniotic fluid</a:t>
            </a:r>
          </a:p>
          <a:p>
            <a:pPr lvl="1" eaLnBrk="1" hangingPunct="1">
              <a:lnSpc>
                <a:spcPct val="90000"/>
              </a:lnSpc>
            </a:pPr>
            <a:r>
              <a:rPr lang="en-US" altLang="hu-HU" dirty="0"/>
              <a:t>Absorb mechanical forces</a:t>
            </a:r>
          </a:p>
          <a:p>
            <a:pPr lvl="1" eaLnBrk="1" hangingPunct="1">
              <a:lnSpc>
                <a:spcPct val="90000"/>
              </a:lnSpc>
            </a:pPr>
            <a:r>
              <a:rPr lang="en-US" altLang="hu-HU" b="1" dirty="0" err="1">
                <a:solidFill>
                  <a:srgbClr val="C00000"/>
                </a:solidFill>
              </a:rPr>
              <a:t>Oligohydramnios</a:t>
            </a:r>
            <a:endParaRPr lang="en-US" altLang="hu-HU" b="1" dirty="0">
              <a:solidFill>
                <a:srgbClr val="C00000"/>
              </a:solidFill>
            </a:endParaRPr>
          </a:p>
          <a:p>
            <a:pPr lvl="2" eaLnBrk="1" hangingPunct="1">
              <a:lnSpc>
                <a:spcPct val="90000"/>
              </a:lnSpc>
            </a:pPr>
            <a:r>
              <a:rPr lang="en-US" altLang="hu-HU" dirty="0"/>
              <a:t>Significantly reduced fluid-quantity</a:t>
            </a:r>
          </a:p>
          <a:p>
            <a:pPr lvl="2" eaLnBrk="1" hangingPunct="1">
              <a:lnSpc>
                <a:spcPct val="90000"/>
              </a:lnSpc>
            </a:pPr>
            <a:r>
              <a:rPr lang="en-US" altLang="hu-HU" dirty="0"/>
              <a:t>Mechanically induced deformations of the limbs</a:t>
            </a:r>
          </a:p>
          <a:p>
            <a:pPr lvl="3" eaLnBrk="1" hangingPunct="1">
              <a:lnSpc>
                <a:spcPct val="90000"/>
              </a:lnSpc>
            </a:pPr>
            <a:r>
              <a:rPr lang="en-US" altLang="hu-HU" sz="2400" dirty="0"/>
              <a:t>Knee hyper-extends</a:t>
            </a:r>
          </a:p>
          <a:p>
            <a:pPr lvl="1" eaLnBrk="1" hangingPunct="1">
              <a:lnSpc>
                <a:spcPct val="90000"/>
              </a:lnSpc>
            </a:pPr>
            <a:r>
              <a:rPr lang="en-US" altLang="hu-HU" b="1" dirty="0">
                <a:solidFill>
                  <a:srgbClr val="C00000"/>
                </a:solidFill>
              </a:rPr>
              <a:t>Amniotic bands</a:t>
            </a:r>
          </a:p>
          <a:p>
            <a:pPr lvl="2" eaLnBrk="1" hangingPunct="1">
              <a:lnSpc>
                <a:spcPct val="90000"/>
              </a:lnSpc>
            </a:pPr>
            <a:r>
              <a:rPr lang="en-US" altLang="hu-HU" dirty="0"/>
              <a:t>Rings formed from amnion rupture</a:t>
            </a:r>
          </a:p>
          <a:p>
            <a:pPr lvl="2" eaLnBrk="1" hangingPunct="1">
              <a:lnSpc>
                <a:spcPct val="90000"/>
              </a:lnSpc>
            </a:pPr>
            <a:r>
              <a:rPr lang="en-US" altLang="hu-HU" dirty="0"/>
              <a:t>Local constriction during fetal growth</a:t>
            </a:r>
          </a:p>
          <a:p>
            <a:pPr lvl="2" eaLnBrk="1" hangingPunct="1">
              <a:lnSpc>
                <a:spcPct val="90000"/>
              </a:lnSpc>
            </a:pPr>
            <a:r>
              <a:rPr lang="en-US" altLang="hu-HU" dirty="0"/>
              <a:t>Intrauterine amputations</a:t>
            </a:r>
          </a:p>
          <a:p>
            <a:pPr eaLnBrk="1" hangingPunct="1">
              <a:lnSpc>
                <a:spcPct val="90000"/>
              </a:lnSpc>
              <a:buFont typeface="Wingdings" panose="05000000000000000000" pitchFamily="2" charset="2"/>
              <a:buNone/>
            </a:pPr>
            <a:endParaRPr lang="en-US" altLang="hu-HU" dirty="0"/>
          </a:p>
        </p:txBody>
      </p:sp>
      <p:pic>
        <p:nvPicPr>
          <p:cNvPr id="30724" name="Picture 6" descr="A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426" y="159876"/>
            <a:ext cx="3298040" cy="376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amniotic_band_syndrome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831" y="3929064"/>
            <a:ext cx="2514115" cy="242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55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212322" y="185686"/>
            <a:ext cx="9024668"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4000" dirty="0">
                <a:latin typeface="+mn-lt"/>
              </a:rPr>
              <a:t>	</a:t>
            </a:r>
            <a:r>
              <a:rPr lang="hu-HU" altLang="hu-HU" sz="4000" dirty="0">
                <a:solidFill>
                  <a:srgbClr val="C00000"/>
                </a:solidFill>
                <a:latin typeface="+mn-lt"/>
              </a:rPr>
              <a:t>3.  </a:t>
            </a:r>
            <a:r>
              <a:rPr lang="hu-HU" altLang="hu-HU" sz="4000" dirty="0" err="1">
                <a:solidFill>
                  <a:srgbClr val="C00000"/>
                </a:solidFill>
                <a:latin typeface="+mn-lt"/>
              </a:rPr>
              <a:t>Drugs</a:t>
            </a:r>
            <a:r>
              <a:rPr lang="hu-HU" altLang="hu-HU" sz="4000" dirty="0">
                <a:solidFill>
                  <a:srgbClr val="C00000"/>
                </a:solidFill>
                <a:latin typeface="+mn-lt"/>
              </a:rPr>
              <a:t>/</a:t>
            </a:r>
            <a:r>
              <a:rPr lang="hu-HU" altLang="hu-HU" sz="4000" dirty="0" err="1">
                <a:solidFill>
                  <a:srgbClr val="C00000"/>
                </a:solidFill>
                <a:latin typeface="+mn-lt"/>
              </a:rPr>
              <a:t>chemicals</a:t>
            </a:r>
            <a:endParaRPr lang="hu-HU" altLang="hu-HU" sz="4000" dirty="0">
              <a:solidFill>
                <a:srgbClr val="C00000"/>
              </a:solidFill>
              <a:latin typeface="+mn-lt"/>
            </a:endParaRPr>
          </a:p>
          <a:p>
            <a:pPr eaLnBrk="1" hangingPunct="1">
              <a:spcBef>
                <a:spcPct val="50000"/>
              </a:spcBef>
              <a:buFontTx/>
              <a:buNone/>
            </a:pPr>
            <a:endParaRPr lang="hu-HU" altLang="hu-HU" sz="2400" dirty="0">
              <a:latin typeface="+mn-lt"/>
            </a:endParaRPr>
          </a:p>
          <a:p>
            <a:pPr eaLnBrk="1" hangingPunct="1">
              <a:spcBef>
                <a:spcPct val="50000"/>
              </a:spcBef>
              <a:buFontTx/>
              <a:buNone/>
            </a:pPr>
            <a:r>
              <a:rPr lang="hu-HU" altLang="hu-HU" sz="2400" b="1" dirty="0" err="1">
                <a:solidFill>
                  <a:srgbClr val="CC3300"/>
                </a:solidFill>
                <a:latin typeface="+mn-lt"/>
              </a:rPr>
              <a:t>Etil-alcohol</a:t>
            </a:r>
            <a:r>
              <a:rPr lang="hu-HU" altLang="hu-HU" sz="2400" dirty="0">
                <a:latin typeface="+mn-lt"/>
              </a:rPr>
              <a:t>: </a:t>
            </a:r>
            <a:r>
              <a:rPr lang="hu-HU" altLang="hu-HU" sz="2400" b="1" dirty="0" err="1">
                <a:solidFill>
                  <a:srgbClr val="C00000"/>
                </a:solidFill>
                <a:latin typeface="+mn-lt"/>
              </a:rPr>
              <a:t>Fetale</a:t>
            </a:r>
            <a:r>
              <a:rPr lang="hu-HU" altLang="hu-HU" sz="2400" b="1" dirty="0">
                <a:solidFill>
                  <a:srgbClr val="C00000"/>
                </a:solidFill>
                <a:latin typeface="+mn-lt"/>
              </a:rPr>
              <a:t> </a:t>
            </a:r>
            <a:r>
              <a:rPr lang="hu-HU" altLang="hu-HU" sz="2400" b="1" dirty="0" err="1">
                <a:solidFill>
                  <a:srgbClr val="C00000"/>
                </a:solidFill>
                <a:latin typeface="+mn-lt"/>
              </a:rPr>
              <a:t>Alcohol</a:t>
            </a:r>
            <a:r>
              <a:rPr lang="hu-HU" altLang="hu-HU" sz="2400" b="1" dirty="0">
                <a:solidFill>
                  <a:srgbClr val="C00000"/>
                </a:solidFill>
                <a:latin typeface="+mn-lt"/>
              </a:rPr>
              <a:t> </a:t>
            </a:r>
            <a:r>
              <a:rPr lang="hu-HU" altLang="hu-HU" sz="2400" b="1" dirty="0" err="1">
                <a:solidFill>
                  <a:srgbClr val="C00000"/>
                </a:solidFill>
                <a:latin typeface="+mn-lt"/>
              </a:rPr>
              <a:t>Syndrome</a:t>
            </a:r>
            <a:r>
              <a:rPr lang="hu-HU" altLang="hu-HU" sz="2400" b="1" dirty="0">
                <a:solidFill>
                  <a:srgbClr val="C00000"/>
                </a:solidFill>
                <a:latin typeface="+mn-lt"/>
              </a:rPr>
              <a:t> (FAS): </a:t>
            </a:r>
            <a:r>
              <a:rPr lang="hu-HU" altLang="hu-HU" sz="2400" dirty="0" err="1">
                <a:latin typeface="+mn-lt"/>
              </a:rPr>
              <a:t>causes</a:t>
            </a:r>
            <a:r>
              <a:rPr lang="hu-HU" altLang="hu-HU" sz="2400" dirty="0">
                <a:latin typeface="+mn-lt"/>
              </a:rPr>
              <a:t> </a:t>
            </a:r>
            <a:r>
              <a:rPr lang="hu-HU" altLang="hu-HU" sz="2400" dirty="0" err="1">
                <a:latin typeface="+mn-lt"/>
              </a:rPr>
              <a:t>problems</a:t>
            </a:r>
            <a:r>
              <a:rPr lang="hu-HU" altLang="hu-HU" sz="2400" dirty="0">
                <a:latin typeface="+mn-lt"/>
              </a:rPr>
              <a:t> </a:t>
            </a:r>
            <a:r>
              <a:rPr lang="hu-HU" altLang="hu-HU" sz="2400" dirty="0" err="1">
                <a:latin typeface="+mn-lt"/>
              </a:rPr>
              <a:t>in</a:t>
            </a:r>
            <a:r>
              <a:rPr lang="hu-HU" altLang="hu-HU" sz="2400" dirty="0">
                <a:latin typeface="+mn-lt"/>
              </a:rPr>
              <a:t> </a:t>
            </a:r>
            <a:r>
              <a:rPr lang="hu-HU" altLang="hu-HU" sz="2400" dirty="0" err="1">
                <a:latin typeface="+mn-lt"/>
              </a:rPr>
              <a:t>the</a:t>
            </a:r>
            <a:r>
              <a:rPr lang="hu-HU" altLang="hu-HU" sz="2400" dirty="0">
                <a:latin typeface="+mn-lt"/>
              </a:rPr>
              <a:t> </a:t>
            </a:r>
            <a:r>
              <a:rPr lang="hu-HU" altLang="hu-HU" sz="2400" dirty="0" err="1">
                <a:latin typeface="+mn-lt"/>
              </a:rPr>
              <a:t>brain</a:t>
            </a:r>
            <a:r>
              <a:rPr lang="hu-HU" altLang="hu-HU" sz="2400" dirty="0">
                <a:latin typeface="+mn-lt"/>
              </a:rPr>
              <a:t> </a:t>
            </a:r>
            <a:r>
              <a:rPr lang="hu-HU" altLang="hu-HU" sz="2400" dirty="0" err="1">
                <a:latin typeface="+mn-lt"/>
              </a:rPr>
              <a:t>development</a:t>
            </a:r>
            <a:r>
              <a:rPr lang="hu-HU" altLang="hu-HU" sz="2400" dirty="0">
                <a:latin typeface="+mn-lt"/>
              </a:rPr>
              <a:t> : </a:t>
            </a:r>
            <a:r>
              <a:rPr lang="hu-HU" altLang="hu-HU" sz="2400" dirty="0" err="1">
                <a:latin typeface="+mn-lt"/>
              </a:rPr>
              <a:t>holoprosencephalia</a:t>
            </a:r>
            <a:r>
              <a:rPr lang="hu-HU" altLang="hu-HU" sz="2400" dirty="0">
                <a:latin typeface="+mn-lt"/>
              </a:rPr>
              <a:t>. </a:t>
            </a:r>
          </a:p>
          <a:p>
            <a:pPr eaLnBrk="1" hangingPunct="1">
              <a:spcBef>
                <a:spcPct val="50000"/>
              </a:spcBef>
              <a:buFontTx/>
              <a:buNone/>
            </a:pPr>
            <a:r>
              <a:rPr lang="hu-HU" altLang="hu-HU" sz="2400" dirty="0" err="1">
                <a:latin typeface="+mn-lt"/>
              </a:rPr>
              <a:t>Prosencephalon</a:t>
            </a:r>
            <a:r>
              <a:rPr lang="hu-HU" altLang="hu-HU" sz="2400" dirty="0">
                <a:latin typeface="+mn-lt"/>
              </a:rPr>
              <a:t> is </a:t>
            </a:r>
            <a:r>
              <a:rPr lang="hu-HU" altLang="hu-HU" sz="2400" dirty="0" err="1">
                <a:latin typeface="+mn-lt"/>
              </a:rPr>
              <a:t>the</a:t>
            </a:r>
            <a:r>
              <a:rPr lang="hu-HU" altLang="hu-HU" sz="2400" dirty="0">
                <a:latin typeface="+mn-lt"/>
              </a:rPr>
              <a:t> most </a:t>
            </a:r>
            <a:r>
              <a:rPr lang="hu-HU" altLang="hu-HU" sz="2400" dirty="0" err="1">
                <a:latin typeface="+mn-lt"/>
              </a:rPr>
              <a:t>anterior</a:t>
            </a:r>
            <a:r>
              <a:rPr lang="hu-HU" altLang="hu-HU" sz="2400" dirty="0">
                <a:latin typeface="+mn-lt"/>
              </a:rPr>
              <a:t> part of </a:t>
            </a:r>
            <a:r>
              <a:rPr lang="hu-HU" altLang="hu-HU" sz="2400" dirty="0" err="1">
                <a:latin typeface="+mn-lt"/>
              </a:rPr>
              <a:t>the</a:t>
            </a:r>
            <a:r>
              <a:rPr lang="hu-HU" altLang="hu-HU" sz="2400" dirty="0">
                <a:latin typeface="+mn-lt"/>
              </a:rPr>
              <a:t> </a:t>
            </a:r>
            <a:r>
              <a:rPr lang="hu-HU" altLang="hu-HU" sz="2400" dirty="0" err="1">
                <a:latin typeface="+mn-lt"/>
              </a:rPr>
              <a:t>neural</a:t>
            </a:r>
            <a:r>
              <a:rPr lang="hu-HU" altLang="hu-HU" sz="2400" dirty="0">
                <a:latin typeface="+mn-lt"/>
              </a:rPr>
              <a:t> </a:t>
            </a:r>
            <a:r>
              <a:rPr lang="hu-HU" altLang="hu-HU" sz="2400" dirty="0" err="1">
                <a:latin typeface="+mn-lt"/>
              </a:rPr>
              <a:t>tube</a:t>
            </a:r>
            <a:r>
              <a:rPr lang="hu-HU" altLang="hu-HU" sz="2400" dirty="0">
                <a:latin typeface="+mn-lt"/>
              </a:rPr>
              <a:t> : </a:t>
            </a:r>
            <a:r>
              <a:rPr lang="hu-HU" altLang="hu-HU" sz="2400" dirty="0" err="1">
                <a:latin typeface="+mn-lt"/>
              </a:rPr>
              <a:t>hemispheres</a:t>
            </a:r>
            <a:r>
              <a:rPr lang="hu-HU" altLang="hu-HU" sz="2400" dirty="0">
                <a:latin typeface="+mn-lt"/>
              </a:rPr>
              <a:t>, </a:t>
            </a:r>
            <a:r>
              <a:rPr lang="hu-HU" altLang="hu-HU" sz="2400" dirty="0" err="1">
                <a:latin typeface="+mn-lt"/>
              </a:rPr>
              <a:t>hypothalamus</a:t>
            </a:r>
            <a:r>
              <a:rPr lang="hu-HU" altLang="hu-HU" sz="2400" dirty="0">
                <a:latin typeface="+mn-lt"/>
              </a:rPr>
              <a:t>, </a:t>
            </a:r>
            <a:r>
              <a:rPr lang="hu-HU" altLang="hu-HU" sz="2400" dirty="0" err="1">
                <a:latin typeface="+mn-lt"/>
              </a:rPr>
              <a:t>hypophysis</a:t>
            </a:r>
            <a:r>
              <a:rPr lang="hu-HU" altLang="hu-HU" sz="2400" dirty="0">
                <a:latin typeface="+mn-lt"/>
              </a:rPr>
              <a:t> , </a:t>
            </a:r>
            <a:r>
              <a:rPr lang="hu-HU" altLang="hu-HU" sz="2400" dirty="0" err="1">
                <a:latin typeface="+mn-lt"/>
              </a:rPr>
              <a:t>eye</a:t>
            </a:r>
            <a:r>
              <a:rPr lang="hu-HU" altLang="hu-HU" sz="2400" dirty="0">
                <a:latin typeface="+mn-lt"/>
              </a:rPr>
              <a:t> </a:t>
            </a:r>
            <a:r>
              <a:rPr lang="hu-HU" altLang="hu-HU" sz="2400" dirty="0" err="1">
                <a:latin typeface="+mn-lt"/>
              </a:rPr>
              <a:t>developed</a:t>
            </a:r>
            <a:r>
              <a:rPr lang="hu-HU" altLang="hu-HU" sz="2400" dirty="0">
                <a:latin typeface="+mn-lt"/>
              </a:rPr>
              <a:t> </a:t>
            </a:r>
            <a:r>
              <a:rPr lang="hu-HU" altLang="hu-HU" sz="2400" dirty="0" err="1">
                <a:latin typeface="+mn-lt"/>
              </a:rPr>
              <a:t>from</a:t>
            </a:r>
            <a:r>
              <a:rPr lang="hu-HU" altLang="hu-HU" sz="2400" dirty="0">
                <a:latin typeface="+mn-lt"/>
              </a:rPr>
              <a:t> </a:t>
            </a:r>
            <a:r>
              <a:rPr lang="hu-HU" altLang="hu-HU" sz="2400" dirty="0" err="1">
                <a:latin typeface="+mn-lt"/>
              </a:rPr>
              <a:t>this</a:t>
            </a:r>
            <a:r>
              <a:rPr lang="hu-HU" altLang="hu-HU" sz="2400" dirty="0">
                <a:latin typeface="+mn-lt"/>
              </a:rPr>
              <a:t> part</a:t>
            </a:r>
          </a:p>
          <a:p>
            <a:pPr eaLnBrk="1" hangingPunct="1">
              <a:spcBef>
                <a:spcPct val="50000"/>
              </a:spcBef>
              <a:buFontTx/>
              <a:buNone/>
            </a:pPr>
            <a:endParaRPr lang="hu-HU" altLang="hu-HU" sz="2400" dirty="0">
              <a:latin typeface="+mn-lt"/>
            </a:endParaRPr>
          </a:p>
          <a:p>
            <a:pPr eaLnBrk="1" hangingPunct="1">
              <a:spcBef>
                <a:spcPct val="50000"/>
              </a:spcBef>
              <a:buFontTx/>
              <a:buNone/>
            </a:pPr>
            <a:r>
              <a:rPr lang="hu-HU" altLang="hu-HU" sz="2400" b="1" dirty="0" err="1">
                <a:solidFill>
                  <a:srgbClr val="CC3300"/>
                </a:solidFill>
                <a:latin typeface="+mn-lt"/>
              </a:rPr>
              <a:t>Thalidomid</a:t>
            </a:r>
            <a:r>
              <a:rPr lang="hu-HU" altLang="hu-HU" sz="2400" b="1" dirty="0">
                <a:solidFill>
                  <a:srgbClr val="CC3300"/>
                </a:solidFill>
                <a:latin typeface="+mn-lt"/>
              </a:rPr>
              <a:t> (</a:t>
            </a:r>
            <a:r>
              <a:rPr lang="hu-HU" altLang="hu-HU" sz="2400" b="1" dirty="0" err="1">
                <a:solidFill>
                  <a:srgbClr val="CC3300"/>
                </a:solidFill>
                <a:latin typeface="+mn-lt"/>
              </a:rPr>
              <a:t>Contergan</a:t>
            </a:r>
            <a:r>
              <a:rPr lang="hu-HU" altLang="hu-HU" sz="2400" b="1" dirty="0">
                <a:solidFill>
                  <a:srgbClr val="CC3300"/>
                </a:solidFill>
                <a:latin typeface="+mn-lt"/>
              </a:rPr>
              <a:t>): </a:t>
            </a:r>
            <a:r>
              <a:rPr lang="hu-HU" altLang="hu-HU" sz="2400" b="1" dirty="0" err="1">
                <a:solidFill>
                  <a:srgbClr val="CC3300"/>
                </a:solidFill>
                <a:latin typeface="+mn-lt"/>
              </a:rPr>
              <a:t>tranquillizier</a:t>
            </a:r>
            <a:endParaRPr lang="de-DE" altLang="hu-HU" sz="2400" dirty="0">
              <a:latin typeface="+mn-lt"/>
            </a:endParaRPr>
          </a:p>
        </p:txBody>
      </p:sp>
      <p:sp>
        <p:nvSpPr>
          <p:cNvPr id="3" name="Téglalap 2"/>
          <p:cNvSpPr/>
          <p:nvPr/>
        </p:nvSpPr>
        <p:spPr>
          <a:xfrm>
            <a:off x="5770536" y="3687585"/>
            <a:ext cx="6096000" cy="2862322"/>
          </a:xfrm>
          <a:prstGeom prst="rect">
            <a:avLst/>
          </a:prstGeom>
          <a:ln>
            <a:solidFill>
              <a:srgbClr val="002060"/>
            </a:solidFill>
          </a:ln>
        </p:spPr>
        <p:txBody>
          <a:bodyPr>
            <a:spAutoFit/>
          </a:bodyPr>
          <a:lstStyle/>
          <a:p>
            <a:r>
              <a:rPr lang="en-US" b="0" i="0" u="none" strike="noStrike" baseline="0" dirty="0">
                <a:solidFill>
                  <a:srgbClr val="C00000"/>
                </a:solidFill>
              </a:rPr>
              <a:t>Many therapeutic drugs are known to be teratogenic;</a:t>
            </a:r>
          </a:p>
          <a:p>
            <a:r>
              <a:rPr lang="en-US" b="0" i="0" u="none" strike="noStrike" baseline="0" dirty="0">
                <a:solidFill>
                  <a:srgbClr val="231F20"/>
                </a:solidFill>
              </a:rPr>
              <a:t>these include </a:t>
            </a:r>
            <a:r>
              <a:rPr lang="en-US" b="0" i="0" u="none" strike="noStrike" baseline="0" dirty="0" err="1">
                <a:solidFill>
                  <a:srgbClr val="231F20"/>
                </a:solidFill>
              </a:rPr>
              <a:t>retinoids</a:t>
            </a:r>
            <a:r>
              <a:rPr lang="en-US" b="0" i="0" u="none" strike="noStrike" baseline="0" dirty="0">
                <a:solidFill>
                  <a:srgbClr val="231F20"/>
                </a:solidFill>
              </a:rPr>
              <a:t> (vitamin A and analogs), the</a:t>
            </a:r>
          </a:p>
          <a:p>
            <a:r>
              <a:rPr lang="en-US" b="0" i="0" u="none" strike="noStrike" baseline="0" dirty="0">
                <a:solidFill>
                  <a:srgbClr val="231F20"/>
                </a:solidFill>
              </a:rPr>
              <a:t>anticoagulant warfarin, the anticonvulsants </a:t>
            </a:r>
            <a:r>
              <a:rPr lang="en-US" b="0" i="0" u="none" strike="noStrike" baseline="0" dirty="0" err="1">
                <a:solidFill>
                  <a:srgbClr val="231F20"/>
                </a:solidFill>
              </a:rPr>
              <a:t>valproic</a:t>
            </a:r>
            <a:endParaRPr lang="en-US" b="0" i="0" u="none" strike="noStrike" baseline="0" dirty="0">
              <a:solidFill>
                <a:srgbClr val="231F20"/>
              </a:solidFill>
            </a:endParaRPr>
          </a:p>
          <a:p>
            <a:r>
              <a:rPr lang="en-US" b="0" i="0" u="none" strike="noStrike" baseline="0" dirty="0">
                <a:solidFill>
                  <a:srgbClr val="231F20"/>
                </a:solidFill>
              </a:rPr>
              <a:t>acid and phenytoin, and a number of chemotherapeutic</a:t>
            </a:r>
          </a:p>
          <a:p>
            <a:r>
              <a:rPr lang="en-US" b="0" i="0" u="none" strike="noStrike" baseline="0" dirty="0">
                <a:solidFill>
                  <a:srgbClr val="231F20"/>
                </a:solidFill>
              </a:rPr>
              <a:t>agents used to treat cancer. Most teratogenic drugs</a:t>
            </a:r>
          </a:p>
          <a:p>
            <a:r>
              <a:rPr lang="en-US" b="0" i="0" u="none" strike="noStrike" baseline="0" dirty="0">
                <a:solidFill>
                  <a:srgbClr val="231F20"/>
                </a:solidFill>
              </a:rPr>
              <a:t>exert their main effects during the embryonic period.</a:t>
            </a:r>
          </a:p>
          <a:p>
            <a:r>
              <a:rPr lang="en-US" b="0" i="0" u="none" strike="noStrike" baseline="0" dirty="0">
                <a:solidFill>
                  <a:srgbClr val="231F20"/>
                </a:solidFill>
              </a:rPr>
              <a:t>Although, as stated above, most care must be exercised</a:t>
            </a:r>
          </a:p>
          <a:p>
            <a:r>
              <a:rPr lang="en-US" b="0" i="0" u="none" strike="noStrike" baseline="0" dirty="0">
                <a:solidFill>
                  <a:srgbClr val="231F20"/>
                </a:solidFill>
              </a:rPr>
              <a:t>in administering certain anesthetics and other drugs</a:t>
            </a:r>
          </a:p>
          <a:p>
            <a:r>
              <a:rPr lang="en-US" b="0" i="0" u="none" strike="noStrike" baseline="0" dirty="0">
                <a:solidFill>
                  <a:srgbClr val="231F20"/>
                </a:solidFill>
              </a:rPr>
              <a:t>even late in pregnancy or at term, because they may</a:t>
            </a:r>
          </a:p>
          <a:p>
            <a:r>
              <a:rPr lang="en-US" b="0" i="0" u="none" strike="noStrike" baseline="0" dirty="0">
                <a:solidFill>
                  <a:srgbClr val="231F20"/>
                </a:solidFill>
              </a:rPr>
              <a:t>endanger the health of the fetus.</a:t>
            </a:r>
            <a:endParaRPr lang="hu-HU" dirty="0"/>
          </a:p>
        </p:txBody>
      </p:sp>
    </p:spTree>
    <p:extLst>
      <p:ext uri="{BB962C8B-B14F-4D97-AF65-F5344CB8AC3E}">
        <p14:creationId xmlns:p14="http://schemas.microsoft.com/office/powerpoint/2010/main" val="627075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98849" y="520700"/>
            <a:ext cx="4501925" cy="6134100"/>
          </a:xfrm>
          <a:prstGeom prst="rect">
            <a:avLst/>
          </a:prstGeom>
        </p:spPr>
      </p:pic>
      <p:sp>
        <p:nvSpPr>
          <p:cNvPr id="3" name="Téglalap 2"/>
          <p:cNvSpPr/>
          <p:nvPr/>
        </p:nvSpPr>
        <p:spPr>
          <a:xfrm>
            <a:off x="4991100" y="1893144"/>
            <a:ext cx="6096000" cy="4524315"/>
          </a:xfrm>
          <a:prstGeom prst="rect">
            <a:avLst/>
          </a:prstGeom>
        </p:spPr>
        <p:txBody>
          <a:bodyPr>
            <a:spAutoFit/>
          </a:bodyPr>
          <a:lstStyle/>
          <a:p>
            <a:r>
              <a:rPr lang="en-US" dirty="0"/>
              <a:t>This disorder affects 2 in 1000 live-born infants</a:t>
            </a:r>
            <a:r>
              <a:rPr lang="hu-HU" dirty="0"/>
              <a:t> </a:t>
            </a:r>
            <a:r>
              <a:rPr lang="en-US" dirty="0"/>
              <a:t>(Fig. 5-2). </a:t>
            </a:r>
            <a:endParaRPr lang="hu-HU" dirty="0"/>
          </a:p>
          <a:p>
            <a:r>
              <a:rPr lang="en-US" dirty="0"/>
              <a:t>Consumption of amounts of alcohol as</a:t>
            </a:r>
            <a:r>
              <a:rPr lang="hu-HU" dirty="0"/>
              <a:t> </a:t>
            </a:r>
            <a:r>
              <a:rPr lang="en-US" dirty="0"/>
              <a:t>low as 80g per day </a:t>
            </a:r>
            <a:endParaRPr lang="hu-HU" dirty="0"/>
          </a:p>
          <a:p>
            <a:r>
              <a:rPr lang="en-US" dirty="0"/>
              <a:t>(i.e., between two and three shots</a:t>
            </a:r>
            <a:r>
              <a:rPr lang="hu-HU" dirty="0"/>
              <a:t> </a:t>
            </a:r>
            <a:r>
              <a:rPr lang="en-US" dirty="0"/>
              <a:t>of a grain liquor such as rum)</a:t>
            </a:r>
            <a:r>
              <a:rPr lang="hu-HU" dirty="0"/>
              <a:t> </a:t>
            </a:r>
            <a:r>
              <a:rPr lang="en-US" dirty="0"/>
              <a:t>during the 1st month of</a:t>
            </a:r>
            <a:r>
              <a:rPr lang="hu-HU" dirty="0"/>
              <a:t> </a:t>
            </a:r>
            <a:r>
              <a:rPr lang="en-US" dirty="0"/>
              <a:t>pregnancy can cause significant</a:t>
            </a:r>
            <a:r>
              <a:rPr lang="hu-HU" dirty="0"/>
              <a:t> </a:t>
            </a:r>
            <a:r>
              <a:rPr lang="en-US" dirty="0"/>
              <a:t>defects,</a:t>
            </a:r>
            <a:r>
              <a:rPr lang="hu-HU" dirty="0"/>
              <a:t> </a:t>
            </a:r>
            <a:r>
              <a:rPr lang="en-US" dirty="0"/>
              <a:t>and it has</a:t>
            </a:r>
            <a:r>
              <a:rPr lang="hu-HU" dirty="0"/>
              <a:t> </a:t>
            </a:r>
            <a:r>
              <a:rPr lang="en-US" dirty="0"/>
              <a:t>been suggested that even a single binge may be</a:t>
            </a:r>
            <a:r>
              <a:rPr lang="hu-HU" dirty="0"/>
              <a:t> </a:t>
            </a:r>
            <a:r>
              <a:rPr lang="en-US" dirty="0">
                <a:solidFill>
                  <a:srgbClr val="C00000"/>
                </a:solidFill>
              </a:rPr>
              <a:t>teratogenic</a:t>
            </a:r>
            <a:r>
              <a:rPr lang="en-US" dirty="0"/>
              <a:t>. Common components of the disorder</a:t>
            </a:r>
            <a:r>
              <a:rPr lang="hu-HU" dirty="0"/>
              <a:t> </a:t>
            </a:r>
            <a:r>
              <a:rPr lang="en-US" dirty="0"/>
              <a:t>include </a:t>
            </a:r>
            <a:r>
              <a:rPr lang="en-US" dirty="0">
                <a:solidFill>
                  <a:srgbClr val="C00000"/>
                </a:solidFill>
              </a:rPr>
              <a:t>defects</a:t>
            </a:r>
            <a:r>
              <a:rPr lang="hu-HU" dirty="0">
                <a:solidFill>
                  <a:srgbClr val="C00000"/>
                </a:solidFill>
              </a:rPr>
              <a:t> </a:t>
            </a:r>
            <a:r>
              <a:rPr lang="en-US" dirty="0">
                <a:solidFill>
                  <a:srgbClr val="C00000"/>
                </a:solidFill>
              </a:rPr>
              <a:t>of brain and face development,</a:t>
            </a:r>
            <a:r>
              <a:rPr lang="hu-HU" dirty="0">
                <a:solidFill>
                  <a:srgbClr val="C00000"/>
                </a:solidFill>
              </a:rPr>
              <a:t> </a:t>
            </a:r>
            <a:r>
              <a:rPr lang="en-US" dirty="0">
                <a:solidFill>
                  <a:srgbClr val="C00000"/>
                </a:solidFill>
              </a:rPr>
              <a:t>namely, microcephaly</a:t>
            </a:r>
            <a:endParaRPr lang="hu-HU" dirty="0">
              <a:solidFill>
                <a:srgbClr val="C00000"/>
              </a:solidFill>
            </a:endParaRPr>
          </a:p>
          <a:p>
            <a:r>
              <a:rPr lang="en-US" dirty="0">
                <a:solidFill>
                  <a:srgbClr val="C00000"/>
                </a:solidFill>
              </a:rPr>
              <a:t>(small head), short palpebral</a:t>
            </a:r>
            <a:r>
              <a:rPr lang="hu-HU" dirty="0">
                <a:solidFill>
                  <a:srgbClr val="C00000"/>
                </a:solidFill>
              </a:rPr>
              <a:t> </a:t>
            </a:r>
            <a:r>
              <a:rPr lang="hu-HU" dirty="0" err="1">
                <a:solidFill>
                  <a:srgbClr val="C00000"/>
                </a:solidFill>
              </a:rPr>
              <a:t>fissures</a:t>
            </a:r>
            <a:r>
              <a:rPr lang="hu-HU" dirty="0">
                <a:solidFill>
                  <a:srgbClr val="C00000"/>
                </a:solidFill>
              </a:rPr>
              <a:t> (</a:t>
            </a:r>
            <a:r>
              <a:rPr lang="hu-HU" dirty="0" err="1">
                <a:solidFill>
                  <a:srgbClr val="C00000"/>
                </a:solidFill>
              </a:rPr>
              <a:t>eye</a:t>
            </a:r>
            <a:r>
              <a:rPr lang="hu-HU" dirty="0">
                <a:solidFill>
                  <a:srgbClr val="C00000"/>
                </a:solidFill>
              </a:rPr>
              <a:t> </a:t>
            </a:r>
            <a:r>
              <a:rPr lang="hu-HU" dirty="0" err="1">
                <a:solidFill>
                  <a:srgbClr val="C00000"/>
                </a:solidFill>
              </a:rPr>
              <a:t>openings</a:t>
            </a:r>
            <a:r>
              <a:rPr lang="hu-HU" dirty="0">
                <a:solidFill>
                  <a:srgbClr val="C00000"/>
                </a:solidFill>
              </a:rPr>
              <a:t>), </a:t>
            </a:r>
          </a:p>
          <a:p>
            <a:r>
              <a:rPr lang="hu-HU" dirty="0" err="1">
                <a:solidFill>
                  <a:srgbClr val="C00000"/>
                </a:solidFill>
              </a:rPr>
              <a:t>epicanthal</a:t>
            </a:r>
            <a:r>
              <a:rPr lang="hu-HU" dirty="0">
                <a:solidFill>
                  <a:srgbClr val="C00000"/>
                </a:solidFill>
              </a:rPr>
              <a:t> </a:t>
            </a:r>
            <a:r>
              <a:rPr lang="hu-HU" dirty="0" err="1">
                <a:solidFill>
                  <a:srgbClr val="C00000"/>
                </a:solidFill>
              </a:rPr>
              <a:t>folds</a:t>
            </a:r>
            <a:r>
              <a:rPr lang="hu-HU" dirty="0">
                <a:solidFill>
                  <a:srgbClr val="C00000"/>
                </a:solidFill>
              </a:rPr>
              <a:t> (</a:t>
            </a:r>
            <a:r>
              <a:rPr lang="hu-HU" dirty="0" err="1">
                <a:solidFill>
                  <a:srgbClr val="C00000"/>
                </a:solidFill>
              </a:rPr>
              <a:t>folds</a:t>
            </a:r>
            <a:r>
              <a:rPr lang="hu-HU" dirty="0">
                <a:solidFill>
                  <a:srgbClr val="C00000"/>
                </a:solidFill>
              </a:rPr>
              <a:t> over</a:t>
            </a:r>
            <a:r>
              <a:rPr lang="en-US" dirty="0">
                <a:solidFill>
                  <a:srgbClr val="C00000"/>
                </a:solidFill>
              </a:rPr>
              <a:t>eye lids), a low nasal bridge with a </a:t>
            </a:r>
            <a:endParaRPr lang="hu-HU" dirty="0">
              <a:solidFill>
                <a:srgbClr val="C00000"/>
              </a:solidFill>
            </a:endParaRPr>
          </a:p>
          <a:p>
            <a:r>
              <a:rPr lang="en-US" dirty="0">
                <a:solidFill>
                  <a:srgbClr val="C00000"/>
                </a:solidFill>
              </a:rPr>
              <a:t>short nose, flat</a:t>
            </a:r>
            <a:r>
              <a:rPr lang="hu-HU" dirty="0">
                <a:solidFill>
                  <a:srgbClr val="C00000"/>
                </a:solidFill>
              </a:rPr>
              <a:t> </a:t>
            </a:r>
            <a:r>
              <a:rPr lang="en-US" dirty="0">
                <a:solidFill>
                  <a:srgbClr val="C00000"/>
                </a:solidFill>
              </a:rPr>
              <a:t>midface, minor external ear anomalies, and jaw</a:t>
            </a:r>
          </a:p>
          <a:p>
            <a:r>
              <a:rPr lang="en-US" dirty="0">
                <a:solidFill>
                  <a:srgbClr val="C00000"/>
                </a:solidFill>
              </a:rPr>
              <a:t>anomalies including a thin upper lip with indistinct</a:t>
            </a:r>
          </a:p>
          <a:p>
            <a:r>
              <a:rPr lang="en-US" dirty="0">
                <a:solidFill>
                  <a:srgbClr val="C00000"/>
                </a:solidFill>
              </a:rPr>
              <a:t>philtrum and </a:t>
            </a:r>
            <a:r>
              <a:rPr lang="en-US" dirty="0" err="1">
                <a:solidFill>
                  <a:srgbClr val="C00000"/>
                </a:solidFill>
              </a:rPr>
              <a:t>micrognathia</a:t>
            </a:r>
            <a:r>
              <a:rPr lang="en-US" dirty="0">
                <a:solidFill>
                  <a:srgbClr val="C00000"/>
                </a:solidFill>
              </a:rPr>
              <a:t> (small jaw). </a:t>
            </a:r>
            <a:r>
              <a:rPr lang="en-US" dirty="0"/>
              <a:t>Chronic consumption</a:t>
            </a:r>
          </a:p>
          <a:p>
            <a:r>
              <a:rPr lang="en-US" dirty="0"/>
              <a:t>of even quite small amounts of alcohol later</a:t>
            </a:r>
          </a:p>
          <a:p>
            <a:r>
              <a:rPr lang="en-US" dirty="0"/>
              <a:t>in pregnancy can result in other, less-destructive</a:t>
            </a:r>
          </a:p>
          <a:p>
            <a:r>
              <a:rPr lang="en-US" dirty="0"/>
              <a:t>effects, such as some degree of growth retardation</a:t>
            </a:r>
          </a:p>
          <a:p>
            <a:r>
              <a:rPr lang="hu-HU" dirty="0"/>
              <a:t>and minor </a:t>
            </a:r>
            <a:r>
              <a:rPr lang="hu-HU" dirty="0" err="1"/>
              <a:t>physical</a:t>
            </a:r>
            <a:r>
              <a:rPr lang="hu-HU" dirty="0"/>
              <a:t> </a:t>
            </a:r>
            <a:r>
              <a:rPr lang="hu-HU" dirty="0" err="1"/>
              <a:t>defects</a:t>
            </a:r>
            <a:r>
              <a:rPr lang="hu-HU" dirty="0"/>
              <a:t>.</a:t>
            </a:r>
          </a:p>
        </p:txBody>
      </p:sp>
      <p:sp>
        <p:nvSpPr>
          <p:cNvPr id="4" name="Téglalap 3"/>
          <p:cNvSpPr/>
          <p:nvPr/>
        </p:nvSpPr>
        <p:spPr>
          <a:xfrm>
            <a:off x="4991100" y="981582"/>
            <a:ext cx="4904484" cy="523220"/>
          </a:xfrm>
          <a:prstGeom prst="rect">
            <a:avLst/>
          </a:prstGeom>
        </p:spPr>
        <p:txBody>
          <a:bodyPr wrap="none">
            <a:spAutoFit/>
          </a:bodyPr>
          <a:lstStyle/>
          <a:p>
            <a:r>
              <a:rPr lang="hu-HU" altLang="hu-HU" sz="2800" b="1" dirty="0" err="1">
                <a:solidFill>
                  <a:srgbClr val="C00000"/>
                </a:solidFill>
              </a:rPr>
              <a:t>Fetale</a:t>
            </a:r>
            <a:r>
              <a:rPr lang="hu-HU" altLang="hu-HU" sz="2800" b="1" dirty="0">
                <a:solidFill>
                  <a:srgbClr val="C00000"/>
                </a:solidFill>
              </a:rPr>
              <a:t> </a:t>
            </a:r>
            <a:r>
              <a:rPr lang="hu-HU" altLang="hu-HU" sz="2800" b="1" dirty="0" err="1">
                <a:solidFill>
                  <a:srgbClr val="C00000"/>
                </a:solidFill>
              </a:rPr>
              <a:t>Alcohol</a:t>
            </a:r>
            <a:r>
              <a:rPr lang="hu-HU" altLang="hu-HU" sz="2800" b="1" dirty="0">
                <a:solidFill>
                  <a:srgbClr val="C00000"/>
                </a:solidFill>
              </a:rPr>
              <a:t> </a:t>
            </a:r>
            <a:r>
              <a:rPr lang="hu-HU" altLang="hu-HU" sz="2800" b="1" dirty="0" err="1">
                <a:solidFill>
                  <a:srgbClr val="C00000"/>
                </a:solidFill>
              </a:rPr>
              <a:t>Syndrome</a:t>
            </a:r>
            <a:r>
              <a:rPr lang="hu-HU" altLang="hu-HU" sz="2800" b="1" dirty="0">
                <a:solidFill>
                  <a:srgbClr val="C00000"/>
                </a:solidFill>
              </a:rPr>
              <a:t> (FAS): </a:t>
            </a:r>
            <a:endParaRPr lang="hu-HU" sz="2800" dirty="0"/>
          </a:p>
        </p:txBody>
      </p:sp>
    </p:spTree>
    <p:extLst>
      <p:ext uri="{BB962C8B-B14F-4D97-AF65-F5344CB8AC3E}">
        <p14:creationId xmlns:p14="http://schemas.microsoft.com/office/powerpoint/2010/main" val="3030316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larss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60" y="377032"/>
            <a:ext cx="4551363"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5472112" y="377032"/>
            <a:ext cx="34559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b="1" dirty="0">
                <a:solidFill>
                  <a:srgbClr val="C00000"/>
                </a:solidFill>
                <a:latin typeface="+mn-lt"/>
              </a:rPr>
              <a:t>FAS: </a:t>
            </a:r>
            <a:r>
              <a:rPr lang="hu-HU" altLang="hu-HU" sz="2400" b="1" dirty="0" err="1">
                <a:solidFill>
                  <a:srgbClr val="C00000"/>
                </a:solidFill>
                <a:latin typeface="+mn-lt"/>
              </a:rPr>
              <a:t>holoprosencephaly</a:t>
            </a:r>
            <a:r>
              <a:rPr lang="hu-HU" altLang="hu-HU" sz="2400" b="1" dirty="0">
                <a:solidFill>
                  <a:srgbClr val="C00000"/>
                </a:solidFill>
                <a:latin typeface="+mn-lt"/>
              </a:rPr>
              <a:t> and  </a:t>
            </a:r>
            <a:r>
              <a:rPr lang="hu-HU" altLang="hu-HU" sz="2400" b="1" dirty="0" err="1">
                <a:solidFill>
                  <a:srgbClr val="C00000"/>
                </a:solidFill>
                <a:latin typeface="+mn-lt"/>
              </a:rPr>
              <a:t>craniofacial</a:t>
            </a:r>
            <a:r>
              <a:rPr lang="hu-HU" altLang="hu-HU" sz="2400" b="1" dirty="0">
                <a:solidFill>
                  <a:srgbClr val="C00000"/>
                </a:solidFill>
                <a:latin typeface="+mn-lt"/>
              </a:rPr>
              <a:t> CA.</a:t>
            </a:r>
          </a:p>
          <a:p>
            <a:pPr eaLnBrk="1" hangingPunct="1">
              <a:spcBef>
                <a:spcPct val="50000"/>
              </a:spcBef>
              <a:buFontTx/>
              <a:buNone/>
            </a:pPr>
            <a:r>
              <a:rPr lang="hu-HU" altLang="hu-HU" sz="2000" dirty="0" err="1">
                <a:latin typeface="+mn-lt"/>
              </a:rPr>
              <a:t>Prosencephalon</a:t>
            </a:r>
            <a:r>
              <a:rPr lang="hu-HU" altLang="hu-HU" sz="2000" dirty="0">
                <a:latin typeface="+mn-lt"/>
              </a:rPr>
              <a:t> </a:t>
            </a:r>
            <a:r>
              <a:rPr lang="hu-HU" altLang="hu-HU" sz="2000" dirty="0" err="1">
                <a:latin typeface="+mn-lt"/>
              </a:rPr>
              <a:t>regulate</a:t>
            </a:r>
            <a:r>
              <a:rPr lang="hu-HU" altLang="hu-HU" sz="2000" dirty="0">
                <a:latin typeface="+mn-lt"/>
              </a:rPr>
              <a:t> </a:t>
            </a:r>
            <a:r>
              <a:rPr lang="hu-HU" altLang="hu-HU" sz="2000" dirty="0" err="1">
                <a:latin typeface="+mn-lt"/>
              </a:rPr>
              <a:t>not</a:t>
            </a:r>
            <a:r>
              <a:rPr lang="hu-HU" altLang="hu-HU" sz="2000" dirty="0">
                <a:latin typeface="+mn-lt"/>
              </a:rPr>
              <a:t> </a:t>
            </a:r>
            <a:r>
              <a:rPr lang="hu-HU" altLang="hu-HU" sz="2000" dirty="0" err="1">
                <a:latin typeface="+mn-lt"/>
              </a:rPr>
              <a:t>only</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development</a:t>
            </a:r>
            <a:r>
              <a:rPr lang="hu-HU" altLang="hu-HU" sz="2000" dirty="0">
                <a:latin typeface="+mn-lt"/>
              </a:rPr>
              <a:t> of </a:t>
            </a:r>
            <a:r>
              <a:rPr lang="hu-HU" altLang="hu-HU" sz="2000" dirty="0" err="1">
                <a:latin typeface="+mn-lt"/>
              </a:rPr>
              <a:t>the</a:t>
            </a:r>
            <a:r>
              <a:rPr lang="hu-HU" altLang="hu-HU" sz="2000" dirty="0">
                <a:latin typeface="+mn-lt"/>
              </a:rPr>
              <a:t> </a:t>
            </a:r>
            <a:r>
              <a:rPr lang="hu-HU" altLang="hu-HU" sz="2000" dirty="0" err="1">
                <a:latin typeface="+mn-lt"/>
              </a:rPr>
              <a:t>brain</a:t>
            </a:r>
            <a:r>
              <a:rPr lang="hu-HU" altLang="hu-HU" sz="2000" dirty="0">
                <a:latin typeface="+mn-lt"/>
              </a:rPr>
              <a:t> </a:t>
            </a:r>
            <a:r>
              <a:rPr lang="hu-HU" altLang="hu-HU" sz="2000" dirty="0" err="1">
                <a:latin typeface="+mn-lt"/>
              </a:rPr>
              <a:t>but</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head</a:t>
            </a:r>
            <a:r>
              <a:rPr lang="hu-HU" altLang="hu-HU" sz="2000" dirty="0">
                <a:latin typeface="+mn-lt"/>
              </a:rPr>
              <a:t> and </a:t>
            </a:r>
            <a:r>
              <a:rPr lang="hu-HU" altLang="hu-HU" sz="2000" dirty="0" err="1">
                <a:latin typeface="+mn-lt"/>
              </a:rPr>
              <a:t>face</a:t>
            </a:r>
            <a:r>
              <a:rPr lang="hu-HU" altLang="hu-HU" sz="2000" dirty="0">
                <a:latin typeface="+mn-lt"/>
              </a:rPr>
              <a:t> </a:t>
            </a:r>
            <a:r>
              <a:rPr lang="hu-HU" altLang="hu-HU" sz="2000" dirty="0" err="1">
                <a:latin typeface="+mn-lt"/>
              </a:rPr>
              <a:t>also</a:t>
            </a:r>
            <a:endParaRPr lang="hu-HU" altLang="hu-HU" sz="2000" dirty="0">
              <a:latin typeface="+mn-lt"/>
            </a:endParaRPr>
          </a:p>
          <a:p>
            <a:pPr eaLnBrk="1" hangingPunct="1">
              <a:spcBef>
                <a:spcPct val="50000"/>
              </a:spcBef>
              <a:buFontTx/>
              <a:buNone/>
            </a:pPr>
            <a:r>
              <a:rPr lang="hu-HU" altLang="hu-HU" sz="2000" dirty="0">
                <a:latin typeface="+mn-lt"/>
              </a:rPr>
              <a:t>B: </a:t>
            </a:r>
            <a:r>
              <a:rPr lang="hu-HU" altLang="hu-HU" sz="2000" dirty="0" err="1">
                <a:latin typeface="+mn-lt"/>
              </a:rPr>
              <a:t>cebocephalia</a:t>
            </a:r>
            <a:br>
              <a:rPr lang="hu-HU" altLang="hu-HU" sz="2000" dirty="0">
                <a:latin typeface="+mn-lt"/>
              </a:rPr>
            </a:br>
            <a:r>
              <a:rPr lang="hu-HU" altLang="hu-HU" sz="2000" dirty="0">
                <a:latin typeface="+mn-lt"/>
              </a:rPr>
              <a:t>C: no </a:t>
            </a:r>
            <a:r>
              <a:rPr lang="hu-HU" altLang="hu-HU" sz="2000" dirty="0" err="1">
                <a:latin typeface="+mn-lt"/>
              </a:rPr>
              <a:t>nose</a:t>
            </a:r>
            <a:r>
              <a:rPr lang="hu-HU" altLang="hu-HU" sz="2000" dirty="0">
                <a:latin typeface="+mn-lt"/>
              </a:rPr>
              <a:t>, </a:t>
            </a:r>
            <a:r>
              <a:rPr lang="hu-HU" altLang="hu-HU" sz="2000" dirty="0" err="1">
                <a:latin typeface="+mn-lt"/>
              </a:rPr>
              <a:t>hypotelorismus</a:t>
            </a:r>
            <a:br>
              <a:rPr lang="hu-HU" altLang="hu-HU" sz="2000" dirty="0">
                <a:latin typeface="+mn-lt"/>
              </a:rPr>
            </a:br>
            <a:r>
              <a:rPr lang="hu-HU" altLang="hu-HU" sz="2000" dirty="0">
                <a:latin typeface="+mn-lt"/>
              </a:rPr>
              <a:t>D: </a:t>
            </a:r>
            <a:r>
              <a:rPr lang="hu-HU" altLang="hu-HU" sz="2000" dirty="0" err="1">
                <a:latin typeface="+mn-lt"/>
              </a:rPr>
              <a:t>cyclopia</a:t>
            </a:r>
            <a:endParaRPr lang="de-DE" altLang="hu-HU" sz="2000" dirty="0">
              <a:latin typeface="+mn-lt"/>
            </a:endParaRPr>
          </a:p>
        </p:txBody>
      </p:sp>
      <p:pic>
        <p:nvPicPr>
          <p:cNvPr id="32772" name="Picture 4" descr="CAIHSB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3789363"/>
            <a:ext cx="29273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364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8125" y="133369"/>
            <a:ext cx="6096000" cy="3970318"/>
          </a:xfrm>
          <a:prstGeom prst="rect">
            <a:avLst/>
          </a:prstGeom>
        </p:spPr>
        <p:txBody>
          <a:bodyPr>
            <a:spAutoFit/>
          </a:bodyPr>
          <a:lstStyle/>
          <a:p>
            <a:r>
              <a:rPr lang="en-US" b="0" i="0" u="none" strike="noStrike" baseline="0" dirty="0">
                <a:solidFill>
                  <a:srgbClr val="231F20"/>
                </a:solidFill>
              </a:rPr>
              <a:t>Some </a:t>
            </a:r>
            <a:r>
              <a:rPr lang="en-US" b="1" i="0" u="none" strike="noStrike" baseline="0" dirty="0">
                <a:solidFill>
                  <a:srgbClr val="C00000"/>
                </a:solidFill>
              </a:rPr>
              <a:t>recreational drugs </a:t>
            </a:r>
            <a:r>
              <a:rPr lang="en-US" b="0" i="0" u="none" strike="noStrike" baseline="0" dirty="0">
                <a:solidFill>
                  <a:srgbClr val="231F20"/>
                </a:solidFill>
              </a:rPr>
              <a:t>are also teratogenic; these</a:t>
            </a:r>
          </a:p>
          <a:p>
            <a:r>
              <a:rPr lang="en-US" b="0" i="0" u="none" strike="noStrike" baseline="0" dirty="0">
                <a:solidFill>
                  <a:srgbClr val="231F20"/>
                </a:solidFill>
              </a:rPr>
              <a:t>include tobacco, alcohol, and cocaine. </a:t>
            </a:r>
            <a:endParaRPr lang="hu-HU" b="0" i="0" u="none" strike="noStrike" baseline="0" dirty="0">
              <a:solidFill>
                <a:srgbClr val="231F20"/>
              </a:solidFill>
            </a:endParaRPr>
          </a:p>
          <a:p>
            <a:endParaRPr lang="hu-HU" dirty="0">
              <a:solidFill>
                <a:srgbClr val="231F20"/>
              </a:solidFill>
            </a:endParaRPr>
          </a:p>
          <a:p>
            <a:r>
              <a:rPr lang="en-US" b="1" i="0" u="none" strike="noStrike" baseline="0" dirty="0">
                <a:solidFill>
                  <a:srgbClr val="C00000"/>
                </a:solidFill>
              </a:rPr>
              <a:t>Cocaine, </a:t>
            </a:r>
            <a:r>
              <a:rPr lang="en-US" b="0" i="0" u="none" strike="noStrike" baseline="0" dirty="0">
                <a:solidFill>
                  <a:srgbClr val="231F20"/>
                </a:solidFill>
              </a:rPr>
              <a:t>used by alarming numbers of</a:t>
            </a:r>
          </a:p>
          <a:p>
            <a:r>
              <a:rPr lang="en-US" b="0" i="0" u="none" strike="noStrike" baseline="0" dirty="0">
                <a:solidFill>
                  <a:srgbClr val="231F20"/>
                </a:solidFill>
              </a:rPr>
              <a:t>pregnant women (the drug affected 300,000 to</a:t>
            </a:r>
          </a:p>
          <a:p>
            <a:r>
              <a:rPr lang="en-US" b="0" i="0" u="none" strike="noStrike" baseline="0" dirty="0">
                <a:solidFill>
                  <a:srgbClr val="231F20"/>
                </a:solidFill>
              </a:rPr>
              <a:t>400,000 newborns in 1990 in the United States), readily</a:t>
            </a:r>
          </a:p>
          <a:p>
            <a:r>
              <a:rPr lang="en-US" b="0" i="0" u="none" strike="noStrike" baseline="0" dirty="0">
                <a:solidFill>
                  <a:srgbClr val="231F20"/>
                </a:solidFill>
              </a:rPr>
              <a:t>crosses the placenta and may cause addiction in the</a:t>
            </a:r>
          </a:p>
          <a:p>
            <a:r>
              <a:rPr lang="en-US" b="0" i="0" u="none" strike="noStrike" baseline="0" dirty="0">
                <a:solidFill>
                  <a:srgbClr val="231F20"/>
                </a:solidFill>
              </a:rPr>
              <a:t>developing fetus. In some of the major cities of the</a:t>
            </a:r>
          </a:p>
          <a:p>
            <a:r>
              <a:rPr lang="en-US" b="0" i="0" u="none" strike="noStrike" baseline="0" dirty="0">
                <a:solidFill>
                  <a:srgbClr val="231F20"/>
                </a:solidFill>
              </a:rPr>
              <a:t>United States, as many as 20% of babies are born to</a:t>
            </a:r>
          </a:p>
          <a:p>
            <a:r>
              <a:rPr lang="en-US" b="0" i="0" u="none" strike="noStrike" baseline="0" dirty="0">
                <a:solidFill>
                  <a:srgbClr val="231F20"/>
                </a:solidFill>
              </a:rPr>
              <a:t>mothers who abuse cocaine. Unfortunately, fetal</a:t>
            </a:r>
          </a:p>
          <a:p>
            <a:r>
              <a:rPr lang="en-US" b="0" i="0" u="none" strike="noStrike" baseline="0" dirty="0">
                <a:solidFill>
                  <a:srgbClr val="231F20"/>
                </a:solidFill>
              </a:rPr>
              <a:t>cocaine addiction may have permanent effects on the</a:t>
            </a:r>
          </a:p>
          <a:p>
            <a:r>
              <a:rPr lang="en-US" b="0" i="0" u="none" strike="noStrike" baseline="0" dirty="0">
                <a:solidFill>
                  <a:srgbClr val="231F20"/>
                </a:solidFill>
              </a:rPr>
              <a:t>individual, although studies suggest that early intervention</a:t>
            </a:r>
          </a:p>
          <a:p>
            <a:r>
              <a:rPr lang="en-US" b="0" i="0" u="none" strike="noStrike" baseline="0" dirty="0">
                <a:solidFill>
                  <a:srgbClr val="231F20"/>
                </a:solidFill>
              </a:rPr>
              <a:t>with intensive emotional and educational support</a:t>
            </a:r>
          </a:p>
          <a:p>
            <a:r>
              <a:rPr lang="en-US" b="0" i="0" u="none" strike="noStrike" baseline="0" dirty="0">
                <a:solidFill>
                  <a:srgbClr val="231F20"/>
                </a:solidFill>
              </a:rPr>
              <a:t>in the first few years of life may be helpful.</a:t>
            </a:r>
            <a:endParaRPr lang="hu-HU" dirty="0"/>
          </a:p>
        </p:txBody>
      </p:sp>
      <p:pic>
        <p:nvPicPr>
          <p:cNvPr id="1026" name="Picture 2" descr="http://i.ytimg.com/vi/QYICaHo6tW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06562"/>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6510421" y="5555734"/>
            <a:ext cx="5033879" cy="369332"/>
          </a:xfrm>
          <a:prstGeom prst="rect">
            <a:avLst/>
          </a:prstGeom>
        </p:spPr>
        <p:txBody>
          <a:bodyPr wrap="none">
            <a:spAutoFit/>
          </a:bodyPr>
          <a:lstStyle/>
          <a:p>
            <a:r>
              <a:rPr lang="hu-HU" dirty="0"/>
              <a:t>https://www.youtube.com/watch?v=QYICaHo6tWQ</a:t>
            </a:r>
          </a:p>
        </p:txBody>
      </p:sp>
      <p:sp>
        <p:nvSpPr>
          <p:cNvPr id="5" name="Téglalap 4"/>
          <p:cNvSpPr/>
          <p:nvPr/>
        </p:nvSpPr>
        <p:spPr>
          <a:xfrm>
            <a:off x="6494546" y="844788"/>
            <a:ext cx="3229474" cy="369332"/>
          </a:xfrm>
          <a:prstGeom prst="rect">
            <a:avLst/>
          </a:prstGeom>
        </p:spPr>
        <p:txBody>
          <a:bodyPr wrap="none">
            <a:spAutoFit/>
          </a:bodyPr>
          <a:lstStyle/>
          <a:p>
            <a:r>
              <a:rPr lang="en-US" b="0" i="0" u="none" strike="noStrike" baseline="0" dirty="0">
                <a:solidFill>
                  <a:srgbClr val="231F20"/>
                </a:solidFill>
              </a:rPr>
              <a:t>high frequency of preterm labor.</a:t>
            </a:r>
            <a:endParaRPr lang="hu-HU" dirty="0"/>
          </a:p>
        </p:txBody>
      </p:sp>
      <p:sp>
        <p:nvSpPr>
          <p:cNvPr id="6" name="Szövegdoboz 5"/>
          <p:cNvSpPr txBox="1"/>
          <p:nvPr/>
        </p:nvSpPr>
        <p:spPr>
          <a:xfrm>
            <a:off x="238125" y="4103687"/>
            <a:ext cx="4920258" cy="2308324"/>
          </a:xfrm>
          <a:prstGeom prst="rect">
            <a:avLst/>
          </a:prstGeom>
          <a:noFill/>
        </p:spPr>
        <p:txBody>
          <a:bodyPr wrap="none" rtlCol="0">
            <a:spAutoFit/>
          </a:bodyPr>
          <a:lstStyle/>
          <a:p>
            <a:r>
              <a:rPr lang="hu-HU" sz="1600" dirty="0" err="1"/>
              <a:t>Two</a:t>
            </a:r>
            <a:r>
              <a:rPr lang="hu-HU" sz="1600" dirty="0"/>
              <a:t> </a:t>
            </a:r>
            <a:r>
              <a:rPr lang="en-US" sz="1600" dirty="0"/>
              <a:t>mechanisms have been proposed by which cocaine</a:t>
            </a:r>
          </a:p>
          <a:p>
            <a:r>
              <a:rPr lang="en-US" sz="1600" dirty="0"/>
              <a:t>could cause preterm labor: cocaine, a potent constrictor</a:t>
            </a:r>
          </a:p>
          <a:p>
            <a:r>
              <a:rPr lang="en-US" sz="1600" dirty="0"/>
              <a:t>of blood vessels, may cause abruption of the placental</a:t>
            </a:r>
          </a:p>
          <a:p>
            <a:r>
              <a:rPr lang="en-US" sz="1600" dirty="0"/>
              <a:t>membranes (premature separation of the placenta from</a:t>
            </a:r>
          </a:p>
          <a:p>
            <a:r>
              <a:rPr lang="en-US" sz="1600" dirty="0"/>
              <a:t>the uterus) by partly shutting off the flow of blood to the</a:t>
            </a:r>
          </a:p>
          <a:p>
            <a:r>
              <a:rPr lang="en-US" sz="1600" dirty="0"/>
              <a:t>placenta; or as there is evidence that cocaine directly</a:t>
            </a:r>
          </a:p>
          <a:p>
            <a:r>
              <a:rPr lang="en-US" sz="1600" dirty="0"/>
              <a:t>affects the contractility of the uterine myometrium</a:t>
            </a:r>
          </a:p>
          <a:p>
            <a:r>
              <a:rPr lang="en-US" sz="1600" dirty="0"/>
              <a:t>(muscle layer), it perhaps makes the myometrium</a:t>
            </a:r>
          </a:p>
          <a:p>
            <a:r>
              <a:rPr lang="en-US" sz="1600" dirty="0"/>
              <a:t>hypersensitive to signals that initiate labor.</a:t>
            </a:r>
            <a:endParaRPr lang="hu-HU" sz="1600" dirty="0"/>
          </a:p>
        </p:txBody>
      </p:sp>
    </p:spTree>
    <p:extLst>
      <p:ext uri="{BB962C8B-B14F-4D97-AF65-F5344CB8AC3E}">
        <p14:creationId xmlns:p14="http://schemas.microsoft.com/office/powerpoint/2010/main" val="1053020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04800" y="280938"/>
            <a:ext cx="6096000" cy="3046988"/>
          </a:xfrm>
          <a:prstGeom prst="rect">
            <a:avLst/>
          </a:prstGeom>
        </p:spPr>
        <p:txBody>
          <a:bodyPr>
            <a:spAutoFit/>
          </a:bodyPr>
          <a:lstStyle/>
          <a:p>
            <a:r>
              <a:rPr lang="en-US" sz="2400" b="1" i="0" u="none" strike="noStrike" baseline="0" dirty="0">
                <a:solidFill>
                  <a:srgbClr val="C00000"/>
                </a:solidFill>
              </a:rPr>
              <a:t>Intrauterine growth restriction (IUGR), </a:t>
            </a:r>
            <a:endParaRPr lang="hu-HU" sz="2400" b="1" i="0" u="none" strike="noStrike" baseline="0" dirty="0">
              <a:solidFill>
                <a:srgbClr val="C00000"/>
              </a:solidFill>
            </a:endParaRPr>
          </a:p>
          <a:p>
            <a:endParaRPr lang="hu-HU" sz="2400" b="1" dirty="0">
              <a:solidFill>
                <a:srgbClr val="C00000"/>
              </a:solidFill>
            </a:endParaRPr>
          </a:p>
          <a:p>
            <a:r>
              <a:rPr lang="en-US" b="0" i="0" u="none" strike="noStrike" baseline="0" dirty="0">
                <a:solidFill>
                  <a:srgbClr val="231F20"/>
                </a:solidFill>
              </a:rPr>
              <a:t>often called</a:t>
            </a:r>
            <a:r>
              <a:rPr lang="hu-HU" b="0" i="0" u="none" strike="noStrike" dirty="0">
                <a:solidFill>
                  <a:srgbClr val="231F20"/>
                </a:solidFill>
              </a:rPr>
              <a:t> </a:t>
            </a:r>
            <a:r>
              <a:rPr lang="en-US" b="1" i="0" u="none" strike="noStrike" baseline="0" dirty="0">
                <a:solidFill>
                  <a:srgbClr val="C00000"/>
                </a:solidFill>
              </a:rPr>
              <a:t>small for gestational age (SGA</a:t>
            </a:r>
            <a:r>
              <a:rPr lang="en-US" b="0" i="0" u="none" strike="noStrike" baseline="0" dirty="0">
                <a:solidFill>
                  <a:srgbClr val="231F20"/>
                </a:solidFill>
              </a:rPr>
              <a:t>), is a condition in</a:t>
            </a:r>
          </a:p>
          <a:p>
            <a:r>
              <a:rPr lang="en-US" b="0" i="0" u="none" strike="noStrike" baseline="0" dirty="0">
                <a:solidFill>
                  <a:srgbClr val="231F20"/>
                </a:solidFill>
              </a:rPr>
              <a:t>which fetal growth in markedly retarded. IUGR carries</a:t>
            </a:r>
          </a:p>
          <a:p>
            <a:r>
              <a:rPr lang="en-US" b="0" i="0" u="none" strike="noStrike" baseline="0" dirty="0">
                <a:solidFill>
                  <a:srgbClr val="231F20"/>
                </a:solidFill>
              </a:rPr>
              <a:t>a higher risk of perinatal mortality and morbidity, so</a:t>
            </a:r>
          </a:p>
          <a:p>
            <a:r>
              <a:rPr lang="en-US" b="0" i="0" u="none" strike="noStrike" baseline="0" dirty="0">
                <a:solidFill>
                  <a:srgbClr val="231F20"/>
                </a:solidFill>
              </a:rPr>
              <a:t>IUGR is a life-threatening birth defect. </a:t>
            </a:r>
            <a:endParaRPr lang="hu-HU" b="0" i="0" u="none" strike="noStrike" baseline="0" dirty="0">
              <a:solidFill>
                <a:srgbClr val="231F20"/>
              </a:solidFill>
            </a:endParaRPr>
          </a:p>
          <a:p>
            <a:endParaRPr lang="hu-HU" dirty="0">
              <a:solidFill>
                <a:srgbClr val="231F20"/>
              </a:solidFill>
            </a:endParaRPr>
          </a:p>
          <a:p>
            <a:r>
              <a:rPr lang="en-US" b="0" i="0" u="none" strike="noStrike" baseline="0" dirty="0">
                <a:solidFill>
                  <a:srgbClr val="231F20"/>
                </a:solidFill>
              </a:rPr>
              <a:t>A newborn is</a:t>
            </a:r>
            <a:r>
              <a:rPr lang="hu-HU" b="0" i="0" u="none" strike="noStrike" dirty="0">
                <a:solidFill>
                  <a:srgbClr val="231F20"/>
                </a:solidFill>
              </a:rPr>
              <a:t> </a:t>
            </a:r>
            <a:r>
              <a:rPr lang="en-US" b="0" i="0" u="none" strike="noStrike" baseline="0" dirty="0">
                <a:solidFill>
                  <a:srgbClr val="231F20"/>
                </a:solidFill>
              </a:rPr>
              <a:t>considered to be SGA if he/she weighs less than 2500</a:t>
            </a:r>
            <a:r>
              <a:rPr lang="hu-HU" b="0" i="0" u="none" strike="noStrike" dirty="0">
                <a:solidFill>
                  <a:srgbClr val="231F20"/>
                </a:solidFill>
              </a:rPr>
              <a:t> </a:t>
            </a:r>
            <a:r>
              <a:rPr lang="en-US" b="0" i="0" u="none" strike="noStrike" baseline="0" dirty="0">
                <a:solidFill>
                  <a:srgbClr val="231F20"/>
                </a:solidFill>
              </a:rPr>
              <a:t>grams at term or falls below the 10th percentile for</a:t>
            </a:r>
          </a:p>
          <a:p>
            <a:r>
              <a:rPr lang="hu-HU" b="0" i="0" u="none" strike="noStrike" baseline="0" dirty="0" err="1">
                <a:solidFill>
                  <a:srgbClr val="231F20"/>
                </a:solidFill>
              </a:rPr>
              <a:t>gestational</a:t>
            </a:r>
            <a:r>
              <a:rPr lang="hu-HU" b="0" i="0" u="none" strike="noStrike" baseline="0" dirty="0">
                <a:solidFill>
                  <a:srgbClr val="231F20"/>
                </a:solidFill>
              </a:rPr>
              <a:t> </a:t>
            </a:r>
            <a:r>
              <a:rPr lang="hu-HU" b="0" i="0" u="none" strike="noStrike" baseline="0" dirty="0" err="1">
                <a:solidFill>
                  <a:srgbClr val="231F20"/>
                </a:solidFill>
              </a:rPr>
              <a:t>age</a:t>
            </a:r>
            <a:r>
              <a:rPr lang="hu-HU" b="0" i="0" u="none" strike="noStrike" baseline="0" dirty="0">
                <a:solidFill>
                  <a:srgbClr val="231F20"/>
                </a:solidFill>
              </a:rPr>
              <a:t>.</a:t>
            </a:r>
            <a:endParaRPr lang="hu-HU" dirty="0"/>
          </a:p>
        </p:txBody>
      </p:sp>
      <p:sp>
        <p:nvSpPr>
          <p:cNvPr id="3" name="Téglalap 2"/>
          <p:cNvSpPr/>
          <p:nvPr/>
        </p:nvSpPr>
        <p:spPr>
          <a:xfrm>
            <a:off x="304800" y="3327926"/>
            <a:ext cx="6096000" cy="3139321"/>
          </a:xfrm>
          <a:prstGeom prst="rect">
            <a:avLst/>
          </a:prstGeom>
        </p:spPr>
        <p:txBody>
          <a:bodyPr>
            <a:spAutoFit/>
          </a:bodyPr>
          <a:lstStyle/>
          <a:p>
            <a:r>
              <a:rPr lang="hu-HU" b="1" i="0" u="none" strike="noStrike" baseline="0" dirty="0">
                <a:solidFill>
                  <a:srgbClr val="C00000"/>
                </a:solidFill>
              </a:rPr>
              <a:t>CAUSES:</a:t>
            </a:r>
          </a:p>
          <a:p>
            <a:r>
              <a:rPr lang="hu-HU" b="1" i="0" u="none" strike="noStrike" baseline="0" dirty="0" err="1">
                <a:solidFill>
                  <a:srgbClr val="C00000"/>
                </a:solidFill>
              </a:rPr>
              <a:t>teratogen</a:t>
            </a:r>
            <a:r>
              <a:rPr lang="hu-HU" b="1" i="0" u="none" strike="noStrike" baseline="0" dirty="0">
                <a:solidFill>
                  <a:srgbClr val="C00000"/>
                </a:solidFill>
              </a:rPr>
              <a:t> </a:t>
            </a:r>
            <a:r>
              <a:rPr lang="hu-HU" b="1" i="0" u="none" strike="noStrike" baseline="0" dirty="0" err="1">
                <a:solidFill>
                  <a:srgbClr val="C00000"/>
                </a:solidFill>
              </a:rPr>
              <a:t>exposure</a:t>
            </a:r>
            <a:r>
              <a:rPr lang="hu-HU" b="1" i="0" u="none" strike="noStrike" baseline="0" dirty="0">
                <a:solidFill>
                  <a:srgbClr val="C00000"/>
                </a:solidFill>
              </a:rPr>
              <a:t> </a:t>
            </a:r>
            <a:r>
              <a:rPr lang="hu-HU" b="0" i="0" u="none" strike="noStrike" baseline="0" dirty="0" err="1">
                <a:solidFill>
                  <a:srgbClr val="231F20"/>
                </a:solidFill>
              </a:rPr>
              <a:t>such</a:t>
            </a:r>
            <a:r>
              <a:rPr lang="hu-HU" b="0" i="0" u="none" strike="noStrike" baseline="0" dirty="0">
                <a:solidFill>
                  <a:srgbClr val="231F20"/>
                </a:solidFill>
              </a:rPr>
              <a:t> </a:t>
            </a:r>
            <a:r>
              <a:rPr lang="hu-HU" b="0" i="0" u="none" strike="noStrike" baseline="0" dirty="0" err="1">
                <a:solidFill>
                  <a:srgbClr val="231F20"/>
                </a:solidFill>
              </a:rPr>
              <a:t>as</a:t>
            </a:r>
            <a:r>
              <a:rPr lang="hu-HU" b="0" i="0" u="none" strike="noStrike" baseline="0" dirty="0">
                <a:solidFill>
                  <a:srgbClr val="231F20"/>
                </a:solidFill>
              </a:rPr>
              <a:t> </a:t>
            </a:r>
            <a:r>
              <a:rPr lang="hu-HU" b="0" i="0" u="none" strike="noStrike" baseline="0" dirty="0" err="1">
                <a:solidFill>
                  <a:srgbClr val="231F20"/>
                </a:solidFill>
              </a:rPr>
              <a:t>congenital</a:t>
            </a:r>
            <a:r>
              <a:rPr lang="hu-HU" b="0" i="0" u="none" strike="noStrike" baseline="0" dirty="0">
                <a:solidFill>
                  <a:srgbClr val="231F20"/>
                </a:solidFill>
              </a:rPr>
              <a:t> </a:t>
            </a:r>
            <a:r>
              <a:rPr lang="hu-HU" b="0" i="0" u="none" strike="noStrike" baseline="0" dirty="0" err="1">
                <a:solidFill>
                  <a:srgbClr val="231F20"/>
                </a:solidFill>
              </a:rPr>
              <a:t>viral</a:t>
            </a:r>
            <a:r>
              <a:rPr lang="hu-HU" dirty="0">
                <a:solidFill>
                  <a:srgbClr val="231F20"/>
                </a:solidFill>
              </a:rPr>
              <a:t> </a:t>
            </a:r>
            <a:r>
              <a:rPr lang="en-US" b="0" i="0" u="none" strike="noStrike" baseline="0" dirty="0">
                <a:solidFill>
                  <a:srgbClr val="231F20"/>
                </a:solidFill>
              </a:rPr>
              <a:t>or bacterial infections, </a:t>
            </a:r>
            <a:r>
              <a:rPr lang="hu-HU" dirty="0">
                <a:solidFill>
                  <a:srgbClr val="231F20"/>
                </a:solidFill>
              </a:rPr>
              <a:t> </a:t>
            </a:r>
          </a:p>
          <a:p>
            <a:r>
              <a:rPr lang="en-US" b="0" i="0" u="none" strike="noStrike" baseline="0" dirty="0">
                <a:solidFill>
                  <a:srgbClr val="231F20"/>
                </a:solidFill>
              </a:rPr>
              <a:t>fetal chromosomal anomalies</a:t>
            </a:r>
            <a:r>
              <a:rPr lang="hu-HU" b="0" i="0" u="none" strike="noStrike" dirty="0">
                <a:solidFill>
                  <a:srgbClr val="231F20"/>
                </a:solidFill>
              </a:rPr>
              <a:t> </a:t>
            </a:r>
            <a:r>
              <a:rPr lang="en-US" b="0" i="0" u="none" strike="noStrike" baseline="0" dirty="0">
                <a:solidFill>
                  <a:srgbClr val="231F20"/>
                </a:solidFill>
              </a:rPr>
              <a:t>(e.g., Down syndrome), </a:t>
            </a:r>
            <a:r>
              <a:rPr lang="hu-HU" dirty="0">
                <a:solidFill>
                  <a:srgbClr val="231F20"/>
                </a:solidFill>
              </a:rPr>
              <a:t> </a:t>
            </a:r>
          </a:p>
          <a:p>
            <a:r>
              <a:rPr lang="en-US" b="0" i="0" u="none" strike="noStrike" baseline="0" dirty="0">
                <a:solidFill>
                  <a:srgbClr val="231F20"/>
                </a:solidFill>
              </a:rPr>
              <a:t>maternal factors (such as </a:t>
            </a:r>
            <a:r>
              <a:rPr lang="en-US" b="1" i="0" u="none" strike="noStrike" baseline="0" dirty="0">
                <a:solidFill>
                  <a:srgbClr val="C00000"/>
                </a:solidFill>
              </a:rPr>
              <a:t>preeclampsia</a:t>
            </a:r>
            <a:r>
              <a:rPr lang="en-US" b="0" i="0" u="none" strike="noStrike" baseline="0" dirty="0">
                <a:solidFill>
                  <a:srgbClr val="231F20"/>
                </a:solidFill>
              </a:rPr>
              <a:t>,</a:t>
            </a:r>
            <a:r>
              <a:rPr lang="hu-HU" b="0" i="0" u="none" strike="noStrike" dirty="0">
                <a:solidFill>
                  <a:srgbClr val="231F20"/>
                </a:solidFill>
              </a:rPr>
              <a:t> </a:t>
            </a:r>
            <a:r>
              <a:rPr lang="en-US" b="0" i="0" u="none" strike="noStrike" baseline="0" dirty="0">
                <a:solidFill>
                  <a:srgbClr val="231F20"/>
                </a:solidFill>
              </a:rPr>
              <a:t>a condition affecting about 5% of pregnancies</a:t>
            </a:r>
            <a:r>
              <a:rPr lang="hu-HU" b="0" i="0" u="none" strike="noStrike" dirty="0">
                <a:solidFill>
                  <a:srgbClr val="231F20"/>
                </a:solidFill>
              </a:rPr>
              <a:t> </a:t>
            </a:r>
            <a:r>
              <a:rPr lang="en-US" b="0" i="0" u="none" strike="noStrike" baseline="0" dirty="0">
                <a:solidFill>
                  <a:srgbClr val="231F20"/>
                </a:solidFill>
              </a:rPr>
              <a:t>characterized by high blood pressure and protein in</a:t>
            </a:r>
            <a:r>
              <a:rPr lang="hu-HU" b="0" i="0" u="none" strike="noStrike" baseline="0" dirty="0">
                <a:solidFill>
                  <a:srgbClr val="231F20"/>
                </a:solidFill>
              </a:rPr>
              <a:t> </a:t>
            </a:r>
            <a:r>
              <a:rPr lang="hu-HU" dirty="0" err="1"/>
              <a:t>the</a:t>
            </a:r>
            <a:r>
              <a:rPr lang="hu-HU" dirty="0"/>
              <a:t> </a:t>
            </a:r>
            <a:r>
              <a:rPr lang="hu-HU" dirty="0" err="1"/>
              <a:t>urine</a:t>
            </a:r>
            <a:r>
              <a:rPr lang="hu-HU" dirty="0"/>
              <a:t>),</a:t>
            </a:r>
          </a:p>
          <a:p>
            <a:r>
              <a:rPr lang="en-US" dirty="0"/>
              <a:t>placental factors (such as </a:t>
            </a:r>
            <a:r>
              <a:rPr lang="en-US" b="1" dirty="0">
                <a:solidFill>
                  <a:srgbClr val="C00000"/>
                </a:solidFill>
              </a:rPr>
              <a:t>placenta</a:t>
            </a:r>
            <a:r>
              <a:rPr lang="hu-HU" b="1" dirty="0">
                <a:solidFill>
                  <a:srgbClr val="C00000"/>
                </a:solidFill>
              </a:rPr>
              <a:t> </a:t>
            </a:r>
            <a:r>
              <a:rPr lang="en-US" b="1" dirty="0" err="1">
                <a:solidFill>
                  <a:srgbClr val="C00000"/>
                </a:solidFill>
              </a:rPr>
              <a:t>previa</a:t>
            </a:r>
            <a:r>
              <a:rPr lang="en-US" dirty="0"/>
              <a:t>, or ‘‘low-lying’’ placenta, a condition in which</a:t>
            </a:r>
            <a:r>
              <a:rPr lang="hu-HU" dirty="0"/>
              <a:t> </a:t>
            </a:r>
            <a:r>
              <a:rPr lang="en-US" dirty="0"/>
              <a:t>the blastocyst implants near the uterine cervix and the</a:t>
            </a:r>
            <a:r>
              <a:rPr lang="hu-HU" dirty="0"/>
              <a:t> </a:t>
            </a:r>
            <a:r>
              <a:rPr lang="en-US" dirty="0"/>
              <a:t>placenta covers part of the opening of the cervix).</a:t>
            </a:r>
            <a:endParaRPr lang="hu-HU" dirty="0"/>
          </a:p>
        </p:txBody>
      </p:sp>
      <p:sp>
        <p:nvSpPr>
          <p:cNvPr id="4" name="Téglalap 3"/>
          <p:cNvSpPr/>
          <p:nvPr/>
        </p:nvSpPr>
        <p:spPr>
          <a:xfrm>
            <a:off x="7747000" y="1017538"/>
            <a:ext cx="3733800" cy="523220"/>
          </a:xfrm>
          <a:prstGeom prst="rect">
            <a:avLst/>
          </a:prstGeom>
        </p:spPr>
        <p:txBody>
          <a:bodyPr wrap="square">
            <a:spAutoFit/>
          </a:bodyPr>
          <a:lstStyle/>
          <a:p>
            <a:r>
              <a:rPr lang="hu-HU" sz="2800" b="0" i="0" u="none" strike="noStrike" baseline="0" dirty="0" err="1">
                <a:solidFill>
                  <a:srgbClr val="231F20"/>
                </a:solidFill>
              </a:rPr>
              <a:t>involves</a:t>
            </a:r>
            <a:r>
              <a:rPr lang="hu-HU" sz="2800" b="0" i="0" u="none" strike="noStrike" baseline="0" dirty="0">
                <a:solidFill>
                  <a:srgbClr val="231F20"/>
                </a:solidFill>
              </a:rPr>
              <a:t> </a:t>
            </a:r>
            <a:r>
              <a:rPr lang="hu-HU" sz="2800" b="0" i="0" u="none" strike="noStrike" baseline="0" dirty="0" err="1">
                <a:solidFill>
                  <a:srgbClr val="231F20"/>
                </a:solidFill>
              </a:rPr>
              <a:t>the</a:t>
            </a:r>
            <a:r>
              <a:rPr lang="hu-HU" sz="2800" b="0" i="0" u="none" strike="noStrike" baseline="0" dirty="0">
                <a:solidFill>
                  <a:srgbClr val="231F20"/>
                </a:solidFill>
              </a:rPr>
              <a:t> </a:t>
            </a:r>
            <a:r>
              <a:rPr lang="hu-HU" sz="2800" b="0" i="0" u="none" strike="noStrike" baseline="0" dirty="0" err="1">
                <a:solidFill>
                  <a:srgbClr val="231F20"/>
                </a:solidFill>
              </a:rPr>
              <a:t>entire</a:t>
            </a:r>
            <a:r>
              <a:rPr lang="hu-HU" sz="2800" dirty="0">
                <a:solidFill>
                  <a:srgbClr val="231F20"/>
                </a:solidFill>
              </a:rPr>
              <a:t> </a:t>
            </a:r>
            <a:r>
              <a:rPr lang="hu-HU" sz="2800" b="0" i="0" u="none" strike="noStrike" baseline="0" dirty="0" err="1">
                <a:solidFill>
                  <a:srgbClr val="231F20"/>
                </a:solidFill>
              </a:rPr>
              <a:t>fetus</a:t>
            </a:r>
            <a:r>
              <a:rPr lang="hu-HU" sz="2800" dirty="0">
                <a:solidFill>
                  <a:srgbClr val="231F20"/>
                </a:solidFill>
              </a:rPr>
              <a:t> </a:t>
            </a:r>
            <a:endParaRPr lang="hu-HU" sz="2800" dirty="0"/>
          </a:p>
        </p:txBody>
      </p:sp>
      <p:pic>
        <p:nvPicPr>
          <p:cNvPr id="4098" name="Picture 2" descr="http://abclawcenters.com/wp-content/uploads/2014/11/normal_Baby_with_IUGR_v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575" y="1792435"/>
            <a:ext cx="3451225" cy="44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2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hu-HU" altLang="hu-HU" sz="4000" dirty="0" err="1">
                <a:solidFill>
                  <a:srgbClr val="C00000"/>
                </a:solidFill>
                <a:latin typeface="+mn-lt"/>
              </a:rPr>
              <a:t>Contergan</a:t>
            </a:r>
            <a:r>
              <a:rPr lang="hu-HU" altLang="hu-HU" sz="4000" dirty="0">
                <a:solidFill>
                  <a:srgbClr val="C00000"/>
                </a:solidFill>
                <a:latin typeface="+mn-lt"/>
              </a:rPr>
              <a:t> </a:t>
            </a:r>
            <a:r>
              <a:rPr lang="hu-HU" altLang="hu-HU" sz="4000" dirty="0" err="1">
                <a:solidFill>
                  <a:srgbClr val="C00000"/>
                </a:solidFill>
                <a:latin typeface="+mn-lt"/>
              </a:rPr>
              <a:t>scandal</a:t>
            </a:r>
            <a:endParaRPr lang="de-DE" altLang="hu-HU" sz="4000" dirty="0">
              <a:solidFill>
                <a:srgbClr val="C00000"/>
              </a:solidFill>
              <a:latin typeface="+mn-lt"/>
            </a:endParaRPr>
          </a:p>
        </p:txBody>
      </p:sp>
      <p:sp>
        <p:nvSpPr>
          <p:cNvPr id="34819" name="Rectangle 3"/>
          <p:cNvSpPr>
            <a:spLocks noGrp="1" noChangeArrowheads="1"/>
          </p:cNvSpPr>
          <p:nvPr>
            <p:ph type="body" idx="1"/>
          </p:nvPr>
        </p:nvSpPr>
        <p:spPr/>
        <p:txBody>
          <a:bodyPr/>
          <a:lstStyle/>
          <a:p>
            <a:r>
              <a:rPr lang="hu-HU" altLang="hu-HU" sz="2400" b="1" dirty="0" err="1">
                <a:solidFill>
                  <a:srgbClr val="CC3300"/>
                </a:solidFill>
                <a:latin typeface="+mn-lt"/>
              </a:rPr>
              <a:t>Thalidomid</a:t>
            </a:r>
            <a:r>
              <a:rPr lang="hu-HU" altLang="hu-HU" sz="2400" b="1" dirty="0">
                <a:solidFill>
                  <a:srgbClr val="CC3300"/>
                </a:solidFill>
                <a:latin typeface="+mn-lt"/>
              </a:rPr>
              <a:t> (</a:t>
            </a:r>
            <a:r>
              <a:rPr lang="hu-HU" altLang="hu-HU" sz="2400" b="1" dirty="0" err="1">
                <a:solidFill>
                  <a:srgbClr val="CC3300"/>
                </a:solidFill>
                <a:latin typeface="+mn-lt"/>
              </a:rPr>
              <a:t>Contergan</a:t>
            </a:r>
            <a:r>
              <a:rPr lang="hu-HU" altLang="hu-HU" sz="2400" b="1" dirty="0">
                <a:solidFill>
                  <a:srgbClr val="CC3300"/>
                </a:solidFill>
                <a:latin typeface="+mn-lt"/>
              </a:rPr>
              <a:t>): </a:t>
            </a:r>
            <a:r>
              <a:rPr lang="hu-HU" altLang="hu-HU" sz="2400" b="1" dirty="0" err="1">
                <a:solidFill>
                  <a:srgbClr val="CC3300"/>
                </a:solidFill>
                <a:latin typeface="+mn-lt"/>
              </a:rPr>
              <a:t>tranquillizier</a:t>
            </a:r>
            <a:r>
              <a:rPr lang="hu-HU" altLang="hu-HU" sz="2400" b="1" dirty="0">
                <a:solidFill>
                  <a:srgbClr val="CC3300"/>
                </a:solidFill>
                <a:latin typeface="+mn-lt"/>
              </a:rPr>
              <a:t> </a:t>
            </a:r>
            <a:r>
              <a:rPr lang="hu-HU" altLang="hu-HU" sz="2400" dirty="0" err="1">
                <a:latin typeface="+mn-lt"/>
              </a:rPr>
              <a:t>thousands</a:t>
            </a:r>
            <a:r>
              <a:rPr lang="hu-HU" altLang="hu-HU" sz="2400" dirty="0">
                <a:latin typeface="+mn-lt"/>
              </a:rPr>
              <a:t> of </a:t>
            </a:r>
            <a:r>
              <a:rPr lang="hu-HU" altLang="hu-HU" sz="2400" dirty="0" err="1">
                <a:latin typeface="+mn-lt"/>
              </a:rPr>
              <a:t>pregnants</a:t>
            </a:r>
            <a:r>
              <a:rPr lang="hu-HU" altLang="hu-HU" sz="2400" dirty="0">
                <a:latin typeface="+mn-lt"/>
              </a:rPr>
              <a:t> </a:t>
            </a:r>
            <a:r>
              <a:rPr lang="hu-HU" altLang="hu-HU" sz="2400" dirty="0" err="1">
                <a:latin typeface="+mn-lt"/>
              </a:rPr>
              <a:t>used</a:t>
            </a:r>
            <a:r>
              <a:rPr lang="hu-HU" altLang="hu-HU" sz="2400" dirty="0">
                <a:latin typeface="+mn-lt"/>
              </a:rPr>
              <a:t> </a:t>
            </a:r>
            <a:r>
              <a:rPr lang="hu-HU" altLang="hu-HU" sz="2400" dirty="0" err="1">
                <a:latin typeface="+mn-lt"/>
              </a:rPr>
              <a:t>as</a:t>
            </a:r>
            <a:r>
              <a:rPr lang="hu-HU" altLang="hu-HU" sz="2400" dirty="0">
                <a:latin typeface="+mn-lt"/>
              </a:rPr>
              <a:t> a </a:t>
            </a:r>
            <a:r>
              <a:rPr lang="hu-HU" altLang="hu-HU" sz="2400" dirty="0" err="1">
                <a:latin typeface="+mn-lt"/>
              </a:rPr>
              <a:t>sleeping-pill</a:t>
            </a:r>
            <a:r>
              <a:rPr lang="hu-HU" altLang="hu-HU" sz="2400" dirty="0">
                <a:latin typeface="+mn-lt"/>
              </a:rPr>
              <a:t> </a:t>
            </a:r>
            <a:r>
              <a:rPr lang="hu-HU" altLang="hu-HU" sz="2400" dirty="0" err="1">
                <a:latin typeface="+mn-lt"/>
              </a:rPr>
              <a:t>in</a:t>
            </a:r>
            <a:r>
              <a:rPr lang="hu-HU" altLang="hu-HU" sz="2400" dirty="0">
                <a:latin typeface="+mn-lt"/>
              </a:rPr>
              <a:t> </a:t>
            </a:r>
            <a:r>
              <a:rPr lang="hu-HU" altLang="hu-HU" sz="2400" dirty="0" err="1">
                <a:latin typeface="+mn-lt"/>
              </a:rPr>
              <a:t>the</a:t>
            </a:r>
            <a:r>
              <a:rPr lang="hu-HU" altLang="hu-HU" sz="2400" dirty="0">
                <a:latin typeface="+mn-lt"/>
              </a:rPr>
              <a:t> 60’s</a:t>
            </a:r>
            <a:endParaRPr lang="de-DE" altLang="hu-HU" sz="2400" dirty="0">
              <a:latin typeface="+mn-lt"/>
            </a:endParaRPr>
          </a:p>
          <a:p>
            <a:pPr eaLnBrk="1" hangingPunct="1"/>
            <a:r>
              <a:rPr lang="hu-HU" altLang="hu-HU" sz="2400" dirty="0" err="1"/>
              <a:t>About</a:t>
            </a:r>
            <a:r>
              <a:rPr lang="hu-HU" altLang="hu-HU" sz="2400" dirty="0"/>
              <a:t> 40 </a:t>
            </a:r>
            <a:r>
              <a:rPr lang="hu-HU" altLang="hu-HU" sz="2400" dirty="0" err="1"/>
              <a:t>thousands</a:t>
            </a:r>
            <a:r>
              <a:rPr lang="hu-HU" altLang="hu-HU" sz="2400" dirty="0"/>
              <a:t> </a:t>
            </a:r>
            <a:r>
              <a:rPr lang="hu-HU" altLang="hu-HU" sz="2400" dirty="0" err="1"/>
              <a:t>person</a:t>
            </a:r>
            <a:r>
              <a:rPr lang="hu-HU" altLang="hu-HU" sz="2400" dirty="0"/>
              <a:t> had </a:t>
            </a:r>
            <a:r>
              <a:rPr lang="hu-HU" altLang="hu-HU" sz="2400" dirty="0" err="1"/>
              <a:t>got</a:t>
            </a:r>
            <a:r>
              <a:rPr lang="hu-HU" altLang="hu-HU" sz="2400" dirty="0"/>
              <a:t> </a:t>
            </a:r>
            <a:r>
              <a:rPr lang="hu-HU" altLang="hu-HU" sz="2400" dirty="0" err="1"/>
              <a:t>periferal</a:t>
            </a:r>
            <a:r>
              <a:rPr lang="hu-HU" altLang="hu-HU" sz="2400" dirty="0"/>
              <a:t> </a:t>
            </a:r>
            <a:r>
              <a:rPr lang="hu-HU" altLang="hu-HU" sz="2400" dirty="0" err="1"/>
              <a:t>nerve</a:t>
            </a:r>
            <a:r>
              <a:rPr lang="hu-HU" altLang="hu-HU" sz="2400" dirty="0"/>
              <a:t> </a:t>
            </a:r>
            <a:r>
              <a:rPr lang="hu-HU" altLang="hu-HU" sz="2400" dirty="0" err="1"/>
              <a:t>inflammation</a:t>
            </a:r>
            <a:r>
              <a:rPr lang="hu-HU" altLang="hu-HU" sz="2400" dirty="0"/>
              <a:t>; </a:t>
            </a:r>
          </a:p>
          <a:p>
            <a:pPr eaLnBrk="1" hangingPunct="1"/>
            <a:r>
              <a:rPr lang="hu-HU" altLang="hu-HU" sz="2400" dirty="0"/>
              <a:t>8-12 </a:t>
            </a:r>
            <a:r>
              <a:rPr lang="hu-HU" altLang="hu-HU" sz="2400" dirty="0" err="1"/>
              <a:t>thousands</a:t>
            </a:r>
            <a:r>
              <a:rPr lang="hu-HU" altLang="hu-HU" sz="2400" dirty="0"/>
              <a:t> baby </a:t>
            </a:r>
            <a:r>
              <a:rPr lang="hu-HU" altLang="hu-HU" sz="2400" dirty="0" err="1"/>
              <a:t>born</a:t>
            </a:r>
            <a:r>
              <a:rPr lang="hu-HU" altLang="hu-HU" sz="2400" dirty="0"/>
              <a:t> </a:t>
            </a:r>
            <a:r>
              <a:rPr lang="hu-HU" altLang="hu-HU" sz="2400" dirty="0" err="1"/>
              <a:t>with</a:t>
            </a:r>
            <a:r>
              <a:rPr lang="hu-HU" altLang="hu-HU" sz="2400" dirty="0"/>
              <a:t> </a:t>
            </a:r>
            <a:r>
              <a:rPr lang="hu-HU" altLang="hu-HU" sz="2400" dirty="0" err="1"/>
              <a:t>phocomelia</a:t>
            </a:r>
            <a:r>
              <a:rPr lang="hu-HU" altLang="hu-HU" sz="2400" dirty="0"/>
              <a:t> </a:t>
            </a:r>
          </a:p>
          <a:p>
            <a:pPr eaLnBrk="1" hangingPunct="1"/>
            <a:r>
              <a:rPr lang="hu-HU" altLang="hu-HU" sz="2400" dirty="0" err="1"/>
              <a:t>among</a:t>
            </a:r>
            <a:r>
              <a:rPr lang="hu-HU" altLang="hu-HU" sz="2400" dirty="0"/>
              <a:t> </a:t>
            </a:r>
            <a:r>
              <a:rPr lang="hu-HU" altLang="hu-HU" sz="2400" dirty="0" err="1"/>
              <a:t>them</a:t>
            </a:r>
            <a:r>
              <a:rPr lang="hu-HU" altLang="hu-HU" sz="2400" dirty="0"/>
              <a:t> 5 </a:t>
            </a:r>
            <a:r>
              <a:rPr lang="hu-HU" altLang="hu-HU" sz="2400" dirty="0" err="1"/>
              <a:t>thousands</a:t>
            </a:r>
            <a:r>
              <a:rPr lang="hu-HU" altLang="hu-HU" sz="2400" dirty="0"/>
              <a:t> </a:t>
            </a:r>
            <a:r>
              <a:rPr lang="hu-HU" altLang="hu-HU" sz="2400" dirty="0" err="1"/>
              <a:t>grown</a:t>
            </a:r>
            <a:r>
              <a:rPr lang="hu-HU" altLang="hu-HU" sz="2400" dirty="0"/>
              <a:t> </a:t>
            </a:r>
            <a:r>
              <a:rPr lang="hu-HU" altLang="hu-HU" sz="2400" dirty="0" err="1"/>
              <a:t>up</a:t>
            </a:r>
            <a:r>
              <a:rPr lang="hu-HU" altLang="hu-HU" sz="2400" dirty="0"/>
              <a:t>…</a:t>
            </a:r>
            <a:endParaRPr lang="de-DE" altLang="hu-HU" sz="2400" dirty="0"/>
          </a:p>
        </p:txBody>
      </p:sp>
    </p:spTree>
    <p:extLst>
      <p:ext uri="{BB962C8B-B14F-4D97-AF65-F5344CB8AC3E}">
        <p14:creationId xmlns:p14="http://schemas.microsoft.com/office/powerpoint/2010/main" val="4027007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lars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57" y="1066801"/>
            <a:ext cx="38322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1998155" y="429376"/>
            <a:ext cx="913669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800" b="1" dirty="0" err="1">
                <a:solidFill>
                  <a:srgbClr val="C00000"/>
                </a:solidFill>
                <a:latin typeface="+mn-lt"/>
              </a:rPr>
              <a:t>Thalidomid-case</a:t>
            </a:r>
            <a:r>
              <a:rPr lang="hu-HU" altLang="hu-HU" sz="2800" b="1" dirty="0">
                <a:solidFill>
                  <a:srgbClr val="C00000"/>
                </a:solidFill>
                <a:latin typeface="+mn-lt"/>
              </a:rPr>
              <a:t>: </a:t>
            </a:r>
            <a:r>
              <a:rPr lang="hu-HU" altLang="hu-HU" sz="2800" b="1" dirty="0" err="1">
                <a:solidFill>
                  <a:srgbClr val="C00000"/>
                </a:solidFill>
                <a:latin typeface="+mn-lt"/>
              </a:rPr>
              <a:t>phocomelia</a:t>
            </a:r>
            <a:r>
              <a:rPr lang="hu-HU" altLang="hu-HU" sz="2800" b="1" dirty="0">
                <a:solidFill>
                  <a:srgbClr val="C00000"/>
                </a:solidFill>
                <a:latin typeface="+mn-lt"/>
              </a:rPr>
              <a:t>: part of </a:t>
            </a:r>
            <a:r>
              <a:rPr lang="hu-HU" altLang="hu-HU" sz="2800" b="1" dirty="0" err="1">
                <a:solidFill>
                  <a:srgbClr val="C00000"/>
                </a:solidFill>
                <a:latin typeface="+mn-lt"/>
              </a:rPr>
              <a:t>the</a:t>
            </a:r>
            <a:r>
              <a:rPr lang="hu-HU" altLang="hu-HU" sz="2800" b="1" dirty="0">
                <a:solidFill>
                  <a:srgbClr val="C00000"/>
                </a:solidFill>
                <a:latin typeface="+mn-lt"/>
              </a:rPr>
              <a:t> </a:t>
            </a:r>
            <a:r>
              <a:rPr lang="hu-HU" altLang="hu-HU" sz="2800" b="1" dirty="0" err="1">
                <a:solidFill>
                  <a:srgbClr val="C00000"/>
                </a:solidFill>
                <a:latin typeface="+mn-lt"/>
              </a:rPr>
              <a:t>limbs</a:t>
            </a:r>
            <a:r>
              <a:rPr lang="hu-HU" altLang="hu-HU" sz="2800" b="1" dirty="0">
                <a:solidFill>
                  <a:srgbClr val="C00000"/>
                </a:solidFill>
                <a:latin typeface="+mn-lt"/>
              </a:rPr>
              <a:t> </a:t>
            </a:r>
            <a:r>
              <a:rPr lang="hu-HU" altLang="hu-HU" sz="2800" b="1" dirty="0" err="1">
                <a:solidFill>
                  <a:srgbClr val="C00000"/>
                </a:solidFill>
                <a:latin typeface="+mn-lt"/>
              </a:rPr>
              <a:t>are</a:t>
            </a:r>
            <a:r>
              <a:rPr lang="hu-HU" altLang="hu-HU" sz="2800" b="1" dirty="0">
                <a:solidFill>
                  <a:srgbClr val="C00000"/>
                </a:solidFill>
                <a:latin typeface="+mn-lt"/>
              </a:rPr>
              <a:t> </a:t>
            </a:r>
            <a:r>
              <a:rPr lang="hu-HU" altLang="hu-HU" sz="2800" b="1" dirty="0" err="1">
                <a:solidFill>
                  <a:srgbClr val="C00000"/>
                </a:solidFill>
                <a:latin typeface="+mn-lt"/>
              </a:rPr>
              <a:t>missing</a:t>
            </a:r>
            <a:r>
              <a:rPr lang="hu-HU" altLang="hu-HU" sz="2800" b="1" dirty="0">
                <a:solidFill>
                  <a:srgbClr val="C00000"/>
                </a:solidFill>
                <a:latin typeface="+mn-lt"/>
              </a:rPr>
              <a:t> </a:t>
            </a:r>
          </a:p>
          <a:p>
            <a:pPr eaLnBrk="1" hangingPunct="1">
              <a:spcBef>
                <a:spcPct val="50000"/>
              </a:spcBef>
              <a:buFontTx/>
              <a:buNone/>
            </a:pPr>
            <a:endParaRPr lang="de-DE" altLang="hu-HU" sz="2800" b="1" dirty="0">
              <a:solidFill>
                <a:srgbClr val="C00000"/>
              </a:solidFill>
              <a:latin typeface="+mn-lt"/>
            </a:endParaRPr>
          </a:p>
        </p:txBody>
      </p:sp>
      <p:pic>
        <p:nvPicPr>
          <p:cNvPr id="33796" name="Picture 7" descr="lars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269" y="3612480"/>
            <a:ext cx="4249737"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8"/>
          <p:cNvSpPr txBox="1">
            <a:spLocks noChangeArrowheads="1"/>
          </p:cNvSpPr>
          <p:nvPr/>
        </p:nvSpPr>
        <p:spPr bwMode="auto">
          <a:xfrm>
            <a:off x="4280834" y="1402355"/>
            <a:ext cx="4103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dirty="0">
                <a:latin typeface="+mn-lt"/>
              </a:rPr>
              <a:t> </a:t>
            </a:r>
            <a:r>
              <a:rPr lang="hu-HU" altLang="hu-HU" sz="2000" dirty="0" err="1">
                <a:latin typeface="+mn-lt"/>
              </a:rPr>
              <a:t>the</a:t>
            </a:r>
            <a:r>
              <a:rPr lang="hu-HU" altLang="hu-HU" sz="2000" dirty="0">
                <a:latin typeface="+mn-lt"/>
              </a:rPr>
              <a:t> diagram </a:t>
            </a:r>
            <a:r>
              <a:rPr lang="hu-HU" altLang="hu-HU" sz="2000" dirty="0" err="1">
                <a:latin typeface="+mn-lt"/>
              </a:rPr>
              <a:t>shows</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amount</a:t>
            </a:r>
            <a:r>
              <a:rPr lang="hu-HU" altLang="hu-HU" sz="2000" dirty="0">
                <a:latin typeface="+mn-lt"/>
              </a:rPr>
              <a:t> of </a:t>
            </a:r>
            <a:r>
              <a:rPr lang="hu-HU" altLang="hu-HU" sz="2000" dirty="0" err="1">
                <a:latin typeface="+mn-lt"/>
              </a:rPr>
              <a:t>sold</a:t>
            </a:r>
            <a:r>
              <a:rPr lang="hu-HU" altLang="hu-HU" sz="2000" dirty="0">
                <a:latin typeface="+mn-lt"/>
              </a:rPr>
              <a:t> </a:t>
            </a:r>
            <a:r>
              <a:rPr lang="hu-HU" altLang="hu-HU" sz="2000" dirty="0" err="1">
                <a:latin typeface="+mn-lt"/>
              </a:rPr>
              <a:t>Contergan</a:t>
            </a:r>
            <a:r>
              <a:rPr lang="hu-HU" altLang="hu-HU" sz="2000" dirty="0">
                <a:latin typeface="+mn-lt"/>
              </a:rPr>
              <a:t> (</a:t>
            </a:r>
            <a:r>
              <a:rPr lang="hu-HU" altLang="hu-HU" sz="2000" dirty="0" err="1">
                <a:latin typeface="+mn-lt"/>
              </a:rPr>
              <a:t>Thalidomid</a:t>
            </a:r>
            <a:r>
              <a:rPr lang="hu-HU" altLang="hu-HU" sz="2000" dirty="0">
                <a:latin typeface="+mn-lt"/>
              </a:rPr>
              <a:t>), </a:t>
            </a:r>
            <a:r>
              <a:rPr lang="hu-HU" altLang="hu-HU" sz="2000" dirty="0" err="1">
                <a:latin typeface="+mn-lt"/>
              </a:rPr>
              <a:t>empty</a:t>
            </a:r>
            <a:r>
              <a:rPr lang="hu-HU" altLang="hu-HU" sz="2000" dirty="0">
                <a:latin typeface="+mn-lt"/>
              </a:rPr>
              <a:t> </a:t>
            </a:r>
            <a:r>
              <a:rPr lang="hu-HU" altLang="hu-HU" sz="2000" dirty="0" err="1">
                <a:latin typeface="+mn-lt"/>
              </a:rPr>
              <a:t>columns</a:t>
            </a:r>
            <a:r>
              <a:rPr lang="hu-HU" altLang="hu-HU" sz="2000" dirty="0">
                <a:latin typeface="+mn-lt"/>
              </a:rPr>
              <a:t>: </a:t>
            </a:r>
            <a:r>
              <a:rPr lang="hu-HU" altLang="hu-HU" sz="2000" dirty="0" err="1">
                <a:latin typeface="+mn-lt"/>
              </a:rPr>
              <a:t>in</a:t>
            </a:r>
            <a:r>
              <a:rPr lang="hu-HU" altLang="hu-HU" sz="2000" dirty="0">
                <a:latin typeface="+mn-lt"/>
              </a:rPr>
              <a:t> kilogramm!!!; </a:t>
            </a:r>
            <a:r>
              <a:rPr lang="hu-HU" altLang="hu-HU" sz="2000" dirty="0" err="1">
                <a:latin typeface="+mn-lt"/>
              </a:rPr>
              <a:t>stripped</a:t>
            </a:r>
            <a:r>
              <a:rPr lang="hu-HU" altLang="hu-HU" sz="2000" dirty="0">
                <a:latin typeface="+mn-lt"/>
              </a:rPr>
              <a:t> </a:t>
            </a:r>
            <a:r>
              <a:rPr lang="hu-HU" altLang="hu-HU" sz="2000" dirty="0" err="1">
                <a:latin typeface="+mn-lt"/>
              </a:rPr>
              <a:t>colums</a:t>
            </a:r>
            <a:r>
              <a:rPr lang="hu-HU" altLang="hu-HU" sz="2000" dirty="0">
                <a:latin typeface="+mn-lt"/>
              </a:rPr>
              <a:t> :</a:t>
            </a:r>
            <a:r>
              <a:rPr lang="hu-HU" altLang="hu-HU" sz="2000" dirty="0" err="1">
                <a:latin typeface="+mn-lt"/>
              </a:rPr>
              <a:t>number</a:t>
            </a:r>
            <a:r>
              <a:rPr lang="hu-HU" altLang="hu-HU" sz="2000" dirty="0">
                <a:latin typeface="+mn-lt"/>
              </a:rPr>
              <a:t> of  </a:t>
            </a:r>
            <a:r>
              <a:rPr lang="hu-HU" altLang="hu-HU" sz="2000" dirty="0" err="1">
                <a:latin typeface="+mn-lt"/>
              </a:rPr>
              <a:t>phocomelia</a:t>
            </a:r>
            <a:r>
              <a:rPr lang="hu-HU" altLang="hu-HU" sz="2000" dirty="0">
                <a:latin typeface="+mn-lt"/>
              </a:rPr>
              <a:t> </a:t>
            </a:r>
            <a:r>
              <a:rPr lang="hu-HU" altLang="hu-HU" sz="2000" dirty="0" err="1">
                <a:latin typeface="+mn-lt"/>
              </a:rPr>
              <a:t>patient</a:t>
            </a:r>
            <a:r>
              <a:rPr lang="hu-HU" altLang="hu-HU" sz="2000" dirty="0">
                <a:latin typeface="+mn-lt"/>
              </a:rPr>
              <a:t> ,</a:t>
            </a:r>
            <a:r>
              <a:rPr lang="hu-HU" altLang="hu-HU" sz="2000" dirty="0" err="1">
                <a:latin typeface="+mn-lt"/>
              </a:rPr>
              <a:t>in</a:t>
            </a:r>
            <a:r>
              <a:rPr lang="hu-HU" altLang="hu-HU" sz="2000" dirty="0">
                <a:latin typeface="+mn-lt"/>
              </a:rPr>
              <a:t> </a:t>
            </a:r>
            <a:r>
              <a:rPr lang="hu-HU" altLang="hu-HU" sz="2000" dirty="0" err="1">
                <a:latin typeface="+mn-lt"/>
              </a:rPr>
              <a:t>Germany</a:t>
            </a:r>
            <a:r>
              <a:rPr lang="hu-HU" altLang="hu-HU" sz="2000" dirty="0">
                <a:latin typeface="+mn-lt"/>
              </a:rPr>
              <a:t> </a:t>
            </a:r>
            <a:r>
              <a:rPr lang="hu-HU" altLang="hu-HU" sz="2000" dirty="0" err="1">
                <a:latin typeface="+mn-lt"/>
              </a:rPr>
              <a:t>between</a:t>
            </a:r>
            <a:r>
              <a:rPr lang="hu-HU" altLang="hu-HU" sz="2000" dirty="0">
                <a:latin typeface="+mn-lt"/>
              </a:rPr>
              <a:t> 1956 and 1964</a:t>
            </a:r>
            <a:endParaRPr lang="de-DE" altLang="hu-HU" sz="2000" dirty="0">
              <a:latin typeface="+mn-lt"/>
            </a:endParaRPr>
          </a:p>
        </p:txBody>
      </p:sp>
      <p:pic>
        <p:nvPicPr>
          <p:cNvPr id="2" name="Kép 1"/>
          <p:cNvPicPr>
            <a:picLocks noChangeAspect="1"/>
          </p:cNvPicPr>
          <p:nvPr/>
        </p:nvPicPr>
        <p:blipFill>
          <a:blip r:embed="rId4"/>
          <a:stretch>
            <a:fillRect/>
          </a:stretch>
        </p:blipFill>
        <p:spPr>
          <a:xfrm>
            <a:off x="8468006" y="1402355"/>
            <a:ext cx="3723994" cy="5026269"/>
          </a:xfrm>
          <a:prstGeom prst="rect">
            <a:avLst/>
          </a:prstGeom>
        </p:spPr>
      </p:pic>
    </p:spTree>
    <p:extLst>
      <p:ext uri="{BB962C8B-B14F-4D97-AF65-F5344CB8AC3E}">
        <p14:creationId xmlns:p14="http://schemas.microsoft.com/office/powerpoint/2010/main" val="251509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20973" y="1849736"/>
            <a:ext cx="4983300" cy="939164"/>
          </a:xfrm>
          <a:prstGeom prst="rect">
            <a:avLst/>
          </a:prstGeom>
        </p:spPr>
      </p:pic>
      <p:pic>
        <p:nvPicPr>
          <p:cNvPr id="4" name="Kép 3"/>
          <p:cNvPicPr>
            <a:picLocks noChangeAspect="1"/>
          </p:cNvPicPr>
          <p:nvPr/>
        </p:nvPicPr>
        <p:blipFill>
          <a:blip r:embed="rId3"/>
          <a:stretch>
            <a:fillRect/>
          </a:stretch>
        </p:blipFill>
        <p:spPr>
          <a:xfrm>
            <a:off x="146732" y="2623677"/>
            <a:ext cx="5131781" cy="4108759"/>
          </a:xfrm>
          <a:prstGeom prst="rect">
            <a:avLst/>
          </a:prstGeom>
        </p:spPr>
      </p:pic>
      <p:sp>
        <p:nvSpPr>
          <p:cNvPr id="6" name="Szövegdoboz 5">
            <a:extLst>
              <a:ext uri="{FF2B5EF4-FFF2-40B4-BE49-F238E27FC236}">
                <a16:creationId xmlns:a16="http://schemas.microsoft.com/office/drawing/2014/main" id="{E68CA73D-C68B-4A12-BE57-399CAC793A7F}"/>
              </a:ext>
            </a:extLst>
          </p:cNvPr>
          <p:cNvSpPr txBox="1"/>
          <p:nvPr/>
        </p:nvSpPr>
        <p:spPr>
          <a:xfrm>
            <a:off x="693367" y="257255"/>
            <a:ext cx="5593554" cy="461665"/>
          </a:xfrm>
          <a:prstGeom prst="rect">
            <a:avLst/>
          </a:prstGeom>
          <a:noFill/>
        </p:spPr>
        <p:txBody>
          <a:bodyPr wrap="square" rtlCol="0">
            <a:spAutoFit/>
          </a:bodyPr>
          <a:lstStyle/>
          <a:p>
            <a:pPr algn="ctr"/>
            <a:r>
              <a:rPr lang="hu-HU" sz="2400" b="1" dirty="0" err="1">
                <a:solidFill>
                  <a:srgbClr val="C00000"/>
                </a:solidFill>
              </a:rPr>
              <a:t>Insulin</a:t>
            </a:r>
            <a:r>
              <a:rPr lang="hu-HU" sz="2400" b="1" dirty="0">
                <a:solidFill>
                  <a:srgbClr val="C00000"/>
                </a:solidFill>
              </a:rPr>
              <a:t> </a:t>
            </a:r>
            <a:r>
              <a:rPr lang="hu-HU" sz="2400" b="1" dirty="0" err="1">
                <a:solidFill>
                  <a:srgbClr val="C00000"/>
                </a:solidFill>
              </a:rPr>
              <a:t>as</a:t>
            </a:r>
            <a:r>
              <a:rPr lang="hu-HU" sz="2400" b="1" dirty="0">
                <a:solidFill>
                  <a:srgbClr val="C00000"/>
                </a:solidFill>
              </a:rPr>
              <a:t> </a:t>
            </a:r>
            <a:r>
              <a:rPr lang="hu-HU" sz="2400" b="1" dirty="0" err="1">
                <a:solidFill>
                  <a:srgbClr val="C00000"/>
                </a:solidFill>
              </a:rPr>
              <a:t>teratogen</a:t>
            </a:r>
            <a:r>
              <a:rPr lang="hu-HU" sz="2400" b="1" dirty="0">
                <a:solidFill>
                  <a:srgbClr val="C00000"/>
                </a:solidFill>
              </a:rPr>
              <a:t>, </a:t>
            </a:r>
            <a:r>
              <a:rPr lang="hu-HU" sz="2400" b="1" dirty="0" err="1">
                <a:solidFill>
                  <a:srgbClr val="C00000"/>
                </a:solidFill>
              </a:rPr>
              <a:t>Brachyury</a:t>
            </a:r>
            <a:r>
              <a:rPr lang="hu-HU" sz="2400" b="1" dirty="0">
                <a:solidFill>
                  <a:srgbClr val="C00000"/>
                </a:solidFill>
              </a:rPr>
              <a:t> </a:t>
            </a:r>
            <a:r>
              <a:rPr lang="hu-HU" sz="2400" b="1" dirty="0" err="1">
                <a:solidFill>
                  <a:srgbClr val="C00000"/>
                </a:solidFill>
              </a:rPr>
              <a:t>mutation</a:t>
            </a:r>
            <a:endParaRPr lang="hu-HU" sz="2400" b="1" dirty="0">
              <a:solidFill>
                <a:srgbClr val="C00000"/>
              </a:solidFill>
            </a:endParaRPr>
          </a:p>
        </p:txBody>
      </p:sp>
      <p:sp>
        <p:nvSpPr>
          <p:cNvPr id="7" name="Téglalap 6"/>
          <p:cNvSpPr/>
          <p:nvPr/>
        </p:nvSpPr>
        <p:spPr>
          <a:xfrm>
            <a:off x="220973" y="851712"/>
            <a:ext cx="4653256" cy="923330"/>
          </a:xfrm>
          <a:prstGeom prst="rect">
            <a:avLst/>
          </a:prstGeom>
        </p:spPr>
        <p:txBody>
          <a:bodyPr wrap="square">
            <a:spAutoFit/>
          </a:bodyPr>
          <a:lstStyle/>
          <a:p>
            <a:r>
              <a:rPr lang="en-US" dirty="0"/>
              <a:t>In animal models, caudal dysplasia </a:t>
            </a:r>
            <a:r>
              <a:rPr lang="en-US" b="1" dirty="0">
                <a:solidFill>
                  <a:srgbClr val="C00000"/>
                </a:solidFill>
              </a:rPr>
              <a:t>can be induced by</a:t>
            </a:r>
            <a:r>
              <a:rPr lang="hu-HU" b="1" dirty="0">
                <a:solidFill>
                  <a:srgbClr val="C00000"/>
                </a:solidFill>
              </a:rPr>
              <a:t> </a:t>
            </a:r>
            <a:r>
              <a:rPr lang="en-US" b="1" dirty="0">
                <a:solidFill>
                  <a:srgbClr val="C00000"/>
                </a:solidFill>
              </a:rPr>
              <a:t>both environmental factors and mutations.</a:t>
            </a:r>
            <a:endParaRPr lang="hu-HU" b="1" dirty="0">
              <a:solidFill>
                <a:srgbClr val="C00000"/>
              </a:solidFill>
            </a:endParaRPr>
          </a:p>
        </p:txBody>
      </p:sp>
      <p:sp>
        <p:nvSpPr>
          <p:cNvPr id="8" name="AutoShape 2" descr="Képtalálat a következőre: „sirenomelia”"/>
          <p:cNvSpPr>
            <a:spLocks noChangeAspect="1" noChangeArrowheads="1"/>
          </p:cNvSpPr>
          <p:nvPr/>
        </p:nvSpPr>
        <p:spPr bwMode="auto">
          <a:xfrm>
            <a:off x="1287930" y="467805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9" name="Kép 8"/>
          <p:cNvPicPr>
            <a:picLocks noChangeAspect="1"/>
          </p:cNvPicPr>
          <p:nvPr/>
        </p:nvPicPr>
        <p:blipFill>
          <a:blip r:embed="rId4"/>
          <a:stretch>
            <a:fillRect/>
          </a:stretch>
        </p:blipFill>
        <p:spPr>
          <a:xfrm>
            <a:off x="7932139" y="281560"/>
            <a:ext cx="3566494" cy="2003916"/>
          </a:xfrm>
          <a:prstGeom prst="rect">
            <a:avLst/>
          </a:prstGeom>
        </p:spPr>
      </p:pic>
      <p:pic>
        <p:nvPicPr>
          <p:cNvPr id="4102" name="Picture 6" descr="Képtalálat a következőre: „sirenomel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2139" y="2433953"/>
            <a:ext cx="3609519" cy="24145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éptalálat a következőre: „brachyury in chicken”"/>
          <p:cNvPicPr>
            <a:picLocks noChangeAspect="1" noChangeArrowheads="1"/>
          </p:cNvPicPr>
          <p:nvPr/>
        </p:nvPicPr>
        <p:blipFill rotWithShape="1">
          <a:blip r:embed="rId6">
            <a:extLst>
              <a:ext uri="{28A0092B-C50C-407E-A947-70E740481C1C}">
                <a14:useLocalDpi xmlns:a14="http://schemas.microsoft.com/office/drawing/2010/main" val="0"/>
              </a:ext>
            </a:extLst>
          </a:blip>
          <a:srcRect l="3969" r="63136" b="46370"/>
          <a:stretch/>
        </p:blipFill>
        <p:spPr bwMode="auto">
          <a:xfrm>
            <a:off x="5204273" y="3443159"/>
            <a:ext cx="2304789" cy="3079400"/>
          </a:xfrm>
          <a:prstGeom prst="rect">
            <a:avLst/>
          </a:prstGeom>
          <a:noFill/>
          <a:extLst>
            <a:ext uri="{909E8E84-426E-40DD-AFC4-6F175D3DCCD1}">
              <a14:hiddenFill xmlns:a14="http://schemas.microsoft.com/office/drawing/2010/main">
                <a:solidFill>
                  <a:srgbClr val="FFFFFF"/>
                </a:solidFill>
              </a14:hiddenFill>
            </a:ext>
          </a:extLst>
        </p:spPr>
      </p:pic>
      <p:sp>
        <p:nvSpPr>
          <p:cNvPr id="10" name="Téglalap 9"/>
          <p:cNvSpPr/>
          <p:nvPr/>
        </p:nvSpPr>
        <p:spPr>
          <a:xfrm>
            <a:off x="7870521" y="4992885"/>
            <a:ext cx="4208745" cy="1169551"/>
          </a:xfrm>
          <a:prstGeom prst="rect">
            <a:avLst/>
          </a:prstGeom>
        </p:spPr>
        <p:txBody>
          <a:bodyPr wrap="square">
            <a:spAutoFit/>
          </a:bodyPr>
          <a:lstStyle/>
          <a:p>
            <a:r>
              <a:rPr lang="en-US" sz="1400" dirty="0">
                <a:solidFill>
                  <a:srgbClr val="222222"/>
                </a:solidFill>
              </a:rPr>
              <a:t>Milagros </a:t>
            </a:r>
            <a:r>
              <a:rPr lang="en-US" sz="1400" dirty="0" err="1">
                <a:solidFill>
                  <a:srgbClr val="222222"/>
                </a:solidFill>
              </a:rPr>
              <a:t>Cerron</a:t>
            </a:r>
            <a:r>
              <a:rPr lang="hu-HU" sz="1400" dirty="0">
                <a:solidFill>
                  <a:srgbClr val="222222"/>
                </a:solidFill>
              </a:rPr>
              <a:t> </a:t>
            </a:r>
            <a:r>
              <a:rPr lang="en-US" sz="1400" dirty="0">
                <a:solidFill>
                  <a:srgbClr val="222222"/>
                </a:solidFill>
              </a:rPr>
              <a:t>born with </a:t>
            </a:r>
            <a:r>
              <a:rPr lang="en-US" sz="1400" dirty="0" err="1">
                <a:solidFill>
                  <a:srgbClr val="222222"/>
                </a:solidFill>
              </a:rPr>
              <a:t>sirenomelia</a:t>
            </a:r>
            <a:r>
              <a:rPr lang="en-US" sz="1400" dirty="0">
                <a:solidFill>
                  <a:srgbClr val="222222"/>
                </a:solidFill>
              </a:rPr>
              <a:t>, later underwent a successful operation to separate her legs</a:t>
            </a:r>
            <a:r>
              <a:rPr lang="hu-HU" sz="1400" dirty="0">
                <a:solidFill>
                  <a:srgbClr val="222222"/>
                </a:solidFill>
              </a:rPr>
              <a:t>.</a:t>
            </a:r>
            <a:br>
              <a:rPr lang="en-US" sz="1400" dirty="0"/>
            </a:br>
            <a:r>
              <a:rPr lang="en-US" sz="1400" dirty="0">
                <a:solidFill>
                  <a:srgbClr val="222222"/>
                </a:solidFill>
              </a:rPr>
              <a:t>Despite undergoing 150 operations during her relatively short lifetime, she still passed away in 2009 at the age of 10.</a:t>
            </a:r>
            <a:endParaRPr lang="hu-HU" sz="1400" dirty="0"/>
          </a:p>
        </p:txBody>
      </p:sp>
      <p:sp>
        <p:nvSpPr>
          <p:cNvPr id="11" name="Téglalap 10"/>
          <p:cNvSpPr/>
          <p:nvPr/>
        </p:nvSpPr>
        <p:spPr>
          <a:xfrm>
            <a:off x="7870521" y="6162436"/>
            <a:ext cx="3732756" cy="461665"/>
          </a:xfrm>
          <a:prstGeom prst="rect">
            <a:avLst/>
          </a:prstGeom>
        </p:spPr>
        <p:txBody>
          <a:bodyPr wrap="square">
            <a:spAutoFit/>
          </a:bodyPr>
          <a:lstStyle/>
          <a:p>
            <a:r>
              <a:rPr lang="hu-HU" sz="1200" dirty="0"/>
              <a:t>http://www.spillednews.com/2016/08/mermaid-like-foetus-woman-terminates.html</a:t>
            </a:r>
          </a:p>
        </p:txBody>
      </p:sp>
    </p:spTree>
    <p:extLst>
      <p:ext uri="{BB962C8B-B14F-4D97-AF65-F5344CB8AC3E}">
        <p14:creationId xmlns:p14="http://schemas.microsoft.com/office/powerpoint/2010/main" val="3355580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 y="546855"/>
            <a:ext cx="5630353" cy="323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6974201" y="1079664"/>
            <a:ext cx="3673475"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dirty="0" err="1">
                <a:latin typeface="+mn-lt"/>
              </a:rPr>
              <a:t>In</a:t>
            </a:r>
            <a:r>
              <a:rPr lang="hu-HU" altLang="hu-HU" sz="2000" dirty="0">
                <a:latin typeface="+mn-lt"/>
              </a:rPr>
              <a:t> 1964 </a:t>
            </a:r>
            <a:r>
              <a:rPr lang="hu-HU" altLang="hu-HU" sz="2000" dirty="0" err="1">
                <a:latin typeface="+mn-lt"/>
              </a:rPr>
              <a:t>the</a:t>
            </a:r>
            <a:r>
              <a:rPr lang="hu-HU" altLang="hu-HU" sz="2000" dirty="0">
                <a:latin typeface="+mn-lt"/>
              </a:rPr>
              <a:t> </a:t>
            </a:r>
            <a:r>
              <a:rPr lang="hu-HU" altLang="hu-HU" sz="2000" dirty="0" err="1">
                <a:latin typeface="+mn-lt"/>
              </a:rPr>
              <a:t>drug</a:t>
            </a:r>
            <a:r>
              <a:rPr lang="hu-HU" altLang="hu-HU" sz="2000" dirty="0">
                <a:latin typeface="+mn-lt"/>
              </a:rPr>
              <a:t> </a:t>
            </a:r>
            <a:r>
              <a:rPr lang="hu-HU" altLang="hu-HU" sz="2000" dirty="0" err="1">
                <a:latin typeface="+mn-lt"/>
              </a:rPr>
              <a:t>was</a:t>
            </a:r>
            <a:r>
              <a:rPr lang="hu-HU" altLang="hu-HU" sz="2000" dirty="0">
                <a:latin typeface="+mn-lt"/>
              </a:rPr>
              <a:t> </a:t>
            </a:r>
            <a:r>
              <a:rPr lang="hu-HU" altLang="hu-HU" sz="2000" dirty="0" err="1">
                <a:latin typeface="+mn-lt"/>
              </a:rPr>
              <a:t>given</a:t>
            </a:r>
            <a:r>
              <a:rPr lang="hu-HU" altLang="hu-HU" sz="2000" dirty="0">
                <a:latin typeface="+mn-lt"/>
              </a:rPr>
              <a:t> </a:t>
            </a:r>
            <a:r>
              <a:rPr lang="hu-HU" altLang="hu-HU" sz="2000" dirty="0" err="1">
                <a:latin typeface="+mn-lt"/>
              </a:rPr>
              <a:t>to</a:t>
            </a:r>
            <a:r>
              <a:rPr lang="hu-HU" altLang="hu-HU" sz="2000" dirty="0">
                <a:latin typeface="+mn-lt"/>
              </a:rPr>
              <a:t>  </a:t>
            </a:r>
            <a:r>
              <a:rPr lang="hu-HU" altLang="hu-HU" sz="2000" dirty="0" err="1">
                <a:latin typeface="+mn-lt"/>
              </a:rPr>
              <a:t>patients</a:t>
            </a:r>
            <a:r>
              <a:rPr lang="hu-HU" altLang="hu-HU" sz="2000" dirty="0">
                <a:latin typeface="+mn-lt"/>
              </a:rPr>
              <a:t> </a:t>
            </a:r>
            <a:r>
              <a:rPr lang="hu-HU" altLang="hu-HU" sz="2000" dirty="0" err="1">
                <a:latin typeface="+mn-lt"/>
              </a:rPr>
              <a:t>with</a:t>
            </a:r>
            <a:r>
              <a:rPr lang="hu-HU" altLang="hu-HU" sz="2000" dirty="0">
                <a:latin typeface="+mn-lt"/>
              </a:rPr>
              <a:t> </a:t>
            </a:r>
            <a:r>
              <a:rPr lang="hu-HU" altLang="hu-HU" sz="2000" dirty="0" err="1">
                <a:latin typeface="+mn-lt"/>
              </a:rPr>
              <a:t>leprosy</a:t>
            </a:r>
            <a:r>
              <a:rPr lang="hu-HU" altLang="hu-HU" sz="2000" dirty="0">
                <a:latin typeface="+mn-lt"/>
              </a:rPr>
              <a:t> </a:t>
            </a:r>
            <a:r>
              <a:rPr lang="hu-HU" altLang="hu-HU" sz="2000" dirty="0" err="1">
                <a:latin typeface="+mn-lt"/>
              </a:rPr>
              <a:t>as</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last</a:t>
            </a:r>
            <a:r>
              <a:rPr lang="hu-HU" altLang="hu-HU" sz="2000" dirty="0">
                <a:latin typeface="+mn-lt"/>
              </a:rPr>
              <a:t> </a:t>
            </a:r>
            <a:r>
              <a:rPr lang="hu-HU" altLang="hu-HU" sz="2000" dirty="0" err="1">
                <a:latin typeface="+mn-lt"/>
              </a:rPr>
              <a:t>possibility</a:t>
            </a:r>
            <a:r>
              <a:rPr lang="hu-HU" altLang="hu-HU" sz="2000" dirty="0">
                <a:latin typeface="+mn-lt"/>
              </a:rPr>
              <a:t> </a:t>
            </a:r>
            <a:r>
              <a:rPr lang="hu-HU" altLang="hu-HU" sz="2000" dirty="0" err="1">
                <a:latin typeface="+mn-lt"/>
              </a:rPr>
              <a:t>for</a:t>
            </a:r>
            <a:r>
              <a:rPr lang="hu-HU" altLang="hu-HU" sz="2000" dirty="0">
                <a:latin typeface="+mn-lt"/>
              </a:rPr>
              <a:t> </a:t>
            </a:r>
            <a:r>
              <a:rPr lang="hu-HU" altLang="hu-HU" sz="2000" dirty="0" err="1">
                <a:latin typeface="+mn-lt"/>
              </a:rPr>
              <a:t>sleeping</a:t>
            </a:r>
            <a:r>
              <a:rPr lang="hu-HU" altLang="hu-HU" sz="2000" dirty="0">
                <a:latin typeface="+mn-lt"/>
              </a:rPr>
              <a:t>. And </a:t>
            </a:r>
            <a:r>
              <a:rPr lang="hu-HU" altLang="hu-HU" sz="2000" dirty="0" err="1">
                <a:latin typeface="+mn-lt"/>
              </a:rPr>
              <a:t>the</a:t>
            </a:r>
            <a:r>
              <a:rPr lang="hu-HU" altLang="hu-HU" sz="2000" dirty="0">
                <a:latin typeface="+mn-lt"/>
              </a:rPr>
              <a:t> </a:t>
            </a:r>
            <a:r>
              <a:rPr lang="hu-HU" altLang="hu-HU" sz="2000" dirty="0" err="1">
                <a:latin typeface="+mn-lt"/>
              </a:rPr>
              <a:t>drug</a:t>
            </a:r>
            <a:r>
              <a:rPr lang="hu-HU" altLang="hu-HU" sz="2000" dirty="0">
                <a:latin typeface="+mn-lt"/>
              </a:rPr>
              <a:t> </a:t>
            </a:r>
            <a:r>
              <a:rPr lang="hu-HU" altLang="hu-HU" sz="2000" dirty="0" err="1">
                <a:latin typeface="+mn-lt"/>
              </a:rPr>
              <a:t>dissolved</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distress</a:t>
            </a:r>
            <a:r>
              <a:rPr lang="hu-HU" altLang="hu-HU" sz="2000" dirty="0">
                <a:latin typeface="+mn-lt"/>
              </a:rPr>
              <a:t>, </a:t>
            </a:r>
            <a:r>
              <a:rPr lang="hu-HU" altLang="hu-HU" sz="2000" dirty="0" err="1">
                <a:latin typeface="+mn-lt"/>
              </a:rPr>
              <a:t>gave</a:t>
            </a:r>
            <a:r>
              <a:rPr lang="hu-HU" altLang="hu-HU" sz="2000" dirty="0">
                <a:latin typeface="+mn-lt"/>
              </a:rPr>
              <a:t> </a:t>
            </a:r>
            <a:r>
              <a:rPr lang="hu-HU" altLang="hu-HU" sz="2000" dirty="0" err="1">
                <a:latin typeface="+mn-lt"/>
              </a:rPr>
              <a:t>good</a:t>
            </a:r>
            <a:r>
              <a:rPr lang="hu-HU" altLang="hu-HU" sz="2000" dirty="0">
                <a:latin typeface="+mn-lt"/>
              </a:rPr>
              <a:t> </a:t>
            </a:r>
            <a:r>
              <a:rPr lang="hu-HU" altLang="hu-HU" sz="2000" dirty="0" err="1">
                <a:latin typeface="+mn-lt"/>
              </a:rPr>
              <a:t>sleeping</a:t>
            </a:r>
            <a:r>
              <a:rPr lang="hu-HU" altLang="hu-HU" sz="2000" dirty="0">
                <a:latin typeface="+mn-lt"/>
              </a:rPr>
              <a:t> </a:t>
            </a:r>
            <a:r>
              <a:rPr lang="hu-HU" altLang="hu-HU" sz="2000" dirty="0" err="1">
                <a:latin typeface="+mn-lt"/>
              </a:rPr>
              <a:t>periods</a:t>
            </a:r>
            <a:r>
              <a:rPr lang="hu-HU" altLang="hu-HU" sz="2000" dirty="0">
                <a:latin typeface="+mn-lt"/>
              </a:rPr>
              <a:t> </a:t>
            </a:r>
            <a:r>
              <a:rPr lang="hu-HU" altLang="hu-HU" sz="2000" dirty="0" err="1">
                <a:latin typeface="+mn-lt"/>
              </a:rPr>
              <a:t>and</a:t>
            </a:r>
            <a:r>
              <a:rPr lang="hu-HU" altLang="hu-HU" sz="2000" dirty="0">
                <a:latin typeface="+mn-lt"/>
              </a:rPr>
              <a:t> </a:t>
            </a:r>
            <a:r>
              <a:rPr lang="hu-HU" altLang="hu-HU" sz="2000" dirty="0" err="1">
                <a:latin typeface="+mn-lt"/>
              </a:rPr>
              <a:t>mollified</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leprosy</a:t>
            </a:r>
            <a:r>
              <a:rPr lang="hu-HU" altLang="hu-HU" sz="2000" dirty="0">
                <a:latin typeface="+mn-lt"/>
              </a:rPr>
              <a:t>.</a:t>
            </a:r>
          </a:p>
          <a:p>
            <a:pPr eaLnBrk="1" hangingPunct="1">
              <a:spcBef>
                <a:spcPct val="50000"/>
              </a:spcBef>
              <a:buFontTx/>
              <a:buNone/>
            </a:pPr>
            <a:r>
              <a:rPr lang="hu-HU" altLang="hu-HU" sz="2000" dirty="0" err="1">
                <a:latin typeface="+mn-lt"/>
              </a:rPr>
              <a:t>It</a:t>
            </a:r>
            <a:r>
              <a:rPr lang="hu-HU" altLang="hu-HU" sz="2000" dirty="0">
                <a:latin typeface="+mn-lt"/>
              </a:rPr>
              <a:t> </a:t>
            </a:r>
            <a:r>
              <a:rPr lang="hu-HU" altLang="hu-HU" sz="2000" dirty="0" err="1">
                <a:latin typeface="+mn-lt"/>
              </a:rPr>
              <a:t>seems</a:t>
            </a:r>
            <a:r>
              <a:rPr lang="hu-HU" altLang="hu-HU" sz="2000" dirty="0">
                <a:latin typeface="+mn-lt"/>
              </a:rPr>
              <a:t> </a:t>
            </a:r>
            <a:r>
              <a:rPr lang="hu-HU" altLang="hu-HU" sz="2000" dirty="0" err="1">
                <a:latin typeface="+mn-lt"/>
              </a:rPr>
              <a:t>to</a:t>
            </a:r>
            <a:r>
              <a:rPr lang="hu-HU" altLang="hu-HU" sz="2000" dirty="0">
                <a:latin typeface="+mn-lt"/>
              </a:rPr>
              <a:t> be </a:t>
            </a:r>
            <a:r>
              <a:rPr lang="hu-HU" altLang="hu-HU" sz="2000" dirty="0" err="1">
                <a:latin typeface="+mn-lt"/>
              </a:rPr>
              <a:t>very</a:t>
            </a:r>
            <a:r>
              <a:rPr lang="hu-HU" altLang="hu-HU" sz="2000" dirty="0">
                <a:latin typeface="+mn-lt"/>
              </a:rPr>
              <a:t> </a:t>
            </a:r>
            <a:r>
              <a:rPr lang="hu-HU" altLang="hu-HU" sz="2000" dirty="0" err="1">
                <a:latin typeface="+mn-lt"/>
              </a:rPr>
              <a:t>bid</a:t>
            </a:r>
            <a:r>
              <a:rPr lang="hu-HU" altLang="hu-HU" sz="2000" dirty="0">
                <a:latin typeface="+mn-lt"/>
              </a:rPr>
              <a:t> fair: </a:t>
            </a:r>
            <a:r>
              <a:rPr lang="hu-HU" altLang="hu-HU" sz="2000" dirty="0" err="1">
                <a:latin typeface="+mn-lt"/>
              </a:rPr>
              <a:t>it</a:t>
            </a:r>
            <a:r>
              <a:rPr lang="hu-HU" altLang="hu-HU" sz="2000" dirty="0">
                <a:latin typeface="+mn-lt"/>
              </a:rPr>
              <a:t> </a:t>
            </a:r>
            <a:r>
              <a:rPr lang="hu-HU" altLang="hu-HU" sz="2000" dirty="0" err="1">
                <a:latin typeface="+mn-lt"/>
              </a:rPr>
              <a:t>seems</a:t>
            </a:r>
            <a:r>
              <a:rPr lang="hu-HU" altLang="hu-HU" sz="2000" dirty="0">
                <a:latin typeface="+mn-lt"/>
              </a:rPr>
              <a:t> </a:t>
            </a:r>
            <a:r>
              <a:rPr lang="hu-HU" altLang="hu-HU" sz="2000" dirty="0" err="1">
                <a:latin typeface="+mn-lt"/>
              </a:rPr>
              <a:t>to</a:t>
            </a:r>
            <a:r>
              <a:rPr lang="hu-HU" altLang="hu-HU" sz="2000" dirty="0">
                <a:latin typeface="+mn-lt"/>
              </a:rPr>
              <a:t> be </a:t>
            </a:r>
            <a:r>
              <a:rPr lang="hu-HU" altLang="hu-HU" sz="2000" dirty="0" err="1">
                <a:latin typeface="+mn-lt"/>
              </a:rPr>
              <a:t>usable</a:t>
            </a:r>
            <a:r>
              <a:rPr lang="hu-HU" altLang="hu-HU" sz="2000" dirty="0">
                <a:latin typeface="+mn-lt"/>
              </a:rPr>
              <a:t> </a:t>
            </a:r>
            <a:r>
              <a:rPr lang="hu-HU" altLang="hu-HU" sz="2000" dirty="0" err="1">
                <a:latin typeface="+mn-lt"/>
              </a:rPr>
              <a:t>not</a:t>
            </a:r>
            <a:r>
              <a:rPr lang="hu-HU" altLang="hu-HU" sz="2000" dirty="0">
                <a:latin typeface="+mn-lt"/>
              </a:rPr>
              <a:t> </a:t>
            </a:r>
            <a:r>
              <a:rPr lang="hu-HU" altLang="hu-HU" sz="2000" dirty="0" err="1">
                <a:latin typeface="+mn-lt"/>
              </a:rPr>
              <a:t>only</a:t>
            </a:r>
            <a:r>
              <a:rPr lang="hu-HU" altLang="hu-HU" sz="2000" dirty="0">
                <a:latin typeface="+mn-lt"/>
              </a:rPr>
              <a:t> </a:t>
            </a:r>
            <a:r>
              <a:rPr lang="hu-HU" altLang="hu-HU" sz="2000" dirty="0" err="1">
                <a:latin typeface="+mn-lt"/>
              </a:rPr>
              <a:t>in</a:t>
            </a:r>
            <a:r>
              <a:rPr lang="hu-HU" altLang="hu-HU" sz="2000" dirty="0">
                <a:latin typeface="+mn-lt"/>
              </a:rPr>
              <a:t> </a:t>
            </a:r>
            <a:r>
              <a:rPr lang="hu-HU" altLang="hu-HU" sz="2000" dirty="0" err="1">
                <a:latin typeface="+mn-lt"/>
              </a:rPr>
              <a:t>leprosy</a:t>
            </a:r>
            <a:r>
              <a:rPr lang="hu-HU" altLang="hu-HU" sz="2000" dirty="0">
                <a:latin typeface="+mn-lt"/>
              </a:rPr>
              <a:t> </a:t>
            </a:r>
            <a:r>
              <a:rPr lang="hu-HU" altLang="hu-HU" sz="2000" dirty="0" err="1">
                <a:latin typeface="+mn-lt"/>
              </a:rPr>
              <a:t>but</a:t>
            </a:r>
            <a:r>
              <a:rPr lang="hu-HU" altLang="hu-HU" sz="2000" dirty="0">
                <a:latin typeface="+mn-lt"/>
              </a:rPr>
              <a:t> </a:t>
            </a:r>
            <a:r>
              <a:rPr lang="hu-HU" altLang="hu-HU" sz="2000" dirty="0" err="1">
                <a:latin typeface="+mn-lt"/>
              </a:rPr>
              <a:t>in</a:t>
            </a:r>
            <a:r>
              <a:rPr lang="hu-HU" altLang="hu-HU" sz="2000" dirty="0">
                <a:latin typeface="+mn-lt"/>
              </a:rPr>
              <a:t> </a:t>
            </a:r>
            <a:r>
              <a:rPr lang="hu-HU" altLang="hu-HU" sz="2000" dirty="0" err="1">
                <a:latin typeface="+mn-lt"/>
              </a:rPr>
              <a:t>some</a:t>
            </a:r>
            <a:r>
              <a:rPr lang="hu-HU" altLang="hu-HU" sz="2000" dirty="0">
                <a:latin typeface="+mn-lt"/>
              </a:rPr>
              <a:t>  </a:t>
            </a:r>
            <a:r>
              <a:rPr lang="hu-HU" altLang="hu-HU" sz="2000" dirty="0" err="1">
                <a:latin typeface="+mn-lt"/>
              </a:rPr>
              <a:t>autoimmune</a:t>
            </a:r>
            <a:r>
              <a:rPr lang="hu-HU" altLang="hu-HU" sz="2000" dirty="0">
                <a:latin typeface="+mn-lt"/>
              </a:rPr>
              <a:t> </a:t>
            </a:r>
            <a:r>
              <a:rPr lang="hu-HU" altLang="hu-HU" sz="2000" dirty="0" err="1">
                <a:latin typeface="+mn-lt"/>
              </a:rPr>
              <a:t>deseases</a:t>
            </a:r>
            <a:r>
              <a:rPr lang="hu-HU" altLang="hu-HU" sz="2000" dirty="0">
                <a:latin typeface="+mn-lt"/>
              </a:rPr>
              <a:t> </a:t>
            </a:r>
            <a:r>
              <a:rPr lang="hu-HU" altLang="hu-HU" sz="2000" dirty="0" err="1">
                <a:latin typeface="+mn-lt"/>
              </a:rPr>
              <a:t>also</a:t>
            </a:r>
            <a:endParaRPr lang="hu-HU" altLang="hu-HU" sz="2000" dirty="0">
              <a:latin typeface="+mn-lt"/>
            </a:endParaRPr>
          </a:p>
          <a:p>
            <a:pPr eaLnBrk="1" hangingPunct="1">
              <a:spcBef>
                <a:spcPct val="50000"/>
              </a:spcBef>
              <a:buFontTx/>
              <a:buNone/>
            </a:pPr>
            <a:r>
              <a:rPr lang="hu-HU" altLang="hu-HU" sz="2000" dirty="0" err="1">
                <a:latin typeface="+mn-lt"/>
              </a:rPr>
              <a:t>Today</a:t>
            </a:r>
            <a:r>
              <a:rPr lang="hu-HU" altLang="hu-HU" sz="2000" dirty="0">
                <a:latin typeface="+mn-lt"/>
              </a:rPr>
              <a:t> </a:t>
            </a:r>
            <a:r>
              <a:rPr lang="hu-HU" altLang="hu-HU" sz="2000" dirty="0" err="1">
                <a:latin typeface="+mn-lt"/>
              </a:rPr>
              <a:t>we</a:t>
            </a:r>
            <a:r>
              <a:rPr lang="hu-HU" altLang="hu-HU" sz="2000" dirty="0">
                <a:latin typeface="+mn-lt"/>
              </a:rPr>
              <a:t> </a:t>
            </a:r>
            <a:r>
              <a:rPr lang="hu-HU" altLang="hu-HU" sz="2000" dirty="0" err="1">
                <a:latin typeface="+mn-lt"/>
              </a:rPr>
              <a:t>know</a:t>
            </a:r>
            <a:r>
              <a:rPr lang="hu-HU" altLang="hu-HU" sz="2000" dirty="0">
                <a:latin typeface="+mn-lt"/>
              </a:rPr>
              <a:t> </a:t>
            </a:r>
            <a:r>
              <a:rPr lang="hu-HU" altLang="hu-HU" sz="2000" dirty="0" err="1">
                <a:latin typeface="+mn-lt"/>
              </a:rPr>
              <a:t>that</a:t>
            </a:r>
            <a:r>
              <a:rPr lang="hu-HU" altLang="hu-HU" sz="2000" dirty="0">
                <a:latin typeface="+mn-lt"/>
              </a:rPr>
              <a:t> </a:t>
            </a:r>
            <a:r>
              <a:rPr lang="hu-HU" altLang="hu-HU" sz="2000" dirty="0" err="1">
                <a:latin typeface="+mn-lt"/>
              </a:rPr>
              <a:t>it</a:t>
            </a:r>
            <a:r>
              <a:rPr lang="hu-HU" altLang="hu-HU" sz="2000" dirty="0">
                <a:latin typeface="+mn-lt"/>
              </a:rPr>
              <a:t> has </a:t>
            </a:r>
            <a:r>
              <a:rPr lang="hu-HU" altLang="hu-HU" sz="2000" dirty="0" err="1">
                <a:latin typeface="+mn-lt"/>
              </a:rPr>
              <a:t>antiangiogenetic</a:t>
            </a:r>
            <a:r>
              <a:rPr lang="hu-HU" altLang="hu-HU" sz="2000" dirty="0">
                <a:latin typeface="+mn-lt"/>
              </a:rPr>
              <a:t> </a:t>
            </a:r>
            <a:r>
              <a:rPr lang="hu-HU" altLang="hu-HU" sz="2000" dirty="0" err="1">
                <a:latin typeface="+mn-lt"/>
              </a:rPr>
              <a:t>effect</a:t>
            </a:r>
            <a:r>
              <a:rPr lang="hu-HU" altLang="hu-HU" sz="2000" dirty="0">
                <a:latin typeface="+mn-lt"/>
              </a:rPr>
              <a:t> , </a:t>
            </a:r>
          </a:p>
          <a:p>
            <a:pPr eaLnBrk="1" hangingPunct="1">
              <a:spcBef>
                <a:spcPct val="50000"/>
              </a:spcBef>
              <a:buFontTx/>
              <a:buNone/>
            </a:pPr>
            <a:r>
              <a:rPr lang="hu-HU" altLang="hu-HU" sz="2000" dirty="0" err="1">
                <a:latin typeface="+mn-lt"/>
              </a:rPr>
              <a:t>that</a:t>
            </a:r>
            <a:r>
              <a:rPr lang="hu-HU" altLang="hu-HU" sz="2000" dirty="0">
                <a:latin typeface="+mn-lt"/>
              </a:rPr>
              <a:t> </a:t>
            </a:r>
            <a:r>
              <a:rPr lang="hu-HU" altLang="hu-HU" sz="2000" dirty="0" err="1">
                <a:latin typeface="+mn-lt"/>
              </a:rPr>
              <a:t>caused</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problem</a:t>
            </a:r>
            <a:r>
              <a:rPr lang="hu-HU" altLang="hu-HU" sz="2000" dirty="0">
                <a:latin typeface="+mn-lt"/>
              </a:rPr>
              <a:t> </a:t>
            </a:r>
            <a:r>
              <a:rPr lang="hu-HU" altLang="hu-HU" sz="2000" dirty="0" err="1">
                <a:latin typeface="+mn-lt"/>
              </a:rPr>
              <a:t>in</a:t>
            </a:r>
            <a:r>
              <a:rPr lang="hu-HU" altLang="hu-HU" sz="2000" dirty="0">
                <a:latin typeface="+mn-lt"/>
              </a:rPr>
              <a:t> </a:t>
            </a:r>
            <a:r>
              <a:rPr lang="hu-HU" altLang="hu-HU" sz="2000" dirty="0" err="1">
                <a:latin typeface="+mn-lt"/>
              </a:rPr>
              <a:t>the</a:t>
            </a:r>
            <a:r>
              <a:rPr lang="hu-HU" altLang="hu-HU" sz="2000" dirty="0">
                <a:latin typeface="+mn-lt"/>
              </a:rPr>
              <a:t> </a:t>
            </a:r>
            <a:r>
              <a:rPr lang="hu-HU" altLang="hu-HU" sz="2000" dirty="0" err="1">
                <a:latin typeface="+mn-lt"/>
              </a:rPr>
              <a:t>developing</a:t>
            </a:r>
            <a:r>
              <a:rPr lang="hu-HU" altLang="hu-HU" sz="2000" dirty="0">
                <a:latin typeface="+mn-lt"/>
              </a:rPr>
              <a:t> </a:t>
            </a:r>
            <a:r>
              <a:rPr lang="hu-HU" altLang="hu-HU" sz="2000" dirty="0" err="1">
                <a:latin typeface="+mn-lt"/>
              </a:rPr>
              <a:t>embryo</a:t>
            </a:r>
            <a:r>
              <a:rPr lang="hu-HU" altLang="hu-HU" sz="2000" dirty="0">
                <a:latin typeface="+mn-lt"/>
              </a:rPr>
              <a:t> </a:t>
            </a:r>
            <a:endParaRPr lang="de-DE" altLang="hu-HU" sz="2000" dirty="0">
              <a:latin typeface="+mn-lt"/>
            </a:endParaRPr>
          </a:p>
        </p:txBody>
      </p:sp>
    </p:spTree>
    <p:extLst>
      <p:ext uri="{BB962C8B-B14F-4D97-AF65-F5344CB8AC3E}">
        <p14:creationId xmlns:p14="http://schemas.microsoft.com/office/powerpoint/2010/main" val="492824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73200" y="567035"/>
            <a:ext cx="9245600" cy="830997"/>
          </a:xfrm>
          <a:prstGeom prst="rect">
            <a:avLst/>
          </a:prstGeom>
        </p:spPr>
        <p:txBody>
          <a:bodyPr wrap="square">
            <a:spAutoFit/>
          </a:bodyPr>
          <a:lstStyle/>
          <a:p>
            <a:r>
              <a:rPr lang="en-US" sz="2400" b="1" i="0" u="none" strike="noStrike" baseline="0" dirty="0">
                <a:solidFill>
                  <a:srgbClr val="C00000"/>
                </a:solidFill>
              </a:rPr>
              <a:t>Both maternal diabetes and maternal obesity during</a:t>
            </a:r>
            <a:r>
              <a:rPr lang="hu-HU" sz="2400" b="1" i="0" u="none" strike="noStrike" dirty="0">
                <a:solidFill>
                  <a:srgbClr val="C00000"/>
                </a:solidFill>
              </a:rPr>
              <a:t> </a:t>
            </a:r>
            <a:r>
              <a:rPr lang="en-US" sz="2400" b="1" i="0" u="none" strike="noStrike" baseline="0" dirty="0">
                <a:solidFill>
                  <a:srgbClr val="C00000"/>
                </a:solidFill>
              </a:rPr>
              <a:t>pregnancy</a:t>
            </a:r>
            <a:r>
              <a:rPr lang="hu-HU" sz="2400" b="1" i="0" u="none" strike="noStrike" dirty="0">
                <a:solidFill>
                  <a:srgbClr val="C00000"/>
                </a:solidFill>
              </a:rPr>
              <a:t> </a:t>
            </a:r>
            <a:r>
              <a:rPr lang="en-US" sz="2400" b="1" i="0" u="none" strike="noStrike" baseline="0" dirty="0">
                <a:solidFill>
                  <a:srgbClr val="C00000"/>
                </a:solidFill>
              </a:rPr>
              <a:t>constitute risk factors for birth defects of</a:t>
            </a:r>
            <a:r>
              <a:rPr lang="hu-HU" sz="2400" b="1" i="0" u="none" strike="noStrike" dirty="0">
                <a:solidFill>
                  <a:srgbClr val="C00000"/>
                </a:solidFill>
              </a:rPr>
              <a:t> </a:t>
            </a:r>
            <a:r>
              <a:rPr lang="hu-HU" sz="2400" b="1" i="0" u="none" strike="noStrike" baseline="0" dirty="0" err="1">
                <a:solidFill>
                  <a:srgbClr val="C00000"/>
                </a:solidFill>
              </a:rPr>
              <a:t>the</a:t>
            </a:r>
            <a:r>
              <a:rPr lang="hu-HU" sz="2400" b="1" i="0" u="none" strike="noStrike" baseline="0" dirty="0">
                <a:solidFill>
                  <a:srgbClr val="C00000"/>
                </a:solidFill>
              </a:rPr>
              <a:t> </a:t>
            </a:r>
            <a:r>
              <a:rPr lang="hu-HU" sz="2400" b="1" i="0" u="none" strike="noStrike" baseline="0" dirty="0" err="1">
                <a:solidFill>
                  <a:srgbClr val="C00000"/>
                </a:solidFill>
              </a:rPr>
              <a:t>fetus</a:t>
            </a:r>
            <a:endParaRPr lang="hu-HU" sz="2400" b="1" dirty="0">
              <a:solidFill>
                <a:srgbClr val="C00000"/>
              </a:solidFill>
            </a:endParaRPr>
          </a:p>
        </p:txBody>
      </p:sp>
      <p:pic>
        <p:nvPicPr>
          <p:cNvPr id="3" name="Kép 2"/>
          <p:cNvPicPr>
            <a:picLocks noChangeAspect="1"/>
          </p:cNvPicPr>
          <p:nvPr/>
        </p:nvPicPr>
        <p:blipFill>
          <a:blip r:embed="rId3"/>
          <a:stretch>
            <a:fillRect/>
          </a:stretch>
        </p:blipFill>
        <p:spPr>
          <a:xfrm>
            <a:off x="539575" y="2084584"/>
            <a:ext cx="10179225" cy="4409519"/>
          </a:xfrm>
          <a:prstGeom prst="rect">
            <a:avLst/>
          </a:prstGeom>
        </p:spPr>
      </p:pic>
      <p:sp>
        <p:nvSpPr>
          <p:cNvPr id="4" name="Téglalap 3"/>
          <p:cNvSpPr/>
          <p:nvPr/>
        </p:nvSpPr>
        <p:spPr>
          <a:xfrm>
            <a:off x="749300" y="1703584"/>
            <a:ext cx="6096000" cy="369332"/>
          </a:xfrm>
          <a:prstGeom prst="rect">
            <a:avLst/>
          </a:prstGeom>
        </p:spPr>
        <p:txBody>
          <a:bodyPr>
            <a:spAutoFit/>
          </a:bodyPr>
          <a:lstStyle/>
          <a:p>
            <a:r>
              <a:rPr lang="en-US" dirty="0"/>
              <a:t>neural tube defects and heart</a:t>
            </a:r>
            <a:r>
              <a:rPr lang="hu-HU" dirty="0"/>
              <a:t> </a:t>
            </a:r>
            <a:r>
              <a:rPr lang="en-US" dirty="0"/>
              <a:t>defects </a:t>
            </a:r>
            <a:endParaRPr lang="hu-HU" dirty="0"/>
          </a:p>
        </p:txBody>
      </p:sp>
    </p:spTree>
    <p:extLst>
      <p:ext uri="{BB962C8B-B14F-4D97-AF65-F5344CB8AC3E}">
        <p14:creationId xmlns:p14="http://schemas.microsoft.com/office/powerpoint/2010/main" val="416271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22300" y="645755"/>
            <a:ext cx="7312660" cy="2400657"/>
          </a:xfrm>
          <a:prstGeom prst="rect">
            <a:avLst/>
          </a:prstGeom>
        </p:spPr>
        <p:txBody>
          <a:bodyPr wrap="square">
            <a:spAutoFit/>
          </a:bodyPr>
          <a:lstStyle/>
          <a:p>
            <a:r>
              <a:rPr lang="en-US" sz="2400" b="1" i="0" u="none" strike="noStrike" baseline="0" dirty="0">
                <a:solidFill>
                  <a:srgbClr val="C00000"/>
                </a:solidFill>
              </a:rPr>
              <a:t>Maternal obesity </a:t>
            </a:r>
            <a:r>
              <a:rPr lang="en-US" b="0" i="0" u="none" strike="noStrike" baseline="0" dirty="0">
                <a:solidFill>
                  <a:srgbClr val="231F20"/>
                </a:solidFill>
              </a:rPr>
              <a:t>(defined in the United States as a</a:t>
            </a:r>
          </a:p>
          <a:p>
            <a:r>
              <a:rPr lang="en-US" b="0" i="0" u="none" strike="noStrike" baseline="0" dirty="0">
                <a:solidFill>
                  <a:srgbClr val="231F20"/>
                </a:solidFill>
              </a:rPr>
              <a:t>body mass index greater than 30 kg/meter squared) </a:t>
            </a:r>
            <a:endParaRPr lang="hu-HU" b="0" i="0" u="none" strike="noStrike" baseline="0" dirty="0">
              <a:solidFill>
                <a:srgbClr val="231F20"/>
              </a:solidFill>
            </a:endParaRPr>
          </a:p>
          <a:p>
            <a:endParaRPr lang="hu-HU" dirty="0">
              <a:solidFill>
                <a:srgbClr val="231F20"/>
              </a:solidFill>
            </a:endParaRPr>
          </a:p>
          <a:p>
            <a:r>
              <a:rPr lang="hu-HU" dirty="0">
                <a:solidFill>
                  <a:srgbClr val="231F20"/>
                </a:solidFill>
              </a:rPr>
              <a:t>i</a:t>
            </a:r>
            <a:r>
              <a:rPr lang="en-US" b="0" i="0" u="none" strike="noStrike" baseline="0" dirty="0">
                <a:solidFill>
                  <a:srgbClr val="231F20"/>
                </a:solidFill>
              </a:rPr>
              <a:t>s</a:t>
            </a:r>
            <a:r>
              <a:rPr lang="hu-HU" b="0" i="0" u="none" strike="noStrike" baseline="0" dirty="0">
                <a:solidFill>
                  <a:srgbClr val="231F20"/>
                </a:solidFill>
              </a:rPr>
              <a:t> </a:t>
            </a:r>
            <a:r>
              <a:rPr lang="en-US" b="0" i="0" u="none" strike="noStrike" baseline="0" dirty="0">
                <a:solidFill>
                  <a:srgbClr val="231F20"/>
                </a:solidFill>
              </a:rPr>
              <a:t>also a risk factor for birth defects.</a:t>
            </a:r>
            <a:endParaRPr lang="hu-HU" b="0" i="0" u="none" strike="noStrike" baseline="0" dirty="0">
              <a:solidFill>
                <a:srgbClr val="231F20"/>
              </a:solidFill>
            </a:endParaRPr>
          </a:p>
          <a:p>
            <a:endParaRPr lang="hu-HU" dirty="0">
              <a:solidFill>
                <a:srgbClr val="231F20"/>
              </a:solidFill>
            </a:endParaRPr>
          </a:p>
          <a:p>
            <a:r>
              <a:rPr lang="en-US" b="0" i="0" u="none" strike="noStrike" baseline="0" dirty="0">
                <a:solidFill>
                  <a:srgbClr val="231F20"/>
                </a:solidFill>
              </a:rPr>
              <a:t> Fetuses born to obese</a:t>
            </a:r>
            <a:r>
              <a:rPr lang="hu-HU" b="0" i="0" u="none" strike="noStrike" dirty="0">
                <a:solidFill>
                  <a:srgbClr val="231F20"/>
                </a:solidFill>
              </a:rPr>
              <a:t> </a:t>
            </a:r>
            <a:r>
              <a:rPr lang="en-US" b="0" i="0" u="none" strike="noStrike" baseline="0" dirty="0">
                <a:solidFill>
                  <a:srgbClr val="231F20"/>
                </a:solidFill>
              </a:rPr>
              <a:t>women are 2 to 3.5 times more likely than those born to</a:t>
            </a:r>
            <a:r>
              <a:rPr lang="hu-HU" b="0" i="0" u="none" strike="noStrike" dirty="0">
                <a:solidFill>
                  <a:srgbClr val="231F20"/>
                </a:solidFill>
              </a:rPr>
              <a:t> </a:t>
            </a:r>
            <a:r>
              <a:rPr lang="en-US" b="0" i="0" u="none" strike="noStrike" baseline="0" dirty="0">
                <a:solidFill>
                  <a:srgbClr val="231F20"/>
                </a:solidFill>
              </a:rPr>
              <a:t>average-weight women to have neural tube defects,</a:t>
            </a:r>
            <a:r>
              <a:rPr lang="hu-HU" b="0" i="0" u="none" strike="noStrike" baseline="0" dirty="0">
                <a:solidFill>
                  <a:srgbClr val="231F20"/>
                </a:solidFill>
              </a:rPr>
              <a:t> </a:t>
            </a:r>
            <a:r>
              <a:rPr lang="hu-HU" b="0" i="0" u="none" strike="noStrike" baseline="0" dirty="0" err="1">
                <a:solidFill>
                  <a:srgbClr val="231F20"/>
                </a:solidFill>
              </a:rPr>
              <a:t>heart</a:t>
            </a:r>
            <a:r>
              <a:rPr lang="hu-HU" b="0" i="0" u="none" strike="noStrike" baseline="0" dirty="0">
                <a:solidFill>
                  <a:srgbClr val="231F20"/>
                </a:solidFill>
              </a:rPr>
              <a:t> </a:t>
            </a:r>
            <a:r>
              <a:rPr lang="hu-HU" b="0" i="0" u="none" strike="noStrike" baseline="0" dirty="0" err="1">
                <a:solidFill>
                  <a:srgbClr val="231F20"/>
                </a:solidFill>
              </a:rPr>
              <a:t>defects</a:t>
            </a:r>
            <a:r>
              <a:rPr lang="hu-HU" b="0" i="0" u="none" strike="noStrike" baseline="0" dirty="0">
                <a:solidFill>
                  <a:srgbClr val="231F20"/>
                </a:solidFill>
              </a:rPr>
              <a:t>, and</a:t>
            </a:r>
            <a:r>
              <a:rPr lang="hu-HU" b="1" i="0" u="none" strike="noStrike" baseline="0" dirty="0">
                <a:solidFill>
                  <a:srgbClr val="231F20"/>
                </a:solidFill>
              </a:rPr>
              <a:t> </a:t>
            </a:r>
            <a:r>
              <a:rPr lang="hu-HU" b="1" i="0" u="none" strike="noStrike" baseline="0" dirty="0" err="1">
                <a:solidFill>
                  <a:srgbClr val="C00000"/>
                </a:solidFill>
              </a:rPr>
              <a:t>omphalocele</a:t>
            </a:r>
            <a:r>
              <a:rPr lang="hu-HU" b="0" i="0" u="none" strike="noStrike" baseline="0" dirty="0">
                <a:solidFill>
                  <a:srgbClr val="231F20"/>
                </a:solidFill>
              </a:rPr>
              <a:t>.</a:t>
            </a:r>
            <a:endParaRPr lang="hu-HU" dirty="0"/>
          </a:p>
        </p:txBody>
      </p:sp>
      <p:pic>
        <p:nvPicPr>
          <p:cNvPr id="5122" name="Picture 2" descr="http://www.nlm.nih.gov/medlineplus/ency/images/ency/fullsize/9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240" y="2792412"/>
            <a:ext cx="4815840" cy="385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71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AXON STRONG fényképe.">
            <a:extLst>
              <a:ext uri="{FF2B5EF4-FFF2-40B4-BE49-F238E27FC236}">
                <a16:creationId xmlns:a16="http://schemas.microsoft.com/office/drawing/2014/main" id="{B42D45F9-6439-416B-A175-7C646245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22" y="905388"/>
            <a:ext cx="4000500" cy="533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a:extLst>
              <a:ext uri="{FF2B5EF4-FFF2-40B4-BE49-F238E27FC236}">
                <a16:creationId xmlns:a16="http://schemas.microsoft.com/office/drawing/2014/main" id="{8F842051-BF21-4A97-9613-6EADA380A2B0}"/>
              </a:ext>
            </a:extLst>
          </p:cNvPr>
          <p:cNvSpPr txBox="1">
            <a:spLocks noChangeArrowheads="1"/>
          </p:cNvSpPr>
          <p:nvPr/>
        </p:nvSpPr>
        <p:spPr bwMode="auto">
          <a:xfrm>
            <a:off x="6680662" y="905388"/>
            <a:ext cx="32146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dirty="0" err="1">
                <a:solidFill>
                  <a:srgbClr val="C00000"/>
                </a:solidFill>
                <a:latin typeface="+mn-lt"/>
              </a:rPr>
              <a:t>Thank</a:t>
            </a:r>
            <a:r>
              <a:rPr lang="hu-HU" altLang="hu-HU" sz="2400" dirty="0">
                <a:solidFill>
                  <a:srgbClr val="C00000"/>
                </a:solidFill>
                <a:latin typeface="+mn-lt"/>
              </a:rPr>
              <a:t> </a:t>
            </a:r>
            <a:r>
              <a:rPr lang="hu-HU" altLang="hu-HU" sz="2400" dirty="0" err="1">
                <a:solidFill>
                  <a:srgbClr val="C00000"/>
                </a:solidFill>
                <a:latin typeface="+mn-lt"/>
              </a:rPr>
              <a:t>You</a:t>
            </a:r>
            <a:r>
              <a:rPr lang="hu-HU" altLang="hu-HU" sz="2400" dirty="0">
                <a:solidFill>
                  <a:srgbClr val="C00000"/>
                </a:solidFill>
                <a:latin typeface="+mn-lt"/>
              </a:rPr>
              <a:t> </a:t>
            </a:r>
            <a:r>
              <a:rPr lang="hu-HU" altLang="hu-HU" sz="2400" dirty="0" err="1">
                <a:solidFill>
                  <a:srgbClr val="C00000"/>
                </a:solidFill>
                <a:latin typeface="+mn-lt"/>
              </a:rPr>
              <a:t>for</a:t>
            </a:r>
            <a:r>
              <a:rPr lang="hu-HU" altLang="hu-HU" sz="2400" dirty="0">
                <a:solidFill>
                  <a:srgbClr val="C00000"/>
                </a:solidFill>
                <a:latin typeface="+mn-lt"/>
              </a:rPr>
              <a:t> </a:t>
            </a:r>
            <a:r>
              <a:rPr lang="hu-HU" altLang="hu-HU" sz="2400" dirty="0" err="1">
                <a:solidFill>
                  <a:srgbClr val="C00000"/>
                </a:solidFill>
                <a:latin typeface="+mn-lt"/>
              </a:rPr>
              <a:t>attention</a:t>
            </a:r>
            <a:r>
              <a:rPr lang="hu-HU" altLang="hu-HU" sz="2400" dirty="0">
                <a:solidFill>
                  <a:srgbClr val="C00000"/>
                </a:solidFill>
                <a:latin typeface="+mn-lt"/>
              </a:rPr>
              <a:t>!</a:t>
            </a:r>
          </a:p>
        </p:txBody>
      </p:sp>
      <p:pic>
        <p:nvPicPr>
          <p:cNvPr id="4" name="Picture 7" descr="1834-1-baby-sleep-care-pro">
            <a:extLst>
              <a:ext uri="{FF2B5EF4-FFF2-40B4-BE49-F238E27FC236}">
                <a16:creationId xmlns:a16="http://schemas.microsoft.com/office/drawing/2014/main" id="{41940AE5-AA15-423D-BFAA-7006116C6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403" y="2625687"/>
            <a:ext cx="3910295" cy="391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to-it1">
            <a:extLst>
              <a:ext uri="{FF2B5EF4-FFF2-40B4-BE49-F238E27FC236}">
                <a16:creationId xmlns:a16="http://schemas.microsoft.com/office/drawing/2014/main" id="{50A9CC21-BBF5-42E6-B05A-4EC7C931B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166" y="3494550"/>
            <a:ext cx="1872809" cy="24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JAXON STRONG fényképe.">
            <a:extLst>
              <a:ext uri="{FF2B5EF4-FFF2-40B4-BE49-F238E27FC236}">
                <a16:creationId xmlns:a16="http://schemas.microsoft.com/office/drawing/2014/main" id="{61767C5D-9CEB-47F9-A83D-F4DD58896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9154" y="398547"/>
            <a:ext cx="2051860" cy="273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749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2500068" y="483240"/>
            <a:ext cx="7772400" cy="720080"/>
          </a:xfrm>
        </p:spPr>
        <p:txBody>
          <a:bodyPr>
            <a:normAutofit fontScale="90000"/>
          </a:bodyPr>
          <a:lstStyle/>
          <a:p>
            <a:pPr algn="ctr"/>
            <a:r>
              <a:rPr lang="hu-HU" sz="3200" dirty="0">
                <a:latin typeface="+mn-lt"/>
                <a:cs typeface="Arial" panose="020B0604020202020204" pitchFamily="34" charset="0"/>
              </a:rPr>
              <a:t>List of </a:t>
            </a:r>
            <a:r>
              <a:rPr lang="hu-HU" sz="3200" dirty="0" err="1">
                <a:latin typeface="+mn-lt"/>
                <a:cs typeface="Arial" panose="020B0604020202020204" pitchFamily="34" charset="0"/>
              </a:rPr>
              <a:t>important</a:t>
            </a:r>
            <a:r>
              <a:rPr lang="hu-HU" sz="3200" dirty="0">
                <a:latin typeface="+mn-lt"/>
                <a:cs typeface="Arial" panose="020B0604020202020204" pitchFamily="34" charset="0"/>
              </a:rPr>
              <a:t> </a:t>
            </a:r>
            <a:r>
              <a:rPr lang="hu-HU" sz="3200" dirty="0" err="1">
                <a:latin typeface="+mn-lt"/>
                <a:cs typeface="Arial" panose="020B0604020202020204" pitchFamily="34" charset="0"/>
              </a:rPr>
              <a:t>malformations</a:t>
            </a:r>
            <a:br>
              <a:rPr lang="hu-HU" sz="3200" dirty="0">
                <a:latin typeface="+mn-lt"/>
                <a:cs typeface="Arial" panose="020B0604020202020204" pitchFamily="34" charset="0"/>
              </a:rPr>
            </a:br>
            <a:endParaRPr lang="de-DE" sz="3200" dirty="0">
              <a:latin typeface="+mn-lt"/>
              <a:cs typeface="Arial" panose="020B0604020202020204" pitchFamily="34" charset="0"/>
            </a:endParaRPr>
          </a:p>
        </p:txBody>
      </p:sp>
      <p:sp>
        <p:nvSpPr>
          <p:cNvPr id="5" name="Tartalom helye 4"/>
          <p:cNvSpPr>
            <a:spLocks noGrp="1"/>
          </p:cNvSpPr>
          <p:nvPr>
            <p:ph idx="1"/>
          </p:nvPr>
        </p:nvSpPr>
        <p:spPr>
          <a:xfrm>
            <a:off x="2209800" y="1203320"/>
            <a:ext cx="7772400" cy="5187280"/>
          </a:xfrm>
        </p:spPr>
        <p:txBody>
          <a:bodyPr>
            <a:normAutofit/>
          </a:bodyPr>
          <a:lstStyle/>
          <a:p>
            <a:r>
              <a:rPr lang="hu-HU" sz="2000" b="1" dirty="0" err="1">
                <a:cs typeface="Arial" panose="020B0604020202020204" pitchFamily="34" charset="0"/>
              </a:rPr>
              <a:t>Gamete</a:t>
            </a:r>
            <a:r>
              <a:rPr lang="hu-HU" sz="2000" b="1" dirty="0">
                <a:cs typeface="Arial" panose="020B0604020202020204" pitchFamily="34" charset="0"/>
              </a:rPr>
              <a:t> </a:t>
            </a:r>
            <a:r>
              <a:rPr lang="hu-HU" sz="2000" b="1" dirty="0" err="1">
                <a:cs typeface="Arial" panose="020B0604020202020204" pitchFamily="34" charset="0"/>
              </a:rPr>
              <a:t>production</a:t>
            </a:r>
            <a:r>
              <a:rPr lang="hu-HU" sz="2000" b="1" dirty="0">
                <a:cs typeface="Arial" panose="020B0604020202020204" pitchFamily="34" charset="0"/>
              </a:rPr>
              <a:t>, </a:t>
            </a:r>
            <a:r>
              <a:rPr lang="hu-HU" sz="2000" b="1" dirty="0" err="1">
                <a:cs typeface="Arial" panose="020B0604020202020204" pitchFamily="34" charset="0"/>
              </a:rPr>
              <a:t>meiosis</a:t>
            </a:r>
            <a:r>
              <a:rPr lang="hu-HU" sz="2000" b="1" dirty="0">
                <a:cs typeface="Arial" panose="020B0604020202020204" pitchFamily="34" charset="0"/>
              </a:rPr>
              <a:t>:</a:t>
            </a:r>
          </a:p>
          <a:p>
            <a:pPr marL="0" indent="0">
              <a:buNone/>
            </a:pPr>
            <a:r>
              <a:rPr lang="hu-HU" altLang="hu-HU" sz="2000" b="1" dirty="0" err="1"/>
              <a:t>trisomy</a:t>
            </a:r>
            <a:r>
              <a:rPr lang="hu-HU" altLang="hu-HU" sz="2000" b="1" dirty="0"/>
              <a:t> 21, </a:t>
            </a:r>
            <a:r>
              <a:rPr lang="hu-HU" altLang="hu-HU" sz="2000" b="1" dirty="0" err="1"/>
              <a:t>trisomy</a:t>
            </a:r>
            <a:r>
              <a:rPr lang="hu-HU" altLang="hu-HU" sz="2000" b="1" dirty="0"/>
              <a:t> 18, </a:t>
            </a:r>
            <a:r>
              <a:rPr lang="hu-HU" sz="2000" b="1" dirty="0">
                <a:cs typeface="Arial" panose="020B0604020202020204" pitchFamily="34" charset="0"/>
              </a:rPr>
              <a:t> </a:t>
            </a:r>
            <a:r>
              <a:rPr lang="hu-HU" sz="2000" b="1" dirty="0" err="1">
                <a:cs typeface="Arial" panose="020B0604020202020204" pitchFamily="34" charset="0"/>
              </a:rPr>
              <a:t>Klinefelter</a:t>
            </a:r>
            <a:r>
              <a:rPr lang="hu-HU" sz="2000" b="1" dirty="0">
                <a:cs typeface="Arial" panose="020B0604020202020204" pitchFamily="34" charset="0"/>
              </a:rPr>
              <a:t>- (47, XXY), Turner- (45, X) </a:t>
            </a:r>
            <a:r>
              <a:rPr lang="hu-HU" sz="2000" b="1" dirty="0" err="1">
                <a:cs typeface="Arial" panose="020B0604020202020204" pitchFamily="34" charset="0"/>
              </a:rPr>
              <a:t>syndrome</a:t>
            </a:r>
            <a:br>
              <a:rPr lang="hu-HU" sz="2000" b="1" dirty="0">
                <a:cs typeface="Arial" panose="020B0604020202020204" pitchFamily="34" charset="0"/>
              </a:rPr>
            </a:br>
            <a:r>
              <a:rPr lang="hu-HU" sz="2000" b="1" dirty="0">
                <a:cs typeface="Arial" panose="020B0604020202020204" pitchFamily="34" charset="0"/>
              </a:rPr>
              <a:t>22q11 </a:t>
            </a:r>
            <a:r>
              <a:rPr lang="hu-HU" sz="2000" b="1" dirty="0" err="1">
                <a:cs typeface="Arial" panose="020B0604020202020204" pitchFamily="34" charset="0"/>
              </a:rPr>
              <a:t>Deletion</a:t>
            </a:r>
            <a:endParaRPr lang="hu-HU" sz="2000" b="1" dirty="0">
              <a:cs typeface="Arial" panose="020B0604020202020204" pitchFamily="34" charset="0"/>
            </a:endParaRPr>
          </a:p>
          <a:p>
            <a:pPr marL="0" indent="0">
              <a:buNone/>
            </a:pPr>
            <a:br>
              <a:rPr lang="hu-HU" sz="2000" b="1" dirty="0">
                <a:cs typeface="Arial" panose="020B0604020202020204" pitchFamily="34" charset="0"/>
              </a:rPr>
            </a:br>
            <a:r>
              <a:rPr lang="hu-HU" sz="2000" b="1" dirty="0">
                <a:cs typeface="Arial" panose="020B0604020202020204" pitchFamily="34" charset="0"/>
              </a:rPr>
              <a:t> </a:t>
            </a:r>
            <a:r>
              <a:rPr lang="hu-HU" sz="2000" b="1" dirty="0" err="1">
                <a:cs typeface="Arial" panose="020B0604020202020204" pitchFamily="34" charset="0"/>
              </a:rPr>
              <a:t>ectopic</a:t>
            </a:r>
            <a:r>
              <a:rPr lang="hu-HU" sz="2000" b="1" dirty="0">
                <a:cs typeface="Arial" panose="020B0604020202020204" pitchFamily="34" charset="0"/>
              </a:rPr>
              <a:t> </a:t>
            </a:r>
            <a:r>
              <a:rPr lang="hu-HU" sz="2000" b="1" dirty="0" err="1">
                <a:cs typeface="Arial" panose="020B0604020202020204" pitchFamily="34" charset="0"/>
              </a:rPr>
              <a:t>or</a:t>
            </a:r>
            <a:r>
              <a:rPr lang="hu-HU" sz="2000" b="1" dirty="0">
                <a:cs typeface="Arial" panose="020B0604020202020204" pitchFamily="34" charset="0"/>
              </a:rPr>
              <a:t> extrauterin </a:t>
            </a:r>
            <a:r>
              <a:rPr lang="hu-HU" sz="2000" b="1" dirty="0" err="1">
                <a:cs typeface="Arial" panose="020B0604020202020204" pitchFamily="34" charset="0"/>
              </a:rPr>
              <a:t>pregnancy</a:t>
            </a:r>
            <a:endParaRPr lang="hu-HU" sz="2000" b="1" dirty="0">
              <a:cs typeface="Arial" panose="020B0604020202020204" pitchFamily="34" charset="0"/>
            </a:endParaRPr>
          </a:p>
          <a:p>
            <a:r>
              <a:rPr lang="hu-HU" sz="2000" b="1" dirty="0" err="1">
                <a:cs typeface="Arial" panose="020B0604020202020204" pitchFamily="34" charset="0"/>
              </a:rPr>
              <a:t>gastrulation</a:t>
            </a:r>
            <a:r>
              <a:rPr lang="hu-HU" sz="2000" b="1" dirty="0">
                <a:cs typeface="Arial" panose="020B0604020202020204" pitchFamily="34" charset="0"/>
              </a:rPr>
              <a:t>: situs </a:t>
            </a:r>
            <a:r>
              <a:rPr lang="hu-HU" sz="2000" b="1" dirty="0" err="1">
                <a:cs typeface="Arial" panose="020B0604020202020204" pitchFamily="34" charset="0"/>
              </a:rPr>
              <a:t>inversus</a:t>
            </a:r>
            <a:endParaRPr lang="hu-HU" sz="2000" b="1" dirty="0">
              <a:cs typeface="Arial" panose="020B0604020202020204" pitchFamily="34" charset="0"/>
            </a:endParaRPr>
          </a:p>
          <a:p>
            <a:r>
              <a:rPr lang="hu-HU" sz="2000" b="1" dirty="0" err="1">
                <a:cs typeface="Arial" panose="020B0604020202020204" pitchFamily="34" charset="0"/>
              </a:rPr>
              <a:t>neurulation</a:t>
            </a:r>
            <a:r>
              <a:rPr lang="hu-HU" sz="2000" b="1" dirty="0">
                <a:cs typeface="Arial" panose="020B0604020202020204" pitchFamily="34" charset="0"/>
              </a:rPr>
              <a:t>: </a:t>
            </a:r>
            <a:r>
              <a:rPr lang="hu-HU" sz="2000" b="1" dirty="0" err="1">
                <a:cs typeface="Arial" panose="020B0604020202020204" pitchFamily="34" charset="0"/>
              </a:rPr>
              <a:t>anencephalia</a:t>
            </a:r>
            <a:r>
              <a:rPr lang="hu-HU" sz="2000" b="1" dirty="0">
                <a:cs typeface="Arial" panose="020B0604020202020204" pitchFamily="34" charset="0"/>
              </a:rPr>
              <a:t>,  </a:t>
            </a:r>
            <a:r>
              <a:rPr lang="hu-HU" sz="2000" b="1" dirty="0" err="1">
                <a:cs typeface="Arial" panose="020B0604020202020204" pitchFamily="34" charset="0"/>
              </a:rPr>
              <a:t>spina</a:t>
            </a:r>
            <a:r>
              <a:rPr lang="hu-HU" sz="2000" b="1" dirty="0">
                <a:cs typeface="Arial" panose="020B0604020202020204" pitchFamily="34" charset="0"/>
              </a:rPr>
              <a:t> </a:t>
            </a:r>
            <a:r>
              <a:rPr lang="hu-HU" sz="2000" b="1" dirty="0" err="1">
                <a:cs typeface="Arial" panose="020B0604020202020204" pitchFamily="34" charset="0"/>
              </a:rPr>
              <a:t>bifida</a:t>
            </a:r>
            <a:endParaRPr lang="hu-HU" sz="2000" b="1" dirty="0">
              <a:cs typeface="Arial" panose="020B0604020202020204" pitchFamily="34" charset="0"/>
            </a:endParaRPr>
          </a:p>
          <a:p>
            <a:r>
              <a:rPr lang="hu-HU" sz="2000" b="1" dirty="0" err="1">
                <a:cs typeface="Arial" panose="020B0604020202020204" pitchFamily="34" charset="0"/>
              </a:rPr>
              <a:t>ectopias</a:t>
            </a:r>
            <a:r>
              <a:rPr lang="hu-HU" sz="2000" b="1" dirty="0">
                <a:cs typeface="Arial" panose="020B0604020202020204" pitchFamily="34" charset="0"/>
              </a:rPr>
              <a:t> (</a:t>
            </a:r>
            <a:r>
              <a:rPr lang="hu-HU" sz="2000" b="1" dirty="0" err="1">
                <a:cs typeface="Arial" panose="020B0604020202020204" pitchFamily="34" charset="0"/>
              </a:rPr>
              <a:t>ectopia</a:t>
            </a:r>
            <a:r>
              <a:rPr lang="hu-HU" sz="2000" b="1" dirty="0">
                <a:cs typeface="Arial" panose="020B0604020202020204" pitchFamily="34" charset="0"/>
              </a:rPr>
              <a:t> </a:t>
            </a:r>
            <a:r>
              <a:rPr lang="hu-HU" sz="2000" b="1" dirty="0" err="1">
                <a:cs typeface="Arial" panose="020B0604020202020204" pitchFamily="34" charset="0"/>
              </a:rPr>
              <a:t>cordis</a:t>
            </a:r>
            <a:r>
              <a:rPr lang="hu-HU" sz="2000" b="1" dirty="0">
                <a:cs typeface="Arial" panose="020B0604020202020204" pitchFamily="34" charset="0"/>
              </a:rPr>
              <a:t>)</a:t>
            </a:r>
          </a:p>
          <a:p>
            <a:r>
              <a:rPr lang="hu-HU" sz="2000" b="1" dirty="0" err="1">
                <a:cs typeface="Arial" panose="020B0604020202020204" pitchFamily="34" charset="0"/>
              </a:rPr>
              <a:t>somites</a:t>
            </a:r>
            <a:r>
              <a:rPr lang="hu-HU" sz="2000" b="1" dirty="0">
                <a:cs typeface="Arial" panose="020B0604020202020204" pitchFamily="34" charset="0"/>
              </a:rPr>
              <a:t>: </a:t>
            </a:r>
            <a:r>
              <a:rPr lang="hu-HU" sz="2000" b="1" dirty="0" err="1">
                <a:cs typeface="Arial" panose="020B0604020202020204" pitchFamily="34" charset="0"/>
              </a:rPr>
              <a:t>lumbalisation</a:t>
            </a:r>
            <a:r>
              <a:rPr lang="hu-HU" sz="2000" b="1" dirty="0">
                <a:cs typeface="Arial" panose="020B0604020202020204" pitchFamily="34" charset="0"/>
              </a:rPr>
              <a:t>, </a:t>
            </a:r>
            <a:r>
              <a:rPr lang="hu-HU" sz="2000" b="1" dirty="0" err="1">
                <a:cs typeface="Arial" panose="020B0604020202020204" pitchFamily="34" charset="0"/>
              </a:rPr>
              <a:t>sacralisation</a:t>
            </a:r>
            <a:r>
              <a:rPr lang="hu-HU" sz="2000" b="1" dirty="0">
                <a:cs typeface="Arial" panose="020B0604020202020204" pitchFamily="34" charset="0"/>
              </a:rPr>
              <a:t>, </a:t>
            </a:r>
            <a:r>
              <a:rPr lang="hu-HU" sz="2000" b="1" dirty="0" err="1">
                <a:cs typeface="Arial" panose="020B0604020202020204" pitchFamily="34" charset="0"/>
              </a:rPr>
              <a:t>preatlas</a:t>
            </a:r>
            <a:endParaRPr lang="hu-HU" sz="2000" b="1" dirty="0">
              <a:cs typeface="Arial" panose="020B0604020202020204" pitchFamily="34" charset="0"/>
            </a:endParaRPr>
          </a:p>
          <a:p>
            <a:r>
              <a:rPr lang="hu-HU" sz="2000" b="1" dirty="0">
                <a:cs typeface="Arial" panose="020B0604020202020204" pitchFamily="34" charset="0"/>
              </a:rPr>
              <a:t>placenta: </a:t>
            </a:r>
            <a:r>
              <a:rPr lang="hu-HU" sz="2000" b="1" dirty="0" err="1">
                <a:cs typeface="Arial" panose="020B0604020202020204" pitchFamily="34" charset="0"/>
              </a:rPr>
              <a:t>preeclampsia</a:t>
            </a:r>
            <a:endParaRPr lang="hu-HU" sz="2000" b="1" dirty="0">
              <a:cs typeface="Arial" panose="020B0604020202020204" pitchFamily="34" charset="0"/>
            </a:endParaRPr>
          </a:p>
          <a:p>
            <a:r>
              <a:rPr lang="hu-HU" sz="2000" b="1" dirty="0" err="1">
                <a:cs typeface="Arial" panose="020B0604020202020204" pitchFamily="34" charset="0"/>
              </a:rPr>
              <a:t>strangulations</a:t>
            </a:r>
            <a:endParaRPr lang="hu-HU" sz="2000" b="1" dirty="0">
              <a:cs typeface="Arial" panose="020B0604020202020204" pitchFamily="34" charset="0"/>
            </a:endParaRPr>
          </a:p>
          <a:p>
            <a:r>
              <a:rPr lang="hu-HU" sz="2000" b="1" dirty="0" err="1">
                <a:cs typeface="Arial" panose="020B0604020202020204" pitchFamily="34" charset="0"/>
              </a:rPr>
              <a:t>oligo</a:t>
            </a:r>
            <a:r>
              <a:rPr lang="hu-HU" sz="2000" b="1" dirty="0">
                <a:cs typeface="Arial" panose="020B0604020202020204" pitchFamily="34" charset="0"/>
              </a:rPr>
              <a:t>- and </a:t>
            </a:r>
            <a:r>
              <a:rPr lang="hu-HU" sz="2000" b="1" dirty="0" err="1">
                <a:cs typeface="Arial" panose="020B0604020202020204" pitchFamily="34" charset="0"/>
              </a:rPr>
              <a:t>polyhydramnion</a:t>
            </a:r>
            <a:endParaRPr lang="hu-HU" sz="2000" b="1" dirty="0">
              <a:cs typeface="Arial" panose="020B0604020202020204" pitchFamily="34" charset="0"/>
            </a:endParaRPr>
          </a:p>
          <a:p>
            <a:r>
              <a:rPr lang="hu-HU" sz="2000" b="1" dirty="0" err="1">
                <a:cs typeface="Arial" panose="020B0604020202020204" pitchFamily="34" charset="0"/>
              </a:rPr>
              <a:t>Skull</a:t>
            </a:r>
            <a:r>
              <a:rPr lang="hu-HU" sz="2000" b="1" dirty="0">
                <a:cs typeface="Arial" panose="020B0604020202020204" pitchFamily="34" charset="0"/>
              </a:rPr>
              <a:t>: </a:t>
            </a:r>
            <a:r>
              <a:rPr lang="hu-HU" sz="2000" b="1" dirty="0" err="1">
                <a:cs typeface="Arial" panose="020B0604020202020204" pitchFamily="34" charset="0"/>
              </a:rPr>
              <a:t>hydrocephalus</a:t>
            </a:r>
            <a:r>
              <a:rPr lang="hu-HU" sz="2000" b="1" dirty="0">
                <a:cs typeface="Arial" panose="020B0604020202020204" pitchFamily="34" charset="0"/>
              </a:rPr>
              <a:t>, </a:t>
            </a:r>
            <a:r>
              <a:rPr lang="hu-HU" sz="2000" b="1" dirty="0" err="1">
                <a:cs typeface="Arial" panose="020B0604020202020204" pitchFamily="34" charset="0"/>
              </a:rPr>
              <a:t>craniosynostosis</a:t>
            </a:r>
            <a:endParaRPr lang="hu-HU" sz="2000" b="1" dirty="0">
              <a:cs typeface="Arial" panose="020B0604020202020204" pitchFamily="34" charset="0"/>
            </a:endParaRPr>
          </a:p>
        </p:txBody>
      </p:sp>
    </p:spTree>
    <p:extLst>
      <p:ext uri="{BB962C8B-B14F-4D97-AF65-F5344CB8AC3E}">
        <p14:creationId xmlns:p14="http://schemas.microsoft.com/office/powerpoint/2010/main" val="2324011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92313" y="548680"/>
            <a:ext cx="7543800" cy="914400"/>
          </a:xfrm>
        </p:spPr>
        <p:txBody>
          <a:bodyPr/>
          <a:lstStyle/>
          <a:p>
            <a:pPr eaLnBrk="1" hangingPunct="1"/>
            <a:r>
              <a:rPr lang="hu-HU" dirty="0" err="1">
                <a:solidFill>
                  <a:srgbClr val="002060"/>
                </a:solidFill>
                <a:latin typeface="Calibri" panose="020F0502020204030204" pitchFamily="34" charset="0"/>
              </a:rPr>
              <a:t>References</a:t>
            </a:r>
            <a:endParaRPr lang="en-US" dirty="0">
              <a:solidFill>
                <a:srgbClr val="002060"/>
              </a:solidFill>
              <a:latin typeface="Calibri" panose="020F0502020204030204" pitchFamily="34" charset="0"/>
            </a:endParaRPr>
          </a:p>
        </p:txBody>
      </p:sp>
      <p:sp>
        <p:nvSpPr>
          <p:cNvPr id="29699" name="Text Box 3"/>
          <p:cNvSpPr txBox="1">
            <a:spLocks noChangeArrowheads="1"/>
          </p:cNvSpPr>
          <p:nvPr/>
        </p:nvSpPr>
        <p:spPr bwMode="auto">
          <a:xfrm>
            <a:off x="1111248" y="2906880"/>
            <a:ext cx="971123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2000" dirty="0">
                <a:solidFill>
                  <a:srgbClr val="002060"/>
                </a:solidFill>
                <a:latin typeface="Calibri" pitchFamily="34" charset="0"/>
                <a:cs typeface="Calibri" pitchFamily="34" charset="0"/>
              </a:rPr>
              <a:t>T.W. Sadler: </a:t>
            </a:r>
            <a:r>
              <a:rPr lang="en-US" sz="2000" dirty="0" err="1">
                <a:solidFill>
                  <a:srgbClr val="002060"/>
                </a:solidFill>
                <a:latin typeface="Calibri" pitchFamily="34" charset="0"/>
                <a:cs typeface="Calibri" pitchFamily="34" charset="0"/>
              </a:rPr>
              <a:t>Langman’s</a:t>
            </a:r>
            <a:r>
              <a:rPr lang="en-US" sz="2000" dirty="0">
                <a:solidFill>
                  <a:srgbClr val="002060"/>
                </a:solidFill>
                <a:latin typeface="Calibri" pitchFamily="34" charset="0"/>
                <a:cs typeface="Calibri" pitchFamily="34" charset="0"/>
              </a:rPr>
              <a:t> Medical Embryology, 7th edition, 1995, Baltimore, Maryland, USA – </a:t>
            </a:r>
            <a:r>
              <a:rPr lang="hu-HU" sz="2000" dirty="0">
                <a:solidFill>
                  <a:srgbClr val="002060"/>
                </a:solidFill>
                <a:latin typeface="Calibri" pitchFamily="34" charset="0"/>
                <a:cs typeface="Calibri" pitchFamily="34" charset="0"/>
              </a:rPr>
              <a:t>képek</a:t>
            </a:r>
          </a:p>
          <a:p>
            <a:pPr algn="just" eaLnBrk="1" hangingPunct="1">
              <a:spcBef>
                <a:spcPct val="50000"/>
              </a:spcBef>
            </a:pPr>
            <a:r>
              <a:rPr lang="hu-HU" sz="2000" dirty="0" err="1">
                <a:solidFill>
                  <a:srgbClr val="002060"/>
                </a:solidFill>
                <a:latin typeface="Calibri" pitchFamily="34" charset="0"/>
                <a:cs typeface="Calibri" pitchFamily="34" charset="0"/>
              </a:rPr>
              <a:t>Carlson’s</a:t>
            </a:r>
            <a:r>
              <a:rPr lang="hu-HU" sz="2000" dirty="0">
                <a:solidFill>
                  <a:srgbClr val="002060"/>
                </a:solidFill>
                <a:latin typeface="Calibri" pitchFamily="34" charset="0"/>
                <a:cs typeface="Calibri" pitchFamily="34" charset="0"/>
              </a:rPr>
              <a:t> </a:t>
            </a:r>
            <a:r>
              <a:rPr lang="hu-HU" sz="2000" dirty="0" err="1">
                <a:solidFill>
                  <a:srgbClr val="002060"/>
                </a:solidFill>
                <a:latin typeface="Calibri" pitchFamily="34" charset="0"/>
                <a:cs typeface="Calibri" pitchFamily="34" charset="0"/>
              </a:rPr>
              <a:t>embryology</a:t>
            </a:r>
            <a:r>
              <a:rPr lang="hu-HU" sz="2000" dirty="0">
                <a:solidFill>
                  <a:srgbClr val="002060"/>
                </a:solidFill>
                <a:latin typeface="Calibri" pitchFamily="34" charset="0"/>
                <a:cs typeface="Calibri" pitchFamily="34" charset="0"/>
              </a:rPr>
              <a:t> </a:t>
            </a:r>
            <a:r>
              <a:rPr lang="hu-HU" sz="2000" dirty="0" err="1">
                <a:solidFill>
                  <a:srgbClr val="002060"/>
                </a:solidFill>
                <a:latin typeface="Calibri" pitchFamily="34" charset="0"/>
                <a:cs typeface="Calibri" pitchFamily="34" charset="0"/>
              </a:rPr>
              <a:t>book</a:t>
            </a:r>
            <a:endParaRPr lang="hu-HU" sz="2000" dirty="0">
              <a:solidFill>
                <a:srgbClr val="002060"/>
              </a:solidFill>
              <a:latin typeface="Calibri" pitchFamily="34" charset="0"/>
              <a:cs typeface="Calibri" pitchFamily="34" charset="0"/>
            </a:endParaRPr>
          </a:p>
          <a:p>
            <a:pPr algn="just" eaLnBrk="1" hangingPunct="1">
              <a:spcBef>
                <a:spcPct val="50000"/>
              </a:spcBef>
            </a:pPr>
            <a:r>
              <a:rPr lang="hu-HU" sz="2000" dirty="0" err="1">
                <a:solidFill>
                  <a:srgbClr val="002060"/>
                </a:solidFill>
                <a:latin typeface="Calibri" pitchFamily="34" charset="0"/>
                <a:cs typeface="Calibri" pitchFamily="34" charset="0"/>
              </a:rPr>
              <a:t>Lectures</a:t>
            </a:r>
            <a:r>
              <a:rPr lang="hu-HU" sz="2000" dirty="0">
                <a:solidFill>
                  <a:srgbClr val="002060"/>
                </a:solidFill>
                <a:latin typeface="Calibri" pitchFamily="34" charset="0"/>
                <a:cs typeface="Calibri" pitchFamily="34" charset="0"/>
              </a:rPr>
              <a:t> of Dr.  Ágnes Csáki, Dr. Attila Magyar, Dr. Nándor Nagy, Dr. Ágnes </a:t>
            </a:r>
            <a:r>
              <a:rPr lang="hu-HU" sz="2000" dirty="0" err="1">
                <a:solidFill>
                  <a:srgbClr val="002060"/>
                </a:solidFill>
                <a:latin typeface="Calibri" pitchFamily="34" charset="0"/>
                <a:cs typeface="Calibri" pitchFamily="34" charset="0"/>
              </a:rPr>
              <a:t>Nemeskéri</a:t>
            </a:r>
            <a:endParaRPr lang="hu-HU" sz="2000" dirty="0">
              <a:solidFill>
                <a:srgbClr val="002060"/>
              </a:solidFill>
              <a:latin typeface="Calibri" pitchFamily="34" charset="0"/>
              <a:cs typeface="Calibri" pitchFamily="34" charset="0"/>
            </a:endParaRPr>
          </a:p>
          <a:p>
            <a:pPr algn="just" eaLnBrk="1" hangingPunct="1">
              <a:spcBef>
                <a:spcPct val="50000"/>
              </a:spcBef>
            </a:pPr>
            <a:endParaRPr lang="hu-HU" sz="2000" dirty="0">
              <a:solidFill>
                <a:srgbClr val="002060"/>
              </a:solidFill>
              <a:latin typeface="Calibri" pitchFamily="34" charset="0"/>
              <a:cs typeface="Calibri" pitchFamily="34" charset="0"/>
            </a:endParaRPr>
          </a:p>
          <a:p>
            <a:pPr algn="just" eaLnBrk="1" hangingPunct="1">
              <a:spcBef>
                <a:spcPct val="50000"/>
              </a:spcBef>
            </a:pPr>
            <a:endParaRPr lang="hu-HU" sz="2000" dirty="0">
              <a:solidFill>
                <a:srgbClr val="002060"/>
              </a:solidFill>
              <a:latin typeface="Calibri" pitchFamily="34" charset="0"/>
              <a:cs typeface="Calibri" pitchFamily="34" charset="0"/>
            </a:endParaRPr>
          </a:p>
        </p:txBody>
      </p:sp>
      <p:pic>
        <p:nvPicPr>
          <p:cNvPr id="3" name="Kép 2"/>
          <p:cNvPicPr>
            <a:picLocks noChangeAspect="1"/>
          </p:cNvPicPr>
          <p:nvPr/>
        </p:nvPicPr>
        <p:blipFill>
          <a:blip r:embed="rId2"/>
          <a:stretch>
            <a:fillRect/>
          </a:stretch>
        </p:blipFill>
        <p:spPr>
          <a:xfrm>
            <a:off x="960149" y="1761610"/>
            <a:ext cx="10271701" cy="786867"/>
          </a:xfrm>
          <a:prstGeom prst="rect">
            <a:avLst/>
          </a:prstGeom>
        </p:spPr>
      </p:pic>
    </p:spTree>
    <p:extLst>
      <p:ext uri="{BB962C8B-B14F-4D97-AF65-F5344CB8AC3E}">
        <p14:creationId xmlns:p14="http://schemas.microsoft.com/office/powerpoint/2010/main" val="53606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01599" y="70771"/>
            <a:ext cx="5733853" cy="6771084"/>
          </a:xfrm>
          <a:prstGeom prst="rect">
            <a:avLst/>
          </a:prstGeom>
          <a:ln>
            <a:solidFill>
              <a:srgbClr val="002060"/>
            </a:solidFill>
          </a:ln>
        </p:spPr>
        <p:txBody>
          <a:bodyPr wrap="square">
            <a:spAutoFit/>
          </a:bodyPr>
          <a:lstStyle/>
          <a:p>
            <a:r>
              <a:rPr lang="en-US" sz="2000" b="1" i="0" u="none" strike="noStrike" baseline="0" dirty="0" err="1">
                <a:solidFill>
                  <a:srgbClr val="C00000"/>
                </a:solidFill>
              </a:rPr>
              <a:t>Dysmorphogenesis</a:t>
            </a:r>
            <a:r>
              <a:rPr lang="en-US" b="0" i="0" u="none" strike="noStrike" baseline="0" dirty="0">
                <a:solidFill>
                  <a:srgbClr val="231F20"/>
                </a:solidFill>
              </a:rPr>
              <a:t> can result from both malformation</a:t>
            </a:r>
          </a:p>
          <a:p>
            <a:r>
              <a:rPr lang="en-US" b="0" i="0" u="none" strike="noStrike" baseline="0" dirty="0">
                <a:solidFill>
                  <a:srgbClr val="231F20"/>
                </a:solidFill>
              </a:rPr>
              <a:t>and deformation. </a:t>
            </a:r>
            <a:endParaRPr lang="hu-HU" b="0" i="0" u="none" strike="noStrike" baseline="0" dirty="0">
              <a:solidFill>
                <a:srgbClr val="231F20"/>
              </a:solidFill>
            </a:endParaRPr>
          </a:p>
          <a:p>
            <a:endParaRPr lang="hu-HU" dirty="0">
              <a:solidFill>
                <a:srgbClr val="231F20"/>
              </a:solidFill>
            </a:endParaRPr>
          </a:p>
          <a:p>
            <a:r>
              <a:rPr lang="en-US" sz="2400" b="1" i="0" u="none" strike="noStrike" baseline="0" dirty="0">
                <a:solidFill>
                  <a:srgbClr val="C00000"/>
                </a:solidFill>
              </a:rPr>
              <a:t>Malformations</a:t>
            </a:r>
            <a:r>
              <a:rPr lang="en-US" b="0" i="0" u="none" strike="noStrike" baseline="0" dirty="0">
                <a:solidFill>
                  <a:srgbClr val="231F20"/>
                </a:solidFill>
              </a:rPr>
              <a:t> consist of</a:t>
            </a:r>
            <a:r>
              <a:rPr lang="hu-HU" b="0" i="0" u="none" strike="noStrike" baseline="0" dirty="0">
                <a:solidFill>
                  <a:srgbClr val="231F20"/>
                </a:solidFill>
              </a:rPr>
              <a:t> </a:t>
            </a:r>
            <a:r>
              <a:rPr lang="en-US" dirty="0"/>
              <a:t>primary morphologic defects in an organ or body part</a:t>
            </a:r>
            <a:r>
              <a:rPr lang="hu-HU" dirty="0"/>
              <a:t> </a:t>
            </a:r>
            <a:r>
              <a:rPr lang="en-US" dirty="0"/>
              <a:t>resulting from abnormal developmental events that are</a:t>
            </a:r>
            <a:r>
              <a:rPr lang="hu-HU" dirty="0"/>
              <a:t> </a:t>
            </a:r>
            <a:r>
              <a:rPr lang="en-US" dirty="0"/>
              <a:t>directly involved in the development of that organ or</a:t>
            </a:r>
            <a:r>
              <a:rPr lang="hu-HU" dirty="0"/>
              <a:t> </a:t>
            </a:r>
            <a:r>
              <a:rPr lang="en-US" dirty="0"/>
              <a:t>body part. For example, </a:t>
            </a:r>
            <a:r>
              <a:rPr lang="en-US" b="1" dirty="0"/>
              <a:t>failure of the neural groove to</a:t>
            </a:r>
            <a:r>
              <a:rPr lang="hu-HU" b="1" dirty="0"/>
              <a:t> </a:t>
            </a:r>
            <a:r>
              <a:rPr lang="en-US" b="1" dirty="0"/>
              <a:t>close </a:t>
            </a:r>
            <a:r>
              <a:rPr lang="en-US" dirty="0"/>
              <a:t>results in a malformation called a neural tube</a:t>
            </a:r>
            <a:r>
              <a:rPr lang="hu-HU" dirty="0"/>
              <a:t> </a:t>
            </a:r>
            <a:r>
              <a:rPr lang="en-US" dirty="0"/>
              <a:t>defect. Similarly, </a:t>
            </a:r>
            <a:r>
              <a:rPr lang="en-US" b="1" dirty="0"/>
              <a:t>failure of the digits to fully separate</a:t>
            </a:r>
            <a:r>
              <a:rPr lang="hu-HU" b="1" dirty="0"/>
              <a:t> </a:t>
            </a:r>
            <a:r>
              <a:rPr lang="en-US" b="1" dirty="0"/>
              <a:t>results in syndactyly</a:t>
            </a:r>
            <a:r>
              <a:rPr lang="en-US" dirty="0"/>
              <a:t>, that is, fusion of the digits.</a:t>
            </a:r>
            <a:endParaRPr lang="hu-HU" dirty="0"/>
          </a:p>
          <a:p>
            <a:r>
              <a:rPr lang="en-US" sz="2400" b="1" dirty="0">
                <a:solidFill>
                  <a:srgbClr val="C00000"/>
                </a:solidFill>
              </a:rPr>
              <a:t>Deformations </a:t>
            </a:r>
            <a:r>
              <a:rPr lang="en-US" dirty="0"/>
              <a:t>consist of </a:t>
            </a:r>
            <a:r>
              <a:rPr lang="en-US" b="1" dirty="0"/>
              <a:t>secondary morphologic </a:t>
            </a:r>
            <a:endParaRPr lang="hu-HU" b="1" dirty="0"/>
          </a:p>
          <a:p>
            <a:r>
              <a:rPr lang="hu-HU" b="1" dirty="0"/>
              <a:t>d</a:t>
            </a:r>
            <a:r>
              <a:rPr lang="en-US" b="1" dirty="0" err="1"/>
              <a:t>efects</a:t>
            </a:r>
            <a:r>
              <a:rPr lang="hu-HU" b="1" dirty="0"/>
              <a:t> </a:t>
            </a:r>
            <a:r>
              <a:rPr lang="en-US" dirty="0"/>
              <a:t>that are imposed upon an organ or body part owing to</a:t>
            </a:r>
            <a:r>
              <a:rPr lang="hu-HU" dirty="0"/>
              <a:t> </a:t>
            </a:r>
            <a:r>
              <a:rPr lang="en-US" dirty="0"/>
              <a:t>mechanical forces; that is, deformations affect the</a:t>
            </a:r>
          </a:p>
          <a:p>
            <a:r>
              <a:rPr lang="en-US" dirty="0"/>
              <a:t>development of an organ or body part indirectly. For</a:t>
            </a:r>
          </a:p>
          <a:p>
            <a:r>
              <a:rPr lang="en-US" dirty="0"/>
              <a:t>example, if </a:t>
            </a:r>
            <a:r>
              <a:rPr lang="en-US" dirty="0">
                <a:solidFill>
                  <a:srgbClr val="C00000"/>
                </a:solidFill>
              </a:rPr>
              <a:t>insufficient amniotic fluid </a:t>
            </a:r>
            <a:r>
              <a:rPr lang="en-US" dirty="0"/>
              <a:t>forms (i.e., </a:t>
            </a:r>
            <a:r>
              <a:rPr lang="en-US" b="1" dirty="0" err="1">
                <a:solidFill>
                  <a:srgbClr val="C00000"/>
                </a:solidFill>
              </a:rPr>
              <a:t>oligohydramnios</a:t>
            </a:r>
            <a:r>
              <a:rPr lang="en-US" dirty="0"/>
              <a:t>),</a:t>
            </a:r>
            <a:r>
              <a:rPr lang="hu-HU" dirty="0"/>
              <a:t> </a:t>
            </a:r>
            <a:r>
              <a:rPr lang="en-US" dirty="0"/>
              <a:t>deformation of the feet can occur due</a:t>
            </a:r>
          </a:p>
          <a:p>
            <a:r>
              <a:rPr lang="en-US" dirty="0"/>
              <a:t>to mechanical constraints, resulting in </a:t>
            </a:r>
            <a:r>
              <a:rPr lang="en-US" dirty="0">
                <a:solidFill>
                  <a:srgbClr val="C00000"/>
                </a:solidFill>
              </a:rPr>
              <a:t>club foot.</a:t>
            </a:r>
            <a:endParaRPr lang="hu-HU" dirty="0">
              <a:solidFill>
                <a:srgbClr val="C00000"/>
              </a:solidFill>
            </a:endParaRPr>
          </a:p>
          <a:p>
            <a:endParaRPr lang="en-US" dirty="0"/>
          </a:p>
          <a:p>
            <a:r>
              <a:rPr lang="en-US" dirty="0" err="1"/>
              <a:t>Dysmorphogenesis</a:t>
            </a:r>
            <a:r>
              <a:rPr lang="en-US" dirty="0"/>
              <a:t> can occur in an isolated organ or</a:t>
            </a:r>
          </a:p>
          <a:p>
            <a:r>
              <a:rPr lang="en-US" dirty="0"/>
              <a:t>body part or can occur as a pattern of multiple primary</a:t>
            </a:r>
          </a:p>
          <a:p>
            <a:r>
              <a:rPr lang="en-US" dirty="0"/>
              <a:t>malformations with a single cause. In the latter case, the</a:t>
            </a:r>
          </a:p>
          <a:p>
            <a:r>
              <a:rPr lang="en-US" dirty="0"/>
              <a:t>condition is referred to as a </a:t>
            </a:r>
            <a:r>
              <a:rPr lang="en-US" sz="2400" b="1" dirty="0">
                <a:solidFill>
                  <a:srgbClr val="C00000"/>
                </a:solidFill>
              </a:rPr>
              <a:t>syndrome</a:t>
            </a:r>
            <a:r>
              <a:rPr lang="en-US" dirty="0"/>
              <a:t>. </a:t>
            </a:r>
            <a:endParaRPr lang="hu-HU" dirty="0"/>
          </a:p>
        </p:txBody>
      </p:sp>
      <p:sp>
        <p:nvSpPr>
          <p:cNvPr id="5" name="Szövegdoboz 4"/>
          <p:cNvSpPr txBox="1"/>
          <p:nvPr/>
        </p:nvSpPr>
        <p:spPr>
          <a:xfrm>
            <a:off x="5873030" y="180714"/>
            <a:ext cx="6267648" cy="2031325"/>
          </a:xfrm>
          <a:prstGeom prst="rect">
            <a:avLst/>
          </a:prstGeom>
          <a:noFill/>
          <a:ln>
            <a:solidFill>
              <a:srgbClr val="002060"/>
            </a:solidFill>
          </a:ln>
        </p:spPr>
        <p:txBody>
          <a:bodyPr wrap="square" rtlCol="0">
            <a:spAutoFit/>
          </a:bodyPr>
          <a:lstStyle/>
          <a:p>
            <a:r>
              <a:rPr lang="en-US" dirty="0"/>
              <a:t>Common examples,</a:t>
            </a:r>
          </a:p>
          <a:p>
            <a:r>
              <a:rPr lang="en-US" dirty="0"/>
              <a:t>include </a:t>
            </a:r>
            <a:r>
              <a:rPr lang="en-US" b="1" dirty="0">
                <a:solidFill>
                  <a:srgbClr val="C00000"/>
                </a:solidFill>
              </a:rPr>
              <a:t>Down syndrome</a:t>
            </a:r>
            <a:r>
              <a:rPr lang="hu-HU" b="1" dirty="0">
                <a:solidFill>
                  <a:srgbClr val="C00000"/>
                </a:solidFill>
              </a:rPr>
              <a:t> </a:t>
            </a:r>
            <a:r>
              <a:rPr lang="hu-HU" dirty="0"/>
              <a:t>(</a:t>
            </a:r>
            <a:r>
              <a:rPr lang="hu-HU" dirty="0" err="1"/>
              <a:t>trisomy</a:t>
            </a:r>
            <a:r>
              <a:rPr lang="hu-HU" dirty="0"/>
              <a:t> 21) and 22q11.2 </a:t>
            </a:r>
            <a:r>
              <a:rPr lang="hu-HU" dirty="0" err="1"/>
              <a:t>deletion</a:t>
            </a:r>
            <a:r>
              <a:rPr lang="hu-HU" dirty="0"/>
              <a:t> </a:t>
            </a:r>
          </a:p>
          <a:p>
            <a:r>
              <a:rPr lang="hu-HU" dirty="0" err="1"/>
              <a:t>syndrome</a:t>
            </a:r>
            <a:r>
              <a:rPr lang="hu-HU" dirty="0"/>
              <a:t>, </a:t>
            </a:r>
            <a:r>
              <a:rPr lang="en-US" dirty="0"/>
              <a:t>two syndromes that result from genetic mutations.</a:t>
            </a:r>
          </a:p>
          <a:p>
            <a:r>
              <a:rPr lang="en-US" dirty="0"/>
              <a:t>Other syndromes can result from teratogen exposure.</a:t>
            </a:r>
          </a:p>
          <a:p>
            <a:r>
              <a:rPr lang="en-US" dirty="0"/>
              <a:t>A common example is </a:t>
            </a:r>
            <a:r>
              <a:rPr lang="en-US" b="1" dirty="0">
                <a:solidFill>
                  <a:srgbClr val="C00000"/>
                </a:solidFill>
              </a:rPr>
              <a:t>fetal alcohol syndrome</a:t>
            </a:r>
            <a:r>
              <a:rPr lang="en-US" dirty="0"/>
              <a:t>,</a:t>
            </a:r>
          </a:p>
          <a:p>
            <a:r>
              <a:rPr lang="en-US" dirty="0"/>
              <a:t>also known as fetal alcohol spectrum disorder.</a:t>
            </a:r>
          </a:p>
          <a:p>
            <a:endParaRPr lang="hu-HU" dirty="0"/>
          </a:p>
        </p:txBody>
      </p:sp>
      <p:pic>
        <p:nvPicPr>
          <p:cNvPr id="1026" name="Picture 2" descr="Képtalálat a következőre: „open neural 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06736"/>
            <a:ext cx="4404392" cy="2966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éptalálat a következőre: „syndacty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642" y="5081467"/>
            <a:ext cx="2130064" cy="1597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éptalálat a következőre: „club fo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896" y="5115561"/>
            <a:ext cx="2345020" cy="15293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apcsolódó kép">
            <a:extLst>
              <a:ext uri="{FF2B5EF4-FFF2-40B4-BE49-F238E27FC236}">
                <a16:creationId xmlns:a16="http://schemas.microsoft.com/office/drawing/2014/main" id="{EEF02C59-2D1A-4275-A18E-C0AD28B461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9451" y="3609972"/>
            <a:ext cx="1919839" cy="1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8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68300" y="365086"/>
            <a:ext cx="6096000" cy="3016210"/>
          </a:xfrm>
          <a:prstGeom prst="rect">
            <a:avLst/>
          </a:prstGeom>
        </p:spPr>
        <p:txBody>
          <a:bodyPr>
            <a:spAutoFit/>
          </a:bodyPr>
          <a:lstStyle/>
          <a:p>
            <a:r>
              <a:rPr lang="en-US" sz="2800" b="1" i="0" u="none" strike="noStrike" baseline="0" dirty="0">
                <a:solidFill>
                  <a:srgbClr val="C00000"/>
                </a:solidFill>
              </a:rPr>
              <a:t>Teratogens </a:t>
            </a:r>
            <a:endParaRPr lang="hu-HU" sz="2800" b="1" i="0" u="none" strike="noStrike" baseline="0" dirty="0">
              <a:solidFill>
                <a:srgbClr val="C00000"/>
              </a:solidFill>
            </a:endParaRPr>
          </a:p>
          <a:p>
            <a:endParaRPr lang="hu-HU" dirty="0">
              <a:solidFill>
                <a:srgbClr val="231F20"/>
              </a:solidFill>
            </a:endParaRPr>
          </a:p>
          <a:p>
            <a:r>
              <a:rPr lang="en-US" b="0" i="0" u="none" strike="noStrike" baseline="0" dirty="0">
                <a:solidFill>
                  <a:srgbClr val="231F20"/>
                </a:solidFill>
              </a:rPr>
              <a:t>are </a:t>
            </a:r>
            <a:r>
              <a:rPr lang="en-US" b="1" i="0" u="none" strike="noStrike" baseline="0" dirty="0">
                <a:solidFill>
                  <a:srgbClr val="231F20"/>
                </a:solidFill>
              </a:rPr>
              <a:t>environmental</a:t>
            </a:r>
            <a:r>
              <a:rPr lang="en-US" b="0" i="0" u="none" strike="noStrike" baseline="0" dirty="0">
                <a:solidFill>
                  <a:srgbClr val="231F20"/>
                </a:solidFill>
              </a:rPr>
              <a:t> (i.e., </a:t>
            </a:r>
            <a:r>
              <a:rPr lang="en-US" b="0" i="0" u="none" strike="noStrike" baseline="0" dirty="0" err="1">
                <a:solidFill>
                  <a:srgbClr val="231F20"/>
                </a:solidFill>
              </a:rPr>
              <a:t>nongenetic</a:t>
            </a:r>
            <a:r>
              <a:rPr lang="en-US" b="0" i="0" u="none" strike="noStrike" baseline="0" dirty="0">
                <a:solidFill>
                  <a:srgbClr val="231F20"/>
                </a:solidFill>
              </a:rPr>
              <a:t>) </a:t>
            </a:r>
            <a:r>
              <a:rPr lang="en-US" b="1" i="0" u="none" strike="noStrike" baseline="0" dirty="0">
                <a:solidFill>
                  <a:srgbClr val="231F20"/>
                </a:solidFill>
              </a:rPr>
              <a:t>substances</a:t>
            </a:r>
          </a:p>
          <a:p>
            <a:r>
              <a:rPr lang="en-US" b="1" i="0" u="none" strike="noStrike" baseline="0" dirty="0">
                <a:solidFill>
                  <a:srgbClr val="231F20"/>
                </a:solidFill>
              </a:rPr>
              <a:t>that are capable of causing a birth defect when</a:t>
            </a:r>
          </a:p>
          <a:p>
            <a:r>
              <a:rPr lang="en-US" b="1" i="0" u="none" strike="noStrike" baseline="0" dirty="0">
                <a:solidFill>
                  <a:srgbClr val="231F20"/>
                </a:solidFill>
              </a:rPr>
              <a:t>embryos or fetuses are exposed at critical times in</a:t>
            </a:r>
          </a:p>
          <a:p>
            <a:r>
              <a:rPr lang="en-US" b="1" i="0" u="none" strike="noStrike" baseline="0" dirty="0">
                <a:solidFill>
                  <a:srgbClr val="231F20"/>
                </a:solidFill>
              </a:rPr>
              <a:t>development </a:t>
            </a:r>
            <a:r>
              <a:rPr lang="en-US" b="0" i="0" u="none" strike="noStrike" baseline="0" dirty="0">
                <a:solidFill>
                  <a:srgbClr val="231F20"/>
                </a:solidFill>
              </a:rPr>
              <a:t>to sufficiently high doses (concentrations).</a:t>
            </a:r>
          </a:p>
          <a:p>
            <a:r>
              <a:rPr lang="en-US" b="0" i="0" u="none" strike="noStrike" baseline="0" dirty="0">
                <a:solidFill>
                  <a:srgbClr val="231F20"/>
                </a:solidFill>
              </a:rPr>
              <a:t>The study of the role of environmental factors</a:t>
            </a:r>
          </a:p>
          <a:p>
            <a:r>
              <a:rPr lang="en-US" b="0" i="0" u="none" strike="noStrike" baseline="0" dirty="0">
                <a:solidFill>
                  <a:srgbClr val="231F20"/>
                </a:solidFill>
              </a:rPr>
              <a:t>in disrupting development is known by the unfortunate</a:t>
            </a:r>
          </a:p>
          <a:p>
            <a:r>
              <a:rPr lang="en-US" b="0" i="0" u="none" strike="noStrike" baseline="0" dirty="0">
                <a:solidFill>
                  <a:srgbClr val="231F20"/>
                </a:solidFill>
              </a:rPr>
              <a:t>name of </a:t>
            </a:r>
            <a:r>
              <a:rPr lang="en-US" b="0" i="0" u="none" strike="noStrike" baseline="0" dirty="0">
                <a:solidFill>
                  <a:srgbClr val="C00000"/>
                </a:solidFill>
              </a:rPr>
              <a:t>teratology</a:t>
            </a:r>
            <a:r>
              <a:rPr lang="en-US" b="0" i="0" u="none" strike="noStrike" baseline="0" dirty="0">
                <a:solidFill>
                  <a:srgbClr val="231F20"/>
                </a:solidFill>
              </a:rPr>
              <a:t>, which literally means the</a:t>
            </a:r>
          </a:p>
          <a:p>
            <a:r>
              <a:rPr lang="hu-HU" b="0" i="0" u="none" strike="noStrike" baseline="0" dirty="0" err="1">
                <a:solidFill>
                  <a:srgbClr val="C00000"/>
                </a:solidFill>
              </a:rPr>
              <a:t>study</a:t>
            </a:r>
            <a:r>
              <a:rPr lang="hu-HU" b="0" i="0" u="none" strike="noStrike" baseline="0" dirty="0">
                <a:solidFill>
                  <a:srgbClr val="C00000"/>
                </a:solidFill>
              </a:rPr>
              <a:t> of (</a:t>
            </a:r>
            <a:r>
              <a:rPr lang="hu-HU" b="0" i="0" u="none" strike="noStrike" baseline="0" dirty="0" err="1">
                <a:solidFill>
                  <a:srgbClr val="C00000"/>
                </a:solidFill>
              </a:rPr>
              <a:t>developmental</a:t>
            </a:r>
            <a:r>
              <a:rPr lang="hu-HU" b="0" i="0" u="none" strike="noStrike" baseline="0" dirty="0">
                <a:solidFill>
                  <a:srgbClr val="C00000"/>
                </a:solidFill>
              </a:rPr>
              <a:t>) </a:t>
            </a:r>
            <a:r>
              <a:rPr lang="hu-HU" b="0" i="0" u="none" strike="noStrike" baseline="0" dirty="0" err="1">
                <a:solidFill>
                  <a:srgbClr val="C00000"/>
                </a:solidFill>
              </a:rPr>
              <a:t>monsters</a:t>
            </a:r>
            <a:r>
              <a:rPr lang="hu-HU" b="0" i="0" u="none" strike="noStrike" baseline="0" dirty="0">
                <a:solidFill>
                  <a:srgbClr val="231F20"/>
                </a:solidFill>
              </a:rPr>
              <a:t>.</a:t>
            </a:r>
            <a:endParaRPr lang="hu-HU" dirty="0"/>
          </a:p>
        </p:txBody>
      </p:sp>
      <p:pic>
        <p:nvPicPr>
          <p:cNvPr id="3" name="Picture 5" descr="dou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603" y="2615174"/>
            <a:ext cx="5243289" cy="39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05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17500" y="816739"/>
            <a:ext cx="6096000" cy="3046988"/>
          </a:xfrm>
          <a:prstGeom prst="rect">
            <a:avLst/>
          </a:prstGeom>
        </p:spPr>
        <p:txBody>
          <a:bodyPr>
            <a:spAutoFit/>
          </a:bodyPr>
          <a:lstStyle/>
          <a:p>
            <a:r>
              <a:rPr lang="en-US" sz="2400" b="1" i="0" u="none" strike="noStrike" baseline="0" dirty="0">
                <a:solidFill>
                  <a:srgbClr val="C00000"/>
                </a:solidFill>
              </a:rPr>
              <a:t>The first principle of teratology </a:t>
            </a:r>
            <a:endParaRPr lang="hu-HU" sz="2400" b="1" i="0" u="none" strike="noStrike" baseline="0" dirty="0">
              <a:solidFill>
                <a:srgbClr val="C00000"/>
              </a:solidFill>
            </a:endParaRPr>
          </a:p>
          <a:p>
            <a:endParaRPr lang="hu-HU" sz="2400" b="1" dirty="0">
              <a:solidFill>
                <a:srgbClr val="C00000"/>
              </a:solidFill>
            </a:endParaRPr>
          </a:p>
          <a:p>
            <a:r>
              <a:rPr lang="en-US" b="0" i="0" u="none" strike="noStrike" baseline="0" dirty="0">
                <a:solidFill>
                  <a:srgbClr val="231F20"/>
                </a:solidFill>
              </a:rPr>
              <a:t>is that an embryonic structure is usually susceptible to</a:t>
            </a:r>
            <a:r>
              <a:rPr lang="hu-HU" b="0" i="0" u="none" strike="noStrike" dirty="0">
                <a:solidFill>
                  <a:srgbClr val="231F20"/>
                </a:solidFill>
              </a:rPr>
              <a:t> </a:t>
            </a:r>
            <a:r>
              <a:rPr lang="en-US" b="0" i="0" u="none" strike="noStrike" baseline="0" dirty="0">
                <a:solidFill>
                  <a:srgbClr val="231F20"/>
                </a:solidFill>
              </a:rPr>
              <a:t>teratogens only during specific critical </a:t>
            </a:r>
            <a:r>
              <a:rPr lang="en-US" b="1" i="0" u="none" strike="noStrike" baseline="0" dirty="0">
                <a:solidFill>
                  <a:srgbClr val="C00000"/>
                </a:solidFill>
              </a:rPr>
              <a:t>sensitive periods,</a:t>
            </a:r>
            <a:r>
              <a:rPr lang="hu-HU" b="1" i="0" u="none" strike="noStrike" dirty="0">
                <a:solidFill>
                  <a:srgbClr val="C00000"/>
                </a:solidFill>
              </a:rPr>
              <a:t> </a:t>
            </a:r>
            <a:r>
              <a:rPr lang="en-US" b="0" i="0" u="none" strike="noStrike" baseline="0" dirty="0">
                <a:solidFill>
                  <a:srgbClr val="231F20"/>
                </a:solidFill>
              </a:rPr>
              <a:t>which usually correspond to </a:t>
            </a:r>
            <a:r>
              <a:rPr lang="en-US" b="1" i="0" u="none" strike="noStrike" baseline="0" dirty="0">
                <a:solidFill>
                  <a:srgbClr val="C00000"/>
                </a:solidFill>
              </a:rPr>
              <a:t>periods of active differentiation</a:t>
            </a:r>
            <a:r>
              <a:rPr lang="hu-HU" b="1" i="0" u="none" strike="noStrike" dirty="0">
                <a:solidFill>
                  <a:srgbClr val="C00000"/>
                </a:solidFill>
              </a:rPr>
              <a:t> </a:t>
            </a:r>
            <a:r>
              <a:rPr lang="en-US" b="1" i="0" u="none" strike="noStrike" baseline="0" dirty="0">
                <a:solidFill>
                  <a:srgbClr val="C00000"/>
                </a:solidFill>
              </a:rPr>
              <a:t>and morphogenesis.</a:t>
            </a:r>
            <a:endParaRPr lang="hu-HU" b="1" i="0" u="none" strike="noStrike" baseline="0" dirty="0">
              <a:solidFill>
                <a:srgbClr val="C00000"/>
              </a:solidFill>
            </a:endParaRPr>
          </a:p>
          <a:p>
            <a:r>
              <a:rPr lang="en-US" b="0" i="0" u="none" strike="noStrike" baseline="0" dirty="0">
                <a:solidFill>
                  <a:srgbClr val="231F20"/>
                </a:solidFill>
              </a:rPr>
              <a:t>Thus, a potent</a:t>
            </a:r>
            <a:r>
              <a:rPr lang="hu-HU" b="0" i="0" u="none" strike="noStrike" dirty="0">
                <a:solidFill>
                  <a:srgbClr val="231F20"/>
                </a:solidFill>
              </a:rPr>
              <a:t> </a:t>
            </a:r>
            <a:r>
              <a:rPr lang="en-US" b="1" i="0" u="none" strike="noStrike" baseline="0" dirty="0">
                <a:solidFill>
                  <a:srgbClr val="C00000"/>
                </a:solidFill>
              </a:rPr>
              <a:t>teratogen</a:t>
            </a:r>
            <a:r>
              <a:rPr lang="en-US" b="0" i="0" u="none" strike="noStrike" baseline="0" dirty="0">
                <a:solidFill>
                  <a:srgbClr val="231F20"/>
                </a:solidFill>
              </a:rPr>
              <a:t> may have no effect on the development</a:t>
            </a:r>
            <a:r>
              <a:rPr lang="hu-HU" b="0" i="0" u="none" strike="noStrike" dirty="0">
                <a:solidFill>
                  <a:srgbClr val="231F20"/>
                </a:solidFill>
              </a:rPr>
              <a:t> </a:t>
            </a:r>
            <a:r>
              <a:rPr lang="en-US" b="0" i="0" u="none" strike="noStrike" baseline="0" dirty="0">
                <a:solidFill>
                  <a:srgbClr val="231F20"/>
                </a:solidFill>
              </a:rPr>
              <a:t>of an embryonic structure if it is administered before</a:t>
            </a:r>
            <a:r>
              <a:rPr lang="hu-HU" b="0" i="0" u="none" strike="noStrike" baseline="0" dirty="0">
                <a:solidFill>
                  <a:srgbClr val="231F20"/>
                </a:solidFill>
              </a:rPr>
              <a:t> </a:t>
            </a:r>
            <a:r>
              <a:rPr lang="en-US" b="0" i="0" u="none" strike="noStrike" baseline="0" dirty="0">
                <a:solidFill>
                  <a:srgbClr val="231F20"/>
                </a:solidFill>
              </a:rPr>
              <a:t>or after the critical period during which that structure</a:t>
            </a:r>
          </a:p>
          <a:p>
            <a:r>
              <a:rPr lang="en-US" b="0" i="0" u="none" strike="noStrike" baseline="0" dirty="0">
                <a:solidFill>
                  <a:srgbClr val="231F20"/>
                </a:solidFill>
              </a:rPr>
              <a:t>is susceptible to its action.</a:t>
            </a:r>
            <a:endParaRPr lang="hu-HU" dirty="0"/>
          </a:p>
        </p:txBody>
      </p:sp>
      <p:sp>
        <p:nvSpPr>
          <p:cNvPr id="3" name="Téglalap 2"/>
          <p:cNvSpPr/>
          <p:nvPr/>
        </p:nvSpPr>
        <p:spPr>
          <a:xfrm>
            <a:off x="317500" y="3852878"/>
            <a:ext cx="6096000" cy="923330"/>
          </a:xfrm>
          <a:prstGeom prst="rect">
            <a:avLst/>
          </a:prstGeom>
        </p:spPr>
        <p:txBody>
          <a:bodyPr>
            <a:spAutoFit/>
          </a:bodyPr>
          <a:lstStyle/>
          <a:p>
            <a:r>
              <a:rPr lang="en-US" b="0" i="0" u="none" strike="noStrike" baseline="0" dirty="0">
                <a:solidFill>
                  <a:srgbClr val="231F20"/>
                </a:solidFill>
              </a:rPr>
              <a:t>Because the major events of</a:t>
            </a:r>
            <a:r>
              <a:rPr lang="hu-HU" b="0" i="0" u="none" strike="noStrike" dirty="0">
                <a:solidFill>
                  <a:srgbClr val="231F20"/>
                </a:solidFill>
              </a:rPr>
              <a:t> </a:t>
            </a:r>
            <a:r>
              <a:rPr lang="hu-HU" b="1" i="0" u="none" strike="noStrike" dirty="0">
                <a:solidFill>
                  <a:srgbClr val="C00000"/>
                </a:solidFill>
              </a:rPr>
              <a:t>o</a:t>
            </a:r>
            <a:r>
              <a:rPr lang="en-US" b="1" i="0" u="none" strike="noStrike" baseline="0" dirty="0" err="1">
                <a:solidFill>
                  <a:srgbClr val="C00000"/>
                </a:solidFill>
              </a:rPr>
              <a:t>rganogenesis</a:t>
            </a:r>
            <a:r>
              <a:rPr lang="en-US" b="1" i="0" u="none" strike="noStrike" baseline="0" dirty="0">
                <a:solidFill>
                  <a:srgbClr val="C00000"/>
                </a:solidFill>
              </a:rPr>
              <a:t> </a:t>
            </a:r>
            <a:r>
              <a:rPr lang="en-US" b="0" i="0" u="none" strike="noStrike" baseline="0" dirty="0">
                <a:solidFill>
                  <a:srgbClr val="231F20"/>
                </a:solidFill>
              </a:rPr>
              <a:t>take place during the </a:t>
            </a:r>
            <a:r>
              <a:rPr lang="en-US" b="1" i="0" u="none" strike="noStrike" baseline="0" dirty="0">
                <a:solidFill>
                  <a:srgbClr val="C00000"/>
                </a:solidFill>
              </a:rPr>
              <a:t>first 8 weeks of</a:t>
            </a:r>
            <a:r>
              <a:rPr lang="hu-HU" b="1" i="0" u="none" strike="noStrike" dirty="0">
                <a:solidFill>
                  <a:srgbClr val="C00000"/>
                </a:solidFill>
              </a:rPr>
              <a:t> </a:t>
            </a:r>
            <a:r>
              <a:rPr lang="en-US" b="1" i="0" u="none" strike="noStrike" baseline="0" dirty="0">
                <a:solidFill>
                  <a:srgbClr val="C00000"/>
                </a:solidFill>
              </a:rPr>
              <a:t>development</a:t>
            </a:r>
            <a:r>
              <a:rPr lang="en-US" b="0" i="0" u="none" strike="noStrike" baseline="0" dirty="0">
                <a:solidFill>
                  <a:srgbClr val="231F20"/>
                </a:solidFill>
              </a:rPr>
              <a:t>, that is the period during</a:t>
            </a:r>
            <a:r>
              <a:rPr lang="hu-HU" b="0" i="0" u="none" strike="noStrike" dirty="0">
                <a:solidFill>
                  <a:srgbClr val="231F20"/>
                </a:solidFill>
              </a:rPr>
              <a:t> </a:t>
            </a:r>
            <a:r>
              <a:rPr lang="en-US" b="0" i="0" u="none" strike="noStrike" baseline="0" dirty="0">
                <a:solidFill>
                  <a:srgbClr val="231F20"/>
                </a:solidFill>
              </a:rPr>
              <a:t>which the fetus</a:t>
            </a:r>
            <a:r>
              <a:rPr lang="hu-HU" b="0" i="0" u="none" strike="noStrike" dirty="0">
                <a:solidFill>
                  <a:srgbClr val="231F20"/>
                </a:solidFill>
              </a:rPr>
              <a:t> </a:t>
            </a:r>
            <a:r>
              <a:rPr lang="en-US" b="0" i="0" u="none" strike="noStrike" baseline="0" dirty="0">
                <a:solidFill>
                  <a:srgbClr val="231F20"/>
                </a:solidFill>
              </a:rPr>
              <a:t>is most vulnerable to teratogens.</a:t>
            </a:r>
            <a:endParaRPr lang="hu-HU" dirty="0"/>
          </a:p>
        </p:txBody>
      </p:sp>
      <p:pic>
        <p:nvPicPr>
          <p:cNvPr id="15362" name="Picture 2" descr="https://wl-static.fotolia.com/jpg/00/52/63/76/400_F_52637629_O6wZaFOwLoacv4yNqAB86q3SpUbuOPf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211" y="3126896"/>
            <a:ext cx="4905014" cy="329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75415"/>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3987</Words>
  <Application>Microsoft Office PowerPoint</Application>
  <PresentationFormat>Szélesvásznú</PresentationFormat>
  <Paragraphs>585</Paragraphs>
  <Slides>65</Slides>
  <Notes>19</Notes>
  <HiddenSlides>0</HiddenSlides>
  <MMClips>0</MMClips>
  <ScaleCrop>false</ScaleCrop>
  <HeadingPairs>
    <vt:vector size="8" baseType="variant">
      <vt:variant>
        <vt:lpstr>Használt betűtípusok</vt:lpstr>
      </vt:variant>
      <vt:variant>
        <vt:i4>9</vt:i4>
      </vt:variant>
      <vt:variant>
        <vt:lpstr>Téma</vt:lpstr>
      </vt:variant>
      <vt:variant>
        <vt:i4>1</vt:i4>
      </vt:variant>
      <vt:variant>
        <vt:lpstr>Beágyazott OLE kiszolgálók</vt:lpstr>
      </vt:variant>
      <vt:variant>
        <vt:i4>2</vt:i4>
      </vt:variant>
      <vt:variant>
        <vt:lpstr>Diacímek</vt:lpstr>
      </vt:variant>
      <vt:variant>
        <vt:i4>65</vt:i4>
      </vt:variant>
    </vt:vector>
  </HeadingPairs>
  <TitlesOfParts>
    <vt:vector size="77" baseType="lpstr">
      <vt:lpstr>Arial</vt:lpstr>
      <vt:lpstr>Calibri</vt:lpstr>
      <vt:lpstr>Calibri Light</vt:lpstr>
      <vt:lpstr>Helvetica Neue</vt:lpstr>
      <vt:lpstr>Lucida Sans Unicode</vt:lpstr>
      <vt:lpstr>Merriweather</vt:lpstr>
      <vt:lpstr>Noto Sans</vt:lpstr>
      <vt:lpstr>Times New Roman</vt:lpstr>
      <vt:lpstr>Wingdings</vt:lpstr>
      <vt:lpstr>Office-téma</vt:lpstr>
      <vt:lpstr>Kép</vt:lpstr>
      <vt:lpstr>Image</vt:lpstr>
      <vt:lpstr>Developmental  malformations </vt:lpstr>
      <vt:lpstr>PowerPoint-bemutató</vt:lpstr>
      <vt:lpstr>CONGENITAL MALFORMATION, TERATOLOGY, HISTORY</vt:lpstr>
      <vt:lpstr>PowerPoint-bemutató</vt:lpstr>
      <vt:lpstr>PowerPoint-bemutató</vt:lpstr>
      <vt:lpstr>PowerPoint-bemutató</vt:lpstr>
      <vt:lpstr>PowerPoint-bemutató</vt:lpstr>
      <vt:lpstr>PowerPoint-bemutató</vt:lpstr>
      <vt:lpstr>PowerPoint-bemutató</vt:lpstr>
      <vt:lpstr>PowerPoint-bemutató</vt:lpstr>
      <vt:lpstr>Critical periods during the pregnancy</vt:lpstr>
      <vt:lpstr>PowerPoint-bemutató</vt:lpstr>
      <vt:lpstr>PowerPoint-bemutató</vt:lpstr>
      <vt:lpstr>PowerPoint-bemutató</vt:lpstr>
      <vt:lpstr>PowerPoint-bemutató</vt:lpstr>
      <vt:lpstr>Major congenital malformations by system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Down syndrome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1. Infectious agents as teratogens</vt:lpstr>
      <vt:lpstr>PowerPoint-bemutató</vt:lpstr>
      <vt:lpstr>Different organs different sensitive periods  </vt:lpstr>
      <vt:lpstr>2. Mechanical factors as teratogens</vt:lpstr>
      <vt:lpstr>Mechanical factors as teratogens</vt:lpstr>
      <vt:lpstr>PowerPoint-bemutató</vt:lpstr>
      <vt:lpstr>PowerPoint-bemutató</vt:lpstr>
      <vt:lpstr>PowerPoint-bemutató</vt:lpstr>
      <vt:lpstr>PowerPoint-bemutató</vt:lpstr>
      <vt:lpstr>PowerPoint-bemutató</vt:lpstr>
      <vt:lpstr>Contergan scandal</vt:lpstr>
      <vt:lpstr>PowerPoint-bemutató</vt:lpstr>
      <vt:lpstr>PowerPoint-bemutató</vt:lpstr>
      <vt:lpstr>PowerPoint-bemutató</vt:lpstr>
      <vt:lpstr>PowerPoint-bemutató</vt:lpstr>
      <vt:lpstr>PowerPoint-bemutató</vt:lpstr>
      <vt:lpstr>List of important malformations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H.-Minkó Krisztina</dc:creator>
  <cp:lastModifiedBy>Kriszta</cp:lastModifiedBy>
  <cp:revision>68</cp:revision>
  <dcterms:created xsi:type="dcterms:W3CDTF">2015-04-27T08:52:32Z</dcterms:created>
  <dcterms:modified xsi:type="dcterms:W3CDTF">2017-12-18T21:08:00Z</dcterms:modified>
</cp:coreProperties>
</file>