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4" r:id="rId3"/>
    <p:sldId id="285" r:id="rId4"/>
    <p:sldId id="280" r:id="rId5"/>
    <p:sldId id="258" r:id="rId6"/>
    <p:sldId id="281" r:id="rId7"/>
    <p:sldId id="275" r:id="rId8"/>
    <p:sldId id="286" r:id="rId9"/>
    <p:sldId id="287" r:id="rId10"/>
    <p:sldId id="288" r:id="rId11"/>
    <p:sldId id="301" r:id="rId12"/>
    <p:sldId id="282" r:id="rId13"/>
    <p:sldId id="294" r:id="rId14"/>
    <p:sldId id="270" r:id="rId15"/>
    <p:sldId id="295" r:id="rId16"/>
    <p:sldId id="271" r:id="rId17"/>
    <p:sldId id="297" r:id="rId18"/>
    <p:sldId id="298" r:id="rId19"/>
    <p:sldId id="296" r:id="rId20"/>
    <p:sldId id="267" r:id="rId21"/>
    <p:sldId id="268" r:id="rId22"/>
    <p:sldId id="269" r:id="rId23"/>
    <p:sldId id="300" r:id="rId24"/>
    <p:sldId id="283" r:id="rId25"/>
    <p:sldId id="299" r:id="rId2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1" autoAdjust="0"/>
  </p:normalViewPr>
  <p:slideViewPr>
    <p:cSldViewPr>
      <p:cViewPr varScale="1">
        <p:scale>
          <a:sx n="64" d="100"/>
          <a:sy n="64" d="100"/>
        </p:scale>
        <p:origin x="13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598B0-F395-40C7-8DE8-2DA4DE2C7852}" type="datetimeFigureOut">
              <a:rPr lang="hu-HU" smtClean="0"/>
              <a:pPr/>
              <a:t>2017. 09. 10.</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13804-0C93-4C32-AC76-526BED079D9A}" type="slidenum">
              <a:rPr lang="hu-HU" smtClean="0"/>
              <a:pPr/>
              <a:t>‹#›</a:t>
            </a:fld>
            <a:endParaRPr lang="hu-HU"/>
          </a:p>
        </p:txBody>
      </p:sp>
    </p:spTree>
    <p:extLst>
      <p:ext uri="{BB962C8B-B14F-4D97-AF65-F5344CB8AC3E}">
        <p14:creationId xmlns:p14="http://schemas.microsoft.com/office/powerpoint/2010/main" val="1803336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3" Type="http://schemas.openxmlformats.org/officeDocument/2006/relationships/hyperlink" Target="https://en.wikipedia.org/wiki/Hydrogen" TargetMode="External"/><Relationship Id="rId18" Type="http://schemas.openxmlformats.org/officeDocument/2006/relationships/hyperlink" Target="https://en.wikipedia.org/wiki/Binary_fission" TargetMode="External"/><Relationship Id="rId26" Type="http://schemas.openxmlformats.org/officeDocument/2006/relationships/hyperlink" Target="https://en.wikipedia.org/wiki/Marshland" TargetMode="External"/><Relationship Id="rId39" Type="http://schemas.openxmlformats.org/officeDocument/2006/relationships/hyperlink" Target="https://en.wikipedia.org/wiki/Biotechnology" TargetMode="External"/><Relationship Id="rId21" Type="http://schemas.openxmlformats.org/officeDocument/2006/relationships/hyperlink" Target="https://en.wikipedia.org/wiki/Spore" TargetMode="External"/><Relationship Id="rId34" Type="http://schemas.openxmlformats.org/officeDocument/2006/relationships/hyperlink" Target="https://en.wikipedia.org/wiki/Ruminant" TargetMode="External"/><Relationship Id="rId7" Type="http://schemas.openxmlformats.org/officeDocument/2006/relationships/hyperlink" Target="https://en.wikipedia.org/wiki/Translation_(biology)" TargetMode="External"/><Relationship Id="rId12" Type="http://schemas.openxmlformats.org/officeDocument/2006/relationships/hyperlink" Target="https://en.wikipedia.org/wiki/Ion" TargetMode="External"/><Relationship Id="rId17" Type="http://schemas.openxmlformats.org/officeDocument/2006/relationships/hyperlink" Target="https://en.wikipedia.org/wiki/Asexual_reproduction" TargetMode="External"/><Relationship Id="rId25" Type="http://schemas.openxmlformats.org/officeDocument/2006/relationships/hyperlink" Target="https://en.wikipedia.org/wiki/Habitat" TargetMode="External"/><Relationship Id="rId33" Type="http://schemas.openxmlformats.org/officeDocument/2006/relationships/hyperlink" Target="https://en.wikipedia.org/wiki/Human_gastrointestinal_tract" TargetMode="External"/><Relationship Id="rId38" Type="http://schemas.openxmlformats.org/officeDocument/2006/relationships/hyperlink" Target="https://en.wikipedia.org/wiki/Organic_solvents" TargetMode="External"/><Relationship Id="rId2" Type="http://schemas.openxmlformats.org/officeDocument/2006/relationships/slide" Target="../slides/slide6.xml"/><Relationship Id="rId16" Type="http://schemas.openxmlformats.org/officeDocument/2006/relationships/hyperlink" Target="https://en.wikipedia.org/wiki/Cyanobacteria" TargetMode="External"/><Relationship Id="rId20" Type="http://schemas.openxmlformats.org/officeDocument/2006/relationships/hyperlink" Target="https://en.wikipedia.org/wiki/Budding" TargetMode="External"/><Relationship Id="rId29" Type="http://schemas.openxmlformats.org/officeDocument/2006/relationships/hyperlink" Target="https://en.wikipedia.org/wiki/Plankton" TargetMode="External"/><Relationship Id="rId1" Type="http://schemas.openxmlformats.org/officeDocument/2006/relationships/notesMaster" Target="../notesMasters/notesMaster1.xml"/><Relationship Id="rId6" Type="http://schemas.openxmlformats.org/officeDocument/2006/relationships/hyperlink" Target="https://en.wikipedia.org/wiki/Transcription_(genetics)" TargetMode="External"/><Relationship Id="rId11" Type="http://schemas.openxmlformats.org/officeDocument/2006/relationships/hyperlink" Target="https://en.wikipedia.org/wiki/Ammonia" TargetMode="External"/><Relationship Id="rId24" Type="http://schemas.openxmlformats.org/officeDocument/2006/relationships/hyperlink" Target="https://en.wikipedia.org/wiki/Salt_lake" TargetMode="External"/><Relationship Id="rId32" Type="http://schemas.openxmlformats.org/officeDocument/2006/relationships/hyperlink" Target="https://en.wikipedia.org/wiki/Methanogen" TargetMode="External"/><Relationship Id="rId37" Type="http://schemas.openxmlformats.org/officeDocument/2006/relationships/hyperlink" Target="https://en.wikipedia.org/wiki/Sewage_treatment" TargetMode="External"/><Relationship Id="rId5" Type="http://schemas.openxmlformats.org/officeDocument/2006/relationships/hyperlink" Target="https://en.wikipedia.org/wiki/Enzyme" TargetMode="External"/><Relationship Id="rId15" Type="http://schemas.openxmlformats.org/officeDocument/2006/relationships/hyperlink" Target="https://en.wikipedia.org/wiki/Carbon_fixation" TargetMode="External"/><Relationship Id="rId23" Type="http://schemas.openxmlformats.org/officeDocument/2006/relationships/hyperlink" Target="https://en.wikipedia.org/wiki/Hot_spring" TargetMode="External"/><Relationship Id="rId28" Type="http://schemas.openxmlformats.org/officeDocument/2006/relationships/hyperlink" Target="https://en.wikipedia.org/wiki/Archaea#cite_note-Bang2015-4" TargetMode="External"/><Relationship Id="rId36" Type="http://schemas.openxmlformats.org/officeDocument/2006/relationships/hyperlink" Target="https://en.wikipedia.org/wiki/Biogas" TargetMode="External"/><Relationship Id="rId10" Type="http://schemas.openxmlformats.org/officeDocument/2006/relationships/hyperlink" Target="https://en.wikipedia.org/wiki/Organic_compounds" TargetMode="External"/><Relationship Id="rId19" Type="http://schemas.openxmlformats.org/officeDocument/2006/relationships/hyperlink" Target="https://en.wikipedia.org/wiki/Fragmentation_(reproduction)" TargetMode="External"/><Relationship Id="rId31" Type="http://schemas.openxmlformats.org/officeDocument/2006/relationships/hyperlink" Target="https://en.wikipedia.org/wiki/Nitrogen_cycle" TargetMode="External"/><Relationship Id="rId4" Type="http://schemas.openxmlformats.org/officeDocument/2006/relationships/hyperlink" Target="https://en.wikipedia.org/wiki/Metabolic_pathway" TargetMode="External"/><Relationship Id="rId9" Type="http://schemas.openxmlformats.org/officeDocument/2006/relationships/hyperlink" Target="https://en.wikipedia.org/wiki/Cell_membrane" TargetMode="External"/><Relationship Id="rId14" Type="http://schemas.openxmlformats.org/officeDocument/2006/relationships/hyperlink" Target="https://en.wikipedia.org/wiki/Haloarchaea" TargetMode="External"/><Relationship Id="rId22" Type="http://schemas.openxmlformats.org/officeDocument/2006/relationships/hyperlink" Target="https://en.wikipedia.org/wiki/Extremophile" TargetMode="External"/><Relationship Id="rId27" Type="http://schemas.openxmlformats.org/officeDocument/2006/relationships/hyperlink" Target="https://en.wikipedia.org/wiki/Colon_(anatomy)" TargetMode="External"/><Relationship Id="rId30" Type="http://schemas.openxmlformats.org/officeDocument/2006/relationships/hyperlink" Target="https://en.wikipedia.org/wiki/Carbon_cycle" TargetMode="External"/><Relationship Id="rId35" Type="http://schemas.openxmlformats.org/officeDocument/2006/relationships/hyperlink" Target="https://en.wikipedia.org/wiki/Digestion" TargetMode="External"/><Relationship Id="rId8" Type="http://schemas.openxmlformats.org/officeDocument/2006/relationships/hyperlink" Target="https://en.wikipedia.org/wiki/Ether_lipid" TargetMode="External"/><Relationship Id="rId3" Type="http://schemas.openxmlformats.org/officeDocument/2006/relationships/hyperlink" Target="https://en.wikipedia.org/wiki/Gen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Itt lehet </a:t>
            </a:r>
            <a:r>
              <a:rPr lang="hu-HU" dirty="0" err="1"/>
              <a:t>elmiondani</a:t>
            </a:r>
            <a:r>
              <a:rPr lang="hu-HU" dirty="0"/>
              <a:t> a félév szerkezetét és, hogy sejttan teszttel lehet felmentést kapni a sejttan vizsgakérdés</a:t>
            </a:r>
            <a:r>
              <a:rPr lang="hu-HU" baseline="0" dirty="0"/>
              <a:t> alól ha 4 vagy 5 lesz</a:t>
            </a:r>
            <a:endParaRPr lang="hu-HU" dirty="0"/>
          </a:p>
        </p:txBody>
      </p:sp>
      <p:sp>
        <p:nvSpPr>
          <p:cNvPr id="4" name="Dia számának helye 3"/>
          <p:cNvSpPr>
            <a:spLocks noGrp="1"/>
          </p:cNvSpPr>
          <p:nvPr>
            <p:ph type="sldNum" sz="quarter" idx="10"/>
          </p:nvPr>
        </p:nvSpPr>
        <p:spPr/>
        <p:txBody>
          <a:bodyPr/>
          <a:lstStyle/>
          <a:p>
            <a:fld id="{4EF13804-0C93-4C32-AC76-526BED079D9A}" type="slidenum">
              <a:rPr lang="hu-HU" smtClean="0"/>
              <a:pPr/>
              <a:t>4</a:t>
            </a:fld>
            <a:endParaRPr lang="hu-HU"/>
          </a:p>
        </p:txBody>
      </p:sp>
    </p:spTree>
    <p:extLst>
      <p:ext uri="{BB962C8B-B14F-4D97-AF65-F5344CB8AC3E}">
        <p14:creationId xmlns:p14="http://schemas.microsoft.com/office/powerpoint/2010/main" val="4128593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741CA-938E-4714-8831-3FB395EF9A3D}" type="slidenum">
              <a:rPr lang="en-US"/>
              <a:pPr/>
              <a:t>19</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hu-HU" dirty="0"/>
              <a:t>ATP a „</a:t>
            </a:r>
            <a:r>
              <a:rPr lang="hu-HU" dirty="0" err="1"/>
              <a:t>celeb</a:t>
            </a:r>
            <a:r>
              <a:rPr lang="hu-HU" dirty="0"/>
              <a:t>”</a:t>
            </a:r>
          </a:p>
        </p:txBody>
      </p:sp>
    </p:spTree>
    <p:extLst>
      <p:ext uri="{BB962C8B-B14F-4D97-AF65-F5344CB8AC3E}">
        <p14:creationId xmlns:p14="http://schemas.microsoft.com/office/powerpoint/2010/main" val="137277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AE5A90-6502-41D0-A998-6ECAD99A5764}" type="slidenum">
              <a:rPr lang="en-US"/>
              <a:pPr/>
              <a:t>20</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1969799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A416E-D600-4E07-A035-E8C4811A3E5F}" type="slidenum">
              <a:rPr lang="en-US"/>
              <a:pPr/>
              <a:t>21</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109400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590A3-909C-44E0-B892-ADC35DDE38FE}" type="slidenum">
              <a:rPr lang="en-US"/>
              <a:pPr/>
              <a:t>22</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819133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Mik a tankönyvek? </a:t>
            </a:r>
          </a:p>
        </p:txBody>
      </p:sp>
      <p:sp>
        <p:nvSpPr>
          <p:cNvPr id="4" name="Dia számának helye 3"/>
          <p:cNvSpPr>
            <a:spLocks noGrp="1"/>
          </p:cNvSpPr>
          <p:nvPr>
            <p:ph type="sldNum" sz="quarter" idx="10"/>
          </p:nvPr>
        </p:nvSpPr>
        <p:spPr/>
        <p:txBody>
          <a:bodyPr/>
          <a:lstStyle/>
          <a:p>
            <a:fld id="{4EF13804-0C93-4C32-AC76-526BED079D9A}" type="slidenum">
              <a:rPr lang="hu-HU" smtClean="0"/>
              <a:pPr/>
              <a:t>24</a:t>
            </a:fld>
            <a:endParaRPr lang="hu-HU"/>
          </a:p>
        </p:txBody>
      </p:sp>
    </p:spTree>
    <p:extLst>
      <p:ext uri="{BB962C8B-B14F-4D97-AF65-F5344CB8AC3E}">
        <p14:creationId xmlns:p14="http://schemas.microsoft.com/office/powerpoint/2010/main" val="110635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6AAB2-FEA8-4DDC-8F67-69BCEBED6980}" type="slidenum">
              <a:rPr lang="en-US"/>
              <a:pPr/>
              <a:t>6</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normAutofit lnSpcReduction="10000"/>
          </a:bodyPr>
          <a:lstStyle/>
          <a:p>
            <a:r>
              <a:rPr lang="en-US" dirty="0"/>
              <a:t>Despite this visual similarity to bacteria, archaea possess </a:t>
            </a:r>
            <a:r>
              <a:rPr lang="en-US" dirty="0">
                <a:hlinkClick r:id="rId3" tooltip="Gene"/>
              </a:rPr>
              <a:t>genes</a:t>
            </a:r>
            <a:r>
              <a:rPr lang="en-US" dirty="0"/>
              <a:t> and </a:t>
            </a:r>
            <a:r>
              <a:rPr lang="en-US" dirty="0" err="1"/>
              <a:t>several</a:t>
            </a:r>
            <a:r>
              <a:rPr lang="en-US" dirty="0" err="1">
                <a:hlinkClick r:id="rId4" tooltip="Metabolic pathway"/>
              </a:rPr>
              <a:t>metabolic</a:t>
            </a:r>
            <a:r>
              <a:rPr lang="en-US" dirty="0">
                <a:hlinkClick r:id="rId4" tooltip="Metabolic pathway"/>
              </a:rPr>
              <a:t> pathways</a:t>
            </a:r>
            <a:r>
              <a:rPr lang="en-US" dirty="0"/>
              <a:t> that are more closely related to those of eukaryotes, notably the </a:t>
            </a:r>
            <a:r>
              <a:rPr lang="en-US" dirty="0">
                <a:hlinkClick r:id="rId5" tooltip="Enzyme"/>
              </a:rPr>
              <a:t>enzymes</a:t>
            </a:r>
            <a:r>
              <a:rPr lang="en-US" dirty="0"/>
              <a:t> involved in </a:t>
            </a:r>
            <a:r>
              <a:rPr lang="en-US" dirty="0">
                <a:hlinkClick r:id="rId6" tooltip="Transcription (genetics)"/>
              </a:rPr>
              <a:t>transcription</a:t>
            </a:r>
            <a:r>
              <a:rPr lang="en-US" dirty="0"/>
              <a:t> </a:t>
            </a:r>
            <a:r>
              <a:rPr lang="en-US" dirty="0" err="1"/>
              <a:t>and</a:t>
            </a:r>
            <a:r>
              <a:rPr lang="en-US" dirty="0" err="1">
                <a:hlinkClick r:id="rId7" tooltip="Translation (biology)"/>
              </a:rPr>
              <a:t>translation</a:t>
            </a:r>
            <a:r>
              <a:rPr lang="en-US" dirty="0"/>
              <a:t>. Other aspects of archaeal biochemistry are unique, such as their reliance on </a:t>
            </a:r>
            <a:r>
              <a:rPr lang="en-US" dirty="0">
                <a:hlinkClick r:id="rId8" tooltip="Ether lipid"/>
              </a:rPr>
              <a:t>ether lipids</a:t>
            </a:r>
            <a:r>
              <a:rPr lang="en-US" dirty="0"/>
              <a:t> in their </a:t>
            </a:r>
            <a:r>
              <a:rPr lang="en-US" dirty="0">
                <a:hlinkClick r:id="rId9" tooltip="Cell membrane"/>
              </a:rPr>
              <a:t>cell membranes</a:t>
            </a:r>
            <a:r>
              <a:rPr lang="en-US" dirty="0"/>
              <a:t>. Archaea use more energy sources than eukaryotes: these range from </a:t>
            </a:r>
            <a:r>
              <a:rPr lang="en-US" dirty="0">
                <a:hlinkClick r:id="rId10" tooltip="Organic compounds"/>
              </a:rPr>
              <a:t>organic compounds</a:t>
            </a:r>
            <a:r>
              <a:rPr lang="en-US" dirty="0"/>
              <a:t>, such as sugars, to </a:t>
            </a:r>
            <a:r>
              <a:rPr lang="en-US" dirty="0">
                <a:hlinkClick r:id="rId11" tooltip="Ammonia"/>
              </a:rPr>
              <a:t>ammonia</a:t>
            </a:r>
            <a:r>
              <a:rPr lang="en-US" dirty="0"/>
              <a:t>, </a:t>
            </a:r>
            <a:r>
              <a:rPr lang="en-US" dirty="0">
                <a:hlinkClick r:id="rId12" tooltip="Ion"/>
              </a:rPr>
              <a:t>metal </a:t>
            </a:r>
            <a:r>
              <a:rPr lang="en-US" dirty="0" err="1">
                <a:hlinkClick r:id="rId12" tooltip="Ion"/>
              </a:rPr>
              <a:t>ions</a:t>
            </a:r>
            <a:r>
              <a:rPr lang="en-US" dirty="0" err="1"/>
              <a:t>or</a:t>
            </a:r>
            <a:r>
              <a:rPr lang="en-US" dirty="0"/>
              <a:t> even </a:t>
            </a:r>
            <a:r>
              <a:rPr lang="en-US" dirty="0">
                <a:hlinkClick r:id="rId13" tooltip="Hydrogen"/>
              </a:rPr>
              <a:t>hydrogen gas</a:t>
            </a:r>
            <a:r>
              <a:rPr lang="en-US" dirty="0"/>
              <a:t>. Salt-tolerant archaea (the </a:t>
            </a:r>
            <a:r>
              <a:rPr lang="en-US" dirty="0" err="1">
                <a:hlinkClick r:id="rId14" tooltip="Haloarchaea"/>
              </a:rPr>
              <a:t>Haloarchaea</a:t>
            </a:r>
            <a:r>
              <a:rPr lang="en-US" dirty="0"/>
              <a:t>) use sunlight as an energy source, and other species of archaea </a:t>
            </a:r>
            <a:r>
              <a:rPr lang="en-US" dirty="0">
                <a:hlinkClick r:id="rId15" tooltip="Carbon fixation"/>
              </a:rPr>
              <a:t>fix carbon</a:t>
            </a:r>
            <a:r>
              <a:rPr lang="en-US" dirty="0"/>
              <a:t>; however, unlike plants and </a:t>
            </a:r>
            <a:r>
              <a:rPr lang="en-US" dirty="0">
                <a:hlinkClick r:id="rId16" tooltip="Cyanobacteria"/>
              </a:rPr>
              <a:t>cyanobacteria</a:t>
            </a:r>
            <a:r>
              <a:rPr lang="en-US" dirty="0"/>
              <a:t>, no known species of archaea does both. Archaea </a:t>
            </a:r>
            <a:r>
              <a:rPr lang="en-US" dirty="0">
                <a:hlinkClick r:id="rId17" tooltip="Asexual reproduction"/>
              </a:rPr>
              <a:t>reproduce asexually</a:t>
            </a:r>
            <a:r>
              <a:rPr lang="en-US" dirty="0"/>
              <a:t> by </a:t>
            </a:r>
            <a:r>
              <a:rPr lang="en-US" dirty="0">
                <a:hlinkClick r:id="rId18" tooltip="Binary fission"/>
              </a:rPr>
              <a:t>binary fission</a:t>
            </a:r>
            <a:r>
              <a:rPr lang="en-US" dirty="0"/>
              <a:t>, </a:t>
            </a:r>
            <a:r>
              <a:rPr lang="en-US" dirty="0">
                <a:hlinkClick r:id="rId19" tooltip="Fragmentation (reproduction)"/>
              </a:rPr>
              <a:t>fragmentation</a:t>
            </a:r>
            <a:r>
              <a:rPr lang="en-US" dirty="0"/>
              <a:t>, or </a:t>
            </a:r>
            <a:r>
              <a:rPr lang="en-US" dirty="0">
                <a:hlinkClick r:id="rId20" tooltip="Budding"/>
              </a:rPr>
              <a:t>budding</a:t>
            </a:r>
            <a:r>
              <a:rPr lang="en-US" dirty="0"/>
              <a:t>; unlike bacteria and eukaryotes, no known species forms </a:t>
            </a:r>
            <a:r>
              <a:rPr lang="en-US" dirty="0">
                <a:hlinkClick r:id="rId21" tooltip="Spore"/>
              </a:rPr>
              <a:t>spores</a:t>
            </a:r>
            <a:r>
              <a:rPr lang="en-US" dirty="0"/>
              <a:t>.</a:t>
            </a:r>
          </a:p>
          <a:p>
            <a:r>
              <a:rPr lang="en-US" dirty="0"/>
              <a:t>Archaea were initially viewed as </a:t>
            </a:r>
            <a:r>
              <a:rPr lang="en-US" dirty="0">
                <a:hlinkClick r:id="rId22" tooltip="Extremophile"/>
              </a:rPr>
              <a:t>extremophiles</a:t>
            </a:r>
            <a:r>
              <a:rPr lang="en-US" dirty="0"/>
              <a:t> living in harsh environments, such as </a:t>
            </a:r>
            <a:r>
              <a:rPr lang="en-US" dirty="0">
                <a:hlinkClick r:id="rId23" tooltip="Hot spring"/>
              </a:rPr>
              <a:t>hot springs</a:t>
            </a:r>
            <a:r>
              <a:rPr lang="en-US" dirty="0"/>
              <a:t> and </a:t>
            </a:r>
            <a:r>
              <a:rPr lang="en-US" dirty="0">
                <a:hlinkClick r:id="rId24" tooltip="Salt lake"/>
              </a:rPr>
              <a:t>salt lakes</a:t>
            </a:r>
            <a:r>
              <a:rPr lang="en-US" dirty="0"/>
              <a:t>, but they have since been found in a broad range of </a:t>
            </a:r>
            <a:r>
              <a:rPr lang="en-US" dirty="0">
                <a:hlinkClick r:id="rId25" tooltip="Habitat"/>
              </a:rPr>
              <a:t>habitats</a:t>
            </a:r>
            <a:r>
              <a:rPr lang="en-US" dirty="0"/>
              <a:t>, including soils, oceans, </a:t>
            </a:r>
            <a:r>
              <a:rPr lang="en-US" dirty="0">
                <a:hlinkClick r:id="rId26" tooltip="Marshland"/>
              </a:rPr>
              <a:t>marshlands</a:t>
            </a:r>
            <a:r>
              <a:rPr lang="en-US" dirty="0"/>
              <a:t> and the human </a:t>
            </a:r>
            <a:r>
              <a:rPr lang="en-US" dirty="0">
                <a:hlinkClick r:id="rId27" tooltip="Colon (anatomy)"/>
              </a:rPr>
              <a:t>colon</a:t>
            </a:r>
            <a:r>
              <a:rPr lang="en-US" dirty="0"/>
              <a:t>, oral cavity, and skin.</a:t>
            </a:r>
            <a:r>
              <a:rPr lang="en-US" baseline="30000" dirty="0">
                <a:hlinkClick r:id="rId28"/>
              </a:rPr>
              <a:t>[4]</a:t>
            </a:r>
            <a:r>
              <a:rPr lang="en-US" dirty="0"/>
              <a:t> Archaea are particularly numerous in the oceans, and the archaea in </a:t>
            </a:r>
            <a:r>
              <a:rPr lang="en-US" dirty="0">
                <a:hlinkClick r:id="rId29" tooltip="Plankton"/>
              </a:rPr>
              <a:t>plankton</a:t>
            </a:r>
            <a:r>
              <a:rPr lang="en-US" dirty="0"/>
              <a:t> may be one of the most abundant groups of organisms on the planet. Archaea are a major part of Earth's life and may play roles in both the </a:t>
            </a:r>
            <a:r>
              <a:rPr lang="en-US" dirty="0">
                <a:hlinkClick r:id="rId30" tooltip="Carbon cycle"/>
              </a:rPr>
              <a:t>carbon cycle</a:t>
            </a:r>
            <a:r>
              <a:rPr lang="en-US" dirty="0"/>
              <a:t> and the </a:t>
            </a:r>
            <a:r>
              <a:rPr lang="en-US" dirty="0">
                <a:hlinkClick r:id="rId31" tooltip="Nitrogen cycle"/>
              </a:rPr>
              <a:t>nitrogen cycle</a:t>
            </a:r>
            <a:r>
              <a:rPr lang="en-US" dirty="0"/>
              <a:t>. </a:t>
            </a:r>
            <a:endParaRPr lang="hu-HU" dirty="0"/>
          </a:p>
          <a:p>
            <a:r>
              <a:rPr lang="en-US" dirty="0"/>
              <a:t>One example is the </a:t>
            </a:r>
            <a:r>
              <a:rPr lang="en-US" dirty="0">
                <a:hlinkClick r:id="rId32" tooltip="Methanogen"/>
              </a:rPr>
              <a:t>methanogens</a:t>
            </a:r>
            <a:r>
              <a:rPr lang="en-US" dirty="0"/>
              <a:t> that inhabit </a:t>
            </a:r>
            <a:r>
              <a:rPr lang="en-US" dirty="0">
                <a:hlinkClick r:id="rId33" tooltip="Human gastrointestinal tract"/>
              </a:rPr>
              <a:t>human</a:t>
            </a:r>
            <a:r>
              <a:rPr lang="en-US" dirty="0"/>
              <a:t> and </a:t>
            </a:r>
            <a:r>
              <a:rPr lang="en-US" dirty="0">
                <a:hlinkClick r:id="rId34" tooltip="Ruminant"/>
              </a:rPr>
              <a:t>ruminant</a:t>
            </a:r>
            <a:r>
              <a:rPr lang="en-US" dirty="0"/>
              <a:t> guts, where their vast numbers aid </a:t>
            </a:r>
            <a:r>
              <a:rPr lang="en-US" dirty="0">
                <a:hlinkClick r:id="rId35" tooltip="Digestion"/>
              </a:rPr>
              <a:t>digestion</a:t>
            </a:r>
            <a:r>
              <a:rPr lang="en-US" dirty="0"/>
              <a:t>. Methanogens are used in </a:t>
            </a:r>
            <a:r>
              <a:rPr lang="en-US" dirty="0">
                <a:hlinkClick r:id="rId36" tooltip="Biogas"/>
              </a:rPr>
              <a:t>biogas</a:t>
            </a:r>
            <a:r>
              <a:rPr lang="en-US" dirty="0"/>
              <a:t> production and </a:t>
            </a:r>
            <a:r>
              <a:rPr lang="en-US" dirty="0">
                <a:hlinkClick r:id="rId37" tooltip="Sewage treatment"/>
              </a:rPr>
              <a:t>sewage treatment</a:t>
            </a:r>
            <a:r>
              <a:rPr lang="en-US" dirty="0"/>
              <a:t>, and enzymes from extremophile archaea that can endure high temperatures and </a:t>
            </a:r>
            <a:r>
              <a:rPr lang="en-US" dirty="0">
                <a:hlinkClick r:id="rId38" tooltip="Organic solvents"/>
              </a:rPr>
              <a:t>organic solvents</a:t>
            </a:r>
            <a:r>
              <a:rPr lang="en-US" dirty="0"/>
              <a:t> are exploited </a:t>
            </a:r>
            <a:r>
              <a:rPr lang="en-US" dirty="0" err="1"/>
              <a:t>in</a:t>
            </a:r>
            <a:r>
              <a:rPr lang="en-US" dirty="0" err="1">
                <a:hlinkClick r:id="rId39" tooltip="Biotechnology"/>
              </a:rPr>
              <a:t>biotechnology</a:t>
            </a:r>
            <a:r>
              <a:rPr lang="en-US" dirty="0"/>
              <a:t>.</a:t>
            </a:r>
            <a:endParaRPr lang="hu-HU" dirty="0"/>
          </a:p>
          <a:p>
            <a:r>
              <a:rPr lang="en-US" dirty="0"/>
              <a:t>https://en.wikipedia.org/wiki/Archaea</a:t>
            </a:r>
          </a:p>
          <a:p>
            <a:endParaRPr lang="hu-HU" dirty="0"/>
          </a:p>
        </p:txBody>
      </p:sp>
    </p:spTree>
    <p:extLst>
      <p:ext uri="{BB962C8B-B14F-4D97-AF65-F5344CB8AC3E}">
        <p14:creationId xmlns:p14="http://schemas.microsoft.com/office/powerpoint/2010/main" val="52772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8ADD3-C1DF-4BF9-B848-C0733DAD7351}" type="slidenum">
              <a:rPr lang="en-US"/>
              <a:pPr/>
              <a:t>12</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hu-HU" dirty="0"/>
              <a:t>Mag kialakulása</a:t>
            </a:r>
          </a:p>
        </p:txBody>
      </p:sp>
    </p:spTree>
    <p:extLst>
      <p:ext uri="{BB962C8B-B14F-4D97-AF65-F5344CB8AC3E}">
        <p14:creationId xmlns:p14="http://schemas.microsoft.com/office/powerpoint/2010/main" val="107055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http://203.250.122.194/</a:t>
            </a:r>
            <a:r>
              <a:rPr lang="hu-HU" dirty="0" err="1"/>
              <a:t>lecture</a:t>
            </a:r>
            <a:r>
              <a:rPr lang="hu-HU" dirty="0"/>
              <a:t>/</a:t>
            </a:r>
            <a:r>
              <a:rPr lang="hu-HU" dirty="0" err="1"/>
              <a:t>histology</a:t>
            </a:r>
            <a:r>
              <a:rPr lang="hu-HU" dirty="0"/>
              <a:t>/htmht1/his01-1.htm</a:t>
            </a:r>
          </a:p>
          <a:p>
            <a:endParaRPr lang="hu-HU" dirty="0"/>
          </a:p>
          <a:p>
            <a:r>
              <a:rPr lang="hu-HU" dirty="0"/>
              <a:t>VIZSGÁN ILYEN KÉPEK!!!!</a:t>
            </a:r>
          </a:p>
        </p:txBody>
      </p:sp>
      <p:sp>
        <p:nvSpPr>
          <p:cNvPr id="4" name="Dia számának helye 3"/>
          <p:cNvSpPr>
            <a:spLocks noGrp="1"/>
          </p:cNvSpPr>
          <p:nvPr>
            <p:ph type="sldNum" sz="quarter" idx="10"/>
          </p:nvPr>
        </p:nvSpPr>
        <p:spPr/>
        <p:txBody>
          <a:bodyPr/>
          <a:lstStyle/>
          <a:p>
            <a:fld id="{4EF13804-0C93-4C32-AC76-526BED079D9A}" type="slidenum">
              <a:rPr lang="hu-HU" smtClean="0"/>
              <a:pPr/>
              <a:t>13</a:t>
            </a:fld>
            <a:endParaRPr lang="hu-HU"/>
          </a:p>
        </p:txBody>
      </p:sp>
    </p:spTree>
    <p:extLst>
      <p:ext uri="{BB962C8B-B14F-4D97-AF65-F5344CB8AC3E}">
        <p14:creationId xmlns:p14="http://schemas.microsoft.com/office/powerpoint/2010/main" val="272889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3F9D16-AC1A-46D7-A8D7-51FBE2683582}" type="slidenum">
              <a:rPr lang="en-US"/>
              <a:pPr/>
              <a:t>14</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115458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http://serc.carleton.edu/microbelife/research_methods/genomics/translat.html</a:t>
            </a:r>
          </a:p>
        </p:txBody>
      </p:sp>
      <p:sp>
        <p:nvSpPr>
          <p:cNvPr id="4" name="Dia számának helye 3"/>
          <p:cNvSpPr>
            <a:spLocks noGrp="1"/>
          </p:cNvSpPr>
          <p:nvPr>
            <p:ph type="sldNum" sz="quarter" idx="10"/>
          </p:nvPr>
        </p:nvSpPr>
        <p:spPr/>
        <p:txBody>
          <a:bodyPr/>
          <a:lstStyle/>
          <a:p>
            <a:fld id="{4EF13804-0C93-4C32-AC76-526BED079D9A}" type="slidenum">
              <a:rPr lang="hu-HU" smtClean="0"/>
              <a:pPr/>
              <a:t>15</a:t>
            </a:fld>
            <a:endParaRPr lang="hu-HU"/>
          </a:p>
        </p:txBody>
      </p:sp>
    </p:spTree>
    <p:extLst>
      <p:ext uri="{BB962C8B-B14F-4D97-AF65-F5344CB8AC3E}">
        <p14:creationId xmlns:p14="http://schemas.microsoft.com/office/powerpoint/2010/main" val="1261036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E033E-0243-40F9-ADB7-39B6AA00C2A8}" type="slidenum">
              <a:rPr lang="en-US"/>
              <a:pPr/>
              <a:t>16</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10407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fontAlgn="base"/>
            <a:r>
              <a:rPr lang="en-US" sz="1200" dirty="0"/>
              <a:t>This image shows some animal cells. They are stained with fluorescent labels to help </a:t>
            </a:r>
            <a:r>
              <a:rPr lang="en-US" sz="1200" dirty="0" err="1"/>
              <a:t>visualise</a:t>
            </a:r>
            <a:r>
              <a:rPr lang="en-US" sz="1200" dirty="0"/>
              <a:t> the cytoskeleton with microtubules (green), actin filaments (red), and the nucleus (blue).</a:t>
            </a:r>
          </a:p>
          <a:p>
            <a:pPr fontAlgn="base"/>
            <a:r>
              <a:rPr lang="en-US" sz="1200" dirty="0"/>
              <a:t>The cytoskeleton is not usually shown in simple diagrams of the cell because it is a complex meshwork of strands. Cells would not be cells with out their cytoskeleton (Images courtesy of Mark Shipman, James Blyth and Louise Cramer, Laboratory for Molecular Cell Biology, University College London, UK)</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contributes to the architecture and transport system of the cell</a:t>
            </a:r>
            <a:endParaRPr lang="hu-HU" dirty="0"/>
          </a:p>
          <a:p>
            <a:r>
              <a:rPr lang="hu-HU" dirty="0"/>
              <a:t>MT: </a:t>
            </a:r>
            <a:r>
              <a:rPr lang="hu-HU" dirty="0" err="1"/>
              <a:t>compressional</a:t>
            </a:r>
            <a:r>
              <a:rPr lang="hu-HU" dirty="0"/>
              <a:t> </a:t>
            </a:r>
            <a:r>
              <a:rPr lang="hu-HU" dirty="0" err="1"/>
              <a:t>support</a:t>
            </a:r>
            <a:endParaRPr lang="hu-HU" dirty="0"/>
          </a:p>
          <a:p>
            <a:r>
              <a:rPr lang="hu-HU" dirty="0" err="1"/>
              <a:t>Microfil</a:t>
            </a:r>
            <a:r>
              <a:rPr lang="hu-HU" dirty="0"/>
              <a:t>: </a:t>
            </a:r>
            <a:r>
              <a:rPr lang="hu-HU" dirty="0" err="1"/>
              <a:t>tensional</a:t>
            </a:r>
            <a:r>
              <a:rPr lang="hu-HU" dirty="0"/>
              <a:t> </a:t>
            </a:r>
            <a:r>
              <a:rPr lang="hu-HU" dirty="0" err="1"/>
              <a:t>support</a:t>
            </a:r>
            <a:endParaRPr lang="hu-HU" dirty="0"/>
          </a:p>
        </p:txBody>
      </p:sp>
      <p:sp>
        <p:nvSpPr>
          <p:cNvPr id="4" name="Dia számának helye 3"/>
          <p:cNvSpPr>
            <a:spLocks noGrp="1"/>
          </p:cNvSpPr>
          <p:nvPr>
            <p:ph type="sldNum" sz="quarter" idx="10"/>
          </p:nvPr>
        </p:nvSpPr>
        <p:spPr/>
        <p:txBody>
          <a:bodyPr/>
          <a:lstStyle/>
          <a:p>
            <a:fld id="{4EF13804-0C93-4C32-AC76-526BED079D9A}" type="slidenum">
              <a:rPr lang="hu-HU" smtClean="0"/>
              <a:pPr/>
              <a:t>17</a:t>
            </a:fld>
            <a:endParaRPr lang="hu-HU"/>
          </a:p>
        </p:txBody>
      </p:sp>
    </p:spTree>
    <p:extLst>
      <p:ext uri="{BB962C8B-B14F-4D97-AF65-F5344CB8AC3E}">
        <p14:creationId xmlns:p14="http://schemas.microsoft.com/office/powerpoint/2010/main" val="2054821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http://cronodon.com/BioTech/Cell_structure.html</a:t>
            </a:r>
          </a:p>
          <a:p>
            <a:r>
              <a:rPr lang="hu-HU" dirty="0"/>
              <a:t>méregtelenítés</a:t>
            </a:r>
          </a:p>
        </p:txBody>
      </p:sp>
      <p:sp>
        <p:nvSpPr>
          <p:cNvPr id="4" name="Dia számának helye 3"/>
          <p:cNvSpPr>
            <a:spLocks noGrp="1"/>
          </p:cNvSpPr>
          <p:nvPr>
            <p:ph type="sldNum" sz="quarter" idx="10"/>
          </p:nvPr>
        </p:nvSpPr>
        <p:spPr/>
        <p:txBody>
          <a:bodyPr/>
          <a:lstStyle/>
          <a:p>
            <a:fld id="{4EF13804-0C93-4C32-AC76-526BED079D9A}" type="slidenum">
              <a:rPr lang="hu-HU" smtClean="0"/>
              <a:pPr/>
              <a:t>18</a:t>
            </a:fld>
            <a:endParaRPr lang="hu-HU"/>
          </a:p>
        </p:txBody>
      </p:sp>
    </p:spTree>
    <p:extLst>
      <p:ext uri="{BB962C8B-B14F-4D97-AF65-F5344CB8AC3E}">
        <p14:creationId xmlns:p14="http://schemas.microsoft.com/office/powerpoint/2010/main" val="172656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hu-HU"/>
              <a:t>Mintacím szerkesztése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US" dirty="0"/>
          </a:p>
        </p:txBody>
      </p:sp>
      <p:sp>
        <p:nvSpPr>
          <p:cNvPr id="4" name="Date Placeholder 3"/>
          <p:cNvSpPr>
            <a:spLocks noGrp="1"/>
          </p:cNvSpPr>
          <p:nvPr>
            <p:ph type="dt" sz="half" idx="10"/>
          </p:nvPr>
        </p:nvSpPr>
        <p:spPr/>
        <p:txBody>
          <a:bodyPr/>
          <a:lstStyle/>
          <a:p>
            <a:fld id="{4217B51E-4AB7-481C-A823-8F53F7120718}" type="datetimeFigureOut">
              <a:rPr lang="hu-HU" smtClean="0"/>
              <a:pPr/>
              <a:t>2017. 09. 10.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9F8C945-482B-4FB8-BB6B-F45A0E778873}"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4217B51E-4AB7-481C-A823-8F53F7120718}" type="datetimeFigureOut">
              <a:rPr lang="hu-HU" smtClean="0"/>
              <a:pPr/>
              <a:t>2017. 09. 10.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9F8C945-482B-4FB8-BB6B-F45A0E778873}"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217B51E-4AB7-481C-A823-8F53F7120718}" type="datetimeFigureOut">
              <a:rPr lang="hu-HU" smtClean="0"/>
              <a:pPr/>
              <a:t>2017. 09. 10.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9F8C945-482B-4FB8-BB6B-F45A0E778873}" type="slidenum">
              <a:rPr lang="hu-HU" smtClean="0"/>
              <a:pPr/>
              <a:t>‹#›</a:t>
            </a:fld>
            <a:endParaRPr lang="hu-H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hu-HU"/>
              <a:t>Mintacím szerkesztése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4217B51E-4AB7-481C-A823-8F53F7120718}" type="datetimeFigureOut">
              <a:rPr lang="hu-HU" smtClean="0"/>
              <a:pPr/>
              <a:t>2017. 09. 10.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9F8C945-482B-4FB8-BB6B-F45A0E778873}" type="slidenum">
              <a:rPr lang="hu-HU" smtClean="0"/>
              <a:pPr/>
              <a:t>‹#›</a:t>
            </a:fld>
            <a:endParaRPr lang="hu-HU"/>
          </a:p>
        </p:txBody>
      </p:sp>
      <p:sp>
        <p:nvSpPr>
          <p:cNvPr id="7" name="Title 6"/>
          <p:cNvSpPr>
            <a:spLocks noGrp="1"/>
          </p:cNvSpPr>
          <p:nvPr>
            <p:ph type="title"/>
          </p:nvPr>
        </p:nvSpPr>
        <p:spPr/>
        <p:txBody>
          <a:bodyPr/>
          <a:lstStyle/>
          <a:p>
            <a:r>
              <a:rPr lang="hu-HU"/>
              <a:t>Mintacím szerkesztése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hu-HU"/>
              <a:t>Mintacím szerkesztése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217B51E-4AB7-481C-A823-8F53F7120718}" type="datetimeFigureOut">
              <a:rPr lang="hu-HU" smtClean="0"/>
              <a:pPr/>
              <a:t>2017. 09. 10.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9F8C945-482B-4FB8-BB6B-F45A0E778873}"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5" name="Date Placeholder 4"/>
          <p:cNvSpPr>
            <a:spLocks noGrp="1"/>
          </p:cNvSpPr>
          <p:nvPr>
            <p:ph type="dt" sz="half" idx="10"/>
          </p:nvPr>
        </p:nvSpPr>
        <p:spPr/>
        <p:txBody>
          <a:bodyPr/>
          <a:lstStyle/>
          <a:p>
            <a:fld id="{4217B51E-4AB7-481C-A823-8F53F7120718}" type="datetimeFigureOut">
              <a:rPr lang="hu-HU" smtClean="0"/>
              <a:pPr/>
              <a:t>2017. 09. 10.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9F8C945-482B-4FB8-BB6B-F45A0E778873}" type="slidenum">
              <a:rPr lang="hu-HU" smtClean="0"/>
              <a:pPr/>
              <a:t>‹#›</a:t>
            </a:fld>
            <a:endParaRPr lang="hu-HU"/>
          </a:p>
        </p:txBody>
      </p:sp>
      <p:sp>
        <p:nvSpPr>
          <p:cNvPr id="9" name="Content Placeholder 8"/>
          <p:cNvSpPr>
            <a:spLocks noGrp="1"/>
          </p:cNvSpPr>
          <p:nvPr>
            <p:ph sz="quarter" idx="13"/>
          </p:nvPr>
        </p:nvSpPr>
        <p:spPr>
          <a:xfrm>
            <a:off x="676655" y="2679192"/>
            <a:ext cx="3822192" cy="34472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217B51E-4AB7-481C-A823-8F53F7120718}" type="datetimeFigureOut">
              <a:rPr lang="hu-HU" smtClean="0"/>
              <a:pPr/>
              <a:t>2017. 09. 10.</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39F8C945-482B-4FB8-BB6B-F45A0E778873}"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Date Placeholder 2"/>
          <p:cNvSpPr>
            <a:spLocks noGrp="1"/>
          </p:cNvSpPr>
          <p:nvPr>
            <p:ph type="dt" sz="half" idx="10"/>
          </p:nvPr>
        </p:nvSpPr>
        <p:spPr/>
        <p:txBody>
          <a:bodyPr/>
          <a:lstStyle/>
          <a:p>
            <a:fld id="{4217B51E-4AB7-481C-A823-8F53F7120718}" type="datetimeFigureOut">
              <a:rPr lang="hu-HU" smtClean="0"/>
              <a:pPr/>
              <a:t>2017. 09. 10.</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39F8C945-482B-4FB8-BB6B-F45A0E778873}"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217B51E-4AB7-481C-A823-8F53F7120718}" type="datetimeFigureOut">
              <a:rPr lang="hu-HU" smtClean="0"/>
              <a:pPr/>
              <a:t>2017. 09. 10.</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39F8C945-482B-4FB8-BB6B-F45A0E778873}"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217B51E-4AB7-481C-A823-8F53F7120718}" type="datetimeFigureOut">
              <a:rPr lang="hu-HU" smtClean="0"/>
              <a:pPr/>
              <a:t>2017. 09. 10.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9F8C945-482B-4FB8-BB6B-F45A0E778873}" type="slidenum">
              <a:rPr lang="hu-HU" smtClean="0"/>
              <a:pPr/>
              <a:t>‹#›</a:t>
            </a:fld>
            <a:endParaRPr lang="hu-H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hu-HU"/>
              <a:t>Mintacím szerkesztése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hu-HU"/>
              <a:t>Mintacím szerkesztése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217B51E-4AB7-481C-A823-8F53F7120718}" type="datetimeFigureOut">
              <a:rPr lang="hu-HU" smtClean="0"/>
              <a:pPr/>
              <a:t>2017. 09. 10.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9F8C945-482B-4FB8-BB6B-F45A0E778873}" type="slidenum">
              <a:rPr lang="hu-HU" smtClean="0"/>
              <a:pPr/>
              <a:t>‹#›</a:t>
            </a:fld>
            <a:endParaRPr lang="hu-H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hu-HU"/>
              <a:t>Mintacím szerkesztése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217B51E-4AB7-481C-A823-8F53F7120718}" type="datetimeFigureOut">
              <a:rPr lang="hu-HU" smtClean="0"/>
              <a:pPr/>
              <a:t>2017. 09. 10.</a:t>
            </a:fld>
            <a:endParaRPr lang="hu-H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hu-H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9F8C945-482B-4FB8-BB6B-F45A0E778873}" type="slidenum">
              <a:rPr lang="hu-HU" smtClean="0"/>
              <a:pPr/>
              <a:t>‹#›</a:t>
            </a:fld>
            <a:endParaRPr lang="hu-H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cebook.com/elmenybiologia/?fref=t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bscb.org/learning-resources/softcell-e-learn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connieclass.blogspot.hu/2010/09/eukaryotic-cell-structure.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_BWSZ1mXWiyY/TJmJgLZiY5I/AAAAAAAAAeU/xkr7C2TrY5U/s1600/04-05A-AnimalCel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60848"/>
            <a:ext cx="5616624" cy="4015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ím 1"/>
          <p:cNvSpPr>
            <a:spLocks noGrp="1"/>
          </p:cNvSpPr>
          <p:nvPr>
            <p:ph type="ctrTitle"/>
          </p:nvPr>
        </p:nvSpPr>
        <p:spPr>
          <a:xfrm>
            <a:off x="425152" y="188640"/>
            <a:ext cx="7772400" cy="1470025"/>
          </a:xfrm>
        </p:spPr>
        <p:txBody>
          <a:bodyPr>
            <a:normAutofit/>
          </a:bodyPr>
          <a:lstStyle/>
          <a:p>
            <a:r>
              <a:rPr lang="hu-HU" sz="3200" dirty="0"/>
              <a:t>Egészségügyi ügyvitelszervező szak</a:t>
            </a:r>
            <a:br>
              <a:rPr lang="hu-HU" sz="3200" dirty="0"/>
            </a:br>
            <a:r>
              <a:rPr lang="hu-HU" sz="2400" dirty="0"/>
              <a:t>Orvostudomány (1) Humán anatómia I. Bevezető előadás</a:t>
            </a:r>
          </a:p>
        </p:txBody>
      </p:sp>
      <p:sp>
        <p:nvSpPr>
          <p:cNvPr id="3" name="Alcím 2"/>
          <p:cNvSpPr>
            <a:spLocks noGrp="1"/>
          </p:cNvSpPr>
          <p:nvPr>
            <p:ph type="subTitle" idx="1"/>
          </p:nvPr>
        </p:nvSpPr>
        <p:spPr>
          <a:xfrm>
            <a:off x="5652120" y="2348880"/>
            <a:ext cx="3337520" cy="1473200"/>
          </a:xfrm>
        </p:spPr>
        <p:txBody>
          <a:bodyPr>
            <a:normAutofit/>
          </a:bodyPr>
          <a:lstStyle/>
          <a:p>
            <a:r>
              <a:rPr lang="hu-HU" dirty="0"/>
              <a:t>Dávid Csaba</a:t>
            </a:r>
          </a:p>
          <a:p>
            <a:r>
              <a:rPr lang="hu-HU" dirty="0" err="1"/>
              <a:t>H.-Minkó</a:t>
            </a:r>
            <a:r>
              <a:rPr lang="hu-HU" dirty="0"/>
              <a:t> Krisztina</a:t>
            </a:r>
          </a:p>
          <a:p>
            <a:r>
              <a:rPr lang="hu-HU" dirty="0"/>
              <a:t>2017 szeptember 11.</a:t>
            </a:r>
          </a:p>
        </p:txBody>
      </p:sp>
    </p:spTree>
    <p:extLst>
      <p:ext uri="{BB962C8B-B14F-4D97-AF65-F5344CB8AC3E}">
        <p14:creationId xmlns:p14="http://schemas.microsoft.com/office/powerpoint/2010/main" val="2863349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513" y="1196975"/>
            <a:ext cx="4321175" cy="461963"/>
          </a:xfrm>
          <a:prstGeom prst="rect">
            <a:avLst/>
          </a:prstGeom>
          <a:noFill/>
        </p:spPr>
        <p:txBody>
          <a:bodyPr>
            <a:spAutoFit/>
          </a:bodyPr>
          <a:lstStyle/>
          <a:p>
            <a:pPr algn="ctr">
              <a:defRPr/>
            </a:pPr>
            <a:r>
              <a:rPr lang="hu-HU" sz="2400" b="1" dirty="0">
                <a:solidFill>
                  <a:schemeClr val="accent2">
                    <a:lumMod val="75000"/>
                  </a:schemeClr>
                </a:solidFill>
                <a:latin typeface="+mj-lt"/>
              </a:rPr>
              <a:t>Állati sejt felépítése</a:t>
            </a:r>
          </a:p>
        </p:txBody>
      </p:sp>
      <p:sp>
        <p:nvSpPr>
          <p:cNvPr id="6147" name="TextBox 2"/>
          <p:cNvSpPr txBox="1">
            <a:spLocks noChangeArrowheads="1"/>
          </p:cNvSpPr>
          <p:nvPr/>
        </p:nvSpPr>
        <p:spPr bwMode="auto">
          <a:xfrm>
            <a:off x="250825" y="3213100"/>
            <a:ext cx="6492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400">
                <a:solidFill>
                  <a:srgbClr val="002060"/>
                </a:solidFill>
                <a:latin typeface="+mn-lt"/>
              </a:rPr>
              <a:t>sejt</a:t>
            </a:r>
          </a:p>
        </p:txBody>
      </p:sp>
      <p:sp>
        <p:nvSpPr>
          <p:cNvPr id="6148" name="TextBox 3"/>
          <p:cNvSpPr txBox="1">
            <a:spLocks noChangeArrowheads="1"/>
          </p:cNvSpPr>
          <p:nvPr/>
        </p:nvSpPr>
        <p:spPr bwMode="auto">
          <a:xfrm>
            <a:off x="1116013" y="2636838"/>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400">
                <a:solidFill>
                  <a:srgbClr val="002060"/>
                </a:solidFill>
                <a:latin typeface="+mn-lt"/>
              </a:rPr>
              <a:t>sejtmembrán</a:t>
            </a:r>
          </a:p>
        </p:txBody>
      </p:sp>
      <p:sp>
        <p:nvSpPr>
          <p:cNvPr id="6149" name="TextBox 4"/>
          <p:cNvSpPr txBox="1">
            <a:spLocks noChangeArrowheads="1"/>
          </p:cNvSpPr>
          <p:nvPr/>
        </p:nvSpPr>
        <p:spPr bwMode="auto">
          <a:xfrm>
            <a:off x="1187450" y="3933825"/>
            <a:ext cx="1223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400">
                <a:solidFill>
                  <a:srgbClr val="002060"/>
                </a:solidFill>
                <a:latin typeface="+mn-lt"/>
              </a:rPr>
              <a:t>protoplasma</a:t>
            </a:r>
          </a:p>
        </p:txBody>
      </p:sp>
      <p:sp>
        <p:nvSpPr>
          <p:cNvPr id="6150" name="TextBox 5"/>
          <p:cNvSpPr txBox="1">
            <a:spLocks noChangeArrowheads="1"/>
          </p:cNvSpPr>
          <p:nvPr/>
        </p:nvSpPr>
        <p:spPr bwMode="auto">
          <a:xfrm>
            <a:off x="2627313" y="3429000"/>
            <a:ext cx="1081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400">
                <a:solidFill>
                  <a:srgbClr val="002060"/>
                </a:solidFill>
                <a:latin typeface="+mn-lt"/>
              </a:rPr>
              <a:t>sejtmag</a:t>
            </a:r>
          </a:p>
        </p:txBody>
      </p:sp>
      <p:sp>
        <p:nvSpPr>
          <p:cNvPr id="6151" name="TextBox 6"/>
          <p:cNvSpPr txBox="1">
            <a:spLocks noChangeArrowheads="1"/>
          </p:cNvSpPr>
          <p:nvPr/>
        </p:nvSpPr>
        <p:spPr bwMode="auto">
          <a:xfrm>
            <a:off x="2627313" y="4365625"/>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400">
                <a:solidFill>
                  <a:srgbClr val="002060"/>
                </a:solidFill>
                <a:latin typeface="+mn-lt"/>
              </a:rPr>
              <a:t>cytoplasma</a:t>
            </a:r>
          </a:p>
        </p:txBody>
      </p:sp>
      <p:sp>
        <p:nvSpPr>
          <p:cNvPr id="6152" name="TextBox 7"/>
          <p:cNvSpPr txBox="1">
            <a:spLocks noChangeArrowheads="1"/>
          </p:cNvSpPr>
          <p:nvPr/>
        </p:nvSpPr>
        <p:spPr bwMode="auto">
          <a:xfrm>
            <a:off x="4716463" y="3429000"/>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400">
                <a:solidFill>
                  <a:srgbClr val="002060"/>
                </a:solidFill>
                <a:latin typeface="+mn-lt"/>
              </a:rPr>
              <a:t>sejtorganellumok</a:t>
            </a:r>
          </a:p>
        </p:txBody>
      </p:sp>
      <p:sp>
        <p:nvSpPr>
          <p:cNvPr id="6153" name="TextBox 8"/>
          <p:cNvSpPr txBox="1">
            <a:spLocks noChangeArrowheads="1"/>
          </p:cNvSpPr>
          <p:nvPr/>
        </p:nvSpPr>
        <p:spPr bwMode="auto">
          <a:xfrm>
            <a:off x="4716463" y="4149725"/>
            <a:ext cx="2016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400" dirty="0">
                <a:solidFill>
                  <a:srgbClr val="002060"/>
                </a:solidFill>
                <a:latin typeface="+mn-lt"/>
              </a:rPr>
              <a:t>tartalék tápanyagok (zárványok)</a:t>
            </a:r>
          </a:p>
        </p:txBody>
      </p:sp>
      <p:sp>
        <p:nvSpPr>
          <p:cNvPr id="6154" name="TextBox 9"/>
          <p:cNvSpPr txBox="1">
            <a:spLocks noChangeArrowheads="1"/>
          </p:cNvSpPr>
          <p:nvPr/>
        </p:nvSpPr>
        <p:spPr bwMode="auto">
          <a:xfrm>
            <a:off x="4859338" y="5084763"/>
            <a:ext cx="1008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400">
                <a:solidFill>
                  <a:srgbClr val="002060"/>
                </a:solidFill>
                <a:latin typeface="+mn-lt"/>
              </a:rPr>
              <a:t>cytosol</a:t>
            </a:r>
          </a:p>
        </p:txBody>
      </p:sp>
      <p:sp>
        <p:nvSpPr>
          <p:cNvPr id="6155" name="TextBox 10"/>
          <p:cNvSpPr txBox="1">
            <a:spLocks noChangeArrowheads="1"/>
          </p:cNvSpPr>
          <p:nvPr/>
        </p:nvSpPr>
        <p:spPr bwMode="auto">
          <a:xfrm>
            <a:off x="6875463" y="2349500"/>
            <a:ext cx="18732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400">
                <a:solidFill>
                  <a:srgbClr val="002060"/>
                </a:solidFill>
                <a:latin typeface="+mn-lt"/>
              </a:rPr>
              <a:t>membránnal határolt</a:t>
            </a:r>
          </a:p>
          <a:p>
            <a:pPr eaLnBrk="1" hangingPunct="1"/>
            <a:r>
              <a:rPr lang="hu-HU" altLang="hu-HU" sz="1400">
                <a:solidFill>
                  <a:srgbClr val="002060"/>
                </a:solidFill>
                <a:latin typeface="+mn-lt"/>
              </a:rPr>
              <a:t>(ER, Golgi, lysosoma, mitochondrium, transzport vesiculák, peroxisoma, …)</a:t>
            </a:r>
          </a:p>
        </p:txBody>
      </p:sp>
      <p:sp>
        <p:nvSpPr>
          <p:cNvPr id="6156" name="TextBox 11"/>
          <p:cNvSpPr txBox="1">
            <a:spLocks noChangeArrowheads="1"/>
          </p:cNvSpPr>
          <p:nvPr/>
        </p:nvSpPr>
        <p:spPr bwMode="auto">
          <a:xfrm>
            <a:off x="6948488" y="3933825"/>
            <a:ext cx="19446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400">
                <a:solidFill>
                  <a:srgbClr val="002060"/>
                </a:solidFill>
                <a:latin typeface="+mn-lt"/>
              </a:rPr>
              <a:t>membránnal nem határolt </a:t>
            </a:r>
          </a:p>
          <a:p>
            <a:pPr eaLnBrk="1" hangingPunct="1"/>
            <a:r>
              <a:rPr lang="hu-HU" altLang="hu-HU" sz="1400">
                <a:solidFill>
                  <a:srgbClr val="002060"/>
                </a:solidFill>
                <a:latin typeface="+mn-lt"/>
              </a:rPr>
              <a:t>(sejtváz, ribosoma)</a:t>
            </a:r>
          </a:p>
        </p:txBody>
      </p:sp>
      <p:cxnSp>
        <p:nvCxnSpPr>
          <p:cNvPr id="16" name="Straight Arrow Connector 15"/>
          <p:cNvCxnSpPr/>
          <p:nvPr/>
        </p:nvCxnSpPr>
        <p:spPr>
          <a:xfrm flipV="1">
            <a:off x="827088" y="2997200"/>
            <a:ext cx="720725" cy="36036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79838" y="4797425"/>
            <a:ext cx="1079500" cy="431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6153" idx="1"/>
          </p:cNvCxnSpPr>
          <p:nvPr/>
        </p:nvCxnSpPr>
        <p:spPr>
          <a:xfrm flipV="1">
            <a:off x="3779838" y="4410075"/>
            <a:ext cx="936625" cy="17145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779838" y="3716338"/>
            <a:ext cx="863600" cy="64928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00788" y="3716338"/>
            <a:ext cx="574675" cy="43338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300788" y="3068638"/>
            <a:ext cx="503237" cy="431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39975" y="4149725"/>
            <a:ext cx="576263" cy="2159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339975" y="3716338"/>
            <a:ext cx="576263" cy="36036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27088" y="3500438"/>
            <a:ext cx="649287" cy="43338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19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979712" y="3457117"/>
            <a:ext cx="5670376" cy="646331"/>
          </a:xfrm>
          <a:prstGeom prst="rect">
            <a:avLst/>
          </a:prstGeom>
        </p:spPr>
        <p:txBody>
          <a:bodyPr wrap="square">
            <a:spAutoFit/>
          </a:bodyPr>
          <a:lstStyle/>
          <a:p>
            <a:r>
              <a:rPr lang="hu-HU" dirty="0">
                <a:hlinkClick r:id="rId2"/>
              </a:rPr>
              <a:t>https://www.facebook.com/elmenybiologia/?fref=ts</a:t>
            </a:r>
            <a:endParaRPr lang="hu-HU" dirty="0"/>
          </a:p>
          <a:p>
            <a:endParaRPr lang="hu-HU" dirty="0"/>
          </a:p>
        </p:txBody>
      </p:sp>
    </p:spTree>
    <p:extLst>
      <p:ext uri="{BB962C8B-B14F-4D97-AF65-F5344CB8AC3E}">
        <p14:creationId xmlns:p14="http://schemas.microsoft.com/office/powerpoint/2010/main" val="116887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figure 1-24"/>
          <p:cNvPicPr>
            <a:picLocks noChangeAspect="1" noChangeArrowheads="1"/>
          </p:cNvPicPr>
          <p:nvPr/>
        </p:nvPicPr>
        <p:blipFill>
          <a:blip r:embed="rId3" cstate="print"/>
          <a:srcRect/>
          <a:stretch>
            <a:fillRect/>
          </a:stretch>
        </p:blipFill>
        <p:spPr bwMode="auto">
          <a:xfrm>
            <a:off x="304800" y="1800249"/>
            <a:ext cx="8531225" cy="4437063"/>
          </a:xfrm>
          <a:prstGeom prst="rect">
            <a:avLst/>
          </a:prstGeom>
          <a:noFill/>
          <a:ln w="9525">
            <a:noFill/>
            <a:miter lim="800000"/>
            <a:headEnd/>
            <a:tailEnd/>
          </a:ln>
          <a:effectLst/>
        </p:spPr>
      </p:pic>
      <p:sp>
        <p:nvSpPr>
          <p:cNvPr id="143363" name="Text Box 3"/>
          <p:cNvSpPr txBox="1">
            <a:spLocks noChangeArrowheads="1"/>
          </p:cNvSpPr>
          <p:nvPr/>
        </p:nvSpPr>
        <p:spPr bwMode="auto">
          <a:xfrm>
            <a:off x="0" y="6553200"/>
            <a:ext cx="9067800" cy="260350"/>
          </a:xfrm>
          <a:prstGeom prst="rect">
            <a:avLst/>
          </a:prstGeom>
          <a:noFill/>
          <a:ln w="9525">
            <a:noFill/>
            <a:miter lim="800000"/>
            <a:headEnd/>
            <a:tailEnd/>
          </a:ln>
          <a:effectLst/>
        </p:spPr>
        <p:txBody>
          <a:bodyPr>
            <a:spAutoFit/>
          </a:bodyPr>
          <a:lstStyle/>
          <a:p>
            <a:r>
              <a:rPr lang="en-US" sz="1100">
                <a:latin typeface="Arial" charset="0"/>
              </a:rPr>
              <a:t>Figure 1-24 </a:t>
            </a:r>
            <a:r>
              <a:rPr lang="en-US" sz="1100" i="1">
                <a:latin typeface="Arial" charset="0"/>
              </a:rPr>
              <a:t> Essential Cell Biology </a:t>
            </a:r>
            <a:r>
              <a:rPr lang="en-US" sz="1100">
                <a:latin typeface="Arial" charset="0"/>
              </a:rPr>
              <a:t>(© Garland Science 2010)</a:t>
            </a:r>
          </a:p>
        </p:txBody>
      </p:sp>
    </p:spTree>
    <p:extLst>
      <p:ext uri="{BB962C8B-B14F-4D97-AF65-F5344CB8AC3E}">
        <p14:creationId xmlns:p14="http://schemas.microsoft.com/office/powerpoint/2010/main" val="166760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03.250.122.194/lecture/histology/histofigs/chapter01-1/Nucleus%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5639863" cy="455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08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igure 1-22"/>
          <p:cNvPicPr>
            <a:picLocks noChangeAspect="1" noChangeArrowheads="1"/>
          </p:cNvPicPr>
          <p:nvPr/>
        </p:nvPicPr>
        <p:blipFill>
          <a:blip r:embed="rId3" cstate="print"/>
          <a:srcRect/>
          <a:stretch>
            <a:fillRect/>
          </a:stretch>
        </p:blipFill>
        <p:spPr bwMode="auto">
          <a:xfrm>
            <a:off x="683568" y="1628800"/>
            <a:ext cx="6798668" cy="4846613"/>
          </a:xfrm>
          <a:prstGeom prst="rect">
            <a:avLst/>
          </a:prstGeom>
          <a:noFill/>
          <a:ln w="9525">
            <a:noFill/>
            <a:miter lim="800000"/>
            <a:headEnd/>
            <a:tailEnd/>
          </a:ln>
          <a:effectLst/>
        </p:spPr>
      </p:pic>
      <p:sp>
        <p:nvSpPr>
          <p:cNvPr id="141315" name="Text Box 3"/>
          <p:cNvSpPr txBox="1">
            <a:spLocks noChangeArrowheads="1"/>
          </p:cNvSpPr>
          <p:nvPr/>
        </p:nvSpPr>
        <p:spPr bwMode="auto">
          <a:xfrm>
            <a:off x="0" y="6553200"/>
            <a:ext cx="9067800" cy="260350"/>
          </a:xfrm>
          <a:prstGeom prst="rect">
            <a:avLst/>
          </a:prstGeom>
          <a:noFill/>
          <a:ln w="9525">
            <a:noFill/>
            <a:miter lim="800000"/>
            <a:headEnd/>
            <a:tailEnd/>
          </a:ln>
          <a:effectLst/>
        </p:spPr>
        <p:txBody>
          <a:bodyPr>
            <a:spAutoFit/>
          </a:bodyPr>
          <a:lstStyle/>
          <a:p>
            <a:r>
              <a:rPr lang="en-US" sz="1100">
                <a:latin typeface="Arial" charset="0"/>
              </a:rPr>
              <a:t>Figure 1-22 </a:t>
            </a:r>
            <a:r>
              <a:rPr lang="en-US" sz="1100" i="1">
                <a:latin typeface="Arial" charset="0"/>
              </a:rPr>
              <a:t> Essential Cell Biology </a:t>
            </a:r>
            <a:r>
              <a:rPr lang="en-US" sz="1100">
                <a:latin typeface="Arial" charset="0"/>
              </a:rPr>
              <a:t>(© Garland Science 2010)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depicting trans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988840"/>
            <a:ext cx="4541879" cy="4381956"/>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251521" y="942279"/>
            <a:ext cx="3456383" cy="4524315"/>
          </a:xfrm>
          <a:prstGeom prst="rect">
            <a:avLst/>
          </a:prstGeom>
        </p:spPr>
        <p:txBody>
          <a:bodyPr wrap="square">
            <a:spAutoFit/>
          </a:bodyPr>
          <a:lstStyle/>
          <a:p>
            <a:r>
              <a:rPr lang="hu-HU" sz="1600" dirty="0">
                <a:solidFill>
                  <a:srgbClr val="002060"/>
                </a:solidFill>
              </a:rPr>
              <a:t>A riboszómák, amiket termelési központoknak is nevezhetünk, szemcsés testecskék, bennük termelődnek a sejt fehérjéi (szerkezeti fehérjék és enzimek is). A sejtmagban levő DNS molekulákról RNS-ek íródnak át, amelyek a magból a sejtfolyadékba kijutva hozzákötődnek a riboszómákhoz és ott információtartalmuk lefordítódik (transzláció) „fehérje nyelvre”. A termelési központok a sejtmag elkülönült részében (magvacska) készülnek el, ezután kerülnek a sejtfolyadékba, onnan vagy beépülnek az ún. </a:t>
            </a:r>
            <a:r>
              <a:rPr lang="hu-HU" sz="1600" dirty="0" err="1">
                <a:solidFill>
                  <a:srgbClr val="002060"/>
                </a:solidFill>
              </a:rPr>
              <a:t>endoplazmatikus</a:t>
            </a:r>
            <a:r>
              <a:rPr lang="hu-HU" sz="1600" dirty="0">
                <a:solidFill>
                  <a:srgbClr val="002060"/>
                </a:solidFill>
              </a:rPr>
              <a:t> </a:t>
            </a:r>
            <a:r>
              <a:rPr lang="hu-HU" sz="1600" dirty="0" err="1">
                <a:solidFill>
                  <a:srgbClr val="002060"/>
                </a:solidFill>
              </a:rPr>
              <a:t>retikulumba</a:t>
            </a:r>
            <a:r>
              <a:rPr lang="hu-HU" sz="1600" dirty="0">
                <a:solidFill>
                  <a:srgbClr val="002060"/>
                </a:solidFill>
              </a:rPr>
              <a:t>, vagy szabadon „úsznak” a citoplazmában. </a:t>
            </a:r>
            <a:endParaRPr lang="hu-HU" sz="1600" dirty="0"/>
          </a:p>
        </p:txBody>
      </p:sp>
      <p:sp>
        <p:nvSpPr>
          <p:cNvPr id="3" name="Szövegdoboz 2"/>
          <p:cNvSpPr txBox="1"/>
          <p:nvPr/>
        </p:nvSpPr>
        <p:spPr>
          <a:xfrm>
            <a:off x="6732240" y="1988840"/>
            <a:ext cx="1337226" cy="369332"/>
          </a:xfrm>
          <a:prstGeom prst="rect">
            <a:avLst/>
          </a:prstGeom>
          <a:solidFill>
            <a:schemeClr val="bg1"/>
          </a:solidFill>
        </p:spPr>
        <p:txBody>
          <a:bodyPr wrap="none" rtlCol="0">
            <a:spAutoFit/>
          </a:bodyPr>
          <a:lstStyle/>
          <a:p>
            <a:r>
              <a:rPr lang="hu-HU" dirty="0">
                <a:solidFill>
                  <a:srgbClr val="002060"/>
                </a:solidFill>
              </a:rPr>
              <a:t>aminosavak</a:t>
            </a:r>
          </a:p>
        </p:txBody>
      </p:sp>
      <p:sp>
        <p:nvSpPr>
          <p:cNvPr id="5" name="Szövegdoboz 4"/>
          <p:cNvSpPr txBox="1"/>
          <p:nvPr/>
        </p:nvSpPr>
        <p:spPr>
          <a:xfrm>
            <a:off x="3635896" y="2348880"/>
            <a:ext cx="1296144" cy="646331"/>
          </a:xfrm>
          <a:prstGeom prst="rect">
            <a:avLst/>
          </a:prstGeom>
          <a:solidFill>
            <a:schemeClr val="bg1"/>
          </a:solidFill>
        </p:spPr>
        <p:txBody>
          <a:bodyPr wrap="square" rtlCol="0">
            <a:spAutoFit/>
          </a:bodyPr>
          <a:lstStyle/>
          <a:p>
            <a:r>
              <a:rPr lang="hu-HU" dirty="0">
                <a:solidFill>
                  <a:srgbClr val="002060"/>
                </a:solidFill>
              </a:rPr>
              <a:t>növekvő</a:t>
            </a:r>
          </a:p>
          <a:p>
            <a:r>
              <a:rPr lang="hu-HU" dirty="0">
                <a:solidFill>
                  <a:srgbClr val="002060"/>
                </a:solidFill>
              </a:rPr>
              <a:t>fehérjelánc</a:t>
            </a:r>
          </a:p>
        </p:txBody>
      </p:sp>
      <p:sp>
        <p:nvSpPr>
          <p:cNvPr id="6" name="Szövegdoboz 5"/>
          <p:cNvSpPr txBox="1"/>
          <p:nvPr/>
        </p:nvSpPr>
        <p:spPr>
          <a:xfrm>
            <a:off x="7415280" y="2672045"/>
            <a:ext cx="1205779" cy="369332"/>
          </a:xfrm>
          <a:prstGeom prst="rect">
            <a:avLst/>
          </a:prstGeom>
          <a:solidFill>
            <a:schemeClr val="bg1"/>
          </a:solidFill>
        </p:spPr>
        <p:txBody>
          <a:bodyPr wrap="none" rtlCol="0">
            <a:spAutoFit/>
          </a:bodyPr>
          <a:lstStyle/>
          <a:p>
            <a:r>
              <a:rPr lang="hu-HU" dirty="0">
                <a:solidFill>
                  <a:srgbClr val="002060"/>
                </a:solidFill>
              </a:rPr>
              <a:t>riboszóma</a:t>
            </a:r>
          </a:p>
        </p:txBody>
      </p:sp>
      <p:sp>
        <p:nvSpPr>
          <p:cNvPr id="7" name="Szövegdoboz 6"/>
          <p:cNvSpPr txBox="1"/>
          <p:nvPr/>
        </p:nvSpPr>
        <p:spPr>
          <a:xfrm>
            <a:off x="7789828" y="3244334"/>
            <a:ext cx="681597" cy="369332"/>
          </a:xfrm>
          <a:prstGeom prst="rect">
            <a:avLst/>
          </a:prstGeom>
          <a:solidFill>
            <a:schemeClr val="bg1"/>
          </a:solidFill>
        </p:spPr>
        <p:txBody>
          <a:bodyPr wrap="none" rtlCol="0">
            <a:spAutoFit/>
          </a:bodyPr>
          <a:lstStyle/>
          <a:p>
            <a:r>
              <a:rPr lang="hu-HU" dirty="0" err="1">
                <a:solidFill>
                  <a:srgbClr val="002060"/>
                </a:solidFill>
              </a:rPr>
              <a:t>tRNS</a:t>
            </a:r>
            <a:endParaRPr lang="hu-HU" dirty="0">
              <a:solidFill>
                <a:srgbClr val="002060"/>
              </a:solidFill>
            </a:endParaRPr>
          </a:p>
        </p:txBody>
      </p:sp>
      <p:sp>
        <p:nvSpPr>
          <p:cNvPr id="8" name="Szövegdoboz 7"/>
          <p:cNvSpPr txBox="1"/>
          <p:nvPr/>
        </p:nvSpPr>
        <p:spPr>
          <a:xfrm>
            <a:off x="5724128" y="6093296"/>
            <a:ext cx="787395" cy="369332"/>
          </a:xfrm>
          <a:prstGeom prst="rect">
            <a:avLst/>
          </a:prstGeom>
          <a:solidFill>
            <a:schemeClr val="bg1"/>
          </a:solidFill>
        </p:spPr>
        <p:txBody>
          <a:bodyPr wrap="none" rtlCol="0">
            <a:spAutoFit/>
          </a:bodyPr>
          <a:lstStyle/>
          <a:p>
            <a:r>
              <a:rPr lang="hu-HU" dirty="0" err="1">
                <a:solidFill>
                  <a:srgbClr val="002060"/>
                </a:solidFill>
              </a:rPr>
              <a:t>mRNS</a:t>
            </a:r>
            <a:endParaRPr lang="hu-HU" dirty="0">
              <a:solidFill>
                <a:srgbClr val="002060"/>
              </a:solidFill>
            </a:endParaRPr>
          </a:p>
        </p:txBody>
      </p:sp>
    </p:spTree>
    <p:extLst>
      <p:ext uri="{BB962C8B-B14F-4D97-AF65-F5344CB8AC3E}">
        <p14:creationId xmlns:p14="http://schemas.microsoft.com/office/powerpoint/2010/main" val="72303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figure 1-23"/>
          <p:cNvPicPr>
            <a:picLocks noChangeAspect="1" noChangeArrowheads="1"/>
          </p:cNvPicPr>
          <p:nvPr/>
        </p:nvPicPr>
        <p:blipFill>
          <a:blip r:embed="rId3" cstate="print"/>
          <a:srcRect/>
          <a:stretch>
            <a:fillRect/>
          </a:stretch>
        </p:blipFill>
        <p:spPr bwMode="auto">
          <a:xfrm>
            <a:off x="683568" y="1556792"/>
            <a:ext cx="6048672" cy="4747670"/>
          </a:xfrm>
          <a:prstGeom prst="rect">
            <a:avLst/>
          </a:prstGeom>
          <a:noFill/>
          <a:ln w="9525">
            <a:noFill/>
            <a:miter lim="800000"/>
            <a:headEnd/>
            <a:tailEnd/>
          </a:ln>
          <a:effectLst/>
        </p:spPr>
      </p:pic>
      <p:sp>
        <p:nvSpPr>
          <p:cNvPr id="142339" name="Text Box 3"/>
          <p:cNvSpPr txBox="1">
            <a:spLocks noChangeArrowheads="1"/>
          </p:cNvSpPr>
          <p:nvPr/>
        </p:nvSpPr>
        <p:spPr bwMode="auto">
          <a:xfrm>
            <a:off x="0" y="6553200"/>
            <a:ext cx="9067800" cy="260350"/>
          </a:xfrm>
          <a:prstGeom prst="rect">
            <a:avLst/>
          </a:prstGeom>
          <a:noFill/>
          <a:ln w="9525">
            <a:noFill/>
            <a:miter lim="800000"/>
            <a:headEnd/>
            <a:tailEnd/>
          </a:ln>
          <a:effectLst/>
        </p:spPr>
        <p:txBody>
          <a:bodyPr>
            <a:spAutoFit/>
          </a:bodyPr>
          <a:lstStyle/>
          <a:p>
            <a:r>
              <a:rPr lang="en-US" sz="1100">
                <a:latin typeface="Arial" charset="0"/>
              </a:rPr>
              <a:t>Figure 1-23 </a:t>
            </a:r>
            <a:r>
              <a:rPr lang="en-US" sz="1100" i="1">
                <a:latin typeface="Arial" charset="0"/>
              </a:rPr>
              <a:t> Essential Cell Biology </a:t>
            </a:r>
            <a:r>
              <a:rPr lang="en-US" sz="1100">
                <a:latin typeface="Arial" charset="0"/>
              </a:rPr>
              <a:t>(© Garland Science 2010)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scb.org/wp-content/uploads/2014/02/mp_trip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913984"/>
            <a:ext cx="5192960" cy="5192961"/>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3203848" y="349479"/>
            <a:ext cx="4572000" cy="461665"/>
          </a:xfrm>
          <a:prstGeom prst="rect">
            <a:avLst/>
          </a:prstGeom>
        </p:spPr>
        <p:txBody>
          <a:bodyPr>
            <a:spAutoFit/>
          </a:bodyPr>
          <a:lstStyle/>
          <a:p>
            <a:r>
              <a:rPr lang="en-US" sz="2400" b="1" dirty="0"/>
              <a:t> </a:t>
            </a:r>
            <a:r>
              <a:rPr lang="hu-HU" sz="2400" b="1" dirty="0" err="1">
                <a:solidFill>
                  <a:schemeClr val="bg1"/>
                </a:solidFill>
              </a:rPr>
              <a:t>Ci</a:t>
            </a:r>
            <a:r>
              <a:rPr lang="en-US" sz="2400" b="1" dirty="0" err="1">
                <a:solidFill>
                  <a:schemeClr val="bg1"/>
                </a:solidFill>
              </a:rPr>
              <a:t>tos</a:t>
            </a:r>
            <a:r>
              <a:rPr lang="hu-HU" sz="2400" b="1" dirty="0">
                <a:solidFill>
                  <a:schemeClr val="bg1"/>
                </a:solidFill>
              </a:rPr>
              <a:t>z</a:t>
            </a:r>
            <a:r>
              <a:rPr lang="en-US" sz="2400" b="1" dirty="0" err="1">
                <a:solidFill>
                  <a:schemeClr val="bg1"/>
                </a:solidFill>
              </a:rPr>
              <a:t>keleton</a:t>
            </a:r>
            <a:endParaRPr lang="hu-HU" sz="2400" dirty="0">
              <a:solidFill>
                <a:schemeClr val="bg1"/>
              </a:solidFill>
            </a:endParaRPr>
          </a:p>
        </p:txBody>
      </p:sp>
      <p:sp>
        <p:nvSpPr>
          <p:cNvPr id="4" name="Téglalap 3"/>
          <p:cNvSpPr/>
          <p:nvPr/>
        </p:nvSpPr>
        <p:spPr>
          <a:xfrm>
            <a:off x="1655676" y="6209785"/>
            <a:ext cx="5832648" cy="461665"/>
          </a:xfrm>
          <a:prstGeom prst="rect">
            <a:avLst/>
          </a:prstGeom>
        </p:spPr>
        <p:txBody>
          <a:bodyPr wrap="square">
            <a:spAutoFit/>
          </a:bodyPr>
          <a:lstStyle/>
          <a:p>
            <a:pPr algn="ctr"/>
            <a:r>
              <a:rPr lang="hu-HU" sz="1200" dirty="0">
                <a:hlinkClick r:id="rId4"/>
              </a:rPr>
              <a:t>http://bscb.org/learning-resources/softcell-e-learning/</a:t>
            </a:r>
            <a:endParaRPr lang="hu-HU" sz="1200" dirty="0"/>
          </a:p>
          <a:p>
            <a:pPr algn="ctr"/>
            <a:r>
              <a:rPr lang="hu-HU" sz="1200" dirty="0" err="1"/>
              <a:t>cytoskeleton-the-movers-and-shapers-in-the-cell</a:t>
            </a:r>
            <a:r>
              <a:rPr lang="hu-HU" sz="1200" dirty="0"/>
              <a:t>/</a:t>
            </a:r>
          </a:p>
        </p:txBody>
      </p:sp>
    </p:spTree>
    <p:extLst>
      <p:ext uri="{BB962C8B-B14F-4D97-AF65-F5344CB8AC3E}">
        <p14:creationId xmlns:p14="http://schemas.microsoft.com/office/powerpoint/2010/main" val="2834213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ronodon.com/files/Cell_ER_labe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12592"/>
            <a:ext cx="7416824" cy="513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81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figure 1-18"/>
          <p:cNvPicPr>
            <a:picLocks noChangeAspect="1" noChangeArrowheads="1"/>
          </p:cNvPicPr>
          <p:nvPr/>
        </p:nvPicPr>
        <p:blipFill>
          <a:blip r:embed="rId3" cstate="print"/>
          <a:srcRect/>
          <a:stretch>
            <a:fillRect/>
          </a:stretch>
        </p:blipFill>
        <p:spPr bwMode="auto">
          <a:xfrm>
            <a:off x="395536" y="2251374"/>
            <a:ext cx="5744600" cy="4290568"/>
          </a:xfrm>
          <a:prstGeom prst="rect">
            <a:avLst/>
          </a:prstGeom>
          <a:noFill/>
          <a:ln w="9525">
            <a:noFill/>
            <a:miter lim="800000"/>
            <a:headEnd/>
            <a:tailEnd/>
          </a:ln>
          <a:effectLst/>
        </p:spPr>
      </p:pic>
      <p:sp>
        <p:nvSpPr>
          <p:cNvPr id="137219" name="Text Box 3"/>
          <p:cNvSpPr txBox="1">
            <a:spLocks noChangeArrowheads="1"/>
          </p:cNvSpPr>
          <p:nvPr/>
        </p:nvSpPr>
        <p:spPr bwMode="auto">
          <a:xfrm>
            <a:off x="0" y="6553200"/>
            <a:ext cx="9067800" cy="260350"/>
          </a:xfrm>
          <a:prstGeom prst="rect">
            <a:avLst/>
          </a:prstGeom>
          <a:noFill/>
          <a:ln w="9525">
            <a:noFill/>
            <a:miter lim="800000"/>
            <a:headEnd/>
            <a:tailEnd/>
          </a:ln>
          <a:effectLst/>
        </p:spPr>
        <p:txBody>
          <a:bodyPr>
            <a:spAutoFit/>
          </a:bodyPr>
          <a:lstStyle/>
          <a:p>
            <a:r>
              <a:rPr lang="en-US" sz="1100">
                <a:latin typeface="Arial" charset="0"/>
              </a:rPr>
              <a:t>Figure 1-18 </a:t>
            </a:r>
            <a:r>
              <a:rPr lang="en-US" sz="1100" i="1">
                <a:latin typeface="Arial" charset="0"/>
              </a:rPr>
              <a:t> Essential Cell Biology </a:t>
            </a:r>
            <a:r>
              <a:rPr lang="en-US" sz="1100">
                <a:latin typeface="Arial" charset="0"/>
              </a:rPr>
              <a:t>(© Garland Science 2010)</a:t>
            </a:r>
          </a:p>
        </p:txBody>
      </p:sp>
      <p:pic>
        <p:nvPicPr>
          <p:cNvPr id="9218" name="Picture 2" descr="http://chemwiki.ucdavis.edu/@api/deki/files/9952/AT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14891"/>
            <a:ext cx="3540067" cy="205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416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sources.saylor.org.s3.amazonaws.com/ARTH/ARTH111/ARTH111-4.1-David-Smarthistory-CCBYNCSA_files/michelangelo_davi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3098118" cy="41308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talianissimissima.com/wp-content/uploads/2013/02/David_ke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196752"/>
            <a:ext cx="3778002" cy="512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523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figure 1-19"/>
          <p:cNvPicPr>
            <a:picLocks noChangeAspect="1" noChangeArrowheads="1"/>
          </p:cNvPicPr>
          <p:nvPr/>
        </p:nvPicPr>
        <p:blipFill>
          <a:blip r:embed="rId3" cstate="print"/>
          <a:srcRect/>
          <a:stretch>
            <a:fillRect/>
          </a:stretch>
        </p:blipFill>
        <p:spPr bwMode="auto">
          <a:xfrm>
            <a:off x="179512" y="1844824"/>
            <a:ext cx="7648401" cy="4540082"/>
          </a:xfrm>
          <a:prstGeom prst="rect">
            <a:avLst/>
          </a:prstGeom>
          <a:noFill/>
          <a:ln w="9525">
            <a:noFill/>
            <a:miter lim="800000"/>
            <a:headEnd/>
            <a:tailEnd/>
          </a:ln>
          <a:effectLst/>
        </p:spPr>
      </p:pic>
      <p:sp>
        <p:nvSpPr>
          <p:cNvPr id="138243" name="Text Box 3"/>
          <p:cNvSpPr txBox="1">
            <a:spLocks noChangeArrowheads="1"/>
          </p:cNvSpPr>
          <p:nvPr/>
        </p:nvSpPr>
        <p:spPr bwMode="auto">
          <a:xfrm>
            <a:off x="0" y="6553200"/>
            <a:ext cx="9067800" cy="260350"/>
          </a:xfrm>
          <a:prstGeom prst="rect">
            <a:avLst/>
          </a:prstGeom>
          <a:noFill/>
          <a:ln w="9525">
            <a:noFill/>
            <a:miter lim="800000"/>
            <a:headEnd/>
            <a:tailEnd/>
          </a:ln>
          <a:effectLst/>
        </p:spPr>
        <p:txBody>
          <a:bodyPr>
            <a:spAutoFit/>
          </a:bodyPr>
          <a:lstStyle/>
          <a:p>
            <a:r>
              <a:rPr lang="en-US" sz="1100">
                <a:latin typeface="Arial" charset="0"/>
              </a:rPr>
              <a:t>Figure 1-19 </a:t>
            </a:r>
            <a:r>
              <a:rPr lang="en-US" sz="1100" i="1">
                <a:latin typeface="Arial" charset="0"/>
              </a:rPr>
              <a:t> Essential Cell Biology </a:t>
            </a:r>
            <a:r>
              <a:rPr lang="en-US" sz="1100">
                <a:latin typeface="Arial" charset="0"/>
              </a:rPr>
              <a:t>(© Garland Science 2010)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figure 1-20"/>
          <p:cNvPicPr>
            <a:picLocks noChangeAspect="1" noChangeArrowheads="1"/>
          </p:cNvPicPr>
          <p:nvPr/>
        </p:nvPicPr>
        <p:blipFill>
          <a:blip r:embed="rId3" cstate="print"/>
          <a:srcRect/>
          <a:stretch>
            <a:fillRect/>
          </a:stretch>
        </p:blipFill>
        <p:spPr bwMode="auto">
          <a:xfrm>
            <a:off x="611560" y="1556792"/>
            <a:ext cx="5245646" cy="4735019"/>
          </a:xfrm>
          <a:prstGeom prst="rect">
            <a:avLst/>
          </a:prstGeom>
          <a:noFill/>
          <a:ln w="9525">
            <a:noFill/>
            <a:miter lim="800000"/>
            <a:headEnd/>
            <a:tailEnd/>
          </a:ln>
          <a:effectLst/>
        </p:spPr>
      </p:pic>
      <p:sp>
        <p:nvSpPr>
          <p:cNvPr id="139267" name="Text Box 3"/>
          <p:cNvSpPr txBox="1">
            <a:spLocks noChangeArrowheads="1"/>
          </p:cNvSpPr>
          <p:nvPr/>
        </p:nvSpPr>
        <p:spPr bwMode="auto">
          <a:xfrm>
            <a:off x="0" y="6553200"/>
            <a:ext cx="9067800" cy="260350"/>
          </a:xfrm>
          <a:prstGeom prst="rect">
            <a:avLst/>
          </a:prstGeom>
          <a:noFill/>
          <a:ln w="9525">
            <a:noFill/>
            <a:miter lim="800000"/>
            <a:headEnd/>
            <a:tailEnd/>
          </a:ln>
          <a:effectLst/>
        </p:spPr>
        <p:txBody>
          <a:bodyPr>
            <a:spAutoFit/>
          </a:bodyPr>
          <a:lstStyle/>
          <a:p>
            <a:r>
              <a:rPr lang="en-US" sz="1100">
                <a:latin typeface="Arial" charset="0"/>
              </a:rPr>
              <a:t>Figure 1-20 </a:t>
            </a:r>
            <a:r>
              <a:rPr lang="en-US" sz="1100" i="1">
                <a:latin typeface="Arial" charset="0"/>
              </a:rPr>
              <a:t> Essential Cell Biology </a:t>
            </a:r>
            <a:r>
              <a:rPr lang="en-US" sz="1100">
                <a:latin typeface="Arial" charset="0"/>
              </a:rPr>
              <a:t>(© Garland Science 2010)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figure 1-21"/>
          <p:cNvPicPr>
            <a:picLocks noChangeAspect="1" noChangeArrowheads="1"/>
          </p:cNvPicPr>
          <p:nvPr/>
        </p:nvPicPr>
        <p:blipFill>
          <a:blip r:embed="rId3" cstate="print"/>
          <a:srcRect/>
          <a:stretch>
            <a:fillRect/>
          </a:stretch>
        </p:blipFill>
        <p:spPr bwMode="auto">
          <a:xfrm>
            <a:off x="467544" y="1628800"/>
            <a:ext cx="7504385" cy="4518830"/>
          </a:xfrm>
          <a:prstGeom prst="rect">
            <a:avLst/>
          </a:prstGeom>
          <a:noFill/>
          <a:ln w="9525">
            <a:noFill/>
            <a:miter lim="800000"/>
            <a:headEnd/>
            <a:tailEnd/>
          </a:ln>
          <a:effectLst/>
        </p:spPr>
      </p:pic>
      <p:sp>
        <p:nvSpPr>
          <p:cNvPr id="140291" name="Text Box 3"/>
          <p:cNvSpPr txBox="1">
            <a:spLocks noChangeArrowheads="1"/>
          </p:cNvSpPr>
          <p:nvPr/>
        </p:nvSpPr>
        <p:spPr bwMode="auto">
          <a:xfrm>
            <a:off x="0" y="6553200"/>
            <a:ext cx="9067800" cy="260350"/>
          </a:xfrm>
          <a:prstGeom prst="rect">
            <a:avLst/>
          </a:prstGeom>
          <a:noFill/>
          <a:ln w="9525">
            <a:noFill/>
            <a:miter lim="800000"/>
            <a:headEnd/>
            <a:tailEnd/>
          </a:ln>
          <a:effectLst/>
        </p:spPr>
        <p:txBody>
          <a:bodyPr>
            <a:spAutoFit/>
          </a:bodyPr>
          <a:lstStyle/>
          <a:p>
            <a:r>
              <a:rPr lang="en-US" sz="1100" dirty="0">
                <a:latin typeface="Arial" charset="0"/>
              </a:rPr>
              <a:t>Figure 1-21 </a:t>
            </a:r>
            <a:r>
              <a:rPr lang="en-US" sz="1100" i="1" dirty="0">
                <a:latin typeface="Arial" charset="0"/>
              </a:rPr>
              <a:t> Essential Cell Biology </a:t>
            </a:r>
            <a:r>
              <a:rPr lang="en-US" sz="1100" dirty="0">
                <a:latin typeface="Arial" charset="0"/>
              </a:rPr>
              <a:t>(© Garland Science 2010)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75149" y="1052736"/>
            <a:ext cx="8352928" cy="3416320"/>
          </a:xfrm>
          <a:prstGeom prst="rect">
            <a:avLst/>
          </a:prstGeom>
        </p:spPr>
        <p:txBody>
          <a:bodyPr wrap="square">
            <a:spAutoFit/>
          </a:bodyPr>
          <a:lstStyle/>
          <a:p>
            <a:r>
              <a:rPr lang="hu-HU" dirty="0"/>
              <a:t>A sejt környezetétől féligáteresztő hártyával (sejtmembrán) elhatárolt, önmagát újra létrehozni képes, szervezetileg zárt metabolikus (anyagcsere) rendszer (hálózat).</a:t>
            </a:r>
          </a:p>
          <a:p>
            <a:endParaRPr lang="hu-HU" dirty="0"/>
          </a:p>
          <a:p>
            <a:r>
              <a:rPr lang="hu-HU" dirty="0"/>
              <a:t>Ezt a hálózatot néhány nagyon szervezett makromolekula építi fel: strukturális fehérjék, enzimek (az anyagcsere folyamatokat elősegítő fehérjék), RNS-ek (a genetikai információt közvetítő nukleinsavak), DNS (a genetikai információt tároló nukleinsav), amely egyben felelős a sejt sokszorozódásáért (reprodukció).</a:t>
            </a:r>
          </a:p>
          <a:p>
            <a:r>
              <a:rPr lang="hu-HU" dirty="0"/>
              <a:t> </a:t>
            </a:r>
          </a:p>
          <a:p>
            <a:r>
              <a:rPr lang="hu-HU" dirty="0"/>
              <a:t>Az élő hálózat jellemzője egyben, hogy anyagilag és energetikailag </a:t>
            </a:r>
            <a:r>
              <a:rPr lang="hu-HU" b="1" dirty="0"/>
              <a:t>nyitott, </a:t>
            </a:r>
            <a:r>
              <a:rPr lang="hu-HU" dirty="0"/>
              <a:t>vagyis folyamatos rajta keresztül az anyag és energiaáramlás, ezáltal a rendszer újra létrehozza és ki tudja javítani önmagát, ugyanakkor képes állandóságának fenntartására, annak megörökítésére.</a:t>
            </a:r>
          </a:p>
        </p:txBody>
      </p:sp>
      <p:sp>
        <p:nvSpPr>
          <p:cNvPr id="3" name="Szövegdoboz 2"/>
          <p:cNvSpPr txBox="1"/>
          <p:nvPr/>
        </p:nvSpPr>
        <p:spPr>
          <a:xfrm>
            <a:off x="2411760" y="260648"/>
            <a:ext cx="4927952" cy="369332"/>
          </a:xfrm>
          <a:prstGeom prst="rect">
            <a:avLst/>
          </a:prstGeom>
          <a:noFill/>
        </p:spPr>
        <p:txBody>
          <a:bodyPr wrap="none" rtlCol="0">
            <a:spAutoFit/>
          </a:bodyPr>
          <a:lstStyle/>
          <a:p>
            <a:r>
              <a:rPr lang="hu-HU" b="1" dirty="0">
                <a:solidFill>
                  <a:schemeClr val="bg1"/>
                </a:solidFill>
              </a:rPr>
              <a:t>A SEJT RENDSZERELMÉLETI MEGKÖZELÍTÉSBEN</a:t>
            </a:r>
          </a:p>
        </p:txBody>
      </p:sp>
      <p:sp>
        <p:nvSpPr>
          <p:cNvPr id="4" name="Szövegdoboz 3"/>
          <p:cNvSpPr txBox="1"/>
          <p:nvPr/>
        </p:nvSpPr>
        <p:spPr>
          <a:xfrm>
            <a:off x="496497" y="4725144"/>
            <a:ext cx="7825091" cy="1754326"/>
          </a:xfrm>
          <a:prstGeom prst="rect">
            <a:avLst/>
          </a:prstGeom>
          <a:noFill/>
        </p:spPr>
        <p:txBody>
          <a:bodyPr wrap="none" rtlCol="0">
            <a:spAutoFit/>
          </a:bodyPr>
          <a:lstStyle/>
          <a:p>
            <a:r>
              <a:rPr lang="hu-HU" dirty="0"/>
              <a:t>Az evolúciós kreativitás három fő formája </a:t>
            </a:r>
          </a:p>
          <a:p>
            <a:r>
              <a:rPr lang="hu-HU" dirty="0"/>
              <a:t>a mutáció, </a:t>
            </a:r>
          </a:p>
          <a:p>
            <a:r>
              <a:rPr lang="hu-HU" dirty="0"/>
              <a:t>a gén „kereskedelem”, valamint </a:t>
            </a:r>
          </a:p>
          <a:p>
            <a:r>
              <a:rPr lang="hu-HU" dirty="0"/>
              <a:t>a szimbiózis, amelyeken keresztül az élet kiteljesedett az </a:t>
            </a:r>
          </a:p>
          <a:p>
            <a:r>
              <a:rPr lang="hu-HU" dirty="0"/>
              <a:t>első ősbaktériumoktól az emberig megőrizve az önmegújuló hálózati alapmodellt.</a:t>
            </a:r>
          </a:p>
          <a:p>
            <a:endParaRPr lang="hu-HU" dirty="0"/>
          </a:p>
        </p:txBody>
      </p:sp>
    </p:spTree>
    <p:extLst>
      <p:ext uri="{BB962C8B-B14F-4D97-AF65-F5344CB8AC3E}">
        <p14:creationId xmlns:p14="http://schemas.microsoft.com/office/powerpoint/2010/main" val="1660044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11560" y="848053"/>
            <a:ext cx="6814686" cy="1477328"/>
          </a:xfrm>
          <a:prstGeom prst="rect">
            <a:avLst/>
          </a:prstGeom>
          <a:noFill/>
        </p:spPr>
        <p:txBody>
          <a:bodyPr wrap="none" rtlCol="0">
            <a:spAutoFit/>
          </a:bodyPr>
          <a:lstStyle/>
          <a:p>
            <a:r>
              <a:rPr lang="hu-HU" b="1" dirty="0">
                <a:solidFill>
                  <a:srgbClr val="7030A0"/>
                </a:solidFill>
              </a:rPr>
              <a:t>Képek forrása:</a:t>
            </a:r>
          </a:p>
          <a:p>
            <a:endParaRPr lang="hu-HU" b="1" dirty="0">
              <a:solidFill>
                <a:srgbClr val="7030A0"/>
              </a:solidFill>
            </a:endParaRPr>
          </a:p>
          <a:p>
            <a:r>
              <a:rPr lang="en-US" i="1" dirty="0">
                <a:latin typeface="Arial" charset="0"/>
              </a:rPr>
              <a:t>Essential Cell Biology </a:t>
            </a:r>
            <a:r>
              <a:rPr lang="en-US" dirty="0">
                <a:latin typeface="Arial" charset="0"/>
              </a:rPr>
              <a:t>(© Garland Science 2010)</a:t>
            </a:r>
            <a:endParaRPr lang="hu-HU" dirty="0">
              <a:latin typeface="Arial" charset="0"/>
            </a:endParaRPr>
          </a:p>
          <a:p>
            <a:endParaRPr lang="hu-HU" dirty="0">
              <a:latin typeface="Arial" charset="0"/>
            </a:endParaRPr>
          </a:p>
          <a:p>
            <a:r>
              <a:rPr lang="hu-HU" dirty="0">
                <a:hlinkClick r:id="rId3"/>
              </a:rPr>
              <a:t>http://connieclass.blogspot.hu/2010/09/eukaryotic-cell-structure.html</a:t>
            </a:r>
            <a:endParaRPr lang="en-US" dirty="0">
              <a:latin typeface="Arial" charset="0"/>
            </a:endParaRPr>
          </a:p>
        </p:txBody>
      </p:sp>
    </p:spTree>
    <p:extLst>
      <p:ext uri="{BB962C8B-B14F-4D97-AF65-F5344CB8AC3E}">
        <p14:creationId xmlns:p14="http://schemas.microsoft.com/office/powerpoint/2010/main" val="3742937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1/1a/Biological_cell.svg/500px-Biological_cel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869" y="1484784"/>
            <a:ext cx="5709973" cy="3471665"/>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683568" y="5517232"/>
            <a:ext cx="7560840" cy="369332"/>
          </a:xfrm>
          <a:prstGeom prst="rect">
            <a:avLst/>
          </a:prstGeom>
        </p:spPr>
        <p:txBody>
          <a:bodyPr wrap="square">
            <a:spAutoFit/>
          </a:bodyPr>
          <a:lstStyle/>
          <a:p>
            <a:r>
              <a:rPr lang="hu-HU" dirty="0"/>
              <a:t>http://www.macroevolution.net/eukaryotic-cell.html</a:t>
            </a:r>
          </a:p>
        </p:txBody>
      </p:sp>
    </p:spTree>
    <p:extLst>
      <p:ext uri="{BB962C8B-B14F-4D97-AF65-F5344CB8AC3E}">
        <p14:creationId xmlns:p14="http://schemas.microsoft.com/office/powerpoint/2010/main" val="957311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Adam-und-Eva-15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692696"/>
            <a:ext cx="43624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337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26054" y="1700808"/>
            <a:ext cx="7842788" cy="4339650"/>
          </a:xfrm>
          <a:prstGeom prst="rect">
            <a:avLst/>
          </a:prstGeom>
          <a:noFill/>
        </p:spPr>
        <p:txBody>
          <a:bodyPr wrap="none" rtlCol="0">
            <a:spAutoFit/>
          </a:bodyPr>
          <a:lstStyle/>
          <a:p>
            <a:r>
              <a:rPr lang="hu-HU" sz="2400" b="1" dirty="0">
                <a:solidFill>
                  <a:srgbClr val="7030A0"/>
                </a:solidFill>
              </a:rPr>
              <a:t>Sejttan:</a:t>
            </a:r>
            <a:endParaRPr lang="hu-HU" b="1" dirty="0">
              <a:solidFill>
                <a:srgbClr val="7030A0"/>
              </a:solidFill>
            </a:endParaRPr>
          </a:p>
          <a:p>
            <a:r>
              <a:rPr lang="hu-HU" dirty="0"/>
              <a:t>modern sejttan a morfológia, biokémia, genetika és élettan eredményeit integráló</a:t>
            </a:r>
          </a:p>
          <a:p>
            <a:r>
              <a:rPr lang="hu-HU" dirty="0"/>
              <a:t>tudomány</a:t>
            </a:r>
          </a:p>
          <a:p>
            <a:endParaRPr lang="hu-HU" dirty="0"/>
          </a:p>
          <a:p>
            <a:endParaRPr lang="hu-HU" dirty="0"/>
          </a:p>
          <a:p>
            <a:endParaRPr lang="hu-HU" dirty="0"/>
          </a:p>
          <a:p>
            <a:r>
              <a:rPr lang="hu-HU" sz="2400" dirty="0">
                <a:solidFill>
                  <a:srgbClr val="7030A0"/>
                </a:solidFill>
              </a:rPr>
              <a:t>Szövettan</a:t>
            </a:r>
          </a:p>
          <a:p>
            <a:endParaRPr lang="hu-HU" dirty="0">
              <a:solidFill>
                <a:srgbClr val="7030A0"/>
              </a:solidFill>
            </a:endParaRPr>
          </a:p>
          <a:p>
            <a:endParaRPr lang="hu-HU" sz="2400" dirty="0">
              <a:solidFill>
                <a:srgbClr val="7030A0"/>
              </a:solidFill>
            </a:endParaRPr>
          </a:p>
          <a:p>
            <a:r>
              <a:rPr lang="hu-HU" sz="2400" dirty="0">
                <a:solidFill>
                  <a:srgbClr val="7030A0"/>
                </a:solidFill>
              </a:rPr>
              <a:t>Szervtan, Szervezettan, Anatómia</a:t>
            </a:r>
          </a:p>
          <a:p>
            <a:endParaRPr lang="hu-HU" sz="2400" dirty="0">
              <a:solidFill>
                <a:srgbClr val="7030A0"/>
              </a:solidFill>
            </a:endParaRPr>
          </a:p>
          <a:p>
            <a:endParaRPr lang="hu-HU" sz="2400" dirty="0">
              <a:solidFill>
                <a:srgbClr val="7030A0"/>
              </a:solidFill>
            </a:endParaRPr>
          </a:p>
          <a:p>
            <a:r>
              <a:rPr lang="hu-HU" sz="2400" dirty="0">
                <a:solidFill>
                  <a:srgbClr val="7030A0"/>
                </a:solidFill>
              </a:rPr>
              <a:t>Kutatás módszertan, gyakorlati részek</a:t>
            </a:r>
          </a:p>
        </p:txBody>
      </p:sp>
    </p:spTree>
    <p:extLst>
      <p:ext uri="{BB962C8B-B14F-4D97-AF65-F5344CB8AC3E}">
        <p14:creationId xmlns:p14="http://schemas.microsoft.com/office/powerpoint/2010/main" val="360514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7504" y="1873855"/>
            <a:ext cx="9052478" cy="3139321"/>
          </a:xfrm>
          <a:prstGeom prst="rect">
            <a:avLst/>
          </a:prstGeom>
          <a:noFill/>
        </p:spPr>
        <p:txBody>
          <a:bodyPr wrap="none" rtlCol="0">
            <a:spAutoFit/>
          </a:bodyPr>
          <a:lstStyle/>
          <a:p>
            <a:r>
              <a:rPr lang="hu-HU" dirty="0">
                <a:solidFill>
                  <a:srgbClr val="002060"/>
                </a:solidFill>
              </a:rPr>
              <a:t>Minden a Földön található élőlény sejtes szerveződésű. Szervezetük egyetlen (</a:t>
            </a:r>
            <a:r>
              <a:rPr lang="hu-HU" dirty="0" err="1">
                <a:solidFill>
                  <a:srgbClr val="002060"/>
                </a:solidFill>
              </a:rPr>
              <a:t>prokarióták</a:t>
            </a:r>
            <a:r>
              <a:rPr lang="hu-HU" dirty="0">
                <a:solidFill>
                  <a:srgbClr val="002060"/>
                </a:solidFill>
              </a:rPr>
              <a:t>, </a:t>
            </a:r>
          </a:p>
          <a:p>
            <a:r>
              <a:rPr lang="hu-HU" dirty="0">
                <a:solidFill>
                  <a:srgbClr val="002060"/>
                </a:solidFill>
              </a:rPr>
              <a:t>egysejtű </a:t>
            </a:r>
            <a:r>
              <a:rPr lang="hu-HU" dirty="0" err="1">
                <a:solidFill>
                  <a:srgbClr val="002060"/>
                </a:solidFill>
              </a:rPr>
              <a:t>eukarióták</a:t>
            </a:r>
            <a:r>
              <a:rPr lang="hu-HU" dirty="0">
                <a:solidFill>
                  <a:srgbClr val="002060"/>
                </a:solidFill>
              </a:rPr>
              <a:t>), vagy sok sejtből (állatok, növények, gombák) áll, illetve többsejtűek </a:t>
            </a:r>
          </a:p>
          <a:p>
            <a:r>
              <a:rPr lang="hu-HU" dirty="0">
                <a:solidFill>
                  <a:srgbClr val="002060"/>
                </a:solidFill>
              </a:rPr>
              <a:t>esetében a sejtek által termelt </a:t>
            </a:r>
            <a:r>
              <a:rPr lang="hu-HU" dirty="0" err="1">
                <a:solidFill>
                  <a:srgbClr val="002060"/>
                </a:solidFill>
              </a:rPr>
              <a:t>sejtközötti</a:t>
            </a:r>
            <a:r>
              <a:rPr lang="hu-HU" dirty="0">
                <a:solidFill>
                  <a:srgbClr val="002060"/>
                </a:solidFill>
              </a:rPr>
              <a:t> (</a:t>
            </a:r>
            <a:r>
              <a:rPr lang="hu-HU" dirty="0" err="1">
                <a:solidFill>
                  <a:srgbClr val="002060"/>
                </a:solidFill>
              </a:rPr>
              <a:t>extracelluláris</a:t>
            </a:r>
            <a:r>
              <a:rPr lang="hu-HU" dirty="0">
                <a:solidFill>
                  <a:srgbClr val="002060"/>
                </a:solidFill>
              </a:rPr>
              <a:t>) állományból.</a:t>
            </a:r>
          </a:p>
          <a:p>
            <a:endParaRPr lang="hu-HU" dirty="0">
              <a:solidFill>
                <a:srgbClr val="002060"/>
              </a:solidFill>
            </a:endParaRPr>
          </a:p>
          <a:p>
            <a:endParaRPr lang="hu-HU" dirty="0">
              <a:solidFill>
                <a:srgbClr val="002060"/>
              </a:solidFill>
            </a:endParaRPr>
          </a:p>
          <a:p>
            <a:r>
              <a:rPr lang="hu-HU" dirty="0">
                <a:solidFill>
                  <a:srgbClr val="002060"/>
                </a:solidFill>
              </a:rPr>
              <a:t>Minden szövetben a sejtek a funkcionális és szerkezeti elemek, </a:t>
            </a:r>
          </a:p>
          <a:p>
            <a:r>
              <a:rPr lang="hu-HU" dirty="0">
                <a:solidFill>
                  <a:srgbClr val="002060"/>
                </a:solidFill>
              </a:rPr>
              <a:t>a legkisebb élő részei a testnek, ezekből épülnek fel a szövetek (hasonló funkció!), </a:t>
            </a:r>
          </a:p>
          <a:p>
            <a:r>
              <a:rPr lang="hu-HU" dirty="0">
                <a:solidFill>
                  <a:srgbClr val="002060"/>
                </a:solidFill>
              </a:rPr>
              <a:t>illetve a szervek.</a:t>
            </a:r>
          </a:p>
          <a:p>
            <a:endParaRPr lang="hu-HU" dirty="0">
              <a:solidFill>
                <a:srgbClr val="002060"/>
              </a:solidFill>
            </a:endParaRPr>
          </a:p>
          <a:p>
            <a:r>
              <a:rPr lang="hu-HU" dirty="0">
                <a:solidFill>
                  <a:srgbClr val="002060"/>
                </a:solidFill>
              </a:rPr>
              <a:t>Az állati sejtek magvas sejtek (</a:t>
            </a:r>
            <a:r>
              <a:rPr lang="hu-HU" dirty="0" err="1">
                <a:solidFill>
                  <a:srgbClr val="002060"/>
                </a:solidFill>
              </a:rPr>
              <a:t>eukaryota</a:t>
            </a:r>
            <a:r>
              <a:rPr lang="hu-HU" dirty="0">
                <a:solidFill>
                  <a:srgbClr val="002060"/>
                </a:solidFill>
              </a:rPr>
              <a:t>), membránnal elhatárolt genetikai anyagot </a:t>
            </a:r>
          </a:p>
          <a:p>
            <a:r>
              <a:rPr lang="hu-HU" dirty="0">
                <a:solidFill>
                  <a:srgbClr val="002060"/>
                </a:solidFill>
              </a:rPr>
              <a:t>tartalmaznak, melyet citoplazma vesz körül, amely számos </a:t>
            </a:r>
            <a:r>
              <a:rPr lang="hu-HU" dirty="0" err="1">
                <a:solidFill>
                  <a:srgbClr val="002060"/>
                </a:solidFill>
              </a:rPr>
              <a:t>sejtorganellumot</a:t>
            </a:r>
            <a:r>
              <a:rPr lang="hu-HU" dirty="0">
                <a:solidFill>
                  <a:srgbClr val="002060"/>
                </a:solidFill>
              </a:rPr>
              <a:t> tartalmaz.</a:t>
            </a:r>
          </a:p>
        </p:txBody>
      </p:sp>
    </p:spTree>
    <p:extLst>
      <p:ext uri="{BB962C8B-B14F-4D97-AF65-F5344CB8AC3E}">
        <p14:creationId xmlns:p14="http://schemas.microsoft.com/office/powerpoint/2010/main" val="8456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figure 1-29"/>
          <p:cNvPicPr>
            <a:picLocks noChangeAspect="1" noChangeArrowheads="1"/>
          </p:cNvPicPr>
          <p:nvPr/>
        </p:nvPicPr>
        <p:blipFill>
          <a:blip r:embed="rId3" cstate="print"/>
          <a:srcRect/>
          <a:stretch>
            <a:fillRect/>
          </a:stretch>
        </p:blipFill>
        <p:spPr bwMode="auto">
          <a:xfrm>
            <a:off x="673695" y="1583472"/>
            <a:ext cx="7720409" cy="4952038"/>
          </a:xfrm>
          <a:prstGeom prst="rect">
            <a:avLst/>
          </a:prstGeom>
          <a:noFill/>
          <a:ln w="9525">
            <a:noFill/>
            <a:miter lim="800000"/>
            <a:headEnd/>
            <a:tailEnd/>
          </a:ln>
          <a:effectLst/>
        </p:spPr>
      </p:pic>
      <p:sp>
        <p:nvSpPr>
          <p:cNvPr id="148483" name="Text Box 3"/>
          <p:cNvSpPr txBox="1">
            <a:spLocks noChangeArrowheads="1"/>
          </p:cNvSpPr>
          <p:nvPr/>
        </p:nvSpPr>
        <p:spPr bwMode="auto">
          <a:xfrm>
            <a:off x="0" y="6553200"/>
            <a:ext cx="9067800" cy="260350"/>
          </a:xfrm>
          <a:prstGeom prst="rect">
            <a:avLst/>
          </a:prstGeom>
          <a:noFill/>
          <a:ln w="9525">
            <a:noFill/>
            <a:miter lim="800000"/>
            <a:headEnd/>
            <a:tailEnd/>
          </a:ln>
          <a:effectLst/>
        </p:spPr>
        <p:txBody>
          <a:bodyPr>
            <a:spAutoFit/>
          </a:bodyPr>
          <a:lstStyle/>
          <a:p>
            <a:r>
              <a:rPr lang="en-US" sz="1100">
                <a:latin typeface="Arial" charset="0"/>
              </a:rPr>
              <a:t>Figure 1-29 </a:t>
            </a:r>
            <a:r>
              <a:rPr lang="en-US" sz="1100" i="1">
                <a:latin typeface="Arial" charset="0"/>
              </a:rPr>
              <a:t> Essential Cell Biology </a:t>
            </a:r>
            <a:r>
              <a:rPr lang="en-US" sz="1100">
                <a:latin typeface="Arial" charset="0"/>
              </a:rPr>
              <a:t>(© Garland Science 2010)</a:t>
            </a:r>
          </a:p>
        </p:txBody>
      </p:sp>
      <p:pic>
        <p:nvPicPr>
          <p:cNvPr id="4" name="Picture 2" descr="http://resources.saylor.org.s3.amazonaws.com/ARTH/ARTH111/ARTH111-4.1-David-Smarthistory-CCBYNCSA_files/michelangelo_david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4422" y="380973"/>
            <a:ext cx="901874" cy="120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35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116632"/>
            <a:ext cx="8640960" cy="6694140"/>
          </a:xfrm>
          <a:prstGeom prst="rect">
            <a:avLst/>
          </a:prstGeom>
        </p:spPr>
        <p:txBody>
          <a:bodyPr wrap="square">
            <a:spAutoFit/>
          </a:bodyPr>
          <a:lstStyle/>
          <a:p>
            <a:endParaRPr lang="hu-HU" sz="1100" dirty="0">
              <a:solidFill>
                <a:srgbClr val="002060"/>
              </a:solidFill>
            </a:endParaRPr>
          </a:p>
          <a:p>
            <a:r>
              <a:rPr lang="hu-HU" sz="1100" b="1" dirty="0">
                <a:solidFill>
                  <a:schemeClr val="bg1"/>
                </a:solidFill>
              </a:rPr>
              <a:t>A sejtek az élet legkisebb építőelemei, az emberi test alapvető működési egységei, ezekből épülnek fel a szövetek, szervek, szervrendszerek. Az emberi szervezet </a:t>
            </a:r>
            <a:r>
              <a:rPr lang="hu-HU" sz="1100" b="1" dirty="0" err="1">
                <a:solidFill>
                  <a:schemeClr val="bg1"/>
                </a:solidFill>
              </a:rPr>
              <a:t>alapegységyei</a:t>
            </a:r>
            <a:r>
              <a:rPr lang="hu-HU" sz="1100" b="1" dirty="0">
                <a:solidFill>
                  <a:schemeClr val="bg1"/>
                </a:solidFill>
              </a:rPr>
              <a:t> az ún. </a:t>
            </a:r>
            <a:r>
              <a:rPr lang="hu-HU" sz="1100" b="1" dirty="0" err="1">
                <a:solidFill>
                  <a:schemeClr val="bg1"/>
                </a:solidFill>
              </a:rPr>
              <a:t>eukarióta</a:t>
            </a:r>
            <a:r>
              <a:rPr lang="hu-HU" sz="1100" b="1" dirty="0">
                <a:solidFill>
                  <a:schemeClr val="bg1"/>
                </a:solidFill>
              </a:rPr>
              <a:t> (sejtmagvas) sejtek.</a:t>
            </a:r>
          </a:p>
          <a:p>
            <a:r>
              <a:rPr lang="hu-HU" sz="1100" dirty="0">
                <a:solidFill>
                  <a:srgbClr val="002060"/>
                </a:solidFill>
              </a:rPr>
              <a:t> </a:t>
            </a:r>
          </a:p>
          <a:p>
            <a:r>
              <a:rPr lang="hu-HU" sz="1100" b="1" dirty="0">
                <a:solidFill>
                  <a:srgbClr val="002060"/>
                </a:solidFill>
              </a:rPr>
              <a:t>Az </a:t>
            </a:r>
            <a:r>
              <a:rPr lang="hu-HU" sz="1100" b="1" dirty="0" err="1">
                <a:solidFill>
                  <a:srgbClr val="002060"/>
                </a:solidFill>
              </a:rPr>
              <a:t>eukarióta</a:t>
            </a:r>
            <a:r>
              <a:rPr lang="hu-HU" sz="1100" b="1" dirty="0">
                <a:solidFill>
                  <a:srgbClr val="002060"/>
                </a:solidFill>
              </a:rPr>
              <a:t> sejtek általános jellemzői</a:t>
            </a:r>
            <a:endParaRPr lang="hu-HU" sz="1100" dirty="0">
              <a:solidFill>
                <a:srgbClr val="002060"/>
              </a:solidFill>
            </a:endParaRPr>
          </a:p>
          <a:p>
            <a:r>
              <a:rPr lang="hu-HU" sz="1100" b="1" dirty="0">
                <a:solidFill>
                  <a:srgbClr val="002060"/>
                </a:solidFill>
              </a:rPr>
              <a:t> </a:t>
            </a:r>
            <a:endParaRPr lang="hu-HU" sz="1100" dirty="0">
              <a:solidFill>
                <a:srgbClr val="002060"/>
              </a:solidFill>
            </a:endParaRPr>
          </a:p>
          <a:p>
            <a:r>
              <a:rPr lang="hu-HU" sz="1100" dirty="0">
                <a:solidFill>
                  <a:srgbClr val="002060"/>
                </a:solidFill>
              </a:rPr>
              <a:t>	Az </a:t>
            </a:r>
            <a:r>
              <a:rPr lang="hu-HU" sz="1100" dirty="0" err="1">
                <a:solidFill>
                  <a:srgbClr val="002060"/>
                </a:solidFill>
              </a:rPr>
              <a:t>eukarióta</a:t>
            </a:r>
            <a:r>
              <a:rPr lang="hu-HU" sz="1100" dirty="0">
                <a:solidFill>
                  <a:srgbClr val="002060"/>
                </a:solidFill>
              </a:rPr>
              <a:t> sejtek alapvető alkotóelemei a sejtmag és a citoplazma (sejtplazma). A sejtmag egy membránnal elhatárolt rész a sejten belül, ez tartalmazza a genetikai anyagot, az információhordozó DNS és RNS molekulákat. Ez a </a:t>
            </a:r>
            <a:r>
              <a:rPr lang="hu-HU" sz="1100" dirty="0" err="1">
                <a:solidFill>
                  <a:srgbClr val="002060"/>
                </a:solidFill>
              </a:rPr>
              <a:t>sejtszervecske</a:t>
            </a:r>
            <a:r>
              <a:rPr lang="hu-HU" sz="1100" dirty="0">
                <a:solidFill>
                  <a:srgbClr val="002060"/>
                </a:solidFill>
              </a:rPr>
              <a:t>, </a:t>
            </a:r>
            <a:r>
              <a:rPr lang="hu-HU" sz="1100" dirty="0" err="1">
                <a:solidFill>
                  <a:srgbClr val="002060"/>
                </a:solidFill>
              </a:rPr>
              <a:t>a</a:t>
            </a:r>
            <a:r>
              <a:rPr lang="hu-HU" sz="1100" dirty="0">
                <a:solidFill>
                  <a:srgbClr val="002060"/>
                </a:solidFill>
              </a:rPr>
              <a:t> mag különíti el az </a:t>
            </a:r>
            <a:r>
              <a:rPr lang="hu-HU" sz="1100" dirty="0" err="1">
                <a:solidFill>
                  <a:srgbClr val="002060"/>
                </a:solidFill>
              </a:rPr>
              <a:t>eu-</a:t>
            </a:r>
            <a:r>
              <a:rPr lang="hu-HU" sz="1100" dirty="0">
                <a:solidFill>
                  <a:srgbClr val="002060"/>
                </a:solidFill>
              </a:rPr>
              <a:t> és </a:t>
            </a:r>
            <a:r>
              <a:rPr lang="hu-HU" sz="1100" dirty="0" err="1">
                <a:solidFill>
                  <a:srgbClr val="002060"/>
                </a:solidFill>
              </a:rPr>
              <a:t>prokarióta</a:t>
            </a:r>
            <a:r>
              <a:rPr lang="hu-HU" sz="1100" dirty="0">
                <a:solidFill>
                  <a:srgbClr val="002060"/>
                </a:solidFill>
              </a:rPr>
              <a:t> sejteket (pl. baktériumok) egymástól, utóbbiakban a genetikai anyag nem különül el ilyen formában. A sejtplazma (citoplazma, sejtfolyadék) a sejt tápanyagainak (amelyek kémiai elemek és arra szolgálnak, hogy a sejt felépítse belőle saját részeit) keveréke („molekuláris leves”). A sejtfolyadékon belül helyezkedik el tehát a sejtmag, valamint az egyéb </a:t>
            </a:r>
            <a:r>
              <a:rPr lang="hu-HU" sz="1100" dirty="0" err="1">
                <a:solidFill>
                  <a:srgbClr val="002060"/>
                </a:solidFill>
              </a:rPr>
              <a:t>sejtszervecskék</a:t>
            </a:r>
            <a:r>
              <a:rPr lang="hu-HU" sz="1100" dirty="0">
                <a:solidFill>
                  <a:srgbClr val="002060"/>
                </a:solidFill>
              </a:rPr>
              <a:t>.</a:t>
            </a:r>
          </a:p>
          <a:p>
            <a:r>
              <a:rPr lang="hu-HU" sz="1100" dirty="0">
                <a:solidFill>
                  <a:srgbClr val="002060"/>
                </a:solidFill>
              </a:rPr>
              <a:t>	A riboszómák, amiket termelési központoknak is nevezhetünk, szemcsés testecskék, bennük termelődnek a sejt fehérjéi (szerkezeti fehérjék és enzimek is). A sejtmagban levő DNS molekulákról RNS-ek íródnak át, amelyek a magból a sejtfolyadékba kijutva hozzákötődnek a riboszómákhoz és ott információtartalmuk lefordítódik (transzláció) „fehérje nyelvre”. A termelési központok a sejtmag elkülönült részében (magvacska) készülnek el, ezután kerülnek a sejtfolyadékba, onnan vagy beépülnek az ún. </a:t>
            </a:r>
            <a:r>
              <a:rPr lang="hu-HU" sz="1100" dirty="0" err="1">
                <a:solidFill>
                  <a:srgbClr val="002060"/>
                </a:solidFill>
              </a:rPr>
              <a:t>endoplazmatikus</a:t>
            </a:r>
            <a:r>
              <a:rPr lang="hu-HU" sz="1100" dirty="0">
                <a:solidFill>
                  <a:srgbClr val="002060"/>
                </a:solidFill>
              </a:rPr>
              <a:t> </a:t>
            </a:r>
            <a:r>
              <a:rPr lang="hu-HU" sz="1100" dirty="0" err="1">
                <a:solidFill>
                  <a:srgbClr val="002060"/>
                </a:solidFill>
              </a:rPr>
              <a:t>retikulumba</a:t>
            </a:r>
            <a:r>
              <a:rPr lang="hu-HU" sz="1100" dirty="0">
                <a:solidFill>
                  <a:srgbClr val="002060"/>
                </a:solidFill>
              </a:rPr>
              <a:t>, vagy szabadon „úsznak” a citoplazmában. </a:t>
            </a:r>
          </a:p>
          <a:p>
            <a:r>
              <a:rPr lang="hu-HU" sz="1100" dirty="0">
                <a:solidFill>
                  <a:srgbClr val="002060"/>
                </a:solidFill>
              </a:rPr>
              <a:t>	A testünket felépítő sejtekre az is jellemző, hogy a sejtfolyadékot </a:t>
            </a:r>
            <a:r>
              <a:rPr lang="hu-HU" sz="1100" b="1" dirty="0">
                <a:solidFill>
                  <a:srgbClr val="002060"/>
                </a:solidFill>
              </a:rPr>
              <a:t>belső membránrendszerek </a:t>
            </a:r>
            <a:r>
              <a:rPr lang="hu-HU" sz="1100" dirty="0">
                <a:solidFill>
                  <a:srgbClr val="002060"/>
                </a:solidFill>
              </a:rPr>
              <a:t>tagolják fel, ez sem jellemző a </a:t>
            </a:r>
            <a:r>
              <a:rPr lang="hu-HU" sz="1100" dirty="0" err="1">
                <a:solidFill>
                  <a:srgbClr val="002060"/>
                </a:solidFill>
              </a:rPr>
              <a:t>prokarióta</a:t>
            </a:r>
            <a:r>
              <a:rPr lang="hu-HU" sz="1100" dirty="0">
                <a:solidFill>
                  <a:srgbClr val="002060"/>
                </a:solidFill>
              </a:rPr>
              <a:t> sejtekre. Jelenleg úgy gondolják a kutatók, hogy az evolúció során a belső membránrendszerek –beleértve a maghártyát is- a külső, az egész sejtet elhatároló membránból (sejthártya), annak betűrődésével alakultak ki. Ezek a hártyák többnyire lapos zsákszerű képződményeket alkotnak, amelyeknek végeiről kis gömböcskék képesek leválni. Ezzel ellentétesen ilyen </a:t>
            </a:r>
            <a:r>
              <a:rPr lang="hu-HU" sz="1100" dirty="0" err="1">
                <a:solidFill>
                  <a:srgbClr val="002060"/>
                </a:solidFill>
              </a:rPr>
              <a:t>hártyagömböcskék</a:t>
            </a:r>
            <a:r>
              <a:rPr lang="hu-HU" sz="1100" dirty="0">
                <a:solidFill>
                  <a:srgbClr val="002060"/>
                </a:solidFill>
              </a:rPr>
              <a:t> (</a:t>
            </a:r>
            <a:r>
              <a:rPr lang="hu-HU" sz="1100" dirty="0" err="1">
                <a:solidFill>
                  <a:srgbClr val="002060"/>
                </a:solidFill>
              </a:rPr>
              <a:t>vezikulumok</a:t>
            </a:r>
            <a:r>
              <a:rPr lang="hu-HU" sz="1100" dirty="0">
                <a:solidFill>
                  <a:srgbClr val="002060"/>
                </a:solidFill>
              </a:rPr>
              <a:t>) bele is olvadhatnak a zsákszerű képződményekbe. Ez teszi lehetővé az anyagok ide-oda szállítását a sejtekben. A membránok közös tulajdonsága, hogy kémiailag egységes szerkezetűek (</a:t>
            </a:r>
            <a:r>
              <a:rPr lang="hu-HU" sz="1100" dirty="0" err="1">
                <a:solidFill>
                  <a:srgbClr val="002060"/>
                </a:solidFill>
              </a:rPr>
              <a:t>trilamináris</a:t>
            </a:r>
            <a:r>
              <a:rPr lang="hu-HU" sz="1100" dirty="0">
                <a:solidFill>
                  <a:srgbClr val="002060"/>
                </a:solidFill>
              </a:rPr>
              <a:t> unit-membrán). Ez a membránrendszer osztja fel a sejtfolyadékot különböző összetételű, ezáltal különböző funkciójú részekre. Fontos feladata van a sejtet felépítő makromolekulák szintézisében, módosításában, raktározásában, szállításában, de részt vesz a káros anyagok méregtelenítésében is. A membránrendszer elemei a következők: maghártya, sima és durva felszínű </a:t>
            </a:r>
            <a:r>
              <a:rPr lang="hu-HU" sz="1100" dirty="0" err="1">
                <a:solidFill>
                  <a:srgbClr val="002060"/>
                </a:solidFill>
              </a:rPr>
              <a:t>endoplazmatikus</a:t>
            </a:r>
            <a:r>
              <a:rPr lang="hu-HU" sz="1100" dirty="0">
                <a:solidFill>
                  <a:srgbClr val="002060"/>
                </a:solidFill>
              </a:rPr>
              <a:t> </a:t>
            </a:r>
            <a:r>
              <a:rPr lang="hu-HU" sz="1100" dirty="0" err="1">
                <a:solidFill>
                  <a:srgbClr val="002060"/>
                </a:solidFill>
              </a:rPr>
              <a:t>retikulum</a:t>
            </a:r>
            <a:r>
              <a:rPr lang="hu-HU" sz="1100" dirty="0">
                <a:solidFill>
                  <a:srgbClr val="002060"/>
                </a:solidFill>
              </a:rPr>
              <a:t> (</a:t>
            </a:r>
            <a:r>
              <a:rPr lang="hu-HU" sz="1100" dirty="0" err="1">
                <a:solidFill>
                  <a:srgbClr val="002060"/>
                </a:solidFill>
              </a:rPr>
              <a:t>sER</a:t>
            </a:r>
            <a:r>
              <a:rPr lang="hu-HU" sz="1100" dirty="0">
                <a:solidFill>
                  <a:srgbClr val="002060"/>
                </a:solidFill>
              </a:rPr>
              <a:t>, </a:t>
            </a:r>
            <a:r>
              <a:rPr lang="hu-HU" sz="1100" dirty="0" err="1">
                <a:solidFill>
                  <a:srgbClr val="002060"/>
                </a:solidFill>
              </a:rPr>
              <a:t>dER</a:t>
            </a:r>
            <a:r>
              <a:rPr lang="hu-HU" sz="1100" dirty="0">
                <a:solidFill>
                  <a:srgbClr val="002060"/>
                </a:solidFill>
              </a:rPr>
              <a:t>), Golgi-készülék, </a:t>
            </a:r>
            <a:r>
              <a:rPr lang="hu-HU" sz="1100" dirty="0" err="1">
                <a:solidFill>
                  <a:srgbClr val="002060"/>
                </a:solidFill>
              </a:rPr>
              <a:t>peroxiszómák</a:t>
            </a:r>
            <a:r>
              <a:rPr lang="hu-HU" sz="1100" dirty="0">
                <a:solidFill>
                  <a:srgbClr val="002060"/>
                </a:solidFill>
              </a:rPr>
              <a:t>, váladékszemcsék, </a:t>
            </a:r>
            <a:r>
              <a:rPr lang="hu-HU" sz="1100" dirty="0" err="1">
                <a:solidFill>
                  <a:srgbClr val="002060"/>
                </a:solidFill>
              </a:rPr>
              <a:t>lizoszómális</a:t>
            </a:r>
            <a:r>
              <a:rPr lang="hu-HU" sz="1100" dirty="0">
                <a:solidFill>
                  <a:srgbClr val="002060"/>
                </a:solidFill>
              </a:rPr>
              <a:t> rendszer. Ha térben képzeljük el ezeket, akkor rögtön szembetűnő, hogy polarizáltan helyezkednek el. A maghártya körül vannak a </a:t>
            </a:r>
            <a:r>
              <a:rPr lang="hu-HU" sz="1100" dirty="0" err="1">
                <a:solidFill>
                  <a:srgbClr val="002060"/>
                </a:solidFill>
              </a:rPr>
              <a:t>dER</a:t>
            </a:r>
            <a:r>
              <a:rPr lang="hu-HU" sz="1100" dirty="0">
                <a:solidFill>
                  <a:srgbClr val="002060"/>
                </a:solidFill>
              </a:rPr>
              <a:t> zsákocskái, amelyeket távolabb a Golgi-készülék lemezei követnek.</a:t>
            </a:r>
          </a:p>
          <a:p>
            <a:r>
              <a:rPr lang="hu-HU" sz="1100" dirty="0">
                <a:solidFill>
                  <a:srgbClr val="002060"/>
                </a:solidFill>
              </a:rPr>
              <a:t>	A sejtfolyadék membránrendszerének fontos elemei azok a tároló zsákok, amelyeket úgy képzelhetünk el, mint </a:t>
            </a:r>
            <a:r>
              <a:rPr lang="hu-HU" sz="1100" dirty="0" err="1">
                <a:solidFill>
                  <a:srgbClr val="002060"/>
                </a:solidFill>
              </a:rPr>
              <a:t>pitakenyér-halmokat</a:t>
            </a:r>
            <a:r>
              <a:rPr lang="hu-HU" sz="1100" dirty="0">
                <a:solidFill>
                  <a:srgbClr val="002060"/>
                </a:solidFill>
              </a:rPr>
              <a:t>. Felfedezőjükről a Golgi –készülék nevet kapták. Ide jutnak a riboszómákban megtermelt fehérjék, itt kapnak megfelelő molekuláris jelöléseket, hogy a megfelelő felhasználási helyükre kerülhessenek.</a:t>
            </a:r>
          </a:p>
          <a:p>
            <a:r>
              <a:rPr lang="hu-HU" sz="1100" dirty="0">
                <a:solidFill>
                  <a:srgbClr val="002060"/>
                </a:solidFill>
              </a:rPr>
              <a:t>	A sejtekben </a:t>
            </a:r>
            <a:r>
              <a:rPr lang="hu-HU" sz="1100" dirty="0" err="1">
                <a:solidFill>
                  <a:srgbClr val="002060"/>
                </a:solidFill>
              </a:rPr>
              <a:t>újrafeldolgozó</a:t>
            </a:r>
            <a:r>
              <a:rPr lang="hu-HU" sz="1100" dirty="0">
                <a:solidFill>
                  <a:srgbClr val="002060"/>
                </a:solidFill>
              </a:rPr>
              <a:t> központok (</a:t>
            </a:r>
            <a:r>
              <a:rPr lang="hu-HU" sz="1100" dirty="0" err="1">
                <a:solidFill>
                  <a:srgbClr val="002060"/>
                </a:solidFill>
              </a:rPr>
              <a:t>lizoszóma</a:t>
            </a:r>
            <a:r>
              <a:rPr lang="hu-HU" sz="1100" dirty="0">
                <a:solidFill>
                  <a:srgbClr val="002060"/>
                </a:solidFill>
              </a:rPr>
              <a:t>, feloldó test) is vannak, vagyis olyan szervecskék, amelyek enzimeket (a fehérjék speciális csoportja: </a:t>
            </a:r>
            <a:r>
              <a:rPr lang="hu-HU" sz="1100" dirty="0" err="1">
                <a:solidFill>
                  <a:srgbClr val="002060"/>
                </a:solidFill>
              </a:rPr>
              <a:t>biokatalizátorok</a:t>
            </a:r>
            <a:r>
              <a:rPr lang="hu-HU" sz="1100" dirty="0">
                <a:solidFill>
                  <a:srgbClr val="002060"/>
                </a:solidFill>
              </a:rPr>
              <a:t>) </a:t>
            </a:r>
            <a:r>
              <a:rPr lang="hu-HU" sz="1100" dirty="0" err="1">
                <a:solidFill>
                  <a:srgbClr val="002060"/>
                </a:solidFill>
              </a:rPr>
              <a:t>tarlalmaznak</a:t>
            </a:r>
            <a:r>
              <a:rPr lang="hu-HU" sz="1100" dirty="0">
                <a:solidFill>
                  <a:srgbClr val="002060"/>
                </a:solidFill>
              </a:rPr>
              <a:t> a tápanyagok, „elromlott” sejtalkotók, már nem használt molekulák megemésztésére. A lebontott alkotóelemek azután új sejtalkotók felépítésében vesznek részt. </a:t>
            </a:r>
          </a:p>
          <a:p>
            <a:r>
              <a:rPr lang="hu-HU" sz="1100" dirty="0">
                <a:solidFill>
                  <a:srgbClr val="002060"/>
                </a:solidFill>
              </a:rPr>
              <a:t>	A </a:t>
            </a:r>
            <a:r>
              <a:rPr lang="hu-HU" sz="1100" dirty="0" err="1">
                <a:solidFill>
                  <a:srgbClr val="002060"/>
                </a:solidFill>
              </a:rPr>
              <a:t>mitokondrium</a:t>
            </a:r>
            <a:r>
              <a:rPr lang="hu-HU" sz="1100" dirty="0">
                <a:solidFill>
                  <a:srgbClr val="002060"/>
                </a:solidFill>
              </a:rPr>
              <a:t> elnevezésű szervecskék, amelyek fonalszerű szemcsés megjelenésűek, a sejtek erőművei. Ezekben történik a sejtlégzés, vagyis oxigén segítségével szerves molekulákat bontanak le vízzé és széndioxiddá. Ez a folyamat </a:t>
            </a:r>
            <a:r>
              <a:rPr lang="hu-HU" sz="1100" dirty="0" err="1">
                <a:solidFill>
                  <a:srgbClr val="002060"/>
                </a:solidFill>
              </a:rPr>
              <a:t>energiafelszabadulással</a:t>
            </a:r>
            <a:r>
              <a:rPr lang="hu-HU" sz="1100" dirty="0">
                <a:solidFill>
                  <a:srgbClr val="002060"/>
                </a:solidFill>
              </a:rPr>
              <a:t> jár, mely energia speciális energiahordozókban tárolódik. Vagyis komplex vegyületek jönnek létre a folyamatban, melyek a sejtek más részeibe mozogva minden sejtfolyamatot (sejtanyagcsere) energiával látnak el. </a:t>
            </a:r>
          </a:p>
          <a:p>
            <a:r>
              <a:rPr lang="hu-HU" sz="1100" dirty="0">
                <a:solidFill>
                  <a:srgbClr val="002060"/>
                </a:solidFill>
              </a:rPr>
              <a:t> </a:t>
            </a:r>
          </a:p>
        </p:txBody>
      </p:sp>
    </p:spTree>
    <p:extLst>
      <p:ext uri="{BB962C8B-B14F-4D97-AF65-F5344CB8AC3E}">
        <p14:creationId xmlns:p14="http://schemas.microsoft.com/office/powerpoint/2010/main" val="266012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prokario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412875"/>
            <a:ext cx="73977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042988" y="333375"/>
            <a:ext cx="720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sz="2000" b="1" dirty="0">
                <a:solidFill>
                  <a:schemeClr val="bg1"/>
                </a:solidFill>
                <a:latin typeface="+mj-lt"/>
              </a:rPr>
              <a:t>Pro- és </a:t>
            </a:r>
            <a:r>
              <a:rPr lang="hu-HU" altLang="hu-HU" sz="2000" b="1" dirty="0" err="1">
                <a:solidFill>
                  <a:schemeClr val="bg1"/>
                </a:solidFill>
                <a:latin typeface="+mj-lt"/>
              </a:rPr>
              <a:t>eukaryota</a:t>
            </a:r>
            <a:r>
              <a:rPr lang="hu-HU" altLang="hu-HU" sz="2000" b="1" dirty="0">
                <a:solidFill>
                  <a:schemeClr val="bg1"/>
                </a:solidFill>
                <a:latin typeface="+mj-lt"/>
              </a:rPr>
              <a:t> sejt méretbeli különbsége</a:t>
            </a:r>
          </a:p>
        </p:txBody>
      </p:sp>
      <p:sp>
        <p:nvSpPr>
          <p:cNvPr id="4100" name="Text Box 6"/>
          <p:cNvSpPr txBox="1">
            <a:spLocks noChangeArrowheads="1"/>
          </p:cNvSpPr>
          <p:nvPr/>
        </p:nvSpPr>
        <p:spPr bwMode="auto">
          <a:xfrm>
            <a:off x="971550" y="2349500"/>
            <a:ext cx="1439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sz="1200" b="1">
                <a:solidFill>
                  <a:schemeClr val="accent2"/>
                </a:solidFill>
              </a:rPr>
              <a:t>baktérium (prokaryota)</a:t>
            </a:r>
          </a:p>
        </p:txBody>
      </p:sp>
      <p:sp>
        <p:nvSpPr>
          <p:cNvPr id="4101" name="Text Box 8"/>
          <p:cNvSpPr txBox="1">
            <a:spLocks noChangeArrowheads="1"/>
          </p:cNvSpPr>
          <p:nvPr/>
        </p:nvSpPr>
        <p:spPr bwMode="auto">
          <a:xfrm>
            <a:off x="7380288" y="4724400"/>
            <a:ext cx="1008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sz="1200" b="1">
                <a:solidFill>
                  <a:schemeClr val="accent2"/>
                </a:solidFill>
              </a:rPr>
              <a:t>makrophag (eukaryota)</a:t>
            </a:r>
          </a:p>
        </p:txBody>
      </p:sp>
      <p:sp>
        <p:nvSpPr>
          <p:cNvPr id="4102" name="Line 11"/>
          <p:cNvSpPr>
            <a:spLocks noChangeShapeType="1"/>
          </p:cNvSpPr>
          <p:nvPr/>
        </p:nvSpPr>
        <p:spPr bwMode="auto">
          <a:xfrm>
            <a:off x="1979613" y="2781300"/>
            <a:ext cx="720725" cy="649288"/>
          </a:xfrm>
          <a:prstGeom prst="line">
            <a:avLst/>
          </a:prstGeom>
          <a:noFill/>
          <a:ln w="28575">
            <a:solidFill>
              <a:srgbClr val="CC0066"/>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103" name="Line 12"/>
          <p:cNvSpPr>
            <a:spLocks noChangeShapeType="1"/>
          </p:cNvSpPr>
          <p:nvPr/>
        </p:nvSpPr>
        <p:spPr bwMode="auto">
          <a:xfrm flipH="1" flipV="1">
            <a:off x="6588125" y="4365625"/>
            <a:ext cx="720725" cy="358775"/>
          </a:xfrm>
          <a:prstGeom prst="line">
            <a:avLst/>
          </a:prstGeom>
          <a:noFill/>
          <a:ln w="28575">
            <a:solidFill>
              <a:srgbClr val="CC0066"/>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104" name="TextBox 7"/>
          <p:cNvSpPr txBox="1">
            <a:spLocks noChangeArrowheads="1"/>
          </p:cNvSpPr>
          <p:nvPr/>
        </p:nvSpPr>
        <p:spPr bwMode="auto">
          <a:xfrm>
            <a:off x="1042988" y="692150"/>
            <a:ext cx="7200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u-HU" altLang="hu-HU" sz="1600" dirty="0" err="1">
                <a:solidFill>
                  <a:srgbClr val="002060"/>
                </a:solidFill>
                <a:latin typeface="Calibri" panose="020F0502020204030204" pitchFamily="34" charset="0"/>
              </a:rPr>
              <a:t>Makrophag</a:t>
            </a:r>
            <a:r>
              <a:rPr lang="hu-HU" altLang="hu-HU" sz="1600" dirty="0">
                <a:solidFill>
                  <a:srgbClr val="002060"/>
                </a:solidFill>
                <a:latin typeface="Calibri" panose="020F0502020204030204" pitchFamily="34" charset="0"/>
              </a:rPr>
              <a:t> (</a:t>
            </a:r>
            <a:r>
              <a:rPr lang="hu-HU" altLang="hu-HU" sz="1600" dirty="0" err="1">
                <a:solidFill>
                  <a:srgbClr val="002060"/>
                </a:solidFill>
                <a:latin typeface="Calibri" panose="020F0502020204030204" pitchFamily="34" charset="0"/>
              </a:rPr>
              <a:t>eukaryota</a:t>
            </a:r>
            <a:r>
              <a:rPr lang="hu-HU" altLang="hu-HU" sz="1600" dirty="0">
                <a:solidFill>
                  <a:srgbClr val="002060"/>
                </a:solidFill>
                <a:latin typeface="Calibri" panose="020F0502020204030204" pitchFamily="34" charset="0"/>
              </a:rPr>
              <a:t>) sejt </a:t>
            </a:r>
            <a:r>
              <a:rPr lang="hu-HU" altLang="hu-HU" sz="1600" dirty="0" err="1">
                <a:solidFill>
                  <a:srgbClr val="002060"/>
                </a:solidFill>
                <a:latin typeface="Calibri" panose="020F0502020204030204" pitchFamily="34" charset="0"/>
              </a:rPr>
              <a:t>phagocytált</a:t>
            </a:r>
            <a:r>
              <a:rPr lang="hu-HU" altLang="hu-HU" sz="1600" dirty="0">
                <a:solidFill>
                  <a:srgbClr val="002060"/>
                </a:solidFill>
                <a:latin typeface="Calibri" panose="020F0502020204030204" pitchFamily="34" charset="0"/>
              </a:rPr>
              <a:t> baktériumokkal (</a:t>
            </a:r>
            <a:r>
              <a:rPr lang="hu-HU" altLang="hu-HU" sz="1600" dirty="0" err="1">
                <a:solidFill>
                  <a:srgbClr val="002060"/>
                </a:solidFill>
                <a:latin typeface="Calibri" panose="020F0502020204030204" pitchFamily="34" charset="0"/>
              </a:rPr>
              <a:t>prokaryota</a:t>
            </a:r>
            <a:r>
              <a:rPr lang="hu-HU" altLang="hu-HU" sz="1600" dirty="0">
                <a:solidFill>
                  <a:srgbClr val="002060"/>
                </a:solidFill>
                <a:latin typeface="Calibri" panose="020F0502020204030204" pitchFamily="34" charset="0"/>
              </a:rPr>
              <a:t>)</a:t>
            </a:r>
          </a:p>
        </p:txBody>
      </p:sp>
    </p:spTree>
    <p:extLst>
      <p:ext uri="{BB962C8B-B14F-4D97-AF65-F5344CB8AC3E}">
        <p14:creationId xmlns:p14="http://schemas.microsoft.com/office/powerpoint/2010/main" val="196592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ejtsze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98475"/>
            <a:ext cx="7705725" cy="60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684213" y="260350"/>
            <a:ext cx="4175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hu-HU" altLang="hu-HU">
              <a:solidFill>
                <a:srgbClr val="002060"/>
              </a:solidFill>
            </a:endParaRPr>
          </a:p>
        </p:txBody>
      </p:sp>
      <p:sp>
        <p:nvSpPr>
          <p:cNvPr id="5124" name="Text Box 6"/>
          <p:cNvSpPr txBox="1">
            <a:spLocks noChangeArrowheads="1"/>
          </p:cNvSpPr>
          <p:nvPr/>
        </p:nvSpPr>
        <p:spPr bwMode="auto">
          <a:xfrm>
            <a:off x="583196" y="443706"/>
            <a:ext cx="46799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sz="2000" b="1" dirty="0">
                <a:solidFill>
                  <a:srgbClr val="002060"/>
                </a:solidFill>
                <a:latin typeface="+mn-lt"/>
              </a:rPr>
              <a:t>Idealizált állati sejt összetevői </a:t>
            </a:r>
            <a:r>
              <a:rPr lang="hu-HU" altLang="hu-HU" dirty="0">
                <a:solidFill>
                  <a:srgbClr val="002060"/>
                </a:solidFill>
                <a:latin typeface="+mn-lt"/>
              </a:rPr>
              <a:t>(fény- és elektronmikroszkópos „leltár”)</a:t>
            </a:r>
          </a:p>
        </p:txBody>
      </p:sp>
      <p:sp>
        <p:nvSpPr>
          <p:cNvPr id="5125" name="Text Box 7"/>
          <p:cNvSpPr txBox="1">
            <a:spLocks noChangeArrowheads="1"/>
          </p:cNvSpPr>
          <p:nvPr/>
        </p:nvSpPr>
        <p:spPr bwMode="auto">
          <a:xfrm>
            <a:off x="684213" y="6021388"/>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FF9900"/>
                </a:solidFill>
                <a:sym typeface="Wingdings" panose="05000000000000000000" pitchFamily="2" charset="2"/>
              </a:rPr>
              <a:t></a:t>
            </a:r>
          </a:p>
        </p:txBody>
      </p:sp>
      <p:pic>
        <p:nvPicPr>
          <p:cNvPr id="5126" name="Picture 9" descr="sej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260350"/>
            <a:ext cx="126206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651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llám">
  <a:themeElements>
    <a:clrScheme name="Hullá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Hullá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ullá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4658</TotalTime>
  <Words>809</Words>
  <Application>Microsoft Office PowerPoint</Application>
  <PresentationFormat>Diavetítés a képernyőre (4:3 oldalarány)</PresentationFormat>
  <Paragraphs>128</Paragraphs>
  <Slides>25</Slides>
  <Notes>14</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25</vt:i4>
      </vt:variant>
    </vt:vector>
  </HeadingPairs>
  <TitlesOfParts>
    <vt:vector size="31" baseType="lpstr">
      <vt:lpstr>Arial</vt:lpstr>
      <vt:lpstr>Calibri</vt:lpstr>
      <vt:lpstr>Candara</vt:lpstr>
      <vt:lpstr>Symbol</vt:lpstr>
      <vt:lpstr>Wingdings</vt:lpstr>
      <vt:lpstr>Hullám</vt:lpstr>
      <vt:lpstr>Egészségügyi ügyvitelszervező szak Orvostudomány (1) Humán anatómia I. Bevezető előadás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minko</dc:creator>
  <cp:lastModifiedBy>Kriszta</cp:lastModifiedBy>
  <cp:revision>73</cp:revision>
  <dcterms:created xsi:type="dcterms:W3CDTF">2012-06-14T20:01:47Z</dcterms:created>
  <dcterms:modified xsi:type="dcterms:W3CDTF">2017-09-10T05:45:15Z</dcterms:modified>
</cp:coreProperties>
</file>