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4" r:id="rId4"/>
    <p:sldId id="261" r:id="rId5"/>
    <p:sldId id="258" r:id="rId6"/>
    <p:sldId id="260" r:id="rId7"/>
    <p:sldId id="259" r:id="rId8"/>
    <p:sldId id="284" r:id="rId9"/>
    <p:sldId id="295" r:id="rId10"/>
    <p:sldId id="262" r:id="rId11"/>
    <p:sldId id="263" r:id="rId12"/>
    <p:sldId id="264" r:id="rId13"/>
    <p:sldId id="265" r:id="rId14"/>
    <p:sldId id="266" r:id="rId15"/>
    <p:sldId id="267" r:id="rId16"/>
    <p:sldId id="296" r:id="rId17"/>
    <p:sldId id="293" r:id="rId18"/>
    <p:sldId id="268" r:id="rId19"/>
    <p:sldId id="269" r:id="rId20"/>
    <p:sldId id="270" r:id="rId21"/>
    <p:sldId id="292" r:id="rId22"/>
    <p:sldId id="271" r:id="rId23"/>
    <p:sldId id="272" r:id="rId24"/>
    <p:sldId id="273" r:id="rId25"/>
    <p:sldId id="275" r:id="rId26"/>
    <p:sldId id="276" r:id="rId27"/>
    <p:sldId id="298" r:id="rId28"/>
    <p:sldId id="278" r:id="rId29"/>
    <p:sldId id="285" r:id="rId30"/>
    <p:sldId id="280" r:id="rId31"/>
    <p:sldId id="279" r:id="rId32"/>
    <p:sldId id="281" r:id="rId33"/>
    <p:sldId id="286" r:id="rId34"/>
    <p:sldId id="287" r:id="rId35"/>
    <p:sldId id="288" r:id="rId36"/>
    <p:sldId id="283" r:id="rId37"/>
    <p:sldId id="297" r:id="rId38"/>
    <p:sldId id="282" r:id="rId39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164" y="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C0B37-30F1-4F55-BBC2-51769DC8606B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B4683-99BB-47A9-A27F-5CA1FA36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Cikli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V%C3%ADru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u.wikipedia.org/wiki/Sejt" TargetMode="External"/><Relationship Id="rId4" Type="http://schemas.openxmlformats.org/officeDocument/2006/relationships/hyperlink" Target="https://hu.wikipedia.org/wiki/DNS_(biol%C3%B3gia)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/index.php?title=Csill%C3%B3&amp;action=edit&amp;redlink=1" TargetMode="External"/><Relationship Id="rId3" Type="http://schemas.openxmlformats.org/officeDocument/2006/relationships/hyperlink" Target="https://hu.wikipedia.org/wiki/Sejtszervecske" TargetMode="External"/><Relationship Id="rId7" Type="http://schemas.openxmlformats.org/officeDocument/2006/relationships/hyperlink" Target="https://hu.wikipedia.org/wiki/Citoplazm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u.wikipedia.org/w/index.php?title=Centriolum&amp;action=edit&amp;redlink=1" TargetMode="External"/><Relationship Id="rId5" Type="http://schemas.openxmlformats.org/officeDocument/2006/relationships/hyperlink" Target="https://hu.wikipedia.org/w/index.php?title=Sejtoszt%C3%B3d%C3%A1s&amp;action=edit&amp;redlink=1" TargetMode="External"/><Relationship Id="rId10" Type="http://schemas.openxmlformats.org/officeDocument/2006/relationships/hyperlink" Target="https://hu.wikipedia.org/w/index.php?title=Centrom%C3%A9ra&amp;action=edit&amp;redlink=1" TargetMode="External"/><Relationship Id="rId4" Type="http://schemas.openxmlformats.org/officeDocument/2006/relationships/hyperlink" Target="https://hu.wikipedia.org/wiki/Sejtmag" TargetMode="External"/><Relationship Id="rId9" Type="http://schemas.openxmlformats.org/officeDocument/2006/relationships/hyperlink" Target="https://hu.wikipedia.org/wiki/Kromosz%C3%B3m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Kulcsszavak: </a:t>
            </a:r>
            <a:r>
              <a:rPr lang="hu-HU" dirty="0" err="1" smtClean="0"/>
              <a:t>meiosis</a:t>
            </a:r>
            <a:r>
              <a:rPr lang="hu-HU" dirty="0" smtClean="0"/>
              <a:t>, </a:t>
            </a:r>
            <a:r>
              <a:rPr lang="hu-HU" dirty="0" err="1" smtClean="0"/>
              <a:t>mitosis</a:t>
            </a:r>
            <a:r>
              <a:rPr lang="hu-HU" dirty="0" smtClean="0"/>
              <a:t>, sejtciklus, szabályozás, </a:t>
            </a:r>
            <a:r>
              <a:rPr lang="hu-HU" smtClean="0"/>
              <a:t>apoptosis</a:t>
            </a: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MT: </a:t>
            </a:r>
            <a:r>
              <a:rPr lang="hu-HU" dirty="0" err="1" smtClean="0"/>
              <a:t>mikrotubulus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Maghártya szétesik, így a </a:t>
            </a:r>
            <a:r>
              <a:rPr lang="hu-HU" dirty="0" err="1" smtClean="0"/>
              <a:t>microtubulusok</a:t>
            </a:r>
            <a:r>
              <a:rPr lang="hu-HU" baseline="0" dirty="0" smtClean="0"/>
              <a:t> számára elérhetőkké válnak, a kromoszómák.</a:t>
            </a:r>
            <a:br>
              <a:rPr lang="hu-HU" baseline="0" dirty="0" smtClean="0"/>
            </a:br>
            <a:r>
              <a:rPr lang="hu-HU" baseline="0" dirty="0" smtClean="0"/>
              <a:t>Asztrális MT. csillagszerűen a pólusból a sejtfelszín felé.</a:t>
            </a:r>
          </a:p>
          <a:p>
            <a:r>
              <a:rPr lang="hu-HU" baseline="0" dirty="0" err="1" smtClean="0"/>
              <a:t>Kinetochor</a:t>
            </a:r>
            <a:r>
              <a:rPr lang="hu-HU" baseline="0" dirty="0" smtClean="0"/>
              <a:t> MT. </a:t>
            </a:r>
            <a:r>
              <a:rPr lang="hu-HU" baseline="0" dirty="0" err="1" smtClean="0"/>
              <a:t>kromatidákat</a:t>
            </a:r>
            <a:r>
              <a:rPr lang="hu-HU" baseline="0" dirty="0" smtClean="0"/>
              <a:t> kapcsolják a pólusokhoz.</a:t>
            </a:r>
          </a:p>
          <a:p>
            <a:r>
              <a:rPr lang="hu-HU" baseline="0" dirty="0" smtClean="0"/>
              <a:t>Poláris MT. az ellentétes pólus felé irányul.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2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kinetochor</a:t>
            </a:r>
            <a:r>
              <a:rPr lang="hu-HU" dirty="0" smtClean="0"/>
              <a:t> </a:t>
            </a:r>
            <a:r>
              <a:rPr lang="hu-HU" dirty="0" err="1" smtClean="0"/>
              <a:t>mikrotubulusok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</a:t>
            </a:r>
            <a:r>
              <a:rPr lang="hu-HU" dirty="0" err="1" smtClean="0"/>
              <a:t>kromatidákból</a:t>
            </a:r>
            <a:r>
              <a:rPr lang="hu-HU" dirty="0" smtClean="0"/>
              <a:t> fejlődnek</a:t>
            </a:r>
            <a:r>
              <a:rPr lang="hu-HU" baseline="0" dirty="0" smtClean="0"/>
              <a:t> ki, a poláris </a:t>
            </a:r>
            <a:r>
              <a:rPr lang="hu-HU" baseline="0" dirty="0" err="1" smtClean="0"/>
              <a:t>mikrotubulusok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centrosomákból</a:t>
            </a:r>
            <a:r>
              <a:rPr lang="hu-HU" baseline="0" dirty="0" smtClean="0"/>
              <a:t> és az ekvatoriális síkban átfednek egymással.</a:t>
            </a:r>
            <a:br>
              <a:rPr lang="hu-HU" baseline="0" dirty="0" smtClean="0"/>
            </a:br>
            <a:r>
              <a:rPr lang="hu-HU" baseline="0" dirty="0" smtClean="0"/>
              <a:t>Ebben a szakaszban egy ellenőrző pont van. A sejt csak akkor lép tovább az </a:t>
            </a:r>
            <a:r>
              <a:rPr lang="hu-HU" baseline="0" dirty="0" err="1" smtClean="0"/>
              <a:t>anafázisba</a:t>
            </a:r>
            <a:r>
              <a:rPr lang="hu-HU" baseline="0" dirty="0" smtClean="0"/>
              <a:t>, ha kromoszómák elfoglalták a helyüket az ekvatoriális síkban. Az ellenőrzőpont pontos molekuláris mechanizmusát nem ismerjük.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26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Rákos sejtek burjánzásának megakadályozása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citosztatikumokkal</a:t>
            </a:r>
            <a:r>
              <a:rPr lang="hu-HU" baseline="0" dirty="0" smtClean="0"/>
              <a:t> (pl. </a:t>
            </a:r>
            <a:r>
              <a:rPr lang="hu-HU" baseline="0" dirty="0" err="1" smtClean="0"/>
              <a:t>vinblastin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vincristin</a:t>
            </a:r>
            <a:r>
              <a:rPr lang="hu-HU" baseline="0" dirty="0" smtClean="0"/>
              <a:t>).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kromoszómák kondenzálódása csökken-&gt;megkezdődhet a saját szervek (Golgi, ER) felépítése és saját anyagok előállítása, de előbb… (köv. oldal).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53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Kontraktilis</a:t>
            </a:r>
            <a:r>
              <a:rPr lang="hu-HU" dirty="0" smtClean="0"/>
              <a:t>: </a:t>
            </a:r>
            <a:r>
              <a:rPr lang="hu-HU" dirty="0" err="1" smtClean="0"/>
              <a:t>zsugorodóképes</a:t>
            </a:r>
            <a:r>
              <a:rPr lang="hu-HU" dirty="0" smtClean="0"/>
              <a:t>, összehúzódó, </a:t>
            </a:r>
            <a:r>
              <a:rPr lang="hu-HU" dirty="0" err="1" smtClean="0"/>
              <a:t>összhúzékony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1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 </a:t>
            </a:r>
            <a:r>
              <a:rPr lang="hu-HU" dirty="0" smtClean="0"/>
              <a:t>elhagyta </a:t>
            </a:r>
            <a:r>
              <a:rPr lang="hu-HU" dirty="0" smtClean="0"/>
              <a:t>az egyik ellenőrző pontot, halad</a:t>
            </a:r>
            <a:r>
              <a:rPr lang="hu-HU" baseline="0" dirty="0" smtClean="0"/>
              <a:t> tovább, nem tér vissza az előző programra.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0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64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Kinázok</a:t>
            </a:r>
            <a:r>
              <a:rPr lang="hu-HU" dirty="0" smtClean="0"/>
              <a:t>: Fehérjéket </a:t>
            </a:r>
            <a:r>
              <a:rPr lang="hu-HU" dirty="0" err="1" smtClean="0"/>
              <a:t>foszforiláló</a:t>
            </a:r>
            <a:r>
              <a:rPr lang="hu-HU" dirty="0" smtClean="0"/>
              <a:t> enzimek.</a:t>
            </a:r>
          </a:p>
          <a:p>
            <a:r>
              <a:rPr lang="hu-HU" dirty="0" smtClean="0"/>
              <a:t>„MPF: </a:t>
            </a:r>
            <a:r>
              <a:rPr lang="hu-HU" dirty="0" err="1" smtClean="0"/>
              <a:t>maturation</a:t>
            </a:r>
            <a:r>
              <a:rPr lang="hu-HU" dirty="0" smtClean="0"/>
              <a:t> </a:t>
            </a:r>
            <a:r>
              <a:rPr lang="hu-HU" dirty="0" err="1" smtClean="0"/>
              <a:t>promoting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r>
              <a:rPr lang="hu-HU" dirty="0" smtClean="0"/>
              <a:t>. Ez egy katalitikus (</a:t>
            </a:r>
            <a:r>
              <a:rPr lang="hu-HU" dirty="0" err="1" smtClean="0"/>
              <a:t>ciklin</a:t>
            </a:r>
            <a:r>
              <a:rPr lang="hu-HU" dirty="0" smtClean="0"/>
              <a:t>)</a:t>
            </a:r>
            <a:r>
              <a:rPr lang="hu-HU" baseline="0" dirty="0" smtClean="0"/>
              <a:t> </a:t>
            </a:r>
            <a:r>
              <a:rPr lang="hu-HU" dirty="0" smtClean="0"/>
              <a:t>és egy regulátorfehérjéből</a:t>
            </a:r>
            <a:r>
              <a:rPr lang="hu-HU" baseline="0" dirty="0" smtClean="0"/>
              <a:t> (CDK) álló </a:t>
            </a:r>
            <a:r>
              <a:rPr lang="hu-HU" baseline="0" dirty="0" err="1" smtClean="0"/>
              <a:t>dimer</a:t>
            </a:r>
            <a:r>
              <a:rPr lang="hu-HU" baseline="0" dirty="0" smtClean="0"/>
              <a:t>.</a:t>
            </a:r>
            <a:endParaRPr lang="hu-HU" dirty="0" smtClean="0"/>
          </a:p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sejtciklus során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ciklin-dependens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kinázok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mennyisége változatlan, de a 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iklin"/>
              </a:rPr>
              <a:t>ciklinek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szintézisének és degradációjának függvényében, aktivitásuk jelentősen változik.</a:t>
            </a:r>
          </a:p>
          <a:p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Szubsztrát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Bármilyen kémiai vegyület, amely egy biokémiai reakcióban enzim vagy enzimrendszer katalitikus aktivitásának hatására átalakul.”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83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Rb</a:t>
            </a:r>
            <a:r>
              <a:rPr lang="hu-HU" dirty="0" smtClean="0"/>
              <a:t> fehérje: </a:t>
            </a:r>
            <a:r>
              <a:rPr lang="hu-HU" dirty="0" err="1" smtClean="0"/>
              <a:t>Retinoblasztóma</a:t>
            </a:r>
            <a:r>
              <a:rPr lang="hu-HU" dirty="0" smtClean="0"/>
              <a:t> fehérje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8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„Az említett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Vírus"/>
              </a:rPr>
              <a:t>vírus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DNS (biológia)"/>
              </a:rPr>
              <a:t>DNS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-ből épül fel, vagyis ugyanabból az örökletes anyagból, amely a növényi, állati, emberi sejtek működését is szabályozza. A vírusok, így a daganatot kiváltó DNS vírusok nem képesek önmagukban szaporodni. Ehhez mindig egy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magasabbrendű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élő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Sejt"/>
              </a:rPr>
              <a:t>sejt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közreműködése szükséges. A vírusok – bejutva a szervezetbe – beépülnek az egészséges sejtekbe, köztük olyanokba is, amelyek a szövetek saját elöregedett sejtjeit pótolja. A sejtek normális működését úgy „kódolják át”, hogy többé azok már nem csak a körülöttük lévő szövetek épségének fenntartását végzik, hanem a bennük lévő vírusokat is megsokszorozzák. Az átkódolás visszahat a gazdasejt saját életműködésére, mert például a humán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papillomavírus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kikapcsolja a sejtben lévő védekező mechanizmusokat, amelyek saját örökítő anyagának (DNS-ének) épségéért felelősek. Ezután a fertőzött sejt már nem képes kivédeni a benne lévő vírus vagy a környezetből bejutott rákkeltő anyagok további DNS-t károsító hatását. Ez olyan láncreakciót indíthat meg, amelynek következtében a sejt fokozatosan elveszti a környező sejtekkel való kapcsolattartás képességét, egyre gyakrabban és szabályozatlanul osztódik, végül ráksejtté alakul át.”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4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Sejtek</a:t>
            </a:r>
            <a:r>
              <a:rPr lang="hu-HU" baseline="0" dirty="0" smtClean="0"/>
              <a:t> azonos száma, </a:t>
            </a:r>
            <a:r>
              <a:rPr lang="hu-HU" baseline="0" dirty="0" err="1" smtClean="0"/>
              <a:t>sejthomeosztázis</a:t>
            </a:r>
            <a:r>
              <a:rPr lang="hu-HU" baseline="0" dirty="0" smtClean="0"/>
              <a:t>. Két ellentétes folyamat eredője: </a:t>
            </a:r>
            <a:r>
              <a:rPr lang="hu-HU" baseline="0" dirty="0" err="1" smtClean="0"/>
              <a:t>sejtproliferáció</a:t>
            </a:r>
            <a:r>
              <a:rPr lang="hu-HU" baseline="0" dirty="0" smtClean="0"/>
              <a:t> és </a:t>
            </a:r>
            <a:r>
              <a:rPr lang="hu-HU" baseline="0" dirty="0" err="1" smtClean="0"/>
              <a:t>apoptózis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Interfázis</a:t>
            </a:r>
            <a:r>
              <a:rPr lang="hu-HU" baseline="0" dirty="0" smtClean="0"/>
              <a:t>, nyugalmi fázis, specifikus feladatok ellátása, DNS </a:t>
            </a:r>
            <a:r>
              <a:rPr lang="hu-HU" baseline="0" dirty="0" err="1" smtClean="0"/>
              <a:t>replikáció</a:t>
            </a:r>
            <a:r>
              <a:rPr lang="hu-HU" baseline="0" dirty="0" smtClean="0"/>
              <a:t>, felkészülés az osztódásra. Az egész ciklus 12-24óra, ebből a </a:t>
            </a:r>
            <a:r>
              <a:rPr lang="hu-HU" baseline="0" dirty="0" err="1" smtClean="0"/>
              <a:t>mitózis</a:t>
            </a:r>
            <a:r>
              <a:rPr lang="hu-HU" baseline="0" dirty="0" smtClean="0"/>
              <a:t> 1óra.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18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Haploid</a:t>
            </a:r>
            <a:r>
              <a:rPr lang="hu-HU" dirty="0" smtClean="0"/>
              <a:t> ivarsejtek, </a:t>
            </a:r>
            <a:r>
              <a:rPr lang="hu-HU" dirty="0" err="1" smtClean="0"/>
              <a:t>gaméták</a:t>
            </a:r>
            <a:r>
              <a:rPr lang="hu-HU" dirty="0" smtClean="0"/>
              <a:t> keletkezése.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0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Chiasma</a:t>
            </a:r>
            <a:r>
              <a:rPr lang="hu-HU" dirty="0" smtClean="0"/>
              <a:t>: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 homológ kromoszóma ama szakaszai, melyek között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meiózis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profázisában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feltehetően lezajlott a genetikai állomány cseréje.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9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ivarsejtek</a:t>
            </a:r>
            <a:r>
              <a:rPr lang="hu-HU" baseline="0" dirty="0" smtClean="0"/>
              <a:t> keletkezése közötti különbségek választ adhatnak a két nem különböző szaporodási stratégiájára. A csírasejtek szintjén a hímek a tömegességre törekszenek, míg a nők az egy biztosra. Sok kis spermium egy nagy </a:t>
            </a:r>
            <a:r>
              <a:rPr lang="hu-HU" baseline="0" dirty="0" err="1" smtClean="0"/>
              <a:t>oocytával</a:t>
            </a:r>
            <a:r>
              <a:rPr lang="hu-HU" baseline="0" dirty="0" smtClean="0"/>
              <a:t> szemben.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6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Amikor</a:t>
            </a:r>
            <a:r>
              <a:rPr lang="hu-HU" baseline="0" dirty="0" smtClean="0"/>
              <a:t> még csak fénymikroszkópokkal tudták vizsgálni a sejtosztódást, a tudósok csak ennyit láttak a folyamatból. Így különítették el a sejtciklust két szakaszra: </a:t>
            </a:r>
            <a:r>
              <a:rPr lang="hu-HU" baseline="0" dirty="0" err="1" smtClean="0"/>
              <a:t>interfázisra</a:t>
            </a:r>
            <a:r>
              <a:rPr lang="hu-HU" baseline="0" dirty="0" smtClean="0"/>
              <a:t> és </a:t>
            </a:r>
            <a:r>
              <a:rPr lang="hu-HU" baseline="0" dirty="0" err="1" smtClean="0"/>
              <a:t>mitózisra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89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mitózishoz</a:t>
            </a:r>
            <a:r>
              <a:rPr lang="hu-HU" baseline="0" dirty="0" smtClean="0"/>
              <a:t> erősen kondenzált </a:t>
            </a:r>
            <a:r>
              <a:rPr lang="hu-HU" baseline="0" dirty="0" err="1" smtClean="0"/>
              <a:t>kromatinállomány</a:t>
            </a:r>
            <a:r>
              <a:rPr lang="hu-HU" baseline="0" dirty="0" smtClean="0"/>
              <a:t> szükséges! A </a:t>
            </a:r>
            <a:r>
              <a:rPr lang="hu-HU" baseline="0" dirty="0" err="1" smtClean="0"/>
              <a:t>mitózis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profázisában</a:t>
            </a:r>
            <a:r>
              <a:rPr lang="hu-HU" baseline="0" dirty="0" smtClean="0"/>
              <a:t> (</a:t>
            </a:r>
            <a:r>
              <a:rPr lang="hu-HU" baseline="0" dirty="0" err="1" smtClean="0"/>
              <a:t>lsd</a:t>
            </a:r>
            <a:r>
              <a:rPr lang="hu-HU" baseline="0" dirty="0" smtClean="0"/>
              <a:t>. később) a transzkripciós és transzlációs folyamatok, már teljesen leállnak (különböző gátló molekulák segítségével).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7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G1 fázisban minden egyes kromoszóma egy DNS-molekulából áll</a:t>
            </a:r>
            <a:r>
              <a:rPr lang="hu-HU" baseline="0" dirty="0" smtClean="0"/>
              <a:t> (1 </a:t>
            </a:r>
            <a:r>
              <a:rPr lang="hu-HU" baseline="0" dirty="0" err="1" smtClean="0"/>
              <a:t>kromatidás</a:t>
            </a:r>
            <a:r>
              <a:rPr lang="hu-HU" baseline="0" dirty="0" smtClean="0"/>
              <a:t> állapot).</a:t>
            </a:r>
            <a:br>
              <a:rPr lang="hu-HU" baseline="0" dirty="0" smtClean="0"/>
            </a:br>
            <a:r>
              <a:rPr lang="hu-HU" baseline="0" dirty="0" smtClean="0"/>
              <a:t>Az S fázisban a </a:t>
            </a:r>
            <a:r>
              <a:rPr lang="hu-HU" baseline="0" dirty="0" err="1" smtClean="0"/>
              <a:t>kromatin</a:t>
            </a:r>
            <a:r>
              <a:rPr lang="hu-HU" baseline="0" dirty="0" smtClean="0"/>
              <a:t> állomány kevésbé kondenzált ún. </a:t>
            </a:r>
            <a:r>
              <a:rPr lang="hu-HU" baseline="0" dirty="0" err="1" smtClean="0"/>
              <a:t>eukromatin</a:t>
            </a:r>
            <a:r>
              <a:rPr lang="hu-HU" baseline="0" dirty="0" smtClean="0"/>
              <a:t> </a:t>
            </a:r>
            <a:r>
              <a:rPr lang="hu-HU" baseline="0" dirty="0" smtClean="0"/>
              <a:t>formában van jelen, hiszen a DNS </a:t>
            </a:r>
            <a:r>
              <a:rPr lang="hu-HU" baseline="0" dirty="0" err="1" smtClean="0"/>
              <a:t>replikációkor</a:t>
            </a:r>
            <a:r>
              <a:rPr lang="hu-HU" baseline="0" dirty="0" smtClean="0"/>
              <a:t> könnyen hozzáférhetőnek kell lennie.</a:t>
            </a:r>
            <a:br>
              <a:rPr lang="hu-HU" baseline="0" dirty="0" smtClean="0"/>
            </a:br>
            <a:r>
              <a:rPr lang="hu-HU" baseline="0" dirty="0" smtClean="0"/>
              <a:t>A „G” az angol </a:t>
            </a:r>
            <a:r>
              <a:rPr lang="hu-HU" baseline="0" dirty="0" err="1" smtClean="0"/>
              <a:t>gap</a:t>
            </a:r>
            <a:r>
              <a:rPr lang="hu-HU" baseline="0" dirty="0" smtClean="0"/>
              <a:t> (rés) szóból kapta a nevét. Ezekben a szakaszokban  folyamatos ellenőrzés folyik, hogy az előző pontban rendben végbementek-e a kellő folyamatok, hogy a sejtciklus következő szakaszába beléphessen a sejt.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0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legegyszerűbb példa: A bőrhámot alkotó sejtek</a:t>
            </a:r>
            <a:r>
              <a:rPr lang="hu-HU" baseline="0" dirty="0" smtClean="0"/>
              <a:t>, már differenciált sejtek, melyek G0 fázisban vannak. Azonban a bőrhámot ért sérülés következtében a sérült területen a hámsejtek visszatérnek a sejtciklusba, így végbemehet a sebgyógyulás.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 az M fázis végén elmarad a </a:t>
            </a:r>
            <a:r>
              <a:rPr lang="hu-HU" dirty="0" err="1" smtClean="0"/>
              <a:t>citokinézis</a:t>
            </a:r>
            <a:r>
              <a:rPr lang="hu-HU" dirty="0" smtClean="0"/>
              <a:t> , </a:t>
            </a:r>
            <a:r>
              <a:rPr lang="hu-HU" dirty="0" err="1" smtClean="0"/>
              <a:t>többmagvú</a:t>
            </a:r>
            <a:r>
              <a:rPr lang="hu-HU" dirty="0" smtClean="0"/>
              <a:t> sejtek alakulhatnak ki (pl. májban</a:t>
            </a:r>
            <a:r>
              <a:rPr lang="hu-HU" baseline="0" dirty="0" smtClean="0"/>
              <a:t> gyakoriak a </a:t>
            </a:r>
            <a:r>
              <a:rPr lang="hu-HU" baseline="0" dirty="0" err="1" smtClean="0"/>
              <a:t>kétmagvú</a:t>
            </a:r>
            <a:r>
              <a:rPr lang="hu-HU" baseline="0" dirty="0" smtClean="0"/>
              <a:t> sejtek).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65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magzati rendellenesség-szűrés feladata a számbeli és egyéb kromoszóma-rendellenességek, az öröklött genetikai rendellenességek kiderítése.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1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Microtubule-organizing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center. „A </a:t>
            </a:r>
            <a:r>
              <a:rPr lang="hu-H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centroszóma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vagy </a:t>
            </a:r>
            <a:r>
              <a:rPr lang="hu-H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sejtközpont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legtöbb sejtben megtalálható 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ejtszervecske"/>
              </a:rPr>
              <a:t>sejtszervecske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Közel helyezkedik el a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ejtmag"/>
              </a:rPr>
              <a:t>sejtmaghoz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és a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Sejtosztódás (a lap nem létezik)"/>
              </a:rPr>
              <a:t>sejtosztódásban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van szerepe.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centroszóma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két, egymásra merőlegesen elhelyezkedő, hengeres, egyenként 9×3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mikrotubulusból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álló képződményből 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hu-H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Centriolum (a lap nem létezik)"/>
              </a:rPr>
              <a:t>centriolum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és a körülette található szerkezet nélkülinek látszó,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sűrűbb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Citoplazma"/>
              </a:rPr>
              <a:t>citoplazmarészből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áll. Alapvető szerepe van a sejt mozgásaiért felelős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sejtvázelemek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koordinálásában, a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Csilló (a lap nem létezik)"/>
              </a:rPr>
              <a:t>csillók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képzésében és a sejtek osztódásának irányításában. A sejtek osztódása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centriolumok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oszlásával kezdődik, majd a környezetükből kiinduló csövecskék 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hu-H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mikrotubulusok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segítségével egymástól eltávolodnak, és a szintén a környezetükből kiinduló rostocskák 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hu-H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mikrofilamentumok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közben kialakuló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Kromoszóma"/>
              </a:rPr>
              <a:t>kromoszómák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sajátos szakaszaihoz 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hu-H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Centroméra (a lap nem létezik)"/>
              </a:rPr>
              <a:t>centroméra</a:t>
            </a:r>
            <a:r>
              <a:rPr lang="hu-H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rögzülnek.”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4683-99BB-47A9-A27F-5CA1FA3656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4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2016.10.05.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hyperlink" Target="http://www.sciencedirect.com/science/journal/0161813X/44/supp/C" TargetMode="External"/><Relationship Id="rId4" Type="http://schemas.openxmlformats.org/officeDocument/2006/relationships/hyperlink" Target="http://www.sciencedirect.com/science/journal/0161813X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DLGfd-Wpr4" TargetMode="External"/><Relationship Id="rId2" Type="http://schemas.openxmlformats.org/officeDocument/2006/relationships/hyperlink" Target="http://www.youtube.com/watch?v=C6hn3sA0ip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64096" y="4623271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hu-HU" sz="3200" dirty="0" smtClean="0">
                <a:latin typeface="Corbel" panose="020B0503020204020204" pitchFamily="34" charset="0"/>
              </a:rPr>
              <a:t>Sejtosztódás, sejtciklus szabályozása. </a:t>
            </a:r>
            <a:r>
              <a:rPr lang="hu-HU" sz="3200" dirty="0" err="1" smtClean="0">
                <a:latin typeface="Corbel" panose="020B0503020204020204" pitchFamily="34" charset="0"/>
              </a:rPr>
              <a:t>Apoptózis</a:t>
            </a:r>
            <a:r>
              <a:rPr lang="hu-HU" sz="3200" dirty="0" smtClean="0">
                <a:latin typeface="Corbel" panose="020B0503020204020204" pitchFamily="34" charset="0"/>
              </a:rPr>
              <a:t>, sejthalál.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63688" y="5949280"/>
            <a:ext cx="6400800" cy="861813"/>
          </a:xfrm>
        </p:spPr>
        <p:txBody>
          <a:bodyPr>
            <a:normAutofit/>
          </a:bodyPr>
          <a:lstStyle/>
          <a:p>
            <a:pPr algn="r"/>
            <a:r>
              <a:rPr lang="hu-HU" sz="1800" dirty="0" smtClean="0"/>
              <a:t>Előadó: Dékány Bulcsú</a:t>
            </a:r>
          </a:p>
          <a:p>
            <a:pPr algn="r"/>
            <a:r>
              <a:rPr lang="hu-HU" sz="1800" dirty="0"/>
              <a:t>a</a:t>
            </a:r>
            <a:r>
              <a:rPr lang="hu-HU" sz="1800" dirty="0" smtClean="0"/>
              <a:t>z Egészségügyi ügyvitelszervező szak számára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0088"/>
            <a:ext cx="90868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6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64" y="1757908"/>
            <a:ext cx="3556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Mitózis</a:t>
            </a:r>
            <a:r>
              <a:rPr lang="hu-HU" sz="2800" dirty="0" smtClean="0"/>
              <a:t> szakaszai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hu-HU" sz="2200" b="1" dirty="0" err="1" smtClean="0"/>
              <a:t>Profázis</a:t>
            </a:r>
            <a:endParaRPr lang="hu-HU" sz="2200" dirty="0" smtClean="0"/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hu-HU" sz="1800" b="1" dirty="0" err="1" smtClean="0">
                <a:latin typeface="Calibri" pitchFamily="34" charset="0"/>
                <a:cs typeface="Calibri" pitchFamily="34" charset="0"/>
              </a:rPr>
              <a:t>Centroszomák</a:t>
            </a:r>
            <a:r>
              <a:rPr lang="hu-H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(korábban </a:t>
            </a:r>
            <a:r>
              <a:rPr lang="hu-HU" sz="1800" b="1" dirty="0" smtClean="0">
                <a:latin typeface="Calibri" pitchFamily="34" charset="0"/>
                <a:cs typeface="Calibri" pitchFamily="34" charset="0"/>
              </a:rPr>
              <a:t>az S fázisban megkettőződtek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) széttolódnak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a sejt legtávolabbi pontjaira: 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sejtpólusok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.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A széttolásban a </a:t>
            </a:r>
            <a:r>
              <a:rPr lang="hu-HU" sz="1800" dirty="0" err="1" smtClean="0">
                <a:latin typeface="Calibri" pitchFamily="34" charset="0"/>
                <a:cs typeface="Calibri" pitchFamily="34" charset="0"/>
              </a:rPr>
              <a:t>mikrotubulusok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 játszanak szerepet, amelyek a </a:t>
            </a:r>
            <a:r>
              <a:rPr lang="hu-HU" sz="1800" dirty="0" err="1" smtClean="0">
                <a:latin typeface="Calibri" pitchFamily="34" charset="0"/>
                <a:cs typeface="Calibri" pitchFamily="34" charset="0"/>
              </a:rPr>
              <a:t>MTOC-ből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csillag alakban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kinőnek.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hu-HU" sz="1800" b="1" dirty="0" smtClean="0">
                <a:latin typeface="Calibri" pitchFamily="34" charset="0"/>
                <a:cs typeface="Calibri" pitchFamily="34" charset="0"/>
              </a:rPr>
              <a:t>Kromoszómák 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kondenzálódnak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, 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kromatid-párok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láthatókká válnak fonalak, majd pálcikaszerű testecskék formájában, transzkripció leáll, magvacska eltűnik, H1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hiszton </a:t>
            </a:r>
            <a:r>
              <a:rPr lang="hu-HU" sz="1800" dirty="0" err="1" smtClean="0">
                <a:latin typeface="Calibri" pitchFamily="34" charset="0"/>
                <a:cs typeface="Calibri" pitchFamily="34" charset="0"/>
              </a:rPr>
              <a:t>foszforiláció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 még kondenzáltabbá teszi a </a:t>
            </a:r>
            <a:r>
              <a:rPr lang="hu-HU" sz="1800" dirty="0" err="1" smtClean="0">
                <a:latin typeface="Calibri" pitchFamily="34" charset="0"/>
                <a:cs typeface="Calibri" pitchFamily="34" charset="0"/>
              </a:rPr>
              <a:t>kromatint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.</a:t>
            </a: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hu-HU" sz="1800" b="1" dirty="0">
                <a:latin typeface="Calibri" pitchFamily="34" charset="0"/>
                <a:cs typeface="Calibri" pitchFamily="34" charset="0"/>
              </a:rPr>
              <a:t>A sejtváz átalakul.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intermedier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filamentumok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nagy része lebontódik, a sejt lekerekedik. ER és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Golgi-apparátus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vesiculákká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esik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szét. </a:t>
            </a: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Magvacska anyaga szétszóródik, maghártya kezd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felszakadozni.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663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96" y="1772816"/>
            <a:ext cx="37465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Mitózis</a:t>
            </a:r>
            <a:r>
              <a:rPr lang="hu-HU" sz="2800" dirty="0" smtClean="0"/>
              <a:t> szakaszai</a:t>
            </a:r>
            <a:endParaRPr lang="en-US" sz="2800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251520" y="1124744"/>
            <a:ext cx="526692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hu-HU" sz="2000" b="1" dirty="0" err="1" smtClean="0">
                <a:latin typeface="Calibri" pitchFamily="34" charset="0"/>
                <a:cs typeface="Calibri" pitchFamily="34" charset="0"/>
              </a:rPr>
              <a:t>Prometafázis</a:t>
            </a:r>
            <a:endParaRPr lang="hu-HU" sz="20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600" b="1" dirty="0">
                <a:latin typeface="Calibri" pitchFamily="34" charset="0"/>
                <a:cs typeface="Calibri" pitchFamily="34" charset="0"/>
              </a:rPr>
              <a:t>Maghártya szétesik </a:t>
            </a:r>
            <a:r>
              <a:rPr lang="hu-HU" sz="1600" b="1" dirty="0" err="1">
                <a:latin typeface="Calibri" pitchFamily="34" charset="0"/>
                <a:cs typeface="Calibri" pitchFamily="34" charset="0"/>
              </a:rPr>
              <a:t>vesiculákra</a:t>
            </a:r>
            <a:r>
              <a:rPr lang="hu-HU" sz="1600" b="1" dirty="0">
                <a:latin typeface="Calibri" pitchFamily="34" charset="0"/>
                <a:cs typeface="Calibri" pitchFamily="34" charset="0"/>
              </a:rPr>
              <a:t>.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Nukleáris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lamina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laminjai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foszforilálódnak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és leválnak a magburokról, utóbbi feldarabolódik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vesiculákra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Magpóruskomplexek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alegységeikre bomlanak.</a:t>
            </a:r>
          </a:p>
          <a:p>
            <a:pPr>
              <a:spcBef>
                <a:spcPct val="50000"/>
              </a:spcBef>
            </a:pPr>
            <a:r>
              <a:rPr lang="hu-HU" sz="1600" b="1" dirty="0" err="1">
                <a:latin typeface="Calibri" pitchFamily="34" charset="0"/>
                <a:cs typeface="Calibri" pitchFamily="34" charset="0"/>
              </a:rPr>
              <a:t>MT-ok</a:t>
            </a:r>
            <a:r>
              <a:rPr lang="hu-HU" sz="1600" b="1" dirty="0">
                <a:latin typeface="Calibri" pitchFamily="34" charset="0"/>
                <a:cs typeface="Calibri" pitchFamily="34" charset="0"/>
              </a:rPr>
              <a:t> a kromoszómákhoz kötődnek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. A kromoszómák két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kromatidján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hu-HU" sz="1600" u="sng" dirty="0" err="1">
                <a:latin typeface="Calibri" pitchFamily="34" charset="0"/>
                <a:cs typeface="Calibri" pitchFamily="34" charset="0"/>
              </a:rPr>
              <a:t>centromeren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hozzá asszociálódó fehérjék segítségével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MT-kötő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plakk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hu-HU" sz="1600" u="sng" dirty="0" err="1">
                <a:latin typeface="Calibri" pitchFamily="34" charset="0"/>
                <a:cs typeface="Calibri" pitchFamily="34" charset="0"/>
              </a:rPr>
              <a:t>kinetochor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) alakul ki, ezek kötik a pólusok felől érkező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MT-okat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Ugyanazon kromoszóma egyik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kromatid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kinetochorja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az egyik pólushoz, a másik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kromatid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kinetochorja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a mások pólushoz kötődik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MT-okkal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latin typeface="Calibri" pitchFamily="34" charset="0"/>
                <a:cs typeface="Calibri" pitchFamily="34" charset="0"/>
              </a:rPr>
              <a:t>Osztódási orsó kialakul,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3-féle MT: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kinetochor-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, poláris- 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és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astralis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MT-ok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, két pólusban a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centrosomák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sz="1600" dirty="0" smtClean="0">
                <a:latin typeface="Calibri" pitchFamily="34" charset="0"/>
                <a:cs typeface="Calibri" pitchFamily="34" charset="0"/>
              </a:rPr>
              <a:t>Kromoszómák ide-oda mozognak</a:t>
            </a:r>
          </a:p>
          <a:p>
            <a:pPr>
              <a:spcBef>
                <a:spcPct val="50000"/>
              </a:spcBef>
            </a:pP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Centromer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: repetitív szekvenciák, amelyek speciális fehérjéket kötnek, ebből lesz a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kinetochor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, hiányában véletlenszerűen elsodródik a kromoszóma.</a:t>
            </a:r>
            <a:endParaRPr lang="hu-HU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8"/>
            <a:ext cx="4826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Mitózis</a:t>
            </a:r>
            <a:r>
              <a:rPr lang="hu-HU" sz="2800" dirty="0" smtClean="0"/>
              <a:t> szakaszai</a:t>
            </a:r>
            <a:endParaRPr lang="en-US" sz="2800" dirty="0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251520" y="2221592"/>
            <a:ext cx="41148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hu-HU" sz="2000" b="1" dirty="0" err="1" smtClean="0">
                <a:latin typeface="Calibri" pitchFamily="34" charset="0"/>
                <a:cs typeface="Calibri" pitchFamily="34" charset="0"/>
              </a:rPr>
              <a:t>Metafázis</a:t>
            </a:r>
            <a:endParaRPr lang="hu-HU" sz="20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600" b="1" dirty="0">
                <a:latin typeface="Calibri" pitchFamily="34" charset="0"/>
                <a:cs typeface="Calibri" pitchFamily="34" charset="0"/>
              </a:rPr>
              <a:t>Kromoszómák egyenlítői (</a:t>
            </a:r>
            <a:r>
              <a:rPr lang="hu-HU" sz="1600" b="1" dirty="0" err="1">
                <a:latin typeface="Calibri" pitchFamily="34" charset="0"/>
                <a:cs typeface="Calibri" pitchFamily="34" charset="0"/>
              </a:rPr>
              <a:t>aequatorialis</a:t>
            </a:r>
            <a:r>
              <a:rPr lang="hu-HU" sz="1600" b="1" dirty="0">
                <a:latin typeface="Calibri" pitchFamily="34" charset="0"/>
                <a:cs typeface="Calibri" pitchFamily="34" charset="0"/>
              </a:rPr>
              <a:t>) síkban rendeződnek: </a:t>
            </a:r>
            <a:r>
              <a:rPr lang="hu-HU" sz="1600" b="1" dirty="0" err="1">
                <a:latin typeface="Calibri" pitchFamily="34" charset="0"/>
                <a:cs typeface="Calibri" pitchFamily="34" charset="0"/>
              </a:rPr>
              <a:t>aequatorialis</a:t>
            </a:r>
            <a:r>
              <a:rPr lang="hu-HU" sz="1600" b="1" dirty="0">
                <a:latin typeface="Calibri" pitchFamily="34" charset="0"/>
                <a:cs typeface="Calibri" pitchFamily="34" charset="0"/>
              </a:rPr>
              <a:t> lemez. 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Ingázások után 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a kromoszómák 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beállnak az egyenlítői síkba. Mindegyik kromoszóma egyik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kromatidja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az egyik, a másik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kromatidja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a másik pólushoz kötődik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kinetochor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MT-okkal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. Ez 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az elrendezés biztosítja a pontos, szimmetrikus 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szegregációt.</a:t>
            </a:r>
          </a:p>
        </p:txBody>
      </p:sp>
    </p:spTree>
    <p:extLst>
      <p:ext uri="{BB962C8B-B14F-4D97-AF65-F5344CB8AC3E}">
        <p14:creationId xmlns:p14="http://schemas.microsoft.com/office/powerpoint/2010/main" val="28080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Mitózis</a:t>
            </a:r>
            <a:r>
              <a:rPr lang="hu-HU" sz="2800" dirty="0" smtClean="0"/>
              <a:t> szakaszai</a:t>
            </a: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484784"/>
            <a:ext cx="5184576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 smtClean="0">
                <a:latin typeface="Calibri" pitchFamily="34" charset="0"/>
                <a:cs typeface="Calibri" pitchFamily="34" charset="0"/>
              </a:rPr>
              <a:t>Anafázis</a:t>
            </a:r>
            <a:endParaRPr lang="hu-HU" b="1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Calibri" pitchFamily="34" charset="0"/>
                <a:cs typeface="Calibri" pitchFamily="34" charset="0"/>
              </a:rPr>
              <a:t>Ha minden kromoszóma kapcsolatban van a pólusokkal, a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metafázis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végén startjel keletkezik a kromoszómák szétválására (</a:t>
            </a:r>
            <a:r>
              <a:rPr lang="hu-HU" sz="1400" b="1" dirty="0" err="1" smtClean="0">
                <a:latin typeface="Calibri" pitchFamily="34" charset="0"/>
                <a:cs typeface="Calibri" pitchFamily="34" charset="0"/>
              </a:rPr>
              <a:t>metafázis</a:t>
            </a:r>
            <a:r>
              <a:rPr lang="hu-HU" sz="1400" b="1" dirty="0" smtClean="0">
                <a:latin typeface="Calibri" pitchFamily="34" charset="0"/>
                <a:cs typeface="Calibri" pitchFamily="34" charset="0"/>
              </a:rPr>
              <a:t> ellenőrzőpont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latin typeface="Calibri" pitchFamily="34" charset="0"/>
                <a:cs typeface="Calibri" pitchFamily="34" charset="0"/>
              </a:rPr>
              <a:t>Anafázis</a:t>
            </a:r>
            <a:r>
              <a:rPr lang="hu-HU" sz="1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A: </a:t>
            </a:r>
            <a:r>
              <a:rPr lang="hu-HU" sz="1400" b="1" dirty="0" err="1">
                <a:latin typeface="Calibri" pitchFamily="34" charset="0"/>
                <a:cs typeface="Calibri" pitchFamily="34" charset="0"/>
              </a:rPr>
              <a:t>a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b="1" dirty="0" err="1" smtClean="0">
                <a:latin typeface="Calibri" pitchFamily="34" charset="0"/>
                <a:cs typeface="Calibri" pitchFamily="34" charset="0"/>
              </a:rPr>
              <a:t>kromatidák</a:t>
            </a:r>
            <a:r>
              <a:rPr lang="hu-HU" sz="1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szétválnak és a pólusok felé </a:t>
            </a:r>
            <a:r>
              <a:rPr lang="hu-HU" sz="1400" b="1" dirty="0" smtClean="0">
                <a:latin typeface="Calibri" pitchFamily="34" charset="0"/>
                <a:cs typeface="Calibri" pitchFamily="34" charset="0"/>
              </a:rPr>
              <a:t>vándorolnak.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A két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kromatidát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összekötő fehérjék leválnak, a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kromatidák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szabaddá válnak. A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kinetochor-MT-ok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rövidülnek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, a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kromatidák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(ekkor már 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egykromatidás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kromoszóma a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nevük) a pólusok felé húzódnak és ott összegyűlnek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Calibri" pitchFamily="34" charset="0"/>
                <a:cs typeface="Calibri" pitchFamily="34" charset="0"/>
              </a:rPr>
              <a:t>A szegregáció kétféle mozgás eredője: egyrészt az utódkromoszómák közelednek a pólusok felé, mivel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kinetochor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MT-aik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b="1" dirty="0" err="1" smtClean="0">
                <a:latin typeface="Calibri" pitchFamily="34" charset="0"/>
                <a:cs typeface="Calibri" pitchFamily="34" charset="0"/>
              </a:rPr>
              <a:t>depolimerizálódnak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, másrészt a két pólus távolodik egymástól, aminek elsődleges oka az, hogy az ellentétes irányultságú poláris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MT-ok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, melyek az egyenlítői síkban átfedik egymást, az </a:t>
            </a:r>
            <a:r>
              <a:rPr lang="hu-HU" sz="1400" dirty="0" err="1" smtClean="0">
                <a:latin typeface="Calibri" pitchFamily="34" charset="0"/>
                <a:cs typeface="Calibri" pitchFamily="34" charset="0"/>
              </a:rPr>
              <a:t>anafázisban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 szétcsúsznak és széttolják a pólusokat.</a:t>
            </a:r>
            <a:endParaRPr lang="hu-HU" sz="1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b="1" dirty="0" err="1">
                <a:latin typeface="Calibri" pitchFamily="34" charset="0"/>
                <a:cs typeface="Calibri" pitchFamily="34" charset="0"/>
              </a:rPr>
              <a:t>Anafázis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 B: az osztódási orsó megnyúlik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. Az egymást átfedő poláris 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MT-ok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kinesinek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segítségével elcsúsznak egymás mellett és széttolódnak, ezért a sejt az orsó tengelye mentén megnyúlik.</a:t>
            </a:r>
          </a:p>
          <a:p>
            <a:pPr>
              <a:spcBef>
                <a:spcPct val="50000"/>
              </a:spcBef>
            </a:pPr>
            <a:r>
              <a:rPr lang="hu-HU" sz="1200" b="1" dirty="0" err="1">
                <a:latin typeface="Calibri" pitchFamily="34" charset="0"/>
                <a:cs typeface="Calibri" pitchFamily="34" charset="0"/>
              </a:rPr>
              <a:t>Mikrotubulusmérgek</a:t>
            </a:r>
            <a:r>
              <a:rPr lang="hu-HU" sz="1200" dirty="0">
                <a:latin typeface="Calibri" pitchFamily="34" charset="0"/>
                <a:cs typeface="Calibri" pitchFamily="34" charset="0"/>
              </a:rPr>
              <a:t> leállítják az osztódást (nincs </a:t>
            </a:r>
            <a:r>
              <a:rPr lang="hu-HU" sz="1200" dirty="0" err="1">
                <a:latin typeface="Calibri" pitchFamily="34" charset="0"/>
                <a:cs typeface="Calibri" pitchFamily="34" charset="0"/>
              </a:rPr>
              <a:t>anafázis</a:t>
            </a:r>
            <a:r>
              <a:rPr lang="hu-HU" sz="1200" dirty="0">
                <a:latin typeface="Calibri" pitchFamily="34" charset="0"/>
                <a:cs typeface="Calibri" pitchFamily="34" charset="0"/>
              </a:rPr>
              <a:t>). Felhasználás: kromoszómák nyerése citogenetikai vizsgálathoz, </a:t>
            </a:r>
            <a:r>
              <a:rPr lang="hu-HU" sz="1200" dirty="0" err="1" smtClean="0">
                <a:latin typeface="Calibri" pitchFamily="34" charset="0"/>
                <a:cs typeface="Calibri" pitchFamily="34" charset="0"/>
              </a:rPr>
              <a:t>mitózis-gátlás</a:t>
            </a:r>
            <a:r>
              <a:rPr lang="hu-HU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200" dirty="0">
                <a:latin typeface="Calibri" pitchFamily="34" charset="0"/>
                <a:cs typeface="Calibri" pitchFamily="34" charset="0"/>
              </a:rPr>
              <a:t>daganatban, sejtciklus szinkronizálása.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12635"/>
            <a:ext cx="3175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6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Mitózis</a:t>
            </a:r>
            <a:r>
              <a:rPr lang="hu-HU" sz="2800" dirty="0" smtClean="0"/>
              <a:t> szakaszai</a:t>
            </a:r>
            <a:endParaRPr lang="en-US" sz="28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8486" y="2204864"/>
            <a:ext cx="532765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latin typeface="Calibri" pitchFamily="34" charset="0"/>
                <a:cs typeface="Calibri" pitchFamily="34" charset="0"/>
              </a:rPr>
              <a:t>Telofázis</a:t>
            </a:r>
            <a:endParaRPr lang="hu-HU" sz="2000" b="1" dirty="0">
              <a:latin typeface="Calibri" pitchFamily="34" charset="0"/>
              <a:cs typeface="Calibri" pitchFamily="34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Profázis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„tükörképe”.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Calibri" pitchFamily="34" charset="0"/>
                <a:cs typeface="Calibri" pitchFamily="34" charset="0"/>
              </a:rPr>
              <a:t>Kromoszómák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dekondenzálódnak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itchFamily="34" charset="0"/>
                <a:cs typeface="Calibri" pitchFamily="34" charset="0"/>
              </a:rPr>
              <a:t>Kialakul a magburok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vesiculákból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itchFamily="34" charset="0"/>
                <a:cs typeface="Calibri" pitchFamily="34" charset="0"/>
              </a:rPr>
              <a:t>Orsó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MT-ok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depolimerizálódnak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29337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0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Cytokinesis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/>
              <a:t>M</a:t>
            </a:r>
            <a:r>
              <a:rPr lang="hu-HU" sz="1800" dirty="0" smtClean="0"/>
              <a:t>ár az </a:t>
            </a:r>
            <a:r>
              <a:rPr lang="hu-HU" sz="1800" u="sng" dirty="0" err="1" smtClean="0"/>
              <a:t>anafázis</a:t>
            </a:r>
            <a:r>
              <a:rPr lang="hu-HU" sz="1800" u="sng" dirty="0" smtClean="0"/>
              <a:t> közepén </a:t>
            </a:r>
            <a:r>
              <a:rPr lang="hu-HU" sz="1800" dirty="0" smtClean="0"/>
              <a:t>megindul, körkörös barázda jelenik annak következtében, hogy a sejthártya behúzódik.</a:t>
            </a:r>
          </a:p>
          <a:p>
            <a:r>
              <a:rPr lang="hu-HU" sz="1800" dirty="0" smtClean="0"/>
              <a:t>Aktin </a:t>
            </a:r>
            <a:r>
              <a:rPr lang="hu-HU" sz="1800" dirty="0" err="1" smtClean="0"/>
              <a:t>mikrofilamentumból</a:t>
            </a:r>
            <a:r>
              <a:rPr lang="hu-HU" sz="1800" dirty="0" smtClean="0"/>
              <a:t> álló gyűrű alakú köteg képződik, amely </a:t>
            </a:r>
            <a:r>
              <a:rPr lang="hu-HU" sz="1800" dirty="0" err="1" smtClean="0"/>
              <a:t>miozint</a:t>
            </a:r>
            <a:r>
              <a:rPr lang="hu-HU" sz="1800" dirty="0" smtClean="0"/>
              <a:t> is tartalmaz: eredménye, hogy </a:t>
            </a:r>
            <a:r>
              <a:rPr lang="hu-HU" sz="1800" dirty="0" err="1" smtClean="0"/>
              <a:t>kontraktilis</a:t>
            </a:r>
            <a:r>
              <a:rPr lang="hu-HU" sz="1800" dirty="0" smtClean="0"/>
              <a:t> gyűrű keletkezik, amely egyre kisebbedik, mélyíti az </a:t>
            </a:r>
            <a:r>
              <a:rPr lang="hu-HU" sz="1800" b="1" dirty="0" smtClean="0"/>
              <a:t>osztódási barázdát</a:t>
            </a:r>
            <a:r>
              <a:rPr lang="hu-HU" sz="1800" dirty="0" smtClean="0"/>
              <a:t>. </a:t>
            </a:r>
          </a:p>
          <a:p>
            <a:r>
              <a:rPr lang="hu-HU" sz="1800" dirty="0" smtClean="0"/>
              <a:t>A leánysejteket összekötő maradék citoplazma híd is elszakad, és a két sejt elválik egymástól.</a:t>
            </a:r>
          </a:p>
          <a:p>
            <a:endParaRPr lang="hu-HU" sz="1800" dirty="0" smtClean="0"/>
          </a:p>
          <a:p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60" y="3496554"/>
            <a:ext cx="3686770" cy="332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urrow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00414"/>
            <a:ext cx="222091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furro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485" y="4200414"/>
            <a:ext cx="1728787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69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18.8-interpretive_mito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76" y="0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4" name="Csoportba foglalás 3"/>
          <p:cNvGrpSpPr>
            <a:grpSpLocks/>
          </p:cNvGrpSpPr>
          <p:nvPr/>
        </p:nvGrpSpPr>
        <p:grpSpPr bwMode="auto">
          <a:xfrm>
            <a:off x="287337" y="267494"/>
            <a:ext cx="8569325" cy="6323013"/>
            <a:chOff x="179512" y="332655"/>
            <a:chExt cx="8568952" cy="632440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5"/>
              <a:ext cx="8568952" cy="6324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zövegdoboz 2"/>
            <p:cNvSpPr txBox="1">
              <a:spLocks noChangeArrowheads="1"/>
            </p:cNvSpPr>
            <p:nvPr/>
          </p:nvSpPr>
          <p:spPr bwMode="auto">
            <a:xfrm>
              <a:off x="6516216" y="2204864"/>
              <a:ext cx="10801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G1 fázis</a:t>
              </a:r>
            </a:p>
          </p:txBody>
        </p:sp>
        <p:cxnSp>
          <p:nvCxnSpPr>
            <p:cNvPr id="7" name="Egyenes összekötő nyíllal 6"/>
            <p:cNvCxnSpPr/>
            <p:nvPr/>
          </p:nvCxnSpPr>
          <p:spPr>
            <a:xfrm flipH="1">
              <a:off x="6011733" y="2492131"/>
              <a:ext cx="504803" cy="217536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8" name="Szövegdoboz 6"/>
            <p:cNvSpPr txBox="1">
              <a:spLocks noChangeArrowheads="1"/>
            </p:cNvSpPr>
            <p:nvPr/>
          </p:nvSpPr>
          <p:spPr bwMode="auto">
            <a:xfrm>
              <a:off x="6228184" y="1556792"/>
              <a:ext cx="10801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 fázis</a:t>
              </a: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5795843" y="1917329"/>
              <a:ext cx="360346" cy="287401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10" name="Szövegdoboz 10"/>
            <p:cNvSpPr txBox="1">
              <a:spLocks noChangeArrowheads="1"/>
            </p:cNvSpPr>
            <p:nvPr/>
          </p:nvSpPr>
          <p:spPr bwMode="auto">
            <a:xfrm>
              <a:off x="5076056" y="980728"/>
              <a:ext cx="10801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G2 fázis</a:t>
              </a:r>
            </a:p>
          </p:txBody>
        </p:sp>
        <p:cxnSp>
          <p:nvCxnSpPr>
            <p:cNvPr id="11" name="Egyenes összekötő nyíllal 10"/>
            <p:cNvCxnSpPr/>
            <p:nvPr/>
          </p:nvCxnSpPr>
          <p:spPr>
            <a:xfrm flipH="1">
              <a:off x="5076736" y="1340940"/>
              <a:ext cx="287325" cy="431895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2" name="Egyenes összekötő nyíllal 11"/>
            <p:cNvCxnSpPr/>
            <p:nvPr/>
          </p:nvCxnSpPr>
          <p:spPr>
            <a:xfrm flipH="1">
              <a:off x="4284608" y="1051952"/>
              <a:ext cx="71434" cy="433483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13" name="Szövegdoboz 16"/>
            <p:cNvSpPr txBox="1">
              <a:spLocks noChangeArrowheads="1"/>
            </p:cNvSpPr>
            <p:nvPr/>
          </p:nvSpPr>
          <p:spPr bwMode="auto">
            <a:xfrm>
              <a:off x="3995936" y="620688"/>
              <a:ext cx="10801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Profázis</a:t>
              </a:r>
            </a:p>
          </p:txBody>
        </p:sp>
        <p:sp>
          <p:nvSpPr>
            <p:cNvPr id="14" name="Szövegdoboz 17"/>
            <p:cNvSpPr txBox="1">
              <a:spLocks noChangeArrowheads="1"/>
            </p:cNvSpPr>
            <p:nvPr/>
          </p:nvSpPr>
          <p:spPr bwMode="auto">
            <a:xfrm>
              <a:off x="2123728" y="764704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Prometafázis</a:t>
              </a:r>
            </a:p>
          </p:txBody>
        </p:sp>
        <p:cxnSp>
          <p:nvCxnSpPr>
            <p:cNvPr id="15" name="Egyenes összekötő nyíllal 14"/>
            <p:cNvCxnSpPr/>
            <p:nvPr/>
          </p:nvCxnSpPr>
          <p:spPr>
            <a:xfrm>
              <a:off x="3203567" y="1196445"/>
              <a:ext cx="215891" cy="431895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" name="Egyenes összekötő nyíllal 15"/>
            <p:cNvCxnSpPr/>
            <p:nvPr/>
          </p:nvCxnSpPr>
          <p:spPr>
            <a:xfrm>
              <a:off x="2484462" y="1628341"/>
              <a:ext cx="358759" cy="360442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17" name="Szövegdoboz 22"/>
            <p:cNvSpPr txBox="1">
              <a:spLocks noChangeArrowheads="1"/>
            </p:cNvSpPr>
            <p:nvPr/>
          </p:nvSpPr>
          <p:spPr bwMode="auto">
            <a:xfrm>
              <a:off x="1115616" y="1268760"/>
              <a:ext cx="1368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Metafázis</a:t>
              </a:r>
            </a:p>
          </p:txBody>
        </p:sp>
        <p:sp>
          <p:nvSpPr>
            <p:cNvPr id="18" name="Szövegdoboz 23"/>
            <p:cNvSpPr txBox="1">
              <a:spLocks noChangeArrowheads="1"/>
            </p:cNvSpPr>
            <p:nvPr/>
          </p:nvSpPr>
          <p:spPr bwMode="auto">
            <a:xfrm>
              <a:off x="683568" y="2276872"/>
              <a:ext cx="1368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Anafázis</a:t>
              </a:r>
            </a:p>
          </p:txBody>
        </p:sp>
        <p:sp>
          <p:nvSpPr>
            <p:cNvPr id="19" name="Szövegdoboz 24"/>
            <p:cNvSpPr txBox="1">
              <a:spLocks noChangeArrowheads="1"/>
            </p:cNvSpPr>
            <p:nvPr/>
          </p:nvSpPr>
          <p:spPr bwMode="auto">
            <a:xfrm>
              <a:off x="755576" y="3356992"/>
              <a:ext cx="1368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Telofázis</a:t>
              </a:r>
            </a:p>
          </p:txBody>
        </p:sp>
        <p:sp>
          <p:nvSpPr>
            <p:cNvPr id="20" name="Szövegdoboz 25"/>
            <p:cNvSpPr txBox="1">
              <a:spLocks noChangeArrowheads="1"/>
            </p:cNvSpPr>
            <p:nvPr/>
          </p:nvSpPr>
          <p:spPr bwMode="auto">
            <a:xfrm>
              <a:off x="899592" y="4149080"/>
              <a:ext cx="1368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Citokinézis</a:t>
              </a:r>
            </a:p>
          </p:txBody>
        </p:sp>
        <p:cxnSp>
          <p:nvCxnSpPr>
            <p:cNvPr id="21" name="Egyenes összekötő nyíllal 20"/>
            <p:cNvCxnSpPr/>
            <p:nvPr/>
          </p:nvCxnSpPr>
          <p:spPr>
            <a:xfrm>
              <a:off x="1979659" y="2492131"/>
              <a:ext cx="720694" cy="288989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" name="Egyenes összekötő nyíllal 21"/>
            <p:cNvCxnSpPr/>
            <p:nvPr/>
          </p:nvCxnSpPr>
          <p:spPr>
            <a:xfrm flipV="1">
              <a:off x="1908224" y="3500416"/>
              <a:ext cx="719107" cy="61926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" name="Egyenes összekötő nyíllal 22"/>
            <p:cNvCxnSpPr/>
            <p:nvPr/>
          </p:nvCxnSpPr>
          <p:spPr>
            <a:xfrm flipV="1">
              <a:off x="2266983" y="4076805"/>
              <a:ext cx="576238" cy="204833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</p:grpSp>
      <p:sp>
        <p:nvSpPr>
          <p:cNvPr id="24" name="Szövegdoboz 23"/>
          <p:cNvSpPr txBox="1"/>
          <p:nvPr/>
        </p:nvSpPr>
        <p:spPr>
          <a:xfrm>
            <a:off x="224711" y="6282970"/>
            <a:ext cx="529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 Attila tanár úr mosógépe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5356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 sejtciklus szabályozása I.</a:t>
            </a:r>
            <a:endParaRPr lang="en-US" sz="280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51520" y="1556792"/>
            <a:ext cx="864096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hu-HU" sz="1600" b="1" dirty="0">
                <a:latin typeface="Calibri" pitchFamily="34" charset="0"/>
                <a:cs typeface="Calibri" pitchFamily="34" charset="0"/>
              </a:rPr>
              <a:t>Három ellenőrzőpont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hu-HU" sz="1600" b="1" dirty="0">
                <a:latin typeface="Calibri" pitchFamily="34" charset="0"/>
                <a:cs typeface="Calibri" pitchFamily="34" charset="0"/>
              </a:rPr>
              <a:t>restrikciós </a:t>
            </a:r>
            <a:r>
              <a:rPr lang="hu-HU" sz="1600" b="1" dirty="0" smtClean="0">
                <a:latin typeface="Calibri" pitchFamily="34" charset="0"/>
                <a:cs typeface="Calibri" pitchFamily="34" charset="0"/>
              </a:rPr>
              <a:t>pont: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G1 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végén, a kérdés, hogy belépjen-e 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a sejt a ciklusba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?</a:t>
            </a:r>
            <a:endParaRPr lang="hu-HU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hu-HU" sz="1600" b="1" dirty="0">
                <a:latin typeface="Calibri" pitchFamily="34" charset="0"/>
                <a:cs typeface="Calibri" pitchFamily="34" charset="0"/>
              </a:rPr>
              <a:t>G2 </a:t>
            </a:r>
            <a:r>
              <a:rPr lang="hu-HU" sz="1600" b="1" dirty="0" smtClean="0">
                <a:latin typeface="Calibri" pitchFamily="34" charset="0"/>
                <a:cs typeface="Calibri" pitchFamily="34" charset="0"/>
              </a:rPr>
              <a:t>ellenőrzőpont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: a DNS egyszer és csakis egyszer, teljesen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replikálódott-e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? A </a:t>
            </a:r>
            <a:r>
              <a:rPr lang="hu-HU" sz="1600" dirty="0" err="1" smtClean="0">
                <a:latin typeface="Calibri" pitchFamily="34" charset="0"/>
                <a:cs typeface="Calibri" pitchFamily="34" charset="0"/>
              </a:rPr>
              <a:t>citocentrumok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 megkettőződtek-e?</a:t>
            </a:r>
            <a:endParaRPr lang="hu-HU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hu-HU" sz="1600" b="1" dirty="0" err="1">
                <a:latin typeface="Calibri" pitchFamily="34" charset="0"/>
                <a:cs typeface="Calibri" pitchFamily="34" charset="0"/>
              </a:rPr>
              <a:t>metafázis</a:t>
            </a:r>
            <a:r>
              <a:rPr lang="hu-HU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600" b="1" dirty="0" smtClean="0">
                <a:latin typeface="Calibri" pitchFamily="34" charset="0"/>
                <a:cs typeface="Calibri" pitchFamily="34" charset="0"/>
              </a:rPr>
              <a:t>ellenőrzőpont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: mindegyik </a:t>
            </a:r>
            <a:r>
              <a:rPr lang="hu-HU" sz="1600" dirty="0" err="1">
                <a:latin typeface="Calibri" pitchFamily="34" charset="0"/>
                <a:cs typeface="Calibri" pitchFamily="34" charset="0"/>
              </a:rPr>
              <a:t>kromatid</a:t>
            </a:r>
            <a:r>
              <a:rPr lang="hu-HU" sz="1600" dirty="0">
                <a:latin typeface="Calibri" pitchFamily="34" charset="0"/>
                <a:cs typeface="Calibri" pitchFamily="34" charset="0"/>
              </a:rPr>
              <a:t> össze van-e kötve a pólussal és beállt-e mindegyik kromoszóma az egyenlítői síkba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endParaRPr lang="hu-HU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endParaRPr lang="hu-HU" sz="16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Belső szabályozás.</a:t>
            </a:r>
            <a:endParaRPr lang="hu-HU" sz="1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63" y="3580035"/>
            <a:ext cx="5385917" cy="30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2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33056"/>
            <a:ext cx="4329275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 sejtciklus szabályozása II.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412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dirty="0" smtClean="0"/>
              <a:t>A sejtciklus </a:t>
            </a:r>
            <a:r>
              <a:rPr lang="hu-HU" sz="1800" b="1" dirty="0" smtClean="0">
                <a:solidFill>
                  <a:schemeClr val="accent2">
                    <a:lumMod val="75000"/>
                  </a:schemeClr>
                </a:solidFill>
              </a:rPr>
              <a:t>BELSŐ</a:t>
            </a:r>
            <a:r>
              <a:rPr lang="hu-HU" sz="1800" dirty="0" smtClean="0"/>
              <a:t> szabályozása. </a:t>
            </a:r>
            <a:r>
              <a:rPr lang="hu-HU" sz="1800" b="1" dirty="0" err="1" smtClean="0">
                <a:solidFill>
                  <a:schemeClr val="accent2">
                    <a:lumMod val="75000"/>
                  </a:schemeClr>
                </a:solidFill>
              </a:rPr>
              <a:t>Ciklinek</a:t>
            </a:r>
            <a:r>
              <a:rPr lang="hu-HU" sz="1800" dirty="0" smtClean="0"/>
              <a:t>.</a:t>
            </a:r>
          </a:p>
          <a:p>
            <a:r>
              <a:rPr lang="hu-HU" sz="1800" dirty="0" smtClean="0"/>
              <a:t>Szabályozó fehérjék. </a:t>
            </a:r>
            <a:r>
              <a:rPr lang="hu-HU" sz="1800" b="1" dirty="0" err="1" smtClean="0">
                <a:solidFill>
                  <a:schemeClr val="accent2">
                    <a:lumMod val="75000"/>
                  </a:schemeClr>
                </a:solidFill>
              </a:rPr>
              <a:t>Ciklin-függő</a:t>
            </a:r>
            <a:r>
              <a:rPr lang="hu-HU" sz="1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800" b="1" dirty="0" err="1" smtClean="0">
                <a:solidFill>
                  <a:schemeClr val="accent2">
                    <a:lumMod val="75000"/>
                  </a:schemeClr>
                </a:solidFill>
              </a:rPr>
              <a:t>kináz</a:t>
            </a:r>
            <a:r>
              <a:rPr lang="hu-HU" sz="1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800" dirty="0" smtClean="0"/>
              <a:t>enzimekhez kapcsolódnak, amelyek bizonyos </a:t>
            </a:r>
            <a:r>
              <a:rPr lang="hu-HU" sz="1800" dirty="0" err="1" smtClean="0"/>
              <a:t>szubsztrátokat</a:t>
            </a:r>
            <a:r>
              <a:rPr lang="hu-HU" sz="1800" dirty="0" smtClean="0"/>
              <a:t> </a:t>
            </a:r>
            <a:r>
              <a:rPr lang="hu-HU" sz="1800" dirty="0" err="1" smtClean="0"/>
              <a:t>foszforilálnak</a:t>
            </a:r>
            <a:r>
              <a:rPr lang="hu-HU" sz="1800" dirty="0" smtClean="0"/>
              <a:t>, így befolyásolják a sejtciklus lefutását. A </a:t>
            </a:r>
            <a:r>
              <a:rPr lang="hu-HU" sz="1800" dirty="0" err="1" smtClean="0"/>
              <a:t>kináz</a:t>
            </a:r>
            <a:r>
              <a:rPr lang="hu-HU" sz="1800" dirty="0" smtClean="0"/>
              <a:t> enzim aktiválásához a </a:t>
            </a:r>
            <a:r>
              <a:rPr lang="hu-HU" sz="1800" dirty="0" err="1" smtClean="0"/>
              <a:t>ciklin</a:t>
            </a:r>
            <a:r>
              <a:rPr lang="hu-HU" sz="1800" dirty="0" smtClean="0"/>
              <a:t> kötésén kívül egy gátló fehérje </a:t>
            </a:r>
            <a:r>
              <a:rPr lang="hu-HU" sz="1800" dirty="0"/>
              <a:t>(</a:t>
            </a:r>
            <a:r>
              <a:rPr lang="hu-HU" sz="1800" b="1" dirty="0" err="1">
                <a:solidFill>
                  <a:schemeClr val="accent2">
                    <a:lumMod val="75000"/>
                  </a:schemeClr>
                </a:solidFill>
              </a:rPr>
              <a:t>ciklin-kináz</a:t>
            </a:r>
            <a:r>
              <a:rPr lang="hu-HU" sz="1800" b="1" dirty="0">
                <a:solidFill>
                  <a:schemeClr val="accent2">
                    <a:lumMod val="75000"/>
                  </a:schemeClr>
                </a:solidFill>
              </a:rPr>
              <a:t> inhibitor</a:t>
            </a:r>
            <a:r>
              <a:rPr lang="hu-HU" sz="1800" dirty="0" smtClean="0"/>
              <a:t>) eltávolítása is szükséges.</a:t>
            </a:r>
          </a:p>
          <a:p>
            <a:r>
              <a:rPr lang="hu-HU" sz="1800" dirty="0" smtClean="0"/>
              <a:t>A szabályozás úgy történik, hogy a </a:t>
            </a:r>
            <a:r>
              <a:rPr lang="hu-HU" sz="1800" dirty="0" err="1" smtClean="0"/>
              <a:t>ciklinek</a:t>
            </a:r>
            <a:r>
              <a:rPr lang="hu-HU" sz="1800" dirty="0" smtClean="0"/>
              <a:t> meghatározott sorrendben </a:t>
            </a:r>
            <a:r>
              <a:rPr lang="hu-HU" sz="1800" dirty="0" err="1" smtClean="0"/>
              <a:t>expresszálódnak</a:t>
            </a:r>
            <a:r>
              <a:rPr lang="hu-HU" sz="1800" dirty="0" smtClean="0"/>
              <a:t> és bontódnak le (nevüket ciklusosságukról kapták), így specifikusak az egyes sejtciklus szakaszra, a </a:t>
            </a:r>
            <a:r>
              <a:rPr lang="hu-HU" sz="1800" dirty="0" err="1" smtClean="0"/>
              <a:t>ciklin-függő</a:t>
            </a:r>
            <a:r>
              <a:rPr lang="hu-HU" sz="1800" dirty="0" smtClean="0"/>
              <a:t> </a:t>
            </a:r>
            <a:r>
              <a:rPr lang="hu-HU" sz="1800" dirty="0" err="1" smtClean="0"/>
              <a:t>kinázok</a:t>
            </a:r>
            <a:r>
              <a:rPr lang="hu-HU" sz="1800" dirty="0" smtClean="0"/>
              <a:t>, pedig </a:t>
            </a:r>
            <a:r>
              <a:rPr lang="hu-HU" sz="1800" dirty="0" err="1" smtClean="0"/>
              <a:t>inaktivált</a:t>
            </a:r>
            <a:r>
              <a:rPr lang="hu-HU" sz="1800" dirty="0" smtClean="0"/>
              <a:t> állapotban állandóan jelen vannak.</a:t>
            </a:r>
          </a:p>
          <a:p>
            <a:endParaRPr lang="en-US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401794"/>
            <a:ext cx="240812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A sejtciklus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Minden sejt élete osztódással kezdődik, és ha nem pusztul el, akkor egyedi élete osztódással is ér véget </a:t>
            </a:r>
            <a:r>
              <a:rPr lang="hu-HU" sz="1800" dirty="0" smtClean="0">
                <a:sym typeface="Wingdings" panose="05000000000000000000" pitchFamily="2" charset="2"/>
              </a:rPr>
              <a:t> életciklusát körfolyamatként ábrázoljuk. </a:t>
            </a:r>
          </a:p>
          <a:p>
            <a:r>
              <a:rPr lang="hu-HU" sz="1800" dirty="0" smtClean="0">
                <a:sym typeface="Wingdings" panose="05000000000000000000" pitchFamily="2" charset="2"/>
              </a:rPr>
              <a:t>A sejtciklus két fő szakasza az osztódás (</a:t>
            </a:r>
            <a:r>
              <a:rPr lang="hu-HU" sz="1800" b="1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mitózis</a:t>
            </a:r>
            <a:r>
              <a:rPr lang="hu-HU" sz="1800" dirty="0" smtClean="0">
                <a:sym typeface="Wingdings" panose="05000000000000000000" pitchFamily="2" charset="2"/>
              </a:rPr>
              <a:t>) és az osztódások közötti szakasz (</a:t>
            </a:r>
            <a:r>
              <a:rPr lang="hu-HU" sz="1800" b="1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interfázis</a:t>
            </a:r>
            <a:r>
              <a:rPr lang="hu-HU" sz="1800" dirty="0" smtClean="0">
                <a:sym typeface="Wingdings" panose="05000000000000000000" pitchFamily="2" charset="2"/>
              </a:rPr>
              <a:t>).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2" y="3140968"/>
            <a:ext cx="6414006" cy="3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6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4644008" y="2276872"/>
            <a:ext cx="4320480" cy="37444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179512" y="2276872"/>
            <a:ext cx="4320480" cy="37444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 sejtciklus szabályozása III.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51520" y="2204864"/>
            <a:ext cx="4244280" cy="3849291"/>
          </a:xfrm>
        </p:spPr>
        <p:txBody>
          <a:bodyPr>
            <a:normAutofit/>
          </a:bodyPr>
          <a:lstStyle/>
          <a:p>
            <a:endParaRPr lang="hu-HU" sz="1400" dirty="0"/>
          </a:p>
          <a:p>
            <a:pPr marL="0" indent="0">
              <a:buNone/>
            </a:pPr>
            <a:r>
              <a:rPr lang="hu-HU" sz="1400" b="1" u="sng" dirty="0" smtClean="0"/>
              <a:t>Negatív szabályozás</a:t>
            </a:r>
            <a:r>
              <a:rPr lang="hu-HU" sz="1400" dirty="0" smtClean="0"/>
              <a:t>:</a:t>
            </a:r>
          </a:p>
          <a:p>
            <a:r>
              <a:rPr lang="hu-HU" sz="1400" dirty="0" err="1" smtClean="0"/>
              <a:t>Tumorszupresszorok</a:t>
            </a:r>
            <a:r>
              <a:rPr lang="hu-HU" sz="1400" dirty="0" smtClean="0"/>
              <a:t>, amelyek a </a:t>
            </a:r>
            <a:r>
              <a:rPr lang="hu-HU" sz="1400" dirty="0" err="1" smtClean="0"/>
              <a:t>ciklinek</a:t>
            </a:r>
            <a:r>
              <a:rPr lang="hu-HU" sz="1400" dirty="0" smtClean="0"/>
              <a:t> ellen dolgoznak, és lefékezik a sejtciklust a G1 fázisban.</a:t>
            </a:r>
          </a:p>
          <a:p>
            <a:r>
              <a:rPr lang="hu-HU" sz="1400" b="1" dirty="0" err="1" smtClean="0">
                <a:solidFill>
                  <a:schemeClr val="accent2">
                    <a:lumMod val="75000"/>
                  </a:schemeClr>
                </a:solidFill>
              </a:rPr>
              <a:t>Rb</a:t>
            </a:r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</a:rPr>
              <a:t> fehérje</a:t>
            </a:r>
            <a:r>
              <a:rPr lang="hu-HU" sz="1400" dirty="0" smtClean="0"/>
              <a:t>: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mindig jelen van a sejtben, </a:t>
            </a:r>
            <a:r>
              <a:rPr lang="hu-HU" sz="1400" u="sng" dirty="0">
                <a:latin typeface="Calibri" pitchFamily="34" charset="0"/>
                <a:cs typeface="Calibri" pitchFamily="34" charset="0"/>
              </a:rPr>
              <a:t>transzkripciós faktorokat (TF) köt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és tart inaktív állapotban (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Cyclin-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és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cdk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expresszióját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szabályozó transzkripciós faktorok a </a:t>
            </a:r>
            <a:r>
              <a:rPr lang="hu-HU" sz="1400" u="sng" dirty="0">
                <a:latin typeface="Calibri" pitchFamily="34" charset="0"/>
                <a:cs typeface="Calibri" pitchFamily="34" charset="0"/>
              </a:rPr>
              <a:t>G0/G1 és G1/S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átmenethez).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Foszforiláció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hatására az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Rb-protein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inaktiválódik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, elereszti a kötött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TF-okat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, amelyek kifejtik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génreguláló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hatásukat és beviszik a sejtet a sejtciklusba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53 fehérje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cdk-gátló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fehérje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génjét szabályozó TF. 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Ha aktiválódik, </a:t>
            </a:r>
            <a:r>
              <a:rPr lang="hu-HU" sz="1400" u="sng" dirty="0" smtClean="0">
                <a:latin typeface="Calibri" pitchFamily="34" charset="0"/>
                <a:cs typeface="Calibri" pitchFamily="34" charset="0"/>
              </a:rPr>
              <a:t>gátolja </a:t>
            </a:r>
            <a:r>
              <a:rPr lang="hu-HU" sz="1400" u="sng" dirty="0">
                <a:latin typeface="Calibri" pitchFamily="34" charset="0"/>
                <a:cs typeface="Calibri" pitchFamily="34" charset="0"/>
              </a:rPr>
              <a:t>a </a:t>
            </a:r>
            <a:r>
              <a:rPr lang="hu-HU" sz="1400" u="sng" dirty="0" smtClean="0">
                <a:latin typeface="Calibri" pitchFamily="34" charset="0"/>
                <a:cs typeface="Calibri" pitchFamily="34" charset="0"/>
              </a:rPr>
              <a:t>G1/S </a:t>
            </a:r>
            <a:r>
              <a:rPr lang="hu-HU" sz="1400" u="sng" dirty="0">
                <a:latin typeface="Calibri" pitchFamily="34" charset="0"/>
                <a:cs typeface="Calibri" pitchFamily="34" charset="0"/>
              </a:rPr>
              <a:t>átmenetet 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(és ezáltal a restrikciós pont átlépését). </a:t>
            </a:r>
            <a:endParaRPr lang="hu-HU" sz="1400" dirty="0" smtClean="0">
              <a:latin typeface="Calibri" pitchFamily="34" charset="0"/>
              <a:cs typeface="Calibri" pitchFamily="34" charset="0"/>
            </a:endParaRPr>
          </a:p>
          <a:p>
            <a:endParaRPr lang="en-US" sz="1400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4788024" y="2460029"/>
            <a:ext cx="4038600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u="sng" dirty="0" smtClean="0"/>
              <a:t>Pozitív szabályozás</a:t>
            </a:r>
            <a:r>
              <a:rPr lang="hu-HU" sz="1400" dirty="0" smtClean="0"/>
              <a:t>:</a:t>
            </a:r>
          </a:p>
          <a:p>
            <a:r>
              <a:rPr lang="hu-HU" sz="1400" dirty="0">
                <a:latin typeface="Calibri" pitchFamily="34" charset="0"/>
                <a:cs typeface="Calibri" pitchFamily="34" charset="0"/>
              </a:rPr>
              <a:t>Kémiai jelmolekulák a környezetből (pl. más sejtekből felszabaduló ún. növekedési </a:t>
            </a:r>
            <a:r>
              <a:rPr lang="hu-HU" sz="1400" dirty="0" smtClean="0">
                <a:latin typeface="Calibri" pitchFamily="34" charset="0"/>
                <a:cs typeface="Calibri" pitchFamily="34" charset="0"/>
              </a:rPr>
              <a:t>faktorok)</a:t>
            </a:r>
          </a:p>
          <a:p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Növekedési </a:t>
            </a: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faktorok</a:t>
            </a:r>
            <a:r>
              <a:rPr lang="hu-HU" sz="1400" b="1" dirty="0">
                <a:solidFill>
                  <a:srgbClr val="993366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többnyire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szövetspecifikus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sejtekre ható fehérjetermészetű jelmolekulák (pl. EGF a hámsejtekre, HGF májsejtekre,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erythropoetin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vörösvértest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előalakok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osztódására, …). A faktorok a célsejt specifikus </a:t>
            </a:r>
            <a:r>
              <a:rPr lang="hu-HU" sz="1400" dirty="0" err="1">
                <a:latin typeface="Calibri" pitchFamily="34" charset="0"/>
                <a:cs typeface="Calibri" pitchFamily="34" charset="0"/>
              </a:rPr>
              <a:t>membránreceptoraihoz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 kötődve jelátviteli utakat indítanak el, melynek végén</a:t>
            </a:r>
            <a:r>
              <a:rPr lang="hu-HU" sz="14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u="sng" dirty="0" err="1">
                <a:latin typeface="Calibri" pitchFamily="34" charset="0"/>
                <a:cs typeface="Calibri" pitchFamily="34" charset="0"/>
              </a:rPr>
              <a:t>kinázok</a:t>
            </a:r>
            <a:r>
              <a:rPr lang="hu-HU" sz="1400" u="sng" dirty="0">
                <a:latin typeface="Calibri" pitchFamily="34" charset="0"/>
                <a:cs typeface="Calibri" pitchFamily="34" charset="0"/>
              </a:rPr>
              <a:t> aktiválódnak</a:t>
            </a:r>
            <a:r>
              <a:rPr lang="hu-HU" sz="1400" dirty="0">
                <a:latin typeface="Calibri" pitchFamily="34" charset="0"/>
                <a:cs typeface="Calibri" pitchFamily="34" charset="0"/>
              </a:rPr>
              <a:t>. 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Ezek többek között az </a:t>
            </a:r>
            <a:r>
              <a:rPr lang="hu-HU" sz="1400" b="1" dirty="0" err="1">
                <a:latin typeface="Calibri" pitchFamily="34" charset="0"/>
                <a:cs typeface="Calibri" pitchFamily="34" charset="0"/>
              </a:rPr>
              <a:t>Rb-proteint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400" b="1" dirty="0" err="1" smtClean="0">
                <a:latin typeface="Calibri" pitchFamily="34" charset="0"/>
                <a:cs typeface="Calibri" pitchFamily="34" charset="0"/>
              </a:rPr>
              <a:t>foszforilálva</a:t>
            </a:r>
            <a:r>
              <a:rPr lang="hu-HU" sz="14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azt </a:t>
            </a:r>
            <a:r>
              <a:rPr lang="hu-HU" sz="1400" b="1" dirty="0" err="1">
                <a:latin typeface="Calibri" pitchFamily="34" charset="0"/>
                <a:cs typeface="Calibri" pitchFamily="34" charset="0"/>
              </a:rPr>
              <a:t>inaktiválják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. Az </a:t>
            </a:r>
            <a:r>
              <a:rPr lang="hu-HU" sz="1400" b="1" dirty="0" err="1">
                <a:latin typeface="Calibri" pitchFamily="34" charset="0"/>
                <a:cs typeface="Calibri" pitchFamily="34" charset="0"/>
              </a:rPr>
              <a:t>Rb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 elereszti a </a:t>
            </a:r>
            <a:r>
              <a:rPr lang="hu-HU" sz="1400" b="1" dirty="0" err="1">
                <a:latin typeface="Calibri" pitchFamily="34" charset="0"/>
                <a:cs typeface="Calibri" pitchFamily="34" charset="0"/>
              </a:rPr>
              <a:t>TF-okat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hu-HU" sz="1400" b="1" dirty="0" err="1">
                <a:latin typeface="Calibri" pitchFamily="34" charset="0"/>
                <a:cs typeface="Calibri" pitchFamily="34" charset="0"/>
              </a:rPr>
              <a:t>a</a:t>
            </a:r>
            <a:r>
              <a:rPr lang="hu-HU" sz="1400" b="1" dirty="0">
                <a:latin typeface="Calibri" pitchFamily="34" charset="0"/>
                <a:cs typeface="Calibri" pitchFamily="34" charset="0"/>
              </a:rPr>
              <a:t> sejt belép az S-fázisba. </a:t>
            </a:r>
          </a:p>
          <a:p>
            <a:endParaRPr lang="hu-HU" sz="1400" dirty="0" smtClean="0"/>
          </a:p>
          <a:p>
            <a:endParaRPr lang="en-US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67544" y="1076543"/>
            <a:ext cx="8208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sejtciklus </a:t>
            </a:r>
            <a:r>
              <a:rPr lang="hu-HU" sz="1600" b="1" dirty="0">
                <a:solidFill>
                  <a:schemeClr val="accent2">
                    <a:lumMod val="75000"/>
                  </a:schemeClr>
                </a:solidFill>
              </a:rPr>
              <a:t>KÜLSŐ</a:t>
            </a:r>
            <a:r>
              <a:rPr lang="hu-HU" sz="1600" dirty="0"/>
              <a:t> szabályozása. Pozitív és negatív </a:t>
            </a:r>
            <a:r>
              <a:rPr lang="hu-HU" sz="1600" dirty="0" smtClean="0"/>
              <a:t>hatások</a:t>
            </a:r>
            <a:r>
              <a:rPr lang="hu-HU" sz="1600" dirty="0"/>
              <a:t> </a:t>
            </a:r>
            <a:r>
              <a:rPr lang="hu-HU" sz="1600" dirty="0" smtClean="0"/>
              <a:t>eredője. Egysejtűek </a:t>
            </a:r>
            <a:r>
              <a:rPr lang="hu-HU" sz="1600" dirty="0"/>
              <a:t>esetében: pl. van-e elég tápanyag a </a:t>
            </a:r>
            <a:r>
              <a:rPr lang="hu-HU" sz="1600" dirty="0" smtClean="0"/>
              <a:t>környezetben, többsejtűek </a:t>
            </a:r>
            <a:r>
              <a:rPr lang="hu-HU" sz="1600" dirty="0"/>
              <a:t>esetén: más sejtekből érkező jelek </a:t>
            </a:r>
            <a:r>
              <a:rPr lang="hu-HU" sz="1600" dirty="0" smtClean="0"/>
              <a:t>feldolgozása segít a ciklust szabályozni.</a:t>
            </a:r>
            <a:endParaRPr lang="hu-HU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1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Hogy függ mindez össze?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59" y="1484784"/>
            <a:ext cx="6999341" cy="478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8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 szabályozás zavarai</a:t>
            </a:r>
            <a:endParaRPr lang="en-US" sz="28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A pozitív szabályozás túl erős és tartós, és/vagy a negatív szabályozás nem működik. Okok: többnyire DNS mutáció vagy átrendeződés! </a:t>
            </a:r>
          </a:p>
          <a:p>
            <a:pPr>
              <a:spcBef>
                <a:spcPct val="50000"/>
              </a:spcBef>
            </a:pPr>
            <a:r>
              <a:rPr lang="hu-HU" sz="18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 pozitív szabályozás hibája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. A jelátviteli útvonal egyik tagjának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túlexpressziója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(pl. erős </a:t>
            </a:r>
            <a:r>
              <a:rPr lang="hu-HU" sz="1800" u="sng" dirty="0" err="1">
                <a:latin typeface="Calibri" pitchFamily="34" charset="0"/>
                <a:cs typeface="Calibri" pitchFamily="34" charset="0"/>
              </a:rPr>
              <a:t>promotor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egy növekedési faktor receptor génje előtt) vagy DNS-mutáció miatti állandóan aktív állapota (a hibás jelátviteli fehérje nem </a:t>
            </a:r>
            <a:r>
              <a:rPr lang="hu-HU" sz="1800" u="sng" dirty="0">
                <a:latin typeface="Calibri" pitchFamily="34" charset="0"/>
                <a:cs typeface="Calibri" pitchFamily="34" charset="0"/>
              </a:rPr>
              <a:t>tud visszatérni a nyugalmi állapotába 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és állandóan pozitív jeleket küld a sejtnek). Az ilyen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tumorképződéshez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vezető hibás gén neve </a:t>
            </a:r>
            <a:r>
              <a:rPr lang="hu-HU" sz="1800" b="1" u="sng" dirty="0" err="1">
                <a:latin typeface="Calibri" pitchFamily="34" charset="0"/>
                <a:cs typeface="Calibri" pitchFamily="34" charset="0"/>
              </a:rPr>
              <a:t>onkogén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(ennek hibátlan változata, tehát a jelátvivő fehérje génje az ún.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protoonkogén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). </a:t>
            </a:r>
          </a:p>
          <a:p>
            <a:pPr>
              <a:spcBef>
                <a:spcPct val="50000"/>
              </a:spcBef>
            </a:pPr>
            <a:r>
              <a:rPr lang="hu-HU" sz="18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 negatív szabályozás hibája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. 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tumorsuppressorok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hibásak (pl. génmutáció miatt), ezáltal </a:t>
            </a:r>
            <a:r>
              <a:rPr lang="hu-HU" sz="1800" u="sng" dirty="0">
                <a:latin typeface="Calibri" pitchFamily="34" charset="0"/>
                <a:cs typeface="Calibri" pitchFamily="34" charset="0"/>
              </a:rPr>
              <a:t>nem tudják a ciklust gátolni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. 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tumorsuppressorokat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vírusfehérjék is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inaktiválhatják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(pl. 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humánpapilloma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vírus, HPV).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416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95536" y="4869160"/>
            <a:ext cx="8208912" cy="14401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395536" y="3140968"/>
            <a:ext cx="8208912" cy="14401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Meiosis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1800" dirty="0" smtClean="0"/>
              <a:t>Csírasejtek kialakulására szolgáló, számfelező osztódási forma. A herében és a petefészekben megy végbe. </a:t>
            </a:r>
          </a:p>
          <a:p>
            <a:pPr marL="0" indent="0">
              <a:buNone/>
            </a:pPr>
            <a:r>
              <a:rPr lang="hu-HU" sz="1800" dirty="0" smtClean="0"/>
              <a:t>Biztosítja a genetikai variabilitást, a faj fennmaradását, a genetikai állomány frissülését.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hu-HU" sz="1800" b="1" dirty="0">
                <a:latin typeface="Calibri" pitchFamily="34" charset="0"/>
                <a:cs typeface="Calibri" pitchFamily="34" charset="0"/>
              </a:rPr>
              <a:t>A </a:t>
            </a:r>
            <a:r>
              <a:rPr lang="hu-HU" sz="1800" b="1" dirty="0" err="1">
                <a:latin typeface="Calibri" pitchFamily="34" charset="0"/>
                <a:cs typeface="Calibri" pitchFamily="34" charset="0"/>
              </a:rPr>
              <a:t>meiosis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 két osztódásból áll: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hu-HU" sz="18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Meiosis</a:t>
            </a:r>
            <a:r>
              <a:rPr lang="hu-HU" sz="1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I</a:t>
            </a:r>
            <a:r>
              <a:rPr lang="hu-HU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(1. érési osztódás). </a:t>
            </a:r>
          </a:p>
          <a:p>
            <a:pPr>
              <a:spcBef>
                <a:spcPct val="50000"/>
              </a:spcBef>
            </a:pPr>
            <a:r>
              <a:rPr lang="hu-HU" sz="1800" b="1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hu-HU" sz="1800" b="1" dirty="0" err="1">
                <a:latin typeface="Calibri" pitchFamily="34" charset="0"/>
                <a:cs typeface="Calibri" pitchFamily="34" charset="0"/>
              </a:rPr>
              <a:t>diploid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 sejt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keletkezik</a:t>
            </a:r>
          </a:p>
          <a:p>
            <a:pPr>
              <a:spcBef>
                <a:spcPct val="50000"/>
              </a:spcBef>
            </a:pPr>
            <a:r>
              <a:rPr lang="hu-HU" sz="1800" b="1" dirty="0" smtClean="0">
                <a:latin typeface="Calibri" pitchFamily="34" charset="0"/>
                <a:cs typeface="Calibri" pitchFamily="34" charset="0"/>
              </a:rPr>
              <a:t>genetikai 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rekombináció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crossing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over +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homolog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kromoszómák véletlenszerű szétosztása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hu-HU" sz="18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Meiosis</a:t>
            </a:r>
            <a:r>
              <a:rPr lang="hu-HU" sz="1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II</a:t>
            </a:r>
            <a:r>
              <a:rPr lang="hu-HU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(2. érési osztódás).</a:t>
            </a:r>
          </a:p>
          <a:p>
            <a:pPr>
              <a:spcBef>
                <a:spcPct val="50000"/>
              </a:spcBef>
            </a:pPr>
            <a:r>
              <a:rPr lang="hu-HU" sz="1800" dirty="0" smtClean="0">
                <a:latin typeface="Calibri" pitchFamily="34" charset="0"/>
                <a:cs typeface="Calibri" pitchFamily="34" charset="0"/>
              </a:rPr>
              <a:t>2-2 </a:t>
            </a:r>
            <a:r>
              <a:rPr lang="hu-HU" sz="1800" b="1" dirty="0" err="1">
                <a:latin typeface="Calibri" pitchFamily="34" charset="0"/>
                <a:cs typeface="Calibri" pitchFamily="34" charset="0"/>
              </a:rPr>
              <a:t>haploid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 sejt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keletkezik egyszerű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mitosissal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testvérkromatidok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szegregálódnak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a két sejtbe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42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1220"/>
            <a:ext cx="3878561" cy="219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etrá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7085" y="44624"/>
            <a:ext cx="110176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Meiosis</a:t>
            </a:r>
            <a:r>
              <a:rPr lang="hu-HU" sz="2800" dirty="0" smtClean="0"/>
              <a:t> I.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207293"/>
            <a:ext cx="85521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u="sng" dirty="0" err="1" smtClean="0"/>
              <a:t>Profázis</a:t>
            </a:r>
            <a:r>
              <a:rPr lang="hu-HU" sz="1400" dirty="0" smtClean="0"/>
              <a:t>. Legfontosabb rész. Több szakaszból áll.</a:t>
            </a:r>
          </a:p>
          <a:p>
            <a:pPr marL="0" indent="0">
              <a:buNone/>
            </a:pPr>
            <a:endParaRPr lang="hu-HU" sz="1400" dirty="0" smtClean="0"/>
          </a:p>
          <a:p>
            <a:pPr>
              <a:buFont typeface="+mj-lt"/>
              <a:buAutoNum type="arabicPeriod"/>
            </a:pPr>
            <a:r>
              <a:rPr lang="hu-HU" sz="1400" b="1" dirty="0" err="1" smtClean="0">
                <a:solidFill>
                  <a:schemeClr val="accent2">
                    <a:lumMod val="75000"/>
                  </a:schemeClr>
                </a:solidFill>
              </a:rPr>
              <a:t>Leptotén</a:t>
            </a: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400" dirty="0" smtClean="0"/>
              <a:t>(vékony szalagos szakasz): a sejtmagban a kromoszómák fokozatosan kondenzálódnak és vékony szalagokként kezdenek látszani.</a:t>
            </a:r>
          </a:p>
          <a:p>
            <a:pPr>
              <a:buFont typeface="+mj-lt"/>
              <a:buAutoNum type="arabicPeriod"/>
            </a:pPr>
            <a:r>
              <a:rPr lang="hu-HU" sz="1400" b="1" dirty="0" err="1" smtClean="0">
                <a:solidFill>
                  <a:schemeClr val="accent2">
                    <a:lumMod val="75000"/>
                  </a:schemeClr>
                </a:solidFill>
              </a:rPr>
              <a:t>Zygotén</a:t>
            </a:r>
            <a:r>
              <a:rPr lang="hu-HU" sz="1400" dirty="0" smtClean="0"/>
              <a:t> (páros szalagos szakasz): homológ kromoszómák párosodása következik be, pontról pontra illeszkednek az azonos szakaszok , kialakulnak a </a:t>
            </a:r>
            <a:r>
              <a:rPr lang="hu-HU" sz="1400" b="1" u="sng" dirty="0" err="1" smtClean="0"/>
              <a:t>chiasmák</a:t>
            </a:r>
            <a:r>
              <a:rPr lang="hu-HU" sz="1400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hu-HU" sz="1400" b="1" dirty="0" err="1" smtClean="0">
                <a:solidFill>
                  <a:schemeClr val="accent2">
                    <a:lumMod val="75000"/>
                  </a:schemeClr>
                </a:solidFill>
              </a:rPr>
              <a:t>Pachitén</a:t>
            </a:r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400" dirty="0" smtClean="0"/>
              <a:t>(széles szalagos szakasz): az összetapadt homológ kromoszómák rövidülnek, vastagabbak lesznek.</a:t>
            </a:r>
          </a:p>
          <a:p>
            <a:pPr>
              <a:buFont typeface="+mj-lt"/>
              <a:buAutoNum type="arabicPeriod"/>
            </a:pPr>
            <a:r>
              <a:rPr lang="hu-HU" sz="1400" b="1" dirty="0" err="1" smtClean="0">
                <a:solidFill>
                  <a:schemeClr val="accent2">
                    <a:lumMod val="75000"/>
                  </a:schemeClr>
                </a:solidFill>
              </a:rPr>
              <a:t>Diplotén</a:t>
            </a:r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400" dirty="0" smtClean="0"/>
              <a:t>(kétszalagos szakasz): a párosodott kromoszómák elkezdenek távolodni egymástól, de néhány ponton még tapadnak. Ezek a tapadási pontok a korábban említett </a:t>
            </a:r>
            <a:r>
              <a:rPr lang="hu-HU" sz="1400" dirty="0" err="1" smtClean="0"/>
              <a:t>chiasmák</a:t>
            </a:r>
            <a:r>
              <a:rPr lang="hu-HU" sz="1400" dirty="0" smtClean="0"/>
              <a:t>. Később szétválnak ezek a pontok is, de közben a kromoszómák eltörhetnek, és újra egyesülhetnek, a két kromoszóma között kicserélődhetnek. Ez a folyamat az átkereszteződés= </a:t>
            </a:r>
            <a:r>
              <a:rPr lang="hu-HU" sz="1400" dirty="0" err="1" smtClean="0"/>
              <a:t>crossing</a:t>
            </a:r>
            <a:r>
              <a:rPr lang="hu-HU" sz="1400" dirty="0" smtClean="0"/>
              <a:t> over. </a:t>
            </a:r>
          </a:p>
          <a:p>
            <a:pPr>
              <a:buFont typeface="+mj-lt"/>
              <a:buAutoNum type="arabicPeriod"/>
            </a:pPr>
            <a:r>
              <a:rPr lang="hu-HU" sz="1400" b="1" dirty="0" err="1" smtClean="0">
                <a:solidFill>
                  <a:schemeClr val="accent2">
                    <a:lumMod val="75000"/>
                  </a:schemeClr>
                </a:solidFill>
              </a:rPr>
              <a:t>Diakinézis</a:t>
            </a:r>
            <a:r>
              <a:rPr lang="hu-HU" sz="1400" dirty="0" smtClean="0"/>
              <a:t>: a kromoszómák teljesen szétválnak. A nukleusz eltűnik, maghártya feldarabolódik. </a:t>
            </a:r>
          </a:p>
          <a:p>
            <a:endParaRPr lang="en-US" sz="1400" dirty="0"/>
          </a:p>
        </p:txBody>
      </p:sp>
      <p:pic>
        <p:nvPicPr>
          <p:cNvPr id="4" name="Picture 5" descr="diplot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7717" y="5036881"/>
            <a:ext cx="1696611" cy="184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iakines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4905971"/>
            <a:ext cx="1413019" cy="183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82190"/>
            <a:ext cx="1790851" cy="2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107504" y="493723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chemeClr val="accent2">
                    <a:lumMod val="75000"/>
                  </a:schemeClr>
                </a:solidFill>
              </a:rPr>
              <a:t>1.</a:t>
            </a: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979712" y="495220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hu-HU" sz="1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923928" y="495220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chemeClr val="accent2">
                    <a:lumMod val="75000"/>
                  </a:schemeClr>
                </a:solidFill>
              </a:rPr>
              <a:t>3.</a:t>
            </a: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868144" y="495220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chemeClr val="accent2">
                    <a:lumMod val="75000"/>
                  </a:schemeClr>
                </a:solidFill>
              </a:rPr>
              <a:t>4.</a:t>
            </a: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452320" y="495220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chemeClr val="accent2">
                    <a:lumMod val="75000"/>
                  </a:schemeClr>
                </a:solidFill>
              </a:rPr>
              <a:t>5.</a:t>
            </a: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971600" y="364594"/>
            <a:ext cx="7129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 err="1">
                <a:latin typeface="+mj-lt"/>
              </a:rPr>
              <a:t>Metafázis</a:t>
            </a:r>
            <a:r>
              <a:rPr lang="hu-HU" sz="2000" dirty="0">
                <a:latin typeface="+mj-lt"/>
              </a:rPr>
              <a:t>, </a:t>
            </a:r>
            <a:r>
              <a:rPr lang="hu-HU" sz="2000" dirty="0" err="1">
                <a:latin typeface="+mj-lt"/>
              </a:rPr>
              <a:t>anafázis</a:t>
            </a:r>
            <a:r>
              <a:rPr lang="hu-HU" sz="2000" dirty="0">
                <a:latin typeface="+mj-lt"/>
              </a:rPr>
              <a:t>, </a:t>
            </a:r>
            <a:r>
              <a:rPr lang="hu-HU" sz="2000" dirty="0" err="1">
                <a:latin typeface="+mj-lt"/>
              </a:rPr>
              <a:t>telofázis</a:t>
            </a:r>
            <a:r>
              <a:rPr lang="hu-HU" sz="2000" dirty="0">
                <a:latin typeface="+mj-lt"/>
              </a:rPr>
              <a:t> a </a:t>
            </a:r>
            <a:r>
              <a:rPr lang="hu-HU" sz="2000" dirty="0" err="1">
                <a:latin typeface="+mj-lt"/>
              </a:rPr>
              <a:t>meiosis</a:t>
            </a:r>
            <a:r>
              <a:rPr lang="hu-HU" sz="2000" dirty="0">
                <a:latin typeface="+mj-lt"/>
              </a:rPr>
              <a:t> I-ben hasonló a </a:t>
            </a:r>
            <a:r>
              <a:rPr lang="hu-HU" sz="2000" dirty="0" err="1">
                <a:latin typeface="+mj-lt"/>
              </a:rPr>
              <a:t>mitosiséhoz</a:t>
            </a:r>
            <a:r>
              <a:rPr lang="hu-HU" sz="2000" dirty="0">
                <a:latin typeface="+mj-lt"/>
              </a:rPr>
              <a:t>.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683568" y="1936284"/>
            <a:ext cx="4681537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/>
              <a:t>Különbség:</a:t>
            </a:r>
            <a:r>
              <a:rPr lang="hu-HU" sz="1400" dirty="0"/>
              <a:t> </a:t>
            </a:r>
            <a:r>
              <a:rPr lang="hu-HU" sz="1400" b="1" dirty="0" err="1"/>
              <a:t>anafázis</a:t>
            </a:r>
            <a:r>
              <a:rPr lang="hu-HU" sz="1400" b="1" dirty="0"/>
              <a:t> I-ben a</a:t>
            </a:r>
            <a:r>
              <a:rPr lang="hu-HU" sz="1400" dirty="0"/>
              <a:t> </a:t>
            </a:r>
            <a:r>
              <a:rPr lang="hu-HU" sz="1400" b="1" dirty="0"/>
              <a:t>homológ kromoszómák (és nem a </a:t>
            </a:r>
            <a:r>
              <a:rPr lang="hu-HU" sz="1400" b="1" dirty="0" err="1"/>
              <a:t>kromatidok</a:t>
            </a:r>
            <a:r>
              <a:rPr lang="hu-HU" sz="1400" b="1" dirty="0"/>
              <a:t>!) válnak szét a 2 utódsejtbe</a:t>
            </a:r>
            <a:r>
              <a:rPr lang="hu-HU" sz="1400" dirty="0"/>
              <a:t>. A homológ kromoszómákat a szétválás előtt csak a </a:t>
            </a:r>
            <a:r>
              <a:rPr lang="hu-HU" sz="1400" dirty="0" err="1" smtClean="0"/>
              <a:t>chiasma</a:t>
            </a:r>
            <a:r>
              <a:rPr lang="hu-HU" sz="1400" dirty="0" smtClean="0"/>
              <a:t> </a:t>
            </a:r>
            <a:r>
              <a:rPr lang="hu-HU" sz="1400" dirty="0"/>
              <a:t>tartja össze, mindegyik kromoszómának csak 1 </a:t>
            </a:r>
            <a:r>
              <a:rPr lang="hu-HU" sz="1400" dirty="0" err="1"/>
              <a:t>kinetochorja</a:t>
            </a:r>
            <a:r>
              <a:rPr lang="hu-HU" sz="1400" dirty="0"/>
              <a:t> van!</a:t>
            </a:r>
          </a:p>
          <a:p>
            <a:pPr>
              <a:spcBef>
                <a:spcPct val="50000"/>
              </a:spcBef>
            </a:pPr>
            <a:r>
              <a:rPr lang="hu-HU" sz="1400" dirty="0"/>
              <a:t>Az egyik </a:t>
            </a:r>
            <a:r>
              <a:rPr lang="hu-HU" sz="1400" dirty="0" err="1" smtClean="0"/>
              <a:t>kétkromatidás</a:t>
            </a:r>
            <a:r>
              <a:rPr lang="hu-HU" sz="1400" dirty="0" smtClean="0"/>
              <a:t> homológ kromoszóma csak </a:t>
            </a:r>
            <a:r>
              <a:rPr lang="hu-HU" sz="1400" dirty="0"/>
              <a:t>az egyik, a másik homológ csak a másik pólus felé vándorolhat.</a:t>
            </a:r>
          </a:p>
        </p:txBody>
      </p:sp>
      <p:pic>
        <p:nvPicPr>
          <p:cNvPr id="21508" name="Picture 6" descr="szegregáció meiosisba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1484313"/>
            <a:ext cx="290671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684213" y="3573463"/>
            <a:ext cx="5040312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Az eredetileg apai és anyai kromoszómák </a:t>
            </a:r>
            <a:r>
              <a:rPr lang="hu-HU" sz="1400" b="1"/>
              <a:t>véletlenszerű kombinációban osztódnak szét</a:t>
            </a:r>
            <a:r>
              <a:rPr lang="hu-HU" sz="1400"/>
              <a:t> a két utódsejtbe (aszerint, hogy a tetrád melyik oldalával áll be a metafázisban a pólusok felé).</a:t>
            </a:r>
          </a:p>
          <a:p>
            <a:pPr>
              <a:spcBef>
                <a:spcPct val="50000"/>
              </a:spcBef>
            </a:pPr>
            <a:r>
              <a:rPr lang="hu-HU" sz="1400"/>
              <a:t>Emberben a kombinációs lehetőségek száma </a:t>
            </a:r>
            <a:r>
              <a:rPr lang="en-US" sz="1400" b="1">
                <a:cs typeface="Arial" charset="0"/>
              </a:rPr>
              <a:t>&gt;</a:t>
            </a:r>
            <a:r>
              <a:rPr lang="hu-HU" sz="1400" b="1">
                <a:cs typeface="Arial" charset="0"/>
              </a:rPr>
              <a:t> 8 millió!</a:t>
            </a:r>
            <a:endParaRPr lang="en-US" sz="1400" b="1">
              <a:cs typeface="Arial" charset="0"/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684213" y="5300663"/>
            <a:ext cx="76327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/>
              <a:t>A </a:t>
            </a:r>
            <a:r>
              <a:rPr lang="hu-HU" sz="1600" b="1" dirty="0" err="1"/>
              <a:t>meiosis</a:t>
            </a:r>
            <a:r>
              <a:rPr lang="hu-HU" sz="1600" b="1" dirty="0"/>
              <a:t> I „a kártyákat kétszer keveri meg”:</a:t>
            </a:r>
          </a:p>
          <a:p>
            <a:pPr>
              <a:spcBef>
                <a:spcPct val="50000"/>
              </a:spcBef>
            </a:pPr>
            <a:r>
              <a:rPr lang="hu-HU" sz="1400" b="1" dirty="0"/>
              <a:t>1. a </a:t>
            </a:r>
            <a:r>
              <a:rPr lang="hu-HU" sz="1400" b="1" dirty="0" err="1"/>
              <a:t>profázis</a:t>
            </a:r>
            <a:r>
              <a:rPr lang="hu-HU" sz="1400" b="1" dirty="0"/>
              <a:t> I-ben átépíti a </a:t>
            </a:r>
            <a:r>
              <a:rPr lang="hu-HU" sz="1400" b="1" dirty="0" err="1"/>
              <a:t>kromatidokat</a:t>
            </a:r>
            <a:r>
              <a:rPr lang="hu-HU" sz="1400" b="1" dirty="0"/>
              <a:t> </a:t>
            </a:r>
            <a:r>
              <a:rPr lang="hu-HU" sz="1400" b="1" dirty="0" err="1"/>
              <a:t>a</a:t>
            </a:r>
            <a:r>
              <a:rPr lang="hu-HU" sz="1400" b="1" dirty="0"/>
              <a:t> </a:t>
            </a:r>
            <a:r>
              <a:rPr lang="hu-HU" sz="1400" b="1" dirty="0" err="1"/>
              <a:t>crossing</a:t>
            </a:r>
            <a:r>
              <a:rPr lang="hu-HU" sz="1400" b="1" dirty="0"/>
              <a:t> overrel,</a:t>
            </a:r>
          </a:p>
          <a:p>
            <a:pPr>
              <a:spcBef>
                <a:spcPct val="50000"/>
              </a:spcBef>
            </a:pPr>
            <a:r>
              <a:rPr lang="hu-HU" sz="1400" b="1" dirty="0"/>
              <a:t>2. a meta- és </a:t>
            </a:r>
            <a:r>
              <a:rPr lang="hu-HU" sz="1400" b="1" dirty="0" err="1"/>
              <a:t>anafázis</a:t>
            </a:r>
            <a:r>
              <a:rPr lang="hu-HU" sz="1400" b="1" dirty="0"/>
              <a:t> I-ben véletlenszerűen osztja szét az apai és anyai kromoszómákat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5940425" y="472440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eredetileg apai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7380288" y="472440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eredetileg anyai</a:t>
            </a:r>
          </a:p>
        </p:txBody>
      </p:sp>
      <p:sp>
        <p:nvSpPr>
          <p:cNvPr id="21514" name="Line 12"/>
          <p:cNvSpPr>
            <a:spLocks noChangeShapeType="1"/>
          </p:cNvSpPr>
          <p:nvPr/>
        </p:nvSpPr>
        <p:spPr bwMode="auto">
          <a:xfrm>
            <a:off x="6804025" y="2205038"/>
            <a:ext cx="0" cy="142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15" name="Line 13"/>
          <p:cNvSpPr>
            <a:spLocks noChangeShapeType="1"/>
          </p:cNvSpPr>
          <p:nvPr/>
        </p:nvSpPr>
        <p:spPr bwMode="auto">
          <a:xfrm>
            <a:off x="7596188" y="2205038"/>
            <a:ext cx="0" cy="142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16" name="Line 14"/>
          <p:cNvSpPr>
            <a:spLocks noChangeShapeType="1"/>
          </p:cNvSpPr>
          <p:nvPr/>
        </p:nvSpPr>
        <p:spPr bwMode="auto">
          <a:xfrm>
            <a:off x="6588125" y="3716338"/>
            <a:ext cx="0" cy="142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17" name="Line 15"/>
          <p:cNvSpPr>
            <a:spLocks noChangeShapeType="1"/>
          </p:cNvSpPr>
          <p:nvPr/>
        </p:nvSpPr>
        <p:spPr bwMode="auto">
          <a:xfrm>
            <a:off x="7885113" y="3644900"/>
            <a:ext cx="0" cy="142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04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Meiosis</a:t>
            </a:r>
            <a:r>
              <a:rPr lang="hu-HU" sz="2800" dirty="0" smtClean="0"/>
              <a:t> II.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Szabályos </a:t>
            </a:r>
            <a:r>
              <a:rPr lang="hu-HU" sz="2000" dirty="0" err="1" smtClean="0"/>
              <a:t>mitotikus</a:t>
            </a:r>
            <a:r>
              <a:rPr lang="hu-HU" sz="2000" dirty="0" smtClean="0"/>
              <a:t> osztódás, az </a:t>
            </a:r>
            <a:r>
              <a:rPr lang="hu-HU" sz="2000" dirty="0" err="1" smtClean="0"/>
              <a:t>anafázisban</a:t>
            </a:r>
            <a:r>
              <a:rPr lang="hu-HU" sz="2000" dirty="0" smtClean="0"/>
              <a:t> a </a:t>
            </a:r>
            <a:r>
              <a:rPr lang="hu-HU" sz="2000" dirty="0" err="1" smtClean="0"/>
              <a:t>kétkromatidás</a:t>
            </a:r>
            <a:r>
              <a:rPr lang="hu-HU" sz="2000" dirty="0" smtClean="0"/>
              <a:t> kromoszómák </a:t>
            </a:r>
            <a:r>
              <a:rPr lang="hu-HU" sz="2000" dirty="0" err="1" smtClean="0"/>
              <a:t>kromatidái</a:t>
            </a:r>
            <a:r>
              <a:rPr lang="hu-HU" sz="2000" dirty="0" smtClean="0"/>
              <a:t> különülnek el. </a:t>
            </a:r>
            <a:r>
              <a:rPr lang="hu-HU" sz="2000" dirty="0" err="1" smtClean="0"/>
              <a:t>Profázis</a:t>
            </a:r>
            <a:r>
              <a:rPr lang="hu-HU" sz="2000" dirty="0" smtClean="0"/>
              <a:t>, </a:t>
            </a:r>
            <a:r>
              <a:rPr lang="hu-HU" sz="2000" dirty="0" err="1" smtClean="0"/>
              <a:t>metafázis</a:t>
            </a:r>
            <a:r>
              <a:rPr lang="hu-HU" sz="2000" dirty="0" smtClean="0"/>
              <a:t>, </a:t>
            </a:r>
            <a:r>
              <a:rPr lang="hu-HU" sz="2000" dirty="0" err="1" smtClean="0"/>
              <a:t>anafázis</a:t>
            </a:r>
            <a:r>
              <a:rPr lang="hu-HU" sz="2000" dirty="0" smtClean="0"/>
              <a:t>, </a:t>
            </a:r>
            <a:r>
              <a:rPr lang="hu-HU" sz="2000" dirty="0" err="1" smtClean="0"/>
              <a:t>telofázis</a:t>
            </a:r>
            <a:r>
              <a:rPr lang="hu-HU" sz="2000" dirty="0" smtClean="0"/>
              <a:t>.</a:t>
            </a:r>
          </a:p>
          <a:p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</a:rPr>
              <a:t>Eredménye</a:t>
            </a:r>
            <a:r>
              <a:rPr lang="hu-HU" sz="2000" dirty="0" smtClean="0"/>
              <a:t>. A </a:t>
            </a:r>
            <a:r>
              <a:rPr lang="hu-HU" sz="2000" dirty="0" err="1" smtClean="0"/>
              <a:t>telofázis</a:t>
            </a:r>
            <a:r>
              <a:rPr lang="hu-HU" sz="2000" dirty="0" smtClean="0"/>
              <a:t> végére négy darab </a:t>
            </a:r>
            <a:r>
              <a:rPr lang="hu-HU" sz="2000" dirty="0" err="1" smtClean="0"/>
              <a:t>egykromatidás</a:t>
            </a:r>
            <a:r>
              <a:rPr lang="hu-HU" sz="2000" dirty="0" smtClean="0"/>
              <a:t> kromoszómát tartalmazó </a:t>
            </a:r>
            <a:r>
              <a:rPr lang="hu-HU" sz="2000" dirty="0" err="1" smtClean="0"/>
              <a:t>haploid</a:t>
            </a:r>
            <a:r>
              <a:rPr lang="hu-HU" sz="2000" dirty="0" smtClean="0"/>
              <a:t> ivarsejt alakul ki. Az eredetileg anyai és apai kromoszómák véletlenszerűen osztódnak szét a keletkező ivarsejtek között. A </a:t>
            </a:r>
            <a:r>
              <a:rPr lang="hu-HU" sz="2000" dirty="0" err="1" smtClean="0"/>
              <a:t>gaméták</a:t>
            </a:r>
            <a:r>
              <a:rPr lang="hu-HU" sz="2000" dirty="0" smtClean="0"/>
              <a:t> tehát genetikailag különbözőek.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5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26" name="Picture 2" descr="http://i.stack.imgur.com/9FE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5784"/>
            <a:ext cx="5282208" cy="671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147" y="6165304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Forrás: http</a:t>
            </a:r>
            <a:r>
              <a:rPr lang="hu-HU" sz="800" dirty="0"/>
              <a:t>://biology.stackexchange.com/questions/41314/mitosis-versus-meiosis-i-whats-the-difference</a:t>
            </a:r>
          </a:p>
        </p:txBody>
      </p:sp>
    </p:spTree>
    <p:extLst>
      <p:ext uri="{BB962C8B-B14F-4D97-AF65-F5344CB8AC3E}">
        <p14:creationId xmlns:p14="http://schemas.microsoft.com/office/powerpoint/2010/main" val="3451559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691680" y="385500"/>
            <a:ext cx="56880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dirty="0">
                <a:latin typeface="+mj-lt"/>
              </a:rPr>
              <a:t>Különbség a </a:t>
            </a:r>
            <a:r>
              <a:rPr lang="hu-HU" sz="2800" dirty="0" err="1">
                <a:latin typeface="+mj-lt"/>
              </a:rPr>
              <a:t>meiosis</a:t>
            </a:r>
            <a:r>
              <a:rPr lang="hu-HU" sz="2800" dirty="0">
                <a:latin typeface="+mj-lt"/>
              </a:rPr>
              <a:t> és </a:t>
            </a:r>
            <a:r>
              <a:rPr lang="hu-HU" sz="2800" dirty="0" err="1">
                <a:latin typeface="+mj-lt"/>
              </a:rPr>
              <a:t>mitosis</a:t>
            </a:r>
            <a:r>
              <a:rPr lang="hu-HU" sz="2800" dirty="0">
                <a:latin typeface="+mj-lt"/>
              </a:rPr>
              <a:t> között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755650" y="1412875"/>
            <a:ext cx="72009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/>
              <a:t>Mitosisban</a:t>
            </a:r>
            <a:r>
              <a:rPr lang="hu-HU" sz="2000" b="1" dirty="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dirty="0"/>
              <a:t> </a:t>
            </a:r>
            <a:r>
              <a:rPr lang="hu-HU" sz="1600" dirty="0"/>
              <a:t>egyetlen osztódás, utódsejtek </a:t>
            </a:r>
            <a:r>
              <a:rPr lang="hu-HU" sz="1600" dirty="0" err="1"/>
              <a:t>diploidok</a:t>
            </a:r>
            <a:endParaRPr lang="hu-HU" sz="16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1600" dirty="0"/>
              <a:t> utódsejtek genetikailag azonosak egymással és az eredeti sejttel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755650" y="3068638"/>
            <a:ext cx="8137525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/>
              <a:t>Meiosisban</a:t>
            </a:r>
            <a:r>
              <a:rPr lang="hu-HU" sz="2000" b="1" dirty="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dirty="0"/>
              <a:t> két </a:t>
            </a:r>
            <a:r>
              <a:rPr lang="hu-HU" sz="1600" dirty="0"/>
              <a:t>egymást követő osztódás, utódsejtek </a:t>
            </a:r>
            <a:r>
              <a:rPr lang="hu-HU" sz="1600" dirty="0" err="1"/>
              <a:t>haploidok</a:t>
            </a:r>
            <a:endParaRPr lang="hu-HU" sz="16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1600" dirty="0"/>
              <a:t> Genetikai rekombináció: </a:t>
            </a:r>
          </a:p>
          <a:p>
            <a:pPr>
              <a:spcBef>
                <a:spcPct val="50000"/>
              </a:spcBef>
            </a:pPr>
            <a:r>
              <a:rPr lang="hu-HU" sz="1600" dirty="0"/>
              <a:t>	1. a </a:t>
            </a:r>
            <a:r>
              <a:rPr lang="hu-HU" sz="1600" dirty="0" err="1"/>
              <a:t>kromatidok</a:t>
            </a:r>
            <a:r>
              <a:rPr lang="hu-HU" sz="1600" dirty="0"/>
              <a:t> mozaikszerű átépülése (</a:t>
            </a:r>
            <a:r>
              <a:rPr lang="hu-HU" sz="1600" dirty="0" err="1"/>
              <a:t>crossing</a:t>
            </a:r>
            <a:r>
              <a:rPr lang="hu-HU" sz="1600" dirty="0"/>
              <a:t> over) és </a:t>
            </a:r>
          </a:p>
          <a:p>
            <a:pPr>
              <a:spcBef>
                <a:spcPct val="50000"/>
              </a:spcBef>
            </a:pPr>
            <a:r>
              <a:rPr lang="hu-HU" sz="1600" dirty="0"/>
              <a:t>	2. a homológ kromoszómák véletlenszerű szegregációja miatt, ezáltal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1600" dirty="0"/>
              <a:t> az utódsejtek mind különböznek egymástól és az eredeti sejttől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1600" dirty="0"/>
              <a:t> </a:t>
            </a:r>
            <a:r>
              <a:rPr lang="hu-HU" sz="1600" dirty="0" err="1"/>
              <a:t>Meiosis</a:t>
            </a:r>
            <a:r>
              <a:rPr lang="hu-HU" sz="1600" dirty="0"/>
              <a:t> I-ben a homológok, </a:t>
            </a:r>
            <a:r>
              <a:rPr lang="hu-HU" sz="1600" dirty="0" err="1"/>
              <a:t>meiosis</a:t>
            </a:r>
            <a:r>
              <a:rPr lang="hu-HU" sz="1600" dirty="0"/>
              <a:t> </a:t>
            </a:r>
            <a:r>
              <a:rPr lang="hu-HU" sz="1600" dirty="0" err="1"/>
              <a:t>II-ben</a:t>
            </a:r>
            <a:r>
              <a:rPr lang="hu-HU" sz="1600" dirty="0"/>
              <a:t> a </a:t>
            </a:r>
            <a:r>
              <a:rPr lang="hu-HU" sz="1600" dirty="0" err="1"/>
              <a:t>kromatidok</a:t>
            </a:r>
            <a:r>
              <a:rPr lang="hu-HU" sz="1600" dirty="0"/>
              <a:t> osztódnak szét a keletkező leánysejtekbe</a:t>
            </a:r>
          </a:p>
          <a:p>
            <a:pPr>
              <a:spcBef>
                <a:spcPct val="50000"/>
              </a:spcBef>
            </a:pP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92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erm-egg.jpg (391×26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042"/>
            <a:ext cx="8921108" cy="604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43808" y="83671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Ivarsejtek. </a:t>
            </a:r>
          </a:p>
          <a:p>
            <a:r>
              <a:rPr lang="hu-HU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Petesejt és Spermiumok.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0"/>
            <a:ext cx="442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99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251396" y="116632"/>
            <a:ext cx="3024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dirty="0" err="1">
                <a:latin typeface="+mj-lt"/>
              </a:rPr>
              <a:t>Spermatogenesis</a:t>
            </a:r>
            <a:endParaRPr lang="hu-HU" sz="2800" dirty="0">
              <a:latin typeface="+mj-lt"/>
            </a:endParaRP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6084888" y="3429000"/>
            <a:ext cx="1655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DNS-szintézis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79388" y="2205038"/>
            <a:ext cx="28804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/>
              <a:t>Cytokinesisek</a:t>
            </a:r>
            <a:r>
              <a:rPr lang="hu-HU" sz="1400" dirty="0"/>
              <a:t> elmaradnak, ezért </a:t>
            </a:r>
            <a:r>
              <a:rPr lang="hu-HU" sz="1400" dirty="0" err="1"/>
              <a:t>cytoplasmahidak</a:t>
            </a:r>
            <a:r>
              <a:rPr lang="hu-HU" sz="1400" dirty="0"/>
              <a:t> kötik össze a sejteket egészen a spermiumok </a:t>
            </a:r>
            <a:r>
              <a:rPr lang="hu-HU" sz="1400" dirty="0" smtClean="0"/>
              <a:t>kialakulásáig.</a:t>
            </a:r>
            <a:endParaRPr lang="hu-HU" sz="1400" dirty="0"/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2124075" y="6381750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pic>
        <p:nvPicPr>
          <p:cNvPr id="26630" name="Picture 9" descr="spermiogenesissé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050"/>
            <a:ext cx="5615980" cy="515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Line 10"/>
          <p:cNvSpPr>
            <a:spLocks noChangeShapeType="1"/>
          </p:cNvSpPr>
          <p:nvPr/>
        </p:nvSpPr>
        <p:spPr bwMode="auto">
          <a:xfrm>
            <a:off x="7092950" y="3644900"/>
            <a:ext cx="0" cy="647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32" name="Line 11"/>
          <p:cNvSpPr>
            <a:spLocks noChangeShapeType="1"/>
          </p:cNvSpPr>
          <p:nvPr/>
        </p:nvSpPr>
        <p:spPr bwMode="auto">
          <a:xfrm>
            <a:off x="7092950" y="4365625"/>
            <a:ext cx="0" cy="647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33" name="Text Box 12"/>
          <p:cNvSpPr txBox="1">
            <a:spLocks noChangeArrowheads="1"/>
          </p:cNvSpPr>
          <p:nvPr/>
        </p:nvSpPr>
        <p:spPr bwMode="auto">
          <a:xfrm>
            <a:off x="6300788" y="3284538"/>
            <a:ext cx="13668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900"/>
              <a:t>DNS-replikáció</a:t>
            </a:r>
          </a:p>
        </p:txBody>
      </p:sp>
    </p:spTree>
    <p:extLst>
      <p:ext uri="{BB962C8B-B14F-4D97-AF65-F5344CB8AC3E}">
        <p14:creationId xmlns:p14="http://schemas.microsoft.com/office/powerpoint/2010/main" val="33395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467544" y="18864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dirty="0" err="1">
                <a:latin typeface="+mj-lt"/>
              </a:rPr>
              <a:t>Oogenesis</a:t>
            </a:r>
            <a:endParaRPr lang="hu-HU" sz="2400" dirty="0">
              <a:latin typeface="+mj-lt"/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395288" y="112553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5604" name="Picture 8" descr="oogenesi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88913"/>
            <a:ext cx="3065463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9"/>
          <p:cNvSpPr>
            <a:spLocks noChangeShapeType="1"/>
          </p:cNvSpPr>
          <p:nvPr/>
        </p:nvSpPr>
        <p:spPr bwMode="auto">
          <a:xfrm>
            <a:off x="5580063" y="908050"/>
            <a:ext cx="19446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6" name="Line 10"/>
          <p:cNvSpPr>
            <a:spLocks noChangeShapeType="1"/>
          </p:cNvSpPr>
          <p:nvPr/>
        </p:nvSpPr>
        <p:spPr bwMode="auto">
          <a:xfrm>
            <a:off x="5580063" y="2492375"/>
            <a:ext cx="19446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7" name="Line 11"/>
          <p:cNvSpPr>
            <a:spLocks noChangeShapeType="1"/>
          </p:cNvSpPr>
          <p:nvPr/>
        </p:nvSpPr>
        <p:spPr bwMode="auto">
          <a:xfrm>
            <a:off x="5580063" y="3213100"/>
            <a:ext cx="19446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8" name="Line 12"/>
          <p:cNvSpPr>
            <a:spLocks noChangeShapeType="1"/>
          </p:cNvSpPr>
          <p:nvPr/>
        </p:nvSpPr>
        <p:spPr bwMode="auto">
          <a:xfrm>
            <a:off x="6588125" y="8366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H="1">
            <a:off x="6300788" y="1341438"/>
            <a:ext cx="14287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0" name="Line 14"/>
          <p:cNvSpPr>
            <a:spLocks noChangeShapeType="1"/>
          </p:cNvSpPr>
          <p:nvPr/>
        </p:nvSpPr>
        <p:spPr bwMode="auto">
          <a:xfrm flipH="1">
            <a:off x="5940425" y="1628775"/>
            <a:ext cx="1428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1" name="Line 15"/>
          <p:cNvSpPr>
            <a:spLocks noChangeShapeType="1"/>
          </p:cNvSpPr>
          <p:nvPr/>
        </p:nvSpPr>
        <p:spPr bwMode="auto">
          <a:xfrm flipH="1">
            <a:off x="5508625" y="1916113"/>
            <a:ext cx="142875" cy="1444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2" name="Line 16"/>
          <p:cNvSpPr>
            <a:spLocks noChangeShapeType="1"/>
          </p:cNvSpPr>
          <p:nvPr/>
        </p:nvSpPr>
        <p:spPr bwMode="auto">
          <a:xfrm flipH="1">
            <a:off x="6732588" y="1628775"/>
            <a:ext cx="1428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3" name="Line 17"/>
          <p:cNvSpPr>
            <a:spLocks noChangeShapeType="1"/>
          </p:cNvSpPr>
          <p:nvPr/>
        </p:nvSpPr>
        <p:spPr bwMode="auto">
          <a:xfrm flipH="1">
            <a:off x="6732588" y="1773238"/>
            <a:ext cx="14287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4" name="Line 19"/>
          <p:cNvSpPr>
            <a:spLocks noChangeShapeType="1"/>
          </p:cNvSpPr>
          <p:nvPr/>
        </p:nvSpPr>
        <p:spPr bwMode="auto">
          <a:xfrm>
            <a:off x="6659563" y="134143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5" name="Line 21"/>
          <p:cNvSpPr>
            <a:spLocks noChangeShapeType="1"/>
          </p:cNvSpPr>
          <p:nvPr/>
        </p:nvSpPr>
        <p:spPr bwMode="auto">
          <a:xfrm>
            <a:off x="7019925" y="162877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6" name="Line 22"/>
          <p:cNvSpPr>
            <a:spLocks noChangeShapeType="1"/>
          </p:cNvSpPr>
          <p:nvPr/>
        </p:nvSpPr>
        <p:spPr bwMode="auto">
          <a:xfrm>
            <a:off x="6877050" y="1989138"/>
            <a:ext cx="144463" cy="1444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7" name="Line 23"/>
          <p:cNvSpPr>
            <a:spLocks noChangeShapeType="1"/>
          </p:cNvSpPr>
          <p:nvPr/>
        </p:nvSpPr>
        <p:spPr bwMode="auto">
          <a:xfrm>
            <a:off x="6156325" y="162877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8" name="Line 24"/>
          <p:cNvSpPr>
            <a:spLocks noChangeShapeType="1"/>
          </p:cNvSpPr>
          <p:nvPr/>
        </p:nvSpPr>
        <p:spPr bwMode="auto">
          <a:xfrm>
            <a:off x="7380288" y="1916113"/>
            <a:ext cx="215900" cy="2174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9" name="Line 26"/>
          <p:cNvSpPr>
            <a:spLocks noChangeShapeType="1"/>
          </p:cNvSpPr>
          <p:nvPr/>
        </p:nvSpPr>
        <p:spPr bwMode="auto">
          <a:xfrm flipH="1">
            <a:off x="6011863" y="1989138"/>
            <a:ext cx="215900" cy="1428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0" name="Line 27"/>
          <p:cNvSpPr>
            <a:spLocks noChangeShapeType="1"/>
          </p:cNvSpPr>
          <p:nvPr/>
        </p:nvSpPr>
        <p:spPr bwMode="auto">
          <a:xfrm flipH="1">
            <a:off x="6516688" y="1989138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1" name="Line 28"/>
          <p:cNvSpPr>
            <a:spLocks noChangeShapeType="1"/>
          </p:cNvSpPr>
          <p:nvPr/>
        </p:nvSpPr>
        <p:spPr bwMode="auto">
          <a:xfrm flipH="1">
            <a:off x="7092950" y="1916113"/>
            <a:ext cx="142875" cy="2159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2" name="Line 30"/>
          <p:cNvSpPr>
            <a:spLocks noChangeShapeType="1"/>
          </p:cNvSpPr>
          <p:nvPr/>
        </p:nvSpPr>
        <p:spPr bwMode="auto">
          <a:xfrm>
            <a:off x="5795963" y="1989138"/>
            <a:ext cx="71437" cy="1444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3" name="Line 31"/>
          <p:cNvSpPr>
            <a:spLocks noChangeShapeType="1"/>
          </p:cNvSpPr>
          <p:nvPr/>
        </p:nvSpPr>
        <p:spPr bwMode="auto">
          <a:xfrm>
            <a:off x="6443663" y="24209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4" name="Line 32"/>
          <p:cNvSpPr>
            <a:spLocks noChangeShapeType="1"/>
          </p:cNvSpPr>
          <p:nvPr/>
        </p:nvSpPr>
        <p:spPr bwMode="auto">
          <a:xfrm>
            <a:off x="5867400" y="5084763"/>
            <a:ext cx="21748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5" name="Line 33"/>
          <p:cNvSpPr>
            <a:spLocks noChangeShapeType="1"/>
          </p:cNvSpPr>
          <p:nvPr/>
        </p:nvSpPr>
        <p:spPr bwMode="auto">
          <a:xfrm>
            <a:off x="6443663" y="30686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6" name="Line 34"/>
          <p:cNvSpPr>
            <a:spLocks noChangeShapeType="1"/>
          </p:cNvSpPr>
          <p:nvPr/>
        </p:nvSpPr>
        <p:spPr bwMode="auto">
          <a:xfrm>
            <a:off x="6443663" y="38608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7" name="Line 35"/>
          <p:cNvSpPr>
            <a:spLocks noChangeShapeType="1"/>
          </p:cNvSpPr>
          <p:nvPr/>
        </p:nvSpPr>
        <p:spPr bwMode="auto">
          <a:xfrm>
            <a:off x="6516688" y="3860800"/>
            <a:ext cx="5032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8" name="Line 36"/>
          <p:cNvSpPr>
            <a:spLocks noChangeShapeType="1"/>
          </p:cNvSpPr>
          <p:nvPr/>
        </p:nvSpPr>
        <p:spPr bwMode="auto">
          <a:xfrm>
            <a:off x="6372225" y="46529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9" name="Line 37"/>
          <p:cNvSpPr>
            <a:spLocks noChangeShapeType="1"/>
          </p:cNvSpPr>
          <p:nvPr/>
        </p:nvSpPr>
        <p:spPr bwMode="auto">
          <a:xfrm>
            <a:off x="6372225" y="54451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30" name="Line 38"/>
          <p:cNvSpPr>
            <a:spLocks noChangeShapeType="1"/>
          </p:cNvSpPr>
          <p:nvPr/>
        </p:nvSpPr>
        <p:spPr bwMode="auto">
          <a:xfrm>
            <a:off x="6516688" y="5445125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31" name="Text Box 39"/>
          <p:cNvSpPr txBox="1">
            <a:spLocks noChangeArrowheads="1"/>
          </p:cNvSpPr>
          <p:nvPr/>
        </p:nvSpPr>
        <p:spPr bwMode="auto">
          <a:xfrm>
            <a:off x="7380288" y="404813"/>
            <a:ext cx="1150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chemeClr val="accent2"/>
                </a:solidFill>
              </a:rPr>
              <a:t>ősivarsejt</a:t>
            </a:r>
          </a:p>
        </p:txBody>
      </p:sp>
      <p:sp>
        <p:nvSpPr>
          <p:cNvPr id="25632" name="Text Box 40"/>
          <p:cNvSpPr txBox="1">
            <a:spLocks noChangeArrowheads="1"/>
          </p:cNvSpPr>
          <p:nvPr/>
        </p:nvSpPr>
        <p:spPr bwMode="auto">
          <a:xfrm>
            <a:off x="7451725" y="1268413"/>
            <a:ext cx="1692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chemeClr val="accent2"/>
                </a:solidFill>
              </a:rPr>
              <a:t>oogoniumok (2n)</a:t>
            </a:r>
          </a:p>
        </p:txBody>
      </p:sp>
      <p:sp>
        <p:nvSpPr>
          <p:cNvPr id="25633" name="Text Box 41"/>
          <p:cNvSpPr txBox="1">
            <a:spLocks noChangeArrowheads="1"/>
          </p:cNvSpPr>
          <p:nvPr/>
        </p:nvSpPr>
        <p:spPr bwMode="auto">
          <a:xfrm>
            <a:off x="7164388" y="3357563"/>
            <a:ext cx="1763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chemeClr val="accent2"/>
                </a:solidFill>
              </a:rPr>
              <a:t>primer </a:t>
            </a:r>
            <a:r>
              <a:rPr lang="hu-HU" sz="1400" b="1" dirty="0" err="1">
                <a:solidFill>
                  <a:schemeClr val="accent2"/>
                </a:solidFill>
              </a:rPr>
              <a:t>oocyta</a:t>
            </a:r>
            <a:r>
              <a:rPr lang="hu-HU" sz="1400" b="1" dirty="0">
                <a:solidFill>
                  <a:schemeClr val="accent2"/>
                </a:solidFill>
              </a:rPr>
              <a:t> (4n)</a:t>
            </a:r>
          </a:p>
        </p:txBody>
      </p:sp>
      <p:sp>
        <p:nvSpPr>
          <p:cNvPr id="25634" name="Text Box 42"/>
          <p:cNvSpPr txBox="1">
            <a:spLocks noChangeArrowheads="1"/>
          </p:cNvSpPr>
          <p:nvPr/>
        </p:nvSpPr>
        <p:spPr bwMode="auto">
          <a:xfrm>
            <a:off x="7539038" y="4425950"/>
            <a:ext cx="1354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5635" name="Text Box 44"/>
          <p:cNvSpPr txBox="1">
            <a:spLocks noChangeArrowheads="1"/>
          </p:cNvSpPr>
          <p:nvPr/>
        </p:nvSpPr>
        <p:spPr bwMode="auto">
          <a:xfrm>
            <a:off x="7667625" y="4221163"/>
            <a:ext cx="13319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dirty="0">
                <a:solidFill>
                  <a:schemeClr val="accent2"/>
                </a:solidFill>
              </a:rPr>
              <a:t>szekunder </a:t>
            </a:r>
            <a:r>
              <a:rPr lang="hu-HU" sz="1400" b="1" dirty="0" err="1">
                <a:solidFill>
                  <a:schemeClr val="accent2"/>
                </a:solidFill>
              </a:rPr>
              <a:t>oocyta</a:t>
            </a:r>
            <a:r>
              <a:rPr lang="hu-HU" sz="1400" b="1" dirty="0">
                <a:solidFill>
                  <a:schemeClr val="accent2"/>
                </a:solidFill>
              </a:rPr>
              <a:t> (2n)</a:t>
            </a:r>
          </a:p>
        </p:txBody>
      </p:sp>
      <p:sp>
        <p:nvSpPr>
          <p:cNvPr id="25636" name="Text Box 45"/>
          <p:cNvSpPr txBox="1">
            <a:spLocks noChangeArrowheads="1"/>
          </p:cNvSpPr>
          <p:nvPr/>
        </p:nvSpPr>
        <p:spPr bwMode="auto">
          <a:xfrm>
            <a:off x="6732588" y="4508500"/>
            <a:ext cx="1008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sarkitest (2n)</a:t>
            </a:r>
          </a:p>
        </p:txBody>
      </p:sp>
      <p:sp>
        <p:nvSpPr>
          <p:cNvPr id="25637" name="Text Box 46"/>
          <p:cNvSpPr txBox="1">
            <a:spLocks noChangeArrowheads="1"/>
          </p:cNvSpPr>
          <p:nvPr/>
        </p:nvSpPr>
        <p:spPr bwMode="auto">
          <a:xfrm>
            <a:off x="5940425" y="6237288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chemeClr val="accent2"/>
                </a:solidFill>
              </a:rPr>
              <a:t>zygota</a:t>
            </a:r>
          </a:p>
        </p:txBody>
      </p:sp>
      <p:sp>
        <p:nvSpPr>
          <p:cNvPr id="25638" name="Text Box 47"/>
          <p:cNvSpPr txBox="1">
            <a:spLocks noChangeArrowheads="1"/>
          </p:cNvSpPr>
          <p:nvPr/>
        </p:nvSpPr>
        <p:spPr bwMode="auto">
          <a:xfrm>
            <a:off x="6659563" y="5949950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sarkitest (n)</a:t>
            </a:r>
          </a:p>
        </p:txBody>
      </p:sp>
      <p:sp>
        <p:nvSpPr>
          <p:cNvPr id="25639" name="Text Box 48"/>
          <p:cNvSpPr txBox="1">
            <a:spLocks noChangeArrowheads="1"/>
          </p:cNvSpPr>
          <p:nvPr/>
        </p:nvSpPr>
        <p:spPr bwMode="auto">
          <a:xfrm>
            <a:off x="6877050" y="2636838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/>
              <a:t>DNS-szintézis (4n), növekedés</a:t>
            </a:r>
          </a:p>
        </p:txBody>
      </p:sp>
      <p:sp>
        <p:nvSpPr>
          <p:cNvPr id="25640" name="Text Box 49"/>
          <p:cNvSpPr txBox="1">
            <a:spLocks noChangeArrowheads="1"/>
          </p:cNvSpPr>
          <p:nvPr/>
        </p:nvSpPr>
        <p:spPr bwMode="auto">
          <a:xfrm>
            <a:off x="5148263" y="5157788"/>
            <a:ext cx="936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spermium (n)</a:t>
            </a:r>
          </a:p>
        </p:txBody>
      </p:sp>
      <p:sp>
        <p:nvSpPr>
          <p:cNvPr id="25641" name="Text Box 50"/>
          <p:cNvSpPr txBox="1">
            <a:spLocks noChangeArrowheads="1"/>
          </p:cNvSpPr>
          <p:nvPr/>
        </p:nvSpPr>
        <p:spPr bwMode="auto">
          <a:xfrm>
            <a:off x="3779838" y="1196975"/>
            <a:ext cx="1655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 dirty="0"/>
              <a:t>szaporodási fázis, (</a:t>
            </a:r>
            <a:r>
              <a:rPr lang="hu-HU" sz="1400" b="1" dirty="0" err="1"/>
              <a:t>mitosisok</a:t>
            </a:r>
            <a:r>
              <a:rPr lang="hu-HU" sz="1400" b="1" dirty="0"/>
              <a:t>)</a:t>
            </a:r>
          </a:p>
        </p:txBody>
      </p:sp>
      <p:sp>
        <p:nvSpPr>
          <p:cNvPr id="25642" name="Text Box 51"/>
          <p:cNvSpPr txBox="1">
            <a:spLocks noChangeArrowheads="1"/>
          </p:cNvSpPr>
          <p:nvPr/>
        </p:nvSpPr>
        <p:spPr bwMode="auto">
          <a:xfrm>
            <a:off x="6732588" y="5084763"/>
            <a:ext cx="1511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metafázis II</a:t>
            </a:r>
          </a:p>
        </p:txBody>
      </p:sp>
      <p:sp>
        <p:nvSpPr>
          <p:cNvPr id="25643" name="Text Box 52"/>
          <p:cNvSpPr txBox="1">
            <a:spLocks noChangeArrowheads="1"/>
          </p:cNvSpPr>
          <p:nvPr/>
        </p:nvSpPr>
        <p:spPr bwMode="auto">
          <a:xfrm>
            <a:off x="3853423" y="2565400"/>
            <a:ext cx="1653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növekedési fázis</a:t>
            </a:r>
          </a:p>
        </p:txBody>
      </p:sp>
      <p:sp>
        <p:nvSpPr>
          <p:cNvPr id="25644" name="Line 53"/>
          <p:cNvSpPr>
            <a:spLocks noChangeShapeType="1"/>
          </p:cNvSpPr>
          <p:nvPr/>
        </p:nvSpPr>
        <p:spPr bwMode="auto">
          <a:xfrm flipV="1">
            <a:off x="5076825" y="3357563"/>
            <a:ext cx="0" cy="10080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45" name="Text Box 54"/>
          <p:cNvSpPr txBox="1">
            <a:spLocks noChangeArrowheads="1"/>
          </p:cNvSpPr>
          <p:nvPr/>
        </p:nvSpPr>
        <p:spPr bwMode="auto">
          <a:xfrm>
            <a:off x="4140200" y="3789363"/>
            <a:ext cx="86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meiosis I</a:t>
            </a:r>
          </a:p>
        </p:txBody>
      </p:sp>
      <p:sp>
        <p:nvSpPr>
          <p:cNvPr id="25646" name="Line 56"/>
          <p:cNvSpPr>
            <a:spLocks noChangeShapeType="1"/>
          </p:cNvSpPr>
          <p:nvPr/>
        </p:nvSpPr>
        <p:spPr bwMode="auto">
          <a:xfrm flipV="1">
            <a:off x="5076825" y="4437063"/>
            <a:ext cx="0" cy="12239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47" name="Text Box 57"/>
          <p:cNvSpPr txBox="1">
            <a:spLocks noChangeArrowheads="1"/>
          </p:cNvSpPr>
          <p:nvPr/>
        </p:nvSpPr>
        <p:spPr bwMode="auto">
          <a:xfrm>
            <a:off x="4140200" y="4868863"/>
            <a:ext cx="936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meiosis II</a:t>
            </a:r>
          </a:p>
        </p:txBody>
      </p:sp>
      <p:sp>
        <p:nvSpPr>
          <p:cNvPr id="25648" name="Text Box 58"/>
          <p:cNvSpPr txBox="1">
            <a:spLocks noChangeArrowheads="1"/>
          </p:cNvSpPr>
          <p:nvPr/>
        </p:nvSpPr>
        <p:spPr bwMode="auto">
          <a:xfrm>
            <a:off x="3479898" y="5876925"/>
            <a:ext cx="253196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megtermékenyítés</a:t>
            </a:r>
          </a:p>
        </p:txBody>
      </p:sp>
      <p:sp>
        <p:nvSpPr>
          <p:cNvPr id="25649" name="Text Box 59"/>
          <p:cNvSpPr txBox="1">
            <a:spLocks noChangeArrowheads="1"/>
          </p:cNvSpPr>
          <p:nvPr/>
        </p:nvSpPr>
        <p:spPr bwMode="auto">
          <a:xfrm>
            <a:off x="3424205" y="4221163"/>
            <a:ext cx="13636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érési fázis</a:t>
            </a:r>
          </a:p>
        </p:txBody>
      </p:sp>
      <p:sp>
        <p:nvSpPr>
          <p:cNvPr id="25650" name="Text Box 60"/>
          <p:cNvSpPr txBox="1">
            <a:spLocks noChangeArrowheads="1"/>
          </p:cNvSpPr>
          <p:nvPr/>
        </p:nvSpPr>
        <p:spPr bwMode="auto">
          <a:xfrm>
            <a:off x="539750" y="1628775"/>
            <a:ext cx="3384550" cy="444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hu-HU" sz="1400" b="1" dirty="0"/>
              <a:t>Helye:</a:t>
            </a:r>
            <a:r>
              <a:rPr lang="hu-HU" sz="1400" dirty="0"/>
              <a:t> petefészek (</a:t>
            </a:r>
            <a:r>
              <a:rPr lang="hu-HU" sz="1400" dirty="0" err="1"/>
              <a:t>ovarium</a:t>
            </a:r>
            <a:r>
              <a:rPr lang="hu-HU" sz="1400" dirty="0"/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hu-HU" sz="1400" b="1" dirty="0"/>
              <a:t>Tüszők</a:t>
            </a:r>
            <a:r>
              <a:rPr lang="hu-HU" sz="1400" dirty="0"/>
              <a:t> (</a:t>
            </a:r>
            <a:r>
              <a:rPr lang="hu-HU" sz="1400" dirty="0" err="1"/>
              <a:t>folliculusok</a:t>
            </a:r>
            <a:r>
              <a:rPr lang="hu-HU" sz="1400" dirty="0"/>
              <a:t>): tüszőhám körülveszi a fejlődő </a:t>
            </a:r>
            <a:r>
              <a:rPr lang="hu-HU" sz="1400" dirty="0" err="1" smtClean="0"/>
              <a:t>oocytát</a:t>
            </a:r>
            <a:r>
              <a:rPr lang="hu-HU" sz="1400" dirty="0" smtClean="0"/>
              <a:t> </a:t>
            </a:r>
            <a:r>
              <a:rPr lang="hu-HU" sz="1400" dirty="0"/>
              <a:t>egy, majd több rétegben.</a:t>
            </a:r>
          </a:p>
          <a:p>
            <a:pPr marL="342900" indent="-342900">
              <a:spcBef>
                <a:spcPct val="50000"/>
              </a:spcBef>
            </a:pPr>
            <a:r>
              <a:rPr lang="hu-HU" sz="1400" b="1" dirty="0"/>
              <a:t>Két megállás a </a:t>
            </a:r>
            <a:r>
              <a:rPr lang="hu-HU" sz="1400" b="1" dirty="0" err="1"/>
              <a:t>meiosisban</a:t>
            </a:r>
            <a:r>
              <a:rPr lang="hu-HU" sz="1400" b="1" dirty="0"/>
              <a:t>: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hu-HU" sz="1400" b="1" dirty="0" err="1">
                <a:solidFill>
                  <a:schemeClr val="accent2"/>
                </a:solidFill>
              </a:rPr>
              <a:t>Profázis</a:t>
            </a:r>
            <a:r>
              <a:rPr lang="hu-HU" sz="1400" b="1" dirty="0">
                <a:solidFill>
                  <a:schemeClr val="accent2"/>
                </a:solidFill>
              </a:rPr>
              <a:t> I-ben</a:t>
            </a:r>
            <a:r>
              <a:rPr lang="hu-HU" sz="1400" dirty="0"/>
              <a:t> (</a:t>
            </a:r>
            <a:r>
              <a:rPr lang="hu-HU" sz="1400" dirty="0" err="1"/>
              <a:t>diplotén</a:t>
            </a:r>
            <a:r>
              <a:rPr lang="hu-HU" sz="1400" dirty="0"/>
              <a:t>) évekre, akár 4 évtizedre! </a:t>
            </a:r>
          </a:p>
          <a:p>
            <a:pPr marL="342900" indent="-342900">
              <a:spcBef>
                <a:spcPct val="50000"/>
              </a:spcBef>
            </a:pPr>
            <a:r>
              <a:rPr lang="hu-HU" sz="1200" dirty="0"/>
              <a:t>	Ez lehet az oka, hogy idős szülőnőknél sokkal gyakoribb a </a:t>
            </a:r>
            <a:r>
              <a:rPr lang="hu-HU" sz="1200" dirty="0" err="1"/>
              <a:t>non-disjunction</a:t>
            </a:r>
            <a:r>
              <a:rPr lang="hu-HU" sz="1200" dirty="0"/>
              <a:t> (nem minden homológ kromoszómapár válik szét). Leány újszülöttben összes petesejt a </a:t>
            </a:r>
            <a:r>
              <a:rPr lang="hu-HU" sz="1200" dirty="0" err="1"/>
              <a:t>profázis</a:t>
            </a:r>
            <a:r>
              <a:rPr lang="hu-HU" sz="1200" dirty="0"/>
              <a:t> I-ben van.</a:t>
            </a:r>
          </a:p>
          <a:p>
            <a:pPr marL="342900" indent="-342900">
              <a:spcBef>
                <a:spcPct val="50000"/>
              </a:spcBef>
            </a:pPr>
            <a:r>
              <a:rPr lang="hu-HU" sz="1400" b="1" dirty="0">
                <a:solidFill>
                  <a:schemeClr val="accent2"/>
                </a:solidFill>
              </a:rPr>
              <a:t>2. 	</a:t>
            </a:r>
            <a:r>
              <a:rPr lang="hu-HU" sz="1400" b="1" dirty="0" err="1">
                <a:solidFill>
                  <a:schemeClr val="accent2"/>
                </a:solidFill>
              </a:rPr>
              <a:t>Metafázis</a:t>
            </a:r>
            <a:r>
              <a:rPr lang="hu-HU" sz="1400" b="1" dirty="0">
                <a:solidFill>
                  <a:schemeClr val="accent2"/>
                </a:solidFill>
              </a:rPr>
              <a:t> </a:t>
            </a:r>
            <a:r>
              <a:rPr lang="hu-HU" sz="1400" b="1" dirty="0" err="1">
                <a:solidFill>
                  <a:schemeClr val="accent2"/>
                </a:solidFill>
              </a:rPr>
              <a:t>II-ben</a:t>
            </a:r>
            <a:r>
              <a:rPr lang="hu-HU" sz="1400" b="1" dirty="0"/>
              <a:t>,</a:t>
            </a:r>
            <a:r>
              <a:rPr lang="hu-HU" sz="1400" dirty="0"/>
              <a:t> </a:t>
            </a:r>
            <a:r>
              <a:rPr lang="hu-HU" sz="1400" dirty="0" smtClean="0"/>
              <a:t>csak </a:t>
            </a:r>
            <a:r>
              <a:rPr lang="hu-HU" sz="1400" dirty="0"/>
              <a:t>a spermium behatolásakor fejeződik be a 2. érési </a:t>
            </a:r>
            <a:r>
              <a:rPr lang="hu-HU" sz="1400" dirty="0" smtClean="0"/>
              <a:t>osztódás.</a:t>
            </a:r>
            <a:endParaRPr lang="hu-HU" sz="1400" dirty="0"/>
          </a:p>
          <a:p>
            <a:pPr marL="342900" indent="-342900">
              <a:spcBef>
                <a:spcPct val="50000"/>
              </a:spcBef>
            </a:pPr>
            <a:r>
              <a:rPr lang="hu-HU" sz="1200" dirty="0"/>
              <a:t>	</a:t>
            </a:r>
            <a:r>
              <a:rPr lang="hu-HU" sz="1400" dirty="0"/>
              <a:t>Ha nincs megtermékenyítés, a petesejt a </a:t>
            </a:r>
            <a:r>
              <a:rPr lang="hu-HU" sz="1400" dirty="0" err="1"/>
              <a:t>metafázis</a:t>
            </a:r>
            <a:r>
              <a:rPr lang="hu-HU" sz="1400" dirty="0"/>
              <a:t> </a:t>
            </a:r>
            <a:r>
              <a:rPr lang="hu-HU" sz="1400" dirty="0" err="1"/>
              <a:t>II-ben</a:t>
            </a:r>
            <a:r>
              <a:rPr lang="hu-HU" sz="1400" dirty="0"/>
              <a:t> elpusztul (tehát a spermium „menti meg”).</a:t>
            </a:r>
          </a:p>
        </p:txBody>
      </p:sp>
      <p:sp>
        <p:nvSpPr>
          <p:cNvPr id="25651" name="Text Box 61"/>
          <p:cNvSpPr txBox="1">
            <a:spLocks noChangeArrowheads="1"/>
          </p:cNvSpPr>
          <p:nvPr/>
        </p:nvSpPr>
        <p:spPr bwMode="auto">
          <a:xfrm>
            <a:off x="7308850" y="3573463"/>
            <a:ext cx="15843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további növekedés, kortikális granulumok, zona pellucida</a:t>
            </a:r>
          </a:p>
        </p:txBody>
      </p:sp>
      <p:sp>
        <p:nvSpPr>
          <p:cNvPr id="25652" name="Text Box 62"/>
          <p:cNvSpPr txBox="1">
            <a:spLocks noChangeArrowheads="1"/>
          </p:cNvSpPr>
          <p:nvPr/>
        </p:nvSpPr>
        <p:spPr bwMode="auto">
          <a:xfrm>
            <a:off x="7956550" y="58769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41887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cro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100482"/>
            <a:ext cx="2552246" cy="36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Sejthalál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2088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600" dirty="0" smtClean="0"/>
              <a:t>A </a:t>
            </a:r>
            <a:r>
              <a:rPr lang="hu-HU" sz="1600" dirty="0" err="1" smtClean="0"/>
              <a:t>sejthomeosztázis</a:t>
            </a:r>
            <a:r>
              <a:rPr lang="hu-HU" sz="1600" dirty="0" smtClean="0"/>
              <a:t>, vagyis a sejtek számának azonos szinten tartása a sejtben programozott önpusztító folyamat segítségével valósul meg. Ez a programozott sejthalál, az </a:t>
            </a:r>
            <a:r>
              <a:rPr lang="hu-HU" sz="1600" b="1" dirty="0" err="1" smtClean="0">
                <a:solidFill>
                  <a:schemeClr val="accent2">
                    <a:lumMod val="75000"/>
                  </a:schemeClr>
                </a:solidFill>
              </a:rPr>
              <a:t>apoptózis</a:t>
            </a:r>
            <a:r>
              <a:rPr lang="hu-HU" sz="1600" dirty="0" smtClean="0"/>
              <a:t>,  amely a sejt öregedési folyamatainak következménye. Aktiválódhat </a:t>
            </a:r>
            <a:r>
              <a:rPr lang="hu-HU" sz="1600" dirty="0" err="1" smtClean="0"/>
              <a:t>intra-vagy</a:t>
            </a:r>
            <a:r>
              <a:rPr lang="hu-HU" sz="1600" dirty="0" smtClean="0"/>
              <a:t> </a:t>
            </a:r>
            <a:r>
              <a:rPr lang="hu-HU" sz="1600" dirty="0" err="1" smtClean="0"/>
              <a:t>extracelluláris</a:t>
            </a:r>
            <a:r>
              <a:rPr lang="hu-HU" sz="1600" dirty="0" smtClean="0"/>
              <a:t> jelre. Az osztódás és az elhalás dinamikus egyensúlyba kerül.</a:t>
            </a:r>
          </a:p>
          <a:p>
            <a:pPr marL="0" indent="0">
              <a:buNone/>
            </a:pPr>
            <a:endParaRPr lang="hu-HU" sz="1600" dirty="0"/>
          </a:p>
          <a:p>
            <a:pPr marL="0" indent="0">
              <a:buNone/>
            </a:pPr>
            <a:r>
              <a:rPr lang="hu-HU" sz="1600" dirty="0" smtClean="0"/>
              <a:t>A sejt durva, károsító hatásokra szintén elhalhat, ez azonban a programozott folyamat nélkül megy végbe, </a:t>
            </a:r>
            <a:r>
              <a:rPr lang="hu-HU" sz="1600" b="1" dirty="0" smtClean="0">
                <a:solidFill>
                  <a:schemeClr val="accent2">
                    <a:lumMod val="75000"/>
                  </a:schemeClr>
                </a:solidFill>
              </a:rPr>
              <a:t>nekrózissal</a:t>
            </a:r>
            <a:r>
              <a:rPr lang="hu-HU" sz="1600" dirty="0" smtClean="0"/>
              <a:t>.</a:t>
            </a:r>
          </a:p>
          <a:p>
            <a:endParaRPr lang="hu-HU" sz="160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985" y="3356992"/>
            <a:ext cx="34118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Apoptózis</a:t>
            </a:r>
            <a:endParaRPr lang="hu-H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egy sejt úgy pusztul el, hogy környezetét lebomlásával nem zavarja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</a:t>
            </a:r>
            <a:r>
              <a:rPr lang="hu-HU" dirty="0" smtClean="0"/>
              <a:t> sejt térfogata zsugorodik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sejtmembrán 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g</a:t>
            </a:r>
            <a:r>
              <a:rPr lang="hu-HU" dirty="0" smtClean="0"/>
              <a:t>yulladás nem kíséri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kromatin kondenzálódik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6012160" y="3356992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Nekrózis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sok sejtet érint, </a:t>
            </a:r>
            <a:r>
              <a:rPr lang="hu-HU" dirty="0" err="1" smtClean="0"/>
              <a:t>nekrotikus</a:t>
            </a:r>
            <a:r>
              <a:rPr lang="hu-HU" dirty="0" smtClean="0"/>
              <a:t> zónát hoz létre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sejt térfogata duzzad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sejtmembrán szétesik, citoplazma kiáramlik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gyulladással jár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sejtmag diffúz szétesése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8460432" y="63813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Az </a:t>
            </a:r>
            <a:r>
              <a:rPr lang="hu-HU" sz="2800" dirty="0" err="1" smtClean="0"/>
              <a:t>apoptózis</a:t>
            </a:r>
            <a:r>
              <a:rPr lang="hu-HU" sz="2800" dirty="0" smtClean="0"/>
              <a:t> molekuláris mechanizmusa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dirty="0" smtClean="0"/>
              <a:t>Az öngyilkos program a </a:t>
            </a:r>
            <a:r>
              <a:rPr lang="hu-HU" sz="1800" dirty="0" err="1" smtClean="0"/>
              <a:t>mitochondriumból</a:t>
            </a:r>
            <a:r>
              <a:rPr lang="hu-HU" sz="1800" dirty="0" smtClean="0"/>
              <a:t> felszabaduló </a:t>
            </a:r>
            <a:r>
              <a:rPr lang="hu-HU" sz="1800" u="sng" dirty="0" err="1" smtClean="0"/>
              <a:t>citokróm-C</a:t>
            </a:r>
            <a:r>
              <a:rPr lang="hu-HU" sz="1800" u="sng" dirty="0" smtClean="0"/>
              <a:t> </a:t>
            </a:r>
            <a:r>
              <a:rPr lang="hu-HU" sz="1800" dirty="0" smtClean="0"/>
              <a:t> felszabadulásával kezdődik, amely egy adapter fehérje segítségével összegyűjti az inaktív </a:t>
            </a:r>
            <a:r>
              <a:rPr lang="hu-HU" sz="1800" dirty="0" err="1" smtClean="0"/>
              <a:t>iniciátor</a:t>
            </a:r>
            <a:r>
              <a:rPr lang="hu-HU" sz="1800" dirty="0" smtClean="0"/>
              <a:t> </a:t>
            </a:r>
            <a:r>
              <a:rPr lang="hu-HU" sz="1800" dirty="0" err="1" smtClean="0"/>
              <a:t>kaszpázokat</a:t>
            </a:r>
            <a:r>
              <a:rPr lang="hu-HU" sz="1800" dirty="0" smtClean="0"/>
              <a:t>, és egymás hasításával aktiválja azokat. (</a:t>
            </a:r>
            <a:r>
              <a:rPr lang="hu-HU" sz="1800" dirty="0" err="1" smtClean="0"/>
              <a:t>kaszpáz</a:t>
            </a:r>
            <a:r>
              <a:rPr lang="hu-HU" sz="1800" dirty="0" smtClean="0"/>
              <a:t>= cisztein </a:t>
            </a:r>
            <a:r>
              <a:rPr lang="hu-HU" sz="1800" dirty="0" err="1" smtClean="0"/>
              <a:t>proteáz</a:t>
            </a:r>
            <a:r>
              <a:rPr lang="hu-HU" sz="1800" dirty="0" smtClean="0"/>
              <a:t>, amely </a:t>
            </a:r>
            <a:r>
              <a:rPr lang="hu-HU" sz="1800" dirty="0" err="1" smtClean="0"/>
              <a:t>aszparaginsav</a:t>
            </a:r>
            <a:r>
              <a:rPr lang="hu-HU" sz="1800" dirty="0" smtClean="0"/>
              <a:t> mellett bont)</a:t>
            </a:r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r>
              <a:rPr lang="hu-HU" sz="1800" dirty="0" smtClean="0"/>
              <a:t> </a:t>
            </a:r>
            <a:endParaRPr lang="en-US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17" y="2852936"/>
            <a:ext cx="7250832" cy="372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Az </a:t>
            </a:r>
            <a:r>
              <a:rPr lang="hu-HU" sz="2800" dirty="0" err="1" smtClean="0"/>
              <a:t>apoptózis</a:t>
            </a:r>
            <a:r>
              <a:rPr lang="hu-HU" sz="2800" dirty="0" smtClean="0"/>
              <a:t> molekuláris mechanizmusa</a:t>
            </a:r>
            <a:endParaRPr lang="en-US" sz="28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96" y="1628800"/>
            <a:ext cx="5381962" cy="448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7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971550" y="765175"/>
            <a:ext cx="244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FFFF99"/>
                </a:solidFill>
              </a:rPr>
              <a:t>Külső (</a:t>
            </a:r>
            <a:r>
              <a:rPr lang="hu-HU" sz="1400" b="1" dirty="0" smtClean="0">
                <a:solidFill>
                  <a:srgbClr val="FFFF99"/>
                </a:solidFill>
              </a:rPr>
              <a:t>halált hozó</a:t>
            </a:r>
            <a:r>
              <a:rPr lang="hu-HU" sz="1400" b="1" dirty="0">
                <a:solidFill>
                  <a:srgbClr val="FFFF99"/>
                </a:solidFill>
              </a:rPr>
              <a:t>) jelek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4643438" y="260350"/>
            <a:ext cx="36734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99"/>
                </a:solidFill>
              </a:rPr>
              <a:t>Túlélési faktorok hiánya, és belső jelek (DNS-károsodás, oxigén- és tápanyaghiány, stb.)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5003800" y="1268413"/>
            <a:ext cx="237648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99"/>
                </a:solidFill>
              </a:rPr>
              <a:t>mitochondriumból fehérjék kiáramlása, szabályozza a Bcl2 fehérjecsalád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203575" y="25654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CCFF99"/>
                </a:solidFill>
              </a:rPr>
              <a:t>adapterfehérjék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3203575" y="3357563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CCECFF"/>
                </a:solidFill>
              </a:rPr>
              <a:t>initiator-kaszpázok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3132138" y="4076700"/>
            <a:ext cx="223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CCECFF"/>
                </a:solidFill>
              </a:rPr>
              <a:t>kivégző kaszpázok</a:t>
            </a: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899592" y="4941168"/>
            <a:ext cx="18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 err="1" smtClean="0">
                <a:solidFill>
                  <a:srgbClr val="FF9999"/>
                </a:solidFill>
              </a:rPr>
              <a:t>Laminok</a:t>
            </a:r>
            <a:r>
              <a:rPr lang="hu-HU" sz="1400" b="1" dirty="0" smtClean="0">
                <a:solidFill>
                  <a:srgbClr val="FF9999"/>
                </a:solidFill>
              </a:rPr>
              <a:t> lebontása</a:t>
            </a:r>
            <a:endParaRPr lang="hu-HU" sz="1400" b="1" dirty="0">
              <a:solidFill>
                <a:srgbClr val="FF9999"/>
              </a:solidFill>
            </a:endParaRP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1187624" y="5373216"/>
            <a:ext cx="2232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FF9999"/>
                </a:solidFill>
              </a:rPr>
              <a:t>adhéziós és </a:t>
            </a:r>
            <a:r>
              <a:rPr lang="hu-HU" sz="1400" b="1" dirty="0" err="1" smtClean="0">
                <a:solidFill>
                  <a:srgbClr val="FF9999"/>
                </a:solidFill>
              </a:rPr>
              <a:t>sejtvázfehérjék</a:t>
            </a:r>
            <a:r>
              <a:rPr lang="hu-HU" sz="1400" b="1" dirty="0" smtClean="0">
                <a:solidFill>
                  <a:srgbClr val="FF9999"/>
                </a:solidFill>
              </a:rPr>
              <a:t> lebontása</a:t>
            </a:r>
            <a:endParaRPr lang="hu-HU" sz="1400" b="1" dirty="0">
              <a:solidFill>
                <a:srgbClr val="FF9999"/>
              </a:solidFill>
            </a:endParaRP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3491682" y="5373216"/>
            <a:ext cx="2376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 smtClean="0">
                <a:solidFill>
                  <a:srgbClr val="FF9999"/>
                </a:solidFill>
              </a:rPr>
              <a:t>Endonukleáz, amely felelős a DNS </a:t>
            </a:r>
            <a:r>
              <a:rPr lang="hu-HU" sz="1400" b="1" dirty="0" err="1" smtClean="0">
                <a:solidFill>
                  <a:srgbClr val="FF9999"/>
                </a:solidFill>
              </a:rPr>
              <a:t>fragmentálásért</a:t>
            </a:r>
            <a:endParaRPr lang="hu-HU" sz="1400" b="1" dirty="0">
              <a:solidFill>
                <a:srgbClr val="FF9999"/>
              </a:solidFill>
            </a:endParaRPr>
          </a:p>
        </p:txBody>
      </p:sp>
      <p:sp>
        <p:nvSpPr>
          <p:cNvPr id="33803" name="Text Box 14"/>
          <p:cNvSpPr txBox="1">
            <a:spLocks noChangeArrowheads="1"/>
          </p:cNvSpPr>
          <p:nvPr/>
        </p:nvSpPr>
        <p:spPr bwMode="auto">
          <a:xfrm>
            <a:off x="5508104" y="4725144"/>
            <a:ext cx="25923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FF9999"/>
                </a:solidFill>
              </a:rPr>
              <a:t>szöveti </a:t>
            </a:r>
            <a:r>
              <a:rPr lang="hu-HU" sz="1400" b="1" dirty="0" err="1" smtClean="0">
                <a:solidFill>
                  <a:srgbClr val="FF9999"/>
                </a:solidFill>
              </a:rPr>
              <a:t>transzglutamináz</a:t>
            </a:r>
            <a:r>
              <a:rPr lang="hu-HU" sz="1400" b="1" dirty="0" smtClean="0">
                <a:solidFill>
                  <a:srgbClr val="FF9999"/>
                </a:solidFill>
              </a:rPr>
              <a:t>, amely keresztkötéseket létesít a fehérjék aminosavai között.</a:t>
            </a:r>
            <a:endParaRPr lang="hu-HU" sz="1400" b="1" dirty="0">
              <a:solidFill>
                <a:srgbClr val="FF9999"/>
              </a:solidFill>
            </a:endParaRPr>
          </a:p>
        </p:txBody>
      </p:sp>
      <p:sp>
        <p:nvSpPr>
          <p:cNvPr id="33804" name="Line 15"/>
          <p:cNvSpPr>
            <a:spLocks noChangeShapeType="1"/>
          </p:cNvSpPr>
          <p:nvPr/>
        </p:nvSpPr>
        <p:spPr bwMode="auto">
          <a:xfrm>
            <a:off x="2627313" y="1412875"/>
            <a:ext cx="1081087" cy="1008063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05" name="Line 16"/>
          <p:cNvSpPr>
            <a:spLocks noChangeShapeType="1"/>
          </p:cNvSpPr>
          <p:nvPr/>
        </p:nvSpPr>
        <p:spPr bwMode="auto">
          <a:xfrm>
            <a:off x="5795963" y="1052513"/>
            <a:ext cx="0" cy="21590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06" name="Line 17"/>
          <p:cNvSpPr>
            <a:spLocks noChangeShapeType="1"/>
          </p:cNvSpPr>
          <p:nvPr/>
        </p:nvSpPr>
        <p:spPr bwMode="auto">
          <a:xfrm flipH="1">
            <a:off x="4140200" y="1989138"/>
            <a:ext cx="792163" cy="43180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07" name="Line 18"/>
          <p:cNvSpPr>
            <a:spLocks noChangeShapeType="1"/>
          </p:cNvSpPr>
          <p:nvPr/>
        </p:nvSpPr>
        <p:spPr bwMode="auto">
          <a:xfrm>
            <a:off x="3924300" y="2924175"/>
            <a:ext cx="0" cy="433388"/>
          </a:xfrm>
          <a:prstGeom prst="line">
            <a:avLst/>
          </a:prstGeom>
          <a:noFill/>
          <a:ln w="28575">
            <a:solidFill>
              <a:srgbClr val="CC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08" name="Line 19"/>
          <p:cNvSpPr>
            <a:spLocks noChangeShapeType="1"/>
          </p:cNvSpPr>
          <p:nvPr/>
        </p:nvSpPr>
        <p:spPr bwMode="auto">
          <a:xfrm>
            <a:off x="3924300" y="3716338"/>
            <a:ext cx="0" cy="4333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09" name="Line 20"/>
          <p:cNvSpPr>
            <a:spLocks noChangeShapeType="1"/>
          </p:cNvSpPr>
          <p:nvPr/>
        </p:nvSpPr>
        <p:spPr bwMode="auto">
          <a:xfrm flipH="1">
            <a:off x="2195513" y="4508500"/>
            <a:ext cx="1223962" cy="5048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10" name="Line 21"/>
          <p:cNvSpPr>
            <a:spLocks noChangeShapeType="1"/>
          </p:cNvSpPr>
          <p:nvPr/>
        </p:nvSpPr>
        <p:spPr bwMode="auto">
          <a:xfrm flipH="1">
            <a:off x="2987675" y="4508500"/>
            <a:ext cx="792163" cy="9366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11" name="Line 22"/>
          <p:cNvSpPr>
            <a:spLocks noChangeShapeType="1"/>
          </p:cNvSpPr>
          <p:nvPr/>
        </p:nvSpPr>
        <p:spPr bwMode="auto">
          <a:xfrm>
            <a:off x="4067176" y="4508500"/>
            <a:ext cx="469106" cy="95530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812" name="Line 23"/>
          <p:cNvSpPr>
            <a:spLocks noChangeShapeType="1"/>
          </p:cNvSpPr>
          <p:nvPr/>
        </p:nvSpPr>
        <p:spPr bwMode="auto">
          <a:xfrm>
            <a:off x="4572000" y="4508500"/>
            <a:ext cx="1008063" cy="5048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82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123728" y="116632"/>
            <a:ext cx="48963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dirty="0">
                <a:latin typeface="+mj-lt"/>
              </a:rPr>
              <a:t>Az </a:t>
            </a:r>
            <a:r>
              <a:rPr lang="hu-HU" sz="2800" dirty="0" err="1" smtClean="0">
                <a:latin typeface="+mj-lt"/>
              </a:rPr>
              <a:t>apoptózis</a:t>
            </a:r>
            <a:r>
              <a:rPr lang="hu-HU" sz="2800" dirty="0" smtClean="0">
                <a:latin typeface="+mj-lt"/>
              </a:rPr>
              <a:t> </a:t>
            </a:r>
            <a:r>
              <a:rPr lang="hu-HU" sz="2800" dirty="0">
                <a:latin typeface="+mj-lt"/>
              </a:rPr>
              <a:t>jelentősége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611188" y="1125538"/>
            <a:ext cx="5040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/>
              <a:t>Embrionális fejlődésben: </a:t>
            </a:r>
            <a:r>
              <a:rPr lang="hu-HU" sz="1200" dirty="0" err="1"/>
              <a:t>blastocysta</a:t>
            </a:r>
            <a:r>
              <a:rPr lang="hu-HU" sz="1200" dirty="0"/>
              <a:t> üreg kialakítása, ujjak szétválasztása, </a:t>
            </a:r>
            <a:r>
              <a:rPr lang="hu-HU" sz="1200" dirty="0" err="1"/>
              <a:t>izületi</a:t>
            </a:r>
            <a:r>
              <a:rPr lang="hu-HU" sz="1200" dirty="0"/>
              <a:t> rés kialakítása, ősvese nagy részének lebontása, Wolff- ill. Müller-cső visszafejlődése az ellentétes nemben, idegi kapcsolatok létrejötte (felesleges neuronok kiiktatása), stb. </a:t>
            </a:r>
          </a:p>
        </p:txBody>
      </p:sp>
      <p:pic>
        <p:nvPicPr>
          <p:cNvPr id="34820" name="Picture 6" descr="figure 18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981075"/>
            <a:ext cx="3097213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6588125" y="2650307"/>
            <a:ext cx="1728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dirty="0" smtClean="0"/>
              <a:t>ujjak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/>
              <a:t>szétválasztása</a:t>
            </a:r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611188" y="2349500"/>
            <a:ext cx="56880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/>
              <a:t>Felnőtt, normális szervezetben: felesleges </a:t>
            </a:r>
            <a:r>
              <a:rPr lang="hu-HU" sz="1200" u="sng" dirty="0" err="1"/>
              <a:t>spermiogoniumok</a:t>
            </a:r>
            <a:r>
              <a:rPr lang="hu-HU" sz="1200" u="sng" dirty="0"/>
              <a:t>, </a:t>
            </a:r>
            <a:r>
              <a:rPr lang="hu-HU" sz="1200" u="sng" dirty="0" err="1"/>
              <a:t>oogoniumok</a:t>
            </a:r>
            <a:r>
              <a:rPr lang="hu-HU" sz="1200" u="sng" dirty="0"/>
              <a:t> pusztulása</a:t>
            </a:r>
            <a:r>
              <a:rPr lang="hu-HU" sz="1200" dirty="0"/>
              <a:t>, tartalék </a:t>
            </a:r>
            <a:r>
              <a:rPr lang="hu-HU" sz="1200" dirty="0" err="1"/>
              <a:t>neutrophil</a:t>
            </a:r>
            <a:r>
              <a:rPr lang="hu-HU" sz="1200" dirty="0"/>
              <a:t> </a:t>
            </a:r>
            <a:r>
              <a:rPr lang="hu-HU" sz="1200" dirty="0" err="1"/>
              <a:t>granulocyták</a:t>
            </a:r>
            <a:r>
              <a:rPr lang="hu-HU" sz="1200" dirty="0"/>
              <a:t> eltávolítása csontvelőben, </a:t>
            </a:r>
            <a:r>
              <a:rPr lang="hu-HU" sz="1200" dirty="0" err="1"/>
              <a:t>autoreaktív</a:t>
            </a:r>
            <a:r>
              <a:rPr lang="hu-HU" sz="1200" dirty="0"/>
              <a:t> T-sejtek kiiktatása, </a:t>
            </a:r>
            <a:r>
              <a:rPr lang="hu-HU" sz="1200" dirty="0" err="1"/>
              <a:t>B-sejtek</a:t>
            </a:r>
            <a:r>
              <a:rPr lang="hu-HU" sz="1200" dirty="0"/>
              <a:t> elhalása antigén hiányában, </a:t>
            </a:r>
            <a:r>
              <a:rPr lang="hu-HU" sz="1200" dirty="0" err="1"/>
              <a:t>faggyúmirigysejtek</a:t>
            </a:r>
            <a:r>
              <a:rPr lang="hu-HU" sz="1200" dirty="0"/>
              <a:t> átalakulása, hormonfüggő mirigysejtek visszafejlődése hormon hiányában (</a:t>
            </a:r>
            <a:r>
              <a:rPr lang="hu-HU" sz="1200" u="sng" dirty="0"/>
              <a:t>emlőmirigy visszafejlődése </a:t>
            </a:r>
            <a:r>
              <a:rPr lang="hu-HU" sz="1200" dirty="0"/>
              <a:t>szoptatási időszak után, </a:t>
            </a:r>
            <a:r>
              <a:rPr lang="hu-HU" sz="1200" dirty="0" err="1"/>
              <a:t>prostatahám</a:t>
            </a:r>
            <a:r>
              <a:rPr lang="hu-HU" sz="1200" dirty="0"/>
              <a:t>, </a:t>
            </a:r>
            <a:r>
              <a:rPr lang="hu-HU" sz="1200" dirty="0" err="1"/>
              <a:t>endometrium</a:t>
            </a:r>
            <a:r>
              <a:rPr lang="hu-HU" sz="1200" dirty="0"/>
              <a:t>, </a:t>
            </a:r>
            <a:r>
              <a:rPr lang="hu-HU" sz="1200" dirty="0" err="1"/>
              <a:t>ovarium</a:t>
            </a:r>
            <a:r>
              <a:rPr lang="hu-HU" sz="1200" dirty="0"/>
              <a:t> tüszői) hajhagyma sejtjei, </a:t>
            </a:r>
            <a:r>
              <a:rPr lang="hu-HU" sz="1200" dirty="0" err="1" smtClean="0"/>
              <a:t>megakaryocyták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611188" y="3933825"/>
            <a:ext cx="5903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/>
              <a:t>Kóros állapotokban: </a:t>
            </a:r>
            <a:r>
              <a:rPr lang="hu-HU" sz="1200" dirty="0" err="1"/>
              <a:t>neuronelhalás</a:t>
            </a:r>
            <a:r>
              <a:rPr lang="hu-HU" sz="1200" dirty="0"/>
              <a:t> </a:t>
            </a:r>
            <a:r>
              <a:rPr lang="hu-HU" sz="1200" dirty="0" err="1"/>
              <a:t>neurodegeneratív</a:t>
            </a:r>
            <a:r>
              <a:rPr lang="hu-HU" sz="1200" dirty="0"/>
              <a:t> betegségekben, rákos sejtek pusztulása kemoterápiában, szívizomelhalás infarktus körül</a:t>
            </a:r>
          </a:p>
        </p:txBody>
      </p:sp>
      <p:sp>
        <p:nvSpPr>
          <p:cNvPr id="34824" name="Text Box 12"/>
          <p:cNvSpPr txBox="1">
            <a:spLocks noChangeArrowheads="1"/>
          </p:cNvSpPr>
          <p:nvPr/>
        </p:nvSpPr>
        <p:spPr bwMode="auto">
          <a:xfrm>
            <a:off x="539750" y="4868863"/>
            <a:ext cx="770572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dirty="0"/>
              <a:t>Az </a:t>
            </a:r>
            <a:r>
              <a:rPr lang="hu-HU" sz="1400" b="1" dirty="0" err="1"/>
              <a:t>apoptosis</a:t>
            </a:r>
            <a:r>
              <a:rPr lang="hu-HU" sz="1400" b="1" dirty="0"/>
              <a:t> elmaradása esetén: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200" b="1" dirty="0"/>
              <a:t>daganatok fejlődnek ki (DNS-károsodott sejtek továbbszaporodása,  Bcl2 kóros </a:t>
            </a:r>
            <a:r>
              <a:rPr lang="hu-HU" sz="1200" b="1" dirty="0" err="1"/>
              <a:t>túlprodukciója</a:t>
            </a:r>
            <a:r>
              <a:rPr lang="hu-HU" sz="1200" b="1" dirty="0"/>
              <a:t> miatt</a:t>
            </a:r>
            <a:r>
              <a:rPr lang="hu-HU" sz="1200" b="1" dirty="0" smtClean="0"/>
              <a:t>)</a:t>
            </a:r>
            <a:endParaRPr lang="hu-HU" sz="1200" b="1" dirty="0"/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200" b="1" dirty="0" err="1"/>
              <a:t>autoimmunitás</a:t>
            </a:r>
            <a:r>
              <a:rPr lang="hu-HU" sz="1200" b="1" dirty="0"/>
              <a:t> alakul ki (</a:t>
            </a:r>
            <a:r>
              <a:rPr lang="hu-HU" sz="1200" b="1" dirty="0" err="1"/>
              <a:t>autoreaktív</a:t>
            </a:r>
            <a:r>
              <a:rPr lang="hu-HU" sz="1200" b="1" dirty="0"/>
              <a:t> </a:t>
            </a:r>
            <a:r>
              <a:rPr lang="hu-HU" sz="1200" b="1" dirty="0" err="1"/>
              <a:t>lymphocyták</a:t>
            </a:r>
            <a:r>
              <a:rPr lang="hu-HU" sz="1200" b="1" dirty="0"/>
              <a:t> megmaradása miatt),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200" b="1" dirty="0"/>
              <a:t>fejlődési rendellenességek jönnek létre (a normális szervkialakítás megzavarása miatt</a:t>
            </a:r>
            <a:r>
              <a:rPr lang="hu-HU" sz="1200" b="1" dirty="0" smtClean="0"/>
              <a:t>)</a:t>
            </a:r>
            <a:endParaRPr lang="hu-HU" sz="1200" b="1" dirty="0"/>
          </a:p>
        </p:txBody>
      </p:sp>
    </p:spTree>
    <p:extLst>
      <p:ext uri="{BB962C8B-B14F-4D97-AF65-F5344CB8AC3E}">
        <p14:creationId xmlns:p14="http://schemas.microsoft.com/office/powerpoint/2010/main" val="6380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" y="15213"/>
            <a:ext cx="4644007" cy="346867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10" y="4750"/>
            <a:ext cx="4638690" cy="3496258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51806" y="4123671"/>
            <a:ext cx="2340384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dirty="0" err="1" smtClean="0">
                <a:ln>
                  <a:noFill/>
                </a:ln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Go to NeuroToxicology on ScienceDirect"/>
              </a:rPr>
              <a:t>NeuroToxicology</a:t>
            </a:r>
            <a:endParaRPr kumimoji="0" lang="hu-HU" altLang="hu-HU" sz="900" b="0" i="0" u="none" strike="noStrike" cap="none" normalizeH="0" baseline="0" dirty="0" smtClean="0">
              <a:ln>
                <a:noFill/>
              </a:ln>
              <a:solidFill>
                <a:srgbClr val="2E2E2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900" b="0" i="0" u="none" strike="noStrike" cap="none" normalizeH="0" baseline="0" dirty="0" err="1" smtClean="0">
                <a:ln>
                  <a:noFill/>
                </a:ln>
                <a:solidFill>
                  <a:srgbClr val="316C9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Go to table of contents for this volume/issue"/>
              </a:rPr>
              <a:t>Volume</a:t>
            </a:r>
            <a:r>
              <a:rPr kumimoji="0" lang="hu-HU" altLang="hu-HU" sz="900" b="0" i="0" u="none" strike="noStrike" cap="none" normalizeH="0" baseline="0" dirty="0" smtClean="0">
                <a:ln>
                  <a:noFill/>
                </a:ln>
                <a:solidFill>
                  <a:srgbClr val="316C9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Go to table of contents for this volume/issue"/>
              </a:rPr>
              <a:t> 44</a:t>
            </a:r>
            <a:r>
              <a:rPr kumimoji="0" lang="hu-HU" altLang="hu-HU" sz="900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hu-HU" altLang="hu-HU" sz="900" b="0" i="0" u="none" strike="noStrike" cap="none" normalizeH="0" baseline="0" dirty="0" err="1" smtClean="0">
                <a:ln>
                  <a:noFill/>
                </a:ln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kumimoji="0" lang="hu-HU" altLang="hu-HU" sz="900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2014, </a:t>
            </a:r>
            <a:r>
              <a:rPr kumimoji="0" lang="hu-HU" altLang="hu-HU" sz="900" b="0" i="0" u="none" strike="noStrike" cap="none" normalizeH="0" baseline="0" dirty="0" err="1" smtClean="0">
                <a:ln>
                  <a:noFill/>
                </a:ln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Pages</a:t>
            </a:r>
            <a:r>
              <a:rPr kumimoji="0" lang="hu-HU" altLang="hu-HU" sz="900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231–236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900" b="0" i="0" u="none" strike="noStrike" cap="none" normalizeH="0" baseline="0" dirty="0" smtClean="0">
              <a:ln>
                <a:noFill/>
              </a:ln>
              <a:solidFill>
                <a:srgbClr val="316C9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Cover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0" y="4616114"/>
            <a:ext cx="1057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915816" y="5085184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u-HU" dirty="0" smtClean="0"/>
              <a:t>„</a:t>
            </a:r>
            <a:r>
              <a:rPr lang="en-US" dirty="0" smtClean="0"/>
              <a:t>Apoptotic </a:t>
            </a:r>
            <a:r>
              <a:rPr lang="en-US" dirty="0"/>
              <a:t>effects of the ‘designer drug’ </a:t>
            </a:r>
            <a:r>
              <a:rPr lang="en-US" dirty="0" err="1"/>
              <a:t>methylenedioxypyrovalerone</a:t>
            </a:r>
            <a:r>
              <a:rPr lang="en-US" dirty="0"/>
              <a:t> (MDPV) on the neonatal mouse </a:t>
            </a:r>
            <a:r>
              <a:rPr lang="en-US" dirty="0" smtClean="0"/>
              <a:t>brain</a:t>
            </a:r>
            <a:r>
              <a:rPr lang="hu-HU" dirty="0" smtClean="0"/>
              <a:t>”</a:t>
            </a:r>
          </a:p>
          <a:p>
            <a:pPr fontAlgn="base"/>
            <a:endParaRPr lang="hu-HU" dirty="0"/>
          </a:p>
          <a:p>
            <a:pPr fontAlgn="base"/>
            <a:r>
              <a:rPr lang="hu-HU" sz="1600" dirty="0" smtClean="0"/>
              <a:t>Ágota Ádám, László István Gerecsei, Nikolett </a:t>
            </a:r>
            <a:r>
              <a:rPr lang="hu-HU" sz="1600" dirty="0" err="1" smtClean="0"/>
              <a:t>Lepesi</a:t>
            </a:r>
            <a:r>
              <a:rPr lang="hu-HU" sz="1600" dirty="0" smtClean="0"/>
              <a:t>, András Csillag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37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Felhasznált irodalom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err="1" smtClean="0"/>
              <a:t>Röhlich</a:t>
            </a:r>
            <a:r>
              <a:rPr lang="hu-HU" sz="2000" dirty="0" smtClean="0"/>
              <a:t> Pál: Szövettan.</a:t>
            </a:r>
          </a:p>
          <a:p>
            <a:r>
              <a:rPr lang="hu-HU" sz="2000" dirty="0" err="1" smtClean="0"/>
              <a:t>Fisher</a:t>
            </a:r>
            <a:r>
              <a:rPr lang="hu-HU" sz="2000" dirty="0" smtClean="0"/>
              <a:t> Ernő: A funkcionális sejttan alapjai.</a:t>
            </a:r>
          </a:p>
          <a:p>
            <a:r>
              <a:rPr lang="hu-HU" sz="2000" dirty="0" smtClean="0"/>
              <a:t>Dr. </a:t>
            </a:r>
            <a:r>
              <a:rPr lang="hu-HU" sz="2000" dirty="0" err="1" smtClean="0"/>
              <a:t>Herberth-Minkó</a:t>
            </a:r>
            <a:r>
              <a:rPr lang="hu-HU" sz="2000" dirty="0" smtClean="0"/>
              <a:t> Krisztina azonos című előadása.</a:t>
            </a:r>
          </a:p>
          <a:p>
            <a:r>
              <a:rPr lang="hu-HU" sz="2000" dirty="0" err="1" smtClean="0"/>
              <a:t>Alberts</a:t>
            </a:r>
            <a:r>
              <a:rPr lang="hu-HU" sz="2000" dirty="0" smtClean="0"/>
              <a:t>, Johnson, Lewis, </a:t>
            </a:r>
            <a:r>
              <a:rPr lang="hu-HU" sz="2000" dirty="0" err="1" smtClean="0"/>
              <a:t>Raff</a:t>
            </a:r>
            <a:r>
              <a:rPr lang="hu-HU" sz="2000" dirty="0" smtClean="0"/>
              <a:t>, Roberts, Walter: </a:t>
            </a:r>
            <a:r>
              <a:rPr lang="hu-HU" sz="2000" dirty="0" err="1" smtClean="0"/>
              <a:t>Molecular</a:t>
            </a:r>
            <a:r>
              <a:rPr lang="hu-HU" sz="2000" dirty="0" smtClean="0"/>
              <a:t> </a:t>
            </a:r>
            <a:r>
              <a:rPr lang="hu-HU" sz="2000" dirty="0" err="1" smtClean="0"/>
              <a:t>biology</a:t>
            </a:r>
            <a:r>
              <a:rPr lang="hu-HU" sz="2000" dirty="0" smtClean="0"/>
              <a:t> of the </a:t>
            </a:r>
            <a:r>
              <a:rPr lang="hu-HU" sz="2000" dirty="0" err="1" smtClean="0"/>
              <a:t>cell</a:t>
            </a:r>
            <a:r>
              <a:rPr lang="hu-HU" sz="2000" dirty="0" smtClean="0"/>
              <a:t>.</a:t>
            </a:r>
          </a:p>
          <a:p>
            <a:r>
              <a:rPr lang="hu-HU" sz="2000" dirty="0" smtClean="0"/>
              <a:t>Szabó Klaudia: azonos című előadása</a:t>
            </a:r>
          </a:p>
          <a:p>
            <a:r>
              <a:rPr lang="hu-HU" sz="2000" dirty="0" smtClean="0"/>
              <a:t>Magyar Attila tanár úr mosógépe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Ajánlott videók:</a:t>
            </a:r>
          </a:p>
          <a:p>
            <a:r>
              <a:rPr lang="hu-HU" sz="1800" dirty="0">
                <a:hlinkClick r:id="rId2"/>
              </a:rPr>
              <a:t>http://</a:t>
            </a:r>
            <a:r>
              <a:rPr lang="hu-HU" sz="1800" dirty="0" smtClean="0">
                <a:hlinkClick r:id="rId2"/>
              </a:rPr>
              <a:t>www.youtube.com/watch?v=C6hn3sA0ip0</a:t>
            </a:r>
            <a:endParaRPr lang="hu-HU" sz="1800" dirty="0" smtClean="0"/>
          </a:p>
          <a:p>
            <a:r>
              <a:rPr lang="hu-HU" sz="1800" dirty="0">
                <a:hlinkClick r:id="rId3"/>
              </a:rPr>
              <a:t>http://www.youtube.com/watch?v=-DLGfd-Wpr4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27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339975" y="115888"/>
            <a:ext cx="4464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dirty="0">
                <a:latin typeface="+mj-lt"/>
              </a:rPr>
              <a:t>A DNS kondenzálódása, kromatin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611188" y="824954"/>
            <a:ext cx="79930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 dirty="0">
                <a:latin typeface="+mn-lt"/>
              </a:rPr>
              <a:t>A DNS fehérjék segítségével feltekeredik, a létrejövő kompakt struktúra a kromatin.</a:t>
            </a:r>
          </a:p>
          <a:p>
            <a:pPr eaLnBrk="1" hangingPunct="1">
              <a:spcBef>
                <a:spcPct val="50000"/>
              </a:spcBef>
            </a:pPr>
            <a:r>
              <a:rPr lang="hu-HU" sz="1200" dirty="0">
                <a:latin typeface="+mn-lt"/>
              </a:rPr>
              <a:t>A DNS legtömörítettebb állapotában (</a:t>
            </a:r>
            <a:r>
              <a:rPr lang="hu-HU" sz="1200" dirty="0" err="1">
                <a:latin typeface="+mn-lt"/>
              </a:rPr>
              <a:t>metafáziskromoszóma</a:t>
            </a:r>
            <a:r>
              <a:rPr lang="hu-HU" sz="1200" dirty="0">
                <a:latin typeface="+mn-lt"/>
              </a:rPr>
              <a:t>) 10.000x-re rövidül meg. A nyugvó sejtmagban a DNS a kondenzálódás különböző szintjein van.</a:t>
            </a:r>
            <a:endParaRPr lang="el-GR" sz="1200" dirty="0">
              <a:latin typeface="+mn-lt"/>
            </a:endParaRPr>
          </a:p>
        </p:txBody>
      </p:sp>
      <p:pic>
        <p:nvPicPr>
          <p:cNvPr id="12292" name="Picture 8" descr="nucleosoma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46440"/>
            <a:ext cx="44958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ine 9"/>
          <p:cNvSpPr>
            <a:spLocks noChangeShapeType="1"/>
          </p:cNvSpPr>
          <p:nvPr/>
        </p:nvSpPr>
        <p:spPr bwMode="auto">
          <a:xfrm flipV="1">
            <a:off x="3924300" y="235126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" name="Line 10"/>
          <p:cNvSpPr>
            <a:spLocks noChangeShapeType="1"/>
          </p:cNvSpPr>
          <p:nvPr/>
        </p:nvSpPr>
        <p:spPr bwMode="auto">
          <a:xfrm>
            <a:off x="3851275" y="314184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539750" y="1630540"/>
            <a:ext cx="792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/>
              <a:t>DNS</a:t>
            </a:r>
          </a:p>
        </p:txBody>
      </p:sp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395288" y="2133778"/>
            <a:ext cx="1008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/>
              <a:t>nyaklánc</a:t>
            </a:r>
          </a:p>
        </p:txBody>
      </p:sp>
      <p:sp>
        <p:nvSpPr>
          <p:cNvPr id="12297" name="Text Box 15"/>
          <p:cNvSpPr txBox="1">
            <a:spLocks noChangeArrowheads="1"/>
          </p:cNvSpPr>
          <p:nvPr/>
        </p:nvSpPr>
        <p:spPr bwMode="auto">
          <a:xfrm>
            <a:off x="107950" y="2708275"/>
            <a:ext cx="12969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 dirty="0" err="1"/>
              <a:t>l</a:t>
            </a:r>
            <a:r>
              <a:rPr lang="hu-HU" sz="1200" dirty="0" err="1" smtClean="0"/>
              <a:t>inker</a:t>
            </a:r>
            <a:r>
              <a:rPr lang="hu-HU" sz="1200" dirty="0" smtClean="0"/>
              <a:t> DNS</a:t>
            </a:r>
            <a:endParaRPr lang="hu-HU" sz="1200" dirty="0"/>
          </a:p>
        </p:txBody>
      </p:sp>
      <p:pic>
        <p:nvPicPr>
          <p:cNvPr id="12298" name="Picture 16" descr="euheterokromatinF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78465"/>
            <a:ext cx="35274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 Box 17"/>
          <p:cNvSpPr txBox="1">
            <a:spLocks noChangeArrowheads="1"/>
          </p:cNvSpPr>
          <p:nvPr/>
        </p:nvSpPr>
        <p:spPr bwMode="auto">
          <a:xfrm>
            <a:off x="250825" y="2422703"/>
            <a:ext cx="1187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 dirty="0" err="1"/>
              <a:t>nucleosoma</a:t>
            </a:r>
            <a:endParaRPr lang="hu-HU" sz="1200" dirty="0"/>
          </a:p>
        </p:txBody>
      </p:sp>
      <p:sp>
        <p:nvSpPr>
          <p:cNvPr id="12301" name="Text Box 19"/>
          <p:cNvSpPr txBox="1">
            <a:spLocks noChangeArrowheads="1"/>
          </p:cNvSpPr>
          <p:nvPr/>
        </p:nvSpPr>
        <p:spPr bwMode="auto">
          <a:xfrm>
            <a:off x="5435600" y="6094590"/>
            <a:ext cx="18002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 b="1">
                <a:latin typeface="+mn-lt"/>
              </a:rPr>
              <a:t>heterokromatin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+mn-lt"/>
              </a:rPr>
              <a:t>erősen kondenzált DNS, (itt nincs transzkripció)</a:t>
            </a:r>
          </a:p>
        </p:txBody>
      </p:sp>
      <p:sp>
        <p:nvSpPr>
          <p:cNvPr id="12302" name="Text Box 20"/>
          <p:cNvSpPr txBox="1">
            <a:spLocks noChangeArrowheads="1"/>
          </p:cNvSpPr>
          <p:nvPr/>
        </p:nvSpPr>
        <p:spPr bwMode="auto">
          <a:xfrm>
            <a:off x="7667625" y="6310490"/>
            <a:ext cx="12969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 b="1">
                <a:latin typeface="+mn-lt"/>
              </a:rPr>
              <a:t>eukromatin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+mn-lt"/>
              </a:rPr>
              <a:t>laza DNS</a:t>
            </a:r>
          </a:p>
        </p:txBody>
      </p:sp>
      <p:sp>
        <p:nvSpPr>
          <p:cNvPr id="12303" name="Line 21"/>
          <p:cNvSpPr>
            <a:spLocks noChangeShapeType="1"/>
          </p:cNvSpPr>
          <p:nvPr/>
        </p:nvSpPr>
        <p:spPr bwMode="auto">
          <a:xfrm flipV="1">
            <a:off x="6877050" y="5375453"/>
            <a:ext cx="574675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4" name="Line 22"/>
          <p:cNvSpPr>
            <a:spLocks noChangeShapeType="1"/>
          </p:cNvSpPr>
          <p:nvPr/>
        </p:nvSpPr>
        <p:spPr bwMode="auto">
          <a:xfrm flipV="1">
            <a:off x="8316913" y="544689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5" name="Text Box 23"/>
          <p:cNvSpPr txBox="1">
            <a:spLocks noChangeArrowheads="1"/>
          </p:cNvSpPr>
          <p:nvPr/>
        </p:nvSpPr>
        <p:spPr bwMode="auto">
          <a:xfrm>
            <a:off x="539750" y="6239053"/>
            <a:ext cx="3887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 b="1" dirty="0" err="1">
                <a:latin typeface="+mn-lt"/>
              </a:rPr>
              <a:t>Nucleosoma</a:t>
            </a:r>
            <a:r>
              <a:rPr lang="hu-HU" sz="1200" b="1" dirty="0">
                <a:latin typeface="+mn-lt"/>
              </a:rPr>
              <a:t>:</a:t>
            </a:r>
            <a:r>
              <a:rPr lang="hu-HU" sz="1200" dirty="0">
                <a:latin typeface="+mn-lt"/>
              </a:rPr>
              <a:t> 8 db. erősen bázikus fehérjéből (H2A, H2B, H3, H4 </a:t>
            </a:r>
            <a:r>
              <a:rPr lang="hu-HU" sz="1200" dirty="0" err="1">
                <a:latin typeface="+mn-lt"/>
              </a:rPr>
              <a:t>histonból</a:t>
            </a:r>
            <a:r>
              <a:rPr lang="hu-HU" sz="1200" dirty="0">
                <a:latin typeface="+mn-lt"/>
              </a:rPr>
              <a:t>) felépülő lapos testecske, ennek oldalára tapad a DNS egy-egy hurokkal</a:t>
            </a:r>
          </a:p>
        </p:txBody>
      </p:sp>
      <p:pic>
        <p:nvPicPr>
          <p:cNvPr id="12306" name="Picture 24" descr="kromat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30441"/>
            <a:ext cx="259556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Line 25"/>
          <p:cNvSpPr>
            <a:spLocks noChangeShapeType="1"/>
          </p:cNvSpPr>
          <p:nvPr/>
        </p:nvSpPr>
        <p:spPr bwMode="auto">
          <a:xfrm flipV="1">
            <a:off x="1187450" y="2351265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8" name="Text Box 26"/>
          <p:cNvSpPr txBox="1">
            <a:spLocks noChangeArrowheads="1"/>
          </p:cNvSpPr>
          <p:nvPr/>
        </p:nvSpPr>
        <p:spPr bwMode="auto">
          <a:xfrm>
            <a:off x="179388" y="3646665"/>
            <a:ext cx="12969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sz="1400" dirty="0" err="1"/>
              <a:t>kromatinfonál</a:t>
            </a:r>
            <a:r>
              <a:rPr lang="hu-HU" sz="1400" dirty="0"/>
              <a:t> hurkok</a:t>
            </a:r>
          </a:p>
        </p:txBody>
      </p:sp>
      <p:sp>
        <p:nvSpPr>
          <p:cNvPr id="12309" name="Text Box 28"/>
          <p:cNvSpPr txBox="1">
            <a:spLocks noChangeArrowheads="1"/>
          </p:cNvSpPr>
          <p:nvPr/>
        </p:nvSpPr>
        <p:spPr bwMode="auto">
          <a:xfrm>
            <a:off x="4427538" y="1846440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EM</a:t>
            </a:r>
          </a:p>
        </p:txBody>
      </p:sp>
      <p:sp>
        <p:nvSpPr>
          <p:cNvPr id="12310" name="Text Box 29"/>
          <p:cNvSpPr txBox="1">
            <a:spLocks noChangeArrowheads="1"/>
          </p:cNvSpPr>
          <p:nvPr/>
        </p:nvSpPr>
        <p:spPr bwMode="auto">
          <a:xfrm>
            <a:off x="4427538" y="3430765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EM</a:t>
            </a:r>
          </a:p>
        </p:txBody>
      </p:sp>
      <p:sp>
        <p:nvSpPr>
          <p:cNvPr id="12311" name="Text Box 30"/>
          <p:cNvSpPr txBox="1">
            <a:spLocks noChangeArrowheads="1"/>
          </p:cNvSpPr>
          <p:nvPr/>
        </p:nvSpPr>
        <p:spPr bwMode="auto">
          <a:xfrm>
            <a:off x="5292725" y="573422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FM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5229225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m</a:t>
            </a:r>
            <a:r>
              <a:rPr lang="hu-HU" sz="1400" dirty="0" err="1" smtClean="0"/>
              <a:t>etafázis</a:t>
            </a:r>
            <a:r>
              <a:rPr lang="hu-HU" sz="1400" dirty="0" smtClean="0"/>
              <a:t> kromoszóma</a:t>
            </a:r>
            <a:endParaRPr lang="en-US" sz="1400" dirty="0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899592" y="5554939"/>
            <a:ext cx="576783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" name="Line 18"/>
          <p:cNvSpPr>
            <a:spLocks noChangeShapeType="1"/>
          </p:cNvSpPr>
          <p:nvPr/>
        </p:nvSpPr>
        <p:spPr bwMode="auto">
          <a:xfrm flipV="1">
            <a:off x="1116013" y="2351264"/>
            <a:ext cx="935707" cy="4955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82931" y="3122988"/>
            <a:ext cx="1333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kromatinfonál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735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2" y="3140968"/>
            <a:ext cx="6414006" cy="3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Az </a:t>
            </a:r>
            <a:r>
              <a:rPr lang="hu-HU" sz="2800" dirty="0" err="1" smtClean="0"/>
              <a:t>interfázis</a:t>
            </a:r>
            <a:r>
              <a:rPr lang="hu-HU" sz="2800" dirty="0" smtClean="0"/>
              <a:t> részei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196751"/>
            <a:ext cx="8568952" cy="1944217"/>
          </a:xfrm>
          <a:noFill/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hu-HU" sz="1700" b="1" dirty="0" smtClean="0"/>
              <a:t>G1-szakasz</a:t>
            </a:r>
            <a:r>
              <a:rPr lang="hu-HU" sz="1700" dirty="0" smtClean="0"/>
              <a:t>, amelyben még nem indult meg a DNS megkettőzése. A </a:t>
            </a:r>
            <a:r>
              <a:rPr lang="hu-HU" sz="1700" dirty="0" err="1" smtClean="0"/>
              <a:t>cytoplasma</a:t>
            </a:r>
            <a:r>
              <a:rPr lang="hu-HU" sz="1700" dirty="0" smtClean="0"/>
              <a:t> </a:t>
            </a:r>
            <a:r>
              <a:rPr lang="hu-HU" sz="1700" dirty="0"/>
              <a:t>kiegészül, organellumok pótlódnak, </a:t>
            </a:r>
            <a:r>
              <a:rPr lang="hu-HU" sz="1700" dirty="0" smtClean="0"/>
              <a:t>DNS-javítás, </a:t>
            </a:r>
            <a:r>
              <a:rPr lang="hu-HU" sz="1700" dirty="0"/>
              <a:t>esetleg specifikus funkciók </a:t>
            </a:r>
            <a:r>
              <a:rPr lang="hu-HU" sz="1700" dirty="0" smtClean="0"/>
              <a:t>betöltése (pl</a:t>
            </a:r>
            <a:r>
              <a:rPr lang="hu-HU" sz="1700" dirty="0"/>
              <a:t>. </a:t>
            </a:r>
            <a:r>
              <a:rPr lang="hu-HU" sz="1700" dirty="0" smtClean="0"/>
              <a:t>májsejt, béta sejtek). </a:t>
            </a:r>
            <a:r>
              <a:rPr lang="hu-HU" sz="1700" dirty="0"/>
              <a:t>Restrikciós </a:t>
            </a:r>
            <a:r>
              <a:rPr lang="hu-HU" sz="1700" dirty="0" smtClean="0"/>
              <a:t>pont: G1/S ellenőrzőpont, ha sejt átlépi, automatikusan végigmegy a cikluson. Egy </a:t>
            </a:r>
            <a:r>
              <a:rPr lang="hu-HU" sz="1700" dirty="0" err="1" smtClean="0"/>
              <a:t>kromatidás</a:t>
            </a:r>
            <a:r>
              <a:rPr lang="hu-HU" sz="1700" dirty="0" smtClean="0"/>
              <a:t> állapot.</a:t>
            </a:r>
          </a:p>
          <a:p>
            <a:r>
              <a:rPr lang="hu-HU" sz="1700" b="1" dirty="0" smtClean="0"/>
              <a:t>S-szakasz</a:t>
            </a:r>
            <a:r>
              <a:rPr lang="hu-HU" sz="1700" dirty="0" smtClean="0"/>
              <a:t>, a DNS-szintézis (2n</a:t>
            </a:r>
            <a:r>
              <a:rPr lang="hu-HU" sz="1700" dirty="0" smtClean="0">
                <a:sym typeface="Wingdings" panose="05000000000000000000" pitchFamily="2" charset="2"/>
              </a:rPr>
              <a:t>4n)</a:t>
            </a:r>
            <a:r>
              <a:rPr lang="hu-HU" sz="1700" dirty="0" smtClean="0"/>
              <a:t>, és </a:t>
            </a:r>
            <a:r>
              <a:rPr lang="hu-HU" sz="1700" dirty="0" err="1" smtClean="0"/>
              <a:t>centroszómák</a:t>
            </a:r>
            <a:r>
              <a:rPr lang="hu-HU" sz="1700" dirty="0" smtClean="0"/>
              <a:t> megkettőzésének szakasza.</a:t>
            </a:r>
          </a:p>
          <a:p>
            <a:r>
              <a:rPr lang="hu-HU" sz="1700" b="1" dirty="0" smtClean="0"/>
              <a:t>G2-szakasz</a:t>
            </a:r>
            <a:r>
              <a:rPr lang="hu-HU" sz="1700" dirty="0" smtClean="0"/>
              <a:t>, amelyben már nem folyik a DNS-szintézis. Ellenőrzésre kerül, hogy minden kromoszóma megkettőződött-e egyszer: G2/M ellenőrzőpont. Két </a:t>
            </a:r>
            <a:r>
              <a:rPr lang="hu-HU" sz="1700" dirty="0" err="1" smtClean="0"/>
              <a:t>kromatidás</a:t>
            </a:r>
            <a:r>
              <a:rPr lang="hu-HU" sz="1700" dirty="0" smtClean="0"/>
              <a:t> állapot.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922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2" y="3140968"/>
            <a:ext cx="6414006" cy="3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Az </a:t>
            </a:r>
            <a:r>
              <a:rPr lang="hu-HU" sz="2800" dirty="0" err="1" smtClean="0"/>
              <a:t>interfázis</a:t>
            </a:r>
            <a:r>
              <a:rPr lang="hu-HU" sz="2800" dirty="0" smtClean="0"/>
              <a:t> részei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828800"/>
          </a:xfrm>
        </p:spPr>
        <p:txBody>
          <a:bodyPr>
            <a:normAutofit lnSpcReduction="10000"/>
          </a:bodyPr>
          <a:lstStyle/>
          <a:p>
            <a:pPr>
              <a:spcBef>
                <a:spcPct val="50000"/>
              </a:spcBef>
            </a:pPr>
            <a:r>
              <a:rPr lang="hu-HU" sz="1800" b="1" dirty="0" smtClean="0"/>
              <a:t>G0-fázis</a:t>
            </a:r>
            <a:r>
              <a:rPr lang="hu-HU" sz="1800" dirty="0" smtClean="0"/>
              <a:t>: a </a:t>
            </a:r>
            <a:r>
              <a:rPr lang="hu-HU" sz="1800" dirty="0"/>
              <a:t>sejt nem lépi át a restrikciós pontot, tartósan kikapcsolódik a ciklusból (</a:t>
            </a:r>
            <a:r>
              <a:rPr lang="hu-HU" sz="1800" dirty="0" err="1"/>
              <a:t>parkolópálya</a:t>
            </a:r>
            <a:r>
              <a:rPr lang="hu-HU" sz="1800" dirty="0"/>
              <a:t>). Differenciált sejt, specifikus feladatokkal. DNS-javítás, </a:t>
            </a:r>
            <a:r>
              <a:rPr lang="hu-HU" sz="1800" dirty="0" err="1"/>
              <a:t>apoptosis</a:t>
            </a:r>
            <a:r>
              <a:rPr lang="hu-HU" sz="1800" dirty="0"/>
              <a:t> (elöregedett, hibás sejtek megölése).</a:t>
            </a:r>
          </a:p>
          <a:p>
            <a:pPr>
              <a:spcBef>
                <a:spcPct val="50000"/>
              </a:spcBef>
            </a:pPr>
            <a:r>
              <a:rPr lang="hu-HU" sz="1800" dirty="0"/>
              <a:t>G0-ban eltöltött idő: lehet végállomás (</a:t>
            </a:r>
            <a:r>
              <a:rPr lang="hu-HU" sz="1800" u="sng" dirty="0"/>
              <a:t>neuron</a:t>
            </a:r>
            <a:r>
              <a:rPr lang="hu-HU" sz="1800" dirty="0"/>
              <a:t>, </a:t>
            </a:r>
            <a:r>
              <a:rPr lang="hu-HU" sz="1800" u="sng" dirty="0"/>
              <a:t>szívizom</a:t>
            </a:r>
            <a:r>
              <a:rPr lang="hu-HU" sz="1800" dirty="0"/>
              <a:t>), lehet változóan hosszú idő (pl. májsejtnél ½-1 év). Megfelelő ingerre egyes sejtek azonnal visszahívhatók a ciklusba (pl. </a:t>
            </a:r>
            <a:r>
              <a:rPr lang="hu-HU" sz="1800" dirty="0" err="1"/>
              <a:t>lymphocyták</a:t>
            </a:r>
            <a:r>
              <a:rPr lang="hu-HU" sz="1800" dirty="0"/>
              <a:t> </a:t>
            </a:r>
            <a:r>
              <a:rPr lang="hu-HU" sz="1800" dirty="0" err="1"/>
              <a:t>antigen</a:t>
            </a:r>
            <a:r>
              <a:rPr lang="hu-HU" sz="1800" dirty="0"/>
              <a:t> ingerre).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02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/>
              <a:t>Mitózis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b="1" dirty="0" smtClean="0"/>
              <a:t>M-szakasz</a:t>
            </a:r>
            <a:r>
              <a:rPr lang="hu-HU" sz="1800" dirty="0" smtClean="0"/>
              <a:t>: sejtosztódási (</a:t>
            </a:r>
            <a:r>
              <a:rPr lang="hu-HU" sz="1800" dirty="0" err="1" smtClean="0"/>
              <a:t>proliferációs</a:t>
            </a:r>
            <a:r>
              <a:rPr lang="hu-HU" sz="1800" dirty="0" smtClean="0"/>
              <a:t> szakasz). Harmadik ellenőrző pont itt van: mindegyik kromoszóma helyesen állt-e be az orsó közepébe, és </a:t>
            </a:r>
            <a:r>
              <a:rPr lang="hu-HU" sz="1800" dirty="0" err="1" smtClean="0"/>
              <a:t>microtubulusokkal</a:t>
            </a:r>
            <a:r>
              <a:rPr lang="hu-HU" sz="1800" dirty="0" smtClean="0"/>
              <a:t> ki van-e rögzítve a megfelelő pólushoz?  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2" y="3140968"/>
            <a:ext cx="6414006" cy="3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6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Metafázis</a:t>
            </a:r>
            <a:r>
              <a:rPr lang="hu-HU" sz="2800" dirty="0" smtClean="0"/>
              <a:t> kromoszóma</a:t>
            </a:r>
            <a:endParaRPr lang="en-US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Karyogram</a:t>
            </a:r>
            <a:r>
              <a:rPr lang="hu-HU" dirty="0" smtClean="0"/>
              <a:t>.</a:t>
            </a:r>
            <a:endParaRPr lang="en-US" dirty="0"/>
          </a:p>
        </p:txBody>
      </p:sp>
      <p:pic>
        <p:nvPicPr>
          <p:cNvPr id="3074" name="Picture 2" descr="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2708920"/>
            <a:ext cx="469612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58" y="2684958"/>
            <a:ext cx="1848934" cy="348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18.6-mitotic_spindles_fl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9661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2892</Words>
  <Application>Microsoft Office PowerPoint</Application>
  <PresentationFormat>Diavetítés a képernyőre (4:3 oldalarány)</PresentationFormat>
  <Paragraphs>299</Paragraphs>
  <Slides>38</Slides>
  <Notes>22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4" baseType="lpstr">
      <vt:lpstr>Arial</vt:lpstr>
      <vt:lpstr>Calibri</vt:lpstr>
      <vt:lpstr>Consolas</vt:lpstr>
      <vt:lpstr>Corbel</vt:lpstr>
      <vt:lpstr>Wingdings</vt:lpstr>
      <vt:lpstr>Office-téma</vt:lpstr>
      <vt:lpstr>Sejtosztódás, sejtciklus szabályozása. Apoptózis, sejthalál.</vt:lpstr>
      <vt:lpstr>A sejtciklus</vt:lpstr>
      <vt:lpstr>PowerPoint bemutató</vt:lpstr>
      <vt:lpstr>PowerPoint bemutató</vt:lpstr>
      <vt:lpstr>Az interfázis részei</vt:lpstr>
      <vt:lpstr>Az interfázis részei</vt:lpstr>
      <vt:lpstr>Mitózis</vt:lpstr>
      <vt:lpstr>Metafázis kromoszóma</vt:lpstr>
      <vt:lpstr> </vt:lpstr>
      <vt:lpstr>Mitózis szakaszai</vt:lpstr>
      <vt:lpstr>Mitózis szakaszai</vt:lpstr>
      <vt:lpstr>Mitózis szakaszai</vt:lpstr>
      <vt:lpstr>Mitózis szakaszai</vt:lpstr>
      <vt:lpstr>Mitózis szakaszai</vt:lpstr>
      <vt:lpstr>Cytokinesis</vt:lpstr>
      <vt:lpstr> </vt:lpstr>
      <vt:lpstr> </vt:lpstr>
      <vt:lpstr>A sejtciklus szabályozása I.</vt:lpstr>
      <vt:lpstr>A sejtciklus szabályozása II.</vt:lpstr>
      <vt:lpstr>A sejtciklus szabályozása III.</vt:lpstr>
      <vt:lpstr>Hogy függ mindez össze?</vt:lpstr>
      <vt:lpstr>A szabályozás zavarai</vt:lpstr>
      <vt:lpstr>Meiosis</vt:lpstr>
      <vt:lpstr>Meiosis I.</vt:lpstr>
      <vt:lpstr>PowerPoint bemutató</vt:lpstr>
      <vt:lpstr>Meiosis II.</vt:lpstr>
      <vt:lpstr> </vt:lpstr>
      <vt:lpstr>PowerPoint bemutató</vt:lpstr>
      <vt:lpstr>PowerPoint bemutató</vt:lpstr>
      <vt:lpstr>PowerPoint bemutató</vt:lpstr>
      <vt:lpstr>PowerPoint bemutató</vt:lpstr>
      <vt:lpstr>Sejthalál</vt:lpstr>
      <vt:lpstr>Az apoptózis molekuláris mechanizmusa</vt:lpstr>
      <vt:lpstr>Az apoptózis molekuláris mechanizmusa</vt:lpstr>
      <vt:lpstr>PowerPoint bemutató</vt:lpstr>
      <vt:lpstr>PowerPoint bemutató</vt:lpstr>
      <vt:lpstr>PowerPoint bemutató</vt:lpstr>
      <vt:lpstr>Felhasznált irodalom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Sejtosztódás, sejtciklus szabályozása. Apoptózis, sejthalál.</dc:title>
  <dc:creator>szabok</dc:creator>
  <cp:lastModifiedBy>dekbul</cp:lastModifiedBy>
  <cp:revision>134</cp:revision>
  <cp:lastPrinted>2013-09-27T11:40:27Z</cp:lastPrinted>
  <dcterms:created xsi:type="dcterms:W3CDTF">2013-09-25T11:12:01Z</dcterms:created>
  <dcterms:modified xsi:type="dcterms:W3CDTF">2016-10-05T10:12:05Z</dcterms:modified>
</cp:coreProperties>
</file>