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40"/>
  </p:notesMasterIdLst>
  <p:sldIdLst>
    <p:sldId id="256" r:id="rId2"/>
    <p:sldId id="308" r:id="rId3"/>
    <p:sldId id="312" r:id="rId4"/>
    <p:sldId id="313" r:id="rId5"/>
    <p:sldId id="314" r:id="rId6"/>
    <p:sldId id="309" r:id="rId7"/>
    <p:sldId id="311" r:id="rId8"/>
    <p:sldId id="326" r:id="rId9"/>
    <p:sldId id="327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271" r:id="rId21"/>
    <p:sldId id="275" r:id="rId22"/>
    <p:sldId id="307" r:id="rId23"/>
    <p:sldId id="283" r:id="rId24"/>
    <p:sldId id="284" r:id="rId25"/>
    <p:sldId id="289" r:id="rId26"/>
    <p:sldId id="278" r:id="rId27"/>
    <p:sldId id="279" r:id="rId28"/>
    <p:sldId id="328" r:id="rId29"/>
    <p:sldId id="329" r:id="rId30"/>
    <p:sldId id="280" r:id="rId31"/>
    <p:sldId id="281" r:id="rId32"/>
    <p:sldId id="291" r:id="rId33"/>
    <p:sldId id="293" r:id="rId34"/>
    <p:sldId id="294" r:id="rId35"/>
    <p:sldId id="305" r:id="rId36"/>
    <p:sldId id="304" r:id="rId37"/>
    <p:sldId id="331" r:id="rId38"/>
    <p:sldId id="325" r:id="rId3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CCCC"/>
    <a:srgbClr val="9933FF"/>
    <a:srgbClr val="CCECFF"/>
    <a:srgbClr val="FF0066"/>
    <a:srgbClr val="66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6770" autoAdjust="0"/>
  </p:normalViewPr>
  <p:slideViewPr>
    <p:cSldViewPr>
      <p:cViewPr varScale="1">
        <p:scale>
          <a:sx n="97" d="100"/>
          <a:sy n="97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A0FBE2-188E-445D-AB33-0DCE1C561F10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385E8D-165B-4DFD-A1DE-B6133DD5F2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4214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706F53-DB0E-4DBF-B05E-05175F148AF3}" type="slidenum">
              <a:rPr lang="hu-HU" smtClean="0"/>
              <a:pPr eaLnBrk="1" hangingPunct="1"/>
              <a:t>4</a:t>
            </a:fld>
            <a:endParaRPr lang="hu-H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Aktív transzport: energiaigényes, koncentráció ellenében megy! ATP energia kell! </a:t>
            </a:r>
            <a:r>
              <a:rPr lang="hu-HU" dirty="0" err="1" smtClean="0"/>
              <a:t>NaKATPáz</a:t>
            </a:r>
            <a:r>
              <a:rPr lang="hu-HU" dirty="0" smtClean="0"/>
              <a:t>: a sejtek legtöbb ATP-jét égeti el. Na ki, K be. </a:t>
            </a:r>
            <a:r>
              <a:rPr lang="hu-HU" dirty="0" err="1" smtClean="0"/>
              <a:t>Kb</a:t>
            </a:r>
            <a:r>
              <a:rPr lang="hu-HU" dirty="0" smtClean="0"/>
              <a:t> 10x különbség a membrán 2 oldalán. A kialakuló gradiens több transzport lehetőségét is adja: Na együtt be glukóz (</a:t>
            </a:r>
            <a:r>
              <a:rPr lang="hu-HU" dirty="0" err="1" smtClean="0"/>
              <a:t>szimport</a:t>
            </a:r>
            <a:r>
              <a:rPr lang="hu-HU" dirty="0" smtClean="0"/>
              <a:t>) Így megy végbe sok transzportfolyamat a vese csatornácskáiban (klorid, bikarbonát) és a pH beállításakor is (</a:t>
            </a:r>
            <a:r>
              <a:rPr lang="hu-HU" dirty="0" err="1" smtClean="0"/>
              <a:t>NaH</a:t>
            </a:r>
            <a:r>
              <a:rPr lang="hu-HU" dirty="0" smtClean="0"/>
              <a:t> </a:t>
            </a:r>
            <a:r>
              <a:rPr lang="hu-HU" dirty="0" err="1" smtClean="0"/>
              <a:t>antiporterek</a:t>
            </a:r>
            <a:r>
              <a:rPr lang="hu-HU" dirty="0" smtClean="0"/>
              <a:t>)</a:t>
            </a:r>
          </a:p>
          <a:p>
            <a:r>
              <a:rPr lang="hu-HU" dirty="0" smtClean="0"/>
              <a:t>Polarizált sejtek!!! </a:t>
            </a:r>
            <a:r>
              <a:rPr lang="hu-HU" dirty="0" err="1" smtClean="0"/>
              <a:t>Apikális</a:t>
            </a:r>
            <a:r>
              <a:rPr lang="hu-HU" dirty="0" smtClean="0"/>
              <a:t> membrán, </a:t>
            </a:r>
            <a:r>
              <a:rPr lang="hu-HU" dirty="0" err="1" smtClean="0"/>
              <a:t>bazális</a:t>
            </a:r>
            <a:r>
              <a:rPr lang="hu-HU" dirty="0" smtClean="0"/>
              <a:t> </a:t>
            </a:r>
            <a:r>
              <a:rPr lang="hu-HU" dirty="0" err="1" smtClean="0"/>
              <a:t>membrán</a:t>
            </a:r>
            <a:r>
              <a:rPr lang="hu-HU" dirty="0" smtClean="0"/>
              <a:t> különböző fehérjék: </a:t>
            </a:r>
            <a:r>
              <a:rPr lang="hu-HU" dirty="0" err="1" smtClean="0"/>
              <a:t>lipid</a:t>
            </a:r>
            <a:r>
              <a:rPr lang="hu-HU" dirty="0" smtClean="0"/>
              <a:t> és egyéb </a:t>
            </a:r>
            <a:r>
              <a:rPr lang="hu-HU" dirty="0" err="1" smtClean="0"/>
              <a:t>feh</a:t>
            </a:r>
            <a:r>
              <a:rPr lang="hu-HU" dirty="0" smtClean="0"/>
              <a:t>. </a:t>
            </a:r>
            <a:r>
              <a:rPr lang="hu-HU" dirty="0" err="1" smtClean="0"/>
              <a:t>Szortingja</a:t>
            </a:r>
            <a:r>
              <a:rPr lang="hu-HU" dirty="0" smtClean="0"/>
              <a:t>!!! Polaritás.</a:t>
            </a:r>
          </a:p>
        </p:txBody>
      </p:sp>
    </p:spTree>
    <p:extLst>
      <p:ext uri="{BB962C8B-B14F-4D97-AF65-F5344CB8AC3E}">
        <p14:creationId xmlns:p14="http://schemas.microsoft.com/office/powerpoint/2010/main" val="50120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1C987F-7EE9-4087-9A3E-852F10C324AD}" type="slidenum">
              <a:rPr lang="hu-HU" smtClean="0"/>
              <a:pPr eaLnBrk="1" hangingPunct="1"/>
              <a:t>17</a:t>
            </a:fld>
            <a:endParaRPr lang="hu-H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841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LDL: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density</a:t>
            </a:r>
            <a:r>
              <a:rPr lang="hu-HU" dirty="0" smtClean="0"/>
              <a:t> </a:t>
            </a:r>
            <a:r>
              <a:rPr lang="hu-HU" dirty="0" err="1" smtClean="0"/>
              <a:t>lipoprotein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alacsony sűrűségű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lipoprotein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85E8D-165B-4DFD-A1DE-B6133DD5F25A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49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01660F-A8BA-42D5-82B5-F535032AB6EB}" type="slidenum">
              <a:rPr lang="hu-HU" smtClean="0"/>
              <a:pPr eaLnBrk="1" hangingPunct="1"/>
              <a:t>26</a:t>
            </a:fld>
            <a:endParaRPr lang="hu-H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lizoszómák</a:t>
            </a:r>
            <a:r>
              <a:rPr lang="hu-HU" dirty="0" smtClean="0"/>
              <a:t> az </a:t>
            </a:r>
            <a:r>
              <a:rPr lang="hu-HU" dirty="0" err="1" smtClean="0"/>
              <a:t>endocitotikus</a:t>
            </a:r>
            <a:r>
              <a:rPr lang="hu-HU" dirty="0" smtClean="0"/>
              <a:t> útvonal végállomásai: emésztőenzimeik megemésztik a </a:t>
            </a:r>
            <a:r>
              <a:rPr lang="hu-HU" dirty="0" err="1" smtClean="0"/>
              <a:t>fagocitált</a:t>
            </a:r>
            <a:r>
              <a:rPr lang="hu-HU" dirty="0" smtClean="0"/>
              <a:t>, lebontásra szánt anyagokat. Ez lehet </a:t>
            </a:r>
            <a:r>
              <a:rPr lang="hu-HU" dirty="0" err="1" smtClean="0"/>
              <a:t>endoszóma</a:t>
            </a:r>
            <a:r>
              <a:rPr lang="hu-HU" dirty="0" smtClean="0"/>
              <a:t>, </a:t>
            </a:r>
            <a:r>
              <a:rPr lang="hu-HU" dirty="0" err="1" smtClean="0"/>
              <a:t>fagoszóma</a:t>
            </a:r>
            <a:r>
              <a:rPr lang="hu-HU" dirty="0" smtClean="0"/>
              <a:t> illetve </a:t>
            </a:r>
            <a:r>
              <a:rPr lang="hu-HU" dirty="0" err="1" smtClean="0"/>
              <a:t>autofagoszóma</a:t>
            </a:r>
            <a:r>
              <a:rPr lang="hu-HU" dirty="0" smtClean="0"/>
              <a:t> (a sejt a saját anyagait bontja</a:t>
            </a:r>
            <a:r>
              <a:rPr lang="hu-HU" dirty="0" smtClean="0"/>
              <a:t>).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51116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4F553-386A-4971-8DEF-3D25D93FBC62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49970-6918-4BE2-ABAA-F89A3573AD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0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BF05-E756-46C1-B5AF-300D98D28E9D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A7D18-E60C-4339-9C0F-2AEB25E24F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64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39962-357C-4964-9FF6-491FB5C3B5F1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3A688-4BDC-47A7-87D8-E072655687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00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552CF-6289-4A01-8139-C69D20DB23CD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3C1C0-D51D-4288-ABBB-1E4493D9B9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2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A8ACC-5340-49AB-B1BD-E4F4782D62BB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37BEE-32B9-4D6D-BF6B-574A5C2CF1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1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62143-C55F-4F9E-BD7A-04CCDF5EF906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67A85-34F3-43C0-8A17-72513250141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83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68B92-1636-4ABE-B876-4B16A385B628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D76F-940A-4D4E-A84A-2B3BBD6941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6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E3AC-BE6B-4217-ADB1-12E6F2EA8D21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5EBC4-67BD-4CA7-A7D0-0AAF0229D1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12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58B18-22DE-47F0-8A6C-61D5FAEA9AE1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FB385-853F-47BF-98B2-932C4E7D48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93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38308-09A8-4CF9-AF4B-0933D551CB3A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388E1-B147-4706-BC6B-84D466617A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708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BF40-40A7-4A52-91A2-662CFE6203DC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92F81-FC70-4609-AA03-D14DC089D7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90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05E8FBB-3C84-42D5-90D9-6DCFD8408439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434F00-8E43-4599-B9AB-E97270B3247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 idx="4294967295"/>
          </p:nvPr>
        </p:nvSpPr>
        <p:spPr>
          <a:xfrm>
            <a:off x="684213" y="2780928"/>
            <a:ext cx="7772400" cy="11525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Transzportfolyamatok.</a:t>
            </a:r>
            <a:br>
              <a:rPr lang="hu-H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Vezikuláris</a:t>
            </a:r>
            <a:r>
              <a:rPr lang="hu-H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transzport, </a:t>
            </a:r>
            <a:r>
              <a:rPr lang="hu-H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endo-</a:t>
            </a:r>
            <a:r>
              <a:rPr lang="hu-H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exocitózis</a:t>
            </a:r>
            <a:r>
              <a:rPr lang="hu-H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1" name="Alcím 2"/>
          <p:cNvSpPr>
            <a:spLocks noGrp="1"/>
          </p:cNvSpPr>
          <p:nvPr>
            <p:ph type="subTitle" idx="4294967295"/>
          </p:nvPr>
        </p:nvSpPr>
        <p:spPr>
          <a:xfrm>
            <a:off x="1370013" y="5301208"/>
            <a:ext cx="6400800" cy="12858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ZSIROS VIKTÓRIA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2017.10.02.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Semmelweis Egyetem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VEZIKULÁRIS TRANSZPORT</a:t>
            </a:r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plazmamembrán jól meghatározható helyeken alaki változáson megy át- </a:t>
            </a:r>
            <a:r>
              <a:rPr lang="hu-H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vezikulák</a:t>
            </a:r>
            <a:r>
              <a:rPr lang="hu-H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képződnek </a:t>
            </a:r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vezikuláris</a:t>
            </a:r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bimbózás)</a:t>
            </a:r>
          </a:p>
          <a:p>
            <a:pPr algn="just"/>
            <a:endParaRPr lang="hu-H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Lehetővé teszi a molekulák számára a sejtbe való bejutást, ill. kijutást vagy sejten belüli mozgást</a:t>
            </a:r>
          </a:p>
          <a:p>
            <a:pPr algn="just"/>
            <a:endParaRPr lang="hu-H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Membránintegritás megmarad</a:t>
            </a:r>
          </a:p>
          <a:p>
            <a:pPr algn="just"/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ENDOCITÓZIS</a:t>
            </a:r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Vezikuláris</a:t>
            </a:r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transzport</a:t>
            </a:r>
          </a:p>
          <a:p>
            <a:pPr algn="just"/>
            <a:endParaRPr lang="hu-H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Folyadék és makromolekulák bejutása a sejtbe</a:t>
            </a:r>
          </a:p>
          <a:p>
            <a:pPr algn="just"/>
            <a:endParaRPr lang="hu-H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Bizonyos molekulák felvételéhez egy speciális fehérje (pl.: </a:t>
            </a:r>
            <a:r>
              <a:rPr lang="hu-H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clathrin</a:t>
            </a:r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szükséges a </a:t>
            </a:r>
            <a:r>
              <a:rPr lang="hu-H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vezikula</a:t>
            </a:r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képződéséhez</a:t>
            </a:r>
          </a:p>
          <a:p>
            <a:pPr algn="just"/>
            <a:endParaRPr lang="hu-H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Formái: </a:t>
            </a:r>
            <a:r>
              <a:rPr lang="hu-HU" sz="2800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pinocitózis</a:t>
            </a:r>
            <a:r>
              <a:rPr lang="hu-HU" sz="2800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fagocitózis</a:t>
            </a:r>
            <a:r>
              <a:rPr lang="hu-HU" sz="2800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receptormediált</a:t>
            </a:r>
            <a:r>
              <a:rPr lang="hu-HU" sz="2800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endocitózis</a:t>
            </a:r>
            <a:endParaRPr lang="hu-HU" sz="2800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PINOCITÓZIS</a:t>
            </a:r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algn="just"/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Sejtivás</a:t>
            </a:r>
          </a:p>
          <a:p>
            <a:pPr algn="just"/>
            <a:endParaRPr lang="hu-H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Folyadék és kis fehérjemolekulák felvétele</a:t>
            </a:r>
          </a:p>
          <a:p>
            <a:pPr algn="just"/>
            <a:endParaRPr lang="hu-H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Minden sejtben megfigyelhető</a:t>
            </a:r>
          </a:p>
          <a:p>
            <a:pPr algn="just"/>
            <a:endParaRPr lang="hu-H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Vezikulák</a:t>
            </a:r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lefűződésében bizonyos </a:t>
            </a:r>
            <a:r>
              <a:rPr lang="hu-H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mechanoenzimek</a:t>
            </a:r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(pl.:</a:t>
            </a:r>
            <a:r>
              <a:rPr lang="hu-H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dinamin-GTPáz</a:t>
            </a:r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fontos szerepet játszanak</a:t>
            </a:r>
            <a:endParaRPr lang="hu-HU" sz="2800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katzsanya\Documents\ANATÓMIA\Anatómiai képek\pinocyt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4" y="332656"/>
            <a:ext cx="4316333" cy="62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61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FAGOCITÓZIS I.</a:t>
            </a:r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923" y="1213339"/>
            <a:ext cx="8229600" cy="4525963"/>
          </a:xfrm>
        </p:spPr>
        <p:txBody>
          <a:bodyPr/>
          <a:lstStyle/>
          <a:p>
            <a:pPr algn="just"/>
            <a:r>
              <a:rPr lang="hu-H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Sejtevés</a:t>
            </a:r>
          </a:p>
          <a:p>
            <a:pPr algn="just"/>
            <a:endParaRPr lang="hu-HU" sz="2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Nagyméretű részecskék (sejttörmelék, baktériumok, idegen anyagok) bekebelezése</a:t>
            </a:r>
          </a:p>
          <a:p>
            <a:pPr algn="just"/>
            <a:endParaRPr lang="hu-HU" sz="2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Pseudopodiumokkal</a:t>
            </a:r>
            <a:r>
              <a:rPr lang="hu-H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(álláb) történik</a:t>
            </a:r>
          </a:p>
          <a:p>
            <a:pPr algn="just"/>
            <a:endParaRPr lang="hu-HU" sz="2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képződött nagyméretű </a:t>
            </a:r>
            <a:r>
              <a:rPr lang="hu-HU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vezikulákat</a:t>
            </a:r>
            <a:r>
              <a:rPr lang="hu-H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fagoszómának</a:t>
            </a:r>
            <a:r>
              <a:rPr lang="hu-HU" sz="2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nevezzük</a:t>
            </a:r>
          </a:p>
          <a:p>
            <a:pPr algn="just"/>
            <a:endParaRPr lang="hu-HU" sz="2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Főleg a </a:t>
            </a:r>
            <a:r>
              <a:rPr lang="hu-HU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mononukleáris</a:t>
            </a:r>
            <a:r>
              <a:rPr lang="hu-H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fagocita rendszer (MPS) sejtjei végzik</a:t>
            </a:r>
          </a:p>
          <a:p>
            <a:pPr algn="just"/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FAGOCITÓZIS II.</a:t>
            </a:r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72608"/>
          </a:xfrm>
        </p:spPr>
        <p:txBody>
          <a:bodyPr/>
          <a:lstStyle/>
          <a:p>
            <a:pPr algn="just"/>
            <a:r>
              <a:rPr lang="hu-H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Általában </a:t>
            </a:r>
            <a:r>
              <a:rPr lang="hu-HU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receptor-mediált</a:t>
            </a:r>
            <a:r>
              <a:rPr lang="hu-H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folyamat: az MPS sejtjei a mikroorganizmusok vagy sejtek felszínén lévő </a:t>
            </a:r>
            <a:r>
              <a:rPr lang="hu-HU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Fc-</a:t>
            </a:r>
            <a:r>
              <a:rPr lang="hu-H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fragmentumokat ismerik fel</a:t>
            </a:r>
          </a:p>
          <a:p>
            <a:pPr algn="just"/>
            <a:endParaRPr lang="hu-HU" sz="2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ezek nélkül is képesek bekebelezni nem biológiai anyagokat (szén, </a:t>
            </a:r>
            <a:r>
              <a:rPr lang="hu-HU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norganikus és organikus törmelék, azbeszt)</a:t>
            </a:r>
          </a:p>
          <a:p>
            <a:pPr algn="just"/>
            <a:endParaRPr lang="hu-HU" sz="2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Aktin-citoszkeleton</a:t>
            </a:r>
            <a:r>
              <a:rPr lang="hu-H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nagyfokú átrendeződése </a:t>
            </a:r>
          </a:p>
          <a:p>
            <a:pPr algn="just"/>
            <a:endParaRPr lang="hu-HU" sz="2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Clathrin-független</a:t>
            </a:r>
            <a:r>
              <a:rPr lang="hu-H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és aktin-függő </a:t>
            </a:r>
          </a:p>
          <a:p>
            <a:pPr algn="just"/>
            <a:endParaRPr lang="hu-HU" sz="2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4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5"/>
          <p:cNvGrpSpPr>
            <a:grpSpLocks/>
          </p:cNvGrpSpPr>
          <p:nvPr/>
        </p:nvGrpSpPr>
        <p:grpSpPr bwMode="auto">
          <a:xfrm>
            <a:off x="900113" y="404813"/>
            <a:ext cx="7632700" cy="3741737"/>
            <a:chOff x="385" y="1394"/>
            <a:chExt cx="4808" cy="2357"/>
          </a:xfrm>
        </p:grpSpPr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1045" y="3344"/>
              <a:ext cx="7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hu-HU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falósejt</a:t>
              </a:r>
            </a:p>
            <a:p>
              <a:pPr algn="ctr">
                <a:defRPr/>
              </a:pPr>
              <a:r>
                <a:rPr lang="hu-HU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dirty="0" err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makrofág</a:t>
              </a:r>
              <a:r>
                <a:rPr lang="hu-HU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9224" name="Group 14"/>
            <p:cNvGrpSpPr>
              <a:grpSpLocks/>
            </p:cNvGrpSpPr>
            <p:nvPr/>
          </p:nvGrpSpPr>
          <p:grpSpPr bwMode="auto">
            <a:xfrm>
              <a:off x="385" y="1394"/>
              <a:ext cx="4808" cy="2165"/>
              <a:chOff x="204" y="572"/>
              <a:chExt cx="3720" cy="1723"/>
            </a:xfrm>
          </p:grpSpPr>
          <p:pic>
            <p:nvPicPr>
              <p:cNvPr id="9225" name="Picture 4" descr="fagoci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890"/>
                <a:ext cx="3720" cy="1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966" name="Text Box 6"/>
              <p:cNvSpPr txBox="1">
                <a:spLocks noChangeArrowheads="1"/>
              </p:cNvSpPr>
              <p:nvPr/>
            </p:nvSpPr>
            <p:spPr bwMode="auto">
              <a:xfrm>
                <a:off x="249" y="572"/>
                <a:ext cx="546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hu-HU" dirty="0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baktérium</a:t>
                </a:r>
              </a:p>
            </p:txBody>
          </p:sp>
          <p:sp>
            <p:nvSpPr>
              <p:cNvPr id="40968" name="Text Box 8"/>
              <p:cNvSpPr txBox="1">
                <a:spLocks noChangeArrowheads="1"/>
              </p:cNvSpPr>
              <p:nvPr/>
            </p:nvSpPr>
            <p:spPr bwMode="auto">
              <a:xfrm>
                <a:off x="2699" y="2110"/>
                <a:ext cx="578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hu-HU" dirty="0" err="1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fagoszóma</a:t>
                </a:r>
                <a:endParaRPr lang="hu-HU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28" name="Line 9"/>
              <p:cNvSpPr>
                <a:spLocks noChangeShapeType="1"/>
              </p:cNvSpPr>
              <p:nvPr/>
            </p:nvSpPr>
            <p:spPr bwMode="auto">
              <a:xfrm flipH="1">
                <a:off x="476" y="754"/>
                <a:ext cx="91" cy="589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arrow" w="med" len="med"/>
              </a:ln>
              <a:effectLst>
                <a:prstShdw prst="shdw17" dist="17961" dir="2700000">
                  <a:srgbClr val="99993D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29" name="Line 10"/>
              <p:cNvSpPr>
                <a:spLocks noChangeShapeType="1"/>
              </p:cNvSpPr>
              <p:nvPr/>
            </p:nvSpPr>
            <p:spPr bwMode="auto">
              <a:xfrm flipH="1" flipV="1">
                <a:off x="839" y="1479"/>
                <a:ext cx="181" cy="634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arrow" w="med" len="med"/>
              </a:ln>
              <a:effectLst>
                <a:prstShdw prst="shdw17" dist="17961" dir="2700000">
                  <a:srgbClr val="99993D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30" name="Line 11"/>
              <p:cNvSpPr>
                <a:spLocks noChangeShapeType="1"/>
              </p:cNvSpPr>
              <p:nvPr/>
            </p:nvSpPr>
            <p:spPr bwMode="auto">
              <a:xfrm flipV="1">
                <a:off x="3107" y="1525"/>
                <a:ext cx="45" cy="589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arrow" w="med" len="med"/>
              </a:ln>
              <a:effectLst>
                <a:prstShdw prst="shdw17" dist="17961" dir="2700000">
                  <a:srgbClr val="99993D"/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9219" name="Rectangle 12"/>
          <p:cNvSpPr>
            <a:spLocks noChangeArrowheads="1"/>
          </p:cNvSpPr>
          <p:nvPr/>
        </p:nvSpPr>
        <p:spPr bwMode="auto">
          <a:xfrm>
            <a:off x="519113" y="-26988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32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FAGOCITÓZIS</a:t>
            </a:r>
            <a:endParaRPr lang="hu-HU" sz="32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16" descr="fagocitozisScanninBruceAlbertsbő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49390"/>
            <a:ext cx="274478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422275" y="5084763"/>
            <a:ext cx="5878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u-HU" sz="1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E.S. Gold et </a:t>
            </a:r>
            <a:r>
              <a:rPr lang="hu-HU" sz="1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hu-HU" sz="1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hu-HU" sz="1000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hu-HU" sz="1000" i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hu-HU" sz="1000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1000" i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hu-HU" sz="1000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sz="1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190:1849–1856,  1999. © The Rockefeller University Press.)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395288" y="4868863"/>
            <a:ext cx="55070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Makrofág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fagocitál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ellenanyag-borította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vörösvértesteket.</a:t>
            </a:r>
          </a:p>
        </p:txBody>
      </p:sp>
    </p:spTree>
    <p:extLst>
      <p:ext uri="{BB962C8B-B14F-4D97-AF65-F5344CB8AC3E}">
        <p14:creationId xmlns:p14="http://schemas.microsoft.com/office/powerpoint/2010/main" val="31852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ure 13-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484313"/>
            <a:ext cx="4603750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Figure 13-46 </a:t>
            </a:r>
            <a:r>
              <a:rPr lang="en-US" sz="11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Molecular Biology of the Cell</a:t>
            </a:r>
            <a:r>
              <a:rPr lang="en-US" sz="11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(© Garland Science 2008)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70781" y="476250"/>
            <a:ext cx="68024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Egér </a:t>
            </a:r>
            <a:r>
              <a:rPr lang="hu-H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makrofág</a:t>
            </a:r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vörösvértesteket kebelez be, SEM kép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867400" y="6319838"/>
            <a:ext cx="27495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rgbClr val="FFFF00"/>
                </a:solidFill>
              </a:rPr>
              <a:t> </a:t>
            </a:r>
            <a:r>
              <a:rPr lang="hu-H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nyíl: pseudopodium (álláb)</a:t>
            </a:r>
            <a:endParaRPr lang="en-US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3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RECEPTOR-MEDIÁLT ENDOCITÓZIS</a:t>
            </a:r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115253"/>
          </a:xfrm>
        </p:spPr>
        <p:txBody>
          <a:bodyPr/>
          <a:lstStyle/>
          <a:p>
            <a:pPr algn="just"/>
            <a:endParaRPr lang="hu-HU" sz="2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Clathrin-függő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endocitózis</a:t>
            </a:r>
            <a:endParaRPr lang="hu-H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Caveolin-függő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endocitózis</a:t>
            </a:r>
            <a:endParaRPr lang="hu-H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Clathrin-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caveolin-független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endocitózis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7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68313" y="3863975"/>
            <a:ext cx="7342779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burkos </a:t>
            </a:r>
            <a:r>
              <a:rPr lang="hu-HU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vezikula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clathrin</a:t>
            </a:r>
            <a:r>
              <a:rPr lang="hu-HU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burka </a:t>
            </a:r>
            <a:r>
              <a:rPr lang="hu-H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összeszerelődik (3 molekula, </a:t>
            </a:r>
            <a:r>
              <a:rPr lang="hu-HU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triskelion</a:t>
            </a:r>
            <a:r>
              <a:rPr lang="hu-H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120000"/>
              </a:lnSpc>
              <a:defRPr/>
            </a:pP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Mindeközben a </a:t>
            </a:r>
            <a:r>
              <a:rPr lang="hu-H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receptorok gyűlnek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clathrin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burokba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burok kialakulásában az </a:t>
            </a:r>
            <a:r>
              <a:rPr lang="hu-HU" b="1" i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adaptin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fehérjének fontos szerep jut.</a:t>
            </a:r>
          </a:p>
          <a:p>
            <a:pPr>
              <a:lnSpc>
                <a:spcPct val="120000"/>
              </a:lnSpc>
              <a:defRPr/>
            </a:pP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burok kész a receptor által megkötött </a:t>
            </a:r>
            <a:r>
              <a:rPr lang="hu-HU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ligandok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(a rakomány) felvételére.</a:t>
            </a:r>
          </a:p>
          <a:p>
            <a:pPr>
              <a:lnSpc>
                <a:spcPct val="120000"/>
              </a:lnSpc>
              <a:defRPr/>
            </a:pP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vezikula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bedomborodik a citoplazmába („</a:t>
            </a:r>
            <a:r>
              <a:rPr lang="hu-HU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budding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” / bimbózás).</a:t>
            </a:r>
          </a:p>
          <a:p>
            <a:pPr>
              <a:lnSpc>
                <a:spcPct val="120000"/>
              </a:lnSpc>
              <a:defRPr/>
            </a:pP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lefűződésben a </a:t>
            </a:r>
            <a:r>
              <a:rPr lang="hu-HU" b="1" i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dinamin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fehérjének fontos szerep jut.</a:t>
            </a:r>
          </a:p>
          <a:p>
            <a:pPr>
              <a:lnSpc>
                <a:spcPct val="120000"/>
              </a:lnSpc>
              <a:defRPr/>
            </a:pP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burkos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vezikula</a:t>
            </a:r>
            <a:r>
              <a:rPr lang="hu-H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lefűződik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rövidesen </a:t>
            </a:r>
            <a:r>
              <a:rPr lang="hu-H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elveszíti </a:t>
            </a:r>
            <a:r>
              <a:rPr lang="hu-HU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burkát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receptorok visszakerülnek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 plazmamembránra.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hu-HU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clathrin-burkos</a:t>
            </a:r>
            <a:r>
              <a:rPr lang="hu-HU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vezikula</a:t>
            </a:r>
            <a:r>
              <a:rPr lang="hu-HU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keletkezése és lefűződése </a:t>
            </a:r>
            <a:r>
              <a:rPr lang="hu-H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31863"/>
            <a:ext cx="78486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0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68554" y="702713"/>
            <a:ext cx="6206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TRANSZPORTFOLYAMATOK</a:t>
            </a:r>
            <a:endParaRPr lang="hu-H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345184" y="1772816"/>
            <a:ext cx="635141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just">
              <a:buAutoNum type="romanUcPeriod"/>
            </a:pPr>
            <a:r>
              <a:rPr lang="hu-H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Egyszerű diffúzióval: </a:t>
            </a:r>
          </a:p>
          <a:p>
            <a:pPr algn="just"/>
            <a:r>
              <a:rPr lang="hu-H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zsíroldékony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kis, töltéssel nem rendelkező </a:t>
            </a:r>
          </a:p>
          <a:p>
            <a:pPr algn="just"/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molekulák a 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koncentrációgrádiens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által</a:t>
            </a:r>
          </a:p>
          <a:p>
            <a:pPr algn="just"/>
            <a:r>
              <a:rPr lang="hu-H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irányítva</a:t>
            </a:r>
          </a:p>
          <a:p>
            <a:pPr marL="514350" indent="-514350">
              <a:buAutoNum type="romanUcPeriod"/>
            </a:pPr>
            <a:endParaRPr lang="hu-H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romanUcPeriod"/>
            </a:pPr>
            <a:endParaRPr lang="hu-H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romanUcPeriod" startAt="2"/>
            </a:pPr>
            <a:r>
              <a:rPr lang="hu-H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Membrántranszport fehérjék segítségével: </a:t>
            </a:r>
          </a:p>
          <a:p>
            <a:r>
              <a:rPr lang="hu-H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vízoldékony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(hidrofil), kis molekulák</a:t>
            </a:r>
            <a:endParaRPr lang="hu-H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romanUcPeriod" startAt="2"/>
            </a:pPr>
            <a:endParaRPr lang="hu-H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1. szállítófehérjék</a:t>
            </a:r>
          </a:p>
          <a:p>
            <a:r>
              <a:rPr lang="hu-H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2. csatornafehérjék</a:t>
            </a:r>
            <a:endParaRPr lang="hu-H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4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2816"/>
            <a:ext cx="8064500" cy="323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Névtel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980728"/>
            <a:ext cx="7129462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74453" y="260350"/>
            <a:ext cx="817448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3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0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receptor-mediált</a:t>
            </a:r>
            <a:r>
              <a:rPr lang="hu-HU" sz="3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0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endocitózis</a:t>
            </a:r>
            <a:r>
              <a:rPr lang="hu-HU" sz="3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az LDL </a:t>
            </a:r>
            <a:r>
              <a:rPr lang="hu-HU" sz="3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felvétel</a:t>
            </a:r>
            <a:endParaRPr lang="hu-HU" sz="30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89138"/>
            <a:ext cx="24479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05263"/>
            <a:ext cx="3052762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51000"/>
            <a:ext cx="30527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Szövegdoboz 4"/>
          <p:cNvSpPr txBox="1">
            <a:spLocks noChangeArrowheads="1"/>
          </p:cNvSpPr>
          <p:nvPr/>
        </p:nvSpPr>
        <p:spPr bwMode="auto">
          <a:xfrm>
            <a:off x="395536" y="620688"/>
            <a:ext cx="8515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Abnormálisan </a:t>
            </a:r>
            <a:r>
              <a:rPr lang="hu-H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magas vérkoleszterin-szinttel járó familiáris </a:t>
            </a:r>
            <a:r>
              <a:rPr lang="hu-H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hiperkoleszterolémia</a:t>
            </a:r>
            <a:endParaRPr lang="hu-H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39552" y="6153951"/>
            <a:ext cx="749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érintett páciensekben nem működik a koleszterin-észtert szállító </a:t>
            </a:r>
            <a:r>
              <a:rPr lang="hu-HU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LDL-részecskék</a:t>
            </a:r>
            <a:r>
              <a:rPr lang="hu-H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receptorok által közvetített felvétele a </a:t>
            </a:r>
            <a:r>
              <a:rPr lang="hu-H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sejtekbe.</a:t>
            </a:r>
            <a:endParaRPr lang="hu-HU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hu-HU" sz="3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Egy másik burkos </a:t>
            </a:r>
            <a:r>
              <a:rPr lang="hu-HU" sz="30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vezikula</a:t>
            </a:r>
            <a:r>
              <a:rPr lang="hu-HU" sz="3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hu-HU" sz="30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caveolák</a:t>
            </a:r>
            <a:r>
              <a:rPr lang="hu-HU" sz="3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morfológiája</a:t>
            </a:r>
          </a:p>
        </p:txBody>
      </p:sp>
      <p:pic>
        <p:nvPicPr>
          <p:cNvPr id="30723" name="Picture 6" descr="ctrOAeloadasb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957763"/>
            <a:ext cx="453548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11"/>
          <p:cNvSpPr txBox="1">
            <a:spLocks noChangeArrowheads="1"/>
          </p:cNvSpPr>
          <p:nvPr/>
        </p:nvSpPr>
        <p:spPr bwMode="auto">
          <a:xfrm>
            <a:off x="4984750" y="63293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/>
          </a:p>
        </p:txBody>
      </p:sp>
      <p:sp>
        <p:nvSpPr>
          <p:cNvPr id="30726" name="Text Box 13"/>
          <p:cNvSpPr txBox="1">
            <a:spLocks noChangeArrowheads="1"/>
          </p:cNvSpPr>
          <p:nvPr/>
        </p:nvSpPr>
        <p:spPr bwMode="auto">
          <a:xfrm>
            <a:off x="830635" y="6300422"/>
            <a:ext cx="1666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000" b="1" dirty="0" err="1"/>
              <a:t>Dr</a:t>
            </a:r>
            <a:r>
              <a:rPr lang="hu-HU" sz="1000" b="1" dirty="0"/>
              <a:t> L. Kiss Anna felvétele</a:t>
            </a:r>
          </a:p>
        </p:txBody>
      </p:sp>
      <p:pic>
        <p:nvPicPr>
          <p:cNvPr id="3072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02876"/>
            <a:ext cx="2808288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412776"/>
            <a:ext cx="4535488" cy="31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79475" y="623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/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179388" y="3573463"/>
            <a:ext cx="8823325" cy="3148012"/>
            <a:chOff x="113" y="993"/>
            <a:chExt cx="5558" cy="1983"/>
          </a:xfrm>
        </p:grpSpPr>
        <p:pic>
          <p:nvPicPr>
            <p:cNvPr id="31751" name="Picture 4" descr="caveolakialakulá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993"/>
              <a:ext cx="5558" cy="1983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1973" y="2501"/>
              <a:ext cx="1361" cy="3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hu-HU" sz="1000" b="1">
                  <a:latin typeface="Tahoma" pitchFamily="34" charset="0"/>
                </a:rPr>
                <a:t>caveolin oligomerek </a:t>
              </a:r>
            </a:p>
            <a:p>
              <a:pPr algn="ctr" eaLnBrk="1" hangingPunct="1">
                <a:lnSpc>
                  <a:spcPct val="130000"/>
                </a:lnSpc>
              </a:pPr>
              <a:r>
                <a:rPr lang="hu-HU" sz="1000" b="1">
                  <a:latin typeface="Tahoma" pitchFamily="34" charset="0"/>
                </a:rPr>
                <a:t>épülnek be a lipid raftba</a:t>
              </a:r>
            </a:p>
          </p:txBody>
        </p:sp>
      </p:grpSp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u-HU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caveolák</a:t>
            </a:r>
            <a:r>
              <a:rPr lang="hu-HU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szerkezete és létrejötte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23850" y="836613"/>
            <a:ext cx="4437063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hu-HU" sz="1600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600" u="sng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caveola</a:t>
            </a:r>
            <a:r>
              <a:rPr lang="hu-HU" sz="1600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burkának alkotói:</a:t>
            </a:r>
          </a:p>
          <a:p>
            <a:pPr>
              <a:lnSpc>
                <a:spcPct val="120000"/>
              </a:lnSpc>
              <a:defRPr/>
            </a:pPr>
            <a:endParaRPr lang="hu-HU" sz="1600" u="sng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hu-HU" sz="16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Lipidek</a:t>
            </a:r>
            <a:r>
              <a:rPr lang="hu-HU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defRPr/>
            </a:pPr>
            <a:r>
              <a:rPr lang="hu-HU" sz="16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glikolipidek</a:t>
            </a:r>
            <a:r>
              <a:rPr lang="hu-HU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6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szfingolipid</a:t>
            </a:r>
            <a:r>
              <a:rPr lang="hu-HU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koleszterin</a:t>
            </a:r>
          </a:p>
          <a:p>
            <a:pPr>
              <a:lnSpc>
                <a:spcPct val="120000"/>
              </a:lnSpc>
              <a:defRPr/>
            </a:pPr>
            <a:endParaRPr lang="hu-HU" sz="1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hu-HU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Fehérjék:</a:t>
            </a:r>
          </a:p>
          <a:p>
            <a:pPr>
              <a:lnSpc>
                <a:spcPct val="120000"/>
              </a:lnSpc>
              <a:defRPr/>
            </a:pPr>
            <a:r>
              <a:rPr lang="hu-HU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6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caveolin</a:t>
            </a:r>
            <a:r>
              <a:rPr lang="hu-HU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fehérjecsalád  (21-24 </a:t>
            </a:r>
            <a:r>
              <a:rPr lang="hu-HU" sz="16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kDa</a:t>
            </a:r>
            <a:r>
              <a:rPr lang="hu-HU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hu-HU" sz="1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Jellegzetesség: </a:t>
            </a:r>
            <a:r>
              <a:rPr lang="hu-HU" sz="12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scaffolding</a:t>
            </a:r>
            <a:r>
              <a:rPr lang="hu-HU" sz="1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hu-HU" sz="1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defRPr/>
            </a:pPr>
            <a:r>
              <a:rPr lang="hu-HU" sz="1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jelátvitelben, sejtosztódásban szerepet játszó molekulák megkötése</a:t>
            </a:r>
          </a:p>
          <a:p>
            <a:pPr>
              <a:defRPr/>
            </a:pPr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75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782638"/>
            <a:ext cx="34861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82" name="Rectangle 4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algn="l">
              <a:defRPr/>
            </a:pPr>
            <a:r>
              <a:rPr lang="hu-HU" sz="2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Transzcitózis</a:t>
            </a:r>
            <a:endParaRPr lang="hu-HU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83" name="Text Box 43"/>
          <p:cNvSpPr txBox="1">
            <a:spLocks noChangeArrowheads="1"/>
          </p:cNvSpPr>
          <p:nvPr/>
        </p:nvSpPr>
        <p:spPr bwMode="auto">
          <a:xfrm>
            <a:off x="539750" y="1314450"/>
            <a:ext cx="3692525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hu-HU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Gyors anyagtranszportot tesz lehetővé.</a:t>
            </a: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hu-HU" sz="2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Endothelsejtekben</a:t>
            </a:r>
            <a:r>
              <a:rPr lang="hu-HU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jól megfigyelhető.</a:t>
            </a: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hu-HU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caveolák</a:t>
            </a:r>
            <a:r>
              <a:rPr lang="hu-HU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általi </a:t>
            </a:r>
            <a:r>
              <a:rPr lang="hu-HU" sz="2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mediált</a:t>
            </a:r>
            <a:r>
              <a:rPr lang="hu-HU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anyagtranszport egy formája.</a:t>
            </a: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hu-HU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caveolák</a:t>
            </a:r>
            <a:r>
              <a:rPr lang="hu-HU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nem fűződnek le, csak átmenetileg csatornát alkotnak a sejten át.</a:t>
            </a: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hu-HU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Néha csak egy diafragma a sejten keresztüli transzport egyetlen akadálya.</a:t>
            </a:r>
          </a:p>
        </p:txBody>
      </p:sp>
      <p:sp>
        <p:nvSpPr>
          <p:cNvPr id="87084" name="Text Box 44"/>
          <p:cNvSpPr txBox="1">
            <a:spLocks noChangeArrowheads="1"/>
          </p:cNvSpPr>
          <p:nvPr/>
        </p:nvSpPr>
        <p:spPr bwMode="auto">
          <a:xfrm>
            <a:off x="1042988" y="6272213"/>
            <a:ext cx="3543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Caveolae</a:t>
            </a:r>
            <a:r>
              <a:rPr lang="hu-HU" sz="1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1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anchored</a:t>
            </a:r>
            <a:r>
              <a:rPr lang="hu-HU" sz="1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multifunctional</a:t>
            </a:r>
            <a:r>
              <a:rPr lang="hu-HU" sz="1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platforms</a:t>
            </a:r>
            <a:r>
              <a:rPr lang="hu-HU" sz="1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lipid</a:t>
            </a:r>
            <a:r>
              <a:rPr lang="hu-HU" sz="1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ocean</a:t>
            </a:r>
            <a:r>
              <a:rPr lang="hu-HU" sz="1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hu-HU" sz="1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hu-HU" sz="1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hu-HU" sz="1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Deurs</a:t>
            </a:r>
            <a:r>
              <a:rPr lang="hu-HU" sz="1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2003 TRENDS </a:t>
            </a:r>
            <a:r>
              <a:rPr lang="hu-HU" sz="1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hu-HU" sz="1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Biology</a:t>
            </a:r>
            <a:r>
              <a:rPr lang="hu-HU" sz="1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13, 92-100</a:t>
            </a:r>
          </a:p>
        </p:txBody>
      </p:sp>
      <p:pic>
        <p:nvPicPr>
          <p:cNvPr id="35845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15888"/>
            <a:ext cx="41021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u-HU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LIZOSZÓMA I. </a:t>
            </a:r>
            <a:endParaRPr lang="hu-HU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6" descr="lizoszó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2708275"/>
            <a:ext cx="33877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79388" y="981075"/>
            <a:ext cx="3887787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Emésztőenzimeket tartalmaznak.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Savas pH szükséges az enzimműködéshez.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Összeolvadnak olyan sejtalkotókkal, melyek 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tartalma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savas </a:t>
            </a:r>
          </a:p>
          <a:p>
            <a:pPr>
              <a:lnSpc>
                <a:spcPct val="120000"/>
              </a:lnSpc>
              <a:defRPr/>
            </a:pP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(pl.: késői </a:t>
            </a:r>
            <a:r>
              <a:rPr lang="hu-HU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endoszómák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754813" y="4652963"/>
            <a:ext cx="21399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Savas </a:t>
            </a:r>
            <a:r>
              <a:rPr lang="hu-HU" sz="12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foszfatáz</a:t>
            </a:r>
            <a:r>
              <a:rPr lang="hu-HU" sz="1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kimutatás</a:t>
            </a:r>
          </a:p>
          <a:p>
            <a:pPr>
              <a:defRPr/>
            </a:pPr>
            <a:r>
              <a:rPr lang="hu-HU" sz="1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12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Courtesy</a:t>
            </a:r>
            <a:r>
              <a:rPr lang="hu-HU" sz="1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of Daniel S. </a:t>
            </a:r>
            <a:r>
              <a:rPr lang="hu-HU" sz="12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Friend</a:t>
            </a:r>
            <a:r>
              <a:rPr lang="hu-HU" sz="1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pPr>
              <a:defRPr/>
            </a:pPr>
            <a:endParaRPr lang="hu-HU" sz="12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20764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950913"/>
            <a:ext cx="7993063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hu-HU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LIZOSZÓMA II.</a:t>
            </a:r>
            <a:endParaRPr lang="hu-HU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15616" y="548680"/>
            <a:ext cx="75499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LIZOSZÓMÁLIS TÁROLÁSI BETEGSÉGEK</a:t>
            </a:r>
            <a:endParaRPr lang="hu-HU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15616" y="2348880"/>
            <a:ext cx="70038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Genetikai háttér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Diszfunkcionális 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lizoszómák</a:t>
            </a:r>
            <a:endParaRPr lang="hu-H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lizoszómális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enzimek által lebontandó anyagok</a:t>
            </a:r>
          </a:p>
          <a:p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felhalmozódnak a sejtben, így annak halálát okozva </a:t>
            </a:r>
            <a:endParaRPr lang="hu-H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4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Tay-Sachs</a:t>
            </a:r>
            <a:r>
              <a:rPr lang="hu-H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kór</a:t>
            </a:r>
            <a:endParaRPr lang="hu-HU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atzsanya\Documents\ANATÓMIA\Anatómiai képek\tay-sach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960628" cy="443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tzsanya\Documents\ANATÓMIA\Anatómiai képek\tay_sachs_dise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032448" cy="29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387770" y="4725144"/>
            <a:ext cx="4429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Gangliozid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felhalmozódása a neuronokban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Mentális és fizikális leépülés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éves kor körül halál</a:t>
            </a:r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25094" y="800907"/>
            <a:ext cx="549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SZÁLLÍTÓFEHÉRJÉK</a:t>
            </a:r>
            <a:endParaRPr lang="hu-H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71600" y="2492897"/>
            <a:ext cx="6912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Nagyfokú szelektivitás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Gyakran csak egy típusú molekulát </a:t>
            </a:r>
            <a:r>
              <a:rPr lang="hu-H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transzpoltálnak</a:t>
            </a:r>
            <a:endParaRPr lang="hu-H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hu-H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specifikus molekulához való kötődés után </a:t>
            </a:r>
            <a:r>
              <a:rPr lang="hu-H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konformációváltozáson</a:t>
            </a:r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mennek át </a:t>
            </a:r>
            <a:endParaRPr lang="hu-H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autophagy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330325"/>
            <a:ext cx="73437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70706" y="4437112"/>
            <a:ext cx="8291512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400" dirty="0"/>
              <a:t>       </a:t>
            </a:r>
          </a:p>
          <a:p>
            <a:pPr algn="ctr">
              <a:defRPr/>
            </a:pPr>
            <a:r>
              <a:rPr lang="hu-HU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Saját anyagok lebontása, ami a </a:t>
            </a:r>
            <a:r>
              <a:rPr lang="hu-HU" sz="20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citoplazmatikus</a:t>
            </a:r>
            <a:r>
              <a:rPr lang="hu-HU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alkotóknak, különösen a membránnal határolt </a:t>
            </a:r>
            <a:r>
              <a:rPr lang="hu-HU" sz="20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organellumoknak</a:t>
            </a:r>
            <a:r>
              <a:rPr lang="hu-HU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0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lizoszómákban</a:t>
            </a:r>
            <a:r>
              <a:rPr lang="hu-HU" sz="2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történő emésztését jelenti.</a:t>
            </a:r>
            <a:endParaRPr lang="hu-HU" sz="20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hu-HU" sz="20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u-HU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AUTOFÁGIA</a:t>
            </a:r>
            <a:endParaRPr lang="hu-HU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554_bar1000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7" y="1052736"/>
            <a:ext cx="7848426" cy="538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20863" y="116632"/>
            <a:ext cx="3112365" cy="69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350" tIns="158700" anchor="ctr">
            <a:spAutoFit/>
          </a:bodyPr>
          <a:lstStyle/>
          <a:p>
            <a:r>
              <a:rPr lang="hu-HU" sz="32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Autofagoszómák</a:t>
            </a:r>
            <a:endParaRPr lang="hu-HU" sz="32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hu-HU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EXOCITÓZIS</a:t>
            </a:r>
            <a:r>
              <a:rPr lang="hu-HU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hu-HU" sz="3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39750" y="908050"/>
            <a:ext cx="518477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u-HU" sz="1600" b="1" u="sng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Constitutív</a:t>
            </a:r>
            <a:r>
              <a:rPr lang="hu-HU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(folyamatos)</a:t>
            </a:r>
          </a:p>
          <a:p>
            <a:pPr>
              <a:defRPr/>
            </a:pPr>
            <a:r>
              <a:rPr lang="hu-HU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minden sejtre jellemző</a:t>
            </a:r>
          </a:p>
          <a:p>
            <a:pPr>
              <a:defRPr/>
            </a:pPr>
            <a:r>
              <a:rPr lang="hu-HU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(pl.: membránfehérjék transzportja a 	plazmamembránhoz)</a:t>
            </a:r>
          </a:p>
          <a:p>
            <a:pPr>
              <a:defRPr/>
            </a:pPr>
            <a:r>
              <a:rPr lang="hu-HU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defRPr/>
            </a:pPr>
            <a:r>
              <a:rPr lang="hu-HU" sz="1600" b="1" u="sng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Regulált</a:t>
            </a:r>
            <a:r>
              <a:rPr lang="hu-HU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(speciális </a:t>
            </a:r>
            <a:r>
              <a:rPr lang="hu-HU" sz="16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stimulusra</a:t>
            </a:r>
            <a:r>
              <a:rPr lang="hu-HU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hu-HU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szabályozott folyamat</a:t>
            </a:r>
          </a:p>
          <a:p>
            <a:pPr>
              <a:defRPr/>
            </a:pPr>
            <a:r>
              <a:rPr lang="hu-HU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külső behatásra történik</a:t>
            </a:r>
          </a:p>
          <a:p>
            <a:pPr>
              <a:defRPr/>
            </a:pPr>
            <a:r>
              <a:rPr lang="hu-HU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(pl.: hormontermelő sejtek, idegsejtek, 	hízósejt, emésztőmirigyek)</a:t>
            </a:r>
          </a:p>
        </p:txBody>
      </p:sp>
      <p:pic>
        <p:nvPicPr>
          <p:cNvPr id="37892" name="Picture 6" descr="tejmiri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3375"/>
            <a:ext cx="3230563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 descr="exoci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81472"/>
            <a:ext cx="4681091" cy="316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5632450" y="6477000"/>
            <a:ext cx="26225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6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emlőmirigy szekretoros sejtje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l subm HE 63x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42888"/>
            <a:ext cx="9828213" cy="736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30188" y="5516563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hu-HU" sz="1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Glandula</a:t>
            </a:r>
            <a:r>
              <a:rPr lang="hu-HU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submanibularis</a:t>
            </a:r>
            <a:r>
              <a:rPr lang="hu-HU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1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hu-HU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Lukáts</a:t>
            </a:r>
            <a:r>
              <a:rPr lang="hu-HU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Ákos felvétele</a:t>
            </a:r>
            <a:r>
              <a:rPr lang="hu-HU" sz="1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 rot="-9599387">
            <a:off x="3132138" y="1700213"/>
            <a:ext cx="2663825" cy="2449512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 rot="10800000">
            <a:off x="4065588" y="2708275"/>
            <a:ext cx="793750" cy="928688"/>
          </a:xfrm>
          <a:custGeom>
            <a:avLst/>
            <a:gdLst>
              <a:gd name="T0" fmla="*/ 24741886 w 21600"/>
              <a:gd name="T1" fmla="*/ 19964384 h 21600"/>
              <a:gd name="T2" fmla="*/ 14584238 w 21600"/>
              <a:gd name="T3" fmla="*/ 39928769 h 21600"/>
              <a:gd name="T4" fmla="*/ 4426589 w 21600"/>
              <a:gd name="T5" fmla="*/ 19964384 h 21600"/>
              <a:gd name="T6" fmla="*/ 145842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078 w 21600"/>
              <a:gd name="T13" fmla="*/ 5078 h 21600"/>
              <a:gd name="T14" fmla="*/ 16522 w 21600"/>
              <a:gd name="T15" fmla="*/ 1652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555" y="21600"/>
                </a:lnTo>
                <a:lnTo>
                  <a:pt x="1504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119813" y="6244431"/>
            <a:ext cx="195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mucinózus</a:t>
            </a:r>
            <a:r>
              <a:rPr lang="hu-HU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hu-HU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mirigyvégkamrák</a:t>
            </a:r>
            <a:endParaRPr lang="hu-HU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929313" y="0"/>
            <a:ext cx="195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serosus </a:t>
            </a:r>
          </a:p>
          <a:p>
            <a:pPr algn="ctr" eaLnBrk="1" hangingPunct="1"/>
            <a:r>
              <a:rPr lang="hu-HU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mirigyvégkamrák</a:t>
            </a:r>
          </a:p>
        </p:txBody>
      </p:sp>
      <p:pic>
        <p:nvPicPr>
          <p:cNvPr id="30728" name="Picture 8" descr="exoc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349885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hízósej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68413"/>
            <a:ext cx="54038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5" descr="hízósejtdegranuláci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" y="4284663"/>
            <a:ext cx="877423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30175" y="307975"/>
            <a:ext cx="8896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További példa az </a:t>
            </a:r>
            <a:r>
              <a:rPr lang="hu-HU" sz="2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exocitózisra</a:t>
            </a:r>
            <a:r>
              <a:rPr lang="hu-H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a hízósejt, a hisztamin és az allergia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771775" y="931863"/>
            <a:ext cx="31908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Hízósejt elektronmikroszkópos képe</a:t>
            </a:r>
          </a:p>
        </p:txBody>
      </p:sp>
      <p:sp>
        <p:nvSpPr>
          <p:cNvPr id="40966" name="AutoShape 8"/>
          <p:cNvSpPr>
            <a:spLocks noChangeArrowheads="1"/>
          </p:cNvSpPr>
          <p:nvPr/>
        </p:nvSpPr>
        <p:spPr bwMode="auto">
          <a:xfrm rot="10800000">
            <a:off x="1187450" y="3213100"/>
            <a:ext cx="792163" cy="1008063"/>
          </a:xfrm>
          <a:custGeom>
            <a:avLst/>
            <a:gdLst>
              <a:gd name="T0" fmla="*/ 24070093 w 21600"/>
              <a:gd name="T1" fmla="*/ 0 h 21600"/>
              <a:gd name="T2" fmla="*/ 19086874 w 21600"/>
              <a:gd name="T3" fmla="*/ 12116497 h 21600"/>
              <a:gd name="T4" fmla="*/ 0 w 21600"/>
              <a:gd name="T5" fmla="*/ 45423225 h 21600"/>
              <a:gd name="T6" fmla="*/ 12465455 w 21600"/>
              <a:gd name="T7" fmla="*/ 47045880 h 21600"/>
              <a:gd name="T8" fmla="*/ 24929553 w 21600"/>
              <a:gd name="T9" fmla="*/ 30582018 h 21600"/>
              <a:gd name="T10" fmla="*/ 29051955 w 21600"/>
              <a:gd name="T11" fmla="*/ 1211649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110 h 21600"/>
              <a:gd name="T20" fmla="*/ 1853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96" y="0"/>
                </a:moveTo>
                <a:lnTo>
                  <a:pt x="14191" y="5563"/>
                </a:lnTo>
                <a:lnTo>
                  <a:pt x="17256" y="5563"/>
                </a:lnTo>
                <a:lnTo>
                  <a:pt x="17256" y="20110"/>
                </a:lnTo>
                <a:lnTo>
                  <a:pt x="0" y="20110"/>
                </a:lnTo>
                <a:lnTo>
                  <a:pt x="0" y="21600"/>
                </a:lnTo>
                <a:lnTo>
                  <a:pt x="18535" y="21600"/>
                </a:lnTo>
                <a:lnTo>
                  <a:pt x="18535" y="5563"/>
                </a:lnTo>
                <a:lnTo>
                  <a:pt x="21600" y="5563"/>
                </a:lnTo>
                <a:lnTo>
                  <a:pt x="178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0967" name="AutoShape 9"/>
          <p:cNvSpPr>
            <a:spLocks noChangeArrowheads="1"/>
          </p:cNvSpPr>
          <p:nvPr/>
        </p:nvSpPr>
        <p:spPr bwMode="auto">
          <a:xfrm rot="10800000" flipH="1">
            <a:off x="7380288" y="3284538"/>
            <a:ext cx="792162" cy="1008062"/>
          </a:xfrm>
          <a:custGeom>
            <a:avLst/>
            <a:gdLst>
              <a:gd name="T0" fmla="*/ 24070026 w 21600"/>
              <a:gd name="T1" fmla="*/ 0 h 21600"/>
              <a:gd name="T2" fmla="*/ 19086813 w 21600"/>
              <a:gd name="T3" fmla="*/ 12116485 h 21600"/>
              <a:gd name="T4" fmla="*/ 0 w 21600"/>
              <a:gd name="T5" fmla="*/ 45423134 h 21600"/>
              <a:gd name="T6" fmla="*/ 12465403 w 21600"/>
              <a:gd name="T7" fmla="*/ 47045787 h 21600"/>
              <a:gd name="T8" fmla="*/ 24929485 w 21600"/>
              <a:gd name="T9" fmla="*/ 30581941 h 21600"/>
              <a:gd name="T10" fmla="*/ 29051881 w 21600"/>
              <a:gd name="T11" fmla="*/ 1211648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109 h 21600"/>
              <a:gd name="T20" fmla="*/ 1853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96" y="0"/>
                </a:moveTo>
                <a:lnTo>
                  <a:pt x="14191" y="5563"/>
                </a:lnTo>
                <a:lnTo>
                  <a:pt x="17256" y="5563"/>
                </a:lnTo>
                <a:lnTo>
                  <a:pt x="17256" y="20110"/>
                </a:lnTo>
                <a:lnTo>
                  <a:pt x="0" y="20110"/>
                </a:lnTo>
                <a:lnTo>
                  <a:pt x="0" y="21600"/>
                </a:lnTo>
                <a:lnTo>
                  <a:pt x="18535" y="21600"/>
                </a:lnTo>
                <a:lnTo>
                  <a:pt x="18535" y="5563"/>
                </a:lnTo>
                <a:lnTo>
                  <a:pt x="21600" y="5563"/>
                </a:lnTo>
                <a:lnTo>
                  <a:pt x="178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Kép 4" descr="F48mesothelgyönyörű63x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5" t="19202" r="24095" b="18854"/>
          <a:stretch>
            <a:fillRect/>
          </a:stretch>
        </p:blipFill>
        <p:spPr bwMode="auto">
          <a:xfrm>
            <a:off x="395288" y="457200"/>
            <a:ext cx="3482975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429000"/>
            <a:ext cx="46958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100263"/>
            <a:ext cx="4503738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93775"/>
            <a:ext cx="3940175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620688"/>
            <a:ext cx="491833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srgbClr val="FFFF00"/>
                </a:solidFill>
              </a:rPr>
              <a:t>Felhasznált irodalom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rgbClr val="FFFF00"/>
                </a:solidFill>
              </a:rPr>
              <a:t>Rölich</a:t>
            </a:r>
            <a:r>
              <a:rPr lang="hu-HU" sz="2400" dirty="0" smtClean="0">
                <a:solidFill>
                  <a:srgbClr val="FFFF00"/>
                </a:solidFill>
              </a:rPr>
              <a:t> Pál: Szövettan könyv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FFFF00"/>
                </a:solidFill>
              </a:rPr>
              <a:t>Ross: </a:t>
            </a:r>
            <a:r>
              <a:rPr lang="hu-HU" sz="2400" dirty="0" err="1" smtClean="0">
                <a:solidFill>
                  <a:srgbClr val="FFFF00"/>
                </a:solidFill>
              </a:rPr>
              <a:t>Histology</a:t>
            </a:r>
            <a:r>
              <a:rPr lang="hu-HU" sz="2400" dirty="0" smtClean="0">
                <a:solidFill>
                  <a:srgbClr val="FFFF00"/>
                </a:solidFill>
              </a:rPr>
              <a:t> text </a:t>
            </a:r>
            <a:r>
              <a:rPr lang="hu-HU" sz="2400" dirty="0" err="1" smtClean="0">
                <a:solidFill>
                  <a:srgbClr val="FFFF00"/>
                </a:solidFill>
              </a:rPr>
              <a:t>book</a:t>
            </a:r>
            <a:endParaRPr lang="hu-HU" sz="24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rgbClr val="FFFF00"/>
                </a:solidFill>
              </a:rPr>
              <a:t>Google</a:t>
            </a:r>
            <a:endParaRPr lang="hu-HU" sz="24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rgbClr val="FFFF00"/>
                </a:solidFill>
              </a:rPr>
              <a:t>t</a:t>
            </a:r>
            <a:r>
              <a:rPr lang="hu-HU" sz="2400" dirty="0" err="1" smtClean="0">
                <a:solidFill>
                  <a:srgbClr val="FFFF00"/>
                </a:solidFill>
              </a:rPr>
              <a:t>ankönyvtár.hu</a:t>
            </a:r>
            <a:endParaRPr lang="hu-HU" sz="2400" dirty="0">
              <a:solidFill>
                <a:srgbClr val="FFFF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13569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99792" y="2708920"/>
            <a:ext cx="38218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Köszönöm a figyelmet!</a:t>
            </a:r>
            <a:endParaRPr lang="hu-HU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50825" y="201613"/>
            <a:ext cx="54546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hu-HU" sz="1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hu-HU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7" name="Picture 3" descr="atp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332656"/>
            <a:ext cx="4608513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secaktivtrans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132013"/>
            <a:ext cx="35893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30782" y="3212976"/>
            <a:ext cx="4980851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hu-HU" b="1" baseline="30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u-H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hu-HU" b="1" baseline="30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hu-HU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ATPáz</a:t>
            </a:r>
            <a:endParaRPr lang="hu-HU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Energiaigényes 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folyamat- </a:t>
            </a:r>
            <a:r>
              <a:rPr lang="hu-HU" b="1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AKTÍV TRANSZPORT</a:t>
            </a:r>
            <a:endParaRPr lang="hu-HU" u="sng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koncentrációgrádienssel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szemben megy végbe.</a:t>
            </a:r>
          </a:p>
          <a:p>
            <a:pPr>
              <a:lnSpc>
                <a:spcPct val="120000"/>
              </a:lnSpc>
              <a:defRPr/>
            </a:pP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energia általában ATP hidrolízisével keletkezik.</a:t>
            </a:r>
          </a:p>
          <a:p>
            <a:pPr>
              <a:defRPr/>
            </a:pPr>
            <a:endParaRPr lang="hu-HU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50825" y="5114103"/>
            <a:ext cx="595425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Glukóztranszporter</a:t>
            </a:r>
            <a:endParaRPr lang="hu-HU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Nincs szükség energiára</a:t>
            </a:r>
            <a:r>
              <a:rPr lang="hu-HU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b="1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PASSZÍV TRANSZPORT</a:t>
            </a:r>
          </a:p>
          <a:p>
            <a:pPr>
              <a:defRPr/>
            </a:pP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koncentrációgrádienssel</a:t>
            </a: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megegyező irányba</a:t>
            </a:r>
          </a:p>
          <a:p>
            <a:pPr>
              <a:defRPr/>
            </a:pPr>
            <a:r>
              <a:rPr lang="hu-H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megy </a:t>
            </a:r>
            <a:r>
              <a:rPr lang="hu-H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végbe.</a:t>
            </a:r>
          </a:p>
          <a:p>
            <a:pPr>
              <a:defRPr/>
            </a:pPr>
            <a:endParaRPr lang="hu-HU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hu-HU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9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30966" y="620688"/>
            <a:ext cx="5682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CSATORNAFEHÉRJÉK</a:t>
            </a:r>
            <a:endParaRPr lang="hu-H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99966" y="1484784"/>
            <a:ext cx="79440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membránon keresztül vezető hidrofil csatornákat</a:t>
            </a:r>
          </a:p>
          <a:p>
            <a:r>
              <a:rPr lang="hu-H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képeznek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Ionszelektívek</a:t>
            </a:r>
            <a:endParaRPr lang="hu-H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hu-H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sejt szükségletei által szabályozottak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transzportot különböző faktorok szabályozhatják: 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membránpotenciál (idegsejt)- </a:t>
            </a:r>
            <a:r>
              <a:rPr lang="hu-HU" sz="2400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feszültség-függő ioncsatorna </a:t>
            </a:r>
            <a:endParaRPr lang="hu-H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neurotranszmitterek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(izomsejt)- </a:t>
            </a:r>
            <a:r>
              <a:rPr lang="hu-HU" sz="2400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ligand-függő</a:t>
            </a:r>
            <a:r>
              <a:rPr lang="hu-HU" sz="2400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ioncsatorna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mechanikai stressz (belső fül)- </a:t>
            </a:r>
            <a:r>
              <a:rPr lang="hu-HU" sz="2400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feszülésaktivált</a:t>
            </a:r>
            <a:r>
              <a:rPr lang="hu-HU" sz="2400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csatorna</a:t>
            </a:r>
            <a:endParaRPr lang="hu-H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katzsanya\Documents\ANATÓMIA\AllImagesFromHistology &amp; Cell Biology_ An introduction to Pathology 2E\fullsize\M45278-002-f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33" y="1340768"/>
            <a:ext cx="7143535" cy="41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5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katzsanya\Documents\ANATÓMIA\Anatómiai képek\12_04_passive_active_trans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72" y="1124744"/>
            <a:ext cx="6651657" cy="49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1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Cisztás </a:t>
            </a:r>
            <a:r>
              <a:rPr lang="hu-H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fibrózis</a:t>
            </a:r>
            <a:endParaRPr lang="hu-H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CFTR-fehérjét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(Cl</a:t>
            </a:r>
            <a:r>
              <a:rPr lang="hu-HU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¯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csatorna) kódoló gén mutációja</a:t>
            </a:r>
          </a:p>
          <a:p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Nyák felhalmozódása a légutakban és az emésztőtraktusban</a:t>
            </a:r>
            <a:endParaRPr lang="hu-H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zsanya\Documents\ANATÓMIA\Anatómiai képek\cystic_fibr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9" y="476672"/>
            <a:ext cx="4139878" cy="255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tzsanya\Documents\ANATÓMIA\Anatómiai képek\jpg_cystic_fibrosis_perforation_meconial_peritonitis_12_1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40255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5150</TotalTime>
  <Words>907</Words>
  <Application>Microsoft Office PowerPoint</Application>
  <PresentationFormat>Diavetítés a képernyőre (4:3 oldalarány)</PresentationFormat>
  <Paragraphs>204</Paragraphs>
  <Slides>38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3" baseType="lpstr">
      <vt:lpstr>Arial</vt:lpstr>
      <vt:lpstr>Calibri</vt:lpstr>
      <vt:lpstr>Tahoma</vt:lpstr>
      <vt:lpstr>Times New Roman</vt:lpstr>
      <vt:lpstr>Alapértelmezett terv</vt:lpstr>
      <vt:lpstr>Transzportfolyamatok. Vezikuláris transzport, endo-, exocitózis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Cisztás fibrózis</vt:lpstr>
      <vt:lpstr>PowerPoint bemutató</vt:lpstr>
      <vt:lpstr>VEZIKULÁRIS TRANSZPORT</vt:lpstr>
      <vt:lpstr>ENDOCITÓZIS</vt:lpstr>
      <vt:lpstr>PINOCITÓZIS</vt:lpstr>
      <vt:lpstr>PowerPoint bemutató</vt:lpstr>
      <vt:lpstr>FAGOCITÓZIS I.</vt:lpstr>
      <vt:lpstr>FAGOCITÓZIS II.</vt:lpstr>
      <vt:lpstr>PowerPoint bemutató</vt:lpstr>
      <vt:lpstr>PowerPoint bemutató</vt:lpstr>
      <vt:lpstr>RECEPTOR-MEDIÁLT ENDOCITÓZIS</vt:lpstr>
      <vt:lpstr>PowerPoint bemutató</vt:lpstr>
      <vt:lpstr>PowerPoint bemutató</vt:lpstr>
      <vt:lpstr>PowerPoint bemutató</vt:lpstr>
      <vt:lpstr>PowerPoint bemutató</vt:lpstr>
      <vt:lpstr>Egy másik burkos vezikula: a caveolák morfológiája</vt:lpstr>
      <vt:lpstr>A caveolák szerkezete és létrejötte</vt:lpstr>
      <vt:lpstr>Transzcitózis</vt:lpstr>
      <vt:lpstr>LIZOSZÓMA I. </vt:lpstr>
      <vt:lpstr>PowerPoint bemutató</vt:lpstr>
      <vt:lpstr>PowerPoint bemutató</vt:lpstr>
      <vt:lpstr>Tay-Sachs kór</vt:lpstr>
      <vt:lpstr>AUTOFÁGIA</vt:lpstr>
      <vt:lpstr>PowerPoint bemutató</vt:lpstr>
      <vt:lpstr>EXOCITÓZIS </vt:lpstr>
      <vt:lpstr>Glandula submanibularis (Dr Lukáts Ákos felvétele)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Mire képes a mesothel?</dc:title>
  <dc:creator>Sanya</dc:creator>
  <cp:lastModifiedBy>Humánmorfológiai Intézet</cp:lastModifiedBy>
  <cp:revision>350</cp:revision>
  <dcterms:created xsi:type="dcterms:W3CDTF">2009-01-29T08:56:34Z</dcterms:created>
  <dcterms:modified xsi:type="dcterms:W3CDTF">2017-10-20T09:43:58Z</dcterms:modified>
</cp:coreProperties>
</file>