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49"/>
  </p:notesMasterIdLst>
  <p:handoutMasterIdLst>
    <p:handoutMasterId r:id="rId50"/>
  </p:handoutMasterIdLst>
  <p:sldIdLst>
    <p:sldId id="256" r:id="rId2"/>
    <p:sldId id="293" r:id="rId3"/>
    <p:sldId id="294" r:id="rId4"/>
    <p:sldId id="295" r:id="rId5"/>
    <p:sldId id="297" r:id="rId6"/>
    <p:sldId id="296" r:id="rId7"/>
    <p:sldId id="298" r:id="rId8"/>
    <p:sldId id="290" r:id="rId9"/>
    <p:sldId id="289" r:id="rId10"/>
    <p:sldId id="257" r:id="rId11"/>
    <p:sldId id="299" r:id="rId12"/>
    <p:sldId id="300" r:id="rId13"/>
    <p:sldId id="282" r:id="rId14"/>
    <p:sldId id="258" r:id="rId15"/>
    <p:sldId id="261" r:id="rId16"/>
    <p:sldId id="292" r:id="rId17"/>
    <p:sldId id="269" r:id="rId18"/>
    <p:sldId id="262" r:id="rId19"/>
    <p:sldId id="264" r:id="rId20"/>
    <p:sldId id="260" r:id="rId21"/>
    <p:sldId id="265" r:id="rId22"/>
    <p:sldId id="291" r:id="rId23"/>
    <p:sldId id="266" r:id="rId24"/>
    <p:sldId id="288" r:id="rId25"/>
    <p:sldId id="286" r:id="rId26"/>
    <p:sldId id="301" r:id="rId27"/>
    <p:sldId id="287" r:id="rId28"/>
    <p:sldId id="303" r:id="rId29"/>
    <p:sldId id="304" r:id="rId30"/>
    <p:sldId id="302" r:id="rId31"/>
    <p:sldId id="307" r:id="rId32"/>
    <p:sldId id="268" r:id="rId33"/>
    <p:sldId id="270" r:id="rId34"/>
    <p:sldId id="284" r:id="rId35"/>
    <p:sldId id="285" r:id="rId36"/>
    <p:sldId id="271" r:id="rId37"/>
    <p:sldId id="272" r:id="rId38"/>
    <p:sldId id="273" r:id="rId39"/>
    <p:sldId id="305" r:id="rId40"/>
    <p:sldId id="306" r:id="rId41"/>
    <p:sldId id="274" r:id="rId42"/>
    <p:sldId id="275" r:id="rId43"/>
    <p:sldId id="276" r:id="rId44"/>
    <p:sldId id="277" r:id="rId45"/>
    <p:sldId id="278" r:id="rId46"/>
    <p:sldId id="279" r:id="rId47"/>
    <p:sldId id="280" r:id="rId48"/>
  </p:sldIdLst>
  <p:sldSz cx="9144000" cy="6858000" type="screen4x3"/>
  <p:notesSz cx="6858000" cy="91440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52" autoAdjust="0"/>
    <p:restoredTop sz="93921" autoAdjust="0"/>
  </p:normalViewPr>
  <p:slideViewPr>
    <p:cSldViewPr>
      <p:cViewPr varScale="1">
        <p:scale>
          <a:sx n="83" d="100"/>
          <a:sy n="83" d="100"/>
        </p:scale>
        <p:origin x="1464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8A2AA345-D693-4274-B711-E5475A6ADF3E}" type="datetimeFigureOut">
              <a:rPr lang="hu-HU"/>
              <a:pPr>
                <a:defRPr/>
              </a:pPr>
              <a:t>2017.10.03.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39EDF99-BFC4-486E-B1EE-33A39FB4861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602037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hu-HU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556DE0A4-B35F-4384-8990-9B45CBA708CC}" type="datetimeFigureOut">
              <a:rPr lang="hu-HU"/>
              <a:pPr/>
              <a:t>2017.10.03.</a:t>
            </a:fld>
            <a:endParaRPr lang="hu-HU"/>
          </a:p>
        </p:txBody>
      </p:sp>
      <p:sp>
        <p:nvSpPr>
          <p:cNvPr id="41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9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hu-HU"/>
          </a:p>
        </p:txBody>
      </p:sp>
      <p:sp>
        <p:nvSpPr>
          <p:cNvPr id="419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055F1F32-F9F6-4B5E-B6A6-C8C0F090E347}" type="slidenum">
              <a:rPr lang="hu-HU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630582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mitochondrium, </a:t>
            </a:r>
            <a:r>
              <a:rPr lang="hu-HU" dirty="0" err="1" smtClean="0"/>
              <a:t>elektrontranszportlánc</a:t>
            </a:r>
            <a:r>
              <a:rPr lang="hu-HU" dirty="0" smtClean="0"/>
              <a:t>,</a:t>
            </a:r>
            <a:r>
              <a:rPr lang="hu-HU" baseline="0" dirty="0" smtClean="0"/>
              <a:t> ATP, energia, </a:t>
            </a:r>
            <a:r>
              <a:rPr lang="hu-HU" baseline="0" smtClean="0"/>
              <a:t>peroxiszóma</a:t>
            </a:r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5F1F32-F9F6-4B5E-B6A6-C8C0F090E347}" type="slidenum">
              <a:rPr lang="hu-HU" smtClean="0"/>
              <a:pPr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234203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NAD: </a:t>
            </a:r>
            <a:r>
              <a:rPr lang="hu-HU" dirty="0" err="1" smtClean="0"/>
              <a:t>nikotinsavamid-</a:t>
            </a:r>
            <a:r>
              <a:rPr lang="hu-HU" baseline="0" dirty="0" err="1" smtClean="0"/>
              <a:t>adenin-dinukleotid</a:t>
            </a:r>
            <a:endParaRPr lang="hu-HU" baseline="0" dirty="0" smtClean="0"/>
          </a:p>
          <a:p>
            <a:endParaRPr lang="hu-HU" baseline="0" dirty="0" smtClean="0"/>
          </a:p>
          <a:p>
            <a:r>
              <a:rPr lang="hu-HU" baseline="0" dirty="0" err="1" smtClean="0"/>
              <a:t>Dehidrogenáz</a:t>
            </a:r>
            <a:r>
              <a:rPr lang="hu-HU" baseline="0" dirty="0" smtClean="0"/>
              <a:t> enzimek eltávolítják a </a:t>
            </a:r>
            <a:r>
              <a:rPr lang="hu-HU" baseline="0" dirty="0" err="1" smtClean="0"/>
              <a:t>szubsztrátmolekuláról</a:t>
            </a:r>
            <a:r>
              <a:rPr lang="hu-HU" baseline="0" dirty="0" smtClean="0"/>
              <a:t> </a:t>
            </a:r>
            <a:r>
              <a:rPr lang="hu-HU" baseline="0" dirty="0" err="1" smtClean="0"/>
              <a:t>a</a:t>
            </a:r>
            <a:r>
              <a:rPr lang="hu-HU" baseline="0" dirty="0" smtClean="0"/>
              <a:t> protonokat és elektronokat, majd a NAD koenzimre viszik át.</a:t>
            </a:r>
          </a:p>
          <a:p>
            <a:endParaRPr lang="hu-HU" baseline="0" dirty="0" smtClean="0"/>
          </a:p>
          <a:p>
            <a:r>
              <a:rPr lang="hu-HU" baseline="0" dirty="0" smtClean="0"/>
              <a:t>NAD+ + 2e + 2p+ </a:t>
            </a:r>
            <a:r>
              <a:rPr lang="hu-HU" baseline="0" dirty="0" smtClean="0">
                <a:sym typeface="Wingdings" pitchFamily="2" charset="2"/>
              </a:rPr>
              <a:t> NADH + H+ (elraktározott energia elektron formában) vagyis két elektron és egy proton felvételére képes</a:t>
            </a:r>
          </a:p>
          <a:p>
            <a:endParaRPr lang="hu-HU" baseline="0" dirty="0" smtClean="0">
              <a:sym typeface="Wingdings" pitchFamily="2" charset="2"/>
            </a:endParaRPr>
          </a:p>
          <a:p>
            <a:r>
              <a:rPr lang="hu-HU" baseline="0" dirty="0" smtClean="0">
                <a:sym typeface="Wingdings" pitchFamily="2" charset="2"/>
              </a:rPr>
              <a:t>O2 + 4e + 4H+  2 H</a:t>
            </a:r>
            <a:r>
              <a:rPr lang="hu-HU" baseline="-25000" dirty="0" smtClean="0">
                <a:sym typeface="Wingdings" pitchFamily="2" charset="2"/>
              </a:rPr>
              <a:t>2</a:t>
            </a:r>
            <a:r>
              <a:rPr lang="hu-HU" baseline="0" dirty="0" smtClean="0">
                <a:sym typeface="Wingdings" pitchFamily="2" charset="2"/>
              </a:rPr>
              <a:t>O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5F1F32-F9F6-4B5E-B6A6-C8C0F090E347}" type="slidenum">
              <a:rPr lang="hu-HU" smtClean="0"/>
              <a:pPr/>
              <a:t>23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279232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109166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5F1D52-FA17-4A9E-B910-0184E570DEF5}" type="datetimeFigureOut">
              <a:rPr lang="hu-HU"/>
              <a:pPr>
                <a:defRPr/>
              </a:pPr>
              <a:t>2017.10.03.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B293AB-22AF-46B6-8DA0-C43A0CE24FE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CF74D8-7332-4135-B21B-D466AAC7AB56}" type="datetimeFigureOut">
              <a:rPr lang="hu-HU"/>
              <a:pPr>
                <a:defRPr/>
              </a:pPr>
              <a:t>2017.10.03.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34DEB-145B-49BB-83FB-CD052FB3A6B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CB4010-5F6A-418E-96BF-BF8E0AB0DB0B}" type="datetimeFigureOut">
              <a:rPr lang="hu-HU"/>
              <a:pPr>
                <a:defRPr/>
              </a:pPr>
              <a:t>2017.10.03.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86409-0575-4379-853F-65522785632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468C90-9790-4F12-A8B0-7DDA6AD02248}" type="datetimeFigureOut">
              <a:rPr lang="hu-HU"/>
              <a:pPr>
                <a:defRPr/>
              </a:pPr>
              <a:t>2017.10.03.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1EB4C5-604E-48A3-9577-2C0F419599D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BD661B-F1A4-4F7C-BFD5-B1814FFBB091}" type="datetimeFigureOut">
              <a:rPr lang="hu-HU"/>
              <a:pPr>
                <a:defRPr/>
              </a:pPr>
              <a:t>2017.10.03.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AA4D87-EBB9-4186-8369-DF4AAEE784C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62D421-15FD-436A-9A8E-07459AD8B61C}" type="datetimeFigureOut">
              <a:rPr lang="hu-HU"/>
              <a:pPr>
                <a:defRPr/>
              </a:pPr>
              <a:t>2017.10.03.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065536-A827-4A74-8204-09059B109A0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ECCED1-637F-4904-B00E-C551745735CB}" type="datetimeFigureOut">
              <a:rPr lang="hu-HU"/>
              <a:pPr>
                <a:defRPr/>
              </a:pPr>
              <a:t>2017.10.03.</a:t>
            </a:fld>
            <a:endParaRPr lang="hu-HU"/>
          </a:p>
        </p:txBody>
      </p:sp>
      <p:sp>
        <p:nvSpPr>
          <p:cNvPr id="8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730359-D734-4A7B-BF27-EAF5F5A8F53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2FDE6E-1AB7-4C90-B090-AB904543FEEF}" type="datetimeFigureOut">
              <a:rPr lang="hu-HU"/>
              <a:pPr>
                <a:defRPr/>
              </a:pPr>
              <a:t>2017.10.03.</a:t>
            </a:fld>
            <a:endParaRPr lang="hu-HU"/>
          </a:p>
        </p:txBody>
      </p:sp>
      <p:sp>
        <p:nvSpPr>
          <p:cNvPr id="4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4D9835-2B44-4B5E-9530-97F7ED68450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CF142A-E2CE-4F69-B0E1-659D966DC062}" type="datetimeFigureOut">
              <a:rPr lang="hu-HU"/>
              <a:pPr>
                <a:defRPr/>
              </a:pPr>
              <a:t>2017.10.03.</a:t>
            </a:fld>
            <a:endParaRPr lang="hu-HU"/>
          </a:p>
        </p:txBody>
      </p:sp>
      <p:sp>
        <p:nvSpPr>
          <p:cNvPr id="3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10BDBE-6ED2-4074-ABCF-895C6E0BA7A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1BF472-C9D8-4DB9-8501-5C0002F6C895}" type="datetimeFigureOut">
              <a:rPr lang="hu-HU"/>
              <a:pPr>
                <a:defRPr/>
              </a:pPr>
              <a:t>2017.10.03.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26F0D5-263B-4B82-B4A6-2E6E4AF0D83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FB7158-4026-48B6-9676-A27009A65BE5}" type="datetimeFigureOut">
              <a:rPr lang="hu-HU"/>
              <a:pPr>
                <a:defRPr/>
              </a:pPr>
              <a:t>2017.10.03.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1AD3D0-68AF-4AD9-896F-D3B62CD5827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Cím hely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1027" name="Szöveg hely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108B996-D255-41F9-B46B-83C811075BE1}" type="datetimeFigureOut">
              <a:rPr lang="hu-HU"/>
              <a:pPr>
                <a:defRPr/>
              </a:pPr>
              <a:t>2017.10.03.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1CF0593-60AF-4C5E-B8A4-2D525CEB9DD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ím 1"/>
          <p:cNvSpPr>
            <a:spLocks noGrp="1"/>
          </p:cNvSpPr>
          <p:nvPr>
            <p:ph type="ctrTitle"/>
          </p:nvPr>
        </p:nvSpPr>
        <p:spPr>
          <a:xfrm>
            <a:off x="592683" y="3600450"/>
            <a:ext cx="7772400" cy="1470025"/>
          </a:xfrm>
        </p:spPr>
        <p:txBody>
          <a:bodyPr/>
          <a:lstStyle/>
          <a:p>
            <a:r>
              <a:rPr lang="hu-H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Mitokondrium, </a:t>
            </a:r>
            <a:r>
              <a:rPr lang="hu-H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peroxiszóma</a:t>
            </a:r>
            <a:endParaRPr lang="hu-HU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278483" y="4941168"/>
            <a:ext cx="6400800" cy="1391748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sz="2400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Zachar Gergely, Zsiros </a:t>
            </a:r>
            <a:r>
              <a:rPr lang="hu-HU" sz="2400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Viktória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hu-HU" sz="2400" dirty="0" smtClean="0">
              <a:solidFill>
                <a:schemeClr val="tx1"/>
              </a:solidFill>
              <a:latin typeface="Monotype Corsiva" panose="03010101010201010101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sz="2400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Egészségügyi ügyvitelszervező szak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sz="2400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2017.10.03.</a:t>
            </a:r>
            <a:endParaRPr lang="hu-HU" sz="2400" dirty="0">
              <a:solidFill>
                <a:schemeClr val="tx1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5" y="273333"/>
            <a:ext cx="5286375" cy="3390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Cím 1"/>
          <p:cNvSpPr>
            <a:spLocks noGrp="1"/>
          </p:cNvSpPr>
          <p:nvPr>
            <p:ph type="title"/>
          </p:nvPr>
        </p:nvSpPr>
        <p:spPr>
          <a:xfrm>
            <a:off x="468313" y="11113"/>
            <a:ext cx="8229600" cy="1143000"/>
          </a:xfrm>
        </p:spPr>
        <p:txBody>
          <a:bodyPr/>
          <a:lstStyle/>
          <a:p>
            <a:r>
              <a:rPr lang="hu-H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Mitokondrium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0825" y="2060848"/>
            <a:ext cx="3816350" cy="470852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hu-HU" sz="1800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sz="1800" dirty="0" smtClean="0"/>
              <a:t>A mitokondrium tehát félig önálló (</a:t>
            </a:r>
            <a:r>
              <a:rPr lang="hu-HU" sz="1800" dirty="0" err="1" smtClean="0"/>
              <a:t>szemiautonóm</a:t>
            </a:r>
            <a:r>
              <a:rPr lang="hu-HU" sz="1800" dirty="0" smtClean="0"/>
              <a:t>) organellum. Saját génekkel rendelkezik, viszont felépítéséhez és működéséhez a sejtmagi genom génjei is szükségesek.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hu-HU" sz="18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sz="1800" dirty="0" smtClean="0"/>
              <a:t>A sejtekben lezajló aerob oxidációs folyamatok során felszabaduló energiát használják fel ATP-szintézisre          funkciója az oxidatív </a:t>
            </a:r>
            <a:r>
              <a:rPr lang="hu-HU" sz="1800" dirty="0" err="1" smtClean="0"/>
              <a:t>foszforiláció</a:t>
            </a:r>
            <a:r>
              <a:rPr lang="hu-HU" sz="1800" dirty="0" smtClean="0"/>
              <a:t>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hu-HU" sz="1800" dirty="0"/>
          </a:p>
        </p:txBody>
      </p:sp>
      <p:cxnSp>
        <p:nvCxnSpPr>
          <p:cNvPr id="5" name="Egyenes összekötő nyíllal 4"/>
          <p:cNvCxnSpPr/>
          <p:nvPr/>
        </p:nvCxnSpPr>
        <p:spPr>
          <a:xfrm>
            <a:off x="1763688" y="5445224"/>
            <a:ext cx="287337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64" name="Picture 2" descr="C:\Users\szabok\Documents\ECB\Art of ECB3\JPEGs\Chapter 01\figure_01_18.jpg"/>
          <p:cNvSpPr>
            <a:spLocks noChangeAspect="1" noChangeArrowheads="1"/>
          </p:cNvSpPr>
          <p:nvPr/>
        </p:nvSpPr>
        <p:spPr bwMode="auto">
          <a:xfrm>
            <a:off x="4211638" y="1563688"/>
            <a:ext cx="4370387" cy="334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hu-HU"/>
          </a:p>
        </p:txBody>
      </p:sp>
      <p:pic>
        <p:nvPicPr>
          <p:cNvPr id="1026" name="Picture 2" descr="C:\Users\szabok\Documents\ECB\Art of ECB3\JPEGs\Chapter 01\figure_01_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096" y="2612104"/>
            <a:ext cx="4740384" cy="3625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251520" y="1556792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err="1"/>
              <a:t>Eukarióta</a:t>
            </a:r>
            <a:r>
              <a:rPr lang="hu-HU" dirty="0"/>
              <a:t> sejtek specializált energia átalakító, energiakonzerváló szervecskéi.</a:t>
            </a:r>
          </a:p>
          <a:p>
            <a:pPr algn="ctr"/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Képes osztódni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40418"/>
            <a:ext cx="9144000" cy="4177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2589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-493801" y="-180786"/>
            <a:ext cx="8229600" cy="1143000"/>
          </a:xfrm>
        </p:spPr>
        <p:txBody>
          <a:bodyPr/>
          <a:lstStyle/>
          <a:p>
            <a:r>
              <a:rPr lang="hu-HU" dirty="0" smtClean="0"/>
              <a:t>Változatos alak és méret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2536" y="1149131"/>
            <a:ext cx="7239627" cy="2530059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395536" y="789127"/>
            <a:ext cx="1826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szívizomsejtben</a:t>
            </a:r>
            <a:endParaRPr lang="hu-HU" dirty="0"/>
          </a:p>
        </p:txBody>
      </p:sp>
      <p:sp>
        <p:nvSpPr>
          <p:cNvPr id="6" name="Szövegdoboz 5"/>
          <p:cNvSpPr txBox="1"/>
          <p:nvPr/>
        </p:nvSpPr>
        <p:spPr>
          <a:xfrm>
            <a:off x="3932282" y="714926"/>
            <a:ext cx="2749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Spermium farki részében</a:t>
            </a:r>
            <a:endParaRPr lang="hu-HU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0999" y="3662050"/>
            <a:ext cx="4839433" cy="2866962"/>
          </a:xfrm>
          <a:prstGeom prst="rect">
            <a:avLst/>
          </a:prstGeom>
        </p:spPr>
      </p:pic>
      <p:sp>
        <p:nvSpPr>
          <p:cNvPr id="8" name="Szövegdoboz 7"/>
          <p:cNvSpPr txBox="1"/>
          <p:nvPr/>
        </p:nvSpPr>
        <p:spPr>
          <a:xfrm>
            <a:off x="3885297" y="6450976"/>
            <a:ext cx="1620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fibroblasztban</a:t>
            </a:r>
            <a:endParaRPr lang="hu-HU" dirty="0"/>
          </a:p>
        </p:txBody>
      </p:sp>
      <p:sp>
        <p:nvSpPr>
          <p:cNvPr id="9" name="Szövegdoboz 8"/>
          <p:cNvSpPr txBox="1"/>
          <p:nvPr/>
        </p:nvSpPr>
        <p:spPr>
          <a:xfrm>
            <a:off x="6588224" y="6450976"/>
            <a:ext cx="2005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élesztőgombában</a:t>
            </a:r>
            <a:endParaRPr lang="hu-HU" dirty="0"/>
          </a:p>
        </p:txBody>
      </p:sp>
      <p:pic>
        <p:nvPicPr>
          <p:cNvPr id="7170" name="Picture 2" descr="Image result for mitochondrium sper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8101" y="538848"/>
            <a:ext cx="2266950" cy="308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08113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hu-H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A </a:t>
            </a:r>
            <a:r>
              <a:rPr lang="hu-HU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mitokondriális</a:t>
            </a:r>
            <a:r>
              <a:rPr lang="hu-H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DNS</a:t>
            </a:r>
          </a:p>
        </p:txBody>
      </p:sp>
      <p:sp>
        <p:nvSpPr>
          <p:cNvPr id="38915" name="Rectangle 3"/>
          <p:cNvSpPr>
            <a:spLocks noGrp="1"/>
          </p:cNvSpPr>
          <p:nvPr>
            <p:ph type="body" idx="1"/>
          </p:nvPr>
        </p:nvSpPr>
        <p:spPr>
          <a:xfrm>
            <a:off x="485859" y="1052736"/>
            <a:ext cx="8229600" cy="4608511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hu-HU" sz="1800" dirty="0" smtClean="0"/>
              <a:t>2-10 azonos kópia, másolat van egy mitokondriumon belül</a:t>
            </a:r>
          </a:p>
          <a:p>
            <a:pPr>
              <a:lnSpc>
                <a:spcPct val="80000"/>
              </a:lnSpc>
            </a:pPr>
            <a:r>
              <a:rPr lang="hu-HU" sz="1800" dirty="0" smtClean="0"/>
              <a:t>Sejtenként akár 10</a:t>
            </a:r>
            <a:r>
              <a:rPr lang="hu-HU" sz="1800" baseline="30000" dirty="0" smtClean="0"/>
              <a:t>3</a:t>
            </a:r>
            <a:r>
              <a:rPr lang="hu-HU" sz="1800" dirty="0" smtClean="0"/>
              <a:t>-10</a:t>
            </a:r>
            <a:r>
              <a:rPr lang="hu-HU" sz="1800" baseline="30000" dirty="0" smtClean="0"/>
              <a:t>4</a:t>
            </a:r>
            <a:r>
              <a:rPr lang="hu-HU" sz="1800" dirty="0" smtClean="0"/>
              <a:t> példány!</a:t>
            </a:r>
          </a:p>
          <a:p>
            <a:pPr>
              <a:lnSpc>
                <a:spcPct val="80000"/>
              </a:lnSpc>
            </a:pPr>
            <a:r>
              <a:rPr lang="hu-HU" sz="1800" dirty="0" smtClean="0"/>
              <a:t>a </a:t>
            </a:r>
            <a:r>
              <a:rPr lang="hu-HU" sz="1800" dirty="0" err="1" smtClean="0"/>
              <a:t>mtDNS</a:t>
            </a:r>
            <a:r>
              <a:rPr lang="hu-HU" sz="1800" dirty="0" smtClean="0"/>
              <a:t> két lánca </a:t>
            </a:r>
            <a:r>
              <a:rPr lang="hu-HU" sz="1800" dirty="0" err="1" smtClean="0"/>
              <a:t>templátként</a:t>
            </a:r>
            <a:r>
              <a:rPr lang="hu-HU" sz="1800" dirty="0" smtClean="0"/>
              <a:t> szolgál, képes </a:t>
            </a:r>
            <a:r>
              <a:rPr lang="hu-HU" sz="1800" dirty="0" err="1" smtClean="0"/>
              <a:t>replikációra</a:t>
            </a:r>
            <a:r>
              <a:rPr lang="hu-HU" sz="1800" dirty="0" smtClean="0"/>
              <a:t> </a:t>
            </a:r>
          </a:p>
          <a:p>
            <a:pPr>
              <a:lnSpc>
                <a:spcPct val="80000"/>
              </a:lnSpc>
            </a:pPr>
            <a:endParaRPr lang="hu-HU" sz="1800" dirty="0" smtClean="0"/>
          </a:p>
          <a:p>
            <a:pPr>
              <a:lnSpc>
                <a:spcPct val="80000"/>
              </a:lnSpc>
            </a:pPr>
            <a:r>
              <a:rPr lang="hu-HU" sz="1800" dirty="0" smtClean="0"/>
              <a:t>Kompakt genomot alkot.</a:t>
            </a:r>
          </a:p>
          <a:p>
            <a:pPr>
              <a:lnSpc>
                <a:spcPct val="80000"/>
              </a:lnSpc>
            </a:pPr>
            <a:endParaRPr lang="hu-HU" sz="1800" dirty="0" smtClean="0"/>
          </a:p>
          <a:p>
            <a:pPr>
              <a:lnSpc>
                <a:spcPct val="80000"/>
              </a:lnSpc>
            </a:pPr>
            <a:r>
              <a:rPr lang="hu-HU" sz="1800" dirty="0" smtClean="0"/>
              <a:t>Kódol:</a:t>
            </a:r>
          </a:p>
          <a:p>
            <a:pPr lvl="1">
              <a:lnSpc>
                <a:spcPct val="80000"/>
              </a:lnSpc>
            </a:pPr>
            <a:r>
              <a:rPr lang="hu-HU" sz="1600" dirty="0" smtClean="0"/>
              <a:t>2 </a:t>
            </a:r>
            <a:r>
              <a:rPr lang="hu-HU" sz="1600" dirty="0" err="1" smtClean="0"/>
              <a:t>rRNS-t</a:t>
            </a:r>
            <a:endParaRPr lang="hu-HU" sz="1600" dirty="0" smtClean="0"/>
          </a:p>
          <a:p>
            <a:pPr lvl="1">
              <a:lnSpc>
                <a:spcPct val="80000"/>
              </a:lnSpc>
            </a:pPr>
            <a:r>
              <a:rPr lang="hu-HU" sz="1600" dirty="0" smtClean="0"/>
              <a:t>22 </a:t>
            </a:r>
            <a:r>
              <a:rPr lang="hu-HU" sz="1600" dirty="0" err="1" smtClean="0"/>
              <a:t>tRNS-t</a:t>
            </a:r>
            <a:endParaRPr lang="hu-HU" sz="1600" dirty="0" smtClean="0"/>
          </a:p>
          <a:p>
            <a:pPr lvl="1">
              <a:lnSpc>
                <a:spcPct val="80000"/>
              </a:lnSpc>
            </a:pPr>
            <a:r>
              <a:rPr lang="hu-HU" sz="1600" dirty="0" smtClean="0"/>
              <a:t>13-14 </a:t>
            </a:r>
            <a:r>
              <a:rPr lang="hu-HU" sz="1600" dirty="0" err="1" smtClean="0"/>
              <a:t>mRNS-t</a:t>
            </a:r>
            <a:r>
              <a:rPr lang="hu-HU" sz="1600" dirty="0" smtClean="0"/>
              <a:t> </a:t>
            </a:r>
          </a:p>
          <a:p>
            <a:pPr marL="457200" lvl="1" indent="0">
              <a:lnSpc>
                <a:spcPct val="80000"/>
              </a:lnSpc>
              <a:buNone/>
            </a:pPr>
            <a:r>
              <a:rPr lang="hu-HU" sz="1600" dirty="0" smtClean="0"/>
              <a:t>légzési lánc fehérjéit és </a:t>
            </a:r>
            <a:r>
              <a:rPr lang="hu-HU" sz="1600" dirty="0" err="1" smtClean="0"/>
              <a:t>ATP-szintáz</a:t>
            </a:r>
            <a:r>
              <a:rPr lang="hu-HU" sz="1600" dirty="0" smtClean="0"/>
              <a:t> enzim alegységeit</a:t>
            </a:r>
          </a:p>
          <a:p>
            <a:pPr lvl="1">
              <a:lnSpc>
                <a:spcPct val="80000"/>
              </a:lnSpc>
            </a:pPr>
            <a:endParaRPr lang="hu-HU" sz="1600" dirty="0"/>
          </a:p>
          <a:p>
            <a:pPr lvl="1">
              <a:lnSpc>
                <a:spcPct val="80000"/>
              </a:lnSpc>
            </a:pPr>
            <a:endParaRPr lang="hu-HU" sz="1800" dirty="0" smtClean="0"/>
          </a:p>
          <a:p>
            <a:pPr>
              <a:lnSpc>
                <a:spcPct val="80000"/>
              </a:lnSpc>
            </a:pPr>
            <a:r>
              <a:rPr lang="hu-HU" sz="1800" dirty="0" smtClean="0"/>
              <a:t>Egyes </a:t>
            </a:r>
            <a:r>
              <a:rPr lang="hu-HU" sz="1800" dirty="0" err="1" smtClean="0"/>
              <a:t>tripletek</a:t>
            </a:r>
            <a:r>
              <a:rPr lang="hu-HU" sz="1800" dirty="0" smtClean="0"/>
              <a:t> mást kódolnak eltérve az univerzális kódszótártól.</a:t>
            </a:r>
          </a:p>
          <a:p>
            <a:pPr>
              <a:lnSpc>
                <a:spcPct val="80000"/>
              </a:lnSpc>
            </a:pPr>
            <a:endParaRPr lang="hu-HU" sz="1800" dirty="0" smtClean="0"/>
          </a:p>
          <a:p>
            <a:pPr>
              <a:lnSpc>
                <a:spcPct val="80000"/>
              </a:lnSpc>
            </a:pPr>
            <a:r>
              <a:rPr lang="hu-HU" sz="1800" dirty="0"/>
              <a:t>A </a:t>
            </a:r>
            <a:r>
              <a:rPr lang="hu-HU" sz="1800" dirty="0" err="1"/>
              <a:t>mtDNS-t</a:t>
            </a:r>
            <a:r>
              <a:rPr lang="hu-HU" sz="1800" dirty="0"/>
              <a:t> nem védik </a:t>
            </a:r>
            <a:r>
              <a:rPr lang="hu-HU" sz="1800" dirty="0" err="1"/>
              <a:t>hisztonok</a:t>
            </a:r>
            <a:r>
              <a:rPr lang="hu-HU" sz="1800" dirty="0"/>
              <a:t> a károsítástól + gyenge </a:t>
            </a:r>
            <a:r>
              <a:rPr lang="hu-HU" sz="1800" dirty="0" err="1"/>
              <a:t>reparációs</a:t>
            </a:r>
            <a:r>
              <a:rPr lang="hu-HU" sz="1800" dirty="0"/>
              <a:t> rendszerrel is </a:t>
            </a:r>
            <a:r>
              <a:rPr lang="hu-HU" sz="1800" dirty="0" smtClean="0"/>
              <a:t>rendelkezik, ezért a </a:t>
            </a:r>
            <a:r>
              <a:rPr lang="hu-HU" sz="1800" dirty="0">
                <a:solidFill>
                  <a:schemeClr val="tx2"/>
                </a:solidFill>
              </a:rPr>
              <a:t>nukleáris DNS-nél nagyobb a </a:t>
            </a:r>
            <a:r>
              <a:rPr lang="hu-HU" sz="1800" dirty="0" err="1" smtClean="0">
                <a:solidFill>
                  <a:schemeClr val="tx2"/>
                </a:solidFill>
              </a:rPr>
              <a:t>mtDNS</a:t>
            </a:r>
            <a:r>
              <a:rPr lang="hu-HU" sz="1800" dirty="0" smtClean="0">
                <a:solidFill>
                  <a:schemeClr val="tx2"/>
                </a:solidFill>
              </a:rPr>
              <a:t> mutációs rátája </a:t>
            </a:r>
            <a:r>
              <a:rPr lang="hu-HU" sz="1800" dirty="0" smtClean="0"/>
              <a:t>(lásd</a:t>
            </a:r>
            <a:r>
              <a:rPr lang="hu-HU" sz="1800" dirty="0"/>
              <a:t>: betegségek</a:t>
            </a:r>
            <a:r>
              <a:rPr lang="hu-HU" sz="1800" dirty="0" smtClean="0"/>
              <a:t>)</a:t>
            </a:r>
          </a:p>
          <a:p>
            <a:pPr>
              <a:lnSpc>
                <a:spcPct val="80000"/>
              </a:lnSpc>
            </a:pPr>
            <a:endParaRPr lang="hu-HU" sz="1800" dirty="0"/>
          </a:p>
          <a:p>
            <a:pPr>
              <a:lnSpc>
                <a:spcPct val="80000"/>
              </a:lnSpc>
            </a:pPr>
            <a:r>
              <a:rPr lang="hu-HU" sz="1800" dirty="0"/>
              <a:t>Felhasználható egyedek/csoportok rokonsági kapcsolatainak </a:t>
            </a:r>
            <a:r>
              <a:rPr lang="hu-HU" sz="1800" dirty="0" smtClean="0"/>
              <a:t>vizsgálatára (</a:t>
            </a:r>
            <a:r>
              <a:rPr lang="hu-HU" sz="1800" dirty="0" err="1" smtClean="0"/>
              <a:t>mitochondriális</a:t>
            </a:r>
            <a:r>
              <a:rPr lang="hu-HU" sz="1800" dirty="0" smtClean="0"/>
              <a:t> Éva)</a:t>
            </a:r>
            <a:endParaRPr lang="hu-HU" sz="1800" dirty="0"/>
          </a:p>
          <a:p>
            <a:pPr>
              <a:lnSpc>
                <a:spcPct val="80000"/>
              </a:lnSpc>
            </a:pPr>
            <a:endParaRPr lang="hu-HU" sz="1800" dirty="0"/>
          </a:p>
          <a:p>
            <a:pPr marL="0" indent="0">
              <a:lnSpc>
                <a:spcPct val="80000"/>
              </a:lnSpc>
              <a:buNone/>
            </a:pPr>
            <a:endParaRPr lang="hu-HU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Cím 1"/>
          <p:cNvSpPr>
            <a:spLocks noGrp="1"/>
          </p:cNvSpPr>
          <p:nvPr>
            <p:ph type="title"/>
          </p:nvPr>
        </p:nvSpPr>
        <p:spPr>
          <a:xfrm>
            <a:off x="539750" y="125760"/>
            <a:ext cx="8064500" cy="1143000"/>
          </a:xfrm>
        </p:spPr>
        <p:txBody>
          <a:bodyPr/>
          <a:lstStyle/>
          <a:p>
            <a:r>
              <a:rPr lang="hu-H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A mitokondrium morfológiai jellemzői, szerkezete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556792"/>
            <a:ext cx="5472608" cy="48260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</a:pPr>
            <a:r>
              <a:rPr lang="hu-HU" sz="1800" dirty="0" smtClean="0"/>
              <a:t>Alak: gömbölyű, vagy pálcikaszerűen megnyúlt</a:t>
            </a:r>
          </a:p>
          <a:p>
            <a:pPr>
              <a:lnSpc>
                <a:spcPct val="80000"/>
              </a:lnSpc>
            </a:pPr>
            <a:endParaRPr lang="hu-HU" sz="1800" dirty="0" smtClean="0"/>
          </a:p>
          <a:p>
            <a:pPr>
              <a:lnSpc>
                <a:spcPct val="80000"/>
              </a:lnSpc>
            </a:pPr>
            <a:r>
              <a:rPr lang="hu-HU" sz="1800" dirty="0" smtClean="0"/>
              <a:t>Száma: nagyszámban jelen van a sejtekben, össztérfogata elérheti a sejt 1/5-ét</a:t>
            </a:r>
          </a:p>
          <a:p>
            <a:pPr>
              <a:lnSpc>
                <a:spcPct val="80000"/>
              </a:lnSpc>
            </a:pPr>
            <a:endParaRPr lang="hu-HU" sz="1800" dirty="0" smtClean="0"/>
          </a:p>
          <a:p>
            <a:pPr>
              <a:lnSpc>
                <a:spcPct val="80000"/>
              </a:lnSpc>
            </a:pPr>
            <a:r>
              <a:rPr lang="hu-HU" sz="1800" dirty="0" smtClean="0"/>
              <a:t>Erősen specializált kettős membránrendszerrel rendelkeznek, funkciójuk eltérő.</a:t>
            </a:r>
          </a:p>
          <a:p>
            <a:pPr>
              <a:lnSpc>
                <a:spcPct val="80000"/>
              </a:lnSpc>
            </a:pPr>
            <a:endParaRPr lang="hu-HU" sz="1800" dirty="0" smtClean="0"/>
          </a:p>
          <a:p>
            <a:pPr>
              <a:lnSpc>
                <a:spcPct val="80000"/>
              </a:lnSpc>
            </a:pPr>
            <a:r>
              <a:rPr lang="hu-HU" sz="1800" dirty="0" smtClean="0"/>
              <a:t>A </a:t>
            </a:r>
            <a:r>
              <a:rPr lang="hu-HU" sz="1800" b="1" dirty="0" smtClean="0">
                <a:solidFill>
                  <a:srgbClr val="0070C0"/>
                </a:solidFill>
              </a:rPr>
              <a:t>külső membrán </a:t>
            </a:r>
            <a:r>
              <a:rPr lang="hu-HU" sz="1800" dirty="0" smtClean="0"/>
              <a:t>határolja a mitokondriumot a citoplazma felől</a:t>
            </a:r>
          </a:p>
          <a:p>
            <a:pPr>
              <a:lnSpc>
                <a:spcPct val="80000"/>
              </a:lnSpc>
            </a:pPr>
            <a:endParaRPr lang="hu-HU" sz="1800" dirty="0" smtClean="0"/>
          </a:p>
          <a:p>
            <a:pPr>
              <a:lnSpc>
                <a:spcPct val="80000"/>
              </a:lnSpc>
            </a:pPr>
            <a:r>
              <a:rPr lang="hu-HU" sz="1800" dirty="0" smtClean="0"/>
              <a:t>A </a:t>
            </a:r>
            <a:r>
              <a:rPr lang="hu-HU" sz="1800" b="1" dirty="0" smtClean="0">
                <a:solidFill>
                  <a:srgbClr val="0070C0"/>
                </a:solidFill>
              </a:rPr>
              <a:t>belső membrán </a:t>
            </a:r>
            <a:r>
              <a:rPr lang="hu-HU" sz="1800" dirty="0" smtClean="0"/>
              <a:t>a mitokondrium belső terét is két részre osztja: </a:t>
            </a:r>
          </a:p>
          <a:p>
            <a:pPr lvl="1">
              <a:lnSpc>
                <a:spcPct val="80000"/>
              </a:lnSpc>
            </a:pPr>
            <a:r>
              <a:rPr lang="hu-HU" sz="1500" dirty="0" smtClean="0"/>
              <a:t>Két membrán között: </a:t>
            </a:r>
            <a:r>
              <a:rPr lang="hu-HU" sz="1500" b="1" dirty="0" smtClean="0">
                <a:solidFill>
                  <a:srgbClr val="0070C0"/>
                </a:solidFill>
              </a:rPr>
              <a:t>intermembrán tér</a:t>
            </a:r>
          </a:p>
          <a:p>
            <a:pPr lvl="1">
              <a:lnSpc>
                <a:spcPct val="80000"/>
              </a:lnSpc>
            </a:pPr>
            <a:r>
              <a:rPr lang="hu-HU" sz="1500" dirty="0" smtClean="0"/>
              <a:t>Belső membránon belül: </a:t>
            </a:r>
            <a:r>
              <a:rPr lang="hu-HU" sz="1500" b="1" dirty="0" err="1" smtClean="0">
                <a:solidFill>
                  <a:srgbClr val="0070C0"/>
                </a:solidFill>
              </a:rPr>
              <a:t>mitokondriális</a:t>
            </a:r>
            <a:r>
              <a:rPr lang="hu-HU" sz="1500" b="1" dirty="0" smtClean="0">
                <a:solidFill>
                  <a:srgbClr val="0070C0"/>
                </a:solidFill>
              </a:rPr>
              <a:t> mátrix</a:t>
            </a:r>
          </a:p>
          <a:p>
            <a:pPr lvl="1">
              <a:lnSpc>
                <a:spcPct val="80000"/>
              </a:lnSpc>
            </a:pPr>
            <a:endParaRPr lang="hu-HU" sz="1500" b="1" dirty="0" smtClean="0">
              <a:solidFill>
                <a:srgbClr val="0070C0"/>
              </a:solidFill>
            </a:endParaRPr>
          </a:p>
          <a:p>
            <a:pPr>
              <a:lnSpc>
                <a:spcPct val="80000"/>
              </a:lnSpc>
            </a:pPr>
            <a:r>
              <a:rPr lang="hu-HU" sz="1800" dirty="0" smtClean="0"/>
              <a:t>A belső membrán felszínét a mátrixba nyomuló lemezszerű (</a:t>
            </a:r>
            <a:r>
              <a:rPr lang="hu-HU" sz="1800" dirty="0" err="1" smtClean="0"/>
              <a:t>crista</a:t>
            </a:r>
            <a:r>
              <a:rPr lang="hu-HU" sz="1800" dirty="0" smtClean="0"/>
              <a:t>), csőszerű (</a:t>
            </a:r>
            <a:r>
              <a:rPr lang="hu-HU" sz="1800" dirty="0" err="1" smtClean="0"/>
              <a:t>tubulus</a:t>
            </a:r>
            <a:r>
              <a:rPr lang="hu-HU" sz="1800" dirty="0" smtClean="0"/>
              <a:t>) képződmények, vagy a belső membránról levált </a:t>
            </a:r>
            <a:r>
              <a:rPr lang="hu-HU" sz="1800" dirty="0" err="1" smtClean="0"/>
              <a:t>vezikulumok</a:t>
            </a:r>
            <a:r>
              <a:rPr lang="hu-HU" sz="1800" dirty="0" smtClean="0"/>
              <a:t> erősen megnövelik. A belső membrán jellege alapján csoportosítjuk a mitokondriumokat: </a:t>
            </a:r>
            <a:r>
              <a:rPr lang="hu-HU" sz="1800" dirty="0" err="1" smtClean="0"/>
              <a:t>krisztás</a:t>
            </a:r>
            <a:r>
              <a:rPr lang="hu-HU" sz="1800" dirty="0" smtClean="0"/>
              <a:t>, </a:t>
            </a:r>
            <a:r>
              <a:rPr lang="hu-HU" sz="1800" dirty="0" err="1" smtClean="0"/>
              <a:t>tubuláris</a:t>
            </a:r>
            <a:r>
              <a:rPr lang="hu-HU" sz="1800" dirty="0" smtClean="0"/>
              <a:t>, </a:t>
            </a:r>
            <a:r>
              <a:rPr lang="hu-HU" sz="1800" dirty="0" err="1" smtClean="0"/>
              <a:t>vezikuláris</a:t>
            </a:r>
            <a:r>
              <a:rPr lang="hu-HU" sz="1800" dirty="0" smtClean="0"/>
              <a:t>.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0112" y="1283064"/>
            <a:ext cx="3328425" cy="46667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3848" y="1628800"/>
            <a:ext cx="4968875" cy="5164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Szövegdoboz 2"/>
          <p:cNvSpPr txBox="1">
            <a:spLocks noChangeArrowheads="1"/>
          </p:cNvSpPr>
          <p:nvPr/>
        </p:nvSpPr>
        <p:spPr bwMode="auto">
          <a:xfrm>
            <a:off x="611561" y="1865313"/>
            <a:ext cx="272377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hu-HU" b="1" dirty="0" err="1" smtClean="0">
                <a:solidFill>
                  <a:srgbClr val="0070C0"/>
                </a:solidFill>
                <a:latin typeface="Calibri" pitchFamily="34" charset="0"/>
              </a:rPr>
              <a:t>Mitokondriális</a:t>
            </a:r>
            <a:r>
              <a:rPr lang="hu-HU" b="1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hu-HU" b="1" dirty="0">
                <a:solidFill>
                  <a:srgbClr val="0070C0"/>
                </a:solidFill>
                <a:latin typeface="Calibri" pitchFamily="34" charset="0"/>
              </a:rPr>
              <a:t>mátrix</a:t>
            </a:r>
          </a:p>
        </p:txBody>
      </p:sp>
      <p:sp>
        <p:nvSpPr>
          <p:cNvPr id="17411" name="Szövegdoboz 3"/>
          <p:cNvSpPr txBox="1">
            <a:spLocks noChangeArrowheads="1"/>
          </p:cNvSpPr>
          <p:nvPr/>
        </p:nvSpPr>
        <p:spPr bwMode="auto">
          <a:xfrm>
            <a:off x="626133" y="3089275"/>
            <a:ext cx="2721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hu-HU" b="1">
                <a:solidFill>
                  <a:srgbClr val="0070C0"/>
                </a:solidFill>
                <a:latin typeface="Calibri" pitchFamily="34" charset="0"/>
              </a:rPr>
              <a:t>Belső membrán</a:t>
            </a:r>
          </a:p>
        </p:txBody>
      </p:sp>
      <p:sp>
        <p:nvSpPr>
          <p:cNvPr id="17412" name="Szövegdoboz 4"/>
          <p:cNvSpPr txBox="1">
            <a:spLocks noChangeArrowheads="1"/>
          </p:cNvSpPr>
          <p:nvPr/>
        </p:nvSpPr>
        <p:spPr bwMode="auto">
          <a:xfrm>
            <a:off x="626133" y="4499828"/>
            <a:ext cx="2721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hu-HU" b="1" dirty="0">
                <a:solidFill>
                  <a:srgbClr val="0070C0"/>
                </a:solidFill>
                <a:latin typeface="Calibri" pitchFamily="34" charset="0"/>
              </a:rPr>
              <a:t>Külső membrán</a:t>
            </a:r>
          </a:p>
        </p:txBody>
      </p:sp>
      <p:sp>
        <p:nvSpPr>
          <p:cNvPr id="17413" name="Szövegdoboz 5"/>
          <p:cNvSpPr txBox="1">
            <a:spLocks noChangeArrowheads="1"/>
          </p:cNvSpPr>
          <p:nvPr/>
        </p:nvSpPr>
        <p:spPr bwMode="auto">
          <a:xfrm>
            <a:off x="624086" y="5608638"/>
            <a:ext cx="272377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hu-HU" b="1" dirty="0">
                <a:solidFill>
                  <a:srgbClr val="0070C0"/>
                </a:solidFill>
                <a:latin typeface="Calibri" pitchFamily="34" charset="0"/>
              </a:rPr>
              <a:t>Intermembrán tér</a:t>
            </a:r>
          </a:p>
        </p:txBody>
      </p:sp>
      <p:sp>
        <p:nvSpPr>
          <p:cNvPr id="17414" name="Cím 1"/>
          <p:cNvSpPr txBox="1">
            <a:spLocks/>
          </p:cNvSpPr>
          <p:nvPr/>
        </p:nvSpPr>
        <p:spPr bwMode="auto">
          <a:xfrm>
            <a:off x="624086" y="181124"/>
            <a:ext cx="8064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hu-H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A </a:t>
            </a:r>
            <a:r>
              <a:rPr lang="hu-H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mitokondrium </a:t>
            </a:r>
            <a:r>
              <a:rPr lang="hu-H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morfológiai jellemzői, szerkezete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88640"/>
            <a:ext cx="7936310" cy="6480000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17507" y="6453336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https://en.wikipedia.org/wiki/Mitochondrion</a:t>
            </a:r>
          </a:p>
        </p:txBody>
      </p:sp>
    </p:spTree>
    <p:extLst>
      <p:ext uri="{BB962C8B-B14F-4D97-AF65-F5344CB8AC3E}">
        <p14:creationId xmlns:p14="http://schemas.microsoft.com/office/powerpoint/2010/main" val="3278903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8" descr="vesedist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9462" y="819367"/>
            <a:ext cx="4638602" cy="5379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11" descr="spermiumE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89869" y="1019450"/>
            <a:ext cx="1257300" cy="565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Cím 1"/>
          <p:cNvSpPr>
            <a:spLocks noGrp="1"/>
          </p:cNvSpPr>
          <p:nvPr>
            <p:ph type="title"/>
          </p:nvPr>
        </p:nvSpPr>
        <p:spPr>
          <a:xfrm>
            <a:off x="457200" y="-26988"/>
            <a:ext cx="8229600" cy="1143001"/>
          </a:xfrm>
        </p:spPr>
        <p:txBody>
          <a:bodyPr/>
          <a:lstStyle/>
          <a:p>
            <a:r>
              <a:rPr lang="hu-H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A mitokondrium morfológiai jellemzői, szerkezete</a:t>
            </a:r>
          </a:p>
        </p:txBody>
      </p:sp>
      <p:sp>
        <p:nvSpPr>
          <p:cNvPr id="18436" name="Szövegdoboz 6"/>
          <p:cNvSpPr txBox="1">
            <a:spLocks noChangeArrowheads="1"/>
          </p:cNvSpPr>
          <p:nvPr/>
        </p:nvSpPr>
        <p:spPr bwMode="auto">
          <a:xfrm>
            <a:off x="1449262" y="6270900"/>
            <a:ext cx="2432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000" dirty="0">
                <a:latin typeface="Calibri" pitchFamily="34" charset="0"/>
              </a:rPr>
              <a:t>Vesehámsejt, </a:t>
            </a:r>
            <a:r>
              <a:rPr lang="hu-HU" sz="2000" dirty="0" err="1">
                <a:latin typeface="Calibri" pitchFamily="34" charset="0"/>
              </a:rPr>
              <a:t>EM-kép</a:t>
            </a:r>
            <a:endParaRPr lang="hu-HU" sz="2000" dirty="0">
              <a:latin typeface="Calibri" pitchFamily="34" charset="0"/>
            </a:endParaRPr>
          </a:p>
        </p:txBody>
      </p:sp>
      <p:sp>
        <p:nvSpPr>
          <p:cNvPr id="18437" name="Szövegdoboz 7"/>
          <p:cNvSpPr txBox="1">
            <a:spLocks noChangeArrowheads="1"/>
          </p:cNvSpPr>
          <p:nvPr/>
        </p:nvSpPr>
        <p:spPr bwMode="auto">
          <a:xfrm>
            <a:off x="5857875" y="2071688"/>
            <a:ext cx="13827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000">
                <a:latin typeface="Calibri" pitchFamily="34" charset="0"/>
              </a:rPr>
              <a:t>Spermium, </a:t>
            </a:r>
          </a:p>
          <a:p>
            <a:r>
              <a:rPr lang="hu-HU" sz="2000">
                <a:latin typeface="Calibri" pitchFamily="34" charset="0"/>
              </a:rPr>
              <a:t>EM-kép</a:t>
            </a:r>
          </a:p>
        </p:txBody>
      </p:sp>
      <p:sp>
        <p:nvSpPr>
          <p:cNvPr id="18438" name="Szövegdoboz 8"/>
          <p:cNvSpPr txBox="1">
            <a:spLocks noChangeArrowheads="1"/>
          </p:cNvSpPr>
          <p:nvPr/>
        </p:nvSpPr>
        <p:spPr bwMode="auto">
          <a:xfrm>
            <a:off x="5812889" y="3533763"/>
            <a:ext cx="142769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1600" dirty="0" err="1" smtClean="0">
                <a:latin typeface="Calibri" pitchFamily="34" charset="0"/>
              </a:rPr>
              <a:t>Mitokondriális</a:t>
            </a:r>
            <a:r>
              <a:rPr lang="hu-HU" sz="1600" dirty="0" smtClean="0">
                <a:latin typeface="Calibri" pitchFamily="34" charset="0"/>
              </a:rPr>
              <a:t> </a:t>
            </a:r>
            <a:endParaRPr lang="hu-HU" sz="1600" dirty="0">
              <a:latin typeface="Calibri" pitchFamily="34" charset="0"/>
            </a:endParaRPr>
          </a:p>
          <a:p>
            <a:r>
              <a:rPr lang="hu-HU" sz="1600" dirty="0">
                <a:latin typeface="Calibri" pitchFamily="34" charset="0"/>
              </a:rPr>
              <a:t>hüvely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5" descr="mitoch3D"/>
          <p:cNvPicPr>
            <a:picLocks noChangeAspect="1" noChangeArrowheads="1"/>
          </p:cNvPicPr>
          <p:nvPr/>
        </p:nvPicPr>
        <p:blipFill>
          <a:blip r:embed="rId2"/>
          <a:srcRect r="-44" b="44550"/>
          <a:stretch>
            <a:fillRect/>
          </a:stretch>
        </p:blipFill>
        <p:spPr bwMode="auto">
          <a:xfrm>
            <a:off x="5292080" y="4077072"/>
            <a:ext cx="3716337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Cím 1"/>
          <p:cNvSpPr>
            <a:spLocks noGrp="1"/>
          </p:cNvSpPr>
          <p:nvPr>
            <p:ph type="title"/>
          </p:nvPr>
        </p:nvSpPr>
        <p:spPr>
          <a:xfrm>
            <a:off x="457200" y="137648"/>
            <a:ext cx="8229600" cy="864319"/>
          </a:xfrm>
        </p:spPr>
        <p:txBody>
          <a:bodyPr/>
          <a:lstStyle/>
          <a:p>
            <a:r>
              <a:rPr lang="hu-H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Külső membrán</a:t>
            </a:r>
          </a:p>
        </p:txBody>
      </p:sp>
      <p:sp>
        <p:nvSpPr>
          <p:cNvPr id="21507" name="Tartalom helye 2"/>
          <p:cNvSpPr>
            <a:spLocks noGrp="1"/>
          </p:cNvSpPr>
          <p:nvPr>
            <p:ph idx="1"/>
          </p:nvPr>
        </p:nvSpPr>
        <p:spPr>
          <a:xfrm>
            <a:off x="457200" y="1023428"/>
            <a:ext cx="8229600" cy="2620963"/>
          </a:xfrm>
        </p:spPr>
        <p:txBody>
          <a:bodyPr/>
          <a:lstStyle/>
          <a:p>
            <a:r>
              <a:rPr lang="hu-HU" sz="2000" dirty="0" smtClean="0"/>
              <a:t>A külső membrán nagy mennyiségben tartalmaz porin molekulákból felépülő csatornákat, amelyek a kisebb molekulákat (fehérjéket, ionokat) diffúzió útján válogatás nélkül átengedik          az intermembrán tér összetétele nagyban hasonlít a citoplazma összetételéhez. A külső membrán tehát </a:t>
            </a:r>
            <a:r>
              <a:rPr lang="hu-HU" sz="2000" dirty="0" smtClean="0">
                <a:solidFill>
                  <a:schemeClr val="tx2"/>
                </a:solidFill>
              </a:rPr>
              <a:t>permeábilis</a:t>
            </a:r>
            <a:r>
              <a:rPr lang="hu-HU" sz="2000" dirty="0" smtClean="0"/>
              <a:t>. (5000 Dalton tömegig, </a:t>
            </a:r>
            <a:r>
              <a:rPr lang="hu-HU" sz="2000" dirty="0" err="1" smtClean="0"/>
              <a:t>polipeptidek</a:t>
            </a:r>
            <a:r>
              <a:rPr lang="hu-HU" sz="2000" dirty="0" smtClean="0"/>
              <a:t>, kisebb molekulák)</a:t>
            </a:r>
          </a:p>
          <a:p>
            <a:pPr marL="0" indent="0">
              <a:buNone/>
            </a:pPr>
            <a:endParaRPr lang="hu-HU" sz="2000" dirty="0" smtClean="0"/>
          </a:p>
          <a:p>
            <a:r>
              <a:rPr lang="hu-HU" sz="2000" dirty="0" smtClean="0"/>
              <a:t>A külső felszínén számos receptor is található, melyek további fehérjéket és </a:t>
            </a:r>
            <a:r>
              <a:rPr lang="hu-HU" sz="2000" dirty="0" err="1" smtClean="0"/>
              <a:t>polipeptideket</a:t>
            </a:r>
            <a:r>
              <a:rPr lang="hu-HU" sz="2000" dirty="0" smtClean="0"/>
              <a:t> ismernek fel és transzportálnak az intermembrán résbe.</a:t>
            </a:r>
          </a:p>
          <a:p>
            <a:pPr marL="0" indent="0">
              <a:buNone/>
            </a:pPr>
            <a:endParaRPr lang="hu-HU" sz="1800" dirty="0" smtClean="0"/>
          </a:p>
          <a:p>
            <a:endParaRPr lang="hu-HU" sz="1800" dirty="0" smtClean="0"/>
          </a:p>
        </p:txBody>
      </p:sp>
      <p:cxnSp>
        <p:nvCxnSpPr>
          <p:cNvPr id="4" name="Egyenes összekötő nyíllal 3"/>
          <p:cNvCxnSpPr/>
          <p:nvPr/>
        </p:nvCxnSpPr>
        <p:spPr>
          <a:xfrm>
            <a:off x="5147741" y="1844824"/>
            <a:ext cx="360363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églalap 4"/>
          <p:cNvSpPr/>
          <p:nvPr/>
        </p:nvSpPr>
        <p:spPr>
          <a:xfrm>
            <a:off x="7380312" y="4176516"/>
            <a:ext cx="731837" cy="29051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5" descr="mitoch3D"/>
          <p:cNvPicPr>
            <a:picLocks noChangeAspect="1" noChangeArrowheads="1"/>
          </p:cNvPicPr>
          <p:nvPr/>
        </p:nvPicPr>
        <p:blipFill>
          <a:blip r:embed="rId2"/>
          <a:srcRect r="-44" b="44550"/>
          <a:stretch>
            <a:fillRect/>
          </a:stretch>
        </p:blipFill>
        <p:spPr bwMode="auto">
          <a:xfrm>
            <a:off x="5427663" y="4194175"/>
            <a:ext cx="3716337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Cím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hu-H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Intermembrán tér</a:t>
            </a:r>
          </a:p>
        </p:txBody>
      </p:sp>
      <p:sp>
        <p:nvSpPr>
          <p:cNvPr id="5" name="Téglalap 4"/>
          <p:cNvSpPr/>
          <p:nvPr/>
        </p:nvSpPr>
        <p:spPr>
          <a:xfrm>
            <a:off x="6464300" y="4292600"/>
            <a:ext cx="987425" cy="29051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23556" name="Tartalom helye 2"/>
          <p:cNvSpPr txBox="1">
            <a:spLocks/>
          </p:cNvSpPr>
          <p:nvPr/>
        </p:nvSpPr>
        <p:spPr bwMode="auto">
          <a:xfrm>
            <a:off x="395536" y="1394619"/>
            <a:ext cx="8229600" cy="304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hu-HU" sz="2000" dirty="0">
                <a:latin typeface="Calibri" pitchFamily="34" charset="0"/>
              </a:rPr>
              <a:t>A belső és külső membrán által közbezárt rés, összetétele a külső membrán permeábilis mivolta miatt nagyban hasonlít a citoplazmáéra.</a:t>
            </a: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endParaRPr lang="hu-HU" sz="2000" dirty="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hu-HU" sz="2000" dirty="0">
                <a:latin typeface="Calibri" pitchFamily="34" charset="0"/>
              </a:rPr>
              <a:t>A belső membránban termelődő ATP-t hasznosító enzimeket (pl.: </a:t>
            </a:r>
            <a:r>
              <a:rPr lang="hu-HU" sz="2000" dirty="0" err="1">
                <a:latin typeface="Calibri" pitchFamily="34" charset="0"/>
              </a:rPr>
              <a:t>kreatin-kináz</a:t>
            </a:r>
            <a:r>
              <a:rPr lang="hu-HU" sz="2000" dirty="0">
                <a:latin typeface="Calibri" pitchFamily="34" charset="0"/>
              </a:rPr>
              <a:t>, </a:t>
            </a:r>
            <a:r>
              <a:rPr lang="hu-HU" sz="2000" dirty="0" err="1">
                <a:latin typeface="Calibri" pitchFamily="34" charset="0"/>
              </a:rPr>
              <a:t>citokróm-c</a:t>
            </a:r>
            <a:r>
              <a:rPr lang="hu-HU" sz="2000" dirty="0">
                <a:latin typeface="Calibri" pitchFamily="34" charset="0"/>
              </a:rPr>
              <a:t>) tartalmaz.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394720" cy="1143000"/>
          </a:xfrm>
        </p:spPr>
        <p:txBody>
          <a:bodyPr/>
          <a:lstStyle/>
          <a:p>
            <a:r>
              <a:rPr lang="hu-HU" dirty="0" smtClean="0"/>
              <a:t>GTP, ATP</a:t>
            </a:r>
            <a:endParaRPr lang="hu-HU" dirty="0"/>
          </a:p>
        </p:txBody>
      </p:sp>
      <p:sp>
        <p:nvSpPr>
          <p:cNvPr id="47" name="Téglalap 46"/>
          <p:cNvSpPr/>
          <p:nvPr/>
        </p:nvSpPr>
        <p:spPr>
          <a:xfrm>
            <a:off x="148332" y="1638623"/>
            <a:ext cx="4679950" cy="4968875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2" t="3607" r="61697" b="65736"/>
          <a:stretch>
            <a:fillRect/>
          </a:stretch>
        </p:blipFill>
        <p:spPr bwMode="auto">
          <a:xfrm>
            <a:off x="395982" y="1797373"/>
            <a:ext cx="2411413" cy="124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Kép 5" descr="tubulin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33"/>
          <a:stretch>
            <a:fillRect/>
          </a:stretch>
        </p:blipFill>
        <p:spPr bwMode="auto">
          <a:xfrm>
            <a:off x="2808982" y="1649735"/>
            <a:ext cx="1624013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4" t="34264" r="52121" b="-371"/>
          <a:stretch>
            <a:fillRect/>
          </a:stretch>
        </p:blipFill>
        <p:spPr bwMode="auto">
          <a:xfrm>
            <a:off x="251520" y="3068960"/>
            <a:ext cx="4000500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Szövegdoboz 9"/>
          <p:cNvSpPr txBox="1">
            <a:spLocks noChangeArrowheads="1"/>
          </p:cNvSpPr>
          <p:nvPr/>
        </p:nvSpPr>
        <p:spPr bwMode="auto">
          <a:xfrm>
            <a:off x="3220145" y="2257748"/>
            <a:ext cx="528637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α</a:t>
            </a:r>
            <a:endParaRPr kumimoji="0" lang="hu-HU" altLang="en-US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2" name="Szövegdoboz 10"/>
          <p:cNvSpPr txBox="1">
            <a:spLocks noChangeArrowheads="1"/>
          </p:cNvSpPr>
          <p:nvPr/>
        </p:nvSpPr>
        <p:spPr bwMode="auto">
          <a:xfrm>
            <a:off x="3651945" y="2278385"/>
            <a:ext cx="528637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β</a:t>
            </a:r>
            <a:endParaRPr kumimoji="0" lang="hu-HU" altLang="en-US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3" name="Szövegdoboz 12"/>
          <p:cNvSpPr txBox="1">
            <a:spLocks noChangeArrowheads="1"/>
          </p:cNvSpPr>
          <p:nvPr/>
        </p:nvSpPr>
        <p:spPr bwMode="auto">
          <a:xfrm>
            <a:off x="2718495" y="2721298"/>
            <a:ext cx="525462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GTP</a:t>
            </a:r>
          </a:p>
        </p:txBody>
      </p:sp>
      <p:sp>
        <p:nvSpPr>
          <p:cNvPr id="54" name="Szövegdoboz 13"/>
          <p:cNvSpPr txBox="1">
            <a:spLocks noChangeArrowheads="1"/>
          </p:cNvSpPr>
          <p:nvPr/>
        </p:nvSpPr>
        <p:spPr bwMode="auto">
          <a:xfrm>
            <a:off x="4156770" y="2002160"/>
            <a:ext cx="525462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GTP</a:t>
            </a:r>
          </a:p>
        </p:txBody>
      </p:sp>
      <p:sp>
        <p:nvSpPr>
          <p:cNvPr id="55" name="Téglalap 54"/>
          <p:cNvSpPr/>
          <p:nvPr/>
        </p:nvSpPr>
        <p:spPr>
          <a:xfrm>
            <a:off x="4231382" y="1989460"/>
            <a:ext cx="452438" cy="296863"/>
          </a:xfrm>
          <a:prstGeom prst="rect">
            <a:avLst/>
          </a:prstGeom>
          <a:solidFill>
            <a:srgbClr val="FF0000">
              <a:alpha val="36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Téglalap 55"/>
          <p:cNvSpPr/>
          <p:nvPr/>
        </p:nvSpPr>
        <p:spPr>
          <a:xfrm>
            <a:off x="2359720" y="1989460"/>
            <a:ext cx="452437" cy="296863"/>
          </a:xfrm>
          <a:prstGeom prst="rect">
            <a:avLst/>
          </a:prstGeom>
          <a:solidFill>
            <a:srgbClr val="996633">
              <a:alpha val="42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Szövegdoboz 17"/>
          <p:cNvSpPr txBox="1">
            <a:spLocks noChangeArrowheads="1"/>
          </p:cNvSpPr>
          <p:nvPr/>
        </p:nvSpPr>
        <p:spPr bwMode="auto">
          <a:xfrm>
            <a:off x="2883595" y="3943673"/>
            <a:ext cx="1081087" cy="3063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Dokkolás</a:t>
            </a:r>
          </a:p>
        </p:txBody>
      </p:sp>
      <p:sp>
        <p:nvSpPr>
          <p:cNvPr id="58" name="Szövegdoboz 18"/>
          <p:cNvSpPr txBox="1">
            <a:spLocks noChangeArrowheads="1"/>
          </p:cNvSpPr>
          <p:nvPr/>
        </p:nvSpPr>
        <p:spPr bwMode="auto">
          <a:xfrm>
            <a:off x="2883595" y="4931098"/>
            <a:ext cx="1081087" cy="3079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Hidrolízis</a:t>
            </a:r>
          </a:p>
        </p:txBody>
      </p:sp>
      <p:sp>
        <p:nvSpPr>
          <p:cNvPr id="59" name="Szövegdoboz 19"/>
          <p:cNvSpPr txBox="1">
            <a:spLocks noChangeArrowheads="1"/>
          </p:cNvSpPr>
          <p:nvPr/>
        </p:nvSpPr>
        <p:spPr bwMode="auto">
          <a:xfrm>
            <a:off x="2643882" y="3438848"/>
            <a:ext cx="528638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β</a:t>
            </a:r>
            <a:endParaRPr kumimoji="0" lang="hu-HU" altLang="en-US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0" name="Szövegdoboz 20"/>
          <p:cNvSpPr txBox="1">
            <a:spLocks noChangeArrowheads="1"/>
          </p:cNvSpPr>
          <p:nvPr/>
        </p:nvSpPr>
        <p:spPr bwMode="auto">
          <a:xfrm>
            <a:off x="2643882" y="4446910"/>
            <a:ext cx="528638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β</a:t>
            </a:r>
            <a:endParaRPr kumimoji="0" lang="hu-HU" altLang="en-US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1" name="Szövegdoboz 21"/>
          <p:cNvSpPr txBox="1">
            <a:spLocks noChangeArrowheads="1"/>
          </p:cNvSpPr>
          <p:nvPr/>
        </p:nvSpPr>
        <p:spPr bwMode="auto">
          <a:xfrm>
            <a:off x="2643882" y="5383535"/>
            <a:ext cx="528638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β</a:t>
            </a:r>
            <a:endParaRPr kumimoji="0" lang="hu-HU" altLang="en-US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2" name="Szövegdoboz 23"/>
          <p:cNvSpPr txBox="1">
            <a:spLocks noChangeArrowheads="1"/>
          </p:cNvSpPr>
          <p:nvPr/>
        </p:nvSpPr>
        <p:spPr bwMode="auto">
          <a:xfrm>
            <a:off x="2451795" y="3089598"/>
            <a:ext cx="528637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en-US" sz="9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GTP</a:t>
            </a:r>
          </a:p>
        </p:txBody>
      </p:sp>
      <p:sp>
        <p:nvSpPr>
          <p:cNvPr id="63" name="Téglalap 62"/>
          <p:cNvSpPr/>
          <p:nvPr/>
        </p:nvSpPr>
        <p:spPr>
          <a:xfrm>
            <a:off x="2524820" y="3078485"/>
            <a:ext cx="287337" cy="215900"/>
          </a:xfrm>
          <a:prstGeom prst="rect">
            <a:avLst/>
          </a:prstGeom>
          <a:solidFill>
            <a:srgbClr val="FF0000">
              <a:alpha val="36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Szövegdoboz 25"/>
          <p:cNvSpPr txBox="1">
            <a:spLocks noChangeArrowheads="1"/>
          </p:cNvSpPr>
          <p:nvPr/>
        </p:nvSpPr>
        <p:spPr bwMode="auto">
          <a:xfrm>
            <a:off x="2235895" y="5008885"/>
            <a:ext cx="64770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en-US" sz="9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GDP+ P</a:t>
            </a:r>
            <a:r>
              <a:rPr kumimoji="0" lang="hu-HU" altLang="en-US" sz="900" b="0" i="0" u="none" strike="noStrike" kern="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i</a:t>
            </a:r>
          </a:p>
        </p:txBody>
      </p:sp>
      <p:sp>
        <p:nvSpPr>
          <p:cNvPr id="65" name="Szövegdoboz 26"/>
          <p:cNvSpPr txBox="1">
            <a:spLocks noChangeArrowheads="1"/>
          </p:cNvSpPr>
          <p:nvPr/>
        </p:nvSpPr>
        <p:spPr bwMode="auto">
          <a:xfrm>
            <a:off x="2380357" y="4072260"/>
            <a:ext cx="528638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en-US" sz="9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GTP</a:t>
            </a:r>
          </a:p>
        </p:txBody>
      </p:sp>
      <p:sp>
        <p:nvSpPr>
          <p:cNvPr id="66" name="Téglalap 65"/>
          <p:cNvSpPr/>
          <p:nvPr/>
        </p:nvSpPr>
        <p:spPr>
          <a:xfrm>
            <a:off x="2451795" y="4086548"/>
            <a:ext cx="288925" cy="215900"/>
          </a:xfrm>
          <a:prstGeom prst="rect">
            <a:avLst/>
          </a:prstGeom>
          <a:solidFill>
            <a:srgbClr val="FF0000">
              <a:alpha val="36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Téglalap 66"/>
          <p:cNvSpPr/>
          <p:nvPr/>
        </p:nvSpPr>
        <p:spPr>
          <a:xfrm>
            <a:off x="2308920" y="5023173"/>
            <a:ext cx="431800" cy="215900"/>
          </a:xfrm>
          <a:prstGeom prst="rect">
            <a:avLst/>
          </a:prstGeom>
          <a:solidFill>
            <a:srgbClr val="996633">
              <a:alpha val="42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Téglalap 67"/>
          <p:cNvSpPr/>
          <p:nvPr/>
        </p:nvSpPr>
        <p:spPr>
          <a:xfrm>
            <a:off x="219770" y="3078485"/>
            <a:ext cx="144462" cy="288925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Szövegdoboz 37"/>
          <p:cNvSpPr txBox="1">
            <a:spLocks noChangeArrowheads="1"/>
          </p:cNvSpPr>
          <p:nvPr/>
        </p:nvSpPr>
        <p:spPr bwMode="auto">
          <a:xfrm>
            <a:off x="148332" y="5972498"/>
            <a:ext cx="46799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A GTP kis idő múlva GDP-vé hidrolizál! Ez a folyamat mikrotubuluson belül, nem eredményezi az egymáshoz kapcsolódó dimerek szétválását, de a kapcsolatok „meglazulnak”.</a:t>
            </a:r>
          </a:p>
        </p:txBody>
      </p:sp>
      <p:pic>
        <p:nvPicPr>
          <p:cNvPr id="89" name="Kép 8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4883" y="102046"/>
            <a:ext cx="4433112" cy="2390849"/>
          </a:xfrm>
          <a:prstGeom prst="rect">
            <a:avLst/>
          </a:prstGeom>
        </p:spPr>
      </p:pic>
      <p:pic>
        <p:nvPicPr>
          <p:cNvPr id="90" name="Kép 8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82244" y="3294385"/>
            <a:ext cx="4829025" cy="2628582"/>
          </a:xfrm>
          <a:prstGeom prst="rect">
            <a:avLst/>
          </a:prstGeom>
        </p:spPr>
      </p:pic>
      <p:sp>
        <p:nvSpPr>
          <p:cNvPr id="91" name="Szövegdoboz 90"/>
          <p:cNvSpPr txBox="1"/>
          <p:nvPr/>
        </p:nvSpPr>
        <p:spPr>
          <a:xfrm>
            <a:off x="364232" y="1417638"/>
            <a:ext cx="2519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 smtClean="0"/>
              <a:t>tubulin</a:t>
            </a:r>
            <a:endParaRPr lang="hu-HU" dirty="0"/>
          </a:p>
        </p:txBody>
      </p:sp>
      <p:sp>
        <p:nvSpPr>
          <p:cNvPr id="92" name="Szövegdoboz 91"/>
          <p:cNvSpPr txBox="1"/>
          <p:nvPr/>
        </p:nvSpPr>
        <p:spPr>
          <a:xfrm>
            <a:off x="4828282" y="3222947"/>
            <a:ext cx="1111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aktin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4132642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5" descr="mitoch3D"/>
          <p:cNvPicPr>
            <a:picLocks noChangeAspect="1" noChangeArrowheads="1"/>
          </p:cNvPicPr>
          <p:nvPr/>
        </p:nvPicPr>
        <p:blipFill>
          <a:blip r:embed="rId2"/>
          <a:srcRect r="-44" b="44550"/>
          <a:stretch>
            <a:fillRect/>
          </a:stretch>
        </p:blipFill>
        <p:spPr bwMode="auto">
          <a:xfrm>
            <a:off x="5414963" y="4194175"/>
            <a:ext cx="3714750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Cím 1"/>
          <p:cNvSpPr>
            <a:spLocks noGrp="1"/>
          </p:cNvSpPr>
          <p:nvPr>
            <p:ph type="title"/>
          </p:nvPr>
        </p:nvSpPr>
        <p:spPr>
          <a:xfrm>
            <a:off x="412724" y="116632"/>
            <a:ext cx="8229600" cy="821457"/>
          </a:xfrm>
        </p:spPr>
        <p:txBody>
          <a:bodyPr/>
          <a:lstStyle/>
          <a:p>
            <a:r>
              <a:rPr lang="hu-H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Belső membrán</a:t>
            </a:r>
          </a:p>
        </p:txBody>
      </p:sp>
      <p:sp>
        <p:nvSpPr>
          <p:cNvPr id="22531" name="Tartalom helye 2"/>
          <p:cNvSpPr>
            <a:spLocks noGrp="1"/>
          </p:cNvSpPr>
          <p:nvPr>
            <p:ph idx="1"/>
          </p:nvPr>
        </p:nvSpPr>
        <p:spPr>
          <a:xfrm>
            <a:off x="148802" y="1124744"/>
            <a:ext cx="8757444" cy="4525963"/>
          </a:xfrm>
        </p:spPr>
        <p:txBody>
          <a:bodyPr/>
          <a:lstStyle/>
          <a:p>
            <a:r>
              <a:rPr lang="hu-HU" sz="2000" dirty="0" smtClean="0"/>
              <a:t>A belső membrán az ionok számára extrém mértékben impermeábilis. Oka a membrán speciális </a:t>
            </a:r>
            <a:r>
              <a:rPr lang="hu-HU" sz="2000" dirty="0" err="1" smtClean="0"/>
              <a:t>foszfolipid-összetétele</a:t>
            </a:r>
            <a:r>
              <a:rPr lang="hu-HU" sz="2000" dirty="0" smtClean="0"/>
              <a:t>, főként </a:t>
            </a:r>
            <a:r>
              <a:rPr lang="hu-HU" sz="2000" dirty="0" err="1" smtClean="0">
                <a:solidFill>
                  <a:schemeClr val="tx2"/>
                </a:solidFill>
              </a:rPr>
              <a:t>kardiolipin</a:t>
            </a:r>
            <a:r>
              <a:rPr lang="hu-HU" sz="2000" dirty="0" smtClean="0"/>
              <a:t> tartalma. </a:t>
            </a:r>
            <a:r>
              <a:rPr lang="hu-HU" sz="2000" dirty="0" err="1" smtClean="0"/>
              <a:t>Permeabilitása</a:t>
            </a:r>
            <a:r>
              <a:rPr lang="hu-HU" sz="2000" dirty="0" smtClean="0"/>
              <a:t> rendkívül </a:t>
            </a:r>
            <a:r>
              <a:rPr lang="hu-HU" sz="2000" dirty="0" smtClean="0">
                <a:solidFill>
                  <a:schemeClr val="tx2"/>
                </a:solidFill>
              </a:rPr>
              <a:t>szelektív</a:t>
            </a:r>
            <a:r>
              <a:rPr lang="hu-HU" sz="2000" dirty="0" smtClean="0"/>
              <a:t>. A belső membránon történő transzport csak fehérjék segítségével jön létre.</a:t>
            </a:r>
          </a:p>
          <a:p>
            <a:endParaRPr lang="hu-HU" sz="2000" dirty="0" smtClean="0"/>
          </a:p>
          <a:p>
            <a:r>
              <a:rPr lang="hu-HU" sz="2000" dirty="0" smtClean="0"/>
              <a:t>Tartalmaz </a:t>
            </a:r>
            <a:r>
              <a:rPr lang="hu-HU" sz="2000" dirty="0" smtClean="0">
                <a:solidFill>
                  <a:schemeClr val="accent1">
                    <a:lumMod val="75000"/>
                  </a:schemeClr>
                </a:solidFill>
              </a:rPr>
              <a:t>transzport fehérjé</a:t>
            </a:r>
            <a:r>
              <a:rPr lang="hu-HU" sz="2000" dirty="0" smtClean="0"/>
              <a:t>ket, az </a:t>
            </a:r>
            <a:r>
              <a:rPr lang="hu-HU" sz="2000" dirty="0" err="1" smtClean="0">
                <a:solidFill>
                  <a:schemeClr val="accent1">
                    <a:lumMod val="75000"/>
                  </a:schemeClr>
                </a:solidFill>
              </a:rPr>
              <a:t>elektrontranszportlánc</a:t>
            </a:r>
            <a:r>
              <a:rPr lang="hu-HU" sz="2000" dirty="0" smtClean="0"/>
              <a:t> komplexeit és mobilis elemeit, valamint az </a:t>
            </a:r>
            <a:r>
              <a:rPr lang="hu-HU" sz="2000" dirty="0" err="1" smtClean="0"/>
              <a:t>ATP-szintázt</a:t>
            </a:r>
            <a:r>
              <a:rPr lang="hu-HU" sz="2000" dirty="0" smtClean="0"/>
              <a:t>.</a:t>
            </a:r>
            <a:endParaRPr lang="hu-HU" sz="1800" dirty="0" smtClean="0"/>
          </a:p>
        </p:txBody>
      </p:sp>
      <p:sp>
        <p:nvSpPr>
          <p:cNvPr id="5" name="Téglalap 4"/>
          <p:cNvSpPr/>
          <p:nvPr/>
        </p:nvSpPr>
        <p:spPr>
          <a:xfrm>
            <a:off x="8227642" y="4652963"/>
            <a:ext cx="900112" cy="2905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2" name="Szövegdoboz 1"/>
          <p:cNvSpPr txBox="1"/>
          <p:nvPr/>
        </p:nvSpPr>
        <p:spPr>
          <a:xfrm>
            <a:off x="148802" y="4194175"/>
            <a:ext cx="500789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latin typeface="+mn-lt"/>
              </a:rPr>
              <a:t>Funkciója: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 smtClean="0">
                <a:latin typeface="+mn-lt"/>
              </a:rPr>
              <a:t>sejtlégzés </a:t>
            </a:r>
            <a:r>
              <a:rPr lang="hu-HU" sz="2000" dirty="0">
                <a:latin typeface="+mn-lt"/>
              </a:rPr>
              <a:t>elektrontranszport-láncának oxidatív </a:t>
            </a:r>
            <a:r>
              <a:rPr lang="hu-HU" sz="2000" dirty="0" smtClean="0">
                <a:latin typeface="+mn-lt"/>
              </a:rPr>
              <a:t>reakciói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 smtClean="0">
                <a:latin typeface="+mn-lt"/>
              </a:rPr>
              <a:t>ATP-szintézis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 err="1" smtClean="0">
                <a:latin typeface="+mn-lt"/>
              </a:rPr>
              <a:t>metabolitoknak</a:t>
            </a:r>
            <a:r>
              <a:rPr lang="hu-HU" sz="2000" dirty="0" smtClean="0">
                <a:latin typeface="+mn-lt"/>
              </a:rPr>
              <a:t> </a:t>
            </a:r>
            <a:r>
              <a:rPr lang="hu-HU" sz="2000" dirty="0">
                <a:latin typeface="+mn-lt"/>
              </a:rPr>
              <a:t>a mátrixba való ki- és bejutásának szabályozása</a:t>
            </a:r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5" descr="mitoch3D"/>
          <p:cNvPicPr>
            <a:picLocks noChangeAspect="1" noChangeArrowheads="1"/>
          </p:cNvPicPr>
          <p:nvPr/>
        </p:nvPicPr>
        <p:blipFill>
          <a:blip r:embed="rId2"/>
          <a:srcRect r="-44" b="44550"/>
          <a:stretch>
            <a:fillRect/>
          </a:stretch>
        </p:blipFill>
        <p:spPr bwMode="auto">
          <a:xfrm>
            <a:off x="5427663" y="4194175"/>
            <a:ext cx="3716337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Cím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hu-H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Mátrix</a:t>
            </a:r>
          </a:p>
        </p:txBody>
      </p:sp>
      <p:sp>
        <p:nvSpPr>
          <p:cNvPr id="24579" name="Tartalom helye 2"/>
          <p:cNvSpPr>
            <a:spLocks noGrp="1"/>
          </p:cNvSpPr>
          <p:nvPr>
            <p:ph idx="1"/>
          </p:nvPr>
        </p:nvSpPr>
        <p:spPr>
          <a:xfrm>
            <a:off x="468313" y="908720"/>
            <a:ext cx="8229600" cy="4525962"/>
          </a:xfrm>
        </p:spPr>
        <p:txBody>
          <a:bodyPr/>
          <a:lstStyle/>
          <a:p>
            <a:r>
              <a:rPr lang="hu-HU" sz="2000" dirty="0" smtClean="0"/>
              <a:t>A belső membrán szelektív </a:t>
            </a:r>
            <a:r>
              <a:rPr lang="hu-HU" sz="2000" dirty="0" err="1" smtClean="0"/>
              <a:t>permeabilitása</a:t>
            </a:r>
            <a:r>
              <a:rPr lang="hu-HU" sz="2000" dirty="0" smtClean="0"/>
              <a:t> miatt erősen specializált összetételű és funkciójú tér.</a:t>
            </a:r>
          </a:p>
          <a:p>
            <a:endParaRPr lang="hu-HU" sz="2000" dirty="0" smtClean="0"/>
          </a:p>
          <a:p>
            <a:r>
              <a:rPr lang="hu-HU" sz="2000" dirty="0" smtClean="0"/>
              <a:t>A </a:t>
            </a:r>
            <a:r>
              <a:rPr lang="hu-HU" sz="2000" dirty="0" smtClean="0">
                <a:solidFill>
                  <a:schemeClr val="tx2"/>
                </a:solidFill>
              </a:rPr>
              <a:t>citromsav ciklus</a:t>
            </a:r>
            <a:r>
              <a:rPr lang="hu-HU" sz="2000" dirty="0" smtClean="0"/>
              <a:t> (</a:t>
            </a:r>
            <a:r>
              <a:rPr lang="hu-HU" sz="2000" dirty="0" err="1" smtClean="0"/>
              <a:t>Krebs-ciklus</a:t>
            </a:r>
            <a:r>
              <a:rPr lang="hu-HU" sz="2000" dirty="0" smtClean="0"/>
              <a:t>) és a </a:t>
            </a:r>
            <a:r>
              <a:rPr lang="hu-HU" sz="2000" dirty="0" smtClean="0">
                <a:solidFill>
                  <a:schemeClr val="tx2"/>
                </a:solidFill>
              </a:rPr>
              <a:t>zsírsavak </a:t>
            </a:r>
            <a:r>
              <a:rPr lang="hu-HU" sz="2000" dirty="0" err="1" smtClean="0">
                <a:solidFill>
                  <a:schemeClr val="tx2"/>
                </a:solidFill>
              </a:rPr>
              <a:t>ß-oxidációját</a:t>
            </a:r>
            <a:r>
              <a:rPr lang="hu-HU" sz="2000" dirty="0" smtClean="0"/>
              <a:t> végző </a:t>
            </a:r>
            <a:r>
              <a:rPr lang="hu-HU" sz="2000" dirty="0" err="1" smtClean="0"/>
              <a:t>solubilis</a:t>
            </a:r>
            <a:r>
              <a:rPr lang="hu-HU" sz="2000" dirty="0" smtClean="0"/>
              <a:t> enzimeket tartalmazza. </a:t>
            </a:r>
          </a:p>
          <a:p>
            <a:endParaRPr lang="hu-HU" sz="2000" dirty="0" smtClean="0"/>
          </a:p>
          <a:p>
            <a:r>
              <a:rPr lang="hu-HU" sz="2000" dirty="0" smtClean="0"/>
              <a:t>Ca</a:t>
            </a:r>
            <a:r>
              <a:rPr lang="hu-HU" sz="2000" baseline="30000" dirty="0" smtClean="0"/>
              <a:t>2+</a:t>
            </a:r>
            <a:r>
              <a:rPr lang="hu-HU" sz="2000" dirty="0" err="1" smtClean="0"/>
              <a:t>-ion</a:t>
            </a:r>
            <a:r>
              <a:rPr lang="hu-HU" sz="2000" dirty="0" smtClean="0"/>
              <a:t> és más kationok </a:t>
            </a:r>
            <a:r>
              <a:rPr lang="hu-HU" sz="2000" i="1" dirty="0" smtClean="0"/>
              <a:t>mátrixszemcsékben</a:t>
            </a:r>
            <a:r>
              <a:rPr lang="hu-HU" sz="2000" dirty="0" smtClean="0"/>
              <a:t> raktározódnak. </a:t>
            </a:r>
          </a:p>
          <a:p>
            <a:endParaRPr lang="hu-HU" sz="2000" dirty="0" smtClean="0"/>
          </a:p>
          <a:p>
            <a:r>
              <a:rPr lang="hu-HU" sz="2000" dirty="0" smtClean="0"/>
              <a:t>Itt lokalizálódnak a </a:t>
            </a:r>
            <a:r>
              <a:rPr lang="hu-HU" sz="2000" dirty="0" err="1" smtClean="0"/>
              <a:t>mitokondriális</a:t>
            </a:r>
            <a:r>
              <a:rPr lang="hu-HU" sz="2000" dirty="0" smtClean="0"/>
              <a:t> DNS, riboszómák és </a:t>
            </a:r>
            <a:r>
              <a:rPr lang="hu-HU" sz="2000" dirty="0" err="1" smtClean="0"/>
              <a:t>tRNS</a:t>
            </a:r>
            <a:r>
              <a:rPr lang="hu-HU" sz="2000" dirty="0" smtClean="0"/>
              <a:t> molekulák.</a:t>
            </a:r>
          </a:p>
        </p:txBody>
      </p:sp>
      <p:sp>
        <p:nvSpPr>
          <p:cNvPr id="5" name="Téglalap 4"/>
          <p:cNvSpPr/>
          <p:nvPr/>
        </p:nvSpPr>
        <p:spPr>
          <a:xfrm>
            <a:off x="6875463" y="4724400"/>
            <a:ext cx="731837" cy="29051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8795"/>
            <a:ext cx="8229600" cy="745909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hu-H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A </a:t>
            </a:r>
            <a:r>
              <a:rPr lang="hu-HU" sz="32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mitokondrium</a:t>
            </a:r>
            <a:r>
              <a:rPr lang="hu-H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funkciója</a:t>
            </a:r>
            <a:endParaRPr lang="en-US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42344" y="764704"/>
            <a:ext cx="4659312" cy="587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99799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Cím 1"/>
          <p:cNvSpPr>
            <a:spLocks noGrp="1"/>
          </p:cNvSpPr>
          <p:nvPr>
            <p:ph type="title"/>
          </p:nvPr>
        </p:nvSpPr>
        <p:spPr>
          <a:xfrm>
            <a:off x="34925" y="44450"/>
            <a:ext cx="9109075" cy="1143000"/>
          </a:xfrm>
        </p:spPr>
        <p:txBody>
          <a:bodyPr/>
          <a:lstStyle/>
          <a:p>
            <a:r>
              <a:rPr lang="hu-H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A mitokondrium funkciója</a:t>
            </a:r>
          </a:p>
        </p:txBody>
      </p:sp>
      <p:sp>
        <p:nvSpPr>
          <p:cNvPr id="25604" name="Rectangle 4"/>
          <p:cNvSpPr>
            <a:spLocks noGrp="1"/>
          </p:cNvSpPr>
          <p:nvPr>
            <p:ph type="body" idx="4294967295"/>
          </p:nvPr>
        </p:nvSpPr>
        <p:spPr>
          <a:xfrm>
            <a:off x="142874" y="1197778"/>
            <a:ext cx="8893175" cy="5589587"/>
          </a:xfrm>
        </p:spPr>
        <p:txBody>
          <a:bodyPr/>
          <a:lstStyle/>
          <a:p>
            <a:r>
              <a:rPr lang="hu-HU" sz="1800" b="1" dirty="0" err="1" smtClean="0">
                <a:solidFill>
                  <a:schemeClr val="tx2"/>
                </a:solidFill>
              </a:rPr>
              <a:t>Citrátciklus</a:t>
            </a:r>
            <a:r>
              <a:rPr lang="hu-HU" sz="1800" dirty="0" smtClean="0"/>
              <a:t>: </a:t>
            </a:r>
          </a:p>
          <a:p>
            <a:pPr lvl="1"/>
            <a:r>
              <a:rPr lang="hu-HU" sz="1600" dirty="0" err="1" smtClean="0"/>
              <a:t>Acetil-KoA</a:t>
            </a:r>
            <a:r>
              <a:rPr lang="hu-HU" sz="1600" dirty="0" smtClean="0"/>
              <a:t> (2C-atom) oxálecetsavval (4C-atom) egyesülve citromsavvá (6C-atom) alakul</a:t>
            </a:r>
          </a:p>
          <a:p>
            <a:pPr lvl="1"/>
            <a:r>
              <a:rPr lang="hu-HU" sz="1600" dirty="0" smtClean="0"/>
              <a:t>Láncrövidítő enzimatikus lépések következnek, melyek </a:t>
            </a:r>
            <a:r>
              <a:rPr lang="hu-HU" sz="1600" u="sng" dirty="0" smtClean="0"/>
              <a:t>CO</a:t>
            </a:r>
            <a:r>
              <a:rPr lang="hu-HU" sz="1000" u="sng" dirty="0" smtClean="0"/>
              <a:t>2</a:t>
            </a:r>
            <a:r>
              <a:rPr lang="hu-HU" sz="1600" u="sng" dirty="0" smtClean="0"/>
              <a:t> felszabadulásával</a:t>
            </a:r>
            <a:r>
              <a:rPr lang="hu-HU" sz="1600" dirty="0" smtClean="0"/>
              <a:t>, GDP </a:t>
            </a:r>
            <a:r>
              <a:rPr lang="hu-HU" sz="1600" dirty="0" smtClean="0">
                <a:sym typeface="Wingdings" pitchFamily="2" charset="2"/>
              </a:rPr>
              <a:t> GTP </a:t>
            </a:r>
            <a:r>
              <a:rPr lang="hu-HU" sz="1600" dirty="0" err="1" smtClean="0">
                <a:sym typeface="Wingdings" pitchFamily="2" charset="2"/>
              </a:rPr>
              <a:t>makroerg</a:t>
            </a:r>
            <a:r>
              <a:rPr lang="hu-HU" sz="1600" dirty="0" smtClean="0">
                <a:sym typeface="Wingdings" pitchFamily="2" charset="2"/>
              </a:rPr>
              <a:t> kötés keletkezésével és </a:t>
            </a:r>
            <a:r>
              <a:rPr lang="hu-HU" sz="1600" u="sng" dirty="0" smtClean="0">
                <a:solidFill>
                  <a:schemeClr val="tx2"/>
                </a:solidFill>
                <a:sym typeface="Wingdings" pitchFamily="2" charset="2"/>
              </a:rPr>
              <a:t>redukált koenzimek: NADH és FADH</a:t>
            </a:r>
            <a:r>
              <a:rPr lang="hu-HU" sz="1600" u="sng" baseline="-25000" dirty="0" smtClean="0">
                <a:solidFill>
                  <a:schemeClr val="tx2"/>
                </a:solidFill>
                <a:sym typeface="Wingdings" pitchFamily="2" charset="2"/>
              </a:rPr>
              <a:t>2</a:t>
            </a:r>
            <a:r>
              <a:rPr lang="hu-HU" sz="1600" u="sng" dirty="0" smtClean="0">
                <a:solidFill>
                  <a:schemeClr val="tx2"/>
                </a:solidFill>
                <a:sym typeface="Wingdings" pitchFamily="2" charset="2"/>
              </a:rPr>
              <a:t>  keletkezésével járnak</a:t>
            </a:r>
            <a:endParaRPr lang="hu-HU" sz="1600" u="sng" dirty="0" smtClean="0">
              <a:sym typeface="Wingdings" pitchFamily="2" charset="2"/>
            </a:endParaRPr>
          </a:p>
          <a:p>
            <a:pPr lvl="1"/>
            <a:endParaRPr lang="hu-HU" sz="1600" dirty="0" smtClean="0"/>
          </a:p>
          <a:p>
            <a:pPr lvl="1"/>
            <a:endParaRPr lang="hu-HU" sz="1600" dirty="0" smtClean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8222" y="2472540"/>
            <a:ext cx="5086350" cy="431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251520" y="2438641"/>
            <a:ext cx="44678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NADH: </a:t>
            </a:r>
            <a:r>
              <a:rPr lang="hu-HU" dirty="0" err="1" smtClean="0"/>
              <a:t>Nikotinsavamid-adenin-dinukleotid</a:t>
            </a:r>
            <a:endParaRPr lang="hu-HU" dirty="0"/>
          </a:p>
        </p:txBody>
      </p:sp>
      <p:sp>
        <p:nvSpPr>
          <p:cNvPr id="6" name="Szövegdoboz 5"/>
          <p:cNvSpPr txBox="1"/>
          <p:nvPr/>
        </p:nvSpPr>
        <p:spPr>
          <a:xfrm>
            <a:off x="299407" y="2708920"/>
            <a:ext cx="3621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FADH</a:t>
            </a:r>
            <a:r>
              <a:rPr lang="hu-HU" sz="1050" dirty="0" smtClean="0"/>
              <a:t>2</a:t>
            </a:r>
            <a:r>
              <a:rPr lang="hu-HU" dirty="0" smtClean="0"/>
              <a:t>: </a:t>
            </a:r>
            <a:r>
              <a:rPr lang="hu-HU" dirty="0" err="1" smtClean="0"/>
              <a:t>Flavin-adenin-dinukleotid</a:t>
            </a:r>
            <a:endParaRPr lang="hu-HU" dirty="0"/>
          </a:p>
        </p:txBody>
      </p:sp>
      <p:pic>
        <p:nvPicPr>
          <p:cNvPr id="9218" name="Picture 2" descr="Image result for FAD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6" y="3448496"/>
            <a:ext cx="4241172" cy="3180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510952" y="0"/>
            <a:ext cx="8229600" cy="854968"/>
          </a:xfrm>
        </p:spPr>
        <p:txBody>
          <a:bodyPr/>
          <a:lstStyle/>
          <a:p>
            <a:r>
              <a:rPr lang="hu-H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A mitokondrium funkciója</a:t>
            </a:r>
            <a:endParaRPr lang="en-US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106" y="3789040"/>
            <a:ext cx="5627390" cy="2966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artalom helye 4"/>
          <p:cNvSpPr>
            <a:spLocks noGrp="1"/>
          </p:cNvSpPr>
          <p:nvPr>
            <p:ph idx="1"/>
          </p:nvPr>
        </p:nvSpPr>
        <p:spPr>
          <a:xfrm>
            <a:off x="107504" y="764704"/>
            <a:ext cx="9036496" cy="3456384"/>
          </a:xfrm>
        </p:spPr>
        <p:txBody>
          <a:bodyPr/>
          <a:lstStyle/>
          <a:p>
            <a:r>
              <a:rPr lang="hu-HU" sz="1800" b="1" dirty="0">
                <a:solidFill>
                  <a:schemeClr val="tx2"/>
                </a:solidFill>
              </a:rPr>
              <a:t>Oxidatív </a:t>
            </a:r>
            <a:r>
              <a:rPr lang="hu-HU" sz="1800" b="1" dirty="0" err="1">
                <a:solidFill>
                  <a:schemeClr val="tx2"/>
                </a:solidFill>
              </a:rPr>
              <a:t>foszforiláció</a:t>
            </a:r>
            <a:r>
              <a:rPr lang="hu-HU" sz="1800" dirty="0"/>
              <a:t>:</a:t>
            </a:r>
          </a:p>
          <a:p>
            <a:pPr lvl="1"/>
            <a:r>
              <a:rPr lang="hu-HU" sz="1600" dirty="0"/>
              <a:t>Keletkezett NADH és </a:t>
            </a:r>
            <a:r>
              <a:rPr lang="hu-HU" sz="1600" dirty="0">
                <a:sym typeface="Wingdings" pitchFamily="2" charset="2"/>
              </a:rPr>
              <a:t>FADH</a:t>
            </a:r>
            <a:r>
              <a:rPr lang="hu-HU" sz="1600" baseline="-25000" dirty="0">
                <a:sym typeface="Wingdings" pitchFamily="2" charset="2"/>
              </a:rPr>
              <a:t>2 </a:t>
            </a:r>
            <a:r>
              <a:rPr lang="hu-HU" sz="1600" dirty="0">
                <a:sym typeface="Wingdings" pitchFamily="2" charset="2"/>
              </a:rPr>
              <a:t>oxidációja során a szállított elektronok a légzési lánc komplexein felszabadulnak, energiaszintjük ezáltal csökken.</a:t>
            </a:r>
          </a:p>
          <a:p>
            <a:pPr lvl="1"/>
            <a:r>
              <a:rPr lang="hu-HU" sz="1600" dirty="0">
                <a:sym typeface="Wingdings" pitchFamily="2" charset="2"/>
              </a:rPr>
              <a:t>Az utolsó komponens, amely a leadott elektronokat végül felveszi, az oxigén = </a:t>
            </a:r>
            <a:r>
              <a:rPr lang="hu-HU" sz="1600" dirty="0">
                <a:solidFill>
                  <a:schemeClr val="tx2"/>
                </a:solidFill>
                <a:sym typeface="Wingdings" pitchFamily="2" charset="2"/>
              </a:rPr>
              <a:t>terminális </a:t>
            </a:r>
            <a:r>
              <a:rPr lang="hu-HU" sz="1600" dirty="0" err="1">
                <a:solidFill>
                  <a:schemeClr val="tx2"/>
                </a:solidFill>
                <a:sym typeface="Wingdings" pitchFamily="2" charset="2"/>
              </a:rPr>
              <a:t>elektronakceptor</a:t>
            </a:r>
            <a:r>
              <a:rPr lang="hu-HU" sz="1600" dirty="0">
                <a:solidFill>
                  <a:schemeClr val="tx2"/>
                </a:solidFill>
                <a:sym typeface="Wingdings" pitchFamily="2" charset="2"/>
              </a:rPr>
              <a:t>.</a:t>
            </a:r>
          </a:p>
          <a:p>
            <a:pPr lvl="1"/>
            <a:r>
              <a:rPr lang="hu-HU" sz="1600" dirty="0">
                <a:sym typeface="Wingdings" pitchFamily="2" charset="2"/>
              </a:rPr>
              <a:t>Eközben a </a:t>
            </a:r>
            <a:r>
              <a:rPr lang="hu-HU" sz="1600" dirty="0" smtClean="0">
                <a:sym typeface="Wingdings" pitchFamily="2" charset="2"/>
              </a:rPr>
              <a:t>koenzimekből felszabaduló </a:t>
            </a:r>
            <a:r>
              <a:rPr lang="hu-HU" sz="1600" dirty="0">
                <a:sym typeface="Wingdings" pitchFamily="2" charset="2"/>
              </a:rPr>
              <a:t>energia arra használódik, hogy protonok pumpálódjanak a mátrixból az intermembrán térbe. A kettő közötti belső membrán impermeábilis!, így a két térség között meredek protongrádiens alakul ki.</a:t>
            </a:r>
          </a:p>
          <a:p>
            <a:pPr lvl="1"/>
            <a:r>
              <a:rPr lang="hu-HU" sz="1600" dirty="0">
                <a:sym typeface="Wingdings" pitchFamily="2" charset="2"/>
              </a:rPr>
              <a:t>Ez az elektrokémiai protongrádiens biztosítja az ATP keletkezéséért felelős </a:t>
            </a:r>
            <a:r>
              <a:rPr lang="hu-HU" sz="1600" dirty="0" err="1">
                <a:solidFill>
                  <a:schemeClr val="tx2"/>
                </a:solidFill>
                <a:sym typeface="Wingdings" pitchFamily="2" charset="2"/>
              </a:rPr>
              <a:t>ATP-szintáz</a:t>
            </a:r>
            <a:r>
              <a:rPr lang="hu-HU" sz="1600" dirty="0">
                <a:sym typeface="Wingdings" pitchFamily="2" charset="2"/>
              </a:rPr>
              <a:t> enzim működését. Két részből áll: egyik része protoncsatorna, amely visszaengedi a </a:t>
            </a:r>
            <a:r>
              <a:rPr lang="hu-HU" sz="1600" dirty="0" smtClean="0">
                <a:sym typeface="Wingdings" pitchFamily="2" charset="2"/>
              </a:rPr>
              <a:t>protonokat a mátrixba, </a:t>
            </a:r>
            <a:r>
              <a:rPr lang="hu-HU" sz="1600" dirty="0">
                <a:sym typeface="Wingdings" pitchFamily="2" charset="2"/>
              </a:rPr>
              <a:t>másik része pedig ennek hatására ADP-ből és anorganikus foszfátból ATP-t szintetizál </a:t>
            </a:r>
            <a:r>
              <a:rPr lang="hu-HU" sz="1600" dirty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=oxidatív </a:t>
            </a:r>
            <a:r>
              <a:rPr lang="hu-HU" sz="1600" dirty="0" err="1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foszforiláció</a:t>
            </a:r>
            <a:r>
              <a:rPr lang="hu-HU" sz="1600" dirty="0">
                <a:sym typeface="Wingdings" pitchFamily="2" charset="2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195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6" name="Cím 1"/>
          <p:cNvSpPr>
            <a:spLocks noGrp="1"/>
          </p:cNvSpPr>
          <p:nvPr>
            <p:ph type="title"/>
          </p:nvPr>
        </p:nvSpPr>
        <p:spPr>
          <a:xfrm>
            <a:off x="466973" y="44450"/>
            <a:ext cx="8209483" cy="1143000"/>
          </a:xfrm>
          <a:ln/>
        </p:spPr>
        <p:txBody>
          <a:bodyPr/>
          <a:lstStyle/>
          <a:p>
            <a:r>
              <a:rPr lang="hu-H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A mitokondrium funkciója</a:t>
            </a:r>
          </a:p>
        </p:txBody>
      </p:sp>
      <p:sp>
        <p:nvSpPr>
          <p:cNvPr id="46083" name="Rectangle 3"/>
          <p:cNvSpPr>
            <a:spLocks noGrp="1"/>
          </p:cNvSpPr>
          <p:nvPr>
            <p:ph type="body" idx="1"/>
          </p:nvPr>
        </p:nvSpPr>
        <p:spPr>
          <a:xfrm>
            <a:off x="0" y="1196752"/>
            <a:ext cx="8964488" cy="4525963"/>
          </a:xfrm>
        </p:spPr>
        <p:txBody>
          <a:bodyPr/>
          <a:lstStyle/>
          <a:p>
            <a:r>
              <a:rPr lang="hu-HU" sz="2000" dirty="0" smtClean="0"/>
              <a:t>Glükóz lebontása és </a:t>
            </a:r>
            <a:r>
              <a:rPr lang="hu-HU" sz="2000" dirty="0" err="1" smtClean="0"/>
              <a:t>citrát-ciklus</a:t>
            </a:r>
            <a:endParaRPr lang="hu-HU" sz="2000" dirty="0" smtClean="0"/>
          </a:p>
          <a:p>
            <a:endParaRPr lang="hu-HU" sz="2000" dirty="0" smtClean="0"/>
          </a:p>
          <a:p>
            <a:endParaRPr lang="hu-HU" sz="2000" dirty="0" smtClean="0"/>
          </a:p>
          <a:p>
            <a:r>
              <a:rPr lang="hu-HU" sz="2000" dirty="0" err="1" smtClean="0"/>
              <a:t>Elektrontranszportlánc</a:t>
            </a:r>
            <a:r>
              <a:rPr lang="hu-HU" sz="2000" dirty="0" smtClean="0"/>
              <a:t> (légzési lánc, 40 protein 3 komplexbe rendeződve)</a:t>
            </a:r>
          </a:p>
          <a:p>
            <a:endParaRPr lang="hu-HU" sz="2000" dirty="0" smtClean="0"/>
          </a:p>
          <a:p>
            <a:endParaRPr lang="hu-HU" sz="2000" dirty="0" smtClean="0"/>
          </a:p>
          <a:p>
            <a:r>
              <a:rPr lang="hu-HU" sz="2000" dirty="0" smtClean="0"/>
              <a:t>Az elektron a terminális (végső) </a:t>
            </a:r>
            <a:r>
              <a:rPr lang="hu-HU" sz="2000" dirty="0" err="1" smtClean="0"/>
              <a:t>elektronakceptor</a:t>
            </a:r>
            <a:r>
              <a:rPr lang="hu-HU" sz="2000" dirty="0" smtClean="0"/>
              <a:t> (befogadó) molekulára kerül</a:t>
            </a:r>
          </a:p>
          <a:p>
            <a:endParaRPr lang="hu-HU" sz="2000" dirty="0"/>
          </a:p>
          <a:p>
            <a:endParaRPr lang="hu-HU" sz="2000" dirty="0" smtClean="0"/>
          </a:p>
          <a:p>
            <a:r>
              <a:rPr lang="hu-HU" sz="2000" dirty="0" smtClean="0"/>
              <a:t>Közben a protonpumpaként funkcionáló komplexek protont halmoznak fel a intermembrán térben, ami jelentős koncentrációkülönbséget okoz</a:t>
            </a:r>
          </a:p>
          <a:p>
            <a:endParaRPr lang="hu-HU" sz="2000" dirty="0"/>
          </a:p>
          <a:p>
            <a:endParaRPr lang="hu-HU" sz="2000" dirty="0" smtClean="0"/>
          </a:p>
          <a:p>
            <a:r>
              <a:rPr lang="hu-HU" sz="2000" dirty="0" smtClean="0"/>
              <a:t>Az </a:t>
            </a:r>
            <a:r>
              <a:rPr lang="hu-HU" sz="2000" dirty="0" err="1" smtClean="0"/>
              <a:t>ATP-szintáz</a:t>
            </a:r>
            <a:r>
              <a:rPr lang="hu-HU" sz="2000" dirty="0"/>
              <a:t> </a:t>
            </a:r>
            <a:r>
              <a:rPr lang="hu-HU" sz="2000" dirty="0" smtClean="0"/>
              <a:t>a </a:t>
            </a:r>
            <a:r>
              <a:rPr lang="hu-HU" sz="2000" dirty="0" err="1" smtClean="0"/>
              <a:t>cc</a:t>
            </a:r>
            <a:r>
              <a:rPr lang="hu-HU" sz="2000" dirty="0" smtClean="0"/>
              <a:t>. különbséget kiegyenlíti azáltal, hogy a protonokat visszajuttatja a mátrixba, KÖZBEN </a:t>
            </a:r>
            <a:r>
              <a:rPr lang="hu-H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ATP-T SZINTETIZÁL!!!</a:t>
            </a:r>
          </a:p>
        </p:txBody>
      </p:sp>
      <p:sp>
        <p:nvSpPr>
          <p:cNvPr id="46087" name="Line 7"/>
          <p:cNvSpPr>
            <a:spLocks noChangeShapeType="1"/>
          </p:cNvSpPr>
          <p:nvPr/>
        </p:nvSpPr>
        <p:spPr bwMode="auto">
          <a:xfrm>
            <a:off x="755576" y="1597743"/>
            <a:ext cx="0" cy="48424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46088" name="Line 8"/>
          <p:cNvSpPr>
            <a:spLocks noChangeShapeType="1"/>
          </p:cNvSpPr>
          <p:nvPr/>
        </p:nvSpPr>
        <p:spPr bwMode="auto">
          <a:xfrm>
            <a:off x="755577" y="2998341"/>
            <a:ext cx="0" cy="36956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46089" name="Line 9"/>
          <p:cNvSpPr>
            <a:spLocks noChangeShapeType="1"/>
          </p:cNvSpPr>
          <p:nvPr/>
        </p:nvSpPr>
        <p:spPr bwMode="auto">
          <a:xfrm>
            <a:off x="755576" y="3862437"/>
            <a:ext cx="0" cy="574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46090" name="Text Box 10"/>
          <p:cNvSpPr txBox="1">
            <a:spLocks noChangeArrowheads="1"/>
          </p:cNvSpPr>
          <p:nvPr/>
        </p:nvSpPr>
        <p:spPr bwMode="auto">
          <a:xfrm>
            <a:off x="755577" y="1685974"/>
            <a:ext cx="34559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hu-HU" sz="1400" dirty="0" err="1" smtClean="0"/>
              <a:t>NADH</a:t>
            </a:r>
            <a:r>
              <a:rPr lang="hu-HU" sz="1400" dirty="0" smtClean="0"/>
              <a:t> elszállítja az elektronokat</a:t>
            </a:r>
            <a:endParaRPr lang="hu-HU" sz="1400" dirty="0"/>
          </a:p>
        </p:txBody>
      </p:sp>
      <p:sp>
        <p:nvSpPr>
          <p:cNvPr id="46091" name="Text Box 11"/>
          <p:cNvSpPr txBox="1">
            <a:spLocks noChangeArrowheads="1"/>
          </p:cNvSpPr>
          <p:nvPr/>
        </p:nvSpPr>
        <p:spPr bwMode="auto">
          <a:xfrm>
            <a:off x="971550" y="2926333"/>
            <a:ext cx="403249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hu-HU" sz="1400" dirty="0" smtClean="0"/>
              <a:t>Elektronok továbbadása a komplex tagjai között</a:t>
            </a:r>
            <a:endParaRPr lang="hu-HU" sz="1400" dirty="0"/>
          </a:p>
        </p:txBody>
      </p:sp>
      <p:sp>
        <p:nvSpPr>
          <p:cNvPr id="12" name="Line 9"/>
          <p:cNvSpPr>
            <a:spLocks noChangeShapeType="1"/>
          </p:cNvSpPr>
          <p:nvPr/>
        </p:nvSpPr>
        <p:spPr bwMode="auto">
          <a:xfrm>
            <a:off x="755576" y="5158581"/>
            <a:ext cx="0" cy="574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NADH leadja a nagyenergiájú elektronokat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834665"/>
            <a:ext cx="8914441" cy="4258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5358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00" y="307975"/>
            <a:ext cx="7594600" cy="624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Bal oldali kapcsos zárójel 1"/>
          <p:cNvSpPr/>
          <p:nvPr/>
        </p:nvSpPr>
        <p:spPr>
          <a:xfrm>
            <a:off x="971600" y="1268760"/>
            <a:ext cx="360040" cy="2376264"/>
          </a:xfrm>
          <a:prstGeom prst="leftBrace">
            <a:avLst>
              <a:gd name="adj1" fmla="val 28449"/>
              <a:gd name="adj2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" name="Szövegdoboz 2"/>
          <p:cNvSpPr txBox="1"/>
          <p:nvPr/>
        </p:nvSpPr>
        <p:spPr>
          <a:xfrm>
            <a:off x="20986" y="2133726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latin typeface="+mn-lt"/>
              </a:rPr>
              <a:t>b</a:t>
            </a:r>
            <a:r>
              <a:rPr lang="hu-HU" dirty="0" smtClean="0">
                <a:latin typeface="+mn-lt"/>
              </a:rPr>
              <a:t>első membrán</a:t>
            </a:r>
            <a:endParaRPr lang="hu-HU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01198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064" y="737120"/>
            <a:ext cx="8875936" cy="5079414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323528" y="332656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Légzési lánc </a:t>
            </a:r>
            <a:r>
              <a:rPr lang="hu-HU" dirty="0" err="1" smtClean="0"/>
              <a:t>enzimkomplexei</a:t>
            </a:r>
            <a:r>
              <a:rPr lang="hu-HU" dirty="0" smtClean="0"/>
              <a:t> (vizsgára nem kell!!!!)</a:t>
            </a:r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268064" y="5858527"/>
            <a:ext cx="88759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Ha ezeket kihagyjuk, a nagyenergiájú elektronokból hő fejlődik</a:t>
            </a:r>
          </a:p>
          <a:p>
            <a:r>
              <a:rPr lang="hu-HU" dirty="0" smtClean="0"/>
              <a:t>Cianidok: az </a:t>
            </a:r>
            <a:r>
              <a:rPr lang="hu-HU" dirty="0" err="1" smtClean="0"/>
              <a:t>enzimkomplex</a:t>
            </a:r>
            <a:r>
              <a:rPr lang="hu-HU" dirty="0" smtClean="0"/>
              <a:t> fématomjaihoz (</a:t>
            </a:r>
            <a:r>
              <a:rPr lang="hu-HU" dirty="0" err="1" smtClean="0"/>
              <a:t>Cu</a:t>
            </a:r>
            <a:r>
              <a:rPr lang="hu-HU" dirty="0" smtClean="0"/>
              <a:t>, </a:t>
            </a:r>
            <a:r>
              <a:rPr lang="hu-HU" dirty="0" err="1" smtClean="0"/>
              <a:t>Fe</a:t>
            </a:r>
            <a:r>
              <a:rPr lang="hu-HU" dirty="0" smtClean="0"/>
              <a:t>) kötődnek és blokkolják a légzési láncot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5240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 motor atp woahdude protein synthase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620688"/>
            <a:ext cx="5061023" cy="6148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179512" y="116632"/>
            <a:ext cx="41131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ATP </a:t>
            </a:r>
            <a:r>
              <a:rPr lang="hu-HU" dirty="0" err="1" smtClean="0"/>
              <a:t>szintáz</a:t>
            </a:r>
            <a:r>
              <a:rPr lang="hu-HU" dirty="0" smtClean="0"/>
              <a:t> (protonmeghajtású motor)</a:t>
            </a:r>
          </a:p>
          <a:p>
            <a:r>
              <a:rPr lang="hu-HU" dirty="0" smtClean="0"/>
              <a:t>3 ATP/fordulat</a:t>
            </a:r>
            <a:endParaRPr lang="hu-HU" dirty="0"/>
          </a:p>
        </p:txBody>
      </p:sp>
      <p:sp>
        <p:nvSpPr>
          <p:cNvPr id="3" name="Szövegdoboz 2"/>
          <p:cNvSpPr txBox="1"/>
          <p:nvPr/>
        </p:nvSpPr>
        <p:spPr>
          <a:xfrm>
            <a:off x="395536" y="1556792"/>
            <a:ext cx="309634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Kémiai energia (táplálékmolekulák, </a:t>
            </a:r>
            <a:r>
              <a:rPr lang="hu-HU" dirty="0" err="1" smtClean="0"/>
              <a:t>AcCoA</a:t>
            </a:r>
            <a:r>
              <a:rPr lang="hu-HU" dirty="0" smtClean="0"/>
              <a:t>)</a:t>
            </a:r>
          </a:p>
          <a:p>
            <a:endParaRPr lang="hu-HU" dirty="0"/>
          </a:p>
          <a:p>
            <a:r>
              <a:rPr lang="hu-HU" dirty="0" smtClean="0"/>
              <a:t>Elektromos energia (nagy energiájú elektronáram</a:t>
            </a:r>
          </a:p>
          <a:p>
            <a:endParaRPr lang="hu-HU" dirty="0"/>
          </a:p>
          <a:p>
            <a:r>
              <a:rPr lang="hu-HU" dirty="0" smtClean="0"/>
              <a:t>Kémiai-elektromos gradiens (protonkülönbség a </a:t>
            </a:r>
            <a:r>
              <a:rPr lang="hu-HU" dirty="0" err="1" smtClean="0"/>
              <a:t>mebrán</a:t>
            </a:r>
            <a:r>
              <a:rPr lang="hu-HU" dirty="0" smtClean="0"/>
              <a:t> két oldalán)</a:t>
            </a:r>
          </a:p>
          <a:p>
            <a:endParaRPr lang="hu-HU" dirty="0"/>
          </a:p>
          <a:p>
            <a:r>
              <a:rPr lang="hu-HU" dirty="0" smtClean="0"/>
              <a:t>Mechanikai energia (protonmotor)</a:t>
            </a:r>
          </a:p>
          <a:p>
            <a:endParaRPr lang="hu-HU" dirty="0"/>
          </a:p>
          <a:p>
            <a:r>
              <a:rPr lang="hu-HU" dirty="0" smtClean="0"/>
              <a:t>Kémiailag tárolt energia (ATP)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58584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0532" y="1124648"/>
            <a:ext cx="5874924" cy="2869863"/>
          </a:xfrm>
          <a:prstGeom prst="rect">
            <a:avLst/>
          </a:prstGeom>
        </p:spPr>
      </p:pic>
      <p:pic>
        <p:nvPicPr>
          <p:cNvPr id="1034" name="Picture 10" descr="Image result for gt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4152" y="3995751"/>
            <a:ext cx="5690947" cy="2750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hu-HU" sz="3600" dirty="0" smtClean="0"/>
              <a:t>A sejtben szinte mindenhez energia kell</a:t>
            </a:r>
            <a:endParaRPr lang="hu-HU" sz="36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-13638" y="1302280"/>
            <a:ext cx="8229600" cy="4525963"/>
          </a:xfrm>
        </p:spPr>
        <p:txBody>
          <a:bodyPr/>
          <a:lstStyle/>
          <a:p>
            <a:r>
              <a:rPr lang="hu-HU" dirty="0" smtClean="0"/>
              <a:t>ATP, </a:t>
            </a:r>
            <a:r>
              <a:rPr lang="hu-HU" dirty="0" err="1" smtClean="0"/>
              <a:t>Adenozin</a:t>
            </a:r>
            <a:r>
              <a:rPr lang="hu-HU" dirty="0" smtClean="0"/>
              <a:t> </a:t>
            </a:r>
            <a:r>
              <a:rPr lang="hu-HU" dirty="0" err="1" smtClean="0"/>
              <a:t>trifoszfát</a:t>
            </a:r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r>
              <a:rPr lang="hu-HU" dirty="0" smtClean="0"/>
              <a:t>GTP, </a:t>
            </a:r>
            <a:r>
              <a:rPr lang="hu-HU" dirty="0" err="1" smtClean="0"/>
              <a:t>Guanozin</a:t>
            </a:r>
            <a:r>
              <a:rPr lang="hu-HU" dirty="0" smtClean="0"/>
              <a:t> </a:t>
            </a:r>
            <a:r>
              <a:rPr lang="hu-HU" dirty="0" err="1" smtClean="0"/>
              <a:t>trifoszfát</a:t>
            </a:r>
            <a:endParaRPr lang="hu-HU" dirty="0"/>
          </a:p>
        </p:txBody>
      </p:sp>
      <p:sp>
        <p:nvSpPr>
          <p:cNvPr id="6" name="AutoShape 4" descr="Image result for AT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397687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0840" y="190219"/>
            <a:ext cx="6462320" cy="6477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4448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683568" y="332656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 smtClean="0"/>
              <a:t>Fotoszintázis</a:t>
            </a:r>
            <a:r>
              <a:rPr lang="hu-HU" dirty="0" smtClean="0"/>
              <a:t> ugyanez fordítva (vizsgára nem kell)</a:t>
            </a:r>
            <a:endParaRPr lang="hu-HU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682237"/>
            <a:ext cx="9138968" cy="4896543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683568" y="5733256"/>
            <a:ext cx="6768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mtClean="0"/>
              <a:t>Nagyenergiájú </a:t>
            </a:r>
            <a:r>
              <a:rPr lang="hu-HU" dirty="0" smtClean="0"/>
              <a:t>elektronokat a klorofill biztosítja fény hatására (</a:t>
            </a:r>
            <a:r>
              <a:rPr lang="hu-HU" dirty="0" err="1" smtClean="0"/>
              <a:t>kloroplasztiszok</a:t>
            </a:r>
            <a:r>
              <a:rPr lang="hu-HU" dirty="0" smtClean="0"/>
              <a:t>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9178611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Cím 1"/>
          <p:cNvSpPr>
            <a:spLocks noGrp="1"/>
          </p:cNvSpPr>
          <p:nvPr>
            <p:ph type="title"/>
          </p:nvPr>
        </p:nvSpPr>
        <p:spPr>
          <a:xfrm>
            <a:off x="468313" y="20638"/>
            <a:ext cx="8229600" cy="1143000"/>
          </a:xfrm>
        </p:spPr>
        <p:txBody>
          <a:bodyPr/>
          <a:lstStyle/>
          <a:p>
            <a:r>
              <a:rPr lang="hu-H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Egyéb </a:t>
            </a:r>
            <a:r>
              <a:rPr lang="hu-HU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mitokondriális</a:t>
            </a:r>
            <a:r>
              <a:rPr lang="hu-H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funkciók</a:t>
            </a:r>
          </a:p>
        </p:txBody>
      </p:sp>
      <p:sp>
        <p:nvSpPr>
          <p:cNvPr id="26626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2000" dirty="0" smtClean="0"/>
              <a:t>Ca</a:t>
            </a:r>
            <a:r>
              <a:rPr lang="hu-HU" sz="2000" baseline="30000" dirty="0" smtClean="0"/>
              <a:t>2+</a:t>
            </a:r>
            <a:r>
              <a:rPr lang="hu-HU" sz="2000" dirty="0" err="1" smtClean="0"/>
              <a:t>-raktár</a:t>
            </a:r>
            <a:endParaRPr lang="hu-HU" sz="2000" dirty="0" smtClean="0"/>
          </a:p>
          <a:p>
            <a:endParaRPr lang="hu-HU" sz="2000" baseline="30000" dirty="0" smtClean="0"/>
          </a:p>
          <a:p>
            <a:r>
              <a:rPr lang="hu-HU" sz="2000" dirty="0" smtClean="0"/>
              <a:t>Hőtermelés (ATP </a:t>
            </a:r>
            <a:r>
              <a:rPr lang="hu-HU" sz="2000" dirty="0" err="1" smtClean="0"/>
              <a:t>szintáz</a:t>
            </a:r>
            <a:r>
              <a:rPr lang="hu-HU" sz="2000" dirty="0" smtClean="0"/>
              <a:t> megkerülésével egyenlítődik ki a </a:t>
            </a:r>
            <a:r>
              <a:rPr lang="hu-HU" sz="2000" dirty="0" err="1" smtClean="0"/>
              <a:t>protongradiens</a:t>
            </a:r>
            <a:r>
              <a:rPr lang="hu-HU" sz="2000" dirty="0" smtClean="0"/>
              <a:t>)</a:t>
            </a:r>
          </a:p>
          <a:p>
            <a:endParaRPr lang="hu-HU" sz="2000" dirty="0"/>
          </a:p>
          <a:p>
            <a:endParaRPr lang="hu-HU" sz="2000" dirty="0" smtClean="0"/>
          </a:p>
          <a:p>
            <a:pPr marL="0" indent="0">
              <a:buNone/>
            </a:pPr>
            <a:endParaRPr lang="hu-HU" sz="2000" dirty="0" smtClean="0"/>
          </a:p>
          <a:p>
            <a:pPr marL="0" indent="0">
              <a:buNone/>
            </a:pPr>
            <a:endParaRPr lang="hu-HU" sz="2000" dirty="0"/>
          </a:p>
          <a:p>
            <a:pPr marL="0" indent="0">
              <a:buNone/>
            </a:pPr>
            <a:endParaRPr lang="hu-HU" sz="2000" dirty="0"/>
          </a:p>
          <a:p>
            <a:pPr marL="0" indent="0">
              <a:buNone/>
            </a:pPr>
            <a:endParaRPr lang="hu-HU" sz="2000" dirty="0" smtClean="0"/>
          </a:p>
          <a:p>
            <a:endParaRPr lang="hu-HU" sz="2000" dirty="0" smtClean="0"/>
          </a:p>
          <a:p>
            <a:r>
              <a:rPr lang="hu-HU" sz="2000" dirty="0" smtClean="0"/>
              <a:t>szteroid hormon szintézis</a:t>
            </a:r>
          </a:p>
          <a:p>
            <a:endParaRPr lang="hu-HU" sz="2000" dirty="0" smtClean="0"/>
          </a:p>
          <a:p>
            <a:r>
              <a:rPr lang="hu-HU" sz="2000" dirty="0" err="1"/>
              <a:t>a</a:t>
            </a:r>
            <a:r>
              <a:rPr lang="hu-HU" sz="2000" dirty="0" err="1" smtClean="0"/>
              <a:t>poptotikus</a:t>
            </a:r>
            <a:r>
              <a:rPr lang="hu-HU" sz="2000" dirty="0" smtClean="0"/>
              <a:t> folyamatok (</a:t>
            </a:r>
            <a:r>
              <a:rPr lang="hu-HU" sz="2000" dirty="0" err="1" smtClean="0"/>
              <a:t>citokróm</a:t>
            </a:r>
            <a:r>
              <a:rPr lang="hu-HU" sz="2000" dirty="0" err="1"/>
              <a:t>-</a:t>
            </a:r>
            <a:r>
              <a:rPr lang="hu-HU" sz="2000" dirty="0" err="1" smtClean="0"/>
              <a:t>C</a:t>
            </a:r>
            <a:r>
              <a:rPr lang="hu-HU" sz="2000" dirty="0" smtClean="0"/>
              <a:t> felszabadulás)</a:t>
            </a:r>
          </a:p>
        </p:txBody>
      </p:sp>
      <p:pic>
        <p:nvPicPr>
          <p:cNvPr id="11266" name="Picture 2" descr="Image result for hibernating be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636912"/>
            <a:ext cx="4536504" cy="319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artalom helye 4"/>
          <p:cNvSpPr>
            <a:spLocks noGrp="1"/>
          </p:cNvSpPr>
          <p:nvPr>
            <p:ph idx="1"/>
          </p:nvPr>
        </p:nvSpPr>
        <p:spPr>
          <a:xfrm>
            <a:off x="558800" y="1124744"/>
            <a:ext cx="8229600" cy="5399930"/>
          </a:xfrm>
        </p:spPr>
        <p:txBody>
          <a:bodyPr/>
          <a:lstStyle/>
          <a:p>
            <a:r>
              <a:rPr lang="hu-HU" sz="1800" dirty="0" smtClean="0"/>
              <a:t>A petesejt megtermékenyítését követően az új egyed minden sejtjének mitokondriuma az anyától származik (</a:t>
            </a:r>
            <a:r>
              <a:rPr lang="hu-HU" sz="1800" dirty="0" err="1"/>
              <a:t>maternális</a:t>
            </a:r>
            <a:r>
              <a:rPr lang="hu-HU" sz="1800" dirty="0"/>
              <a:t> öröklődés</a:t>
            </a:r>
            <a:r>
              <a:rPr lang="hu-HU" sz="1800" dirty="0" smtClean="0"/>
              <a:t>).</a:t>
            </a:r>
          </a:p>
          <a:p>
            <a:endParaRPr lang="hu-HU" sz="1800" dirty="0" smtClean="0"/>
          </a:p>
          <a:p>
            <a:r>
              <a:rPr lang="hu-HU" sz="1800" dirty="0" smtClean="0"/>
              <a:t>A </a:t>
            </a:r>
            <a:r>
              <a:rPr lang="hu-HU" sz="1800" dirty="0" err="1" smtClean="0"/>
              <a:t>mitokondriális</a:t>
            </a:r>
            <a:r>
              <a:rPr lang="hu-HU" sz="1800" dirty="0" smtClean="0"/>
              <a:t> DNS is kizárólag anyai ágon öröklődik tovább, így a DNS-hibák is továbbadhatók, örökletes kórképekhez vezetnek.</a:t>
            </a:r>
          </a:p>
          <a:p>
            <a:endParaRPr lang="hu-HU" sz="1800" dirty="0" smtClean="0"/>
          </a:p>
          <a:p>
            <a:r>
              <a:rPr lang="hu-HU" sz="1800" dirty="0" smtClean="0"/>
              <a:t>A </a:t>
            </a:r>
            <a:r>
              <a:rPr lang="hu-HU" sz="1800" dirty="0" err="1" smtClean="0"/>
              <a:t>mitokondriális</a:t>
            </a:r>
            <a:r>
              <a:rPr lang="hu-HU" sz="1800" dirty="0" smtClean="0"/>
              <a:t> betegségek tünetei változatosak, jobban érintettek azok a szervek, amelynek sejtjei a </a:t>
            </a:r>
            <a:r>
              <a:rPr lang="hu-HU" sz="1800" dirty="0" err="1" smtClean="0"/>
              <a:t>mitokondriális</a:t>
            </a:r>
            <a:r>
              <a:rPr lang="hu-HU" sz="1800" dirty="0" smtClean="0"/>
              <a:t> energiaellátásra különösen rá vannak utalva (szívizomzat, vázizomzat, kp-i idegrendszer, érzékszervek, vese…)</a:t>
            </a:r>
          </a:p>
          <a:p>
            <a:endParaRPr lang="hu-HU" sz="1800" dirty="0" smtClean="0"/>
          </a:p>
          <a:p>
            <a:r>
              <a:rPr lang="hu-HU" sz="1800" dirty="0" smtClean="0"/>
              <a:t>Az </a:t>
            </a:r>
            <a:r>
              <a:rPr lang="hu-HU" sz="1800" dirty="0" smtClean="0">
                <a:solidFill>
                  <a:schemeClr val="tx2"/>
                </a:solidFill>
              </a:rPr>
              <a:t>öröklődő betegségek</a:t>
            </a:r>
            <a:r>
              <a:rPr lang="hu-HU" sz="1800" dirty="0" smtClean="0"/>
              <a:t> mellett a mitokondrium genomjában az élet folyamán </a:t>
            </a:r>
            <a:r>
              <a:rPr lang="hu-HU" sz="1800" dirty="0" smtClean="0">
                <a:solidFill>
                  <a:schemeClr val="tx2"/>
                </a:solidFill>
              </a:rPr>
              <a:t>szomatikus mutációk</a:t>
            </a:r>
            <a:r>
              <a:rPr lang="hu-HU" sz="1800" dirty="0" smtClean="0"/>
              <a:t> is felhalmozódhatnak, ami szintén a működésük romlásához vezet. (az ATP termelés hibája folytán keletkező szabad gyökök miatt + öregedés) </a:t>
            </a:r>
          </a:p>
          <a:p>
            <a:endParaRPr lang="hu-HU" sz="1800" dirty="0" smtClean="0"/>
          </a:p>
          <a:p>
            <a:r>
              <a:rPr lang="hu-HU" sz="1800" dirty="0" smtClean="0"/>
              <a:t>Csökkent ATP-szintézis. </a:t>
            </a:r>
          </a:p>
          <a:p>
            <a:endParaRPr lang="hu-HU" sz="1800" dirty="0" smtClean="0"/>
          </a:p>
          <a:p>
            <a:r>
              <a:rPr lang="hu-HU" sz="1800" dirty="0" smtClean="0"/>
              <a:t>Nem ritka betegségek.</a:t>
            </a:r>
          </a:p>
          <a:p>
            <a:endParaRPr lang="hu-HU" sz="1800" dirty="0" smtClean="0"/>
          </a:p>
        </p:txBody>
      </p:sp>
      <p:sp>
        <p:nvSpPr>
          <p:cNvPr id="27650" name="Cím 1"/>
          <p:cNvSpPr>
            <a:spLocks noGrp="1"/>
          </p:cNvSpPr>
          <p:nvPr>
            <p:ph type="title"/>
          </p:nvPr>
        </p:nvSpPr>
        <p:spPr>
          <a:xfrm>
            <a:off x="457200" y="34925"/>
            <a:ext cx="8229600" cy="1143000"/>
          </a:xfrm>
        </p:spPr>
        <p:txBody>
          <a:bodyPr/>
          <a:lstStyle/>
          <a:p>
            <a:r>
              <a:rPr lang="hu-HU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Mitokondriális</a:t>
            </a:r>
            <a:r>
              <a:rPr lang="hu-H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betegségek</a:t>
            </a:r>
          </a:p>
        </p:txBody>
      </p:sp>
      <p:sp>
        <p:nvSpPr>
          <p:cNvPr id="27651" name="Szövegdoboz 5"/>
          <p:cNvSpPr txBox="1">
            <a:spLocks noChangeArrowheads="1"/>
          </p:cNvSpPr>
          <p:nvPr/>
        </p:nvSpPr>
        <p:spPr bwMode="auto">
          <a:xfrm>
            <a:off x="4581525" y="4010025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hu-HU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1143000"/>
          </a:xfrm>
        </p:spPr>
        <p:txBody>
          <a:bodyPr/>
          <a:lstStyle/>
          <a:p>
            <a:r>
              <a:rPr lang="hu-H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Öröklődő </a:t>
            </a:r>
            <a:r>
              <a:rPr lang="hu-HU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mitokondriális</a:t>
            </a:r>
            <a:r>
              <a:rPr lang="hu-H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betegségek</a:t>
            </a:r>
          </a:p>
        </p:txBody>
      </p:sp>
      <p:sp>
        <p:nvSpPr>
          <p:cNvPr id="40963" name="Rectangle 3"/>
          <p:cNvSpPr>
            <a:spLocks noGrp="1"/>
          </p:cNvSpPr>
          <p:nvPr>
            <p:ph type="body" idx="1"/>
          </p:nvPr>
        </p:nvSpPr>
        <p:spPr>
          <a:xfrm>
            <a:off x="457200" y="1628775"/>
            <a:ext cx="8229600" cy="4525963"/>
          </a:xfrm>
        </p:spPr>
        <p:txBody>
          <a:bodyPr/>
          <a:lstStyle/>
          <a:p>
            <a:r>
              <a:rPr lang="hu-HU" sz="1800" dirty="0" err="1" smtClean="0"/>
              <a:t>Maternális</a:t>
            </a:r>
            <a:r>
              <a:rPr lang="hu-HU" sz="1800" dirty="0" smtClean="0"/>
              <a:t> öröklődés következményei.</a:t>
            </a:r>
          </a:p>
          <a:p>
            <a:endParaRPr lang="hu-HU" sz="1800" dirty="0" smtClean="0"/>
          </a:p>
          <a:p>
            <a:r>
              <a:rPr lang="hu-HU" sz="1800" dirty="0" err="1" smtClean="0">
                <a:solidFill>
                  <a:schemeClr val="tx2"/>
                </a:solidFill>
              </a:rPr>
              <a:t>Heteroplazmia</a:t>
            </a:r>
            <a:r>
              <a:rPr lang="hu-HU" sz="1800" dirty="0" smtClean="0"/>
              <a:t>: normál és mutáns </a:t>
            </a:r>
            <a:r>
              <a:rPr lang="hu-HU" sz="1800" dirty="0" err="1" smtClean="0"/>
              <a:t>mtDNS</a:t>
            </a:r>
            <a:r>
              <a:rPr lang="hu-HU" sz="1800" dirty="0" smtClean="0"/>
              <a:t> egyaránt jelen van a sejtekben. Betegség továbbörökítése tehát a </a:t>
            </a:r>
            <a:r>
              <a:rPr lang="hu-HU" sz="1800" dirty="0" err="1" smtClean="0"/>
              <a:t>heteroplazmia</a:t>
            </a:r>
            <a:r>
              <a:rPr lang="hu-HU" sz="1800" dirty="0" smtClean="0"/>
              <a:t> mértékétől függ.</a:t>
            </a:r>
          </a:p>
          <a:p>
            <a:endParaRPr lang="hu-HU" sz="1800" dirty="0" smtClean="0"/>
          </a:p>
          <a:p>
            <a:r>
              <a:rPr lang="hu-HU" sz="1800" dirty="0" err="1" smtClean="0">
                <a:solidFill>
                  <a:schemeClr val="tx2"/>
                </a:solidFill>
              </a:rPr>
              <a:t>Multiszisztémás</a:t>
            </a:r>
            <a:r>
              <a:rPr lang="hu-HU" sz="1800" dirty="0" smtClean="0">
                <a:solidFill>
                  <a:schemeClr val="tx2"/>
                </a:solidFill>
              </a:rPr>
              <a:t> kórképek</a:t>
            </a:r>
            <a:r>
              <a:rPr lang="hu-HU" sz="1800" dirty="0" smtClean="0"/>
              <a:t>: több szervet/szervrendszert érintenek egyszerre. Főleg nagy energiaigényű szövetek érintettek (pl. idegszövet, izmok)</a:t>
            </a:r>
          </a:p>
          <a:p>
            <a:endParaRPr lang="hu-HU" sz="1800" dirty="0" smtClean="0"/>
          </a:p>
          <a:p>
            <a:r>
              <a:rPr lang="hu-HU" sz="1800" dirty="0" err="1" smtClean="0"/>
              <a:t>Leber-féle</a:t>
            </a:r>
            <a:r>
              <a:rPr lang="hu-HU" sz="1800" dirty="0" smtClean="0"/>
              <a:t> </a:t>
            </a:r>
            <a:r>
              <a:rPr lang="hu-HU" sz="1800" dirty="0" err="1" smtClean="0"/>
              <a:t>hereditaer</a:t>
            </a:r>
            <a:r>
              <a:rPr lang="hu-HU" sz="1800" dirty="0" smtClean="0"/>
              <a:t> </a:t>
            </a:r>
            <a:r>
              <a:rPr lang="hu-HU" sz="1800" dirty="0" err="1" smtClean="0"/>
              <a:t>opticus</a:t>
            </a:r>
            <a:r>
              <a:rPr lang="hu-HU" sz="1800" dirty="0" smtClean="0"/>
              <a:t> </a:t>
            </a:r>
            <a:r>
              <a:rPr lang="hu-HU" sz="1800" dirty="0" err="1" smtClean="0"/>
              <a:t>neuropathia</a:t>
            </a:r>
            <a:r>
              <a:rPr lang="hu-HU" sz="1800" dirty="0" smtClean="0"/>
              <a:t> (optikai </a:t>
            </a:r>
            <a:r>
              <a:rPr lang="hu-HU" sz="1800" dirty="0" err="1" smtClean="0"/>
              <a:t>neuropátia</a:t>
            </a:r>
            <a:r>
              <a:rPr lang="hu-HU" sz="1800" dirty="0" smtClean="0"/>
              <a:t>): </a:t>
            </a:r>
            <a:r>
              <a:rPr lang="hu-HU" sz="1800" dirty="0"/>
              <a:t>Kétoldali látótérkiesést, </a:t>
            </a:r>
            <a:r>
              <a:rPr lang="hu-HU" sz="1800" dirty="0" err="1"/>
              <a:t>látóidegsorvadást</a:t>
            </a:r>
            <a:r>
              <a:rPr lang="hu-HU" sz="1800" dirty="0"/>
              <a:t>, vakságot okoz</a:t>
            </a:r>
            <a:r>
              <a:rPr lang="hu-HU" sz="1800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hu-HU" sz="1800" dirty="0" smtClean="0"/>
              <a:t>Szomatikus DNS mutációk felhalmozódása okozza a sejtekben.</a:t>
            </a:r>
          </a:p>
          <a:p>
            <a:pPr>
              <a:lnSpc>
                <a:spcPct val="90000"/>
              </a:lnSpc>
            </a:pPr>
            <a:endParaRPr lang="hu-HU" sz="1800" dirty="0" smtClean="0"/>
          </a:p>
          <a:p>
            <a:pPr>
              <a:lnSpc>
                <a:spcPct val="90000"/>
              </a:lnSpc>
            </a:pPr>
            <a:r>
              <a:rPr lang="hu-HU" sz="1800" dirty="0" smtClean="0">
                <a:solidFill>
                  <a:schemeClr val="tx2"/>
                </a:solidFill>
              </a:rPr>
              <a:t>Szomatikus </a:t>
            </a:r>
            <a:r>
              <a:rPr lang="hu-HU" sz="1800" dirty="0" err="1" smtClean="0">
                <a:solidFill>
                  <a:schemeClr val="tx2"/>
                </a:solidFill>
              </a:rPr>
              <a:t>heteroplazmia</a:t>
            </a:r>
            <a:r>
              <a:rPr lang="hu-HU" sz="1800" dirty="0" smtClean="0"/>
              <a:t>.</a:t>
            </a:r>
          </a:p>
          <a:p>
            <a:pPr>
              <a:lnSpc>
                <a:spcPct val="90000"/>
              </a:lnSpc>
            </a:pPr>
            <a:endParaRPr lang="hu-HU" sz="1800" dirty="0" smtClean="0"/>
          </a:p>
          <a:p>
            <a:pPr>
              <a:lnSpc>
                <a:spcPct val="90000"/>
              </a:lnSpc>
            </a:pPr>
            <a:r>
              <a:rPr lang="hu-HU" sz="1800" dirty="0" smtClean="0"/>
              <a:t>Csökkent oxidatív </a:t>
            </a:r>
            <a:r>
              <a:rPr lang="hu-HU" sz="1800" dirty="0" err="1" smtClean="0"/>
              <a:t>foszforiláció</a:t>
            </a:r>
            <a:r>
              <a:rPr lang="hu-HU" sz="1800" dirty="0" smtClean="0"/>
              <a:t>, </a:t>
            </a:r>
            <a:r>
              <a:rPr lang="hu-HU" sz="1800" dirty="0" err="1" smtClean="0"/>
              <a:t>degeneratív</a:t>
            </a:r>
            <a:r>
              <a:rPr lang="hu-HU" sz="1800" dirty="0" smtClean="0"/>
              <a:t> betegségek kialakulása.</a:t>
            </a:r>
          </a:p>
          <a:p>
            <a:pPr>
              <a:lnSpc>
                <a:spcPct val="90000"/>
              </a:lnSpc>
            </a:pPr>
            <a:endParaRPr lang="hu-HU" sz="1800" dirty="0" smtClean="0"/>
          </a:p>
          <a:p>
            <a:pPr>
              <a:lnSpc>
                <a:spcPct val="90000"/>
              </a:lnSpc>
            </a:pPr>
            <a:r>
              <a:rPr lang="hu-HU" sz="1800" dirty="0" smtClean="0"/>
              <a:t>Hozzájárul a fiziológiai öregedés folyamatához.</a:t>
            </a:r>
          </a:p>
          <a:p>
            <a:pPr>
              <a:lnSpc>
                <a:spcPct val="90000"/>
              </a:lnSpc>
            </a:pPr>
            <a:endParaRPr lang="hu-HU" sz="1800" dirty="0" smtClean="0"/>
          </a:p>
          <a:p>
            <a:pPr>
              <a:lnSpc>
                <a:spcPct val="90000"/>
              </a:lnSpc>
            </a:pPr>
            <a:r>
              <a:rPr lang="hu-HU" sz="1800" dirty="0" smtClean="0"/>
              <a:t>Alzheimer-kór, Parkinson-kór.</a:t>
            </a:r>
          </a:p>
        </p:txBody>
      </p:sp>
      <p:sp>
        <p:nvSpPr>
          <p:cNvPr id="44036" name="Rectangle 4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1143000"/>
          </a:xfrm>
          <a:noFill/>
          <a:ln/>
        </p:spPr>
        <p:txBody>
          <a:bodyPr/>
          <a:lstStyle/>
          <a:p>
            <a:r>
              <a:rPr lang="hu-H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Szerzett </a:t>
            </a:r>
            <a:r>
              <a:rPr lang="hu-HU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mitokondriális</a:t>
            </a:r>
            <a:r>
              <a:rPr lang="hu-H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betegségek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Cím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hu-H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Klinikai tünetek</a:t>
            </a:r>
          </a:p>
        </p:txBody>
      </p:sp>
      <p:sp>
        <p:nvSpPr>
          <p:cNvPr id="28674" name="Tartalom helye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/>
          <a:lstStyle/>
          <a:p>
            <a:r>
              <a:rPr lang="hu-HU" sz="2400" dirty="0" smtClean="0"/>
              <a:t>Agy: görcsrohamok, </a:t>
            </a:r>
            <a:r>
              <a:rPr lang="hu-HU" sz="2400" dirty="0" err="1" smtClean="0"/>
              <a:t>ataxia</a:t>
            </a:r>
            <a:r>
              <a:rPr lang="hu-HU" sz="2400" dirty="0" smtClean="0"/>
              <a:t>, </a:t>
            </a:r>
            <a:r>
              <a:rPr lang="hu-HU" sz="2400" dirty="0" err="1" smtClean="0"/>
              <a:t>dementia</a:t>
            </a:r>
            <a:endParaRPr lang="hu-HU" sz="2400" dirty="0" smtClean="0"/>
          </a:p>
          <a:p>
            <a:r>
              <a:rPr lang="hu-HU" sz="2400" dirty="0" smtClean="0"/>
              <a:t>Vázizom: gyengeség, fáradékonyság, </a:t>
            </a:r>
            <a:r>
              <a:rPr lang="hu-HU" sz="2400" dirty="0" err="1" smtClean="0"/>
              <a:t>myopathia</a:t>
            </a:r>
            <a:endParaRPr lang="hu-HU" sz="2400" dirty="0" smtClean="0"/>
          </a:p>
          <a:p>
            <a:r>
              <a:rPr lang="hu-HU" sz="2400" dirty="0" smtClean="0"/>
              <a:t>Szívizom: </a:t>
            </a:r>
            <a:r>
              <a:rPr lang="hu-HU" sz="2400" dirty="0" err="1" smtClean="0"/>
              <a:t>cardiomyopathia</a:t>
            </a:r>
            <a:r>
              <a:rPr lang="hu-HU" sz="2400" dirty="0" smtClean="0"/>
              <a:t>, vezetési zavar</a:t>
            </a:r>
          </a:p>
          <a:p>
            <a:r>
              <a:rPr lang="hu-HU" sz="2400" dirty="0" smtClean="0"/>
              <a:t>Szem: </a:t>
            </a:r>
            <a:r>
              <a:rPr lang="hu-HU" sz="2400" dirty="0" err="1" smtClean="0"/>
              <a:t>retinopathia</a:t>
            </a:r>
            <a:r>
              <a:rPr lang="hu-HU" sz="2400" dirty="0" smtClean="0"/>
              <a:t>, </a:t>
            </a:r>
            <a:r>
              <a:rPr lang="hu-HU" sz="2400" dirty="0" err="1" smtClean="0"/>
              <a:t>opticus</a:t>
            </a:r>
            <a:r>
              <a:rPr lang="hu-HU" sz="2400" dirty="0" smtClean="0"/>
              <a:t> </a:t>
            </a:r>
            <a:r>
              <a:rPr lang="hu-HU" sz="2400" dirty="0" err="1" smtClean="0"/>
              <a:t>neuropathia</a:t>
            </a:r>
            <a:r>
              <a:rPr lang="hu-HU" sz="2400" dirty="0" smtClean="0"/>
              <a:t>, vakság</a:t>
            </a:r>
          </a:p>
          <a:p>
            <a:r>
              <a:rPr lang="hu-HU" sz="2400" dirty="0" smtClean="0"/>
              <a:t>Máj: </a:t>
            </a:r>
            <a:r>
              <a:rPr lang="hu-HU" sz="2400" dirty="0" err="1" smtClean="0"/>
              <a:t>hepatopathia</a:t>
            </a:r>
            <a:endParaRPr lang="hu-HU" sz="2400" dirty="0" smtClean="0"/>
          </a:p>
          <a:p>
            <a:r>
              <a:rPr lang="hu-HU" sz="2400" dirty="0" smtClean="0"/>
              <a:t>Vese: </a:t>
            </a:r>
            <a:r>
              <a:rPr lang="hu-HU" sz="2400" dirty="0" err="1" smtClean="0"/>
              <a:t>glomerulopathia</a:t>
            </a:r>
            <a:endParaRPr lang="hu-HU" sz="2400" dirty="0" smtClean="0"/>
          </a:p>
          <a:p>
            <a:r>
              <a:rPr lang="hu-HU" sz="2400" dirty="0" err="1" smtClean="0"/>
              <a:t>Pancreas</a:t>
            </a:r>
            <a:r>
              <a:rPr lang="hu-HU" sz="2400" dirty="0" smtClean="0"/>
              <a:t>: diabetes mellitus</a:t>
            </a:r>
          </a:p>
          <a:p>
            <a:r>
              <a:rPr lang="hu-HU" sz="2400" dirty="0" smtClean="0"/>
              <a:t>Belső fül: hallászavar</a:t>
            </a: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0" y="6453188"/>
            <a:ext cx="56515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400"/>
              <a:t>Forrás: Szeberényi József: Molekuláris sejtbiológia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KEARNS-SAYRE-SYNDROMA</a:t>
            </a:r>
          </a:p>
        </p:txBody>
      </p:sp>
      <p:pic>
        <p:nvPicPr>
          <p:cNvPr id="29698" name="Tartalom helye 3" descr="KEARN-SAYRE-SYNDROM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429250" y="1643063"/>
            <a:ext cx="3087688" cy="4525962"/>
          </a:xfrm>
        </p:spPr>
      </p:pic>
      <p:sp>
        <p:nvSpPr>
          <p:cNvPr id="29699" name="Szövegdoboz 4"/>
          <p:cNvSpPr txBox="1">
            <a:spLocks noChangeArrowheads="1"/>
          </p:cNvSpPr>
          <p:nvPr/>
        </p:nvSpPr>
        <p:spPr bwMode="auto">
          <a:xfrm>
            <a:off x="409663" y="3244324"/>
            <a:ext cx="5036763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000" dirty="0" smtClean="0">
                <a:latin typeface="Calibri" pitchFamily="34" charset="0"/>
              </a:rPr>
              <a:t>Öröklött betegség: alacsony </a:t>
            </a:r>
            <a:r>
              <a:rPr lang="hu-HU" sz="2000" dirty="0">
                <a:latin typeface="Calibri" pitchFamily="34" charset="0"/>
              </a:rPr>
              <a:t>termet, süketség, </a:t>
            </a:r>
          </a:p>
          <a:p>
            <a:r>
              <a:rPr lang="hu-HU" sz="2000" dirty="0" err="1">
                <a:latin typeface="Calibri" pitchFamily="34" charset="0"/>
              </a:rPr>
              <a:t>szemizombénulás</a:t>
            </a:r>
            <a:r>
              <a:rPr lang="hu-HU" sz="2000" dirty="0">
                <a:latin typeface="Calibri" pitchFamily="34" charset="0"/>
              </a:rPr>
              <a:t>, </a:t>
            </a:r>
            <a:r>
              <a:rPr lang="hu-HU" sz="2000" dirty="0" err="1">
                <a:latin typeface="Calibri" pitchFamily="34" charset="0"/>
              </a:rPr>
              <a:t>retinitis</a:t>
            </a:r>
            <a:r>
              <a:rPr lang="hu-HU" sz="2000" dirty="0">
                <a:latin typeface="Calibri" pitchFamily="34" charset="0"/>
              </a:rPr>
              <a:t> </a:t>
            </a:r>
          </a:p>
          <a:p>
            <a:r>
              <a:rPr lang="hu-HU" sz="2000" dirty="0" err="1">
                <a:latin typeface="Calibri" pitchFamily="34" charset="0"/>
              </a:rPr>
              <a:t>pigmentosa</a:t>
            </a:r>
            <a:r>
              <a:rPr lang="hu-HU" sz="2000" dirty="0">
                <a:latin typeface="Calibri" pitchFamily="34" charset="0"/>
              </a:rPr>
              <a:t>, szív ingerület-vezetési</a:t>
            </a:r>
          </a:p>
          <a:p>
            <a:r>
              <a:rPr lang="hu-HU" sz="2000" dirty="0">
                <a:latin typeface="Calibri" pitchFamily="34" charset="0"/>
              </a:rPr>
              <a:t>zavar, </a:t>
            </a:r>
            <a:r>
              <a:rPr lang="hu-HU" sz="2000" dirty="0" err="1" smtClean="0">
                <a:latin typeface="Calibri" pitchFamily="34" charset="0"/>
              </a:rPr>
              <a:t>ataxia</a:t>
            </a:r>
            <a:r>
              <a:rPr lang="hu-HU" sz="2000" dirty="0" smtClean="0">
                <a:latin typeface="Calibri" pitchFamily="34" charset="0"/>
              </a:rPr>
              <a:t>… </a:t>
            </a:r>
            <a:endParaRPr lang="hu-HU" sz="20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LEIGH-SYNDROMA</a:t>
            </a:r>
          </a:p>
        </p:txBody>
      </p:sp>
      <p:pic>
        <p:nvPicPr>
          <p:cNvPr id="30722" name="Tartalom helye 3" descr="LEIGH-SYNDROME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43438" y="1928813"/>
            <a:ext cx="3627437" cy="3600450"/>
          </a:xfrm>
        </p:spPr>
      </p:pic>
      <p:sp>
        <p:nvSpPr>
          <p:cNvPr id="30723" name="Szövegdoboz 4"/>
          <p:cNvSpPr txBox="1">
            <a:spLocks noChangeArrowheads="1"/>
          </p:cNvSpPr>
          <p:nvPr/>
        </p:nvSpPr>
        <p:spPr bwMode="auto">
          <a:xfrm>
            <a:off x="432096" y="2913430"/>
            <a:ext cx="4078213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sz="2000" dirty="0">
                <a:latin typeface="+mn-lt"/>
              </a:rPr>
              <a:t>A betegség spontán </a:t>
            </a:r>
            <a:r>
              <a:rPr lang="hu-HU" sz="2000" dirty="0" smtClean="0">
                <a:latin typeface="+mn-lt"/>
              </a:rPr>
              <a:t>mutáció, de leginkább </a:t>
            </a:r>
            <a:r>
              <a:rPr lang="hu-HU" sz="2000" dirty="0" err="1" smtClean="0">
                <a:latin typeface="+mn-lt"/>
              </a:rPr>
              <a:t>familiaris</a:t>
            </a:r>
            <a:r>
              <a:rPr lang="hu-HU" sz="2000" dirty="0" smtClean="0">
                <a:latin typeface="+mn-lt"/>
              </a:rPr>
              <a:t> </a:t>
            </a:r>
            <a:r>
              <a:rPr lang="hu-HU" sz="2000" dirty="0">
                <a:latin typeface="+mn-lt"/>
              </a:rPr>
              <a:t>vonatkozások alapján </a:t>
            </a:r>
            <a:r>
              <a:rPr lang="hu-HU" sz="2000" dirty="0" smtClean="0">
                <a:latin typeface="+mn-lt"/>
              </a:rPr>
              <a:t>keletkezik: izomgyengeség</a:t>
            </a:r>
            <a:r>
              <a:rPr lang="hu-HU" sz="2000" dirty="0">
                <a:latin typeface="+mn-lt"/>
              </a:rPr>
              <a:t>, </a:t>
            </a:r>
            <a:r>
              <a:rPr lang="hu-HU" sz="2000" dirty="0" smtClean="0">
                <a:latin typeface="+mn-lt"/>
              </a:rPr>
              <a:t>légzési zavarok</a:t>
            </a:r>
            <a:r>
              <a:rPr lang="hu-HU" sz="2000" dirty="0">
                <a:latin typeface="+mn-lt"/>
              </a:rPr>
              <a:t>, </a:t>
            </a:r>
            <a:r>
              <a:rPr lang="hu-HU" sz="2000" dirty="0" err="1">
                <a:latin typeface="+mn-lt"/>
              </a:rPr>
              <a:t>laktát</a:t>
            </a:r>
            <a:r>
              <a:rPr lang="hu-HU" sz="2000" dirty="0">
                <a:latin typeface="+mn-lt"/>
              </a:rPr>
              <a:t> </a:t>
            </a:r>
            <a:r>
              <a:rPr lang="hu-HU" sz="2000" dirty="0" err="1" smtClean="0">
                <a:latin typeface="+mn-lt"/>
              </a:rPr>
              <a:t>acidosis</a:t>
            </a:r>
            <a:r>
              <a:rPr lang="hu-HU" sz="2000" dirty="0" smtClean="0">
                <a:latin typeface="+mn-lt"/>
              </a:rPr>
              <a:t>, mentális retardáció.  </a:t>
            </a:r>
            <a:endParaRPr lang="hu-HU" sz="20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9552" y="53752"/>
            <a:ext cx="8229600" cy="1143000"/>
          </a:xfrm>
        </p:spPr>
        <p:txBody>
          <a:bodyPr/>
          <a:lstStyle/>
          <a:p>
            <a:r>
              <a:rPr lang="hu-HU" dirty="0" smtClean="0"/>
              <a:t>Leigh szindróma megelőzése: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305" y="1196752"/>
            <a:ext cx="9144000" cy="4513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6534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3600" dirty="0" smtClean="0"/>
              <a:t>Honnan jön az ATP?</a:t>
            </a:r>
            <a:br>
              <a:rPr lang="hu-HU" sz="3600" dirty="0" smtClean="0"/>
            </a:br>
            <a:r>
              <a:rPr lang="hu-HU" sz="3600" dirty="0" err="1" smtClean="0"/>
              <a:t>Glikolízis</a:t>
            </a:r>
            <a:r>
              <a:rPr lang="hu-HU" sz="3600" dirty="0" smtClean="0"/>
              <a:t> a sejtplazmában</a:t>
            </a:r>
            <a:endParaRPr lang="hu-HU" sz="3600" dirty="0"/>
          </a:p>
        </p:txBody>
      </p:sp>
      <p:pic>
        <p:nvPicPr>
          <p:cNvPr id="3074" name="Picture 2" descr="Image result for glikolíz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944" y="1336967"/>
            <a:ext cx="7704856" cy="5521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3399716" y="4797152"/>
            <a:ext cx="28693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dirty="0" smtClean="0">
                <a:solidFill>
                  <a:srgbClr val="FF0000"/>
                </a:solidFill>
              </a:rPr>
              <a:t>2 ATP/glükóz</a:t>
            </a:r>
            <a:endParaRPr lang="hu-HU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16986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4" name="Picture 2" descr="Image result for three parent fertilization leig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46138"/>
            <a:ext cx="9111412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284986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MELAS</a:t>
            </a:r>
          </a:p>
        </p:txBody>
      </p:sp>
      <p:pic>
        <p:nvPicPr>
          <p:cNvPr id="31746" name="Tartalom helye 3" descr="MELAS-microinfarct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139952" y="2000250"/>
            <a:ext cx="4762500" cy="3619500"/>
          </a:xfrm>
        </p:spPr>
      </p:pic>
      <p:sp>
        <p:nvSpPr>
          <p:cNvPr id="31747" name="Szövegdoboz 4"/>
          <p:cNvSpPr txBox="1">
            <a:spLocks noChangeArrowheads="1"/>
          </p:cNvSpPr>
          <p:nvPr/>
        </p:nvSpPr>
        <p:spPr bwMode="auto">
          <a:xfrm>
            <a:off x="107504" y="2224950"/>
            <a:ext cx="3888432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sz="2000" dirty="0" smtClean="0">
                <a:latin typeface="+mn-lt"/>
              </a:rPr>
              <a:t>Leginkább öröklődés útján alakulhat ki: </a:t>
            </a:r>
            <a:r>
              <a:rPr lang="hu-HU" sz="2000" dirty="0" err="1" smtClean="0">
                <a:solidFill>
                  <a:srgbClr val="FF0000"/>
                </a:solidFill>
                <a:latin typeface="+mn-lt"/>
              </a:rPr>
              <a:t>M</a:t>
            </a:r>
            <a:r>
              <a:rPr lang="hu-HU" sz="2000" dirty="0" err="1" smtClean="0">
                <a:latin typeface="+mn-lt"/>
              </a:rPr>
              <a:t>itochondriális</a:t>
            </a:r>
            <a:r>
              <a:rPr lang="hu-HU" sz="2000" dirty="0" smtClean="0">
                <a:latin typeface="+mn-lt"/>
              </a:rPr>
              <a:t> </a:t>
            </a:r>
            <a:r>
              <a:rPr lang="hu-HU" sz="2000" dirty="0" err="1">
                <a:solidFill>
                  <a:srgbClr val="FF0000"/>
                </a:solidFill>
                <a:latin typeface="+mn-lt"/>
              </a:rPr>
              <a:t>e</a:t>
            </a:r>
            <a:r>
              <a:rPr lang="hu-HU" sz="2000" dirty="0" err="1">
                <a:latin typeface="+mn-lt"/>
              </a:rPr>
              <a:t>ncepalopathia</a:t>
            </a:r>
            <a:r>
              <a:rPr lang="hu-HU" sz="2000" dirty="0">
                <a:latin typeface="+mn-lt"/>
              </a:rPr>
              <a:t>,</a:t>
            </a:r>
          </a:p>
          <a:p>
            <a:r>
              <a:rPr lang="hu-HU" sz="2000" dirty="0" err="1">
                <a:solidFill>
                  <a:srgbClr val="FF0000"/>
                </a:solidFill>
                <a:latin typeface="+mn-lt"/>
              </a:rPr>
              <a:t>l</a:t>
            </a:r>
            <a:r>
              <a:rPr lang="hu-HU" sz="2000" dirty="0" err="1">
                <a:latin typeface="+mn-lt"/>
              </a:rPr>
              <a:t>aktát</a:t>
            </a:r>
            <a:r>
              <a:rPr lang="hu-HU" sz="2000" dirty="0">
                <a:latin typeface="+mn-lt"/>
              </a:rPr>
              <a:t> </a:t>
            </a:r>
            <a:r>
              <a:rPr lang="hu-HU" sz="2000" dirty="0" err="1">
                <a:solidFill>
                  <a:srgbClr val="FF0000"/>
                </a:solidFill>
                <a:latin typeface="+mn-lt"/>
              </a:rPr>
              <a:t>a</a:t>
            </a:r>
            <a:r>
              <a:rPr lang="hu-HU" sz="2000" dirty="0" err="1">
                <a:latin typeface="+mn-lt"/>
              </a:rPr>
              <a:t>cidosis</a:t>
            </a:r>
            <a:r>
              <a:rPr lang="hu-HU" sz="2000" dirty="0">
                <a:latin typeface="+mn-lt"/>
              </a:rPr>
              <a:t>, </a:t>
            </a:r>
            <a:r>
              <a:rPr lang="hu-HU" sz="2000" dirty="0">
                <a:solidFill>
                  <a:srgbClr val="FF0000"/>
                </a:solidFill>
                <a:latin typeface="+mn-lt"/>
              </a:rPr>
              <a:t>s</a:t>
            </a:r>
            <a:r>
              <a:rPr lang="hu-HU" sz="2000" dirty="0">
                <a:latin typeface="+mn-lt"/>
              </a:rPr>
              <a:t>troke </a:t>
            </a:r>
            <a:r>
              <a:rPr lang="hu-HU" sz="2000" dirty="0" smtClean="0">
                <a:latin typeface="+mn-lt"/>
              </a:rPr>
              <a:t>fiatal korban</a:t>
            </a:r>
          </a:p>
          <a:p>
            <a:r>
              <a:rPr lang="hu-HU" sz="2000" dirty="0" smtClean="0">
                <a:latin typeface="+mn-lt"/>
              </a:rPr>
              <a:t>A </a:t>
            </a:r>
            <a:r>
              <a:rPr lang="hu-HU" sz="2000" dirty="0" err="1">
                <a:latin typeface="+mn-lt"/>
              </a:rPr>
              <a:t>mitochondrialis</a:t>
            </a:r>
            <a:r>
              <a:rPr lang="hu-HU" sz="2000" dirty="0">
                <a:latin typeface="+mn-lt"/>
              </a:rPr>
              <a:t> </a:t>
            </a:r>
            <a:r>
              <a:rPr lang="hu-HU" sz="2000" dirty="0" err="1">
                <a:latin typeface="+mn-lt"/>
              </a:rPr>
              <a:t>encephalo-myopathia</a:t>
            </a:r>
            <a:r>
              <a:rPr lang="hu-HU" sz="2000" dirty="0">
                <a:latin typeface="+mn-lt"/>
              </a:rPr>
              <a:t>, </a:t>
            </a:r>
            <a:r>
              <a:rPr lang="hu-HU" sz="2000" dirty="0" err="1">
                <a:latin typeface="+mn-lt"/>
              </a:rPr>
              <a:t>lactat</a:t>
            </a:r>
            <a:r>
              <a:rPr lang="hu-HU" sz="2000" dirty="0">
                <a:latin typeface="+mn-lt"/>
              </a:rPr>
              <a:t> (tejsav) </a:t>
            </a:r>
            <a:r>
              <a:rPr lang="hu-HU" sz="2000" dirty="0" err="1" smtClean="0">
                <a:latin typeface="+mn-lt"/>
              </a:rPr>
              <a:t>acidosis</a:t>
            </a:r>
            <a:r>
              <a:rPr lang="hu-HU" sz="2000" dirty="0">
                <a:latin typeface="+mn-lt"/>
              </a:rPr>
              <a:t> </a:t>
            </a:r>
            <a:r>
              <a:rPr lang="hu-HU" sz="2000" dirty="0" smtClean="0">
                <a:latin typeface="+mn-lt"/>
              </a:rPr>
              <a:t>és stroke-szerű </a:t>
            </a:r>
            <a:r>
              <a:rPr lang="hu-HU" sz="2000" dirty="0">
                <a:latin typeface="+mn-lt"/>
              </a:rPr>
              <a:t>megnyilvánulások kezdőbetűiből tevődik </a:t>
            </a:r>
            <a:r>
              <a:rPr lang="hu-HU" sz="2000" dirty="0" smtClean="0">
                <a:latin typeface="+mn-lt"/>
              </a:rPr>
              <a:t>össze. </a:t>
            </a:r>
            <a:r>
              <a:rPr lang="hu-HU" sz="2000" dirty="0">
                <a:latin typeface="+mn-lt"/>
              </a:rPr>
              <a:t>A betegség tünetei különböző életkorokban léphetnek </a:t>
            </a:r>
            <a:r>
              <a:rPr lang="hu-HU" sz="2000" dirty="0" smtClean="0">
                <a:latin typeface="+mn-lt"/>
              </a:rPr>
              <a:t>fel.  </a:t>
            </a:r>
            <a:endParaRPr lang="hu-HU" sz="20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Cím 1"/>
          <p:cNvSpPr>
            <a:spLocks noGrp="1"/>
          </p:cNvSpPr>
          <p:nvPr>
            <p:ph type="title"/>
          </p:nvPr>
        </p:nvSpPr>
        <p:spPr>
          <a:xfrm>
            <a:off x="938288" y="70511"/>
            <a:ext cx="3682752" cy="720303"/>
          </a:xfrm>
        </p:spPr>
        <p:txBody>
          <a:bodyPr/>
          <a:lstStyle/>
          <a:p>
            <a:r>
              <a:rPr lang="hu-HU" sz="3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Peroxiszóma</a:t>
            </a:r>
            <a:endParaRPr lang="hu-HU" sz="36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32770" name="Tartalom helye 2"/>
          <p:cNvSpPr>
            <a:spLocks noGrp="1"/>
          </p:cNvSpPr>
          <p:nvPr>
            <p:ph idx="1"/>
          </p:nvPr>
        </p:nvSpPr>
        <p:spPr>
          <a:xfrm>
            <a:off x="230788" y="629568"/>
            <a:ext cx="6022598" cy="2139179"/>
          </a:xfrm>
        </p:spPr>
        <p:txBody>
          <a:bodyPr/>
          <a:lstStyle/>
          <a:p>
            <a:r>
              <a:rPr lang="hu-HU" sz="1600" dirty="0"/>
              <a:t>0,1-1 </a:t>
            </a:r>
            <a:r>
              <a:rPr lang="el-GR" sz="1600" dirty="0" smtClean="0"/>
              <a:t>μ</a:t>
            </a:r>
            <a:r>
              <a:rPr lang="hu-HU" sz="1600" dirty="0" smtClean="0"/>
              <a:t>m nagyságú, membránnal határolt </a:t>
            </a:r>
            <a:r>
              <a:rPr lang="hu-HU" sz="1600" dirty="0" err="1" smtClean="0"/>
              <a:t>sejtorganellum</a:t>
            </a:r>
            <a:endParaRPr lang="hu-HU" sz="1600" dirty="0" smtClean="0"/>
          </a:p>
          <a:p>
            <a:r>
              <a:rPr lang="hu-HU" sz="1600" dirty="0" err="1"/>
              <a:t>EM-pal</a:t>
            </a:r>
            <a:r>
              <a:rPr lang="hu-HU" sz="1600" dirty="0"/>
              <a:t> belsejében közepes sűrűségű, finoman </a:t>
            </a:r>
            <a:r>
              <a:rPr lang="hu-HU" sz="1600" dirty="0" err="1"/>
              <a:t>granuláris</a:t>
            </a:r>
            <a:r>
              <a:rPr lang="hu-HU" sz="1600" dirty="0"/>
              <a:t> anyag fedezhető fel, esetenként </a:t>
            </a:r>
            <a:r>
              <a:rPr lang="hu-HU" sz="1600" dirty="0" err="1"/>
              <a:t>urát-oxidáz</a:t>
            </a:r>
            <a:r>
              <a:rPr lang="hu-HU" sz="1600" dirty="0"/>
              <a:t> enzim által alkotott kristályok</a:t>
            </a:r>
          </a:p>
          <a:p>
            <a:r>
              <a:rPr lang="hu-HU" sz="1600" dirty="0" smtClean="0"/>
              <a:t>Oxidatív </a:t>
            </a:r>
            <a:r>
              <a:rPr lang="hu-HU" sz="1600" dirty="0"/>
              <a:t>enzimei közé tartozik pl. a </a:t>
            </a:r>
            <a:r>
              <a:rPr lang="hu-HU" sz="1600" dirty="0" err="1"/>
              <a:t>peroxidáz</a:t>
            </a:r>
            <a:r>
              <a:rPr lang="hu-HU" sz="1600" dirty="0"/>
              <a:t> és a </a:t>
            </a:r>
            <a:r>
              <a:rPr lang="hu-HU" sz="1600" dirty="0" err="1"/>
              <a:t>kataláz</a:t>
            </a:r>
            <a:r>
              <a:rPr lang="hu-HU" sz="1600" dirty="0"/>
              <a:t> </a:t>
            </a:r>
            <a:endParaRPr lang="hu-HU" sz="1600" dirty="0" smtClean="0"/>
          </a:p>
          <a:p>
            <a:r>
              <a:rPr lang="hu-HU" sz="1600" dirty="0" err="1" smtClean="0"/>
              <a:t>Peroxidatív</a:t>
            </a:r>
            <a:r>
              <a:rPr lang="hu-HU" sz="1600" dirty="0" smtClean="0"/>
              <a:t> tulajdonsággal rendelkezik (H2O2-t termel)</a:t>
            </a:r>
          </a:p>
          <a:p>
            <a:r>
              <a:rPr lang="hu-HU" sz="1600" dirty="0" smtClean="0"/>
              <a:t>Enzimeik a citoplazma szabad riboszómáin keletkeznek, majd ezek után jutnak be a </a:t>
            </a:r>
            <a:r>
              <a:rPr lang="hu-HU" sz="1600" dirty="0" err="1" smtClean="0"/>
              <a:t>peroxiszómába</a:t>
            </a:r>
            <a:endParaRPr lang="hu-HU" sz="1600" dirty="0" smtClean="0"/>
          </a:p>
          <a:p>
            <a:r>
              <a:rPr lang="hu-HU" sz="1600" dirty="0" smtClean="0"/>
              <a:t>Lehetséges, hogy </a:t>
            </a:r>
            <a:r>
              <a:rPr lang="hu-HU" sz="1600" dirty="0" err="1" smtClean="0"/>
              <a:t>endoszimbionta</a:t>
            </a:r>
            <a:r>
              <a:rPr lang="hu-HU" sz="1600" dirty="0" smtClean="0"/>
              <a:t> eredetűek</a:t>
            </a:r>
            <a:endParaRPr lang="hu-HU" sz="1800" dirty="0" smtClean="0"/>
          </a:p>
        </p:txBody>
      </p:sp>
      <p:pic>
        <p:nvPicPr>
          <p:cNvPr id="32771" name="Picture 2" descr="G:\peroxiszóma em.jpg"/>
          <p:cNvPicPr>
            <a:picLocks noChangeAspect="1" noChangeArrowheads="1"/>
          </p:cNvPicPr>
          <p:nvPr/>
        </p:nvPicPr>
        <p:blipFill>
          <a:blip r:embed="rId2"/>
          <a:srcRect t="31998" r="3116" b="5605"/>
          <a:stretch>
            <a:fillRect/>
          </a:stretch>
        </p:blipFill>
        <p:spPr bwMode="auto">
          <a:xfrm>
            <a:off x="4139403" y="3519427"/>
            <a:ext cx="4755964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zövegdoboz 2"/>
          <p:cNvSpPr txBox="1"/>
          <p:nvPr/>
        </p:nvSpPr>
        <p:spPr>
          <a:xfrm>
            <a:off x="204784" y="3063464"/>
            <a:ext cx="3337580" cy="3293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u-HU" sz="1600" b="1" dirty="0">
                <a:latin typeface="+mn-lt"/>
              </a:rPr>
              <a:t>Feladat: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1600" dirty="0">
                <a:latin typeface="+mn-lt"/>
              </a:rPr>
              <a:t>Glikogén anyagcsere (</a:t>
            </a:r>
            <a:r>
              <a:rPr lang="hu-HU" sz="1600" dirty="0" err="1">
                <a:latin typeface="+mn-lt"/>
              </a:rPr>
              <a:t>glikogenezis</a:t>
            </a:r>
            <a:r>
              <a:rPr lang="hu-HU" sz="1600" dirty="0">
                <a:latin typeface="+mn-lt"/>
              </a:rPr>
              <a:t>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1600" dirty="0">
                <a:latin typeface="+mn-lt"/>
              </a:rPr>
              <a:t>Purin-lebontás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1600" dirty="0" err="1">
                <a:latin typeface="+mn-lt"/>
              </a:rPr>
              <a:t>Lipid</a:t>
            </a:r>
            <a:r>
              <a:rPr lang="hu-HU" sz="1600" dirty="0">
                <a:latin typeface="+mn-lt"/>
              </a:rPr>
              <a:t> anyagcsere (zsírsav oxidáció)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1600" dirty="0">
                <a:latin typeface="+mn-lt"/>
              </a:rPr>
              <a:t>Detoxikáció (méregtelenítés) </a:t>
            </a:r>
            <a:endParaRPr lang="hu-HU" sz="1600" dirty="0" smtClean="0">
              <a:latin typeface="+mn-lt"/>
            </a:endParaRPr>
          </a:p>
          <a:p>
            <a:pPr>
              <a:lnSpc>
                <a:spcPct val="150000"/>
              </a:lnSpc>
            </a:pPr>
            <a:r>
              <a:rPr lang="hu-HU" sz="1600" dirty="0" smtClean="0">
                <a:latin typeface="+mn-lt"/>
              </a:rPr>
              <a:t>pl</a:t>
            </a:r>
            <a:r>
              <a:rPr lang="hu-HU" sz="1600" dirty="0">
                <a:latin typeface="+mn-lt"/>
              </a:rPr>
              <a:t>. etanol oxidációja acetaldehiddé</a:t>
            </a:r>
          </a:p>
          <a:p>
            <a:pPr>
              <a:lnSpc>
                <a:spcPct val="150000"/>
              </a:lnSpc>
            </a:pPr>
            <a:r>
              <a:rPr lang="hu-HU" sz="1600" b="1" dirty="0">
                <a:latin typeface="+mn-lt"/>
              </a:rPr>
              <a:t>Előfordulás: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1600" dirty="0">
                <a:latin typeface="+mn-lt"/>
              </a:rPr>
              <a:t>Májsejtek, vesehámsejtek</a:t>
            </a:r>
            <a:endParaRPr lang="el-GR" sz="1600" dirty="0">
              <a:latin typeface="+mn-lt"/>
            </a:endParaRPr>
          </a:p>
          <a:p>
            <a:endParaRPr lang="hu-HU" sz="1600" dirty="0">
              <a:latin typeface="+mn-lt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5504" y="96114"/>
            <a:ext cx="2842161" cy="2880000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6517385" y="2904526"/>
            <a:ext cx="25202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err="1">
                <a:latin typeface="+mn-lt"/>
              </a:rPr>
              <a:t>Peroxiszómák</a:t>
            </a:r>
            <a:r>
              <a:rPr lang="hu-HU" sz="1200" dirty="0">
                <a:latin typeface="+mn-lt"/>
              </a:rPr>
              <a:t> májsejtben (patkány)</a:t>
            </a:r>
          </a:p>
          <a:p>
            <a:endParaRPr lang="hu-HU" dirty="0"/>
          </a:p>
        </p:txBody>
      </p:sp>
      <p:sp>
        <p:nvSpPr>
          <p:cNvPr id="7" name="Szövegdoboz 6"/>
          <p:cNvSpPr txBox="1"/>
          <p:nvPr/>
        </p:nvSpPr>
        <p:spPr>
          <a:xfrm>
            <a:off x="83297" y="6399427"/>
            <a:ext cx="539273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dirty="0">
                <a:latin typeface="+mn-lt"/>
              </a:rPr>
              <a:t>(</a:t>
            </a:r>
            <a:r>
              <a:rPr lang="hu-HU" sz="1100" dirty="0" err="1">
                <a:latin typeface="+mn-lt"/>
              </a:rPr>
              <a:t>Courtesy</a:t>
            </a:r>
            <a:r>
              <a:rPr lang="hu-HU" sz="1100" dirty="0">
                <a:latin typeface="+mn-lt"/>
              </a:rPr>
              <a:t> of Daniel S. </a:t>
            </a:r>
            <a:r>
              <a:rPr lang="hu-HU" sz="1100" dirty="0" err="1">
                <a:latin typeface="+mn-lt"/>
              </a:rPr>
              <a:t>Friend</a:t>
            </a:r>
            <a:r>
              <a:rPr lang="hu-HU" sz="1100" dirty="0">
                <a:latin typeface="+mn-lt"/>
              </a:rPr>
              <a:t>.) </a:t>
            </a:r>
          </a:p>
          <a:p>
            <a:r>
              <a:rPr lang="hu-HU" sz="1100" dirty="0">
                <a:latin typeface="+mn-lt"/>
              </a:rPr>
              <a:t>http://</a:t>
            </a:r>
            <a:r>
              <a:rPr lang="hu-HU" sz="1100" dirty="0" smtClean="0">
                <a:latin typeface="+mn-lt"/>
              </a:rPr>
              <a:t>www.ncbi.nlm.nih.gov/books/bv.fcgi?highlight=peroxisomes&amp;rid=mboc4.figgrp.2195</a:t>
            </a:r>
            <a:endParaRPr lang="hu-HU" sz="11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/>
          <p:cNvSpPr/>
          <p:nvPr/>
        </p:nvSpPr>
        <p:spPr>
          <a:xfrm>
            <a:off x="3471863" y="4763644"/>
            <a:ext cx="2520950" cy="431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6" name="Téglalap 5"/>
          <p:cNvSpPr/>
          <p:nvPr/>
        </p:nvSpPr>
        <p:spPr>
          <a:xfrm>
            <a:off x="3492500" y="3500438"/>
            <a:ext cx="2519363" cy="43338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33796" name="Cím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hu-HU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Peroxiszomális</a:t>
            </a:r>
            <a:r>
              <a:rPr lang="hu-H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enzimek</a:t>
            </a:r>
          </a:p>
        </p:txBody>
      </p:sp>
      <p:cxnSp>
        <p:nvCxnSpPr>
          <p:cNvPr id="4" name="Egyenes összekötő nyíllal 3"/>
          <p:cNvCxnSpPr/>
          <p:nvPr/>
        </p:nvCxnSpPr>
        <p:spPr>
          <a:xfrm>
            <a:off x="4643438" y="3716338"/>
            <a:ext cx="433387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Egyenes összekötő nyíllal 4"/>
          <p:cNvCxnSpPr/>
          <p:nvPr/>
        </p:nvCxnSpPr>
        <p:spPr>
          <a:xfrm>
            <a:off x="4364038" y="4950793"/>
            <a:ext cx="4318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773238"/>
            <a:ext cx="8229600" cy="4525962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sz="1800" dirty="0" smtClean="0"/>
              <a:t>Enzimek keveréke.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sz="1800" dirty="0" smtClean="0"/>
              <a:t>Két kiemelt fontosságú enzim. </a:t>
            </a:r>
            <a:r>
              <a:rPr lang="hu-HU" sz="1800" dirty="0" err="1" smtClean="0"/>
              <a:t>Peroxidáz</a:t>
            </a:r>
            <a:r>
              <a:rPr lang="hu-HU" sz="1800" dirty="0" smtClean="0"/>
              <a:t> és </a:t>
            </a:r>
            <a:r>
              <a:rPr lang="hu-HU" sz="1800" dirty="0" err="1" smtClean="0"/>
              <a:t>kataláz</a:t>
            </a:r>
            <a:r>
              <a:rPr lang="hu-HU" sz="1800" dirty="0" smtClean="0"/>
              <a:t>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hu-HU" sz="1800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sz="1800" dirty="0" err="1" smtClean="0">
                <a:solidFill>
                  <a:srgbClr val="0070C0"/>
                </a:solidFill>
              </a:rPr>
              <a:t>Peroxidáz</a:t>
            </a:r>
            <a:r>
              <a:rPr lang="hu-HU" sz="1800" dirty="0" smtClean="0">
                <a:solidFill>
                  <a:srgbClr val="0070C0"/>
                </a:solidFill>
              </a:rPr>
              <a:t>.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hu-HU" sz="1800" dirty="0" smtClean="0"/>
              <a:t>Hidrogént von el különböző szerves vegyületekből oxigén segítségével és hidrogén-peroxiddá alakítja.</a:t>
            </a:r>
          </a:p>
          <a:p>
            <a:pPr marL="457200" lvl="1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sz="1800" dirty="0" smtClean="0"/>
              <a:t>R-H</a:t>
            </a:r>
            <a:r>
              <a:rPr lang="hu-HU" sz="1800" baseline="-25000" dirty="0" smtClean="0"/>
              <a:t>2</a:t>
            </a:r>
            <a:r>
              <a:rPr lang="hu-HU" sz="1800" dirty="0" smtClean="0"/>
              <a:t> + O</a:t>
            </a:r>
            <a:r>
              <a:rPr lang="hu-HU" sz="1800" baseline="-25000" dirty="0" smtClean="0"/>
              <a:t>2</a:t>
            </a:r>
            <a:r>
              <a:rPr lang="hu-HU" sz="1800" dirty="0" smtClean="0"/>
              <a:t>            R + H</a:t>
            </a:r>
            <a:r>
              <a:rPr lang="hu-HU" sz="1800" baseline="-25000" dirty="0" smtClean="0"/>
              <a:t>2</a:t>
            </a:r>
            <a:r>
              <a:rPr lang="hu-HU" sz="1800" dirty="0" smtClean="0"/>
              <a:t>O</a:t>
            </a:r>
            <a:r>
              <a:rPr lang="hu-HU" sz="1800" baseline="-25000" dirty="0" smtClean="0"/>
              <a:t>2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hu-HU" sz="2200" baseline="-25000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sz="1800" dirty="0" err="1" smtClean="0">
                <a:solidFill>
                  <a:srgbClr val="0070C0"/>
                </a:solidFill>
              </a:rPr>
              <a:t>Kataláz</a:t>
            </a:r>
            <a:r>
              <a:rPr lang="hu-HU" sz="2200" dirty="0" smtClean="0">
                <a:solidFill>
                  <a:srgbClr val="0070C0"/>
                </a:solidFill>
              </a:rPr>
              <a:t>.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hu-HU" sz="1800" dirty="0" smtClean="0"/>
              <a:t>A keletkező hidrogén-peroxidot bontja tovább.</a:t>
            </a:r>
            <a:endParaRPr lang="hu-HU" sz="1800" dirty="0"/>
          </a:p>
          <a:p>
            <a:pPr marL="457200" lvl="1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sz="1800" dirty="0" smtClean="0"/>
              <a:t>2H</a:t>
            </a:r>
            <a:r>
              <a:rPr lang="hu-HU" sz="1800" baseline="-25000" dirty="0" smtClean="0"/>
              <a:t>2</a:t>
            </a:r>
            <a:r>
              <a:rPr lang="hu-HU" sz="1800" dirty="0" smtClean="0"/>
              <a:t>O</a:t>
            </a:r>
            <a:r>
              <a:rPr lang="hu-HU" sz="1800" baseline="-25000" dirty="0" smtClean="0"/>
              <a:t>2</a:t>
            </a:r>
            <a:r>
              <a:rPr lang="hu-HU" sz="1800" dirty="0" smtClean="0"/>
              <a:t>             2H</a:t>
            </a:r>
            <a:r>
              <a:rPr lang="hu-HU" sz="1800" baseline="-25000" dirty="0" smtClean="0"/>
              <a:t>2</a:t>
            </a:r>
            <a:r>
              <a:rPr lang="hu-HU" sz="1800" dirty="0" smtClean="0"/>
              <a:t>O + O</a:t>
            </a:r>
            <a:r>
              <a:rPr lang="hu-HU" sz="1800" baseline="-25000" dirty="0" smtClean="0"/>
              <a:t>2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hu-HU" sz="2200" baseline="-25000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sz="1800" dirty="0" smtClean="0"/>
              <a:t>További oxidatív enzimek</a:t>
            </a:r>
            <a:r>
              <a:rPr lang="hu-HU" sz="2200" dirty="0" smtClean="0"/>
              <a:t>.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hu-HU" sz="1800" dirty="0" err="1" smtClean="0"/>
              <a:t>Urát-oxidáz</a:t>
            </a:r>
            <a:r>
              <a:rPr lang="hu-HU" sz="1800" dirty="0" smtClean="0"/>
              <a:t>, </a:t>
            </a:r>
            <a:r>
              <a:rPr lang="hu-HU" sz="1800" dirty="0" err="1" smtClean="0"/>
              <a:t>zsírsav-oxidázok</a:t>
            </a:r>
            <a:r>
              <a:rPr lang="hu-HU" sz="1800" dirty="0" smtClean="0"/>
              <a:t>, </a:t>
            </a:r>
            <a:r>
              <a:rPr lang="hu-HU" sz="1800" dirty="0" err="1" smtClean="0"/>
              <a:t>D-aminosav-oxidáz</a:t>
            </a:r>
            <a:r>
              <a:rPr lang="hu-HU" sz="1800" dirty="0" smtClean="0"/>
              <a:t>, stb.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Cím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hu-HU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Peroxiszomális</a:t>
            </a:r>
            <a:r>
              <a:rPr lang="hu-H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betegségek</a:t>
            </a:r>
          </a:p>
        </p:txBody>
      </p:sp>
      <p:pic>
        <p:nvPicPr>
          <p:cNvPr id="34818" name="Tartalom helye 3" descr="Zellweger_syndrome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724128" y="1571624"/>
            <a:ext cx="3167062" cy="4525963"/>
          </a:xfrm>
        </p:spPr>
      </p:pic>
      <p:sp>
        <p:nvSpPr>
          <p:cNvPr id="34819" name="Szövegdoboz 4"/>
          <p:cNvSpPr txBox="1">
            <a:spLocks noChangeArrowheads="1"/>
          </p:cNvSpPr>
          <p:nvPr/>
        </p:nvSpPr>
        <p:spPr bwMode="auto">
          <a:xfrm>
            <a:off x="179512" y="1696382"/>
            <a:ext cx="5422001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sz="2000" i="1" dirty="0" err="1">
                <a:solidFill>
                  <a:srgbClr val="FF0000"/>
                </a:solidFill>
                <a:latin typeface="Calibri" pitchFamily="34" charset="0"/>
              </a:rPr>
              <a:t>Zellweger-syndroma</a:t>
            </a:r>
            <a:r>
              <a:rPr lang="hu-HU" sz="2000" i="1" dirty="0">
                <a:solidFill>
                  <a:srgbClr val="FF0000"/>
                </a:solidFill>
                <a:latin typeface="Calibri" pitchFamily="34" charset="0"/>
              </a:rPr>
              <a:t>:</a:t>
            </a:r>
          </a:p>
          <a:p>
            <a:r>
              <a:rPr lang="hu-HU" sz="2000" dirty="0" smtClean="0">
                <a:latin typeface="+mn-lt"/>
              </a:rPr>
              <a:t>A </a:t>
            </a:r>
            <a:r>
              <a:rPr lang="hu-HU" sz="2000" dirty="0" err="1">
                <a:latin typeface="+mn-lt"/>
              </a:rPr>
              <a:t>peroxiszómák</a:t>
            </a:r>
            <a:r>
              <a:rPr lang="hu-HU" sz="2000" dirty="0">
                <a:latin typeface="+mn-lt"/>
              </a:rPr>
              <a:t> </a:t>
            </a:r>
            <a:r>
              <a:rPr lang="hu-HU" sz="2000" dirty="0" err="1" smtClean="0">
                <a:latin typeface="+mn-lt"/>
              </a:rPr>
              <a:t>autoszomális</a:t>
            </a:r>
            <a:r>
              <a:rPr lang="hu-HU" sz="2000" dirty="0" smtClean="0">
                <a:latin typeface="+mn-lt"/>
              </a:rPr>
              <a:t> </a:t>
            </a:r>
            <a:r>
              <a:rPr lang="hu-HU" sz="2000" dirty="0">
                <a:latin typeface="+mn-lt"/>
              </a:rPr>
              <a:t>recesszív módon öröklődő betegségei hozzák létre </a:t>
            </a:r>
            <a:r>
              <a:rPr lang="hu-HU" sz="2000" dirty="0" smtClean="0">
                <a:latin typeface="+mn-lt"/>
              </a:rPr>
              <a:t>az igen </a:t>
            </a:r>
            <a:r>
              <a:rPr lang="hu-HU" sz="2000" dirty="0">
                <a:latin typeface="+mn-lt"/>
              </a:rPr>
              <a:t>heterogén, változatos betegségcsoportot, a </a:t>
            </a:r>
            <a:r>
              <a:rPr lang="hu-HU" sz="2000" dirty="0" err="1">
                <a:latin typeface="+mn-lt"/>
              </a:rPr>
              <a:t>Zellweger-spektrum-szindrómát</a:t>
            </a:r>
            <a:r>
              <a:rPr lang="hu-HU" sz="2000" dirty="0">
                <a:latin typeface="+mn-lt"/>
              </a:rPr>
              <a:t>. A </a:t>
            </a:r>
            <a:r>
              <a:rPr lang="hu-HU" sz="2000" dirty="0" smtClean="0">
                <a:latin typeface="+mn-lt"/>
              </a:rPr>
              <a:t>betegség során a </a:t>
            </a:r>
            <a:r>
              <a:rPr lang="hu-HU" sz="2000" dirty="0" err="1">
                <a:latin typeface="+mn-lt"/>
              </a:rPr>
              <a:t>peroxiszómák</a:t>
            </a:r>
            <a:r>
              <a:rPr lang="hu-HU" sz="2000" dirty="0">
                <a:latin typeface="+mn-lt"/>
              </a:rPr>
              <a:t> hiányzó, vagy kóros </a:t>
            </a:r>
            <a:r>
              <a:rPr lang="hu-HU" sz="2000" dirty="0" smtClean="0">
                <a:latin typeface="+mn-lt"/>
              </a:rPr>
              <a:t>funkciója, ill. többszörös enzimhiány jelenik meg, </a:t>
            </a:r>
            <a:r>
              <a:rPr lang="hu-HU" sz="2000" dirty="0">
                <a:latin typeface="+mn-lt"/>
              </a:rPr>
              <a:t>mely központi idegrendszeri </a:t>
            </a:r>
            <a:r>
              <a:rPr lang="hu-HU" sz="2000" dirty="0" smtClean="0">
                <a:latin typeface="+mn-lt"/>
              </a:rPr>
              <a:t>károsodásokhoz, </a:t>
            </a:r>
            <a:r>
              <a:rPr lang="hu-HU" sz="2000" dirty="0">
                <a:latin typeface="+mn-lt"/>
              </a:rPr>
              <a:t>vese- és </a:t>
            </a:r>
            <a:r>
              <a:rPr lang="hu-HU" sz="2000" dirty="0" smtClean="0">
                <a:latin typeface="+mn-lt"/>
              </a:rPr>
              <a:t>májbetegségekhez vezet.</a:t>
            </a:r>
          </a:p>
          <a:p>
            <a:endParaRPr lang="hu-HU" sz="2000" dirty="0" smtClean="0">
              <a:latin typeface="Calibri" pitchFamily="34" charset="0"/>
            </a:endParaRPr>
          </a:p>
          <a:p>
            <a:r>
              <a:rPr lang="hu-HU" sz="2000" dirty="0" smtClean="0">
                <a:latin typeface="Calibri" pitchFamily="34" charset="0"/>
              </a:rPr>
              <a:t>Tehát genetikailag </a:t>
            </a:r>
            <a:r>
              <a:rPr lang="hu-HU" sz="2000" dirty="0">
                <a:latin typeface="Calibri" pitchFamily="34" charset="0"/>
              </a:rPr>
              <a:t>az import mechanizmus </a:t>
            </a:r>
          </a:p>
          <a:p>
            <a:r>
              <a:rPr lang="hu-HU" sz="2000" dirty="0">
                <a:latin typeface="Calibri" pitchFamily="34" charset="0"/>
              </a:rPr>
              <a:t>hibás, </a:t>
            </a:r>
            <a:r>
              <a:rPr lang="hu-HU" sz="2000" dirty="0" smtClean="0">
                <a:latin typeface="Calibri" pitchFamily="34" charset="0"/>
              </a:rPr>
              <a:t>üresek a </a:t>
            </a:r>
            <a:r>
              <a:rPr lang="hu-HU" sz="2000" dirty="0" err="1" smtClean="0">
                <a:latin typeface="Calibri" pitchFamily="34" charset="0"/>
              </a:rPr>
              <a:t>peroxysomák</a:t>
            </a:r>
            <a:r>
              <a:rPr lang="hu-HU" sz="2000" dirty="0" smtClean="0">
                <a:latin typeface="Calibri" pitchFamily="34" charset="0"/>
              </a:rPr>
              <a:t>, így súlyos </a:t>
            </a:r>
            <a:r>
              <a:rPr lang="hu-HU" sz="2000" dirty="0">
                <a:latin typeface="Calibri" pitchFamily="34" charset="0"/>
              </a:rPr>
              <a:t>idegi-, </a:t>
            </a:r>
          </a:p>
          <a:p>
            <a:r>
              <a:rPr lang="hu-HU" sz="2000" dirty="0">
                <a:latin typeface="Calibri" pitchFamily="34" charset="0"/>
              </a:rPr>
              <a:t>máj- és vese </a:t>
            </a:r>
            <a:r>
              <a:rPr lang="hu-HU" sz="2000" dirty="0" smtClean="0">
                <a:latin typeface="Calibri" pitchFamily="34" charset="0"/>
              </a:rPr>
              <a:t>rendellenességek alakulnak ki, amelyek korai halálhoz vezetnek.</a:t>
            </a:r>
            <a:endParaRPr lang="hu-HU" sz="20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Tartalom helye 3" descr="Neonatalis adrenoleukodystrophia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572125" y="2214563"/>
            <a:ext cx="2741613" cy="3427412"/>
          </a:xfrm>
        </p:spPr>
      </p:pic>
      <p:sp>
        <p:nvSpPr>
          <p:cNvPr id="35842" name="Szövegdoboz 5"/>
          <p:cNvSpPr txBox="1">
            <a:spLocks noChangeArrowheads="1"/>
          </p:cNvSpPr>
          <p:nvPr/>
        </p:nvSpPr>
        <p:spPr bwMode="auto">
          <a:xfrm>
            <a:off x="214313" y="2500312"/>
            <a:ext cx="5005759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sz="2000" i="1" dirty="0" err="1">
                <a:solidFill>
                  <a:srgbClr val="FF0000"/>
                </a:solidFill>
                <a:latin typeface="+mn-lt"/>
              </a:rPr>
              <a:t>Neonatális</a:t>
            </a:r>
            <a:r>
              <a:rPr lang="hu-HU" sz="2000" i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hu-HU" sz="2000" i="1" dirty="0" err="1">
                <a:solidFill>
                  <a:srgbClr val="FF0000"/>
                </a:solidFill>
                <a:latin typeface="+mn-lt"/>
              </a:rPr>
              <a:t>adrenoleucodystrophia</a:t>
            </a:r>
            <a:r>
              <a:rPr lang="hu-HU" sz="2000" i="1" dirty="0">
                <a:solidFill>
                  <a:srgbClr val="FF0000"/>
                </a:solidFill>
                <a:latin typeface="+mn-lt"/>
              </a:rPr>
              <a:t>:</a:t>
            </a:r>
          </a:p>
          <a:p>
            <a:r>
              <a:rPr lang="hu-HU" sz="2000" dirty="0">
                <a:latin typeface="+mn-lt"/>
              </a:rPr>
              <a:t>enyhébb, mint a </a:t>
            </a:r>
            <a:r>
              <a:rPr lang="hu-HU" sz="2000" dirty="0" err="1">
                <a:latin typeface="+mn-lt"/>
              </a:rPr>
              <a:t>Zellweger-syndroma</a:t>
            </a:r>
            <a:r>
              <a:rPr lang="hu-HU" sz="2000" dirty="0">
                <a:latin typeface="+mn-lt"/>
              </a:rPr>
              <a:t>,</a:t>
            </a:r>
          </a:p>
          <a:p>
            <a:r>
              <a:rPr lang="hu-HU" sz="2000" dirty="0">
                <a:latin typeface="+mn-lt"/>
              </a:rPr>
              <a:t>akár 30-40 évig is élhetnek, pszichoszomatikus</a:t>
            </a:r>
          </a:p>
          <a:p>
            <a:r>
              <a:rPr lang="hu-HU" sz="2000" dirty="0">
                <a:latin typeface="+mn-lt"/>
              </a:rPr>
              <a:t>retardáció, csökkent </a:t>
            </a:r>
            <a:r>
              <a:rPr lang="hu-HU" sz="2000" dirty="0" err="1">
                <a:latin typeface="+mn-lt"/>
              </a:rPr>
              <a:t>mellékveseműködés</a:t>
            </a:r>
            <a:r>
              <a:rPr lang="hu-HU" sz="2000" dirty="0">
                <a:latin typeface="+mn-lt"/>
              </a:rPr>
              <a:t>,</a:t>
            </a:r>
          </a:p>
          <a:p>
            <a:r>
              <a:rPr lang="hu-HU" sz="2000" dirty="0">
                <a:latin typeface="+mn-lt"/>
              </a:rPr>
              <a:t>gyakori a vakság, </a:t>
            </a:r>
            <a:r>
              <a:rPr lang="hu-HU" sz="2000" dirty="0" err="1">
                <a:latin typeface="+mn-lt"/>
              </a:rPr>
              <a:t>hepatomegalia</a:t>
            </a:r>
            <a:r>
              <a:rPr lang="hu-HU" sz="2000" dirty="0">
                <a:latin typeface="+mn-lt"/>
              </a:rPr>
              <a:t>, </a:t>
            </a:r>
            <a:r>
              <a:rPr lang="hu-HU" sz="2000" dirty="0" err="1" smtClean="0">
                <a:latin typeface="+mn-lt"/>
              </a:rPr>
              <a:t>icterus</a:t>
            </a:r>
            <a:r>
              <a:rPr lang="hu-HU" sz="2000" dirty="0" smtClean="0">
                <a:latin typeface="+mn-lt"/>
              </a:rPr>
              <a:t> (sárgaság).</a:t>
            </a:r>
            <a:endParaRPr lang="hu-HU" sz="2000" dirty="0">
              <a:latin typeface="+mn-lt"/>
            </a:endParaRPr>
          </a:p>
        </p:txBody>
      </p:sp>
      <p:sp>
        <p:nvSpPr>
          <p:cNvPr id="35843" name="Cím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hu-HU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Peroxiszomális</a:t>
            </a:r>
            <a:r>
              <a:rPr lang="hu-H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betegségek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Cím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hu-H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Felhasznált irodalom</a:t>
            </a:r>
          </a:p>
        </p:txBody>
      </p:sp>
      <p:sp>
        <p:nvSpPr>
          <p:cNvPr id="36866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1800" dirty="0" err="1" smtClean="0"/>
              <a:t>Röhlich</a:t>
            </a:r>
            <a:r>
              <a:rPr lang="hu-HU" sz="1800" dirty="0" smtClean="0"/>
              <a:t> Pál: Szövettan</a:t>
            </a:r>
          </a:p>
          <a:p>
            <a:endParaRPr lang="hu-HU" sz="1800" dirty="0" smtClean="0"/>
          </a:p>
          <a:p>
            <a:r>
              <a:rPr lang="hu-HU" sz="1800" dirty="0" err="1" smtClean="0"/>
              <a:t>Fisher</a:t>
            </a:r>
            <a:r>
              <a:rPr lang="hu-HU" sz="1800" dirty="0" smtClean="0"/>
              <a:t> Ernő: Funkcionális sejttan alapjai</a:t>
            </a:r>
          </a:p>
          <a:p>
            <a:endParaRPr lang="hu-HU" sz="1800" dirty="0" smtClean="0"/>
          </a:p>
          <a:p>
            <a:r>
              <a:rPr lang="hu-HU" sz="1800" dirty="0" smtClean="0"/>
              <a:t>Katz Sándor: „A </a:t>
            </a:r>
            <a:r>
              <a:rPr lang="hu-HU" sz="1800" dirty="0" err="1" smtClean="0"/>
              <a:t>mitochondrium</a:t>
            </a:r>
            <a:r>
              <a:rPr lang="hu-HU" sz="1800" dirty="0" smtClean="0"/>
              <a:t> és a </a:t>
            </a:r>
            <a:r>
              <a:rPr lang="hu-HU" sz="1800" dirty="0" err="1" smtClean="0"/>
              <a:t>mitochondriumban</a:t>
            </a:r>
            <a:r>
              <a:rPr lang="hu-HU" sz="1800" dirty="0" smtClean="0"/>
              <a:t> lezajló molekuláris mechanizmusok, </a:t>
            </a:r>
            <a:r>
              <a:rPr lang="hu-HU" sz="1800" dirty="0" err="1" smtClean="0"/>
              <a:t>peroxysomák</a:t>
            </a:r>
            <a:r>
              <a:rPr lang="hu-HU" sz="1800" dirty="0" smtClean="0"/>
              <a:t>” című előadás</a:t>
            </a:r>
          </a:p>
          <a:p>
            <a:endParaRPr lang="hu-HU" sz="1800" dirty="0" smtClean="0"/>
          </a:p>
          <a:p>
            <a:r>
              <a:rPr lang="hu-HU" sz="1800" dirty="0" smtClean="0"/>
              <a:t>Szeberényi József: Molekuláris biológia</a:t>
            </a:r>
          </a:p>
          <a:p>
            <a:endParaRPr lang="hu-HU" sz="1800" dirty="0"/>
          </a:p>
          <a:p>
            <a:r>
              <a:rPr lang="hu-HU" sz="1800" dirty="0" err="1" smtClean="0"/>
              <a:t>Google</a:t>
            </a:r>
            <a:r>
              <a:rPr lang="hu-HU" sz="1800" dirty="0" smtClean="0"/>
              <a:t>, </a:t>
            </a:r>
            <a:r>
              <a:rPr lang="hu-HU" sz="1800" dirty="0" err="1" smtClean="0"/>
              <a:t>Wikipedia</a:t>
            </a:r>
            <a:r>
              <a:rPr lang="hu-HU" sz="1800" dirty="0" smtClean="0"/>
              <a:t>, </a:t>
            </a:r>
            <a:r>
              <a:rPr lang="hu-HU" sz="1800" dirty="0" err="1" smtClean="0"/>
              <a:t>drdiag.hu</a:t>
            </a:r>
            <a:endParaRPr lang="hu-HU" sz="1800" dirty="0" smtClean="0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933056"/>
            <a:ext cx="3730514" cy="252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683568" y="2708920"/>
            <a:ext cx="77636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Köszönöm a figyelmet!</a:t>
            </a:r>
            <a:endParaRPr lang="hu-HU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-104484"/>
            <a:ext cx="8229600" cy="1143000"/>
          </a:xfrm>
        </p:spPr>
        <p:txBody>
          <a:bodyPr/>
          <a:lstStyle/>
          <a:p>
            <a:r>
              <a:rPr lang="hu-HU" dirty="0" smtClean="0"/>
              <a:t>Citromsav ciklus</a:t>
            </a:r>
            <a:endParaRPr lang="hu-HU" dirty="0"/>
          </a:p>
        </p:txBody>
      </p:sp>
      <p:pic>
        <p:nvPicPr>
          <p:cNvPr id="4098" name="Picture 2" descr="Image result for krebs cyc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916" y="836712"/>
            <a:ext cx="7704856" cy="6129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3491880" y="4869160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FF0000"/>
                </a:solidFill>
              </a:rPr>
              <a:t>2 GTP/</a:t>
            </a:r>
            <a:r>
              <a:rPr lang="hu-HU" dirty="0" err="1" smtClean="0">
                <a:solidFill>
                  <a:srgbClr val="FF0000"/>
                </a:solidFill>
              </a:rPr>
              <a:t>gükóz</a:t>
            </a:r>
            <a:endParaRPr lang="hu-H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3861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11560" y="0"/>
            <a:ext cx="8229600" cy="1143000"/>
          </a:xfrm>
        </p:spPr>
        <p:txBody>
          <a:bodyPr/>
          <a:lstStyle/>
          <a:p>
            <a:r>
              <a:rPr lang="hu-HU" sz="4000" dirty="0" smtClean="0"/>
              <a:t>Oxidatív </a:t>
            </a:r>
            <a:r>
              <a:rPr lang="hu-HU" sz="4000" dirty="0" err="1" smtClean="0"/>
              <a:t>foszforiláció</a:t>
            </a:r>
            <a:r>
              <a:rPr lang="hu-HU" sz="4000" dirty="0" smtClean="0"/>
              <a:t> (NADH, FADH</a:t>
            </a:r>
            <a:r>
              <a:rPr lang="hu-HU" sz="4000" baseline="-25000" dirty="0" smtClean="0"/>
              <a:t>2</a:t>
            </a:r>
            <a:r>
              <a:rPr lang="hu-HU" sz="4000" dirty="0" smtClean="0"/>
              <a:t>)</a:t>
            </a:r>
            <a:endParaRPr lang="hu-HU" sz="4000" dirty="0"/>
          </a:p>
        </p:txBody>
      </p:sp>
      <p:pic>
        <p:nvPicPr>
          <p:cNvPr id="5122" name="Picture 2" descr="Image result for Oxidative phosphorylati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48177"/>
            <a:ext cx="8339658" cy="4641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251520" y="5661248"/>
            <a:ext cx="8892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rgbClr val="FF0000"/>
                </a:solidFill>
              </a:rPr>
              <a:t>34 ATP/glükóz !!!! </a:t>
            </a:r>
          </a:p>
          <a:p>
            <a:r>
              <a:rPr lang="hu-HU" sz="2400" dirty="0" smtClean="0"/>
              <a:t>(Elméletileg. Valójában kb. összesen 29-30 ATP/glükóz) </a:t>
            </a:r>
            <a:endParaRPr lang="hu-HU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5502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Oxigén kell a </a:t>
            </a:r>
            <a:r>
              <a:rPr lang="hu-HU" dirty="0" err="1" smtClean="0"/>
              <a:t>foszforilációhoz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0611" y="1484784"/>
            <a:ext cx="8229600" cy="4525963"/>
          </a:xfrm>
        </p:spPr>
        <p:txBody>
          <a:bodyPr/>
          <a:lstStyle/>
          <a:p>
            <a:r>
              <a:rPr lang="hu-HU" dirty="0" smtClean="0"/>
              <a:t>2,1 milliárd éve: Nagy oxigénkatasztrófa</a:t>
            </a:r>
          </a:p>
          <a:p>
            <a:endParaRPr lang="hu-HU" dirty="0" smtClean="0"/>
          </a:p>
          <a:p>
            <a:pPr lvl="1"/>
            <a:r>
              <a:rPr lang="hu-HU" dirty="0" smtClean="0"/>
              <a:t>Kékalgák</a:t>
            </a:r>
          </a:p>
          <a:p>
            <a:pPr lvl="1"/>
            <a:endParaRPr lang="hu-HU" dirty="0"/>
          </a:p>
          <a:p>
            <a:pPr lvl="1"/>
            <a:endParaRPr lang="hu-HU" dirty="0" smtClean="0"/>
          </a:p>
          <a:p>
            <a:r>
              <a:rPr lang="hu-HU" dirty="0" smtClean="0"/>
              <a:t>Egyes baktériumok alkalmazkodtak</a:t>
            </a:r>
          </a:p>
          <a:p>
            <a:pPr lvl="1"/>
            <a:r>
              <a:rPr lang="hu-HU" dirty="0" err="1" smtClean="0"/>
              <a:t>Rickettsia</a:t>
            </a:r>
            <a:r>
              <a:rPr lang="hu-HU" dirty="0" smtClean="0"/>
              <a:t> rokonai (Tífusz)</a:t>
            </a:r>
          </a:p>
        </p:txBody>
      </p:sp>
      <p:pic>
        <p:nvPicPr>
          <p:cNvPr id="6146" name="Picture 2" descr="Image result for cyanobacter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1613" y="1988840"/>
            <a:ext cx="3622352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mage result for ricketts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377462"/>
            <a:ext cx="2736304" cy="2476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31834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ím 1"/>
          <p:cNvSpPr>
            <a:spLocks noGrp="1"/>
          </p:cNvSpPr>
          <p:nvPr>
            <p:ph type="title"/>
          </p:nvPr>
        </p:nvSpPr>
        <p:spPr>
          <a:xfrm>
            <a:off x="468313" y="0"/>
            <a:ext cx="7848103" cy="1143000"/>
          </a:xfrm>
        </p:spPr>
        <p:txBody>
          <a:bodyPr/>
          <a:lstStyle/>
          <a:p>
            <a:r>
              <a:rPr lang="hu-H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Endoszimbionta</a:t>
            </a:r>
            <a:r>
              <a:rPr lang="hu-H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elmélet (1,7-2 milliárd éve)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908720"/>
            <a:ext cx="7680000" cy="57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503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Cím 1"/>
          <p:cNvSpPr>
            <a:spLocks noGrp="1"/>
          </p:cNvSpPr>
          <p:nvPr>
            <p:ph type="title"/>
          </p:nvPr>
        </p:nvSpPr>
        <p:spPr>
          <a:xfrm>
            <a:off x="468313" y="0"/>
            <a:ext cx="3815655" cy="1143000"/>
          </a:xfrm>
        </p:spPr>
        <p:txBody>
          <a:bodyPr/>
          <a:lstStyle/>
          <a:p>
            <a:r>
              <a:rPr lang="hu-HU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Endoszimbionta</a:t>
            </a:r>
            <a:r>
              <a:rPr lang="hu-H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elmélet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496" y="1600200"/>
            <a:ext cx="6912768" cy="4525963"/>
          </a:xfrm>
        </p:spPr>
        <p:txBody>
          <a:bodyPr rtlCol="0">
            <a:normAutofit fontScale="5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dirty="0" smtClean="0"/>
              <a:t>Genetikai rendszere, molekuláris összetevői és egyéb sajátságai jobban hasonlít a </a:t>
            </a:r>
            <a:r>
              <a:rPr lang="hu-HU" dirty="0" err="1" smtClean="0"/>
              <a:t>prokarióta</a:t>
            </a:r>
            <a:r>
              <a:rPr lang="hu-HU" dirty="0" smtClean="0"/>
              <a:t>, mint az </a:t>
            </a:r>
            <a:r>
              <a:rPr lang="hu-HU" dirty="0" err="1" smtClean="0"/>
              <a:t>eukarióta</a:t>
            </a:r>
            <a:r>
              <a:rPr lang="hu-HU" dirty="0" smtClean="0"/>
              <a:t> sejtekre.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hu-HU" dirty="0" smtClean="0"/>
              <a:t>önálló genom, cirkuláris DNS, néhány fehérje saját szintézise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hu-HU" dirty="0" err="1"/>
              <a:t>c</a:t>
            </a:r>
            <a:r>
              <a:rPr lang="hu-HU" dirty="0" err="1" smtClean="0"/>
              <a:t>ardyolipin</a:t>
            </a:r>
            <a:r>
              <a:rPr lang="hu-HU" dirty="0" smtClean="0"/>
              <a:t> molekula a belső membránban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hu-HU" dirty="0"/>
              <a:t>o</a:t>
            </a:r>
            <a:r>
              <a:rPr lang="hu-HU" dirty="0" smtClean="0"/>
              <a:t>sztódással szaporodás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endParaRPr lang="hu-HU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dirty="0" smtClean="0"/>
              <a:t>Létrejötte </a:t>
            </a:r>
            <a:r>
              <a:rPr lang="hu-HU" dirty="0" err="1" smtClean="0"/>
              <a:t>ős-eukarióta</a:t>
            </a:r>
            <a:r>
              <a:rPr lang="hu-HU" dirty="0" smtClean="0"/>
              <a:t> sejtnek köszönhető, amely </a:t>
            </a:r>
            <a:r>
              <a:rPr lang="hu-HU" dirty="0" err="1" smtClean="0"/>
              <a:t>prokarióta</a:t>
            </a:r>
            <a:r>
              <a:rPr lang="hu-HU" dirty="0" smtClean="0"/>
              <a:t> sejteket vett fel, és nem bontotta le, hanem függő viszonyba kerültek egymással.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hu-HU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dirty="0" smtClean="0"/>
              <a:t>A bekebelezett </a:t>
            </a:r>
            <a:r>
              <a:rPr lang="hu-HU" dirty="0" err="1" smtClean="0"/>
              <a:t>prokarióta</a:t>
            </a:r>
            <a:r>
              <a:rPr lang="hu-HU" dirty="0" smtClean="0"/>
              <a:t> sejt genomja bekerült az </a:t>
            </a:r>
            <a:r>
              <a:rPr lang="hu-HU" dirty="0" err="1" smtClean="0"/>
              <a:t>ős-eukarióta</a:t>
            </a:r>
            <a:r>
              <a:rPr lang="hu-HU" dirty="0" smtClean="0"/>
              <a:t> sejt genomjába, így a továbbiakban a bekebelezett sejt fehérjéinek többségét a gazdasejt szolgáltatta.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hu-HU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dirty="0" smtClean="0"/>
              <a:t>A szimbiózis előnye egy új, gazdaságosabb energiatermelő – és tároló rendszer létrejötte, valamint az addig toxikus oxigén hatékony felhasználásának lehetősége.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409978"/>
            <a:ext cx="1924050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 descr="https://upload.wikimedia.org/wikipedia/en/9/9b/Cardiolipi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1522" y="188640"/>
            <a:ext cx="4812478" cy="1230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5043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7909</TotalTime>
  <Words>1865</Words>
  <Application>Microsoft Office PowerPoint</Application>
  <PresentationFormat>Diavetítés a képernyőre (4:3 oldalarány)</PresentationFormat>
  <Paragraphs>314</Paragraphs>
  <Slides>47</Slides>
  <Notes>3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47</vt:i4>
      </vt:variant>
    </vt:vector>
  </HeadingPairs>
  <TitlesOfParts>
    <vt:vector size="52" baseType="lpstr">
      <vt:lpstr>Arial</vt:lpstr>
      <vt:lpstr>Calibri</vt:lpstr>
      <vt:lpstr>Monotype Corsiva</vt:lpstr>
      <vt:lpstr>Wingdings</vt:lpstr>
      <vt:lpstr>Office-téma</vt:lpstr>
      <vt:lpstr>Mitokondrium, peroxiszóma</vt:lpstr>
      <vt:lpstr>GTP, ATP</vt:lpstr>
      <vt:lpstr>A sejtben szinte mindenhez energia kell</vt:lpstr>
      <vt:lpstr>Honnan jön az ATP? Glikolízis a sejtplazmában</vt:lpstr>
      <vt:lpstr>Citromsav ciklus</vt:lpstr>
      <vt:lpstr>Oxidatív foszforiláció (NADH, FADH2)</vt:lpstr>
      <vt:lpstr>Oxigén kell a foszforilációhoz</vt:lpstr>
      <vt:lpstr>Endoszimbionta elmélet (1,7-2 milliárd éve)</vt:lpstr>
      <vt:lpstr>Endoszimbionta elmélet</vt:lpstr>
      <vt:lpstr>Mitokondrium</vt:lpstr>
      <vt:lpstr>Képes osztódni</vt:lpstr>
      <vt:lpstr>Változatos alak és méret</vt:lpstr>
      <vt:lpstr>A mitokondriális DNS</vt:lpstr>
      <vt:lpstr>A mitokondrium morfológiai jellemzői, szerkezete</vt:lpstr>
      <vt:lpstr>PowerPoint bemutató</vt:lpstr>
      <vt:lpstr>PowerPoint bemutató</vt:lpstr>
      <vt:lpstr>A mitokondrium morfológiai jellemzői, szerkezete</vt:lpstr>
      <vt:lpstr>Külső membrán</vt:lpstr>
      <vt:lpstr>Intermembrán tér</vt:lpstr>
      <vt:lpstr>Belső membrán</vt:lpstr>
      <vt:lpstr>Mátrix</vt:lpstr>
      <vt:lpstr>A mitokondrium funkciója</vt:lpstr>
      <vt:lpstr>A mitokondrium funkciója</vt:lpstr>
      <vt:lpstr>A mitokondrium funkciója</vt:lpstr>
      <vt:lpstr>A mitokondrium funkciója</vt:lpstr>
      <vt:lpstr>NADH leadja a nagyenergiájú elektronokat</vt:lpstr>
      <vt:lpstr>PowerPoint bemutató</vt:lpstr>
      <vt:lpstr>PowerPoint bemutató</vt:lpstr>
      <vt:lpstr>PowerPoint bemutató</vt:lpstr>
      <vt:lpstr>PowerPoint bemutató</vt:lpstr>
      <vt:lpstr>PowerPoint bemutató</vt:lpstr>
      <vt:lpstr>Egyéb mitokondriális funkciók</vt:lpstr>
      <vt:lpstr>Mitokondriális betegségek</vt:lpstr>
      <vt:lpstr>Öröklődő mitokondriális betegségek</vt:lpstr>
      <vt:lpstr>Szerzett mitokondriális betegségek</vt:lpstr>
      <vt:lpstr>Klinikai tünetek</vt:lpstr>
      <vt:lpstr>KEARNS-SAYRE-SYNDROMA</vt:lpstr>
      <vt:lpstr>LEIGH-SYNDROMA</vt:lpstr>
      <vt:lpstr>Leigh szindróma megelőzése:</vt:lpstr>
      <vt:lpstr>PowerPoint bemutató</vt:lpstr>
      <vt:lpstr>MELAS</vt:lpstr>
      <vt:lpstr>Peroxiszóma</vt:lpstr>
      <vt:lpstr>Peroxiszomális enzimek</vt:lpstr>
      <vt:lpstr>Peroxiszomális betegségek</vt:lpstr>
      <vt:lpstr>Peroxiszomális betegségek</vt:lpstr>
      <vt:lpstr>Felhasznált irodalom</vt:lpstr>
      <vt:lpstr>PowerPoint bemutató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Mitochondrium, peroxiszóma</dc:title>
  <dc:creator>szabok</dc:creator>
  <cp:lastModifiedBy>Gergely Zachar</cp:lastModifiedBy>
  <cp:revision>152</cp:revision>
  <dcterms:created xsi:type="dcterms:W3CDTF">2012-09-25T13:03:22Z</dcterms:created>
  <dcterms:modified xsi:type="dcterms:W3CDTF">2017-10-03T10:25:11Z</dcterms:modified>
</cp:coreProperties>
</file>