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80" r:id="rId3"/>
    <p:sldId id="301" r:id="rId4"/>
    <p:sldId id="327" r:id="rId5"/>
    <p:sldId id="362" r:id="rId6"/>
    <p:sldId id="302" r:id="rId7"/>
    <p:sldId id="303" r:id="rId8"/>
    <p:sldId id="328" r:id="rId9"/>
    <p:sldId id="304" r:id="rId10"/>
    <p:sldId id="321" r:id="rId11"/>
    <p:sldId id="305" r:id="rId12"/>
    <p:sldId id="306" r:id="rId13"/>
    <p:sldId id="268" r:id="rId14"/>
    <p:sldId id="330" r:id="rId15"/>
    <p:sldId id="256" r:id="rId16"/>
    <p:sldId id="308" r:id="rId17"/>
    <p:sldId id="364" r:id="rId18"/>
    <p:sldId id="365" r:id="rId19"/>
    <p:sldId id="367" r:id="rId20"/>
    <p:sldId id="331" r:id="rId21"/>
    <p:sldId id="309" r:id="rId22"/>
    <p:sldId id="324" r:id="rId23"/>
    <p:sldId id="333" r:id="rId24"/>
    <p:sldId id="307" r:id="rId25"/>
    <p:sldId id="317" r:id="rId26"/>
    <p:sldId id="318" r:id="rId27"/>
    <p:sldId id="319" r:id="rId28"/>
    <p:sldId id="334" r:id="rId29"/>
    <p:sldId id="341" r:id="rId30"/>
    <p:sldId id="343" r:id="rId31"/>
    <p:sldId id="322" r:id="rId32"/>
    <p:sldId id="335" r:id="rId33"/>
    <p:sldId id="271" r:id="rId34"/>
    <p:sldId id="366" r:id="rId35"/>
    <p:sldId id="336" r:id="rId36"/>
    <p:sldId id="337" r:id="rId37"/>
    <p:sldId id="338" r:id="rId38"/>
    <p:sldId id="340" r:id="rId39"/>
    <p:sldId id="345" r:id="rId40"/>
    <p:sldId id="346" r:id="rId41"/>
    <p:sldId id="339" r:id="rId42"/>
    <p:sldId id="349" r:id="rId43"/>
    <p:sldId id="350" r:id="rId44"/>
    <p:sldId id="351" r:id="rId45"/>
    <p:sldId id="352" r:id="rId46"/>
    <p:sldId id="353" r:id="rId47"/>
    <p:sldId id="361" r:id="rId48"/>
    <p:sldId id="359" r:id="rId49"/>
    <p:sldId id="347" r:id="rId50"/>
    <p:sldId id="348" r:id="rId51"/>
    <p:sldId id="355" r:id="rId52"/>
    <p:sldId id="356" r:id="rId53"/>
    <p:sldId id="357" r:id="rId54"/>
    <p:sldId id="358" r:id="rId55"/>
    <p:sldId id="360" r:id="rId56"/>
    <p:sldId id="299" r:id="rId5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FFCC"/>
    <a:srgbClr val="FFCCFF"/>
    <a:srgbClr val="CCECFF"/>
    <a:srgbClr val="FFFF66"/>
    <a:srgbClr val="CC0000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894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609544-B1EC-459A-A58E-BDB76D81E496}" type="datetimeFigureOut">
              <a:rPr lang="hu-HU"/>
              <a:pPr>
                <a:defRPr/>
              </a:pPr>
              <a:t>2017.09.26.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E3E652-8340-444B-8BA8-C3100C3DEE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8550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/index.php?title=G%C3%A9nexpresszi%C3%B3&amp;action=edit&amp;redlink=1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u.wikipedia.org/wiki/H%C3%ADrviv%C5%91_RNS" TargetMode="External"/><Relationship Id="rId5" Type="http://schemas.openxmlformats.org/officeDocument/2006/relationships/hyperlink" Target="https://hu.wikipedia.org/wiki/RNS" TargetMode="External"/><Relationship Id="rId4" Type="http://schemas.openxmlformats.org/officeDocument/2006/relationships/hyperlink" Target="https://hu.wikipedia.org/wiki/Exo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E86B93-0D6A-4CD9-9C34-8302A5E52845}" type="slidenum">
              <a:rPr lang="hu-HU" smtClean="0">
                <a:latin typeface="Arial" pitchFamily="34" charset="0"/>
              </a:rPr>
              <a:pPr/>
              <a:t>11</a:t>
            </a:fld>
            <a:endParaRPr lang="hu-HU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550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FF0533-F4EE-4E17-9FBB-F1970BD52C6D}" type="slidenum">
              <a:rPr lang="hu-HU" altLang="hu-HU" smtClean="0"/>
              <a:pPr eaLnBrk="1" hangingPunct="1"/>
              <a:t>13</a:t>
            </a:fld>
            <a:endParaRPr lang="hu-HU" altLang="hu-H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dirty="0" smtClean="0"/>
              <a:t>A sejtmag (</a:t>
            </a:r>
            <a:r>
              <a:rPr lang="hu-HU" altLang="hu-HU" dirty="0" err="1" smtClean="0"/>
              <a:t>nucleus</a:t>
            </a:r>
            <a:r>
              <a:rPr lang="hu-HU" altLang="hu-HU" dirty="0" smtClean="0"/>
              <a:t>, karion) az </a:t>
            </a:r>
            <a:r>
              <a:rPr lang="hu-HU" altLang="hu-HU" dirty="0" err="1" smtClean="0"/>
              <a:t>eukarióta</a:t>
            </a:r>
            <a:r>
              <a:rPr lang="hu-HU" altLang="hu-HU" dirty="0" smtClean="0"/>
              <a:t> sejt életét irányító </a:t>
            </a:r>
            <a:r>
              <a:rPr lang="hu-HU" altLang="hu-HU" dirty="0" err="1" smtClean="0"/>
              <a:t>organellum</a:t>
            </a:r>
            <a:r>
              <a:rPr lang="hu-HU" altLang="hu-HU" dirty="0" smtClean="0"/>
              <a:t>: itt történik a genetikai információ tárolása és megkettőződése, átírása </a:t>
            </a:r>
            <a:r>
              <a:rPr lang="hu-HU" altLang="hu-HU" dirty="0" err="1" smtClean="0"/>
              <a:t>RNS-molekulékba</a:t>
            </a:r>
            <a:r>
              <a:rPr lang="hu-HU" altLang="hu-HU" dirty="0" smtClean="0"/>
              <a:t>, az RNS-ek érése és transzportja a citoplazmába. A sematikus képen jól elkülönült képletek figyelhetők meg a sejtmagban: maghártya, </a:t>
            </a:r>
            <a:r>
              <a:rPr lang="hu-HU" altLang="hu-HU" dirty="0" err="1" smtClean="0"/>
              <a:t>kromatinállomány</a:t>
            </a:r>
            <a:r>
              <a:rPr lang="hu-HU" altLang="hu-HU" dirty="0" smtClean="0"/>
              <a:t> és a </a:t>
            </a:r>
            <a:r>
              <a:rPr lang="hu-HU" altLang="hu-HU" dirty="0" err="1" smtClean="0"/>
              <a:t>nucleolus</a:t>
            </a:r>
            <a:r>
              <a:rPr lang="hu-HU" altLang="hu-H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049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CF2E8C-BCB8-404F-ADF2-7D04E8802989}" type="slidenum">
              <a:rPr lang="hu-HU" altLang="hu-HU" smtClean="0"/>
              <a:pPr eaLnBrk="1" hangingPunct="1"/>
              <a:t>22</a:t>
            </a:fld>
            <a:endParaRPr lang="hu-HU" altLang="hu-H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/>
              <a:t>A sejtmagot két membránból álló maghártya választja el a citoplazmától. A külső membrán közvetlen kapcsolatban van a durva felszínű endoplazmatikus retikulummal (DER), a citoszól felőli részéhez riboszómák is kötődnek. A belső membrán egy vékony fehérjerétegen, a </a:t>
            </a:r>
            <a:r>
              <a:rPr lang="hu-HU" altLang="hu-HU" b="1" smtClean="0"/>
              <a:t>nukleáris laminán</a:t>
            </a:r>
            <a:r>
              <a:rPr lang="hu-HU" altLang="hu-HU" smtClean="0"/>
              <a:t> leresztül a kromatin széli rétegéhez kapcsolódik. A külső és belső hártya közötti üreg a </a:t>
            </a:r>
            <a:r>
              <a:rPr lang="hu-HU" altLang="hu-HU" b="1" smtClean="0"/>
              <a:t>perinukleáris tér</a:t>
            </a:r>
            <a:r>
              <a:rPr lang="hu-HU" altLang="hu-HU" smtClean="0"/>
              <a:t>. A membránokon keresztül folyó transzport korlátozott: kisméretű hidorfób anyagok juthatnak itt be a sejtmagba. A nukleocitoplazmatikus transzport döntő része a maghártya felszínén elhelyezkedő </a:t>
            </a:r>
            <a:r>
              <a:rPr lang="hu-HU" altLang="hu-HU" b="1" smtClean="0"/>
              <a:t>magpóruson</a:t>
            </a:r>
            <a:r>
              <a:rPr lang="hu-HU" altLang="hu-HU" smtClean="0"/>
              <a:t> keresztül történik. </a:t>
            </a:r>
          </a:p>
        </p:txBody>
      </p:sp>
    </p:spTree>
    <p:extLst>
      <p:ext uri="{BB962C8B-B14F-4D97-AF65-F5344CB8AC3E}">
        <p14:creationId xmlns:p14="http://schemas.microsoft.com/office/powerpoint/2010/main" val="1346466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952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E0EE66-E1DA-49AA-BC02-DCF81C4A4C50}" type="slidenum">
              <a:rPr lang="hu-HU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73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 </a:t>
            </a:r>
            <a:r>
              <a:rPr lang="hu-H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alternatív </a:t>
            </a:r>
            <a:r>
              <a:rPr lang="hu-H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splicing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énexpresszió (a lap nem létezik)"/>
              </a:rPr>
              <a:t>génexpresszió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egyik szabályozott folyamata. Ezen folyamat során a génből kivágódhatnak bizonyos 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xon"/>
              </a:rPr>
              <a:t>exonok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 így nem vesznek részt a végső, transzláció előtt álló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messenger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RNS"/>
              </a:rPr>
              <a:t>RNS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képzésében. Ebből az következik, hogy azok a proteinek, amelyek alternatív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splicing-on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átesett 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Hírvivő RNS"/>
              </a:rPr>
              <a:t>mRNS-ről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képződtek, különbözhetnek aminosav szekvenciájukban, és ezért még biológiai funkciójukban is annak ellenére, hogy egy génről íródtak át (lásd ábra). 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038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40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156F0-F242-48C4-8989-F09F8B2B64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C0AC2-74D3-4AAA-89E4-D788861763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9E6F-8295-4B5B-97B4-A1F49751A5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4686F-0BB6-4959-929F-36CEE19A5F2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0EB6-1857-45A5-8F5E-211E9E8509B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8116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4C3C-366C-49A9-B091-A20129D72801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B07CF-DE1C-4A06-82B9-519DCBE428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4093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1679-3A37-4B04-B76C-187E9C05463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3CF9B-045E-4CE9-8F56-288ADF2378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544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EBC-28FA-4E40-BB4A-1671DFAF3F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16E7F-105D-4964-B8C7-7982F5FC7B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5447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09E5D-77BB-4517-8374-95E21156C7C3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AC65E-1508-4CBE-B4C6-C8AFCEF5EDD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11401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AD4A4-8D76-4DCB-B10C-87C77C25BF74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2A74A-AEC9-4BDA-81C8-67552CF701B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3048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17643-5E30-45A4-9FF7-07A77C7A4D6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BC6EB-6CF0-44FD-9299-AFAA8644D23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223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B502-587E-4190-96D4-B073B3860EF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36DF9-7E98-4B83-AFB7-69A87C7A6C7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018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4FBF-EED3-4988-B363-4FE35A31F8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8B78-C0FA-447A-9C48-94CAD1D9BAC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73FB-A1F5-4EE6-8985-FBDA41719E9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666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8077-96B8-4DB2-A591-7C138C6E81D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8D77A-3DA1-4C22-94D2-F7B6668A4DC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21012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7B88-2377-4A95-AA99-12B3C77A468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3F4BD-0419-44CE-B1D1-EFD721D1EA0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74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D19D3-930A-484D-A77F-FE5DD5F5ED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EFD65-610D-4B49-8A75-3F102DFA1B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5F4CD-8893-4A4D-93D0-46677315F5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17BFD-C248-43DE-A109-36FBBAD915F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68383-1292-45DE-AE3B-3B74D99FBC7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9A848-8B30-4927-86DB-85917CA340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36C2C-442F-4FD7-BF53-DD58CE603F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513DB61-672C-40AF-AD8D-E2267513A6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05BB22-ED3E-400C-B535-CEDF137D992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4229A-8AB5-42AD-84FF-C85D5539A2B2}" type="slidenum">
              <a:rPr lang="hu-HU" altLang="hu-HU">
                <a:cs typeface="Arial" panose="020B0604020202020204" pitchFamily="34" charset="0"/>
              </a:rPr>
              <a:pPr/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2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hu.wikipedia.org/wiki/K%C3%A9p:Diagram_human_cell_nucleus_hu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Sejtciklu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szures.hu/kromoszomak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d/d6/EMpylor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://upload.wikimedia.org/wikipedia/commons/7/70/Prokaryote_cell_diagram_hu.sv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e/e3/Animal_cell_structure_hu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upload.wikimedia.org/wikipedia/commons/6/64/Plant_cell_structure_svg_hu.sv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060848"/>
            <a:ext cx="7775575" cy="1470025"/>
          </a:xfrm>
        </p:spPr>
        <p:txBody>
          <a:bodyPr/>
          <a:lstStyle/>
          <a:p>
            <a:pPr eaLnBrk="1" hangingPunct="1"/>
            <a:r>
              <a:rPr lang="hu-HU" sz="36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Génexpresszió</a:t>
            </a:r>
            <a:r>
              <a:rPr lang="hu-HU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és az azzal kapcsolatos </a:t>
            </a:r>
            <a:r>
              <a:rPr lang="hu-HU" sz="36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sejtorganellumok</a:t>
            </a:r>
            <a:r>
              <a:rPr lang="hu-HU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hu-HU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hu-HU" sz="36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35038" y="3789363"/>
            <a:ext cx="7272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Előadó: </a:t>
            </a:r>
            <a:r>
              <a:rPr 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Dékány Bulcsú</a:t>
            </a: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2017. 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szeptember </a:t>
            </a:r>
            <a:r>
              <a:rPr 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26</a:t>
            </a:r>
            <a:r>
              <a:rPr 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Készült az </a:t>
            </a:r>
            <a:r>
              <a:rPr 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Egészségügyi ügyvitelszervező  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szak hallgatói számára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11188" y="362390"/>
            <a:ext cx="7850187" cy="371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sejtmag átmérője 10 és 20 mikrométer között változhat. </a:t>
            </a:r>
          </a:p>
          <a:p>
            <a:pPr algn="just">
              <a:lnSpc>
                <a:spcPct val="13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magmembrán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veszi körül, melynek két rétege egymással néhol összeér, 30-100 nm átmérőjű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pórusokat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hozva létre. Ezeken át zajlik a magi transzport, melynek fontos szerepe van a sejt működésében 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transzport a sejtmagból a citoplazmába).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Aktív fehérjeszintézist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folytató sejtekben igen sűrűn helyezkednek el a magmembránon.</a:t>
            </a:r>
          </a:p>
          <a:p>
            <a:pPr algn="just">
              <a:lnSpc>
                <a:spcPct val="13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magmembrán belülre néző oldalán számos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filamentum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látható, ezek hozzák létre a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nukleáris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laminát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lamina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fibrosa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), melyhez a DNS kapcsolódni képes. </a:t>
            </a:r>
          </a:p>
          <a:p>
            <a:pPr algn="just">
              <a:lnSpc>
                <a:spcPct val="13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külső membrán folyamatosan megy át a durva felszínű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endoplazmatikus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retikulumba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). A két membrán közötti teret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perinukleáris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térnek nevezzük, mely pedig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terével folytonos. </a:t>
            </a:r>
          </a:p>
          <a:p>
            <a:pPr algn="just">
              <a:lnSpc>
                <a:spcPct val="13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mag elvesztése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nem feltétlenül jár a sejt halálával, azonban a sejt a továbbiakban csak speciális feladat ellátására képes (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vörösvértestek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Egy sejtben általában egy sejtmag van, de több sejtmag is megjelenhet egészséges sejtben (májsejt,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osteoclast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5508104" y="27917"/>
            <a:ext cx="1121436" cy="48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50" tIns="158700" anchor="ctr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</a:t>
            </a:r>
            <a:endParaRPr lang="hu-H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196" name="Picture 6" descr="Az emberi sejtmag felépítése">
            <a:hlinkClick r:id="rId2" tooltip="Az emberi sejtmag felépítése"/>
          </p:cNvPr>
          <p:cNvPicPr>
            <a:picLocks noChangeAspect="1" noChangeArrowheads="1"/>
          </p:cNvPicPr>
          <p:nvPr/>
        </p:nvPicPr>
        <p:blipFill>
          <a:blip r:embed="rId3" cstate="print"/>
          <a:srcRect b="7213"/>
          <a:stretch>
            <a:fillRect/>
          </a:stretch>
        </p:blipFill>
        <p:spPr bwMode="auto">
          <a:xfrm>
            <a:off x="1982360" y="4073086"/>
            <a:ext cx="2851493" cy="231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Az eukarióta sejt membránrendszere. A külső magmembrán kapcsolódik a durva felszínű endoplazmatikus retikulumhoz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988" y="3860800"/>
            <a:ext cx="3319462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 12-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333375"/>
            <a:ext cx="4808537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>
                <a:ea typeface="ヒラギノ角ゴ Pro W3"/>
                <a:cs typeface="ヒラギノ角ゴ Pro W3"/>
              </a:rPr>
              <a:t>Figure 12-8 </a:t>
            </a:r>
            <a:r>
              <a:rPr lang="en-US" sz="1100" i="1">
                <a:ea typeface="ヒラギノ角ゴ Pro W3"/>
                <a:cs typeface="ヒラギノ角ゴ Pro W3"/>
              </a:rPr>
              <a:t> Molecular Biology of the Cell</a:t>
            </a:r>
            <a:r>
              <a:rPr lang="en-US" sz="1100">
                <a:ea typeface="ヒラギノ角ゴ Pro W3"/>
                <a:cs typeface="ヒラギノ角ゴ Pro W3"/>
              </a:rPr>
              <a:t> (© Garland Science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771775" y="260350"/>
            <a:ext cx="4212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 mikroszkópos képe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95288" y="765175"/>
            <a:ext cx="8280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Alak:</a:t>
            </a:r>
            <a:r>
              <a:rPr lang="hu-HU" sz="1400" dirty="0">
                <a:solidFill>
                  <a:srgbClr val="002060"/>
                </a:solidFill>
              </a:rPr>
              <a:t> különböző sejttípusokban különböző és jellegzetes (kerek, megnyúlt, pálcika, lapos, karéjozott, vesealak …)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Nagyság:</a:t>
            </a:r>
            <a:r>
              <a:rPr lang="hu-HU" sz="1400" dirty="0">
                <a:solidFill>
                  <a:srgbClr val="002060"/>
                </a:solidFill>
              </a:rPr>
              <a:t> mag/plazma arány, nagyság funkcionális állapottól is függ, sejttípusokban különböző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Szám:</a:t>
            </a:r>
            <a:r>
              <a:rPr lang="hu-HU" sz="1400" dirty="0">
                <a:solidFill>
                  <a:srgbClr val="002060"/>
                </a:solidFill>
              </a:rPr>
              <a:t> általában 1, lehet több is (</a:t>
            </a:r>
            <a:r>
              <a:rPr lang="hu-HU" sz="1400" dirty="0" err="1">
                <a:solidFill>
                  <a:srgbClr val="002060"/>
                </a:solidFill>
              </a:rPr>
              <a:t>többmagvú</a:t>
            </a:r>
            <a:r>
              <a:rPr lang="hu-HU" sz="1400" dirty="0">
                <a:solidFill>
                  <a:srgbClr val="002060"/>
                </a:solidFill>
              </a:rPr>
              <a:t> óriássejt), magnélküli sejtek (pl. vörösvértest, lencserost)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	óriássejt létrejötte:	sejtek fúziója (</a:t>
            </a:r>
            <a:r>
              <a:rPr lang="hu-HU" sz="1400" dirty="0" err="1">
                <a:solidFill>
                  <a:srgbClr val="002060"/>
                </a:solidFill>
              </a:rPr>
              <a:t>syncytium</a:t>
            </a:r>
            <a:r>
              <a:rPr lang="hu-HU" sz="1400" dirty="0">
                <a:solidFill>
                  <a:srgbClr val="002060"/>
                </a:solidFill>
              </a:rPr>
              <a:t>), pl. harántcsíkolt izomrost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			a sejtmag osztódik, de </a:t>
            </a:r>
            <a:r>
              <a:rPr lang="hu-HU" sz="1400" dirty="0" err="1">
                <a:solidFill>
                  <a:srgbClr val="002060"/>
                </a:solidFill>
              </a:rPr>
              <a:t>cytoplasma</a:t>
            </a:r>
            <a:r>
              <a:rPr lang="hu-HU" sz="1400" dirty="0">
                <a:solidFill>
                  <a:srgbClr val="002060"/>
                </a:solidFill>
              </a:rPr>
              <a:t> nem (</a:t>
            </a:r>
            <a:r>
              <a:rPr lang="hu-HU" sz="1400" dirty="0" err="1">
                <a:solidFill>
                  <a:srgbClr val="002060"/>
                </a:solidFill>
              </a:rPr>
              <a:t>plasmodium</a:t>
            </a:r>
            <a:r>
              <a:rPr lang="hu-HU" sz="14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9220" name="Picture 6" descr="csvelő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4897438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csvelő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852738"/>
            <a:ext cx="410368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827088" y="6381750"/>
            <a:ext cx="3457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Fejlődő fehérvérsejtek (csontvelőkenet)</a:t>
            </a:r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5508625" y="638175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Csontvelői óriássejt (</a:t>
            </a:r>
            <a:r>
              <a:rPr lang="hu-HU" sz="1400" dirty="0" err="1">
                <a:solidFill>
                  <a:srgbClr val="002060"/>
                </a:solidFill>
              </a:rPr>
              <a:t>megakaryocyta</a:t>
            </a:r>
            <a:r>
              <a:rPr lang="hu-HU" sz="1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0" y="6453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5003800" y="638175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0" y="645318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4144"/>
            <a:ext cx="43148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980728"/>
            <a:ext cx="3657600" cy="8382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sejtmag részei: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152400" y="2276872"/>
            <a:ext cx="4419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Részei: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Tx/>
              <a:buAutoNum type="arabicPeriod"/>
            </a:pPr>
            <a:r>
              <a:rPr lang="hu-HU" alt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bazofilan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festődő állomány, lehet laza szerkezetű (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) és tömött (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), fő alkotóeleme a DNS</a:t>
            </a:r>
          </a:p>
          <a:p>
            <a:pPr eaLnBrk="1" hangingPunct="1">
              <a:buFontTx/>
              <a:buAutoNum type="arabicPeriod"/>
            </a:pP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magvacska (</a:t>
            </a:r>
            <a:r>
              <a:rPr lang="hu-HU" alt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):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1 v. több rögöcske,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festődés, fő komponensei a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előalakok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magburok v. maghártya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: a magot borító „hártya”, valójában kettős membrán pórusokkal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02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ajmag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0100" y="188913"/>
            <a:ext cx="5803900" cy="652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79388" y="188913"/>
            <a:ext cx="29527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 részei:</a:t>
            </a:r>
          </a:p>
          <a:p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bazofilan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festődő állomány, lehet laza szerkezetű (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 és tömött (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), fő alkotóeleme a DNS</a:t>
            </a:r>
          </a:p>
          <a:p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magvacska (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):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1 v. több rögöcske,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festődés, fő komponensei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előalakok</a:t>
            </a: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magburok v. maghártya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a magot borító „hártya”, valójában kettős membrán pórusokkal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6732588" y="5084763"/>
            <a:ext cx="1223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eukromatin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7235825" y="2565400"/>
            <a:ext cx="1296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heterokromatin</a:t>
            </a:r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flipH="1" flipV="1">
            <a:off x="7019925" y="2349500"/>
            <a:ext cx="7921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7956550" y="2276475"/>
            <a:ext cx="5762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4140200" y="4724400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magvacska</a:t>
            </a:r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 flipV="1">
            <a:off x="4859338" y="4581525"/>
            <a:ext cx="21748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3419475" y="6381750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magburok</a:t>
            </a:r>
          </a:p>
        </p:txBody>
      </p:sp>
      <p:sp>
        <p:nvSpPr>
          <p:cNvPr id="11275" name="Line 15"/>
          <p:cNvSpPr>
            <a:spLocks noChangeShapeType="1"/>
          </p:cNvSpPr>
          <p:nvPr/>
        </p:nvSpPr>
        <p:spPr bwMode="auto">
          <a:xfrm flipV="1">
            <a:off x="3995738" y="5949950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11276" name="Picture 16" descr="Névtele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652963"/>
            <a:ext cx="2592388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18"/>
          <p:cNvSpPr txBox="1">
            <a:spLocks noChangeArrowheads="1"/>
          </p:cNvSpPr>
          <p:nvPr/>
        </p:nvSpPr>
        <p:spPr bwMode="auto">
          <a:xfrm>
            <a:off x="2484438" y="62372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1278" name="Text Box 19"/>
          <p:cNvSpPr txBox="1">
            <a:spLocks noChangeArrowheads="1"/>
          </p:cNvSpPr>
          <p:nvPr/>
        </p:nvSpPr>
        <p:spPr bwMode="auto">
          <a:xfrm>
            <a:off x="8604250" y="63087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984500" y="1196975"/>
            <a:ext cx="29284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Kromatinállomány</a:t>
            </a:r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07504" y="2259772"/>
            <a:ext cx="889384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fénymikroszkópban bázikus festékekkel erősen festődő (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basophil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hálózatos vagy tömör állomány. </a:t>
            </a:r>
          </a:p>
          <a:p>
            <a:endParaRPr 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Szerkezetének lényege, hogy a fonalszerű DNS sokszorosan </a:t>
            </a:r>
            <a:r>
              <a:rPr lang="hu-H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feltekeredik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, és így </a:t>
            </a:r>
          </a:p>
          <a:p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térbelileg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kompakt struktúra 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jön létre. (DNS kettős szál, 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nucleosoma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kromatinfonal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szolenoid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),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kromatinköteg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  <a:p>
            <a:endParaRPr 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484313"/>
            <a:ext cx="197643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68313" y="404813"/>
            <a:ext cx="3095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b="1" dirty="0">
                <a:latin typeface="+mn-lt"/>
              </a:rPr>
              <a:t>DNS</a:t>
            </a:r>
          </a:p>
        </p:txBody>
      </p:sp>
      <p:sp>
        <p:nvSpPr>
          <p:cNvPr id="60420" name="Szövegdoboz 3"/>
          <p:cNvSpPr txBox="1">
            <a:spLocks noChangeArrowheads="1"/>
          </p:cNvSpPr>
          <p:nvPr/>
        </p:nvSpPr>
        <p:spPr bwMode="auto">
          <a:xfrm>
            <a:off x="539750" y="1125538"/>
            <a:ext cx="3960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Nukleotidok: </a:t>
            </a:r>
            <a:r>
              <a:rPr lang="hu-HU" altLang="hu-HU" sz="1800" b="1" smtClean="0">
                <a:latin typeface="+mn-lt"/>
              </a:rPr>
              <a:t>A, T, C, G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solidFill>
                  <a:srgbClr val="FF0000"/>
                </a:solidFill>
                <a:latin typeface="+mn-lt"/>
              </a:rPr>
              <a:t>    (</a:t>
            </a:r>
            <a:r>
              <a:rPr lang="el-GR" altLang="hu-HU" sz="1800" smtClean="0">
                <a:solidFill>
                  <a:srgbClr val="FF0000"/>
                </a:solidFill>
                <a:latin typeface="+mn-lt"/>
              </a:rPr>
              <a:t>β</a:t>
            </a:r>
            <a:r>
              <a:rPr lang="hu-HU" altLang="hu-HU" sz="1800" smtClean="0">
                <a:solidFill>
                  <a:srgbClr val="FF0000"/>
                </a:solidFill>
                <a:latin typeface="+mn-lt"/>
              </a:rPr>
              <a:t>-2-dezoxi-ribóz)</a:t>
            </a:r>
          </a:p>
        </p:txBody>
      </p:sp>
      <p:sp>
        <p:nvSpPr>
          <p:cNvPr id="60421" name="Szövegdoboz 4"/>
          <p:cNvSpPr txBox="1">
            <a:spLocks noChangeArrowheads="1"/>
          </p:cNvSpPr>
          <p:nvPr/>
        </p:nvSpPr>
        <p:spPr bwMode="auto">
          <a:xfrm>
            <a:off x="449263" y="2078038"/>
            <a:ext cx="3311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Másodlagos szerkezet: kettőshélix</a:t>
            </a:r>
          </a:p>
        </p:txBody>
      </p:sp>
      <p:sp>
        <p:nvSpPr>
          <p:cNvPr id="60422" name="Szövegdoboz 5"/>
          <p:cNvSpPr txBox="1">
            <a:spLocks noChangeArrowheads="1"/>
          </p:cNvSpPr>
          <p:nvPr/>
        </p:nvSpPr>
        <p:spPr bwMode="auto">
          <a:xfrm>
            <a:off x="468313" y="2708275"/>
            <a:ext cx="3311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Komplementaritás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H-kötés</a:t>
            </a:r>
          </a:p>
        </p:txBody>
      </p:sp>
      <p:pic>
        <p:nvPicPr>
          <p:cNvPr id="93191" name="Picture 4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84313"/>
            <a:ext cx="35115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Szövegdoboz 20"/>
          <p:cNvSpPr txBox="1">
            <a:spLocks noChangeArrowheads="1"/>
          </p:cNvSpPr>
          <p:nvPr/>
        </p:nvSpPr>
        <p:spPr bwMode="auto">
          <a:xfrm>
            <a:off x="1547813" y="3141663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 smtClean="0">
                <a:latin typeface="+mn-lt"/>
              </a:rPr>
              <a:t>A</a:t>
            </a:r>
          </a:p>
        </p:txBody>
      </p:sp>
      <p:sp>
        <p:nvSpPr>
          <p:cNvPr id="60425" name="Szövegdoboz 21"/>
          <p:cNvSpPr txBox="1">
            <a:spLocks noChangeArrowheads="1"/>
          </p:cNvSpPr>
          <p:nvPr/>
        </p:nvSpPr>
        <p:spPr bwMode="auto">
          <a:xfrm>
            <a:off x="2195513" y="3141663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 smtClean="0">
                <a:latin typeface="+mn-lt"/>
              </a:rPr>
              <a:t>T</a:t>
            </a:r>
          </a:p>
        </p:txBody>
      </p:sp>
      <p:sp>
        <p:nvSpPr>
          <p:cNvPr id="60426" name="Szövegdoboz 22"/>
          <p:cNvSpPr txBox="1">
            <a:spLocks noChangeArrowheads="1"/>
          </p:cNvSpPr>
          <p:nvPr/>
        </p:nvSpPr>
        <p:spPr bwMode="auto">
          <a:xfrm>
            <a:off x="2124075" y="3614738"/>
            <a:ext cx="576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 smtClean="0">
                <a:latin typeface="+mn-lt"/>
              </a:rPr>
              <a:t>C</a:t>
            </a:r>
          </a:p>
        </p:txBody>
      </p:sp>
      <p:sp>
        <p:nvSpPr>
          <p:cNvPr id="60427" name="Szövegdoboz 23"/>
          <p:cNvSpPr txBox="1">
            <a:spLocks noChangeArrowheads="1"/>
          </p:cNvSpPr>
          <p:nvPr/>
        </p:nvSpPr>
        <p:spPr bwMode="auto">
          <a:xfrm>
            <a:off x="1547813" y="3614738"/>
            <a:ext cx="576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 smtClean="0">
                <a:latin typeface="+mn-lt"/>
              </a:rPr>
              <a:t>G</a:t>
            </a:r>
          </a:p>
        </p:txBody>
      </p:sp>
      <p:cxnSp>
        <p:nvCxnSpPr>
          <p:cNvPr id="32" name="Egyenes összekötő 31"/>
          <p:cNvCxnSpPr/>
          <p:nvPr/>
        </p:nvCxnSpPr>
        <p:spPr>
          <a:xfrm>
            <a:off x="1908175" y="3284538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>
            <a:off x="1908175" y="3429000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>
            <a:off x="1908175" y="3716338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>
            <a:off x="1908175" y="3860800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>
            <a:off x="1908175" y="4005263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3" name="Szövegdoboz 44"/>
          <p:cNvSpPr txBox="1">
            <a:spLocks noChangeArrowheads="1"/>
          </p:cNvSpPr>
          <p:nvPr/>
        </p:nvSpPr>
        <p:spPr bwMode="auto">
          <a:xfrm>
            <a:off x="468313" y="4437063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 err="1" smtClean="0">
                <a:latin typeface="+mn-lt"/>
              </a:rPr>
              <a:t>Antiparalell</a:t>
            </a:r>
            <a:r>
              <a:rPr lang="hu-HU" altLang="hu-HU" sz="1800" dirty="0" smtClean="0">
                <a:latin typeface="+mn-lt"/>
              </a:rPr>
              <a:t> lefutás</a:t>
            </a:r>
          </a:p>
        </p:txBody>
      </p:sp>
      <p:sp>
        <p:nvSpPr>
          <p:cNvPr id="60435" name="Szövegdoboz 46"/>
          <p:cNvSpPr txBox="1">
            <a:spLocks noChangeArrowheads="1"/>
          </p:cNvSpPr>
          <p:nvPr/>
        </p:nvSpPr>
        <p:spPr bwMode="auto">
          <a:xfrm>
            <a:off x="468313" y="4787305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 smtClean="0">
                <a:latin typeface="+mn-lt"/>
              </a:rPr>
              <a:t>Lineáris vagy körkörös</a:t>
            </a:r>
          </a:p>
        </p:txBody>
      </p:sp>
      <p:sp>
        <p:nvSpPr>
          <p:cNvPr id="60436" name="Szövegdoboz 47"/>
          <p:cNvSpPr txBox="1">
            <a:spLocks noChangeArrowheads="1"/>
          </p:cNvSpPr>
          <p:nvPr/>
        </p:nvSpPr>
        <p:spPr bwMode="auto">
          <a:xfrm>
            <a:off x="468313" y="5147344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 err="1" smtClean="0">
                <a:latin typeface="+mn-lt"/>
              </a:rPr>
              <a:t>Szemikonzervatív</a:t>
            </a:r>
            <a:endParaRPr lang="hu-HU" altLang="hu-HU" sz="1800" dirty="0" smtClean="0">
              <a:latin typeface="+mn-lt"/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250825" y="3333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0" name="Téglalap 49"/>
          <p:cNvSpPr/>
          <p:nvPr/>
        </p:nvSpPr>
        <p:spPr>
          <a:xfrm>
            <a:off x="539750" y="1052513"/>
            <a:ext cx="2519363" cy="86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1" name="Ellipszis 50"/>
          <p:cNvSpPr/>
          <p:nvPr/>
        </p:nvSpPr>
        <p:spPr>
          <a:xfrm>
            <a:off x="7308850" y="1341438"/>
            <a:ext cx="215900" cy="2159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93208" name="Szövegdoboz 51"/>
          <p:cNvSpPr txBox="1">
            <a:spLocks noChangeArrowheads="1"/>
          </p:cNvSpPr>
          <p:nvPr/>
        </p:nvSpPr>
        <p:spPr bwMode="auto">
          <a:xfrm>
            <a:off x="7885113" y="126841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93209" name="Szövegdoboz 52"/>
          <p:cNvSpPr txBox="1">
            <a:spLocks noChangeArrowheads="1"/>
          </p:cNvSpPr>
          <p:nvPr/>
        </p:nvSpPr>
        <p:spPr bwMode="auto">
          <a:xfrm>
            <a:off x="7308850" y="1196975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93210" name="Szövegdoboz 53"/>
          <p:cNvSpPr txBox="1">
            <a:spLocks noChangeArrowheads="1"/>
          </p:cNvSpPr>
          <p:nvPr/>
        </p:nvSpPr>
        <p:spPr bwMode="auto">
          <a:xfrm>
            <a:off x="8388350" y="1196975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5" name="Ellipszis 54"/>
          <p:cNvSpPr/>
          <p:nvPr/>
        </p:nvSpPr>
        <p:spPr>
          <a:xfrm>
            <a:off x="7956550" y="1341438"/>
            <a:ext cx="215900" cy="2159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6" name="Ellipszis 55"/>
          <p:cNvSpPr/>
          <p:nvPr/>
        </p:nvSpPr>
        <p:spPr>
          <a:xfrm>
            <a:off x="8388350" y="1341438"/>
            <a:ext cx="215900" cy="2159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0445" name="Szövegdoboz 56"/>
          <p:cNvSpPr txBox="1">
            <a:spLocks noChangeArrowheads="1"/>
          </p:cNvSpPr>
          <p:nvPr/>
        </p:nvSpPr>
        <p:spPr bwMode="auto">
          <a:xfrm>
            <a:off x="3851275" y="4581525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400" smtClean="0">
                <a:solidFill>
                  <a:srgbClr val="FF0000"/>
                </a:solidFill>
                <a:latin typeface="+mn-lt"/>
              </a:rPr>
              <a:t>3’ vég</a:t>
            </a:r>
          </a:p>
        </p:txBody>
      </p:sp>
      <p:sp>
        <p:nvSpPr>
          <p:cNvPr id="93214" name="Szövegdoboz 57"/>
          <p:cNvSpPr txBox="1">
            <a:spLocks noChangeArrowheads="1"/>
          </p:cNvSpPr>
          <p:nvPr/>
        </p:nvSpPr>
        <p:spPr bwMode="auto">
          <a:xfrm>
            <a:off x="6156325" y="1681163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FF0000"/>
                </a:solidFill>
                <a:latin typeface="Arial" panose="020B0604020202020204" pitchFamily="34" charset="0"/>
              </a:rPr>
              <a:t>3’ vég</a:t>
            </a:r>
          </a:p>
        </p:txBody>
      </p:sp>
      <p:sp>
        <p:nvSpPr>
          <p:cNvPr id="93215" name="Szövegdoboz 58"/>
          <p:cNvSpPr txBox="1">
            <a:spLocks noChangeArrowheads="1"/>
          </p:cNvSpPr>
          <p:nvPr/>
        </p:nvSpPr>
        <p:spPr bwMode="auto">
          <a:xfrm>
            <a:off x="6372225" y="4849813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FF0000"/>
                </a:solidFill>
                <a:latin typeface="Arial" panose="020B0604020202020204" pitchFamily="34" charset="0"/>
              </a:rPr>
              <a:t>5’ vég</a:t>
            </a:r>
          </a:p>
        </p:txBody>
      </p:sp>
      <p:sp>
        <p:nvSpPr>
          <p:cNvPr id="60448" name="Szövegdoboz 59"/>
          <p:cNvSpPr txBox="1">
            <a:spLocks noChangeArrowheads="1"/>
          </p:cNvSpPr>
          <p:nvPr/>
        </p:nvSpPr>
        <p:spPr bwMode="auto">
          <a:xfrm>
            <a:off x="3635375" y="1412875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400" smtClean="0">
                <a:solidFill>
                  <a:srgbClr val="FF0000"/>
                </a:solidFill>
                <a:latin typeface="+mn-lt"/>
              </a:rPr>
              <a:t>5’ vég</a:t>
            </a:r>
          </a:p>
        </p:txBody>
      </p:sp>
      <p:sp>
        <p:nvSpPr>
          <p:cNvPr id="60449" name="Szövegdoboz 60"/>
          <p:cNvSpPr txBox="1">
            <a:spLocks noChangeArrowheads="1"/>
          </p:cNvSpPr>
          <p:nvPr/>
        </p:nvSpPr>
        <p:spPr bwMode="auto">
          <a:xfrm>
            <a:off x="4716463" y="1700213"/>
            <a:ext cx="10795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600" smtClean="0">
                <a:latin typeface="+mn-lt"/>
              </a:rPr>
              <a:t>H-kötés</a:t>
            </a:r>
          </a:p>
        </p:txBody>
      </p:sp>
    </p:spTree>
    <p:extLst>
      <p:ext uri="{BB962C8B-B14F-4D97-AF65-F5344CB8AC3E}">
        <p14:creationId xmlns:p14="http://schemas.microsoft.com/office/powerpoint/2010/main" val="41062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339975" y="115888"/>
            <a:ext cx="446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 DNS kondenzálódása, </a:t>
            </a:r>
            <a:r>
              <a:rPr 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23057" y="528707"/>
            <a:ext cx="7993062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A DNS fehérjék segítségével feltekeredik, a létrejövő kompakt struktúra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A DNS legtömörítettebb állapotában 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metafáziskromoszóma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) 10.000x-re rövidül meg. A nyugvó sejtmagban a DNS a kondenzálódás különböző szintjein van.</a:t>
            </a:r>
            <a:endParaRPr lang="el-GR" sz="1400" dirty="0">
              <a:solidFill>
                <a:srgbClr val="00206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3316" name="Picture 8" descr="nucleosoma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628775"/>
            <a:ext cx="44958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Line 9"/>
          <p:cNvSpPr>
            <a:spLocks noChangeShapeType="1"/>
          </p:cNvSpPr>
          <p:nvPr/>
        </p:nvSpPr>
        <p:spPr bwMode="auto">
          <a:xfrm flipV="1">
            <a:off x="3924300" y="21336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>
            <a:off x="3851275" y="29241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539750" y="1412875"/>
            <a:ext cx="792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DNS</a:t>
            </a:r>
          </a:p>
        </p:txBody>
      </p:sp>
      <p:sp>
        <p:nvSpPr>
          <p:cNvPr id="13320" name="Text Box 14"/>
          <p:cNvSpPr txBox="1">
            <a:spLocks noChangeArrowheads="1"/>
          </p:cNvSpPr>
          <p:nvPr/>
        </p:nvSpPr>
        <p:spPr bwMode="auto">
          <a:xfrm>
            <a:off x="395288" y="1916113"/>
            <a:ext cx="1008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nyaklánc</a:t>
            </a:r>
          </a:p>
        </p:txBody>
      </p:sp>
      <p:sp>
        <p:nvSpPr>
          <p:cNvPr id="13321" name="Text Box 15"/>
          <p:cNvSpPr txBox="1">
            <a:spLocks noChangeArrowheads="1"/>
          </p:cNvSpPr>
          <p:nvPr/>
        </p:nvSpPr>
        <p:spPr bwMode="auto">
          <a:xfrm>
            <a:off x="107950" y="270827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kromatinfonál</a:t>
            </a:r>
          </a:p>
        </p:txBody>
      </p:sp>
      <p:pic>
        <p:nvPicPr>
          <p:cNvPr id="13322" name="Picture 16" descr="euheterokromatinF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860800"/>
            <a:ext cx="35274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250825" y="2205038"/>
            <a:ext cx="1187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nucleosoma</a:t>
            </a:r>
          </a:p>
        </p:txBody>
      </p:sp>
      <p:sp>
        <p:nvSpPr>
          <p:cNvPr id="13324" name="Line 18"/>
          <p:cNvSpPr>
            <a:spLocks noChangeShapeType="1"/>
          </p:cNvSpPr>
          <p:nvPr/>
        </p:nvSpPr>
        <p:spPr bwMode="auto">
          <a:xfrm flipV="1">
            <a:off x="1116013" y="2420938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25" name="Text Box 19"/>
          <p:cNvSpPr txBox="1">
            <a:spLocks noChangeArrowheads="1"/>
          </p:cNvSpPr>
          <p:nvPr/>
        </p:nvSpPr>
        <p:spPr bwMode="auto">
          <a:xfrm>
            <a:off x="5435600" y="5876925"/>
            <a:ext cx="1800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/>
              <a:t>heterokromatin</a:t>
            </a:r>
          </a:p>
          <a:p>
            <a:pPr algn="ctr">
              <a:spcBef>
                <a:spcPct val="50000"/>
              </a:spcBef>
            </a:pPr>
            <a:r>
              <a:rPr lang="hu-HU" sz="1200"/>
              <a:t>erősen kondenzált DNS, (itt nincs transzkripció)</a:t>
            </a:r>
          </a:p>
        </p:txBody>
      </p:sp>
      <p:sp>
        <p:nvSpPr>
          <p:cNvPr id="13326" name="Text Box 20"/>
          <p:cNvSpPr txBox="1">
            <a:spLocks noChangeArrowheads="1"/>
          </p:cNvSpPr>
          <p:nvPr/>
        </p:nvSpPr>
        <p:spPr bwMode="auto">
          <a:xfrm>
            <a:off x="7667625" y="6092825"/>
            <a:ext cx="1296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/>
              <a:t>eukromatin</a:t>
            </a:r>
          </a:p>
          <a:p>
            <a:pPr algn="ctr">
              <a:spcBef>
                <a:spcPct val="50000"/>
              </a:spcBef>
            </a:pPr>
            <a:r>
              <a:rPr lang="hu-HU" sz="1200"/>
              <a:t>laza DNS</a:t>
            </a:r>
          </a:p>
        </p:txBody>
      </p:sp>
      <p:sp>
        <p:nvSpPr>
          <p:cNvPr id="13327" name="Line 21"/>
          <p:cNvSpPr>
            <a:spLocks noChangeShapeType="1"/>
          </p:cNvSpPr>
          <p:nvPr/>
        </p:nvSpPr>
        <p:spPr bwMode="auto">
          <a:xfrm flipV="1">
            <a:off x="6877050" y="5157788"/>
            <a:ext cx="574675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28" name="Line 22"/>
          <p:cNvSpPr>
            <a:spLocks noChangeShapeType="1"/>
          </p:cNvSpPr>
          <p:nvPr/>
        </p:nvSpPr>
        <p:spPr bwMode="auto">
          <a:xfrm flipV="1">
            <a:off x="8316913" y="522922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29" name="Text Box 23"/>
          <p:cNvSpPr txBox="1">
            <a:spLocks noChangeArrowheads="1"/>
          </p:cNvSpPr>
          <p:nvPr/>
        </p:nvSpPr>
        <p:spPr bwMode="auto">
          <a:xfrm>
            <a:off x="539750" y="6021388"/>
            <a:ext cx="3887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Nucleosoma</a:t>
            </a:r>
            <a:r>
              <a:rPr lang="hu-HU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 8 db. erősen bázikus fehérjéből (H2A, H2B, H3, H4 </a:t>
            </a:r>
            <a:r>
              <a:rPr lang="hu-HU" sz="1200" dirty="0" err="1">
                <a:solidFill>
                  <a:srgbClr val="002060"/>
                </a:solidFill>
                <a:latin typeface="Calibri" panose="020F0502020204030204" pitchFamily="34" charset="0"/>
              </a:rPr>
              <a:t>histonból</a:t>
            </a:r>
            <a:r>
              <a:rPr 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) felépülő lapos testecske, ennek oldalára tapad a DNS egy-egy hurokkal</a:t>
            </a:r>
          </a:p>
        </p:txBody>
      </p:sp>
      <p:pic>
        <p:nvPicPr>
          <p:cNvPr id="13330" name="Picture 24" descr="kromat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412875"/>
            <a:ext cx="25955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Line 25"/>
          <p:cNvSpPr>
            <a:spLocks noChangeShapeType="1"/>
          </p:cNvSpPr>
          <p:nvPr/>
        </p:nvSpPr>
        <p:spPr bwMode="auto">
          <a:xfrm flipV="1">
            <a:off x="1187450" y="21336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32" name="Text Box 26"/>
          <p:cNvSpPr txBox="1">
            <a:spLocks noChangeArrowheads="1"/>
          </p:cNvSpPr>
          <p:nvPr/>
        </p:nvSpPr>
        <p:spPr bwMode="auto">
          <a:xfrm>
            <a:off x="179388" y="3429000"/>
            <a:ext cx="12969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/>
              <a:t>kromatinfonál hurkok</a:t>
            </a:r>
          </a:p>
        </p:txBody>
      </p:sp>
      <p:sp>
        <p:nvSpPr>
          <p:cNvPr id="13333" name="Text Box 28"/>
          <p:cNvSpPr txBox="1">
            <a:spLocks noChangeArrowheads="1"/>
          </p:cNvSpPr>
          <p:nvPr/>
        </p:nvSpPr>
        <p:spPr bwMode="auto">
          <a:xfrm>
            <a:off x="4427538" y="1628775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EM</a:t>
            </a:r>
          </a:p>
        </p:txBody>
      </p:sp>
      <p:sp>
        <p:nvSpPr>
          <p:cNvPr id="13334" name="Text Box 29"/>
          <p:cNvSpPr txBox="1">
            <a:spLocks noChangeArrowheads="1"/>
          </p:cNvSpPr>
          <p:nvPr/>
        </p:nvSpPr>
        <p:spPr bwMode="auto">
          <a:xfrm>
            <a:off x="4427538" y="3213100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EM</a:t>
            </a:r>
          </a:p>
        </p:txBody>
      </p:sp>
      <p:sp>
        <p:nvSpPr>
          <p:cNvPr id="13335" name="Text Box 30"/>
          <p:cNvSpPr txBox="1">
            <a:spLocks noChangeArrowheads="1"/>
          </p:cNvSpPr>
          <p:nvPr/>
        </p:nvSpPr>
        <p:spPr bwMode="auto">
          <a:xfrm>
            <a:off x="5292725" y="551656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FM</a:t>
            </a:r>
          </a:p>
        </p:txBody>
      </p:sp>
      <p:sp>
        <p:nvSpPr>
          <p:cNvPr id="13336" name="Text Box 31"/>
          <p:cNvSpPr txBox="1">
            <a:spLocks noChangeArrowheads="1"/>
          </p:cNvSpPr>
          <p:nvPr/>
        </p:nvSpPr>
        <p:spPr bwMode="auto">
          <a:xfrm>
            <a:off x="4787900" y="55895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4356100" y="3716338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3338" name="Text Box 33"/>
          <p:cNvSpPr txBox="1">
            <a:spLocks noChangeArrowheads="1"/>
          </p:cNvSpPr>
          <p:nvPr/>
        </p:nvSpPr>
        <p:spPr bwMode="auto">
          <a:xfrm>
            <a:off x="971550" y="53736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0662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9/Chromatin_chromos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22" y="620688"/>
            <a:ext cx="667203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4293096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</a:rPr>
              <a:t>A DNS kondenzáció szintjei. (1) Egyszerű DNS szál. (2) </a:t>
            </a:r>
            <a:r>
              <a:rPr lang="hu-HU" dirty="0" err="1">
                <a:latin typeface="Calibri" panose="020F0502020204030204" pitchFamily="34" charset="0"/>
              </a:rPr>
              <a:t>Kromatin</a:t>
            </a:r>
            <a:r>
              <a:rPr lang="hu-HU" dirty="0">
                <a:latin typeface="Calibri" panose="020F0502020204030204" pitchFamily="34" charset="0"/>
              </a:rPr>
              <a:t> szál ( </a:t>
            </a:r>
            <a:r>
              <a:rPr lang="hu-HU" b="1" dirty="0" err="1">
                <a:latin typeface="Calibri" panose="020F0502020204030204" pitchFamily="34" charset="0"/>
              </a:rPr>
              <a:t>hisztonokkal</a:t>
            </a:r>
            <a:r>
              <a:rPr lang="hu-HU" dirty="0">
                <a:latin typeface="Calibri" panose="020F0502020204030204" pitchFamily="34" charset="0"/>
              </a:rPr>
              <a:t>). (3) Kondenzált </a:t>
            </a:r>
            <a:r>
              <a:rPr lang="hu-HU" dirty="0" err="1">
                <a:latin typeface="Calibri" panose="020F0502020204030204" pitchFamily="34" charset="0"/>
              </a:rPr>
              <a:t>kromatin</a:t>
            </a:r>
            <a:r>
              <a:rPr lang="hu-HU" dirty="0">
                <a:latin typeface="Calibri" panose="020F0502020204030204" pitchFamily="34" charset="0"/>
              </a:rPr>
              <a:t> </a:t>
            </a:r>
            <a:r>
              <a:rPr lang="hu-HU" b="1" dirty="0" err="1">
                <a:latin typeface="Calibri" panose="020F0502020204030204" pitchFamily="34" charset="0"/>
              </a:rPr>
              <a:t>centromerrel</a:t>
            </a:r>
            <a:r>
              <a:rPr lang="hu-HU" dirty="0">
                <a:latin typeface="Calibri" panose="020F0502020204030204" pitchFamily="34" charset="0"/>
              </a:rPr>
              <a:t>. (4) Kondenzált </a:t>
            </a:r>
            <a:r>
              <a:rPr lang="hu-HU" dirty="0" err="1">
                <a:latin typeface="Calibri" panose="020F0502020204030204" pitchFamily="34" charset="0"/>
              </a:rPr>
              <a:t>kromatin</a:t>
            </a:r>
            <a:r>
              <a:rPr lang="hu-HU" dirty="0">
                <a:latin typeface="Calibri" panose="020F0502020204030204" pitchFamily="34" charset="0"/>
              </a:rPr>
              <a:t> </a:t>
            </a:r>
            <a:r>
              <a:rPr lang="hu-HU" dirty="0" err="1">
                <a:latin typeface="Calibri" panose="020F0502020204030204" pitchFamily="34" charset="0"/>
                <a:hlinkClick r:id="rId3" tooltip="Sejtciklus"/>
              </a:rPr>
              <a:t>profázisban</a:t>
            </a:r>
            <a:r>
              <a:rPr lang="hu-HU" dirty="0">
                <a:latin typeface="Calibri" panose="020F0502020204030204" pitchFamily="34" charset="0"/>
              </a:rPr>
              <a:t>. (Két DNS molekula van jelen) (5) Kromoszóma </a:t>
            </a:r>
            <a:r>
              <a:rPr lang="hu-HU" dirty="0" err="1" smtClean="0">
                <a:latin typeface="Calibri" panose="020F0502020204030204" pitchFamily="34" charset="0"/>
                <a:hlinkClick r:id="rId3" tooltip="Sejtciklus"/>
              </a:rPr>
              <a:t>metafázisban</a:t>
            </a:r>
            <a:r>
              <a:rPr lang="hu-HU" dirty="0" smtClean="0">
                <a:latin typeface="Calibri" panose="020F0502020204030204" pitchFamily="34" charset="0"/>
              </a:rPr>
              <a:t>.</a:t>
            </a:r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7544" y="6407750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Forrás: </a:t>
            </a:r>
            <a:r>
              <a:rPr lang="hu-HU" sz="1100" dirty="0" err="1" smtClean="0"/>
              <a:t>wikipedia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104244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chromoso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33850"/>
            <a:ext cx="3810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Kromoszómák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229600" cy="3124200"/>
          </a:xfrm>
        </p:spPr>
        <p:txBody>
          <a:bodyPr/>
          <a:lstStyle/>
          <a:p>
            <a:pPr eaLnBrk="1" hangingPunct="1"/>
            <a:r>
              <a:rPr lang="hu-HU" altLang="hu-H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emberben 23 pár lineáris kromoszóma:</a:t>
            </a:r>
          </a:p>
          <a:p>
            <a:pPr lvl="1" eaLnBrk="1" hangingPunct="1"/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22 pár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autoszóma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+ 1 pár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gonoszóma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(X, Y)</a:t>
            </a:r>
          </a:p>
          <a:p>
            <a:pPr lvl="1" eaLnBrk="1" hangingPunct="1"/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Haploid</a:t>
            </a:r>
            <a:r>
              <a:rPr lang="hu-HU" altLang="hu-H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kromoszómakészlettel rendelkeznek a csírasejtek → 23 kromoszómát jelent</a:t>
            </a:r>
          </a:p>
          <a:p>
            <a:pPr eaLnBrk="1" hangingPunct="1"/>
            <a:endParaRPr lang="hu-HU" altLang="hu-HU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Diploid</a:t>
            </a:r>
            <a:r>
              <a:rPr lang="hu-HU" altLang="hu-H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kromoszómakészlettel rendelkeznek a testi sejtek → 2*22 homológ kromoszómapárt jelent, amelynek fele az apától, fele az anyától öröklődik</a:t>
            </a:r>
          </a:p>
          <a:p>
            <a:pPr eaLnBrk="1" hangingPunct="1"/>
            <a:endParaRPr lang="hu-HU" altLang="hu-HU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76200" y="6521450"/>
            <a:ext cx="2971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100">
                <a:hlinkClick r:id="rId3"/>
              </a:rPr>
              <a:t>http://www.genszures.hu/kromoszomak.html</a:t>
            </a:r>
            <a:r>
              <a:rPr lang="hu-HU" altLang="hu-HU" sz="1100"/>
              <a:t>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39552" y="5013176"/>
            <a:ext cx="422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 sejtosztódás kapcsán még lesz róluk szó!</a:t>
            </a:r>
            <a:endParaRPr lang="hu-H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39750" y="997967"/>
            <a:ext cx="8064500" cy="544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>
                <a:latin typeface="Calibri" panose="020F0502020204030204" pitchFamily="34" charset="0"/>
              </a:rPr>
              <a:t>Az élő szervezetek sejtekből épülnek fel.</a:t>
            </a:r>
          </a:p>
          <a:p>
            <a:pPr algn="just">
              <a:lnSpc>
                <a:spcPct val="125000"/>
              </a:lnSpc>
              <a:spcBef>
                <a:spcPct val="70000"/>
              </a:spcBef>
            </a:pPr>
            <a:r>
              <a:rPr lang="hu-HU" sz="1600" dirty="0">
                <a:latin typeface="Calibri" panose="020F0502020204030204" pitchFamily="34" charset="0"/>
              </a:rPr>
              <a:t>A sejt-elméletet először </a:t>
            </a:r>
            <a:r>
              <a:rPr lang="hu-HU" sz="1600" b="1" dirty="0">
                <a:latin typeface="Calibri" panose="020F0502020204030204" pitchFamily="34" charset="0"/>
              </a:rPr>
              <a:t>1839</a:t>
            </a:r>
            <a:r>
              <a:rPr lang="hu-HU" sz="1600" dirty="0">
                <a:latin typeface="Calibri" panose="020F0502020204030204" pitchFamily="34" charset="0"/>
              </a:rPr>
              <a:t>-ben </a:t>
            </a:r>
            <a:r>
              <a:rPr lang="hu-HU" sz="1600" b="1" i="1" dirty="0" err="1">
                <a:latin typeface="Calibri" panose="020F0502020204030204" pitchFamily="34" charset="0"/>
              </a:rPr>
              <a:t>Schleiden</a:t>
            </a:r>
            <a:r>
              <a:rPr lang="hu-HU" sz="1600" dirty="0">
                <a:latin typeface="Calibri" panose="020F0502020204030204" pitchFamily="34" charset="0"/>
              </a:rPr>
              <a:t> és </a:t>
            </a:r>
            <a:r>
              <a:rPr lang="hu-HU" sz="1600" b="1" dirty="0" err="1">
                <a:latin typeface="Calibri" panose="020F0502020204030204" pitchFamily="34" charset="0"/>
              </a:rPr>
              <a:t>Schwann</a:t>
            </a:r>
            <a:r>
              <a:rPr lang="hu-HU" sz="1600" dirty="0">
                <a:latin typeface="Calibri" panose="020F0502020204030204" pitchFamily="34" charset="0"/>
              </a:rPr>
              <a:t> jegyezte le, amely elmélet szerint az élő szervezetek egy vagy több kisebb egységből állnak, ezeket az egységeket sejteknek nevezték. Minden sejt egy már létező sejtből jön létre, és a szervezet minden életfunkciója ezekben a kis egységekben történik. A sejt egyik legfontosabb szerepére, a </a:t>
            </a:r>
            <a:r>
              <a:rPr lang="hu-HU" sz="1600" b="1" dirty="0">
                <a:latin typeface="Calibri" panose="020F0502020204030204" pitchFamily="34" charset="0"/>
              </a:rPr>
              <a:t>tulajdonságainak átörökítésére</a:t>
            </a:r>
            <a:r>
              <a:rPr lang="hu-HU" sz="1600" dirty="0">
                <a:latin typeface="Calibri" panose="020F0502020204030204" pitchFamily="34" charset="0"/>
              </a:rPr>
              <a:t> is rájöttek, ezzel megállapítást nyert az a nézet, mely szerint minden információ átadódik a sejtből a következő nemzedéknek.</a:t>
            </a:r>
          </a:p>
          <a:p>
            <a:pPr algn="just">
              <a:lnSpc>
                <a:spcPct val="125000"/>
              </a:lnSpc>
              <a:spcBef>
                <a:spcPct val="70000"/>
              </a:spcBef>
            </a:pPr>
            <a:r>
              <a:rPr lang="hu-HU" sz="1600" dirty="0">
                <a:latin typeface="Calibri" panose="020F0502020204030204" pitchFamily="34" charset="0"/>
              </a:rPr>
              <a:t>A </a:t>
            </a:r>
            <a:r>
              <a:rPr lang="hu-HU" sz="1600" i="1" dirty="0">
                <a:solidFill>
                  <a:srgbClr val="009900"/>
                </a:solidFill>
                <a:latin typeface="Calibri" panose="020F0502020204030204" pitchFamily="34" charset="0"/>
              </a:rPr>
              <a:t>sejt</a:t>
            </a:r>
            <a:r>
              <a:rPr lang="hu-HU" sz="1600" dirty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</a:rPr>
              <a:t>elnevezése a latin </a:t>
            </a:r>
            <a:r>
              <a:rPr lang="hu-HU" sz="1600" i="1" dirty="0" err="1">
                <a:solidFill>
                  <a:srgbClr val="009900"/>
                </a:solidFill>
                <a:latin typeface="Calibri" panose="020F0502020204030204" pitchFamily="34" charset="0"/>
              </a:rPr>
              <a:t>cellula</a:t>
            </a:r>
            <a:r>
              <a:rPr lang="hu-HU" sz="1600" dirty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</a:rPr>
              <a:t>szóból eredeztetik, amely „kis szobát” jelent. Ezt a nevet </a:t>
            </a:r>
            <a:r>
              <a:rPr lang="hu-HU" sz="1600" b="1" dirty="0">
                <a:latin typeface="Calibri" panose="020F0502020204030204" pitchFamily="34" charset="0"/>
              </a:rPr>
              <a:t>Robert Hooke</a:t>
            </a:r>
            <a:r>
              <a:rPr lang="hu-HU" sz="1600" dirty="0">
                <a:latin typeface="Calibri" panose="020F0502020204030204" pitchFamily="34" charset="0"/>
              </a:rPr>
              <a:t> adta, amikor parafa metszetét nézte mikroszkópon át, és </a:t>
            </a:r>
            <a:r>
              <a:rPr lang="hu-HU" sz="1600" dirty="0" smtClean="0">
                <a:latin typeface="Calibri" panose="020F0502020204030204" pitchFamily="34" charset="0"/>
              </a:rPr>
              <a:t>hasonlóságot fedezett fel a sejtek, amiket </a:t>
            </a:r>
            <a:r>
              <a:rPr lang="hu-HU" sz="1600" dirty="0">
                <a:latin typeface="Calibri" panose="020F0502020204030204" pitchFamily="34" charset="0"/>
              </a:rPr>
              <a:t>megfigyelt </a:t>
            </a:r>
            <a:r>
              <a:rPr lang="hu-HU" sz="1600" dirty="0" smtClean="0">
                <a:latin typeface="Calibri" panose="020F0502020204030204" pitchFamily="34" charset="0"/>
              </a:rPr>
              <a:t> és a szerzetesek hajlékai (cellái) között.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70000"/>
              </a:spcBef>
            </a:pPr>
            <a:r>
              <a:rPr lang="hu-HU" sz="1600" dirty="0">
                <a:latin typeface="Calibri" panose="020F0502020204030204" pitchFamily="34" charset="0"/>
              </a:rPr>
              <a:t>A sejt szó mai hivatalos jelentése: </a:t>
            </a:r>
            <a:r>
              <a:rPr lang="hu-HU" sz="1600" i="1" dirty="0">
                <a:solidFill>
                  <a:srgbClr val="009900"/>
                </a:solidFill>
                <a:latin typeface="Calibri" panose="020F0502020204030204" pitchFamily="34" charset="0"/>
              </a:rPr>
              <a:t>az élet legkisebb élő egysége</a:t>
            </a:r>
            <a:r>
              <a:rPr lang="hu-HU" sz="1600" i="1" dirty="0">
                <a:latin typeface="Calibri" panose="020F0502020204030204" pitchFamily="34" charset="0"/>
              </a:rPr>
              <a:t>. </a:t>
            </a:r>
            <a:r>
              <a:rPr lang="hu-HU" sz="1600" dirty="0">
                <a:latin typeface="Calibri" panose="020F0502020204030204" pitchFamily="34" charset="0"/>
              </a:rPr>
              <a:t>A sejt </a:t>
            </a:r>
            <a:r>
              <a:rPr lang="hu-HU" sz="1600" i="1" dirty="0">
                <a:solidFill>
                  <a:srgbClr val="009900"/>
                </a:solidFill>
                <a:latin typeface="Calibri" panose="020F0502020204030204" pitchFamily="34" charset="0"/>
              </a:rPr>
              <a:t>az a legkisebb strukturális és funkcionális egység, amely még az alapvető életjelenségeket mutatja, önálló életre képes.</a:t>
            </a:r>
          </a:p>
          <a:p>
            <a:pPr algn="just">
              <a:lnSpc>
                <a:spcPct val="125000"/>
              </a:lnSpc>
            </a:pPr>
            <a:r>
              <a:rPr lang="hu-HU" sz="1600" dirty="0">
                <a:solidFill>
                  <a:srgbClr val="FF3399"/>
                </a:solidFill>
                <a:latin typeface="Calibri" panose="020F0502020204030204" pitchFamily="34" charset="0"/>
              </a:rPr>
              <a:t>Sejttan (</a:t>
            </a:r>
            <a:r>
              <a:rPr lang="hu-HU" sz="1600" dirty="0" err="1">
                <a:solidFill>
                  <a:srgbClr val="FF3399"/>
                </a:solidFill>
                <a:latin typeface="Calibri" panose="020F0502020204030204" pitchFamily="34" charset="0"/>
              </a:rPr>
              <a:t>cytologia</a:t>
            </a:r>
            <a:r>
              <a:rPr lang="hu-HU" sz="1600" dirty="0">
                <a:solidFill>
                  <a:srgbClr val="FF3399"/>
                </a:solidFill>
                <a:latin typeface="Calibri" panose="020F0502020204030204" pitchFamily="34" charset="0"/>
              </a:rPr>
              <a:t>):</a:t>
            </a:r>
            <a:r>
              <a:rPr lang="hu-HU" sz="1600" dirty="0">
                <a:latin typeface="Calibri" panose="020F0502020204030204" pitchFamily="34" charset="0"/>
              </a:rPr>
              <a:t> a sejttel, elsősorban annak szerkezetével foglalkozó klasszikus tudományág.</a:t>
            </a:r>
          </a:p>
          <a:p>
            <a:pPr algn="just">
              <a:lnSpc>
                <a:spcPct val="125000"/>
              </a:lnSpc>
            </a:pPr>
            <a:r>
              <a:rPr lang="hu-HU" sz="1600" dirty="0">
                <a:solidFill>
                  <a:srgbClr val="FF3399"/>
                </a:solidFill>
                <a:latin typeface="Calibri" panose="020F0502020204030204" pitchFamily="34" charset="0"/>
              </a:rPr>
              <a:t>Sejtbiológia:</a:t>
            </a:r>
            <a:r>
              <a:rPr lang="hu-HU" sz="1600" dirty="0">
                <a:latin typeface="Calibri" panose="020F0502020204030204" pitchFamily="34" charset="0"/>
              </a:rPr>
              <a:t> integratív tudomány, összesíti, egységbe foglalja a sejtre vonatkozó strukturális, molekuláris, biokémiai, élettani, biofizikai stb. ismereteket. </a:t>
            </a:r>
            <a:r>
              <a:rPr lang="hu-HU" sz="1600" b="1" dirty="0">
                <a:latin typeface="Calibri" panose="020F0502020204030204" pitchFamily="34" charset="0"/>
              </a:rPr>
              <a:t>Struktúra és funkció egysége</a:t>
            </a:r>
            <a:r>
              <a:rPr lang="hu-HU" sz="1600" dirty="0">
                <a:latin typeface="Calibri" panose="020F0502020204030204" pitchFamily="34" charset="0"/>
              </a:rPr>
              <a:t>.</a:t>
            </a:r>
            <a:endParaRPr lang="hu-HU" sz="1600" i="1" dirty="0">
              <a:latin typeface="Calibri" panose="020F0502020204030204" pitchFamily="34" charset="0"/>
            </a:endParaRP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3492351" y="333375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>
                <a:solidFill>
                  <a:srgbClr val="003399"/>
                </a:solidFill>
                <a:latin typeface="Calibri" panose="020F0502020204030204" pitchFamily="34" charset="0"/>
              </a:rPr>
              <a:t>A sejt általában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nucl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14438"/>
            <a:ext cx="4249738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643438" y="188913"/>
            <a:ext cx="43926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endParaRPr lang="hu-HU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laza szerkezetű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, a DNS funkcionális formája.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aktív, szinte folyamatosan íródnak át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mRNS-be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messenger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RNS-be) a gének információi.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Aktív fehérjeszintézist folytató sejtekben a mag szerkezete éppen ezért laza,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eukromatikus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endParaRPr lang="hu-H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hu-H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olyan típusa, mely nem </a:t>
            </a:r>
            <a:r>
              <a:rPr lang="hu-H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aktív (izotóppal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jelölt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uridinbeépülés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nem detektálható).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Két fő típusa van, a 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konstitutív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és a 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fakultatív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konstitutív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sohasem íródik át, mind funkciójában, mind formájában irreverzibilisen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inaktivvá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vált. Az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1,9,16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és az emberi Y kromoszómák tartalmaznak ilyen régiókat. Az ilyen fajtájú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inaktiváklódásnak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(gének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mRNS-be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történő átírásában) játszott szerepe fontos tényező a sejt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differenciációjában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fakultatív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heterokromatinnak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megvan a képessége, hogy visszatérjen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eukromatikus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állapotba, ezzel lehetővé téve génjeinek kifejeződését. A nőkben található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inaktív X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kromoszómájuk ilyen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kromatinból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áll. 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Fokozott igénybevételkor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mennyisége növekszik. Csökkent igénybevételkor inkább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heterokromatint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látunk 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vvt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sejtmag kilökődése előtt). </a:t>
            </a:r>
          </a:p>
        </p:txBody>
      </p:sp>
      <p:sp>
        <p:nvSpPr>
          <p:cNvPr id="14340" name="Line 15"/>
          <p:cNvSpPr>
            <a:spLocks noChangeShapeType="1"/>
          </p:cNvSpPr>
          <p:nvPr/>
        </p:nvSpPr>
        <p:spPr bwMode="auto">
          <a:xfrm flipH="1">
            <a:off x="2411413" y="333375"/>
            <a:ext cx="2305050" cy="187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1" name="Line 16"/>
          <p:cNvSpPr>
            <a:spLocks noChangeShapeType="1"/>
          </p:cNvSpPr>
          <p:nvPr/>
        </p:nvSpPr>
        <p:spPr bwMode="auto">
          <a:xfrm flipH="1">
            <a:off x="3276600" y="2060575"/>
            <a:ext cx="13668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2" name="Text Box 17"/>
          <p:cNvSpPr txBox="1">
            <a:spLocks noChangeArrowheads="1"/>
          </p:cNvSpPr>
          <p:nvPr/>
        </p:nvSpPr>
        <p:spPr bwMode="auto">
          <a:xfrm>
            <a:off x="231775" y="131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8158" y="303039"/>
            <a:ext cx="4608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Magvacska (</a:t>
            </a:r>
            <a:r>
              <a:rPr lang="hu-HU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16387" name="Picture 6" descr="nucleolusE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3429000"/>
            <a:ext cx="4098925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23850" y="744974"/>
            <a:ext cx="41036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Basophil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testecske a sejtmagban, RNS-specifikus festékekkel festődik. „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Ribosoma-gyár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”: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transzkripciójának és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ribosoma-alegységek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összeszerelésének a helye. Több más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ribonukleoprotein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, SRP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, …) is itt alakul ki.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358775" y="1956447"/>
            <a:ext cx="41767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ribosomák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képződése:</a:t>
            </a:r>
          </a:p>
          <a:p>
            <a:pPr>
              <a:spcBef>
                <a:spcPct val="50000"/>
              </a:spcBef>
            </a:pP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haploid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készletben 5 kromoszóma tartalmaz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géneket, többszörös példányban (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nucleoulus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organisator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regio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: NOR).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10 kromoszóma NOR szakaszai egymás felé fordulnak.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Az átírt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3 darabra vágódik, egy további kis darab (5,4S RNS) egy másik kromoszómáról származik.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ribosoma-fehérjék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magimporttal jutnak be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cytosolból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magpórusokon keresztül,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komplexálódnak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az ott átírt RNS-sel.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kialakult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alegységek magexporttal szállítódnak ki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cytosolba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395288" y="5876925"/>
            <a:ext cx="39608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Intenzív fehérjeszintézis morfológiai jele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fénymikroszkópban: nagy magvacska és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basophil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(sok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miatt)</a:t>
            </a: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395288" y="5084763"/>
            <a:ext cx="41036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Magvacskák száma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interfázisban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1 nagy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, sejtosztódás elején és sejtosztódás után több kisebb (a NOR kromoszómáknak megfelelően)</a:t>
            </a: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7812088" y="6237288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EM kép</a:t>
            </a: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4932363" y="2997200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/>
              <a:t>granuláris komponens (ribonukleoprotein részecskék)</a:t>
            </a:r>
          </a:p>
        </p:txBody>
      </p:sp>
      <p:sp>
        <p:nvSpPr>
          <p:cNvPr id="16394" name="Line 14"/>
          <p:cNvSpPr>
            <a:spLocks noChangeShapeType="1"/>
          </p:cNvSpPr>
          <p:nvPr/>
        </p:nvSpPr>
        <p:spPr bwMode="auto">
          <a:xfrm>
            <a:off x="6011863" y="3357563"/>
            <a:ext cx="431800" cy="10795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7235825" y="2997200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/>
              <a:t>filamentáris komponens (RNS darabok)</a:t>
            </a:r>
          </a:p>
        </p:txBody>
      </p:sp>
      <p:sp>
        <p:nvSpPr>
          <p:cNvPr id="16396" name="Line 16"/>
          <p:cNvSpPr>
            <a:spLocks noChangeShapeType="1"/>
          </p:cNvSpPr>
          <p:nvPr/>
        </p:nvSpPr>
        <p:spPr bwMode="auto">
          <a:xfrm>
            <a:off x="8027988" y="3357563"/>
            <a:ext cx="73025" cy="11509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16397" name="Picture 17" descr="neu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20675"/>
            <a:ext cx="302418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5795963" y="2492375"/>
            <a:ext cx="1081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FM kép</a:t>
            </a: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4716463" y="1700213"/>
            <a:ext cx="10080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100"/>
              <a:t>magvacska idegsejtben</a:t>
            </a:r>
          </a:p>
        </p:txBody>
      </p:sp>
      <p:sp>
        <p:nvSpPr>
          <p:cNvPr id="16400" name="Line 20"/>
          <p:cNvSpPr>
            <a:spLocks noChangeShapeType="1"/>
          </p:cNvSpPr>
          <p:nvPr/>
        </p:nvSpPr>
        <p:spPr bwMode="auto">
          <a:xfrm flipV="1">
            <a:off x="5580063" y="1700213"/>
            <a:ext cx="1152525" cy="144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1" name="Text Box 21"/>
          <p:cNvSpPr txBox="1">
            <a:spLocks noChangeArrowheads="1"/>
          </p:cNvSpPr>
          <p:nvPr/>
        </p:nvSpPr>
        <p:spPr bwMode="auto">
          <a:xfrm>
            <a:off x="5292725" y="2565400"/>
            <a:ext cx="35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4572000" y="63087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ure 12-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458788"/>
            <a:ext cx="4808537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" y="1447800"/>
            <a:ext cx="457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a sejtmag maghártyával határolt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kompartment</a:t>
            </a: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elhatárolja a DNS állományt a citoplazmától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két rétege pórusokat hoz létre, melynek szerepe van a transzportfolyamatokban (pl.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transzport a sejtmagból a citoplazmába)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 magmembrán belülre néző oldalán számos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filamentum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található, ezek hozzák létre a nukleáris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laminát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lamina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fibrosa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), melyhez a DNS kapcsolódni képes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 külső membrán folyamatosan megy át a durva felszínű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endoplazmatikus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retikulumba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 két membrán között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perinukleáris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tér, mely pedig a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terével folytonos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144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Sejtmaghártya</a:t>
            </a:r>
          </a:p>
        </p:txBody>
      </p:sp>
    </p:spTree>
    <p:extLst>
      <p:ext uri="{BB962C8B-B14F-4D97-AF65-F5344CB8AC3E}">
        <p14:creationId xmlns:p14="http://schemas.microsoft.com/office/powerpoint/2010/main" val="28013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512" y="1473992"/>
            <a:ext cx="3817938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magmembránon jól látható egy magpórus (</a:t>
            </a:r>
            <a:r>
              <a:rPr lang="hu-H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nyíl). A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magmembrán külső lemeze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membránjával folytonos (itt a sima felszínű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látható (kettős nyíl)) </a:t>
            </a:r>
          </a:p>
          <a:p>
            <a:pPr>
              <a:lnSpc>
                <a:spcPct val="12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durva felszínű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ciszternái is láthatók a képen.</a:t>
            </a:r>
          </a:p>
          <a:p>
            <a:pPr>
              <a:lnSpc>
                <a:spcPct val="12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×80,000. </a:t>
            </a:r>
          </a:p>
        </p:txBody>
      </p:sp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250825" y="3838575"/>
            <a:ext cx="5253038" cy="2470150"/>
            <a:chOff x="793" y="441"/>
            <a:chExt cx="4706" cy="2627"/>
          </a:xfrm>
        </p:grpSpPr>
        <p:pic>
          <p:nvPicPr>
            <p:cNvPr id="17421" name="Picture 5" descr="ch1f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441"/>
              <a:ext cx="4083" cy="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Text Box 6"/>
            <p:cNvSpPr txBox="1">
              <a:spLocks noChangeArrowheads="1"/>
            </p:cNvSpPr>
            <p:nvPr/>
          </p:nvSpPr>
          <p:spPr bwMode="auto">
            <a:xfrm>
              <a:off x="793" y="2840"/>
              <a:ext cx="470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800"/>
                <a:t>http://www.ncbi.nlm.nih.gov/books/bv.fcgi?highlight=smooth%20endoplasmic%20reticulum&amp;rid=bnchm.figgrp.22</a:t>
              </a:r>
            </a:p>
          </p:txBody>
        </p:sp>
      </p:grpSp>
      <p:pic>
        <p:nvPicPr>
          <p:cNvPr id="17412" name="Picture 11" descr="Ns13dP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3300" y="3046413"/>
            <a:ext cx="26638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2" descr="magpo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15888"/>
            <a:ext cx="4968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5081588" y="3262313"/>
            <a:ext cx="927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külső réteg</a:t>
            </a:r>
          </a:p>
        </p:txBody>
      </p:sp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5003800" y="3779838"/>
            <a:ext cx="935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belső réteg</a:t>
            </a: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5073650" y="4270375"/>
            <a:ext cx="1196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heterokromatin</a:t>
            </a:r>
          </a:p>
        </p:txBody>
      </p:sp>
      <p:sp>
        <p:nvSpPr>
          <p:cNvPr id="17417" name="Line 16"/>
          <p:cNvSpPr>
            <a:spLocks noChangeShapeType="1"/>
          </p:cNvSpPr>
          <p:nvPr/>
        </p:nvSpPr>
        <p:spPr bwMode="auto">
          <a:xfrm flipV="1">
            <a:off x="6154738" y="4125913"/>
            <a:ext cx="14287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8" name="Line 17"/>
          <p:cNvSpPr>
            <a:spLocks noChangeShapeType="1"/>
          </p:cNvSpPr>
          <p:nvPr/>
        </p:nvSpPr>
        <p:spPr bwMode="auto">
          <a:xfrm>
            <a:off x="5938838" y="3478213"/>
            <a:ext cx="3587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9" name="Line 18"/>
          <p:cNvSpPr>
            <a:spLocks noChangeShapeType="1"/>
          </p:cNvSpPr>
          <p:nvPr/>
        </p:nvSpPr>
        <p:spPr bwMode="auto">
          <a:xfrm flipV="1">
            <a:off x="5938838" y="3838575"/>
            <a:ext cx="2873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0" name="Text Box 19"/>
          <p:cNvSpPr txBox="1">
            <a:spLocks noChangeArrowheads="1"/>
          </p:cNvSpPr>
          <p:nvPr/>
        </p:nvSpPr>
        <p:spPr bwMode="auto">
          <a:xfrm>
            <a:off x="5938838" y="4846638"/>
            <a:ext cx="2881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magpórus pereméhez 6-8 DNS molekula kapcsolódhat. Itt indul a DNS átírás (startpont)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póruson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keresztül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és riboszóma alegységek hagyják el a sejtmagot.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987675" y="260350"/>
            <a:ext cx="352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Magburok („maghártya”)</a:t>
            </a:r>
          </a:p>
        </p:txBody>
      </p:sp>
      <p:pic>
        <p:nvPicPr>
          <p:cNvPr id="18435" name="Picture 5" descr="figure 4-0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3113"/>
            <a:ext cx="4554538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23850" y="765175"/>
            <a:ext cx="84963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A mag széli struktúrái (kívülről befelé):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magburok: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400" u="sng" dirty="0" err="1">
                <a:solidFill>
                  <a:srgbClr val="002060"/>
                </a:solidFill>
              </a:rPr>
              <a:t>perinuclearis</a:t>
            </a:r>
            <a:r>
              <a:rPr lang="hu-HU" sz="1400" u="sng" dirty="0">
                <a:solidFill>
                  <a:srgbClr val="002060"/>
                </a:solidFill>
              </a:rPr>
              <a:t> </a:t>
            </a:r>
            <a:r>
              <a:rPr lang="hu-HU" sz="1400" u="sng" dirty="0" err="1">
                <a:solidFill>
                  <a:srgbClr val="002060"/>
                </a:solidFill>
              </a:rPr>
              <a:t>cisterna</a:t>
            </a:r>
            <a:r>
              <a:rPr lang="hu-HU" sz="1400" dirty="0">
                <a:solidFill>
                  <a:srgbClr val="002060"/>
                </a:solidFill>
              </a:rPr>
              <a:t> (külső és belső membrán, köztük </a:t>
            </a:r>
            <a:r>
              <a:rPr lang="hu-HU" sz="1400" dirty="0" err="1">
                <a:solidFill>
                  <a:srgbClr val="002060"/>
                </a:solidFill>
              </a:rPr>
              <a:t>perinuclearis</a:t>
            </a:r>
            <a:r>
              <a:rPr lang="hu-HU" sz="1400" dirty="0">
                <a:solidFill>
                  <a:srgbClr val="002060"/>
                </a:solidFill>
              </a:rPr>
              <a:t> tér), kapcsolatban áll a durva felszínű </a:t>
            </a:r>
            <a:r>
              <a:rPr lang="hu-HU" sz="1400" dirty="0" err="1">
                <a:solidFill>
                  <a:srgbClr val="002060"/>
                </a:solidFill>
              </a:rPr>
              <a:t>endoplasmás</a:t>
            </a:r>
            <a:r>
              <a:rPr lang="hu-HU" sz="1400" dirty="0">
                <a:solidFill>
                  <a:srgbClr val="002060"/>
                </a:solidFill>
              </a:rPr>
              <a:t> </a:t>
            </a:r>
            <a:r>
              <a:rPr lang="hu-HU" sz="1400" dirty="0" err="1">
                <a:solidFill>
                  <a:srgbClr val="002060"/>
                </a:solidFill>
              </a:rPr>
              <a:t>reticulummal</a:t>
            </a:r>
            <a:r>
              <a:rPr lang="hu-HU" sz="1400" dirty="0">
                <a:solidFill>
                  <a:srgbClr val="002060"/>
                </a:solidFill>
              </a:rPr>
              <a:t>. Külső membránon </a:t>
            </a:r>
            <a:r>
              <a:rPr lang="hu-HU" sz="1400" dirty="0" err="1">
                <a:solidFill>
                  <a:srgbClr val="002060"/>
                </a:solidFill>
              </a:rPr>
              <a:t>ribosomák</a:t>
            </a:r>
            <a:r>
              <a:rPr lang="hu-HU" sz="1400" dirty="0">
                <a:solidFill>
                  <a:srgbClr val="002060"/>
                </a:solidFill>
              </a:rPr>
              <a:t>. Belső membránon kötőhelyek </a:t>
            </a:r>
            <a:r>
              <a:rPr lang="hu-HU" sz="1400" dirty="0" err="1">
                <a:solidFill>
                  <a:srgbClr val="002060"/>
                </a:solidFill>
              </a:rPr>
              <a:t>laminoknak</a:t>
            </a:r>
            <a:r>
              <a:rPr lang="hu-HU" sz="1400" dirty="0">
                <a:solidFill>
                  <a:srgbClr val="002060"/>
                </a:solidFill>
              </a:rPr>
              <a:t> és </a:t>
            </a:r>
            <a:r>
              <a:rPr lang="hu-HU" sz="1400" dirty="0" err="1">
                <a:solidFill>
                  <a:srgbClr val="002060"/>
                </a:solidFill>
              </a:rPr>
              <a:t>kromatinnak</a:t>
            </a:r>
            <a:r>
              <a:rPr lang="hu-HU" sz="1400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sz="1600" b="1" dirty="0" err="1">
                <a:solidFill>
                  <a:srgbClr val="002060"/>
                </a:solidFill>
              </a:rPr>
              <a:t>maglamina</a:t>
            </a:r>
            <a:r>
              <a:rPr lang="hu-HU" sz="1600" b="1" dirty="0">
                <a:solidFill>
                  <a:srgbClr val="002060"/>
                </a:solidFill>
              </a:rPr>
              <a:t>: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400" dirty="0">
                <a:solidFill>
                  <a:srgbClr val="002060"/>
                </a:solidFill>
              </a:rPr>
              <a:t>10 nm-es </a:t>
            </a:r>
            <a:r>
              <a:rPr lang="hu-HU" sz="1400" dirty="0" err="1">
                <a:solidFill>
                  <a:srgbClr val="002060"/>
                </a:solidFill>
              </a:rPr>
              <a:t>filamentumokból</a:t>
            </a:r>
            <a:r>
              <a:rPr lang="hu-HU" sz="1400" dirty="0">
                <a:solidFill>
                  <a:srgbClr val="002060"/>
                </a:solidFill>
              </a:rPr>
              <a:t> álló rácsozat (</a:t>
            </a:r>
            <a:r>
              <a:rPr lang="hu-HU" sz="1400" dirty="0" err="1">
                <a:solidFill>
                  <a:srgbClr val="002060"/>
                </a:solidFill>
              </a:rPr>
              <a:t>lamin</a:t>
            </a:r>
            <a:r>
              <a:rPr lang="hu-HU" sz="1400" dirty="0">
                <a:solidFill>
                  <a:srgbClr val="002060"/>
                </a:solidFill>
              </a:rPr>
              <a:t> fehérjékből álló ún. intermedier </a:t>
            </a:r>
            <a:r>
              <a:rPr lang="hu-HU" sz="1400" dirty="0" err="1">
                <a:solidFill>
                  <a:srgbClr val="002060"/>
                </a:solidFill>
              </a:rPr>
              <a:t>filamentumok</a:t>
            </a:r>
            <a:r>
              <a:rPr lang="hu-HU" sz="1400" dirty="0">
                <a:solidFill>
                  <a:srgbClr val="002060"/>
                </a:solidFill>
              </a:rPr>
              <a:t>). A magburok mechanikai támasztéka, lebontásakor (pl. sejtosztódáskor) a burok darabokra esik szét.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széli </a:t>
            </a:r>
            <a:r>
              <a:rPr lang="hu-HU" sz="1600" b="1" dirty="0" err="1">
                <a:solidFill>
                  <a:srgbClr val="002060"/>
                </a:solidFill>
              </a:rPr>
              <a:t>heterokromatin</a:t>
            </a:r>
            <a:r>
              <a:rPr lang="hu-HU" sz="1400" dirty="0">
                <a:solidFill>
                  <a:srgbClr val="002060"/>
                </a:solidFill>
              </a:rPr>
              <a:t>: kromoszómák általában kihorgonyzódnak a magburokhoz, </a:t>
            </a:r>
            <a:r>
              <a:rPr lang="hu-HU" sz="1400" dirty="0" err="1">
                <a:solidFill>
                  <a:srgbClr val="002060"/>
                </a:solidFill>
              </a:rPr>
              <a:t>heterokromatikus</a:t>
            </a:r>
            <a:r>
              <a:rPr lang="hu-HU" sz="1400" dirty="0">
                <a:solidFill>
                  <a:srgbClr val="002060"/>
                </a:solidFill>
              </a:rPr>
              <a:t> részük a </a:t>
            </a:r>
            <a:r>
              <a:rPr lang="hu-HU" sz="1400" dirty="0" err="1">
                <a:solidFill>
                  <a:srgbClr val="002060"/>
                </a:solidFill>
              </a:rPr>
              <a:t>maglaminához</a:t>
            </a:r>
            <a:r>
              <a:rPr lang="hu-HU" sz="1400" dirty="0">
                <a:solidFill>
                  <a:srgbClr val="002060"/>
                </a:solidFill>
              </a:rPr>
              <a:t> tapad.</a:t>
            </a:r>
          </a:p>
        </p:txBody>
      </p:sp>
      <p:pic>
        <p:nvPicPr>
          <p:cNvPr id="18437" name="Picture 8" descr="32203nucporna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427537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7596188" y="4149725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cytoplasma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092950" y="5734050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a mag belső tere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5292725" y="4292600"/>
            <a:ext cx="151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66"/>
                </a:solidFill>
              </a:rPr>
              <a:t>külső membrán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5292725" y="5589588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66"/>
                </a:solidFill>
              </a:rPr>
              <a:t>belső membrán</a:t>
            </a:r>
          </a:p>
        </p:txBody>
      </p:sp>
      <p:sp>
        <p:nvSpPr>
          <p:cNvPr id="18442" name="Line 13"/>
          <p:cNvSpPr>
            <a:spLocks noChangeShapeType="1"/>
          </p:cNvSpPr>
          <p:nvPr/>
        </p:nvSpPr>
        <p:spPr bwMode="auto">
          <a:xfrm>
            <a:off x="6084888" y="4652963"/>
            <a:ext cx="0" cy="433387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 flipV="1">
            <a:off x="6084888" y="5157788"/>
            <a:ext cx="0" cy="504825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 flipH="1">
            <a:off x="7235825" y="4221163"/>
            <a:ext cx="0" cy="5762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6877050" y="3860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66"/>
                </a:solidFill>
              </a:rPr>
              <a:t>pórus</a:t>
            </a: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5292725" y="6583363"/>
            <a:ext cx="3671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bg1"/>
                </a:solidFill>
              </a:rPr>
              <a:t>A magburok keresztmetszete EM felvételen</a:t>
            </a:r>
          </a:p>
        </p:txBody>
      </p:sp>
      <p:sp>
        <p:nvSpPr>
          <p:cNvPr id="18447" name="Text Box 18"/>
          <p:cNvSpPr txBox="1">
            <a:spLocks noChangeArrowheads="1"/>
          </p:cNvSpPr>
          <p:nvPr/>
        </p:nvSpPr>
        <p:spPr bwMode="auto">
          <a:xfrm>
            <a:off x="4716463" y="60928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0" y="638175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npo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052513"/>
            <a:ext cx="3770313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345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Pórusok a magburkon</a:t>
            </a:r>
          </a:p>
        </p:txBody>
      </p:sp>
      <p:pic>
        <p:nvPicPr>
          <p:cNvPr id="19460" name="Picture 6" descr="magporusFT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38735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427984" y="188913"/>
            <a:ext cx="4679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A DNS a magburok által körülvett térbe záródik be. A </a:t>
            </a:r>
            <a:r>
              <a:rPr lang="hu-HU" sz="1400" dirty="0" err="1">
                <a:solidFill>
                  <a:srgbClr val="002060"/>
                </a:solidFill>
              </a:rPr>
              <a:t>cytoplasmával</a:t>
            </a:r>
            <a:r>
              <a:rPr lang="hu-HU" sz="1400" dirty="0">
                <a:solidFill>
                  <a:srgbClr val="002060"/>
                </a:solidFill>
              </a:rPr>
              <a:t> </a:t>
            </a:r>
            <a:r>
              <a:rPr lang="hu-HU" sz="1400" dirty="0" err="1">
                <a:solidFill>
                  <a:srgbClr val="002060"/>
                </a:solidFill>
              </a:rPr>
              <a:t>a</a:t>
            </a:r>
            <a:r>
              <a:rPr lang="hu-HU" sz="1400" dirty="0">
                <a:solidFill>
                  <a:srgbClr val="002060"/>
                </a:solidFill>
              </a:rPr>
              <a:t> közlekedést ellenőrzött kapuk, a magpórusok biztosítják.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827088" y="6381750"/>
            <a:ext cx="3024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solidFill>
                  <a:srgbClr val="002060"/>
                </a:solidFill>
              </a:rPr>
              <a:t>Fagyasztva-tört preparátum, EM felv.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4572000" y="6453188"/>
            <a:ext cx="457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 err="1">
                <a:solidFill>
                  <a:srgbClr val="002060"/>
                </a:solidFill>
              </a:rPr>
              <a:t>Póruskomplexek</a:t>
            </a:r>
            <a:r>
              <a:rPr lang="hu-HU" sz="1200" b="1" dirty="0">
                <a:solidFill>
                  <a:srgbClr val="002060"/>
                </a:solidFill>
              </a:rPr>
              <a:t> a magburok lapszerinti metszetén, EM felv.</a:t>
            </a:r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 flipH="1">
            <a:off x="2843213" y="2997200"/>
            <a:ext cx="215900" cy="3603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 flipH="1">
            <a:off x="6084888" y="2708275"/>
            <a:ext cx="215900" cy="4333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179388" y="6021388"/>
            <a:ext cx="468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4427538" y="60213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magporuss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1052513"/>
            <a:ext cx="35369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0" descr="magporussc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836613"/>
            <a:ext cx="373380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Line 11"/>
          <p:cNvSpPr>
            <a:spLocks noChangeShapeType="1"/>
          </p:cNvSpPr>
          <p:nvPr/>
        </p:nvSpPr>
        <p:spPr bwMode="auto">
          <a:xfrm flipV="1">
            <a:off x="3924300" y="1700213"/>
            <a:ext cx="1584325" cy="730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5" name="Line 13"/>
          <p:cNvSpPr>
            <a:spLocks noChangeShapeType="1"/>
          </p:cNvSpPr>
          <p:nvPr/>
        </p:nvSpPr>
        <p:spPr bwMode="auto">
          <a:xfrm flipV="1">
            <a:off x="4356100" y="4581525"/>
            <a:ext cx="1800225" cy="1428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900113" y="333375"/>
            <a:ext cx="352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póruskomplex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szerkezete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364163" y="260350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/>
              <a:t>A pórusok 8 széli komplexből állnak</a:t>
            </a:r>
            <a:r>
              <a:rPr lang="hu-HU" sz="1200"/>
              <a:t>, </a:t>
            </a:r>
            <a:r>
              <a:rPr lang="hu-HU" sz="1200" b="1"/>
              <a:t>középen csatorna</a:t>
            </a:r>
            <a:r>
              <a:rPr lang="hu-HU" sz="1200"/>
              <a:t>,  EM kép, negatív festés</a:t>
            </a:r>
          </a:p>
        </p:txBody>
      </p: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5076825" y="6381750"/>
            <a:ext cx="3887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/>
              <a:t>Pásztázó EM felvétel a magburok belső oldaláról</a:t>
            </a:r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611188" y="5516563"/>
            <a:ext cx="396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Számuk:</a:t>
            </a:r>
            <a:r>
              <a:rPr lang="hu-HU" sz="1200"/>
              <a:t> több száz v. ezer/sejtmag</a:t>
            </a:r>
          </a:p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Nagyság:</a:t>
            </a:r>
            <a:r>
              <a:rPr lang="hu-HU" sz="1200"/>
              <a:t> 50 nm átmérő, centrális csatorna 10 (-25) nm</a:t>
            </a:r>
          </a:p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össztömeg:</a:t>
            </a:r>
            <a:r>
              <a:rPr lang="hu-HU" sz="1200"/>
              <a:t> 125 millió Da, 30 különböző fehérje építi fel </a:t>
            </a:r>
          </a:p>
        </p:txBody>
      </p:sp>
      <p:sp>
        <p:nvSpPr>
          <p:cNvPr id="20490" name="Text Box 18"/>
          <p:cNvSpPr txBox="1">
            <a:spLocks noChangeArrowheads="1"/>
          </p:cNvSpPr>
          <p:nvPr/>
        </p:nvSpPr>
        <p:spPr bwMode="auto">
          <a:xfrm>
            <a:off x="1547813" y="4797425"/>
            <a:ext cx="433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20491" name="Text Box 19"/>
          <p:cNvSpPr txBox="1">
            <a:spLocks noChangeArrowheads="1"/>
          </p:cNvSpPr>
          <p:nvPr/>
        </p:nvSpPr>
        <p:spPr bwMode="auto">
          <a:xfrm>
            <a:off x="1547813" y="2852738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20492" name="Text Box 20"/>
          <p:cNvSpPr txBox="1">
            <a:spLocks noChangeArrowheads="1"/>
          </p:cNvSpPr>
          <p:nvPr/>
        </p:nvSpPr>
        <p:spPr bwMode="auto">
          <a:xfrm>
            <a:off x="8532813" y="3213100"/>
            <a:ext cx="360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8"/>
            <a:ext cx="9144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5943600" y="2057400"/>
            <a:ext cx="27432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6248400" y="5715000"/>
            <a:ext cx="2895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6096000" y="1905000"/>
            <a:ext cx="3048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Diffúzióval szabadon átjárható a pórus kismérerű molekulák esetén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6096000" y="5638800"/>
            <a:ext cx="2819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Nagyméretű molekulák esetén aktív transzport történik a póruson (import/export)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4495800" cy="11430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Magpórus komplex</a:t>
            </a:r>
          </a:p>
        </p:txBody>
      </p:sp>
    </p:spTree>
    <p:extLst>
      <p:ext uri="{BB962C8B-B14F-4D97-AF65-F5344CB8AC3E}">
        <p14:creationId xmlns:p14="http://schemas.microsoft.com/office/powerpoint/2010/main" val="19445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Transzport a magpóruson keresztül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Magfehérjék a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cytoplasmából</a:t>
            </a: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magba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(ilyenek: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replikációban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transzkripcióban, transzkripció-szabályozásban, RNS-processzálásban, DNS-kondenzálásban szerepet játszó, valamint RNS-kötő fehérjék)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RNS kifelé a magból a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cytoplasmába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hozzákötődő fehérjékkel és a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678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5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Transzport a magpóruson keresztül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906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nukleocitoplazmatikus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transzport szükségessége: RNS-ek a sejtmagban, fehérjék viszont a citoplazmában </a:t>
            </a: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szintetizálódnak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legtöbb magfehérje tartalmaz egy bázikus aminosavakban gazdag régiót (nukleáris lokalizációs szignál (</a:t>
            </a:r>
            <a:r>
              <a:rPr lang="hu-HU" alt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NLS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)), amely jelként szolgál a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sejtmagba történő importálásra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ezt a régiót ún. ingázó </a:t>
            </a: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szállítófehérjék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(pl. 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importin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ismerik fel, hozzákötődnek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komplex részévé válik a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Ran-fehérje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→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guaninnukleotid-kötő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fehérje (G-protein)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GTP-t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kötve aktív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GDP-t kötve inaktív</a:t>
            </a:r>
          </a:p>
          <a:p>
            <a:pPr lvl="1" eaLnBrk="1" hangingPunct="1">
              <a:lnSpc>
                <a:spcPct val="80000"/>
              </a:lnSpc>
            </a:pPr>
            <a:endParaRPr lang="hu-HU" altLang="hu-HU" sz="16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IMPORT: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Importin/NLS/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Ran-GDP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dokkol a pórus-komplexum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citopl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 felszínén, majd átjut a póruson, vagyis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transzlokálódik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 sejtmagba → importin és fehérje felszabadul,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fehérjén a GDP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GTP-re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cserélődik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EXPORT: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kifelé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transzlokálódó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fehérjék nukleáris export szignált (</a:t>
            </a:r>
            <a:r>
              <a:rPr lang="hu-HU" alt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NES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tartalmaznak, 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exportin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fehérjével és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Ran-GTP-vel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képeznek komplexet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628800"/>
            <a:ext cx="7704856" cy="334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M</a:t>
            </a:r>
            <a:r>
              <a:rPr lang="hu-HU" altLang="hu-H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inden </a:t>
            </a: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sejt egy-egy olyan strukturális és funkcionális egység, amely mutatja a legalapvetőbb </a:t>
            </a:r>
            <a:r>
              <a:rPr lang="hu-HU" altLang="hu-H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életjelenségeket:</a:t>
            </a:r>
          </a:p>
          <a:p>
            <a:pPr algn="ctr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anyagokat vesz fel a </a:t>
            </a:r>
            <a:r>
              <a:rPr lang="hu-HU" altLang="hu-H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környezetéből</a:t>
            </a:r>
          </a:p>
          <a:p>
            <a:pPr lvl="1" algn="just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azokat anyagcserével </a:t>
            </a:r>
            <a:r>
              <a:rPr lang="hu-HU" altLang="hu-H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feldolgozza</a:t>
            </a:r>
          </a:p>
          <a:p>
            <a:pPr lvl="1" algn="just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salakanyagokat eltávolítja</a:t>
            </a:r>
          </a:p>
          <a:p>
            <a:pPr lvl="1" algn="just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energiát </a:t>
            </a: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alakít át, védekezik, növekszik, szaporodik, átörökíti a genetikai információit…</a:t>
            </a:r>
          </a:p>
        </p:txBody>
      </p:sp>
    </p:spTree>
    <p:extLst>
      <p:ext uri="{BB962C8B-B14F-4D97-AF65-F5344CB8AC3E}">
        <p14:creationId xmlns:p14="http://schemas.microsoft.com/office/powerpoint/2010/main" val="264978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539750" y="2924175"/>
            <a:ext cx="7848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A transzkripció mechanizmusa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543" y="1632743"/>
            <a:ext cx="52578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Centrális dogma</a:t>
            </a: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1910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19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sejt lineáris kémiai kódban (DNS) őrzi az öröklődő infót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19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DNS: nemcsak tárolja az információt , hanem lehetővé teszi annak szabályozott érvényre jutását, kifejeződését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19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replikáció</a:t>
            </a:r>
            <a:r>
              <a:rPr lang="hu-HU" altLang="hu-HU" sz="19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genetikai kód </a:t>
            </a:r>
            <a:r>
              <a:rPr lang="hu-HU" altLang="hu-HU" sz="19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duplikációja</a:t>
            </a:r>
            <a:r>
              <a:rPr lang="hu-HU" altLang="hu-HU" sz="19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9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szemikonzervatív</a:t>
            </a:r>
            <a:r>
              <a:rPr lang="hu-HU" altLang="hu-HU" sz="19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módon, sejtosztódásnál lesz róla szó)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19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az információ lefordítása minden sejtben azonos úton történik</a:t>
            </a:r>
          </a:p>
        </p:txBody>
      </p:sp>
    </p:spTree>
    <p:extLst>
      <p:ext uri="{BB962C8B-B14F-4D97-AF65-F5344CB8AC3E}">
        <p14:creationId xmlns:p14="http://schemas.microsoft.com/office/powerpoint/2010/main" val="624973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627337" y="1052513"/>
            <a:ext cx="4752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Transzkripció (RNS-szintézis)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11188" y="1989138"/>
            <a:ext cx="8135937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RNS szintézise DNS mentén: meghatározott információ „átírása” a DNS-ről egy RNS darabra.</a:t>
            </a:r>
          </a:p>
          <a:p>
            <a:pPr>
              <a:spcBef>
                <a:spcPct val="50000"/>
              </a:spcBef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1. fázisa, a fehérjét kódoló gén információja mobilis RNS-ként (processzálás után) kijut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és ott a fehérjeszintézishez (transzláció) szolgáltatja a mintát</a:t>
            </a:r>
          </a:p>
          <a:p>
            <a:pPr>
              <a:spcBef>
                <a:spcPct val="50000"/>
              </a:spcBef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mindkét RNS (fehérjékhez kötve) a transzláció fontos segédeszköze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. További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kis RNS-ek transzkripciója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287338"/>
            <a:ext cx="1882775" cy="549275"/>
          </a:xfrm>
        </p:spPr>
        <p:txBody>
          <a:bodyPr/>
          <a:lstStyle/>
          <a:p>
            <a:pPr algn="l" eaLnBrk="1" hangingPunct="1"/>
            <a:r>
              <a:rPr lang="hu-HU" altLang="hu-HU" sz="2400" b="1" smtClean="0"/>
              <a:t>RNS</a:t>
            </a:r>
          </a:p>
        </p:txBody>
      </p:sp>
      <p:pic>
        <p:nvPicPr>
          <p:cNvPr id="942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3429000"/>
            <a:ext cx="1920875" cy="2592388"/>
          </a:xfrm>
          <a:noFill/>
        </p:spPr>
      </p:pic>
      <p:pic>
        <p:nvPicPr>
          <p:cNvPr id="94212" name="Picture 6" descr="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39800"/>
            <a:ext cx="2025650" cy="4978400"/>
          </a:xfr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5750" y="246063"/>
            <a:ext cx="398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4214" name="Szövegdoboz 6"/>
          <p:cNvSpPr txBox="1">
            <a:spLocks noChangeArrowheads="1"/>
          </p:cNvSpPr>
          <p:nvPr/>
        </p:nvSpPr>
        <p:spPr bwMode="auto">
          <a:xfrm>
            <a:off x="5580063" y="692150"/>
            <a:ext cx="28797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Nukleotidok: </a:t>
            </a:r>
            <a:r>
              <a:rPr lang="hu-HU" altLang="hu-HU" sz="1800" b="1">
                <a:latin typeface="Arial" panose="020B0604020202020204" pitchFamily="34" charset="0"/>
              </a:rPr>
              <a:t>A, U, G,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            (</a:t>
            </a:r>
            <a:r>
              <a:rPr lang="el-GR" altLang="hu-HU" sz="1800">
                <a:solidFill>
                  <a:srgbClr val="FF0000"/>
                </a:solidFill>
                <a:latin typeface="Arial" panose="020B0604020202020204" pitchFamily="34" charset="0"/>
              </a:rPr>
              <a:t>β</a:t>
            </a: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-ribóz)</a:t>
            </a:r>
            <a:endParaRPr lang="hu-HU" altLang="hu-HU" sz="1800" b="1">
              <a:latin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435600" y="620713"/>
            <a:ext cx="2736850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1448" name="Szövegdoboz 10"/>
          <p:cNvSpPr txBox="1">
            <a:spLocks noChangeArrowheads="1"/>
          </p:cNvSpPr>
          <p:nvPr/>
        </p:nvSpPr>
        <p:spPr bwMode="auto">
          <a:xfrm>
            <a:off x="4970463" y="2205038"/>
            <a:ext cx="3779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Fajtái: mRNS, tRNS, rRNS, snRNS</a:t>
            </a:r>
          </a:p>
        </p:txBody>
      </p:sp>
      <p:sp>
        <p:nvSpPr>
          <p:cNvPr id="61449" name="Szövegdoboz 13"/>
          <p:cNvSpPr txBox="1">
            <a:spLocks noChangeArrowheads="1"/>
          </p:cNvSpPr>
          <p:nvPr/>
        </p:nvSpPr>
        <p:spPr bwMode="auto">
          <a:xfrm>
            <a:off x="5003800" y="2708275"/>
            <a:ext cx="3024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Negatív töltés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 smtClean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Szimpla szál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 smtClean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Lineáris (de hurokképzés lehetséges)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 smtClean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smtClean="0">
                <a:latin typeface="+mn-lt"/>
              </a:rPr>
              <a:t>Polarizált (3’- és 5’-végek)</a:t>
            </a:r>
          </a:p>
        </p:txBody>
      </p:sp>
    </p:spTree>
    <p:extLst>
      <p:ext uri="{BB962C8B-B14F-4D97-AF65-F5344CB8AC3E}">
        <p14:creationId xmlns:p14="http://schemas.microsoft.com/office/powerpoint/2010/main" val="12006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transzkripció jellemzői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csak az egyik szál hordozza az értelmes genetikai információt, a fehérjekódoló szakaszokat → kódoló/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kodogén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/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sense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/értelmes szál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kódoló szálon start- és stop jelek határozzák meg a fehérjét kódoló szakasz elejét és végét 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transzkripció kezdete: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promóter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(gén előtti DNS szakasz) → RNS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polimeráz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illeszkedését szolgálja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transzkripciós faktorok → DNS szakaszokhoz kapcsolódó fehérjék, ezek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pozicionálják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az RNS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polimerázt</a:t>
            </a: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első lépésben primer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transzkriptum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keletkezik, amely további módosításokon esik keresztül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</a:t>
            </a:r>
            <a:r>
              <a:rPr lang="hu-HU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www.youtube.com/watch?v=WsofH466lqk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hu-HU" altLang="hu-HU" sz="1800" dirty="0" smtClean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0"/>
            <a:ext cx="41148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Transzkripció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4581128"/>
            <a:ext cx="41148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DNS szál mentén RNS szintetizálódik a bázis-komplementaritás szabályai szerint (G-C, A-U, C-G, T-A) 5’→3’ irányban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RNS szintetizálódik (egyetlen láncú,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thymin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helyett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uracyl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dezoxiribóz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helyett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ribóz</a:t>
            </a:r>
            <a:r>
              <a:rPr 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szintézist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RNS-polimeráz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enzim végzi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5604" name="Picture 4" descr="transzkripc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4656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RNSpolimerá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5209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0825" y="6092825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chemeClr val="hlink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298028" y="4007643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chemeClr val="hlink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1458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500188" y="76200"/>
            <a:ext cx="61198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Az RNS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transzkriptum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átalakítása=processzálás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025525" y="1597025"/>
            <a:ext cx="71278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>
                <a:solidFill>
                  <a:srgbClr val="CC0000"/>
                </a:solidFill>
              </a:rPr>
              <a:t>Végmódosítások: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>
                <a:solidFill>
                  <a:schemeClr val="accent2"/>
                </a:solidFill>
              </a:rPr>
              <a:t>5’ végen sapka</a:t>
            </a:r>
            <a:r>
              <a:rPr lang="hu-HU" altLang="hu-HU" sz="1400"/>
              <a:t> (cap) kötődik rá: guanin-nukleotida, fordított helyzetben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>
                <a:solidFill>
                  <a:schemeClr val="accent2"/>
                </a:solidFill>
              </a:rPr>
              <a:t>3’ végen</a:t>
            </a:r>
            <a:r>
              <a:rPr lang="hu-HU" altLang="hu-HU" sz="1400"/>
              <a:t> nagyszámú adenin-nukleotida szintetizálódik (</a:t>
            </a:r>
            <a:r>
              <a:rPr lang="hu-HU" altLang="hu-HU" sz="1400">
                <a:solidFill>
                  <a:schemeClr val="accent2"/>
                </a:solidFill>
              </a:rPr>
              <a:t>polyadenyl-farok</a:t>
            </a:r>
            <a:r>
              <a:rPr lang="hu-HU" altLang="hu-HU" sz="1400"/>
              <a:t>)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400"/>
          </a:p>
          <a:p>
            <a:pPr eaLnBrk="1" hangingPunct="1">
              <a:spcBef>
                <a:spcPct val="50000"/>
              </a:spcBef>
            </a:pPr>
            <a:endParaRPr lang="hu-HU" altLang="hu-HU" sz="1600"/>
          </a:p>
          <a:p>
            <a:pPr eaLnBrk="1" hangingPunct="1">
              <a:spcBef>
                <a:spcPct val="50000"/>
              </a:spcBef>
            </a:pPr>
            <a:endParaRPr lang="hu-HU" altLang="hu-HU" sz="1600"/>
          </a:p>
          <a:p>
            <a:pPr eaLnBrk="1" hangingPunct="1">
              <a:spcBef>
                <a:spcPct val="50000"/>
              </a:spcBef>
            </a:pPr>
            <a:r>
              <a:rPr lang="hu-HU" altLang="hu-HU" sz="1600" b="1">
                <a:solidFill>
                  <a:srgbClr val="CC0000"/>
                </a:solidFill>
              </a:rPr>
              <a:t>Intronok kivágása (splicing)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>
                <a:solidFill>
                  <a:schemeClr val="accent2"/>
                </a:solidFill>
              </a:rPr>
              <a:t>Intronok:</a:t>
            </a:r>
            <a:r>
              <a:rPr lang="hu-HU" altLang="hu-HU" sz="1400"/>
              <a:t> felesleges RNS-szakaszok, ezek kivágódnak, majd lebontódnak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>
                <a:solidFill>
                  <a:schemeClr val="accent2"/>
                </a:solidFill>
              </a:rPr>
              <a:t>Exonok:</a:t>
            </a:r>
            <a:r>
              <a:rPr lang="hu-HU" altLang="hu-HU" sz="1400"/>
              <a:t> megmaradó szakaszok, összekötésük után ezek alkotják a mRNS-t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/>
              <a:t>A splicingban kis RNS-protein komplexek (spliceosomák) játszanak szerepet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600"/>
          </a:p>
          <a:p>
            <a:pPr eaLnBrk="1" hangingPunct="1">
              <a:spcBef>
                <a:spcPct val="50000"/>
              </a:spcBef>
            </a:pPr>
            <a:endParaRPr lang="hu-HU" altLang="hu-HU" sz="1600"/>
          </a:p>
          <a:p>
            <a:pPr eaLnBrk="1" hangingPunct="1">
              <a:spcBef>
                <a:spcPct val="50000"/>
              </a:spcBef>
            </a:pPr>
            <a:endParaRPr lang="hu-HU" altLang="hu-HU" sz="1600"/>
          </a:p>
          <a:p>
            <a:pPr eaLnBrk="1" hangingPunct="1">
              <a:spcBef>
                <a:spcPct val="50000"/>
              </a:spcBef>
            </a:pPr>
            <a:endParaRPr lang="hu-HU" altLang="hu-HU" sz="1600"/>
          </a:p>
          <a:p>
            <a:pPr eaLnBrk="1" hangingPunct="1">
              <a:spcBef>
                <a:spcPct val="50000"/>
              </a:spcBef>
            </a:pPr>
            <a:r>
              <a:rPr lang="hu-HU" altLang="hu-HU" sz="1600">
                <a:solidFill>
                  <a:srgbClr val="CC0000"/>
                </a:solidFill>
              </a:rPr>
              <a:t>A mRNS-hez fehérjék kötődnek</a:t>
            </a:r>
          </a:p>
        </p:txBody>
      </p:sp>
      <p:pic>
        <p:nvPicPr>
          <p:cNvPr id="26628" name="Picture 7" descr="végmó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92688"/>
            <a:ext cx="44958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int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2667000"/>
            <a:ext cx="52339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8532813" y="6092825"/>
            <a:ext cx="360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hlink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15967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133600" y="304800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/>
              <a:t>A transzkripció szabályozása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250825" y="1341438"/>
            <a:ext cx="8713788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dirty="0"/>
              <a:t>A </a:t>
            </a:r>
            <a:r>
              <a:rPr lang="hu-HU" altLang="hu-HU" sz="1400" dirty="0" err="1"/>
              <a:t>génexpresszió</a:t>
            </a:r>
            <a:r>
              <a:rPr lang="hu-HU" altLang="hu-HU" sz="1400" dirty="0"/>
              <a:t> szabályozása az élet egyik legfontosabb, központi mozzanata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CC0000"/>
                </a:solidFill>
              </a:rPr>
              <a:t>Szerepe:</a:t>
            </a:r>
            <a:r>
              <a:rPr lang="hu-HU" altLang="hu-HU" sz="1400" dirty="0"/>
              <a:t> 	a szervezet kifejlődésekor (differenciálódás: bizonyos fehérjék megjelennek, mások letiltódnak)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dirty="0"/>
              <a:t>	felnőtt szervezetben a környezethez való adaptálódás, sejtosztódás, külső jelekre válasz …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CC0000"/>
                </a:solidFill>
              </a:rPr>
              <a:t>Szabályozás több szinten</a:t>
            </a:r>
            <a:r>
              <a:rPr lang="hu-HU" altLang="hu-HU" sz="1400" dirty="0"/>
              <a:t>, </a:t>
            </a:r>
            <a:r>
              <a:rPr lang="hu-HU" altLang="hu-HU" sz="1400" b="1" dirty="0"/>
              <a:t>egyik legfontosabb szint a transzkripció.</a:t>
            </a:r>
          </a:p>
        </p:txBody>
      </p:sp>
      <p:pic>
        <p:nvPicPr>
          <p:cNvPr id="27652" name="Picture 6" descr="génr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70175"/>
            <a:ext cx="51816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323850" y="3644900"/>
            <a:ext cx="37433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1400" u="sng" dirty="0">
                <a:solidFill>
                  <a:srgbClr val="CC0000"/>
                </a:solidFill>
              </a:rPr>
              <a:t>Génregulációs helyek</a:t>
            </a:r>
            <a:r>
              <a:rPr lang="hu-HU" altLang="hu-HU" sz="1400" dirty="0"/>
              <a:t> (génkontroll-régiók) a DNS-láncon. Ide </a:t>
            </a:r>
            <a:r>
              <a:rPr lang="hu-HU" altLang="hu-HU" sz="1400" u="sng" dirty="0">
                <a:solidFill>
                  <a:srgbClr val="CC0000"/>
                </a:solidFill>
              </a:rPr>
              <a:t>génregulációs fehérjék</a:t>
            </a:r>
            <a:r>
              <a:rPr lang="hu-HU" altLang="hu-HU" sz="1400" dirty="0"/>
              <a:t> (specifikus transzkripciós faktorok) kötődhetnek. Ezek együttese hat a </a:t>
            </a:r>
            <a:r>
              <a:rPr lang="hu-HU" altLang="hu-HU" sz="1400" dirty="0" err="1"/>
              <a:t>promotor</a:t>
            </a:r>
            <a:r>
              <a:rPr lang="hu-HU" altLang="hu-HU" sz="1400" dirty="0"/>
              <a:t> régióhoz kötődő fehérjék, az ún. </a:t>
            </a:r>
            <a:r>
              <a:rPr lang="hu-HU" altLang="hu-HU" sz="1400" u="sng" dirty="0">
                <a:solidFill>
                  <a:srgbClr val="CC0000"/>
                </a:solidFill>
              </a:rPr>
              <a:t>általános transzkripciós faktorok</a:t>
            </a:r>
            <a:r>
              <a:rPr lang="hu-HU" altLang="hu-HU" sz="1400" dirty="0"/>
              <a:t> és az </a:t>
            </a:r>
            <a:r>
              <a:rPr lang="hu-HU" altLang="hu-HU" sz="1400" u="sng" dirty="0" err="1">
                <a:solidFill>
                  <a:srgbClr val="CC0000"/>
                </a:solidFill>
              </a:rPr>
              <a:t>RNS-polimeráz</a:t>
            </a:r>
            <a:r>
              <a:rPr lang="hu-HU" altLang="hu-HU" sz="1400" dirty="0"/>
              <a:t> komplexére. Kedvező kölcsönhatás esetén az </a:t>
            </a:r>
            <a:r>
              <a:rPr lang="hu-HU" altLang="hu-HU" sz="1400" dirty="0" err="1"/>
              <a:t>RNS-polimeráz</a:t>
            </a:r>
            <a:r>
              <a:rPr lang="hu-HU" altLang="hu-HU" sz="1400" dirty="0"/>
              <a:t> megindul, és a start-bázistól kezdve RNS-t (primer </a:t>
            </a:r>
            <a:r>
              <a:rPr lang="hu-HU" altLang="hu-HU" sz="1400" dirty="0" err="1"/>
              <a:t>transzkriptumot</a:t>
            </a:r>
            <a:r>
              <a:rPr lang="hu-HU" altLang="hu-HU" sz="1400" dirty="0"/>
              <a:t>) szintetizál.</a:t>
            </a:r>
          </a:p>
          <a:p>
            <a:pPr algn="r" eaLnBrk="1" hangingPunct="1">
              <a:spcBef>
                <a:spcPct val="50000"/>
              </a:spcBef>
            </a:pPr>
            <a:endParaRPr lang="hu-HU" altLang="hu-HU" dirty="0"/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8388350" y="6381750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2443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Transzláció: fordítás nukleinsav nyelvről fehérje nyelvre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1.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 génről RNS-re lemásolt információ az összeszerelendő aminosavak sorrendiségére. (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kodonok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start-kodon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AUG, 3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stop-kodon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egy aminosavat több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kodon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is kódolhat, kezdőpont 5’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-vég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fontos adapter molekula, egyik végén a rá specifikus aminosavat köti, másik végén a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kodonját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kötő komplementer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bázistriplet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(antikodon) van. </a:t>
            </a:r>
            <a:r>
              <a:rPr lang="hu-HU" altLang="hu-HU" sz="1800" dirty="0" smtClean="0">
                <a:latin typeface="Calibri" panose="020F0502020204030204" pitchFamily="34" charset="0"/>
              </a:rPr>
              <a:t>( </a:t>
            </a:r>
            <a:r>
              <a:rPr lang="hu-HU" altLang="hu-HU" sz="1800" dirty="0" err="1">
                <a:latin typeface="Calibri" panose="020F0502020204030204" pitchFamily="34" charset="0"/>
              </a:rPr>
              <a:t>A</a:t>
            </a:r>
            <a:r>
              <a:rPr lang="hu-HU" altLang="hu-HU" sz="1800" dirty="0" err="1" smtClean="0">
                <a:latin typeface="Calibri" panose="020F0502020204030204" pitchFamily="34" charset="0"/>
              </a:rPr>
              <a:t>rginin</a:t>
            </a:r>
            <a:r>
              <a:rPr lang="hu-HU" altLang="hu-HU" sz="1800" dirty="0" smtClean="0">
                <a:latin typeface="Calibri" panose="020F0502020204030204" pitchFamily="34" charset="0"/>
              </a:rPr>
              <a:t>: </a:t>
            </a:r>
            <a:r>
              <a:rPr lang="hu-HU" sz="1800" dirty="0" smtClean="0"/>
              <a:t>CGU</a:t>
            </a:r>
            <a:r>
              <a:rPr lang="hu-HU" sz="1800" dirty="0"/>
              <a:t>, CGC, CGA, CGG, AGA, és </a:t>
            </a:r>
            <a:r>
              <a:rPr lang="hu-HU" sz="1800" dirty="0" smtClean="0"/>
              <a:t>AGG)</a:t>
            </a: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3.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 fehérjeszintézis „munkaasztala”, két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makromekuláris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alegységből áll, (nagy alegység:3 RNS + 49 fehérje, kis alegység: 1 RNS + 33 fehérje), a két alegység a transzlációban kapcsolódik össze. Három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kötőhely (A-, P- és E-hely),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mRNS-kötőhely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4. aminosavak: 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fehérjelánc-építő alegységek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https://www.youtube.com/watch?v=5bLEDd-PSTQ</a:t>
            </a:r>
            <a:endParaRPr lang="hu-HU" altLang="hu-HU" sz="1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339975" y="404813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32771" name="Picture 5" descr="polyriboEM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8913"/>
            <a:ext cx="3024188" cy="23256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6" descr="riboü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1074738"/>
            <a:ext cx="14128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ribokomplet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25209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3"/>
          <p:cNvSpPr txBox="1">
            <a:spLocks noChangeArrowheads="1"/>
          </p:cNvSpPr>
          <p:nvPr/>
        </p:nvSpPr>
        <p:spPr bwMode="auto">
          <a:xfrm>
            <a:off x="6227763" y="2133600"/>
            <a:ext cx="955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600" b="1"/>
              <a:t>EM kép</a:t>
            </a:r>
          </a:p>
        </p:txBody>
      </p:sp>
      <p:sp>
        <p:nvSpPr>
          <p:cNvPr id="32775" name="Line 14"/>
          <p:cNvSpPr>
            <a:spLocks noChangeShapeType="1"/>
          </p:cNvSpPr>
          <p:nvPr/>
        </p:nvSpPr>
        <p:spPr bwMode="auto">
          <a:xfrm>
            <a:off x="6948488" y="836613"/>
            <a:ext cx="215900" cy="215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32776" name="Picture 16" descr="translcik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89255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17"/>
          <p:cNvSpPr txBox="1">
            <a:spLocks noChangeArrowheads="1"/>
          </p:cNvSpPr>
          <p:nvPr/>
        </p:nvSpPr>
        <p:spPr bwMode="auto">
          <a:xfrm>
            <a:off x="179387" y="4686300"/>
            <a:ext cx="4176713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transzláció ismétlődő alapmozzanata: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egy aminosav hozzákötése a </a:t>
            </a:r>
            <a:r>
              <a:rPr lang="hu-HU" alt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peptidlánchoz</a:t>
            </a:r>
            <a:r>
              <a:rPr lang="hu-HU" alt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lánc hosszabbodása: </a:t>
            </a:r>
            <a:r>
              <a:rPr lang="hu-HU" alt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elongáció</a:t>
            </a:r>
            <a:r>
              <a:rPr lang="hu-HU" alt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). A 3 lépésből álló ciklus minden hozzákötendő aminosav esetében ismétlődik.</a:t>
            </a:r>
          </a:p>
        </p:txBody>
      </p:sp>
      <p:sp>
        <p:nvSpPr>
          <p:cNvPr id="32778" name="Line 18"/>
          <p:cNvSpPr>
            <a:spLocks noChangeShapeType="1"/>
          </p:cNvSpPr>
          <p:nvPr/>
        </p:nvSpPr>
        <p:spPr bwMode="auto">
          <a:xfrm>
            <a:off x="4356100" y="4941888"/>
            <a:ext cx="5746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79" name="Text Box 19"/>
          <p:cNvSpPr txBox="1">
            <a:spLocks noChangeArrowheads="1"/>
          </p:cNvSpPr>
          <p:nvPr/>
        </p:nvSpPr>
        <p:spPr bwMode="auto">
          <a:xfrm>
            <a:off x="5076825" y="5661025"/>
            <a:ext cx="215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000" b="1"/>
              <a:t>3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76200" y="7620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 komplett fehérjeszintetizáló gépezet</a:t>
            </a:r>
          </a:p>
        </p:txBody>
      </p:sp>
      <p:sp>
        <p:nvSpPr>
          <p:cNvPr id="32781" name="Text Box 21"/>
          <p:cNvSpPr txBox="1">
            <a:spLocks noChangeArrowheads="1"/>
          </p:cNvSpPr>
          <p:nvPr/>
        </p:nvSpPr>
        <p:spPr bwMode="auto">
          <a:xfrm>
            <a:off x="5508625" y="2205038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2" name="Text Box 22"/>
          <p:cNvSpPr txBox="1">
            <a:spLocks noChangeArrowheads="1"/>
          </p:cNvSpPr>
          <p:nvPr/>
        </p:nvSpPr>
        <p:spPr bwMode="auto">
          <a:xfrm>
            <a:off x="3708400" y="1773238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1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3" name="Text Box 23"/>
          <p:cNvSpPr txBox="1">
            <a:spLocks noChangeArrowheads="1"/>
          </p:cNvSpPr>
          <p:nvPr/>
        </p:nvSpPr>
        <p:spPr bwMode="auto">
          <a:xfrm>
            <a:off x="4500563" y="6308725"/>
            <a:ext cx="433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1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4" name="Text Box 24"/>
          <p:cNvSpPr txBox="1">
            <a:spLocks noChangeArrowheads="1"/>
          </p:cNvSpPr>
          <p:nvPr/>
        </p:nvSpPr>
        <p:spPr bwMode="auto">
          <a:xfrm>
            <a:off x="1116013" y="4005263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1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5" name="Text Box 25"/>
          <p:cNvSpPr txBox="1">
            <a:spLocks noChangeArrowheads="1"/>
          </p:cNvSpPr>
          <p:nvPr/>
        </p:nvSpPr>
        <p:spPr bwMode="auto">
          <a:xfrm>
            <a:off x="250825" y="6308725"/>
            <a:ext cx="40338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Polyribosoma</a:t>
            </a:r>
            <a:r>
              <a:rPr lang="hu-HU" altLang="hu-HU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 1 </a:t>
            </a:r>
            <a:r>
              <a:rPr lang="hu-HU" altLang="hu-HU" sz="1200" dirty="0" err="1">
                <a:solidFill>
                  <a:srgbClr val="002060"/>
                </a:solidFill>
                <a:latin typeface="Calibri" panose="020F0502020204030204" pitchFamily="34" charset="0"/>
              </a:rPr>
              <a:t>mRNS-en</a:t>
            </a:r>
            <a:r>
              <a:rPr lang="hu-HU" alt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 több </a:t>
            </a:r>
            <a:r>
              <a:rPr lang="hu-HU" altLang="hu-HU" sz="12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alt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 „dolgozik”.</a:t>
            </a:r>
          </a:p>
        </p:txBody>
      </p:sp>
      <p:sp>
        <p:nvSpPr>
          <p:cNvPr id="32786" name="Text Box 19"/>
          <p:cNvSpPr txBox="1">
            <a:spLocks noChangeArrowheads="1"/>
          </p:cNvSpPr>
          <p:nvPr/>
        </p:nvSpPr>
        <p:spPr bwMode="auto">
          <a:xfrm>
            <a:off x="2133600" y="914400"/>
            <a:ext cx="1371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900"/>
              <a:t>peptidil- tRNS kötőhely</a:t>
            </a:r>
          </a:p>
        </p:txBody>
      </p:sp>
      <p:sp>
        <p:nvSpPr>
          <p:cNvPr id="32787" name="Text Box 20"/>
          <p:cNvSpPr txBox="1">
            <a:spLocks noChangeArrowheads="1"/>
          </p:cNvSpPr>
          <p:nvPr/>
        </p:nvSpPr>
        <p:spPr bwMode="auto">
          <a:xfrm>
            <a:off x="3505200" y="990600"/>
            <a:ext cx="152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900"/>
              <a:t>aminoacil- tRNS kötőhely</a:t>
            </a:r>
          </a:p>
        </p:txBody>
      </p:sp>
      <p:sp>
        <p:nvSpPr>
          <p:cNvPr id="32788" name="Text Box 22"/>
          <p:cNvSpPr txBox="1">
            <a:spLocks noChangeArrowheads="1"/>
          </p:cNvSpPr>
          <p:nvPr/>
        </p:nvSpPr>
        <p:spPr bwMode="auto">
          <a:xfrm>
            <a:off x="1371600" y="12954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900"/>
              <a:t>exit (kilépés)</a:t>
            </a:r>
          </a:p>
        </p:txBody>
      </p:sp>
    </p:spTree>
    <p:extLst>
      <p:ext uri="{BB962C8B-B14F-4D97-AF65-F5344CB8AC3E}">
        <p14:creationId xmlns:p14="http://schemas.microsoft.com/office/powerpoint/2010/main" val="38697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45" y="2200697"/>
            <a:ext cx="4614863" cy="2884487"/>
          </a:xfrm>
          <a:noFill/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07288" cy="1143000"/>
          </a:xfrm>
        </p:spPr>
        <p:txBody>
          <a:bodyPr/>
          <a:lstStyle/>
          <a:p>
            <a:pPr eaLnBrk="1" hangingPunct="1"/>
            <a:r>
              <a:rPr lang="hu-HU" altLang="hu-HU" sz="3600" dirty="0" smtClean="0"/>
              <a:t>Csak az </a:t>
            </a:r>
            <a:r>
              <a:rPr lang="hu-HU" altLang="hu-HU" sz="3600" dirty="0" err="1" smtClean="0"/>
              <a:t>eukariótáknak</a:t>
            </a:r>
            <a:r>
              <a:rPr lang="hu-HU" altLang="hu-HU" sz="3600" dirty="0" smtClean="0"/>
              <a:t> van sejtmagjuk</a:t>
            </a:r>
            <a:endParaRPr lang="de-DE" altLang="hu-HU" sz="3600" dirty="0" smtClean="0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611188" y="5582568"/>
            <a:ext cx="2650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hu-HU" sz="1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Prokar</a:t>
            </a:r>
            <a:r>
              <a:rPr lang="hu-HU" altLang="hu-HU" sz="1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ió</a:t>
            </a:r>
            <a:r>
              <a:rPr lang="de-DE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t</a:t>
            </a: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de-DE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 – </a:t>
            </a: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nincs sejtmag</a:t>
            </a:r>
            <a:endParaRPr lang="de-DE" altLang="hu-H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4643438" y="5589240"/>
            <a:ext cx="46640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hu-HU" sz="1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Eukar</a:t>
            </a: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ióta</a:t>
            </a:r>
            <a:r>
              <a:rPr lang="de-DE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 – </a:t>
            </a: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 van sejtmag</a:t>
            </a:r>
            <a:endParaRPr lang="de-DE" altLang="hu-HU" sz="18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A sejtmag mérete a legtöbb sejt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esetében </a:t>
            </a:r>
            <a:r>
              <a:rPr lang="de-DE" altLang="hu-HU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5-10</a:t>
            </a:r>
            <a:r>
              <a:rPr lang="hu-HU" altLang="hu-HU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(akár 20)</a:t>
            </a:r>
            <a:r>
              <a:rPr lang="de-DE" altLang="hu-HU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µm</a:t>
            </a:r>
            <a:r>
              <a:rPr lang="hu-HU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 körül mozog</a:t>
            </a:r>
            <a:r>
              <a:rPr lang="de-DE" altLang="hu-HU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de-DE" altLang="hu-H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19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3518" y="1628800"/>
            <a:ext cx="4398962" cy="3741737"/>
          </a:xfrm>
          <a:noFill/>
        </p:spPr>
      </p:pic>
    </p:spTree>
    <p:extLst>
      <p:ext uri="{BB962C8B-B14F-4D97-AF65-F5344CB8AC3E}">
        <p14:creationId xmlns:p14="http://schemas.microsoft.com/office/powerpoint/2010/main" val="21735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géntől a fehérjéig</a:t>
            </a:r>
          </a:p>
        </p:txBody>
      </p:sp>
      <p:sp>
        <p:nvSpPr>
          <p:cNvPr id="1028" name="AutoShape 6"/>
          <p:cNvSpPr>
            <a:spLocks/>
          </p:cNvSpPr>
          <p:nvPr/>
        </p:nvSpPr>
        <p:spPr bwMode="auto">
          <a:xfrm>
            <a:off x="7010400" y="2362200"/>
            <a:ext cx="533400" cy="1600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29" name="AutoShape 7"/>
          <p:cNvSpPr>
            <a:spLocks/>
          </p:cNvSpPr>
          <p:nvPr/>
        </p:nvSpPr>
        <p:spPr bwMode="auto">
          <a:xfrm>
            <a:off x="7162800" y="54864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5108273" y="2349690"/>
            <a:ext cx="2133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transzkripció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5’ sapkaképződés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3’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poliadeniláció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RNS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splicing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7620000" y="28194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sejtmagban történik</a:t>
            </a: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5181600" y="5486400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transzláció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7467600" y="553085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citoplazmában történik</a:t>
            </a:r>
          </a:p>
        </p:txBody>
      </p:sp>
      <p:sp>
        <p:nvSpPr>
          <p:cNvPr id="1034" name="Line 12"/>
          <p:cNvSpPr>
            <a:spLocks noChangeShapeType="1"/>
          </p:cNvSpPr>
          <p:nvPr/>
        </p:nvSpPr>
        <p:spPr bwMode="auto">
          <a:xfrm>
            <a:off x="6781800" y="38862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6858000" y="4114800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RNS transzport a magpóruson keresztül</a:t>
            </a:r>
          </a:p>
        </p:txBody>
      </p:sp>
      <p:pic>
        <p:nvPicPr>
          <p:cNvPr id="102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876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Szabad és membrán kötött riboszómák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791200" y="1506538"/>
            <a:ext cx="33528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Két alegység: </a:t>
            </a:r>
          </a:p>
          <a:p>
            <a:pPr eaLnBrk="1" hangingPunct="1"/>
            <a:r>
              <a:rPr lang="hu-HU" altLang="hu-HU"/>
              <a:t>prokarióták: 30S + 50S = 70S</a:t>
            </a:r>
          </a:p>
          <a:p>
            <a:pPr eaLnBrk="1" hangingPunct="1"/>
            <a:r>
              <a:rPr lang="hu-HU" altLang="hu-HU"/>
              <a:t>eukarióták: 40S + 60S =80S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Az mRNS molekulához egyszerre több riboszóma is kapcsolódik (poliszóma, poliriboszóma).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40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250" y="1335088"/>
            <a:ext cx="46609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8100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8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3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endParaRPr lang="hu-HU" altLang="hu-HU" sz="3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közvetlen érintkezésben van a sejtmag maghártyájával; a maghártya két membránlemeze közötti tér az 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endoplazmatikus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üregrendszerében folytatódik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membránjaiban a sejt 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bioszintézisét végző enzimek 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nagy része megtalálható → az ER membránjai a sejt szintetizáló rendszerét adják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az ER membránjaihoz kapcsolódhatnak 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riboszómák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→ a fehérjeszintézis helyei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az ER membránjaihoz a riboszómák speciális helyeken és sajátos mintázatban kapcsolódnak; emiatt az ilyen ER az elektronmikroszkópban szemcsés vagy 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durva felszínűnek 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tűnik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durva felszínű ER (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RER) riboszómái szintetizálják azokat a fehérjéket, amelyeket a sejt "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exportra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" termel, vagyis amelyek végül 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exocitózissal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ki fognak jutni a sejt külső felszínére vagy el is hagyják a sejtet → ez a sejtalkotó igen nagy mennyiségben található 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szekréciót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végző sejtekben (pl.: 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pancreas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). 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sejt saját használatra szánt fehérjéit a citoplazmában 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szabad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on található 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riboszómák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termelik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az ER másik típusának membránján nem találhatók riboszómák, ezért az az elektronmikroszkópban sima felszínűnek tűnik (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sER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→ itt képződnek új </a:t>
            </a:r>
            <a:r>
              <a:rPr lang="hu-HU" altLang="hu-HU" sz="17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lipid</a:t>
            </a:r>
            <a:r>
              <a:rPr lang="hu-HU" altLang="hu-HU" sz="17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molekulák, így a membránok </a:t>
            </a:r>
            <a:r>
              <a:rPr lang="hu-HU" altLang="hu-HU" sz="17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foszfolipidjei</a:t>
            </a:r>
            <a:r>
              <a:rPr lang="hu-HU" altLang="hu-HU" sz="17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3503416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619250" y="333375"/>
            <a:ext cx="626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hu-HU" sz="2000" b="1">
              <a:latin typeface="Comic Sans MS" pitchFamily="66" charset="0"/>
            </a:endParaRP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539750" y="1268413"/>
            <a:ext cx="2592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hu-HU" sz="1200"/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381000" y="805566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Szerkezete: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csőszerű és lapos zsákszerű elemek (</a:t>
            </a:r>
            <a:r>
              <a:rPr lang="hu-HU" alt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tubulusok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ill. </a:t>
            </a:r>
            <a:r>
              <a:rPr lang="hu-HU" alt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cisternák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 egymással összefüggő rendszere a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cytoplasmában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. Az elemek membránból és általa határolt belső térből állnak. 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Elektronmikroszkóp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pal fedezte fel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Porter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Palade</a:t>
            </a:r>
            <a:endParaRPr lang="hu-HU" alt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Kétféle változat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hu-HU" altLang="hu-HU" sz="1600" u="sng" dirty="0">
                <a:solidFill>
                  <a:srgbClr val="002060"/>
                </a:solidFill>
                <a:latin typeface="Calibri" panose="020F0502020204030204" pitchFamily="34" charset="0"/>
              </a:rPr>
              <a:t>durva felszínű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ER: (a membránokon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ribosomák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 és </a:t>
            </a:r>
            <a:r>
              <a:rPr lang="hu-HU" altLang="hu-HU" sz="1600" u="sng" dirty="0">
                <a:solidFill>
                  <a:srgbClr val="002060"/>
                </a:solidFill>
                <a:latin typeface="Calibri" panose="020F0502020204030204" pitchFamily="34" charset="0"/>
              </a:rPr>
              <a:t>sima felszínű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ER.</a:t>
            </a:r>
          </a:p>
        </p:txBody>
      </p:sp>
      <p:pic>
        <p:nvPicPr>
          <p:cNvPr id="37893" name="Picture 8" descr="dER_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6840537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Line 9"/>
          <p:cNvSpPr>
            <a:spLocks noChangeShapeType="1"/>
          </p:cNvSpPr>
          <p:nvPr/>
        </p:nvSpPr>
        <p:spPr bwMode="auto">
          <a:xfrm>
            <a:off x="2700338" y="1989138"/>
            <a:ext cx="287337" cy="16557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895" name="Line 10"/>
          <p:cNvSpPr>
            <a:spLocks noChangeShapeType="1"/>
          </p:cNvSpPr>
          <p:nvPr/>
        </p:nvSpPr>
        <p:spPr bwMode="auto">
          <a:xfrm>
            <a:off x="6588125" y="1989138"/>
            <a:ext cx="0" cy="12239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1736725" y="0"/>
            <a:ext cx="557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altLang="hu-HU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altLang="hu-HU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reticulum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(ER)</a:t>
            </a:r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364163" y="616585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/>
              <a:t>EM kép</a:t>
            </a:r>
          </a:p>
        </p:txBody>
      </p:sp>
      <p:sp>
        <p:nvSpPr>
          <p:cNvPr id="37898" name="Text Box 13"/>
          <p:cNvSpPr txBox="1">
            <a:spLocks noChangeArrowheads="1"/>
          </p:cNvSpPr>
          <p:nvPr/>
        </p:nvSpPr>
        <p:spPr bwMode="auto">
          <a:xfrm>
            <a:off x="684213" y="6308725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24212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5292725" y="908050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219200" y="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/>
              <a:t>A durva felszínű </a:t>
            </a:r>
            <a:r>
              <a:rPr lang="hu-HU" altLang="hu-HU" sz="2400" dirty="0" err="1" smtClean="0"/>
              <a:t>endoplazmás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reticulum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)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755650" y="836613"/>
            <a:ext cx="784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hu-HU" sz="1600" u="sng"/>
          </a:p>
        </p:txBody>
      </p:sp>
      <p:pic>
        <p:nvPicPr>
          <p:cNvPr id="38917" name="Picture 7" descr="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0064"/>
            <a:ext cx="42465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4572000" y="6237288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EM kép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5030788" y="990600"/>
            <a:ext cx="39608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/>
              <a:t>Erősen fejlett forma: sok párhuzamos cisterna: ergastoplasma (hasnyálmirigysejt részlete)</a:t>
            </a: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304800" y="1066800"/>
            <a:ext cx="37449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/>
              <a:t>Kevésbé fejlett forma: néhány cisterna és tubulus hálózata (lutein sejt részlete)</a:t>
            </a:r>
          </a:p>
        </p:txBody>
      </p:sp>
      <p:pic>
        <p:nvPicPr>
          <p:cNvPr id="38921" name="Picture 13" descr="rER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42799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 Box 14"/>
          <p:cNvSpPr txBox="1">
            <a:spLocks noChangeArrowheads="1"/>
          </p:cNvSpPr>
          <p:nvPr/>
        </p:nvSpPr>
        <p:spPr bwMode="auto">
          <a:xfrm>
            <a:off x="3276600" y="62372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EM kép</a:t>
            </a:r>
          </a:p>
        </p:txBody>
      </p:sp>
      <p:sp>
        <p:nvSpPr>
          <p:cNvPr id="38923" name="Text Box 15"/>
          <p:cNvSpPr txBox="1">
            <a:spLocks noChangeArrowheads="1"/>
          </p:cNvSpPr>
          <p:nvPr/>
        </p:nvSpPr>
        <p:spPr bwMode="auto">
          <a:xfrm>
            <a:off x="179388" y="62372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8924" name="Text Box 16"/>
          <p:cNvSpPr txBox="1">
            <a:spLocks noChangeArrowheads="1"/>
          </p:cNvSpPr>
          <p:nvPr/>
        </p:nvSpPr>
        <p:spPr bwMode="auto">
          <a:xfrm>
            <a:off x="8532813" y="62372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37228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vek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4721225"/>
            <a:ext cx="54514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A dER szerepe</a:t>
            </a:r>
          </a:p>
        </p:txBody>
      </p:sp>
      <p:sp>
        <p:nvSpPr>
          <p:cNvPr id="39940" name="Text Box 8"/>
          <p:cNvSpPr>
            <a:spLocks noGrp="1" noChangeArrowheads="1"/>
          </p:cNvSpPr>
          <p:nvPr>
            <p:ph type="body" idx="1"/>
          </p:nvPr>
        </p:nvSpPr>
        <p:spPr>
          <a:xfrm>
            <a:off x="0" y="884238"/>
            <a:ext cx="9144000" cy="4525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altLang="hu-HU" sz="1800" b="1" dirty="0" err="1" smtClean="0">
                <a:solidFill>
                  <a:srgbClr val="FF0066"/>
                </a:solidFill>
              </a:rPr>
              <a:t>Kotranszlációs</a:t>
            </a:r>
            <a:r>
              <a:rPr lang="hu-HU" altLang="hu-HU" sz="1800" b="1" dirty="0" smtClean="0">
                <a:solidFill>
                  <a:srgbClr val="FF0066"/>
                </a:solidFill>
              </a:rPr>
              <a:t> transzport (vektoriális transzláció)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u-HU" altLang="hu-HU" sz="1800" b="1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/>
              <a:t>a </a:t>
            </a:r>
            <a:r>
              <a:rPr lang="hu-HU" altLang="hu-HU" sz="1800" dirty="0" err="1" smtClean="0"/>
              <a:t>ribosomán</a:t>
            </a:r>
            <a:r>
              <a:rPr lang="hu-HU" altLang="hu-HU" sz="1800" dirty="0" smtClean="0"/>
              <a:t> megindul a fehérjeszintézis, első 15-35 aminosavnyi szakasz: </a:t>
            </a:r>
            <a:r>
              <a:rPr lang="hu-HU" altLang="hu-HU" sz="1800" dirty="0" err="1" smtClean="0"/>
              <a:t>ER-lokalizációs</a:t>
            </a:r>
            <a:r>
              <a:rPr lang="hu-HU" altLang="hu-HU" sz="1800" dirty="0" smtClean="0"/>
              <a:t> jel (</a:t>
            </a:r>
            <a:r>
              <a:rPr lang="hu-HU" altLang="hu-HU" sz="1800" b="1" dirty="0" err="1" smtClean="0"/>
              <a:t>szignálszekvencia</a:t>
            </a:r>
            <a:r>
              <a:rPr lang="hu-HU" altLang="hu-HU" sz="18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/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/>
              <a:t>a jelet egy </a:t>
            </a:r>
            <a:r>
              <a:rPr lang="hu-HU" altLang="hu-HU" sz="1800" dirty="0" err="1" smtClean="0"/>
              <a:t>ribonukleoprotein</a:t>
            </a:r>
            <a:r>
              <a:rPr lang="hu-HU" altLang="hu-HU" sz="1800" dirty="0" smtClean="0"/>
              <a:t> komplex (</a:t>
            </a:r>
            <a:r>
              <a:rPr lang="hu-HU" altLang="hu-HU" sz="1800" dirty="0" err="1" smtClean="0"/>
              <a:t>signal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recognition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particle</a:t>
            </a:r>
            <a:r>
              <a:rPr lang="hu-HU" altLang="hu-HU" sz="1800" dirty="0" smtClean="0"/>
              <a:t>: </a:t>
            </a:r>
            <a:r>
              <a:rPr lang="hu-HU" altLang="hu-HU" sz="1800" b="1" dirty="0" smtClean="0"/>
              <a:t>SRP</a:t>
            </a:r>
            <a:r>
              <a:rPr lang="hu-HU" altLang="hu-HU" sz="1800" dirty="0" smtClean="0"/>
              <a:t>) ismeri fel, hozzákötődik, leállítja a transzlációt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/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/>
              <a:t>SRP maga is jelként szerepel, az azt felismerő receptor a </a:t>
            </a:r>
            <a:r>
              <a:rPr lang="hu-HU" altLang="hu-HU" sz="1800" dirty="0" err="1" smtClean="0"/>
              <a:t>dER</a:t>
            </a:r>
            <a:r>
              <a:rPr lang="hu-HU" altLang="hu-HU" sz="1800" dirty="0" smtClean="0"/>
              <a:t> integráns membránfehérjéje (</a:t>
            </a:r>
            <a:r>
              <a:rPr lang="hu-HU" altLang="hu-HU" sz="1800" b="1" dirty="0" err="1" smtClean="0"/>
              <a:t>SRP-receptor</a:t>
            </a:r>
            <a:r>
              <a:rPr lang="hu-HU" altLang="hu-HU" sz="1800" dirty="0" smtClean="0"/>
              <a:t>). A </a:t>
            </a:r>
            <a:r>
              <a:rPr lang="hu-HU" altLang="hu-HU" sz="1800" dirty="0" err="1" smtClean="0"/>
              <a:t>ribosoma-SRP</a:t>
            </a:r>
            <a:r>
              <a:rPr lang="hu-HU" altLang="hu-HU" sz="1800" dirty="0" smtClean="0"/>
              <a:t> komplex ezzel a </a:t>
            </a:r>
            <a:r>
              <a:rPr lang="hu-HU" altLang="hu-HU" sz="1800" dirty="0" err="1" smtClean="0"/>
              <a:t>dER</a:t>
            </a:r>
            <a:r>
              <a:rPr lang="hu-HU" altLang="hu-HU" sz="1800" dirty="0" smtClean="0"/>
              <a:t> membránjához kötődik.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/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/>
              <a:t>Az SRP leválik, folytatódik a transzláció, a </a:t>
            </a:r>
            <a:r>
              <a:rPr lang="hu-HU" altLang="hu-HU" sz="1800" b="1" dirty="0" err="1" smtClean="0"/>
              <a:t>peptidlánc</a:t>
            </a:r>
            <a:r>
              <a:rPr lang="hu-HU" altLang="hu-HU" sz="1800" b="1" dirty="0" smtClean="0"/>
              <a:t> az ER membrán csatornáján csúszik át</a:t>
            </a:r>
            <a:r>
              <a:rPr lang="hu-HU" altLang="hu-HU" sz="1800" dirty="0" smtClean="0"/>
              <a:t>. A </a:t>
            </a:r>
            <a:r>
              <a:rPr lang="hu-HU" altLang="hu-HU" sz="1800" dirty="0" err="1" smtClean="0"/>
              <a:t>ribosomát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a</a:t>
            </a:r>
            <a:r>
              <a:rPr lang="hu-HU" altLang="hu-HU" sz="1800" dirty="0" smtClean="0"/>
              <a:t> csatorna köti a membránhoz.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smtClean="0"/>
              <a:t>A transzláció végén:a </a:t>
            </a:r>
            <a:r>
              <a:rPr lang="hu-HU" altLang="hu-HU" sz="1800" dirty="0" err="1" smtClean="0"/>
              <a:t>szignálpeptidet</a:t>
            </a:r>
            <a:r>
              <a:rPr lang="hu-HU" altLang="hu-HU" sz="1800" dirty="0" smtClean="0"/>
              <a:t> egy enzim levágja, a csatorna szétesik. </a:t>
            </a:r>
          </a:p>
        </p:txBody>
      </p:sp>
    </p:spTree>
    <p:extLst>
      <p:ext uri="{BB962C8B-B14F-4D97-AF65-F5344CB8AC3E}">
        <p14:creationId xmlns:p14="http://schemas.microsoft.com/office/powerpoint/2010/main" val="2526838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400" smtClean="0"/>
              <a:t>A kotranszlációs transzport eredménye</a:t>
            </a:r>
          </a:p>
        </p:txBody>
      </p:sp>
      <p:pic>
        <p:nvPicPr>
          <p:cNvPr id="40963" name="Picture 4" descr="solubpr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04800" y="1905000"/>
            <a:ext cx="4267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66"/>
                </a:solidFill>
              </a:rPr>
              <a:t>Export és lizoszomális fehérjék</a:t>
            </a:r>
            <a:r>
              <a:rPr lang="hu-HU" altLang="hu-HU">
                <a:solidFill>
                  <a:srgbClr val="000000"/>
                </a:solidFill>
              </a:rPr>
              <a:t> estén a peptidlánc teljesen bekerül az ER lumenébe</a:t>
            </a:r>
          </a:p>
        </p:txBody>
      </p:sp>
      <p:pic>
        <p:nvPicPr>
          <p:cNvPr id="40965" name="Picture 5" descr="inte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4572000" y="1905000"/>
            <a:ext cx="4572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66"/>
                </a:solidFill>
              </a:rPr>
              <a:t>integráns</a:t>
            </a:r>
            <a:r>
              <a:rPr lang="hu-HU" altLang="hu-HU" b="1">
                <a:solidFill>
                  <a:srgbClr val="D60093"/>
                </a:solidFill>
              </a:rPr>
              <a:t> </a:t>
            </a:r>
            <a:r>
              <a:rPr lang="hu-HU" altLang="hu-HU">
                <a:solidFill>
                  <a:srgbClr val="FF0066"/>
                </a:solidFill>
              </a:rPr>
              <a:t>membránfehérjék</a:t>
            </a:r>
            <a:r>
              <a:rPr lang="hu-HU" altLang="hu-HU">
                <a:solidFill>
                  <a:srgbClr val="000000"/>
                </a:solidFill>
              </a:rPr>
              <a:t> esetén a lánc áthaladását a lánc egy hidrofób szakasza, a stop-transzfer szakasz akasztja meg. Ezzel a fehérje a membránban marad.</a:t>
            </a:r>
          </a:p>
          <a:p>
            <a:pPr eaLnBrk="1" hangingPunct="1">
              <a:spcBef>
                <a:spcPct val="50000"/>
              </a:spcBef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76200" y="5276850"/>
            <a:ext cx="81470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rgbClr val="FF0066"/>
                </a:solidFill>
              </a:rPr>
              <a:t>Módosulások a dER-ben</a:t>
            </a:r>
            <a:r>
              <a:rPr lang="hu-HU" altLang="hu-HU" sz="1400">
                <a:solidFill>
                  <a:srgbClr val="FF0066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N-glikozilálás kezdete (mannózban gazdag cukorlánc rákapcsolása)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OH-csoportok felvitele (egyes fehérjéknél)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Diszulfidhidak (S-S) kialakítása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Tekeredés, ellenőrzés, korrigálás chaperonokkal</a:t>
            </a:r>
          </a:p>
        </p:txBody>
      </p:sp>
      <p:sp>
        <p:nvSpPr>
          <p:cNvPr id="40968" name="Line 10"/>
          <p:cNvSpPr>
            <a:spLocks noChangeShapeType="1"/>
          </p:cNvSpPr>
          <p:nvPr/>
        </p:nvSpPr>
        <p:spPr bwMode="auto">
          <a:xfrm flipH="1">
            <a:off x="1752600" y="9906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0969" name="Line 11"/>
          <p:cNvSpPr>
            <a:spLocks noChangeShapeType="1"/>
          </p:cNvSpPr>
          <p:nvPr/>
        </p:nvSpPr>
        <p:spPr bwMode="auto">
          <a:xfrm>
            <a:off x="6019800" y="1066800"/>
            <a:ext cx="1524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42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952500"/>
            <a:ext cx="68675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331913" y="115888"/>
            <a:ext cx="61198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gének szerkezete és a primer </a:t>
            </a:r>
            <a:r>
              <a:rPr 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transzkriptum</a:t>
            </a: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átalakulása</a:t>
            </a:r>
          </a:p>
        </p:txBody>
      </p:sp>
    </p:spTree>
    <p:extLst>
      <p:ext uri="{BB962C8B-B14F-4D97-AF65-F5344CB8AC3E}">
        <p14:creationId xmlns:p14="http://schemas.microsoft.com/office/powerpoint/2010/main" val="16017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altLang="hu-HU" sz="3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peptidlánc</a:t>
            </a:r>
            <a:r>
              <a:rPr lang="hu-HU" altLang="hu-HU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sorsa → protein </a:t>
            </a:r>
            <a:r>
              <a:rPr lang="hu-HU" altLang="hu-HU" sz="3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sorting</a:t>
            </a:r>
            <a:endParaRPr lang="hu-HU" altLang="hu-HU" sz="3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végső térbeli szerkezet felvétele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(feltekeredés) 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1600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spontán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az </a:t>
            </a:r>
            <a:r>
              <a:rPr lang="hu-HU" altLang="hu-HU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aminosavsorrend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meghatározza a végső, harmadlagos szerkezetet!)</a:t>
            </a:r>
            <a:endParaRPr lang="hu-HU" altLang="hu-HU" sz="1600" u="sng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hu-HU" altLang="hu-HU" sz="1600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segítséggel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hu-HU" altLang="hu-HU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chaperonok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 belső üreggel rendelkező nagy </a:t>
            </a:r>
            <a:r>
              <a:rPr lang="hu-HU" altLang="hu-HU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fehérjekomplexek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belső terük segíti a </a:t>
            </a:r>
            <a:r>
              <a:rPr lang="hu-HU" altLang="hu-HU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peptidlánc</a:t>
            </a:r>
            <a:r>
              <a:rPr lang="hu-HU" altLang="hu-H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helyes végső szerkezetének kialakulását</a:t>
            </a:r>
          </a:p>
          <a:p>
            <a:pPr lvl="1" eaLnBrk="1" hangingPunct="1">
              <a:lnSpc>
                <a:spcPct val="80000"/>
              </a:lnSpc>
            </a:pPr>
            <a:endParaRPr lang="hu-HU" altLang="hu-HU" sz="16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Hibás szerkezetű fehérjék lebontása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felismerő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fehérjekomplexek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megjelölik a hibás fehérjéket egy kisméretű fehérjével (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ubiquitinnel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→ lebontásra ítéli a fehérjebontó komplexben, a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proteasomában</a:t>
            </a: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Kémiai módosítások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poszttranszlációs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módosítások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). Pl. reaktív csoportok (pl. OH) felvitele, célzott fehérjehasítás, szénhidrátláncok rákapcsolása, …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Fehérjék 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célbajuttatása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sorting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targeting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lokalizációs jelek (egy vagy több, néhány aminosavból álló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peptidszakaszok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peptidláncra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kerülésével a megfelelő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sejtorganellumba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kerülhet a fehérje, a jelet a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célorganellumokban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receptorfehérjék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ismerik fel, transzportmechanizmusban játszanak szerepet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7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exocytú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29272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395288" y="2997200"/>
            <a:ext cx="28797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Résztvevő fehérjék: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export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(szekréciós) fehérjék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lysosomális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fehérjék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integráns</a:t>
            </a:r>
            <a:r>
              <a:rPr lang="hu-HU" altLang="hu-HU" sz="1600" u="sng" dirty="0">
                <a:solidFill>
                  <a:srgbClr val="002060"/>
                </a:solidFill>
                <a:latin typeface="Calibri" panose="020F0502020204030204" pitchFamily="34" charset="0"/>
              </a:rPr>
              <a:t> membránfehérjék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ER-Golgi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rezidens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fehérjék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0" y="76200"/>
            <a:ext cx="906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altLang="hu-HU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altLang="hu-HU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reticulum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→ Golgi-apparátus útvonal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7524750" y="5229225"/>
            <a:ext cx="503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3762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0"/>
          <p:cNvGrpSpPr>
            <a:grpSpLocks/>
          </p:cNvGrpSpPr>
          <p:nvPr/>
        </p:nvGrpSpPr>
        <p:grpSpPr bwMode="auto">
          <a:xfrm>
            <a:off x="4787900" y="4076700"/>
            <a:ext cx="4032250" cy="2509838"/>
            <a:chOff x="68" y="845"/>
            <a:chExt cx="2948" cy="2001"/>
          </a:xfrm>
        </p:grpSpPr>
        <p:pic>
          <p:nvPicPr>
            <p:cNvPr id="4102" name="Picture 5" descr="Kép:EMpylori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845"/>
              <a:ext cx="2903" cy="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Text Box 6"/>
            <p:cNvSpPr txBox="1">
              <a:spLocks noChangeArrowheads="1"/>
            </p:cNvSpPr>
            <p:nvPr/>
          </p:nvSpPr>
          <p:spPr bwMode="auto">
            <a:xfrm>
              <a:off x="68" y="2603"/>
              <a:ext cx="1301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 b="1"/>
                <a:t>Helicobacter pylori</a:t>
              </a:r>
            </a:p>
          </p:txBody>
        </p:sp>
      </p:grpSp>
      <p:pic>
        <p:nvPicPr>
          <p:cNvPr id="4099" name="Picture 8" descr="Kép:Prokaryote cell diagram hu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250"/>
            <a:ext cx="4313238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594284" y="244138"/>
            <a:ext cx="381635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24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Egysejtű (ritka esetekben többsejtű), körülhatárolt sejtmag nélküli élőlények. Ezek az ismert legősibb sejtes felépítést mutató szervezetek, és a legegyszerűbbek is; mivel az a rendkívül differenciált belső membránrendszer, amely 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eukarióták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sajátja és azok fejlett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sejtszervecskéit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alkotja, 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prokariótákban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csak nagyon kezdetleges módon található meg. </a:t>
            </a:r>
          </a:p>
          <a:p>
            <a:pPr>
              <a:lnSpc>
                <a:spcPct val="15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név a görög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prósz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(előtt) és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karyon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(mag) szavak összetételével jött létre, jelentése tehát „sejtmag előtti”. 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örökítőanyaga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legtöbbször kör alakú.</a:t>
            </a:r>
          </a:p>
        </p:txBody>
      </p:sp>
      <p:sp>
        <p:nvSpPr>
          <p:cNvPr id="4101" name="Rectangle 11"/>
          <p:cNvSpPr>
            <a:spLocks noChangeArrowheads="1"/>
          </p:cNvSpPr>
          <p:nvPr/>
        </p:nvSpPr>
        <p:spPr bwMode="auto">
          <a:xfrm>
            <a:off x="0" y="6615113"/>
            <a:ext cx="1581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/>
              <a:t>http://hu.wikipedia.org/wiki/Sejt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Golgi-apparátus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38862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hu-HU" altLang="hu-HU" sz="1400" b="1" dirty="0" smtClean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hu-HU" altLang="hu-HU" sz="1400" b="1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u-HU" altLang="hu-HU" sz="1400" b="1" dirty="0" smtClean="0"/>
              <a:t>Felfedezője: </a:t>
            </a:r>
            <a:r>
              <a:rPr lang="hu-HU" altLang="hu-HU" sz="1400" b="1" dirty="0" smtClean="0">
                <a:solidFill>
                  <a:srgbClr val="D60093"/>
                </a:solidFill>
              </a:rPr>
              <a:t>Camillo Golgi</a:t>
            </a:r>
            <a:r>
              <a:rPr lang="hu-HU" altLang="hu-HU" sz="1400" dirty="0" smtClean="0"/>
              <a:t> (1843-1926), 1898-ban ezüstözési technikával idegsejtekben hálózatot mutatott ki („</a:t>
            </a:r>
            <a:r>
              <a:rPr lang="hu-HU" altLang="hu-HU" sz="1400" dirty="0" err="1" smtClean="0"/>
              <a:t>apparato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reticolare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interno</a:t>
            </a:r>
            <a:r>
              <a:rPr lang="hu-HU" altLang="hu-HU" sz="1400" dirty="0" smtClean="0"/>
              <a:t>”). Nobel-díj 1906.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hu-HU" altLang="hu-HU" sz="1400" dirty="0" smtClean="0"/>
          </a:p>
        </p:txBody>
      </p:sp>
      <p:pic>
        <p:nvPicPr>
          <p:cNvPr id="41988" name="Picture 9" descr="GolgiF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038600"/>
            <a:ext cx="3887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11"/>
          <p:cNvSpPr>
            <a:spLocks noChangeShapeType="1"/>
          </p:cNvSpPr>
          <p:nvPr/>
        </p:nvSpPr>
        <p:spPr bwMode="auto">
          <a:xfrm flipV="1">
            <a:off x="7129463" y="5575300"/>
            <a:ext cx="0" cy="10080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0" name="Line 12"/>
          <p:cNvSpPr>
            <a:spLocks noChangeShapeType="1"/>
          </p:cNvSpPr>
          <p:nvPr/>
        </p:nvSpPr>
        <p:spPr bwMode="auto">
          <a:xfrm flipV="1">
            <a:off x="4321175" y="5432425"/>
            <a:ext cx="0" cy="11525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3962400" y="6583363"/>
            <a:ext cx="719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hálózat</a:t>
            </a:r>
          </a:p>
        </p:txBody>
      </p:sp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6553200" y="6583363"/>
            <a:ext cx="1152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dictyosoma</a:t>
            </a:r>
          </a:p>
        </p:txBody>
      </p:sp>
      <p:sp>
        <p:nvSpPr>
          <p:cNvPr id="41993" name="Text Box 23"/>
          <p:cNvSpPr txBox="1">
            <a:spLocks noChangeArrowheads="1"/>
          </p:cNvSpPr>
          <p:nvPr/>
        </p:nvSpPr>
        <p:spPr bwMode="auto">
          <a:xfrm>
            <a:off x="3673475" y="6151563"/>
            <a:ext cx="360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pic>
        <p:nvPicPr>
          <p:cNvPr id="41994" name="Picture 6" descr="Camillo_Golgi_%28Nobel_1906%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371600"/>
            <a:ext cx="1400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20" descr="Golgi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9591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6096000" y="2743200"/>
            <a:ext cx="289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/>
              <a:t>Golgi-apparátus immuncitokémiai kimutatása tenyésztett kötőszöveti sejtben, Golgi-rezidens fehérje elleni ellenanyaggal</a:t>
            </a:r>
          </a:p>
        </p:txBody>
      </p:sp>
      <p:sp>
        <p:nvSpPr>
          <p:cNvPr id="41997" name="Text Box 10"/>
          <p:cNvSpPr txBox="1">
            <a:spLocks noChangeArrowheads="1"/>
          </p:cNvSpPr>
          <p:nvPr/>
        </p:nvSpPr>
        <p:spPr bwMode="auto">
          <a:xfrm>
            <a:off x="382588" y="4179888"/>
            <a:ext cx="350361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Fénymikroszkópban a Golgi-apparátus ezüstözéssel, ozmium-kezeléssel feltüntethető hálózat a sejtmag környezetében. Egyedi elemei a dictyosomák.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/>
              <a:t>Két idegsejt spinális ganglionból, Aoyama ezüstimpregnáció.</a:t>
            </a:r>
          </a:p>
        </p:txBody>
      </p:sp>
      <p:sp>
        <p:nvSpPr>
          <p:cNvPr id="41998" name="Rectangle 16"/>
          <p:cNvSpPr>
            <a:spLocks noChangeArrowheads="1"/>
          </p:cNvSpPr>
          <p:nvPr/>
        </p:nvSpPr>
        <p:spPr bwMode="auto">
          <a:xfrm>
            <a:off x="76200" y="1066800"/>
            <a:ext cx="5257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5676900" y="25400"/>
            <a:ext cx="34290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2000" name="Rectangle 18"/>
          <p:cNvSpPr>
            <a:spLocks noChangeArrowheads="1"/>
          </p:cNvSpPr>
          <p:nvPr/>
        </p:nvSpPr>
        <p:spPr bwMode="auto">
          <a:xfrm>
            <a:off x="152400" y="3708400"/>
            <a:ext cx="8001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2746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A Golgi-apparátus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28600" y="953520"/>
            <a:ext cx="8686800" cy="593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350" tIns="6665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Golgi apparátus voltaképpen egymásra rétegzett lapos </a:t>
            </a:r>
            <a:r>
              <a:rPr lang="hu-HU" altLang="hu-HU" sz="1400" dirty="0" smtClean="0"/>
              <a:t>membránzsákokból (</a:t>
            </a:r>
            <a:r>
              <a:rPr lang="hu-HU" altLang="hu-HU" sz="1400" dirty="0" err="1" smtClean="0"/>
              <a:t>diktioszómákból</a:t>
            </a:r>
            <a:r>
              <a:rPr lang="hu-HU" altLang="hu-HU" sz="1400" dirty="0" smtClean="0"/>
              <a:t>) </a:t>
            </a:r>
            <a:r>
              <a:rPr lang="hu-HU" altLang="hu-HU" sz="1400" dirty="0"/>
              <a:t>áll, és ez a 4-5 membránzsák, a sejtmag felé kissé ívben meg is hajlik, domborulata pedig a plazmamembrán felé néz. </a:t>
            </a:r>
          </a:p>
          <a:p>
            <a:pPr eaLnBrk="1" hangingPunct="1">
              <a:lnSpc>
                <a:spcPct val="150000"/>
              </a:lnSpc>
            </a:pP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Ez a membránrendszer kapcsolatban van az ER membránrendszerével olyan módon, hogy az ER által termelt fehérjék </a:t>
            </a:r>
            <a:r>
              <a:rPr lang="hu-HU" altLang="hu-HU" sz="1400" dirty="0" err="1"/>
              <a:t>vezikuláris</a:t>
            </a:r>
            <a:r>
              <a:rPr lang="hu-HU" altLang="hu-HU" sz="1400" dirty="0"/>
              <a:t> transzporttal bejutnak a Golgi apparátus üregébe, majd ott megkezdik az átalakulásaikat a Golgi apparátus ciszternáiban meghatározott irányban haladva. Egyes darabjaik (pl. a </a:t>
            </a:r>
            <a:r>
              <a:rPr lang="hu-HU" altLang="hu-HU" sz="1400" dirty="0" err="1"/>
              <a:t>szignálpeptidjeik</a:t>
            </a:r>
            <a:r>
              <a:rPr lang="hu-HU" altLang="hu-HU" sz="1400" dirty="0"/>
              <a:t>) lehasadnak, egyes aminosavaikhoz szénhidrátok vagy azok rövidebb-hosszabb láncai kapcsolódnak. </a:t>
            </a:r>
          </a:p>
          <a:p>
            <a:pPr eaLnBrk="1" hangingPunct="1">
              <a:lnSpc>
                <a:spcPct val="150000"/>
              </a:lnSpc>
            </a:pP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Golgi-készülék külső membránzsákjaiból a megváltozott fehérjék és </a:t>
            </a:r>
            <a:r>
              <a:rPr lang="hu-HU" altLang="hu-HU" sz="1400" dirty="0" err="1"/>
              <a:t>foszfolipidek</a:t>
            </a:r>
            <a:r>
              <a:rPr lang="hu-HU" altLang="hu-HU" sz="1400" dirty="0"/>
              <a:t> szintén kis hólyagocskákba csomagolódnak, amelyeket szekréciós </a:t>
            </a:r>
            <a:r>
              <a:rPr lang="hu-HU" altLang="hu-HU" sz="1400" dirty="0" err="1"/>
              <a:t>vezikuláknak</a:t>
            </a:r>
            <a:r>
              <a:rPr lang="hu-HU" altLang="hu-HU" sz="1400" dirty="0"/>
              <a:t> neveznek. Ezeknek tartalma a sejtből </a:t>
            </a:r>
            <a:r>
              <a:rPr lang="hu-HU" altLang="hu-HU" sz="1400" dirty="0" err="1"/>
              <a:t>exocitózissal</a:t>
            </a:r>
            <a:r>
              <a:rPr lang="hu-HU" altLang="hu-HU" sz="1400" dirty="0"/>
              <a:t> ürül. A szekréciós </a:t>
            </a:r>
            <a:r>
              <a:rPr lang="hu-HU" altLang="hu-HU" sz="1400" dirty="0" err="1"/>
              <a:t>vezikula</a:t>
            </a:r>
            <a:r>
              <a:rPr lang="hu-HU" altLang="hu-HU" sz="1400" dirty="0"/>
              <a:t> membránja már össze tud olvadni a plazmamembránnal, membránja teljes felszínével a plazmamembrán felületét növeli. </a:t>
            </a:r>
          </a:p>
          <a:p>
            <a:pPr eaLnBrk="1" hangingPunct="1">
              <a:lnSpc>
                <a:spcPct val="150000"/>
              </a:lnSpc>
            </a:pP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molekulák egy része, miután elhagyta a Golgi apparátust megkötődik a plazmamembránban; ezért találunk a plazmamembrán külső oldalán szénhidrátláncokat hordozó </a:t>
            </a:r>
            <a:r>
              <a:rPr lang="hu-HU" altLang="hu-HU" sz="1400" dirty="0" err="1"/>
              <a:t>gliko-</a:t>
            </a:r>
            <a:r>
              <a:rPr lang="hu-HU" altLang="hu-HU" sz="1400" dirty="0"/>
              <a:t> és </a:t>
            </a:r>
            <a:r>
              <a:rPr lang="hu-HU" altLang="hu-HU" sz="1400" dirty="0" err="1"/>
              <a:t>mukoproteineket</a:t>
            </a:r>
            <a:r>
              <a:rPr lang="hu-HU" altLang="hu-HU" sz="1400" dirty="0"/>
              <a:t>, </a:t>
            </a:r>
            <a:r>
              <a:rPr lang="hu-HU" altLang="hu-HU" sz="1400" dirty="0" err="1"/>
              <a:t>glikolipideket</a:t>
            </a:r>
            <a:r>
              <a:rPr lang="hu-HU" altLang="hu-HU" sz="1400" dirty="0"/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Golgi apparátusból retrográd transzport is lehetséges az </a:t>
            </a:r>
            <a:r>
              <a:rPr lang="hu-HU" altLang="hu-HU" sz="1400" dirty="0" err="1"/>
              <a:t>endoplazmás</a:t>
            </a:r>
            <a:r>
              <a:rPr lang="hu-HU" altLang="hu-HU" sz="1400" dirty="0"/>
              <a:t> </a:t>
            </a:r>
            <a:r>
              <a:rPr lang="hu-HU" altLang="hu-HU" sz="1400" dirty="0" err="1"/>
              <a:t>retikulum</a:t>
            </a:r>
            <a:r>
              <a:rPr lang="hu-HU" altLang="hu-HU" sz="1400" dirty="0"/>
              <a:t> irányába.</a:t>
            </a:r>
          </a:p>
        </p:txBody>
      </p:sp>
    </p:spTree>
    <p:extLst>
      <p:ext uri="{BB962C8B-B14F-4D97-AF65-F5344CB8AC3E}">
        <p14:creationId xmlns:p14="http://schemas.microsoft.com/office/powerpoint/2010/main" val="1647135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GolgiE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052513"/>
            <a:ext cx="4532313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GolgiEM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03225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990600" y="2286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b="1"/>
              <a:t>A Golgi-komplex elektronmikroszkópos képe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381000" y="5791200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cis-cisterna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2590800" y="5867400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trans-cisterna</a:t>
            </a:r>
          </a:p>
        </p:txBody>
      </p:sp>
      <p:sp>
        <p:nvSpPr>
          <p:cNvPr id="44039" name="Line 10"/>
          <p:cNvSpPr>
            <a:spLocks noChangeShapeType="1"/>
          </p:cNvSpPr>
          <p:nvPr/>
        </p:nvSpPr>
        <p:spPr bwMode="auto">
          <a:xfrm flipH="1" flipV="1">
            <a:off x="2987675" y="5014913"/>
            <a:ext cx="360363" cy="9350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0" name="Line 11"/>
          <p:cNvSpPr>
            <a:spLocks noChangeShapeType="1"/>
          </p:cNvSpPr>
          <p:nvPr/>
        </p:nvSpPr>
        <p:spPr bwMode="auto">
          <a:xfrm flipV="1">
            <a:off x="990600" y="4724400"/>
            <a:ext cx="1060450" cy="1046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>
            <a:off x="1979613" y="1989138"/>
            <a:ext cx="230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trans-Golgi hálózat (TGN)</a:t>
            </a:r>
          </a:p>
        </p:txBody>
      </p:sp>
      <p:sp>
        <p:nvSpPr>
          <p:cNvPr id="44042" name="Line 13"/>
          <p:cNvSpPr>
            <a:spLocks noChangeShapeType="1"/>
          </p:cNvSpPr>
          <p:nvPr/>
        </p:nvSpPr>
        <p:spPr bwMode="auto">
          <a:xfrm flipH="1">
            <a:off x="2555875" y="2420938"/>
            <a:ext cx="503238" cy="22320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1524000" y="6248400"/>
            <a:ext cx="1511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cis-Golgi hálózat</a:t>
            </a:r>
          </a:p>
        </p:txBody>
      </p:sp>
      <p:sp>
        <p:nvSpPr>
          <p:cNvPr id="44044" name="Line 15"/>
          <p:cNvSpPr>
            <a:spLocks noChangeShapeType="1"/>
          </p:cNvSpPr>
          <p:nvPr/>
        </p:nvSpPr>
        <p:spPr bwMode="auto">
          <a:xfrm flipV="1">
            <a:off x="2268538" y="4876800"/>
            <a:ext cx="0" cy="12160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5" name="Text Box 16"/>
          <p:cNvSpPr txBox="1">
            <a:spLocks noChangeArrowheads="1"/>
          </p:cNvSpPr>
          <p:nvPr/>
        </p:nvSpPr>
        <p:spPr bwMode="auto">
          <a:xfrm>
            <a:off x="3581400" y="55626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dER</a:t>
            </a:r>
          </a:p>
        </p:txBody>
      </p:sp>
      <p:sp>
        <p:nvSpPr>
          <p:cNvPr id="44046" name="Line 17"/>
          <p:cNvSpPr>
            <a:spLocks noChangeShapeType="1"/>
          </p:cNvSpPr>
          <p:nvPr/>
        </p:nvSpPr>
        <p:spPr bwMode="auto">
          <a:xfrm flipH="1" flipV="1">
            <a:off x="3419475" y="5229225"/>
            <a:ext cx="360363" cy="431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7" name="Text Box 18"/>
          <p:cNvSpPr txBox="1">
            <a:spLocks noChangeArrowheads="1"/>
          </p:cNvSpPr>
          <p:nvPr/>
        </p:nvSpPr>
        <p:spPr bwMode="auto">
          <a:xfrm>
            <a:off x="609600" y="1752600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kondenzáló vacuolum</a:t>
            </a:r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>
            <a:off x="1403350" y="2349500"/>
            <a:ext cx="647700" cy="14398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9" name="Text Box 20"/>
          <p:cNvSpPr txBox="1">
            <a:spLocks noChangeArrowheads="1"/>
          </p:cNvSpPr>
          <p:nvPr/>
        </p:nvSpPr>
        <p:spPr bwMode="auto">
          <a:xfrm>
            <a:off x="3059113" y="6308725"/>
            <a:ext cx="144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Golgi-vesiculák</a:t>
            </a: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 flipV="1">
            <a:off x="4356100" y="5589588"/>
            <a:ext cx="2087563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51" name="Text Box 22"/>
          <p:cNvSpPr txBox="1">
            <a:spLocks noChangeArrowheads="1"/>
          </p:cNvSpPr>
          <p:nvPr/>
        </p:nvSpPr>
        <p:spPr bwMode="auto">
          <a:xfrm>
            <a:off x="250825" y="5157788"/>
            <a:ext cx="360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44052" name="Text Box 23"/>
          <p:cNvSpPr txBox="1">
            <a:spLocks noChangeArrowheads="1"/>
          </p:cNvSpPr>
          <p:nvPr/>
        </p:nvSpPr>
        <p:spPr bwMode="auto">
          <a:xfrm>
            <a:off x="8604250" y="6308725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15393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Golgivázl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636838"/>
            <a:ext cx="5616575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244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hu-HU" sz="1200"/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827088" y="5084763"/>
            <a:ext cx="15128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Osztályozás,</a:t>
            </a:r>
            <a:r>
              <a:rPr lang="hu-HU" altLang="hu-HU" sz="1200"/>
              <a:t> </a:t>
            </a:r>
            <a:r>
              <a:rPr lang="hu-HU" altLang="hu-HU" sz="1200" b="1"/>
              <a:t>szulfát csoportok</a:t>
            </a:r>
            <a:r>
              <a:rPr lang="hu-HU" altLang="hu-HU" sz="1200"/>
              <a:t> rákapcsolása</a:t>
            </a:r>
          </a:p>
        </p:txBody>
      </p:sp>
      <p:sp>
        <p:nvSpPr>
          <p:cNvPr id="45061" name="Line 7"/>
          <p:cNvSpPr>
            <a:spLocks noChangeShapeType="1"/>
          </p:cNvSpPr>
          <p:nvPr/>
        </p:nvSpPr>
        <p:spPr bwMode="auto">
          <a:xfrm flipH="1">
            <a:off x="1979613" y="4508500"/>
            <a:ext cx="10080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323850" y="476250"/>
            <a:ext cx="28082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1200"/>
              <a:t>Osztályozás: </a:t>
            </a:r>
            <a:r>
              <a:rPr lang="hu-HU" altLang="hu-HU" sz="1200" b="1"/>
              <a:t>dER fehérjék vissza</a:t>
            </a:r>
            <a:r>
              <a:rPr lang="hu-HU" altLang="hu-HU" sz="1200"/>
              <a:t>, többi előre.</a:t>
            </a:r>
          </a:p>
          <a:p>
            <a:pPr algn="r" eaLnBrk="1" hangingPunct="1">
              <a:spcBef>
                <a:spcPct val="50000"/>
              </a:spcBef>
            </a:pPr>
            <a:r>
              <a:rPr lang="hu-HU" altLang="hu-HU" sz="1200"/>
              <a:t>Lysosomális fehérjéken a mannóz foszforilációja (</a:t>
            </a:r>
            <a:r>
              <a:rPr lang="hu-HU" altLang="hu-HU" sz="1200" b="1"/>
              <a:t>Man-6-P jel</a:t>
            </a:r>
            <a:r>
              <a:rPr lang="hu-HU" altLang="hu-HU" sz="1200"/>
              <a:t>)</a:t>
            </a:r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>
            <a:off x="2700338" y="1484313"/>
            <a:ext cx="5032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6659563" y="249237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D60093"/>
                </a:solidFill>
              </a:rPr>
              <a:t>cis oldal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6588125" y="4581525"/>
            <a:ext cx="1366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D60093"/>
                </a:solidFill>
              </a:rPr>
              <a:t>trans oldal</a:t>
            </a:r>
          </a:p>
        </p:txBody>
      </p:sp>
      <p:sp>
        <p:nvSpPr>
          <p:cNvPr id="45066" name="Line 13"/>
          <p:cNvSpPr>
            <a:spLocks noChangeShapeType="1"/>
          </p:cNvSpPr>
          <p:nvPr/>
        </p:nvSpPr>
        <p:spPr bwMode="auto">
          <a:xfrm flipH="1" flipV="1">
            <a:off x="2051050" y="2349500"/>
            <a:ext cx="108108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7" name="Text Box 14"/>
          <p:cNvSpPr txBox="1">
            <a:spLocks noChangeArrowheads="1"/>
          </p:cNvSpPr>
          <p:nvPr/>
        </p:nvSpPr>
        <p:spPr bwMode="auto">
          <a:xfrm>
            <a:off x="684213" y="2060575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/>
              <a:t>Felesleges </a:t>
            </a:r>
            <a:r>
              <a:rPr lang="hu-HU" altLang="hu-HU" sz="1200" b="1"/>
              <a:t>mannózok eltávolítása</a:t>
            </a:r>
          </a:p>
        </p:txBody>
      </p:sp>
      <p:sp>
        <p:nvSpPr>
          <p:cNvPr id="45068" name="Text Box 15"/>
          <p:cNvSpPr txBox="1">
            <a:spLocks noChangeArrowheads="1"/>
          </p:cNvSpPr>
          <p:nvPr/>
        </p:nvSpPr>
        <p:spPr bwMode="auto">
          <a:xfrm>
            <a:off x="611188" y="3357563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acetilglukózamin</a:t>
            </a:r>
            <a:r>
              <a:rPr lang="hu-HU" altLang="hu-HU" sz="1200"/>
              <a:t> rákapcsolás</a:t>
            </a:r>
          </a:p>
        </p:txBody>
      </p:sp>
      <p:sp>
        <p:nvSpPr>
          <p:cNvPr id="45069" name="Text Box 16"/>
          <p:cNvSpPr txBox="1">
            <a:spLocks noChangeArrowheads="1"/>
          </p:cNvSpPr>
          <p:nvPr/>
        </p:nvSpPr>
        <p:spPr bwMode="auto">
          <a:xfrm>
            <a:off x="0" y="4005263"/>
            <a:ext cx="20875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1200" b="1"/>
              <a:t>galaktóz, sziálsav</a:t>
            </a:r>
            <a:r>
              <a:rPr lang="hu-HU" altLang="hu-HU" sz="1200"/>
              <a:t> rákapcsolás</a:t>
            </a:r>
          </a:p>
          <a:p>
            <a:pPr algn="r" eaLnBrk="1" hangingPunct="1">
              <a:spcBef>
                <a:spcPct val="50000"/>
              </a:spcBef>
            </a:pPr>
            <a:r>
              <a:rPr lang="hu-HU" altLang="hu-HU" sz="1200" b="1"/>
              <a:t>glükozaminoglikánok </a:t>
            </a:r>
            <a:r>
              <a:rPr lang="hu-HU" altLang="hu-HU" sz="1200"/>
              <a:t>szintézise)</a:t>
            </a:r>
          </a:p>
        </p:txBody>
      </p:sp>
      <p:sp>
        <p:nvSpPr>
          <p:cNvPr id="45070" name="Line 17"/>
          <p:cNvSpPr>
            <a:spLocks noChangeShapeType="1"/>
          </p:cNvSpPr>
          <p:nvPr/>
        </p:nvSpPr>
        <p:spPr bwMode="auto">
          <a:xfrm flipV="1">
            <a:off x="2195513" y="3933825"/>
            <a:ext cx="11525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1" name="Line 18"/>
          <p:cNvSpPr>
            <a:spLocks noChangeShapeType="1"/>
          </p:cNvSpPr>
          <p:nvPr/>
        </p:nvSpPr>
        <p:spPr bwMode="auto">
          <a:xfrm>
            <a:off x="1979613" y="3644900"/>
            <a:ext cx="12969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4643438" y="4724400"/>
            <a:ext cx="0" cy="6492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3" name="Text Box 20"/>
          <p:cNvSpPr txBox="1">
            <a:spLocks noChangeArrowheads="1"/>
          </p:cNvSpPr>
          <p:nvPr/>
        </p:nvSpPr>
        <p:spPr bwMode="auto">
          <a:xfrm>
            <a:off x="3995738" y="5445125"/>
            <a:ext cx="1296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200" b="1">
                <a:solidFill>
                  <a:schemeClr val="hlink"/>
                </a:solidFill>
              </a:rPr>
              <a:t>exportfehérjék</a:t>
            </a: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40425" y="4724400"/>
            <a:ext cx="0" cy="6492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5" name="Text Box 22"/>
          <p:cNvSpPr txBox="1">
            <a:spLocks noChangeArrowheads="1"/>
          </p:cNvSpPr>
          <p:nvPr/>
        </p:nvSpPr>
        <p:spPr bwMode="auto">
          <a:xfrm>
            <a:off x="5364163" y="5445125"/>
            <a:ext cx="1655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>
                <a:solidFill>
                  <a:schemeClr val="hlink"/>
                </a:solidFill>
              </a:rPr>
              <a:t>membránfehérjék</a:t>
            </a:r>
          </a:p>
        </p:txBody>
      </p:sp>
      <p:sp>
        <p:nvSpPr>
          <p:cNvPr id="45076" name="Line 23"/>
          <p:cNvSpPr>
            <a:spLocks noChangeShapeType="1"/>
          </p:cNvSpPr>
          <p:nvPr/>
        </p:nvSpPr>
        <p:spPr bwMode="auto">
          <a:xfrm>
            <a:off x="8101013" y="4652963"/>
            <a:ext cx="0" cy="647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7308850" y="5373688"/>
            <a:ext cx="1681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200" b="1">
                <a:solidFill>
                  <a:schemeClr val="hlink"/>
                </a:solidFill>
              </a:rPr>
              <a:t>lysosomális fehérjék</a:t>
            </a:r>
          </a:p>
        </p:txBody>
      </p:sp>
      <p:sp>
        <p:nvSpPr>
          <p:cNvPr id="45078" name="Text Box 25"/>
          <p:cNvSpPr txBox="1">
            <a:spLocks noChangeArrowheads="1"/>
          </p:cNvSpPr>
          <p:nvPr/>
        </p:nvSpPr>
        <p:spPr bwMode="auto">
          <a:xfrm>
            <a:off x="4500563" y="5734050"/>
            <a:ext cx="1655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sejtmembrán felé</a:t>
            </a:r>
          </a:p>
        </p:txBody>
      </p:sp>
      <p:sp>
        <p:nvSpPr>
          <p:cNvPr id="45079" name="Text Box 26"/>
          <p:cNvSpPr txBox="1">
            <a:spLocks noChangeArrowheads="1"/>
          </p:cNvSpPr>
          <p:nvPr/>
        </p:nvSpPr>
        <p:spPr bwMode="auto">
          <a:xfrm>
            <a:off x="7451725" y="5661025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lysosoma felé</a:t>
            </a:r>
          </a:p>
        </p:txBody>
      </p:sp>
      <p:sp>
        <p:nvSpPr>
          <p:cNvPr id="45080" name="Text Box 27"/>
          <p:cNvSpPr txBox="1">
            <a:spLocks noChangeArrowheads="1"/>
          </p:cNvSpPr>
          <p:nvPr/>
        </p:nvSpPr>
        <p:spPr bwMode="auto">
          <a:xfrm>
            <a:off x="5508625" y="7651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/>
              <a:t>dER</a:t>
            </a:r>
          </a:p>
        </p:txBody>
      </p:sp>
      <p:sp>
        <p:nvSpPr>
          <p:cNvPr id="45081" name="Line 28"/>
          <p:cNvSpPr>
            <a:spLocks noChangeShapeType="1"/>
          </p:cNvSpPr>
          <p:nvPr/>
        </p:nvSpPr>
        <p:spPr bwMode="auto">
          <a:xfrm>
            <a:off x="5795963" y="2205038"/>
            <a:ext cx="0" cy="5762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82" name="Text Box 29"/>
          <p:cNvSpPr txBox="1">
            <a:spLocks noChangeArrowheads="1"/>
          </p:cNvSpPr>
          <p:nvPr/>
        </p:nvSpPr>
        <p:spPr bwMode="auto">
          <a:xfrm>
            <a:off x="4356100" y="1844675"/>
            <a:ext cx="3024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dER → Golgi vesiculáris transzport</a:t>
            </a: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>
            <a:off x="5795963" y="1268413"/>
            <a:ext cx="0" cy="5048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84" name="Rectangle 32"/>
          <p:cNvSpPr>
            <a:spLocks noChangeArrowheads="1"/>
          </p:cNvSpPr>
          <p:nvPr/>
        </p:nvSpPr>
        <p:spPr bwMode="auto">
          <a:xfrm>
            <a:off x="250825" y="6021388"/>
            <a:ext cx="360045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45085" name="Text Box 33"/>
          <p:cNvSpPr txBox="1">
            <a:spLocks noChangeArrowheads="1"/>
          </p:cNvSpPr>
          <p:nvPr/>
        </p:nvSpPr>
        <p:spPr bwMode="auto">
          <a:xfrm>
            <a:off x="250825" y="6021388"/>
            <a:ext cx="3600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000" b="1" dirty="0" err="1"/>
              <a:t>glikoziláció</a:t>
            </a:r>
            <a:r>
              <a:rPr lang="hu-HU" altLang="hu-HU" sz="1000" b="1" dirty="0"/>
              <a:t> (</a:t>
            </a:r>
            <a:r>
              <a:rPr lang="hu-HU" altLang="hu-HU" sz="1000" b="1" dirty="0" err="1"/>
              <a:t>N-glikoziláció</a:t>
            </a:r>
            <a:r>
              <a:rPr lang="hu-HU" altLang="hu-HU" sz="1000" b="1" dirty="0"/>
              <a:t> befejező </a:t>
            </a:r>
            <a:r>
              <a:rPr lang="hu-HU" altLang="hu-HU" sz="1000" b="1" dirty="0" err="1"/>
              <a:t>szasza</a:t>
            </a:r>
            <a:r>
              <a:rPr lang="hu-HU" altLang="hu-HU" sz="1000" b="1" dirty="0"/>
              <a:t>, </a:t>
            </a:r>
            <a:r>
              <a:rPr lang="hu-HU" altLang="hu-HU" sz="1000" b="1" dirty="0" err="1"/>
              <a:t>O-glikoziláció</a:t>
            </a:r>
            <a:r>
              <a:rPr lang="hu-HU" altLang="hu-HU" sz="1000" b="1" dirty="0"/>
              <a:t>: sejtburok, </a:t>
            </a:r>
            <a:r>
              <a:rPr lang="hu-HU" altLang="hu-HU" sz="1000" b="1" dirty="0" err="1"/>
              <a:t>glikoproteinek</a:t>
            </a:r>
            <a:r>
              <a:rPr lang="hu-HU" altLang="hu-HU" sz="1000" b="1" dirty="0"/>
              <a:t>, </a:t>
            </a:r>
            <a:r>
              <a:rPr lang="hu-HU" altLang="hu-HU" sz="1000" b="1" dirty="0" err="1"/>
              <a:t>glikolipidek</a:t>
            </a:r>
            <a:r>
              <a:rPr lang="hu-HU" altLang="hu-HU" sz="1000" b="1" dirty="0"/>
              <a:t>, nyákanyag), </a:t>
            </a:r>
            <a:r>
              <a:rPr lang="hu-HU" altLang="hu-HU" sz="1000" b="1" dirty="0" err="1"/>
              <a:t>glükozaminoglikánok</a:t>
            </a:r>
            <a:r>
              <a:rPr lang="hu-HU" altLang="hu-HU" sz="1000" b="1" dirty="0"/>
              <a:t>, </a:t>
            </a:r>
            <a:r>
              <a:rPr lang="hu-HU" altLang="hu-HU" sz="1000" b="1" dirty="0" err="1"/>
              <a:t>proteoglikánok</a:t>
            </a:r>
            <a:r>
              <a:rPr lang="hu-HU" altLang="hu-HU" sz="1000" b="1" dirty="0"/>
              <a:t> szintézise (</a:t>
            </a:r>
            <a:r>
              <a:rPr lang="hu-HU" altLang="hu-HU" sz="1000" b="1" dirty="0" err="1"/>
              <a:t>extracelluláris</a:t>
            </a:r>
            <a:r>
              <a:rPr lang="hu-HU" altLang="hu-HU" sz="1000" b="1" dirty="0"/>
              <a:t> mátrix)</a:t>
            </a:r>
            <a:endParaRPr lang="hu-HU" altLang="hu-HU" b="1" dirty="0"/>
          </a:p>
        </p:txBody>
      </p:sp>
      <p:sp>
        <p:nvSpPr>
          <p:cNvPr id="45086" name="Text Box 34"/>
          <p:cNvSpPr txBox="1">
            <a:spLocks noChangeArrowheads="1"/>
          </p:cNvSpPr>
          <p:nvPr/>
        </p:nvSpPr>
        <p:spPr bwMode="auto">
          <a:xfrm>
            <a:off x="4211638" y="188913"/>
            <a:ext cx="462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/>
              <a:t>A Golgi-apparátus szerepe</a:t>
            </a:r>
          </a:p>
        </p:txBody>
      </p:sp>
      <p:sp>
        <p:nvSpPr>
          <p:cNvPr id="45087" name="Text Box 35"/>
          <p:cNvSpPr txBox="1">
            <a:spLocks noChangeArrowheads="1"/>
          </p:cNvSpPr>
          <p:nvPr/>
        </p:nvSpPr>
        <p:spPr bwMode="auto">
          <a:xfrm>
            <a:off x="8532813" y="25654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2447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871845"/>
            <a:ext cx="4440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latin typeface="Calibri" panose="020F0502020204030204" pitchFamily="34" charset="0"/>
              </a:rPr>
              <a:t>Köszönöm a figyelmet!</a:t>
            </a:r>
            <a:endParaRPr lang="hu-HU" sz="3600" dirty="0">
              <a:latin typeface="Calibri" panose="020F0502020204030204" pitchFamily="34" charset="0"/>
            </a:endParaRPr>
          </a:p>
        </p:txBody>
      </p:sp>
      <p:pic>
        <p:nvPicPr>
          <p:cNvPr id="3" name="Picture 4" descr="majmag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700808"/>
            <a:ext cx="4099758" cy="4612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7763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39750" y="1700213"/>
            <a:ext cx="792003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accent2"/>
                </a:solidFill>
                <a:latin typeface="Calibri" pitchFamily="34" charset="0"/>
              </a:rPr>
              <a:t>Felhasznált források:</a:t>
            </a:r>
          </a:p>
          <a:p>
            <a:pPr>
              <a:spcBef>
                <a:spcPct val="50000"/>
              </a:spcBef>
              <a:defRPr/>
            </a:pPr>
            <a:endParaRPr lang="hu-HU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rgbClr val="CC0066"/>
                </a:solidFill>
                <a:latin typeface="Calibri" pitchFamily="34" charset="0"/>
                <a:sym typeface="Wingdings" pitchFamily="2" charset="2"/>
              </a:rPr>
              <a:t></a:t>
            </a:r>
            <a:r>
              <a:rPr lang="hu-HU" dirty="0">
                <a:latin typeface="Calibri" pitchFamily="34" charset="0"/>
                <a:sym typeface="Wingdings" pitchFamily="2" charset="2"/>
              </a:rPr>
              <a:t>  </a:t>
            </a:r>
            <a:r>
              <a:rPr lang="hu-HU" dirty="0" err="1">
                <a:latin typeface="Calibri" pitchFamily="34" charset="0"/>
              </a:rPr>
              <a:t>Röhlich</a:t>
            </a:r>
            <a:r>
              <a:rPr lang="hu-HU" dirty="0">
                <a:latin typeface="Calibri" pitchFamily="34" charset="0"/>
              </a:rPr>
              <a:t>: Szövettan, 3. kiadás, Semmelweis Kiadó Budapest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hu-HU" dirty="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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Alberts</a:t>
            </a:r>
            <a:r>
              <a:rPr lang="hu-HU" dirty="0">
                <a:latin typeface="Calibri" pitchFamily="34" charset="0"/>
              </a:rPr>
              <a:t> – Johnson – Lewis – </a:t>
            </a:r>
            <a:r>
              <a:rPr lang="hu-HU" dirty="0" err="1">
                <a:latin typeface="Calibri" pitchFamily="34" charset="0"/>
              </a:rPr>
              <a:t>Raff</a:t>
            </a:r>
            <a:r>
              <a:rPr lang="hu-HU" dirty="0">
                <a:latin typeface="Calibri" pitchFamily="34" charset="0"/>
              </a:rPr>
              <a:t> – Roberts – Walter: </a:t>
            </a:r>
            <a:r>
              <a:rPr lang="hu-HU" dirty="0" err="1">
                <a:latin typeface="Calibri" pitchFamily="34" charset="0"/>
              </a:rPr>
              <a:t>Molecular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biology</a:t>
            </a:r>
            <a:endParaRPr lang="hu-HU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hu-HU" dirty="0">
                <a:latin typeface="Calibri" pitchFamily="34" charset="0"/>
              </a:rPr>
              <a:t>				 of </a:t>
            </a:r>
            <a:r>
              <a:rPr lang="hu-HU" dirty="0" err="1">
                <a:latin typeface="Calibri" pitchFamily="34" charset="0"/>
              </a:rPr>
              <a:t>the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cell</a:t>
            </a:r>
            <a:r>
              <a:rPr lang="hu-HU" dirty="0">
                <a:latin typeface="Calibri" pitchFamily="34" charset="0"/>
              </a:rPr>
              <a:t>. 5. kiadás, </a:t>
            </a:r>
            <a:r>
              <a:rPr lang="hu-HU" dirty="0" err="1">
                <a:latin typeface="Calibri" pitchFamily="34" charset="0"/>
              </a:rPr>
              <a:t>Garland</a:t>
            </a:r>
            <a:r>
              <a:rPr lang="hu-HU" dirty="0">
                <a:latin typeface="Calibri" pitchFamily="34" charset="0"/>
              </a:rPr>
              <a:t> Science</a:t>
            </a:r>
          </a:p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rgbClr val="FF9900"/>
                </a:solidFill>
                <a:latin typeface="Calibri" pitchFamily="34" charset="0"/>
                <a:sym typeface="Wingdings" pitchFamily="2" charset="2"/>
              </a:rPr>
              <a:t>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Röhlich</a:t>
            </a:r>
            <a:r>
              <a:rPr lang="hu-HU" dirty="0">
                <a:latin typeface="Calibri" pitchFamily="34" charset="0"/>
              </a:rPr>
              <a:t> professzor </a:t>
            </a:r>
            <a:r>
              <a:rPr lang="hu-HU" dirty="0" err="1">
                <a:latin typeface="Calibri" pitchFamily="34" charset="0"/>
              </a:rPr>
              <a:t>prep</a:t>
            </a:r>
            <a:r>
              <a:rPr lang="hu-HU" dirty="0">
                <a:latin typeface="Calibri" pitchFamily="34" charset="0"/>
              </a:rPr>
              <a:t>. és/vagy felvétel, ill. rajz </a:t>
            </a:r>
          </a:p>
          <a:p>
            <a:pPr>
              <a:spcBef>
                <a:spcPct val="50000"/>
              </a:spcBef>
              <a:buFont typeface="Wingdings" pitchFamily="2" charset="2"/>
              <a:buChar char="®"/>
              <a:defRPr/>
            </a:pPr>
            <a:r>
              <a:rPr lang="hu-HU" dirty="0" err="1">
                <a:latin typeface="Calibri" pitchFamily="34" charset="0"/>
              </a:rPr>
              <a:t>Campbell</a:t>
            </a:r>
            <a:r>
              <a:rPr lang="hu-HU" dirty="0">
                <a:latin typeface="Calibri" pitchFamily="34" charset="0"/>
              </a:rPr>
              <a:t> – </a:t>
            </a:r>
            <a:r>
              <a:rPr lang="hu-HU" dirty="0" err="1">
                <a:latin typeface="Calibri" pitchFamily="34" charset="0"/>
              </a:rPr>
              <a:t>Reece</a:t>
            </a:r>
            <a:r>
              <a:rPr lang="hu-HU" dirty="0">
                <a:latin typeface="Calibri" pitchFamily="34" charset="0"/>
              </a:rPr>
              <a:t>: </a:t>
            </a:r>
            <a:r>
              <a:rPr lang="hu-HU" dirty="0" err="1">
                <a:latin typeface="Calibri" pitchFamily="34" charset="0"/>
              </a:rPr>
              <a:t>Biologie</a:t>
            </a:r>
            <a:r>
              <a:rPr lang="hu-HU" dirty="0">
                <a:latin typeface="Calibri" pitchFamily="34" charset="0"/>
              </a:rPr>
              <a:t>, Spektrum – Fischer</a:t>
            </a:r>
          </a:p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dirty="0">
                <a:latin typeface="Calibri" pitchFamily="34" charset="0"/>
              </a:rPr>
              <a:t>Dr. </a:t>
            </a:r>
            <a:r>
              <a:rPr lang="hu-HU" dirty="0" err="1">
                <a:latin typeface="Calibri" pitchFamily="34" charset="0"/>
              </a:rPr>
              <a:t>Röhlich</a:t>
            </a:r>
            <a:r>
              <a:rPr lang="hu-HU" dirty="0">
                <a:latin typeface="Calibri" pitchFamily="34" charset="0"/>
              </a:rPr>
              <a:t> Pál prof. emeritus, Dr. Botos Erzsébet előadásai</a:t>
            </a:r>
          </a:p>
          <a:p>
            <a:pPr>
              <a:spcBef>
                <a:spcPct val="50000"/>
              </a:spcBef>
              <a:buFont typeface="Wingdings" pitchFamily="2" charset="2"/>
              <a:buChar char="®"/>
              <a:defRPr/>
            </a:pPr>
            <a:endParaRPr lang="hu-HU" dirty="0"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hu-H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250825" y="41386"/>
            <a:ext cx="403383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24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eukarióták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Valódi sejtmaggal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rendelkező sejtekből állnak (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eu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= valódi,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karyon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= sejtmag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mag anyagát a citoplazmától 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maghártya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választja el. Genetikai anyagának többsége ebben a sejtmagban, 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kromoszómák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formájában található meg. </a:t>
            </a: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sejtplazmája több, 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membránnal határolt sejtalkotót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tartalmaz, így belső terekre különül.</a:t>
            </a:r>
          </a:p>
          <a:p>
            <a:pPr>
              <a:lnSpc>
                <a:spcPct val="12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átlagosan 10-szer nagyobbak 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prokariótáknál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, de a különbség 1000-szeres is lehet. A legszembetűnőbb különbség a két sejttípus között, hogy 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sejtszervecskék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, vagyis membránnal körülvett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organellumokat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tartalmaznak.</a:t>
            </a: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örökítőanyaga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egy vagy több lineáris DNS-óriásmolekula.</a:t>
            </a:r>
          </a:p>
          <a:p>
            <a:pPr>
              <a:lnSpc>
                <a:spcPct val="12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7" descr="Kép:Animal cell structure hu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051" r="3418"/>
          <a:stretch>
            <a:fillRect/>
          </a:stretch>
        </p:blipFill>
        <p:spPr bwMode="auto">
          <a:xfrm>
            <a:off x="4381500" y="119063"/>
            <a:ext cx="4562475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9" descr="Kép:Plant cell structure svg hu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3088" y="3716338"/>
            <a:ext cx="4554537" cy="3097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0" y="6615113"/>
            <a:ext cx="1581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/>
              <a:t>http://hu.wikipedia.org/wiki/Sejt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4102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15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94774" y="397818"/>
            <a:ext cx="8597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prokarióta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sejt tulajdonságainak összehasonlítása</a:t>
            </a:r>
            <a:r>
              <a:rPr 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13576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746776"/>
              </p:ext>
            </p:extLst>
          </p:nvPr>
        </p:nvGraphicFramePr>
        <p:xfrm>
          <a:off x="323850" y="1016000"/>
          <a:ext cx="8496300" cy="5242560"/>
        </p:xfrm>
        <a:graphic>
          <a:graphicData uri="http://schemas.openxmlformats.org/drawingml/2006/table">
            <a:tbl>
              <a:tblPr/>
              <a:tblGrid>
                <a:gridCol w="1735138"/>
                <a:gridCol w="2078037"/>
                <a:gridCol w="468312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Prokarióták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Eukarióták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Jellemző élőlények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baktériumok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gombák, növények, állatok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Általános méret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~ 1-10 µm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~ 10-100 µm (a spermiumok, a farokrésztől eltekintve, kisebbek)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sejtmag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nincs igazi sejtmag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valódi sejtmag kettős membránnal körülvéve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DNS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cirkuláris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lineáris molekulák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RNS- és fehérjeszintézis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citoplazmában zajlik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az RNS-szintézis a magban</a:t>
                      </a:r>
                      <a:b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fehérjeszintézis a citoplazmában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Riboszómák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50S+30S = 70S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60S+40S = 80S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Citoplazmatikus szerkezet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kevésbé szervezett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magasan szervezett, endomembránokkal és citoszkeletonnal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Sejtmozgás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flagellinből felépülő flagellumok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flagellumok és tubulinból felépülő ostorok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Mitokondrium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nincs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1-től néhány tucatig (van, ahol hiányzik)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Színtestek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nincs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algákban és növényekben (zöld szemes ostoros)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Organizáció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általában egysejtűek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egysejtűek, kolóniák, magasabb rendű többsejtű szervezetek specializált sejtekkel   : </a:t>
                      </a:r>
                      <a:r>
                        <a:rPr kumimoji="0" 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EMBERI TEST!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Sejosztódás</a:t>
                      </a:r>
                      <a:endParaRPr kumimoji="0" lang="hu-H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hasadás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mitózis</a:t>
                      </a:r>
                      <a:r>
                        <a:rPr kumimoji="0" lang="hu-H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kumimoji="0" lang="hu-H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hu-H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meiózis</a:t>
                      </a:r>
                      <a:endParaRPr kumimoji="0" lang="hu-H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468313" y="2924175"/>
            <a:ext cx="78486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sejtmag, magvacska maghártya szerkezete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4040</Words>
  <Application>Microsoft Office PowerPoint</Application>
  <PresentationFormat>Diavetítés a képernyőre (4:3 oldalarány)</PresentationFormat>
  <Paragraphs>508</Paragraphs>
  <Slides>55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55</vt:i4>
      </vt:variant>
    </vt:vector>
  </HeadingPairs>
  <TitlesOfParts>
    <vt:vector size="62" baseType="lpstr">
      <vt:lpstr>Arial</vt:lpstr>
      <vt:lpstr>Calibri</vt:lpstr>
      <vt:lpstr>Comic Sans MS</vt:lpstr>
      <vt:lpstr>Wingdings</vt:lpstr>
      <vt:lpstr>ヒラギノ角ゴ Pro W3</vt:lpstr>
      <vt:lpstr>Alapértelmezett terv</vt:lpstr>
      <vt:lpstr>Office-téma</vt:lpstr>
      <vt:lpstr>Génexpresszió és az azzal kapcsolatos sejtorganellumok </vt:lpstr>
      <vt:lpstr>PowerPoint bemutató</vt:lpstr>
      <vt:lpstr>PowerPoint bemutató</vt:lpstr>
      <vt:lpstr>Csak az eukariótáknak van sejtmagjuk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sejtmag részei:</vt:lpstr>
      <vt:lpstr>PowerPoint bemutató</vt:lpstr>
      <vt:lpstr>PowerPoint bemutató</vt:lpstr>
      <vt:lpstr>PowerPoint bemutató</vt:lpstr>
      <vt:lpstr>PowerPoint bemutató</vt:lpstr>
      <vt:lpstr>PowerPoint bemutató</vt:lpstr>
      <vt:lpstr>Kromoszómák</vt:lpstr>
      <vt:lpstr>PowerPoint bemutató</vt:lpstr>
      <vt:lpstr>PowerPoint bemutató</vt:lpstr>
      <vt:lpstr> Sejtmaghártya</vt:lpstr>
      <vt:lpstr>PowerPoint bemutató</vt:lpstr>
      <vt:lpstr>PowerPoint bemutató</vt:lpstr>
      <vt:lpstr>PowerPoint bemutató</vt:lpstr>
      <vt:lpstr>PowerPoint bemutató</vt:lpstr>
      <vt:lpstr>Magpórus komplex</vt:lpstr>
      <vt:lpstr>Transzport a magpóruson keresztül</vt:lpstr>
      <vt:lpstr>Transzport a magpóruson keresztül</vt:lpstr>
      <vt:lpstr>PowerPoint bemutató</vt:lpstr>
      <vt:lpstr>Centrális dogma</vt:lpstr>
      <vt:lpstr>PowerPoint bemutató</vt:lpstr>
      <vt:lpstr>RNS</vt:lpstr>
      <vt:lpstr>A transzkripció jellemzői</vt:lpstr>
      <vt:lpstr>Transzkripció</vt:lpstr>
      <vt:lpstr>PowerPoint bemutató</vt:lpstr>
      <vt:lpstr>PowerPoint bemutató</vt:lpstr>
      <vt:lpstr>Transzláció: fordítás nukleinsav nyelvről fehérje nyelvre</vt:lpstr>
      <vt:lpstr>PowerPoint bemutató</vt:lpstr>
      <vt:lpstr>A géntől a fehérjéig</vt:lpstr>
      <vt:lpstr>Szabad és membrán kötött riboszómák</vt:lpstr>
      <vt:lpstr>Endoplazmás retikulum</vt:lpstr>
      <vt:lpstr>PowerPoint bemutató</vt:lpstr>
      <vt:lpstr>PowerPoint bemutató</vt:lpstr>
      <vt:lpstr>A dER szerepe</vt:lpstr>
      <vt:lpstr>A kotranszlációs transzport eredménye</vt:lpstr>
      <vt:lpstr>PowerPoint bemutató</vt:lpstr>
      <vt:lpstr>A peptidlánc sorsa → protein sorting</vt:lpstr>
      <vt:lpstr>PowerPoint bemutató</vt:lpstr>
      <vt:lpstr>Golgi-apparátus</vt:lpstr>
      <vt:lpstr>A Golgi-apparátus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RP</dc:creator>
  <cp:lastModifiedBy>dekbul</cp:lastModifiedBy>
  <cp:revision>111</cp:revision>
  <dcterms:created xsi:type="dcterms:W3CDTF">2008-09-08T07:40:34Z</dcterms:created>
  <dcterms:modified xsi:type="dcterms:W3CDTF">2017-09-26T09:55:19Z</dcterms:modified>
</cp:coreProperties>
</file>