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90" r:id="rId2"/>
    <p:sldId id="429" r:id="rId3"/>
    <p:sldId id="356" r:id="rId4"/>
    <p:sldId id="430" r:id="rId5"/>
    <p:sldId id="432" r:id="rId6"/>
    <p:sldId id="461" r:id="rId7"/>
    <p:sldId id="462" r:id="rId8"/>
    <p:sldId id="463" r:id="rId9"/>
    <p:sldId id="466" r:id="rId10"/>
    <p:sldId id="482" r:id="rId11"/>
    <p:sldId id="431" r:id="rId12"/>
    <p:sldId id="491" r:id="rId13"/>
    <p:sldId id="397" r:id="rId14"/>
    <p:sldId id="262" r:id="rId15"/>
    <p:sldId id="492" r:id="rId16"/>
    <p:sldId id="473" r:id="rId17"/>
    <p:sldId id="326" r:id="rId18"/>
    <p:sldId id="327" r:id="rId19"/>
    <p:sldId id="434" r:id="rId20"/>
    <p:sldId id="329" r:id="rId21"/>
    <p:sldId id="493" r:id="rId22"/>
    <p:sldId id="435" r:id="rId23"/>
    <p:sldId id="467" r:id="rId24"/>
    <p:sldId id="486" r:id="rId25"/>
    <p:sldId id="470" r:id="rId26"/>
    <p:sldId id="359" r:id="rId27"/>
    <p:sldId id="487" r:id="rId28"/>
    <p:sldId id="488" r:id="rId29"/>
    <p:sldId id="489" r:id="rId30"/>
    <p:sldId id="475" r:id="rId31"/>
    <p:sldId id="483" r:id="rId32"/>
    <p:sldId id="484" r:id="rId33"/>
    <p:sldId id="494" r:id="rId34"/>
    <p:sldId id="480" r:id="rId35"/>
    <p:sldId id="476" r:id="rId36"/>
    <p:sldId id="477" r:id="rId37"/>
    <p:sldId id="478" r:id="rId38"/>
    <p:sldId id="479" r:id="rId39"/>
    <p:sldId id="367" r:id="rId40"/>
    <p:sldId id="436" r:id="rId41"/>
    <p:sldId id="437" r:id="rId42"/>
    <p:sldId id="438" r:id="rId43"/>
    <p:sldId id="439" r:id="rId44"/>
    <p:sldId id="440" r:id="rId45"/>
    <p:sldId id="441" r:id="rId46"/>
    <p:sldId id="442" r:id="rId47"/>
    <p:sldId id="443" r:id="rId48"/>
    <p:sldId id="444" r:id="rId49"/>
    <p:sldId id="445" r:id="rId50"/>
    <p:sldId id="446" r:id="rId51"/>
    <p:sldId id="447" r:id="rId52"/>
    <p:sldId id="448" r:id="rId53"/>
    <p:sldId id="449" r:id="rId54"/>
    <p:sldId id="450" r:id="rId55"/>
    <p:sldId id="451" r:id="rId56"/>
    <p:sldId id="452" r:id="rId57"/>
    <p:sldId id="453" r:id="rId58"/>
    <p:sldId id="454" r:id="rId59"/>
    <p:sldId id="455" r:id="rId60"/>
    <p:sldId id="456" r:id="rId61"/>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CC00CC"/>
    <a:srgbClr val="006600"/>
    <a:srgbClr val="33CC33"/>
    <a:srgbClr val="33CCCC"/>
    <a:srgbClr val="FFCC00"/>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2" autoAdjust="0"/>
  </p:normalViewPr>
  <p:slideViewPr>
    <p:cSldViewPr>
      <p:cViewPr varScale="1">
        <p:scale>
          <a:sx n="95" d="100"/>
          <a:sy n="95" d="100"/>
        </p:scale>
        <p:origin x="444" y="7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88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4C4325CE-4C09-497B-9E44-9C67FDB18038}" type="datetimeFigureOut">
              <a:rPr lang="hu-HU"/>
              <a:pPr>
                <a:defRPr/>
              </a:pPr>
              <a:t>2017. 10. 12.</a:t>
            </a:fld>
            <a:endParaRPr lang="hu-H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55E60F3-34AD-4B59-8435-8F76AD536FDD}"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5</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22</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24</a:t>
            </a:fld>
            <a:endParaRPr lang="hu-HU"/>
          </a:p>
        </p:txBody>
      </p:sp>
    </p:spTree>
    <p:extLst>
      <p:ext uri="{BB962C8B-B14F-4D97-AF65-F5344CB8AC3E}">
        <p14:creationId xmlns:p14="http://schemas.microsoft.com/office/powerpoint/2010/main" val="954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25</a:t>
            </a:fld>
            <a:endParaRPr lang="hu-HU"/>
          </a:p>
        </p:txBody>
      </p:sp>
    </p:spTree>
    <p:extLst>
      <p:ext uri="{BB962C8B-B14F-4D97-AF65-F5344CB8AC3E}">
        <p14:creationId xmlns:p14="http://schemas.microsoft.com/office/powerpoint/2010/main" val="3673342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27</a:t>
            </a:fld>
            <a:endParaRPr lang="hu-HU"/>
          </a:p>
        </p:txBody>
      </p:sp>
    </p:spTree>
    <p:extLst>
      <p:ext uri="{BB962C8B-B14F-4D97-AF65-F5344CB8AC3E}">
        <p14:creationId xmlns:p14="http://schemas.microsoft.com/office/powerpoint/2010/main" val="368426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28</a:t>
            </a:fld>
            <a:endParaRPr lang="hu-HU"/>
          </a:p>
        </p:txBody>
      </p:sp>
    </p:spTree>
    <p:extLst>
      <p:ext uri="{BB962C8B-B14F-4D97-AF65-F5344CB8AC3E}">
        <p14:creationId xmlns:p14="http://schemas.microsoft.com/office/powerpoint/2010/main" val="704966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35</a:t>
            </a:fld>
            <a:endParaRPr lang="hu-HU"/>
          </a:p>
        </p:txBody>
      </p:sp>
    </p:spTree>
    <p:extLst>
      <p:ext uri="{BB962C8B-B14F-4D97-AF65-F5344CB8AC3E}">
        <p14:creationId xmlns:p14="http://schemas.microsoft.com/office/powerpoint/2010/main" val="232222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Lucida Sans Unicode" pitchFamily="34" charset="0"/>
              </a:rPr>
              <a:t>Carlson</a:t>
            </a:r>
            <a:r>
              <a:rPr lang="hu-HU" sz="1200" dirty="0">
                <a:latin typeface="Lucida Sans Unicode" pitchFamily="34" charset="0"/>
              </a:rPr>
              <a:t>, Human </a:t>
            </a:r>
            <a:r>
              <a:rPr lang="hu-HU" sz="1200" dirty="0" err="1">
                <a:latin typeface="Lucida Sans Unicode" pitchFamily="34" charset="0"/>
              </a:rPr>
              <a:t>embryology</a:t>
            </a:r>
            <a:r>
              <a:rPr lang="hu-HU" sz="1200" dirty="0">
                <a:latin typeface="Lucida Sans Unicode" pitchFamily="34" charset="0"/>
              </a:rPr>
              <a:t> and </a:t>
            </a:r>
            <a:r>
              <a:rPr lang="hu-HU" sz="1200" dirty="0" err="1">
                <a:latin typeface="Lucida Sans Unicode" pitchFamily="34" charset="0"/>
              </a:rPr>
              <a:t>developmental</a:t>
            </a:r>
            <a:r>
              <a:rPr lang="hu-HU" sz="1200" dirty="0">
                <a:latin typeface="Lucida Sans Unicode" pitchFamily="34" charset="0"/>
              </a:rPr>
              <a:t> </a:t>
            </a:r>
            <a:r>
              <a:rPr lang="hu-HU" sz="1200" dirty="0" err="1">
                <a:latin typeface="Lucida Sans Unicode" pitchFamily="34" charset="0"/>
              </a:rPr>
              <a:t>biology</a:t>
            </a:r>
            <a:r>
              <a:rPr lang="hu-HU" sz="1200" dirty="0">
                <a:latin typeface="Lucida Sans Unicode" pitchFamily="34" charset="0"/>
              </a:rPr>
              <a:t>, </a:t>
            </a:r>
            <a:r>
              <a:rPr lang="hu-HU" sz="1200" dirty="0" err="1">
                <a:latin typeface="Lucida Sans Unicode" pitchFamily="34" charset="0"/>
              </a:rPr>
              <a:t>Elsevier</a:t>
            </a:r>
            <a:r>
              <a:rPr lang="hu-HU" sz="1200" dirty="0">
                <a:latin typeface="Lucida Sans Unicode" pitchFamily="34" charset="0"/>
              </a:rPr>
              <a:t>, 2008</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37</a:t>
            </a:fld>
            <a:endParaRPr lang="hu-HU"/>
          </a:p>
        </p:txBody>
      </p:sp>
    </p:spTree>
    <p:extLst>
      <p:ext uri="{BB962C8B-B14F-4D97-AF65-F5344CB8AC3E}">
        <p14:creationId xmlns:p14="http://schemas.microsoft.com/office/powerpoint/2010/main" val="223664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38</a:t>
            </a:fld>
            <a:endParaRPr lang="hu-HU"/>
          </a:p>
        </p:txBody>
      </p:sp>
    </p:spTree>
    <p:extLst>
      <p:ext uri="{BB962C8B-B14F-4D97-AF65-F5344CB8AC3E}">
        <p14:creationId xmlns:p14="http://schemas.microsoft.com/office/powerpoint/2010/main" val="242256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Diakép helye 1"/>
          <p:cNvSpPr>
            <a:spLocks noGrp="1" noRot="1" noChangeAspect="1"/>
          </p:cNvSpPr>
          <p:nvPr>
            <p:ph type="sldImg"/>
          </p:nvPr>
        </p:nvSpPr>
        <p:spPr>
          <a:ln/>
        </p:spPr>
      </p:sp>
      <p:sp>
        <p:nvSpPr>
          <p:cNvPr id="131074" name="Jegyzetek helye 2"/>
          <p:cNvSpPr>
            <a:spLocks noGrp="1"/>
          </p:cNvSpPr>
          <p:nvPr>
            <p:ph type="body" idx="1"/>
          </p:nvPr>
        </p:nvSpPr>
        <p:spPr>
          <a:noFill/>
          <a:ln/>
        </p:spPr>
        <p:txBody>
          <a:bodyPr/>
          <a:lstStyle/>
          <a:p>
            <a:r>
              <a:rPr lang="hu-HU"/>
              <a:t>O’Rahilly&amp;Müller: Embyrologie und Teratologie des Menschen, Huber, 1999</a:t>
            </a:r>
            <a:endParaRPr lang="de-DE"/>
          </a:p>
        </p:txBody>
      </p:sp>
      <p:sp>
        <p:nvSpPr>
          <p:cNvPr id="131075" name="Dia számának helye 3"/>
          <p:cNvSpPr>
            <a:spLocks noGrp="1"/>
          </p:cNvSpPr>
          <p:nvPr>
            <p:ph type="sldNum" sz="quarter" idx="5"/>
          </p:nvPr>
        </p:nvSpPr>
        <p:spPr>
          <a:noFill/>
        </p:spPr>
        <p:txBody>
          <a:bodyPr/>
          <a:lstStyle/>
          <a:p>
            <a:fld id="{41DB9C1C-7EA4-47E7-A4B8-2F175C4E86FB}" type="slidenum">
              <a:rPr lang="hu-HU" smtClean="0"/>
              <a:pPr/>
              <a:t>42</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Diakép helye 1"/>
          <p:cNvSpPr>
            <a:spLocks noGrp="1" noRot="1" noChangeAspect="1" noTextEdit="1"/>
          </p:cNvSpPr>
          <p:nvPr>
            <p:ph type="sldImg"/>
          </p:nvPr>
        </p:nvSpPr>
        <p:spPr>
          <a:ln/>
        </p:spPr>
      </p:sp>
      <p:sp>
        <p:nvSpPr>
          <p:cNvPr id="161795" name="Jegyzetek helye 2"/>
          <p:cNvSpPr>
            <a:spLocks noGrp="1"/>
          </p:cNvSpPr>
          <p:nvPr>
            <p:ph type="body" idx="1"/>
          </p:nvPr>
        </p:nvSpPr>
        <p:spPr>
          <a:xfrm>
            <a:off x="914400" y="4343400"/>
            <a:ext cx="5029200" cy="4114800"/>
          </a:xfrm>
          <a:noFill/>
          <a:ln/>
        </p:spPr>
        <p:txBody>
          <a:bodyPr/>
          <a:lstStyle/>
          <a:p>
            <a:r>
              <a:rPr lang="hu-HU"/>
              <a:t>links: http://imgbuddy.com/cranial-meningocele.asp</a:t>
            </a:r>
          </a:p>
          <a:p>
            <a:r>
              <a:rPr lang="hu-HU"/>
              <a:t>rechts: http://medicine.academic.ru/21332/encephalocele</a:t>
            </a:r>
            <a:endParaRPr lang="de-DE"/>
          </a:p>
        </p:txBody>
      </p:sp>
      <p:sp>
        <p:nvSpPr>
          <p:cNvPr id="161796"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AA706F4-D7A0-4B15-BFFB-7E759CA2E825}" type="slidenum">
              <a:rPr lang="hu-HU" sz="1200">
                <a:latin typeface="Times New Roman" pitchFamily="18" charset="0"/>
              </a:rPr>
              <a:pPr algn="r" eaLnBrk="0" hangingPunct="0"/>
              <a:t>45</a:t>
            </a:fld>
            <a:endParaRPr lang="hu-HU"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6</a:t>
            </a:fld>
            <a:endParaRPr lang="hu-HU"/>
          </a:p>
        </p:txBody>
      </p:sp>
    </p:spTree>
    <p:extLst>
      <p:ext uri="{BB962C8B-B14F-4D97-AF65-F5344CB8AC3E}">
        <p14:creationId xmlns:p14="http://schemas.microsoft.com/office/powerpoint/2010/main" val="252081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Diakép helye 1"/>
          <p:cNvSpPr>
            <a:spLocks noGrp="1" noRot="1" noChangeAspect="1" noTextEdit="1"/>
          </p:cNvSpPr>
          <p:nvPr>
            <p:ph type="sldImg"/>
          </p:nvPr>
        </p:nvSpPr>
        <p:spPr>
          <a:ln/>
        </p:spPr>
      </p:sp>
      <p:sp>
        <p:nvSpPr>
          <p:cNvPr id="167939" name="Jegyzetek helye 2"/>
          <p:cNvSpPr>
            <a:spLocks noGrp="1"/>
          </p:cNvSpPr>
          <p:nvPr>
            <p:ph type="body" idx="1"/>
          </p:nvPr>
        </p:nvSpPr>
        <p:spPr>
          <a:xfrm>
            <a:off x="914400" y="4343400"/>
            <a:ext cx="5029200" cy="4114800"/>
          </a:xfrm>
          <a:noFill/>
          <a:ln/>
        </p:spPr>
        <p:txBody>
          <a:bodyPr/>
          <a:lstStyle/>
          <a:p>
            <a:r>
              <a:rPr lang="hu-HU">
                <a:latin typeface="Arial" charset="0"/>
              </a:rPr>
              <a:t>Larsen’s Human Embryology, 4th ed.,Elsevier, 2009</a:t>
            </a:r>
            <a:r>
              <a:rPr lang="hu-HU" sz="2400"/>
              <a:t> </a:t>
            </a:r>
          </a:p>
          <a:p>
            <a:endParaRPr lang="de-DE"/>
          </a:p>
        </p:txBody>
      </p:sp>
      <p:sp>
        <p:nvSpPr>
          <p:cNvPr id="167940"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4499290-CA21-45EB-B31E-9E407359A70B}" type="slidenum">
              <a:rPr lang="hu-HU" sz="1200">
                <a:latin typeface="Times New Roman" pitchFamily="18" charset="0"/>
              </a:rPr>
              <a:pPr algn="r" eaLnBrk="0" hangingPunct="0"/>
              <a:t>50</a:t>
            </a:fld>
            <a:endParaRPr lang="hu-HU" sz="120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Diakép helye 1"/>
          <p:cNvSpPr>
            <a:spLocks noGrp="1" noRot="1" noChangeAspect="1" noTextEdit="1"/>
          </p:cNvSpPr>
          <p:nvPr>
            <p:ph type="sldImg"/>
          </p:nvPr>
        </p:nvSpPr>
        <p:spPr>
          <a:ln/>
        </p:spPr>
      </p:sp>
      <p:sp>
        <p:nvSpPr>
          <p:cNvPr id="169987" name="Jegyzetek helye 2"/>
          <p:cNvSpPr>
            <a:spLocks noGrp="1"/>
          </p:cNvSpPr>
          <p:nvPr>
            <p:ph type="body" idx="1"/>
          </p:nvPr>
        </p:nvSpPr>
        <p:spPr>
          <a:xfrm>
            <a:off x="914400" y="4343400"/>
            <a:ext cx="5029200" cy="4114800"/>
          </a:xfrm>
          <a:noFill/>
          <a:ln/>
        </p:spPr>
        <p:txBody>
          <a:bodyPr/>
          <a:lstStyle/>
          <a:p>
            <a:r>
              <a:rPr lang="de-DE"/>
              <a:t>B</a:t>
            </a:r>
            <a:r>
              <a:rPr lang="hu-HU"/>
              <a:t>otto, New Eng J Med, 1999, 341:1509</a:t>
            </a:r>
            <a:endParaRPr lang="de-DE"/>
          </a:p>
        </p:txBody>
      </p:sp>
      <p:sp>
        <p:nvSpPr>
          <p:cNvPr id="169988"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9AAB820-8451-4F48-A9A0-1D7C07BBCAA6}" type="slidenum">
              <a:rPr lang="hu-HU" sz="1200">
                <a:latin typeface="Times New Roman" pitchFamily="18" charset="0"/>
              </a:rPr>
              <a:pPr algn="r" eaLnBrk="0" hangingPunct="0"/>
              <a:t>51</a:t>
            </a:fld>
            <a:endParaRPr lang="hu-HU" sz="120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Diakép helye 1"/>
          <p:cNvSpPr>
            <a:spLocks noGrp="1" noRot="1" noChangeAspect="1" noTextEdit="1"/>
          </p:cNvSpPr>
          <p:nvPr>
            <p:ph type="sldImg"/>
          </p:nvPr>
        </p:nvSpPr>
        <p:spPr>
          <a:ln/>
        </p:spPr>
      </p:sp>
      <p:sp>
        <p:nvSpPr>
          <p:cNvPr id="172035" name="Jegyzetek helye 2"/>
          <p:cNvSpPr>
            <a:spLocks noGrp="1"/>
          </p:cNvSpPr>
          <p:nvPr>
            <p:ph type="body" idx="1"/>
          </p:nvPr>
        </p:nvSpPr>
        <p:spPr>
          <a:xfrm>
            <a:off x="914400" y="4343400"/>
            <a:ext cx="5029200" cy="4114800"/>
          </a:xfrm>
          <a:noFill/>
          <a:ln/>
        </p:spPr>
        <p:txBody>
          <a:bodyPr/>
          <a:lstStyle/>
          <a:p>
            <a:r>
              <a:rPr lang="de-DE"/>
              <a:t>Kaptanoglu,</a:t>
            </a:r>
            <a:r>
              <a:rPr lang="hu-HU"/>
              <a:t> </a:t>
            </a:r>
            <a:r>
              <a:rPr lang="de-DE"/>
              <a:t>Ann Dermatol Vol. 23, Suppl. 3, 2011</a:t>
            </a:r>
          </a:p>
        </p:txBody>
      </p:sp>
      <p:sp>
        <p:nvSpPr>
          <p:cNvPr id="172036"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49C4442-1DAD-483F-B794-A38934FB0F9E}" type="slidenum">
              <a:rPr lang="hu-HU" sz="1200">
                <a:latin typeface="Times New Roman" pitchFamily="18" charset="0"/>
              </a:rPr>
              <a:pPr algn="r" eaLnBrk="0" hangingPunct="0"/>
              <a:t>52</a:t>
            </a:fld>
            <a:endParaRPr lang="hu-HU" sz="120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Diakép helye 1"/>
          <p:cNvSpPr>
            <a:spLocks noGrp="1" noRot="1" noChangeAspect="1" noTextEdit="1"/>
          </p:cNvSpPr>
          <p:nvPr>
            <p:ph type="sldImg"/>
          </p:nvPr>
        </p:nvSpPr>
        <p:spPr>
          <a:ln/>
        </p:spPr>
      </p:sp>
      <p:sp>
        <p:nvSpPr>
          <p:cNvPr id="174083" name="Jegyzetek helye 2"/>
          <p:cNvSpPr>
            <a:spLocks noGrp="1"/>
          </p:cNvSpPr>
          <p:nvPr>
            <p:ph type="body" idx="1"/>
          </p:nvPr>
        </p:nvSpPr>
        <p:spPr>
          <a:xfrm>
            <a:off x="914400" y="4343400"/>
            <a:ext cx="5029200" cy="4114800"/>
          </a:xfrm>
          <a:noFill/>
          <a:ln/>
        </p:spPr>
        <p:txBody>
          <a:bodyPr/>
          <a:lstStyle/>
          <a:p>
            <a:r>
              <a:rPr lang="hu-HU"/>
              <a:t>Larsen’s Human Embryology, 2nd Ed, Churchill-Livingstone, 1997</a:t>
            </a:r>
          </a:p>
          <a:p>
            <a:endParaRPr lang="de-DE"/>
          </a:p>
        </p:txBody>
      </p:sp>
      <p:sp>
        <p:nvSpPr>
          <p:cNvPr id="174084"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68874AA-6254-453B-827C-AB962544F055}" type="slidenum">
              <a:rPr lang="hu-HU" sz="1200">
                <a:latin typeface="Times New Roman" pitchFamily="18" charset="0"/>
              </a:rPr>
              <a:pPr algn="r" eaLnBrk="0" hangingPunct="0"/>
              <a:t>53</a:t>
            </a:fld>
            <a:endParaRPr lang="hu-HU" sz="120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Diakép helye 1"/>
          <p:cNvSpPr>
            <a:spLocks noGrp="1" noRot="1" noChangeAspect="1" noTextEdit="1"/>
          </p:cNvSpPr>
          <p:nvPr>
            <p:ph type="sldImg"/>
          </p:nvPr>
        </p:nvSpPr>
        <p:spPr>
          <a:ln/>
        </p:spPr>
      </p:sp>
      <p:sp>
        <p:nvSpPr>
          <p:cNvPr id="176131" name="Jegyzetek helye 2"/>
          <p:cNvSpPr>
            <a:spLocks noGrp="1"/>
          </p:cNvSpPr>
          <p:nvPr>
            <p:ph type="body" idx="1"/>
          </p:nvPr>
        </p:nvSpPr>
        <p:spPr>
          <a:xfrm>
            <a:off x="914400" y="4343400"/>
            <a:ext cx="5029200" cy="4114800"/>
          </a:xfrm>
          <a:noFill/>
          <a:ln/>
        </p:spPr>
        <p:txBody>
          <a:bodyPr/>
          <a:lstStyle/>
          <a:p>
            <a:endParaRPr lang="de-DE"/>
          </a:p>
        </p:txBody>
      </p:sp>
      <p:sp>
        <p:nvSpPr>
          <p:cNvPr id="176132"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28AD3D4-EF3D-4A04-85F4-0DE16560FB55}" type="slidenum">
              <a:rPr lang="hu-HU" sz="1200">
                <a:latin typeface="Times New Roman" pitchFamily="18" charset="0"/>
              </a:rPr>
              <a:pPr algn="r" eaLnBrk="0" hangingPunct="0"/>
              <a:t>54</a:t>
            </a:fld>
            <a:endParaRPr lang="hu-HU"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Diakép helye 1"/>
          <p:cNvSpPr>
            <a:spLocks noGrp="1" noRot="1" noChangeAspect="1" noTextEdit="1"/>
          </p:cNvSpPr>
          <p:nvPr>
            <p:ph type="sldImg"/>
          </p:nvPr>
        </p:nvSpPr>
        <p:spPr>
          <a:ln/>
        </p:spPr>
      </p:sp>
      <p:sp>
        <p:nvSpPr>
          <p:cNvPr id="178179" name="Jegyzetek helye 2"/>
          <p:cNvSpPr>
            <a:spLocks noGrp="1"/>
          </p:cNvSpPr>
          <p:nvPr>
            <p:ph type="body" idx="1"/>
          </p:nvPr>
        </p:nvSpPr>
        <p:spPr>
          <a:xfrm>
            <a:off x="914400" y="4343400"/>
            <a:ext cx="5029200" cy="4114800"/>
          </a:xfrm>
          <a:noFill/>
          <a:ln/>
        </p:spPr>
        <p:txBody>
          <a:bodyPr/>
          <a:lstStyle/>
          <a:p>
            <a:r>
              <a:rPr lang="hu-HU"/>
              <a:t>links: </a:t>
            </a:r>
            <a:r>
              <a:rPr lang="de-DE"/>
              <a:t>http://bestpractice.bmj.com/best-practice/monograph/709/resources/images/print/30.html</a:t>
            </a:r>
            <a:endParaRPr lang="hu-HU"/>
          </a:p>
          <a:p>
            <a:r>
              <a:rPr lang="hu-HU"/>
              <a:t>rechts: http://dcs.uqroo.mx/paginas/atlaspediatria/atlas014e1.html</a:t>
            </a:r>
            <a:endParaRPr lang="de-DE"/>
          </a:p>
        </p:txBody>
      </p:sp>
      <p:sp>
        <p:nvSpPr>
          <p:cNvPr id="178180"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7E4017C-4BDD-4C29-BC2F-4DD41A7D8531}" type="slidenum">
              <a:rPr lang="hu-HU" sz="1200">
                <a:latin typeface="Times New Roman" pitchFamily="18" charset="0"/>
              </a:rPr>
              <a:pPr algn="r" eaLnBrk="0" hangingPunct="0"/>
              <a:t>55</a:t>
            </a:fld>
            <a:endParaRPr lang="hu-HU" sz="12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Diakép helye 1"/>
          <p:cNvSpPr>
            <a:spLocks noGrp="1" noRot="1" noChangeAspect="1" noTextEdit="1"/>
          </p:cNvSpPr>
          <p:nvPr>
            <p:ph type="sldImg"/>
          </p:nvPr>
        </p:nvSpPr>
        <p:spPr>
          <a:ln/>
        </p:spPr>
      </p:sp>
      <p:sp>
        <p:nvSpPr>
          <p:cNvPr id="180227" name="Jegyzetek helye 2"/>
          <p:cNvSpPr>
            <a:spLocks noGrp="1"/>
          </p:cNvSpPr>
          <p:nvPr>
            <p:ph type="body" idx="1"/>
          </p:nvPr>
        </p:nvSpPr>
        <p:spPr>
          <a:xfrm>
            <a:off x="914400" y="4343400"/>
            <a:ext cx="5029200" cy="4114800"/>
          </a:xfrm>
          <a:noFill/>
          <a:ln/>
        </p:spPr>
        <p:txBody>
          <a:bodyPr/>
          <a:lstStyle/>
          <a:p>
            <a:r>
              <a:rPr lang="hu-HU"/>
              <a:t>O’Rahilly&amp;Müller: Embyrologie und Teratologie des Menschen, Huber, 1999</a:t>
            </a:r>
            <a:endParaRPr lang="de-DE"/>
          </a:p>
          <a:p>
            <a:endParaRPr lang="de-DE"/>
          </a:p>
        </p:txBody>
      </p:sp>
      <p:sp>
        <p:nvSpPr>
          <p:cNvPr id="180228"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9DBDC1F-BDDC-43BA-81FE-EAD9CADF1E8F}" type="slidenum">
              <a:rPr lang="hu-HU" sz="1200">
                <a:latin typeface="Times New Roman" pitchFamily="18" charset="0"/>
              </a:rPr>
              <a:pPr algn="r" eaLnBrk="0" hangingPunct="0"/>
              <a:t>56</a:t>
            </a:fld>
            <a:endParaRPr lang="hu-HU" sz="120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Diakép helye 1"/>
          <p:cNvSpPr>
            <a:spLocks noGrp="1" noRot="1" noChangeAspect="1" noTextEdit="1"/>
          </p:cNvSpPr>
          <p:nvPr>
            <p:ph type="sldImg"/>
          </p:nvPr>
        </p:nvSpPr>
        <p:spPr>
          <a:ln/>
        </p:spPr>
      </p:sp>
      <p:sp>
        <p:nvSpPr>
          <p:cNvPr id="182275" name="Jegyzetek helye 2"/>
          <p:cNvSpPr>
            <a:spLocks noGrp="1"/>
          </p:cNvSpPr>
          <p:nvPr>
            <p:ph type="body" idx="1"/>
          </p:nvPr>
        </p:nvSpPr>
        <p:spPr>
          <a:xfrm>
            <a:off x="914400" y="4343400"/>
            <a:ext cx="5029200" cy="4114800"/>
          </a:xfrm>
          <a:noFill/>
          <a:ln/>
        </p:spPr>
        <p:txBody>
          <a:bodyPr/>
          <a:lstStyle/>
          <a:p>
            <a:r>
              <a:rPr lang="hu-HU"/>
              <a:t>O”Rahilly&amp;Müller: Embyrologie und Teratologie des Menschen, Huber, 1999</a:t>
            </a:r>
            <a:endParaRPr lang="de-DE"/>
          </a:p>
          <a:p>
            <a:endParaRPr lang="de-DE"/>
          </a:p>
        </p:txBody>
      </p:sp>
      <p:sp>
        <p:nvSpPr>
          <p:cNvPr id="182276"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A5657479-B428-4291-AD54-B6633394EB7E}" type="slidenum">
              <a:rPr lang="hu-HU" sz="1200">
                <a:latin typeface="Times New Roman" pitchFamily="18" charset="0"/>
              </a:rPr>
              <a:pPr algn="r" eaLnBrk="0" hangingPunct="0"/>
              <a:t>57</a:t>
            </a:fld>
            <a:endParaRPr lang="hu-HU" sz="120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Diakép helye 1"/>
          <p:cNvSpPr>
            <a:spLocks noGrp="1" noRot="1" noChangeAspect="1" noTextEdit="1"/>
          </p:cNvSpPr>
          <p:nvPr>
            <p:ph type="sldImg"/>
          </p:nvPr>
        </p:nvSpPr>
        <p:spPr>
          <a:ln/>
        </p:spPr>
      </p:sp>
      <p:sp>
        <p:nvSpPr>
          <p:cNvPr id="185347" name="Jegyzetek helye 2"/>
          <p:cNvSpPr>
            <a:spLocks noGrp="1"/>
          </p:cNvSpPr>
          <p:nvPr>
            <p:ph type="body" idx="1"/>
          </p:nvPr>
        </p:nvSpPr>
        <p:spPr>
          <a:xfrm>
            <a:off x="914400" y="4343400"/>
            <a:ext cx="5029200" cy="4114800"/>
          </a:xfrm>
          <a:noFill/>
          <a:ln/>
        </p:spPr>
        <p:txBody>
          <a:bodyPr/>
          <a:lstStyle/>
          <a:p>
            <a:r>
              <a:rPr lang="hu-HU"/>
              <a:t>O’Rahilly&amp;Müller: Embyrologie und Teratologie des Menschen, Huber, 1999</a:t>
            </a:r>
            <a:endParaRPr lang="de-DE"/>
          </a:p>
          <a:p>
            <a:endParaRPr lang="de-DE"/>
          </a:p>
        </p:txBody>
      </p:sp>
      <p:sp>
        <p:nvSpPr>
          <p:cNvPr id="185348" name="Dia számának hely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4D649ED-4C2B-4778-933C-D9F6A1B1102B}" type="slidenum">
              <a:rPr lang="hu-HU" sz="1200">
                <a:latin typeface="Times New Roman" pitchFamily="18" charset="0"/>
              </a:rPr>
              <a:pPr algn="r" eaLnBrk="0" hangingPunct="0"/>
              <a:t>59</a:t>
            </a:fld>
            <a:endParaRPr lang="hu-HU"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de-DE"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8</a:t>
            </a:fld>
            <a:endParaRPr lang="hu-HU"/>
          </a:p>
        </p:txBody>
      </p:sp>
    </p:spTree>
    <p:extLst>
      <p:ext uri="{BB962C8B-B14F-4D97-AF65-F5344CB8AC3E}">
        <p14:creationId xmlns:p14="http://schemas.microsoft.com/office/powerpoint/2010/main" val="274542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a:t>Sanes-Reh-Harris</a:t>
            </a:r>
            <a:r>
              <a:rPr lang="hu-HU" dirty="0"/>
              <a:t>,</a:t>
            </a:r>
            <a:r>
              <a:rPr lang="hu-HU" baseline="0" dirty="0"/>
              <a:t> </a:t>
            </a:r>
            <a:r>
              <a:rPr lang="hu-HU" dirty="0" err="1"/>
              <a:t>Development</a:t>
            </a:r>
            <a:r>
              <a:rPr lang="hu-HU" dirty="0"/>
              <a:t> of </a:t>
            </a:r>
            <a:r>
              <a:rPr lang="hu-HU" dirty="0" err="1"/>
              <a:t>the</a:t>
            </a:r>
            <a:r>
              <a:rPr lang="hu-HU" dirty="0"/>
              <a:t> </a:t>
            </a:r>
            <a:r>
              <a:rPr lang="hu-HU" dirty="0" err="1"/>
              <a:t>nervous</a:t>
            </a:r>
            <a:r>
              <a:rPr lang="hu-HU" dirty="0"/>
              <a:t> </a:t>
            </a:r>
            <a:r>
              <a:rPr lang="hu-HU" dirty="0" err="1"/>
              <a:t>system</a:t>
            </a:r>
            <a:r>
              <a:rPr lang="hu-HU" dirty="0"/>
              <a:t>, </a:t>
            </a:r>
            <a:r>
              <a:rPr lang="hu-HU" dirty="0" err="1"/>
              <a:t>Academic</a:t>
            </a:r>
            <a:r>
              <a:rPr lang="hu-HU" dirty="0"/>
              <a:t> Press,</a:t>
            </a:r>
            <a:r>
              <a:rPr lang="hu-HU" baseline="0" dirty="0"/>
              <a:t> 2006</a:t>
            </a:r>
            <a:endParaRPr lang="de-DE"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9</a:t>
            </a:fld>
            <a:endParaRPr lang="hu-HU"/>
          </a:p>
        </p:txBody>
      </p:sp>
    </p:spTree>
    <p:extLst>
      <p:ext uri="{BB962C8B-B14F-4D97-AF65-F5344CB8AC3E}">
        <p14:creationId xmlns:p14="http://schemas.microsoft.com/office/powerpoint/2010/main" val="149924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12</a:t>
            </a:fld>
            <a:endParaRPr lang="hu-HU"/>
          </a:p>
        </p:txBody>
      </p:sp>
    </p:spTree>
    <p:extLst>
      <p:ext uri="{BB962C8B-B14F-4D97-AF65-F5344CB8AC3E}">
        <p14:creationId xmlns:p14="http://schemas.microsoft.com/office/powerpoint/2010/main" val="41673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Hinrichsen</a:t>
            </a:r>
            <a:r>
              <a:rPr lang="hu-HU" dirty="0"/>
              <a:t>, </a:t>
            </a:r>
            <a:r>
              <a:rPr lang="hu-HU" dirty="0" err="1"/>
              <a:t>Humanembryologie</a:t>
            </a:r>
            <a:r>
              <a:rPr lang="hu-HU" dirty="0"/>
              <a:t>, Springer, 1990</a:t>
            </a:r>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13</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a:latin typeface="Arial" charset="0"/>
              </a:rPr>
              <a:t>Larsen’s</a:t>
            </a:r>
            <a:r>
              <a:rPr lang="hu-HU" sz="1200" dirty="0">
                <a:latin typeface="Arial" charset="0"/>
              </a:rPr>
              <a:t> Human </a:t>
            </a:r>
            <a:r>
              <a:rPr lang="hu-HU" sz="1200" dirty="0" err="1">
                <a:latin typeface="Arial" charset="0"/>
              </a:rPr>
              <a:t>Embryology</a:t>
            </a:r>
            <a:r>
              <a:rPr lang="hu-HU" sz="1200" dirty="0">
                <a:latin typeface="Arial" charset="0"/>
              </a:rPr>
              <a:t>, 4. </a:t>
            </a:r>
            <a:r>
              <a:rPr lang="hu-HU" sz="1200" dirty="0" err="1">
                <a:latin typeface="Arial" charset="0"/>
              </a:rPr>
              <a:t>Auflage</a:t>
            </a:r>
            <a:r>
              <a:rPr lang="hu-HU" sz="1200" dirty="0">
                <a:latin typeface="Arial" charset="0"/>
              </a:rPr>
              <a:t>, Churchill-Livingstone, 2009</a:t>
            </a:r>
            <a:r>
              <a:rPr lang="hu-HU" dirty="0"/>
              <a:t> </a:t>
            </a:r>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14</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a:t>Gilbert, </a:t>
            </a:r>
            <a:r>
              <a:rPr lang="hu-HU" sz="1200" dirty="0" err="1"/>
              <a:t>Developmental</a:t>
            </a:r>
            <a:r>
              <a:rPr lang="hu-HU" sz="1200" dirty="0"/>
              <a:t> </a:t>
            </a:r>
            <a:r>
              <a:rPr lang="hu-HU" sz="1200" dirty="0" err="1"/>
              <a:t>Biology</a:t>
            </a:r>
            <a:r>
              <a:rPr lang="hu-HU" sz="1200" dirty="0"/>
              <a:t>, 9. </a:t>
            </a:r>
            <a:r>
              <a:rPr lang="hu-HU" sz="1200" dirty="0" err="1"/>
              <a:t>Auflage</a:t>
            </a:r>
            <a:r>
              <a:rPr lang="hu-HU" sz="1200" dirty="0"/>
              <a:t>, </a:t>
            </a:r>
            <a:r>
              <a:rPr lang="hu-HU" sz="1200" dirty="0" err="1"/>
              <a:t>Sinauer</a:t>
            </a:r>
            <a:r>
              <a:rPr lang="hu-HU" sz="1200" dirty="0"/>
              <a:t>, 2010</a:t>
            </a:r>
            <a:endParaRPr lang="hu-HU" dirty="0"/>
          </a:p>
          <a:p>
            <a:endParaRPr lang="de-DE" dirty="0"/>
          </a:p>
        </p:txBody>
      </p:sp>
      <p:sp>
        <p:nvSpPr>
          <p:cNvPr id="4" name="Dia számának helye 3"/>
          <p:cNvSpPr>
            <a:spLocks noGrp="1"/>
          </p:cNvSpPr>
          <p:nvPr>
            <p:ph type="sldNum" sz="quarter" idx="10"/>
          </p:nvPr>
        </p:nvSpPr>
        <p:spPr/>
        <p:txBody>
          <a:bodyPr/>
          <a:lstStyle/>
          <a:p>
            <a:pPr>
              <a:defRPr/>
            </a:pPr>
            <a:fld id="{F55E60F3-34AD-4B59-8435-8F76AD536FDD}" type="slidenum">
              <a:rPr lang="hu-HU" smtClean="0"/>
              <a:pPr>
                <a:defRPr/>
              </a:pPr>
              <a:t>16</a:t>
            </a:fld>
            <a:endParaRPr lang="hu-HU"/>
          </a:p>
        </p:txBody>
      </p:sp>
    </p:spTree>
    <p:extLst>
      <p:ext uri="{BB962C8B-B14F-4D97-AF65-F5344CB8AC3E}">
        <p14:creationId xmlns:p14="http://schemas.microsoft.com/office/powerpoint/2010/main" val="104127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iakép helye 1"/>
          <p:cNvSpPr>
            <a:spLocks noGrp="1" noRot="1" noChangeAspect="1"/>
          </p:cNvSpPr>
          <p:nvPr>
            <p:ph type="sldImg"/>
          </p:nvPr>
        </p:nvSpPr>
        <p:spPr>
          <a:ln/>
        </p:spPr>
      </p:sp>
      <p:sp>
        <p:nvSpPr>
          <p:cNvPr id="129026" name="Jegyzetek helye 2"/>
          <p:cNvSpPr>
            <a:spLocks noGrp="1"/>
          </p:cNvSpPr>
          <p:nvPr>
            <p:ph type="body" idx="1"/>
          </p:nvPr>
        </p:nvSpPr>
        <p:spPr>
          <a:noFill/>
          <a:ln/>
        </p:spPr>
        <p:txBody>
          <a:bodyPr/>
          <a:lstStyle/>
          <a:p>
            <a:r>
              <a:rPr lang="hu-HU"/>
              <a:t>O’Rahilly, Teratology, 2002</a:t>
            </a:r>
            <a:endParaRPr lang="de-DE"/>
          </a:p>
        </p:txBody>
      </p:sp>
      <p:sp>
        <p:nvSpPr>
          <p:cNvPr id="129027" name="Dia számának helye 3"/>
          <p:cNvSpPr>
            <a:spLocks noGrp="1"/>
          </p:cNvSpPr>
          <p:nvPr>
            <p:ph type="sldNum" sz="quarter" idx="5"/>
          </p:nvPr>
        </p:nvSpPr>
        <p:spPr>
          <a:noFill/>
        </p:spPr>
        <p:txBody>
          <a:bodyPr/>
          <a:lstStyle/>
          <a:p>
            <a:fld id="{8BA3915A-D67D-4560-B1B4-78D582277D44}" type="slidenum">
              <a:rPr lang="hu-HU" smtClean="0"/>
              <a:pPr/>
              <a:t>21</a:t>
            </a:fld>
            <a:endParaRPr lang="hu-HU"/>
          </a:p>
        </p:txBody>
      </p:sp>
    </p:spTree>
    <p:extLst>
      <p:ext uri="{BB962C8B-B14F-4D97-AF65-F5344CB8AC3E}">
        <p14:creationId xmlns:p14="http://schemas.microsoft.com/office/powerpoint/2010/main" val="395781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E525B6C-B135-4D7E-89DA-5F45757C4F6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371A04D-FD6B-418D-9E09-AFE46E36FBF4}"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9EB8106-A306-4E04-89F7-C98AACA42BCB}"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5457870B-60FB-4BA2-A522-00797E71A2CE}"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17D6415-E750-4907-8462-B2BCA1C8081A}"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686C00F-BB71-41B4-B6B4-43CCA22C53FC}"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63C07D1-DB20-46C4-87FE-B1218D284C63}"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6E4C97E6-DCA8-4F52-98BA-601341ED7565}"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6B6CFE5F-7FE6-4733-98F2-2C210418E43B}"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9DB1322E-C753-46F7-BFD7-DA623305BD04}"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5BA99471-D853-412A-9D84-E3913B67D48D}"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8CBA47C0-58E9-46AD-AF7E-A4F06C43A88E}"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DC686D0-9A60-4F8E-8006-5FF7B9DAEEE4}"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file:///C:\oktat&#225;s\FETAL\neurulatio1a.bmp"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file:///C:\oktat&#225;s\FETAL\neurulatio1b.bmp"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C:\oktat&#225;s\FETAL\neurulatio4.bmp"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1"/>
          <p:cNvSpPr txBox="1">
            <a:spLocks/>
          </p:cNvSpPr>
          <p:nvPr/>
        </p:nvSpPr>
        <p:spPr>
          <a:xfrm>
            <a:off x="100145" y="1988840"/>
            <a:ext cx="8936351" cy="2387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err="1">
                <a:latin typeface="Segoe UI" panose="020B0502040204020203" pitchFamily="34" charset="0"/>
                <a:cs typeface="Segoe UI" panose="020B0502040204020203" pitchFamily="34" charset="0"/>
              </a:rPr>
              <a:t>Differenzierung</a:t>
            </a:r>
            <a:r>
              <a:rPr lang="en-GB" b="1" dirty="0">
                <a:latin typeface="Segoe UI" panose="020B0502040204020203" pitchFamily="34" charset="0"/>
                <a:cs typeface="Segoe UI" panose="020B0502040204020203" pitchFamily="34" charset="0"/>
              </a:rPr>
              <a:t> des </a:t>
            </a:r>
            <a:r>
              <a:rPr lang="en-GB" b="1" dirty="0" err="1" smtClean="0">
                <a:latin typeface="Segoe UI" panose="020B0502040204020203" pitchFamily="34" charset="0"/>
                <a:cs typeface="Segoe UI" panose="020B0502040204020203" pitchFamily="34" charset="0"/>
              </a:rPr>
              <a:t>Neuralrohres</a:t>
            </a:r>
            <a:r>
              <a:rPr lang="hu-HU" b="1" dirty="0" smtClean="0">
                <a:latin typeface="Segoe UI" panose="020B0502040204020203" pitchFamily="34" charset="0"/>
                <a:cs typeface="Segoe UI" panose="020B0502040204020203" pitchFamily="34" charset="0"/>
              </a:rPr>
              <a:t/>
            </a:r>
            <a:br>
              <a:rPr lang="hu-HU" b="1" dirty="0" smtClean="0">
                <a:latin typeface="Segoe UI" panose="020B0502040204020203" pitchFamily="34" charset="0"/>
                <a:cs typeface="Segoe UI" panose="020B0502040204020203" pitchFamily="34" charset="0"/>
              </a:rPr>
            </a:br>
            <a:r>
              <a:rPr lang="en-GB" b="1" dirty="0" smtClean="0">
                <a:latin typeface="Segoe UI" panose="020B0502040204020203" pitchFamily="34" charset="0"/>
                <a:cs typeface="Segoe UI" panose="020B0502040204020203" pitchFamily="34" charset="0"/>
              </a:rPr>
              <a:t> </a:t>
            </a:r>
            <a:r>
              <a:rPr lang="hu-HU" b="1" dirty="0">
                <a:latin typeface="Segoe UI" panose="020B0502040204020203" pitchFamily="34" charset="0"/>
                <a:cs typeface="Segoe UI" panose="020B0502040204020203" pitchFamily="34" charset="0"/>
              </a:rPr>
              <a:t/>
            </a:r>
            <a:br>
              <a:rPr lang="hu-HU" b="1" dirty="0">
                <a:latin typeface="Segoe UI" panose="020B0502040204020203" pitchFamily="34" charset="0"/>
                <a:cs typeface="Segoe UI" panose="020B0502040204020203" pitchFamily="34" charset="0"/>
              </a:rPr>
            </a:br>
            <a:r>
              <a:rPr lang="en-GB" b="1" dirty="0" err="1">
                <a:latin typeface="Segoe UI" panose="020B0502040204020203" pitchFamily="34" charset="0"/>
                <a:cs typeface="Segoe UI" panose="020B0502040204020203" pitchFamily="34" charset="0"/>
              </a:rPr>
              <a:t>Kraniokaudale</a:t>
            </a:r>
            <a:r>
              <a:rPr lang="en-GB" b="1" dirty="0">
                <a:latin typeface="Segoe UI" panose="020B0502040204020203" pitchFamily="34" charset="0"/>
                <a:cs typeface="Segoe UI" panose="020B0502040204020203" pitchFamily="34" charset="0"/>
              </a:rPr>
              <a:t> und </a:t>
            </a:r>
            <a:r>
              <a:rPr lang="en-GB" b="1" dirty="0" err="1">
                <a:latin typeface="Segoe UI" panose="020B0502040204020203" pitchFamily="34" charset="0"/>
                <a:cs typeface="Segoe UI" panose="020B0502040204020203" pitchFamily="34" charset="0"/>
              </a:rPr>
              <a:t>dorsoventrale</a:t>
            </a:r>
            <a:r>
              <a:rPr lang="en-GB" b="1" dirty="0">
                <a:latin typeface="Segoe UI" panose="020B0502040204020203" pitchFamily="34" charset="0"/>
                <a:cs typeface="Segoe UI" panose="020B0502040204020203" pitchFamily="34" charset="0"/>
              </a:rPr>
              <a:t> </a:t>
            </a:r>
            <a:r>
              <a:rPr lang="en-GB" b="1" dirty="0" err="1" smtClean="0">
                <a:latin typeface="Segoe UI" panose="020B0502040204020203" pitchFamily="34" charset="0"/>
                <a:cs typeface="Segoe UI" panose="020B0502040204020203" pitchFamily="34" charset="0"/>
              </a:rPr>
              <a:t>Differenzierung</a:t>
            </a:r>
            <a:r>
              <a:rPr lang="hu-HU" b="1" dirty="0" smtClean="0">
                <a:latin typeface="Segoe UI" panose="020B0502040204020203" pitchFamily="34" charset="0"/>
                <a:cs typeface="Segoe UI" panose="020B0502040204020203" pitchFamily="34" charset="0"/>
              </a:rPr>
              <a:t/>
            </a:r>
            <a:br>
              <a:rPr lang="hu-HU" b="1" dirty="0" smtClean="0">
                <a:latin typeface="Segoe UI" panose="020B0502040204020203" pitchFamily="34" charset="0"/>
                <a:cs typeface="Segoe UI" panose="020B0502040204020203" pitchFamily="34" charset="0"/>
              </a:rPr>
            </a:br>
            <a:r>
              <a:rPr lang="hu-HU" b="1" dirty="0">
                <a:latin typeface="Segoe UI" panose="020B0502040204020203" pitchFamily="34" charset="0"/>
                <a:cs typeface="Segoe UI" panose="020B0502040204020203" pitchFamily="34" charset="0"/>
              </a:rPr>
              <a:t/>
            </a:r>
            <a:br>
              <a:rPr lang="hu-HU" b="1" dirty="0">
                <a:latin typeface="Segoe UI" panose="020B0502040204020203" pitchFamily="34" charset="0"/>
                <a:cs typeface="Segoe UI" panose="020B0502040204020203" pitchFamily="34" charset="0"/>
              </a:rPr>
            </a:br>
            <a:r>
              <a:rPr lang="en-GB" b="1" dirty="0" err="1" smtClean="0">
                <a:latin typeface="Segoe UI" panose="020B0502040204020203" pitchFamily="34" charset="0"/>
                <a:cs typeface="Segoe UI" panose="020B0502040204020203" pitchFamily="34" charset="0"/>
              </a:rPr>
              <a:t>Missbildungen</a:t>
            </a:r>
            <a:endParaRPr lang="de-DE" b="1" dirty="0">
              <a:latin typeface="Segoe UI" panose="020B0502040204020203" pitchFamily="34" charset="0"/>
              <a:cs typeface="Segoe UI" panose="020B0502040204020203" pitchFamily="34" charset="0"/>
            </a:endParaRPr>
          </a:p>
        </p:txBody>
      </p:sp>
      <p:sp>
        <p:nvSpPr>
          <p:cNvPr id="47" name="Szövegdoboz 46"/>
          <p:cNvSpPr txBox="1"/>
          <p:nvPr/>
        </p:nvSpPr>
        <p:spPr>
          <a:xfrm>
            <a:off x="100145" y="5197588"/>
            <a:ext cx="799447" cy="923330"/>
          </a:xfrm>
          <a:prstGeom prst="rect">
            <a:avLst/>
          </a:prstGeom>
          <a:noFill/>
        </p:spPr>
        <p:txBody>
          <a:bodyPr wrap="square" rtlCol="0">
            <a:spAutoFit/>
          </a:bodyPr>
          <a:lstStyle/>
          <a:p>
            <a:r>
              <a:rPr lang="hu-HU" sz="5400" b="1" dirty="0" smtClean="0">
                <a:latin typeface="Segoe UI" panose="020B0502040204020203" pitchFamily="34" charset="0"/>
                <a:cs typeface="Segoe UI" panose="020B0502040204020203" pitchFamily="34" charset="0"/>
              </a:rPr>
              <a:t>2</a:t>
            </a:r>
            <a:endParaRPr lang="hu-HU" sz="5400" dirty="0">
              <a:latin typeface="Segoe UI" panose="020B0502040204020203" pitchFamily="34" charset="0"/>
              <a:cs typeface="Segoe UI" panose="020B0502040204020203" pitchFamily="34" charset="0"/>
            </a:endParaRPr>
          </a:p>
        </p:txBody>
      </p:sp>
      <p:sp>
        <p:nvSpPr>
          <p:cNvPr id="45" name="Alcím 2"/>
          <p:cNvSpPr txBox="1">
            <a:spLocks/>
          </p:cNvSpPr>
          <p:nvPr/>
        </p:nvSpPr>
        <p:spPr>
          <a:xfrm>
            <a:off x="5761183" y="4797152"/>
            <a:ext cx="3081528" cy="10979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2800" dirty="0">
                <a:solidFill>
                  <a:schemeClr val="tx1"/>
                </a:solidFill>
              </a:rPr>
              <a:t>Attila Magyar</a:t>
            </a:r>
          </a:p>
          <a:p>
            <a:r>
              <a:rPr lang="hu-HU" sz="2800" dirty="0">
                <a:solidFill>
                  <a:schemeClr val="tx1"/>
                </a:solidFill>
              </a:rPr>
              <a:t>13.19.2017</a:t>
            </a:r>
            <a:endParaRPr lang="de-DE" sz="2800" dirty="0">
              <a:solidFill>
                <a:schemeClr val="tx1"/>
              </a:solidFill>
            </a:endParaRPr>
          </a:p>
        </p:txBody>
      </p:sp>
    </p:spTree>
    <p:extLst>
      <p:ext uri="{BB962C8B-B14F-4D97-AF65-F5344CB8AC3E}">
        <p14:creationId xmlns:p14="http://schemas.microsoft.com/office/powerpoint/2010/main" val="392178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2. </a:t>
            </a:r>
            <a:r>
              <a:rPr lang="hu-HU" dirty="0" err="1"/>
              <a:t>Neurulation</a:t>
            </a:r>
            <a:r>
              <a:rPr lang="hu-HU" dirty="0"/>
              <a:t/>
            </a:r>
            <a:br>
              <a:rPr lang="hu-HU" dirty="0"/>
            </a:br>
            <a:r>
              <a:rPr lang="hu-HU" dirty="0"/>
              <a:t>2.1. </a:t>
            </a:r>
            <a:r>
              <a:rPr lang="hu-HU" dirty="0" err="1"/>
              <a:t>Ablauf</a:t>
            </a:r>
            <a:r>
              <a:rPr lang="hu-HU" dirty="0"/>
              <a:t> der </a:t>
            </a:r>
            <a:r>
              <a:rPr lang="hu-HU" dirty="0" err="1"/>
              <a:t>Neurulation</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679195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hu-HU"/>
              <a:t>Phasen der Neurulation</a:t>
            </a:r>
          </a:p>
        </p:txBody>
      </p:sp>
      <p:sp>
        <p:nvSpPr>
          <p:cNvPr id="75779" name="Rectangle 3"/>
          <p:cNvSpPr>
            <a:spLocks noGrp="1" noChangeArrowheads="1"/>
          </p:cNvSpPr>
          <p:nvPr>
            <p:ph type="body" idx="1"/>
          </p:nvPr>
        </p:nvSpPr>
        <p:spPr>
          <a:xfrm>
            <a:off x="457200" y="1268760"/>
            <a:ext cx="8229600" cy="4525963"/>
          </a:xfrm>
        </p:spPr>
        <p:txBody>
          <a:bodyPr/>
          <a:lstStyle/>
          <a:p>
            <a:r>
              <a:rPr lang="de-DE" dirty="0"/>
              <a:t>durch die neurale Induktion (histologisch unsichtbarer Vorgang; zellbiologisch nachweisbar: Transkriptionsfaktoren werden in den </a:t>
            </a:r>
            <a:r>
              <a:rPr lang="de-DE" dirty="0" err="1"/>
              <a:t>Epiblastzellen</a:t>
            </a:r>
            <a:r>
              <a:rPr lang="de-DE" dirty="0"/>
              <a:t> exprimiert), wird die</a:t>
            </a:r>
          </a:p>
          <a:p>
            <a:r>
              <a:rPr lang="de-DE" b="1" dirty="0">
                <a:solidFill>
                  <a:srgbClr val="A50021"/>
                </a:solidFill>
              </a:rPr>
              <a:t>Neuralplatte</a:t>
            </a:r>
            <a:r>
              <a:rPr lang="de-DE" dirty="0"/>
              <a:t> induziert; die heben sich hoch zu den</a:t>
            </a:r>
          </a:p>
          <a:p>
            <a:r>
              <a:rPr lang="de-DE" b="1" dirty="0">
                <a:solidFill>
                  <a:srgbClr val="A50021"/>
                </a:solidFill>
              </a:rPr>
              <a:t>Neuralfalten</a:t>
            </a:r>
            <a:r>
              <a:rPr lang="de-DE" dirty="0"/>
              <a:t>, die dann</a:t>
            </a:r>
          </a:p>
          <a:p>
            <a:r>
              <a:rPr lang="de-DE" dirty="0"/>
              <a:t>zum </a:t>
            </a:r>
            <a:r>
              <a:rPr lang="de-DE" b="1" dirty="0">
                <a:solidFill>
                  <a:srgbClr val="A50021"/>
                </a:solidFill>
              </a:rPr>
              <a:t>Neuralrohr </a:t>
            </a:r>
            <a:r>
              <a:rPr lang="de-DE" dirty="0"/>
              <a:t>sich schließen.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4"/>
          <p:cNvSpPr txBox="1">
            <a:spLocks noChangeArrowheads="1"/>
          </p:cNvSpPr>
          <p:nvPr/>
        </p:nvSpPr>
        <p:spPr bwMode="auto">
          <a:xfrm>
            <a:off x="5638800" y="762000"/>
            <a:ext cx="2971800" cy="822325"/>
          </a:xfrm>
          <a:prstGeom prst="rect">
            <a:avLst/>
          </a:prstGeom>
          <a:noFill/>
          <a:ln w="9525">
            <a:noFill/>
            <a:miter lim="800000"/>
            <a:headEnd/>
            <a:tailEnd/>
          </a:ln>
        </p:spPr>
        <p:txBody>
          <a:bodyPr>
            <a:spAutoFit/>
          </a:bodyPr>
          <a:lstStyle/>
          <a:p>
            <a:pPr>
              <a:spcBef>
                <a:spcPct val="50000"/>
              </a:spcBef>
            </a:pPr>
            <a:r>
              <a:rPr lang="hu-HU"/>
              <a:t>Neurulation des Kükenembryos.</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566"/>
            <a:ext cx="4320480" cy="6891614"/>
          </a:xfrm>
          <a:prstGeom prst="rect">
            <a:avLst/>
          </a:prstGeom>
        </p:spPr>
      </p:pic>
      <p:sp>
        <p:nvSpPr>
          <p:cNvPr id="3" name="Szövegdoboz 2"/>
          <p:cNvSpPr txBox="1"/>
          <p:nvPr/>
        </p:nvSpPr>
        <p:spPr>
          <a:xfrm>
            <a:off x="5148064" y="2204864"/>
            <a:ext cx="3168352" cy="1477328"/>
          </a:xfrm>
          <a:prstGeom prst="rect">
            <a:avLst/>
          </a:prstGeom>
          <a:noFill/>
        </p:spPr>
        <p:txBody>
          <a:bodyPr wrap="square" rtlCol="0">
            <a:spAutoFit/>
          </a:bodyPr>
          <a:lstStyle/>
          <a:p>
            <a:r>
              <a:rPr lang="hu-HU" dirty="0" err="1"/>
              <a:t>drei</a:t>
            </a:r>
            <a:r>
              <a:rPr lang="hu-HU" dirty="0"/>
              <a:t> </a:t>
            </a:r>
            <a:r>
              <a:rPr lang="hu-HU" dirty="0" err="1"/>
              <a:t>Scharnierpunkte</a:t>
            </a:r>
            <a:r>
              <a:rPr lang="hu-HU" dirty="0"/>
              <a:t>: MHP (</a:t>
            </a:r>
            <a:r>
              <a:rPr lang="hu-HU" dirty="0" err="1"/>
              <a:t>median</a:t>
            </a:r>
            <a:r>
              <a:rPr lang="hu-HU" dirty="0"/>
              <a:t> </a:t>
            </a:r>
            <a:r>
              <a:rPr lang="hu-HU" dirty="0" err="1"/>
              <a:t>hinge</a:t>
            </a:r>
            <a:r>
              <a:rPr lang="hu-HU" dirty="0"/>
              <a:t> </a:t>
            </a:r>
            <a:r>
              <a:rPr lang="hu-HU" dirty="0" err="1"/>
              <a:t>point</a:t>
            </a:r>
            <a:r>
              <a:rPr lang="hu-HU" dirty="0"/>
              <a:t>: </a:t>
            </a:r>
            <a:r>
              <a:rPr lang="hu-HU" dirty="0" err="1"/>
              <a:t>mediane</a:t>
            </a:r>
            <a:r>
              <a:rPr lang="hu-HU" dirty="0"/>
              <a:t> </a:t>
            </a:r>
            <a:r>
              <a:rPr lang="hu-HU" dirty="0" err="1"/>
              <a:t>Scharnierpunkt</a:t>
            </a:r>
            <a:r>
              <a:rPr lang="hu-HU" dirty="0"/>
              <a:t>),</a:t>
            </a:r>
          </a:p>
          <a:p>
            <a:r>
              <a:rPr lang="hu-HU" dirty="0"/>
              <a:t>DLHP: </a:t>
            </a:r>
            <a:r>
              <a:rPr lang="hu-HU" dirty="0" err="1"/>
              <a:t>dorsolateral</a:t>
            </a:r>
            <a:r>
              <a:rPr lang="hu-HU" dirty="0"/>
              <a:t> </a:t>
            </a:r>
            <a:r>
              <a:rPr lang="hu-HU" dirty="0" err="1"/>
              <a:t>hinge</a:t>
            </a:r>
            <a:r>
              <a:rPr lang="hu-HU" dirty="0"/>
              <a:t> </a:t>
            </a:r>
            <a:r>
              <a:rPr lang="hu-HU" dirty="0" err="1"/>
              <a:t>point</a:t>
            </a:r>
            <a:endParaRPr lang="de-DE" dirty="0"/>
          </a:p>
        </p:txBody>
      </p:sp>
    </p:spTree>
    <p:extLst>
      <p:ext uri="{BB962C8B-B14F-4D97-AF65-F5344CB8AC3E}">
        <p14:creationId xmlns:p14="http://schemas.microsoft.com/office/powerpoint/2010/main" val="2431897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1"/>
            <a:ext cx="5436096" cy="6858000"/>
          </a:xfrm>
          <a:prstGeom prst="rect">
            <a:avLst/>
          </a:prstGeom>
          <a:noFill/>
          <a:ln w="9525">
            <a:noFill/>
            <a:miter lim="800000"/>
            <a:headEnd/>
            <a:tailEnd/>
          </a:ln>
        </p:spPr>
      </p:pic>
      <p:sp>
        <p:nvSpPr>
          <p:cNvPr id="33794" name="Szövegdoboz 2"/>
          <p:cNvSpPr txBox="1">
            <a:spLocks noChangeArrowheads="1"/>
          </p:cNvSpPr>
          <p:nvPr/>
        </p:nvSpPr>
        <p:spPr bwMode="auto">
          <a:xfrm>
            <a:off x="0" y="0"/>
            <a:ext cx="1295623" cy="368300"/>
          </a:xfrm>
          <a:prstGeom prst="rect">
            <a:avLst/>
          </a:prstGeom>
          <a:noFill/>
          <a:ln w="9525">
            <a:noFill/>
            <a:miter lim="800000"/>
            <a:headEnd/>
            <a:tailEnd/>
          </a:ln>
        </p:spPr>
        <p:txBody>
          <a:bodyPr wrap="square">
            <a:spAutoFit/>
          </a:bodyPr>
          <a:lstStyle/>
          <a:p>
            <a:r>
              <a:rPr lang="hu-HU" dirty="0">
                <a:solidFill>
                  <a:schemeClr val="bg1"/>
                </a:solidFill>
              </a:rPr>
              <a:t>22-23 ET</a:t>
            </a:r>
            <a:endParaRPr lang="de-DE" dirty="0">
              <a:solidFill>
                <a:schemeClr val="bg1"/>
              </a:solidFill>
            </a:endParaRPr>
          </a:p>
        </p:txBody>
      </p:sp>
      <p:sp>
        <p:nvSpPr>
          <p:cNvPr id="4" name="Szövegdoboz 3"/>
          <p:cNvSpPr txBox="1"/>
          <p:nvPr/>
        </p:nvSpPr>
        <p:spPr>
          <a:xfrm>
            <a:off x="3851920" y="332656"/>
            <a:ext cx="4824536" cy="523220"/>
          </a:xfrm>
          <a:prstGeom prst="rect">
            <a:avLst/>
          </a:prstGeom>
          <a:noFill/>
        </p:spPr>
        <p:txBody>
          <a:bodyPr wrap="square" rtlCol="0">
            <a:spAutoFit/>
          </a:bodyPr>
          <a:lstStyle/>
          <a:p>
            <a:r>
              <a:rPr lang="hu-HU" sz="1400" dirty="0" err="1">
                <a:solidFill>
                  <a:schemeClr val="bg1"/>
                </a:solidFill>
              </a:rPr>
              <a:t>Menschliches</a:t>
            </a:r>
            <a:r>
              <a:rPr lang="hu-HU" sz="1400" dirty="0">
                <a:solidFill>
                  <a:schemeClr val="bg1"/>
                </a:solidFill>
              </a:rPr>
              <a:t> </a:t>
            </a:r>
            <a:r>
              <a:rPr lang="hu-HU" sz="1400" dirty="0" err="1">
                <a:solidFill>
                  <a:schemeClr val="bg1"/>
                </a:solidFill>
              </a:rPr>
              <a:t>Embryo</a:t>
            </a:r>
            <a:r>
              <a:rPr lang="hu-HU" sz="1400" dirty="0">
                <a:solidFill>
                  <a:schemeClr val="bg1"/>
                </a:solidFill>
              </a:rPr>
              <a:t> mit 10 </a:t>
            </a:r>
            <a:r>
              <a:rPr lang="hu-HU" sz="1400" dirty="0" err="1">
                <a:solidFill>
                  <a:schemeClr val="bg1"/>
                </a:solidFill>
              </a:rPr>
              <a:t>Somitenpaaren</a:t>
            </a:r>
            <a:r>
              <a:rPr lang="hu-HU" sz="1400" dirty="0">
                <a:solidFill>
                  <a:schemeClr val="bg1"/>
                </a:solidFill>
              </a:rPr>
              <a:t>, </a:t>
            </a:r>
            <a:r>
              <a:rPr lang="hu-HU" sz="1400" dirty="0" err="1">
                <a:solidFill>
                  <a:schemeClr val="bg1"/>
                </a:solidFill>
              </a:rPr>
              <a:t>Neuralrohr</a:t>
            </a:r>
            <a:r>
              <a:rPr lang="hu-HU" sz="1400" dirty="0">
                <a:solidFill>
                  <a:schemeClr val="bg1"/>
                </a:solidFill>
              </a:rPr>
              <a:t> </a:t>
            </a:r>
            <a:r>
              <a:rPr lang="hu-HU" sz="1400" dirty="0" err="1">
                <a:solidFill>
                  <a:schemeClr val="bg1"/>
                </a:solidFill>
              </a:rPr>
              <a:t>zw</a:t>
            </a:r>
            <a:r>
              <a:rPr lang="hu-HU" sz="1400" dirty="0">
                <a:solidFill>
                  <a:schemeClr val="bg1"/>
                </a:solidFill>
              </a:rPr>
              <a:t>. </a:t>
            </a:r>
            <a:r>
              <a:rPr lang="hu-HU" sz="1400" dirty="0" err="1">
                <a:solidFill>
                  <a:schemeClr val="bg1"/>
                </a:solidFill>
              </a:rPr>
              <a:t>im</a:t>
            </a:r>
            <a:r>
              <a:rPr lang="hu-HU" sz="1400" dirty="0">
                <a:solidFill>
                  <a:schemeClr val="bg1"/>
                </a:solidFill>
              </a:rPr>
              <a:t> </a:t>
            </a:r>
            <a:r>
              <a:rPr lang="hu-HU" sz="1400" dirty="0" err="1">
                <a:solidFill>
                  <a:schemeClr val="bg1"/>
                </a:solidFill>
              </a:rPr>
              <a:t>mittleren</a:t>
            </a:r>
            <a:r>
              <a:rPr lang="hu-HU" sz="1400" dirty="0">
                <a:solidFill>
                  <a:schemeClr val="bg1"/>
                </a:solidFill>
              </a:rPr>
              <a:t> </a:t>
            </a:r>
            <a:r>
              <a:rPr lang="hu-HU" sz="1400" dirty="0" err="1">
                <a:solidFill>
                  <a:schemeClr val="bg1"/>
                </a:solidFill>
              </a:rPr>
              <a:t>Bereich</a:t>
            </a:r>
            <a:r>
              <a:rPr lang="hu-HU" sz="1400" dirty="0">
                <a:solidFill>
                  <a:schemeClr val="bg1"/>
                </a:solidFill>
              </a:rPr>
              <a:t> </a:t>
            </a:r>
            <a:r>
              <a:rPr lang="hu-HU" sz="1400" dirty="0" err="1">
                <a:solidFill>
                  <a:schemeClr val="bg1"/>
                </a:solidFill>
              </a:rPr>
              <a:t>geschlossen</a:t>
            </a:r>
            <a:endParaRPr lang="de-DE" sz="14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Larsen g"/>
          <p:cNvPicPr>
            <a:picLocks noChangeAspect="1" noChangeArrowheads="1"/>
          </p:cNvPicPr>
          <p:nvPr/>
        </p:nvPicPr>
        <p:blipFill>
          <a:blip r:embed="rId3" cstate="print"/>
          <a:srcRect/>
          <a:stretch>
            <a:fillRect/>
          </a:stretch>
        </p:blipFill>
        <p:spPr bwMode="auto">
          <a:xfrm>
            <a:off x="0" y="0"/>
            <a:ext cx="5930900" cy="6858000"/>
          </a:xfrm>
          <a:prstGeom prst="rect">
            <a:avLst/>
          </a:prstGeom>
          <a:noFill/>
          <a:ln w="9525">
            <a:noFill/>
            <a:miter lim="800000"/>
            <a:headEnd/>
            <a:tailEnd/>
          </a:ln>
        </p:spPr>
      </p:pic>
      <p:sp>
        <p:nvSpPr>
          <p:cNvPr id="149507" name="Text Box 4"/>
          <p:cNvSpPr txBox="1">
            <a:spLocks noChangeArrowheads="1"/>
          </p:cNvSpPr>
          <p:nvPr/>
        </p:nvSpPr>
        <p:spPr bwMode="auto">
          <a:xfrm>
            <a:off x="6019800" y="0"/>
            <a:ext cx="3124200" cy="5324535"/>
          </a:xfrm>
          <a:prstGeom prst="rect">
            <a:avLst/>
          </a:prstGeom>
          <a:noFill/>
          <a:ln w="9525">
            <a:noFill/>
            <a:miter lim="800000"/>
            <a:headEnd/>
            <a:tailEnd/>
          </a:ln>
        </p:spPr>
        <p:txBody>
          <a:bodyPr>
            <a:spAutoFit/>
          </a:bodyPr>
          <a:lstStyle/>
          <a:p>
            <a:pPr>
              <a:spcBef>
                <a:spcPct val="50000"/>
              </a:spcBef>
            </a:pPr>
            <a:r>
              <a:rPr lang="hu-HU" sz="2000" dirty="0"/>
              <a:t>A. </a:t>
            </a:r>
            <a:r>
              <a:rPr lang="hu-HU" sz="2000" dirty="0" err="1"/>
              <a:t>Menschliches</a:t>
            </a:r>
            <a:r>
              <a:rPr lang="hu-HU" sz="2000" dirty="0"/>
              <a:t> </a:t>
            </a:r>
            <a:r>
              <a:rPr lang="hu-HU" sz="2000" dirty="0" err="1"/>
              <a:t>Embryo</a:t>
            </a:r>
            <a:r>
              <a:rPr lang="hu-HU" sz="2000" dirty="0"/>
              <a:t> </a:t>
            </a:r>
            <a:r>
              <a:rPr lang="hu-HU" sz="2000" dirty="0" err="1"/>
              <a:t>zwischen</a:t>
            </a:r>
            <a:r>
              <a:rPr lang="hu-HU" sz="2000" dirty="0"/>
              <a:t> 21. und 24/25. Tag. </a:t>
            </a:r>
            <a:r>
              <a:rPr lang="hu-HU" sz="2000" dirty="0" err="1"/>
              <a:t>Schliessen</a:t>
            </a:r>
            <a:r>
              <a:rPr lang="hu-HU" sz="2000" dirty="0"/>
              <a:t> des </a:t>
            </a:r>
            <a:r>
              <a:rPr lang="hu-HU" sz="2000" dirty="0" err="1"/>
              <a:t>Neuralrohres</a:t>
            </a:r>
            <a:r>
              <a:rPr lang="hu-HU" sz="2000" dirty="0"/>
              <a:t> </a:t>
            </a:r>
            <a:r>
              <a:rPr lang="hu-HU" sz="2000" dirty="0" err="1"/>
              <a:t>beginnt</a:t>
            </a:r>
            <a:r>
              <a:rPr lang="hu-HU" sz="2000" dirty="0"/>
              <a:t> </a:t>
            </a:r>
            <a:r>
              <a:rPr lang="hu-HU" sz="2000" dirty="0" err="1"/>
              <a:t>im</a:t>
            </a:r>
            <a:r>
              <a:rPr lang="hu-HU" sz="2000" dirty="0"/>
              <a:t> </a:t>
            </a:r>
            <a:r>
              <a:rPr lang="hu-HU" sz="2000" dirty="0" err="1"/>
              <a:t>Occipital</a:t>
            </a:r>
            <a:r>
              <a:rPr lang="hu-HU" sz="2000" dirty="0"/>
              <a:t>/</a:t>
            </a:r>
            <a:r>
              <a:rPr lang="hu-HU" sz="2000" dirty="0" err="1"/>
              <a:t>Zervikalregion</a:t>
            </a:r>
            <a:r>
              <a:rPr lang="hu-HU" sz="2000" dirty="0"/>
              <a:t> </a:t>
            </a:r>
            <a:r>
              <a:rPr lang="hu-HU" sz="2000" dirty="0" err="1"/>
              <a:t>um</a:t>
            </a:r>
            <a:r>
              <a:rPr lang="hu-HU" sz="2000" dirty="0"/>
              <a:t> 22. Tag. </a:t>
            </a:r>
            <a:r>
              <a:rPr lang="hu-HU" sz="2000" dirty="0" err="1"/>
              <a:t>Vorderer</a:t>
            </a:r>
            <a:r>
              <a:rPr lang="hu-HU" sz="2000" dirty="0"/>
              <a:t> </a:t>
            </a:r>
            <a:r>
              <a:rPr lang="hu-HU" sz="2000" dirty="0" err="1"/>
              <a:t>Neuroporus</a:t>
            </a:r>
            <a:r>
              <a:rPr lang="hu-HU" sz="2000" dirty="0"/>
              <a:t> </a:t>
            </a:r>
            <a:r>
              <a:rPr lang="hu-HU" sz="2000" dirty="0" err="1"/>
              <a:t>schliesst</a:t>
            </a:r>
            <a:r>
              <a:rPr lang="hu-HU" sz="2000" dirty="0"/>
              <a:t> </a:t>
            </a:r>
            <a:r>
              <a:rPr lang="hu-HU" sz="2000" dirty="0" err="1"/>
              <a:t>um</a:t>
            </a:r>
            <a:r>
              <a:rPr lang="hu-HU" sz="2000" dirty="0"/>
              <a:t> 24., </a:t>
            </a:r>
            <a:r>
              <a:rPr lang="hu-HU" sz="2000" dirty="0" err="1"/>
              <a:t>caudaler</a:t>
            </a:r>
            <a:r>
              <a:rPr lang="hu-HU" sz="2000" dirty="0"/>
              <a:t> </a:t>
            </a:r>
            <a:r>
              <a:rPr lang="hu-HU" sz="2000" dirty="0" err="1"/>
              <a:t>um</a:t>
            </a:r>
            <a:r>
              <a:rPr lang="hu-HU" sz="2000" dirty="0"/>
              <a:t> 26. Tag.</a:t>
            </a:r>
            <a:br>
              <a:rPr lang="hu-HU" sz="2000" dirty="0"/>
            </a:br>
            <a:endParaRPr lang="hu-HU" sz="2000" dirty="0"/>
          </a:p>
          <a:p>
            <a:pPr>
              <a:spcBef>
                <a:spcPct val="50000"/>
              </a:spcBef>
            </a:pPr>
            <a:r>
              <a:rPr lang="hu-HU" sz="2000" dirty="0"/>
              <a:t>B. </a:t>
            </a:r>
            <a:r>
              <a:rPr lang="hu-HU" sz="2000" dirty="0" err="1"/>
              <a:t>Menschliches</a:t>
            </a:r>
            <a:r>
              <a:rPr lang="hu-HU" sz="2000" dirty="0"/>
              <a:t> </a:t>
            </a:r>
            <a:r>
              <a:rPr lang="hu-HU" sz="2000" dirty="0" err="1"/>
              <a:t>Embryo</a:t>
            </a:r>
            <a:r>
              <a:rPr lang="hu-HU" sz="2000" dirty="0"/>
              <a:t> und </a:t>
            </a:r>
            <a:r>
              <a:rPr lang="hu-HU" sz="2000" dirty="0" err="1"/>
              <a:t>seine</a:t>
            </a:r>
            <a:r>
              <a:rPr lang="hu-HU" sz="2000" dirty="0"/>
              <a:t> </a:t>
            </a:r>
            <a:r>
              <a:rPr lang="hu-HU" sz="2000" dirty="0" err="1"/>
              <a:t>Computerbild</a:t>
            </a:r>
            <a:r>
              <a:rPr lang="hu-HU" sz="2000" dirty="0"/>
              <a:t>.</a:t>
            </a:r>
            <a:br>
              <a:rPr lang="hu-HU" sz="2000" dirty="0"/>
            </a:br>
            <a:endParaRPr lang="hu-HU" sz="2000" dirty="0"/>
          </a:p>
          <a:p>
            <a:pPr>
              <a:spcBef>
                <a:spcPct val="50000"/>
              </a:spcBef>
            </a:pPr>
            <a:r>
              <a:rPr lang="hu-HU" sz="2000" dirty="0"/>
              <a:t>C. </a:t>
            </a:r>
            <a:r>
              <a:rPr lang="hu-HU" sz="2000" dirty="0" err="1"/>
              <a:t>Mausembryo</a:t>
            </a:r>
            <a:r>
              <a:rPr lang="hu-HU" sz="2000" dirty="0"/>
              <a:t>, SEM (</a:t>
            </a:r>
            <a:r>
              <a:rPr lang="hu-HU" sz="2000" dirty="0" err="1"/>
              <a:t>entspricht</a:t>
            </a:r>
            <a:r>
              <a:rPr lang="hu-HU" sz="2000" dirty="0"/>
              <a:t> </a:t>
            </a:r>
            <a:r>
              <a:rPr lang="hu-HU" sz="2000" dirty="0" err="1"/>
              <a:t>einem</a:t>
            </a:r>
            <a:r>
              <a:rPr lang="hu-HU" sz="2000" dirty="0"/>
              <a:t> 22 Tag-</a:t>
            </a:r>
            <a:r>
              <a:rPr lang="hu-HU" sz="2000" dirty="0" err="1"/>
              <a:t>alten</a:t>
            </a:r>
            <a:r>
              <a:rPr lang="hu-HU" sz="2000" dirty="0"/>
              <a:t> </a:t>
            </a:r>
            <a:r>
              <a:rPr lang="hu-HU" sz="2000" dirty="0" err="1"/>
              <a:t>menschlichen</a:t>
            </a:r>
            <a:r>
              <a:rPr lang="hu-HU" sz="2000" dirty="0"/>
              <a:t> </a:t>
            </a:r>
            <a:r>
              <a:rPr lang="hu-HU" sz="2000" dirty="0" err="1"/>
              <a:t>Embryo</a:t>
            </a:r>
            <a:r>
              <a:rPr lang="hu-HU" sz="2000" dirty="0"/>
              <a:t>.</a:t>
            </a:r>
            <a:endParaRPr lang="hu-H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11313"/>
            <a:ext cx="6812423" cy="3884612"/>
          </a:xfrm>
          <a:prstGeom prst="rect">
            <a:avLst/>
          </a:prstGeom>
        </p:spPr>
      </p:pic>
      <p:sp>
        <p:nvSpPr>
          <p:cNvPr id="118786" name="Text Box 3"/>
          <p:cNvSpPr txBox="1">
            <a:spLocks noChangeArrowheads="1"/>
          </p:cNvSpPr>
          <p:nvPr/>
        </p:nvSpPr>
        <p:spPr bwMode="auto">
          <a:xfrm>
            <a:off x="1881188" y="4343400"/>
            <a:ext cx="995362" cy="304800"/>
          </a:xfrm>
          <a:prstGeom prst="rect">
            <a:avLst/>
          </a:prstGeom>
          <a:noFill/>
          <a:ln w="9525">
            <a:noFill/>
            <a:miter lim="800000"/>
            <a:headEnd/>
            <a:tailEnd/>
          </a:ln>
        </p:spPr>
        <p:txBody>
          <a:bodyPr/>
          <a:lstStyle/>
          <a:p>
            <a:pPr algn="ctr" eaLnBrk="0" hangingPunct="0"/>
            <a:r>
              <a:rPr lang="hu-HU" b="1">
                <a:latin typeface="Arial" charset="0"/>
              </a:rPr>
              <a:t>Somit</a:t>
            </a:r>
          </a:p>
        </p:txBody>
      </p:sp>
      <p:sp>
        <p:nvSpPr>
          <p:cNvPr id="118787" name="Text Box 4"/>
          <p:cNvSpPr txBox="1">
            <a:spLocks noChangeArrowheads="1"/>
          </p:cNvSpPr>
          <p:nvPr/>
        </p:nvSpPr>
        <p:spPr bwMode="auto">
          <a:xfrm>
            <a:off x="2774950" y="5726113"/>
            <a:ext cx="2446338" cy="415925"/>
          </a:xfrm>
          <a:prstGeom prst="rect">
            <a:avLst/>
          </a:prstGeom>
          <a:noFill/>
          <a:ln w="9525">
            <a:noFill/>
            <a:miter lim="800000"/>
            <a:headEnd/>
            <a:tailEnd/>
          </a:ln>
        </p:spPr>
        <p:txBody>
          <a:bodyPr/>
          <a:lstStyle/>
          <a:p>
            <a:pPr algn="ctr" eaLnBrk="0" hangingPunct="0"/>
            <a:r>
              <a:rPr lang="hu-HU" b="1">
                <a:latin typeface="Arial" charset="0"/>
              </a:rPr>
              <a:t>Chorda dorsalis</a:t>
            </a:r>
          </a:p>
        </p:txBody>
      </p:sp>
      <p:sp>
        <p:nvSpPr>
          <p:cNvPr id="118788" name="Text Box 5"/>
          <p:cNvSpPr txBox="1">
            <a:spLocks noChangeArrowheads="1"/>
          </p:cNvSpPr>
          <p:nvPr/>
        </p:nvSpPr>
        <p:spPr bwMode="auto">
          <a:xfrm>
            <a:off x="6924675" y="1758950"/>
            <a:ext cx="1789113" cy="393700"/>
          </a:xfrm>
          <a:prstGeom prst="rect">
            <a:avLst/>
          </a:prstGeom>
          <a:noFill/>
          <a:ln w="9525">
            <a:noFill/>
            <a:miter lim="800000"/>
            <a:headEnd/>
            <a:tailEnd/>
          </a:ln>
        </p:spPr>
        <p:txBody>
          <a:bodyPr/>
          <a:lstStyle/>
          <a:p>
            <a:pPr algn="ctr" eaLnBrk="0" hangingPunct="0"/>
            <a:r>
              <a:rPr lang="hu-HU" b="1">
                <a:latin typeface="Arial" charset="0"/>
              </a:rPr>
              <a:t>Neuralleiste</a:t>
            </a:r>
          </a:p>
        </p:txBody>
      </p:sp>
      <p:sp>
        <p:nvSpPr>
          <p:cNvPr id="118789" name="Text Box 6"/>
          <p:cNvSpPr txBox="1">
            <a:spLocks noChangeArrowheads="1"/>
          </p:cNvSpPr>
          <p:nvPr/>
        </p:nvSpPr>
        <p:spPr bwMode="auto">
          <a:xfrm>
            <a:off x="7358063" y="2835275"/>
            <a:ext cx="1638300" cy="381000"/>
          </a:xfrm>
          <a:prstGeom prst="rect">
            <a:avLst/>
          </a:prstGeom>
          <a:noFill/>
          <a:ln w="9525">
            <a:noFill/>
            <a:miter lim="800000"/>
            <a:headEnd/>
            <a:tailEnd/>
          </a:ln>
        </p:spPr>
        <p:txBody>
          <a:bodyPr/>
          <a:lstStyle/>
          <a:p>
            <a:pPr algn="ctr" eaLnBrk="0" hangingPunct="0"/>
            <a:r>
              <a:rPr lang="hu-HU" b="1">
                <a:latin typeface="Arial" charset="0"/>
              </a:rPr>
              <a:t>Oberflächen-ektoderm</a:t>
            </a:r>
          </a:p>
        </p:txBody>
      </p:sp>
      <p:sp>
        <p:nvSpPr>
          <p:cNvPr id="118790" name="Text Box 7"/>
          <p:cNvSpPr txBox="1">
            <a:spLocks noChangeArrowheads="1"/>
          </p:cNvSpPr>
          <p:nvPr/>
        </p:nvSpPr>
        <p:spPr bwMode="auto">
          <a:xfrm>
            <a:off x="3465513" y="2417763"/>
            <a:ext cx="1992312" cy="368300"/>
          </a:xfrm>
          <a:prstGeom prst="rect">
            <a:avLst/>
          </a:prstGeom>
          <a:noFill/>
          <a:ln w="9525">
            <a:noFill/>
            <a:miter lim="800000"/>
            <a:headEnd/>
            <a:tailEnd/>
          </a:ln>
        </p:spPr>
        <p:txBody>
          <a:bodyPr/>
          <a:lstStyle/>
          <a:p>
            <a:pPr algn="ctr" eaLnBrk="0" hangingPunct="0"/>
            <a:r>
              <a:rPr lang="hu-HU" b="1">
                <a:latin typeface="Arial" charset="0"/>
              </a:rPr>
              <a:t>Neuroektoderm</a:t>
            </a:r>
          </a:p>
        </p:txBody>
      </p:sp>
      <p:sp>
        <p:nvSpPr>
          <p:cNvPr id="118791" name="Text Box 8"/>
          <p:cNvSpPr txBox="1">
            <a:spLocks noChangeArrowheads="1"/>
          </p:cNvSpPr>
          <p:nvPr/>
        </p:nvSpPr>
        <p:spPr bwMode="auto">
          <a:xfrm>
            <a:off x="3956050" y="1695450"/>
            <a:ext cx="1590675" cy="368300"/>
          </a:xfrm>
          <a:prstGeom prst="rect">
            <a:avLst/>
          </a:prstGeom>
          <a:noFill/>
          <a:ln w="9525">
            <a:noFill/>
            <a:miter lim="800000"/>
            <a:headEnd/>
            <a:tailEnd/>
          </a:ln>
        </p:spPr>
        <p:txBody>
          <a:bodyPr/>
          <a:lstStyle/>
          <a:p>
            <a:pPr algn="ctr" eaLnBrk="0" hangingPunct="0"/>
            <a:r>
              <a:rPr lang="hu-HU" b="1">
                <a:latin typeface="Arial" charset="0"/>
              </a:rPr>
              <a:t>Neuralfalte</a:t>
            </a:r>
          </a:p>
        </p:txBody>
      </p:sp>
      <p:sp>
        <p:nvSpPr>
          <p:cNvPr id="118792" name="Line 9"/>
          <p:cNvSpPr>
            <a:spLocks noChangeShapeType="1"/>
          </p:cNvSpPr>
          <p:nvPr/>
        </p:nvSpPr>
        <p:spPr bwMode="auto">
          <a:xfrm flipH="1" flipV="1">
            <a:off x="4605338" y="5003800"/>
            <a:ext cx="1587" cy="763588"/>
          </a:xfrm>
          <a:prstGeom prst="line">
            <a:avLst/>
          </a:prstGeom>
          <a:noFill/>
          <a:ln w="9525">
            <a:solidFill>
              <a:srgbClr val="000000"/>
            </a:solidFill>
            <a:round/>
            <a:headEnd/>
            <a:tailEnd type="triangle" w="med" len="med"/>
          </a:ln>
        </p:spPr>
        <p:txBody>
          <a:bodyPr/>
          <a:lstStyle/>
          <a:p>
            <a:endParaRPr lang="hu-HU"/>
          </a:p>
        </p:txBody>
      </p:sp>
      <p:sp>
        <p:nvSpPr>
          <p:cNvPr id="118793" name="Line 10"/>
          <p:cNvSpPr>
            <a:spLocks noChangeShapeType="1"/>
          </p:cNvSpPr>
          <p:nvPr/>
        </p:nvSpPr>
        <p:spPr bwMode="auto">
          <a:xfrm flipH="1">
            <a:off x="6881813" y="2506663"/>
            <a:ext cx="622300" cy="25400"/>
          </a:xfrm>
          <a:prstGeom prst="line">
            <a:avLst/>
          </a:prstGeom>
          <a:noFill/>
          <a:ln w="9525">
            <a:solidFill>
              <a:srgbClr val="000000"/>
            </a:solidFill>
            <a:round/>
            <a:headEnd/>
            <a:tailEnd type="triangle" w="med" len="med"/>
          </a:ln>
        </p:spPr>
        <p:txBody>
          <a:bodyPr/>
          <a:lstStyle/>
          <a:p>
            <a:endParaRPr lang="hu-HU"/>
          </a:p>
        </p:txBody>
      </p:sp>
      <p:sp>
        <p:nvSpPr>
          <p:cNvPr id="118794" name="Line 11"/>
          <p:cNvSpPr>
            <a:spLocks noChangeShapeType="1"/>
          </p:cNvSpPr>
          <p:nvPr/>
        </p:nvSpPr>
        <p:spPr bwMode="auto">
          <a:xfrm flipH="1">
            <a:off x="2857500" y="1908175"/>
            <a:ext cx="1223963" cy="233363"/>
          </a:xfrm>
          <a:prstGeom prst="line">
            <a:avLst/>
          </a:prstGeom>
          <a:noFill/>
          <a:ln w="9525">
            <a:solidFill>
              <a:srgbClr val="000000"/>
            </a:solidFill>
            <a:round/>
            <a:headEnd/>
            <a:tailEnd type="triangle" w="med" len="med"/>
          </a:ln>
        </p:spPr>
        <p:txBody>
          <a:bodyPr/>
          <a:lstStyle/>
          <a:p>
            <a:endParaRPr lang="hu-HU"/>
          </a:p>
        </p:txBody>
      </p:sp>
      <p:sp>
        <p:nvSpPr>
          <p:cNvPr id="118795" name="Line 12"/>
          <p:cNvSpPr>
            <a:spLocks noChangeShapeType="1"/>
          </p:cNvSpPr>
          <p:nvPr/>
        </p:nvSpPr>
        <p:spPr bwMode="auto">
          <a:xfrm flipH="1" flipV="1">
            <a:off x="4622800" y="4202113"/>
            <a:ext cx="1495425" cy="1368425"/>
          </a:xfrm>
          <a:prstGeom prst="line">
            <a:avLst/>
          </a:prstGeom>
          <a:noFill/>
          <a:ln w="9525">
            <a:solidFill>
              <a:srgbClr val="000000"/>
            </a:solidFill>
            <a:round/>
            <a:headEnd/>
            <a:tailEnd type="triangle" w="med" len="med"/>
          </a:ln>
        </p:spPr>
        <p:txBody>
          <a:bodyPr/>
          <a:lstStyle/>
          <a:p>
            <a:endParaRPr lang="hu-HU"/>
          </a:p>
        </p:txBody>
      </p:sp>
      <p:sp>
        <p:nvSpPr>
          <p:cNvPr id="118796" name="Line 13"/>
          <p:cNvSpPr>
            <a:spLocks noChangeShapeType="1"/>
          </p:cNvSpPr>
          <p:nvPr/>
        </p:nvSpPr>
        <p:spPr bwMode="auto">
          <a:xfrm>
            <a:off x="4579938" y="2757488"/>
            <a:ext cx="890587" cy="1003300"/>
          </a:xfrm>
          <a:prstGeom prst="line">
            <a:avLst/>
          </a:prstGeom>
          <a:noFill/>
          <a:ln w="9525">
            <a:solidFill>
              <a:srgbClr val="000000"/>
            </a:solidFill>
            <a:round/>
            <a:headEnd/>
            <a:tailEnd type="triangle" w="med" len="med"/>
          </a:ln>
        </p:spPr>
        <p:txBody>
          <a:bodyPr/>
          <a:lstStyle/>
          <a:p>
            <a:endParaRPr lang="hu-HU"/>
          </a:p>
        </p:txBody>
      </p:sp>
      <p:sp>
        <p:nvSpPr>
          <p:cNvPr id="118797" name="Line 14"/>
          <p:cNvSpPr>
            <a:spLocks noChangeShapeType="1"/>
          </p:cNvSpPr>
          <p:nvPr/>
        </p:nvSpPr>
        <p:spPr bwMode="auto">
          <a:xfrm flipH="1">
            <a:off x="6529388" y="1938338"/>
            <a:ext cx="584200" cy="215900"/>
          </a:xfrm>
          <a:prstGeom prst="line">
            <a:avLst/>
          </a:prstGeom>
          <a:noFill/>
          <a:ln w="9525">
            <a:solidFill>
              <a:srgbClr val="000000"/>
            </a:solidFill>
            <a:round/>
            <a:headEnd/>
            <a:tailEnd type="triangle" w="med" len="med"/>
          </a:ln>
        </p:spPr>
        <p:txBody>
          <a:bodyPr/>
          <a:lstStyle/>
          <a:p>
            <a:endParaRPr lang="hu-HU"/>
          </a:p>
        </p:txBody>
      </p:sp>
      <p:sp>
        <p:nvSpPr>
          <p:cNvPr id="118798" name="Text Box 15"/>
          <p:cNvSpPr txBox="1">
            <a:spLocks noChangeArrowheads="1"/>
          </p:cNvSpPr>
          <p:nvPr/>
        </p:nvSpPr>
        <p:spPr bwMode="auto">
          <a:xfrm>
            <a:off x="7356475" y="2317750"/>
            <a:ext cx="1355725" cy="317500"/>
          </a:xfrm>
          <a:prstGeom prst="rect">
            <a:avLst/>
          </a:prstGeom>
          <a:noFill/>
          <a:ln w="9525">
            <a:noFill/>
            <a:miter lim="800000"/>
            <a:headEnd/>
            <a:tailEnd/>
          </a:ln>
        </p:spPr>
        <p:txBody>
          <a:bodyPr/>
          <a:lstStyle/>
          <a:p>
            <a:pPr algn="ctr" eaLnBrk="0" hangingPunct="0"/>
            <a:r>
              <a:rPr lang="hu-HU" b="1">
                <a:latin typeface="Arial" charset="0"/>
              </a:rPr>
              <a:t>Plakode</a:t>
            </a:r>
          </a:p>
        </p:txBody>
      </p:sp>
      <p:sp>
        <p:nvSpPr>
          <p:cNvPr id="111632" name="Text Box 16"/>
          <p:cNvSpPr txBox="1">
            <a:spLocks noChangeArrowheads="1"/>
          </p:cNvSpPr>
          <p:nvPr/>
        </p:nvSpPr>
        <p:spPr bwMode="auto">
          <a:xfrm>
            <a:off x="123629" y="139480"/>
            <a:ext cx="4203700" cy="457200"/>
          </a:xfrm>
          <a:prstGeom prst="rect">
            <a:avLst/>
          </a:prstGeom>
          <a:noFill/>
          <a:ln w="9525">
            <a:noFill/>
            <a:miter lim="800000"/>
            <a:headEnd/>
            <a:tailEnd/>
          </a:ln>
          <a:effectLst/>
        </p:spPr>
        <p:txBody>
          <a:bodyPr>
            <a:spAutoFit/>
          </a:bodyPr>
          <a:lstStyle/>
          <a:p>
            <a:pPr algn="ctr" eaLnBrk="0" hangingPunct="0">
              <a:spcBef>
                <a:spcPct val="50000"/>
              </a:spcBef>
              <a:defRPr/>
            </a:pPr>
            <a:r>
              <a:rPr lang="hu-HU" sz="2400" b="1" dirty="0" err="1">
                <a:latin typeface="+mn-lt"/>
              </a:rPr>
              <a:t>Schließen</a:t>
            </a:r>
            <a:r>
              <a:rPr lang="hu-HU" sz="2400" b="1" dirty="0">
                <a:latin typeface="+mn-lt"/>
              </a:rPr>
              <a:t> des </a:t>
            </a:r>
            <a:r>
              <a:rPr lang="hu-HU" sz="2400" b="1" dirty="0" err="1">
                <a:latin typeface="+mn-lt"/>
              </a:rPr>
              <a:t>Neuralrohrs</a:t>
            </a:r>
            <a:endParaRPr lang="hu-HU" sz="2400" b="1" dirty="0">
              <a:latin typeface="+mn-lt"/>
            </a:endParaRPr>
          </a:p>
        </p:txBody>
      </p:sp>
      <p:sp>
        <p:nvSpPr>
          <p:cNvPr id="118801" name="Text Box 18"/>
          <p:cNvSpPr txBox="1">
            <a:spLocks noChangeArrowheads="1"/>
          </p:cNvSpPr>
          <p:nvPr/>
        </p:nvSpPr>
        <p:spPr bwMode="auto">
          <a:xfrm>
            <a:off x="5489575" y="5292725"/>
            <a:ext cx="2298700" cy="604838"/>
          </a:xfrm>
          <a:prstGeom prst="rect">
            <a:avLst/>
          </a:prstGeom>
          <a:noFill/>
          <a:ln w="9525">
            <a:noFill/>
            <a:miter lim="800000"/>
            <a:headEnd/>
            <a:tailEnd/>
          </a:ln>
        </p:spPr>
        <p:txBody>
          <a:bodyPr/>
          <a:lstStyle/>
          <a:p>
            <a:pPr algn="ctr" eaLnBrk="0" hangingPunct="0"/>
            <a:r>
              <a:rPr lang="hu-HU" b="1" i="1" dirty="0" err="1">
                <a:latin typeface="Arial" charset="0"/>
              </a:rPr>
              <a:t>mittlere</a:t>
            </a:r>
            <a:r>
              <a:rPr lang="hu-HU" b="1" i="1" dirty="0">
                <a:latin typeface="Arial" charset="0"/>
              </a:rPr>
              <a:t> </a:t>
            </a:r>
            <a:r>
              <a:rPr lang="hu-HU" b="1" i="1" dirty="0" err="1">
                <a:latin typeface="Arial" charset="0"/>
              </a:rPr>
              <a:t>Scharnierpunkte</a:t>
            </a:r>
            <a:r>
              <a:rPr lang="hu-HU" b="1" i="1" dirty="0">
                <a:latin typeface="Arial" charset="0"/>
              </a:rPr>
              <a:t>, MHP</a:t>
            </a:r>
          </a:p>
        </p:txBody>
      </p:sp>
      <p:sp>
        <p:nvSpPr>
          <p:cNvPr id="118803" name="Text Box 20"/>
          <p:cNvSpPr txBox="1">
            <a:spLocks noChangeArrowheads="1"/>
          </p:cNvSpPr>
          <p:nvPr/>
        </p:nvSpPr>
        <p:spPr bwMode="auto">
          <a:xfrm>
            <a:off x="30003" y="6011863"/>
            <a:ext cx="4604703" cy="631825"/>
          </a:xfrm>
          <a:prstGeom prst="rect">
            <a:avLst/>
          </a:prstGeom>
          <a:noFill/>
          <a:ln w="9525">
            <a:noFill/>
            <a:miter lim="800000"/>
            <a:headEnd/>
            <a:tailEnd/>
          </a:ln>
        </p:spPr>
        <p:txBody>
          <a:bodyPr/>
          <a:lstStyle/>
          <a:p>
            <a:pPr algn="ctr" eaLnBrk="0" hangingPunct="0"/>
            <a:r>
              <a:rPr lang="hu-HU" b="1" i="1" dirty="0" err="1">
                <a:solidFill>
                  <a:srgbClr val="CC3300"/>
                </a:solidFill>
                <a:latin typeface="Arial" charset="0"/>
              </a:rPr>
              <a:t>keilförmige</a:t>
            </a:r>
            <a:r>
              <a:rPr lang="hu-HU" b="1" i="1" dirty="0">
                <a:solidFill>
                  <a:srgbClr val="CC3300"/>
                </a:solidFill>
                <a:latin typeface="Arial" charset="0"/>
              </a:rPr>
              <a:t> </a:t>
            </a:r>
            <a:r>
              <a:rPr lang="hu-HU" b="1" i="1" dirty="0" err="1">
                <a:solidFill>
                  <a:srgbClr val="CC3300"/>
                </a:solidFill>
                <a:latin typeface="Arial" charset="0"/>
              </a:rPr>
              <a:t>Zellen</a:t>
            </a:r>
            <a:endParaRPr lang="hu-HU" b="1" i="1" dirty="0">
              <a:solidFill>
                <a:srgbClr val="CC3300"/>
              </a:solidFill>
              <a:latin typeface="Arial" charset="0"/>
            </a:endParaRPr>
          </a:p>
          <a:p>
            <a:pPr algn="ctr" eaLnBrk="0" hangingPunct="0"/>
            <a:r>
              <a:rPr lang="hu-HU" b="1" i="1" dirty="0">
                <a:solidFill>
                  <a:srgbClr val="CC3300"/>
                </a:solidFill>
                <a:latin typeface="Arial" charset="0"/>
              </a:rPr>
              <a:t>der </a:t>
            </a:r>
            <a:r>
              <a:rPr lang="hu-HU" b="1" i="1" dirty="0" err="1">
                <a:solidFill>
                  <a:srgbClr val="CC3300"/>
                </a:solidFill>
                <a:latin typeface="Arial" charset="0"/>
              </a:rPr>
              <a:t>Scharnierpunkte</a:t>
            </a:r>
            <a:r>
              <a:rPr lang="hu-HU" b="1" i="1" dirty="0">
                <a:solidFill>
                  <a:srgbClr val="CC3300"/>
                </a:solidFill>
                <a:latin typeface="Arial" charset="0"/>
              </a:rPr>
              <a:t> </a:t>
            </a:r>
            <a:r>
              <a:rPr lang="hu-HU" b="1" i="1" dirty="0" err="1">
                <a:solidFill>
                  <a:srgbClr val="CC3300"/>
                </a:solidFill>
                <a:latin typeface="Arial" charset="0"/>
              </a:rPr>
              <a:t>biegen</a:t>
            </a:r>
            <a:r>
              <a:rPr lang="hu-HU" b="1" i="1" dirty="0">
                <a:solidFill>
                  <a:srgbClr val="CC3300"/>
                </a:solidFill>
                <a:latin typeface="Arial" charset="0"/>
              </a:rPr>
              <a:t> </a:t>
            </a:r>
            <a:r>
              <a:rPr lang="hu-HU" b="1" i="1" dirty="0" err="1">
                <a:solidFill>
                  <a:srgbClr val="CC3300"/>
                </a:solidFill>
                <a:latin typeface="Arial" charset="0"/>
              </a:rPr>
              <a:t>das</a:t>
            </a:r>
            <a:r>
              <a:rPr lang="hu-HU" b="1" i="1" dirty="0">
                <a:solidFill>
                  <a:srgbClr val="CC3300"/>
                </a:solidFill>
                <a:latin typeface="Arial" charset="0"/>
              </a:rPr>
              <a:t> </a:t>
            </a:r>
            <a:r>
              <a:rPr lang="hu-HU" b="1" i="1" dirty="0" err="1">
                <a:solidFill>
                  <a:srgbClr val="CC3300"/>
                </a:solidFill>
                <a:latin typeface="Arial" charset="0"/>
              </a:rPr>
              <a:t>Epithel</a:t>
            </a:r>
            <a:endParaRPr lang="hu-HU" b="1" i="1" dirty="0">
              <a:solidFill>
                <a:srgbClr val="CC3300"/>
              </a:solidFill>
              <a:latin typeface="Arial" charset="0"/>
            </a:endParaRPr>
          </a:p>
        </p:txBody>
      </p:sp>
      <p:sp>
        <p:nvSpPr>
          <p:cNvPr id="118807" name="AutoShape 24"/>
          <p:cNvSpPr>
            <a:spLocks noChangeArrowheads="1"/>
          </p:cNvSpPr>
          <p:nvPr/>
        </p:nvSpPr>
        <p:spPr bwMode="auto">
          <a:xfrm flipV="1">
            <a:off x="738275" y="5292725"/>
            <a:ext cx="638175" cy="993775"/>
          </a:xfrm>
          <a:prstGeom prst="triangle">
            <a:avLst>
              <a:gd name="adj" fmla="val 50000"/>
            </a:avLst>
          </a:prstGeom>
          <a:solidFill>
            <a:srgbClr val="FF0405"/>
          </a:solidFill>
          <a:ln w="9525">
            <a:solidFill>
              <a:schemeClr val="tx1"/>
            </a:solidFill>
            <a:miter lim="800000"/>
            <a:headEnd/>
            <a:tailEnd/>
          </a:ln>
        </p:spPr>
        <p:txBody>
          <a:bodyPr wrap="none" anchor="ctr"/>
          <a:lstStyle/>
          <a:p>
            <a:endParaRPr lang="de-DE"/>
          </a:p>
        </p:txBody>
      </p:sp>
      <p:sp>
        <p:nvSpPr>
          <p:cNvPr id="24" name="Line 14"/>
          <p:cNvSpPr>
            <a:spLocks noChangeShapeType="1"/>
          </p:cNvSpPr>
          <p:nvPr/>
        </p:nvSpPr>
        <p:spPr bwMode="auto">
          <a:xfrm>
            <a:off x="1861184" y="1522386"/>
            <a:ext cx="1294766" cy="1307319"/>
          </a:xfrm>
          <a:prstGeom prst="line">
            <a:avLst/>
          </a:prstGeom>
          <a:noFill/>
          <a:ln w="9525">
            <a:solidFill>
              <a:srgbClr val="000000"/>
            </a:solidFill>
            <a:round/>
            <a:headEnd/>
            <a:tailEnd type="triangle" w="med" len="med"/>
          </a:ln>
        </p:spPr>
        <p:txBody>
          <a:bodyPr/>
          <a:lstStyle/>
          <a:p>
            <a:endParaRPr lang="hu-HU"/>
          </a:p>
        </p:txBody>
      </p:sp>
      <p:sp>
        <p:nvSpPr>
          <p:cNvPr id="26" name="Text Box 18"/>
          <p:cNvSpPr txBox="1">
            <a:spLocks noChangeArrowheads="1"/>
          </p:cNvSpPr>
          <p:nvPr/>
        </p:nvSpPr>
        <p:spPr bwMode="auto">
          <a:xfrm>
            <a:off x="-69164" y="860301"/>
            <a:ext cx="3600400" cy="506511"/>
          </a:xfrm>
          <a:prstGeom prst="rect">
            <a:avLst/>
          </a:prstGeom>
          <a:noFill/>
          <a:ln w="9525">
            <a:noFill/>
            <a:miter lim="800000"/>
            <a:headEnd/>
            <a:tailEnd/>
          </a:ln>
        </p:spPr>
        <p:txBody>
          <a:bodyPr/>
          <a:lstStyle/>
          <a:p>
            <a:pPr algn="ctr" eaLnBrk="0" hangingPunct="0"/>
            <a:r>
              <a:rPr lang="hu-HU" b="1" i="1" dirty="0">
                <a:latin typeface="Arial" charset="0"/>
              </a:rPr>
              <a:t>DLHP</a:t>
            </a:r>
          </a:p>
          <a:p>
            <a:pPr algn="ctr" eaLnBrk="0" hangingPunct="0"/>
            <a:r>
              <a:rPr lang="hu-HU" b="1" i="1" dirty="0" err="1">
                <a:latin typeface="Arial" charset="0"/>
              </a:rPr>
              <a:t>laterale</a:t>
            </a:r>
            <a:r>
              <a:rPr lang="hu-HU" b="1" i="1" dirty="0">
                <a:latin typeface="Arial" charset="0"/>
              </a:rPr>
              <a:t> </a:t>
            </a:r>
            <a:r>
              <a:rPr lang="hu-HU" b="1" i="1" dirty="0" err="1">
                <a:latin typeface="Arial" charset="0"/>
              </a:rPr>
              <a:t>Scharnierpunkte</a:t>
            </a:r>
            <a:endParaRPr lang="hu-HU" b="1" i="1" dirty="0">
              <a:latin typeface="Arial" charset="0"/>
            </a:endParaRPr>
          </a:p>
          <a:p>
            <a:pPr algn="ctr" eaLnBrk="0" hangingPunct="0"/>
            <a:endParaRPr lang="hu-HU" b="1" i="1" dirty="0">
              <a:latin typeface="Arial" charset="0"/>
            </a:endParaRPr>
          </a:p>
        </p:txBody>
      </p:sp>
    </p:spTree>
    <p:extLst>
      <p:ext uri="{BB962C8B-B14F-4D97-AF65-F5344CB8AC3E}">
        <p14:creationId xmlns:p14="http://schemas.microsoft.com/office/powerpoint/2010/main" val="10260541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ch3f32"/>
          <p:cNvPicPr>
            <a:picLocks noChangeAspect="1" noChangeArrowheads="1"/>
          </p:cNvPicPr>
          <p:nvPr/>
        </p:nvPicPr>
        <p:blipFill>
          <a:blip r:embed="rId3" cstate="print"/>
          <a:srcRect/>
          <a:stretch>
            <a:fillRect/>
          </a:stretch>
        </p:blipFill>
        <p:spPr bwMode="auto">
          <a:xfrm>
            <a:off x="468313" y="260350"/>
            <a:ext cx="8135937" cy="2740025"/>
          </a:xfrm>
          <a:prstGeom prst="rect">
            <a:avLst/>
          </a:prstGeom>
          <a:noFill/>
          <a:ln w="9525">
            <a:noFill/>
            <a:miter lim="800000"/>
            <a:headEnd/>
            <a:tailEnd/>
          </a:ln>
        </p:spPr>
      </p:pic>
      <p:pic>
        <p:nvPicPr>
          <p:cNvPr id="123906" name="Picture 3" descr="ch19f25"/>
          <p:cNvPicPr>
            <a:picLocks noChangeAspect="1" noChangeArrowheads="1"/>
          </p:cNvPicPr>
          <p:nvPr/>
        </p:nvPicPr>
        <p:blipFill>
          <a:blip r:embed="rId4" cstate="print"/>
          <a:srcRect/>
          <a:stretch>
            <a:fillRect/>
          </a:stretch>
        </p:blipFill>
        <p:spPr bwMode="auto">
          <a:xfrm>
            <a:off x="179388" y="2924175"/>
            <a:ext cx="2579687" cy="3635375"/>
          </a:xfrm>
          <a:prstGeom prst="rect">
            <a:avLst/>
          </a:prstGeom>
          <a:noFill/>
          <a:ln w="9525">
            <a:noFill/>
            <a:miter lim="800000"/>
            <a:headEnd/>
            <a:tailEnd/>
          </a:ln>
        </p:spPr>
      </p:pic>
      <p:sp>
        <p:nvSpPr>
          <p:cNvPr id="123907" name="Text Box 4"/>
          <p:cNvSpPr txBox="1">
            <a:spLocks noChangeArrowheads="1"/>
          </p:cNvSpPr>
          <p:nvPr/>
        </p:nvSpPr>
        <p:spPr bwMode="auto">
          <a:xfrm>
            <a:off x="2930525" y="3616325"/>
            <a:ext cx="3081338" cy="701675"/>
          </a:xfrm>
          <a:prstGeom prst="rect">
            <a:avLst/>
          </a:prstGeom>
          <a:noFill/>
          <a:ln w="9525">
            <a:noFill/>
            <a:miter lim="800000"/>
            <a:headEnd/>
            <a:tailEnd/>
          </a:ln>
        </p:spPr>
        <p:txBody>
          <a:bodyPr>
            <a:spAutoFit/>
          </a:bodyPr>
          <a:lstStyle/>
          <a:p>
            <a:pPr>
              <a:spcBef>
                <a:spcPct val="50000"/>
              </a:spcBef>
            </a:pPr>
            <a:r>
              <a:rPr lang="hu-HU" sz="2000" b="1">
                <a:solidFill>
                  <a:srgbClr val="990033"/>
                </a:solidFill>
              </a:rPr>
              <a:t>Immunofluoreszente Färbung für E-cadherin</a:t>
            </a:r>
            <a:endParaRPr lang="de-DE" sz="2000" b="1">
              <a:solidFill>
                <a:srgbClr val="990033"/>
              </a:solidFill>
            </a:endParaRPr>
          </a:p>
        </p:txBody>
      </p:sp>
      <p:sp>
        <p:nvSpPr>
          <p:cNvPr id="123908" name="Text Box 5"/>
          <p:cNvSpPr txBox="1">
            <a:spLocks noChangeArrowheads="1"/>
          </p:cNvSpPr>
          <p:nvPr/>
        </p:nvSpPr>
        <p:spPr bwMode="auto">
          <a:xfrm>
            <a:off x="2943225" y="5243513"/>
            <a:ext cx="2852738" cy="701675"/>
          </a:xfrm>
          <a:prstGeom prst="rect">
            <a:avLst/>
          </a:prstGeom>
          <a:noFill/>
          <a:ln w="9525">
            <a:noFill/>
            <a:miter lim="800000"/>
            <a:headEnd/>
            <a:tailEnd/>
          </a:ln>
        </p:spPr>
        <p:txBody>
          <a:bodyPr>
            <a:spAutoFit/>
          </a:bodyPr>
          <a:lstStyle/>
          <a:p>
            <a:pPr>
              <a:spcBef>
                <a:spcPct val="50000"/>
              </a:spcBef>
            </a:pPr>
            <a:r>
              <a:rPr lang="hu-HU" sz="2000" b="1">
                <a:solidFill>
                  <a:srgbClr val="990033"/>
                </a:solidFill>
              </a:rPr>
              <a:t>Immunofluoreszente Färbung für N-cadherin</a:t>
            </a:r>
            <a:endParaRPr lang="de-DE" sz="2000" b="1">
              <a:solidFill>
                <a:srgbClr val="990033"/>
              </a:solidFill>
            </a:endParaRPr>
          </a:p>
        </p:txBody>
      </p:sp>
      <p:sp>
        <p:nvSpPr>
          <p:cNvPr id="123909" name="Text Box 7"/>
          <p:cNvSpPr txBox="1">
            <a:spLocks noChangeArrowheads="1"/>
          </p:cNvSpPr>
          <p:nvPr/>
        </p:nvSpPr>
        <p:spPr bwMode="auto">
          <a:xfrm>
            <a:off x="6096000" y="3581400"/>
            <a:ext cx="2743200" cy="2225675"/>
          </a:xfrm>
          <a:prstGeom prst="rect">
            <a:avLst/>
          </a:prstGeom>
          <a:noFill/>
          <a:ln w="9525">
            <a:noFill/>
            <a:miter lim="800000"/>
            <a:headEnd/>
            <a:tailEnd/>
          </a:ln>
        </p:spPr>
        <p:txBody>
          <a:bodyPr>
            <a:spAutoFit/>
          </a:bodyPr>
          <a:lstStyle/>
          <a:p>
            <a:pPr algn="ctr">
              <a:spcBef>
                <a:spcPct val="50000"/>
              </a:spcBef>
            </a:pPr>
            <a:r>
              <a:rPr lang="hu-HU" sz="2000"/>
              <a:t>Veränderung der Cadherin-Expression während Neurulation. </a:t>
            </a:r>
          </a:p>
          <a:p>
            <a:pPr algn="ctr">
              <a:spcBef>
                <a:spcPct val="50000"/>
              </a:spcBef>
            </a:pPr>
            <a:r>
              <a:rPr lang="hu-HU" sz="2000"/>
              <a:t>Ektoderm: E-Cadherin</a:t>
            </a:r>
          </a:p>
          <a:p>
            <a:pPr algn="ctr">
              <a:spcBef>
                <a:spcPct val="50000"/>
              </a:spcBef>
            </a:pPr>
            <a:r>
              <a:rPr lang="hu-HU" sz="2000"/>
              <a:t>Neuralplatte: N-Cadherin</a:t>
            </a:r>
            <a:endParaRPr lang="hu-HU" sz="3200"/>
          </a:p>
        </p:txBody>
      </p:sp>
    </p:spTree>
    <p:extLst>
      <p:ext uri="{BB962C8B-B14F-4D97-AF65-F5344CB8AC3E}">
        <p14:creationId xmlns:p14="http://schemas.microsoft.com/office/powerpoint/2010/main" val="75684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oktatás\FETAL\neurulatio1a.bmp"/>
          <p:cNvPicPr>
            <a:picLocks noChangeAspect="1" noChangeArrowheads="1"/>
          </p:cNvPicPr>
          <p:nvPr/>
        </p:nvPicPr>
        <p:blipFill>
          <a:blip r:embed="rId2" r:link="rId3" cstate="print"/>
          <a:srcRect/>
          <a:stretch>
            <a:fillRect/>
          </a:stretch>
        </p:blipFill>
        <p:spPr bwMode="auto">
          <a:xfrm>
            <a:off x="2482850" y="2414588"/>
            <a:ext cx="5413375" cy="4084637"/>
          </a:xfrm>
          <a:prstGeom prst="rect">
            <a:avLst/>
          </a:prstGeom>
          <a:noFill/>
          <a:ln w="9525">
            <a:noFill/>
            <a:miter lim="800000"/>
            <a:headEnd/>
            <a:tailEnd/>
          </a:ln>
        </p:spPr>
      </p:pic>
      <p:sp>
        <p:nvSpPr>
          <p:cNvPr id="113666" name="Text Box 3"/>
          <p:cNvSpPr txBox="1">
            <a:spLocks noChangeArrowheads="1"/>
          </p:cNvSpPr>
          <p:nvPr/>
        </p:nvSpPr>
        <p:spPr bwMode="auto">
          <a:xfrm>
            <a:off x="696913" y="315913"/>
            <a:ext cx="7912100" cy="457200"/>
          </a:xfrm>
          <a:prstGeom prst="rect">
            <a:avLst/>
          </a:prstGeom>
          <a:noFill/>
          <a:ln w="9525">
            <a:noFill/>
            <a:miter lim="800000"/>
            <a:headEnd/>
            <a:tailEnd/>
          </a:ln>
        </p:spPr>
        <p:txBody>
          <a:bodyPr>
            <a:spAutoFit/>
          </a:bodyPr>
          <a:lstStyle/>
          <a:p>
            <a:pPr algn="ctr" eaLnBrk="0" hangingPunct="0">
              <a:spcBef>
                <a:spcPct val="50000"/>
              </a:spcBef>
            </a:pPr>
            <a:r>
              <a:rPr lang="hu-HU" sz="2400" b="1" dirty="0">
                <a:latin typeface="Arial" charset="0"/>
              </a:rPr>
              <a:t>Die </a:t>
            </a:r>
            <a:r>
              <a:rPr lang="hu-HU" sz="2400" b="1" dirty="0" err="1">
                <a:latin typeface="Arial" charset="0"/>
              </a:rPr>
              <a:t>Entwicklung</a:t>
            </a:r>
            <a:r>
              <a:rPr lang="hu-HU" sz="2400" b="1" dirty="0">
                <a:latin typeface="Arial" charset="0"/>
              </a:rPr>
              <a:t> der </a:t>
            </a:r>
            <a:r>
              <a:rPr lang="hu-HU" sz="2400" b="1" dirty="0" err="1">
                <a:latin typeface="Arial" charset="0"/>
              </a:rPr>
              <a:t>Neuralplatte</a:t>
            </a:r>
            <a:r>
              <a:rPr lang="hu-HU" sz="2400" b="1" dirty="0">
                <a:latin typeface="Arial" charset="0"/>
              </a:rPr>
              <a:t> (</a:t>
            </a:r>
            <a:r>
              <a:rPr lang="hu-HU" sz="2400" b="1" dirty="0" err="1">
                <a:latin typeface="Arial" charset="0"/>
              </a:rPr>
              <a:t>Querschnitt</a:t>
            </a:r>
            <a:r>
              <a:rPr lang="hu-HU" sz="2400" b="1" dirty="0">
                <a:latin typeface="Arial" charset="0"/>
              </a:rPr>
              <a:t>)</a:t>
            </a:r>
          </a:p>
        </p:txBody>
      </p:sp>
      <p:sp>
        <p:nvSpPr>
          <p:cNvPr id="113667" name="Text Box 4"/>
          <p:cNvSpPr txBox="1">
            <a:spLocks noChangeArrowheads="1"/>
          </p:cNvSpPr>
          <p:nvPr/>
        </p:nvSpPr>
        <p:spPr bwMode="auto">
          <a:xfrm>
            <a:off x="323850" y="3598863"/>
            <a:ext cx="2203450" cy="741362"/>
          </a:xfrm>
          <a:prstGeom prst="rect">
            <a:avLst/>
          </a:prstGeom>
          <a:noFill/>
          <a:ln w="9525">
            <a:noFill/>
            <a:miter lim="800000"/>
            <a:headEnd/>
            <a:tailEnd/>
          </a:ln>
        </p:spPr>
        <p:txBody>
          <a:bodyPr/>
          <a:lstStyle/>
          <a:p>
            <a:pPr algn="ctr" eaLnBrk="0" hangingPunct="0"/>
            <a:r>
              <a:rPr lang="hu-HU" sz="2000" b="1">
                <a:latin typeface="Arial" charset="0"/>
              </a:rPr>
              <a:t>Neuralfalte</a:t>
            </a:r>
          </a:p>
          <a:p>
            <a:pPr algn="ctr" eaLnBrk="0" hangingPunct="0"/>
            <a:r>
              <a:rPr lang="hu-HU" sz="2000" b="1">
                <a:latin typeface="Arial" charset="0"/>
              </a:rPr>
              <a:t>(</a:t>
            </a:r>
            <a:r>
              <a:rPr lang="hu-HU" sz="2000" b="1" i="1">
                <a:latin typeface="Arial" charset="0"/>
              </a:rPr>
              <a:t>Plica neuralis</a:t>
            </a:r>
            <a:r>
              <a:rPr lang="hu-HU" sz="2000" b="1">
                <a:latin typeface="Arial" charset="0"/>
              </a:rPr>
              <a:t>)</a:t>
            </a:r>
          </a:p>
        </p:txBody>
      </p:sp>
      <p:sp>
        <p:nvSpPr>
          <p:cNvPr id="113668" name="Text Box 5"/>
          <p:cNvSpPr txBox="1">
            <a:spLocks noChangeArrowheads="1"/>
          </p:cNvSpPr>
          <p:nvPr/>
        </p:nvSpPr>
        <p:spPr bwMode="auto">
          <a:xfrm>
            <a:off x="3203848" y="1988840"/>
            <a:ext cx="3744415" cy="508967"/>
          </a:xfrm>
          <a:prstGeom prst="rect">
            <a:avLst/>
          </a:prstGeom>
          <a:noFill/>
          <a:ln w="9525">
            <a:noFill/>
            <a:miter lim="800000"/>
            <a:headEnd/>
            <a:tailEnd/>
          </a:ln>
        </p:spPr>
        <p:txBody>
          <a:bodyPr/>
          <a:lstStyle/>
          <a:p>
            <a:pPr algn="ctr" eaLnBrk="0" hangingPunct="0"/>
            <a:r>
              <a:rPr lang="hu-HU" sz="2000" b="1" dirty="0" err="1">
                <a:latin typeface="Arial" charset="0"/>
              </a:rPr>
              <a:t>Neuralgrube</a:t>
            </a:r>
            <a:r>
              <a:rPr lang="hu-HU" sz="2000" b="1" dirty="0">
                <a:latin typeface="Arial" charset="0"/>
              </a:rPr>
              <a:t> (</a:t>
            </a:r>
            <a:r>
              <a:rPr lang="hu-HU" sz="2000" b="1" dirty="0" err="1">
                <a:latin typeface="Arial" charset="0"/>
              </a:rPr>
              <a:t>Neuralrinne</a:t>
            </a:r>
            <a:r>
              <a:rPr lang="hu-HU" sz="2000" b="1" dirty="0">
                <a:latin typeface="Arial" charset="0"/>
              </a:rPr>
              <a:t>)</a:t>
            </a:r>
          </a:p>
        </p:txBody>
      </p:sp>
      <p:sp>
        <p:nvSpPr>
          <p:cNvPr id="113669" name="Line 6"/>
          <p:cNvSpPr>
            <a:spLocks noChangeShapeType="1"/>
          </p:cNvSpPr>
          <p:nvPr/>
        </p:nvSpPr>
        <p:spPr bwMode="auto">
          <a:xfrm>
            <a:off x="5004048" y="2348880"/>
            <a:ext cx="90240" cy="719758"/>
          </a:xfrm>
          <a:prstGeom prst="line">
            <a:avLst/>
          </a:prstGeom>
          <a:noFill/>
          <a:ln w="9525">
            <a:solidFill>
              <a:schemeClr val="tx1"/>
            </a:solidFill>
            <a:round/>
            <a:headEnd/>
            <a:tailEnd type="triangle" w="med" len="med"/>
          </a:ln>
        </p:spPr>
        <p:txBody>
          <a:bodyPr wrap="none" anchor="ctr"/>
          <a:lstStyle/>
          <a:p>
            <a:endParaRPr lang="hu-HU"/>
          </a:p>
        </p:txBody>
      </p:sp>
      <p:sp>
        <p:nvSpPr>
          <p:cNvPr id="113670" name="Line 7"/>
          <p:cNvSpPr>
            <a:spLocks noChangeShapeType="1"/>
          </p:cNvSpPr>
          <p:nvPr/>
        </p:nvSpPr>
        <p:spPr bwMode="auto">
          <a:xfrm>
            <a:off x="2366963" y="4035425"/>
            <a:ext cx="1844675" cy="407988"/>
          </a:xfrm>
          <a:prstGeom prst="line">
            <a:avLst/>
          </a:prstGeom>
          <a:noFill/>
          <a:ln w="9525">
            <a:solidFill>
              <a:schemeClr val="tx1"/>
            </a:solidFill>
            <a:round/>
            <a:headEnd/>
            <a:tailEnd type="triangle" w="med" len="med"/>
          </a:ln>
        </p:spPr>
        <p:txBody>
          <a:bodyPr wrap="none" anchor="ctr"/>
          <a:lstStyle/>
          <a:p>
            <a:endParaRPr lang="hu-HU"/>
          </a:p>
        </p:txBody>
      </p:sp>
      <p:sp>
        <p:nvSpPr>
          <p:cNvPr id="113681" name="Text Box 10"/>
          <p:cNvSpPr txBox="1">
            <a:spLocks noChangeArrowheads="1"/>
          </p:cNvSpPr>
          <p:nvPr/>
        </p:nvSpPr>
        <p:spPr bwMode="auto">
          <a:xfrm>
            <a:off x="1187624" y="1196752"/>
            <a:ext cx="7416824" cy="505101"/>
          </a:xfrm>
          <a:prstGeom prst="rect">
            <a:avLst/>
          </a:prstGeom>
          <a:solidFill>
            <a:srgbClr val="C00000">
              <a:alpha val="57000"/>
            </a:srgbClr>
          </a:solidFill>
          <a:ln w="9525">
            <a:noFill/>
            <a:miter lim="800000"/>
            <a:headEnd/>
            <a:tailEnd/>
          </a:ln>
        </p:spPr>
        <p:txBody>
          <a:bodyPr/>
          <a:lstStyle/>
          <a:p>
            <a:pPr algn="ctr" eaLnBrk="0" hangingPunct="0"/>
            <a:r>
              <a:rPr lang="hu-HU" sz="2000" b="1" dirty="0" err="1">
                <a:latin typeface="Arial" charset="0"/>
              </a:rPr>
              <a:t>Neuralplatte</a:t>
            </a:r>
            <a:r>
              <a:rPr lang="hu-HU" sz="2000" b="1" dirty="0">
                <a:latin typeface="Arial" charset="0"/>
              </a:rPr>
              <a:t> (</a:t>
            </a:r>
            <a:r>
              <a:rPr lang="hu-HU" sz="2000" b="1" i="1" dirty="0">
                <a:latin typeface="Arial" charset="0"/>
              </a:rPr>
              <a:t>Lamina </a:t>
            </a:r>
            <a:r>
              <a:rPr lang="hu-HU" sz="2000" b="1" i="1" dirty="0" err="1">
                <a:latin typeface="Arial" charset="0"/>
              </a:rPr>
              <a:t>neuralis</a:t>
            </a:r>
            <a:r>
              <a:rPr lang="hu-HU" sz="2000" b="1" dirty="0">
                <a:latin typeface="Arial" charset="0"/>
              </a:rPr>
              <a:t>): </a:t>
            </a:r>
            <a:r>
              <a:rPr lang="hu-HU" sz="2000" b="1" dirty="0" err="1">
                <a:latin typeface="Arial" charset="0"/>
              </a:rPr>
              <a:t>verdickte</a:t>
            </a:r>
            <a:r>
              <a:rPr lang="hu-HU" sz="2000" b="1" dirty="0">
                <a:latin typeface="Arial" charset="0"/>
              </a:rPr>
              <a:t> </a:t>
            </a:r>
            <a:r>
              <a:rPr lang="hu-HU" sz="2000" b="1" dirty="0" err="1">
                <a:latin typeface="Arial" charset="0"/>
              </a:rPr>
              <a:t>Ektodermszone</a:t>
            </a:r>
            <a:r>
              <a:rPr lang="hu-HU" sz="2000" b="1" dirty="0">
                <a:latin typeface="Arial" charset="0"/>
              </a:rPr>
              <a:t>)</a:t>
            </a:r>
          </a:p>
        </p:txBody>
      </p:sp>
      <p:sp>
        <p:nvSpPr>
          <p:cNvPr id="113679" name="Text Box 14"/>
          <p:cNvSpPr txBox="1">
            <a:spLocks noChangeArrowheads="1"/>
          </p:cNvSpPr>
          <p:nvPr/>
        </p:nvSpPr>
        <p:spPr bwMode="auto">
          <a:xfrm>
            <a:off x="323528" y="4581128"/>
            <a:ext cx="1997066" cy="666134"/>
          </a:xfrm>
          <a:prstGeom prst="rect">
            <a:avLst/>
          </a:prstGeom>
          <a:noFill/>
          <a:ln w="9525">
            <a:noFill/>
            <a:miter lim="800000"/>
            <a:headEnd/>
            <a:tailEnd/>
          </a:ln>
        </p:spPr>
        <p:txBody>
          <a:bodyPr/>
          <a:lstStyle/>
          <a:p>
            <a:pPr algn="ctr" eaLnBrk="0" hangingPunct="0"/>
            <a:r>
              <a:rPr lang="hu-HU" sz="2400" b="1" dirty="0" err="1">
                <a:solidFill>
                  <a:srgbClr val="C00000"/>
                </a:solidFill>
                <a:latin typeface="Arial" charset="0"/>
              </a:rPr>
              <a:t>Bilaterale</a:t>
            </a:r>
            <a:r>
              <a:rPr lang="hu-HU" sz="2400" b="1" dirty="0">
                <a:solidFill>
                  <a:srgbClr val="C00000"/>
                </a:solidFill>
                <a:latin typeface="Arial" charset="0"/>
              </a:rPr>
              <a:t> </a:t>
            </a:r>
            <a:r>
              <a:rPr lang="hu-HU" sz="2400" b="1" dirty="0" err="1">
                <a:solidFill>
                  <a:srgbClr val="C00000"/>
                </a:solidFill>
                <a:latin typeface="Arial" charset="0"/>
              </a:rPr>
              <a:t>Auffaltung</a:t>
            </a:r>
            <a:endParaRPr lang="hu-HU" sz="2400" b="1" dirty="0">
              <a:solidFill>
                <a:srgbClr val="C00000"/>
              </a:solidFill>
              <a:latin typeface="Arial" charset="0"/>
            </a:endParaRPr>
          </a:p>
        </p:txBody>
      </p:sp>
      <p:sp>
        <p:nvSpPr>
          <p:cNvPr id="74767" name="Line 15"/>
          <p:cNvSpPr>
            <a:spLocks noChangeShapeType="1"/>
          </p:cNvSpPr>
          <p:nvPr/>
        </p:nvSpPr>
        <p:spPr bwMode="auto">
          <a:xfrm>
            <a:off x="8460432" y="3140968"/>
            <a:ext cx="0" cy="1816100"/>
          </a:xfrm>
          <a:prstGeom prst="line">
            <a:avLst/>
          </a:prstGeom>
          <a:noFill/>
          <a:ln w="76200">
            <a:solidFill>
              <a:schemeClr val="tx1"/>
            </a:solidFill>
            <a:round/>
            <a:headEnd type="triangle" w="med" len="med"/>
            <a:tailEnd type="triangle" w="med" len="med"/>
          </a:ln>
        </p:spPr>
        <p:txBody>
          <a:bodyPr/>
          <a:lstStyle/>
          <a:p>
            <a:endParaRPr lang="hu-HU"/>
          </a:p>
        </p:txBody>
      </p:sp>
      <p:sp>
        <p:nvSpPr>
          <p:cNvPr id="74768" name="Text Box 16"/>
          <p:cNvSpPr txBox="1">
            <a:spLocks noChangeArrowheads="1"/>
          </p:cNvSpPr>
          <p:nvPr/>
        </p:nvSpPr>
        <p:spPr bwMode="auto">
          <a:xfrm>
            <a:off x="7607300" y="5013176"/>
            <a:ext cx="1536700" cy="457200"/>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2400">
                <a:latin typeface="Arial" charset="0"/>
              </a:rPr>
              <a:t>ventral</a:t>
            </a:r>
          </a:p>
        </p:txBody>
      </p:sp>
      <p:sp>
        <p:nvSpPr>
          <p:cNvPr id="74769" name="Text Box 17"/>
          <p:cNvSpPr txBox="1">
            <a:spLocks noChangeArrowheads="1"/>
          </p:cNvSpPr>
          <p:nvPr/>
        </p:nvSpPr>
        <p:spPr bwMode="auto">
          <a:xfrm>
            <a:off x="7708900" y="2636912"/>
            <a:ext cx="1435100" cy="457200"/>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2400" dirty="0" err="1">
                <a:latin typeface="Arial" charset="0"/>
              </a:rPr>
              <a:t>dorsal</a:t>
            </a:r>
            <a:endParaRPr lang="hu-HU" sz="2400" dirty="0">
              <a:latin typeface="Arial" charset="0"/>
            </a:endParaRPr>
          </a:p>
        </p:txBody>
      </p:sp>
      <p:sp>
        <p:nvSpPr>
          <p:cNvPr id="18" name="Line 7"/>
          <p:cNvSpPr>
            <a:spLocks noChangeShapeType="1"/>
          </p:cNvSpPr>
          <p:nvPr/>
        </p:nvSpPr>
        <p:spPr bwMode="auto">
          <a:xfrm>
            <a:off x="2771800" y="1700808"/>
            <a:ext cx="432048" cy="1584176"/>
          </a:xfrm>
          <a:prstGeom prst="line">
            <a:avLst/>
          </a:prstGeom>
          <a:noFill/>
          <a:ln w="9525">
            <a:solidFill>
              <a:schemeClr val="tx1"/>
            </a:solidFill>
            <a:round/>
            <a:headEnd/>
            <a:tailEnd type="triangle" w="med" len="med"/>
          </a:ln>
        </p:spPr>
        <p:txBody>
          <a:bodyPr wrap="none" anchor="ctr"/>
          <a:lstStyle/>
          <a:p>
            <a:endParaRPr lang="hu-HU"/>
          </a:p>
        </p:txBody>
      </p:sp>
      <p:sp>
        <p:nvSpPr>
          <p:cNvPr id="19" name="Line 7"/>
          <p:cNvSpPr>
            <a:spLocks noChangeShapeType="1"/>
          </p:cNvSpPr>
          <p:nvPr/>
        </p:nvSpPr>
        <p:spPr bwMode="auto">
          <a:xfrm flipH="1">
            <a:off x="6588224" y="1700808"/>
            <a:ext cx="648072" cy="1728192"/>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68"/>
                                        </p:tgtEl>
                                        <p:attrNameLst>
                                          <p:attrName>style.visibility</p:attrName>
                                        </p:attrNameLst>
                                      </p:cBhvr>
                                      <p:to>
                                        <p:strVal val="visible"/>
                                      </p:to>
                                    </p:set>
                                    <p:animEffect transition="in" filter="wipe(down)">
                                      <p:cBhvr>
                                        <p:cTn id="7" dur="500"/>
                                        <p:tgtEl>
                                          <p:spTgt spid="7476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4767"/>
                                        </p:tgtEl>
                                        <p:attrNameLst>
                                          <p:attrName>style.visibility</p:attrName>
                                        </p:attrNameLst>
                                      </p:cBhvr>
                                      <p:to>
                                        <p:strVal val="visible"/>
                                      </p:to>
                                    </p:set>
                                    <p:animEffect transition="in" filter="wipe(down)">
                                      <p:cBhvr>
                                        <p:cTn id="11" dur="500"/>
                                        <p:tgtEl>
                                          <p:spTgt spid="7476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4769"/>
                                        </p:tgtEl>
                                        <p:attrNameLst>
                                          <p:attrName>style.visibility</p:attrName>
                                        </p:attrNameLst>
                                      </p:cBhvr>
                                      <p:to>
                                        <p:strVal val="visible"/>
                                      </p:to>
                                    </p:set>
                                    <p:animEffect transition="in" filter="wipe(down)">
                                      <p:cBhvr>
                                        <p:cTn id="15" dur="500"/>
                                        <p:tgtEl>
                                          <p:spTgt spid="74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7" grpId="0" animBg="1"/>
      <p:bldP spid="74768" grpId="0" animBg="1"/>
      <p:bldP spid="747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C:\oktatás\FETAL\neurulatio1b.bmp"/>
          <p:cNvPicPr>
            <a:picLocks noChangeAspect="1" noChangeArrowheads="1"/>
          </p:cNvPicPr>
          <p:nvPr/>
        </p:nvPicPr>
        <p:blipFill>
          <a:blip r:embed="rId2" r:link="rId3" cstate="print"/>
          <a:srcRect/>
          <a:stretch>
            <a:fillRect/>
          </a:stretch>
        </p:blipFill>
        <p:spPr bwMode="auto">
          <a:xfrm>
            <a:off x="2814638" y="866775"/>
            <a:ext cx="3733800" cy="5594350"/>
          </a:xfrm>
          <a:prstGeom prst="rect">
            <a:avLst/>
          </a:prstGeom>
          <a:noFill/>
          <a:ln w="9525">
            <a:noFill/>
            <a:miter lim="800000"/>
            <a:headEnd/>
            <a:tailEnd/>
          </a:ln>
        </p:spPr>
      </p:pic>
      <p:sp>
        <p:nvSpPr>
          <p:cNvPr id="114690" name="Text Box 3"/>
          <p:cNvSpPr txBox="1">
            <a:spLocks noChangeArrowheads="1"/>
          </p:cNvSpPr>
          <p:nvPr/>
        </p:nvSpPr>
        <p:spPr bwMode="auto">
          <a:xfrm>
            <a:off x="636588" y="4826000"/>
            <a:ext cx="2386012" cy="609600"/>
          </a:xfrm>
          <a:prstGeom prst="rect">
            <a:avLst/>
          </a:prstGeom>
          <a:noFill/>
          <a:ln w="9525">
            <a:noFill/>
            <a:miter lim="800000"/>
            <a:headEnd/>
            <a:tailEnd/>
          </a:ln>
        </p:spPr>
        <p:txBody>
          <a:bodyPr/>
          <a:lstStyle/>
          <a:p>
            <a:pPr algn="ctr" eaLnBrk="0" hangingPunct="0"/>
            <a:r>
              <a:rPr lang="hu-HU" sz="2000" b="1">
                <a:latin typeface="Arial" charset="0"/>
              </a:rPr>
              <a:t>Neuralrohr</a:t>
            </a:r>
          </a:p>
          <a:p>
            <a:pPr algn="ctr" eaLnBrk="0" hangingPunct="0"/>
            <a:r>
              <a:rPr lang="hu-HU" sz="2000" b="1">
                <a:latin typeface="Arial" charset="0"/>
              </a:rPr>
              <a:t>(</a:t>
            </a:r>
            <a:r>
              <a:rPr lang="hu-HU" sz="2000" b="1" i="1">
                <a:latin typeface="Arial" charset="0"/>
              </a:rPr>
              <a:t>Tubus neuralis</a:t>
            </a:r>
            <a:r>
              <a:rPr lang="hu-HU" sz="2000" b="1">
                <a:latin typeface="Arial" charset="0"/>
              </a:rPr>
              <a:t>)</a:t>
            </a:r>
          </a:p>
        </p:txBody>
      </p:sp>
      <p:sp>
        <p:nvSpPr>
          <p:cNvPr id="114691" name="Text Box 4"/>
          <p:cNvSpPr txBox="1">
            <a:spLocks noChangeArrowheads="1"/>
          </p:cNvSpPr>
          <p:nvPr/>
        </p:nvSpPr>
        <p:spPr bwMode="auto">
          <a:xfrm>
            <a:off x="1309688" y="808038"/>
            <a:ext cx="2136775" cy="685800"/>
          </a:xfrm>
          <a:prstGeom prst="rect">
            <a:avLst/>
          </a:prstGeom>
          <a:noFill/>
          <a:ln w="9525">
            <a:noFill/>
            <a:miter lim="800000"/>
            <a:headEnd/>
            <a:tailEnd/>
          </a:ln>
        </p:spPr>
        <p:txBody>
          <a:bodyPr/>
          <a:lstStyle/>
          <a:p>
            <a:pPr algn="ctr" eaLnBrk="0" hangingPunct="0"/>
            <a:r>
              <a:rPr lang="hu-HU" sz="2000" b="1">
                <a:latin typeface="Arial" charset="0"/>
              </a:rPr>
              <a:t>Oberflächen-</a:t>
            </a:r>
          </a:p>
          <a:p>
            <a:pPr algn="ctr" eaLnBrk="0" hangingPunct="0"/>
            <a:r>
              <a:rPr lang="hu-HU" sz="2000" b="1">
                <a:latin typeface="Arial" charset="0"/>
              </a:rPr>
              <a:t>ektoderm</a:t>
            </a:r>
          </a:p>
        </p:txBody>
      </p:sp>
      <p:sp>
        <p:nvSpPr>
          <p:cNvPr id="114692" name="Text Box 5"/>
          <p:cNvSpPr txBox="1">
            <a:spLocks noChangeArrowheads="1"/>
          </p:cNvSpPr>
          <p:nvPr/>
        </p:nvSpPr>
        <p:spPr bwMode="auto">
          <a:xfrm>
            <a:off x="696913" y="315913"/>
            <a:ext cx="7912100" cy="457200"/>
          </a:xfrm>
          <a:prstGeom prst="rect">
            <a:avLst/>
          </a:prstGeom>
          <a:noFill/>
          <a:ln w="9525">
            <a:noFill/>
            <a:miter lim="800000"/>
            <a:headEnd/>
            <a:tailEnd/>
          </a:ln>
        </p:spPr>
        <p:txBody>
          <a:bodyPr>
            <a:spAutoFit/>
          </a:bodyPr>
          <a:lstStyle/>
          <a:p>
            <a:pPr algn="ctr" eaLnBrk="0" hangingPunct="0">
              <a:spcBef>
                <a:spcPct val="50000"/>
              </a:spcBef>
            </a:pPr>
            <a:r>
              <a:rPr lang="hu-HU" sz="2400" b="1" dirty="0">
                <a:latin typeface="Arial" charset="0"/>
              </a:rPr>
              <a:t>Die </a:t>
            </a:r>
            <a:r>
              <a:rPr lang="hu-HU" sz="2400" b="1" dirty="0" err="1">
                <a:latin typeface="Arial" charset="0"/>
              </a:rPr>
              <a:t>Entwicklung</a:t>
            </a:r>
            <a:r>
              <a:rPr lang="hu-HU" sz="2400" b="1" dirty="0">
                <a:latin typeface="Arial" charset="0"/>
              </a:rPr>
              <a:t> des </a:t>
            </a:r>
            <a:r>
              <a:rPr lang="hu-HU" sz="2400" b="1" dirty="0" err="1">
                <a:latin typeface="Arial" charset="0"/>
              </a:rPr>
              <a:t>Neuralrohrs</a:t>
            </a:r>
            <a:r>
              <a:rPr lang="hu-HU" sz="2400" b="1" dirty="0">
                <a:latin typeface="Arial" charset="0"/>
              </a:rPr>
              <a:t> (</a:t>
            </a:r>
            <a:r>
              <a:rPr lang="hu-HU" sz="2400" b="1" dirty="0" err="1">
                <a:latin typeface="Arial" charset="0"/>
              </a:rPr>
              <a:t>Querschnitt</a:t>
            </a:r>
            <a:r>
              <a:rPr lang="hu-HU" sz="2400" b="1" dirty="0">
                <a:latin typeface="Arial" charset="0"/>
              </a:rPr>
              <a:t>)</a:t>
            </a:r>
          </a:p>
        </p:txBody>
      </p:sp>
      <p:sp>
        <p:nvSpPr>
          <p:cNvPr id="114693" name="Text Box 6"/>
          <p:cNvSpPr txBox="1">
            <a:spLocks noChangeArrowheads="1"/>
          </p:cNvSpPr>
          <p:nvPr/>
        </p:nvSpPr>
        <p:spPr bwMode="auto">
          <a:xfrm>
            <a:off x="3563888" y="6497638"/>
            <a:ext cx="2009775" cy="360362"/>
          </a:xfrm>
          <a:prstGeom prst="rect">
            <a:avLst/>
          </a:prstGeom>
          <a:noFill/>
          <a:ln w="9525">
            <a:noFill/>
            <a:miter lim="800000"/>
            <a:headEnd/>
            <a:tailEnd/>
          </a:ln>
        </p:spPr>
        <p:txBody>
          <a:bodyPr/>
          <a:lstStyle/>
          <a:p>
            <a:pPr algn="ctr" eaLnBrk="0" hangingPunct="0"/>
            <a:r>
              <a:rPr lang="hu-HU" sz="2000" b="1" dirty="0" err="1">
                <a:latin typeface="Arial" charset="0"/>
              </a:rPr>
              <a:t>Bodenplatte</a:t>
            </a:r>
            <a:endParaRPr lang="hu-HU" sz="2000" b="1" dirty="0">
              <a:latin typeface="Arial" charset="0"/>
            </a:endParaRPr>
          </a:p>
        </p:txBody>
      </p:sp>
      <p:sp>
        <p:nvSpPr>
          <p:cNvPr id="114694" name="Text Box 7"/>
          <p:cNvSpPr txBox="1">
            <a:spLocks noChangeArrowheads="1"/>
          </p:cNvSpPr>
          <p:nvPr/>
        </p:nvSpPr>
        <p:spPr bwMode="auto">
          <a:xfrm>
            <a:off x="4788024" y="3140968"/>
            <a:ext cx="2009775" cy="360362"/>
          </a:xfrm>
          <a:prstGeom prst="rect">
            <a:avLst/>
          </a:prstGeom>
          <a:noFill/>
          <a:ln w="9525">
            <a:noFill/>
            <a:miter lim="800000"/>
            <a:headEnd/>
            <a:tailEnd/>
          </a:ln>
        </p:spPr>
        <p:txBody>
          <a:bodyPr/>
          <a:lstStyle/>
          <a:p>
            <a:pPr algn="ctr" eaLnBrk="0" hangingPunct="0"/>
            <a:r>
              <a:rPr lang="hu-HU" sz="2000" b="1" dirty="0" err="1">
                <a:latin typeface="Arial" charset="0"/>
              </a:rPr>
              <a:t>Deckplatte</a:t>
            </a:r>
            <a:endParaRPr lang="hu-HU" sz="2000" b="1" dirty="0">
              <a:latin typeface="Arial" charset="0"/>
            </a:endParaRPr>
          </a:p>
        </p:txBody>
      </p:sp>
      <p:sp>
        <p:nvSpPr>
          <p:cNvPr id="114695" name="Text Box 8"/>
          <p:cNvSpPr txBox="1">
            <a:spLocks noChangeArrowheads="1"/>
          </p:cNvSpPr>
          <p:nvPr/>
        </p:nvSpPr>
        <p:spPr bwMode="auto">
          <a:xfrm>
            <a:off x="6821487" y="4005064"/>
            <a:ext cx="2322513" cy="525463"/>
          </a:xfrm>
          <a:prstGeom prst="rect">
            <a:avLst/>
          </a:prstGeom>
          <a:noFill/>
          <a:ln w="9525">
            <a:noFill/>
            <a:miter lim="800000"/>
            <a:headEnd/>
            <a:tailEnd/>
          </a:ln>
        </p:spPr>
        <p:txBody>
          <a:bodyPr/>
          <a:lstStyle/>
          <a:p>
            <a:pPr algn="ctr" eaLnBrk="0" hangingPunct="0"/>
            <a:r>
              <a:rPr lang="hu-HU" sz="2000" b="1" dirty="0" err="1">
                <a:latin typeface="Arial" charset="0"/>
              </a:rPr>
              <a:t>Flügelplatte</a:t>
            </a:r>
            <a:r>
              <a:rPr lang="hu-HU" sz="2000" b="1" dirty="0">
                <a:latin typeface="Arial" charset="0"/>
              </a:rPr>
              <a:t> (</a:t>
            </a:r>
            <a:r>
              <a:rPr lang="hu-HU" sz="2000" b="1" i="1" dirty="0">
                <a:latin typeface="Arial" charset="0"/>
              </a:rPr>
              <a:t>Lamina </a:t>
            </a:r>
            <a:r>
              <a:rPr lang="hu-HU" sz="2000" b="1" i="1" dirty="0" err="1">
                <a:latin typeface="Arial" charset="0"/>
              </a:rPr>
              <a:t>alaris</a:t>
            </a:r>
            <a:r>
              <a:rPr lang="hu-HU" sz="2000" b="1" dirty="0">
                <a:latin typeface="Arial" charset="0"/>
              </a:rPr>
              <a:t>)</a:t>
            </a:r>
          </a:p>
        </p:txBody>
      </p:sp>
      <p:sp>
        <p:nvSpPr>
          <p:cNvPr id="114696" name="Text Box 9"/>
          <p:cNvSpPr txBox="1">
            <a:spLocks noChangeArrowheads="1"/>
          </p:cNvSpPr>
          <p:nvPr/>
        </p:nvSpPr>
        <p:spPr bwMode="auto">
          <a:xfrm>
            <a:off x="6507163" y="5949280"/>
            <a:ext cx="2636837" cy="525462"/>
          </a:xfrm>
          <a:prstGeom prst="rect">
            <a:avLst/>
          </a:prstGeom>
          <a:noFill/>
          <a:ln w="9525">
            <a:noFill/>
            <a:miter lim="800000"/>
            <a:headEnd/>
            <a:tailEnd/>
          </a:ln>
        </p:spPr>
        <p:txBody>
          <a:bodyPr/>
          <a:lstStyle/>
          <a:p>
            <a:pPr algn="ctr" eaLnBrk="0" hangingPunct="0"/>
            <a:r>
              <a:rPr lang="hu-HU" sz="2000" b="1" dirty="0" err="1">
                <a:latin typeface="Arial" charset="0"/>
              </a:rPr>
              <a:t>Grundplatte</a:t>
            </a:r>
            <a:r>
              <a:rPr lang="hu-HU" sz="2000" b="1" dirty="0">
                <a:latin typeface="Arial" charset="0"/>
              </a:rPr>
              <a:t> (</a:t>
            </a:r>
            <a:r>
              <a:rPr lang="hu-HU" sz="2000" b="1" i="1" dirty="0">
                <a:latin typeface="Arial" charset="0"/>
              </a:rPr>
              <a:t>Lamina </a:t>
            </a:r>
            <a:r>
              <a:rPr lang="hu-HU" sz="2000" b="1" i="1" dirty="0" err="1">
                <a:latin typeface="Arial" charset="0"/>
              </a:rPr>
              <a:t>basalis</a:t>
            </a:r>
            <a:r>
              <a:rPr lang="hu-HU" sz="2000" b="1" dirty="0">
                <a:latin typeface="Arial" charset="0"/>
              </a:rPr>
              <a:t>)</a:t>
            </a:r>
          </a:p>
        </p:txBody>
      </p:sp>
      <p:sp>
        <p:nvSpPr>
          <p:cNvPr id="114697" name="Text Box 10"/>
          <p:cNvSpPr txBox="1">
            <a:spLocks noChangeArrowheads="1"/>
          </p:cNvSpPr>
          <p:nvPr/>
        </p:nvSpPr>
        <p:spPr bwMode="auto">
          <a:xfrm>
            <a:off x="6757987" y="4869160"/>
            <a:ext cx="2386013" cy="596900"/>
          </a:xfrm>
          <a:prstGeom prst="rect">
            <a:avLst/>
          </a:prstGeom>
          <a:noFill/>
          <a:ln w="9525">
            <a:noFill/>
            <a:miter lim="800000"/>
            <a:headEnd/>
            <a:tailEnd/>
          </a:ln>
        </p:spPr>
        <p:txBody>
          <a:bodyPr/>
          <a:lstStyle/>
          <a:p>
            <a:pPr algn="ctr" eaLnBrk="0" hangingPunct="0"/>
            <a:r>
              <a:rPr lang="hu-HU" sz="2000" b="1" dirty="0" err="1">
                <a:latin typeface="Arial" charset="0"/>
              </a:rPr>
              <a:t>Neuralkanal</a:t>
            </a:r>
            <a:r>
              <a:rPr lang="hu-HU" sz="2000" b="1" dirty="0">
                <a:latin typeface="Arial" charset="0"/>
              </a:rPr>
              <a:t> (</a:t>
            </a:r>
            <a:r>
              <a:rPr lang="hu-HU" sz="2000" b="1" i="1" dirty="0" err="1">
                <a:latin typeface="Arial" charset="0"/>
              </a:rPr>
              <a:t>Canalis</a:t>
            </a:r>
            <a:r>
              <a:rPr lang="hu-HU" sz="2000" b="1" i="1" dirty="0">
                <a:latin typeface="Arial" charset="0"/>
              </a:rPr>
              <a:t> </a:t>
            </a:r>
            <a:r>
              <a:rPr lang="hu-HU" sz="2000" b="1" i="1" dirty="0" err="1">
                <a:latin typeface="Arial" charset="0"/>
              </a:rPr>
              <a:t>neuralis</a:t>
            </a:r>
            <a:r>
              <a:rPr lang="hu-HU" sz="2000" b="1" dirty="0">
                <a:latin typeface="Arial" charset="0"/>
              </a:rPr>
              <a:t>)</a:t>
            </a:r>
          </a:p>
        </p:txBody>
      </p:sp>
      <p:sp>
        <p:nvSpPr>
          <p:cNvPr id="114698" name="Line 11"/>
          <p:cNvSpPr>
            <a:spLocks noChangeShapeType="1"/>
          </p:cNvSpPr>
          <p:nvPr/>
        </p:nvSpPr>
        <p:spPr bwMode="auto">
          <a:xfrm flipV="1">
            <a:off x="2647951" y="4149080"/>
            <a:ext cx="1347986" cy="978545"/>
          </a:xfrm>
          <a:prstGeom prst="line">
            <a:avLst/>
          </a:prstGeom>
          <a:noFill/>
          <a:ln w="9525">
            <a:solidFill>
              <a:schemeClr val="tx1"/>
            </a:solidFill>
            <a:round/>
            <a:headEnd/>
            <a:tailEnd type="triangle" w="med" len="med"/>
          </a:ln>
        </p:spPr>
        <p:txBody>
          <a:bodyPr wrap="none" anchor="ctr"/>
          <a:lstStyle/>
          <a:p>
            <a:endParaRPr lang="hu-HU"/>
          </a:p>
        </p:txBody>
      </p:sp>
      <p:sp>
        <p:nvSpPr>
          <p:cNvPr id="114699" name="Line 12"/>
          <p:cNvSpPr>
            <a:spLocks noChangeShapeType="1"/>
          </p:cNvSpPr>
          <p:nvPr/>
        </p:nvSpPr>
        <p:spPr bwMode="auto">
          <a:xfrm flipH="1" flipV="1">
            <a:off x="4738688" y="4986338"/>
            <a:ext cx="2281584" cy="170854"/>
          </a:xfrm>
          <a:prstGeom prst="line">
            <a:avLst/>
          </a:prstGeom>
          <a:noFill/>
          <a:ln w="9525">
            <a:solidFill>
              <a:schemeClr val="tx1"/>
            </a:solidFill>
            <a:round/>
            <a:headEnd/>
            <a:tailEnd type="triangle" w="med" len="med"/>
          </a:ln>
        </p:spPr>
        <p:txBody>
          <a:bodyPr wrap="none" anchor="ctr"/>
          <a:lstStyle/>
          <a:p>
            <a:endParaRPr lang="hu-HU"/>
          </a:p>
        </p:txBody>
      </p:sp>
      <p:sp>
        <p:nvSpPr>
          <p:cNvPr id="114700" name="Line 13"/>
          <p:cNvSpPr>
            <a:spLocks noChangeShapeType="1"/>
          </p:cNvSpPr>
          <p:nvPr/>
        </p:nvSpPr>
        <p:spPr bwMode="auto">
          <a:xfrm flipH="1" flipV="1">
            <a:off x="4621213" y="6115049"/>
            <a:ext cx="22795" cy="410294"/>
          </a:xfrm>
          <a:prstGeom prst="line">
            <a:avLst/>
          </a:prstGeom>
          <a:noFill/>
          <a:ln w="9525">
            <a:solidFill>
              <a:schemeClr val="tx1"/>
            </a:solidFill>
            <a:round/>
            <a:headEnd/>
            <a:tailEnd type="triangle" w="med" len="med"/>
          </a:ln>
        </p:spPr>
        <p:txBody>
          <a:bodyPr wrap="none" anchor="ctr"/>
          <a:lstStyle/>
          <a:p>
            <a:endParaRPr lang="hu-HU"/>
          </a:p>
        </p:txBody>
      </p:sp>
      <p:sp>
        <p:nvSpPr>
          <p:cNvPr id="114701" name="Line 14"/>
          <p:cNvSpPr>
            <a:spLocks noChangeShapeType="1"/>
          </p:cNvSpPr>
          <p:nvPr/>
        </p:nvSpPr>
        <p:spPr bwMode="auto">
          <a:xfrm flipH="1">
            <a:off x="4656138" y="3573015"/>
            <a:ext cx="707950" cy="343347"/>
          </a:xfrm>
          <a:prstGeom prst="line">
            <a:avLst/>
          </a:prstGeom>
          <a:noFill/>
          <a:ln w="9525">
            <a:solidFill>
              <a:schemeClr val="tx1"/>
            </a:solidFill>
            <a:round/>
            <a:headEnd/>
            <a:tailEnd type="triangle" w="med" len="med"/>
          </a:ln>
        </p:spPr>
        <p:txBody>
          <a:bodyPr wrap="none" anchor="ctr"/>
          <a:lstStyle/>
          <a:p>
            <a:endParaRPr lang="hu-HU"/>
          </a:p>
        </p:txBody>
      </p:sp>
      <p:sp>
        <p:nvSpPr>
          <p:cNvPr id="114702" name="Line 15"/>
          <p:cNvSpPr>
            <a:spLocks noChangeShapeType="1"/>
          </p:cNvSpPr>
          <p:nvPr/>
        </p:nvSpPr>
        <p:spPr bwMode="auto">
          <a:xfrm flipH="1" flipV="1">
            <a:off x="5004048" y="5857080"/>
            <a:ext cx="1944216" cy="308223"/>
          </a:xfrm>
          <a:prstGeom prst="line">
            <a:avLst/>
          </a:prstGeom>
          <a:noFill/>
          <a:ln w="9525">
            <a:solidFill>
              <a:schemeClr val="tx1"/>
            </a:solidFill>
            <a:round/>
            <a:headEnd/>
            <a:tailEnd type="triangle" w="med" len="med"/>
          </a:ln>
        </p:spPr>
        <p:txBody>
          <a:bodyPr wrap="none" anchor="ctr"/>
          <a:lstStyle/>
          <a:p>
            <a:endParaRPr lang="hu-HU"/>
          </a:p>
        </p:txBody>
      </p:sp>
      <p:sp>
        <p:nvSpPr>
          <p:cNvPr id="114703" name="Line 16"/>
          <p:cNvSpPr>
            <a:spLocks noChangeShapeType="1"/>
          </p:cNvSpPr>
          <p:nvPr/>
        </p:nvSpPr>
        <p:spPr bwMode="auto">
          <a:xfrm flipH="1" flipV="1">
            <a:off x="5011737" y="4364038"/>
            <a:ext cx="1864518" cy="1066"/>
          </a:xfrm>
          <a:prstGeom prst="line">
            <a:avLst/>
          </a:prstGeom>
          <a:noFill/>
          <a:ln w="9525">
            <a:solidFill>
              <a:schemeClr val="tx1"/>
            </a:solidFill>
            <a:round/>
            <a:headEnd/>
            <a:tailEnd type="triangle" w="med" len="med"/>
          </a:ln>
        </p:spPr>
        <p:txBody>
          <a:bodyPr wrap="none" anchor="ctr"/>
          <a:lstStyle/>
          <a:p>
            <a:endParaRPr lang="hu-HU"/>
          </a:p>
        </p:txBody>
      </p:sp>
      <p:sp>
        <p:nvSpPr>
          <p:cNvPr id="114704" name="Line 17"/>
          <p:cNvSpPr>
            <a:spLocks noChangeShapeType="1"/>
          </p:cNvSpPr>
          <p:nvPr/>
        </p:nvSpPr>
        <p:spPr bwMode="auto">
          <a:xfrm>
            <a:off x="3044825" y="1211263"/>
            <a:ext cx="600075" cy="341312"/>
          </a:xfrm>
          <a:prstGeom prst="line">
            <a:avLst/>
          </a:prstGeom>
          <a:noFill/>
          <a:ln w="9525">
            <a:solidFill>
              <a:schemeClr val="tx1"/>
            </a:solidFill>
            <a:round/>
            <a:headEnd/>
            <a:tailEnd type="triangle" w="med" len="med"/>
          </a:ln>
        </p:spPr>
        <p:txBody>
          <a:bodyPr wrap="none" anchor="ctr"/>
          <a:lstStyle/>
          <a:p>
            <a:endParaRPr lang="hu-HU"/>
          </a:p>
        </p:txBody>
      </p:sp>
      <p:sp>
        <p:nvSpPr>
          <p:cNvPr id="114705" name="Text Box 18"/>
          <p:cNvSpPr txBox="1">
            <a:spLocks noChangeArrowheads="1"/>
          </p:cNvSpPr>
          <p:nvPr/>
        </p:nvSpPr>
        <p:spPr bwMode="auto">
          <a:xfrm>
            <a:off x="6629400" y="1268760"/>
            <a:ext cx="2514600" cy="685800"/>
          </a:xfrm>
          <a:prstGeom prst="rect">
            <a:avLst/>
          </a:prstGeom>
          <a:noFill/>
          <a:ln w="9525">
            <a:noFill/>
            <a:miter lim="800000"/>
            <a:headEnd/>
            <a:tailEnd/>
          </a:ln>
        </p:spPr>
        <p:txBody>
          <a:bodyPr/>
          <a:lstStyle/>
          <a:p>
            <a:pPr algn="ctr" eaLnBrk="0" hangingPunct="0"/>
            <a:r>
              <a:rPr lang="hu-HU" sz="2000" b="1" dirty="0" err="1">
                <a:latin typeface="Arial" charset="0"/>
              </a:rPr>
              <a:t>Neuralgrube</a:t>
            </a:r>
            <a:endParaRPr lang="hu-HU" sz="2000" b="1" dirty="0">
              <a:latin typeface="Arial" charset="0"/>
            </a:endParaRPr>
          </a:p>
          <a:p>
            <a:pPr algn="ctr" eaLnBrk="0" hangingPunct="0"/>
            <a:r>
              <a:rPr lang="hu-HU" sz="2000" b="1" dirty="0">
                <a:latin typeface="Arial" charset="0"/>
              </a:rPr>
              <a:t>(</a:t>
            </a:r>
            <a:r>
              <a:rPr lang="hu-HU" sz="2000" b="1" i="1" dirty="0">
                <a:latin typeface="Arial" charset="0"/>
              </a:rPr>
              <a:t>Sulcus </a:t>
            </a:r>
            <a:r>
              <a:rPr lang="hu-HU" sz="2000" b="1" i="1" dirty="0" err="1">
                <a:latin typeface="Arial" charset="0"/>
              </a:rPr>
              <a:t>neuralis</a:t>
            </a:r>
            <a:r>
              <a:rPr lang="hu-HU" sz="2000" b="1" dirty="0">
                <a:latin typeface="Arial" charset="0"/>
              </a:rPr>
              <a:t>)</a:t>
            </a:r>
          </a:p>
        </p:txBody>
      </p:sp>
      <p:sp>
        <p:nvSpPr>
          <p:cNvPr id="114706" name="Line 19"/>
          <p:cNvSpPr>
            <a:spLocks noChangeShapeType="1"/>
          </p:cNvSpPr>
          <p:nvPr/>
        </p:nvSpPr>
        <p:spPr bwMode="auto">
          <a:xfrm flipH="1">
            <a:off x="4714874" y="1700808"/>
            <a:ext cx="2017365" cy="532805"/>
          </a:xfrm>
          <a:prstGeom prst="line">
            <a:avLst/>
          </a:prstGeom>
          <a:noFill/>
          <a:ln w="9525">
            <a:solidFill>
              <a:schemeClr val="tx1"/>
            </a:solidFill>
            <a:round/>
            <a:headEnd/>
            <a:tailEnd type="triangle" w="med" len="med"/>
          </a:ln>
        </p:spPr>
        <p:txBody>
          <a:bodyPr wrap="none" anchor="ctr"/>
          <a:lstStyle/>
          <a:p>
            <a:endParaRPr lang="hu-HU"/>
          </a:p>
        </p:txBody>
      </p:sp>
      <p:sp>
        <p:nvSpPr>
          <p:cNvPr id="114716" name="Text Box 22"/>
          <p:cNvSpPr txBox="1">
            <a:spLocks noChangeArrowheads="1"/>
          </p:cNvSpPr>
          <p:nvPr/>
        </p:nvSpPr>
        <p:spPr bwMode="auto">
          <a:xfrm>
            <a:off x="1259632" y="3501008"/>
            <a:ext cx="2016194" cy="675075"/>
          </a:xfrm>
          <a:prstGeom prst="rect">
            <a:avLst/>
          </a:prstGeom>
          <a:noFill/>
          <a:ln w="9525">
            <a:noFill/>
            <a:miter lim="800000"/>
            <a:headEnd/>
            <a:tailEnd/>
          </a:ln>
        </p:spPr>
        <p:txBody>
          <a:bodyPr/>
          <a:lstStyle/>
          <a:p>
            <a:pPr algn="ctr" eaLnBrk="0" hangingPunct="0"/>
            <a:r>
              <a:rPr lang="hu-HU" sz="2000" b="1" dirty="0" err="1">
                <a:solidFill>
                  <a:srgbClr val="C00000"/>
                </a:solidFill>
                <a:latin typeface="Arial" charset="0"/>
              </a:rPr>
              <a:t>Schließen</a:t>
            </a:r>
            <a:r>
              <a:rPr lang="hu-HU" sz="2000" b="1" dirty="0">
                <a:solidFill>
                  <a:srgbClr val="C00000"/>
                </a:solidFill>
                <a:latin typeface="Arial" charset="0"/>
              </a:rPr>
              <a:t> der </a:t>
            </a:r>
            <a:r>
              <a:rPr lang="hu-HU" sz="2000" b="1" dirty="0" err="1">
                <a:solidFill>
                  <a:srgbClr val="C00000"/>
                </a:solidFill>
                <a:latin typeface="Arial" charset="0"/>
              </a:rPr>
              <a:t>Neuralfalten</a:t>
            </a:r>
            <a:endParaRPr lang="hu-HU" sz="2000" b="1" dirty="0">
              <a:solidFill>
                <a:srgbClr val="C00000"/>
              </a:solidFill>
              <a:latin typeface="Arial" charset="0"/>
            </a:endParaRPr>
          </a:p>
        </p:txBody>
      </p:sp>
      <p:sp>
        <p:nvSpPr>
          <p:cNvPr id="114714" name="Text Box 25"/>
          <p:cNvSpPr txBox="1">
            <a:spLocks noChangeArrowheads="1"/>
          </p:cNvSpPr>
          <p:nvPr/>
        </p:nvSpPr>
        <p:spPr bwMode="auto">
          <a:xfrm>
            <a:off x="1259632" y="1988840"/>
            <a:ext cx="2152800" cy="675075"/>
          </a:xfrm>
          <a:prstGeom prst="rect">
            <a:avLst/>
          </a:prstGeom>
          <a:noFill/>
          <a:ln w="9525">
            <a:noFill/>
            <a:miter lim="800000"/>
            <a:headEnd/>
            <a:tailEnd/>
          </a:ln>
        </p:spPr>
        <p:txBody>
          <a:bodyPr/>
          <a:lstStyle/>
          <a:p>
            <a:pPr algn="ctr" eaLnBrk="0" hangingPunct="0"/>
            <a:r>
              <a:rPr lang="hu-HU" sz="2000" b="1" dirty="0" err="1">
                <a:solidFill>
                  <a:srgbClr val="C00000"/>
                </a:solidFill>
                <a:latin typeface="Arial" charset="0"/>
              </a:rPr>
              <a:t>Konvergenz</a:t>
            </a:r>
            <a:r>
              <a:rPr lang="hu-HU" sz="2000" b="1" dirty="0">
                <a:solidFill>
                  <a:srgbClr val="C00000"/>
                </a:solidFill>
                <a:latin typeface="Arial" charset="0"/>
              </a:rPr>
              <a:t> der </a:t>
            </a:r>
            <a:r>
              <a:rPr lang="hu-HU" sz="2000" b="1" dirty="0" err="1">
                <a:solidFill>
                  <a:srgbClr val="C00000"/>
                </a:solidFill>
                <a:latin typeface="Arial" charset="0"/>
              </a:rPr>
              <a:t>Falten</a:t>
            </a:r>
            <a:endParaRPr lang="hu-HU" sz="2000" b="1" dirty="0">
              <a:solidFill>
                <a:srgbClr val="C00000"/>
              </a:solidFill>
              <a:latin typeface="Arial" charset="0"/>
            </a:endParaRPr>
          </a:p>
        </p:txBody>
      </p:sp>
      <p:grpSp>
        <p:nvGrpSpPr>
          <p:cNvPr id="30" name="Csoportba foglalás 29"/>
          <p:cNvGrpSpPr/>
          <p:nvPr/>
        </p:nvGrpSpPr>
        <p:grpSpPr>
          <a:xfrm>
            <a:off x="0" y="2492896"/>
            <a:ext cx="1187624" cy="1885464"/>
            <a:chOff x="7010400" y="4368800"/>
            <a:chExt cx="1676400" cy="2231098"/>
          </a:xfrm>
        </p:grpSpPr>
        <p:sp>
          <p:nvSpPr>
            <p:cNvPr id="75802" name="Text Box 26"/>
            <p:cNvSpPr txBox="1">
              <a:spLocks noChangeArrowheads="1"/>
            </p:cNvSpPr>
            <p:nvPr/>
          </p:nvSpPr>
          <p:spPr bwMode="auto">
            <a:xfrm>
              <a:off x="7061201" y="6235701"/>
              <a:ext cx="1536700" cy="364197"/>
            </a:xfrm>
            <a:prstGeom prst="rect">
              <a:avLst/>
            </a:prstGeom>
            <a:solidFill>
              <a:srgbClr val="FF00FF"/>
            </a:solidFill>
            <a:ln w="9525">
              <a:noFill/>
              <a:miter lim="800000"/>
              <a:headEnd/>
              <a:tailEnd/>
            </a:ln>
          </p:spPr>
          <p:txBody>
            <a:bodyPr>
              <a:spAutoFit/>
            </a:bodyPr>
            <a:lstStyle/>
            <a:p>
              <a:pPr algn="ctr" eaLnBrk="0" hangingPunct="0">
                <a:spcBef>
                  <a:spcPct val="50000"/>
                </a:spcBef>
              </a:pPr>
              <a:r>
                <a:rPr lang="hu-HU" sz="1400" dirty="0" err="1">
                  <a:latin typeface="Arial" charset="0"/>
                </a:rPr>
                <a:t>motorisch</a:t>
              </a:r>
              <a:endParaRPr lang="hu-HU" sz="1400" dirty="0">
                <a:latin typeface="Arial" charset="0"/>
              </a:endParaRPr>
            </a:p>
          </p:txBody>
        </p:sp>
        <p:sp>
          <p:nvSpPr>
            <p:cNvPr id="75803" name="Text Box 27"/>
            <p:cNvSpPr txBox="1">
              <a:spLocks noChangeArrowheads="1"/>
            </p:cNvSpPr>
            <p:nvPr/>
          </p:nvSpPr>
          <p:spPr bwMode="auto">
            <a:xfrm>
              <a:off x="7010400" y="4368800"/>
              <a:ext cx="1676400" cy="364197"/>
            </a:xfrm>
            <a:prstGeom prst="rect">
              <a:avLst/>
            </a:prstGeom>
            <a:solidFill>
              <a:srgbClr val="00FFFF"/>
            </a:solidFill>
            <a:ln w="9525">
              <a:noFill/>
              <a:miter lim="800000"/>
              <a:headEnd/>
              <a:tailEnd/>
            </a:ln>
          </p:spPr>
          <p:txBody>
            <a:bodyPr>
              <a:spAutoFit/>
            </a:bodyPr>
            <a:lstStyle/>
            <a:p>
              <a:pPr algn="ctr" eaLnBrk="0" hangingPunct="0">
                <a:spcBef>
                  <a:spcPct val="50000"/>
                </a:spcBef>
              </a:pPr>
              <a:r>
                <a:rPr lang="hu-HU" sz="1400" dirty="0" err="1">
                  <a:latin typeface="Arial" charset="0"/>
                </a:rPr>
                <a:t>sensorisch</a:t>
              </a:r>
              <a:endParaRPr lang="hu-HU" sz="1400" dirty="0">
                <a:latin typeface="Arial" charset="0"/>
              </a:endParaRPr>
            </a:p>
          </p:txBody>
        </p:sp>
        <p:sp>
          <p:nvSpPr>
            <p:cNvPr id="75804" name="Line 28"/>
            <p:cNvSpPr>
              <a:spLocks noChangeShapeType="1"/>
            </p:cNvSpPr>
            <p:nvPr/>
          </p:nvSpPr>
          <p:spPr bwMode="auto">
            <a:xfrm>
              <a:off x="7835900" y="4813300"/>
              <a:ext cx="14288" cy="1498600"/>
            </a:xfrm>
            <a:prstGeom prst="line">
              <a:avLst/>
            </a:prstGeom>
            <a:noFill/>
            <a:ln w="76200">
              <a:solidFill>
                <a:schemeClr val="tx1"/>
              </a:solidFill>
              <a:round/>
              <a:headEnd type="triangle" w="med" len="med"/>
              <a:tailEnd type="triangle" w="med" len="med"/>
            </a:ln>
          </p:spPr>
          <p:txBody>
            <a:bodyPr/>
            <a:lstStyle/>
            <a:p>
              <a:endParaRPr lang="hu-HU"/>
            </a:p>
          </p:txBody>
        </p:sp>
      </p:grpSp>
      <p:sp>
        <p:nvSpPr>
          <p:cNvPr id="29" name="Line 11"/>
          <p:cNvSpPr>
            <a:spLocks noChangeShapeType="1"/>
          </p:cNvSpPr>
          <p:nvPr/>
        </p:nvSpPr>
        <p:spPr bwMode="auto">
          <a:xfrm>
            <a:off x="2699792" y="5127624"/>
            <a:ext cx="1512168" cy="1037679"/>
          </a:xfrm>
          <a:prstGeom prst="line">
            <a:avLst/>
          </a:prstGeom>
          <a:noFill/>
          <a:ln w="9525">
            <a:solidFill>
              <a:schemeClr val="tx1"/>
            </a:solidFill>
            <a:round/>
            <a:headEnd/>
            <a:tailEnd type="triangle" w="med" len="med"/>
          </a:ln>
        </p:spPr>
        <p:txBody>
          <a:bodyPr wrap="none" anchor="ctr"/>
          <a:lstStyle/>
          <a:p>
            <a:endParaRPr lang="hu-HU"/>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2.2. </a:t>
            </a:r>
            <a:r>
              <a:rPr lang="hu-HU" dirty="0" err="1"/>
              <a:t>Verschluß</a:t>
            </a:r>
            <a:r>
              <a:rPr lang="hu-HU" dirty="0"/>
              <a:t> des </a:t>
            </a:r>
            <a:r>
              <a:rPr lang="hu-HU" dirty="0" err="1"/>
              <a:t>Neuralrohres</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Frühe</a:t>
            </a:r>
            <a:r>
              <a:rPr lang="hu-HU" dirty="0"/>
              <a:t> </a:t>
            </a:r>
            <a:r>
              <a:rPr lang="hu-HU" dirty="0" err="1"/>
              <a:t>Entwicklung</a:t>
            </a:r>
            <a:r>
              <a:rPr lang="hu-HU" dirty="0"/>
              <a:t> des ZNS</a:t>
            </a:r>
            <a:endParaRPr lang="de-DE" dirty="0"/>
          </a:p>
        </p:txBody>
      </p:sp>
      <p:sp>
        <p:nvSpPr>
          <p:cNvPr id="5" name="Tartalom helye 4"/>
          <p:cNvSpPr>
            <a:spLocks noGrp="1"/>
          </p:cNvSpPr>
          <p:nvPr>
            <p:ph idx="1"/>
          </p:nvPr>
        </p:nvSpPr>
        <p:spPr/>
        <p:txBody>
          <a:bodyPr/>
          <a:lstStyle/>
          <a:p>
            <a:r>
              <a:rPr lang="de-DE" sz="2000" b="1" dirty="0"/>
              <a:t>1. Induktion </a:t>
            </a:r>
            <a:r>
              <a:rPr lang="de-DE" sz="2000" dirty="0"/>
              <a:t>der Neuralplatte aus Ektoderm (neurale Induktion)</a:t>
            </a:r>
          </a:p>
          <a:p>
            <a:r>
              <a:rPr lang="de-DE" sz="2000" b="1" dirty="0"/>
              <a:t>2. </a:t>
            </a:r>
            <a:r>
              <a:rPr lang="de-DE" sz="2000" dirty="0"/>
              <a:t>Entstehung des Neuralrohres (</a:t>
            </a:r>
            <a:r>
              <a:rPr lang="de-DE" sz="2000" b="1" dirty="0" err="1"/>
              <a:t>Neurulation</a:t>
            </a:r>
            <a:r>
              <a:rPr lang="de-DE" sz="2000" dirty="0"/>
              <a:t>)</a:t>
            </a:r>
          </a:p>
          <a:p>
            <a:r>
              <a:rPr lang="de-DE" sz="2000" b="1" dirty="0"/>
              <a:t>3. A-P </a:t>
            </a:r>
            <a:r>
              <a:rPr lang="de-DE" sz="2000" b="1" dirty="0" err="1"/>
              <a:t>Regionalisation</a:t>
            </a:r>
            <a:r>
              <a:rPr lang="de-DE" sz="2000" b="1" dirty="0"/>
              <a:t> </a:t>
            </a:r>
            <a:r>
              <a:rPr lang="de-DE" sz="2000" dirty="0"/>
              <a:t>des Neuralrohres: Hirnbläschens, Rückenmarkanlage</a:t>
            </a:r>
          </a:p>
          <a:p>
            <a:r>
              <a:rPr lang="de-DE" sz="2000" b="1" dirty="0"/>
              <a:t>4. D-V </a:t>
            </a:r>
            <a:r>
              <a:rPr lang="de-DE" sz="2000" b="1" dirty="0" err="1"/>
              <a:t>Regionalisation</a:t>
            </a:r>
            <a:r>
              <a:rPr lang="de-DE" sz="2000" b="1" dirty="0"/>
              <a:t> </a:t>
            </a:r>
            <a:r>
              <a:rPr lang="de-DE" sz="2000" dirty="0"/>
              <a:t>des Neuralrohres: sensorische und motorische Neuronen</a:t>
            </a:r>
          </a:p>
          <a:p>
            <a:r>
              <a:rPr lang="de-DE" sz="2000" b="1" dirty="0"/>
              <a:t>5. </a:t>
            </a:r>
            <a:r>
              <a:rPr lang="de-DE" sz="2000" b="1" dirty="0" err="1"/>
              <a:t>Histogenes</a:t>
            </a:r>
            <a:r>
              <a:rPr lang="hu-HU" sz="2000" b="1" dirty="0"/>
              <a:t>e</a:t>
            </a:r>
            <a:r>
              <a:rPr lang="de-DE" sz="2000" b="1" dirty="0"/>
              <a:t> des Neuralrohres</a:t>
            </a:r>
          </a:p>
          <a:p>
            <a:r>
              <a:rPr lang="de-DE" sz="2000" b="1" dirty="0"/>
              <a:t>6. </a:t>
            </a:r>
            <a:r>
              <a:rPr lang="de-DE" sz="2000" dirty="0"/>
              <a:t>Entwicklung der einzelnen Anteilen des Neuralrohres:</a:t>
            </a:r>
          </a:p>
          <a:p>
            <a:r>
              <a:rPr lang="de-DE" sz="2000" dirty="0"/>
              <a:t>Rückenmark, </a:t>
            </a:r>
            <a:r>
              <a:rPr lang="de-DE" sz="2000" dirty="0" err="1"/>
              <a:t>Rautenhirn</a:t>
            </a:r>
            <a:r>
              <a:rPr lang="de-DE" sz="2000" dirty="0"/>
              <a:t>, Kleinhirn, Mittelhirn, Zwischenhirn, Endhirn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C:\oktatás\FETAL\neurulatio4.bmp"/>
          <p:cNvPicPr>
            <a:picLocks noChangeAspect="1" noChangeArrowheads="1"/>
          </p:cNvPicPr>
          <p:nvPr/>
        </p:nvPicPr>
        <p:blipFill>
          <a:blip r:embed="rId2" r:link="rId3" cstate="print"/>
          <a:srcRect/>
          <a:stretch>
            <a:fillRect/>
          </a:stretch>
        </p:blipFill>
        <p:spPr bwMode="auto">
          <a:xfrm>
            <a:off x="2974975" y="228600"/>
            <a:ext cx="3181350" cy="6426200"/>
          </a:xfrm>
          <a:prstGeom prst="rect">
            <a:avLst/>
          </a:prstGeom>
          <a:noFill/>
          <a:ln w="9525">
            <a:noFill/>
            <a:miter lim="800000"/>
            <a:headEnd/>
            <a:tailEnd/>
          </a:ln>
        </p:spPr>
      </p:pic>
      <p:sp>
        <p:nvSpPr>
          <p:cNvPr id="121859" name="Text Box 4"/>
          <p:cNvSpPr txBox="1">
            <a:spLocks noChangeArrowheads="1"/>
          </p:cNvSpPr>
          <p:nvPr/>
        </p:nvSpPr>
        <p:spPr bwMode="auto">
          <a:xfrm>
            <a:off x="6047656" y="2924944"/>
            <a:ext cx="3096344" cy="1200329"/>
          </a:xfrm>
          <a:prstGeom prst="rect">
            <a:avLst/>
          </a:prstGeom>
          <a:noFill/>
          <a:ln w="9525">
            <a:noFill/>
            <a:miter lim="800000"/>
            <a:headEnd/>
            <a:tailEnd/>
          </a:ln>
        </p:spPr>
        <p:txBody>
          <a:bodyPr wrap="square">
            <a:spAutoFit/>
          </a:bodyPr>
          <a:lstStyle/>
          <a:p>
            <a:pPr algn="ctr" eaLnBrk="0" hangingPunct="0">
              <a:spcBef>
                <a:spcPct val="50000"/>
              </a:spcBef>
            </a:pPr>
            <a:r>
              <a:rPr lang="hu-HU" sz="2400" b="1" dirty="0" err="1">
                <a:latin typeface="Arial" charset="0"/>
              </a:rPr>
              <a:t>Reißverschluß-artige</a:t>
            </a:r>
            <a:r>
              <a:rPr lang="hu-HU" sz="2400" b="1" dirty="0">
                <a:latin typeface="Arial" charset="0"/>
              </a:rPr>
              <a:t> </a:t>
            </a:r>
            <a:r>
              <a:rPr lang="hu-HU" sz="2400" b="1" dirty="0" err="1">
                <a:latin typeface="Arial" charset="0"/>
              </a:rPr>
              <a:t>Schließung</a:t>
            </a:r>
            <a:r>
              <a:rPr lang="hu-HU" sz="2400" b="1" dirty="0">
                <a:latin typeface="Arial" charset="0"/>
              </a:rPr>
              <a:t> des </a:t>
            </a:r>
            <a:r>
              <a:rPr lang="hu-HU" sz="2400" b="1" dirty="0" err="1">
                <a:latin typeface="Arial" charset="0"/>
              </a:rPr>
              <a:t>Neuralkanals</a:t>
            </a:r>
            <a:r>
              <a:rPr lang="hu-HU" sz="2400" b="1" dirty="0">
                <a:latin typeface="Arial" charset="0"/>
              </a:rPr>
              <a:t>  </a:t>
            </a:r>
          </a:p>
        </p:txBody>
      </p:sp>
      <p:sp>
        <p:nvSpPr>
          <p:cNvPr id="121860" name="Text Box 5"/>
          <p:cNvSpPr txBox="1">
            <a:spLocks noChangeArrowheads="1"/>
          </p:cNvSpPr>
          <p:nvPr/>
        </p:nvSpPr>
        <p:spPr bwMode="auto">
          <a:xfrm>
            <a:off x="904875" y="5834063"/>
            <a:ext cx="2060575" cy="728662"/>
          </a:xfrm>
          <a:prstGeom prst="rect">
            <a:avLst/>
          </a:prstGeom>
          <a:noFill/>
          <a:ln w="9525">
            <a:noFill/>
            <a:miter lim="800000"/>
            <a:headEnd/>
            <a:tailEnd/>
          </a:ln>
        </p:spPr>
        <p:txBody>
          <a:bodyPr/>
          <a:lstStyle/>
          <a:p>
            <a:pPr algn="ctr" eaLnBrk="0" hangingPunct="0"/>
            <a:r>
              <a:rPr lang="hu-HU" sz="2000" dirty="0" err="1">
                <a:latin typeface="Arial" charset="0"/>
              </a:rPr>
              <a:t>Neuroporus</a:t>
            </a:r>
            <a:r>
              <a:rPr lang="hu-HU" sz="2000" dirty="0">
                <a:latin typeface="Arial" charset="0"/>
              </a:rPr>
              <a:t> posterior</a:t>
            </a:r>
          </a:p>
        </p:txBody>
      </p:sp>
      <p:sp>
        <p:nvSpPr>
          <p:cNvPr id="121861" name="Text Box 6"/>
          <p:cNvSpPr txBox="1">
            <a:spLocks noChangeArrowheads="1"/>
          </p:cNvSpPr>
          <p:nvPr/>
        </p:nvSpPr>
        <p:spPr bwMode="auto">
          <a:xfrm>
            <a:off x="984250" y="447675"/>
            <a:ext cx="1992313" cy="728663"/>
          </a:xfrm>
          <a:prstGeom prst="rect">
            <a:avLst/>
          </a:prstGeom>
          <a:noFill/>
          <a:ln w="9525">
            <a:noFill/>
            <a:miter lim="800000"/>
            <a:headEnd/>
            <a:tailEnd/>
          </a:ln>
        </p:spPr>
        <p:txBody>
          <a:bodyPr/>
          <a:lstStyle/>
          <a:p>
            <a:pPr algn="ctr" eaLnBrk="0" hangingPunct="0"/>
            <a:r>
              <a:rPr lang="hu-HU" sz="2000" dirty="0" err="1">
                <a:latin typeface="Arial" charset="0"/>
              </a:rPr>
              <a:t>Neuroporus</a:t>
            </a:r>
            <a:r>
              <a:rPr lang="hu-HU" sz="2000" dirty="0">
                <a:latin typeface="Arial" charset="0"/>
              </a:rPr>
              <a:t> anterior</a:t>
            </a:r>
          </a:p>
        </p:txBody>
      </p:sp>
      <p:sp>
        <p:nvSpPr>
          <p:cNvPr id="121862" name="Line 7"/>
          <p:cNvSpPr>
            <a:spLocks noChangeShapeType="1"/>
          </p:cNvSpPr>
          <p:nvPr/>
        </p:nvSpPr>
        <p:spPr bwMode="auto">
          <a:xfrm>
            <a:off x="2792413" y="766763"/>
            <a:ext cx="1939925" cy="863600"/>
          </a:xfrm>
          <a:prstGeom prst="line">
            <a:avLst/>
          </a:prstGeom>
          <a:noFill/>
          <a:ln w="9525">
            <a:solidFill>
              <a:schemeClr val="tx1"/>
            </a:solidFill>
            <a:round/>
            <a:headEnd/>
            <a:tailEnd type="triangle" w="med" len="med"/>
          </a:ln>
        </p:spPr>
        <p:txBody>
          <a:bodyPr/>
          <a:lstStyle/>
          <a:p>
            <a:endParaRPr lang="hu-HU"/>
          </a:p>
        </p:txBody>
      </p:sp>
      <p:sp>
        <p:nvSpPr>
          <p:cNvPr id="121863" name="Line 8"/>
          <p:cNvSpPr>
            <a:spLocks noChangeShapeType="1"/>
          </p:cNvSpPr>
          <p:nvPr/>
        </p:nvSpPr>
        <p:spPr bwMode="auto">
          <a:xfrm flipV="1">
            <a:off x="2730500" y="5770563"/>
            <a:ext cx="2063750" cy="358775"/>
          </a:xfrm>
          <a:prstGeom prst="line">
            <a:avLst/>
          </a:prstGeom>
          <a:noFill/>
          <a:ln w="9525">
            <a:solidFill>
              <a:schemeClr val="tx1"/>
            </a:solidFill>
            <a:round/>
            <a:headEnd/>
            <a:tailEnd type="triangle" w="med" len="med"/>
          </a:ln>
        </p:spPr>
        <p:txBody>
          <a:bodyPr/>
          <a:lstStyle/>
          <a:p>
            <a:endParaRPr lang="hu-HU"/>
          </a:p>
        </p:txBody>
      </p:sp>
      <p:sp>
        <p:nvSpPr>
          <p:cNvPr id="2" name="Szövegdoboz 1"/>
          <p:cNvSpPr txBox="1"/>
          <p:nvPr/>
        </p:nvSpPr>
        <p:spPr>
          <a:xfrm>
            <a:off x="6660232" y="5589240"/>
            <a:ext cx="1944216" cy="923330"/>
          </a:xfrm>
          <a:prstGeom prst="rect">
            <a:avLst/>
          </a:prstGeom>
          <a:noFill/>
        </p:spPr>
        <p:txBody>
          <a:bodyPr wrap="square" rtlCol="0">
            <a:spAutoFit/>
          </a:bodyPr>
          <a:lstStyle/>
          <a:p>
            <a:r>
              <a:rPr lang="hu-HU" dirty="0" err="1"/>
              <a:t>Hier</a:t>
            </a:r>
            <a:r>
              <a:rPr lang="hu-HU" dirty="0"/>
              <a:t> </a:t>
            </a:r>
            <a:r>
              <a:rPr lang="hu-HU" dirty="0" err="1"/>
              <a:t>ist</a:t>
            </a:r>
            <a:r>
              <a:rPr lang="hu-HU" dirty="0"/>
              <a:t> </a:t>
            </a:r>
            <a:r>
              <a:rPr lang="hu-HU" dirty="0" err="1"/>
              <a:t>nur</a:t>
            </a:r>
            <a:r>
              <a:rPr lang="hu-HU" dirty="0"/>
              <a:t> </a:t>
            </a:r>
            <a:r>
              <a:rPr lang="hu-HU" dirty="0" err="1"/>
              <a:t>eine</a:t>
            </a:r>
            <a:r>
              <a:rPr lang="hu-HU" dirty="0"/>
              <a:t> </a:t>
            </a:r>
            <a:r>
              <a:rPr lang="hu-HU" dirty="0" err="1"/>
              <a:t>Startstelle</a:t>
            </a:r>
            <a:r>
              <a:rPr lang="hu-HU" dirty="0"/>
              <a:t> </a:t>
            </a:r>
            <a:r>
              <a:rPr lang="hu-HU" dirty="0" err="1"/>
              <a:t>für</a:t>
            </a:r>
            <a:r>
              <a:rPr lang="hu-HU" dirty="0"/>
              <a:t> </a:t>
            </a:r>
            <a:r>
              <a:rPr lang="hu-HU" dirty="0" err="1"/>
              <a:t>Fusion</a:t>
            </a:r>
            <a:r>
              <a:rPr lang="hu-HU" dirty="0"/>
              <a:t> </a:t>
            </a:r>
            <a:r>
              <a:rPr lang="hu-HU" dirty="0" err="1"/>
              <a:t>gezeigt</a:t>
            </a:r>
            <a:r>
              <a:rPr lang="hu-HU" dirty="0"/>
              <a: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églalap 1"/>
          <p:cNvSpPr>
            <a:spLocks noChangeArrowheads="1"/>
          </p:cNvSpPr>
          <p:nvPr/>
        </p:nvSpPr>
        <p:spPr bwMode="auto">
          <a:xfrm>
            <a:off x="5292725" y="0"/>
            <a:ext cx="3851275" cy="1477328"/>
          </a:xfrm>
          <a:prstGeom prst="rect">
            <a:avLst/>
          </a:prstGeom>
          <a:noFill/>
          <a:ln w="9525">
            <a:noFill/>
            <a:miter lim="800000"/>
            <a:headEnd/>
            <a:tailEnd/>
          </a:ln>
        </p:spPr>
        <p:txBody>
          <a:bodyPr>
            <a:spAutoFit/>
          </a:bodyPr>
          <a:lstStyle/>
          <a:p>
            <a:pPr algn="just"/>
            <a:r>
              <a:rPr lang="en-US" sz="1000" dirty="0">
                <a:latin typeface="Arial" charset="0"/>
                <a:cs typeface="Arial" charset="0"/>
              </a:rPr>
              <a:t>The neural tube at the middle of Stage 12, showing the two</a:t>
            </a:r>
            <a:r>
              <a:rPr lang="hu-HU" sz="1000" dirty="0">
                <a:latin typeface="Arial" charset="0"/>
                <a:cs typeface="Arial" charset="0"/>
              </a:rPr>
              <a:t> </a:t>
            </a:r>
            <a:r>
              <a:rPr lang="en-US" sz="1000" dirty="0">
                <a:latin typeface="Arial" charset="0"/>
                <a:cs typeface="Arial" charset="0"/>
              </a:rPr>
              <a:t>regions of fusion of the neural folds. Arrows indicate the direction of</a:t>
            </a:r>
            <a:r>
              <a:rPr lang="hu-HU" sz="1000" dirty="0">
                <a:latin typeface="Arial" charset="0"/>
                <a:cs typeface="Arial" charset="0"/>
              </a:rPr>
              <a:t> </a:t>
            </a:r>
            <a:r>
              <a:rPr lang="en-US" sz="1000" dirty="0">
                <a:latin typeface="Arial" charset="0"/>
                <a:cs typeface="Arial" charset="0"/>
              </a:rPr>
              <a:t>fusion, and black dots show the position of the two </a:t>
            </a:r>
            <a:r>
              <a:rPr lang="en-US" sz="1000" dirty="0" err="1">
                <a:latin typeface="Arial" charset="0"/>
                <a:cs typeface="Arial" charset="0"/>
              </a:rPr>
              <a:t>neuropores</a:t>
            </a:r>
            <a:r>
              <a:rPr lang="en-US" sz="1000" dirty="0">
                <a:latin typeface="Arial" charset="0"/>
                <a:cs typeface="Arial" charset="0"/>
              </a:rPr>
              <a:t>. The</a:t>
            </a:r>
            <a:r>
              <a:rPr lang="hu-HU" sz="1000" dirty="0">
                <a:latin typeface="Arial" charset="0"/>
                <a:cs typeface="Arial" charset="0"/>
              </a:rPr>
              <a:t> </a:t>
            </a:r>
            <a:r>
              <a:rPr lang="en-US" sz="1000" dirty="0">
                <a:latin typeface="Arial" charset="0"/>
                <a:cs typeface="Arial" charset="0"/>
              </a:rPr>
              <a:t>fusion of the neural folds begins first at Site </a:t>
            </a:r>
            <a:r>
              <a:rPr lang="hu-HU" sz="1000" dirty="0">
                <a:latin typeface="Symbol" pitchFamily="18" charset="2"/>
                <a:cs typeface="Arial" charset="0"/>
              </a:rPr>
              <a:t>a</a:t>
            </a:r>
            <a:r>
              <a:rPr lang="en-US" sz="1000" dirty="0">
                <a:latin typeface="Arial" charset="0"/>
                <a:cs typeface="Arial" charset="0"/>
              </a:rPr>
              <a:t> and then at Site </a:t>
            </a:r>
            <a:r>
              <a:rPr lang="hu-HU" sz="1000" dirty="0">
                <a:latin typeface="Symbol" pitchFamily="18" charset="2"/>
                <a:cs typeface="Arial" charset="0"/>
              </a:rPr>
              <a:t>b</a:t>
            </a:r>
            <a:r>
              <a:rPr lang="en-US" sz="1000" dirty="0">
                <a:latin typeface="Arial" charset="0"/>
                <a:cs typeface="Arial" charset="0"/>
              </a:rPr>
              <a:t>. At</a:t>
            </a:r>
            <a:r>
              <a:rPr lang="hu-HU" sz="1000" dirty="0">
                <a:latin typeface="Arial" charset="0"/>
                <a:cs typeface="Arial" charset="0"/>
              </a:rPr>
              <a:t> </a:t>
            </a:r>
            <a:r>
              <a:rPr lang="en-US" sz="1000" dirty="0">
                <a:latin typeface="Arial" charset="0"/>
                <a:cs typeface="Arial" charset="0"/>
              </a:rPr>
              <a:t> it spreads in both directions, ending </a:t>
            </a:r>
            <a:r>
              <a:rPr lang="en-US" sz="1000" dirty="0" err="1">
                <a:latin typeface="Arial" charset="0"/>
                <a:cs typeface="Arial" charset="0"/>
              </a:rPr>
              <a:t>rostrally</a:t>
            </a:r>
            <a:r>
              <a:rPr lang="en-US" sz="1000" dirty="0">
                <a:latin typeface="Arial" charset="0"/>
                <a:cs typeface="Arial" charset="0"/>
              </a:rPr>
              <a:t> as the dorsal lip of the</a:t>
            </a:r>
            <a:r>
              <a:rPr lang="hu-HU" sz="1000" dirty="0">
                <a:latin typeface="Arial" charset="0"/>
                <a:cs typeface="Arial" charset="0"/>
              </a:rPr>
              <a:t> </a:t>
            </a:r>
            <a:r>
              <a:rPr lang="en-US" sz="1000" dirty="0">
                <a:latin typeface="Arial" charset="0"/>
                <a:cs typeface="Arial" charset="0"/>
              </a:rPr>
              <a:t>rostral </a:t>
            </a:r>
            <a:r>
              <a:rPr lang="en-US" sz="1000" dirty="0" err="1">
                <a:latin typeface="Arial" charset="0"/>
                <a:cs typeface="Arial" charset="0"/>
              </a:rPr>
              <a:t>neuropore</a:t>
            </a:r>
            <a:r>
              <a:rPr lang="en-US" sz="1000" dirty="0">
                <a:latin typeface="Arial" charset="0"/>
                <a:cs typeface="Arial" charset="0"/>
              </a:rPr>
              <a:t>, which meets the terminal lip from . </a:t>
            </a:r>
            <a:r>
              <a:rPr lang="en-US" sz="1000" b="1" u="sng" dirty="0">
                <a:latin typeface="Arial" charset="0"/>
                <a:cs typeface="Arial" charset="0"/>
              </a:rPr>
              <a:t>The first four</a:t>
            </a:r>
            <a:r>
              <a:rPr lang="hu-HU" sz="1000" b="1" u="sng" dirty="0">
                <a:latin typeface="Arial" charset="0"/>
                <a:cs typeface="Arial" charset="0"/>
              </a:rPr>
              <a:t> </a:t>
            </a:r>
            <a:r>
              <a:rPr lang="en-US" sz="1000" b="1" u="sng" dirty="0" err="1">
                <a:latin typeface="Arial" charset="0"/>
                <a:cs typeface="Arial" charset="0"/>
              </a:rPr>
              <a:t>somites</a:t>
            </a:r>
            <a:r>
              <a:rPr lang="en-US" sz="1000" b="1" u="sng" dirty="0">
                <a:latin typeface="Arial" charset="0"/>
                <a:cs typeface="Arial" charset="0"/>
              </a:rPr>
              <a:t> are occipital and are stippled</a:t>
            </a:r>
            <a:r>
              <a:rPr lang="en-US" sz="1000" dirty="0">
                <a:latin typeface="Arial" charset="0"/>
                <a:cs typeface="Arial" charset="0"/>
              </a:rPr>
              <a:t>, as is also the mesencephalon.</a:t>
            </a:r>
            <a:r>
              <a:rPr lang="hu-HU" sz="1000" dirty="0">
                <a:latin typeface="Arial" charset="0"/>
                <a:cs typeface="Arial" charset="0"/>
              </a:rPr>
              <a:t> </a:t>
            </a:r>
            <a:r>
              <a:rPr lang="en-US" sz="1000" dirty="0">
                <a:latin typeface="Arial" charset="0"/>
                <a:cs typeface="Arial" charset="0"/>
              </a:rPr>
              <a:t>The outlines of </a:t>
            </a:r>
            <a:r>
              <a:rPr lang="en-US" sz="1000" dirty="0" err="1">
                <a:latin typeface="Arial" charset="0"/>
                <a:cs typeface="Arial" charset="0"/>
              </a:rPr>
              <a:t>somites</a:t>
            </a:r>
            <a:r>
              <a:rPr lang="en-US" sz="1000" dirty="0">
                <a:latin typeface="Arial" charset="0"/>
                <a:cs typeface="Arial" charset="0"/>
              </a:rPr>
              <a:t> 10, 15, 20, and 25 are included.</a:t>
            </a:r>
            <a:endParaRPr lang="de-DE" sz="1000" dirty="0">
              <a:latin typeface="Arial" charset="0"/>
              <a:cs typeface="Arial" charset="0"/>
            </a:endParaRPr>
          </a:p>
        </p:txBody>
      </p:sp>
      <p:pic>
        <p:nvPicPr>
          <p:cNvPr id="128002" name="Picture 2"/>
          <p:cNvPicPr>
            <a:picLocks noChangeAspect="1" noChangeArrowheads="1"/>
          </p:cNvPicPr>
          <p:nvPr/>
        </p:nvPicPr>
        <p:blipFill>
          <a:blip r:embed="rId3" cstate="print"/>
          <a:srcRect/>
          <a:stretch>
            <a:fillRect/>
          </a:stretch>
        </p:blipFill>
        <p:spPr bwMode="auto">
          <a:xfrm>
            <a:off x="0" y="0"/>
            <a:ext cx="5251450" cy="6858000"/>
          </a:xfrm>
          <a:prstGeom prst="rect">
            <a:avLst/>
          </a:prstGeom>
          <a:noFill/>
          <a:ln w="9525">
            <a:noFill/>
            <a:miter lim="800000"/>
            <a:headEnd/>
            <a:tailEnd/>
          </a:ln>
        </p:spPr>
      </p:pic>
      <p:sp>
        <p:nvSpPr>
          <p:cNvPr id="128003" name="Szövegdoboz 3"/>
          <p:cNvSpPr txBox="1">
            <a:spLocks noChangeArrowheads="1"/>
          </p:cNvSpPr>
          <p:nvPr/>
        </p:nvSpPr>
        <p:spPr bwMode="auto">
          <a:xfrm>
            <a:off x="5251450" y="1628800"/>
            <a:ext cx="3695699" cy="4247317"/>
          </a:xfrm>
          <a:prstGeom prst="rect">
            <a:avLst/>
          </a:prstGeom>
          <a:noFill/>
          <a:ln w="9525">
            <a:noFill/>
            <a:miter lim="800000"/>
            <a:headEnd/>
            <a:tailEnd/>
          </a:ln>
        </p:spPr>
        <p:txBody>
          <a:bodyPr wrap="square">
            <a:spAutoFit/>
          </a:bodyPr>
          <a:lstStyle/>
          <a:p>
            <a:r>
              <a:rPr lang="hu-HU" dirty="0" err="1">
                <a:latin typeface="Arial" charset="0"/>
                <a:cs typeface="Arial" charset="0"/>
              </a:rPr>
              <a:t>Fusion</a:t>
            </a:r>
            <a:r>
              <a:rPr lang="hu-HU" dirty="0">
                <a:latin typeface="Arial" charset="0"/>
                <a:cs typeface="Arial" charset="0"/>
              </a:rPr>
              <a:t> der </a:t>
            </a:r>
            <a:r>
              <a:rPr lang="hu-HU" dirty="0" err="1">
                <a:latin typeface="Arial" charset="0"/>
                <a:cs typeface="Arial" charset="0"/>
              </a:rPr>
              <a:t>Neuralfalten</a:t>
            </a:r>
            <a:r>
              <a:rPr lang="hu-HU" dirty="0">
                <a:latin typeface="Arial" charset="0"/>
                <a:cs typeface="Arial" charset="0"/>
              </a:rPr>
              <a:t> des </a:t>
            </a:r>
            <a:r>
              <a:rPr lang="hu-HU" dirty="0" err="1">
                <a:latin typeface="Arial" charset="0"/>
                <a:cs typeface="Arial" charset="0"/>
              </a:rPr>
              <a:t>menshclichen</a:t>
            </a:r>
            <a:r>
              <a:rPr lang="hu-HU" dirty="0">
                <a:latin typeface="Arial" charset="0"/>
                <a:cs typeface="Arial" charset="0"/>
              </a:rPr>
              <a:t> </a:t>
            </a:r>
            <a:r>
              <a:rPr lang="hu-HU" dirty="0" err="1">
                <a:latin typeface="Arial" charset="0"/>
                <a:cs typeface="Arial" charset="0"/>
              </a:rPr>
              <a:t>Embryos</a:t>
            </a:r>
            <a:endParaRPr lang="hu-HU" dirty="0">
              <a:latin typeface="Arial" charset="0"/>
              <a:cs typeface="Arial" charset="0"/>
            </a:endParaRPr>
          </a:p>
          <a:p>
            <a:r>
              <a:rPr lang="hu-HU" sz="1800" dirty="0">
                <a:latin typeface="Arial" charset="0"/>
                <a:cs typeface="Arial" charset="0"/>
              </a:rPr>
              <a:t>(beendet </a:t>
            </a:r>
            <a:r>
              <a:rPr lang="hu-HU" sz="1800" dirty="0" err="1">
                <a:latin typeface="Arial" charset="0"/>
                <a:cs typeface="Arial" charset="0"/>
              </a:rPr>
              <a:t>sich</a:t>
            </a:r>
            <a:r>
              <a:rPr lang="hu-HU" sz="1800" dirty="0">
                <a:latin typeface="Arial" charset="0"/>
                <a:cs typeface="Arial" charset="0"/>
              </a:rPr>
              <a:t> am 24 vs. 26 </a:t>
            </a:r>
            <a:r>
              <a:rPr lang="hu-HU" sz="1800" dirty="0" err="1">
                <a:latin typeface="Arial" charset="0"/>
                <a:cs typeface="Arial" charset="0"/>
              </a:rPr>
              <a:t>Tage</a:t>
            </a:r>
            <a:r>
              <a:rPr lang="hu-HU" sz="1800" dirty="0">
                <a:latin typeface="Arial" charset="0"/>
                <a:cs typeface="Arial" charset="0"/>
              </a:rPr>
              <a:t> (</a:t>
            </a:r>
            <a:r>
              <a:rPr lang="hu-HU" sz="1800" dirty="0" err="1">
                <a:latin typeface="Arial" charset="0"/>
                <a:cs typeface="Arial" charset="0"/>
              </a:rPr>
              <a:t>Larsen</a:t>
            </a:r>
            <a:r>
              <a:rPr lang="hu-HU" sz="1800" dirty="0">
                <a:latin typeface="Arial" charset="0"/>
                <a:cs typeface="Arial" charset="0"/>
              </a:rPr>
              <a:t>) </a:t>
            </a:r>
            <a:r>
              <a:rPr lang="hu-HU" sz="1800" dirty="0" err="1">
                <a:latin typeface="Arial" charset="0"/>
                <a:cs typeface="Arial" charset="0"/>
              </a:rPr>
              <a:t>oder</a:t>
            </a:r>
            <a:r>
              <a:rPr lang="hu-HU" sz="1800" dirty="0">
                <a:latin typeface="Arial" charset="0"/>
                <a:cs typeface="Arial" charset="0"/>
              </a:rPr>
              <a:t> 29 vs. 30 </a:t>
            </a:r>
            <a:r>
              <a:rPr lang="hu-HU" sz="1800" dirty="0" err="1">
                <a:latin typeface="Arial" charset="0"/>
                <a:cs typeface="Arial" charset="0"/>
              </a:rPr>
              <a:t>Tage</a:t>
            </a:r>
            <a:r>
              <a:rPr lang="hu-HU" sz="1800" dirty="0">
                <a:latin typeface="Arial" charset="0"/>
                <a:cs typeface="Arial" charset="0"/>
              </a:rPr>
              <a:t> (</a:t>
            </a:r>
            <a:r>
              <a:rPr lang="hu-HU" sz="1800" dirty="0" err="1">
                <a:latin typeface="Arial" charset="0"/>
                <a:cs typeface="Arial" charset="0"/>
              </a:rPr>
              <a:t>O’Rahilly</a:t>
            </a:r>
            <a:r>
              <a:rPr lang="hu-HU" sz="1800" dirty="0">
                <a:latin typeface="Arial" charset="0"/>
                <a:cs typeface="Arial" charset="0"/>
              </a:rPr>
              <a:t>), </a:t>
            </a:r>
            <a:r>
              <a:rPr lang="hu-HU" sz="1800" dirty="0" err="1">
                <a:latin typeface="Arial" charset="0"/>
                <a:cs typeface="Arial" charset="0"/>
              </a:rPr>
              <a:t>hinsichtlich</a:t>
            </a:r>
            <a:r>
              <a:rPr lang="hu-HU" sz="1800" dirty="0">
                <a:latin typeface="Arial" charset="0"/>
                <a:cs typeface="Arial" charset="0"/>
              </a:rPr>
              <a:t> der </a:t>
            </a:r>
            <a:r>
              <a:rPr lang="hu-HU" sz="1800" dirty="0" err="1">
                <a:latin typeface="Arial" charset="0"/>
                <a:cs typeface="Arial" charset="0"/>
              </a:rPr>
              <a:t>vorderen</a:t>
            </a:r>
            <a:r>
              <a:rPr lang="hu-HU" sz="1800" dirty="0">
                <a:latin typeface="Arial" charset="0"/>
                <a:cs typeface="Arial" charset="0"/>
              </a:rPr>
              <a:t> und </a:t>
            </a:r>
            <a:r>
              <a:rPr lang="hu-HU" sz="1800" dirty="0" err="1">
                <a:latin typeface="Arial" charset="0"/>
                <a:cs typeface="Arial" charset="0"/>
              </a:rPr>
              <a:t>hinteren</a:t>
            </a:r>
            <a:r>
              <a:rPr lang="hu-HU" sz="1800" dirty="0">
                <a:latin typeface="Arial" charset="0"/>
                <a:cs typeface="Arial" charset="0"/>
              </a:rPr>
              <a:t> </a:t>
            </a:r>
            <a:r>
              <a:rPr lang="hu-HU" sz="1800" dirty="0" err="1">
                <a:latin typeface="Arial" charset="0"/>
                <a:cs typeface="Arial" charset="0"/>
              </a:rPr>
              <a:t>Neuroporen</a:t>
            </a:r>
            <a:r>
              <a:rPr lang="hu-HU" sz="1800" dirty="0">
                <a:latin typeface="Arial" charset="0"/>
                <a:cs typeface="Arial" charset="0"/>
              </a:rPr>
              <a:t>).</a:t>
            </a:r>
          </a:p>
          <a:p>
            <a:r>
              <a:rPr lang="hu-HU" dirty="0" err="1">
                <a:latin typeface="Arial" charset="0"/>
                <a:cs typeface="Arial" charset="0"/>
              </a:rPr>
              <a:t>Fusion</a:t>
            </a:r>
            <a:r>
              <a:rPr lang="hu-HU" dirty="0">
                <a:latin typeface="Arial" charset="0"/>
                <a:cs typeface="Arial" charset="0"/>
              </a:rPr>
              <a:t> </a:t>
            </a:r>
            <a:r>
              <a:rPr lang="hu-HU" dirty="0" err="1">
                <a:latin typeface="Arial" charset="0"/>
                <a:cs typeface="Arial" charset="0"/>
              </a:rPr>
              <a:t>beginnt</a:t>
            </a:r>
            <a:r>
              <a:rPr lang="hu-HU" dirty="0">
                <a:latin typeface="Arial" charset="0"/>
                <a:cs typeface="Arial" charset="0"/>
              </a:rPr>
              <a:t> an </a:t>
            </a:r>
            <a:r>
              <a:rPr lang="hu-HU" dirty="0" err="1" smtClean="0">
                <a:latin typeface="Arial" charset="0"/>
                <a:cs typeface="Arial" charset="0"/>
              </a:rPr>
              <a:t>mehreren</a:t>
            </a:r>
            <a:r>
              <a:rPr lang="hu-HU" dirty="0" smtClean="0">
                <a:latin typeface="Arial" charset="0"/>
                <a:cs typeface="Arial" charset="0"/>
              </a:rPr>
              <a:t> </a:t>
            </a:r>
            <a:r>
              <a:rPr lang="hu-HU" dirty="0" err="1" smtClean="0">
                <a:latin typeface="Arial" charset="0"/>
                <a:cs typeface="Arial" charset="0"/>
              </a:rPr>
              <a:t>Stellen</a:t>
            </a:r>
            <a:r>
              <a:rPr lang="hu-HU" dirty="0" smtClean="0">
                <a:latin typeface="Arial" charset="0"/>
                <a:cs typeface="Arial" charset="0"/>
              </a:rPr>
              <a:t>, </a:t>
            </a:r>
            <a:r>
              <a:rPr lang="hu-HU" dirty="0" err="1" smtClean="0">
                <a:latin typeface="Arial" charset="0"/>
                <a:cs typeface="Arial" charset="0"/>
              </a:rPr>
              <a:t>hier</a:t>
            </a:r>
            <a:r>
              <a:rPr lang="hu-HU" dirty="0" smtClean="0">
                <a:latin typeface="Arial" charset="0"/>
                <a:cs typeface="Arial" charset="0"/>
              </a:rPr>
              <a:t> </a:t>
            </a:r>
            <a:r>
              <a:rPr lang="hu-HU" dirty="0" err="1" smtClean="0">
                <a:latin typeface="Arial" charset="0"/>
                <a:cs typeface="Arial" charset="0"/>
              </a:rPr>
              <a:t>werden</a:t>
            </a:r>
            <a:r>
              <a:rPr lang="hu-HU" dirty="0" smtClean="0">
                <a:latin typeface="Arial" charset="0"/>
                <a:cs typeface="Arial" charset="0"/>
              </a:rPr>
              <a:t> 2 </a:t>
            </a:r>
            <a:r>
              <a:rPr lang="hu-HU" dirty="0" err="1" smtClean="0">
                <a:latin typeface="Arial" charset="0"/>
                <a:cs typeface="Arial" charset="0"/>
              </a:rPr>
              <a:t>gezeigt</a:t>
            </a:r>
            <a:r>
              <a:rPr lang="hu-HU" dirty="0" smtClean="0">
                <a:latin typeface="Arial" charset="0"/>
                <a:cs typeface="Arial" charset="0"/>
              </a:rPr>
              <a:t>: </a:t>
            </a:r>
            <a:r>
              <a:rPr lang="hu-HU" dirty="0" smtClean="0">
                <a:latin typeface="Symbol" panose="05050102010706020507" pitchFamily="18" charset="2"/>
                <a:cs typeface="Arial" charset="0"/>
              </a:rPr>
              <a:t>a</a:t>
            </a:r>
            <a:r>
              <a:rPr lang="hu-HU" dirty="0" smtClean="0">
                <a:latin typeface="Arial" charset="0"/>
                <a:cs typeface="Arial" charset="0"/>
              </a:rPr>
              <a:t> und </a:t>
            </a:r>
            <a:r>
              <a:rPr lang="hu-HU" dirty="0" smtClean="0">
                <a:latin typeface="Symbol" panose="05050102010706020507" pitchFamily="18" charset="2"/>
                <a:cs typeface="Arial" charset="0"/>
              </a:rPr>
              <a:t>b</a:t>
            </a:r>
            <a:r>
              <a:rPr lang="hu-HU" dirty="0" smtClean="0">
                <a:latin typeface="Arial" charset="0"/>
                <a:cs typeface="Arial" charset="0"/>
              </a:rPr>
              <a:t>. </a:t>
            </a:r>
            <a:r>
              <a:rPr lang="hu-HU" dirty="0" err="1" smtClean="0">
                <a:latin typeface="Arial" charset="0"/>
                <a:cs typeface="Arial" charset="0"/>
              </a:rPr>
              <a:t>Fusion</a:t>
            </a:r>
            <a:r>
              <a:rPr lang="hu-HU" dirty="0" smtClean="0">
                <a:latin typeface="Arial" charset="0"/>
                <a:cs typeface="Arial" charset="0"/>
              </a:rPr>
              <a:t> </a:t>
            </a:r>
            <a:r>
              <a:rPr lang="hu-HU" dirty="0" err="1" smtClean="0">
                <a:latin typeface="Arial" charset="0"/>
                <a:cs typeface="Arial" charset="0"/>
              </a:rPr>
              <a:t>beginnt</a:t>
            </a:r>
            <a:r>
              <a:rPr lang="hu-HU" dirty="0" smtClean="0">
                <a:latin typeface="Arial" charset="0"/>
                <a:cs typeface="Arial" charset="0"/>
              </a:rPr>
              <a:t> </a:t>
            </a:r>
            <a:r>
              <a:rPr lang="hu-HU" dirty="0" err="1" smtClean="0">
                <a:latin typeface="Arial" charset="0"/>
                <a:cs typeface="Arial" charset="0"/>
              </a:rPr>
              <a:t>zuerst</a:t>
            </a:r>
            <a:r>
              <a:rPr lang="hu-HU" dirty="0" smtClean="0">
                <a:latin typeface="Arial" charset="0"/>
                <a:cs typeface="Arial" charset="0"/>
              </a:rPr>
              <a:t> an der </a:t>
            </a:r>
            <a:r>
              <a:rPr lang="hu-HU" dirty="0" err="1">
                <a:latin typeface="Arial" charset="0"/>
                <a:cs typeface="Arial" charset="0"/>
              </a:rPr>
              <a:t>Stelle</a:t>
            </a:r>
            <a:r>
              <a:rPr lang="hu-HU" dirty="0">
                <a:latin typeface="Arial" charset="0"/>
                <a:cs typeface="Arial" charset="0"/>
              </a:rPr>
              <a:t> </a:t>
            </a:r>
            <a:r>
              <a:rPr lang="hu-HU" dirty="0">
                <a:latin typeface="Symbol" panose="05050102010706020507" pitchFamily="18" charset="2"/>
                <a:cs typeface="Arial" charset="0"/>
              </a:rPr>
              <a:t>a</a:t>
            </a:r>
            <a:r>
              <a:rPr lang="hu-HU" dirty="0">
                <a:latin typeface="Arial" charset="0"/>
                <a:cs typeface="Arial" charset="0"/>
              </a:rPr>
              <a:t> (</a:t>
            </a:r>
            <a:r>
              <a:rPr lang="hu-HU" dirty="0" err="1">
                <a:latin typeface="Arial" charset="0"/>
                <a:cs typeface="Arial" charset="0"/>
              </a:rPr>
              <a:t>d.h</a:t>
            </a:r>
            <a:r>
              <a:rPr lang="hu-HU" dirty="0">
                <a:latin typeface="Arial" charset="0"/>
                <a:cs typeface="Arial" charset="0"/>
              </a:rPr>
              <a:t>. in der </a:t>
            </a:r>
            <a:r>
              <a:rPr lang="hu-HU" dirty="0" err="1">
                <a:latin typeface="Arial" charset="0"/>
                <a:cs typeface="Arial" charset="0"/>
              </a:rPr>
              <a:t>okzipitalen</a:t>
            </a:r>
            <a:r>
              <a:rPr lang="hu-HU" dirty="0">
                <a:latin typeface="Arial" charset="0"/>
                <a:cs typeface="Arial" charset="0"/>
              </a:rPr>
              <a:t> </a:t>
            </a:r>
            <a:r>
              <a:rPr lang="hu-HU" dirty="0" err="1">
                <a:latin typeface="Arial" charset="0"/>
                <a:cs typeface="Arial" charset="0"/>
              </a:rPr>
              <a:t>Regio</a:t>
            </a:r>
            <a:r>
              <a:rPr lang="hu-HU" dirty="0">
                <a:latin typeface="Arial" charset="0"/>
                <a:cs typeface="Arial" charset="0"/>
              </a:rPr>
              <a:t>), und </a:t>
            </a:r>
            <a:r>
              <a:rPr lang="hu-HU" dirty="0" err="1" smtClean="0">
                <a:latin typeface="Arial" charset="0"/>
                <a:cs typeface="Arial" charset="0"/>
              </a:rPr>
              <a:t>dann</a:t>
            </a:r>
            <a:r>
              <a:rPr lang="hu-HU" dirty="0" smtClean="0">
                <a:latin typeface="Arial" charset="0"/>
                <a:cs typeface="Arial" charset="0"/>
              </a:rPr>
              <a:t> bei </a:t>
            </a:r>
            <a:r>
              <a:rPr lang="hu-HU" dirty="0">
                <a:latin typeface="Symbol" panose="05050102010706020507" pitchFamily="18" charset="2"/>
                <a:cs typeface="Arial" charset="0"/>
              </a:rPr>
              <a:t>b</a:t>
            </a:r>
            <a:r>
              <a:rPr lang="hu-HU" dirty="0">
                <a:latin typeface="Arial" charset="0"/>
                <a:cs typeface="Arial" charset="0"/>
              </a:rPr>
              <a:t>. </a:t>
            </a:r>
          </a:p>
          <a:p>
            <a:r>
              <a:rPr lang="hu-HU" sz="1800" dirty="0">
                <a:latin typeface="Arial" charset="0"/>
                <a:cs typeface="Arial" charset="0"/>
              </a:rPr>
              <a:t>Es </a:t>
            </a:r>
            <a:r>
              <a:rPr lang="hu-HU" sz="1800" dirty="0" err="1">
                <a:latin typeface="Arial" charset="0"/>
                <a:cs typeface="Arial" charset="0"/>
              </a:rPr>
              <a:t>bedeutet</a:t>
            </a:r>
            <a:r>
              <a:rPr lang="hu-HU" sz="1800" dirty="0">
                <a:latin typeface="Arial" charset="0"/>
                <a:cs typeface="Arial" charset="0"/>
              </a:rPr>
              <a:t>, </a:t>
            </a:r>
            <a:r>
              <a:rPr lang="hu-HU" sz="1800" dirty="0" err="1">
                <a:latin typeface="Arial" charset="0"/>
                <a:cs typeface="Arial" charset="0"/>
              </a:rPr>
              <a:t>dass</a:t>
            </a:r>
            <a:r>
              <a:rPr lang="hu-HU" sz="1800" dirty="0">
                <a:latin typeface="Arial" charset="0"/>
                <a:cs typeface="Arial" charset="0"/>
              </a:rPr>
              <a:t> es </a:t>
            </a:r>
            <a:r>
              <a:rPr lang="hu-HU" sz="1800" dirty="0" err="1">
                <a:latin typeface="Arial" charset="0"/>
                <a:cs typeface="Arial" charset="0"/>
              </a:rPr>
              <a:t>mehrere</a:t>
            </a:r>
            <a:r>
              <a:rPr lang="hu-HU" sz="1800" dirty="0">
                <a:latin typeface="Arial" charset="0"/>
                <a:cs typeface="Arial" charset="0"/>
              </a:rPr>
              <a:t> </a:t>
            </a:r>
            <a:r>
              <a:rPr lang="hu-HU" sz="1800" dirty="0" err="1">
                <a:latin typeface="Arial" charset="0"/>
                <a:cs typeface="Arial" charset="0"/>
              </a:rPr>
              <a:t>Startstelle</a:t>
            </a:r>
            <a:r>
              <a:rPr lang="hu-HU" sz="1800" dirty="0">
                <a:latin typeface="Arial" charset="0"/>
                <a:cs typeface="Arial" charset="0"/>
              </a:rPr>
              <a:t> </a:t>
            </a:r>
            <a:r>
              <a:rPr lang="hu-HU" sz="1800" dirty="0" err="1">
                <a:latin typeface="Arial" charset="0"/>
                <a:cs typeface="Arial" charset="0"/>
              </a:rPr>
              <a:t>gibt</a:t>
            </a:r>
            <a:r>
              <a:rPr lang="hu-HU" sz="1800" dirty="0">
                <a:latin typeface="Arial" charset="0"/>
                <a:cs typeface="Arial" charset="0"/>
              </a:rPr>
              <a:t>. (</a:t>
            </a:r>
            <a:r>
              <a:rPr lang="hu-HU" sz="1800" dirty="0" err="1">
                <a:latin typeface="Arial" charset="0"/>
                <a:cs typeface="Arial" charset="0"/>
              </a:rPr>
              <a:t>Nach</a:t>
            </a:r>
            <a:r>
              <a:rPr lang="hu-HU" sz="1800" dirty="0">
                <a:latin typeface="Arial" charset="0"/>
                <a:cs typeface="Arial" charset="0"/>
              </a:rPr>
              <a:t> </a:t>
            </a:r>
            <a:r>
              <a:rPr lang="hu-HU" sz="1800" dirty="0" err="1">
                <a:latin typeface="Arial" charset="0"/>
                <a:cs typeface="Arial" charset="0"/>
              </a:rPr>
              <a:t>neueren</a:t>
            </a:r>
            <a:r>
              <a:rPr lang="hu-HU" sz="1800" dirty="0">
                <a:latin typeface="Arial" charset="0"/>
                <a:cs typeface="Arial" charset="0"/>
              </a:rPr>
              <a:t> </a:t>
            </a:r>
            <a:r>
              <a:rPr lang="hu-HU" sz="1800" dirty="0" err="1">
                <a:latin typeface="Arial" charset="0"/>
                <a:cs typeface="Arial" charset="0"/>
              </a:rPr>
              <a:t>Untersuchungen</a:t>
            </a:r>
            <a:r>
              <a:rPr lang="hu-HU" sz="1800" dirty="0">
                <a:latin typeface="Arial" charset="0"/>
                <a:cs typeface="Arial" charset="0"/>
              </a:rPr>
              <a:t>: 5!) </a:t>
            </a:r>
            <a:endParaRPr lang="de-DE" sz="1800" dirty="0">
              <a:latin typeface="Arial" charset="0"/>
              <a:cs typeface="Arial" charset="0"/>
            </a:endParaRPr>
          </a:p>
        </p:txBody>
      </p:sp>
    </p:spTree>
    <p:extLst>
      <p:ext uri="{BB962C8B-B14F-4D97-AF65-F5344CB8AC3E}">
        <p14:creationId xmlns:p14="http://schemas.microsoft.com/office/powerpoint/2010/main" val="327700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Gilbert 12-7"/>
          <p:cNvPicPr>
            <a:picLocks noChangeAspect="1" noChangeArrowheads="1"/>
          </p:cNvPicPr>
          <p:nvPr/>
        </p:nvPicPr>
        <p:blipFill>
          <a:blip r:embed="rId3" cstate="print"/>
          <a:srcRect/>
          <a:stretch>
            <a:fillRect/>
          </a:stretch>
        </p:blipFill>
        <p:spPr bwMode="auto">
          <a:xfrm>
            <a:off x="304800" y="228600"/>
            <a:ext cx="8610600" cy="4691063"/>
          </a:xfrm>
          <a:prstGeom prst="rect">
            <a:avLst/>
          </a:prstGeom>
          <a:noFill/>
          <a:ln w="9525">
            <a:noFill/>
            <a:miter lim="800000"/>
            <a:headEnd/>
            <a:tailEnd/>
          </a:ln>
        </p:spPr>
      </p:pic>
      <p:sp>
        <p:nvSpPr>
          <p:cNvPr id="125955" name="Text Box 4"/>
          <p:cNvSpPr txBox="1">
            <a:spLocks noChangeArrowheads="1"/>
          </p:cNvSpPr>
          <p:nvPr/>
        </p:nvSpPr>
        <p:spPr bwMode="auto">
          <a:xfrm>
            <a:off x="457200" y="4953000"/>
            <a:ext cx="8001000" cy="1615827"/>
          </a:xfrm>
          <a:prstGeom prst="rect">
            <a:avLst/>
          </a:prstGeom>
          <a:noFill/>
          <a:ln w="9525">
            <a:noFill/>
            <a:miter lim="800000"/>
            <a:headEnd/>
            <a:tailEnd/>
          </a:ln>
        </p:spPr>
        <p:txBody>
          <a:bodyPr>
            <a:spAutoFit/>
          </a:bodyPr>
          <a:lstStyle/>
          <a:p>
            <a:pPr>
              <a:spcBef>
                <a:spcPct val="50000"/>
              </a:spcBef>
            </a:pPr>
            <a:r>
              <a:rPr lang="de-DE" dirty="0"/>
              <a:t>Die Häufigkeit von </a:t>
            </a:r>
            <a:r>
              <a:rPr lang="de-DE" dirty="0" err="1"/>
              <a:t>Verschlußstörungen</a:t>
            </a:r>
            <a:r>
              <a:rPr lang="de-DE" dirty="0"/>
              <a:t> des Neuralrohres sind durch  prophylaktische Versorgung der Trächtigen (und vor der geplanten Trächtigkeit) mit Folsäure drastisch reduziert.</a:t>
            </a:r>
          </a:p>
          <a:p>
            <a:pPr>
              <a:spcBef>
                <a:spcPct val="50000"/>
              </a:spcBef>
            </a:pPr>
            <a:r>
              <a:rPr lang="de-DE" dirty="0"/>
              <a:t> Folsäure reichert sich in den späteren Fusionsregionen der Neuralplatte an. </a:t>
            </a:r>
            <a:r>
              <a:rPr lang="hu-HU" dirty="0" err="1"/>
              <a:t>die</a:t>
            </a:r>
            <a:r>
              <a:rPr lang="hu-HU" dirty="0"/>
              <a:t> </a:t>
            </a:r>
            <a:r>
              <a:rPr lang="de-DE" dirty="0"/>
              <a:t>Bild</a:t>
            </a:r>
            <a:r>
              <a:rPr lang="hu-HU" dirty="0" err="1"/>
              <a:t>er</a:t>
            </a:r>
            <a:r>
              <a:rPr lang="hu-HU" dirty="0"/>
              <a:t> </a:t>
            </a:r>
            <a:r>
              <a:rPr lang="de-DE" dirty="0"/>
              <a:t>zeig</a:t>
            </a:r>
            <a:r>
              <a:rPr lang="hu-HU" dirty="0"/>
              <a:t>en</a:t>
            </a:r>
            <a:r>
              <a:rPr lang="de-DE" dirty="0"/>
              <a:t> in situ Hybridisierung für Folsäure-bindendes Protein.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Grp="1" noChangeArrowheads="1"/>
          </p:cNvSpPr>
          <p:nvPr>
            <p:ph type="ctrTitle"/>
          </p:nvPr>
        </p:nvSpPr>
        <p:spPr/>
        <p:txBody>
          <a:bodyPr/>
          <a:lstStyle/>
          <a:p>
            <a:r>
              <a:rPr lang="hu-HU" dirty="0">
                <a:latin typeface="Lucida Sans Unicode" pitchFamily="34" charset="0"/>
              </a:rPr>
              <a:t>2.3. </a:t>
            </a:r>
            <a:r>
              <a:rPr lang="hu-HU" dirty="0" err="1">
                <a:latin typeface="Lucida Sans Unicode" pitchFamily="34" charset="0"/>
              </a:rPr>
              <a:t>Sekundäre</a:t>
            </a:r>
            <a:r>
              <a:rPr lang="hu-HU" dirty="0">
                <a:latin typeface="Lucida Sans Unicode" pitchFamily="34" charset="0"/>
              </a:rPr>
              <a:t> </a:t>
            </a:r>
            <a:r>
              <a:rPr lang="hu-HU" dirty="0" err="1">
                <a:latin typeface="Lucida Sans Unicode" pitchFamily="34" charset="0"/>
              </a:rPr>
              <a:t>Neurulation</a:t>
            </a:r>
            <a:endParaRPr lang="hu-HU" dirty="0">
              <a:latin typeface="Lucida Sans Unicode" pitchFamily="34" charset="0"/>
            </a:endParaRPr>
          </a:p>
        </p:txBody>
      </p:sp>
    </p:spTree>
    <p:extLst>
      <p:ext uri="{BB962C8B-B14F-4D97-AF65-F5344CB8AC3E}">
        <p14:creationId xmlns:p14="http://schemas.microsoft.com/office/powerpoint/2010/main" val="33669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err="1"/>
              <a:t>Sekundäre</a:t>
            </a:r>
            <a:r>
              <a:rPr lang="hu-HU" sz="3600" b="1" dirty="0"/>
              <a:t> </a:t>
            </a:r>
            <a:r>
              <a:rPr lang="hu-HU" sz="3600" b="1" dirty="0" err="1"/>
              <a:t>Neurulation</a:t>
            </a:r>
            <a:endParaRPr lang="hu-HU" sz="3600" b="1" dirty="0"/>
          </a:p>
        </p:txBody>
      </p:sp>
      <p:sp>
        <p:nvSpPr>
          <p:cNvPr id="3" name="Tartalom helye 2"/>
          <p:cNvSpPr>
            <a:spLocks noGrp="1"/>
          </p:cNvSpPr>
          <p:nvPr>
            <p:ph idx="1"/>
          </p:nvPr>
        </p:nvSpPr>
        <p:spPr>
          <a:xfrm>
            <a:off x="432792" y="1430998"/>
            <a:ext cx="8229600" cy="4525963"/>
          </a:xfrm>
        </p:spPr>
        <p:txBody>
          <a:bodyPr/>
          <a:lstStyle/>
          <a:p>
            <a:r>
              <a:rPr lang="de-DE" sz="2400" dirty="0"/>
              <a:t>Kaudaler </a:t>
            </a:r>
            <a:r>
              <a:rPr lang="hu-HU" sz="2400" dirty="0"/>
              <a:t>T</a:t>
            </a:r>
            <a:r>
              <a:rPr lang="de-DE" sz="2400" dirty="0"/>
              <a:t>eil (Mensch: </a:t>
            </a:r>
            <a:r>
              <a:rPr lang="de-DE" sz="2400" dirty="0" err="1"/>
              <a:t>Sakralmark</a:t>
            </a:r>
            <a:r>
              <a:rPr lang="de-DE" sz="2400" dirty="0"/>
              <a:t>) des Zentralnervensystems entwickelt sich nicht aus der Neuralplatte durch </a:t>
            </a:r>
            <a:r>
              <a:rPr lang="de-DE" sz="2400" dirty="0" err="1"/>
              <a:t>Neurulation</a:t>
            </a:r>
            <a:r>
              <a:rPr lang="de-DE" sz="2400" dirty="0"/>
              <a:t>, sondern</a:t>
            </a:r>
          </a:p>
          <a:p>
            <a:r>
              <a:rPr lang="de-DE" sz="2400" dirty="0"/>
              <a:t>aus dem Mesoderm der Schwanzknospe!</a:t>
            </a:r>
          </a:p>
          <a:p>
            <a:r>
              <a:rPr lang="de-DE" sz="2400" dirty="0"/>
              <a:t>Es passiert nach dem Schluss des kaudalen </a:t>
            </a:r>
            <a:r>
              <a:rPr lang="de-DE" sz="2400" dirty="0" err="1"/>
              <a:t>Neuropores</a:t>
            </a:r>
            <a:r>
              <a:rPr lang="de-DE" sz="2400" dirty="0"/>
              <a:t>.</a:t>
            </a:r>
          </a:p>
          <a:p>
            <a:r>
              <a:rPr lang="de-DE" sz="2400" dirty="0"/>
              <a:t>In der Schwanzknospe bilden die </a:t>
            </a:r>
            <a:r>
              <a:rPr lang="de-DE" sz="2400" dirty="0" err="1"/>
              <a:t>mesodermale</a:t>
            </a:r>
            <a:r>
              <a:rPr lang="hu-HU" sz="2400" dirty="0"/>
              <a:t>n</a:t>
            </a:r>
            <a:r>
              <a:rPr lang="de-DE" sz="2400" dirty="0"/>
              <a:t> Zellen eine große Zellklumpe.  Diese wird später, mit zentraler Höhlenbildung, in ein epitheliales Rohr umgewandelt, das von kaudal mit dem Neuralrohr fusionieren wird.</a:t>
            </a:r>
          </a:p>
          <a:p>
            <a:r>
              <a:rPr lang="de-DE" sz="2400" dirty="0"/>
              <a:t>Ein Chorda entwickelt sich auch aus diesen </a:t>
            </a:r>
            <a:r>
              <a:rPr lang="de-DE" sz="2400" dirty="0" err="1"/>
              <a:t>Mesodermzellen</a:t>
            </a:r>
            <a:r>
              <a:rPr lang="de-DE" sz="2400" dirty="0"/>
              <a:t>.</a:t>
            </a:r>
          </a:p>
        </p:txBody>
      </p:sp>
    </p:spTree>
    <p:extLst>
      <p:ext uri="{BB962C8B-B14F-4D97-AF65-F5344CB8AC3E}">
        <p14:creationId xmlns:p14="http://schemas.microsoft.com/office/powerpoint/2010/main" val="3530956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92" y="3276600"/>
            <a:ext cx="6291808" cy="3408063"/>
          </a:xfrm>
          <a:prstGeom prst="rect">
            <a:avLst/>
          </a:prstGeom>
        </p:spPr>
      </p:pic>
      <p:pic>
        <p:nvPicPr>
          <p:cNvPr id="134145" name="Picture 2" descr="Larsen ij"/>
          <p:cNvPicPr>
            <a:picLocks noChangeAspect="1" noChangeArrowheads="1"/>
          </p:cNvPicPr>
          <p:nvPr/>
        </p:nvPicPr>
        <p:blipFill>
          <a:blip r:embed="rId4" cstate="print"/>
          <a:srcRect/>
          <a:stretch>
            <a:fillRect/>
          </a:stretch>
        </p:blipFill>
        <p:spPr bwMode="auto">
          <a:xfrm>
            <a:off x="304800" y="304800"/>
            <a:ext cx="8229600" cy="2924175"/>
          </a:xfrm>
          <a:prstGeom prst="rect">
            <a:avLst/>
          </a:prstGeom>
          <a:noFill/>
          <a:ln w="9525">
            <a:noFill/>
            <a:miter lim="800000"/>
            <a:headEnd/>
            <a:tailEnd/>
          </a:ln>
        </p:spPr>
      </p:pic>
      <p:sp>
        <p:nvSpPr>
          <p:cNvPr id="134148" name="Text Box 5"/>
          <p:cNvSpPr txBox="1">
            <a:spLocks noChangeArrowheads="1"/>
          </p:cNvSpPr>
          <p:nvPr/>
        </p:nvSpPr>
        <p:spPr bwMode="auto">
          <a:xfrm>
            <a:off x="7239000" y="3276600"/>
            <a:ext cx="1905000" cy="639763"/>
          </a:xfrm>
          <a:prstGeom prst="rect">
            <a:avLst/>
          </a:prstGeom>
          <a:noFill/>
          <a:ln w="9525">
            <a:noFill/>
            <a:miter lim="800000"/>
            <a:headEnd/>
            <a:tailEnd/>
          </a:ln>
        </p:spPr>
        <p:txBody>
          <a:bodyPr>
            <a:spAutoFit/>
          </a:bodyPr>
          <a:lstStyle/>
          <a:p>
            <a:pPr algn="ctr">
              <a:spcBef>
                <a:spcPct val="50000"/>
              </a:spcBef>
            </a:pPr>
            <a:r>
              <a:rPr lang="hu-HU" sz="1200"/>
              <a:t>SF Gilbert, Developmental Biology, 8th ed., Sinauer, 2006</a:t>
            </a:r>
            <a:endParaRPr lang="hu-HU"/>
          </a:p>
        </p:txBody>
      </p:sp>
      <p:sp>
        <p:nvSpPr>
          <p:cNvPr id="134149" name="Text Box 6"/>
          <p:cNvSpPr txBox="1">
            <a:spLocks noChangeArrowheads="1"/>
          </p:cNvSpPr>
          <p:nvPr/>
        </p:nvSpPr>
        <p:spPr bwMode="auto">
          <a:xfrm>
            <a:off x="304800" y="3581400"/>
            <a:ext cx="1905000" cy="2831544"/>
          </a:xfrm>
          <a:prstGeom prst="rect">
            <a:avLst/>
          </a:prstGeom>
          <a:noFill/>
          <a:ln w="9525">
            <a:noFill/>
            <a:miter lim="800000"/>
            <a:headEnd/>
            <a:tailEnd/>
          </a:ln>
        </p:spPr>
        <p:txBody>
          <a:bodyPr>
            <a:spAutoFit/>
          </a:bodyPr>
          <a:lstStyle/>
          <a:p>
            <a:pPr>
              <a:spcBef>
                <a:spcPct val="50000"/>
              </a:spcBef>
            </a:pPr>
            <a:r>
              <a:rPr lang="hu-HU" dirty="0" err="1"/>
              <a:t>Menschliche</a:t>
            </a:r>
            <a:r>
              <a:rPr lang="hu-HU" dirty="0"/>
              <a:t> </a:t>
            </a:r>
            <a:r>
              <a:rPr lang="hu-HU" dirty="0" err="1"/>
              <a:t>Sakralmark</a:t>
            </a:r>
            <a:r>
              <a:rPr lang="hu-HU" dirty="0"/>
              <a:t> </a:t>
            </a:r>
            <a:r>
              <a:rPr lang="hu-HU" dirty="0" err="1"/>
              <a:t>entsteht</a:t>
            </a:r>
            <a:r>
              <a:rPr lang="hu-HU" dirty="0"/>
              <a:t> </a:t>
            </a:r>
            <a:r>
              <a:rPr lang="hu-HU" dirty="0" err="1"/>
              <a:t>durch</a:t>
            </a:r>
            <a:r>
              <a:rPr lang="hu-HU" dirty="0"/>
              <a:t> </a:t>
            </a:r>
            <a:r>
              <a:rPr lang="hu-HU" b="1" dirty="0" err="1">
                <a:solidFill>
                  <a:srgbClr val="CC0066"/>
                </a:solidFill>
              </a:rPr>
              <a:t>sekundäre</a:t>
            </a:r>
            <a:r>
              <a:rPr lang="hu-HU" b="1" dirty="0">
                <a:solidFill>
                  <a:srgbClr val="CC0066"/>
                </a:solidFill>
              </a:rPr>
              <a:t> Neurulation</a:t>
            </a:r>
            <a:r>
              <a:rPr lang="hu-HU" dirty="0"/>
              <a:t>.</a:t>
            </a:r>
          </a:p>
          <a:p>
            <a:pPr>
              <a:spcBef>
                <a:spcPct val="50000"/>
              </a:spcBef>
            </a:pPr>
            <a:r>
              <a:rPr lang="hu-HU" sz="1600" dirty="0" err="1"/>
              <a:t>Histologische</a:t>
            </a:r>
            <a:r>
              <a:rPr lang="hu-HU" sz="1600" dirty="0"/>
              <a:t> </a:t>
            </a:r>
            <a:r>
              <a:rPr lang="hu-HU" sz="1600" dirty="0" err="1"/>
              <a:t>Bilder</a:t>
            </a:r>
            <a:r>
              <a:rPr lang="hu-HU" sz="1600" dirty="0"/>
              <a:t> </a:t>
            </a:r>
            <a:r>
              <a:rPr lang="hu-HU" sz="1600" dirty="0" err="1"/>
              <a:t>zeigen</a:t>
            </a:r>
            <a:r>
              <a:rPr lang="hu-HU" sz="1600" dirty="0"/>
              <a:t> </a:t>
            </a:r>
            <a:r>
              <a:rPr lang="hu-HU" sz="1600" dirty="0" err="1"/>
              <a:t>sekundäre</a:t>
            </a:r>
            <a:r>
              <a:rPr lang="hu-HU" sz="1600" dirty="0"/>
              <a:t> Neurulation </a:t>
            </a:r>
            <a:r>
              <a:rPr lang="hu-HU" sz="1600" dirty="0" err="1"/>
              <a:t>im</a:t>
            </a:r>
            <a:r>
              <a:rPr lang="hu-HU" sz="1600" dirty="0"/>
              <a:t> Kükenembryo.</a:t>
            </a:r>
            <a:endParaRPr lang="hu-HU" dirty="0"/>
          </a:p>
        </p:txBody>
      </p:sp>
    </p:spTree>
    <p:extLst>
      <p:ext uri="{BB962C8B-B14F-4D97-AF65-F5344CB8AC3E}">
        <p14:creationId xmlns:p14="http://schemas.microsoft.com/office/powerpoint/2010/main" val="2331424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hu-HU" sz="4000" b="1" dirty="0" err="1">
                <a:latin typeface="Lucida Sans Unicode" pitchFamily="34" charset="0"/>
              </a:rPr>
              <a:t>Neurale</a:t>
            </a:r>
            <a:r>
              <a:rPr lang="hu-HU" sz="4000" b="1" dirty="0">
                <a:latin typeface="Lucida Sans Unicode" pitchFamily="34" charset="0"/>
              </a:rPr>
              <a:t> </a:t>
            </a:r>
            <a:r>
              <a:rPr lang="hu-HU" sz="4000" b="1" dirty="0" err="1">
                <a:latin typeface="Lucida Sans Unicode" pitchFamily="34" charset="0"/>
              </a:rPr>
              <a:t>Strukturen</a:t>
            </a:r>
            <a:r>
              <a:rPr lang="hu-HU" sz="4000" b="1" dirty="0">
                <a:latin typeface="Lucida Sans Unicode" pitchFamily="34" charset="0"/>
              </a:rPr>
              <a:t> </a:t>
            </a:r>
            <a:r>
              <a:rPr lang="hu-HU" sz="4000" b="1" dirty="0" err="1">
                <a:latin typeface="Lucida Sans Unicode" pitchFamily="34" charset="0"/>
              </a:rPr>
              <a:t>aus</a:t>
            </a:r>
            <a:r>
              <a:rPr lang="hu-HU" sz="4000" b="1" dirty="0">
                <a:latin typeface="Lucida Sans Unicode" pitchFamily="34" charset="0"/>
              </a:rPr>
              <a:t> </a:t>
            </a:r>
            <a:r>
              <a:rPr lang="hu-HU" sz="4000" b="1" dirty="0" err="1">
                <a:latin typeface="Lucida Sans Unicode" pitchFamily="34" charset="0"/>
              </a:rPr>
              <a:t>Ektoderm</a:t>
            </a:r>
            <a:endParaRPr lang="hu-HU" sz="4000" b="1" dirty="0">
              <a:latin typeface="Lucida Sans Unicode" pitchFamily="34" charset="0"/>
            </a:endParaRPr>
          </a:p>
        </p:txBody>
      </p:sp>
      <p:sp>
        <p:nvSpPr>
          <p:cNvPr id="2" name="Tartalom helye 1"/>
          <p:cNvSpPr>
            <a:spLocks noGrp="1"/>
          </p:cNvSpPr>
          <p:nvPr>
            <p:ph idx="1"/>
          </p:nvPr>
        </p:nvSpPr>
        <p:spPr/>
        <p:txBody>
          <a:bodyPr/>
          <a:lstStyle/>
          <a:p>
            <a:r>
              <a:rPr lang="hu-HU" b="1" dirty="0" err="1"/>
              <a:t>Neuralrohr</a:t>
            </a:r>
            <a:r>
              <a:rPr lang="hu-HU" dirty="0"/>
              <a:t>: ZNS und </a:t>
            </a:r>
            <a:r>
              <a:rPr lang="hu-HU" dirty="0" err="1"/>
              <a:t>die</a:t>
            </a:r>
            <a:r>
              <a:rPr lang="hu-HU" dirty="0"/>
              <a:t> </a:t>
            </a:r>
            <a:r>
              <a:rPr lang="hu-HU" dirty="0" err="1"/>
              <a:t>aus</a:t>
            </a:r>
            <a:r>
              <a:rPr lang="hu-HU" dirty="0"/>
              <a:t> </a:t>
            </a:r>
            <a:r>
              <a:rPr lang="hu-HU" dirty="0" err="1"/>
              <a:t>dem</a:t>
            </a:r>
            <a:r>
              <a:rPr lang="hu-HU" dirty="0"/>
              <a:t> ZNS </a:t>
            </a:r>
            <a:r>
              <a:rPr lang="hu-HU" dirty="0" err="1"/>
              <a:t>austretenden</a:t>
            </a:r>
            <a:r>
              <a:rPr lang="hu-HU" dirty="0"/>
              <a:t> </a:t>
            </a:r>
            <a:r>
              <a:rPr lang="hu-HU" dirty="0" err="1"/>
              <a:t>Axone</a:t>
            </a:r>
            <a:r>
              <a:rPr lang="hu-HU" dirty="0"/>
              <a:t> in </a:t>
            </a:r>
            <a:r>
              <a:rPr lang="hu-HU" dirty="0" err="1"/>
              <a:t>den</a:t>
            </a:r>
            <a:r>
              <a:rPr lang="hu-HU" dirty="0"/>
              <a:t> </a:t>
            </a:r>
            <a:r>
              <a:rPr lang="hu-HU" dirty="0" err="1"/>
              <a:t>peripheren</a:t>
            </a:r>
            <a:r>
              <a:rPr lang="hu-HU" dirty="0"/>
              <a:t> </a:t>
            </a:r>
            <a:r>
              <a:rPr lang="hu-HU" dirty="0" err="1"/>
              <a:t>Nerven</a:t>
            </a:r>
            <a:r>
              <a:rPr lang="hu-HU" dirty="0"/>
              <a:t>;</a:t>
            </a:r>
          </a:p>
          <a:p>
            <a:r>
              <a:rPr lang="hu-HU" b="1" dirty="0" err="1"/>
              <a:t>Neuralleiste</a:t>
            </a:r>
            <a:r>
              <a:rPr lang="hu-HU" dirty="0"/>
              <a:t>: </a:t>
            </a:r>
            <a:r>
              <a:rPr lang="hu-HU" dirty="0" err="1"/>
              <a:t>Nervenzellen</a:t>
            </a:r>
            <a:r>
              <a:rPr lang="hu-HU" dirty="0"/>
              <a:t> an </a:t>
            </a:r>
            <a:r>
              <a:rPr lang="hu-HU" dirty="0" err="1"/>
              <a:t>der</a:t>
            </a:r>
            <a:r>
              <a:rPr lang="hu-HU" dirty="0"/>
              <a:t> </a:t>
            </a:r>
            <a:r>
              <a:rPr lang="hu-HU" dirty="0" err="1"/>
              <a:t>Peripherie</a:t>
            </a:r>
            <a:r>
              <a:rPr lang="hu-HU" dirty="0"/>
              <a:t>, </a:t>
            </a:r>
            <a:r>
              <a:rPr lang="hu-HU" dirty="0" err="1"/>
              <a:t>d.h</a:t>
            </a:r>
            <a:r>
              <a:rPr lang="hu-HU" dirty="0"/>
              <a:t>. </a:t>
            </a:r>
            <a:r>
              <a:rPr lang="hu-HU" dirty="0" err="1"/>
              <a:t>Nervenzellen</a:t>
            </a:r>
            <a:r>
              <a:rPr lang="hu-HU" dirty="0"/>
              <a:t> </a:t>
            </a:r>
            <a:r>
              <a:rPr lang="hu-HU" dirty="0" err="1"/>
              <a:t>der</a:t>
            </a:r>
            <a:r>
              <a:rPr lang="hu-HU" dirty="0"/>
              <a:t> </a:t>
            </a:r>
            <a:r>
              <a:rPr lang="hu-HU" dirty="0" err="1"/>
              <a:t>Ganglien</a:t>
            </a:r>
            <a:r>
              <a:rPr lang="hu-HU" dirty="0"/>
              <a:t>; </a:t>
            </a:r>
            <a:r>
              <a:rPr lang="hu-HU" dirty="0" err="1"/>
              <a:t>Ganglienzellen</a:t>
            </a:r>
            <a:r>
              <a:rPr lang="hu-HU" dirty="0"/>
              <a:t> </a:t>
            </a:r>
            <a:r>
              <a:rPr lang="hu-HU" dirty="0" err="1"/>
              <a:t>der</a:t>
            </a:r>
            <a:r>
              <a:rPr lang="hu-HU" dirty="0"/>
              <a:t> </a:t>
            </a:r>
            <a:r>
              <a:rPr lang="hu-HU" dirty="0" err="1"/>
              <a:t>Peripherie</a:t>
            </a:r>
            <a:endParaRPr lang="hu-HU" dirty="0"/>
          </a:p>
          <a:p>
            <a:r>
              <a:rPr lang="hu-HU" b="1" dirty="0" err="1"/>
              <a:t>Plakoden</a:t>
            </a:r>
            <a:r>
              <a:rPr lang="hu-HU" dirty="0"/>
              <a:t>: </a:t>
            </a:r>
            <a:r>
              <a:rPr lang="hu-HU" dirty="0" err="1"/>
              <a:t>im</a:t>
            </a:r>
            <a:r>
              <a:rPr lang="hu-HU" dirty="0"/>
              <a:t> </a:t>
            </a:r>
            <a:r>
              <a:rPr lang="hu-HU" dirty="0" err="1"/>
              <a:t>Kopf</a:t>
            </a:r>
            <a:r>
              <a:rPr lang="hu-HU" dirty="0"/>
              <a:t>; </a:t>
            </a:r>
            <a:r>
              <a:rPr lang="hu-HU" dirty="0" err="1"/>
              <a:t>Riechepithel</a:t>
            </a:r>
            <a:r>
              <a:rPr lang="hu-HU" dirty="0"/>
              <a:t>, </a:t>
            </a:r>
            <a:r>
              <a:rPr lang="hu-HU" dirty="0" err="1"/>
              <a:t>Augenlinse</a:t>
            </a:r>
            <a:r>
              <a:rPr lang="hu-HU" dirty="0"/>
              <a:t>, </a:t>
            </a:r>
            <a:r>
              <a:rPr lang="hu-HU" dirty="0" err="1"/>
              <a:t>häutiges</a:t>
            </a:r>
            <a:r>
              <a:rPr lang="hu-HU" dirty="0"/>
              <a:t> </a:t>
            </a:r>
            <a:r>
              <a:rPr lang="hu-HU" dirty="0" err="1"/>
              <a:t>Labrirynth</a:t>
            </a:r>
            <a:r>
              <a:rPr lang="hu-HU" dirty="0"/>
              <a:t>, </a:t>
            </a:r>
            <a:r>
              <a:rPr lang="hu-HU" dirty="0" err="1"/>
              <a:t>teilweise</a:t>
            </a:r>
            <a:r>
              <a:rPr lang="hu-HU" dirty="0"/>
              <a:t> </a:t>
            </a:r>
            <a:r>
              <a:rPr lang="hu-HU" dirty="0" err="1"/>
              <a:t>auch</a:t>
            </a:r>
            <a:r>
              <a:rPr lang="hu-HU" dirty="0"/>
              <a:t> </a:t>
            </a:r>
            <a:r>
              <a:rPr lang="hu-HU" dirty="0" err="1"/>
              <a:t>die</a:t>
            </a:r>
            <a:r>
              <a:rPr lang="hu-HU" dirty="0"/>
              <a:t> </a:t>
            </a:r>
            <a:r>
              <a:rPr lang="hu-HU" dirty="0" err="1"/>
              <a:t>Ganglien</a:t>
            </a:r>
            <a:r>
              <a:rPr lang="hu-HU" dirty="0"/>
              <a:t> </a:t>
            </a:r>
            <a:r>
              <a:rPr lang="hu-HU" dirty="0" err="1"/>
              <a:t>der</a:t>
            </a:r>
            <a:r>
              <a:rPr lang="hu-HU" dirty="0"/>
              <a:t> </a:t>
            </a:r>
            <a:r>
              <a:rPr lang="hu-HU" dirty="0" err="1"/>
              <a:t>Hirnnerven</a:t>
            </a:r>
            <a:endParaRPr lang="hu-HU" dirty="0"/>
          </a:p>
          <a:p>
            <a:endParaRPr lang="hu-H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5076056" y="312557"/>
            <a:ext cx="3744416" cy="3554819"/>
          </a:xfrm>
          <a:prstGeom prst="rect">
            <a:avLst/>
          </a:prstGeom>
          <a:noFill/>
          <a:ln w="9525">
            <a:noFill/>
            <a:miter lim="800000"/>
            <a:headEnd/>
            <a:tailEnd/>
          </a:ln>
        </p:spPr>
        <p:txBody>
          <a:bodyPr wrap="square">
            <a:spAutoFit/>
          </a:bodyPr>
          <a:lstStyle/>
          <a:p>
            <a:pPr>
              <a:spcBef>
                <a:spcPct val="50000"/>
              </a:spcBef>
            </a:pPr>
            <a:r>
              <a:rPr lang="hu-HU" sz="1800" b="1" dirty="0" err="1">
                <a:solidFill>
                  <a:srgbClr val="A50021"/>
                </a:solidFill>
                <a:latin typeface="Arial" charset="0"/>
              </a:rPr>
              <a:t>Region</a:t>
            </a:r>
            <a:r>
              <a:rPr lang="hu-HU" sz="1800" b="1" dirty="0">
                <a:solidFill>
                  <a:srgbClr val="A50021"/>
                </a:solidFill>
                <a:latin typeface="Arial" charset="0"/>
              </a:rPr>
              <a:t> </a:t>
            </a:r>
            <a:r>
              <a:rPr lang="hu-HU" sz="1800" b="1" dirty="0" err="1">
                <a:solidFill>
                  <a:srgbClr val="A50021"/>
                </a:solidFill>
                <a:latin typeface="Arial" charset="0"/>
              </a:rPr>
              <a:t>des</a:t>
            </a:r>
            <a:r>
              <a:rPr lang="hu-HU" sz="1800" b="1" dirty="0">
                <a:solidFill>
                  <a:srgbClr val="A50021"/>
                </a:solidFill>
                <a:latin typeface="Arial" charset="0"/>
              </a:rPr>
              <a:t> </a:t>
            </a:r>
            <a:r>
              <a:rPr lang="hu-HU" sz="1800" b="1" dirty="0" err="1">
                <a:solidFill>
                  <a:srgbClr val="A50021"/>
                </a:solidFill>
                <a:latin typeface="Arial" charset="0"/>
              </a:rPr>
              <a:t>Ektoderms</a:t>
            </a:r>
            <a:r>
              <a:rPr lang="hu-HU" sz="1800" b="1" dirty="0">
                <a:solidFill>
                  <a:srgbClr val="A50021"/>
                </a:solidFill>
                <a:latin typeface="Arial" charset="0"/>
              </a:rPr>
              <a:t>, </a:t>
            </a:r>
            <a:r>
              <a:rPr lang="hu-HU" sz="1800" b="1" dirty="0" err="1">
                <a:solidFill>
                  <a:srgbClr val="A50021"/>
                </a:solidFill>
                <a:latin typeface="Arial" charset="0"/>
              </a:rPr>
              <a:t>die</a:t>
            </a:r>
            <a:r>
              <a:rPr lang="hu-HU" sz="1800" b="1" dirty="0">
                <a:solidFill>
                  <a:srgbClr val="A50021"/>
                </a:solidFill>
                <a:latin typeface="Arial" charset="0"/>
              </a:rPr>
              <a:t> </a:t>
            </a:r>
            <a:r>
              <a:rPr lang="hu-HU" sz="1800" b="1" dirty="0" err="1">
                <a:solidFill>
                  <a:srgbClr val="A50021"/>
                </a:solidFill>
                <a:latin typeface="Arial" charset="0"/>
              </a:rPr>
              <a:t>neurale</a:t>
            </a:r>
            <a:r>
              <a:rPr lang="hu-HU" sz="1800" b="1" dirty="0">
                <a:solidFill>
                  <a:srgbClr val="A50021"/>
                </a:solidFill>
                <a:latin typeface="Arial" charset="0"/>
              </a:rPr>
              <a:t> </a:t>
            </a:r>
            <a:r>
              <a:rPr lang="hu-HU" sz="1800" b="1" dirty="0" err="1">
                <a:solidFill>
                  <a:srgbClr val="A50021"/>
                </a:solidFill>
                <a:latin typeface="Arial" charset="0"/>
              </a:rPr>
              <a:t>Strukturen</a:t>
            </a:r>
            <a:r>
              <a:rPr lang="hu-HU" sz="1800" b="1" dirty="0">
                <a:solidFill>
                  <a:srgbClr val="A50021"/>
                </a:solidFill>
                <a:latin typeface="Arial" charset="0"/>
              </a:rPr>
              <a:t> </a:t>
            </a:r>
            <a:r>
              <a:rPr lang="hu-HU" sz="1800" b="1" dirty="0" err="1">
                <a:solidFill>
                  <a:srgbClr val="A50021"/>
                </a:solidFill>
                <a:latin typeface="Arial" charset="0"/>
              </a:rPr>
              <a:t>bilden</a:t>
            </a:r>
            <a:r>
              <a:rPr lang="hu-HU" sz="1800" b="1" dirty="0">
                <a:solidFill>
                  <a:srgbClr val="A50021"/>
                </a:solidFill>
                <a:latin typeface="Arial" charset="0"/>
              </a:rPr>
              <a:t>:</a:t>
            </a:r>
          </a:p>
          <a:p>
            <a:pPr>
              <a:spcBef>
                <a:spcPct val="50000"/>
              </a:spcBef>
            </a:pPr>
            <a:r>
              <a:rPr lang="hu-HU" dirty="0" err="1">
                <a:latin typeface="Arial" charset="0"/>
              </a:rPr>
              <a:t>Aus</a:t>
            </a:r>
            <a:r>
              <a:rPr lang="hu-HU" dirty="0">
                <a:latin typeface="Arial" charset="0"/>
              </a:rPr>
              <a:t> </a:t>
            </a:r>
            <a:r>
              <a:rPr lang="hu-HU" dirty="0" err="1">
                <a:latin typeface="Arial" charset="0"/>
              </a:rPr>
              <a:t>dem</a:t>
            </a:r>
            <a:r>
              <a:rPr lang="hu-HU" dirty="0">
                <a:latin typeface="Arial" charset="0"/>
              </a:rPr>
              <a:t> </a:t>
            </a:r>
            <a:r>
              <a:rPr lang="hu-HU" b="1" dirty="0" err="1">
                <a:latin typeface="Arial" charset="0"/>
              </a:rPr>
              <a:t>Neuralrohr</a:t>
            </a:r>
            <a:r>
              <a:rPr lang="hu-HU" dirty="0">
                <a:latin typeface="Arial" charset="0"/>
              </a:rPr>
              <a:t> </a:t>
            </a:r>
            <a:r>
              <a:rPr lang="hu-HU" dirty="0" err="1">
                <a:latin typeface="Arial" charset="0"/>
              </a:rPr>
              <a:t>entwickelt</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das</a:t>
            </a:r>
            <a:r>
              <a:rPr lang="hu-HU" dirty="0">
                <a:latin typeface="Arial" charset="0"/>
              </a:rPr>
              <a:t> ZNS</a:t>
            </a:r>
          </a:p>
          <a:p>
            <a:pPr>
              <a:spcBef>
                <a:spcPct val="50000"/>
              </a:spcBef>
            </a:pPr>
            <a:r>
              <a:rPr lang="hu-HU" sz="1800" dirty="0" err="1">
                <a:latin typeface="Arial" charset="0"/>
              </a:rPr>
              <a:t>Aus</a:t>
            </a:r>
            <a:r>
              <a:rPr lang="hu-HU" sz="1800" dirty="0">
                <a:latin typeface="Arial" charset="0"/>
              </a:rPr>
              <a:t> </a:t>
            </a:r>
            <a:r>
              <a:rPr lang="hu-HU" sz="1800" dirty="0" err="1">
                <a:latin typeface="Arial" charset="0"/>
              </a:rPr>
              <a:t>der</a:t>
            </a:r>
            <a:r>
              <a:rPr lang="hu-HU" sz="1800" dirty="0">
                <a:latin typeface="Arial" charset="0"/>
              </a:rPr>
              <a:t> </a:t>
            </a:r>
            <a:r>
              <a:rPr lang="hu-HU" sz="1800" b="1" dirty="0" err="1">
                <a:latin typeface="Arial" charset="0"/>
              </a:rPr>
              <a:t>Neuralleiste</a:t>
            </a:r>
            <a:r>
              <a:rPr lang="hu-HU" sz="1800" dirty="0">
                <a:latin typeface="Arial" charset="0"/>
              </a:rPr>
              <a:t> </a:t>
            </a:r>
            <a:r>
              <a:rPr lang="hu-HU" sz="1800" dirty="0" err="1">
                <a:latin typeface="Arial" charset="0"/>
              </a:rPr>
              <a:t>entwikeln</a:t>
            </a:r>
            <a:r>
              <a:rPr lang="hu-HU" sz="1800" dirty="0">
                <a:latin typeface="Arial" charset="0"/>
              </a:rPr>
              <a:t> </a:t>
            </a:r>
            <a:r>
              <a:rPr lang="hu-HU" sz="1800" dirty="0" err="1">
                <a:latin typeface="Arial" charset="0"/>
              </a:rPr>
              <a:t>sich</a:t>
            </a:r>
            <a:r>
              <a:rPr lang="hu-HU" sz="1800" dirty="0">
                <a:latin typeface="Arial" charset="0"/>
              </a:rPr>
              <a:t> </a:t>
            </a:r>
            <a:r>
              <a:rPr lang="hu-HU" sz="1800" dirty="0" err="1">
                <a:latin typeface="Arial" charset="0"/>
              </a:rPr>
              <a:t>die</a:t>
            </a:r>
            <a:r>
              <a:rPr lang="hu-HU" sz="1800" dirty="0">
                <a:latin typeface="Arial" charset="0"/>
              </a:rPr>
              <a:t> </a:t>
            </a:r>
            <a:r>
              <a:rPr lang="hu-HU" sz="1800" dirty="0" err="1">
                <a:latin typeface="Arial" charset="0"/>
              </a:rPr>
              <a:t>Nerven</a:t>
            </a:r>
            <a:r>
              <a:rPr lang="hu-HU" sz="1800" dirty="0">
                <a:latin typeface="Arial" charset="0"/>
              </a:rPr>
              <a:t>- und </a:t>
            </a:r>
            <a:r>
              <a:rPr lang="hu-HU" sz="1800" dirty="0" err="1">
                <a:latin typeface="Arial" charset="0"/>
              </a:rPr>
              <a:t>Gliazuellen</a:t>
            </a:r>
            <a:r>
              <a:rPr lang="hu-HU" sz="1800" dirty="0">
                <a:latin typeface="Arial" charset="0"/>
              </a:rPr>
              <a:t> </a:t>
            </a:r>
            <a:r>
              <a:rPr lang="hu-HU" sz="1800" dirty="0" err="1">
                <a:latin typeface="Arial" charset="0"/>
              </a:rPr>
              <a:t>der</a:t>
            </a:r>
            <a:r>
              <a:rPr lang="hu-HU" sz="1800" dirty="0">
                <a:latin typeface="Arial" charset="0"/>
              </a:rPr>
              <a:t> </a:t>
            </a:r>
            <a:r>
              <a:rPr lang="hu-HU" sz="1800" dirty="0" err="1">
                <a:latin typeface="Arial" charset="0"/>
              </a:rPr>
              <a:t>Peripherie</a:t>
            </a:r>
            <a:endParaRPr lang="hu-HU" sz="1800" dirty="0">
              <a:latin typeface="Arial" charset="0"/>
            </a:endParaRPr>
          </a:p>
          <a:p>
            <a:pPr>
              <a:spcBef>
                <a:spcPct val="50000"/>
              </a:spcBef>
            </a:pPr>
            <a:r>
              <a:rPr lang="hu-HU" dirty="0" err="1">
                <a:latin typeface="Arial" charset="0"/>
              </a:rPr>
              <a:t>aus</a:t>
            </a:r>
            <a:r>
              <a:rPr lang="hu-HU" dirty="0">
                <a:latin typeface="Arial" charset="0"/>
              </a:rPr>
              <a:t> </a:t>
            </a:r>
            <a:r>
              <a:rPr lang="hu-HU" dirty="0" err="1">
                <a:latin typeface="Arial" charset="0"/>
              </a:rPr>
              <a:t>den</a:t>
            </a:r>
            <a:r>
              <a:rPr lang="hu-HU" dirty="0">
                <a:latin typeface="Arial" charset="0"/>
              </a:rPr>
              <a:t> </a:t>
            </a:r>
            <a:r>
              <a:rPr lang="hu-HU" b="1" dirty="0" err="1">
                <a:latin typeface="Arial" charset="0"/>
              </a:rPr>
              <a:t>Plakoden</a:t>
            </a:r>
            <a:r>
              <a:rPr lang="hu-HU" dirty="0">
                <a:latin typeface="Arial" charset="0"/>
              </a:rPr>
              <a:t> </a:t>
            </a:r>
            <a:r>
              <a:rPr lang="hu-HU" dirty="0" err="1">
                <a:latin typeface="Arial" charset="0"/>
              </a:rPr>
              <a:t>entwickeln</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Sinnesorganen</a:t>
            </a:r>
            <a:r>
              <a:rPr lang="hu-HU" dirty="0">
                <a:latin typeface="Arial" charset="0"/>
              </a:rPr>
              <a:t> und </a:t>
            </a:r>
            <a:r>
              <a:rPr lang="hu-HU" dirty="0" err="1">
                <a:latin typeface="Arial" charset="0"/>
              </a:rPr>
              <a:t>Nervenzellgruppen</a:t>
            </a:r>
            <a:r>
              <a:rPr lang="hu-HU" dirty="0">
                <a:latin typeface="Arial" charset="0"/>
              </a:rPr>
              <a:t> an </a:t>
            </a:r>
            <a:r>
              <a:rPr lang="hu-HU" dirty="0" err="1">
                <a:latin typeface="Arial" charset="0"/>
              </a:rPr>
              <a:t>der</a:t>
            </a:r>
            <a:r>
              <a:rPr lang="hu-HU" dirty="0">
                <a:latin typeface="Arial" charset="0"/>
              </a:rPr>
              <a:t> </a:t>
            </a:r>
            <a:r>
              <a:rPr lang="hu-HU" dirty="0" err="1">
                <a:latin typeface="Arial" charset="0"/>
              </a:rPr>
              <a:t>Peripherie</a:t>
            </a:r>
            <a:endParaRPr lang="hu-HU" sz="1800" dirty="0">
              <a:latin typeface="Arial" charset="0"/>
            </a:endParaRPr>
          </a:p>
        </p:txBody>
      </p:sp>
      <p:pic>
        <p:nvPicPr>
          <p:cNvPr id="3" name="Kép 2">
            <a:extLst>
              <a:ext uri="{FF2B5EF4-FFF2-40B4-BE49-F238E27FC236}">
                <a16:creationId xmlns:a16="http://schemas.microsoft.com/office/drawing/2014/main" id="{983BEC5F-49DD-4727-AADD-4E97ABEEA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2557"/>
            <a:ext cx="4615714" cy="4268571"/>
          </a:xfrm>
          <a:prstGeom prst="rect">
            <a:avLst/>
          </a:prstGeom>
        </p:spPr>
      </p:pic>
    </p:spTree>
    <p:extLst>
      <p:ext uri="{BB962C8B-B14F-4D97-AF65-F5344CB8AC3E}">
        <p14:creationId xmlns:p14="http://schemas.microsoft.com/office/powerpoint/2010/main" val="207331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179388" y="188913"/>
            <a:ext cx="5019675" cy="3167062"/>
          </a:xfrm>
          <a:prstGeom prst="rect">
            <a:avLst/>
          </a:prstGeom>
          <a:noFill/>
          <a:ln w="9525">
            <a:noFill/>
            <a:miter lim="800000"/>
            <a:headEnd/>
            <a:tailEnd/>
          </a:ln>
        </p:spPr>
      </p:pic>
      <p:sp>
        <p:nvSpPr>
          <p:cNvPr id="52226" name="Text Box 3"/>
          <p:cNvSpPr txBox="1">
            <a:spLocks noChangeArrowheads="1"/>
          </p:cNvSpPr>
          <p:nvPr/>
        </p:nvSpPr>
        <p:spPr bwMode="auto">
          <a:xfrm>
            <a:off x="395288" y="3357563"/>
            <a:ext cx="7632700" cy="3525837"/>
          </a:xfrm>
          <a:prstGeom prst="rect">
            <a:avLst/>
          </a:prstGeom>
          <a:noFill/>
          <a:ln w="9525">
            <a:noFill/>
            <a:miter lim="800000"/>
            <a:headEnd/>
            <a:tailEnd/>
          </a:ln>
        </p:spPr>
        <p:txBody>
          <a:bodyPr>
            <a:spAutoFit/>
          </a:bodyPr>
          <a:lstStyle/>
          <a:p>
            <a:pPr>
              <a:spcBef>
                <a:spcPct val="50000"/>
              </a:spcBef>
            </a:pPr>
            <a:r>
              <a:rPr lang="hu-HU" sz="1800" b="1">
                <a:solidFill>
                  <a:srgbClr val="A50021"/>
                </a:solidFill>
                <a:latin typeface="Arial" charset="0"/>
              </a:rPr>
              <a:t>Spezifikation</a:t>
            </a:r>
            <a:r>
              <a:rPr lang="hu-HU" sz="1800">
                <a:latin typeface="Arial" charset="0"/>
              </a:rPr>
              <a:t> des Ektoderms: Kombination verschiedener Signale entscheidet, ob Epiblast/Ektoderm später Neuralrohr, Neuralleiste, neuralen Plakode oder Epidermis bildet. Diese Signale stammen teilweise aus Ektoderm (</a:t>
            </a:r>
            <a:r>
              <a:rPr lang="hu-HU" sz="1800" b="1">
                <a:latin typeface="Arial" charset="0"/>
              </a:rPr>
              <a:t>autokrine</a:t>
            </a:r>
            <a:r>
              <a:rPr lang="hu-HU" sz="1800">
                <a:latin typeface="Arial" charset="0"/>
              </a:rPr>
              <a:t> Signale), teilweise aus den unter dem Epiblast liegenden Geweben (Chorda, Hypoblast, </a:t>
            </a:r>
            <a:r>
              <a:rPr lang="hu-HU" sz="1800" b="1">
                <a:latin typeface="Arial" charset="0"/>
              </a:rPr>
              <a:t>parakrine</a:t>
            </a:r>
            <a:r>
              <a:rPr lang="hu-HU" sz="1800">
                <a:latin typeface="Arial" charset="0"/>
              </a:rPr>
              <a:t> Signale).</a:t>
            </a:r>
            <a:br>
              <a:rPr lang="hu-HU" sz="1800">
                <a:latin typeface="Arial" charset="0"/>
              </a:rPr>
            </a:br>
            <a:endParaRPr lang="hu-HU" sz="1800">
              <a:latin typeface="Arial" charset="0"/>
            </a:endParaRPr>
          </a:p>
          <a:p>
            <a:pPr>
              <a:spcBef>
                <a:spcPct val="50000"/>
              </a:spcBef>
            </a:pPr>
            <a:r>
              <a:rPr lang="hu-HU" sz="1800">
                <a:latin typeface="Arial" charset="0"/>
              </a:rPr>
              <a:t>Wnt: ein, in der Entwicklungsbiologie sehr wichtiges Signalmechanismus (verschiedene Wnt Liganden binden an ihren Rezeptor (Frizzled). Differenzierung des Neuralrohres nötigt Wnt-Signalisation (Epiblast braucht dafür diese Signalmolekülen), und eine gleichzeitige Hemmung des BMP-SÜTweges. Epidermis entsteht, wenn beide (Wnt und BMP) Signalen da sind.</a:t>
            </a:r>
          </a:p>
        </p:txBody>
      </p:sp>
    </p:spTree>
    <p:extLst>
      <p:ext uri="{BB962C8B-B14F-4D97-AF65-F5344CB8AC3E}">
        <p14:creationId xmlns:p14="http://schemas.microsoft.com/office/powerpoint/2010/main" val="2363304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11313"/>
            <a:ext cx="6812423" cy="3884612"/>
          </a:xfrm>
          <a:prstGeom prst="rect">
            <a:avLst/>
          </a:prstGeom>
        </p:spPr>
      </p:pic>
      <p:sp>
        <p:nvSpPr>
          <p:cNvPr id="118786" name="Text Box 3"/>
          <p:cNvSpPr txBox="1">
            <a:spLocks noChangeArrowheads="1"/>
          </p:cNvSpPr>
          <p:nvPr/>
        </p:nvSpPr>
        <p:spPr bwMode="auto">
          <a:xfrm>
            <a:off x="1881188" y="4343400"/>
            <a:ext cx="995362" cy="304800"/>
          </a:xfrm>
          <a:prstGeom prst="rect">
            <a:avLst/>
          </a:prstGeom>
          <a:noFill/>
          <a:ln w="9525">
            <a:noFill/>
            <a:miter lim="800000"/>
            <a:headEnd/>
            <a:tailEnd/>
          </a:ln>
        </p:spPr>
        <p:txBody>
          <a:bodyPr/>
          <a:lstStyle/>
          <a:p>
            <a:pPr algn="ctr" eaLnBrk="0" hangingPunct="0"/>
            <a:r>
              <a:rPr lang="hu-HU" b="1">
                <a:latin typeface="Arial" charset="0"/>
              </a:rPr>
              <a:t>Somit</a:t>
            </a:r>
          </a:p>
        </p:txBody>
      </p:sp>
      <p:sp>
        <p:nvSpPr>
          <p:cNvPr id="118787" name="Text Box 4"/>
          <p:cNvSpPr txBox="1">
            <a:spLocks noChangeArrowheads="1"/>
          </p:cNvSpPr>
          <p:nvPr/>
        </p:nvSpPr>
        <p:spPr bwMode="auto">
          <a:xfrm>
            <a:off x="2774950" y="5726113"/>
            <a:ext cx="2446338" cy="415925"/>
          </a:xfrm>
          <a:prstGeom prst="rect">
            <a:avLst/>
          </a:prstGeom>
          <a:noFill/>
          <a:ln w="9525">
            <a:noFill/>
            <a:miter lim="800000"/>
            <a:headEnd/>
            <a:tailEnd/>
          </a:ln>
        </p:spPr>
        <p:txBody>
          <a:bodyPr/>
          <a:lstStyle/>
          <a:p>
            <a:pPr algn="ctr" eaLnBrk="0" hangingPunct="0"/>
            <a:r>
              <a:rPr lang="hu-HU" b="1">
                <a:latin typeface="Arial" charset="0"/>
              </a:rPr>
              <a:t>Chorda dorsalis</a:t>
            </a:r>
          </a:p>
        </p:txBody>
      </p:sp>
      <p:sp>
        <p:nvSpPr>
          <p:cNvPr id="118788" name="Text Box 5"/>
          <p:cNvSpPr txBox="1">
            <a:spLocks noChangeArrowheads="1"/>
          </p:cNvSpPr>
          <p:nvPr/>
        </p:nvSpPr>
        <p:spPr bwMode="auto">
          <a:xfrm>
            <a:off x="6924675" y="1758950"/>
            <a:ext cx="1789113" cy="3937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F00EC"/>
                </a:solidFill>
                <a:latin typeface="Arial" charset="0"/>
              </a:rPr>
              <a:t>Neuralleiste</a:t>
            </a:r>
            <a:endParaRPr lang="hu-HU" b="1" dirty="0">
              <a:solidFill>
                <a:srgbClr val="FF00EC"/>
              </a:solidFill>
              <a:latin typeface="Arial" charset="0"/>
            </a:endParaRPr>
          </a:p>
        </p:txBody>
      </p:sp>
      <p:sp>
        <p:nvSpPr>
          <p:cNvPr id="118789" name="Text Box 6"/>
          <p:cNvSpPr txBox="1">
            <a:spLocks noChangeArrowheads="1"/>
          </p:cNvSpPr>
          <p:nvPr/>
        </p:nvSpPr>
        <p:spPr bwMode="auto">
          <a:xfrm>
            <a:off x="7783792" y="2846683"/>
            <a:ext cx="1296143" cy="521718"/>
          </a:xfrm>
          <a:prstGeom prst="rect">
            <a:avLst/>
          </a:prstGeom>
          <a:solidFill>
            <a:schemeClr val="accent1">
              <a:lumMod val="25000"/>
            </a:schemeClr>
          </a:solidFill>
          <a:ln w="9525">
            <a:noFill/>
            <a:miter lim="800000"/>
            <a:headEnd/>
            <a:tailEnd/>
          </a:ln>
        </p:spPr>
        <p:txBody>
          <a:bodyPr/>
          <a:lstStyle/>
          <a:p>
            <a:pPr algn="ctr" eaLnBrk="0" hangingPunct="0"/>
            <a:r>
              <a:rPr lang="hu-HU" sz="1200" b="1" dirty="0" err="1">
                <a:solidFill>
                  <a:srgbClr val="01FFF1"/>
                </a:solidFill>
                <a:latin typeface="Arial" charset="0"/>
              </a:rPr>
              <a:t>Oberflächen-ektoderm</a:t>
            </a:r>
            <a:endParaRPr lang="hu-HU" sz="1200" b="1" dirty="0">
              <a:solidFill>
                <a:srgbClr val="01FFF1"/>
              </a:solidFill>
              <a:latin typeface="Arial" charset="0"/>
            </a:endParaRPr>
          </a:p>
        </p:txBody>
      </p:sp>
      <p:sp>
        <p:nvSpPr>
          <p:cNvPr id="118790" name="Text Box 7"/>
          <p:cNvSpPr txBox="1">
            <a:spLocks noChangeArrowheads="1"/>
          </p:cNvSpPr>
          <p:nvPr/>
        </p:nvSpPr>
        <p:spPr bwMode="auto">
          <a:xfrm>
            <a:off x="3626644" y="1427163"/>
            <a:ext cx="1992312" cy="3683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EF900"/>
                </a:solidFill>
                <a:latin typeface="Arial" charset="0"/>
              </a:rPr>
              <a:t>Neuro</a:t>
            </a:r>
            <a:r>
              <a:rPr lang="hu-HU" b="1" dirty="0" err="1">
                <a:solidFill>
                  <a:srgbClr val="FF0000"/>
                </a:solidFill>
                <a:latin typeface="Arial" charset="0"/>
              </a:rPr>
              <a:t>ek</a:t>
            </a:r>
            <a:r>
              <a:rPr lang="hu-HU" b="1" dirty="0" err="1">
                <a:solidFill>
                  <a:srgbClr val="FFF800"/>
                </a:solidFill>
                <a:latin typeface="Arial" charset="0"/>
              </a:rPr>
              <a:t>toderm</a:t>
            </a:r>
            <a:endParaRPr lang="hu-HU" b="1" dirty="0">
              <a:solidFill>
                <a:srgbClr val="FFF800"/>
              </a:solidFill>
              <a:latin typeface="Arial" charset="0"/>
            </a:endParaRPr>
          </a:p>
        </p:txBody>
      </p:sp>
      <p:sp>
        <p:nvSpPr>
          <p:cNvPr id="118791" name="Text Box 8"/>
          <p:cNvSpPr txBox="1">
            <a:spLocks noChangeArrowheads="1"/>
          </p:cNvSpPr>
          <p:nvPr/>
        </p:nvSpPr>
        <p:spPr bwMode="auto">
          <a:xfrm>
            <a:off x="-108520" y="1008063"/>
            <a:ext cx="1590675" cy="368300"/>
          </a:xfrm>
          <a:prstGeom prst="rect">
            <a:avLst/>
          </a:prstGeom>
          <a:noFill/>
          <a:ln w="9525">
            <a:noFill/>
            <a:miter lim="800000"/>
            <a:headEnd/>
            <a:tailEnd/>
          </a:ln>
        </p:spPr>
        <p:txBody>
          <a:bodyPr/>
          <a:lstStyle/>
          <a:p>
            <a:pPr algn="ctr" eaLnBrk="0" hangingPunct="0"/>
            <a:r>
              <a:rPr lang="hu-HU" b="1" dirty="0" err="1">
                <a:latin typeface="Arial" charset="0"/>
              </a:rPr>
              <a:t>Neuralfalte</a:t>
            </a:r>
            <a:endParaRPr lang="hu-HU" b="1" dirty="0">
              <a:latin typeface="Arial" charset="0"/>
            </a:endParaRPr>
          </a:p>
        </p:txBody>
      </p:sp>
      <p:sp>
        <p:nvSpPr>
          <p:cNvPr id="118792" name="Line 9"/>
          <p:cNvSpPr>
            <a:spLocks noChangeShapeType="1"/>
          </p:cNvSpPr>
          <p:nvPr/>
        </p:nvSpPr>
        <p:spPr bwMode="auto">
          <a:xfrm flipH="1" flipV="1">
            <a:off x="4605338" y="5003800"/>
            <a:ext cx="1587" cy="763588"/>
          </a:xfrm>
          <a:prstGeom prst="line">
            <a:avLst/>
          </a:prstGeom>
          <a:noFill/>
          <a:ln w="9525">
            <a:solidFill>
              <a:srgbClr val="000000"/>
            </a:solidFill>
            <a:round/>
            <a:headEnd/>
            <a:tailEnd type="triangle" w="med" len="med"/>
          </a:ln>
        </p:spPr>
        <p:txBody>
          <a:bodyPr/>
          <a:lstStyle/>
          <a:p>
            <a:endParaRPr lang="hu-HU"/>
          </a:p>
        </p:txBody>
      </p:sp>
      <p:sp>
        <p:nvSpPr>
          <p:cNvPr id="118793" name="Line 10"/>
          <p:cNvSpPr>
            <a:spLocks noChangeShapeType="1"/>
          </p:cNvSpPr>
          <p:nvPr/>
        </p:nvSpPr>
        <p:spPr bwMode="auto">
          <a:xfrm flipH="1" flipV="1">
            <a:off x="6924675" y="2479675"/>
            <a:ext cx="579438" cy="26988"/>
          </a:xfrm>
          <a:prstGeom prst="line">
            <a:avLst/>
          </a:prstGeom>
          <a:noFill/>
          <a:ln w="9525">
            <a:solidFill>
              <a:srgbClr val="000000"/>
            </a:solidFill>
            <a:round/>
            <a:headEnd/>
            <a:tailEnd type="triangle" w="med" len="med"/>
          </a:ln>
        </p:spPr>
        <p:txBody>
          <a:bodyPr/>
          <a:lstStyle/>
          <a:p>
            <a:endParaRPr lang="hu-HU"/>
          </a:p>
        </p:txBody>
      </p:sp>
      <p:sp>
        <p:nvSpPr>
          <p:cNvPr id="118794" name="Line 11"/>
          <p:cNvSpPr>
            <a:spLocks noChangeShapeType="1"/>
          </p:cNvSpPr>
          <p:nvPr/>
        </p:nvSpPr>
        <p:spPr bwMode="auto">
          <a:xfrm>
            <a:off x="1147939" y="1376363"/>
            <a:ext cx="1407838" cy="411383"/>
          </a:xfrm>
          <a:prstGeom prst="line">
            <a:avLst/>
          </a:prstGeom>
          <a:noFill/>
          <a:ln w="9525">
            <a:solidFill>
              <a:srgbClr val="000000"/>
            </a:solidFill>
            <a:round/>
            <a:headEnd/>
            <a:tailEnd type="triangle" w="med" len="med"/>
          </a:ln>
        </p:spPr>
        <p:txBody>
          <a:bodyPr/>
          <a:lstStyle/>
          <a:p>
            <a:endParaRPr lang="hu-HU"/>
          </a:p>
        </p:txBody>
      </p:sp>
      <p:sp>
        <p:nvSpPr>
          <p:cNvPr id="118795" name="Line 12"/>
          <p:cNvSpPr>
            <a:spLocks noChangeShapeType="1"/>
          </p:cNvSpPr>
          <p:nvPr/>
        </p:nvSpPr>
        <p:spPr bwMode="auto">
          <a:xfrm flipV="1">
            <a:off x="3626644" y="4202112"/>
            <a:ext cx="996156" cy="989301"/>
          </a:xfrm>
          <a:prstGeom prst="line">
            <a:avLst/>
          </a:prstGeom>
          <a:noFill/>
          <a:ln w="9525">
            <a:solidFill>
              <a:srgbClr val="000000"/>
            </a:solidFill>
            <a:round/>
            <a:headEnd/>
            <a:tailEnd type="triangle" w="med" len="med"/>
          </a:ln>
        </p:spPr>
        <p:txBody>
          <a:bodyPr/>
          <a:lstStyle/>
          <a:p>
            <a:endParaRPr lang="hu-HU"/>
          </a:p>
        </p:txBody>
      </p:sp>
      <p:sp>
        <p:nvSpPr>
          <p:cNvPr id="118796" name="Line 13"/>
          <p:cNvSpPr>
            <a:spLocks noChangeShapeType="1"/>
          </p:cNvSpPr>
          <p:nvPr/>
        </p:nvSpPr>
        <p:spPr bwMode="auto">
          <a:xfrm>
            <a:off x="4656063" y="1780223"/>
            <a:ext cx="1534492" cy="424641"/>
          </a:xfrm>
          <a:prstGeom prst="line">
            <a:avLst/>
          </a:prstGeom>
          <a:noFill/>
          <a:ln w="9525">
            <a:solidFill>
              <a:srgbClr val="000000"/>
            </a:solidFill>
            <a:round/>
            <a:headEnd/>
            <a:tailEnd type="triangle" w="med" len="med"/>
          </a:ln>
        </p:spPr>
        <p:txBody>
          <a:bodyPr/>
          <a:lstStyle/>
          <a:p>
            <a:endParaRPr lang="hu-HU"/>
          </a:p>
        </p:txBody>
      </p:sp>
      <p:sp>
        <p:nvSpPr>
          <p:cNvPr id="118797" name="Line 14"/>
          <p:cNvSpPr>
            <a:spLocks noChangeShapeType="1"/>
          </p:cNvSpPr>
          <p:nvPr/>
        </p:nvSpPr>
        <p:spPr bwMode="auto">
          <a:xfrm flipH="1">
            <a:off x="6529388" y="1938338"/>
            <a:ext cx="584200" cy="215900"/>
          </a:xfrm>
          <a:prstGeom prst="line">
            <a:avLst/>
          </a:prstGeom>
          <a:noFill/>
          <a:ln w="9525">
            <a:solidFill>
              <a:srgbClr val="000000"/>
            </a:solidFill>
            <a:round/>
            <a:headEnd/>
            <a:tailEnd type="triangle" w="med" len="med"/>
          </a:ln>
        </p:spPr>
        <p:txBody>
          <a:bodyPr/>
          <a:lstStyle/>
          <a:p>
            <a:endParaRPr lang="hu-HU"/>
          </a:p>
        </p:txBody>
      </p:sp>
      <p:sp>
        <p:nvSpPr>
          <p:cNvPr id="118798" name="Text Box 15"/>
          <p:cNvSpPr txBox="1">
            <a:spLocks noChangeArrowheads="1"/>
          </p:cNvSpPr>
          <p:nvPr/>
        </p:nvSpPr>
        <p:spPr bwMode="auto">
          <a:xfrm>
            <a:off x="7356475" y="2317750"/>
            <a:ext cx="1355725" cy="3175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0011FF"/>
                </a:solidFill>
                <a:latin typeface="Arial" charset="0"/>
              </a:rPr>
              <a:t>Plakode</a:t>
            </a:r>
            <a:endParaRPr lang="hu-HU" b="1" dirty="0">
              <a:solidFill>
                <a:srgbClr val="0011FF"/>
              </a:solidFill>
              <a:latin typeface="Arial" charset="0"/>
            </a:endParaRPr>
          </a:p>
        </p:txBody>
      </p:sp>
      <p:sp>
        <p:nvSpPr>
          <p:cNvPr id="111632" name="Text Box 16"/>
          <p:cNvSpPr txBox="1">
            <a:spLocks noChangeArrowheads="1"/>
          </p:cNvSpPr>
          <p:nvPr/>
        </p:nvSpPr>
        <p:spPr bwMode="auto">
          <a:xfrm>
            <a:off x="123628" y="139480"/>
            <a:ext cx="5672507" cy="461665"/>
          </a:xfrm>
          <a:prstGeom prst="rect">
            <a:avLst/>
          </a:prstGeom>
          <a:noFill/>
          <a:ln w="9525">
            <a:noFill/>
            <a:miter lim="800000"/>
            <a:headEnd/>
            <a:tailEnd/>
          </a:ln>
          <a:effectLst/>
        </p:spPr>
        <p:txBody>
          <a:bodyPr wrap="square">
            <a:spAutoFit/>
          </a:bodyPr>
          <a:lstStyle/>
          <a:p>
            <a:pPr algn="ctr" eaLnBrk="0" hangingPunct="0">
              <a:spcBef>
                <a:spcPct val="50000"/>
              </a:spcBef>
              <a:defRPr/>
            </a:pPr>
            <a:r>
              <a:rPr lang="hu-HU" sz="2400" b="1" dirty="0" err="1">
                <a:latin typeface="Lucida Sans Unicode" pitchFamily="34" charset="0"/>
              </a:rPr>
              <a:t>Neurale</a:t>
            </a:r>
            <a:r>
              <a:rPr lang="hu-HU" sz="2400" b="1" dirty="0">
                <a:latin typeface="Lucida Sans Unicode" pitchFamily="34" charset="0"/>
              </a:rPr>
              <a:t> </a:t>
            </a:r>
            <a:r>
              <a:rPr lang="hu-HU" sz="2400" b="1" dirty="0" err="1">
                <a:latin typeface="Lucida Sans Unicode" pitchFamily="34" charset="0"/>
              </a:rPr>
              <a:t>Strukturen</a:t>
            </a:r>
            <a:r>
              <a:rPr lang="hu-HU" sz="2400" b="1" dirty="0">
                <a:latin typeface="Lucida Sans Unicode" pitchFamily="34" charset="0"/>
              </a:rPr>
              <a:t> </a:t>
            </a:r>
            <a:r>
              <a:rPr lang="hu-HU" sz="2400" b="1" dirty="0" err="1">
                <a:latin typeface="Lucida Sans Unicode" pitchFamily="34" charset="0"/>
              </a:rPr>
              <a:t>aus</a:t>
            </a:r>
            <a:r>
              <a:rPr lang="hu-HU" sz="2400" b="1" dirty="0">
                <a:latin typeface="Lucida Sans Unicode" pitchFamily="34" charset="0"/>
              </a:rPr>
              <a:t> </a:t>
            </a:r>
            <a:r>
              <a:rPr lang="hu-HU" sz="2400" b="1" dirty="0" err="1">
                <a:latin typeface="Lucida Sans Unicode" pitchFamily="34" charset="0"/>
              </a:rPr>
              <a:t>Ektoderm</a:t>
            </a:r>
            <a:endParaRPr lang="hu-HU" sz="2400" b="1" dirty="0">
              <a:latin typeface="+mn-lt"/>
            </a:endParaRPr>
          </a:p>
        </p:txBody>
      </p:sp>
      <p:sp>
        <p:nvSpPr>
          <p:cNvPr id="118801" name="Text Box 18"/>
          <p:cNvSpPr txBox="1">
            <a:spLocks noChangeArrowheads="1"/>
          </p:cNvSpPr>
          <p:nvPr/>
        </p:nvSpPr>
        <p:spPr bwMode="auto">
          <a:xfrm>
            <a:off x="3072796" y="5191414"/>
            <a:ext cx="863600" cy="433388"/>
          </a:xfrm>
          <a:prstGeom prst="rect">
            <a:avLst/>
          </a:prstGeom>
          <a:noFill/>
          <a:ln w="9525">
            <a:noFill/>
            <a:miter lim="800000"/>
            <a:headEnd/>
            <a:tailEnd/>
          </a:ln>
        </p:spPr>
        <p:txBody>
          <a:bodyPr/>
          <a:lstStyle/>
          <a:p>
            <a:pPr algn="ctr" eaLnBrk="0" hangingPunct="0"/>
            <a:r>
              <a:rPr lang="hu-HU" b="1" i="1" dirty="0">
                <a:latin typeface="Arial" charset="0"/>
              </a:rPr>
              <a:t>MHP</a:t>
            </a:r>
          </a:p>
        </p:txBody>
      </p:sp>
      <p:sp>
        <p:nvSpPr>
          <p:cNvPr id="24" name="Line 14"/>
          <p:cNvSpPr>
            <a:spLocks noChangeShapeType="1"/>
          </p:cNvSpPr>
          <p:nvPr/>
        </p:nvSpPr>
        <p:spPr bwMode="auto">
          <a:xfrm>
            <a:off x="606500" y="2356644"/>
            <a:ext cx="2448544" cy="445735"/>
          </a:xfrm>
          <a:prstGeom prst="line">
            <a:avLst/>
          </a:prstGeom>
          <a:noFill/>
          <a:ln w="9525">
            <a:solidFill>
              <a:srgbClr val="000000"/>
            </a:solidFill>
            <a:round/>
            <a:headEnd/>
            <a:tailEnd type="triangle" w="med" len="med"/>
          </a:ln>
        </p:spPr>
        <p:txBody>
          <a:bodyPr/>
          <a:lstStyle/>
          <a:p>
            <a:endParaRPr lang="hu-HU"/>
          </a:p>
        </p:txBody>
      </p:sp>
      <p:sp>
        <p:nvSpPr>
          <p:cNvPr id="26" name="Text Box 18"/>
          <p:cNvSpPr txBox="1">
            <a:spLocks noChangeArrowheads="1"/>
          </p:cNvSpPr>
          <p:nvPr/>
        </p:nvSpPr>
        <p:spPr bwMode="auto">
          <a:xfrm>
            <a:off x="119064" y="2046400"/>
            <a:ext cx="941363" cy="316927"/>
          </a:xfrm>
          <a:prstGeom prst="rect">
            <a:avLst/>
          </a:prstGeom>
          <a:noFill/>
          <a:ln w="9525">
            <a:noFill/>
            <a:miter lim="800000"/>
            <a:headEnd/>
            <a:tailEnd/>
          </a:ln>
        </p:spPr>
        <p:txBody>
          <a:bodyPr/>
          <a:lstStyle/>
          <a:p>
            <a:pPr algn="ctr" eaLnBrk="0" hangingPunct="0"/>
            <a:r>
              <a:rPr lang="hu-HU" b="1" i="1" dirty="0">
                <a:latin typeface="Arial" charset="0"/>
              </a:rPr>
              <a:t>DLHP</a:t>
            </a:r>
          </a:p>
        </p:txBody>
      </p:sp>
      <p:sp>
        <p:nvSpPr>
          <p:cNvPr id="22" name="Line 13"/>
          <p:cNvSpPr>
            <a:spLocks noChangeShapeType="1"/>
          </p:cNvSpPr>
          <p:nvPr/>
        </p:nvSpPr>
        <p:spPr bwMode="auto">
          <a:xfrm flipH="1">
            <a:off x="3055045" y="1787746"/>
            <a:ext cx="1605985" cy="417118"/>
          </a:xfrm>
          <a:prstGeom prst="line">
            <a:avLst/>
          </a:prstGeom>
          <a:noFill/>
          <a:ln w="9525">
            <a:solidFill>
              <a:srgbClr val="000000"/>
            </a:solidFill>
            <a:round/>
            <a:headEnd/>
            <a:tailEnd type="triangle" w="med" len="med"/>
          </a:ln>
        </p:spPr>
        <p:txBody>
          <a:bodyPr/>
          <a:lstStyle/>
          <a:p>
            <a:endParaRPr lang="hu-HU"/>
          </a:p>
        </p:txBody>
      </p:sp>
      <p:sp>
        <p:nvSpPr>
          <p:cNvPr id="23" name="Line 10"/>
          <p:cNvSpPr>
            <a:spLocks noChangeShapeType="1"/>
          </p:cNvSpPr>
          <p:nvPr/>
        </p:nvSpPr>
        <p:spPr bwMode="auto">
          <a:xfrm flipH="1" flipV="1">
            <a:off x="7066756" y="2745365"/>
            <a:ext cx="717036" cy="215322"/>
          </a:xfrm>
          <a:prstGeom prst="line">
            <a:avLst/>
          </a:prstGeom>
          <a:noFill/>
          <a:ln w="9525">
            <a:solidFill>
              <a:srgbClr val="000000"/>
            </a:solidFill>
            <a:round/>
            <a:headEnd/>
            <a:tailEnd type="triangle" w="med" len="med"/>
          </a:ln>
        </p:spPr>
        <p:txBody>
          <a:bodyPr/>
          <a:lstStyle/>
          <a:p>
            <a:endParaRPr lang="hu-HU"/>
          </a:p>
        </p:txBody>
      </p:sp>
      <p:sp>
        <p:nvSpPr>
          <p:cNvPr id="25" name="Line 10"/>
          <p:cNvSpPr>
            <a:spLocks noChangeShapeType="1"/>
          </p:cNvSpPr>
          <p:nvPr/>
        </p:nvSpPr>
        <p:spPr bwMode="auto">
          <a:xfrm flipH="1">
            <a:off x="7783792" y="2960686"/>
            <a:ext cx="0" cy="828353"/>
          </a:xfrm>
          <a:prstGeom prst="line">
            <a:avLst/>
          </a:prstGeom>
          <a:noFill/>
          <a:ln w="9525">
            <a:solidFill>
              <a:srgbClr val="000000"/>
            </a:solidFill>
            <a:round/>
            <a:headEnd/>
            <a:tailEnd type="triangle" w="med" len="med"/>
          </a:ln>
        </p:spPr>
        <p:txBody>
          <a:bodyPr/>
          <a:lstStyle/>
          <a:p>
            <a:endParaRPr lang="hu-HU"/>
          </a:p>
        </p:txBody>
      </p:sp>
    </p:spTree>
    <p:extLst>
      <p:ext uri="{BB962C8B-B14F-4D97-AF65-F5344CB8AC3E}">
        <p14:creationId xmlns:p14="http://schemas.microsoft.com/office/powerpoint/2010/main" val="11535174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ctrTitle"/>
          </p:nvPr>
        </p:nvSpPr>
        <p:spPr>
          <a:xfrm>
            <a:off x="685800" y="2246313"/>
            <a:ext cx="7772400" cy="1470025"/>
          </a:xfrm>
        </p:spPr>
        <p:txBody>
          <a:bodyPr/>
          <a:lstStyle/>
          <a:p>
            <a:r>
              <a:rPr lang="hu-HU" dirty="0">
                <a:latin typeface="Calibri" pitchFamily="34" charset="0"/>
              </a:rPr>
              <a:t>1. Neurale </a:t>
            </a:r>
            <a:r>
              <a:rPr lang="hu-HU" dirty="0" err="1">
                <a:latin typeface="Calibri" pitchFamily="34" charset="0"/>
              </a:rPr>
              <a:t>Induktion</a:t>
            </a:r>
            <a:endParaRPr lang="hu-HU"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4"/>
          <p:cNvSpPr>
            <a:spLocks noGrp="1" noChangeArrowheads="1"/>
          </p:cNvSpPr>
          <p:nvPr>
            <p:ph type="ctrTitle"/>
          </p:nvPr>
        </p:nvSpPr>
        <p:spPr/>
        <p:txBody>
          <a:bodyPr/>
          <a:lstStyle/>
          <a:p>
            <a:r>
              <a:rPr lang="hu-HU" dirty="0">
                <a:latin typeface="Lucida Sans Unicode" pitchFamily="34" charset="0"/>
              </a:rPr>
              <a:t>3. </a:t>
            </a:r>
            <a:r>
              <a:rPr lang="hu-HU" dirty="0" err="1">
                <a:latin typeface="Lucida Sans Unicode" pitchFamily="34" charset="0"/>
              </a:rPr>
              <a:t>Regionalisation</a:t>
            </a:r>
            <a:r>
              <a:rPr lang="hu-HU" dirty="0">
                <a:latin typeface="Lucida Sans Unicode" pitchFamily="34" charset="0"/>
              </a:rPr>
              <a:t> des </a:t>
            </a:r>
            <a:r>
              <a:rPr lang="hu-HU" dirty="0" err="1">
                <a:latin typeface="Lucida Sans Unicode" pitchFamily="34" charset="0"/>
              </a:rPr>
              <a:t>Neuralrohres</a:t>
            </a:r>
            <a:endParaRPr lang="hu-HU" dirty="0">
              <a:latin typeface="Lucida Sans Unicode" pitchFamily="34" charset="0"/>
            </a:endParaRPr>
          </a:p>
        </p:txBody>
      </p:sp>
    </p:spTree>
    <p:extLst>
      <p:ext uri="{BB962C8B-B14F-4D97-AF65-F5344CB8AC3E}">
        <p14:creationId xmlns:p14="http://schemas.microsoft.com/office/powerpoint/2010/main" val="271834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3.1. </a:t>
            </a:r>
            <a:r>
              <a:rPr lang="hu-HU" dirty="0" err="1"/>
              <a:t>Kranio-kaudale</a:t>
            </a:r>
            <a:r>
              <a:rPr lang="hu-HU" dirty="0"/>
              <a:t> </a:t>
            </a:r>
            <a:r>
              <a:rPr lang="hu-HU" dirty="0" err="1"/>
              <a:t>oder</a:t>
            </a:r>
            <a:r>
              <a:rPr lang="hu-HU" dirty="0"/>
              <a:t> </a:t>
            </a:r>
            <a:r>
              <a:rPr lang="hu-HU" dirty="0" err="1"/>
              <a:t>anterior-posteiror</a:t>
            </a:r>
            <a:r>
              <a:rPr lang="hu-HU" dirty="0"/>
              <a:t> </a:t>
            </a:r>
            <a:r>
              <a:rPr lang="hu-HU" dirty="0" err="1"/>
              <a:t>Regionalisation</a:t>
            </a:r>
            <a:endParaRPr lang="de-DE" dirty="0"/>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3906209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r>
              <a:rPr lang="de-DE" dirty="0"/>
              <a:t>Faktoren aus dem Organizer induzieren </a:t>
            </a:r>
            <a:r>
              <a:rPr lang="de-DE" dirty="0" err="1"/>
              <a:t>haupts</a:t>
            </a:r>
            <a:r>
              <a:rPr lang="hu-HU" dirty="0"/>
              <a:t>ä</a:t>
            </a:r>
            <a:r>
              <a:rPr lang="de-DE" dirty="0" err="1"/>
              <a:t>chlich</a:t>
            </a:r>
            <a:r>
              <a:rPr lang="de-DE" dirty="0"/>
              <a:t> Gehirn aus Neuralrohr</a:t>
            </a:r>
          </a:p>
          <a:p>
            <a:r>
              <a:rPr lang="de-DE" dirty="0"/>
              <a:t>A-P Gradiente von </a:t>
            </a:r>
            <a:r>
              <a:rPr lang="de-DE" dirty="0" err="1"/>
              <a:t>parakrinen</a:t>
            </a:r>
            <a:r>
              <a:rPr lang="de-DE" dirty="0"/>
              <a:t> Faktoren (FGF, </a:t>
            </a:r>
            <a:r>
              <a:rPr lang="de-DE" dirty="0" err="1"/>
              <a:t>Retins</a:t>
            </a:r>
            <a:r>
              <a:rPr lang="hu-HU" dirty="0"/>
              <a:t>ä</a:t>
            </a:r>
            <a:r>
              <a:rPr lang="de-DE" dirty="0" err="1"/>
              <a:t>ure</a:t>
            </a:r>
            <a:r>
              <a:rPr lang="de-DE" dirty="0"/>
              <a:t>)</a:t>
            </a:r>
            <a:endParaRPr lang="hu-HU" dirty="0"/>
          </a:p>
          <a:p>
            <a:r>
              <a:rPr lang="hu-HU" dirty="0"/>
              <a:t>Otx2-Gbx </a:t>
            </a:r>
            <a:r>
              <a:rPr lang="hu-HU" dirty="0" err="1"/>
              <a:t>Einteilung</a:t>
            </a:r>
            <a:r>
              <a:rPr lang="hu-HU" dirty="0"/>
              <a:t> (</a:t>
            </a:r>
            <a:r>
              <a:rPr lang="hu-HU" dirty="0" err="1"/>
              <a:t>Gehirn-Rückenmark</a:t>
            </a:r>
            <a:r>
              <a:rPr lang="hu-HU" dirty="0"/>
              <a:t>)</a:t>
            </a:r>
            <a:endParaRPr lang="de-DE" dirty="0"/>
          </a:p>
          <a:p>
            <a:r>
              <a:rPr lang="de-DE" dirty="0" err="1"/>
              <a:t>Hox</a:t>
            </a:r>
            <a:r>
              <a:rPr lang="de-DE" dirty="0"/>
              <a:t>- Gene Expression</a:t>
            </a:r>
            <a:r>
              <a:rPr lang="hu-HU" dirty="0"/>
              <a:t> </a:t>
            </a:r>
            <a:r>
              <a:rPr lang="hu-HU" dirty="0" err="1"/>
              <a:t>bildet</a:t>
            </a:r>
            <a:r>
              <a:rPr lang="hu-HU" dirty="0"/>
              <a:t> </a:t>
            </a:r>
            <a:r>
              <a:rPr lang="hu-HU" dirty="0" err="1"/>
              <a:t>die</a:t>
            </a:r>
            <a:r>
              <a:rPr lang="hu-HU" dirty="0"/>
              <a:t> </a:t>
            </a:r>
            <a:r>
              <a:rPr lang="hu-HU" dirty="0" err="1"/>
              <a:t>Muster</a:t>
            </a:r>
            <a:r>
              <a:rPr lang="hu-HU" dirty="0"/>
              <a:t> </a:t>
            </a:r>
            <a:r>
              <a:rPr lang="hu-HU" dirty="0" err="1"/>
              <a:t>für</a:t>
            </a:r>
            <a:r>
              <a:rPr lang="hu-HU" dirty="0"/>
              <a:t> </a:t>
            </a:r>
            <a:r>
              <a:rPr lang="hu-HU" dirty="0" err="1"/>
              <a:t>Hirnstamm-Rückenmark</a:t>
            </a:r>
            <a:endParaRPr lang="de-DE" dirty="0"/>
          </a:p>
        </p:txBody>
      </p:sp>
    </p:spTree>
    <p:extLst>
      <p:ext uri="{BB962C8B-B14F-4D97-AF65-F5344CB8AC3E}">
        <p14:creationId xmlns:p14="http://schemas.microsoft.com/office/powerpoint/2010/main" val="3023325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140176" y="0"/>
            <a:ext cx="8824311" cy="6825983"/>
          </a:xfrm>
          <a:prstGeom prst="rect">
            <a:avLst/>
          </a:prstGeom>
          <a:noFill/>
          <a:ln w="9525">
            <a:noFill/>
            <a:miter lim="800000"/>
            <a:headEnd/>
            <a:tailEnd/>
          </a:ln>
        </p:spPr>
      </p:pic>
    </p:spTree>
    <p:extLst>
      <p:ext uri="{BB962C8B-B14F-4D97-AF65-F5344CB8AC3E}">
        <p14:creationId xmlns:p14="http://schemas.microsoft.com/office/powerpoint/2010/main" val="126244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a:t>3.2. </a:t>
            </a:r>
            <a:r>
              <a:rPr lang="hu-HU" dirty="0" err="1"/>
              <a:t>Dorsoventrale</a:t>
            </a:r>
            <a:r>
              <a:rPr lang="hu-HU" dirty="0"/>
              <a:t> </a:t>
            </a:r>
            <a:r>
              <a:rPr lang="hu-HU" dirty="0" err="1"/>
              <a:t>Regionalisation</a:t>
            </a:r>
            <a:endParaRPr lang="de-DE" dirty="0"/>
          </a:p>
        </p:txBody>
      </p:sp>
      <p:sp>
        <p:nvSpPr>
          <p:cNvPr id="5" name="Alcím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222199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Box 4"/>
          <p:cNvSpPr txBox="1">
            <a:spLocks noChangeArrowheads="1"/>
          </p:cNvSpPr>
          <p:nvPr/>
        </p:nvSpPr>
        <p:spPr bwMode="auto">
          <a:xfrm>
            <a:off x="2267744" y="5805264"/>
            <a:ext cx="5257031" cy="519113"/>
          </a:xfrm>
          <a:prstGeom prst="rect">
            <a:avLst/>
          </a:prstGeom>
          <a:noFill/>
          <a:ln w="9525">
            <a:noFill/>
            <a:miter lim="800000"/>
            <a:headEnd/>
            <a:tailEnd/>
          </a:ln>
        </p:spPr>
        <p:txBody>
          <a:bodyPr wrap="square">
            <a:spAutoFit/>
          </a:bodyPr>
          <a:lstStyle/>
          <a:p>
            <a:pPr eaLnBrk="0" hangingPunct="0"/>
            <a:r>
              <a:rPr lang="hu-HU" sz="2800" b="1" dirty="0" err="1"/>
              <a:t>Ventralisierender</a:t>
            </a:r>
            <a:r>
              <a:rPr lang="hu-HU" sz="2800" b="1" dirty="0"/>
              <a:t> Effekt: Shh</a:t>
            </a: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7" y="392944"/>
            <a:ext cx="9027477" cy="4968552"/>
          </a:xfrm>
          <a:prstGeom prst="rect">
            <a:avLst/>
          </a:prstGeom>
        </p:spPr>
      </p:pic>
    </p:spTree>
    <p:extLst>
      <p:ext uri="{BB962C8B-B14F-4D97-AF65-F5344CB8AC3E}">
        <p14:creationId xmlns:p14="http://schemas.microsoft.com/office/powerpoint/2010/main" val="243886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4"/>
          <p:cNvSpPr txBox="1">
            <a:spLocks noChangeArrowheads="1"/>
          </p:cNvSpPr>
          <p:nvPr/>
        </p:nvSpPr>
        <p:spPr bwMode="auto">
          <a:xfrm>
            <a:off x="0" y="333375"/>
            <a:ext cx="9144000" cy="457200"/>
          </a:xfrm>
          <a:prstGeom prst="rect">
            <a:avLst/>
          </a:prstGeom>
          <a:noFill/>
          <a:ln w="9525">
            <a:noFill/>
            <a:miter lim="800000"/>
            <a:headEnd/>
            <a:tailEnd/>
          </a:ln>
        </p:spPr>
        <p:txBody>
          <a:bodyPr>
            <a:spAutoFit/>
          </a:bodyPr>
          <a:lstStyle/>
          <a:p>
            <a:pPr algn="ctr" eaLnBrk="0" hangingPunct="0"/>
            <a:r>
              <a:rPr lang="hu-HU" sz="2400"/>
              <a:t>S</a:t>
            </a:r>
            <a:r>
              <a:rPr lang="hu-HU" sz="2400">
                <a:latin typeface="Arial" charset="0"/>
              </a:rPr>
              <a:t>onic </a:t>
            </a:r>
            <a:r>
              <a:rPr lang="hu-HU" sz="2400"/>
              <a:t>h</a:t>
            </a:r>
            <a:r>
              <a:rPr lang="hu-HU" sz="2400">
                <a:latin typeface="Arial" charset="0"/>
              </a:rPr>
              <a:t>edgehog (Shh) als parakrine Faktor aus der Chorda (ISH) </a:t>
            </a:r>
            <a:endParaRPr lang="hu-HU" sz="2400"/>
          </a:p>
        </p:txBody>
      </p:sp>
      <p:pic>
        <p:nvPicPr>
          <p:cNvPr id="142339" name="Picture 8" descr="Shh3antiszenz próna nayg nagy"/>
          <p:cNvPicPr>
            <a:picLocks noChangeAspect="1" noChangeArrowheads="1"/>
          </p:cNvPicPr>
          <p:nvPr/>
        </p:nvPicPr>
        <p:blipFill>
          <a:blip r:embed="rId2" cstate="print"/>
          <a:srcRect/>
          <a:stretch>
            <a:fillRect/>
          </a:stretch>
        </p:blipFill>
        <p:spPr bwMode="auto">
          <a:xfrm>
            <a:off x="4352925" y="1412875"/>
            <a:ext cx="3746500" cy="5013325"/>
          </a:xfrm>
          <a:prstGeom prst="rect">
            <a:avLst/>
          </a:prstGeom>
          <a:noFill/>
          <a:ln w="9525">
            <a:noFill/>
            <a:miter lim="800000"/>
            <a:headEnd/>
            <a:tailEnd/>
          </a:ln>
        </p:spPr>
      </p:pic>
      <p:pic>
        <p:nvPicPr>
          <p:cNvPr id="142342" name="Picture 6" descr="Sonic AS email1"/>
          <p:cNvPicPr>
            <a:picLocks noChangeAspect="1" noChangeArrowheads="1"/>
          </p:cNvPicPr>
          <p:nvPr/>
        </p:nvPicPr>
        <p:blipFill>
          <a:blip r:embed="rId3" cstate="print"/>
          <a:srcRect/>
          <a:stretch>
            <a:fillRect/>
          </a:stretch>
        </p:blipFill>
        <p:spPr bwMode="auto">
          <a:xfrm>
            <a:off x="0" y="908050"/>
            <a:ext cx="3668713" cy="5949950"/>
          </a:xfrm>
          <a:prstGeom prst="rect">
            <a:avLst/>
          </a:prstGeom>
          <a:noFill/>
        </p:spPr>
      </p:pic>
    </p:spTree>
    <p:extLst>
      <p:ext uri="{BB962C8B-B14F-4D97-AF65-F5344CB8AC3E}">
        <p14:creationId xmlns:p14="http://schemas.microsoft.com/office/powerpoint/2010/main" val="262980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60648"/>
            <a:ext cx="8280584" cy="6301968"/>
          </a:xfrm>
          <a:prstGeom prst="rect">
            <a:avLst/>
          </a:prstGeom>
        </p:spPr>
      </p:pic>
    </p:spTree>
    <p:extLst>
      <p:ext uri="{BB962C8B-B14F-4D97-AF65-F5344CB8AC3E}">
        <p14:creationId xmlns:p14="http://schemas.microsoft.com/office/powerpoint/2010/main" val="155401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Kép 1" descr="gilbert 1.bmp"/>
          <p:cNvPicPr>
            <a:picLocks noChangeAspect="1"/>
          </p:cNvPicPr>
          <p:nvPr/>
        </p:nvPicPr>
        <p:blipFill>
          <a:blip r:embed="rId3" cstate="print"/>
          <a:srcRect/>
          <a:stretch>
            <a:fillRect/>
          </a:stretch>
        </p:blipFill>
        <p:spPr bwMode="auto">
          <a:xfrm>
            <a:off x="714375" y="0"/>
            <a:ext cx="6429375" cy="6783388"/>
          </a:xfrm>
          <a:prstGeom prst="rect">
            <a:avLst/>
          </a:prstGeom>
          <a:noFill/>
          <a:ln w="9525">
            <a:noFill/>
            <a:miter lim="800000"/>
            <a:headEnd/>
            <a:tailEnd/>
          </a:ln>
        </p:spPr>
      </p:pic>
      <p:sp>
        <p:nvSpPr>
          <p:cNvPr id="145411" name="Text Box 4"/>
          <p:cNvSpPr txBox="1">
            <a:spLocks noChangeArrowheads="1"/>
          </p:cNvSpPr>
          <p:nvPr/>
        </p:nvSpPr>
        <p:spPr bwMode="auto">
          <a:xfrm>
            <a:off x="7164388" y="2349500"/>
            <a:ext cx="1979612" cy="1190625"/>
          </a:xfrm>
          <a:prstGeom prst="rect">
            <a:avLst/>
          </a:prstGeom>
          <a:noFill/>
          <a:ln w="9525">
            <a:noFill/>
            <a:miter lim="800000"/>
            <a:headEnd/>
            <a:tailEnd/>
          </a:ln>
        </p:spPr>
        <p:txBody>
          <a:bodyPr>
            <a:spAutoFit/>
          </a:bodyPr>
          <a:lstStyle/>
          <a:p>
            <a:pPr>
              <a:spcBef>
                <a:spcPct val="50000"/>
              </a:spcBef>
            </a:pPr>
            <a:r>
              <a:rPr lang="hu-HU" b="1"/>
              <a:t>F: </a:t>
            </a:r>
            <a:br>
              <a:rPr lang="hu-HU" b="1"/>
            </a:br>
            <a:r>
              <a:rPr lang="hu-HU" b="1">
                <a:solidFill>
                  <a:srgbClr val="006600"/>
                </a:solidFill>
              </a:rPr>
              <a:t>Shh</a:t>
            </a:r>
            <a:br>
              <a:rPr lang="hu-HU" b="1">
                <a:solidFill>
                  <a:srgbClr val="006600"/>
                </a:solidFill>
              </a:rPr>
            </a:br>
            <a:r>
              <a:rPr lang="hu-HU" b="1">
                <a:solidFill>
                  <a:srgbClr val="FF0000"/>
                </a:solidFill>
              </a:rPr>
              <a:t>Motoneuron</a:t>
            </a:r>
            <a:br>
              <a:rPr lang="hu-HU" b="1">
                <a:solidFill>
                  <a:srgbClr val="FF0000"/>
                </a:solidFill>
              </a:rPr>
            </a:br>
            <a:r>
              <a:rPr lang="hu-HU" b="1">
                <a:solidFill>
                  <a:srgbClr val="3333FF"/>
                </a:solidFill>
              </a:rPr>
              <a:t>TGF-</a:t>
            </a:r>
            <a:r>
              <a:rPr lang="hu-HU" b="1">
                <a:solidFill>
                  <a:srgbClr val="3333FF"/>
                </a:solidFill>
                <a:latin typeface="Symbol" pitchFamily="18" charset="2"/>
              </a:rPr>
              <a:t>b</a:t>
            </a:r>
          </a:p>
        </p:txBody>
      </p:sp>
    </p:spTree>
    <p:extLst>
      <p:ext uri="{BB962C8B-B14F-4D97-AF65-F5344CB8AC3E}">
        <p14:creationId xmlns:p14="http://schemas.microsoft.com/office/powerpoint/2010/main" val="399114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4"/>
          <p:cNvSpPr>
            <a:spLocks noGrp="1" noChangeArrowheads="1"/>
          </p:cNvSpPr>
          <p:nvPr>
            <p:ph type="ctrTitle"/>
          </p:nvPr>
        </p:nvSpPr>
        <p:spPr>
          <a:xfrm>
            <a:off x="250825" y="2130425"/>
            <a:ext cx="8569325" cy="1470025"/>
          </a:xfrm>
        </p:spPr>
        <p:txBody>
          <a:bodyPr/>
          <a:lstStyle/>
          <a:p>
            <a:r>
              <a:rPr lang="de-DE" sz="4000" dirty="0">
                <a:latin typeface="Calibri" panose="020F0502020204030204" pitchFamily="34" charset="0"/>
                <a:cs typeface="Calibri" panose="020F0502020204030204" pitchFamily="34" charset="0"/>
              </a:rPr>
              <a:t>6. Missbildungen des Verschlusses von Neuralrohr:</a:t>
            </a:r>
            <a:br>
              <a:rPr lang="de-DE" sz="4000" dirty="0">
                <a:latin typeface="Calibri" panose="020F0502020204030204" pitchFamily="34" charset="0"/>
                <a:cs typeface="Calibri" panose="020F0502020204030204" pitchFamily="34" charset="0"/>
              </a:rPr>
            </a:br>
            <a:r>
              <a:rPr lang="de-DE" sz="4000" dirty="0">
                <a:latin typeface="Calibri" panose="020F0502020204030204" pitchFamily="34" charset="0"/>
                <a:cs typeface="Calibri" panose="020F0502020204030204" pitchFamily="34" charset="0"/>
              </a:rPr>
              <a:t>Neuralrohr-Defekten</a:t>
            </a:r>
            <a:br>
              <a:rPr lang="de-DE" sz="4000" dirty="0">
                <a:latin typeface="Calibri" panose="020F0502020204030204" pitchFamily="34" charset="0"/>
                <a:cs typeface="Calibri" panose="020F0502020204030204" pitchFamily="34" charset="0"/>
              </a:rPr>
            </a:br>
            <a:r>
              <a:rPr lang="de-DE" sz="4000" dirty="0">
                <a:latin typeface="Calibri" panose="020F0502020204030204" pitchFamily="34" charset="0"/>
                <a:cs typeface="Calibri" panose="020F0502020204030204" pitchFamily="34" charset="0"/>
              </a:rPr>
              <a:t>(</a:t>
            </a:r>
            <a:r>
              <a:rPr lang="de-DE" sz="4000" dirty="0" err="1">
                <a:latin typeface="Calibri" panose="020F0502020204030204" pitchFamily="34" charset="0"/>
                <a:cs typeface="Calibri" panose="020F0502020204030204" pitchFamily="34" charset="0"/>
              </a:rPr>
              <a:t>Neural</a:t>
            </a:r>
            <a:r>
              <a:rPr lang="de-DE" sz="4000" dirty="0">
                <a:latin typeface="Calibri" panose="020F0502020204030204" pitchFamily="34" charset="0"/>
                <a:cs typeface="Calibri" panose="020F0502020204030204" pitchFamily="34" charset="0"/>
              </a:rPr>
              <a:t> </a:t>
            </a:r>
            <a:r>
              <a:rPr lang="de-DE" sz="4000" dirty="0" err="1">
                <a:latin typeface="Calibri" panose="020F0502020204030204" pitchFamily="34" charset="0"/>
                <a:cs typeface="Calibri" panose="020F0502020204030204" pitchFamily="34" charset="0"/>
              </a:rPr>
              <a:t>tube</a:t>
            </a:r>
            <a:r>
              <a:rPr lang="de-DE" sz="4000" dirty="0">
                <a:latin typeface="Calibri" panose="020F0502020204030204" pitchFamily="34" charset="0"/>
                <a:cs typeface="Calibri" panose="020F0502020204030204" pitchFamily="34" charset="0"/>
              </a:rPr>
              <a:t> </a:t>
            </a:r>
            <a:r>
              <a:rPr lang="de-DE" sz="4000" dirty="0" err="1">
                <a:latin typeface="Calibri" panose="020F0502020204030204" pitchFamily="34" charset="0"/>
                <a:cs typeface="Calibri" panose="020F0502020204030204" pitchFamily="34" charset="0"/>
              </a:rPr>
              <a:t>defects</a:t>
            </a:r>
            <a:r>
              <a:rPr lang="de-DE" sz="4000" dirty="0">
                <a:latin typeface="Calibri" panose="020F0502020204030204" pitchFamily="34" charset="0"/>
                <a:cs typeface="Calibri" panose="020F0502020204030204" pitchFamily="34" charset="0"/>
              </a:rPr>
              <a:t>: NTD, </a:t>
            </a:r>
            <a:r>
              <a:rPr lang="de-DE" sz="4000" dirty="0" err="1">
                <a:latin typeface="Calibri" panose="020F0502020204030204" pitchFamily="34" charset="0"/>
                <a:cs typeface="Calibri" panose="020F0502020204030204" pitchFamily="34" charset="0"/>
              </a:rPr>
              <a:t>Dysraphien</a:t>
            </a:r>
            <a:r>
              <a:rPr lang="de-DE" sz="4000" dirty="0">
                <a:latin typeface="Calibri" panose="020F0502020204030204" pitchFamily="34" charset="0"/>
                <a:cs typeface="Calibri" panose="020F0502020204030204"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hu-HU" dirty="0"/>
              <a:t>Neurale </a:t>
            </a:r>
            <a:r>
              <a:rPr lang="hu-HU" dirty="0" err="1"/>
              <a:t>Induktion</a:t>
            </a:r>
            <a:endParaRPr lang="hu-HU" dirty="0"/>
          </a:p>
        </p:txBody>
      </p:sp>
      <p:sp>
        <p:nvSpPr>
          <p:cNvPr id="74755" name="Rectangle 3"/>
          <p:cNvSpPr>
            <a:spLocks noGrp="1" noChangeArrowheads="1"/>
          </p:cNvSpPr>
          <p:nvPr>
            <p:ph type="body" idx="1"/>
          </p:nvPr>
        </p:nvSpPr>
        <p:spPr/>
        <p:txBody>
          <a:bodyPr/>
          <a:lstStyle/>
          <a:p>
            <a:pPr>
              <a:lnSpc>
                <a:spcPct val="80000"/>
              </a:lnSpc>
            </a:pPr>
            <a:endParaRPr lang="hu-HU" sz="1800" dirty="0"/>
          </a:p>
          <a:p>
            <a:pPr>
              <a:lnSpc>
                <a:spcPct val="80000"/>
              </a:lnSpc>
            </a:pPr>
            <a:r>
              <a:rPr lang="de-DE" sz="1800" dirty="0"/>
              <a:t>Entwicklung der Anlage (</a:t>
            </a:r>
            <a:r>
              <a:rPr lang="de-DE" sz="1800" b="1" dirty="0"/>
              <a:t>Neuralplatte</a:t>
            </a:r>
            <a:r>
              <a:rPr lang="de-DE" sz="1800" dirty="0"/>
              <a:t>) des Nervensystems aus dem </a:t>
            </a:r>
            <a:r>
              <a:rPr lang="de-DE" sz="1800" b="1" dirty="0"/>
              <a:t>Ektoderm</a:t>
            </a:r>
            <a:r>
              <a:rPr lang="de-DE" sz="1800" dirty="0"/>
              <a:t>.</a:t>
            </a:r>
          </a:p>
          <a:p>
            <a:pPr>
              <a:lnSpc>
                <a:spcPct val="80000"/>
              </a:lnSpc>
            </a:pPr>
            <a:r>
              <a:rPr lang="de-DE" sz="1800" dirty="0"/>
              <a:t>Das Mechanismus beginnt als </a:t>
            </a:r>
            <a:r>
              <a:rPr lang="de-DE" sz="1800" b="1" dirty="0"/>
              <a:t>neurale Induktion</a:t>
            </a:r>
            <a:r>
              <a:rPr lang="de-DE" sz="1800" dirty="0"/>
              <a:t>.</a:t>
            </a:r>
          </a:p>
          <a:p>
            <a:pPr>
              <a:lnSpc>
                <a:spcPct val="80000"/>
              </a:lnSpc>
            </a:pPr>
            <a:r>
              <a:rPr lang="de-DE" sz="1800" dirty="0"/>
              <a:t>Während neuraler Induktion bekommt der </a:t>
            </a:r>
            <a:r>
              <a:rPr lang="de-DE" sz="1800" dirty="0" err="1"/>
              <a:t>Epiblast</a:t>
            </a:r>
            <a:r>
              <a:rPr lang="de-DE" sz="1800" dirty="0"/>
              <a:t> Signale von benachbarten Strukturen: aus dem </a:t>
            </a:r>
            <a:r>
              <a:rPr lang="de-DE" sz="1800" b="1" dirty="0"/>
              <a:t>Organizer</a:t>
            </a:r>
            <a:r>
              <a:rPr lang="de-DE" sz="1800" dirty="0"/>
              <a:t> (Primitivknoten  in erster Linie, und Chorda Hypoblast). Dankbar diesen Signalen verliert der </a:t>
            </a:r>
            <a:r>
              <a:rPr lang="de-DE" sz="1800" dirty="0" err="1"/>
              <a:t>Epiblast</a:t>
            </a:r>
            <a:r>
              <a:rPr lang="de-DE" sz="1800" dirty="0"/>
              <a:t> seine Fähigkeit, um Epidermis weiterzuentwickeln, und gewinnt die Fähigkeit, Nervengewebe zu bilden.</a:t>
            </a:r>
          </a:p>
          <a:p>
            <a:pPr>
              <a:lnSpc>
                <a:spcPct val="80000"/>
              </a:lnSpc>
            </a:pPr>
            <a:r>
              <a:rPr lang="de-DE" sz="1800" dirty="0"/>
              <a:t>Die Signale aus der Chorda und Primitivknoten (</a:t>
            </a:r>
            <a:r>
              <a:rPr lang="de-DE" sz="1800" b="1" dirty="0" err="1"/>
              <a:t>parakrine</a:t>
            </a:r>
            <a:r>
              <a:rPr lang="de-DE" sz="1800" b="1" dirty="0"/>
              <a:t> Faktoren</a:t>
            </a:r>
            <a:r>
              <a:rPr lang="de-DE" sz="1800" dirty="0"/>
              <a:t>, z.B. </a:t>
            </a:r>
            <a:r>
              <a:rPr lang="de-DE" sz="1800" dirty="0" err="1"/>
              <a:t>Chordin</a:t>
            </a:r>
            <a:r>
              <a:rPr lang="de-DE" sz="1800" dirty="0"/>
              <a:t>, </a:t>
            </a:r>
            <a:r>
              <a:rPr lang="de-DE" sz="1800" dirty="0" err="1"/>
              <a:t>Noggin</a:t>
            </a:r>
            <a:r>
              <a:rPr lang="de-DE" sz="1800" dirty="0"/>
              <a:t>) hemmen den sog. BMP Signalübertragungsweg in den über die Chorda liegenden </a:t>
            </a:r>
            <a:r>
              <a:rPr lang="de-DE" sz="1800" dirty="0" err="1"/>
              <a:t>Epiblastzellen</a:t>
            </a:r>
            <a:r>
              <a:rPr lang="de-DE" sz="1800" dirty="0"/>
              <a:t> (BMP-Signale: </a:t>
            </a:r>
            <a:r>
              <a:rPr lang="de-DE" sz="1800" dirty="0" err="1"/>
              <a:t>autokrines</a:t>
            </a:r>
            <a:r>
              <a:rPr lang="de-DE" sz="1800" dirty="0"/>
              <a:t> Signal der </a:t>
            </a:r>
            <a:r>
              <a:rPr lang="de-DE" sz="1800" dirty="0" err="1"/>
              <a:t>Epiblastzellen</a:t>
            </a:r>
            <a:r>
              <a:rPr lang="de-DE" sz="1800" dirty="0"/>
              <a:t>, das die epidermale Schicksaal des </a:t>
            </a:r>
            <a:r>
              <a:rPr lang="de-DE" sz="1800" dirty="0" err="1"/>
              <a:t>Epiblasts</a:t>
            </a:r>
            <a:r>
              <a:rPr lang="de-DE" sz="1800" dirty="0"/>
              <a:t> aufrechterhaltet.</a:t>
            </a:r>
          </a:p>
          <a:p>
            <a:pPr>
              <a:lnSpc>
                <a:spcPct val="80000"/>
              </a:lnSpc>
            </a:pPr>
            <a:r>
              <a:rPr lang="de-DE" sz="1800" dirty="0"/>
              <a:t>Kurz: </a:t>
            </a:r>
            <a:r>
              <a:rPr lang="de-DE" sz="1800" b="1" dirty="0"/>
              <a:t>neurale Induktion bedeutet die Hemmung der BMP-Signalübertragung in dem </a:t>
            </a:r>
            <a:r>
              <a:rPr lang="de-DE" sz="1800" b="1" dirty="0" err="1"/>
              <a:t>Epiblast</a:t>
            </a:r>
            <a:r>
              <a:rPr lang="de-DE" sz="1800" dirty="0"/>
              <a:t>.</a:t>
            </a:r>
          </a:p>
          <a:p>
            <a:pPr>
              <a:lnSpc>
                <a:spcPct val="80000"/>
              </a:lnSpc>
            </a:pPr>
            <a:r>
              <a:rPr lang="de-DE" sz="1800" dirty="0"/>
              <a:t>BMP: </a:t>
            </a:r>
            <a:r>
              <a:rPr lang="de-DE" sz="1800" dirty="0" err="1"/>
              <a:t>Bone</a:t>
            </a:r>
            <a:r>
              <a:rPr lang="de-DE" sz="1800" dirty="0"/>
              <a:t> </a:t>
            </a:r>
            <a:r>
              <a:rPr lang="de-DE" sz="1800" dirty="0" err="1"/>
              <a:t>Morphogenic</a:t>
            </a:r>
            <a:r>
              <a:rPr lang="de-DE" sz="1800" dirty="0"/>
              <a:t> Protein, eine Subfamilie, der </a:t>
            </a:r>
            <a:r>
              <a:rPr lang="de-DE" sz="1800" dirty="0" err="1"/>
              <a:t>TGFbeta</a:t>
            </a:r>
            <a:r>
              <a:rPr lang="de-DE" sz="1800" dirty="0"/>
              <a:t> Familie…</a:t>
            </a:r>
          </a:p>
          <a:p>
            <a:pPr>
              <a:lnSpc>
                <a:spcPct val="80000"/>
              </a:lnSpc>
            </a:pPr>
            <a:endParaRPr lang="hu-HU" sz="1800" dirty="0"/>
          </a:p>
          <a:p>
            <a:pPr>
              <a:lnSpc>
                <a:spcPct val="80000"/>
              </a:lnSpc>
            </a:pPr>
            <a:endParaRPr lang="hu-HU"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85800" y="620688"/>
            <a:ext cx="7772400" cy="5475312"/>
          </a:xfrm>
        </p:spPr>
        <p:txBody>
          <a:bodyPr/>
          <a:lstStyle/>
          <a:p>
            <a:r>
              <a:rPr lang="hu-HU" sz="2800" b="1" dirty="0" err="1">
                <a:latin typeface="Arial" pitchFamily="34" charset="0"/>
                <a:cs typeface="Arial" pitchFamily="34" charset="0"/>
              </a:rPr>
              <a:t>Neuralrohrdefekten</a:t>
            </a:r>
            <a:r>
              <a:rPr lang="hu-HU" sz="2800" b="1" dirty="0">
                <a:latin typeface="Arial" pitchFamily="34" charset="0"/>
                <a:cs typeface="Arial" pitchFamily="34" charset="0"/>
              </a:rPr>
              <a:t>:</a:t>
            </a:r>
          </a:p>
          <a:p>
            <a:r>
              <a:rPr lang="hu-HU" sz="2800" dirty="0" err="1">
                <a:latin typeface="Arial" pitchFamily="34" charset="0"/>
                <a:cs typeface="Arial" pitchFamily="34" charset="0"/>
              </a:rPr>
              <a:t>wenn</a:t>
            </a:r>
            <a:r>
              <a:rPr lang="hu-HU" sz="2800" dirty="0">
                <a:latin typeface="Arial" pitchFamily="34" charset="0"/>
                <a:cs typeface="Arial" pitchFamily="34" charset="0"/>
              </a:rPr>
              <a:t> </a:t>
            </a:r>
            <a:r>
              <a:rPr lang="hu-HU" sz="2800" dirty="0" err="1">
                <a:latin typeface="Arial" pitchFamily="34" charset="0"/>
                <a:cs typeface="Arial" pitchFamily="34" charset="0"/>
              </a:rPr>
              <a:t>Neurulation</a:t>
            </a:r>
            <a:r>
              <a:rPr lang="hu-HU" sz="2800" dirty="0">
                <a:latin typeface="Arial" pitchFamily="34" charset="0"/>
                <a:cs typeface="Arial" pitchFamily="34" charset="0"/>
              </a:rPr>
              <a:t> (</a:t>
            </a:r>
            <a:r>
              <a:rPr lang="hu-HU" sz="2800" dirty="0" err="1">
                <a:latin typeface="Arial" pitchFamily="34" charset="0"/>
                <a:cs typeface="Arial" pitchFamily="34" charset="0"/>
              </a:rPr>
              <a:t>Entstehung</a:t>
            </a:r>
            <a:r>
              <a:rPr lang="hu-HU" sz="2800" dirty="0">
                <a:latin typeface="Arial" pitchFamily="34" charset="0"/>
                <a:cs typeface="Arial" pitchFamily="34" charset="0"/>
              </a:rPr>
              <a:t> des </a:t>
            </a:r>
            <a:r>
              <a:rPr lang="hu-HU" sz="2800" dirty="0" err="1">
                <a:latin typeface="Arial" pitchFamily="34" charset="0"/>
                <a:cs typeface="Arial" pitchFamily="34" charset="0"/>
              </a:rPr>
              <a:t>Neuralrohres</a:t>
            </a:r>
            <a:r>
              <a:rPr lang="hu-HU" sz="2800" dirty="0">
                <a:latin typeface="Arial" pitchFamily="34" charset="0"/>
                <a:cs typeface="Arial" pitchFamily="34" charset="0"/>
              </a:rPr>
              <a:t>) </a:t>
            </a:r>
            <a:r>
              <a:rPr lang="hu-HU" sz="2800" dirty="0" err="1">
                <a:latin typeface="Arial" pitchFamily="34" charset="0"/>
                <a:cs typeface="Arial" pitchFamily="34" charset="0"/>
              </a:rPr>
              <a:t>läuft</a:t>
            </a:r>
            <a:r>
              <a:rPr lang="hu-HU" sz="2800" dirty="0">
                <a:latin typeface="Arial" pitchFamily="34" charset="0"/>
                <a:cs typeface="Arial" pitchFamily="34" charset="0"/>
              </a:rPr>
              <a:t> </a:t>
            </a:r>
            <a:r>
              <a:rPr lang="hu-HU" sz="2800" dirty="0" err="1">
                <a:latin typeface="Arial" pitchFamily="34" charset="0"/>
                <a:cs typeface="Arial" pitchFamily="34" charset="0"/>
              </a:rPr>
              <a:t>fehlerhaft</a:t>
            </a:r>
            <a:r>
              <a:rPr lang="hu-HU" sz="2800" dirty="0">
                <a:latin typeface="Arial" pitchFamily="34" charset="0"/>
                <a:cs typeface="Arial" pitchFamily="34" charset="0"/>
              </a:rPr>
              <a:t> ab.</a:t>
            </a:r>
          </a:p>
          <a:p>
            <a:r>
              <a:rPr lang="hu-HU" sz="2800" dirty="0">
                <a:latin typeface="Arial" pitchFamily="34" charset="0"/>
                <a:cs typeface="Arial" pitchFamily="34" charset="0"/>
              </a:rPr>
              <a:t>Es </a:t>
            </a:r>
            <a:r>
              <a:rPr lang="hu-HU" sz="2800" dirty="0" err="1">
                <a:latin typeface="Arial" pitchFamily="34" charset="0"/>
                <a:cs typeface="Arial" pitchFamily="34" charset="0"/>
              </a:rPr>
              <a:t>gibt</a:t>
            </a:r>
            <a:r>
              <a:rPr lang="hu-HU" sz="2800" dirty="0">
                <a:latin typeface="Arial" pitchFamily="34" charset="0"/>
                <a:cs typeface="Arial" pitchFamily="34" charset="0"/>
              </a:rPr>
              <a:t> </a:t>
            </a:r>
            <a:r>
              <a:rPr lang="hu-HU" sz="2800" dirty="0" err="1">
                <a:latin typeface="Arial" pitchFamily="34" charset="0"/>
                <a:cs typeface="Arial" pitchFamily="34" charset="0"/>
              </a:rPr>
              <a:t>schwergradige</a:t>
            </a:r>
            <a:r>
              <a:rPr lang="hu-HU" sz="2800" dirty="0">
                <a:latin typeface="Arial" pitchFamily="34" charset="0"/>
                <a:cs typeface="Arial" pitchFamily="34" charset="0"/>
              </a:rPr>
              <a:t> und </a:t>
            </a:r>
            <a:r>
              <a:rPr lang="hu-HU" sz="2800" dirty="0" err="1">
                <a:latin typeface="Arial" pitchFamily="34" charset="0"/>
                <a:cs typeface="Arial" pitchFamily="34" charset="0"/>
              </a:rPr>
              <a:t>schwache</a:t>
            </a:r>
            <a:r>
              <a:rPr lang="hu-HU" sz="2800" dirty="0">
                <a:latin typeface="Arial" pitchFamily="34" charset="0"/>
                <a:cs typeface="Arial" pitchFamily="34" charset="0"/>
              </a:rPr>
              <a:t> </a:t>
            </a:r>
            <a:r>
              <a:rPr lang="hu-HU" sz="2800" dirty="0" err="1">
                <a:latin typeface="Arial" pitchFamily="34" charset="0"/>
                <a:cs typeface="Arial" pitchFamily="34" charset="0"/>
              </a:rPr>
              <a:t>Fallen</a:t>
            </a:r>
            <a:r>
              <a:rPr lang="hu-HU" sz="2800" dirty="0">
                <a:latin typeface="Arial" pitchFamily="34" charset="0"/>
                <a:cs typeface="Arial" pitchFamily="34" charset="0"/>
              </a:rPr>
              <a:t>. </a:t>
            </a:r>
          </a:p>
          <a:p>
            <a:r>
              <a:rPr lang="hu-HU" sz="2800" b="1" dirty="0" err="1">
                <a:latin typeface="Arial" pitchFamily="34" charset="0"/>
                <a:cs typeface="Arial" pitchFamily="34" charset="0"/>
              </a:rPr>
              <a:t>Schwergradige</a:t>
            </a:r>
            <a:r>
              <a:rPr lang="hu-HU" sz="2800" b="1" dirty="0">
                <a:latin typeface="Arial" pitchFamily="34" charset="0"/>
                <a:cs typeface="Arial" pitchFamily="34" charset="0"/>
              </a:rPr>
              <a:t> </a:t>
            </a:r>
            <a:r>
              <a:rPr lang="hu-HU" sz="2800" b="1" dirty="0" err="1">
                <a:latin typeface="Arial" pitchFamily="34" charset="0"/>
                <a:cs typeface="Arial" pitchFamily="34" charset="0"/>
              </a:rPr>
              <a:t>Formen</a:t>
            </a:r>
            <a:r>
              <a:rPr lang="hu-HU" sz="2800" dirty="0">
                <a:latin typeface="Arial" pitchFamily="34" charset="0"/>
                <a:cs typeface="Arial" pitchFamily="34" charset="0"/>
              </a:rPr>
              <a:t>: an </a:t>
            </a:r>
            <a:r>
              <a:rPr lang="hu-HU" sz="2800" dirty="0" err="1">
                <a:latin typeface="Arial" pitchFamily="34" charset="0"/>
                <a:cs typeface="Arial" pitchFamily="34" charset="0"/>
              </a:rPr>
              <a:t>bestimmten</a:t>
            </a:r>
            <a:r>
              <a:rPr lang="hu-HU" sz="2800" dirty="0">
                <a:latin typeface="Arial" pitchFamily="34" charset="0"/>
                <a:cs typeface="Arial" pitchFamily="34" charset="0"/>
              </a:rPr>
              <a:t> </a:t>
            </a:r>
            <a:r>
              <a:rPr lang="hu-HU" sz="2800" dirty="0" err="1">
                <a:latin typeface="Arial" pitchFamily="34" charset="0"/>
                <a:cs typeface="Arial" pitchFamily="34" charset="0"/>
              </a:rPr>
              <a:t>Stellen</a:t>
            </a:r>
            <a:r>
              <a:rPr lang="hu-HU" sz="2800" dirty="0">
                <a:latin typeface="Arial" pitchFamily="34" charset="0"/>
                <a:cs typeface="Arial" pitchFamily="34" charset="0"/>
              </a:rPr>
              <a:t> (</a:t>
            </a:r>
            <a:r>
              <a:rPr lang="hu-HU" sz="2800" dirty="0" err="1">
                <a:latin typeface="Arial" pitchFamily="34" charset="0"/>
                <a:cs typeface="Arial" pitchFamily="34" charset="0"/>
              </a:rPr>
              <a:t>oder</a:t>
            </a:r>
            <a:r>
              <a:rPr lang="hu-HU" sz="2800" dirty="0">
                <a:latin typeface="Arial" pitchFamily="34" charset="0"/>
                <a:cs typeface="Arial" pitchFamily="34" charset="0"/>
              </a:rPr>
              <a:t> </a:t>
            </a:r>
            <a:r>
              <a:rPr lang="hu-HU" sz="2800" dirty="0" err="1">
                <a:latin typeface="Arial" pitchFamily="34" charset="0"/>
                <a:cs typeface="Arial" pitchFamily="34" charset="0"/>
              </a:rPr>
              <a:t>selten</a:t>
            </a:r>
            <a:r>
              <a:rPr lang="hu-HU" sz="2800" dirty="0">
                <a:latin typeface="Arial" pitchFamily="34" charset="0"/>
                <a:cs typeface="Arial" pitchFamily="34" charset="0"/>
              </a:rPr>
              <a:t> </a:t>
            </a:r>
            <a:r>
              <a:rPr lang="hu-HU" sz="2800" dirty="0" err="1">
                <a:latin typeface="Arial" pitchFamily="34" charset="0"/>
                <a:cs typeface="Arial" pitchFamily="34" charset="0"/>
              </a:rPr>
              <a:t>das</a:t>
            </a:r>
            <a:r>
              <a:rPr lang="hu-HU" sz="2800" dirty="0">
                <a:latin typeface="Arial" pitchFamily="34" charset="0"/>
                <a:cs typeface="Arial" pitchFamily="34" charset="0"/>
              </a:rPr>
              <a:t> </a:t>
            </a:r>
            <a:r>
              <a:rPr lang="hu-HU" sz="2800" dirty="0" err="1">
                <a:latin typeface="Arial" pitchFamily="34" charset="0"/>
                <a:cs typeface="Arial" pitchFamily="34" charset="0"/>
              </a:rPr>
              <a:t>ganze</a:t>
            </a:r>
            <a:r>
              <a:rPr lang="hu-HU" sz="2800" dirty="0">
                <a:latin typeface="Arial" pitchFamily="34" charset="0"/>
                <a:cs typeface="Arial" pitchFamily="34" charset="0"/>
              </a:rPr>
              <a:t> </a:t>
            </a:r>
            <a:r>
              <a:rPr lang="hu-HU" sz="2800" dirty="0" err="1">
                <a:latin typeface="Arial" pitchFamily="34" charset="0"/>
                <a:cs typeface="Arial" pitchFamily="34" charset="0"/>
              </a:rPr>
              <a:t>Neuralrohr</a:t>
            </a:r>
            <a:r>
              <a:rPr lang="hu-HU" sz="2800" dirty="0">
                <a:latin typeface="Arial" pitchFamily="34" charset="0"/>
                <a:cs typeface="Arial" pitchFamily="34" charset="0"/>
              </a:rPr>
              <a:t>) </a:t>
            </a:r>
            <a:r>
              <a:rPr lang="hu-HU" sz="2800" dirty="0" err="1">
                <a:latin typeface="Arial" pitchFamily="34" charset="0"/>
                <a:cs typeface="Arial" pitchFamily="34" charset="0"/>
              </a:rPr>
              <a:t>bleibt</a:t>
            </a:r>
            <a:r>
              <a:rPr lang="hu-HU" sz="2800" dirty="0">
                <a:latin typeface="Arial" pitchFamily="34" charset="0"/>
                <a:cs typeface="Arial" pitchFamily="34" charset="0"/>
              </a:rPr>
              <a:t> </a:t>
            </a:r>
            <a:r>
              <a:rPr lang="hu-HU" sz="2800" dirty="0" err="1">
                <a:latin typeface="Arial" pitchFamily="34" charset="0"/>
                <a:cs typeface="Arial" pitchFamily="34" charset="0"/>
              </a:rPr>
              <a:t>geöffnet</a:t>
            </a:r>
            <a:r>
              <a:rPr lang="hu-HU" sz="2800" dirty="0">
                <a:latin typeface="Arial" pitchFamily="34" charset="0"/>
                <a:cs typeface="Arial" pitchFamily="34" charset="0"/>
              </a:rPr>
              <a:t>.</a:t>
            </a:r>
          </a:p>
          <a:p>
            <a:r>
              <a:rPr lang="hu-HU" sz="2800" b="1" dirty="0" err="1">
                <a:latin typeface="Arial" pitchFamily="34" charset="0"/>
                <a:cs typeface="Arial" pitchFamily="34" charset="0"/>
              </a:rPr>
              <a:t>Schwache</a:t>
            </a:r>
            <a:r>
              <a:rPr lang="hu-HU" sz="2800" b="1" dirty="0">
                <a:latin typeface="Arial" pitchFamily="34" charset="0"/>
                <a:cs typeface="Arial" pitchFamily="34" charset="0"/>
              </a:rPr>
              <a:t> </a:t>
            </a:r>
            <a:r>
              <a:rPr lang="hu-HU" sz="2800" b="1" dirty="0" err="1">
                <a:latin typeface="Arial" pitchFamily="34" charset="0"/>
                <a:cs typeface="Arial" pitchFamily="34" charset="0"/>
              </a:rPr>
              <a:t>Formen</a:t>
            </a:r>
            <a:r>
              <a:rPr lang="hu-HU" sz="2800" dirty="0">
                <a:latin typeface="Arial" pitchFamily="34" charset="0"/>
                <a:cs typeface="Arial" pitchFamily="34" charset="0"/>
              </a:rPr>
              <a:t>: </a:t>
            </a:r>
            <a:r>
              <a:rPr lang="hu-HU" sz="2800" dirty="0" err="1">
                <a:latin typeface="Arial" pitchFamily="34" charset="0"/>
                <a:cs typeface="Arial" pitchFamily="34" charset="0"/>
              </a:rPr>
              <a:t>Neuralrohr</a:t>
            </a:r>
            <a:r>
              <a:rPr lang="hu-HU" sz="2800" dirty="0">
                <a:latin typeface="Arial" pitchFamily="34" charset="0"/>
                <a:cs typeface="Arial" pitchFamily="34" charset="0"/>
              </a:rPr>
              <a:t> </a:t>
            </a:r>
            <a:r>
              <a:rPr lang="hu-HU" sz="2800" dirty="0" err="1">
                <a:latin typeface="Arial" pitchFamily="34" charset="0"/>
                <a:cs typeface="Arial" pitchFamily="34" charset="0"/>
              </a:rPr>
              <a:t>schließt</a:t>
            </a:r>
            <a:r>
              <a:rPr lang="hu-HU" sz="2800" dirty="0">
                <a:latin typeface="Arial" pitchFamily="34" charset="0"/>
                <a:cs typeface="Arial" pitchFamily="34" charset="0"/>
              </a:rPr>
              <a:t> </a:t>
            </a:r>
            <a:r>
              <a:rPr lang="hu-HU" sz="2800" dirty="0" err="1">
                <a:latin typeface="Arial" pitchFamily="34" charset="0"/>
                <a:cs typeface="Arial" pitchFamily="34" charset="0"/>
              </a:rPr>
              <a:t>sich</a:t>
            </a:r>
            <a:r>
              <a:rPr lang="hu-HU" sz="2800" dirty="0">
                <a:latin typeface="Arial" pitchFamily="34" charset="0"/>
                <a:cs typeface="Arial" pitchFamily="34" charset="0"/>
              </a:rPr>
              <a:t>, </a:t>
            </a:r>
            <a:r>
              <a:rPr lang="hu-HU" sz="2800" dirty="0" err="1">
                <a:latin typeface="Arial" pitchFamily="34" charset="0"/>
                <a:cs typeface="Arial" pitchFamily="34" charset="0"/>
              </a:rPr>
              <a:t>nur</a:t>
            </a:r>
            <a:r>
              <a:rPr lang="hu-HU" sz="2800" dirty="0">
                <a:latin typeface="Arial" pitchFamily="34" charset="0"/>
                <a:cs typeface="Arial" pitchFamily="34" charset="0"/>
              </a:rPr>
              <a:t> </a:t>
            </a:r>
            <a:r>
              <a:rPr lang="hu-HU" sz="2800" dirty="0" err="1">
                <a:latin typeface="Arial" pitchFamily="34" charset="0"/>
                <a:cs typeface="Arial" pitchFamily="34" charset="0"/>
              </a:rPr>
              <a:t>die</a:t>
            </a:r>
            <a:r>
              <a:rPr lang="hu-HU" sz="2800" dirty="0">
                <a:latin typeface="Arial" pitchFamily="34" charset="0"/>
                <a:cs typeface="Arial" pitchFamily="34" charset="0"/>
              </a:rPr>
              <a:t> </a:t>
            </a:r>
            <a:r>
              <a:rPr lang="hu-HU" sz="2800" dirty="0" err="1">
                <a:latin typeface="Arial" pitchFamily="34" charset="0"/>
                <a:cs typeface="Arial" pitchFamily="34" charset="0"/>
              </a:rPr>
              <a:t>umgebende</a:t>
            </a:r>
            <a:r>
              <a:rPr lang="hu-HU" sz="2800" dirty="0">
                <a:latin typeface="Arial" pitchFamily="34" charset="0"/>
                <a:cs typeface="Arial" pitchFamily="34" charset="0"/>
              </a:rPr>
              <a:t>, </a:t>
            </a:r>
            <a:r>
              <a:rPr lang="hu-HU" sz="2800" dirty="0" err="1">
                <a:latin typeface="Arial" pitchFamily="34" charset="0"/>
                <a:cs typeface="Arial" pitchFamily="34" charset="0"/>
              </a:rPr>
              <a:t>knöcherne</a:t>
            </a:r>
            <a:r>
              <a:rPr lang="hu-HU" sz="2800" dirty="0">
                <a:latin typeface="Arial" pitchFamily="34" charset="0"/>
                <a:cs typeface="Arial" pitchFamily="34" charset="0"/>
              </a:rPr>
              <a:t> </a:t>
            </a:r>
            <a:r>
              <a:rPr lang="hu-HU" sz="2800" dirty="0" err="1">
                <a:latin typeface="Arial" pitchFamily="34" charset="0"/>
                <a:cs typeface="Arial" pitchFamily="34" charset="0"/>
              </a:rPr>
              <a:t>Strukturen</a:t>
            </a:r>
            <a:r>
              <a:rPr lang="hu-HU" sz="2800" dirty="0">
                <a:latin typeface="Arial" pitchFamily="34" charset="0"/>
                <a:cs typeface="Arial" pitchFamily="34" charset="0"/>
              </a:rPr>
              <a:t> (</a:t>
            </a:r>
            <a:r>
              <a:rPr lang="hu-HU" sz="2800" dirty="0" err="1">
                <a:latin typeface="Arial" pitchFamily="34" charset="0"/>
                <a:cs typeface="Arial" pitchFamily="34" charset="0"/>
              </a:rPr>
              <a:t>Wirbelkanal</a:t>
            </a:r>
            <a:r>
              <a:rPr lang="hu-HU" sz="2800" dirty="0">
                <a:latin typeface="Arial" pitchFamily="34" charset="0"/>
                <a:cs typeface="Arial" pitchFamily="34" charset="0"/>
              </a:rPr>
              <a:t> </a:t>
            </a:r>
            <a:r>
              <a:rPr lang="hu-HU" sz="2800" dirty="0" err="1">
                <a:latin typeface="Arial" pitchFamily="34" charset="0"/>
                <a:cs typeface="Arial" pitchFamily="34" charset="0"/>
              </a:rPr>
              <a:t>oder</a:t>
            </a:r>
            <a:r>
              <a:rPr lang="hu-HU" sz="2800" dirty="0">
                <a:latin typeface="Arial" pitchFamily="34" charset="0"/>
                <a:cs typeface="Arial" pitchFamily="34" charset="0"/>
              </a:rPr>
              <a:t> </a:t>
            </a:r>
            <a:r>
              <a:rPr lang="hu-HU" sz="2800" dirty="0" err="1">
                <a:latin typeface="Arial" pitchFamily="34" charset="0"/>
                <a:cs typeface="Arial" pitchFamily="34" charset="0"/>
              </a:rPr>
              <a:t>Schädel</a:t>
            </a:r>
            <a:r>
              <a:rPr lang="hu-HU" sz="2800" dirty="0">
                <a:latin typeface="Arial" pitchFamily="34" charset="0"/>
                <a:cs typeface="Arial" pitchFamily="34" charset="0"/>
              </a:rPr>
              <a:t>) </a:t>
            </a:r>
            <a:r>
              <a:rPr lang="hu-HU" sz="2800" dirty="0" err="1">
                <a:latin typeface="Arial" pitchFamily="34" charset="0"/>
                <a:cs typeface="Arial" pitchFamily="34" charset="0"/>
              </a:rPr>
              <a:t>bleiben</a:t>
            </a:r>
            <a:r>
              <a:rPr lang="hu-HU" sz="2800" dirty="0">
                <a:latin typeface="Arial" pitchFamily="34" charset="0"/>
                <a:cs typeface="Arial" pitchFamily="34" charset="0"/>
              </a:rPr>
              <a:t> </a:t>
            </a:r>
            <a:r>
              <a:rPr lang="hu-HU" sz="2800" dirty="0" err="1">
                <a:latin typeface="Arial" pitchFamily="34" charset="0"/>
                <a:cs typeface="Arial" pitchFamily="34" charset="0"/>
              </a:rPr>
              <a:t>geöffnet</a:t>
            </a:r>
            <a:r>
              <a:rPr lang="hu-HU" sz="2800" dirty="0">
                <a:latin typeface="Arial" pitchFamily="34" charset="0"/>
                <a:cs typeface="Arial" pitchFamily="34" charset="0"/>
              </a:rPr>
              <a:t>.</a:t>
            </a:r>
            <a:endParaRPr lang="de-DE" sz="2800" dirty="0">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404664"/>
            <a:ext cx="7772400" cy="864096"/>
          </a:xfrm>
        </p:spPr>
        <p:txBody>
          <a:bodyPr/>
          <a:lstStyle/>
          <a:p>
            <a:r>
              <a:rPr lang="hu-HU" dirty="0" err="1">
                <a:latin typeface="Arial" pitchFamily="34" charset="0"/>
                <a:cs typeface="Arial" pitchFamily="34" charset="0"/>
              </a:rPr>
              <a:t>Neuralrohrdefekte</a:t>
            </a:r>
            <a:endParaRPr lang="de-DE" dirty="0">
              <a:latin typeface="Arial" pitchFamily="34" charset="0"/>
              <a:cs typeface="Arial" pitchFamily="34" charset="0"/>
            </a:endParaRPr>
          </a:p>
        </p:txBody>
      </p:sp>
      <p:sp>
        <p:nvSpPr>
          <p:cNvPr id="3" name="Tartalom helye 2"/>
          <p:cNvSpPr>
            <a:spLocks noGrp="1"/>
          </p:cNvSpPr>
          <p:nvPr>
            <p:ph idx="1"/>
          </p:nvPr>
        </p:nvSpPr>
        <p:spPr>
          <a:xfrm>
            <a:off x="685800" y="1412776"/>
            <a:ext cx="7772400" cy="4683224"/>
          </a:xfrm>
        </p:spPr>
        <p:txBody>
          <a:bodyPr/>
          <a:lstStyle/>
          <a:p>
            <a:r>
              <a:rPr lang="hu-HU" sz="2400" dirty="0" err="1">
                <a:latin typeface="Arial" pitchFamily="34" charset="0"/>
                <a:cs typeface="Arial" pitchFamily="34" charset="0"/>
              </a:rPr>
              <a:t>Schwache</a:t>
            </a:r>
            <a:r>
              <a:rPr lang="hu-HU" sz="2400" dirty="0">
                <a:latin typeface="Arial" pitchFamily="34" charset="0"/>
                <a:cs typeface="Arial" pitchFamily="34" charset="0"/>
              </a:rPr>
              <a:t> </a:t>
            </a:r>
            <a:r>
              <a:rPr lang="hu-HU" sz="2400" dirty="0" err="1">
                <a:latin typeface="Arial" pitchFamily="34" charset="0"/>
                <a:cs typeface="Arial" pitchFamily="34" charset="0"/>
              </a:rPr>
              <a:t>Formen</a:t>
            </a:r>
            <a:r>
              <a:rPr lang="hu-HU" sz="2400" dirty="0">
                <a:latin typeface="Arial" pitchFamily="34" charset="0"/>
                <a:cs typeface="Arial" pitchFamily="34" charset="0"/>
              </a:rPr>
              <a:t>:</a:t>
            </a:r>
            <a:br>
              <a:rPr lang="hu-HU" sz="2400" dirty="0">
                <a:latin typeface="Arial" pitchFamily="34" charset="0"/>
                <a:cs typeface="Arial" pitchFamily="34" charset="0"/>
              </a:rPr>
            </a:br>
            <a:r>
              <a:rPr lang="hu-HU" sz="2400" b="1" dirty="0" err="1">
                <a:latin typeface="Arial" pitchFamily="34" charset="0"/>
                <a:cs typeface="Arial" pitchFamily="34" charset="0"/>
              </a:rPr>
              <a:t>Spina</a:t>
            </a:r>
            <a:r>
              <a:rPr lang="hu-HU" sz="2400" b="1" dirty="0">
                <a:latin typeface="Arial" pitchFamily="34" charset="0"/>
                <a:cs typeface="Arial" pitchFamily="34" charset="0"/>
              </a:rPr>
              <a:t> bifida occulta </a:t>
            </a:r>
            <a:r>
              <a:rPr lang="hu-HU" sz="2400" dirty="0">
                <a:latin typeface="Arial" pitchFamily="34" charset="0"/>
                <a:cs typeface="Arial" pitchFamily="34" charset="0"/>
              </a:rPr>
              <a:t>(</a:t>
            </a:r>
            <a:r>
              <a:rPr lang="hu-HU" sz="2400" dirty="0" err="1">
                <a:latin typeface="Arial" pitchFamily="34" charset="0"/>
                <a:cs typeface="Arial" pitchFamily="34" charset="0"/>
              </a:rPr>
              <a:t>Rückenmark</a:t>
            </a:r>
            <a:r>
              <a:rPr lang="hu-HU" sz="2400" dirty="0">
                <a:latin typeface="Arial" pitchFamily="34" charset="0"/>
                <a:cs typeface="Arial" pitchFamily="34" charset="0"/>
              </a:rPr>
              <a:t>), </a:t>
            </a:r>
            <a:r>
              <a:rPr lang="hu-HU" sz="2400" dirty="0" err="1">
                <a:latin typeface="Arial" pitchFamily="34" charset="0"/>
                <a:cs typeface="Arial" pitchFamily="34" charset="0"/>
              </a:rPr>
              <a:t>Cranium</a:t>
            </a:r>
            <a:r>
              <a:rPr lang="hu-HU" sz="2400" dirty="0">
                <a:latin typeface="Arial" pitchFamily="34" charset="0"/>
                <a:cs typeface="Arial" pitchFamily="34" charset="0"/>
              </a:rPr>
              <a:t> </a:t>
            </a:r>
            <a:r>
              <a:rPr lang="hu-HU" sz="2400" dirty="0" err="1">
                <a:latin typeface="Arial" pitchFamily="34" charset="0"/>
                <a:cs typeface="Arial" pitchFamily="34" charset="0"/>
              </a:rPr>
              <a:t>bifidum</a:t>
            </a:r>
            <a:r>
              <a:rPr lang="hu-HU" sz="2400" dirty="0">
                <a:latin typeface="Arial" pitchFamily="34" charset="0"/>
                <a:cs typeface="Arial" pitchFamily="34" charset="0"/>
              </a:rPr>
              <a:t> </a:t>
            </a:r>
            <a:r>
              <a:rPr lang="hu-HU" sz="2400" dirty="0" err="1">
                <a:latin typeface="Arial" pitchFamily="34" charset="0"/>
                <a:cs typeface="Arial" pitchFamily="34" charset="0"/>
              </a:rPr>
              <a:t>occultum</a:t>
            </a:r>
            <a:r>
              <a:rPr lang="hu-HU" sz="2400" dirty="0">
                <a:latin typeface="Arial" pitchFamily="34" charset="0"/>
                <a:cs typeface="Arial" pitchFamily="34" charset="0"/>
              </a:rPr>
              <a:t> (</a:t>
            </a:r>
            <a:r>
              <a:rPr lang="hu-HU" sz="2400" dirty="0" err="1">
                <a:latin typeface="Arial" pitchFamily="34" charset="0"/>
                <a:cs typeface="Arial" pitchFamily="34" charset="0"/>
              </a:rPr>
              <a:t>Gehirn</a:t>
            </a:r>
            <a:r>
              <a:rPr lang="hu-HU" sz="2400" dirty="0">
                <a:latin typeface="Arial" pitchFamily="34" charset="0"/>
                <a:cs typeface="Arial" pitchFamily="34" charset="0"/>
              </a:rPr>
              <a:t>)</a:t>
            </a:r>
          </a:p>
          <a:p>
            <a:r>
              <a:rPr lang="hu-HU" sz="2400" dirty="0" err="1">
                <a:latin typeface="Arial" pitchFamily="34" charset="0"/>
                <a:cs typeface="Arial" pitchFamily="34" charset="0"/>
              </a:rPr>
              <a:t>mittelschwere</a:t>
            </a:r>
            <a:r>
              <a:rPr lang="hu-HU" sz="2400" dirty="0">
                <a:latin typeface="Arial" pitchFamily="34" charset="0"/>
                <a:cs typeface="Arial" pitchFamily="34" charset="0"/>
              </a:rPr>
              <a:t> </a:t>
            </a:r>
            <a:r>
              <a:rPr lang="hu-HU" sz="2400" dirty="0" err="1">
                <a:latin typeface="Arial" pitchFamily="34" charset="0"/>
                <a:cs typeface="Arial" pitchFamily="34" charset="0"/>
              </a:rPr>
              <a:t>Formen</a:t>
            </a:r>
            <a:r>
              <a:rPr lang="hu-HU" sz="2400" dirty="0">
                <a:latin typeface="Arial" pitchFamily="34" charset="0"/>
                <a:cs typeface="Arial" pitchFamily="34" charset="0"/>
              </a:rPr>
              <a:t>: </a:t>
            </a:r>
            <a:r>
              <a:rPr lang="hu-HU" sz="2400" b="1" dirty="0">
                <a:latin typeface="Arial" pitchFamily="34" charset="0"/>
                <a:cs typeface="Arial" pitchFamily="34" charset="0"/>
              </a:rPr>
              <a:t>Meningozele</a:t>
            </a:r>
            <a:r>
              <a:rPr lang="hu-HU" sz="2400" dirty="0">
                <a:latin typeface="Arial" pitchFamily="34" charset="0"/>
                <a:cs typeface="Arial" pitchFamily="34" charset="0"/>
              </a:rPr>
              <a:t> (RM </a:t>
            </a:r>
            <a:r>
              <a:rPr lang="hu-HU" sz="2400" dirty="0" err="1">
                <a:latin typeface="Arial" pitchFamily="34" charset="0"/>
                <a:cs typeface="Arial" pitchFamily="34" charset="0"/>
              </a:rPr>
              <a:t>oder</a:t>
            </a:r>
            <a:r>
              <a:rPr lang="hu-HU" sz="2400" dirty="0">
                <a:latin typeface="Arial" pitchFamily="34" charset="0"/>
                <a:cs typeface="Arial" pitchFamily="34" charset="0"/>
              </a:rPr>
              <a:t> </a:t>
            </a:r>
            <a:r>
              <a:rPr lang="hu-HU" sz="2400" dirty="0" err="1">
                <a:latin typeface="Arial" pitchFamily="34" charset="0"/>
                <a:cs typeface="Arial" pitchFamily="34" charset="0"/>
              </a:rPr>
              <a:t>Gehirn</a:t>
            </a:r>
            <a:r>
              <a:rPr lang="hu-HU" sz="2400" dirty="0">
                <a:latin typeface="Arial" pitchFamily="34" charset="0"/>
                <a:cs typeface="Arial" pitchFamily="34" charset="0"/>
              </a:rPr>
              <a:t>)</a:t>
            </a:r>
          </a:p>
          <a:p>
            <a:r>
              <a:rPr lang="hu-HU" sz="2400" dirty="0" err="1">
                <a:latin typeface="Arial" pitchFamily="34" charset="0"/>
                <a:cs typeface="Arial" pitchFamily="34" charset="0"/>
              </a:rPr>
              <a:t>schweregradige</a:t>
            </a:r>
            <a:r>
              <a:rPr lang="hu-HU" sz="2400" dirty="0">
                <a:latin typeface="Arial" pitchFamily="34" charset="0"/>
                <a:cs typeface="Arial" pitchFamily="34" charset="0"/>
              </a:rPr>
              <a:t> </a:t>
            </a:r>
            <a:r>
              <a:rPr lang="hu-HU" sz="2400" dirty="0" err="1">
                <a:latin typeface="Arial" pitchFamily="34" charset="0"/>
                <a:cs typeface="Arial" pitchFamily="34" charset="0"/>
              </a:rPr>
              <a:t>formen</a:t>
            </a:r>
            <a:r>
              <a:rPr lang="hu-HU" sz="2400" dirty="0">
                <a:latin typeface="Arial" pitchFamily="34" charset="0"/>
                <a:cs typeface="Arial" pitchFamily="34" charset="0"/>
              </a:rPr>
              <a:t>: </a:t>
            </a:r>
            <a:r>
              <a:rPr lang="hu-HU" sz="2400" b="1" dirty="0" err="1">
                <a:latin typeface="Arial" pitchFamily="34" charset="0"/>
                <a:cs typeface="Arial" pitchFamily="34" charset="0"/>
              </a:rPr>
              <a:t>Myelomeningozele</a:t>
            </a:r>
            <a:r>
              <a:rPr lang="hu-HU" sz="2400" dirty="0">
                <a:latin typeface="Arial" pitchFamily="34" charset="0"/>
                <a:cs typeface="Arial" pitchFamily="34" charset="0"/>
              </a:rPr>
              <a:t> (RM), </a:t>
            </a:r>
            <a:r>
              <a:rPr lang="hu-HU" sz="2400" b="1" dirty="0" err="1">
                <a:latin typeface="Arial" pitchFamily="34" charset="0"/>
                <a:cs typeface="Arial" pitchFamily="34" charset="0"/>
              </a:rPr>
              <a:t>Anencephalie</a:t>
            </a:r>
            <a:r>
              <a:rPr lang="hu-HU" sz="2400" dirty="0">
                <a:latin typeface="Arial" pitchFamily="34" charset="0"/>
                <a:cs typeface="Arial" pitchFamily="34" charset="0"/>
              </a:rPr>
              <a:t> </a:t>
            </a:r>
            <a:r>
              <a:rPr lang="hu-HU" sz="2400" dirty="0" err="1">
                <a:latin typeface="Arial" pitchFamily="34" charset="0"/>
                <a:cs typeface="Arial" pitchFamily="34" charset="0"/>
              </a:rPr>
              <a:t>oder</a:t>
            </a:r>
            <a:r>
              <a:rPr lang="hu-HU" sz="2400" dirty="0">
                <a:latin typeface="Arial" pitchFamily="34" charset="0"/>
                <a:cs typeface="Arial" pitchFamily="34" charset="0"/>
              </a:rPr>
              <a:t> </a:t>
            </a:r>
            <a:r>
              <a:rPr lang="hu-HU" sz="2400" dirty="0" err="1">
                <a:latin typeface="Arial" pitchFamily="34" charset="0"/>
                <a:cs typeface="Arial" pitchFamily="34" charset="0"/>
              </a:rPr>
              <a:t>Cranioschisis</a:t>
            </a:r>
            <a:r>
              <a:rPr lang="hu-HU" sz="2400" dirty="0">
                <a:latin typeface="Arial" pitchFamily="34" charset="0"/>
                <a:cs typeface="Arial" pitchFamily="34" charset="0"/>
              </a:rPr>
              <a:t> (</a:t>
            </a:r>
            <a:r>
              <a:rPr lang="hu-HU" sz="2400" dirty="0" err="1">
                <a:latin typeface="Arial" pitchFamily="34" charset="0"/>
                <a:cs typeface="Arial" pitchFamily="34" charset="0"/>
              </a:rPr>
              <a:t>Gehirn</a:t>
            </a:r>
            <a:r>
              <a:rPr lang="hu-HU" sz="2400" dirty="0">
                <a:latin typeface="Arial" pitchFamily="34" charset="0"/>
                <a:cs typeface="Arial" pitchFamily="34" charset="0"/>
              </a:rPr>
              <a:t>) </a:t>
            </a:r>
            <a:r>
              <a:rPr lang="hu-HU" sz="2400" dirty="0" err="1">
                <a:latin typeface="Arial" pitchFamily="34" charset="0"/>
                <a:cs typeface="Arial" pitchFamily="34" charset="0"/>
              </a:rPr>
              <a:t>oder</a:t>
            </a:r>
            <a:r>
              <a:rPr lang="hu-HU" sz="2400" dirty="0">
                <a:latin typeface="Arial" pitchFamily="34" charset="0"/>
                <a:cs typeface="Arial" pitchFamily="34" charset="0"/>
              </a:rPr>
              <a:t> </a:t>
            </a:r>
            <a:r>
              <a:rPr lang="hu-HU" sz="2400" dirty="0" err="1">
                <a:latin typeface="Arial" pitchFamily="34" charset="0"/>
                <a:cs typeface="Arial" pitchFamily="34" charset="0"/>
              </a:rPr>
              <a:t>Craniorachischisis</a:t>
            </a:r>
            <a:r>
              <a:rPr lang="hu-HU" sz="2400" dirty="0">
                <a:latin typeface="Arial" pitchFamily="34" charset="0"/>
                <a:cs typeface="Arial" pitchFamily="34" charset="0"/>
              </a:rPr>
              <a:t> (die </a:t>
            </a:r>
            <a:r>
              <a:rPr lang="hu-HU" sz="2400" dirty="0" err="1">
                <a:latin typeface="Arial" pitchFamily="34" charset="0"/>
                <a:cs typeface="Arial" pitchFamily="34" charset="0"/>
              </a:rPr>
              <a:t>ganze</a:t>
            </a:r>
            <a:r>
              <a:rPr lang="hu-HU" sz="2400" dirty="0">
                <a:latin typeface="Arial" pitchFamily="34" charset="0"/>
                <a:cs typeface="Arial" pitchFamily="34" charset="0"/>
              </a:rPr>
              <a:t> </a:t>
            </a:r>
            <a:r>
              <a:rPr lang="hu-HU" sz="2400" dirty="0" err="1">
                <a:latin typeface="Arial" pitchFamily="34" charset="0"/>
                <a:cs typeface="Arial" pitchFamily="34" charset="0"/>
              </a:rPr>
              <a:t>Länge</a:t>
            </a:r>
            <a:r>
              <a:rPr lang="hu-HU" sz="2400" dirty="0">
                <a:latin typeface="Arial" pitchFamily="34" charset="0"/>
                <a:cs typeface="Arial" pitchFamily="34" charset="0"/>
              </a:rPr>
              <a:t> des </a:t>
            </a:r>
            <a:r>
              <a:rPr lang="hu-HU" sz="2400" dirty="0" err="1">
                <a:latin typeface="Arial" pitchFamily="34" charset="0"/>
                <a:cs typeface="Arial" pitchFamily="34" charset="0"/>
              </a:rPr>
              <a:t>Neuralrohr</a:t>
            </a:r>
            <a:r>
              <a:rPr lang="hu-HU" sz="2400" dirty="0">
                <a:latin typeface="Arial" pitchFamily="34" charset="0"/>
                <a:cs typeface="Arial" pitchFamily="34" charset="0"/>
              </a:rPr>
              <a:t> </a:t>
            </a:r>
            <a:r>
              <a:rPr lang="hu-HU" sz="2400" dirty="0" err="1">
                <a:latin typeface="Arial" pitchFamily="34" charset="0"/>
                <a:cs typeface="Arial" pitchFamily="34" charset="0"/>
              </a:rPr>
              <a:t>bleibt</a:t>
            </a:r>
            <a:r>
              <a:rPr lang="hu-HU" sz="2400" dirty="0">
                <a:latin typeface="Arial" pitchFamily="34" charset="0"/>
                <a:cs typeface="Arial" pitchFamily="34" charset="0"/>
              </a:rPr>
              <a:t> </a:t>
            </a:r>
            <a:r>
              <a:rPr lang="hu-HU" sz="2400" dirty="0" err="1">
                <a:latin typeface="Arial" pitchFamily="34" charset="0"/>
                <a:cs typeface="Arial" pitchFamily="34" charset="0"/>
              </a:rPr>
              <a:t>geöffnet</a:t>
            </a:r>
            <a:r>
              <a:rPr lang="hu-HU" sz="2400" dirty="0">
                <a:latin typeface="Arial" pitchFamily="34" charset="0"/>
                <a:cs typeface="Arial" pitchFamily="34" charset="0"/>
              </a:rPr>
              <a:t>)</a:t>
            </a:r>
            <a:endParaRPr lang="de-DE" sz="2400" dirty="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3" cstate="print"/>
          <a:srcRect/>
          <a:stretch>
            <a:fillRect/>
          </a:stretch>
        </p:blipFill>
        <p:spPr bwMode="auto">
          <a:xfrm>
            <a:off x="971550" y="0"/>
            <a:ext cx="6624638"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ím 1"/>
          <p:cNvSpPr>
            <a:spLocks noGrp="1"/>
          </p:cNvSpPr>
          <p:nvPr>
            <p:ph type="ctrTitle" idx="4294967295"/>
          </p:nvPr>
        </p:nvSpPr>
        <p:spPr>
          <a:xfrm>
            <a:off x="685800" y="2130425"/>
            <a:ext cx="7772400" cy="1470025"/>
          </a:xfrm>
        </p:spPr>
        <p:txBody>
          <a:bodyPr/>
          <a:lstStyle/>
          <a:p>
            <a:r>
              <a:rPr lang="hu-HU" dirty="0" err="1">
                <a:cs typeface="Arial" charset="0"/>
              </a:rPr>
              <a:t>Zerebrale</a:t>
            </a:r>
            <a:r>
              <a:rPr lang="hu-HU" dirty="0">
                <a:cs typeface="Arial" charset="0"/>
              </a:rPr>
              <a:t> </a:t>
            </a:r>
            <a:r>
              <a:rPr lang="hu-HU" dirty="0" err="1">
                <a:cs typeface="Arial" charset="0"/>
              </a:rPr>
              <a:t>Dysraphien</a:t>
            </a:r>
            <a:endParaRPr lang="de-DE" dirty="0">
              <a:cs typeface="Arial" charset="0"/>
            </a:endParaRPr>
          </a:p>
        </p:txBody>
      </p:sp>
      <p:sp>
        <p:nvSpPr>
          <p:cNvPr id="158723" name="Alcím 2"/>
          <p:cNvSpPr>
            <a:spLocks noGrp="1"/>
          </p:cNvSpPr>
          <p:nvPr>
            <p:ph type="subTitle" idx="4294967295"/>
          </p:nvPr>
        </p:nvSpPr>
        <p:spPr>
          <a:xfrm>
            <a:off x="1182688" y="3695700"/>
            <a:ext cx="6778625" cy="1927225"/>
          </a:xfrm>
        </p:spPr>
        <p:txBody>
          <a:bodyPr/>
          <a:lstStyle/>
          <a:p>
            <a:pPr marL="0" indent="0" algn="ctr">
              <a:buFontTx/>
              <a:buNone/>
            </a:pPr>
            <a:endParaRPr 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www.ajnr.org/site/imgquiz/img/06242013qz_b.jpg"/>
          <p:cNvPicPr>
            <a:picLocks noChangeAspect="1" noChangeArrowheads="1"/>
          </p:cNvPicPr>
          <p:nvPr/>
        </p:nvPicPr>
        <p:blipFill>
          <a:blip r:embed="rId2" cstate="print"/>
          <a:srcRect/>
          <a:stretch>
            <a:fillRect/>
          </a:stretch>
        </p:blipFill>
        <p:spPr bwMode="auto">
          <a:xfrm>
            <a:off x="179388" y="188913"/>
            <a:ext cx="5343525" cy="6448425"/>
          </a:xfrm>
          <a:prstGeom prst="rect">
            <a:avLst/>
          </a:prstGeom>
          <a:noFill/>
          <a:ln w="9525">
            <a:noFill/>
            <a:miter lim="800000"/>
            <a:headEnd/>
            <a:tailEnd/>
          </a:ln>
        </p:spPr>
      </p:pic>
      <p:sp>
        <p:nvSpPr>
          <p:cNvPr id="159747" name="Téglalap 2"/>
          <p:cNvSpPr>
            <a:spLocks noChangeArrowheads="1"/>
          </p:cNvSpPr>
          <p:nvPr/>
        </p:nvSpPr>
        <p:spPr bwMode="auto">
          <a:xfrm>
            <a:off x="5724525" y="260350"/>
            <a:ext cx="3132138" cy="3754438"/>
          </a:xfrm>
          <a:prstGeom prst="rect">
            <a:avLst/>
          </a:prstGeom>
          <a:noFill/>
          <a:ln w="9525">
            <a:noFill/>
            <a:miter lim="800000"/>
            <a:headEnd/>
            <a:tailEnd/>
          </a:ln>
        </p:spPr>
        <p:txBody>
          <a:bodyPr>
            <a:spAutoFit/>
          </a:bodyPr>
          <a:lstStyle/>
          <a:p>
            <a:pPr algn="just"/>
            <a:r>
              <a:rPr lang="hu-HU" sz="1400">
                <a:latin typeface="Arial" charset="0"/>
                <a:cs typeface="Arial" charset="0"/>
              </a:rPr>
              <a:t>Cleidocranial dysplasia (CCD) is a rare congenital autosomal-dominant skeletal dysplasia that results in delayed or failed ossification of the membranous bones. It is characterized by typical clinical and radiological findings, which include prominent womian bones (intrasutural bones, </a:t>
            </a:r>
            <a:r>
              <a:rPr lang="hu-HU" sz="1400" i="1">
                <a:latin typeface="Arial" charset="0"/>
                <a:cs typeface="Arial" charset="0"/>
              </a:rPr>
              <a:t>green arrows</a:t>
            </a:r>
            <a:r>
              <a:rPr lang="hu-HU" sz="1400">
                <a:latin typeface="Arial" charset="0"/>
                <a:cs typeface="Arial" charset="0"/>
              </a:rPr>
              <a:t>); patent cranial sutures and fontanelles (</a:t>
            </a:r>
            <a:r>
              <a:rPr lang="hu-HU" sz="1400" i="1">
                <a:latin typeface="Arial" charset="0"/>
                <a:cs typeface="Arial" charset="0"/>
              </a:rPr>
              <a:t>blue arrows</a:t>
            </a:r>
            <a:r>
              <a:rPr lang="hu-HU" sz="1400">
                <a:latin typeface="Arial" charset="0"/>
                <a:cs typeface="Arial" charset="0"/>
              </a:rPr>
              <a:t>); </a:t>
            </a:r>
            <a:r>
              <a:rPr lang="hu-HU" sz="1400">
                <a:solidFill>
                  <a:srgbClr val="C00000"/>
                </a:solidFill>
                <a:latin typeface="Arial" charset="0"/>
                <a:cs typeface="Arial" charset="0"/>
              </a:rPr>
              <a:t>cranium bifidum occultum frontalis (</a:t>
            </a:r>
            <a:r>
              <a:rPr lang="hu-HU" sz="1400" i="1">
                <a:solidFill>
                  <a:srgbClr val="C00000"/>
                </a:solidFill>
                <a:latin typeface="Arial" charset="0"/>
                <a:cs typeface="Arial" charset="0"/>
              </a:rPr>
              <a:t>red arrow</a:t>
            </a:r>
            <a:r>
              <a:rPr lang="hu-HU" sz="1400">
                <a:solidFill>
                  <a:srgbClr val="C00000"/>
                </a:solidFill>
                <a:latin typeface="Arial" charset="0"/>
                <a:cs typeface="Arial" charset="0"/>
              </a:rPr>
              <a:t>)</a:t>
            </a:r>
            <a:r>
              <a:rPr lang="hu-HU" sz="1400">
                <a:latin typeface="Arial" charset="0"/>
                <a:cs typeface="Arial" charset="0"/>
              </a:rPr>
              <a:t>; bell-shaped, superiorly narrowed thorax with hypoplastic or aplastic clavicles (</a:t>
            </a:r>
            <a:r>
              <a:rPr lang="hu-HU" sz="1400" i="1">
                <a:latin typeface="Arial" charset="0"/>
                <a:cs typeface="Arial" charset="0"/>
              </a:rPr>
              <a:t>yellow arrows</a:t>
            </a:r>
            <a:r>
              <a:rPr lang="hu-HU" sz="1400">
                <a:latin typeface="Arial" charset="0"/>
                <a:cs typeface="Arial" charset="0"/>
              </a:rPr>
              <a:t>); supernumerary teeth; short stature; and a variety of other skeletal changes. </a:t>
            </a:r>
            <a:endParaRPr lang="de-DE" sz="1400">
              <a:latin typeface="Arial" charset="0"/>
              <a:cs typeface="Arial" charset="0"/>
            </a:endParaRPr>
          </a:p>
        </p:txBody>
      </p:sp>
      <p:sp>
        <p:nvSpPr>
          <p:cNvPr id="159748" name="Rectangle 4"/>
          <p:cNvSpPr>
            <a:spLocks noChangeArrowheads="1"/>
          </p:cNvSpPr>
          <p:nvPr/>
        </p:nvSpPr>
        <p:spPr bwMode="auto">
          <a:xfrm>
            <a:off x="6372225" y="4581525"/>
            <a:ext cx="2185214" cy="923330"/>
          </a:xfrm>
          <a:prstGeom prst="rect">
            <a:avLst/>
          </a:prstGeom>
          <a:noFill/>
          <a:ln w="9525">
            <a:noFill/>
            <a:miter lim="800000"/>
            <a:headEnd/>
            <a:tailEnd/>
          </a:ln>
          <a:effectLst/>
        </p:spPr>
        <p:txBody>
          <a:bodyPr wrap="none">
            <a:spAutoFit/>
          </a:bodyPr>
          <a:lstStyle/>
          <a:p>
            <a:r>
              <a:rPr lang="hu-HU" b="1" dirty="0" err="1">
                <a:solidFill>
                  <a:srgbClr val="C00000"/>
                </a:solidFill>
                <a:latin typeface="Arial" charset="0"/>
              </a:rPr>
              <a:t>Cranium</a:t>
            </a:r>
            <a:r>
              <a:rPr lang="hu-HU" b="1" dirty="0">
                <a:solidFill>
                  <a:srgbClr val="C00000"/>
                </a:solidFill>
                <a:latin typeface="Arial" charset="0"/>
              </a:rPr>
              <a:t> </a:t>
            </a:r>
            <a:r>
              <a:rPr lang="hu-HU" b="1" dirty="0" err="1">
                <a:solidFill>
                  <a:srgbClr val="C00000"/>
                </a:solidFill>
                <a:latin typeface="Arial" charset="0"/>
              </a:rPr>
              <a:t>bifidum</a:t>
            </a:r>
            <a:endParaRPr lang="hu-HU" b="1" dirty="0">
              <a:solidFill>
                <a:srgbClr val="C00000"/>
              </a:solidFill>
              <a:latin typeface="Arial" charset="0"/>
            </a:endParaRPr>
          </a:p>
          <a:p>
            <a:r>
              <a:rPr lang="hu-HU" b="1" dirty="0" err="1">
                <a:solidFill>
                  <a:srgbClr val="C00000"/>
                </a:solidFill>
                <a:latin typeface="Arial" charset="0"/>
              </a:rPr>
              <a:t>occultum</a:t>
            </a:r>
            <a:r>
              <a:rPr lang="hu-HU" b="1" dirty="0">
                <a:solidFill>
                  <a:srgbClr val="C00000"/>
                </a:solidFill>
                <a:latin typeface="Arial" charset="0"/>
              </a:rPr>
              <a:t> </a:t>
            </a:r>
            <a:r>
              <a:rPr lang="hu-HU" b="1" dirty="0" err="1">
                <a:solidFill>
                  <a:srgbClr val="C00000"/>
                </a:solidFill>
                <a:latin typeface="Arial" charset="0"/>
              </a:rPr>
              <a:t>frontalis</a:t>
            </a:r>
            <a:endParaRPr lang="hu-HU" b="1" dirty="0">
              <a:solidFill>
                <a:srgbClr val="C00000"/>
              </a:solidFill>
              <a:latin typeface="Arial" charset="0"/>
            </a:endParaRPr>
          </a:p>
          <a:p>
            <a:r>
              <a:rPr lang="hu-HU" b="1" dirty="0">
                <a:solidFill>
                  <a:srgbClr val="C00000"/>
                </a:solidFill>
                <a:latin typeface="Arial" charset="0"/>
              </a:rPr>
              <a:t>(</a:t>
            </a:r>
            <a:r>
              <a:rPr lang="hu-HU" b="1" dirty="0" err="1">
                <a:solidFill>
                  <a:srgbClr val="C00000"/>
                </a:solidFill>
                <a:latin typeface="Arial" charset="0"/>
              </a:rPr>
              <a:t>roter</a:t>
            </a:r>
            <a:r>
              <a:rPr lang="hu-HU" b="1" dirty="0">
                <a:solidFill>
                  <a:srgbClr val="C00000"/>
                </a:solidFill>
                <a:latin typeface="Arial" charset="0"/>
              </a:rPr>
              <a:t> </a:t>
            </a:r>
            <a:r>
              <a:rPr lang="hu-HU" b="1" dirty="0" err="1">
                <a:solidFill>
                  <a:srgbClr val="C00000"/>
                </a:solidFill>
                <a:latin typeface="Arial" charset="0"/>
              </a:rPr>
              <a:t>Pfeil</a:t>
            </a:r>
            <a:r>
              <a:rPr lang="hu-HU" b="1" dirty="0">
                <a:solidFill>
                  <a:srgbClr val="C00000"/>
                </a:solidFill>
                <a:latin typeface="Arial"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zövegdoboz 4"/>
          <p:cNvSpPr txBox="1">
            <a:spLocks noChangeArrowheads="1"/>
          </p:cNvSpPr>
          <p:nvPr/>
        </p:nvSpPr>
        <p:spPr bwMode="auto">
          <a:xfrm>
            <a:off x="611188" y="5157788"/>
            <a:ext cx="3240087" cy="457200"/>
          </a:xfrm>
          <a:prstGeom prst="rect">
            <a:avLst/>
          </a:prstGeom>
          <a:noFill/>
          <a:ln w="9525">
            <a:noFill/>
            <a:miter lim="800000"/>
            <a:headEnd/>
            <a:tailEnd/>
          </a:ln>
        </p:spPr>
        <p:txBody>
          <a:bodyPr>
            <a:spAutoFit/>
          </a:bodyPr>
          <a:lstStyle/>
          <a:p>
            <a:r>
              <a:rPr lang="hu-HU" sz="2400" dirty="0" err="1">
                <a:latin typeface="Arial" charset="0"/>
                <a:cs typeface="Arial" charset="0"/>
              </a:rPr>
              <a:t>Kraniale</a:t>
            </a:r>
            <a:r>
              <a:rPr lang="hu-HU" sz="2400" dirty="0">
                <a:latin typeface="Arial" charset="0"/>
                <a:cs typeface="Arial" charset="0"/>
              </a:rPr>
              <a:t> Meningozele</a:t>
            </a:r>
            <a:endParaRPr lang="de-DE" sz="2400" dirty="0">
              <a:latin typeface="Arial" charset="0"/>
              <a:cs typeface="Arial" charset="0"/>
            </a:endParaRPr>
          </a:p>
        </p:txBody>
      </p:sp>
      <p:pic>
        <p:nvPicPr>
          <p:cNvPr id="160771" name="Picture 4" descr="http://medicine.academic.ru/pictures/medicine/521.jpg"/>
          <p:cNvPicPr>
            <a:picLocks noChangeAspect="1" noChangeArrowheads="1"/>
          </p:cNvPicPr>
          <p:nvPr/>
        </p:nvPicPr>
        <p:blipFill>
          <a:blip r:embed="rId3" cstate="print"/>
          <a:srcRect/>
          <a:stretch>
            <a:fillRect/>
          </a:stretch>
        </p:blipFill>
        <p:spPr bwMode="auto">
          <a:xfrm>
            <a:off x="4645025" y="3716338"/>
            <a:ext cx="4244975" cy="2833687"/>
          </a:xfrm>
          <a:prstGeom prst="rect">
            <a:avLst/>
          </a:prstGeom>
          <a:noFill/>
          <a:ln w="9525">
            <a:noFill/>
            <a:miter lim="800000"/>
            <a:headEnd/>
            <a:tailEnd/>
          </a:ln>
        </p:spPr>
      </p:pic>
      <p:pic>
        <p:nvPicPr>
          <p:cNvPr id="160772" name="Picture 6" descr="http://www.pediatricsconsultantlive.com/sites/default/files/peds/1637739.png"/>
          <p:cNvPicPr>
            <a:picLocks noChangeAspect="1" noChangeArrowheads="1"/>
          </p:cNvPicPr>
          <p:nvPr/>
        </p:nvPicPr>
        <p:blipFill>
          <a:blip r:embed="rId4" cstate="print"/>
          <a:srcRect/>
          <a:stretch>
            <a:fillRect/>
          </a:stretch>
        </p:blipFill>
        <p:spPr bwMode="auto">
          <a:xfrm>
            <a:off x="539750" y="620713"/>
            <a:ext cx="4286250" cy="34671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101600" y="215900"/>
            <a:ext cx="8950325" cy="640873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3" descr="Anencephyaly 1Matthew1"/>
          <p:cNvPicPr>
            <a:picLocks noChangeAspect="1" noChangeArrowheads="1"/>
          </p:cNvPicPr>
          <p:nvPr/>
        </p:nvPicPr>
        <p:blipFill>
          <a:blip r:embed="rId2" cstate="print"/>
          <a:srcRect/>
          <a:stretch>
            <a:fillRect/>
          </a:stretch>
        </p:blipFill>
        <p:spPr bwMode="auto">
          <a:xfrm>
            <a:off x="0" y="0"/>
            <a:ext cx="6096000" cy="4049713"/>
          </a:xfrm>
          <a:prstGeom prst="rect">
            <a:avLst/>
          </a:prstGeom>
          <a:noFill/>
          <a:ln w="9525">
            <a:noFill/>
            <a:miter lim="800000"/>
            <a:headEnd/>
            <a:tailEnd/>
          </a:ln>
        </p:spPr>
      </p:pic>
      <p:pic>
        <p:nvPicPr>
          <p:cNvPr id="163843" name="Picture 4" descr="Anencephaly Maryann1"/>
          <p:cNvPicPr>
            <a:picLocks noChangeAspect="1" noChangeArrowheads="1"/>
          </p:cNvPicPr>
          <p:nvPr/>
        </p:nvPicPr>
        <p:blipFill>
          <a:blip r:embed="rId3" cstate="print"/>
          <a:srcRect/>
          <a:stretch>
            <a:fillRect/>
          </a:stretch>
        </p:blipFill>
        <p:spPr bwMode="auto">
          <a:xfrm>
            <a:off x="3733800" y="2801938"/>
            <a:ext cx="5410200" cy="4056062"/>
          </a:xfrm>
          <a:prstGeom prst="rect">
            <a:avLst/>
          </a:prstGeom>
          <a:noFill/>
          <a:ln w="9525">
            <a:noFill/>
            <a:miter lim="800000"/>
            <a:headEnd/>
            <a:tailEnd/>
          </a:ln>
        </p:spPr>
      </p:pic>
      <p:sp>
        <p:nvSpPr>
          <p:cNvPr id="163844" name="Text Box 5"/>
          <p:cNvSpPr txBox="1">
            <a:spLocks noChangeArrowheads="1"/>
          </p:cNvSpPr>
          <p:nvPr/>
        </p:nvSpPr>
        <p:spPr bwMode="auto">
          <a:xfrm>
            <a:off x="228600" y="4267200"/>
            <a:ext cx="3429000" cy="1768475"/>
          </a:xfrm>
          <a:prstGeom prst="rect">
            <a:avLst/>
          </a:prstGeom>
          <a:noFill/>
          <a:ln w="9525">
            <a:noFill/>
            <a:miter lim="800000"/>
            <a:headEnd/>
            <a:tailEnd/>
          </a:ln>
        </p:spPr>
        <p:txBody>
          <a:bodyPr>
            <a:spAutoFit/>
          </a:bodyPr>
          <a:lstStyle/>
          <a:p>
            <a:pPr>
              <a:spcBef>
                <a:spcPct val="50000"/>
              </a:spcBef>
            </a:pPr>
            <a:r>
              <a:rPr lang="hu-HU" sz="2000">
                <a:latin typeface="Lucida Sans Unicode" pitchFamily="34" charset="0"/>
              </a:rPr>
              <a:t>Anencephalie: siehe weitere Information über solche Kinder:</a:t>
            </a:r>
          </a:p>
          <a:p>
            <a:pPr>
              <a:spcBef>
                <a:spcPct val="50000"/>
              </a:spcBef>
            </a:pPr>
            <a:r>
              <a:rPr lang="hu-HU" sz="2000">
                <a:latin typeface="Lucida Sans Unicode" pitchFamily="34" charset="0"/>
              </a:rPr>
              <a:t>http://www.anencephalie-info.org</a:t>
            </a:r>
          </a:p>
        </p:txBody>
      </p:sp>
      <p:sp>
        <p:nvSpPr>
          <p:cNvPr id="163845" name="Téglalap 4"/>
          <p:cNvSpPr>
            <a:spLocks noChangeArrowheads="1"/>
          </p:cNvSpPr>
          <p:nvPr/>
        </p:nvSpPr>
        <p:spPr bwMode="auto">
          <a:xfrm>
            <a:off x="6011863" y="0"/>
            <a:ext cx="3132137" cy="2554288"/>
          </a:xfrm>
          <a:prstGeom prst="rect">
            <a:avLst/>
          </a:prstGeom>
          <a:noFill/>
          <a:ln w="9525">
            <a:noFill/>
            <a:miter lim="800000"/>
            <a:headEnd/>
            <a:tailEnd/>
          </a:ln>
        </p:spPr>
        <p:txBody>
          <a:bodyPr>
            <a:spAutoFit/>
          </a:bodyPr>
          <a:lstStyle/>
          <a:p>
            <a:r>
              <a:rPr lang="en-US" sz="1600">
                <a:latin typeface="Arial" charset="0"/>
                <a:cs typeface="Arial" charset="0"/>
              </a:rPr>
              <a:t>7% died in utero </a:t>
            </a:r>
            <a:br>
              <a:rPr lang="en-US" sz="1600">
                <a:latin typeface="Arial" charset="0"/>
                <a:cs typeface="Arial" charset="0"/>
              </a:rPr>
            </a:br>
            <a:r>
              <a:rPr lang="en-US" sz="1600">
                <a:latin typeface="Arial" charset="0"/>
                <a:cs typeface="Arial" charset="0"/>
              </a:rPr>
              <a:t>18% died during birth </a:t>
            </a:r>
            <a:br>
              <a:rPr lang="en-US" sz="1600">
                <a:latin typeface="Arial" charset="0"/>
                <a:cs typeface="Arial" charset="0"/>
              </a:rPr>
            </a:br>
            <a:r>
              <a:rPr lang="en-US" sz="1600">
                <a:latin typeface="Arial" charset="0"/>
                <a:cs typeface="Arial" charset="0"/>
              </a:rPr>
              <a:t>26% lived between 1 and 60 minutes </a:t>
            </a:r>
            <a:br>
              <a:rPr lang="en-US" sz="1600">
                <a:latin typeface="Arial" charset="0"/>
                <a:cs typeface="Arial" charset="0"/>
              </a:rPr>
            </a:br>
            <a:r>
              <a:rPr lang="en-US" sz="1600">
                <a:latin typeface="Arial" charset="0"/>
                <a:cs typeface="Arial" charset="0"/>
              </a:rPr>
              <a:t>27% lived between 1 and 24 hours </a:t>
            </a:r>
            <a:br>
              <a:rPr lang="en-US" sz="1600">
                <a:latin typeface="Arial" charset="0"/>
                <a:cs typeface="Arial" charset="0"/>
              </a:rPr>
            </a:br>
            <a:r>
              <a:rPr lang="en-US" sz="1600">
                <a:latin typeface="Arial" charset="0"/>
                <a:cs typeface="Arial" charset="0"/>
              </a:rPr>
              <a:t>17% lived between 1 and 5 days </a:t>
            </a:r>
            <a:br>
              <a:rPr lang="en-US" sz="1600">
                <a:latin typeface="Arial" charset="0"/>
                <a:cs typeface="Arial" charset="0"/>
              </a:rPr>
            </a:br>
            <a:r>
              <a:rPr lang="en-US" sz="1600">
                <a:latin typeface="Arial" charset="0"/>
                <a:cs typeface="Arial" charset="0"/>
              </a:rPr>
              <a:t>5% lived 6 or more days </a:t>
            </a:r>
            <a:endParaRPr lang="hu-HU" sz="1600">
              <a:latin typeface="Arial" charset="0"/>
              <a:cs typeface="Arial" charset="0"/>
            </a:endParaRPr>
          </a:p>
          <a:p>
            <a:r>
              <a:rPr lang="hu-HU" sz="1600">
                <a:latin typeface="Arial" charset="0"/>
                <a:cs typeface="Arial" charset="0"/>
              </a:rPr>
              <a:t>Vitoria de Cristo: 2,5 Jahren</a:t>
            </a:r>
            <a:r>
              <a:rPr lang="en-US" sz="1600">
                <a:latin typeface="Arial" charset="0"/>
                <a:cs typeface="Arial" charset="0"/>
              </a:rPr>
              <a:t/>
            </a:r>
            <a:br>
              <a:rPr lang="en-US" sz="1600">
                <a:latin typeface="Arial" charset="0"/>
                <a:cs typeface="Arial" charset="0"/>
              </a:rPr>
            </a:br>
            <a:endParaRPr lang="de-DE" sz="1600">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Kép 1" descr="anencephaly5.jpg"/>
          <p:cNvPicPr>
            <a:picLocks noChangeAspect="1"/>
          </p:cNvPicPr>
          <p:nvPr/>
        </p:nvPicPr>
        <p:blipFill>
          <a:blip r:embed="rId2" cstate="print"/>
          <a:srcRect/>
          <a:stretch>
            <a:fillRect/>
          </a:stretch>
        </p:blipFill>
        <p:spPr bwMode="auto">
          <a:xfrm>
            <a:off x="2203450" y="0"/>
            <a:ext cx="47371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ím 1"/>
          <p:cNvSpPr>
            <a:spLocks noGrp="1"/>
          </p:cNvSpPr>
          <p:nvPr>
            <p:ph type="ctrTitle" idx="4294967295"/>
          </p:nvPr>
        </p:nvSpPr>
        <p:spPr>
          <a:xfrm>
            <a:off x="685800" y="2130425"/>
            <a:ext cx="7772400" cy="1470025"/>
          </a:xfrm>
        </p:spPr>
        <p:txBody>
          <a:bodyPr/>
          <a:lstStyle/>
          <a:p>
            <a:r>
              <a:rPr lang="hu-HU">
                <a:cs typeface="Arial" charset="0"/>
              </a:rPr>
              <a:t>Spina bifida</a:t>
            </a:r>
            <a:endParaRPr lang="de-DE">
              <a:cs typeface="Arial" charset="0"/>
            </a:endParaRPr>
          </a:p>
        </p:txBody>
      </p:sp>
      <p:sp>
        <p:nvSpPr>
          <p:cNvPr id="165891" name="Alcím 2"/>
          <p:cNvSpPr>
            <a:spLocks noGrp="1"/>
          </p:cNvSpPr>
          <p:nvPr>
            <p:ph type="subTitle" idx="4294967295"/>
          </p:nvPr>
        </p:nvSpPr>
        <p:spPr>
          <a:xfrm>
            <a:off x="1182688" y="3695700"/>
            <a:ext cx="6778625" cy="1927225"/>
          </a:xfrm>
        </p:spPr>
        <p:txBody>
          <a:bodyPr/>
          <a:lstStyle/>
          <a:p>
            <a:pPr marL="0" indent="0" algn="ctr">
              <a:buFontTx/>
              <a:buNone/>
            </a:pPr>
            <a:endParaRPr 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990600" y="4419600"/>
            <a:ext cx="7467600" cy="822325"/>
          </a:xfrm>
          <a:prstGeom prst="rect">
            <a:avLst/>
          </a:prstGeom>
          <a:noFill/>
          <a:ln w="9525">
            <a:noFill/>
            <a:miter lim="800000"/>
            <a:headEnd/>
            <a:tailEnd/>
          </a:ln>
        </p:spPr>
        <p:txBody>
          <a:bodyPr>
            <a:spAutoFit/>
          </a:bodyPr>
          <a:lstStyle/>
          <a:p>
            <a:pPr algn="ctr">
              <a:spcBef>
                <a:spcPct val="50000"/>
              </a:spcBef>
            </a:pPr>
            <a:r>
              <a:rPr lang="hu-HU"/>
              <a:t>Ausbreitung des Neuralrohr nach caudal und Retraktion der Chorda.</a:t>
            </a:r>
          </a:p>
        </p:txBody>
      </p:sp>
      <p:pic>
        <p:nvPicPr>
          <p:cNvPr id="8196" name="Picture 6"/>
          <p:cNvPicPr>
            <a:picLocks noChangeAspect="1" noChangeArrowheads="1"/>
          </p:cNvPicPr>
          <p:nvPr/>
        </p:nvPicPr>
        <p:blipFill>
          <a:blip r:embed="rId3" cstate="print"/>
          <a:srcRect/>
          <a:stretch>
            <a:fillRect/>
          </a:stretch>
        </p:blipFill>
        <p:spPr bwMode="auto">
          <a:xfrm>
            <a:off x="9525" y="-26988"/>
            <a:ext cx="9124950" cy="399097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arsen i"/>
          <p:cNvPicPr>
            <a:picLocks noChangeAspect="1" noChangeArrowheads="1"/>
          </p:cNvPicPr>
          <p:nvPr/>
        </p:nvPicPr>
        <p:blipFill>
          <a:blip r:embed="rId3" cstate="print"/>
          <a:srcRect/>
          <a:stretch>
            <a:fillRect/>
          </a:stretch>
        </p:blipFill>
        <p:spPr bwMode="auto">
          <a:xfrm>
            <a:off x="76200" y="76200"/>
            <a:ext cx="3943350" cy="4495800"/>
          </a:xfrm>
          <a:prstGeom prst="rect">
            <a:avLst/>
          </a:prstGeom>
          <a:noFill/>
          <a:ln w="9525">
            <a:noFill/>
            <a:miter lim="800000"/>
            <a:headEnd/>
            <a:tailEnd/>
          </a:ln>
        </p:spPr>
      </p:pic>
      <p:pic>
        <p:nvPicPr>
          <p:cNvPr id="166915" name="Picture 3" descr="Larssen"/>
          <p:cNvPicPr>
            <a:picLocks noChangeAspect="1" noChangeArrowheads="1"/>
          </p:cNvPicPr>
          <p:nvPr/>
        </p:nvPicPr>
        <p:blipFill>
          <a:blip r:embed="rId4" cstate="print"/>
          <a:srcRect/>
          <a:stretch>
            <a:fillRect/>
          </a:stretch>
        </p:blipFill>
        <p:spPr bwMode="auto">
          <a:xfrm>
            <a:off x="6511925" y="1295400"/>
            <a:ext cx="2387600" cy="5184775"/>
          </a:xfrm>
          <a:prstGeom prst="rect">
            <a:avLst/>
          </a:prstGeom>
          <a:noFill/>
          <a:ln w="9525">
            <a:noFill/>
            <a:miter lim="800000"/>
            <a:headEnd/>
            <a:tailEnd/>
          </a:ln>
        </p:spPr>
      </p:pic>
      <p:pic>
        <p:nvPicPr>
          <p:cNvPr id="166916" name="Picture 4" descr="Larsen h"/>
          <p:cNvPicPr>
            <a:picLocks noChangeAspect="1" noChangeArrowheads="1"/>
          </p:cNvPicPr>
          <p:nvPr/>
        </p:nvPicPr>
        <p:blipFill>
          <a:blip r:embed="rId5" cstate="print"/>
          <a:srcRect/>
          <a:stretch>
            <a:fillRect/>
          </a:stretch>
        </p:blipFill>
        <p:spPr bwMode="auto">
          <a:xfrm>
            <a:off x="4140200" y="3502025"/>
            <a:ext cx="2349500" cy="3355975"/>
          </a:xfrm>
          <a:prstGeom prst="rect">
            <a:avLst/>
          </a:prstGeom>
          <a:noFill/>
          <a:ln w="9525">
            <a:noFill/>
            <a:miter lim="800000"/>
            <a:headEnd/>
            <a:tailEnd/>
          </a:ln>
        </p:spPr>
      </p:pic>
      <p:sp>
        <p:nvSpPr>
          <p:cNvPr id="166917" name="Text Box 5"/>
          <p:cNvSpPr txBox="1">
            <a:spLocks noChangeArrowheads="1"/>
          </p:cNvSpPr>
          <p:nvPr/>
        </p:nvSpPr>
        <p:spPr bwMode="auto">
          <a:xfrm>
            <a:off x="179388" y="4508500"/>
            <a:ext cx="3124200" cy="923925"/>
          </a:xfrm>
          <a:prstGeom prst="rect">
            <a:avLst/>
          </a:prstGeom>
          <a:noFill/>
          <a:ln w="9525">
            <a:noFill/>
            <a:miter lim="800000"/>
            <a:headEnd/>
            <a:tailEnd/>
          </a:ln>
        </p:spPr>
        <p:txBody>
          <a:bodyPr>
            <a:spAutoFit/>
          </a:bodyPr>
          <a:lstStyle/>
          <a:p>
            <a:pPr algn="just" eaLnBrk="0" hangingPunct="0">
              <a:spcBef>
                <a:spcPct val="50000"/>
              </a:spcBef>
            </a:pPr>
            <a:r>
              <a:rPr lang="hu-HU">
                <a:latin typeface="Lucida Sans Unicode" pitchFamily="34" charset="0"/>
              </a:rPr>
              <a:t>Spina bifida aperta: Myelomeningozele in der lumbosakralen Region</a:t>
            </a:r>
            <a:endParaRPr lang="hu-HU">
              <a:latin typeface="Times New Roman" pitchFamily="18" charset="0"/>
            </a:endParaRPr>
          </a:p>
        </p:txBody>
      </p:sp>
      <p:sp>
        <p:nvSpPr>
          <p:cNvPr id="166918" name="Rectangle 7"/>
          <p:cNvSpPr>
            <a:spLocks noChangeArrowheads="1"/>
          </p:cNvSpPr>
          <p:nvPr/>
        </p:nvSpPr>
        <p:spPr bwMode="auto">
          <a:xfrm>
            <a:off x="4140200" y="0"/>
            <a:ext cx="5003800" cy="1077913"/>
          </a:xfrm>
          <a:prstGeom prst="rect">
            <a:avLst/>
          </a:prstGeom>
          <a:noFill/>
          <a:ln w="9525">
            <a:noFill/>
            <a:miter lim="800000"/>
            <a:headEnd/>
            <a:tailEnd/>
          </a:ln>
        </p:spPr>
        <p:txBody>
          <a:bodyPr>
            <a:spAutoFit/>
          </a:bodyPr>
          <a:lstStyle/>
          <a:p>
            <a:pPr eaLnBrk="0" hangingPunct="0">
              <a:spcBef>
                <a:spcPct val="50000"/>
              </a:spcBef>
            </a:pPr>
            <a:r>
              <a:rPr lang="hu-HU" sz="2000">
                <a:latin typeface="Arial" charset="0"/>
                <a:cs typeface="Arial" charset="0"/>
              </a:rPr>
              <a:t>Verschlußstörungen des Neuralrohres: die des </a:t>
            </a:r>
            <a:r>
              <a:rPr lang="hu-HU" sz="2000" b="1">
                <a:solidFill>
                  <a:srgbClr val="CC0066"/>
                </a:solidFill>
                <a:latin typeface="Arial" charset="0"/>
                <a:cs typeface="Arial" charset="0"/>
              </a:rPr>
              <a:t>caudalen Neuroporus </a:t>
            </a:r>
            <a:r>
              <a:rPr lang="hu-HU" sz="2000">
                <a:latin typeface="Arial" charset="0"/>
                <a:cs typeface="Arial" charset="0"/>
              </a:rPr>
              <a:t>resultiert in Spina bifida</a:t>
            </a:r>
            <a:r>
              <a:rPr lang="hu-HU" sz="2400">
                <a:latin typeface="Times New Roman" pitchFamily="18" charset="0"/>
              </a:rPr>
              <a:t>.</a:t>
            </a:r>
          </a:p>
        </p:txBody>
      </p:sp>
      <p:sp>
        <p:nvSpPr>
          <p:cNvPr id="166919" name="Text Box 5"/>
          <p:cNvSpPr txBox="1">
            <a:spLocks noChangeArrowheads="1"/>
          </p:cNvSpPr>
          <p:nvPr/>
        </p:nvSpPr>
        <p:spPr bwMode="auto">
          <a:xfrm>
            <a:off x="395288" y="5732463"/>
            <a:ext cx="3124200" cy="923925"/>
          </a:xfrm>
          <a:prstGeom prst="rect">
            <a:avLst/>
          </a:prstGeom>
          <a:noFill/>
          <a:ln w="9525">
            <a:noFill/>
            <a:miter lim="800000"/>
            <a:headEnd/>
            <a:tailEnd/>
          </a:ln>
        </p:spPr>
        <p:txBody>
          <a:bodyPr>
            <a:spAutoFit/>
          </a:bodyPr>
          <a:lstStyle/>
          <a:p>
            <a:pPr algn="just" eaLnBrk="0" hangingPunct="0">
              <a:spcBef>
                <a:spcPct val="50000"/>
              </a:spcBef>
            </a:pPr>
            <a:r>
              <a:rPr lang="hu-HU">
                <a:latin typeface="Lucida Sans Unicode" pitchFamily="34" charset="0"/>
              </a:rPr>
              <a:t>Spina bifida occulta: Lipom/Angiom in der lumbosakralen Region</a:t>
            </a:r>
            <a:endParaRPr lang="hu-HU">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cstate="print"/>
          <a:srcRect/>
          <a:stretch>
            <a:fillRect/>
          </a:stretch>
        </p:blipFill>
        <p:spPr bwMode="auto">
          <a:xfrm>
            <a:off x="42863" y="266700"/>
            <a:ext cx="9058275" cy="63246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0" y="0"/>
            <a:ext cx="6781800" cy="6467475"/>
          </a:xfrm>
          <a:prstGeom prst="rect">
            <a:avLst/>
          </a:prstGeom>
          <a:noFill/>
          <a:ln w="9525">
            <a:noFill/>
            <a:miter lim="800000"/>
            <a:headEnd/>
            <a:tailEnd/>
          </a:ln>
        </p:spPr>
      </p:pic>
      <p:sp>
        <p:nvSpPr>
          <p:cNvPr id="171011" name="Szövegdoboz 2"/>
          <p:cNvSpPr txBox="1">
            <a:spLocks noChangeArrowheads="1"/>
          </p:cNvSpPr>
          <p:nvPr/>
        </p:nvSpPr>
        <p:spPr bwMode="auto">
          <a:xfrm>
            <a:off x="6516216" y="6488113"/>
            <a:ext cx="2627784" cy="369332"/>
          </a:xfrm>
          <a:prstGeom prst="rect">
            <a:avLst/>
          </a:prstGeom>
          <a:noFill/>
          <a:ln w="9525">
            <a:noFill/>
            <a:miter lim="800000"/>
            <a:headEnd/>
            <a:tailEnd/>
          </a:ln>
        </p:spPr>
        <p:txBody>
          <a:bodyPr wrap="square">
            <a:spAutoFit/>
          </a:bodyPr>
          <a:lstStyle/>
          <a:p>
            <a:r>
              <a:rPr lang="hu-HU" dirty="0">
                <a:latin typeface="Arial" charset="0"/>
                <a:cs typeface="Arial" charset="0"/>
              </a:rPr>
              <a:t>13-jähriges </a:t>
            </a:r>
            <a:r>
              <a:rPr lang="hu-HU" dirty="0" err="1">
                <a:latin typeface="Arial" charset="0"/>
                <a:cs typeface="Arial" charset="0"/>
              </a:rPr>
              <a:t>Mädchen</a:t>
            </a:r>
            <a:endParaRPr lang="de-DE" dirty="0">
              <a:latin typeface="Arial" charset="0"/>
              <a:cs typeface="Arial" charset="0"/>
            </a:endParaRPr>
          </a:p>
        </p:txBody>
      </p:sp>
      <p:sp>
        <p:nvSpPr>
          <p:cNvPr id="171012" name="Szövegdoboz 3"/>
          <p:cNvSpPr txBox="1">
            <a:spLocks noChangeArrowheads="1"/>
          </p:cNvSpPr>
          <p:nvPr/>
        </p:nvSpPr>
        <p:spPr bwMode="auto">
          <a:xfrm>
            <a:off x="7019925" y="981075"/>
            <a:ext cx="1584325" cy="830997"/>
          </a:xfrm>
          <a:prstGeom prst="rect">
            <a:avLst/>
          </a:prstGeom>
          <a:noFill/>
          <a:ln w="9525">
            <a:noFill/>
            <a:miter lim="800000"/>
            <a:headEnd/>
            <a:tailEnd/>
          </a:ln>
        </p:spPr>
        <p:txBody>
          <a:bodyPr>
            <a:spAutoFit/>
          </a:bodyPr>
          <a:lstStyle/>
          <a:p>
            <a:r>
              <a:rPr lang="hu-HU" sz="2400" dirty="0">
                <a:latin typeface="Arial" charset="0"/>
                <a:cs typeface="Arial" charset="0"/>
              </a:rPr>
              <a:t>Faun- </a:t>
            </a:r>
            <a:r>
              <a:rPr lang="hu-HU" sz="2400" dirty="0" err="1">
                <a:latin typeface="Arial" charset="0"/>
                <a:cs typeface="Arial" charset="0"/>
              </a:rPr>
              <a:t>Schwanz</a:t>
            </a:r>
            <a:endParaRPr lang="de-DE" sz="2400" dirty="0">
              <a:latin typeface="Arial"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Documents and Settings\Dr. Magyar Atilla\Dokumentumok\Attila\Pető intézet\7 előadás 2007 11 06\Larssen 2.jpg"/>
          <p:cNvPicPr>
            <a:picLocks noChangeAspect="1" noChangeArrowheads="1"/>
          </p:cNvPicPr>
          <p:nvPr/>
        </p:nvPicPr>
        <p:blipFill>
          <a:blip r:embed="rId3" cstate="print"/>
          <a:srcRect/>
          <a:stretch>
            <a:fillRect/>
          </a:stretch>
        </p:blipFill>
        <p:spPr bwMode="auto">
          <a:xfrm>
            <a:off x="395288" y="52388"/>
            <a:ext cx="4500562" cy="6761162"/>
          </a:xfrm>
          <a:prstGeom prst="rect">
            <a:avLst/>
          </a:prstGeom>
          <a:noFill/>
          <a:ln w="9525">
            <a:noFill/>
            <a:miter lim="800000"/>
            <a:headEnd/>
            <a:tailEnd/>
          </a:ln>
        </p:spPr>
      </p:pic>
      <p:sp>
        <p:nvSpPr>
          <p:cNvPr id="173059" name="Text Box 5"/>
          <p:cNvSpPr txBox="1">
            <a:spLocks noChangeArrowheads="1"/>
          </p:cNvSpPr>
          <p:nvPr/>
        </p:nvSpPr>
        <p:spPr bwMode="auto">
          <a:xfrm>
            <a:off x="5364163" y="2708275"/>
            <a:ext cx="3124200" cy="923925"/>
          </a:xfrm>
          <a:prstGeom prst="rect">
            <a:avLst/>
          </a:prstGeom>
          <a:noFill/>
          <a:ln w="9525">
            <a:noFill/>
            <a:miter lim="800000"/>
            <a:headEnd/>
            <a:tailEnd/>
          </a:ln>
        </p:spPr>
        <p:txBody>
          <a:bodyPr>
            <a:spAutoFit/>
          </a:bodyPr>
          <a:lstStyle/>
          <a:p>
            <a:pPr algn="just" eaLnBrk="0" hangingPunct="0">
              <a:spcBef>
                <a:spcPct val="50000"/>
              </a:spcBef>
            </a:pPr>
            <a:r>
              <a:rPr lang="hu-HU">
                <a:latin typeface="Lucida Sans Unicode" pitchFamily="34" charset="0"/>
              </a:rPr>
              <a:t>Spina bifida aperta: Myelomeningozele in der lumbaren Region</a:t>
            </a:r>
            <a:endParaRPr lang="hu-HU">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C:\Documents and Settings\Dr. Magyar Atilla\Dokumentumok\Képek\PEDIA01-01-007B.jpg"/>
          <p:cNvPicPr>
            <a:picLocks noChangeAspect="1" noChangeArrowheads="1"/>
          </p:cNvPicPr>
          <p:nvPr/>
        </p:nvPicPr>
        <p:blipFill>
          <a:blip r:embed="rId3" cstate="print"/>
          <a:srcRect/>
          <a:stretch>
            <a:fillRect/>
          </a:stretch>
        </p:blipFill>
        <p:spPr bwMode="auto">
          <a:xfrm>
            <a:off x="1077913" y="1250950"/>
            <a:ext cx="6986587" cy="4356100"/>
          </a:xfrm>
          <a:prstGeom prst="rect">
            <a:avLst/>
          </a:prstGeom>
          <a:noFill/>
          <a:ln w="9525">
            <a:noFill/>
            <a:miter lim="800000"/>
            <a:headEnd/>
            <a:tailEnd/>
          </a:ln>
        </p:spPr>
      </p:pic>
      <p:sp>
        <p:nvSpPr>
          <p:cNvPr id="175107" name="Text Box 5"/>
          <p:cNvSpPr txBox="1">
            <a:spLocks noChangeArrowheads="1"/>
          </p:cNvSpPr>
          <p:nvPr/>
        </p:nvSpPr>
        <p:spPr bwMode="auto">
          <a:xfrm>
            <a:off x="1187450" y="5661025"/>
            <a:ext cx="3124200" cy="923925"/>
          </a:xfrm>
          <a:prstGeom prst="rect">
            <a:avLst/>
          </a:prstGeom>
          <a:noFill/>
          <a:ln w="9525">
            <a:noFill/>
            <a:miter lim="800000"/>
            <a:headEnd/>
            <a:tailEnd/>
          </a:ln>
        </p:spPr>
        <p:txBody>
          <a:bodyPr>
            <a:spAutoFit/>
          </a:bodyPr>
          <a:lstStyle/>
          <a:p>
            <a:pPr algn="just" eaLnBrk="0" hangingPunct="0">
              <a:spcBef>
                <a:spcPct val="50000"/>
              </a:spcBef>
            </a:pPr>
            <a:r>
              <a:rPr lang="hu-HU">
                <a:latin typeface="Lucida Sans Unicode" pitchFamily="34" charset="0"/>
              </a:rPr>
              <a:t>Spina bifida aperta: Myelomeningozele in der thorakolumbaren Region</a:t>
            </a:r>
            <a:endParaRPr lang="hu-HU">
              <a:latin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bestpractice.bmj.com/best-practice/images/bp/en-gb/709-32_default.jpg"/>
          <p:cNvPicPr>
            <a:picLocks noChangeAspect="1" noChangeArrowheads="1"/>
          </p:cNvPicPr>
          <p:nvPr/>
        </p:nvPicPr>
        <p:blipFill>
          <a:blip r:embed="rId3" cstate="print"/>
          <a:srcRect/>
          <a:stretch>
            <a:fillRect/>
          </a:stretch>
        </p:blipFill>
        <p:spPr bwMode="auto">
          <a:xfrm>
            <a:off x="0" y="0"/>
            <a:ext cx="5618163" cy="3240088"/>
          </a:xfrm>
          <a:prstGeom prst="rect">
            <a:avLst/>
          </a:prstGeom>
          <a:noFill/>
          <a:ln w="9525">
            <a:noFill/>
            <a:miter lim="800000"/>
            <a:headEnd/>
            <a:tailEnd/>
          </a:ln>
        </p:spPr>
      </p:pic>
      <p:pic>
        <p:nvPicPr>
          <p:cNvPr id="177155" name="Picture 3"/>
          <p:cNvPicPr>
            <a:picLocks noChangeAspect="1" noChangeArrowheads="1"/>
          </p:cNvPicPr>
          <p:nvPr/>
        </p:nvPicPr>
        <p:blipFill>
          <a:blip r:embed="rId4" cstate="print"/>
          <a:srcRect/>
          <a:stretch>
            <a:fillRect/>
          </a:stretch>
        </p:blipFill>
        <p:spPr bwMode="auto">
          <a:xfrm>
            <a:off x="2706688" y="3500438"/>
            <a:ext cx="6437312" cy="3357562"/>
          </a:xfrm>
          <a:prstGeom prst="rect">
            <a:avLst/>
          </a:prstGeom>
          <a:noFill/>
          <a:ln w="9525">
            <a:noFill/>
            <a:miter lim="800000"/>
            <a:headEnd/>
            <a:tailEnd/>
          </a:ln>
        </p:spPr>
      </p:pic>
      <p:sp>
        <p:nvSpPr>
          <p:cNvPr id="177156" name="Szövegdoboz 3"/>
          <p:cNvSpPr txBox="1">
            <a:spLocks noChangeArrowheads="1"/>
          </p:cNvSpPr>
          <p:nvPr/>
        </p:nvSpPr>
        <p:spPr bwMode="auto">
          <a:xfrm>
            <a:off x="5867400" y="333375"/>
            <a:ext cx="2736850" cy="830263"/>
          </a:xfrm>
          <a:prstGeom prst="rect">
            <a:avLst/>
          </a:prstGeom>
          <a:noFill/>
          <a:ln w="9525">
            <a:noFill/>
            <a:miter lim="800000"/>
            <a:headEnd/>
            <a:tailEnd/>
          </a:ln>
        </p:spPr>
        <p:txBody>
          <a:bodyPr>
            <a:spAutoFit/>
          </a:bodyPr>
          <a:lstStyle/>
          <a:p>
            <a:r>
              <a:rPr lang="hu-HU" sz="2400">
                <a:latin typeface="Times New Roman" pitchFamily="18" charset="0"/>
              </a:rPr>
              <a:t>Zervikale und sakrale Meningozele</a:t>
            </a:r>
            <a:endParaRPr lang="de-DE" sz="2400">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a:stretch>
            <a:fillRect/>
          </a:stretch>
        </p:blipFill>
        <p:spPr bwMode="auto">
          <a:xfrm>
            <a:off x="395288" y="53975"/>
            <a:ext cx="5400675" cy="6770688"/>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cstate="print"/>
          <a:srcRect/>
          <a:stretch>
            <a:fillRect/>
          </a:stretch>
        </p:blipFill>
        <p:spPr bwMode="auto">
          <a:xfrm>
            <a:off x="58738" y="3151188"/>
            <a:ext cx="9017000" cy="3455987"/>
          </a:xfrm>
          <a:prstGeom prst="rect">
            <a:avLst/>
          </a:prstGeom>
          <a:noFill/>
          <a:ln w="9525">
            <a:noFill/>
            <a:miter lim="800000"/>
            <a:headEnd/>
            <a:tailEnd/>
          </a:ln>
        </p:spPr>
      </p:pic>
      <p:sp>
        <p:nvSpPr>
          <p:cNvPr id="181251" name="Szövegdoboz 2"/>
          <p:cNvSpPr txBox="1">
            <a:spLocks noChangeArrowheads="1"/>
          </p:cNvSpPr>
          <p:nvPr/>
        </p:nvSpPr>
        <p:spPr bwMode="auto">
          <a:xfrm>
            <a:off x="611188" y="620713"/>
            <a:ext cx="7777162" cy="1570037"/>
          </a:xfrm>
          <a:prstGeom prst="rect">
            <a:avLst/>
          </a:prstGeom>
          <a:noFill/>
          <a:ln w="9525">
            <a:noFill/>
            <a:miter lim="800000"/>
            <a:headEnd/>
            <a:tailEnd/>
          </a:ln>
        </p:spPr>
        <p:txBody>
          <a:bodyPr>
            <a:spAutoFit/>
          </a:bodyPr>
          <a:lstStyle/>
          <a:p>
            <a:r>
              <a:rPr lang="hu-HU" sz="2400">
                <a:latin typeface="Arial" charset="0"/>
                <a:cs typeface="Arial" charset="0"/>
              </a:rPr>
              <a:t>Verknöcherung der Wirbeln: „bei allen Feten und Kindern eine normale Spina bifida occulta vorhanden. Sie wird hervorgerufen durch einen dorsomedialen Verknöcherungsmangel in der Lumbosakral-Region.”</a:t>
            </a:r>
            <a:endParaRPr lang="de-DE" sz="2400">
              <a:latin typeface="Arial" charset="0"/>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Cím 1"/>
          <p:cNvSpPr>
            <a:spLocks noGrp="1"/>
          </p:cNvSpPr>
          <p:nvPr>
            <p:ph type="title" idx="4294967295"/>
          </p:nvPr>
        </p:nvSpPr>
        <p:spPr>
          <a:xfrm>
            <a:off x="685800" y="260350"/>
            <a:ext cx="7772400" cy="865188"/>
          </a:xfrm>
        </p:spPr>
        <p:txBody>
          <a:bodyPr/>
          <a:lstStyle/>
          <a:p>
            <a:r>
              <a:rPr lang="hu-HU">
                <a:cs typeface="Arial" charset="0"/>
              </a:rPr>
              <a:t>Neuralrohrdefekten</a:t>
            </a:r>
            <a:endParaRPr lang="de-DE">
              <a:cs typeface="Arial" charset="0"/>
            </a:endParaRPr>
          </a:p>
        </p:txBody>
      </p:sp>
      <p:sp>
        <p:nvSpPr>
          <p:cNvPr id="183299" name="Tartalom helye 2"/>
          <p:cNvSpPr>
            <a:spLocks noGrp="1"/>
          </p:cNvSpPr>
          <p:nvPr>
            <p:ph idx="4294967295"/>
          </p:nvPr>
        </p:nvSpPr>
        <p:spPr>
          <a:xfrm>
            <a:off x="685800" y="1125538"/>
            <a:ext cx="7772400" cy="4970462"/>
          </a:xfrm>
        </p:spPr>
        <p:txBody>
          <a:bodyPr/>
          <a:lstStyle/>
          <a:p>
            <a:r>
              <a:rPr lang="hu-HU" sz="2400">
                <a:cs typeface="Arial" charset="0"/>
              </a:rPr>
              <a:t>noch dazu: NRD werden von sozialem und wirtschaftlichem Status beeinflußt</a:t>
            </a:r>
          </a:p>
          <a:p>
            <a:r>
              <a:rPr lang="hu-HU" sz="2400">
                <a:cs typeface="Arial" charset="0"/>
              </a:rPr>
              <a:t>mütterliche Hyperthermie während des ertsten Trimester beeinflußt </a:t>
            </a:r>
          </a:p>
          <a:p>
            <a:r>
              <a:rPr lang="hu-HU" sz="2400">
                <a:cs typeface="Arial" charset="0"/>
              </a:rPr>
              <a:t>durch Kaffeeetrinken beeinflußt</a:t>
            </a:r>
          </a:p>
          <a:p>
            <a:r>
              <a:rPr lang="hu-HU" sz="2400">
                <a:cs typeface="Arial" charset="0"/>
              </a:rPr>
              <a:t>auch durch elternlichen Alter beeinflußt (häufiger bei Müttern über 40 und unter 19)</a:t>
            </a:r>
          </a:p>
          <a:p>
            <a:r>
              <a:rPr lang="hu-HU" sz="2400">
                <a:cs typeface="Arial" charset="0"/>
              </a:rPr>
              <a:t>durch Arbeitsstelle der Eltern beeinflußt (häufiger bei denen, die mit Agrochemikalien arbeiten, bei Kochen, Portier, Putzleutem….)</a:t>
            </a:r>
          </a:p>
          <a:p>
            <a:r>
              <a:rPr lang="hu-HU" sz="2400">
                <a:cs typeface="Arial" charset="0"/>
              </a:rPr>
              <a:t>was fehlt? Schlagen mit Auge von Hexen….</a:t>
            </a:r>
            <a:endParaRPr lang="de-DE" sz="2400">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0" y="3284538"/>
            <a:ext cx="3132138" cy="936625"/>
          </a:xfrm>
          <a:prstGeom prst="rect">
            <a:avLst/>
          </a:prstGeom>
          <a:noFill/>
          <a:ln w="9525">
            <a:noFill/>
            <a:miter lim="800000"/>
            <a:headEnd/>
            <a:tailEnd/>
          </a:ln>
        </p:spPr>
        <p:txBody>
          <a:bodyPr/>
          <a:lstStyle/>
          <a:p>
            <a:pPr algn="ctr" eaLnBrk="0" hangingPunct="0"/>
            <a:r>
              <a:rPr lang="hu-HU" sz="2400">
                <a:latin typeface="Arial" charset="0"/>
                <a:cs typeface="Arial" charset="0"/>
              </a:rPr>
              <a:t>Zirkulation des </a:t>
            </a:r>
            <a:r>
              <a:rPr lang="hu-HU" sz="2400">
                <a:latin typeface="Symbol" pitchFamily="18" charset="2"/>
                <a:cs typeface="Arial" charset="0"/>
              </a:rPr>
              <a:t>a</a:t>
            </a:r>
            <a:r>
              <a:rPr lang="hu-HU" sz="2400">
                <a:latin typeface="Arial" charset="0"/>
                <a:cs typeface="Arial" charset="0"/>
              </a:rPr>
              <a:t>-Fetoproteins (AFP)</a:t>
            </a:r>
          </a:p>
        </p:txBody>
      </p:sp>
      <p:pic>
        <p:nvPicPr>
          <p:cNvPr id="184323" name="Picture 2"/>
          <p:cNvPicPr>
            <a:picLocks noChangeAspect="1" noChangeArrowheads="1"/>
          </p:cNvPicPr>
          <p:nvPr/>
        </p:nvPicPr>
        <p:blipFill>
          <a:blip r:embed="rId3" cstate="print"/>
          <a:srcRect/>
          <a:stretch>
            <a:fillRect/>
          </a:stretch>
        </p:blipFill>
        <p:spPr bwMode="auto">
          <a:xfrm>
            <a:off x="0" y="0"/>
            <a:ext cx="6300788" cy="3386138"/>
          </a:xfrm>
          <a:prstGeom prst="rect">
            <a:avLst/>
          </a:prstGeom>
          <a:noFill/>
          <a:ln w="9525">
            <a:noFill/>
            <a:miter lim="800000"/>
            <a:headEnd/>
            <a:tailEnd/>
          </a:ln>
        </p:spPr>
      </p:pic>
      <p:pic>
        <p:nvPicPr>
          <p:cNvPr id="184324" name="Picture 3"/>
          <p:cNvPicPr>
            <a:picLocks noChangeAspect="1" noChangeArrowheads="1"/>
          </p:cNvPicPr>
          <p:nvPr/>
        </p:nvPicPr>
        <p:blipFill>
          <a:blip r:embed="rId4" cstate="print"/>
          <a:srcRect/>
          <a:stretch>
            <a:fillRect/>
          </a:stretch>
        </p:blipFill>
        <p:spPr bwMode="auto">
          <a:xfrm>
            <a:off x="3708400" y="3203575"/>
            <a:ext cx="5435600" cy="3654425"/>
          </a:xfrm>
          <a:prstGeom prst="rect">
            <a:avLst/>
          </a:prstGeom>
          <a:noFill/>
          <a:ln w="9525">
            <a:noFill/>
            <a:miter lim="800000"/>
            <a:headEnd/>
            <a:tailEnd/>
          </a:ln>
        </p:spPr>
      </p:pic>
      <p:pic>
        <p:nvPicPr>
          <p:cNvPr id="184325" name="Picture 4"/>
          <p:cNvPicPr>
            <a:picLocks noChangeAspect="1" noChangeArrowheads="1"/>
          </p:cNvPicPr>
          <p:nvPr/>
        </p:nvPicPr>
        <p:blipFill>
          <a:blip r:embed="rId5" cstate="print"/>
          <a:srcRect/>
          <a:stretch>
            <a:fillRect/>
          </a:stretch>
        </p:blipFill>
        <p:spPr bwMode="auto">
          <a:xfrm>
            <a:off x="5795963" y="0"/>
            <a:ext cx="3348037" cy="1943100"/>
          </a:xfrm>
          <a:prstGeom prst="rect">
            <a:avLst/>
          </a:prstGeom>
          <a:noFill/>
          <a:ln w="9525">
            <a:noFill/>
            <a:miter lim="800000"/>
            <a:headEnd/>
            <a:tailEnd/>
          </a:ln>
        </p:spPr>
      </p:pic>
      <p:sp>
        <p:nvSpPr>
          <p:cNvPr id="184326" name="Text Box 2"/>
          <p:cNvSpPr txBox="1">
            <a:spLocks noChangeArrowheads="1"/>
          </p:cNvSpPr>
          <p:nvPr/>
        </p:nvSpPr>
        <p:spPr bwMode="auto">
          <a:xfrm>
            <a:off x="468313" y="5921375"/>
            <a:ext cx="3130550" cy="936625"/>
          </a:xfrm>
          <a:prstGeom prst="rect">
            <a:avLst/>
          </a:prstGeom>
          <a:noFill/>
          <a:ln w="9525">
            <a:noFill/>
            <a:miter lim="800000"/>
            <a:headEnd/>
            <a:tailEnd/>
          </a:ln>
        </p:spPr>
        <p:txBody>
          <a:bodyPr/>
          <a:lstStyle/>
          <a:p>
            <a:pPr algn="ctr" eaLnBrk="0" hangingPunct="0"/>
            <a:r>
              <a:rPr lang="hu-HU" sz="2400">
                <a:latin typeface="Arial" charset="0"/>
                <a:cs typeface="Arial" charset="0"/>
              </a:rPr>
              <a:t>AFP in dem mütterlichen Serum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Larsen r"/>
          <p:cNvPicPr>
            <a:picLocks noChangeAspect="1" noChangeArrowheads="1"/>
          </p:cNvPicPr>
          <p:nvPr/>
        </p:nvPicPr>
        <p:blipFill>
          <a:blip r:embed="rId3" cstate="print"/>
          <a:srcRect/>
          <a:stretch>
            <a:fillRect/>
          </a:stretch>
        </p:blipFill>
        <p:spPr bwMode="auto">
          <a:xfrm>
            <a:off x="685800" y="381000"/>
            <a:ext cx="5222875" cy="5410200"/>
          </a:xfrm>
          <a:prstGeom prst="rect">
            <a:avLst/>
          </a:prstGeom>
          <a:noFill/>
          <a:ln w="9525">
            <a:noFill/>
            <a:miter lim="800000"/>
            <a:headEnd/>
            <a:tailEnd/>
          </a:ln>
        </p:spPr>
      </p:pic>
      <p:pic>
        <p:nvPicPr>
          <p:cNvPr id="188417" name="Picture 1"/>
          <p:cNvPicPr>
            <a:picLocks noChangeAspect="1" noChangeArrowheads="1"/>
          </p:cNvPicPr>
          <p:nvPr/>
        </p:nvPicPr>
        <p:blipFill>
          <a:blip r:embed="rId4" cstate="print"/>
          <a:srcRect/>
          <a:stretch>
            <a:fillRect/>
          </a:stretch>
        </p:blipFill>
        <p:spPr bwMode="auto">
          <a:xfrm>
            <a:off x="5702300" y="260648"/>
            <a:ext cx="3441700" cy="1574800"/>
          </a:xfrm>
          <a:prstGeom prst="rect">
            <a:avLst/>
          </a:prstGeom>
          <a:noFill/>
          <a:ln w="9525">
            <a:noFill/>
            <a:miter lim="800000"/>
            <a:headEnd/>
            <a:tailEnd/>
          </a:ln>
        </p:spPr>
      </p:pic>
      <p:cxnSp>
        <p:nvCxnSpPr>
          <p:cNvPr id="6" name="Egyenes összekötő nyíllal 5"/>
          <p:cNvCxnSpPr/>
          <p:nvPr/>
        </p:nvCxnSpPr>
        <p:spPr>
          <a:xfrm flipV="1">
            <a:off x="3851920" y="1196752"/>
            <a:ext cx="2952328" cy="2304256"/>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Szövegdoboz 4">
            <a:extLst>
              <a:ext uri="{FF2B5EF4-FFF2-40B4-BE49-F238E27FC236}">
                <a16:creationId xmlns:a16="http://schemas.microsoft.com/office/drawing/2014/main" id="{1CB96A7F-4E65-46A9-84B9-9C02E6CEAF91}"/>
              </a:ext>
            </a:extLst>
          </p:cNvPr>
          <p:cNvSpPr txBox="1"/>
          <p:nvPr/>
        </p:nvSpPr>
        <p:spPr>
          <a:xfrm>
            <a:off x="6122181" y="3113432"/>
            <a:ext cx="2808312" cy="1754326"/>
          </a:xfrm>
          <a:prstGeom prst="rect">
            <a:avLst/>
          </a:prstGeom>
          <a:noFill/>
        </p:spPr>
        <p:txBody>
          <a:bodyPr wrap="square" rtlCol="0">
            <a:spAutoFit/>
          </a:bodyPr>
          <a:lstStyle/>
          <a:p>
            <a:r>
              <a:rPr lang="de-DE" dirty="0"/>
              <a:t>Dorsale </a:t>
            </a:r>
            <a:r>
              <a:rPr lang="de-DE" dirty="0" err="1"/>
              <a:t>Blastoporenlippe</a:t>
            </a:r>
            <a:r>
              <a:rPr lang="de-DE" dirty="0"/>
              <a:t> </a:t>
            </a:r>
            <a:r>
              <a:rPr lang="hu-HU" dirty="0"/>
              <a:t>der </a:t>
            </a:r>
            <a:r>
              <a:rPr lang="hu-HU" dirty="0" err="1"/>
              <a:t>Froschen</a:t>
            </a:r>
            <a:r>
              <a:rPr lang="hu-HU" dirty="0"/>
              <a:t> </a:t>
            </a:r>
            <a:r>
              <a:rPr lang="de-DE" dirty="0"/>
              <a:t>ist Analog mit Primitivknoten</a:t>
            </a:r>
            <a:r>
              <a:rPr lang="hu-HU" dirty="0"/>
              <a:t> des </a:t>
            </a:r>
            <a:r>
              <a:rPr lang="hu-HU" dirty="0" err="1"/>
              <a:t>Menschen</a:t>
            </a:r>
            <a:r>
              <a:rPr lang="de-DE" dirty="0"/>
              <a:t>: sie </a:t>
            </a:r>
            <a:r>
              <a:rPr lang="hu-HU" dirty="0" err="1"/>
              <a:t>beide</a:t>
            </a:r>
            <a:r>
              <a:rPr lang="hu-HU" dirty="0"/>
              <a:t> </a:t>
            </a:r>
            <a:r>
              <a:rPr lang="de-DE" dirty="0"/>
              <a:t>repräsentieren den Organizer</a:t>
            </a:r>
          </a:p>
        </p:txBody>
      </p:sp>
    </p:spTree>
    <p:extLst>
      <p:ext uri="{BB962C8B-B14F-4D97-AF65-F5344CB8AC3E}">
        <p14:creationId xmlns:p14="http://schemas.microsoft.com/office/powerpoint/2010/main" val="534754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Cím 1"/>
          <p:cNvSpPr>
            <a:spLocks noGrp="1"/>
          </p:cNvSpPr>
          <p:nvPr>
            <p:ph type="title" idx="4294967295"/>
          </p:nvPr>
        </p:nvSpPr>
        <p:spPr>
          <a:xfrm>
            <a:off x="457200" y="274638"/>
            <a:ext cx="8229600" cy="731837"/>
          </a:xfrm>
        </p:spPr>
        <p:txBody>
          <a:bodyPr/>
          <a:lstStyle/>
          <a:p>
            <a:r>
              <a:rPr lang="hu-HU" sz="4000">
                <a:cs typeface="Arial" charset="0"/>
              </a:rPr>
              <a:t>Folsäure (FS) und NRD</a:t>
            </a:r>
            <a:endParaRPr lang="de-DE" sz="4000">
              <a:cs typeface="Arial" charset="0"/>
            </a:endParaRPr>
          </a:p>
        </p:txBody>
      </p:sp>
      <p:sp>
        <p:nvSpPr>
          <p:cNvPr id="186371" name="Tartalom helye 2"/>
          <p:cNvSpPr>
            <a:spLocks noGrp="1"/>
          </p:cNvSpPr>
          <p:nvPr>
            <p:ph idx="4294967295"/>
          </p:nvPr>
        </p:nvSpPr>
        <p:spPr>
          <a:xfrm>
            <a:off x="758825" y="1484313"/>
            <a:ext cx="7772400" cy="4743450"/>
          </a:xfrm>
        </p:spPr>
        <p:txBody>
          <a:bodyPr/>
          <a:lstStyle/>
          <a:p>
            <a:r>
              <a:rPr lang="de-DE" sz="2000" dirty="0">
                <a:cs typeface="Arial" charset="0"/>
              </a:rPr>
              <a:t>Medizinische Forschung der 60-er Jahren (Richard </a:t>
            </a:r>
            <a:r>
              <a:rPr lang="de-DE" sz="2000" dirty="0" err="1">
                <a:cs typeface="Arial" charset="0"/>
              </a:rPr>
              <a:t>Smithells</a:t>
            </a:r>
            <a:r>
              <a:rPr lang="de-DE" sz="2000" dirty="0">
                <a:cs typeface="Arial" charset="0"/>
              </a:rPr>
              <a:t>) haben gezeigt, dass die Mütter, die ein Kind mit NRD geboren haben, haben einen erhöhten Abbauprodukt (FIGLU) im Harn, das auf einen Folsäuremangel hindeutet.</a:t>
            </a:r>
          </a:p>
          <a:p>
            <a:r>
              <a:rPr lang="de-DE" sz="2000" dirty="0">
                <a:cs typeface="Arial" charset="0"/>
              </a:rPr>
              <a:t>Multivitamine mit Folsäure wurden in den 80/90-er Jahren getestet</a:t>
            </a:r>
          </a:p>
          <a:p>
            <a:r>
              <a:rPr lang="de-DE" sz="2000" dirty="0">
                <a:cs typeface="Arial" charset="0"/>
              </a:rPr>
              <a:t>Dieses Diät hat die Häufigkeit der NRD drastisch (mit 50-70%) reduziert.</a:t>
            </a:r>
          </a:p>
          <a:p>
            <a:r>
              <a:rPr lang="de-DE" sz="2000" dirty="0">
                <a:cs typeface="Arial" charset="0"/>
              </a:rPr>
              <a:t>Tägliches Dosis ist 0,4 mg (Prävention ist dann 50%) oder 4 mg, (für Frauen die schon ein Kind mit NRD haben; Prävention ist 70%) für die Monaten -1 bis +3.</a:t>
            </a:r>
          </a:p>
          <a:p>
            <a:r>
              <a:rPr lang="de-DE" sz="2000" dirty="0">
                <a:cs typeface="Arial" charset="0"/>
              </a:rPr>
              <a:t>Daraus kann man folgen: Störung des Metabolismus von der FS ist die Hauptursache der NRD</a:t>
            </a:r>
          </a:p>
          <a:p>
            <a:r>
              <a:rPr lang="de-DE" sz="2000" dirty="0">
                <a:cs typeface="Arial" charset="0"/>
              </a:rPr>
              <a:t>Mit FS kann man aber NRD nicht komplett eliminieren: es gibt FS-unabhängige NRD-Fällen.</a:t>
            </a:r>
          </a:p>
          <a:p>
            <a:endParaRPr lang="hu-HU" sz="2000" dirty="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hu-HU" sz="3200" dirty="0">
                <a:solidFill>
                  <a:schemeClr val="accent2"/>
                </a:solidFill>
              </a:rPr>
              <a:t>Neurale </a:t>
            </a:r>
            <a:r>
              <a:rPr lang="hu-HU" sz="3200" dirty="0" err="1">
                <a:solidFill>
                  <a:schemeClr val="accent2"/>
                </a:solidFill>
              </a:rPr>
              <a:t>Induktion</a:t>
            </a:r>
            <a:r>
              <a:rPr lang="hu-HU" sz="3200" dirty="0">
                <a:solidFill>
                  <a:schemeClr val="accent2"/>
                </a:solidFill>
              </a:rPr>
              <a:t>: </a:t>
            </a:r>
            <a:r>
              <a:rPr lang="hu-HU" sz="3200" dirty="0" err="1">
                <a:solidFill>
                  <a:schemeClr val="accent2"/>
                </a:solidFill>
              </a:rPr>
              <a:t>Ausschaltung</a:t>
            </a:r>
            <a:r>
              <a:rPr lang="hu-HU" sz="3200" dirty="0">
                <a:solidFill>
                  <a:schemeClr val="accent2"/>
                </a:solidFill>
              </a:rPr>
              <a:t> der BMP-4 </a:t>
            </a:r>
            <a:endParaRPr lang="hu-HU" dirty="0"/>
          </a:p>
        </p:txBody>
      </p:sp>
      <p:sp>
        <p:nvSpPr>
          <p:cNvPr id="165891" name="Rectangle 3"/>
          <p:cNvSpPr>
            <a:spLocks noGrp="1" noChangeArrowheads="1"/>
          </p:cNvSpPr>
          <p:nvPr>
            <p:ph idx="1"/>
          </p:nvPr>
        </p:nvSpPr>
        <p:spPr>
          <a:xfrm>
            <a:off x="446410" y="1268760"/>
            <a:ext cx="8229600" cy="4525963"/>
          </a:xfrm>
        </p:spPr>
        <p:txBody>
          <a:bodyPr/>
          <a:lstStyle/>
          <a:p>
            <a:r>
              <a:rPr lang="de-DE" sz="2400" dirty="0"/>
              <a:t>Aus Primitivknoten, </a:t>
            </a:r>
            <a:r>
              <a:rPr lang="de-DE" sz="2400" dirty="0" err="1"/>
              <a:t>Notochord</a:t>
            </a:r>
            <a:r>
              <a:rPr lang="de-DE" sz="2400" dirty="0"/>
              <a:t> und Hypoblast werden </a:t>
            </a:r>
            <a:r>
              <a:rPr lang="de-DE" sz="2400" dirty="0" err="1"/>
              <a:t>parakrine</a:t>
            </a:r>
            <a:r>
              <a:rPr lang="de-DE" sz="2400" dirty="0"/>
              <a:t> Faktoren sezerniert, die die Signalübertragung der </a:t>
            </a:r>
            <a:r>
              <a:rPr lang="de-DE" sz="2400" dirty="0" err="1"/>
              <a:t>ektodermalen</a:t>
            </a:r>
            <a:r>
              <a:rPr lang="de-DE" sz="2400" dirty="0"/>
              <a:t> BMP4 ausschalten können: Ausschaltung der BMP4 induziert die neurale Entwicklung. </a:t>
            </a:r>
          </a:p>
          <a:p>
            <a:r>
              <a:rPr lang="de-DE" sz="2400" dirty="0"/>
              <a:t>(Ungestörte Einwirkung von BMP4-Wirkung auf den Ektoderm resultiert im Oberflächenektoderm.)</a:t>
            </a:r>
          </a:p>
          <a:p>
            <a:r>
              <a:rPr lang="de-DE" sz="2400" dirty="0"/>
              <a:t>Produkte der oben genannte Regionen:</a:t>
            </a:r>
          </a:p>
          <a:p>
            <a:r>
              <a:rPr lang="de-DE" sz="2400" b="1" dirty="0" err="1"/>
              <a:t>Chordin</a:t>
            </a:r>
            <a:r>
              <a:rPr lang="de-DE" sz="2400" dirty="0"/>
              <a:t> (bindet und neutralisiert BMP4).</a:t>
            </a:r>
          </a:p>
          <a:p>
            <a:r>
              <a:rPr lang="de-DE" sz="2400" b="1" dirty="0" err="1"/>
              <a:t>Noggin</a:t>
            </a:r>
            <a:r>
              <a:rPr lang="de-DE" sz="2400" dirty="0"/>
              <a:t> macht das gleiche aber noch stärker.</a:t>
            </a:r>
          </a:p>
          <a:p>
            <a:r>
              <a:rPr lang="de-DE" sz="2400" b="1" dirty="0" err="1"/>
              <a:t>Follistatin</a:t>
            </a:r>
            <a:r>
              <a:rPr lang="de-DE" sz="2400" dirty="0"/>
              <a:t> bindet BMP7 und </a:t>
            </a:r>
            <a:r>
              <a:rPr lang="de-DE" sz="2400" dirty="0" err="1"/>
              <a:t>Aktivin</a:t>
            </a:r>
            <a:r>
              <a:rPr lang="de-DE" sz="2400" dirty="0"/>
              <a:t>. </a:t>
            </a:r>
          </a:p>
          <a:p>
            <a:r>
              <a:rPr lang="de-DE" sz="2400" dirty="0"/>
              <a:t>Diese </a:t>
            </a:r>
            <a:r>
              <a:rPr lang="de-DE" sz="2400" dirty="0" err="1"/>
              <a:t>Neuralinducer</a:t>
            </a:r>
            <a:r>
              <a:rPr lang="de-DE" sz="2400" dirty="0"/>
              <a:t> neutralisieren </a:t>
            </a:r>
            <a:r>
              <a:rPr lang="de-DE" sz="2400" dirty="0" err="1"/>
              <a:t>ektodermaler</a:t>
            </a:r>
            <a:r>
              <a:rPr lang="de-DE" sz="2400" dirty="0"/>
              <a:t> BMP4. </a:t>
            </a:r>
          </a:p>
        </p:txBody>
      </p:sp>
    </p:spTree>
    <p:extLst>
      <p:ext uri="{BB962C8B-B14F-4D97-AF65-F5344CB8AC3E}">
        <p14:creationId xmlns:p14="http://schemas.microsoft.com/office/powerpoint/2010/main" val="559860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1FF34"/>
          <p:cNvPicPr>
            <a:picLocks noChangeAspect="1" noChangeArrowheads="1"/>
          </p:cNvPicPr>
          <p:nvPr/>
        </p:nvPicPr>
        <p:blipFill>
          <a:blip r:embed="rId3" cstate="print"/>
          <a:srcRect/>
          <a:stretch>
            <a:fillRect/>
          </a:stretch>
        </p:blipFill>
        <p:spPr bwMode="auto">
          <a:xfrm>
            <a:off x="1647825" y="228600"/>
            <a:ext cx="6221413" cy="6400800"/>
          </a:xfrm>
          <a:prstGeom prst="rect">
            <a:avLst/>
          </a:prstGeom>
          <a:noFill/>
          <a:ln w="9525">
            <a:noFill/>
            <a:miter lim="800000"/>
            <a:headEnd/>
            <a:tailEnd/>
          </a:ln>
        </p:spPr>
      </p:pic>
      <p:sp>
        <p:nvSpPr>
          <p:cNvPr id="188419" name="Text Box 3"/>
          <p:cNvSpPr txBox="1">
            <a:spLocks noChangeArrowheads="1"/>
          </p:cNvSpPr>
          <p:nvPr/>
        </p:nvSpPr>
        <p:spPr bwMode="auto">
          <a:xfrm>
            <a:off x="6227763" y="6400800"/>
            <a:ext cx="2736850" cy="457200"/>
          </a:xfrm>
          <a:prstGeom prst="rect">
            <a:avLst/>
          </a:prstGeom>
          <a:noFill/>
          <a:ln w="9525">
            <a:noFill/>
            <a:miter lim="800000"/>
            <a:headEnd/>
            <a:tailEnd/>
          </a:ln>
        </p:spPr>
        <p:txBody>
          <a:bodyPr>
            <a:spAutoFit/>
          </a:bodyPr>
          <a:lstStyle/>
          <a:p>
            <a:pPr>
              <a:spcBef>
                <a:spcPct val="50000"/>
              </a:spcBef>
            </a:pPr>
            <a:r>
              <a:rPr lang="hu-HU" sz="1200"/>
              <a:t>Sanes, D  Development of the nervous system</a:t>
            </a:r>
          </a:p>
        </p:txBody>
      </p:sp>
    </p:spTree>
    <p:extLst>
      <p:ext uri="{BB962C8B-B14F-4D97-AF65-F5344CB8AC3E}">
        <p14:creationId xmlns:p14="http://schemas.microsoft.com/office/powerpoint/2010/main" val="396943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1FF24"/>
          <p:cNvPicPr>
            <a:picLocks noChangeAspect="1" noChangeArrowheads="1"/>
          </p:cNvPicPr>
          <p:nvPr/>
        </p:nvPicPr>
        <p:blipFill>
          <a:blip r:embed="rId3" cstate="print"/>
          <a:srcRect/>
          <a:stretch>
            <a:fillRect/>
          </a:stretch>
        </p:blipFill>
        <p:spPr bwMode="auto">
          <a:xfrm>
            <a:off x="762000" y="609600"/>
            <a:ext cx="7620000" cy="3876675"/>
          </a:xfrm>
          <a:prstGeom prst="rect">
            <a:avLst/>
          </a:prstGeom>
          <a:noFill/>
        </p:spPr>
      </p:pic>
      <p:sp>
        <p:nvSpPr>
          <p:cNvPr id="164867" name="Text Box 3"/>
          <p:cNvSpPr txBox="1">
            <a:spLocks noChangeArrowheads="1"/>
          </p:cNvSpPr>
          <p:nvPr/>
        </p:nvSpPr>
        <p:spPr bwMode="auto">
          <a:xfrm>
            <a:off x="609600" y="4800600"/>
            <a:ext cx="8229600" cy="1384995"/>
          </a:xfrm>
          <a:prstGeom prst="rect">
            <a:avLst/>
          </a:prstGeom>
          <a:noFill/>
          <a:ln w="9525">
            <a:noFill/>
            <a:miter lim="800000"/>
            <a:headEnd/>
            <a:tailEnd/>
          </a:ln>
          <a:effectLst/>
        </p:spPr>
        <p:txBody>
          <a:bodyPr>
            <a:spAutoFit/>
          </a:bodyPr>
          <a:lstStyle/>
          <a:p>
            <a:pPr eaLnBrk="0" hangingPunct="0">
              <a:spcBef>
                <a:spcPct val="50000"/>
              </a:spcBef>
            </a:pPr>
            <a:r>
              <a:rPr lang="hu-HU" sz="2400" dirty="0" err="1">
                <a:latin typeface="Times New Roman" pitchFamily="18" charset="0"/>
              </a:rPr>
              <a:t>KO-Mauslinien</a:t>
            </a:r>
            <a:endParaRPr lang="hu-HU" sz="2400" dirty="0">
              <a:latin typeface="Times New Roman" pitchFamily="18" charset="0"/>
            </a:endParaRPr>
          </a:p>
          <a:p>
            <a:pPr eaLnBrk="0" hangingPunct="0">
              <a:spcBef>
                <a:spcPct val="50000"/>
              </a:spcBef>
            </a:pPr>
            <a:r>
              <a:rPr lang="hu-HU" sz="2400" dirty="0" err="1">
                <a:latin typeface="Times New Roman" pitchFamily="18" charset="0"/>
              </a:rPr>
              <a:t>Links</a:t>
            </a:r>
            <a:r>
              <a:rPr lang="hu-HU" sz="2400" dirty="0">
                <a:latin typeface="Times New Roman" pitchFamily="18" charset="0"/>
              </a:rPr>
              <a:t>: </a:t>
            </a:r>
            <a:r>
              <a:rPr lang="hu-HU" sz="2400" dirty="0" err="1">
                <a:latin typeface="Times New Roman" pitchFamily="18" charset="0"/>
              </a:rPr>
              <a:t>Wildtyp-</a:t>
            </a:r>
            <a:r>
              <a:rPr lang="hu-HU" sz="2400" dirty="0">
                <a:latin typeface="Times New Roman" pitchFamily="18" charset="0"/>
              </a:rPr>
              <a:t>, </a:t>
            </a:r>
            <a:r>
              <a:rPr lang="hu-HU" sz="2400" dirty="0" err="1">
                <a:latin typeface="Times New Roman" pitchFamily="18" charset="0"/>
              </a:rPr>
              <a:t>mitte</a:t>
            </a:r>
            <a:r>
              <a:rPr lang="hu-HU" sz="2400" dirty="0">
                <a:latin typeface="Times New Roman" pitchFamily="18" charset="0"/>
              </a:rPr>
              <a:t>: Noggin </a:t>
            </a:r>
            <a:r>
              <a:rPr lang="hu-HU" sz="2400" baseline="30000" dirty="0">
                <a:latin typeface="Times New Roman" pitchFamily="18" charset="0"/>
              </a:rPr>
              <a:t>-/-</a:t>
            </a:r>
            <a:r>
              <a:rPr lang="hu-HU" sz="2400" dirty="0">
                <a:latin typeface="Times New Roman" pitchFamily="18" charset="0"/>
              </a:rPr>
              <a:t> -;  </a:t>
            </a:r>
            <a:r>
              <a:rPr lang="hu-HU" sz="2400" dirty="0" err="1">
                <a:latin typeface="Times New Roman" pitchFamily="18" charset="0"/>
              </a:rPr>
              <a:t>rechts</a:t>
            </a:r>
            <a:r>
              <a:rPr lang="hu-HU" sz="2400" dirty="0">
                <a:latin typeface="Times New Roman" pitchFamily="18" charset="0"/>
              </a:rPr>
              <a:t>: </a:t>
            </a:r>
            <a:r>
              <a:rPr lang="hu-HU" sz="2400" dirty="0" err="1">
                <a:latin typeface="Times New Roman" pitchFamily="18" charset="0"/>
              </a:rPr>
              <a:t>Chordin</a:t>
            </a:r>
            <a:r>
              <a:rPr lang="hu-HU" sz="2400" baseline="30000" dirty="0" err="1">
                <a:latin typeface="Times New Roman" pitchFamily="18" charset="0"/>
              </a:rPr>
              <a:t>-</a:t>
            </a:r>
            <a:r>
              <a:rPr lang="hu-HU" sz="2400" baseline="30000" dirty="0">
                <a:latin typeface="Times New Roman" pitchFamily="18" charset="0"/>
              </a:rPr>
              <a:t>/-</a:t>
            </a:r>
            <a:r>
              <a:rPr lang="hu-HU" sz="2400" dirty="0">
                <a:latin typeface="Times New Roman" pitchFamily="18" charset="0"/>
              </a:rPr>
              <a:t> UND </a:t>
            </a:r>
            <a:r>
              <a:rPr lang="hu-HU" sz="2400" dirty="0" err="1">
                <a:latin typeface="Times New Roman" pitchFamily="18" charset="0"/>
              </a:rPr>
              <a:t>noggin</a:t>
            </a:r>
            <a:r>
              <a:rPr lang="hu-HU" sz="2400" baseline="30000" dirty="0" err="1">
                <a:latin typeface="Times New Roman" pitchFamily="18" charset="0"/>
              </a:rPr>
              <a:t>-</a:t>
            </a:r>
            <a:r>
              <a:rPr lang="hu-HU" sz="2400" baseline="30000" dirty="0">
                <a:latin typeface="Times New Roman" pitchFamily="18" charset="0"/>
              </a:rPr>
              <a:t>/-</a:t>
            </a:r>
            <a:r>
              <a:rPr lang="hu-HU" sz="2400" dirty="0">
                <a:latin typeface="Times New Roman" pitchFamily="18" charset="0"/>
              </a:rPr>
              <a:t> </a:t>
            </a:r>
            <a:r>
              <a:rPr lang="hu-HU" sz="2400" dirty="0" err="1">
                <a:latin typeface="Times New Roman" pitchFamily="18" charset="0"/>
              </a:rPr>
              <a:t>Embryos</a:t>
            </a:r>
            <a:r>
              <a:rPr lang="hu-HU" sz="2400" dirty="0">
                <a:latin typeface="Times New Roman" pitchFamily="18" charset="0"/>
              </a:rPr>
              <a:t>.</a:t>
            </a:r>
          </a:p>
        </p:txBody>
      </p:sp>
    </p:spTree>
    <p:extLst>
      <p:ext uri="{BB962C8B-B14F-4D97-AF65-F5344CB8AC3E}">
        <p14:creationId xmlns:p14="http://schemas.microsoft.com/office/powerpoint/2010/main" val="168542273"/>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1644</TotalTime>
  <Words>2139</Words>
  <Application>Microsoft Office PowerPoint</Application>
  <PresentationFormat>Diavetítés a képernyőre (4:3 oldalarány)</PresentationFormat>
  <Paragraphs>246</Paragraphs>
  <Slides>60</Slides>
  <Notes>28</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60</vt:i4>
      </vt:variant>
    </vt:vector>
  </HeadingPairs>
  <TitlesOfParts>
    <vt:vector size="68" baseType="lpstr">
      <vt:lpstr>Arial</vt:lpstr>
      <vt:lpstr>Calibri</vt:lpstr>
      <vt:lpstr>Lucida Sans Unicode</vt:lpstr>
      <vt:lpstr>Segoe UI</vt:lpstr>
      <vt:lpstr>Symbol</vt:lpstr>
      <vt:lpstr>Times New Roman</vt:lpstr>
      <vt:lpstr>Trebuchet MS</vt:lpstr>
      <vt:lpstr>Alapértelmezett terv</vt:lpstr>
      <vt:lpstr>PowerPoint-bemutató</vt:lpstr>
      <vt:lpstr>Frühe Entwicklung des ZNS</vt:lpstr>
      <vt:lpstr>1. Neurale Induktion</vt:lpstr>
      <vt:lpstr>Neurale Induktion</vt:lpstr>
      <vt:lpstr>PowerPoint-bemutató</vt:lpstr>
      <vt:lpstr>PowerPoint-bemutató</vt:lpstr>
      <vt:lpstr>Neurale Induktion: Ausschaltung der BMP-4 </vt:lpstr>
      <vt:lpstr>PowerPoint-bemutató</vt:lpstr>
      <vt:lpstr>PowerPoint-bemutató</vt:lpstr>
      <vt:lpstr>2. Neurulation 2.1. Ablauf der Neurulation</vt:lpstr>
      <vt:lpstr>Phasen der Neurulation</vt:lpstr>
      <vt:lpstr>PowerPoint-bemutató</vt:lpstr>
      <vt:lpstr>PowerPoint-bemutató</vt:lpstr>
      <vt:lpstr>PowerPoint-bemutató</vt:lpstr>
      <vt:lpstr>PowerPoint-bemutató</vt:lpstr>
      <vt:lpstr>PowerPoint-bemutató</vt:lpstr>
      <vt:lpstr>PowerPoint-bemutató</vt:lpstr>
      <vt:lpstr>PowerPoint-bemutató</vt:lpstr>
      <vt:lpstr>2.2. Verschluß des Neuralrohres</vt:lpstr>
      <vt:lpstr>PowerPoint-bemutató</vt:lpstr>
      <vt:lpstr>PowerPoint-bemutató</vt:lpstr>
      <vt:lpstr>PowerPoint-bemutató</vt:lpstr>
      <vt:lpstr>2.3. Sekundäre Neurulation</vt:lpstr>
      <vt:lpstr>Sekundäre Neurulation</vt:lpstr>
      <vt:lpstr>PowerPoint-bemutató</vt:lpstr>
      <vt:lpstr>Neurale Strukturen aus Ektoderm</vt:lpstr>
      <vt:lpstr>PowerPoint-bemutató</vt:lpstr>
      <vt:lpstr>PowerPoint-bemutató</vt:lpstr>
      <vt:lpstr>PowerPoint-bemutató</vt:lpstr>
      <vt:lpstr>3. Regionalisation des Neuralrohres</vt:lpstr>
      <vt:lpstr>3.1. Kranio-kaudale oder anterior-posteiror Regionalisation</vt:lpstr>
      <vt:lpstr>PowerPoint-bemutató</vt:lpstr>
      <vt:lpstr>PowerPoint-bemutató</vt:lpstr>
      <vt:lpstr>3.2. Dorsoventrale Regionalisation</vt:lpstr>
      <vt:lpstr>PowerPoint-bemutató</vt:lpstr>
      <vt:lpstr>PowerPoint-bemutató</vt:lpstr>
      <vt:lpstr>PowerPoint-bemutató</vt:lpstr>
      <vt:lpstr>PowerPoint-bemutató</vt:lpstr>
      <vt:lpstr>6. Missbildungen des Verschlusses von Neuralrohr: Neuralrohr-Defekten (Neural tube defects: NTD, Dysraphien)</vt:lpstr>
      <vt:lpstr>PowerPoint-bemutató</vt:lpstr>
      <vt:lpstr>Neuralrohrdefekte</vt:lpstr>
      <vt:lpstr>PowerPoint-bemutató</vt:lpstr>
      <vt:lpstr>Zerebrale Dysraphien</vt:lpstr>
      <vt:lpstr>PowerPoint-bemutató</vt:lpstr>
      <vt:lpstr>PowerPoint-bemutató</vt:lpstr>
      <vt:lpstr>PowerPoint-bemutató</vt:lpstr>
      <vt:lpstr>PowerPoint-bemutató</vt:lpstr>
      <vt:lpstr>PowerPoint-bemutató</vt:lpstr>
      <vt:lpstr>Spina bifida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Neuralrohrdefekten</vt:lpstr>
      <vt:lpstr>PowerPoint-bemutató</vt:lpstr>
      <vt:lpstr>Folsäure (FS) und NRD</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 reticularis</dc:title>
  <dc:creator>Magyar</dc:creator>
  <cp:lastModifiedBy>Dr. Magyar Attila</cp:lastModifiedBy>
  <cp:revision>90</cp:revision>
  <dcterms:created xsi:type="dcterms:W3CDTF">2003-04-01T15:32:52Z</dcterms:created>
  <dcterms:modified xsi:type="dcterms:W3CDTF">2017-10-12T14:10:33Z</dcterms:modified>
</cp:coreProperties>
</file>