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8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3B116-1632-4A0D-9C1F-A22CA33950CA}" type="datetimeFigureOut">
              <a:rPr lang="hu-HU" smtClean="0"/>
              <a:t>2017.10.11.</a:t>
            </a:fld>
            <a:endParaRPr lang="hu-HU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A8A29-AEE5-4A92-8002-80B20C76B921}" type="slidenum">
              <a:rPr lang="hu-HU" smtClean="0"/>
              <a:t>‹Nr.›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https://www.slideshare.net/IsyafiqAhmadi/5-cns-1</a:t>
            </a:r>
            <a:endParaRPr lang="hu-H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09963-A5E8-409A-9743-1604A630097E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http://what-when-how.com/neuroscience/the-cerebellum-motor-systems-part-2/</a:t>
            </a:r>
            <a:endParaRPr lang="hu-H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09963-A5E8-409A-9743-1604A630097E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https://www.frontiersin.org/articles/10.3389/fncir.2012.00115/full</a:t>
            </a:r>
            <a:endParaRPr lang="hu-H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09963-A5E8-409A-9743-1604A630097E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BC1B-4578-4065-8679-ACDE589987D8}" type="datetimeFigureOut">
              <a:rPr lang="hu-HU" smtClean="0"/>
              <a:pPr/>
              <a:t>2017.10.11.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F54-8CA5-45D0-BBD3-B0B655336A1B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BC1B-4578-4065-8679-ACDE589987D8}" type="datetimeFigureOut">
              <a:rPr lang="hu-HU" smtClean="0"/>
              <a:pPr/>
              <a:t>2017.10.11.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F54-8CA5-45D0-BBD3-B0B655336A1B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BC1B-4578-4065-8679-ACDE589987D8}" type="datetimeFigureOut">
              <a:rPr lang="hu-HU" smtClean="0"/>
              <a:pPr/>
              <a:t>2017.10.11.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F54-8CA5-45D0-BBD3-B0B655336A1B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BC1B-4578-4065-8679-ACDE589987D8}" type="datetimeFigureOut">
              <a:rPr lang="hu-HU" smtClean="0"/>
              <a:pPr/>
              <a:t>2017.10.11.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F54-8CA5-45D0-BBD3-B0B655336A1B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BC1B-4578-4065-8679-ACDE589987D8}" type="datetimeFigureOut">
              <a:rPr lang="hu-HU" smtClean="0"/>
              <a:pPr/>
              <a:t>2017.10.11.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F54-8CA5-45D0-BBD3-B0B655336A1B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BC1B-4578-4065-8679-ACDE589987D8}" type="datetimeFigureOut">
              <a:rPr lang="hu-HU" smtClean="0"/>
              <a:pPr/>
              <a:t>2017.10.11.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F54-8CA5-45D0-BBD3-B0B655336A1B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BC1B-4578-4065-8679-ACDE589987D8}" type="datetimeFigureOut">
              <a:rPr lang="hu-HU" smtClean="0"/>
              <a:pPr/>
              <a:t>2017.10.11.</a:t>
            </a:fld>
            <a:endParaRPr lang="hu-H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F54-8CA5-45D0-BBD3-B0B655336A1B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BC1B-4578-4065-8679-ACDE589987D8}" type="datetimeFigureOut">
              <a:rPr lang="hu-HU" smtClean="0"/>
              <a:pPr/>
              <a:t>2017.10.11.</a:t>
            </a:fld>
            <a:endParaRPr lang="hu-H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F54-8CA5-45D0-BBD3-B0B655336A1B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BC1B-4578-4065-8679-ACDE589987D8}" type="datetimeFigureOut">
              <a:rPr lang="hu-HU" smtClean="0"/>
              <a:pPr/>
              <a:t>2017.10.11.</a:t>
            </a:fld>
            <a:endParaRPr lang="hu-H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F54-8CA5-45D0-BBD3-B0B655336A1B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BC1B-4578-4065-8679-ACDE589987D8}" type="datetimeFigureOut">
              <a:rPr lang="hu-HU" smtClean="0"/>
              <a:pPr/>
              <a:t>2017.10.11.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F54-8CA5-45D0-BBD3-B0B655336A1B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BC1B-4578-4065-8679-ACDE589987D8}" type="datetimeFigureOut">
              <a:rPr lang="hu-HU" smtClean="0"/>
              <a:pPr/>
              <a:t>2017.10.11.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F54-8CA5-45D0-BBD3-B0B655336A1B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2BC1B-4578-4065-8679-ACDE589987D8}" type="datetimeFigureOut">
              <a:rPr lang="hu-HU" smtClean="0"/>
              <a:pPr/>
              <a:t>2017.10.11.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A8F54-8CA5-45D0-BBD3-B0B655336A1B}" type="slidenum">
              <a:rPr lang="hu-HU" smtClean="0"/>
              <a:pPr/>
              <a:t>‹Nr.›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4347949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mtClean="0"/>
              <a:t>15</a:t>
            </a:r>
            <a:r>
              <a:rPr lang="de-DE" dirty="0" smtClean="0"/>
              <a:t>. Mikroskopie und Bahnen des Kleinhirns. Kleinhirnsyndrom</a:t>
            </a:r>
            <a:endParaRPr lang="hu-HU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Afferente Fasern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Kletterfaser</a:t>
            </a:r>
            <a:endParaRPr lang="hu-HU" dirty="0" smtClean="0"/>
          </a:p>
          <a:p>
            <a:pPr lvl="1"/>
            <a:r>
              <a:rPr lang="hu-HU" dirty="0" smtClean="0"/>
              <a:t>glutamaterg</a:t>
            </a:r>
            <a:endParaRPr lang="hu-HU" dirty="0" smtClean="0"/>
          </a:p>
          <a:p>
            <a:pPr lvl="1"/>
            <a:r>
              <a:rPr lang="hu-HU" dirty="0" smtClean="0"/>
              <a:t>ausschließlich aus der Oliva inferior</a:t>
            </a:r>
            <a:endParaRPr lang="hu-HU" dirty="0" smtClean="0"/>
          </a:p>
          <a:p>
            <a:pPr lvl="1"/>
            <a:r>
              <a:rPr lang="hu-HU" dirty="0" smtClean="0"/>
              <a:t>geben wenige Kollateralen ab</a:t>
            </a:r>
            <a:endParaRPr lang="hu-HU" dirty="0" smtClean="0"/>
          </a:p>
          <a:p>
            <a:pPr lvl="1"/>
            <a:r>
              <a:rPr lang="hu-HU" dirty="0" smtClean="0"/>
              <a:t>eine Kletterfaser bildet mehrere tausende Synapse mit einer Purkinje-Zelle</a:t>
            </a:r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endParaRPr lang="hu-HU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100" y="0"/>
            <a:ext cx="26289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Képtalálat a következőre: „Ipomoea climbing rod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0"/>
            <a:ext cx="5178401" cy="6902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4067944" cy="2780928"/>
          </a:xfrm>
        </p:spPr>
        <p:txBody>
          <a:bodyPr>
            <a:normAutofit/>
          </a:bodyPr>
          <a:lstStyle/>
          <a:p>
            <a:r>
              <a:rPr lang="hu-HU" dirty="0" smtClean="0"/>
              <a:t>Schaltplan des Kleinhirns</a:t>
            </a:r>
            <a:endParaRPr lang="hu-HU" dirty="0"/>
          </a:p>
        </p:txBody>
      </p:sp>
      <p:pic>
        <p:nvPicPr>
          <p:cNvPr id="4" name="Inhaltsplatzhalter 3" descr="Benning12_6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19464" y="0"/>
            <a:ext cx="4824536" cy="6786160"/>
          </a:xfrm>
        </p:spPr>
      </p:pic>
      <p:sp>
        <p:nvSpPr>
          <p:cNvPr id="5" name="Textfeld 4"/>
          <p:cNvSpPr txBox="1"/>
          <p:nvPr/>
        </p:nvSpPr>
        <p:spPr>
          <a:xfrm>
            <a:off x="1259632" y="55172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erklären</a:t>
            </a:r>
            <a:endParaRPr lang="hu-HU" dirty="0"/>
          </a:p>
        </p:txBody>
      </p:sp>
      <p:sp>
        <p:nvSpPr>
          <p:cNvPr id="6" name="Textfeld 5"/>
          <p:cNvSpPr txBox="1"/>
          <p:nvPr/>
        </p:nvSpPr>
        <p:spPr>
          <a:xfrm>
            <a:off x="1259632" y="59492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gründlich!!!!!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Inhaltsplatzhalter 3" descr="Benning12_6-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5676" y="216024"/>
            <a:ext cx="9239676" cy="6453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Efferenzen des Kleinhirns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781128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Nucl. globosus </a:t>
            </a:r>
            <a:r>
              <a:rPr lang="hu-HU" dirty="0" smtClean="0"/>
              <a:t>und </a:t>
            </a:r>
            <a:r>
              <a:rPr lang="hu-HU" dirty="0" smtClean="0"/>
              <a:t>emboliformis</a:t>
            </a:r>
          </a:p>
          <a:p>
            <a:pPr lvl="1"/>
            <a:r>
              <a:rPr lang="hu-HU" dirty="0" smtClean="0"/>
              <a:t>die meisten Fasern laufen zum N</a:t>
            </a:r>
            <a:r>
              <a:rPr lang="hu-HU" b="1" dirty="0" smtClean="0"/>
              <a:t>ucl</a:t>
            </a:r>
            <a:r>
              <a:rPr lang="hu-HU" b="1" dirty="0" smtClean="0"/>
              <a:t>. ruber</a:t>
            </a:r>
            <a:r>
              <a:rPr lang="hu-HU" dirty="0" smtClean="0"/>
              <a:t>, </a:t>
            </a:r>
            <a:r>
              <a:rPr lang="hu-HU" dirty="0" smtClean="0"/>
              <a:t>contralateral</a:t>
            </a:r>
            <a:endParaRPr lang="hu-HU" dirty="0" smtClean="0"/>
          </a:p>
          <a:p>
            <a:pPr lvl="1"/>
            <a:r>
              <a:rPr lang="hu-HU" dirty="0" smtClean="0"/>
              <a:t>weniger Fasern zum Thalamus</a:t>
            </a:r>
            <a:endParaRPr lang="hu-HU" dirty="0" smtClean="0"/>
          </a:p>
          <a:p>
            <a:r>
              <a:rPr lang="hu-HU" dirty="0" smtClean="0"/>
              <a:t>Nucl. dentatus</a:t>
            </a:r>
          </a:p>
          <a:p>
            <a:pPr lvl="1"/>
            <a:r>
              <a:rPr lang="hu-HU" dirty="0" smtClean="0"/>
              <a:t>die meisten Fasern laufen zum </a:t>
            </a:r>
            <a:r>
              <a:rPr lang="hu-HU" b="1" dirty="0" smtClean="0"/>
              <a:t>Thalamus</a:t>
            </a:r>
            <a:r>
              <a:rPr lang="hu-HU" dirty="0" smtClean="0"/>
              <a:t>, VL, </a:t>
            </a:r>
            <a:r>
              <a:rPr lang="hu-HU" dirty="0" smtClean="0"/>
              <a:t>contralateral</a:t>
            </a:r>
          </a:p>
          <a:p>
            <a:pPr lvl="1"/>
            <a:r>
              <a:rPr lang="hu-HU" dirty="0" smtClean="0"/>
              <a:t>weniger Fasern </a:t>
            </a:r>
            <a:r>
              <a:rPr lang="hu-HU" dirty="0" smtClean="0"/>
              <a:t>zum Nucl. ruber</a:t>
            </a:r>
            <a:endParaRPr lang="hu-HU" dirty="0" smtClean="0"/>
          </a:p>
          <a:p>
            <a:r>
              <a:rPr lang="hu-HU" dirty="0" smtClean="0"/>
              <a:t>Nucl. fastigii</a:t>
            </a:r>
          </a:p>
          <a:p>
            <a:pPr lvl="1"/>
            <a:r>
              <a:rPr lang="hu-HU" dirty="0" smtClean="0"/>
              <a:t>N</a:t>
            </a:r>
            <a:r>
              <a:rPr lang="hu-HU" dirty="0" smtClean="0"/>
              <a:t>uclei </a:t>
            </a:r>
            <a:r>
              <a:rPr lang="hu-HU" dirty="0" smtClean="0"/>
              <a:t>vestibulares</a:t>
            </a:r>
          </a:p>
          <a:p>
            <a:pPr lvl="1"/>
            <a:r>
              <a:rPr lang="hu-HU" dirty="0" smtClean="0"/>
              <a:t>F</a:t>
            </a:r>
            <a:r>
              <a:rPr lang="hu-HU" dirty="0" smtClean="0"/>
              <a:t>ormatio </a:t>
            </a:r>
            <a:r>
              <a:rPr lang="hu-HU" dirty="0" smtClean="0"/>
              <a:t>reticularis</a:t>
            </a:r>
            <a:endParaRPr lang="hu-HU" dirty="0"/>
          </a:p>
        </p:txBody>
      </p:sp>
      <p:sp>
        <p:nvSpPr>
          <p:cNvPr id="4" name="Textfeld 3"/>
          <p:cNvSpPr txBox="1"/>
          <p:nvPr/>
        </p:nvSpPr>
        <p:spPr>
          <a:xfrm rot="16200000">
            <a:off x="-973487" y="2617460"/>
            <a:ext cx="295233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Pedunculus cerebellaris superior</a:t>
            </a:r>
            <a:endParaRPr lang="hu-HU" sz="2400" dirty="0"/>
          </a:p>
        </p:txBody>
      </p:sp>
      <p:sp>
        <p:nvSpPr>
          <p:cNvPr id="5" name="Textfeld 4"/>
          <p:cNvSpPr txBox="1"/>
          <p:nvPr/>
        </p:nvSpPr>
        <p:spPr>
          <a:xfrm rot="16200000">
            <a:off x="-503326" y="5247136"/>
            <a:ext cx="2016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Pedunculus cerebellaris inferior</a:t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nning12_6-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0369" y="0"/>
            <a:ext cx="6193631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250629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Efferente Bahnen des Kleinhirns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Symptomen der Kleinhirnschädigungen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Zerebelläre Ataxie</a:t>
            </a:r>
            <a:endParaRPr lang="hu-HU" dirty="0" smtClean="0"/>
          </a:p>
          <a:p>
            <a:pPr lvl="1"/>
            <a:r>
              <a:rPr lang="hu-HU" dirty="0" smtClean="0"/>
              <a:t>es gibt geplante Bewegungen, aber schelcht dimensioniert (Dysmetrie) und/oder werden über das Ziel hinaus geführt (Hypermetrie), oder in der nähe des </a:t>
            </a:r>
            <a:r>
              <a:rPr lang="hu-HU" dirty="0" smtClean="0"/>
              <a:t>Ziels tritt Zittern </a:t>
            </a:r>
            <a:r>
              <a:rPr lang="hu-HU" dirty="0" smtClean="0"/>
              <a:t>auf</a:t>
            </a:r>
            <a:endParaRPr lang="hu-HU" dirty="0" smtClean="0"/>
          </a:p>
          <a:p>
            <a:pPr lvl="1"/>
            <a:r>
              <a:rPr lang="hu-HU" dirty="0" smtClean="0"/>
              <a:t>Körperhaltungsstörungen, Falltendenz </a:t>
            </a:r>
          </a:p>
          <a:p>
            <a:pPr lvl="1"/>
            <a:r>
              <a:rPr lang="hu-HU" dirty="0" smtClean="0"/>
              <a:t>Spreche wird abgehackt (skandierend)</a:t>
            </a:r>
            <a:endParaRPr lang="hu-HU" dirty="0" smtClean="0"/>
          </a:p>
          <a:p>
            <a:pPr lvl="1"/>
            <a:r>
              <a:rPr lang="hu-HU" dirty="0" smtClean="0"/>
              <a:t>Nystagmus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Primäre Literatur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>
                <a:hlinkClick r:id="rId2"/>
              </a:rPr>
              <a:t>https://www.ncbi.nlm.nih.gov/pmc/articles/PMC4347949/</a:t>
            </a:r>
            <a:endParaRPr lang="hu-HU" dirty="0" smtClean="0"/>
          </a:p>
          <a:p>
            <a:r>
              <a:rPr lang="hu-HU" dirty="0" smtClean="0"/>
              <a:t>hier beschriebene Funtkionen:</a:t>
            </a:r>
            <a:endParaRPr lang="hu-HU" dirty="0" smtClean="0"/>
          </a:p>
          <a:p>
            <a:pPr lvl="1"/>
            <a:r>
              <a:rPr lang="hu-HU" dirty="0" smtClean="0"/>
              <a:t>Oculomotorkontrolle, Stabilität des Auges, Auge-Hand-Koordination</a:t>
            </a:r>
            <a:endParaRPr lang="hu-HU" dirty="0" smtClean="0"/>
          </a:p>
          <a:p>
            <a:pPr lvl="1"/>
            <a:r>
              <a:rPr lang="hu-HU" dirty="0" smtClean="0"/>
              <a:t>Motorische Kontrolle der Sprache</a:t>
            </a:r>
            <a:endParaRPr lang="hu-HU" dirty="0" smtClean="0"/>
          </a:p>
          <a:p>
            <a:pPr lvl="1"/>
            <a:r>
              <a:rPr lang="hu-HU" smtClean="0"/>
              <a:t>Kontrolle der </a:t>
            </a:r>
            <a:r>
              <a:rPr lang="hu-HU" dirty="0" smtClean="0"/>
              <a:t>Griffstärke</a:t>
            </a:r>
            <a:endParaRPr lang="hu-HU" dirty="0" smtClean="0"/>
          </a:p>
          <a:p>
            <a:pPr lvl="1"/>
            <a:r>
              <a:rPr lang="hu-HU" dirty="0" smtClean="0"/>
              <a:t>Koordination von ein- unf mehrgelenkigen Bewegungen</a:t>
            </a:r>
            <a:endParaRPr lang="hu-HU" dirty="0" smtClean="0"/>
          </a:p>
          <a:p>
            <a:pPr lvl="1"/>
            <a:r>
              <a:rPr lang="hu-HU" dirty="0" smtClean="0"/>
              <a:t>Timing der Bewegung</a:t>
            </a:r>
            <a:endParaRPr lang="hu-HU" dirty="0" smtClean="0"/>
          </a:p>
          <a:p>
            <a:pPr lvl="1"/>
            <a:r>
              <a:rPr lang="hu-HU" dirty="0" smtClean="0"/>
              <a:t>Sensorimotor Synchronisation</a:t>
            </a:r>
            <a:endParaRPr lang="hu-HU" dirty="0" smtClean="0"/>
          </a:p>
          <a:p>
            <a:pPr lvl="1"/>
            <a:r>
              <a:rPr lang="hu-HU" dirty="0" smtClean="0"/>
              <a:t>Sammlen von sensorischer Information notwendig für die Bewegung</a:t>
            </a:r>
            <a:endParaRPr lang="hu-HU" dirty="0" smtClean="0"/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Vielen Dank für Ihre Aufmerksamkeit!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apcsolódó ké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0515" y="692696"/>
            <a:ext cx="5037989" cy="3778493"/>
          </a:xfrm>
          <a:prstGeom prst="rect">
            <a:avLst/>
          </a:prstGeom>
          <a:noFill/>
        </p:spPr>
      </p:pic>
      <p:pic>
        <p:nvPicPr>
          <p:cNvPr id="18436" name="Picture 4" descr="Kapcsolódó ké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9" y="3212977"/>
            <a:ext cx="4860031" cy="364502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Funktionelle Gliderung des Kleinhirns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0"/>
            <a:ext cx="8229600" cy="4525963"/>
          </a:xfrm>
        </p:spPr>
        <p:txBody>
          <a:bodyPr/>
          <a:lstStyle/>
          <a:p>
            <a:r>
              <a:rPr lang="hu-HU" dirty="0" smtClean="0"/>
              <a:t>Nach Afferenzen</a:t>
            </a:r>
            <a:endParaRPr lang="hu-HU" dirty="0" smtClean="0"/>
          </a:p>
          <a:p>
            <a:pPr lvl="1"/>
            <a:r>
              <a:rPr lang="hu-HU" dirty="0" smtClean="0"/>
              <a:t>Vestibulocerebellum</a:t>
            </a:r>
          </a:p>
          <a:p>
            <a:pPr lvl="1"/>
            <a:r>
              <a:rPr lang="hu-HU" dirty="0" smtClean="0"/>
              <a:t>Spinocerebellum</a:t>
            </a:r>
          </a:p>
          <a:p>
            <a:pPr lvl="1"/>
            <a:r>
              <a:rPr lang="hu-HU" dirty="0" smtClean="0"/>
              <a:t>Pontocerebellum</a:t>
            </a:r>
          </a:p>
          <a:p>
            <a:r>
              <a:rPr lang="hu-HU" dirty="0" smtClean="0"/>
              <a:t>Nach der Entwicklung</a:t>
            </a:r>
            <a:endParaRPr lang="hu-HU" dirty="0" smtClean="0"/>
          </a:p>
          <a:p>
            <a:pPr lvl="1"/>
            <a:r>
              <a:rPr lang="hu-HU" dirty="0" smtClean="0"/>
              <a:t>Archicerebellum</a:t>
            </a:r>
          </a:p>
          <a:p>
            <a:pPr lvl="1"/>
            <a:r>
              <a:rPr lang="hu-HU" dirty="0" smtClean="0"/>
              <a:t>Paleocerebellum</a:t>
            </a:r>
          </a:p>
          <a:p>
            <a:pPr lvl="1"/>
            <a:r>
              <a:rPr lang="hu-HU" dirty="0" smtClean="0"/>
              <a:t>Neocerebellum</a:t>
            </a:r>
          </a:p>
        </p:txBody>
      </p:sp>
      <p:sp>
        <p:nvSpPr>
          <p:cNvPr id="4" name="Textfeld 3"/>
          <p:cNvSpPr txBox="1"/>
          <p:nvPr/>
        </p:nvSpPr>
        <p:spPr>
          <a:xfrm rot="16200000">
            <a:off x="-1801650" y="3358442"/>
            <a:ext cx="4680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Diese zwei Aufteilungen überlappen fast vollständig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164219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Funktionelle Gliederung des Kleinhirns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76872"/>
            <a:ext cx="5338936" cy="3849291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Nach den Efferenzen des Kortex, die in bestimmten Kleinhirnkerne enden </a:t>
            </a:r>
            <a:br>
              <a:rPr lang="hu-HU" dirty="0" smtClean="0"/>
            </a:br>
            <a:r>
              <a:rPr lang="hu-HU" dirty="0" smtClean="0"/>
              <a:t>(s. </a:t>
            </a:r>
            <a:r>
              <a:rPr lang="hu-HU" dirty="0" smtClean="0"/>
              <a:t>später</a:t>
            </a:r>
            <a:r>
              <a:rPr lang="hu-HU" dirty="0" smtClean="0"/>
              <a:t>)</a:t>
            </a:r>
            <a:endParaRPr lang="hu-HU" dirty="0" smtClean="0"/>
          </a:p>
          <a:p>
            <a:r>
              <a:rPr lang="hu-HU" dirty="0" smtClean="0"/>
              <a:t>Oder in Nucl. vestibularis lateralis. Dieser Kern bekommt keine direkte vestibuläre Afferenzen, er ist also eher ein ausgelagerter Kleinhirnkern. </a:t>
            </a:r>
            <a:endParaRPr lang="hu-HU" dirty="0"/>
          </a:p>
        </p:txBody>
      </p:sp>
      <p:pic>
        <p:nvPicPr>
          <p:cNvPr id="4" name="Grafik 3" descr="Benning12_6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0047" y="0"/>
            <a:ext cx="305395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Afferenzen des Kleinhirns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4896544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Das Kleinhirn steht mit fast allen motorischen Zentren in direkter Verbindung, bis auf die Großhirnrinde. Die kortikale Information vom Kortex zum Kleinhirn wird durch die Pons vermittelt. </a:t>
            </a:r>
          </a:p>
          <a:p>
            <a:r>
              <a:rPr lang="hu-HU" dirty="0" smtClean="0"/>
              <a:t>Eingang</a:t>
            </a:r>
            <a:r>
              <a:rPr lang="hu-HU" dirty="0" smtClean="0"/>
              <a:t>						</a:t>
            </a:r>
            <a:r>
              <a:rPr lang="hu-HU" dirty="0" smtClean="0"/>
              <a:t>Fasertyp</a:t>
            </a:r>
            <a:endParaRPr lang="hu-HU" dirty="0" smtClean="0"/>
          </a:p>
          <a:p>
            <a:pPr lvl="1" eaLnBrk="0" hangingPunct="0">
              <a:lnSpc>
                <a:spcPct val="140000"/>
              </a:lnSpc>
              <a:tabLst>
                <a:tab pos="5557838" algn="l"/>
                <a:tab pos="6457950" algn="l"/>
              </a:tabLst>
            </a:pPr>
            <a:r>
              <a:rPr lang="hu-HU" dirty="0" smtClean="0">
                <a:solidFill>
                  <a:schemeClr val="hlink"/>
                </a:solidFill>
                <a:ea typeface="ＭＳ Ｐゴシック" pitchFamily="-112" charset="-128"/>
              </a:rPr>
              <a:t>Kortex (Tr. cortico-ponto-cerebellaris</a:t>
            </a:r>
            <a:r>
              <a:rPr lang="hu-HU" dirty="0" smtClean="0">
                <a:solidFill>
                  <a:schemeClr val="hlink"/>
                </a:solidFill>
                <a:ea typeface="ＭＳ Ｐゴシック" pitchFamily="-112" charset="-128"/>
              </a:rPr>
              <a:t>)		</a:t>
            </a:r>
            <a:r>
              <a:rPr lang="hu-HU" dirty="0" smtClean="0">
                <a:solidFill>
                  <a:schemeClr val="hlink"/>
                </a:solidFill>
                <a:ea typeface="ＭＳ Ｐゴシック" pitchFamily="-112" charset="-128"/>
              </a:rPr>
              <a:t>Moosfaser</a:t>
            </a:r>
            <a:endParaRPr lang="hu-HU" dirty="0" smtClean="0">
              <a:solidFill>
                <a:schemeClr val="hlink"/>
              </a:solidFill>
              <a:ea typeface="ＭＳ Ｐゴシック" pitchFamily="-112" charset="-128"/>
            </a:endParaRPr>
          </a:p>
          <a:p>
            <a:pPr lvl="1" eaLnBrk="0" hangingPunct="0">
              <a:lnSpc>
                <a:spcPct val="140000"/>
              </a:lnSpc>
              <a:tabLst>
                <a:tab pos="5557838" algn="l"/>
                <a:tab pos="6457950" algn="l"/>
              </a:tabLst>
            </a:pPr>
            <a:r>
              <a:rPr lang="hu-HU" dirty="0" smtClean="0">
                <a:ea typeface="ＭＳ Ｐゴシック" pitchFamily="-112" charset="-128"/>
              </a:rPr>
              <a:t>Rückenmark (Tr. spinocerebellaris</a:t>
            </a:r>
            <a:r>
              <a:rPr lang="hu-HU" dirty="0" smtClean="0">
                <a:ea typeface="ＭＳ Ｐゴシック" pitchFamily="-112" charset="-128"/>
              </a:rPr>
              <a:t>)		</a:t>
            </a:r>
            <a:r>
              <a:rPr lang="hu-HU" dirty="0" smtClean="0">
                <a:ea typeface="ＭＳ Ｐゴシック" pitchFamily="-112" charset="-128"/>
              </a:rPr>
              <a:t>Moosfaser</a:t>
            </a:r>
            <a:endParaRPr lang="hu-HU" dirty="0" smtClean="0">
              <a:ea typeface="ＭＳ Ｐゴシック" pitchFamily="-112" charset="-128"/>
            </a:endParaRPr>
          </a:p>
          <a:p>
            <a:pPr lvl="1" eaLnBrk="0" hangingPunct="0">
              <a:lnSpc>
                <a:spcPct val="140000"/>
              </a:lnSpc>
              <a:tabLst>
                <a:tab pos="5557838" algn="l"/>
                <a:tab pos="6457950" algn="l"/>
              </a:tabLst>
            </a:pPr>
            <a:r>
              <a:rPr lang="hu-HU" dirty="0" smtClean="0">
                <a:ea typeface="ＭＳ Ｐゴシック" pitchFamily="-112" charset="-128"/>
              </a:rPr>
              <a:t>Oliva </a:t>
            </a:r>
            <a:r>
              <a:rPr lang="hu-HU" dirty="0" smtClean="0">
                <a:ea typeface="ＭＳ Ｐゴシック" pitchFamily="-112" charset="-128"/>
              </a:rPr>
              <a:t>inferior </a:t>
            </a:r>
            <a:r>
              <a:rPr lang="hu-HU" dirty="0" smtClean="0">
                <a:ea typeface="ＭＳ Ｐゴシック" pitchFamily="-112" charset="-128"/>
              </a:rPr>
              <a:t>(Tr. olivocerebellaris</a:t>
            </a:r>
            <a:r>
              <a:rPr lang="hu-HU" dirty="0" smtClean="0">
                <a:ea typeface="ＭＳ Ｐゴシック" pitchFamily="-112" charset="-128"/>
              </a:rPr>
              <a:t>)		</a:t>
            </a:r>
            <a:r>
              <a:rPr lang="hu-HU" dirty="0" smtClean="0">
                <a:solidFill>
                  <a:srgbClr val="C00000"/>
                </a:solidFill>
                <a:ea typeface="ＭＳ Ｐゴシック" pitchFamily="-112" charset="-128"/>
              </a:rPr>
              <a:t>Kletterfaser</a:t>
            </a:r>
            <a:endParaRPr lang="hu-HU" dirty="0" smtClean="0">
              <a:solidFill>
                <a:srgbClr val="C00000"/>
              </a:solidFill>
              <a:ea typeface="ＭＳ Ｐゴシック" pitchFamily="-112" charset="-128"/>
            </a:endParaRPr>
          </a:p>
          <a:p>
            <a:pPr lvl="1" eaLnBrk="0" hangingPunct="0">
              <a:lnSpc>
                <a:spcPct val="140000"/>
              </a:lnSpc>
              <a:tabLst>
                <a:tab pos="5557838" algn="l"/>
                <a:tab pos="6457950" algn="l"/>
              </a:tabLst>
            </a:pPr>
            <a:r>
              <a:rPr lang="hu-HU" dirty="0" smtClean="0">
                <a:ea typeface="ＭＳ Ｐゴシック" pitchFamily="-112" charset="-128"/>
              </a:rPr>
              <a:t>Formatio </a:t>
            </a:r>
            <a:r>
              <a:rPr lang="hu-HU" dirty="0" smtClean="0">
                <a:ea typeface="ＭＳ Ｐゴシック" pitchFamily="-112" charset="-128"/>
              </a:rPr>
              <a:t>reticularis </a:t>
            </a:r>
            <a:r>
              <a:rPr lang="hu-HU" dirty="0" smtClean="0">
                <a:ea typeface="ＭＳ Ｐゴシック" pitchFamily="-112" charset="-128"/>
              </a:rPr>
              <a:t>(Tr. reticulocerebellaris</a:t>
            </a:r>
            <a:r>
              <a:rPr lang="hu-HU" dirty="0" smtClean="0">
                <a:ea typeface="ＭＳ Ｐゴシック" pitchFamily="-112" charset="-128"/>
              </a:rPr>
              <a:t>)	</a:t>
            </a:r>
            <a:r>
              <a:rPr lang="hu-HU" dirty="0" smtClean="0">
                <a:ea typeface="ＭＳ Ｐゴシック" pitchFamily="-112" charset="-128"/>
              </a:rPr>
              <a:t>Moosfaser</a:t>
            </a:r>
            <a:endParaRPr lang="hu-HU" dirty="0" smtClean="0">
              <a:ea typeface="ＭＳ Ｐゴシック" pitchFamily="-112" charset="-128"/>
            </a:endParaRPr>
          </a:p>
          <a:p>
            <a:pPr lvl="1" eaLnBrk="0" hangingPunct="0">
              <a:lnSpc>
                <a:spcPct val="140000"/>
              </a:lnSpc>
              <a:tabLst>
                <a:tab pos="5557838" algn="l"/>
                <a:tab pos="6457950" algn="l"/>
              </a:tabLst>
            </a:pPr>
            <a:r>
              <a:rPr lang="hu-HU" dirty="0" smtClean="0">
                <a:ea typeface="ＭＳ Ｐゴシック" pitchFamily="-112" charset="-128"/>
              </a:rPr>
              <a:t>Gleichgewicht (Tr. vestibulocerebellaris</a:t>
            </a:r>
            <a:r>
              <a:rPr lang="hu-HU" dirty="0" smtClean="0">
                <a:ea typeface="ＭＳ Ｐゴシック" pitchFamily="-112" charset="-128"/>
              </a:rPr>
              <a:t>)	</a:t>
            </a:r>
            <a:r>
              <a:rPr lang="hu-HU" dirty="0" smtClean="0">
                <a:ea typeface="ＭＳ Ｐゴシック" pitchFamily="-112" charset="-128"/>
              </a:rPr>
              <a:t>Moosfaser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Ellipse 3"/>
          <p:cNvSpPr/>
          <p:nvPr/>
        </p:nvSpPr>
        <p:spPr>
          <a:xfrm>
            <a:off x="251520" y="4581128"/>
            <a:ext cx="8352928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3347864" cy="3802434"/>
          </a:xfrm>
        </p:spPr>
        <p:txBody>
          <a:bodyPr>
            <a:normAutofit/>
          </a:bodyPr>
          <a:lstStyle/>
          <a:p>
            <a:r>
              <a:rPr lang="hu-HU" dirty="0" smtClean="0"/>
              <a:t>Afferenzen des Kleinhirns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2800" dirty="0" smtClean="0"/>
              <a:t>(nur Moosfaser)</a:t>
            </a:r>
            <a:endParaRPr lang="hu-HU" sz="2800" dirty="0"/>
          </a:p>
        </p:txBody>
      </p:sp>
      <p:pic>
        <p:nvPicPr>
          <p:cNvPr id="4" name="Inhaltsplatzhalter 3" descr="Benning12_6-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54040" y="0"/>
            <a:ext cx="538995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Histologie des Kleinhirns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Kortex</a:t>
            </a:r>
            <a:endParaRPr lang="hu-HU" dirty="0" smtClean="0"/>
          </a:p>
          <a:p>
            <a:pPr lvl="1"/>
            <a:r>
              <a:rPr lang="hu-HU" dirty="0" smtClean="0"/>
              <a:t>Stratum </a:t>
            </a:r>
            <a:r>
              <a:rPr lang="hu-HU" dirty="0" smtClean="0"/>
              <a:t>moleculare</a:t>
            </a:r>
          </a:p>
          <a:p>
            <a:pPr lvl="1"/>
            <a:r>
              <a:rPr lang="hu-HU" dirty="0" smtClean="0"/>
              <a:t>Stratum </a:t>
            </a:r>
            <a:r>
              <a:rPr lang="hu-HU" dirty="0" smtClean="0"/>
              <a:t>ganglionare (purkinjense)</a:t>
            </a:r>
          </a:p>
          <a:p>
            <a:pPr lvl="1"/>
            <a:r>
              <a:rPr lang="hu-HU" dirty="0" smtClean="0"/>
              <a:t>Stratum </a:t>
            </a:r>
            <a:r>
              <a:rPr lang="hu-HU" dirty="0" smtClean="0"/>
              <a:t>granulosum</a:t>
            </a:r>
          </a:p>
          <a:p>
            <a:r>
              <a:rPr lang="hu-HU" dirty="0" smtClean="0"/>
              <a:t>Weiße Substanz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Grafik 3" descr="Benning12_6-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64" y="0"/>
            <a:ext cx="905907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Wichtigste Zelltypen des Kleinhirns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Neurone</a:t>
            </a:r>
            <a:endParaRPr lang="hu-HU" dirty="0" smtClean="0"/>
          </a:p>
          <a:p>
            <a:pPr lvl="1"/>
            <a:r>
              <a:rPr lang="hu-HU" dirty="0" smtClean="0"/>
              <a:t>Purkinje-Zellen </a:t>
            </a:r>
            <a:r>
              <a:rPr lang="hu-HU" dirty="0" smtClean="0"/>
              <a:t>(GABA)</a:t>
            </a:r>
          </a:p>
          <a:p>
            <a:pPr lvl="1"/>
            <a:r>
              <a:rPr lang="hu-HU" dirty="0" smtClean="0"/>
              <a:t>Körnerzellen (Glutamat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Korbzellen</a:t>
            </a:r>
            <a:r>
              <a:rPr lang="hu-HU" dirty="0" smtClean="0"/>
              <a:t> </a:t>
            </a:r>
            <a:r>
              <a:rPr lang="hu-HU" dirty="0" smtClean="0"/>
              <a:t>(GABA)</a:t>
            </a:r>
          </a:p>
          <a:p>
            <a:pPr lvl="1"/>
            <a:r>
              <a:rPr lang="hu-HU" dirty="0" smtClean="0"/>
              <a:t>Sternzellen </a:t>
            </a:r>
            <a:r>
              <a:rPr lang="hu-HU" dirty="0" smtClean="0"/>
              <a:t>(GABA)</a:t>
            </a:r>
          </a:p>
          <a:p>
            <a:pPr lvl="1"/>
            <a:r>
              <a:rPr lang="hu-HU" dirty="0" smtClean="0"/>
              <a:t>Golgi-Zellen (GABA</a:t>
            </a:r>
            <a:r>
              <a:rPr lang="hu-HU" dirty="0" smtClean="0"/>
              <a:t>)</a:t>
            </a:r>
          </a:p>
          <a:p>
            <a:r>
              <a:rPr lang="hu-HU" dirty="0" smtClean="0"/>
              <a:t>Glia</a:t>
            </a:r>
            <a:endParaRPr lang="hu-HU" dirty="0" smtClean="0"/>
          </a:p>
          <a:p>
            <a:pPr lvl="1"/>
            <a:r>
              <a:rPr lang="hu-HU" dirty="0" smtClean="0"/>
              <a:t>Bergmann-Glia </a:t>
            </a:r>
            <a:r>
              <a:rPr lang="hu-HU" dirty="0" smtClean="0"/>
              <a:t>(spec. </a:t>
            </a:r>
            <a:r>
              <a:rPr lang="hu-HU" dirty="0" smtClean="0"/>
              <a:t>protoplazm. Astrozyt)</a:t>
            </a:r>
            <a:endParaRPr lang="hu-HU" dirty="0" smtClean="0"/>
          </a:p>
          <a:p>
            <a:pPr lvl="1"/>
            <a:r>
              <a:rPr lang="hu-HU" dirty="0" smtClean="0"/>
              <a:t>Gliazelle von Fananas</a:t>
            </a:r>
            <a:endParaRPr lang="hu-HU" dirty="0" smtClean="0"/>
          </a:p>
          <a:p>
            <a:pPr lvl="1"/>
            <a:r>
              <a:rPr lang="hu-HU" dirty="0" smtClean="0"/>
              <a:t>Oligodendroglia</a:t>
            </a:r>
            <a:endParaRPr lang="hu-HU" dirty="0" smtClean="0"/>
          </a:p>
          <a:p>
            <a:pPr lvl="1"/>
            <a:r>
              <a:rPr lang="hu-HU" dirty="0" smtClean="0"/>
              <a:t>Microglia</a:t>
            </a:r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Afferente Fasern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600200"/>
            <a:ext cx="5194920" cy="4709120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Moosfasern</a:t>
            </a:r>
            <a:endParaRPr lang="hu-HU" dirty="0" smtClean="0"/>
          </a:p>
          <a:p>
            <a:pPr lvl="1"/>
            <a:r>
              <a:rPr lang="hu-HU" dirty="0" smtClean="0"/>
              <a:t>glutamaterg</a:t>
            </a:r>
            <a:endParaRPr lang="hu-HU" dirty="0" smtClean="0"/>
          </a:p>
          <a:p>
            <a:pPr lvl="1"/>
            <a:r>
              <a:rPr lang="hu-HU" dirty="0" smtClean="0"/>
              <a:t>Moosfaser kommen von den meisten Arealen</a:t>
            </a:r>
            <a:endParaRPr lang="hu-HU" dirty="0" smtClean="0"/>
          </a:p>
          <a:p>
            <a:pPr lvl="1"/>
            <a:r>
              <a:rPr lang="hu-HU" dirty="0" smtClean="0"/>
              <a:t>enden im  Str</a:t>
            </a:r>
            <a:r>
              <a:rPr lang="hu-HU" dirty="0" smtClean="0"/>
              <a:t>. </a:t>
            </a:r>
            <a:r>
              <a:rPr lang="hu-HU" dirty="0" smtClean="0"/>
              <a:t>granulosum, im Glomerulus cerebellaris </a:t>
            </a:r>
          </a:p>
          <a:p>
            <a:pPr lvl="1"/>
            <a:r>
              <a:rPr lang="hu-HU" dirty="0" smtClean="0"/>
              <a:t>bilden Synapse mit den Dendriten der Körnerzellen und Golgi-Zellen</a:t>
            </a:r>
            <a:endParaRPr lang="hu-HU" dirty="0" smtClean="0"/>
          </a:p>
          <a:p>
            <a:pPr lvl="1"/>
            <a:r>
              <a:rPr lang="hu-HU" dirty="0" smtClean="0"/>
              <a:t>stark divergent: eine Moosfaser kann bis auf 400 Körnerzelle pro Folium innervieren</a:t>
            </a:r>
            <a:endParaRPr lang="hu-HU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5436096" y="0"/>
            <a:ext cx="370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Glomerulus cerebellaris</a:t>
            </a:r>
            <a:endParaRPr lang="hu-HU" sz="2800" dirty="0"/>
          </a:p>
        </p:txBody>
      </p:sp>
      <p:pic>
        <p:nvPicPr>
          <p:cNvPr id="2050" name="Picture 2" descr="Képtalálat a következőre: „cerebellar glomeruli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49461"/>
            <a:ext cx="3440460" cy="2808539"/>
          </a:xfrm>
          <a:prstGeom prst="rect">
            <a:avLst/>
          </a:prstGeom>
          <a:noFill/>
        </p:spPr>
      </p:pic>
      <p:pic>
        <p:nvPicPr>
          <p:cNvPr id="6" name="Grafik 5" descr="Benning12_6-19.jpg"/>
          <p:cNvPicPr>
            <a:picLocks noChangeAspect="1"/>
          </p:cNvPicPr>
          <p:nvPr/>
        </p:nvPicPr>
        <p:blipFill>
          <a:blip r:embed="rId4" cstate="print"/>
          <a:srcRect l="53974" t="29000" r="13436" b="19550"/>
          <a:stretch>
            <a:fillRect/>
          </a:stretch>
        </p:blipFill>
        <p:spPr>
          <a:xfrm>
            <a:off x="5796136" y="476672"/>
            <a:ext cx="2952328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Microsoft Office PowerPoint</Application>
  <PresentationFormat>Bildschirmpräsentation (4:3)</PresentationFormat>
  <Paragraphs>95</Paragraphs>
  <Slides>17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Larissa-Design</vt:lpstr>
      <vt:lpstr>15. Mikroskopie und Bahnen des Kleinhirns. Kleinhirnsyndrom</vt:lpstr>
      <vt:lpstr>Funktionelle Gliderung des Kleinhirns</vt:lpstr>
      <vt:lpstr>Funktionelle Gliederung des Kleinhirns</vt:lpstr>
      <vt:lpstr>Afferenzen des Kleinhirns</vt:lpstr>
      <vt:lpstr>Afferenzen des Kleinhirns  (nur Moosfaser)</vt:lpstr>
      <vt:lpstr>Histologie des Kleinhirns</vt:lpstr>
      <vt:lpstr>Folie 7</vt:lpstr>
      <vt:lpstr>Wichtigste Zelltypen des Kleinhirns</vt:lpstr>
      <vt:lpstr>Afferente Fasern</vt:lpstr>
      <vt:lpstr>Afferente Fasern</vt:lpstr>
      <vt:lpstr>Schaltplan des Kleinhirns</vt:lpstr>
      <vt:lpstr>Folie 12</vt:lpstr>
      <vt:lpstr>Efferenzen des Kleinhirns</vt:lpstr>
      <vt:lpstr>Efferente Bahnen des Kleinhirns</vt:lpstr>
      <vt:lpstr>Symptomen der Kleinhirnschädigungen</vt:lpstr>
      <vt:lpstr>Primäre Literatur</vt:lpstr>
      <vt:lpstr>Vielen Dank für Ihre Aufmerksamkeit!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15. Mikroskopie und Bahnen des Kleinhirns. Kleinhirnsyndrom</dc:title>
  <dc:creator>dcsaba</dc:creator>
  <cp:lastModifiedBy>dcsaba</cp:lastModifiedBy>
  <cp:revision>11</cp:revision>
  <dcterms:created xsi:type="dcterms:W3CDTF">2017-10-03T20:01:28Z</dcterms:created>
  <dcterms:modified xsi:type="dcterms:W3CDTF">2017-10-11T19:35:07Z</dcterms:modified>
</cp:coreProperties>
</file>