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1800-1DC8-4462-9E88-5210D218E161}" type="datetimeFigureOut">
              <a:rPr lang="hu-HU" smtClean="0"/>
              <a:t>2017.10.09.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C518A-BF59-4022-BBA5-C8E8D75F4662}" type="slidenum">
              <a:rPr lang="hu-HU" smtClean="0"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10F62-D830-4E83-B03A-3217C0A4A7CD}" type="slidenum">
              <a:rPr lang="hu-HU"/>
              <a:pPr/>
              <a:t>20</a:t>
            </a:fld>
            <a:endParaRPr 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Haines_page332_fig24-8.jpg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F59D6-64BD-4A71-BACE-8525F4BA52DA}" type="slidenum">
              <a:rPr lang="hu-HU"/>
              <a:pPr/>
              <a:t>22</a:t>
            </a:fld>
            <a:endParaRPr lang="hu-H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Haines_page330_fig24-6mod.jpg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1BB0-B163-4D1E-B0EC-7A8A82CF643B}" type="datetimeFigureOut">
              <a:rPr lang="hu-HU" smtClean="0"/>
              <a:pPr/>
              <a:t>2017.10.09.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3BA3-4F38-43A5-B6B3-0AE7EDA70236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14. Mikroskopie der Basalganglien und ihre Verbindungen. Motorische Bahnen aus dem Hirnstamm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96325" y="3483603"/>
            <a:ext cx="143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80099" y="5537546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Kreuz 34"/>
          <p:cNvSpPr/>
          <p:nvPr/>
        </p:nvSpPr>
        <p:spPr>
          <a:xfrm rot="2731071">
            <a:off x="3375517" y="3960708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300192" y="2604045"/>
            <a:ext cx="2592288" cy="3633267"/>
          </a:xfrm>
        </p:spPr>
        <p:txBody>
          <a:bodyPr>
            <a:normAutofit/>
          </a:bodyPr>
          <a:lstStyle/>
          <a:p>
            <a:r>
              <a:rPr lang="hu-HU" sz="1800" dirty="0" smtClean="0"/>
              <a:t>DA-erge Zellen fallen aus</a:t>
            </a:r>
            <a:endParaRPr lang="hu-HU" sz="1800" dirty="0" smtClean="0"/>
          </a:p>
          <a:p>
            <a:r>
              <a:rPr lang="hu-HU" sz="1800" dirty="0" smtClean="0"/>
              <a:t>direkter Weg fällt aus</a:t>
            </a:r>
            <a:endParaRPr lang="hu-HU" sz="1800" dirty="0" smtClean="0"/>
          </a:p>
          <a:p>
            <a:r>
              <a:rPr lang="hu-HU" sz="1800" dirty="0" smtClean="0"/>
              <a:t>indirekter weg wird verstärkt</a:t>
            </a:r>
            <a:endParaRPr lang="hu-HU" sz="1800" dirty="0" smtClean="0"/>
          </a:p>
          <a:p>
            <a:r>
              <a:rPr lang="hu-HU" sz="1800" dirty="0" smtClean="0"/>
              <a:t>verstärkte hemmung des Thalamus</a:t>
            </a:r>
            <a:endParaRPr lang="hu-HU" sz="1800" dirty="0" smtClean="0"/>
          </a:p>
          <a:p>
            <a:r>
              <a:rPr lang="hu-HU" sz="1800" dirty="0" smtClean="0"/>
              <a:t>weniger Information zum Kortex</a:t>
            </a:r>
            <a:endParaRPr lang="hu-HU" sz="1800" dirty="0"/>
          </a:p>
        </p:txBody>
      </p:sp>
      <p:sp>
        <p:nvSpPr>
          <p:cNvPr id="37" name="Freihandform 36"/>
          <p:cNvSpPr/>
          <p:nvPr/>
        </p:nvSpPr>
        <p:spPr>
          <a:xfrm rot="927613">
            <a:off x="634439" y="3240434"/>
            <a:ext cx="334071" cy="94346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7517230">
            <a:off x="879016" y="4490050"/>
            <a:ext cx="334071" cy="943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1918462">
            <a:off x="2321725" y="4484407"/>
            <a:ext cx="334071" cy="801363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2330517">
            <a:off x="3448142" y="3435338"/>
            <a:ext cx="334071" cy="875747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reihandform 40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extfeld 41"/>
          <p:cNvSpPr txBox="1"/>
          <p:nvPr/>
        </p:nvSpPr>
        <p:spPr>
          <a:xfrm>
            <a:off x="6084168" y="2060848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Parkinson-Krankheit</a:t>
            </a:r>
            <a:endParaRPr lang="hu-HU" sz="24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6084168" y="5373216"/>
            <a:ext cx="280831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Zittern</a:t>
            </a:r>
            <a:endParaRPr lang="hu-HU" dirty="0" smtClean="0">
              <a:ea typeface="ＭＳ Ｐゴシック" pitchFamily="-112" charset="-128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</a:t>
            </a:r>
            <a:r>
              <a:rPr lang="hu-HU" dirty="0" smtClean="0">
                <a:ea typeface="ＭＳ Ｐゴシック" pitchFamily="-112" charset="-128"/>
              </a:rPr>
              <a:t>Starre</a:t>
            </a:r>
            <a:endParaRPr lang="hu-HU" dirty="0" smtClean="0">
              <a:ea typeface="ＭＳ Ｐゴシック" pitchFamily="-112" charset="-128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</a:t>
            </a:r>
            <a:r>
              <a:rPr lang="hu-HU" dirty="0" smtClean="0">
                <a:ea typeface="ＭＳ Ｐゴシック" pitchFamily="-112" charset="-128"/>
              </a:rPr>
              <a:t>langsame Bewegung</a:t>
            </a:r>
            <a:endParaRPr lang="hu-HU" dirty="0" smtClean="0">
              <a:ea typeface="ＭＳ Ｐゴシック" pitchFamily="-112" charset="-128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</a:t>
            </a:r>
            <a:r>
              <a:rPr lang="hu-HU" dirty="0" smtClean="0">
                <a:ea typeface="ＭＳ Ｐゴシック" pitchFamily="-112" charset="-128"/>
              </a:rPr>
              <a:t>Instabilität</a:t>
            </a:r>
            <a:endParaRPr lang="hu-HU" dirty="0" smtClean="0">
              <a:ea typeface="ＭＳ Ｐゴシック" pitchFamily="-112" charset="-128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5" grpId="0" animBg="1"/>
      <p:bldP spid="30" grpId="0" animBg="1"/>
      <p:bldP spid="31" grpId="0"/>
      <p:bldP spid="35" grpId="0" animBg="1"/>
      <p:bldP spid="36" grpId="0" build="p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Parkinson_ShakingPal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121" y="44624"/>
            <a:ext cx="2803525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5238" y="3745086"/>
            <a:ext cx="227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ea typeface="ＭＳ Ｐゴシック" pitchFamily="-112" charset="-128"/>
              </a:rPr>
              <a:t>James Parkinson</a:t>
            </a:r>
          </a:p>
          <a:p>
            <a:pPr algn="ctr"/>
            <a:r>
              <a:rPr lang="hu-HU" sz="2000">
                <a:ea typeface="ＭＳ Ｐゴシック" pitchFamily="-112" charset="-128"/>
              </a:rPr>
              <a:t>(1755-1824)</a:t>
            </a:r>
          </a:p>
        </p:txBody>
      </p:sp>
      <p:pic>
        <p:nvPicPr>
          <p:cNvPr id="6" name="Picture 7" descr="Parki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189086"/>
            <a:ext cx="3033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58346" y="4713461"/>
            <a:ext cx="297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200">
                <a:ea typeface="ＭＳ Ｐゴシック" pitchFamily="-112" charset="-128"/>
              </a:rPr>
              <a:t>The essay was based on only six cases: just three of each were examined in detail, two were met in the street, and only one was seen at a distance.</a:t>
            </a:r>
          </a:p>
        </p:txBody>
      </p:sp>
      <p:pic>
        <p:nvPicPr>
          <p:cNvPr id="8" name="Picture 4" descr="Bereczki_Papaifejl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31" y="4149080"/>
            <a:ext cx="67659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ax corpo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44418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6176" y="2532037"/>
            <a:ext cx="2915816" cy="3273227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 smtClean="0"/>
              <a:t>Verlus der Neuronen, frühes Stadium: indirekter Weg</a:t>
            </a:r>
          </a:p>
          <a:p>
            <a:r>
              <a:rPr lang="hu-HU" sz="1800" dirty="0" smtClean="0"/>
              <a:t>direkter Weg wird verstärkt</a:t>
            </a:r>
            <a:endParaRPr lang="hu-HU" sz="1800" dirty="0" smtClean="0"/>
          </a:p>
          <a:p>
            <a:r>
              <a:rPr lang="hu-HU" sz="1800" dirty="0" smtClean="0"/>
              <a:t>Hemmen des Thalamus wird reduziert</a:t>
            </a:r>
            <a:endParaRPr lang="hu-HU" sz="1800" dirty="0" smtClean="0"/>
          </a:p>
          <a:p>
            <a:r>
              <a:rPr lang="hu-HU" sz="1800" dirty="0" smtClean="0"/>
              <a:t>gesteigerte motorische Aktivität (Chorea</a:t>
            </a:r>
            <a:r>
              <a:rPr lang="hu-HU" sz="1800" dirty="0" smtClean="0"/>
              <a:t>)</a:t>
            </a:r>
          </a:p>
          <a:p>
            <a:r>
              <a:rPr lang="hu-HU" sz="1800" dirty="0" smtClean="0"/>
              <a:t>später: der direkter Weg lässt auch nach, generelle Bewegungsarmut</a:t>
            </a:r>
            <a:endParaRPr lang="hu-HU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211960" y="1484784"/>
            <a:ext cx="235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84802" y="3453030"/>
            <a:ext cx="159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-27406" y="5415619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012160" y="19888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Chorea </a:t>
            </a:r>
            <a:r>
              <a:rPr lang="hu-HU" sz="2800" b="1" dirty="0" smtClean="0"/>
              <a:t>Huntington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084168" y="574603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</a:t>
            </a:r>
            <a:r>
              <a:rPr lang="hu-HU" dirty="0" smtClean="0"/>
              <a:t>unwillkürliche Bewegungen</a:t>
            </a:r>
            <a:endParaRPr lang="hu-HU" dirty="0" smtClean="0"/>
          </a:p>
          <a:p>
            <a:r>
              <a:rPr lang="hu-HU" dirty="0" smtClean="0"/>
              <a:t>-emotionale Instabilität</a:t>
            </a:r>
            <a:endParaRPr lang="hu-HU" b="1" dirty="0" smtClean="0"/>
          </a:p>
          <a:p>
            <a:r>
              <a:rPr lang="hu-HU" dirty="0" smtClean="0"/>
              <a:t>-Demenz</a:t>
            </a:r>
            <a:endParaRPr lang="hu-HU" dirty="0"/>
          </a:p>
        </p:txBody>
      </p:sp>
      <p:sp>
        <p:nvSpPr>
          <p:cNvPr id="36" name="Freihandform 35"/>
          <p:cNvSpPr/>
          <p:nvPr/>
        </p:nvSpPr>
        <p:spPr>
          <a:xfrm rot="17650789">
            <a:off x="1552168" y="3067026"/>
            <a:ext cx="419381" cy="138635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reihandform 36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1918462">
            <a:off x="4695094" y="2179830"/>
            <a:ext cx="334071" cy="82504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uiExpand="1" animBg="1"/>
      <p:bldP spid="22" grpId="0" uiExpand="1" animBg="1"/>
      <p:bldP spid="23" grpId="0" uiExpand="1" animBg="1"/>
      <p:bldP spid="24" grpId="0" uiExpand="1" animBg="1"/>
      <p:bldP spid="29" grpId="0" uiExpand="1" animBg="1"/>
      <p:bldP spid="35" grpId="0"/>
      <p:bldP spid="36" grpId="0" uiExpand="1" animBg="1"/>
      <p:bldP spid="38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upload.wikimedia.org/wikipedia/commons/e/e0/On_Chorea_with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8923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Krakheiten des Basalganlionkreises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</a:t>
            </a:r>
            <a:r>
              <a:rPr lang="hu-HU" dirty="0" smtClean="0"/>
              <a:t>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</a:t>
            </a:r>
            <a:r>
              <a:rPr lang="hu-HU" dirty="0" smtClean="0"/>
              <a:t>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1484784"/>
            <a:ext cx="220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319890" y="3499522"/>
            <a:ext cx="14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-76803" y="5566012"/>
            <a:ext cx="174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91672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Hemiballismus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012160" y="593467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-halbseitige, unwillkürliche, schleudernde Bewegungen der Extremitäten</a:t>
            </a:r>
            <a:endParaRPr lang="hu-HU" dirty="0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156176" y="2564904"/>
            <a:ext cx="2664296" cy="3456384"/>
          </a:xfrm>
        </p:spPr>
        <p:txBody>
          <a:bodyPr>
            <a:normAutofit lnSpcReduction="10000"/>
          </a:bodyPr>
          <a:lstStyle/>
          <a:p>
            <a:r>
              <a:rPr lang="hu-HU" sz="1800" dirty="0" smtClean="0"/>
              <a:t>Nucl. subthalamicus </a:t>
            </a:r>
            <a:r>
              <a:rPr lang="hu-HU" sz="1800" dirty="0" smtClean="0"/>
              <a:t> fällt HALBSEITIG aus (zB. </a:t>
            </a:r>
            <a:r>
              <a:rPr lang="hu-HU" sz="1800" dirty="0" smtClean="0"/>
              <a:t>I</a:t>
            </a:r>
            <a:r>
              <a:rPr lang="hu-HU" sz="1800" dirty="0" smtClean="0"/>
              <a:t>nfarkt, Verschluss eines Astes der A. </a:t>
            </a:r>
            <a:r>
              <a:rPr lang="hu-HU" sz="1800" dirty="0" smtClean="0"/>
              <a:t>cerebri post. </a:t>
            </a:r>
            <a:r>
              <a:rPr lang="hu-HU" sz="1800" dirty="0" smtClean="0"/>
              <a:t>)</a:t>
            </a:r>
            <a:endParaRPr lang="hu-HU" sz="1800" dirty="0" smtClean="0"/>
          </a:p>
          <a:p>
            <a:r>
              <a:rPr lang="hu-HU" sz="1800" dirty="0" smtClean="0"/>
              <a:t>indirekter Weg fällt aus</a:t>
            </a:r>
            <a:endParaRPr lang="hu-HU" sz="1800" dirty="0" smtClean="0"/>
          </a:p>
          <a:p>
            <a:r>
              <a:rPr lang="hu-HU" sz="1800" dirty="0" smtClean="0"/>
              <a:t>Hemmung des Thalamus wird reduziert </a:t>
            </a:r>
          </a:p>
          <a:p>
            <a:r>
              <a:rPr lang="hu-HU" sz="1800" dirty="0" smtClean="0"/>
              <a:t>motorsiceh Aktivität wird verstärkt</a:t>
            </a:r>
            <a:endParaRPr lang="hu-HU" sz="1800" dirty="0"/>
          </a:p>
        </p:txBody>
      </p:sp>
      <p:sp>
        <p:nvSpPr>
          <p:cNvPr id="37" name="Kreuz 36"/>
          <p:cNvSpPr/>
          <p:nvPr/>
        </p:nvSpPr>
        <p:spPr>
          <a:xfrm rot="2731071">
            <a:off x="855237" y="4464764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1918462">
            <a:off x="4691416" y="2202243"/>
            <a:ext cx="334071" cy="802030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6" grpId="0" build="p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hu-HU" dirty="0" smtClean="0"/>
              <a:t>visuelle Information steuert die Bewegung</a:t>
            </a:r>
            <a:endParaRPr lang="hu-HU" dirty="0"/>
          </a:p>
        </p:txBody>
      </p:sp>
      <p:pic>
        <p:nvPicPr>
          <p:cNvPr id="5" name="Picture 6" descr="Kandel5_page418_fig19_5B_2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57412"/>
            <a:ext cx="72009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7318375" y="6443663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ea typeface="ＭＳ Ｐゴシック" pitchFamily="-112" charset="-128"/>
              </a:rPr>
              <a:t>Kandel et al.,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Vizuomotorkreis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4427984" y="1484784"/>
            <a:ext cx="213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6" name="Freihandform 15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 rot="1864983">
            <a:off x="1326987" y="3446710"/>
            <a:ext cx="13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1" name="Freihandform 20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feld 21"/>
          <p:cNvSpPr txBox="1"/>
          <p:nvPr/>
        </p:nvSpPr>
        <p:spPr>
          <a:xfrm rot="1978368">
            <a:off x="-67073" y="5526881"/>
            <a:ext cx="162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3" name="Freihandform 22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extfeld 28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30" name="Freihandform 29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extfeld 31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3" name="Freihandform 32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extfeld 33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732240" y="29986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parietler Assoziationskortex</a:t>
            </a:r>
            <a:endParaRPr lang="hu-HU" dirty="0"/>
          </a:p>
        </p:txBody>
      </p:sp>
      <p:sp>
        <p:nvSpPr>
          <p:cNvPr id="36" name="Textfeld 35"/>
          <p:cNvSpPr txBox="1"/>
          <p:nvPr/>
        </p:nvSpPr>
        <p:spPr>
          <a:xfrm>
            <a:off x="7236296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Sehrinde</a:t>
            </a:r>
            <a:endParaRPr lang="hu-HU" dirty="0"/>
          </a:p>
        </p:txBody>
      </p:sp>
      <p:sp>
        <p:nvSpPr>
          <p:cNvPr id="37" name="Freihandform 36"/>
          <p:cNvSpPr/>
          <p:nvPr/>
        </p:nvSpPr>
        <p:spPr>
          <a:xfrm rot="9180031">
            <a:off x="8069894" y="375035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5590863">
            <a:off x="4836853" y="856665"/>
            <a:ext cx="1101900" cy="3714699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427912 w 427912"/>
              <a:gd name="connsiteY0" fmla="*/ 0 h 1284614"/>
              <a:gd name="connsiteX1" fmla="*/ 86082 w 427912"/>
              <a:gd name="connsiteY1" fmla="*/ 760406 h 1284614"/>
              <a:gd name="connsiteX2" fmla="*/ 81643 w 427912"/>
              <a:gd name="connsiteY2" fmla="*/ 1284614 h 1284614"/>
              <a:gd name="connsiteX0" fmla="*/ 740621 w 740621"/>
              <a:gd name="connsiteY0" fmla="*/ 0 h 4128560"/>
              <a:gd name="connsiteX1" fmla="*/ 398791 w 740621"/>
              <a:gd name="connsiteY1" fmla="*/ 760406 h 4128560"/>
              <a:gd name="connsiteX2" fmla="*/ 81643 w 740621"/>
              <a:gd name="connsiteY2" fmla="*/ 4128560 h 4128560"/>
              <a:gd name="connsiteX0" fmla="*/ 658978 w 714903"/>
              <a:gd name="connsiteY0" fmla="*/ 0 h 4128560"/>
              <a:gd name="connsiteX1" fmla="*/ 317148 w 714903"/>
              <a:gd name="connsiteY1" fmla="*/ 760406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1101900"/>
              <a:gd name="connsiteY0" fmla="*/ 0 h 4128560"/>
              <a:gd name="connsiteX1" fmla="*/ 199653 w 1101900"/>
              <a:gd name="connsiteY1" fmla="*/ 910065 h 4128560"/>
              <a:gd name="connsiteX2" fmla="*/ 0 w 1101900"/>
              <a:gd name="connsiteY2" fmla="*/ 4128560 h 4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1900" h="4128560">
                <a:moveTo>
                  <a:pt x="658978" y="0"/>
                </a:moveTo>
                <a:cubicBezTo>
                  <a:pt x="607314" y="67949"/>
                  <a:pt x="297968" y="500076"/>
                  <a:pt x="199653" y="910065"/>
                </a:cubicBezTo>
                <a:cubicBezTo>
                  <a:pt x="25685" y="1798565"/>
                  <a:pt x="1101900" y="3231149"/>
                  <a:pt x="0" y="4128560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Absteigende Bahnen des Hirnstammes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Sie steuern vor allem die Körperhaltung und das Gleichgewicht </a:t>
            </a:r>
          </a:p>
          <a:p>
            <a:pPr lvl="1"/>
            <a:r>
              <a:rPr lang="hu-HU" dirty="0" smtClean="0"/>
              <a:t>Tr</a:t>
            </a:r>
            <a:r>
              <a:rPr lang="hu-HU" dirty="0" smtClean="0"/>
              <a:t>. rubrospinalis</a:t>
            </a:r>
          </a:p>
          <a:p>
            <a:pPr lvl="1"/>
            <a:r>
              <a:rPr lang="hu-HU" dirty="0" smtClean="0"/>
              <a:t>Tr. reticulospinalis</a:t>
            </a:r>
          </a:p>
          <a:p>
            <a:pPr lvl="1"/>
            <a:r>
              <a:rPr lang="hu-HU" dirty="0" smtClean="0"/>
              <a:t>Tr. vestibulospinalis</a:t>
            </a:r>
          </a:p>
          <a:p>
            <a:pPr lvl="1"/>
            <a:r>
              <a:rPr lang="hu-HU" dirty="0" smtClean="0"/>
              <a:t>Tr. tectospinalis</a:t>
            </a:r>
          </a:p>
          <a:p>
            <a:pPr lvl="1"/>
            <a:r>
              <a:rPr lang="hu-HU" dirty="0" smtClean="0"/>
              <a:t>Tr. olivospinalis</a:t>
            </a:r>
          </a:p>
          <a:p>
            <a:pPr lvl="1"/>
            <a:r>
              <a:rPr lang="hu-HU" dirty="0" smtClean="0"/>
              <a:t>Fasciculus longitudinalis medialis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rapiramidális pály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471" y="622993"/>
            <a:ext cx="7127875" cy="56657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83" y="3883719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rubrospinalis</a:t>
            </a:r>
            <a:endParaRPr lang="hu-HU" sz="180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850008" y="3551931"/>
            <a:ext cx="11525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783" y="1969194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</a:t>
            </a:r>
            <a:endParaRPr lang="hu-HU" sz="18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46771" y="2327969"/>
            <a:ext cx="2520950" cy="7191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021" y="2826444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tegmentospinalis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54833" y="3048694"/>
            <a:ext cx="10080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82258" y="5995094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Fasciculus longitudinalis med.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018658" y="3840856"/>
            <a:ext cx="1655763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26496" y="6504681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tectospinalis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091683" y="4344094"/>
            <a:ext cx="215900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96" y="4993381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3366FF"/>
                </a:solidFill>
              </a:rPr>
              <a:t>Tr. vestibulospinalis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354833" y="4777481"/>
            <a:ext cx="1944688" cy="35877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2008" y="6072881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 und ventr.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146996" y="5064819"/>
            <a:ext cx="1152525" cy="9366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205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Absteigende Bahnen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 Rückenmark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rubrospinalis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Calibri"/>
              </a:rPr>
              <a:t>endet an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>
                <a:latin typeface="Calibri"/>
              </a:rPr>
              <a:t>- </a:t>
            </a:r>
            <a:r>
              <a:rPr lang="hu-HU" dirty="0" smtClean="0">
                <a:latin typeface="Calibri"/>
              </a:rPr>
              <a:t>und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smtClean="0">
                <a:latin typeface="Calibri"/>
              </a:rPr>
              <a:t>- </a:t>
            </a:r>
            <a:r>
              <a:rPr lang="hu-HU" dirty="0" smtClean="0">
                <a:latin typeface="Calibri"/>
              </a:rPr>
              <a:t>Motoneuronen</a:t>
            </a:r>
            <a:endParaRPr lang="hu-HU" dirty="0" smtClean="0">
              <a:latin typeface="Calibri"/>
            </a:endParaRPr>
          </a:p>
          <a:p>
            <a:r>
              <a:rPr lang="hu-HU" dirty="0" smtClean="0">
                <a:latin typeface="Calibri"/>
              </a:rPr>
              <a:t>hemmt die Extensoren</a:t>
            </a:r>
            <a:endParaRPr lang="hu-HU" dirty="0" smtClean="0">
              <a:latin typeface="Calibri"/>
            </a:endParaRPr>
          </a:p>
          <a:p>
            <a:r>
              <a:rPr lang="hu-HU" dirty="0" smtClean="0">
                <a:latin typeface="Calibri"/>
              </a:rPr>
              <a:t>reizt die Flexoren an</a:t>
            </a:r>
            <a:endParaRPr lang="hu-HU" dirty="0" smtClean="0">
              <a:latin typeface="Calibri"/>
            </a:endParaRPr>
          </a:p>
          <a:p>
            <a:r>
              <a:rPr lang="hu-HU" dirty="0" smtClean="0">
                <a:latin typeface="Calibri"/>
              </a:rPr>
              <a:t>dadurch wirkt gegen den Tr</a:t>
            </a:r>
            <a:r>
              <a:rPr lang="hu-HU" dirty="0" smtClean="0">
                <a:latin typeface="Calibri"/>
              </a:rPr>
              <a:t>. vestibulospinalis </a:t>
            </a:r>
            <a:r>
              <a:rPr lang="hu-HU" dirty="0" smtClean="0">
                <a:latin typeface="Calibri"/>
              </a:rPr>
              <a:t>(s. unten)</a:t>
            </a:r>
            <a:endParaRPr lang="hu-HU" dirty="0" smtClean="0">
              <a:latin typeface="Calibri"/>
            </a:endParaRPr>
          </a:p>
          <a:p>
            <a:r>
              <a:rPr lang="hu-HU" dirty="0" smtClean="0">
                <a:latin typeface="Calibri"/>
              </a:rPr>
              <a:t>kreuzt im Mesencephalon</a:t>
            </a:r>
            <a:endParaRPr lang="hu-HU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Dir Problemen mit der willkürlichen Bewegungen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man kann wenig sachen bewusst steuern</a:t>
            </a:r>
            <a:endParaRPr lang="hu-HU" dirty="0" smtClean="0"/>
          </a:p>
          <a:p>
            <a:r>
              <a:rPr lang="hu-HU" dirty="0" smtClean="0"/>
              <a:t>Planung der Bewegungen braucht Information über Körperhaltung, Muskeltonus usw. </a:t>
            </a:r>
            <a:endParaRPr lang="hu-HU" dirty="0" smtClean="0"/>
          </a:p>
          <a:p>
            <a:r>
              <a:rPr lang="hu-HU" dirty="0" smtClean="0"/>
              <a:t>eine Bewegung braucht nicht nur die Muskeln die diese bestimmte Bewegung durchführen, sondern eine Reiche anderen, die Körperhaltung und Gleichgewicht aufrecht erhalten</a:t>
            </a:r>
          </a:p>
          <a:p>
            <a:r>
              <a:rPr lang="hu-HU" dirty="0" smtClean="0"/>
              <a:t>deswegen braucht man ein unterstützendes System, das diese Aufgaben automatisch und unbewusst durchfühern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aines_page332_fig24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942805" cy="67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vestibulospinalis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endet an </a:t>
            </a:r>
            <a:r>
              <a:rPr lang="el-GR" dirty="0" smtClean="0"/>
              <a:t>α</a:t>
            </a:r>
            <a:r>
              <a:rPr lang="hu-HU" dirty="0" smtClean="0"/>
              <a:t>- </a:t>
            </a:r>
            <a:r>
              <a:rPr lang="hu-HU" dirty="0" smtClean="0"/>
              <a:t>unds </a:t>
            </a:r>
            <a:r>
              <a:rPr lang="el-GR" dirty="0" smtClean="0"/>
              <a:t>γ</a:t>
            </a:r>
            <a:r>
              <a:rPr lang="hu-HU" dirty="0" smtClean="0"/>
              <a:t>- </a:t>
            </a:r>
            <a:r>
              <a:rPr lang="hu-HU" dirty="0" smtClean="0"/>
              <a:t>Motoneuronen</a:t>
            </a:r>
            <a:endParaRPr lang="hu-HU" dirty="0" smtClean="0"/>
          </a:p>
          <a:p>
            <a:r>
              <a:rPr lang="hu-HU" dirty="0" smtClean="0"/>
              <a:t>reizt die Extensoren an </a:t>
            </a:r>
          </a:p>
          <a:p>
            <a:r>
              <a:rPr lang="hu-HU" dirty="0" smtClean="0"/>
              <a:t>hemmt die Flexoren</a:t>
            </a:r>
            <a:endParaRPr lang="hu-HU" dirty="0" smtClean="0"/>
          </a:p>
          <a:p>
            <a:r>
              <a:rPr lang="hu-HU" dirty="0" smtClean="0"/>
              <a:t>dadurch wirkt gegen den Tr</a:t>
            </a:r>
            <a:r>
              <a:rPr lang="hu-HU" dirty="0" smtClean="0"/>
              <a:t>. </a:t>
            </a:r>
            <a:r>
              <a:rPr lang="hu-HU" dirty="0" smtClean="0"/>
              <a:t>rubsrospinalis</a:t>
            </a:r>
            <a:endParaRPr lang="hu-HU" dirty="0" smtClean="0"/>
          </a:p>
          <a:p>
            <a:r>
              <a:rPr lang="hu-HU" dirty="0" smtClean="0"/>
              <a:t>kreuzt nicht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  <p:pic>
        <p:nvPicPr>
          <p:cNvPr id="63495" name="Picture 7" descr="Haines_page330_fig24-6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0338"/>
            <a:ext cx="5745163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reticulospinalis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medialis </a:t>
            </a:r>
            <a:r>
              <a:rPr lang="hu-HU" dirty="0" smtClean="0"/>
              <a:t>(Tr</a:t>
            </a:r>
            <a:r>
              <a:rPr lang="hu-HU" dirty="0" smtClean="0"/>
              <a:t>. bulboreticulospinalis)</a:t>
            </a:r>
          </a:p>
          <a:p>
            <a:pPr lvl="1"/>
            <a:r>
              <a:rPr lang="hu-HU" dirty="0" smtClean="0"/>
              <a:t>entspringt von der Medulla oblongata</a:t>
            </a:r>
            <a:endParaRPr lang="hu-HU" dirty="0" smtClean="0"/>
          </a:p>
          <a:p>
            <a:pPr lvl="1"/>
            <a:r>
              <a:rPr lang="hu-HU" dirty="0" smtClean="0"/>
              <a:t>kreuzt ebenso in der Medulla oblongata</a:t>
            </a:r>
            <a:endParaRPr lang="hu-HU" dirty="0" smtClean="0"/>
          </a:p>
          <a:p>
            <a:pPr lvl="1"/>
            <a:r>
              <a:rPr lang="hu-HU" dirty="0" smtClean="0"/>
              <a:t>wirkt ähnlich wie der Tr</a:t>
            </a:r>
            <a:r>
              <a:rPr lang="hu-HU" dirty="0" smtClean="0"/>
              <a:t>. </a:t>
            </a:r>
            <a:r>
              <a:rPr lang="hu-HU" dirty="0" smtClean="0"/>
              <a:t>rubsrospinalis</a:t>
            </a:r>
            <a:endParaRPr lang="hu-HU" dirty="0" smtClean="0"/>
          </a:p>
          <a:p>
            <a:r>
              <a:rPr lang="hu-HU" dirty="0" smtClean="0"/>
              <a:t>lateralis </a:t>
            </a:r>
            <a:r>
              <a:rPr lang="hu-HU" dirty="0" smtClean="0"/>
              <a:t>(Tr</a:t>
            </a:r>
            <a:r>
              <a:rPr lang="hu-HU" dirty="0" smtClean="0"/>
              <a:t>. pontoreticulospinalis)</a:t>
            </a:r>
          </a:p>
          <a:p>
            <a:pPr lvl="1"/>
            <a:r>
              <a:rPr lang="hu-HU" dirty="0" smtClean="0"/>
              <a:t>entspringt von der Pons</a:t>
            </a:r>
            <a:endParaRPr lang="hu-HU" dirty="0" smtClean="0"/>
          </a:p>
          <a:p>
            <a:pPr lvl="1"/>
            <a:r>
              <a:rPr lang="hu-HU" dirty="0" smtClean="0"/>
              <a:t>kreuzt nicht</a:t>
            </a:r>
            <a:endParaRPr lang="hu-HU" dirty="0" smtClean="0"/>
          </a:p>
          <a:p>
            <a:pPr lvl="1"/>
            <a:r>
              <a:rPr lang="hu-HU" dirty="0" smtClean="0"/>
              <a:t>wirkt ähnlich wie der Tr</a:t>
            </a:r>
            <a:r>
              <a:rPr lang="hu-HU" dirty="0" smtClean="0"/>
              <a:t>. </a:t>
            </a:r>
            <a:r>
              <a:rPr lang="hu-HU" dirty="0" smtClean="0"/>
              <a:t>vestibulospinalis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olivospinalis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Képtalálat a következőre: „yeti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80935"/>
            <a:ext cx="4680520" cy="545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tectospinalis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entspringt von tieferen Schichten des Colliculus superior</a:t>
            </a:r>
            <a:endParaRPr lang="hu-HU" dirty="0" smtClean="0"/>
          </a:p>
          <a:p>
            <a:r>
              <a:rPr lang="hu-HU" dirty="0" smtClean="0"/>
              <a:t>endet im Zervikalbereich</a:t>
            </a:r>
            <a:endParaRPr lang="hu-HU" dirty="0" smtClean="0"/>
          </a:p>
          <a:p>
            <a:r>
              <a:rPr lang="hu-HU" dirty="0" smtClean="0"/>
              <a:t>koordiniert Kopfbewegungen nach </a:t>
            </a:r>
            <a:r>
              <a:rPr lang="hu-HU" b="1" dirty="0" smtClean="0"/>
              <a:t>visuelle </a:t>
            </a:r>
            <a:r>
              <a:rPr lang="hu-HU" dirty="0" smtClean="0"/>
              <a:t>Information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Fasciculus longitudinalis medialis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entspringt von Vestibularkerne und vom nucleus </a:t>
            </a:r>
            <a:r>
              <a:rPr lang="hu-HU" dirty="0" smtClean="0"/>
              <a:t>interstitialis </a:t>
            </a:r>
            <a:r>
              <a:rPr lang="hu-HU" dirty="0" smtClean="0"/>
              <a:t>Cajal</a:t>
            </a:r>
            <a:endParaRPr lang="hu-HU" dirty="0" smtClean="0"/>
          </a:p>
          <a:p>
            <a:r>
              <a:rPr lang="hu-HU" dirty="0" smtClean="0"/>
              <a:t>koordiniert Augenbewegungen (Nucl</a:t>
            </a:r>
            <a:r>
              <a:rPr lang="hu-HU" dirty="0" smtClean="0"/>
              <a:t>. n. III, IV, </a:t>
            </a:r>
            <a:r>
              <a:rPr lang="hu-HU" dirty="0" smtClean="0"/>
              <a:t>VI), und die Position des Kopfes durch Halsmuskulatur (obere zervikale Segmente) nach </a:t>
            </a:r>
            <a:r>
              <a:rPr lang="hu-HU" b="1" dirty="0" smtClean="0"/>
              <a:t>vestibuläre</a:t>
            </a:r>
            <a:r>
              <a:rPr lang="hu-HU" dirty="0" smtClean="0"/>
              <a:t> Information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s. noch: </a:t>
            </a:r>
            <a:r>
              <a:rPr lang="hu-HU" dirty="0" smtClean="0"/>
              <a:t>28. </a:t>
            </a:r>
            <a:r>
              <a:rPr lang="hu-HU" dirty="0" smtClean="0"/>
              <a:t>Vorlesung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Gruppierung der Bewegungssysteme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bewusste Motorfunktionen: Zielmotorik (pyramidales System, nur in Primaten vorhanden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auf Reflexe basiertes, stützendes System: Stützmotorik (extrapyramidales System, System der basalen Ganglien)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Motorische Zentren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Cortex cerebri </a:t>
            </a:r>
            <a:r>
              <a:rPr lang="hu-HU" dirty="0" smtClean="0"/>
              <a:t>(</a:t>
            </a:r>
            <a:r>
              <a:rPr lang="hu-HU" sz="2000" dirty="0" smtClean="0"/>
              <a:t>primär</a:t>
            </a:r>
            <a:r>
              <a:rPr lang="hu-HU" sz="2000" dirty="0" smtClean="0"/>
              <a:t>, </a:t>
            </a:r>
            <a:r>
              <a:rPr lang="hu-HU" sz="2000" dirty="0" smtClean="0"/>
              <a:t>supplementär und prämotor Area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Thalamus </a:t>
            </a:r>
            <a:r>
              <a:rPr lang="hu-HU" dirty="0" smtClean="0"/>
              <a:t>(</a:t>
            </a:r>
            <a:r>
              <a:rPr lang="hu-HU" sz="1800" dirty="0" smtClean="0"/>
              <a:t>Informationsweitergabe  richtung Kortex von : sensorische Bahnen, Basalganglien, Kleinhirn, Assotiationskortices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Basalganglien (</a:t>
            </a:r>
            <a:r>
              <a:rPr lang="hu-HU" sz="1800" dirty="0" smtClean="0"/>
              <a:t>Striatum</a:t>
            </a:r>
            <a:r>
              <a:rPr lang="hu-HU" sz="1800" dirty="0" smtClean="0"/>
              <a:t>, </a:t>
            </a:r>
            <a:r>
              <a:rPr lang="hu-HU" sz="1800" dirty="0" smtClean="0"/>
              <a:t>Globus </a:t>
            </a:r>
            <a:r>
              <a:rPr lang="hu-HU" sz="1800" dirty="0" smtClean="0"/>
              <a:t>pallidus, </a:t>
            </a:r>
            <a:r>
              <a:rPr lang="hu-HU" sz="1800" dirty="0" smtClean="0"/>
              <a:t>im erweieterten Sinn: Substantia </a:t>
            </a:r>
            <a:r>
              <a:rPr lang="hu-HU" sz="1800" dirty="0" smtClean="0"/>
              <a:t>nigra, </a:t>
            </a:r>
            <a:r>
              <a:rPr lang="hu-HU" sz="1800" dirty="0" smtClean="0"/>
              <a:t>Nucleus </a:t>
            </a:r>
            <a:r>
              <a:rPr lang="hu-HU" sz="1800" dirty="0" smtClean="0"/>
              <a:t>subthalamicus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Hirnstamm (</a:t>
            </a:r>
            <a:r>
              <a:rPr lang="hu-HU" sz="1800" dirty="0" smtClean="0"/>
              <a:t>Raphe Kerne, </a:t>
            </a:r>
            <a:r>
              <a:rPr lang="hu-HU" sz="1800" dirty="0" smtClean="0"/>
              <a:t>F</a:t>
            </a:r>
            <a:r>
              <a:rPr lang="hu-HU" sz="1800" dirty="0" smtClean="0"/>
              <a:t>ormatio </a:t>
            </a:r>
            <a:r>
              <a:rPr lang="hu-HU" sz="1800" dirty="0" smtClean="0"/>
              <a:t>reticularis</a:t>
            </a:r>
            <a:r>
              <a:rPr lang="hu-HU" dirty="0" smtClean="0"/>
              <a:t>)</a:t>
            </a:r>
          </a:p>
          <a:p>
            <a:r>
              <a:rPr lang="hu-HU" dirty="0" smtClean="0"/>
              <a:t>Cerebellum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Motorische Rindenfelder</a:t>
            </a:r>
            <a:endParaRPr lang="hu-HU" dirty="0"/>
          </a:p>
        </p:txBody>
      </p:sp>
      <p:pic>
        <p:nvPicPr>
          <p:cNvPr id="4" name="Inhaltsplatzhalter 3" descr="Benning12_9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29600" cy="3613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</a:t>
            </a:r>
            <a:r>
              <a:rPr lang="hu-HU" dirty="0" smtClean="0"/>
              <a:t>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motorische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somatomotorischer Kortex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9" name="Freihandform 18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reihandform 19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reihandform 20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reihandform 21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 rot="1864983">
            <a:off x="1324874" y="3481599"/>
            <a:ext cx="142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direkter Weg</a:t>
            </a:r>
            <a:endParaRPr lang="hu-HU" dirty="0"/>
          </a:p>
        </p:txBody>
      </p:sp>
      <p:sp>
        <p:nvSpPr>
          <p:cNvPr id="24" name="Freihandform 23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feld 24"/>
          <p:cNvSpPr txBox="1"/>
          <p:nvPr/>
        </p:nvSpPr>
        <p:spPr>
          <a:xfrm rot="1978368">
            <a:off x="-27406" y="5559634"/>
            <a:ext cx="158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indirekter Weg</a:t>
            </a:r>
            <a:endParaRPr lang="hu-HU" dirty="0"/>
          </a:p>
        </p:txBody>
      </p:sp>
      <p:sp>
        <p:nvSpPr>
          <p:cNvPr id="26" name="Freihandform 25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reihandform 28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steuert berets gelernte, geübte Bewegungen</a:t>
            </a:r>
            <a:endParaRPr lang="hu-HU" dirty="0" smtClean="0"/>
          </a:p>
          <a:p>
            <a:r>
              <a:rPr lang="hu-HU" dirty="0" smtClean="0"/>
              <a:t>Feinabstimmung</a:t>
            </a:r>
            <a:endParaRPr lang="hu-HU" dirty="0" smtClean="0"/>
          </a:p>
          <a:p>
            <a:r>
              <a:rPr lang="hu-HU" dirty="0" smtClean="0"/>
              <a:t>endgültige, flüssige Ausführung</a:t>
            </a:r>
            <a:endParaRPr lang="hu-HU" dirty="0" smtClean="0"/>
          </a:p>
          <a:p>
            <a:r>
              <a:rPr lang="hu-HU" dirty="0" smtClean="0"/>
              <a:t>letzte Efferenz: Tr</a:t>
            </a:r>
            <a:r>
              <a:rPr lang="hu-HU" dirty="0" smtClean="0"/>
              <a:t>. </a:t>
            </a:r>
            <a:r>
              <a:rPr lang="hu-HU" dirty="0" smtClean="0"/>
              <a:t>corticospinalis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Basalganglionkreis, erweitert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präfrontaler Kortex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supplementäre motorische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primäre motorsiche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somatosensorische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63906" y="3499522"/>
            <a:ext cx="14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direker Weg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59191" y="5486263"/>
            <a:ext cx="18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indirekkter Weg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Effekte des Dopamins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D1 </a:t>
            </a:r>
            <a:r>
              <a:rPr lang="hu-HU" dirty="0" smtClean="0"/>
              <a:t>Receptor</a:t>
            </a:r>
            <a:endParaRPr lang="hu-HU" dirty="0" smtClean="0"/>
          </a:p>
          <a:p>
            <a:pPr lvl="1"/>
            <a:r>
              <a:rPr lang="hu-HU" dirty="0" smtClean="0"/>
              <a:t>aktiviert</a:t>
            </a:r>
            <a:endParaRPr lang="hu-HU" dirty="0" smtClean="0"/>
          </a:p>
          <a:p>
            <a:pPr lvl="1"/>
            <a:r>
              <a:rPr lang="hu-HU" dirty="0" smtClean="0"/>
              <a:t>befindet sich an Neurone des direkten Weges des  Striatums, die das Pallidum mediale hemmen</a:t>
            </a:r>
            <a:endParaRPr lang="hu-HU" dirty="0" smtClean="0"/>
          </a:p>
          <a:p>
            <a:r>
              <a:rPr lang="hu-HU" dirty="0" smtClean="0"/>
              <a:t>D2 </a:t>
            </a:r>
            <a:r>
              <a:rPr lang="hu-HU" dirty="0" smtClean="0"/>
              <a:t>Receptor</a:t>
            </a:r>
            <a:endParaRPr lang="hu-HU" dirty="0" smtClean="0"/>
          </a:p>
          <a:p>
            <a:pPr lvl="1"/>
            <a:r>
              <a:rPr lang="hu-HU" dirty="0" smtClean="0"/>
              <a:t>hemmt</a:t>
            </a:r>
            <a:endParaRPr lang="hu-HU" dirty="0" smtClean="0"/>
          </a:p>
          <a:p>
            <a:pPr lvl="1"/>
            <a:r>
              <a:rPr lang="hu-HU" dirty="0" smtClean="0"/>
              <a:t>befindet sich an Neurone des indirekten Weges des Striatums, die das Pallidum laterale hemmen, dadurch kann der Nucl subthalamicus das Pallidum mediale aktivieren</a:t>
            </a:r>
          </a:p>
          <a:p>
            <a:r>
              <a:rPr lang="hu-HU" dirty="0" smtClean="0"/>
              <a:t>Letztendlich: verstärkt den direkten Weg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Bildschirmpräsentation (4:3)</PresentationFormat>
  <Paragraphs>231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14. Mikroskopie der Basalganglien und ihre Verbindungen. Motorische Bahnen aus dem Hirnstamm</vt:lpstr>
      <vt:lpstr>Dir Problemen mit der willkürlichen Bewegungen</vt:lpstr>
      <vt:lpstr>Gruppierung der Bewegungssysteme</vt:lpstr>
      <vt:lpstr>Motorische Zentren</vt:lpstr>
      <vt:lpstr>Motorische Rindenfelder</vt:lpstr>
      <vt:lpstr>Basalganglionkreis</vt:lpstr>
      <vt:lpstr>Basalganglionkreis</vt:lpstr>
      <vt:lpstr>Basalganglionkreis, erweitert</vt:lpstr>
      <vt:lpstr>Effekte des Dopamins</vt:lpstr>
      <vt:lpstr>Krakheiten des Basalganlionkreises</vt:lpstr>
      <vt:lpstr>Folie 11</vt:lpstr>
      <vt:lpstr>Krakheiten des Basalganlionkreises</vt:lpstr>
      <vt:lpstr>Folie 13</vt:lpstr>
      <vt:lpstr>Krakheiten des Basalganlionkreises</vt:lpstr>
      <vt:lpstr>Vizuomotorkreis</vt:lpstr>
      <vt:lpstr>Vizuomotorkreis</vt:lpstr>
      <vt:lpstr>Absteigende Bahnen des Hirnstammes</vt:lpstr>
      <vt:lpstr>Folie 18</vt:lpstr>
      <vt:lpstr>Tractus rubrospinalis</vt:lpstr>
      <vt:lpstr>Folie 20</vt:lpstr>
      <vt:lpstr>Tractus vestibulospinalis</vt:lpstr>
      <vt:lpstr>Folie 22</vt:lpstr>
      <vt:lpstr>Tractus reticulospinalis</vt:lpstr>
      <vt:lpstr>Tractus olivospinalis</vt:lpstr>
      <vt:lpstr>Tractus tectospinalis</vt:lpstr>
      <vt:lpstr>Fasciculus longitudinalis medialis</vt:lpstr>
      <vt:lpstr>Vielen Dank für Ihre Aufmerksamkeit!!!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Mikroskopie der Basalganglien und ihre Verbindungen. Motorische Bahnen aus dem Hirnstamm</dc:title>
  <dc:creator>dcsaba</dc:creator>
  <cp:lastModifiedBy>dcsaba</cp:lastModifiedBy>
  <cp:revision>19</cp:revision>
  <dcterms:created xsi:type="dcterms:W3CDTF">2017-10-03T19:59:47Z</dcterms:created>
  <dcterms:modified xsi:type="dcterms:W3CDTF">2017-10-09T21:05:10Z</dcterms:modified>
</cp:coreProperties>
</file>