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05" r:id="rId2"/>
    <p:sldId id="287" r:id="rId3"/>
    <p:sldId id="313" r:id="rId4"/>
    <p:sldId id="295" r:id="rId5"/>
    <p:sldId id="297" r:id="rId6"/>
    <p:sldId id="329" r:id="rId7"/>
    <p:sldId id="331" r:id="rId8"/>
    <p:sldId id="330" r:id="rId9"/>
    <p:sldId id="333" r:id="rId10"/>
    <p:sldId id="327" r:id="rId11"/>
    <p:sldId id="328" r:id="rId12"/>
    <p:sldId id="332" r:id="rId13"/>
    <p:sldId id="304" r:id="rId14"/>
    <p:sldId id="288" r:id="rId15"/>
    <p:sldId id="289" r:id="rId16"/>
    <p:sldId id="326" r:id="rId17"/>
    <p:sldId id="307" r:id="rId18"/>
    <p:sldId id="334" r:id="rId19"/>
    <p:sldId id="335" r:id="rId20"/>
    <p:sldId id="308" r:id="rId21"/>
    <p:sldId id="309" r:id="rId22"/>
    <p:sldId id="336" r:id="rId23"/>
    <p:sldId id="338" r:id="rId24"/>
    <p:sldId id="291" r:id="rId25"/>
    <p:sldId id="310" r:id="rId26"/>
    <p:sldId id="311" r:id="rId27"/>
    <p:sldId id="337" r:id="rId28"/>
    <p:sldId id="339" r:id="rId29"/>
    <p:sldId id="290" r:id="rId30"/>
    <p:sldId id="340" r:id="rId31"/>
    <p:sldId id="312" r:id="rId32"/>
    <p:sldId id="279" r:id="rId33"/>
    <p:sldId id="341" r:id="rId34"/>
    <p:sldId id="342" r:id="rId35"/>
    <p:sldId id="299" r:id="rId36"/>
    <p:sldId id="300" r:id="rId37"/>
    <p:sldId id="303" r:id="rId38"/>
    <p:sldId id="325" r:id="rId39"/>
    <p:sldId id="314" r:id="rId40"/>
    <p:sldId id="315" r:id="rId41"/>
    <p:sldId id="316" r:id="rId42"/>
    <p:sldId id="317" r:id="rId43"/>
    <p:sldId id="318" r:id="rId44"/>
    <p:sldId id="319" r:id="rId45"/>
    <p:sldId id="320" r:id="rId46"/>
    <p:sldId id="321" r:id="rId47"/>
    <p:sldId id="322" r:id="rId48"/>
    <p:sldId id="323" r:id="rId49"/>
    <p:sldId id="324" r:id="rId50"/>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0093"/>
    <a:srgbClr val="EFFCE6"/>
    <a:srgbClr val="6D94F0"/>
    <a:srgbClr val="FDF880"/>
    <a:srgbClr val="C06ABB"/>
    <a:srgbClr val="E7FBDB"/>
    <a:srgbClr val="FDFA6A"/>
    <a:srgbClr val="7196EB"/>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4" autoAdjust="0"/>
    <p:restoredTop sz="94660"/>
  </p:normalViewPr>
  <p:slideViewPr>
    <p:cSldViewPr>
      <p:cViewPr varScale="1">
        <p:scale>
          <a:sx n="80" d="100"/>
          <a:sy n="80" d="100"/>
        </p:scale>
        <p:origin x="66" y="58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3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0F19F4-01BA-4271-9AB6-E6525D23F7B7}" type="datetimeFigureOut">
              <a:rPr lang="hu-HU" smtClean="0"/>
              <a:t>2017. 10. 12.</a:t>
            </a:fld>
            <a:endParaRPr lang="hu-HU"/>
          </a:p>
        </p:txBody>
      </p:sp>
      <p:sp>
        <p:nvSpPr>
          <p:cNvPr id="4" name="Diakép hely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F77D8-0AC5-4E88-B9FC-FFF5CFB9A4D8}" type="slidenum">
              <a:rPr lang="hu-HU" smtClean="0"/>
              <a:t>‹#›</a:t>
            </a:fld>
            <a:endParaRPr lang="hu-HU"/>
          </a:p>
        </p:txBody>
      </p:sp>
    </p:spTree>
    <p:extLst>
      <p:ext uri="{BB962C8B-B14F-4D97-AF65-F5344CB8AC3E}">
        <p14:creationId xmlns:p14="http://schemas.microsoft.com/office/powerpoint/2010/main" val="3571304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Shenton</a:t>
            </a:r>
            <a:r>
              <a:rPr lang="hu-HU" dirty="0"/>
              <a:t>,</a:t>
            </a:r>
            <a:r>
              <a:rPr lang="hu-HU" baseline="0" dirty="0"/>
              <a:t> </a:t>
            </a:r>
            <a:r>
              <a:rPr lang="en-US" sz="1200" b="0" i="0" u="none" strike="noStrike" kern="1200" baseline="0" dirty="0">
                <a:solidFill>
                  <a:schemeClr val="tx1"/>
                </a:solidFill>
                <a:latin typeface="+mn-lt"/>
                <a:ea typeface="+mn-ea"/>
                <a:cs typeface="+mn-cs"/>
              </a:rPr>
              <a:t>Brain Imaging and Behavior (2012) 6:137–192</a:t>
            </a:r>
            <a:endParaRPr lang="hu-HU" dirty="0"/>
          </a:p>
        </p:txBody>
      </p:sp>
      <p:sp>
        <p:nvSpPr>
          <p:cNvPr id="4" name="Dia számának helye 3"/>
          <p:cNvSpPr>
            <a:spLocks noGrp="1"/>
          </p:cNvSpPr>
          <p:nvPr>
            <p:ph type="sldNum" sz="quarter" idx="10"/>
          </p:nvPr>
        </p:nvSpPr>
        <p:spPr/>
        <p:txBody>
          <a:bodyPr/>
          <a:lstStyle/>
          <a:p>
            <a:fld id="{25DF77D8-0AC5-4E88-B9FC-FFF5CFB9A4D8}" type="slidenum">
              <a:rPr lang="hu-HU" smtClean="0"/>
              <a:t>25</a:t>
            </a:fld>
            <a:endParaRPr lang="hu-HU"/>
          </a:p>
        </p:txBody>
      </p:sp>
    </p:spTree>
    <p:extLst>
      <p:ext uri="{BB962C8B-B14F-4D97-AF65-F5344CB8AC3E}">
        <p14:creationId xmlns:p14="http://schemas.microsoft.com/office/powerpoint/2010/main" val="4201370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Shenton</a:t>
            </a:r>
            <a:r>
              <a:rPr lang="hu-HU" dirty="0"/>
              <a:t>,</a:t>
            </a:r>
            <a:r>
              <a:rPr lang="hu-HU" baseline="0" dirty="0"/>
              <a:t> </a:t>
            </a:r>
            <a:r>
              <a:rPr lang="en-US" sz="1200" b="0" i="0" u="none" strike="noStrike" kern="1200" baseline="0" dirty="0">
                <a:solidFill>
                  <a:schemeClr val="tx1"/>
                </a:solidFill>
                <a:latin typeface="+mn-lt"/>
                <a:ea typeface="+mn-ea"/>
                <a:cs typeface="+mn-cs"/>
              </a:rPr>
              <a:t>Brain Imaging and Behavior (2012) 6:137–192</a:t>
            </a:r>
            <a:endParaRPr lang="hu-HU" dirty="0"/>
          </a:p>
        </p:txBody>
      </p:sp>
      <p:sp>
        <p:nvSpPr>
          <p:cNvPr id="4" name="Dia számának helye 3"/>
          <p:cNvSpPr>
            <a:spLocks noGrp="1"/>
          </p:cNvSpPr>
          <p:nvPr>
            <p:ph type="sldNum" sz="quarter" idx="10"/>
          </p:nvPr>
        </p:nvSpPr>
        <p:spPr/>
        <p:txBody>
          <a:bodyPr/>
          <a:lstStyle/>
          <a:p>
            <a:fld id="{25DF77D8-0AC5-4E88-B9FC-FFF5CFB9A4D8}" type="slidenum">
              <a:rPr lang="hu-HU" smtClean="0"/>
              <a:t>26</a:t>
            </a:fld>
            <a:endParaRPr lang="hu-HU"/>
          </a:p>
        </p:txBody>
      </p:sp>
    </p:spTree>
    <p:extLst>
      <p:ext uri="{BB962C8B-B14F-4D97-AF65-F5344CB8AC3E}">
        <p14:creationId xmlns:p14="http://schemas.microsoft.com/office/powerpoint/2010/main" val="1268133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Tubbs</a:t>
            </a:r>
            <a:r>
              <a:rPr lang="hu-HU" dirty="0" smtClean="0"/>
              <a:t>, </a:t>
            </a:r>
            <a:r>
              <a:rPr lang="hu-HU" dirty="0" err="1" smtClean="0"/>
              <a:t>Neurosurgery</a:t>
            </a:r>
            <a:r>
              <a:rPr lang="hu-HU" dirty="0" smtClean="0"/>
              <a:t> 2013</a:t>
            </a:r>
          </a:p>
          <a:p>
            <a:endParaRPr lang="hu-HU" dirty="0" smtClean="0"/>
          </a:p>
          <a:p>
            <a:r>
              <a:rPr lang="en-US" sz="1200" b="0" i="0" u="none" strike="noStrike" kern="1200" baseline="0" dirty="0" smtClean="0">
                <a:solidFill>
                  <a:schemeClr val="tx1"/>
                </a:solidFill>
                <a:latin typeface="+mn-lt"/>
                <a:ea typeface="+mn-ea"/>
                <a:cs typeface="+mn-cs"/>
              </a:rPr>
              <a:t>interhemispheric view of a cadaveric brain with intact </a:t>
            </a:r>
            <a:r>
              <a:rPr lang="en-US" sz="1200" b="0" i="0" u="none" strike="noStrike" kern="1200" baseline="0" dirty="0" err="1" smtClean="0">
                <a:solidFill>
                  <a:schemeClr val="tx1"/>
                </a:solidFill>
                <a:latin typeface="+mn-lt"/>
                <a:ea typeface="+mn-ea"/>
                <a:cs typeface="+mn-cs"/>
              </a:rPr>
              <a:t>falx</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cerebri</a:t>
            </a:r>
            <a:r>
              <a:rPr lang="en-US" sz="1200" b="0" i="0" u="none" strike="noStrike" kern="1200" baseline="0" dirty="0" smtClean="0">
                <a:solidFill>
                  <a:schemeClr val="tx1"/>
                </a:solidFill>
                <a:latin typeface="+mn-lt"/>
                <a:ea typeface="+mn-ea"/>
                <a:cs typeface="+mn-cs"/>
              </a:rPr>
              <a:t>. The </a:t>
            </a:r>
            <a:r>
              <a:rPr lang="en-US" sz="1200" b="0" i="0" u="none" strike="noStrike" kern="1200" baseline="0" dirty="0" err="1" smtClean="0">
                <a:solidFill>
                  <a:schemeClr val="tx1"/>
                </a:solidFill>
                <a:latin typeface="+mn-lt"/>
                <a:ea typeface="+mn-ea"/>
                <a:cs typeface="+mn-cs"/>
              </a:rPr>
              <a:t>indusium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griseum</a:t>
            </a:r>
            <a:r>
              <a:rPr lang="en-US" sz="1200" b="0" i="0" u="none" strike="noStrike" kern="1200" baseline="0" dirty="0" smtClean="0">
                <a:solidFill>
                  <a:schemeClr val="tx1"/>
                </a:solidFill>
                <a:latin typeface="+mn-lt"/>
                <a:ea typeface="+mn-ea"/>
                <a:cs typeface="+mn-cs"/>
              </a:rPr>
              <a:t> (IG) has been dissected</a:t>
            </a:r>
          </a:p>
          <a:p>
            <a:r>
              <a:rPr lang="en-US" sz="1200" b="0" i="0" u="none" strike="noStrike" kern="1200" baseline="0" dirty="0" smtClean="0">
                <a:solidFill>
                  <a:schemeClr val="tx1"/>
                </a:solidFill>
                <a:latin typeface="+mn-lt"/>
                <a:ea typeface="+mn-ea"/>
                <a:cs typeface="+mn-cs"/>
              </a:rPr>
              <a:t>away posteriorly to illustrate the deeper lying transverse fibers of the corpus callosum</a:t>
            </a:r>
            <a:endParaRPr lang="hu-HU" dirty="0"/>
          </a:p>
        </p:txBody>
      </p:sp>
      <p:sp>
        <p:nvSpPr>
          <p:cNvPr id="4" name="Dia számának helye 3"/>
          <p:cNvSpPr>
            <a:spLocks noGrp="1"/>
          </p:cNvSpPr>
          <p:nvPr>
            <p:ph type="sldNum" sz="quarter" idx="10"/>
          </p:nvPr>
        </p:nvSpPr>
        <p:spPr/>
        <p:txBody>
          <a:bodyPr/>
          <a:lstStyle/>
          <a:p>
            <a:fld id="{25DF77D8-0AC5-4E88-B9FC-FFF5CFB9A4D8}" type="slidenum">
              <a:rPr lang="hu-HU" smtClean="0"/>
              <a:t>27</a:t>
            </a:fld>
            <a:endParaRPr lang="hu-HU"/>
          </a:p>
        </p:txBody>
      </p:sp>
    </p:spTree>
    <p:extLst>
      <p:ext uri="{BB962C8B-B14F-4D97-AF65-F5344CB8AC3E}">
        <p14:creationId xmlns:p14="http://schemas.microsoft.com/office/powerpoint/2010/main" val="1154695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http://163.178.103.176/Temas/Temab2N/APortal/FisoNerCG/LaUII/Neuro/BrainAn/Ch5Text/Section17.html</a:t>
            </a:r>
          </a:p>
          <a:p>
            <a:endParaRPr lang="hu-HU" dirty="0"/>
          </a:p>
          <a:p>
            <a:r>
              <a:rPr lang="en-US" dirty="0"/>
              <a:t>The putamen of the </a:t>
            </a:r>
            <a:r>
              <a:rPr lang="en-US" dirty="0" err="1"/>
              <a:t>lentiform</a:t>
            </a:r>
            <a:r>
              <a:rPr lang="en-US" dirty="0"/>
              <a:t> nucleus has been removed to expose the more medially situated </a:t>
            </a:r>
            <a:r>
              <a:rPr lang="en-US" dirty="0" err="1"/>
              <a:t>globus</a:t>
            </a:r>
            <a:r>
              <a:rPr lang="en-US" dirty="0"/>
              <a:t> </a:t>
            </a:r>
            <a:r>
              <a:rPr lang="en-US" dirty="0" err="1"/>
              <a:t>pallidus</a:t>
            </a:r>
            <a:r>
              <a:rPr lang="en-US" dirty="0"/>
              <a:t>, which is so named because it is paler than the putamen. The </a:t>
            </a:r>
            <a:r>
              <a:rPr lang="en-US" dirty="0" err="1"/>
              <a:t>globus</a:t>
            </a:r>
            <a:r>
              <a:rPr lang="en-US" dirty="0"/>
              <a:t> </a:t>
            </a:r>
            <a:r>
              <a:rPr lang="en-US" dirty="0" err="1"/>
              <a:t>pallidus</a:t>
            </a:r>
            <a:r>
              <a:rPr lang="en-US" dirty="0"/>
              <a:t> is a nuclear mass which is closely applied to the lateral surface of the internal capsule. Just anterior to the </a:t>
            </a:r>
            <a:r>
              <a:rPr lang="en-US" dirty="0" err="1"/>
              <a:t>globus</a:t>
            </a:r>
            <a:r>
              <a:rPr lang="en-US" dirty="0"/>
              <a:t> </a:t>
            </a:r>
            <a:r>
              <a:rPr lang="en-US" dirty="0" err="1"/>
              <a:t>pallidus</a:t>
            </a:r>
            <a:r>
              <a:rPr lang="en-US" dirty="0"/>
              <a:t>, the many narrow grooves between internal capsule fiber bundles are occupied by gray matter joining the putamen (removed) to the head of the caudate nucleus (covered by the anterior limb of the internal capsule). Just ventral to the </a:t>
            </a:r>
            <a:r>
              <a:rPr lang="en-US" dirty="0" err="1"/>
              <a:t>globus</a:t>
            </a:r>
            <a:r>
              <a:rPr lang="en-US" dirty="0"/>
              <a:t> </a:t>
            </a:r>
            <a:r>
              <a:rPr lang="en-US" dirty="0" err="1"/>
              <a:t>pallidus</a:t>
            </a:r>
            <a:r>
              <a:rPr lang="en-US" dirty="0"/>
              <a:t> the anterior (rostral) commissure, which is composed of twisted fiber bundles, intersects fibers of the optic radiation, before the commissural axons stream into the temporal and occipital lobes.</a:t>
            </a:r>
          </a:p>
          <a:p>
            <a:r>
              <a:rPr lang="en-US" dirty="0"/>
              <a:t>The corona </a:t>
            </a:r>
            <a:r>
              <a:rPr lang="en-US" dirty="0" err="1"/>
              <a:t>radiata</a:t>
            </a:r>
            <a:r>
              <a:rPr lang="en-US" dirty="0"/>
              <a:t> and its continuity with the internal capsule can be seen in this dissection, since the ends and upper margin of the putamen mark the junction of the internal capsule with the base of the corona. From this base, projection fiber bundles diverge towards cortical areas and intersect with commissural fibers of the corpus callosum. Near the periphery of the hemisphere there is also an intermingling of projection and commissural fibers with short association fibers. A contrasting appearance is afforded by the long, parallel, closely packed fibers of the sagittal stratum, the fibers of which remain rather discrete as they pursue their long and wavy course towards the occipital cortex.</a:t>
            </a:r>
          </a:p>
          <a:p>
            <a:endParaRPr lang="hu-HU" dirty="0"/>
          </a:p>
        </p:txBody>
      </p:sp>
      <p:sp>
        <p:nvSpPr>
          <p:cNvPr id="4" name="Dia számának helye 3"/>
          <p:cNvSpPr>
            <a:spLocks noGrp="1"/>
          </p:cNvSpPr>
          <p:nvPr>
            <p:ph type="sldNum" sz="quarter" idx="10"/>
          </p:nvPr>
        </p:nvSpPr>
        <p:spPr/>
        <p:txBody>
          <a:bodyPr/>
          <a:lstStyle/>
          <a:p>
            <a:fld id="{25DF77D8-0AC5-4E88-B9FC-FFF5CFB9A4D8}" type="slidenum">
              <a:rPr lang="hu-HU" smtClean="0"/>
              <a:t>31</a:t>
            </a:fld>
            <a:endParaRPr lang="hu-HU"/>
          </a:p>
        </p:txBody>
      </p:sp>
    </p:spTree>
    <p:extLst>
      <p:ext uri="{BB962C8B-B14F-4D97-AF65-F5344CB8AC3E}">
        <p14:creationId xmlns:p14="http://schemas.microsoft.com/office/powerpoint/2010/main" val="850870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endParaRPr lang="de-DE"/>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endParaRPr lang="de-DE"/>
          </a:p>
        </p:txBody>
      </p:sp>
      <p:sp>
        <p:nvSpPr>
          <p:cNvPr id="4" name="Dátum helye 3"/>
          <p:cNvSpPr>
            <a:spLocks noGrp="1"/>
          </p:cNvSpPr>
          <p:nvPr>
            <p:ph type="dt" sz="half" idx="10"/>
          </p:nvPr>
        </p:nvSpPr>
        <p:spPr/>
        <p:txBody>
          <a:bodyPr/>
          <a:lstStyle/>
          <a:p>
            <a:fld id="{113AD5A2-DD48-47AE-8602-F6BDB18CBBE3}" type="datetimeFigureOut">
              <a:rPr lang="de-DE" smtClean="0"/>
              <a:t>12.10.2017</a:t>
            </a:fld>
            <a:endParaRPr lang="de-DE"/>
          </a:p>
        </p:txBody>
      </p:sp>
      <p:sp>
        <p:nvSpPr>
          <p:cNvPr id="5" name="Élőláb helye 4"/>
          <p:cNvSpPr>
            <a:spLocks noGrp="1"/>
          </p:cNvSpPr>
          <p:nvPr>
            <p:ph type="ftr" sz="quarter" idx="11"/>
          </p:nvPr>
        </p:nvSpPr>
        <p:spPr/>
        <p:txBody>
          <a:bodyPr/>
          <a:lstStyle/>
          <a:p>
            <a:endParaRPr lang="de-DE"/>
          </a:p>
        </p:txBody>
      </p:sp>
      <p:sp>
        <p:nvSpPr>
          <p:cNvPr id="6" name="Dia számának helye 5"/>
          <p:cNvSpPr>
            <a:spLocks noGrp="1"/>
          </p:cNvSpPr>
          <p:nvPr>
            <p:ph type="sldNum" sz="quarter" idx="12"/>
          </p:nvPr>
        </p:nvSpPr>
        <p:spPr/>
        <p:txBody>
          <a:bodyPr/>
          <a:lstStyle/>
          <a:p>
            <a:fld id="{F3485D36-22C7-4300-9B2B-B67E3E4A3DDD}" type="slidenum">
              <a:rPr lang="de-DE" smtClean="0"/>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de-DE"/>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Dátum helye 3"/>
          <p:cNvSpPr>
            <a:spLocks noGrp="1"/>
          </p:cNvSpPr>
          <p:nvPr>
            <p:ph type="dt" sz="half" idx="10"/>
          </p:nvPr>
        </p:nvSpPr>
        <p:spPr/>
        <p:txBody>
          <a:bodyPr/>
          <a:lstStyle/>
          <a:p>
            <a:fld id="{113AD5A2-DD48-47AE-8602-F6BDB18CBBE3}" type="datetimeFigureOut">
              <a:rPr lang="de-DE" smtClean="0"/>
              <a:t>12.10.2017</a:t>
            </a:fld>
            <a:endParaRPr lang="de-DE"/>
          </a:p>
        </p:txBody>
      </p:sp>
      <p:sp>
        <p:nvSpPr>
          <p:cNvPr id="5" name="Élőláb helye 4"/>
          <p:cNvSpPr>
            <a:spLocks noGrp="1"/>
          </p:cNvSpPr>
          <p:nvPr>
            <p:ph type="ftr" sz="quarter" idx="11"/>
          </p:nvPr>
        </p:nvSpPr>
        <p:spPr/>
        <p:txBody>
          <a:bodyPr/>
          <a:lstStyle/>
          <a:p>
            <a:endParaRPr lang="de-DE"/>
          </a:p>
        </p:txBody>
      </p:sp>
      <p:sp>
        <p:nvSpPr>
          <p:cNvPr id="6" name="Dia számának helye 5"/>
          <p:cNvSpPr>
            <a:spLocks noGrp="1"/>
          </p:cNvSpPr>
          <p:nvPr>
            <p:ph type="sldNum" sz="quarter" idx="12"/>
          </p:nvPr>
        </p:nvSpPr>
        <p:spPr/>
        <p:txBody>
          <a:bodyPr/>
          <a:lstStyle/>
          <a:p>
            <a:fld id="{F3485D36-22C7-4300-9B2B-B67E3E4A3DDD}" type="slidenum">
              <a:rPr lang="de-DE" smtClean="0"/>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endParaRPr lang="de-DE"/>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Dátum helye 3"/>
          <p:cNvSpPr>
            <a:spLocks noGrp="1"/>
          </p:cNvSpPr>
          <p:nvPr>
            <p:ph type="dt" sz="half" idx="10"/>
          </p:nvPr>
        </p:nvSpPr>
        <p:spPr/>
        <p:txBody>
          <a:bodyPr/>
          <a:lstStyle/>
          <a:p>
            <a:fld id="{113AD5A2-DD48-47AE-8602-F6BDB18CBBE3}" type="datetimeFigureOut">
              <a:rPr lang="de-DE" smtClean="0"/>
              <a:t>12.10.2017</a:t>
            </a:fld>
            <a:endParaRPr lang="de-DE"/>
          </a:p>
        </p:txBody>
      </p:sp>
      <p:sp>
        <p:nvSpPr>
          <p:cNvPr id="5" name="Élőláb helye 4"/>
          <p:cNvSpPr>
            <a:spLocks noGrp="1"/>
          </p:cNvSpPr>
          <p:nvPr>
            <p:ph type="ftr" sz="quarter" idx="11"/>
          </p:nvPr>
        </p:nvSpPr>
        <p:spPr/>
        <p:txBody>
          <a:bodyPr/>
          <a:lstStyle/>
          <a:p>
            <a:endParaRPr lang="de-DE"/>
          </a:p>
        </p:txBody>
      </p:sp>
      <p:sp>
        <p:nvSpPr>
          <p:cNvPr id="6" name="Dia számának helye 5"/>
          <p:cNvSpPr>
            <a:spLocks noGrp="1"/>
          </p:cNvSpPr>
          <p:nvPr>
            <p:ph type="sldNum" sz="quarter" idx="12"/>
          </p:nvPr>
        </p:nvSpPr>
        <p:spPr/>
        <p:txBody>
          <a:bodyPr/>
          <a:lstStyle/>
          <a:p>
            <a:fld id="{F3485D36-22C7-4300-9B2B-B67E3E4A3DDD}" type="slidenum">
              <a:rPr lang="de-DE" smtClean="0"/>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de-DE"/>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Dátum helye 3"/>
          <p:cNvSpPr>
            <a:spLocks noGrp="1"/>
          </p:cNvSpPr>
          <p:nvPr>
            <p:ph type="dt" sz="half" idx="10"/>
          </p:nvPr>
        </p:nvSpPr>
        <p:spPr/>
        <p:txBody>
          <a:bodyPr/>
          <a:lstStyle/>
          <a:p>
            <a:fld id="{113AD5A2-DD48-47AE-8602-F6BDB18CBBE3}" type="datetimeFigureOut">
              <a:rPr lang="de-DE" smtClean="0"/>
              <a:t>12.10.2017</a:t>
            </a:fld>
            <a:endParaRPr lang="de-DE"/>
          </a:p>
        </p:txBody>
      </p:sp>
      <p:sp>
        <p:nvSpPr>
          <p:cNvPr id="5" name="Élőláb helye 4"/>
          <p:cNvSpPr>
            <a:spLocks noGrp="1"/>
          </p:cNvSpPr>
          <p:nvPr>
            <p:ph type="ftr" sz="quarter" idx="11"/>
          </p:nvPr>
        </p:nvSpPr>
        <p:spPr/>
        <p:txBody>
          <a:bodyPr/>
          <a:lstStyle/>
          <a:p>
            <a:endParaRPr lang="de-DE"/>
          </a:p>
        </p:txBody>
      </p:sp>
      <p:sp>
        <p:nvSpPr>
          <p:cNvPr id="6" name="Dia számának helye 5"/>
          <p:cNvSpPr>
            <a:spLocks noGrp="1"/>
          </p:cNvSpPr>
          <p:nvPr>
            <p:ph type="sldNum" sz="quarter" idx="12"/>
          </p:nvPr>
        </p:nvSpPr>
        <p:spPr/>
        <p:txBody>
          <a:bodyPr/>
          <a:lstStyle/>
          <a:p>
            <a:fld id="{F3485D36-22C7-4300-9B2B-B67E3E4A3DDD}" type="slidenum">
              <a:rPr lang="de-DE" smtClean="0"/>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endParaRPr lang="de-DE"/>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113AD5A2-DD48-47AE-8602-F6BDB18CBBE3}" type="datetimeFigureOut">
              <a:rPr lang="de-DE" smtClean="0"/>
              <a:t>12.10.2017</a:t>
            </a:fld>
            <a:endParaRPr lang="de-DE"/>
          </a:p>
        </p:txBody>
      </p:sp>
      <p:sp>
        <p:nvSpPr>
          <p:cNvPr id="5" name="Élőláb helye 4"/>
          <p:cNvSpPr>
            <a:spLocks noGrp="1"/>
          </p:cNvSpPr>
          <p:nvPr>
            <p:ph type="ftr" sz="quarter" idx="11"/>
          </p:nvPr>
        </p:nvSpPr>
        <p:spPr/>
        <p:txBody>
          <a:bodyPr/>
          <a:lstStyle/>
          <a:p>
            <a:endParaRPr lang="de-DE"/>
          </a:p>
        </p:txBody>
      </p:sp>
      <p:sp>
        <p:nvSpPr>
          <p:cNvPr id="6" name="Dia számának helye 5"/>
          <p:cNvSpPr>
            <a:spLocks noGrp="1"/>
          </p:cNvSpPr>
          <p:nvPr>
            <p:ph type="sldNum" sz="quarter" idx="12"/>
          </p:nvPr>
        </p:nvSpPr>
        <p:spPr/>
        <p:txBody>
          <a:bodyPr/>
          <a:lstStyle/>
          <a:p>
            <a:fld id="{F3485D36-22C7-4300-9B2B-B67E3E4A3DDD}" type="slidenum">
              <a:rPr lang="de-DE" smtClean="0"/>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de-DE"/>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5" name="Dátum helye 4"/>
          <p:cNvSpPr>
            <a:spLocks noGrp="1"/>
          </p:cNvSpPr>
          <p:nvPr>
            <p:ph type="dt" sz="half" idx="10"/>
          </p:nvPr>
        </p:nvSpPr>
        <p:spPr/>
        <p:txBody>
          <a:bodyPr/>
          <a:lstStyle/>
          <a:p>
            <a:fld id="{113AD5A2-DD48-47AE-8602-F6BDB18CBBE3}" type="datetimeFigureOut">
              <a:rPr lang="de-DE" smtClean="0"/>
              <a:t>12.10.2017</a:t>
            </a:fld>
            <a:endParaRPr lang="de-DE"/>
          </a:p>
        </p:txBody>
      </p:sp>
      <p:sp>
        <p:nvSpPr>
          <p:cNvPr id="6" name="Élőláb helye 5"/>
          <p:cNvSpPr>
            <a:spLocks noGrp="1"/>
          </p:cNvSpPr>
          <p:nvPr>
            <p:ph type="ftr" sz="quarter" idx="11"/>
          </p:nvPr>
        </p:nvSpPr>
        <p:spPr/>
        <p:txBody>
          <a:bodyPr/>
          <a:lstStyle/>
          <a:p>
            <a:endParaRPr lang="de-DE"/>
          </a:p>
        </p:txBody>
      </p:sp>
      <p:sp>
        <p:nvSpPr>
          <p:cNvPr id="7" name="Dia számának helye 6"/>
          <p:cNvSpPr>
            <a:spLocks noGrp="1"/>
          </p:cNvSpPr>
          <p:nvPr>
            <p:ph type="sldNum" sz="quarter" idx="12"/>
          </p:nvPr>
        </p:nvSpPr>
        <p:spPr/>
        <p:txBody>
          <a:bodyPr/>
          <a:lstStyle/>
          <a:p>
            <a:fld id="{F3485D36-22C7-4300-9B2B-B67E3E4A3DDD}" type="slidenum">
              <a:rPr lang="de-DE" smtClean="0"/>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endParaRPr lang="de-DE"/>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7" name="Dátum helye 6"/>
          <p:cNvSpPr>
            <a:spLocks noGrp="1"/>
          </p:cNvSpPr>
          <p:nvPr>
            <p:ph type="dt" sz="half" idx="10"/>
          </p:nvPr>
        </p:nvSpPr>
        <p:spPr/>
        <p:txBody>
          <a:bodyPr/>
          <a:lstStyle/>
          <a:p>
            <a:fld id="{113AD5A2-DD48-47AE-8602-F6BDB18CBBE3}" type="datetimeFigureOut">
              <a:rPr lang="de-DE" smtClean="0"/>
              <a:t>12.10.2017</a:t>
            </a:fld>
            <a:endParaRPr lang="de-DE"/>
          </a:p>
        </p:txBody>
      </p:sp>
      <p:sp>
        <p:nvSpPr>
          <p:cNvPr id="8" name="Élőláb helye 7"/>
          <p:cNvSpPr>
            <a:spLocks noGrp="1"/>
          </p:cNvSpPr>
          <p:nvPr>
            <p:ph type="ftr" sz="quarter" idx="11"/>
          </p:nvPr>
        </p:nvSpPr>
        <p:spPr/>
        <p:txBody>
          <a:bodyPr/>
          <a:lstStyle/>
          <a:p>
            <a:endParaRPr lang="de-DE"/>
          </a:p>
        </p:txBody>
      </p:sp>
      <p:sp>
        <p:nvSpPr>
          <p:cNvPr id="9" name="Dia számának helye 8"/>
          <p:cNvSpPr>
            <a:spLocks noGrp="1"/>
          </p:cNvSpPr>
          <p:nvPr>
            <p:ph type="sldNum" sz="quarter" idx="12"/>
          </p:nvPr>
        </p:nvSpPr>
        <p:spPr/>
        <p:txBody>
          <a:bodyPr/>
          <a:lstStyle/>
          <a:p>
            <a:fld id="{F3485D36-22C7-4300-9B2B-B67E3E4A3DDD}" type="slidenum">
              <a:rPr lang="de-DE" smtClean="0"/>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de-DE"/>
          </a:p>
        </p:txBody>
      </p:sp>
      <p:sp>
        <p:nvSpPr>
          <p:cNvPr id="3" name="Dátum helye 2"/>
          <p:cNvSpPr>
            <a:spLocks noGrp="1"/>
          </p:cNvSpPr>
          <p:nvPr>
            <p:ph type="dt" sz="half" idx="10"/>
          </p:nvPr>
        </p:nvSpPr>
        <p:spPr/>
        <p:txBody>
          <a:bodyPr/>
          <a:lstStyle/>
          <a:p>
            <a:fld id="{113AD5A2-DD48-47AE-8602-F6BDB18CBBE3}" type="datetimeFigureOut">
              <a:rPr lang="de-DE" smtClean="0"/>
              <a:t>12.10.2017</a:t>
            </a:fld>
            <a:endParaRPr lang="de-DE"/>
          </a:p>
        </p:txBody>
      </p:sp>
      <p:sp>
        <p:nvSpPr>
          <p:cNvPr id="4" name="Élőláb helye 3"/>
          <p:cNvSpPr>
            <a:spLocks noGrp="1"/>
          </p:cNvSpPr>
          <p:nvPr>
            <p:ph type="ftr" sz="quarter" idx="11"/>
          </p:nvPr>
        </p:nvSpPr>
        <p:spPr/>
        <p:txBody>
          <a:bodyPr/>
          <a:lstStyle/>
          <a:p>
            <a:endParaRPr lang="de-DE"/>
          </a:p>
        </p:txBody>
      </p:sp>
      <p:sp>
        <p:nvSpPr>
          <p:cNvPr id="5" name="Dia számának helye 4"/>
          <p:cNvSpPr>
            <a:spLocks noGrp="1"/>
          </p:cNvSpPr>
          <p:nvPr>
            <p:ph type="sldNum" sz="quarter" idx="12"/>
          </p:nvPr>
        </p:nvSpPr>
        <p:spPr/>
        <p:txBody>
          <a:bodyPr/>
          <a:lstStyle/>
          <a:p>
            <a:fld id="{F3485D36-22C7-4300-9B2B-B67E3E4A3DDD}" type="slidenum">
              <a:rPr lang="de-DE" smtClean="0"/>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113AD5A2-DD48-47AE-8602-F6BDB18CBBE3}" type="datetimeFigureOut">
              <a:rPr lang="de-DE" smtClean="0"/>
              <a:t>12.10.2017</a:t>
            </a:fld>
            <a:endParaRPr lang="de-DE"/>
          </a:p>
        </p:txBody>
      </p:sp>
      <p:sp>
        <p:nvSpPr>
          <p:cNvPr id="3" name="Élőláb helye 2"/>
          <p:cNvSpPr>
            <a:spLocks noGrp="1"/>
          </p:cNvSpPr>
          <p:nvPr>
            <p:ph type="ftr" sz="quarter" idx="11"/>
          </p:nvPr>
        </p:nvSpPr>
        <p:spPr/>
        <p:txBody>
          <a:bodyPr/>
          <a:lstStyle/>
          <a:p>
            <a:endParaRPr lang="de-DE"/>
          </a:p>
        </p:txBody>
      </p:sp>
      <p:sp>
        <p:nvSpPr>
          <p:cNvPr id="4" name="Dia számának helye 3"/>
          <p:cNvSpPr>
            <a:spLocks noGrp="1"/>
          </p:cNvSpPr>
          <p:nvPr>
            <p:ph type="sldNum" sz="quarter" idx="12"/>
          </p:nvPr>
        </p:nvSpPr>
        <p:spPr/>
        <p:txBody>
          <a:bodyPr/>
          <a:lstStyle/>
          <a:p>
            <a:fld id="{F3485D36-22C7-4300-9B2B-B67E3E4A3DDD}" type="slidenum">
              <a:rPr lang="de-DE" smtClean="0"/>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endParaRPr lang="de-DE"/>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113AD5A2-DD48-47AE-8602-F6BDB18CBBE3}" type="datetimeFigureOut">
              <a:rPr lang="de-DE" smtClean="0"/>
              <a:t>12.10.2017</a:t>
            </a:fld>
            <a:endParaRPr lang="de-DE"/>
          </a:p>
        </p:txBody>
      </p:sp>
      <p:sp>
        <p:nvSpPr>
          <p:cNvPr id="6" name="Élőláb helye 5"/>
          <p:cNvSpPr>
            <a:spLocks noGrp="1"/>
          </p:cNvSpPr>
          <p:nvPr>
            <p:ph type="ftr" sz="quarter" idx="11"/>
          </p:nvPr>
        </p:nvSpPr>
        <p:spPr/>
        <p:txBody>
          <a:bodyPr/>
          <a:lstStyle/>
          <a:p>
            <a:endParaRPr lang="de-DE"/>
          </a:p>
        </p:txBody>
      </p:sp>
      <p:sp>
        <p:nvSpPr>
          <p:cNvPr id="7" name="Dia számának helye 6"/>
          <p:cNvSpPr>
            <a:spLocks noGrp="1"/>
          </p:cNvSpPr>
          <p:nvPr>
            <p:ph type="sldNum" sz="quarter" idx="12"/>
          </p:nvPr>
        </p:nvSpPr>
        <p:spPr/>
        <p:txBody>
          <a:bodyPr/>
          <a:lstStyle/>
          <a:p>
            <a:fld id="{F3485D36-22C7-4300-9B2B-B67E3E4A3DDD}" type="slidenum">
              <a:rPr lang="de-DE" smtClean="0"/>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endParaRPr lang="de-DE"/>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113AD5A2-DD48-47AE-8602-F6BDB18CBBE3}" type="datetimeFigureOut">
              <a:rPr lang="de-DE" smtClean="0"/>
              <a:t>12.10.2017</a:t>
            </a:fld>
            <a:endParaRPr lang="de-DE"/>
          </a:p>
        </p:txBody>
      </p:sp>
      <p:sp>
        <p:nvSpPr>
          <p:cNvPr id="6" name="Élőláb helye 5"/>
          <p:cNvSpPr>
            <a:spLocks noGrp="1"/>
          </p:cNvSpPr>
          <p:nvPr>
            <p:ph type="ftr" sz="quarter" idx="11"/>
          </p:nvPr>
        </p:nvSpPr>
        <p:spPr/>
        <p:txBody>
          <a:bodyPr/>
          <a:lstStyle/>
          <a:p>
            <a:endParaRPr lang="de-DE"/>
          </a:p>
        </p:txBody>
      </p:sp>
      <p:sp>
        <p:nvSpPr>
          <p:cNvPr id="7" name="Dia számának helye 6"/>
          <p:cNvSpPr>
            <a:spLocks noGrp="1"/>
          </p:cNvSpPr>
          <p:nvPr>
            <p:ph type="sldNum" sz="quarter" idx="12"/>
          </p:nvPr>
        </p:nvSpPr>
        <p:spPr/>
        <p:txBody>
          <a:bodyPr/>
          <a:lstStyle/>
          <a:p>
            <a:fld id="{F3485D36-22C7-4300-9B2B-B67E3E4A3DDD}" type="slidenum">
              <a:rPr lang="de-DE" smtClean="0"/>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a:t>Mintacím szerkesztése</a:t>
            </a:r>
            <a:endParaRPr lang="de-DE"/>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AD5A2-DD48-47AE-8602-F6BDB18CBBE3}" type="datetimeFigureOut">
              <a:rPr lang="de-DE" smtClean="0"/>
              <a:t>12.10.2017</a:t>
            </a:fld>
            <a:endParaRPr lang="de-DE"/>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85D36-22C7-4300-9B2B-B67E3E4A3DDD}" type="slidenum">
              <a:rPr lang="de-DE" smtClean="0"/>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file:///C:\oktat&#225;s\neurodevelopment\morfogenezis_new.bmp"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file:///C:\oktat&#225;s\neurodevelopment\CROISANT.wmf" TargetMode="External"/><Relationship Id="rId3" Type="http://schemas.openxmlformats.org/officeDocument/2006/relationships/image" Target="file:///C:\oktat&#225;s\neurodevelopment\embryo2.bmp" TargetMode="External"/><Relationship Id="rId7" Type="http://schemas.openxmlformats.org/officeDocument/2006/relationships/image" Target="../media/image43.wmf"/><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file:///C:\oktat&#225;s\neurodevelopment\tel1.bmp" TargetMode="Externa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file:///C:\oktat&#225;s\neurodevelopment\embryo1.bmp" TargetMode="External"/><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file:///C:\oktat&#225;s\neurodevelopment\tel5.bmp" TargetMode="Externa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file:///C:\oktat&#225;s\neurodevelopment\rhomb1.bmp"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a:grpSpLocks/>
          </p:cNvGrpSpPr>
          <p:nvPr/>
        </p:nvGrpSpPr>
        <p:grpSpPr bwMode="auto">
          <a:xfrm>
            <a:off x="0" y="-15875"/>
            <a:ext cx="4608513" cy="647700"/>
            <a:chOff x="0" y="0"/>
            <a:chExt cx="2903" cy="408"/>
          </a:xfrm>
        </p:grpSpPr>
        <p:grpSp>
          <p:nvGrpSpPr>
            <p:cNvPr id="3" name="Csoportba foglalás 8"/>
            <p:cNvGrpSpPr>
              <a:grpSpLocks/>
            </p:cNvGrpSpPr>
            <p:nvPr/>
          </p:nvGrpSpPr>
          <p:grpSpPr bwMode="auto">
            <a:xfrm>
              <a:off x="0" y="0"/>
              <a:ext cx="975" cy="408"/>
              <a:chOff x="0" y="0"/>
              <a:chExt cx="1548363" cy="648370"/>
            </a:xfrm>
          </p:grpSpPr>
          <p:pic>
            <p:nvPicPr>
              <p:cNvPr id="2089"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90"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4" name="Csoportba foglalás 10"/>
            <p:cNvGrpSpPr>
              <a:grpSpLocks/>
            </p:cNvGrpSpPr>
            <p:nvPr/>
          </p:nvGrpSpPr>
          <p:grpSpPr bwMode="auto">
            <a:xfrm>
              <a:off x="978" y="0"/>
              <a:ext cx="975" cy="408"/>
              <a:chOff x="0" y="0"/>
              <a:chExt cx="1548363" cy="648370"/>
            </a:xfrm>
          </p:grpSpPr>
          <p:pic>
            <p:nvPicPr>
              <p:cNvPr id="2087"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88"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5" name="Csoportba foglalás 13"/>
            <p:cNvGrpSpPr>
              <a:grpSpLocks/>
            </p:cNvGrpSpPr>
            <p:nvPr/>
          </p:nvGrpSpPr>
          <p:grpSpPr bwMode="auto">
            <a:xfrm>
              <a:off x="1927" y="0"/>
              <a:ext cx="976" cy="408"/>
              <a:chOff x="0" y="0"/>
              <a:chExt cx="1548363" cy="648370"/>
            </a:xfrm>
          </p:grpSpPr>
          <p:pic>
            <p:nvPicPr>
              <p:cNvPr id="2085"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86"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grpSp>
        <p:nvGrpSpPr>
          <p:cNvPr id="6" name="Group 44"/>
          <p:cNvGrpSpPr>
            <a:grpSpLocks/>
          </p:cNvGrpSpPr>
          <p:nvPr/>
        </p:nvGrpSpPr>
        <p:grpSpPr bwMode="auto">
          <a:xfrm>
            <a:off x="4572000" y="-15875"/>
            <a:ext cx="4576763" cy="636563"/>
            <a:chOff x="2880" y="-10"/>
            <a:chExt cx="2883" cy="413"/>
          </a:xfrm>
        </p:grpSpPr>
        <p:grpSp>
          <p:nvGrpSpPr>
            <p:cNvPr id="7" name="Csoportba foglalás 18"/>
            <p:cNvGrpSpPr>
              <a:grpSpLocks/>
            </p:cNvGrpSpPr>
            <p:nvPr/>
          </p:nvGrpSpPr>
          <p:grpSpPr bwMode="auto">
            <a:xfrm>
              <a:off x="2880" y="-10"/>
              <a:ext cx="1001" cy="413"/>
              <a:chOff x="4491318" y="-16048"/>
              <a:chExt cx="1588943" cy="655878"/>
            </a:xfrm>
          </p:grpSpPr>
          <p:pic>
            <p:nvPicPr>
              <p:cNvPr id="2080" name="Picture 4"/>
              <p:cNvPicPr>
                <a:picLocks noChangeAspect="1" noChangeArrowheads="1"/>
              </p:cNvPicPr>
              <p:nvPr/>
            </p:nvPicPr>
            <p:blipFill>
              <a:blip r:embed="rId2" cstate="print"/>
              <a:srcRect/>
              <a:stretch>
                <a:fillRect/>
              </a:stretch>
            </p:blipFill>
            <p:spPr bwMode="auto">
              <a:xfrm flipH="1">
                <a:off x="4491318" y="-16048"/>
                <a:ext cx="809376" cy="655878"/>
              </a:xfrm>
              <a:prstGeom prst="rect">
                <a:avLst/>
              </a:prstGeom>
              <a:noFill/>
              <a:ln w="9525">
                <a:noFill/>
                <a:miter lim="800000"/>
                <a:headEnd/>
                <a:tailEnd/>
              </a:ln>
            </p:spPr>
          </p:pic>
          <p:pic>
            <p:nvPicPr>
              <p:cNvPr id="2081" name="Picture 4"/>
              <p:cNvPicPr>
                <a:picLocks noChangeAspect="1" noChangeArrowheads="1"/>
              </p:cNvPicPr>
              <p:nvPr/>
            </p:nvPicPr>
            <p:blipFill>
              <a:blip r:embed="rId2"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8" name="Csoportba foglalás 19"/>
            <p:cNvGrpSpPr>
              <a:grpSpLocks/>
            </p:cNvGrpSpPr>
            <p:nvPr/>
          </p:nvGrpSpPr>
          <p:grpSpPr bwMode="auto">
            <a:xfrm>
              <a:off x="3866" y="-10"/>
              <a:ext cx="950" cy="413"/>
              <a:chOff x="4572000" y="-16048"/>
              <a:chExt cx="1508261" cy="655878"/>
            </a:xfrm>
          </p:grpSpPr>
          <p:pic>
            <p:nvPicPr>
              <p:cNvPr id="2078" name="Picture 4"/>
              <p:cNvPicPr>
                <a:picLocks noChangeAspect="1" noChangeArrowheads="1"/>
              </p:cNvPicPr>
              <p:nvPr/>
            </p:nvPicPr>
            <p:blipFill>
              <a:blip r:embed="rId2" cstate="print"/>
              <a:srcRect/>
              <a:stretch>
                <a:fillRect/>
              </a:stretch>
            </p:blipFill>
            <p:spPr bwMode="auto">
              <a:xfrm flipH="1">
                <a:off x="4572000" y="-16048"/>
                <a:ext cx="727712" cy="655878"/>
              </a:xfrm>
              <a:prstGeom prst="rect">
                <a:avLst/>
              </a:prstGeom>
              <a:noFill/>
              <a:ln w="9525">
                <a:noFill/>
                <a:miter lim="800000"/>
                <a:headEnd/>
                <a:tailEnd/>
              </a:ln>
            </p:spPr>
          </p:pic>
          <p:pic>
            <p:nvPicPr>
              <p:cNvPr id="2079" name="Picture 4"/>
              <p:cNvPicPr>
                <a:picLocks noChangeAspect="1" noChangeArrowheads="1"/>
              </p:cNvPicPr>
              <p:nvPr/>
            </p:nvPicPr>
            <p:blipFill>
              <a:blip r:embed="rId2"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9" name="Csoportba foglalás 22"/>
            <p:cNvGrpSpPr>
              <a:grpSpLocks/>
            </p:cNvGrpSpPr>
            <p:nvPr/>
          </p:nvGrpSpPr>
          <p:grpSpPr bwMode="auto">
            <a:xfrm>
              <a:off x="4813" y="-10"/>
              <a:ext cx="950" cy="413"/>
              <a:chOff x="4572000" y="-16048"/>
              <a:chExt cx="1508261" cy="655878"/>
            </a:xfrm>
          </p:grpSpPr>
          <p:pic>
            <p:nvPicPr>
              <p:cNvPr id="2076" name="Picture 4"/>
              <p:cNvPicPr>
                <a:picLocks noChangeAspect="1" noChangeArrowheads="1"/>
              </p:cNvPicPr>
              <p:nvPr/>
            </p:nvPicPr>
            <p:blipFill>
              <a:blip r:embed="rId2" cstate="print"/>
              <a:srcRect/>
              <a:stretch>
                <a:fillRect/>
              </a:stretch>
            </p:blipFill>
            <p:spPr bwMode="auto">
              <a:xfrm flipH="1">
                <a:off x="4572000" y="-16048"/>
                <a:ext cx="727712" cy="655878"/>
              </a:xfrm>
              <a:prstGeom prst="rect">
                <a:avLst/>
              </a:prstGeom>
              <a:noFill/>
              <a:ln w="9525">
                <a:noFill/>
                <a:miter lim="800000"/>
                <a:headEnd/>
                <a:tailEnd/>
              </a:ln>
            </p:spPr>
          </p:pic>
          <p:pic>
            <p:nvPicPr>
              <p:cNvPr id="2077" name="Picture 4"/>
              <p:cNvPicPr>
                <a:picLocks noChangeAspect="1" noChangeArrowheads="1"/>
              </p:cNvPicPr>
              <p:nvPr/>
            </p:nvPicPr>
            <p:blipFill>
              <a:blip r:embed="rId2" cstate="print"/>
              <a:srcRect/>
              <a:stretch>
                <a:fillRect/>
              </a:stretch>
            </p:blipFill>
            <p:spPr bwMode="auto">
              <a:xfrm flipH="1">
                <a:off x="5278632" y="-16048"/>
                <a:ext cx="801629" cy="655878"/>
              </a:xfrm>
              <a:prstGeom prst="rect">
                <a:avLst/>
              </a:prstGeom>
              <a:noFill/>
              <a:ln w="9525">
                <a:noFill/>
                <a:miter lim="800000"/>
                <a:headEnd/>
                <a:tailEnd/>
              </a:ln>
            </p:spPr>
          </p:pic>
        </p:grpSp>
      </p:grpSp>
      <p:grpSp>
        <p:nvGrpSpPr>
          <p:cNvPr id="10" name="Csoportba foglalás 26"/>
          <p:cNvGrpSpPr>
            <a:grpSpLocks/>
          </p:cNvGrpSpPr>
          <p:nvPr/>
        </p:nvGrpSpPr>
        <p:grpSpPr bwMode="auto">
          <a:xfrm rot="10800000">
            <a:off x="4763" y="6210300"/>
            <a:ext cx="9139237" cy="647700"/>
            <a:chOff x="0" y="0"/>
            <a:chExt cx="9139210" cy="648370"/>
          </a:xfrm>
        </p:grpSpPr>
        <p:grpSp>
          <p:nvGrpSpPr>
            <p:cNvPr id="11" name="Csoportba foglalás 8"/>
            <p:cNvGrpSpPr>
              <a:grpSpLocks/>
            </p:cNvGrpSpPr>
            <p:nvPr/>
          </p:nvGrpSpPr>
          <p:grpSpPr bwMode="auto">
            <a:xfrm>
              <a:off x="0" y="0"/>
              <a:ext cx="1548363" cy="648370"/>
              <a:chOff x="0" y="0"/>
              <a:chExt cx="1548363" cy="648370"/>
            </a:xfrm>
          </p:grpSpPr>
          <p:pic>
            <p:nvPicPr>
              <p:cNvPr id="2071"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72"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2" name="Csoportba foglalás 10"/>
            <p:cNvGrpSpPr>
              <a:grpSpLocks/>
            </p:cNvGrpSpPr>
            <p:nvPr/>
          </p:nvGrpSpPr>
          <p:grpSpPr bwMode="auto">
            <a:xfrm>
              <a:off x="1552437" y="0"/>
              <a:ext cx="1548363" cy="648370"/>
              <a:chOff x="0" y="0"/>
              <a:chExt cx="1548363" cy="648370"/>
            </a:xfrm>
          </p:grpSpPr>
          <p:pic>
            <p:nvPicPr>
              <p:cNvPr id="2069"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70"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3" name="Csoportba foglalás 13"/>
            <p:cNvGrpSpPr>
              <a:grpSpLocks/>
            </p:cNvGrpSpPr>
            <p:nvPr/>
          </p:nvGrpSpPr>
          <p:grpSpPr bwMode="auto">
            <a:xfrm>
              <a:off x="3059832" y="0"/>
              <a:ext cx="1548363" cy="648370"/>
              <a:chOff x="0" y="0"/>
              <a:chExt cx="1548363" cy="648370"/>
            </a:xfrm>
          </p:grpSpPr>
          <p:pic>
            <p:nvPicPr>
              <p:cNvPr id="2067"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68"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4" name="Csoportba foglalás 18"/>
            <p:cNvGrpSpPr>
              <a:grpSpLocks/>
            </p:cNvGrpSpPr>
            <p:nvPr/>
          </p:nvGrpSpPr>
          <p:grpSpPr bwMode="auto">
            <a:xfrm>
              <a:off x="4572000" y="0"/>
              <a:ext cx="1579315" cy="648000"/>
              <a:chOff x="4491318" y="0"/>
              <a:chExt cx="1579315" cy="648000"/>
            </a:xfrm>
          </p:grpSpPr>
          <p:pic>
            <p:nvPicPr>
              <p:cNvPr id="2065" name="Picture 4"/>
              <p:cNvPicPr>
                <a:picLocks noChangeAspect="1" noChangeArrowheads="1"/>
              </p:cNvPicPr>
              <p:nvPr/>
            </p:nvPicPr>
            <p:blipFill>
              <a:blip r:embed="rId2" cstate="print"/>
              <a:srcRect/>
              <a:stretch>
                <a:fillRect/>
              </a:stretch>
            </p:blipFill>
            <p:spPr bwMode="auto">
              <a:xfrm flipH="1">
                <a:off x="4491318" y="0"/>
                <a:ext cx="799654" cy="648000"/>
              </a:xfrm>
              <a:prstGeom prst="rect">
                <a:avLst/>
              </a:prstGeom>
              <a:noFill/>
              <a:ln w="9525">
                <a:noFill/>
                <a:miter lim="800000"/>
                <a:headEnd/>
                <a:tailEnd/>
              </a:ln>
            </p:spPr>
          </p:pic>
          <p:pic>
            <p:nvPicPr>
              <p:cNvPr id="2066"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5" name="Csoportba foglalás 19"/>
            <p:cNvGrpSpPr>
              <a:grpSpLocks/>
            </p:cNvGrpSpPr>
            <p:nvPr/>
          </p:nvGrpSpPr>
          <p:grpSpPr bwMode="auto">
            <a:xfrm>
              <a:off x="6137956" y="0"/>
              <a:ext cx="1498632" cy="648000"/>
              <a:chOff x="4572001" y="0"/>
              <a:chExt cx="1498632" cy="648000"/>
            </a:xfrm>
          </p:grpSpPr>
          <p:pic>
            <p:nvPicPr>
              <p:cNvPr id="2063" name="Picture 4"/>
              <p:cNvPicPr>
                <a:picLocks noChangeAspect="1" noChangeArrowheads="1"/>
              </p:cNvPicPr>
              <p:nvPr/>
            </p:nvPicPr>
            <p:blipFill>
              <a:blip r:embed="rId2" cstate="print"/>
              <a:srcRect/>
              <a:stretch>
                <a:fillRect/>
              </a:stretch>
            </p:blipFill>
            <p:spPr bwMode="auto">
              <a:xfrm flipH="1">
                <a:off x="4572001" y="0"/>
                <a:ext cx="718971" cy="648000"/>
              </a:xfrm>
              <a:prstGeom prst="rect">
                <a:avLst/>
              </a:prstGeom>
              <a:noFill/>
              <a:ln w="9525">
                <a:noFill/>
                <a:miter lim="800000"/>
                <a:headEnd/>
                <a:tailEnd/>
              </a:ln>
            </p:spPr>
          </p:pic>
          <p:pic>
            <p:nvPicPr>
              <p:cNvPr id="2064"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6" name="Csoportba foglalás 22"/>
            <p:cNvGrpSpPr>
              <a:grpSpLocks/>
            </p:cNvGrpSpPr>
            <p:nvPr/>
          </p:nvGrpSpPr>
          <p:grpSpPr bwMode="auto">
            <a:xfrm>
              <a:off x="7640578" y="0"/>
              <a:ext cx="1498632" cy="648000"/>
              <a:chOff x="4572001" y="0"/>
              <a:chExt cx="1498632" cy="648000"/>
            </a:xfrm>
          </p:grpSpPr>
          <p:pic>
            <p:nvPicPr>
              <p:cNvPr id="2061" name="Picture 4"/>
              <p:cNvPicPr>
                <a:picLocks noChangeAspect="1" noChangeArrowheads="1"/>
              </p:cNvPicPr>
              <p:nvPr/>
            </p:nvPicPr>
            <p:blipFill>
              <a:blip r:embed="rId2" cstate="print"/>
              <a:srcRect/>
              <a:stretch>
                <a:fillRect/>
              </a:stretch>
            </p:blipFill>
            <p:spPr bwMode="auto">
              <a:xfrm flipH="1">
                <a:off x="4572001" y="0"/>
                <a:ext cx="718971" cy="648000"/>
              </a:xfrm>
              <a:prstGeom prst="rect">
                <a:avLst/>
              </a:prstGeom>
              <a:noFill/>
              <a:ln w="9525">
                <a:noFill/>
                <a:miter lim="800000"/>
                <a:headEnd/>
                <a:tailEnd/>
              </a:ln>
            </p:spPr>
          </p:pic>
          <p:pic>
            <p:nvPicPr>
              <p:cNvPr id="2062"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sp>
        <p:nvSpPr>
          <p:cNvPr id="44" name="Cím 1"/>
          <p:cNvSpPr txBox="1">
            <a:spLocks/>
          </p:cNvSpPr>
          <p:nvPr/>
        </p:nvSpPr>
        <p:spPr>
          <a:xfrm>
            <a:off x="611560" y="1412776"/>
            <a:ext cx="77724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b="1" dirty="0" err="1">
                <a:latin typeface="Segoe UI" panose="020B0502040204020203" pitchFamily="34" charset="0"/>
                <a:cs typeface="Segoe UI" panose="020B0502040204020203" pitchFamily="34" charset="0"/>
              </a:rPr>
              <a:t>Telencephalon</a:t>
            </a:r>
            <a:endParaRPr lang="de-DE" b="1" dirty="0">
              <a:latin typeface="Segoe UI" panose="020B0502040204020203" pitchFamily="34" charset="0"/>
              <a:cs typeface="Segoe UI" panose="020B0502040204020203" pitchFamily="34" charset="0"/>
            </a:endParaRPr>
          </a:p>
        </p:txBody>
      </p:sp>
      <p:sp>
        <p:nvSpPr>
          <p:cNvPr id="47" name="Szövegdoboz 46"/>
          <p:cNvSpPr txBox="1"/>
          <p:nvPr/>
        </p:nvSpPr>
        <p:spPr>
          <a:xfrm>
            <a:off x="100145" y="5197588"/>
            <a:ext cx="1310325" cy="923330"/>
          </a:xfrm>
          <a:prstGeom prst="rect">
            <a:avLst/>
          </a:prstGeom>
          <a:noFill/>
        </p:spPr>
        <p:txBody>
          <a:bodyPr wrap="square" rtlCol="0">
            <a:spAutoFit/>
          </a:bodyPr>
          <a:lstStyle/>
          <a:p>
            <a:r>
              <a:rPr lang="hu-HU" sz="5400" b="1" dirty="0">
                <a:latin typeface="Segoe UI" panose="020B0502040204020203" pitchFamily="34" charset="0"/>
                <a:cs typeface="Segoe UI" panose="020B0502040204020203" pitchFamily="34" charset="0"/>
              </a:rPr>
              <a:t>1.B</a:t>
            </a:r>
            <a:endParaRPr lang="hu-HU" sz="5400" dirty="0">
              <a:latin typeface="Segoe UI" panose="020B0502040204020203" pitchFamily="34" charset="0"/>
              <a:cs typeface="Segoe UI" panose="020B0502040204020203" pitchFamily="34" charset="0"/>
            </a:endParaRPr>
          </a:p>
        </p:txBody>
      </p:sp>
      <p:sp>
        <p:nvSpPr>
          <p:cNvPr id="45" name="Alcím 2"/>
          <p:cNvSpPr txBox="1">
            <a:spLocks/>
          </p:cNvSpPr>
          <p:nvPr/>
        </p:nvSpPr>
        <p:spPr>
          <a:xfrm>
            <a:off x="5761183" y="4797152"/>
            <a:ext cx="3081528" cy="109797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hu-HU" sz="2800" dirty="0">
                <a:solidFill>
                  <a:schemeClr val="tx1"/>
                </a:solidFill>
              </a:rPr>
              <a:t>Attila Magyar</a:t>
            </a:r>
          </a:p>
          <a:p>
            <a:r>
              <a:rPr lang="hu-HU" sz="2800" dirty="0">
                <a:solidFill>
                  <a:schemeClr val="tx1"/>
                </a:solidFill>
              </a:rPr>
              <a:t>13.19.2017</a:t>
            </a:r>
            <a:endParaRPr lang="de-DE" sz="2800" dirty="0">
              <a:solidFill>
                <a:schemeClr val="tx1"/>
              </a:solidFill>
            </a:endParaRPr>
          </a:p>
        </p:txBody>
      </p:sp>
    </p:spTree>
    <p:extLst>
      <p:ext uri="{BB962C8B-B14F-4D97-AF65-F5344CB8AC3E}">
        <p14:creationId xmlns:p14="http://schemas.microsoft.com/office/powerpoint/2010/main" val="1585685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Sobotta_Band_3\Kapitel_12\mit_Beschriftung\chp12_fig032.jpg"/>
          <p:cNvPicPr>
            <a:picLocks noChangeAspect="1" noChangeArrowheads="1"/>
          </p:cNvPicPr>
          <p:nvPr/>
        </p:nvPicPr>
        <p:blipFill>
          <a:blip r:embed="rId2" cstate="print"/>
          <a:srcRect/>
          <a:stretch>
            <a:fillRect/>
          </a:stretch>
        </p:blipFill>
        <p:spPr bwMode="auto">
          <a:xfrm>
            <a:off x="1720517" y="0"/>
            <a:ext cx="5702967" cy="6858000"/>
          </a:xfrm>
          <a:prstGeom prst="rect">
            <a:avLst/>
          </a:prstGeom>
          <a:noFill/>
        </p:spPr>
      </p:pic>
    </p:spTree>
    <p:extLst>
      <p:ext uri="{BB962C8B-B14F-4D97-AF65-F5344CB8AC3E}">
        <p14:creationId xmlns:p14="http://schemas.microsoft.com/office/powerpoint/2010/main" val="257415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Sobotta_Band_3\Kapitel_12\mit_Beschriftung\chp12_fig037.jpg"/>
          <p:cNvPicPr>
            <a:picLocks noChangeAspect="1" noChangeArrowheads="1"/>
          </p:cNvPicPr>
          <p:nvPr/>
        </p:nvPicPr>
        <p:blipFill>
          <a:blip r:embed="rId2" cstate="print"/>
          <a:srcRect/>
          <a:stretch>
            <a:fillRect/>
          </a:stretch>
        </p:blipFill>
        <p:spPr bwMode="auto">
          <a:xfrm>
            <a:off x="1479260" y="-3995"/>
            <a:ext cx="6189084" cy="6861995"/>
          </a:xfrm>
          <a:prstGeom prst="rect">
            <a:avLst/>
          </a:prstGeom>
          <a:noFill/>
        </p:spPr>
      </p:pic>
    </p:spTree>
    <p:extLst>
      <p:ext uri="{BB962C8B-B14F-4D97-AF65-F5344CB8AC3E}">
        <p14:creationId xmlns:p14="http://schemas.microsoft.com/office/powerpoint/2010/main" val="2482555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16632"/>
            <a:ext cx="8064896" cy="5725727"/>
          </a:xfrm>
          <a:prstGeom prst="rect">
            <a:avLst/>
          </a:prstGeom>
        </p:spPr>
      </p:pic>
      <p:sp>
        <p:nvSpPr>
          <p:cNvPr id="3" name="Szövegdoboz 2"/>
          <p:cNvSpPr txBox="1"/>
          <p:nvPr/>
        </p:nvSpPr>
        <p:spPr>
          <a:xfrm>
            <a:off x="0" y="5805264"/>
            <a:ext cx="9144000" cy="1077218"/>
          </a:xfrm>
          <a:prstGeom prst="rect">
            <a:avLst/>
          </a:prstGeom>
          <a:noFill/>
        </p:spPr>
        <p:txBody>
          <a:bodyPr wrap="square" rtlCol="0">
            <a:spAutoFit/>
          </a:bodyPr>
          <a:lstStyle/>
          <a:p>
            <a:r>
              <a:rPr lang="hu-HU" sz="1600" dirty="0" err="1"/>
              <a:t>Limbisches</a:t>
            </a:r>
            <a:r>
              <a:rPr lang="hu-HU" sz="1600" dirty="0"/>
              <a:t> System: </a:t>
            </a:r>
            <a:r>
              <a:rPr lang="hu-HU" sz="1600" dirty="0" err="1"/>
              <a:t>sie</a:t>
            </a:r>
            <a:r>
              <a:rPr lang="hu-HU" sz="1600" dirty="0"/>
              <a:t> </a:t>
            </a:r>
            <a:r>
              <a:rPr lang="hu-HU" sz="1600" dirty="0" err="1"/>
              <a:t>liegen</a:t>
            </a:r>
            <a:r>
              <a:rPr lang="hu-HU" sz="1600" dirty="0"/>
              <a:t> </a:t>
            </a:r>
            <a:r>
              <a:rPr lang="hu-HU" sz="1600" dirty="0" err="1"/>
              <a:t>ringförmig</a:t>
            </a:r>
            <a:r>
              <a:rPr lang="hu-HU" sz="1600" dirty="0"/>
              <a:t> an der </a:t>
            </a:r>
            <a:r>
              <a:rPr lang="hu-HU" sz="1600" dirty="0" err="1"/>
              <a:t>Grenze</a:t>
            </a:r>
            <a:r>
              <a:rPr lang="hu-HU" sz="1600" dirty="0"/>
              <a:t> von </a:t>
            </a:r>
            <a:r>
              <a:rPr lang="hu-HU" sz="1600" dirty="0" err="1"/>
              <a:t>Telencephalon</a:t>
            </a:r>
            <a:r>
              <a:rPr lang="hu-HU" sz="1600" dirty="0"/>
              <a:t> </a:t>
            </a:r>
            <a:r>
              <a:rPr lang="hu-HU" sz="1600" dirty="0" err="1"/>
              <a:t>zum</a:t>
            </a:r>
            <a:r>
              <a:rPr lang="hu-HU" sz="1600" dirty="0"/>
              <a:t> </a:t>
            </a:r>
            <a:r>
              <a:rPr lang="hu-HU" sz="1600" dirty="0" err="1"/>
              <a:t>Diencephalon</a:t>
            </a:r>
            <a:r>
              <a:rPr lang="hu-HU" sz="1600" dirty="0"/>
              <a:t>. </a:t>
            </a:r>
            <a:r>
              <a:rPr lang="hu-HU" sz="1600" b="1" dirty="0" err="1">
                <a:cs typeface="Arial" panose="020B0604020202020204" pitchFamily="34" charset="0"/>
              </a:rPr>
              <a:t>Äußerer</a:t>
            </a:r>
            <a:r>
              <a:rPr lang="hu-HU" sz="1600" b="1" dirty="0">
                <a:cs typeface="Arial" panose="020B0604020202020204" pitchFamily="34" charset="0"/>
              </a:rPr>
              <a:t> Ring: (</a:t>
            </a:r>
            <a:r>
              <a:rPr lang="hu-HU" sz="1600" b="1" dirty="0" err="1">
                <a:cs typeface="Arial" panose="020B0604020202020204" pitchFamily="34" charset="0"/>
              </a:rPr>
              <a:t>siehe</a:t>
            </a:r>
            <a:r>
              <a:rPr lang="hu-HU" sz="1600" b="1" dirty="0">
                <a:cs typeface="Arial" panose="020B0604020202020204" pitchFamily="34" charset="0"/>
              </a:rPr>
              <a:t> 4. Dia mit </a:t>
            </a:r>
            <a:r>
              <a:rPr lang="hu-HU" sz="1600" b="1" dirty="0" err="1">
                <a:cs typeface="Arial" panose="020B0604020202020204" pitchFamily="34" charset="0"/>
              </a:rPr>
              <a:t>gelber</a:t>
            </a:r>
            <a:r>
              <a:rPr lang="hu-HU" sz="1600" b="1" dirty="0">
                <a:cs typeface="Arial" panose="020B0604020202020204" pitchFamily="34" charset="0"/>
              </a:rPr>
              <a:t> </a:t>
            </a:r>
            <a:r>
              <a:rPr lang="hu-HU" sz="1600" b="1" dirty="0" err="1">
                <a:cs typeface="Arial" panose="020B0604020202020204" pitchFamily="34" charset="0"/>
              </a:rPr>
              <a:t>Farbe</a:t>
            </a:r>
            <a:r>
              <a:rPr lang="hu-HU" sz="1600" b="1" dirty="0">
                <a:cs typeface="Arial" panose="020B0604020202020204" pitchFamily="34" charset="0"/>
              </a:rPr>
              <a:t> </a:t>
            </a:r>
            <a:r>
              <a:rPr lang="hu-HU" sz="1600" b="1" dirty="0" err="1">
                <a:cs typeface="Arial" panose="020B0604020202020204" pitchFamily="34" charset="0"/>
              </a:rPr>
              <a:t>für</a:t>
            </a:r>
            <a:r>
              <a:rPr lang="hu-HU" sz="1600" b="1" dirty="0">
                <a:cs typeface="Arial" panose="020B0604020202020204" pitchFamily="34" charset="0"/>
              </a:rPr>
              <a:t> </a:t>
            </a:r>
            <a:r>
              <a:rPr lang="hu-HU" sz="1600" b="1" dirty="0" err="1">
                <a:cs typeface="Arial" panose="020B0604020202020204" pitchFamily="34" charset="0"/>
              </a:rPr>
              <a:t>Lobus</a:t>
            </a:r>
            <a:r>
              <a:rPr lang="hu-HU" sz="1600" b="1" dirty="0">
                <a:cs typeface="Arial" panose="020B0604020202020204" pitchFamily="34" charset="0"/>
              </a:rPr>
              <a:t> </a:t>
            </a:r>
            <a:r>
              <a:rPr lang="hu-HU" sz="1600" b="1" dirty="0" err="1">
                <a:cs typeface="Arial" panose="020B0604020202020204" pitchFamily="34" charset="0"/>
              </a:rPr>
              <a:t>limbicus</a:t>
            </a:r>
            <a:r>
              <a:rPr lang="hu-HU" sz="1600" b="1" dirty="0">
                <a:cs typeface="Arial" panose="020B0604020202020204" pitchFamily="34" charset="0"/>
              </a:rPr>
              <a:t>) </a:t>
            </a:r>
            <a:r>
              <a:rPr lang="hu-HU" sz="1600" b="1" dirty="0" err="1">
                <a:cs typeface="Arial" panose="020B0604020202020204" pitchFamily="34" charset="0"/>
              </a:rPr>
              <a:t>Area</a:t>
            </a:r>
            <a:r>
              <a:rPr lang="hu-HU" sz="1600" b="1" dirty="0">
                <a:cs typeface="Arial" panose="020B0604020202020204" pitchFamily="34" charset="0"/>
              </a:rPr>
              <a:t> </a:t>
            </a:r>
            <a:r>
              <a:rPr lang="hu-HU" sz="1600" b="1" dirty="0" err="1">
                <a:cs typeface="Arial" panose="020B0604020202020204" pitchFamily="34" charset="0"/>
              </a:rPr>
              <a:t>subcallosa</a:t>
            </a:r>
            <a:r>
              <a:rPr lang="hu-HU" sz="1600" b="1" dirty="0">
                <a:cs typeface="Arial" panose="020B0604020202020204" pitchFamily="34" charset="0"/>
              </a:rPr>
              <a:t>, </a:t>
            </a:r>
            <a:r>
              <a:rPr lang="hu-HU" sz="1600" b="1" dirty="0" err="1">
                <a:cs typeface="Arial" panose="020B0604020202020204" pitchFamily="34" charset="0"/>
              </a:rPr>
              <a:t>Gyrus</a:t>
            </a:r>
            <a:r>
              <a:rPr lang="hu-HU" sz="1600" b="1" dirty="0">
                <a:cs typeface="Arial" panose="020B0604020202020204" pitchFamily="34" charset="0"/>
              </a:rPr>
              <a:t> </a:t>
            </a:r>
            <a:r>
              <a:rPr lang="hu-HU" sz="1600" b="1" dirty="0" err="1">
                <a:cs typeface="Arial" panose="020B0604020202020204" pitchFamily="34" charset="0"/>
              </a:rPr>
              <a:t>cinguli</a:t>
            </a:r>
            <a:r>
              <a:rPr lang="hu-HU" sz="1600" b="1" dirty="0">
                <a:cs typeface="Arial" panose="020B0604020202020204" pitchFamily="34" charset="0"/>
              </a:rPr>
              <a:t>, </a:t>
            </a:r>
            <a:r>
              <a:rPr lang="hu-HU" sz="1600" b="1" dirty="0" err="1">
                <a:cs typeface="Arial" panose="020B0604020202020204" pitchFamily="34" charset="0"/>
              </a:rPr>
              <a:t>Isthmus</a:t>
            </a:r>
            <a:r>
              <a:rPr lang="hu-HU" sz="1600" b="1" dirty="0">
                <a:cs typeface="Arial" panose="020B0604020202020204" pitchFamily="34" charset="0"/>
              </a:rPr>
              <a:t> </a:t>
            </a:r>
            <a:r>
              <a:rPr lang="hu-HU" sz="1600" b="1" dirty="0" err="1">
                <a:cs typeface="Arial" panose="020B0604020202020204" pitchFamily="34" charset="0"/>
              </a:rPr>
              <a:t>gyri</a:t>
            </a:r>
            <a:r>
              <a:rPr lang="hu-HU" sz="1600" b="1" dirty="0">
                <a:cs typeface="Arial" panose="020B0604020202020204" pitchFamily="34" charset="0"/>
              </a:rPr>
              <a:t> </a:t>
            </a:r>
            <a:r>
              <a:rPr lang="hu-HU" sz="1600" b="1" dirty="0" err="1">
                <a:cs typeface="Arial" panose="020B0604020202020204" pitchFamily="34" charset="0"/>
              </a:rPr>
              <a:t>cinguli</a:t>
            </a:r>
            <a:r>
              <a:rPr lang="hu-HU" sz="1600" b="1" dirty="0">
                <a:cs typeface="Arial" panose="020B0604020202020204" pitchFamily="34" charset="0"/>
              </a:rPr>
              <a:t>, </a:t>
            </a:r>
            <a:r>
              <a:rPr lang="hu-HU" sz="1600" b="1" dirty="0" err="1">
                <a:cs typeface="Arial" panose="020B0604020202020204" pitchFamily="34" charset="0"/>
              </a:rPr>
              <a:t>Gyrus</a:t>
            </a:r>
            <a:r>
              <a:rPr lang="hu-HU" sz="1600" b="1" dirty="0">
                <a:cs typeface="Arial" panose="020B0604020202020204" pitchFamily="34" charset="0"/>
              </a:rPr>
              <a:t> </a:t>
            </a:r>
            <a:r>
              <a:rPr lang="hu-HU" sz="1600" b="1" dirty="0" err="1">
                <a:cs typeface="Arial" panose="020B0604020202020204" pitchFamily="34" charset="0"/>
              </a:rPr>
              <a:t>parahippocampalis</a:t>
            </a:r>
            <a:r>
              <a:rPr lang="hu-HU" sz="1600" b="1" dirty="0">
                <a:cs typeface="Arial" panose="020B0604020202020204" pitchFamily="34" charset="0"/>
              </a:rPr>
              <a:t> mit </a:t>
            </a:r>
            <a:r>
              <a:rPr lang="hu-HU" sz="1600" b="1" dirty="0" err="1">
                <a:cs typeface="Arial" panose="020B0604020202020204" pitchFamily="34" charset="0"/>
              </a:rPr>
              <a:t>Uncus</a:t>
            </a:r>
            <a:r>
              <a:rPr lang="hu-HU" sz="1600" b="1" dirty="0">
                <a:cs typeface="Arial" panose="020B0604020202020204" pitchFamily="34" charset="0"/>
              </a:rPr>
              <a:t>. </a:t>
            </a:r>
            <a:r>
              <a:rPr lang="hu-HU" sz="1600" b="1" dirty="0" err="1">
                <a:solidFill>
                  <a:srgbClr val="B50093"/>
                </a:solidFill>
                <a:cs typeface="Arial" panose="020B0604020202020204" pitchFamily="34" charset="0"/>
              </a:rPr>
              <a:t>Innerer</a:t>
            </a:r>
            <a:r>
              <a:rPr lang="hu-HU" sz="1600" b="1" dirty="0">
                <a:solidFill>
                  <a:srgbClr val="B50093"/>
                </a:solidFill>
                <a:cs typeface="Arial" panose="020B0604020202020204" pitchFamily="34" charset="0"/>
              </a:rPr>
              <a:t> Ring (lila): </a:t>
            </a:r>
            <a:r>
              <a:rPr lang="hu-HU" sz="1600" b="1" dirty="0" err="1">
                <a:solidFill>
                  <a:srgbClr val="B50093"/>
                </a:solidFill>
                <a:cs typeface="Arial" panose="020B0604020202020204" pitchFamily="34" charset="0"/>
              </a:rPr>
              <a:t>Gyrus</a:t>
            </a:r>
            <a:r>
              <a:rPr lang="hu-HU" sz="1600" b="1" dirty="0">
                <a:solidFill>
                  <a:srgbClr val="B50093"/>
                </a:solidFill>
                <a:cs typeface="Arial" panose="020B0604020202020204" pitchFamily="34" charset="0"/>
              </a:rPr>
              <a:t> </a:t>
            </a:r>
            <a:r>
              <a:rPr lang="hu-HU" sz="1600" b="1" dirty="0" err="1">
                <a:solidFill>
                  <a:srgbClr val="B50093"/>
                </a:solidFill>
                <a:cs typeface="Arial" panose="020B0604020202020204" pitchFamily="34" charset="0"/>
              </a:rPr>
              <a:t>paraterminalis</a:t>
            </a:r>
            <a:r>
              <a:rPr lang="hu-HU" sz="1600" b="1" dirty="0">
                <a:solidFill>
                  <a:srgbClr val="B50093"/>
                </a:solidFill>
                <a:cs typeface="Arial" panose="020B0604020202020204" pitchFamily="34" charset="0"/>
              </a:rPr>
              <a:t>, </a:t>
            </a:r>
            <a:r>
              <a:rPr lang="hu-HU" sz="1600" b="1" dirty="0" err="1">
                <a:solidFill>
                  <a:srgbClr val="B50093"/>
                </a:solidFill>
                <a:cs typeface="Arial" panose="020B0604020202020204" pitchFamily="34" charset="0"/>
              </a:rPr>
              <a:t>Induseum</a:t>
            </a:r>
            <a:r>
              <a:rPr lang="hu-HU" sz="1600" b="1" dirty="0">
                <a:solidFill>
                  <a:srgbClr val="B50093"/>
                </a:solidFill>
                <a:cs typeface="Arial" panose="020B0604020202020204" pitchFamily="34" charset="0"/>
              </a:rPr>
              <a:t> </a:t>
            </a:r>
            <a:r>
              <a:rPr lang="hu-HU" sz="1600" b="1" dirty="0" err="1">
                <a:solidFill>
                  <a:srgbClr val="B50093"/>
                </a:solidFill>
                <a:cs typeface="Arial" panose="020B0604020202020204" pitchFamily="34" charset="0"/>
              </a:rPr>
              <a:t>griseum</a:t>
            </a:r>
            <a:r>
              <a:rPr lang="hu-HU" sz="1600" b="1" dirty="0">
                <a:solidFill>
                  <a:srgbClr val="B50093"/>
                </a:solidFill>
                <a:cs typeface="Arial" panose="020B0604020202020204" pitchFamily="34" charset="0"/>
              </a:rPr>
              <a:t>, </a:t>
            </a:r>
            <a:r>
              <a:rPr lang="hu-HU" sz="1600" b="1" dirty="0" err="1">
                <a:solidFill>
                  <a:srgbClr val="B50093"/>
                </a:solidFill>
                <a:cs typeface="Arial" panose="020B0604020202020204" pitchFamily="34" charset="0"/>
              </a:rPr>
              <a:t>Gyrus</a:t>
            </a:r>
            <a:r>
              <a:rPr lang="hu-HU" sz="1600" b="1" dirty="0">
                <a:solidFill>
                  <a:srgbClr val="B50093"/>
                </a:solidFill>
                <a:cs typeface="Arial" panose="020B0604020202020204" pitchFamily="34" charset="0"/>
              </a:rPr>
              <a:t> </a:t>
            </a:r>
            <a:r>
              <a:rPr lang="hu-HU" sz="1600" b="1" dirty="0" err="1">
                <a:solidFill>
                  <a:srgbClr val="B50093"/>
                </a:solidFill>
                <a:cs typeface="Arial" panose="020B0604020202020204" pitchFamily="34" charset="0"/>
              </a:rPr>
              <a:t>fasciolaris</a:t>
            </a:r>
            <a:r>
              <a:rPr lang="hu-HU" sz="1600" b="1" dirty="0">
                <a:solidFill>
                  <a:srgbClr val="B50093"/>
                </a:solidFill>
                <a:cs typeface="Arial" panose="020B0604020202020204" pitchFamily="34" charset="0"/>
              </a:rPr>
              <a:t>, </a:t>
            </a:r>
            <a:r>
              <a:rPr lang="hu-HU" sz="1600" b="1" dirty="0" err="1">
                <a:solidFill>
                  <a:srgbClr val="B50093"/>
                </a:solidFill>
                <a:cs typeface="Arial" panose="020B0604020202020204" pitchFamily="34" charset="0"/>
              </a:rPr>
              <a:t>Gyrus</a:t>
            </a:r>
            <a:r>
              <a:rPr lang="hu-HU" sz="1600" b="1" dirty="0">
                <a:solidFill>
                  <a:srgbClr val="B50093"/>
                </a:solidFill>
                <a:cs typeface="Arial" panose="020B0604020202020204" pitchFamily="34" charset="0"/>
              </a:rPr>
              <a:t> </a:t>
            </a:r>
            <a:r>
              <a:rPr lang="hu-HU" sz="1600" b="1" dirty="0" err="1">
                <a:solidFill>
                  <a:srgbClr val="B50093"/>
                </a:solidFill>
                <a:cs typeface="Arial" panose="020B0604020202020204" pitchFamily="34" charset="0"/>
              </a:rPr>
              <a:t>dentatus</a:t>
            </a:r>
            <a:r>
              <a:rPr lang="hu-HU" sz="1600" b="1" dirty="0">
                <a:solidFill>
                  <a:srgbClr val="B50093"/>
                </a:solidFill>
                <a:cs typeface="Arial" panose="020B0604020202020204" pitchFamily="34" charset="0"/>
              </a:rPr>
              <a:t>.</a:t>
            </a:r>
            <a:endParaRPr lang="hu-HU" sz="1600" b="1" dirty="0">
              <a:solidFill>
                <a:srgbClr val="B50093"/>
              </a:solidFill>
            </a:endParaRPr>
          </a:p>
        </p:txBody>
      </p:sp>
      <p:cxnSp>
        <p:nvCxnSpPr>
          <p:cNvPr id="5" name="Egyenes összekötő nyíllal 4"/>
          <p:cNvCxnSpPr/>
          <p:nvPr/>
        </p:nvCxnSpPr>
        <p:spPr>
          <a:xfrm>
            <a:off x="5616024" y="2961224"/>
            <a:ext cx="2196336" cy="683800"/>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 name="Szövegdoboz 6"/>
          <p:cNvSpPr txBox="1"/>
          <p:nvPr/>
        </p:nvSpPr>
        <p:spPr>
          <a:xfrm>
            <a:off x="7729056" y="3561168"/>
            <a:ext cx="1512168" cy="276999"/>
          </a:xfrm>
          <a:prstGeom prst="rect">
            <a:avLst/>
          </a:prstGeom>
          <a:noFill/>
        </p:spPr>
        <p:txBody>
          <a:bodyPr wrap="square" rtlCol="0">
            <a:spAutoFit/>
          </a:bodyPr>
          <a:lstStyle/>
          <a:p>
            <a:r>
              <a:rPr lang="hu-HU" sz="1200" b="1" dirty="0" err="1"/>
              <a:t>Isthmus</a:t>
            </a:r>
            <a:r>
              <a:rPr lang="hu-HU" sz="1200" b="1" dirty="0"/>
              <a:t> </a:t>
            </a:r>
            <a:r>
              <a:rPr lang="hu-HU" sz="1200" b="1" dirty="0" err="1"/>
              <a:t>gyri</a:t>
            </a:r>
            <a:r>
              <a:rPr lang="hu-HU" sz="1200" b="1" dirty="0"/>
              <a:t> </a:t>
            </a:r>
            <a:r>
              <a:rPr lang="hu-HU" sz="1200" b="1" dirty="0" err="1"/>
              <a:t>cinguli</a:t>
            </a:r>
            <a:endParaRPr lang="hu-HU" sz="1200" b="1" dirty="0"/>
          </a:p>
        </p:txBody>
      </p:sp>
    </p:spTree>
    <p:extLst>
      <p:ext uri="{BB962C8B-B14F-4D97-AF65-F5344CB8AC3E}">
        <p14:creationId xmlns:p14="http://schemas.microsoft.com/office/powerpoint/2010/main" val="2054584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77" y="69497"/>
            <a:ext cx="4392488" cy="6741766"/>
          </a:xfrm>
          <a:prstGeom prst="rect">
            <a:avLst/>
          </a:prstGeom>
        </p:spPr>
      </p:pic>
      <p:sp>
        <p:nvSpPr>
          <p:cNvPr id="3" name="Szövegdoboz 2"/>
          <p:cNvSpPr txBox="1"/>
          <p:nvPr/>
        </p:nvSpPr>
        <p:spPr>
          <a:xfrm>
            <a:off x="4644008" y="476672"/>
            <a:ext cx="4320480" cy="6186309"/>
          </a:xfrm>
          <a:prstGeom prst="rect">
            <a:avLst/>
          </a:prstGeom>
          <a:solidFill>
            <a:schemeClr val="accent6">
              <a:lumMod val="75000"/>
              <a:alpha val="35000"/>
            </a:schemeClr>
          </a:solidFill>
        </p:spPr>
        <p:txBody>
          <a:bodyPr wrap="square" rtlCol="0">
            <a:spAutoFit/>
          </a:bodyPr>
          <a:lstStyle/>
          <a:p>
            <a:pPr algn="ctr"/>
            <a:r>
              <a:rPr lang="de-DE" b="1" dirty="0">
                <a:latin typeface="Segoe UI" panose="020B0502040204020203" pitchFamily="34" charset="0"/>
                <a:cs typeface="Segoe UI" panose="020B0502040204020203" pitchFamily="34" charset="0"/>
              </a:rPr>
              <a:t>Entwicklungsbiologisch alte und neue </a:t>
            </a:r>
            <a:r>
              <a:rPr lang="de-DE" b="1" dirty="0" err="1">
                <a:latin typeface="Segoe UI" panose="020B0502040204020203" pitchFamily="34" charset="0"/>
                <a:cs typeface="Segoe UI" panose="020B0502040204020203" pitchFamily="34" charset="0"/>
              </a:rPr>
              <a:t>Kortexregionen</a:t>
            </a:r>
            <a:r>
              <a:rPr lang="de-DE" b="1" dirty="0">
                <a:latin typeface="Segoe UI" panose="020B0502040204020203" pitchFamily="34" charset="0"/>
                <a:cs typeface="Segoe UI" panose="020B0502040204020203" pitchFamily="34" charset="0"/>
              </a:rPr>
              <a:t> im menschlichen Gehirn</a:t>
            </a:r>
          </a:p>
          <a:p>
            <a:pPr algn="ctr"/>
            <a:endParaRPr lang="de-DE" dirty="0">
              <a:solidFill>
                <a:srgbClr val="FDFA6A"/>
              </a:solidFill>
              <a:latin typeface="Segoe UI" panose="020B0502040204020203" pitchFamily="34" charset="0"/>
              <a:cs typeface="Segoe UI" panose="020B0502040204020203" pitchFamily="34" charset="0"/>
            </a:endParaRPr>
          </a:p>
          <a:p>
            <a:r>
              <a:rPr lang="de-DE" dirty="0">
                <a:latin typeface="Segoe UI" panose="020B0502040204020203" pitchFamily="34" charset="0"/>
                <a:cs typeface="Segoe UI" panose="020B0502040204020203" pitchFamily="34" charset="0"/>
              </a:rPr>
              <a:t>Alt (</a:t>
            </a:r>
            <a:r>
              <a:rPr lang="de-DE" dirty="0">
                <a:solidFill>
                  <a:srgbClr val="FDFA6A"/>
                </a:solidFill>
                <a:latin typeface="Segoe UI" panose="020B0502040204020203" pitchFamily="34" charset="0"/>
                <a:cs typeface="Segoe UI" panose="020B0502040204020203" pitchFamily="34" charset="0"/>
              </a:rPr>
              <a:t>gelb</a:t>
            </a:r>
            <a:r>
              <a:rPr lang="de-DE" dirty="0">
                <a:latin typeface="Segoe UI" panose="020B0502040204020203" pitchFamily="34" charset="0"/>
                <a:cs typeface="Segoe UI" panose="020B0502040204020203" pitchFamily="34" charset="0"/>
              </a:rPr>
              <a:t> und </a:t>
            </a:r>
            <a:r>
              <a:rPr lang="de-DE" dirty="0">
                <a:solidFill>
                  <a:srgbClr val="7196EB"/>
                </a:solidFill>
                <a:latin typeface="Segoe UI" panose="020B0502040204020203" pitchFamily="34" charset="0"/>
                <a:cs typeface="Segoe UI" panose="020B0502040204020203" pitchFamily="34" charset="0"/>
              </a:rPr>
              <a:t>blau</a:t>
            </a:r>
            <a:r>
              <a:rPr lang="de-DE" dirty="0">
                <a:latin typeface="Segoe UI" panose="020B0502040204020203" pitchFamily="34" charset="0"/>
                <a:cs typeface="Segoe UI" panose="020B0502040204020203" pitchFamily="34" charset="0"/>
              </a:rPr>
              <a:t>) bedeutet: bei niedrigen Wirbeltieren das Gehirn besteht vorwiegend aus solchen Regionen; </a:t>
            </a:r>
          </a:p>
          <a:p>
            <a:r>
              <a:rPr lang="de-DE" dirty="0">
                <a:latin typeface="Segoe UI" panose="020B0502040204020203" pitchFamily="34" charset="0"/>
                <a:cs typeface="Segoe UI" panose="020B0502040204020203" pitchFamily="34" charset="0"/>
              </a:rPr>
              <a:t>neu (</a:t>
            </a:r>
            <a:r>
              <a:rPr lang="de-DE" dirty="0">
                <a:solidFill>
                  <a:srgbClr val="E7FBDB"/>
                </a:solidFill>
                <a:latin typeface="Segoe UI" panose="020B0502040204020203" pitchFamily="34" charset="0"/>
                <a:cs typeface="Segoe UI" panose="020B0502040204020203" pitchFamily="34" charset="0"/>
              </a:rPr>
              <a:t>grün</a:t>
            </a:r>
            <a:r>
              <a:rPr lang="de-DE" dirty="0">
                <a:latin typeface="Segoe UI" panose="020B0502040204020203" pitchFamily="34" charset="0"/>
                <a:cs typeface="Segoe UI" panose="020B0502040204020203" pitchFamily="34" charset="0"/>
              </a:rPr>
              <a:t>) bedeutet: sie sind stark bei den Säugetieren, bzw. bei den Primaten, bzw. beim Mensch entfaltet.</a:t>
            </a:r>
          </a:p>
          <a:p>
            <a:r>
              <a:rPr lang="de-DE" b="1" dirty="0">
                <a:solidFill>
                  <a:srgbClr val="FDF880"/>
                </a:solidFill>
                <a:latin typeface="Segoe UI" panose="020B0502040204020203" pitchFamily="34" charset="0"/>
                <a:cs typeface="Segoe UI" panose="020B0502040204020203" pitchFamily="34" charset="0"/>
              </a:rPr>
              <a:t>Paläokortex</a:t>
            </a:r>
            <a:r>
              <a:rPr lang="de-DE" b="1" dirty="0">
                <a:latin typeface="Segoe UI" panose="020B0502040204020203" pitchFamily="34" charset="0"/>
                <a:cs typeface="Segoe UI" panose="020B0502040204020203" pitchFamily="34" charset="0"/>
              </a:rPr>
              <a:t> </a:t>
            </a:r>
            <a:r>
              <a:rPr lang="de-DE" dirty="0">
                <a:latin typeface="Segoe UI" panose="020B0502040204020203" pitchFamily="34" charset="0"/>
                <a:cs typeface="Segoe UI" panose="020B0502040204020203" pitchFamily="34" charset="0"/>
              </a:rPr>
              <a:t>enthält Strukturen für die Geruchwahrnehmung.</a:t>
            </a:r>
          </a:p>
          <a:p>
            <a:r>
              <a:rPr lang="de-DE" b="1" dirty="0" err="1">
                <a:solidFill>
                  <a:srgbClr val="6D94F0"/>
                </a:solidFill>
                <a:latin typeface="Segoe UI" panose="020B0502040204020203" pitchFamily="34" charset="0"/>
                <a:cs typeface="Segoe UI" panose="020B0502040204020203" pitchFamily="34" charset="0"/>
              </a:rPr>
              <a:t>Archikortex</a:t>
            </a:r>
            <a:r>
              <a:rPr lang="de-DE" b="1" dirty="0">
                <a:solidFill>
                  <a:srgbClr val="6D94F0"/>
                </a:solidFill>
                <a:latin typeface="Segoe UI" panose="020B0502040204020203" pitchFamily="34" charset="0"/>
                <a:cs typeface="Segoe UI" panose="020B0502040204020203" pitchFamily="34" charset="0"/>
              </a:rPr>
              <a:t> </a:t>
            </a:r>
            <a:r>
              <a:rPr lang="de-DE" dirty="0">
                <a:latin typeface="Segoe UI" panose="020B0502040204020203" pitchFamily="34" charset="0"/>
                <a:cs typeface="Segoe UI" panose="020B0502040204020203" pitchFamily="34" charset="0"/>
              </a:rPr>
              <a:t>repräsentiert das limbische System, verantwortlich z.B. für die </a:t>
            </a:r>
            <a:r>
              <a:rPr lang="de-DE" dirty="0" err="1">
                <a:latin typeface="Segoe UI" panose="020B0502040204020203" pitchFamily="34" charset="0"/>
                <a:cs typeface="Segoe UI" panose="020B0502040204020203" pitchFamily="34" charset="0"/>
              </a:rPr>
              <a:t>Memorie</a:t>
            </a:r>
            <a:r>
              <a:rPr lang="de-DE" dirty="0">
                <a:latin typeface="Segoe UI" panose="020B0502040204020203" pitchFamily="34" charset="0"/>
                <a:cs typeface="Segoe UI" panose="020B0502040204020203" pitchFamily="34" charset="0"/>
              </a:rPr>
              <a:t>(-Konsolidation).</a:t>
            </a:r>
          </a:p>
          <a:p>
            <a:r>
              <a:rPr lang="de-DE" b="1" dirty="0">
                <a:solidFill>
                  <a:srgbClr val="EFFCE6"/>
                </a:solidFill>
                <a:latin typeface="Segoe UI" panose="020B0502040204020203" pitchFamily="34" charset="0"/>
                <a:cs typeface="Segoe UI" panose="020B0502040204020203" pitchFamily="34" charset="0"/>
              </a:rPr>
              <a:t>Neokortex</a:t>
            </a:r>
            <a:r>
              <a:rPr lang="de-DE" b="1" dirty="0">
                <a:latin typeface="Segoe UI" panose="020B0502040204020203" pitchFamily="34" charset="0"/>
                <a:cs typeface="Segoe UI" panose="020B0502040204020203" pitchFamily="34" charset="0"/>
              </a:rPr>
              <a:t> </a:t>
            </a:r>
            <a:r>
              <a:rPr lang="de-DE" dirty="0">
                <a:latin typeface="Segoe UI" panose="020B0502040204020203" pitchFamily="34" charset="0"/>
                <a:cs typeface="Segoe UI" panose="020B0502040204020203" pitchFamily="34" charset="0"/>
              </a:rPr>
              <a:t>enthält Zentren: motorisches, sensorisches, visuelles, </a:t>
            </a:r>
            <a:r>
              <a:rPr lang="de-DE" dirty="0" err="1">
                <a:latin typeface="Segoe UI" panose="020B0502040204020203" pitchFamily="34" charset="0"/>
                <a:cs typeface="Segoe UI" panose="020B0502040204020203" pitchFamily="34" charset="0"/>
              </a:rPr>
              <a:t>auditorisches</a:t>
            </a:r>
            <a:r>
              <a:rPr lang="de-DE" dirty="0">
                <a:latin typeface="Segoe UI" panose="020B0502040204020203" pitchFamily="34" charset="0"/>
                <a:cs typeface="Segoe UI" panose="020B0502040204020203" pitchFamily="34" charset="0"/>
              </a:rPr>
              <a:t> Zentrum, und Gebiete, die </a:t>
            </a:r>
            <a:r>
              <a:rPr lang="hu-HU" dirty="0" err="1">
                <a:latin typeface="Segoe UI" panose="020B0502040204020203" pitchFamily="34" charset="0"/>
                <a:cs typeface="Segoe UI" panose="020B0502040204020203" pitchFamily="34" charset="0"/>
              </a:rPr>
              <a:t>unterschiedliche</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Information</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bekommen</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Assoziationskortex</a:t>
            </a:r>
            <a:r>
              <a:rPr lang="hu-HU" dirty="0">
                <a:latin typeface="Segoe UI" panose="020B0502040204020203" pitchFamily="34" charset="0"/>
                <a:cs typeface="Segoe UI" panose="020B0502040204020203" pitchFamily="34" charset="0"/>
              </a:rPr>
              <a:t>.</a:t>
            </a:r>
            <a:endParaRPr lang="de-DE" dirty="0">
              <a:latin typeface="Segoe UI" panose="020B0502040204020203" pitchFamily="34" charset="0"/>
              <a:cs typeface="Segoe UI" panose="020B0502040204020203" pitchFamily="34" charset="0"/>
            </a:endParaRPr>
          </a:p>
          <a:p>
            <a:endParaRPr lang="de-DE"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72285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88640"/>
            <a:ext cx="8352928" cy="6364135"/>
          </a:xfrm>
          <a:prstGeom prst="rect">
            <a:avLst/>
          </a:prstGeom>
        </p:spPr>
      </p:pic>
      <p:sp>
        <p:nvSpPr>
          <p:cNvPr id="3" name="Szövegdoboz 2"/>
          <p:cNvSpPr txBox="1"/>
          <p:nvPr/>
        </p:nvSpPr>
        <p:spPr>
          <a:xfrm>
            <a:off x="4716016" y="3861048"/>
            <a:ext cx="3672408" cy="2123658"/>
          </a:xfrm>
          <a:prstGeom prst="rect">
            <a:avLst/>
          </a:prstGeom>
          <a:noFill/>
        </p:spPr>
        <p:txBody>
          <a:bodyPr wrap="square" rtlCol="0">
            <a:spAutoFit/>
          </a:bodyPr>
          <a:lstStyle/>
          <a:p>
            <a:pPr algn="ctr"/>
            <a:r>
              <a:rPr lang="hu-HU" sz="2400" b="1" dirty="0" err="1"/>
              <a:t>Paläokortikale</a:t>
            </a:r>
            <a:r>
              <a:rPr lang="hu-HU" sz="2400" b="1" dirty="0"/>
              <a:t> </a:t>
            </a:r>
            <a:r>
              <a:rPr lang="hu-HU" sz="2400" b="1" dirty="0" err="1"/>
              <a:t>Strukturen</a:t>
            </a:r>
            <a:r>
              <a:rPr lang="hu-HU" sz="2400" b="1" dirty="0"/>
              <a:t>:</a:t>
            </a:r>
          </a:p>
          <a:p>
            <a:r>
              <a:rPr lang="hu-HU" dirty="0" err="1"/>
              <a:t>Bulbus</a:t>
            </a:r>
            <a:r>
              <a:rPr lang="hu-HU" dirty="0"/>
              <a:t>/</a:t>
            </a:r>
            <a:r>
              <a:rPr lang="hu-HU" dirty="0" err="1"/>
              <a:t>Tractus</a:t>
            </a:r>
            <a:r>
              <a:rPr lang="hu-HU" dirty="0"/>
              <a:t> </a:t>
            </a:r>
            <a:r>
              <a:rPr lang="hu-HU" dirty="0" err="1"/>
              <a:t>olfactorius</a:t>
            </a:r>
            <a:endParaRPr lang="hu-HU" dirty="0"/>
          </a:p>
          <a:p>
            <a:r>
              <a:rPr lang="hu-HU" dirty="0" err="1"/>
              <a:t>Stria</a:t>
            </a:r>
            <a:r>
              <a:rPr lang="hu-HU" dirty="0"/>
              <a:t> </a:t>
            </a:r>
            <a:r>
              <a:rPr lang="hu-HU" dirty="0" err="1"/>
              <a:t>olfactoria</a:t>
            </a:r>
            <a:endParaRPr lang="hu-HU" dirty="0"/>
          </a:p>
          <a:p>
            <a:r>
              <a:rPr lang="hu-HU" dirty="0" err="1"/>
              <a:t>Substantia</a:t>
            </a:r>
            <a:r>
              <a:rPr lang="hu-HU" dirty="0"/>
              <a:t> </a:t>
            </a:r>
            <a:r>
              <a:rPr lang="hu-HU" dirty="0" err="1"/>
              <a:t>perf</a:t>
            </a:r>
            <a:r>
              <a:rPr lang="hu-HU" dirty="0"/>
              <a:t>. ant.</a:t>
            </a:r>
          </a:p>
          <a:p>
            <a:r>
              <a:rPr lang="hu-HU" dirty="0" err="1"/>
              <a:t>Bandaletta</a:t>
            </a:r>
            <a:r>
              <a:rPr lang="hu-HU" dirty="0"/>
              <a:t> </a:t>
            </a:r>
            <a:r>
              <a:rPr lang="hu-HU" dirty="0" err="1"/>
              <a:t>digonalis</a:t>
            </a:r>
            <a:endParaRPr lang="hu-HU" dirty="0"/>
          </a:p>
          <a:p>
            <a:r>
              <a:rPr lang="hu-HU" b="1" dirty="0" err="1"/>
              <a:t>Gyrus</a:t>
            </a:r>
            <a:r>
              <a:rPr lang="hu-HU" b="1" dirty="0"/>
              <a:t> </a:t>
            </a:r>
            <a:r>
              <a:rPr lang="hu-HU" b="1" dirty="0" err="1"/>
              <a:t>semilun</a:t>
            </a:r>
            <a:r>
              <a:rPr lang="hu-HU" b="1" dirty="0"/>
              <a:t>., </a:t>
            </a:r>
            <a:r>
              <a:rPr lang="hu-HU" b="1" dirty="0" err="1"/>
              <a:t>ambiens</a:t>
            </a:r>
            <a:r>
              <a:rPr lang="hu-HU" b="1" dirty="0"/>
              <a:t>; </a:t>
            </a:r>
            <a:r>
              <a:rPr lang="hu-HU" b="1" dirty="0" err="1"/>
              <a:t>siehe</a:t>
            </a:r>
            <a:r>
              <a:rPr lang="hu-HU" b="1" dirty="0"/>
              <a:t> </a:t>
            </a:r>
            <a:r>
              <a:rPr lang="hu-HU" b="1" dirty="0" err="1"/>
              <a:t>auch</a:t>
            </a:r>
            <a:r>
              <a:rPr lang="hu-HU" b="1" dirty="0"/>
              <a:t> Dia 11!</a:t>
            </a:r>
          </a:p>
        </p:txBody>
      </p:sp>
    </p:spTree>
    <p:extLst>
      <p:ext uri="{BB962C8B-B14F-4D97-AF65-F5344CB8AC3E}">
        <p14:creationId xmlns:p14="http://schemas.microsoft.com/office/powerpoint/2010/main" val="889686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640"/>
            <a:ext cx="6768752" cy="6465280"/>
          </a:xfrm>
          <a:prstGeom prst="rect">
            <a:avLst/>
          </a:prstGeom>
        </p:spPr>
      </p:pic>
      <p:sp>
        <p:nvSpPr>
          <p:cNvPr id="3" name="Téglalap 2"/>
          <p:cNvSpPr/>
          <p:nvPr/>
        </p:nvSpPr>
        <p:spPr>
          <a:xfrm>
            <a:off x="5148064" y="3236614"/>
            <a:ext cx="2524858" cy="369332"/>
          </a:xfrm>
          <a:prstGeom prst="rect">
            <a:avLst/>
          </a:prstGeom>
        </p:spPr>
        <p:txBody>
          <a:bodyPr wrap="none">
            <a:spAutoFit/>
          </a:bodyPr>
          <a:lstStyle/>
          <a:p>
            <a:r>
              <a:rPr lang="hu-HU" b="1" dirty="0" err="1"/>
              <a:t>Gyrus</a:t>
            </a:r>
            <a:r>
              <a:rPr lang="hu-HU" b="1" dirty="0"/>
              <a:t> </a:t>
            </a:r>
            <a:r>
              <a:rPr lang="hu-HU" b="1" dirty="0" err="1"/>
              <a:t>semilun</a:t>
            </a:r>
            <a:r>
              <a:rPr lang="hu-HU" b="1" dirty="0"/>
              <a:t>., </a:t>
            </a:r>
            <a:r>
              <a:rPr lang="hu-HU" b="1" dirty="0" err="1" smtClean="0"/>
              <a:t>ambiens</a:t>
            </a:r>
            <a:endParaRPr lang="hu-HU" dirty="0"/>
          </a:p>
        </p:txBody>
      </p:sp>
    </p:spTree>
    <p:extLst>
      <p:ext uri="{BB962C8B-B14F-4D97-AF65-F5344CB8AC3E}">
        <p14:creationId xmlns:p14="http://schemas.microsoft.com/office/powerpoint/2010/main" val="1545536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3540" y="3021496"/>
            <a:ext cx="4780459" cy="3836504"/>
          </a:xfrm>
          <a:prstGeom prst="rect">
            <a:avLst/>
          </a:prstGeom>
        </p:spPr>
      </p:pic>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63548" cy="4294190"/>
          </a:xfrm>
          <a:prstGeom prst="rect">
            <a:avLst/>
          </a:prstGeom>
        </p:spPr>
      </p:pic>
      <p:pic>
        <p:nvPicPr>
          <p:cNvPr id="4" name="Kép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1623" y="92609"/>
            <a:ext cx="3652365" cy="2612421"/>
          </a:xfrm>
          <a:prstGeom prst="rect">
            <a:avLst/>
          </a:prstGeom>
        </p:spPr>
      </p:pic>
      <p:sp>
        <p:nvSpPr>
          <p:cNvPr id="5" name="Szövegdoboz 4"/>
          <p:cNvSpPr txBox="1"/>
          <p:nvPr/>
        </p:nvSpPr>
        <p:spPr>
          <a:xfrm>
            <a:off x="395536" y="5157192"/>
            <a:ext cx="3168352" cy="646331"/>
          </a:xfrm>
          <a:prstGeom prst="rect">
            <a:avLst/>
          </a:prstGeom>
          <a:noFill/>
        </p:spPr>
        <p:txBody>
          <a:bodyPr wrap="square" rtlCol="0">
            <a:spAutoFit/>
          </a:bodyPr>
          <a:lstStyle/>
          <a:p>
            <a:r>
              <a:rPr lang="hu-HU" dirty="0" err="1"/>
              <a:t>Lokalisation</a:t>
            </a:r>
            <a:r>
              <a:rPr lang="hu-HU" dirty="0"/>
              <a:t> der </a:t>
            </a:r>
            <a:r>
              <a:rPr lang="hu-HU" dirty="0" err="1"/>
              <a:t>wichtigsten</a:t>
            </a:r>
            <a:r>
              <a:rPr lang="hu-HU" dirty="0"/>
              <a:t> </a:t>
            </a:r>
            <a:r>
              <a:rPr lang="hu-HU" dirty="0" err="1"/>
              <a:t>kortikalen</a:t>
            </a:r>
            <a:r>
              <a:rPr lang="hu-HU" dirty="0"/>
              <a:t> </a:t>
            </a:r>
            <a:r>
              <a:rPr lang="hu-HU" dirty="0" err="1"/>
              <a:t>Zentren</a:t>
            </a:r>
            <a:endParaRPr lang="hu-HU" dirty="0"/>
          </a:p>
        </p:txBody>
      </p:sp>
    </p:spTree>
    <p:extLst>
      <p:ext uri="{BB962C8B-B14F-4D97-AF65-F5344CB8AC3E}">
        <p14:creationId xmlns:p14="http://schemas.microsoft.com/office/powerpoint/2010/main" val="1723153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err="1"/>
              <a:t>Fasersysteme</a:t>
            </a:r>
            <a:r>
              <a:rPr lang="hu-HU" dirty="0"/>
              <a:t> des </a:t>
            </a:r>
            <a:r>
              <a:rPr lang="hu-HU" dirty="0" err="1"/>
              <a:t>Großhirns</a:t>
            </a:r>
            <a:endParaRPr lang="hu-HU" dirty="0"/>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213473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E2B9712-C92F-49F6-A8AE-8FFF7DF19E63}"/>
              </a:ext>
            </a:extLst>
          </p:cNvPr>
          <p:cNvSpPr>
            <a:spLocks noGrp="1"/>
          </p:cNvSpPr>
          <p:nvPr>
            <p:ph type="title"/>
          </p:nvPr>
        </p:nvSpPr>
        <p:spPr/>
        <p:txBody>
          <a:bodyPr/>
          <a:lstStyle/>
          <a:p>
            <a:r>
              <a:rPr lang="de-DE" dirty="0"/>
              <a:t>Fasersysteme der weißen Substanz</a:t>
            </a:r>
          </a:p>
        </p:txBody>
      </p:sp>
      <p:sp>
        <p:nvSpPr>
          <p:cNvPr id="3" name="Tartalom helye 2">
            <a:extLst>
              <a:ext uri="{FF2B5EF4-FFF2-40B4-BE49-F238E27FC236}">
                <a16:creationId xmlns:a16="http://schemas.microsoft.com/office/drawing/2014/main" id="{0EE62262-5ABD-46DA-AF91-5DE748D18660}"/>
              </a:ext>
            </a:extLst>
          </p:cNvPr>
          <p:cNvSpPr>
            <a:spLocks noGrp="1"/>
          </p:cNvSpPr>
          <p:nvPr>
            <p:ph idx="1"/>
          </p:nvPr>
        </p:nvSpPr>
        <p:spPr/>
        <p:txBody>
          <a:bodyPr>
            <a:normAutofit fontScale="77500" lnSpcReduction="20000"/>
          </a:bodyPr>
          <a:lstStyle/>
          <a:p>
            <a:r>
              <a:rPr lang="hu-HU" dirty="0" err="1"/>
              <a:t>Axone</a:t>
            </a:r>
            <a:r>
              <a:rPr lang="hu-HU" dirty="0"/>
              <a:t> </a:t>
            </a:r>
            <a:r>
              <a:rPr lang="hu-HU" dirty="0" err="1"/>
              <a:t>können</a:t>
            </a:r>
            <a:r>
              <a:rPr lang="hu-HU" dirty="0"/>
              <a:t> in </a:t>
            </a:r>
            <a:r>
              <a:rPr lang="hu-HU" dirty="0" err="1"/>
              <a:t>die</a:t>
            </a:r>
            <a:r>
              <a:rPr lang="hu-HU" dirty="0"/>
              <a:t> </a:t>
            </a:r>
            <a:r>
              <a:rPr lang="hu-HU" dirty="0" err="1"/>
              <a:t>Rinde</a:t>
            </a:r>
            <a:r>
              <a:rPr lang="hu-HU" dirty="0"/>
              <a:t> </a:t>
            </a:r>
            <a:r>
              <a:rPr lang="hu-HU" dirty="0" err="1"/>
              <a:t>ankommen</a:t>
            </a:r>
            <a:r>
              <a:rPr lang="hu-HU" dirty="0"/>
              <a:t> </a:t>
            </a:r>
            <a:r>
              <a:rPr lang="hu-HU" dirty="0" err="1"/>
              <a:t>oder</a:t>
            </a:r>
            <a:r>
              <a:rPr lang="hu-HU" dirty="0"/>
              <a:t> </a:t>
            </a:r>
            <a:r>
              <a:rPr lang="hu-HU" dirty="0" err="1"/>
              <a:t>die</a:t>
            </a:r>
            <a:r>
              <a:rPr lang="hu-HU" dirty="0"/>
              <a:t> </a:t>
            </a:r>
            <a:r>
              <a:rPr lang="hu-HU" dirty="0" err="1"/>
              <a:t>Rinde</a:t>
            </a:r>
            <a:r>
              <a:rPr lang="hu-HU" dirty="0"/>
              <a:t> </a:t>
            </a:r>
            <a:r>
              <a:rPr lang="hu-HU" dirty="0" err="1"/>
              <a:t>verlassen</a:t>
            </a:r>
            <a:endParaRPr lang="hu-HU" dirty="0"/>
          </a:p>
          <a:p>
            <a:r>
              <a:rPr lang="hu-HU" dirty="0"/>
              <a:t>Die </a:t>
            </a:r>
            <a:r>
              <a:rPr lang="hu-HU" dirty="0" err="1"/>
              <a:t>Rinde</a:t>
            </a:r>
            <a:r>
              <a:rPr lang="hu-HU" dirty="0"/>
              <a:t> </a:t>
            </a:r>
            <a:r>
              <a:rPr lang="hu-HU" dirty="0" err="1"/>
              <a:t>verlassende</a:t>
            </a:r>
            <a:r>
              <a:rPr lang="hu-HU" dirty="0"/>
              <a:t> </a:t>
            </a:r>
            <a:r>
              <a:rPr lang="hu-HU" dirty="0" err="1" smtClean="0"/>
              <a:t>Fasern</a:t>
            </a:r>
            <a:r>
              <a:rPr lang="hu-HU" dirty="0" smtClean="0"/>
              <a:t> </a:t>
            </a:r>
            <a:r>
              <a:rPr lang="hu-HU" dirty="0" err="1" smtClean="0"/>
              <a:t>können</a:t>
            </a:r>
            <a:r>
              <a:rPr lang="hu-HU" dirty="0" smtClean="0"/>
              <a:t> </a:t>
            </a:r>
            <a:r>
              <a:rPr lang="hu-HU" dirty="0" err="1" smtClean="0"/>
              <a:t>sein</a:t>
            </a:r>
            <a:r>
              <a:rPr lang="hu-HU" dirty="0" smtClean="0"/>
              <a:t>:</a:t>
            </a:r>
            <a:endParaRPr lang="hu-HU" dirty="0"/>
          </a:p>
          <a:p>
            <a:r>
              <a:rPr lang="de-DE" dirty="0"/>
              <a:t>Einige Axone </a:t>
            </a:r>
            <a:r>
              <a:rPr lang="hu-HU" dirty="0" smtClean="0"/>
              <a:t>(</a:t>
            </a:r>
            <a:r>
              <a:rPr lang="hu-HU" dirty="0" err="1" smtClean="0"/>
              <a:t>aus</a:t>
            </a:r>
            <a:r>
              <a:rPr lang="hu-HU" dirty="0" smtClean="0"/>
              <a:t> der </a:t>
            </a:r>
            <a:r>
              <a:rPr lang="hu-HU" dirty="0" err="1" smtClean="0"/>
              <a:t>Rinde</a:t>
            </a:r>
            <a:r>
              <a:rPr lang="hu-HU" dirty="0" smtClean="0"/>
              <a:t>) </a:t>
            </a:r>
            <a:r>
              <a:rPr lang="de-DE" dirty="0" smtClean="0"/>
              <a:t>laufen </a:t>
            </a:r>
            <a:r>
              <a:rPr lang="de-DE" dirty="0"/>
              <a:t>nach anderen kortikalen Regionen innerhalb </a:t>
            </a:r>
            <a:r>
              <a:rPr lang="hu-HU" dirty="0" err="1" smtClean="0"/>
              <a:t>desselben</a:t>
            </a:r>
            <a:r>
              <a:rPr lang="hu-HU" dirty="0" smtClean="0"/>
              <a:t> </a:t>
            </a:r>
            <a:r>
              <a:rPr lang="de-DE" dirty="0" err="1" smtClean="0"/>
              <a:t>Hämispheriums</a:t>
            </a:r>
            <a:r>
              <a:rPr lang="de-DE" dirty="0"/>
              <a:t>: </a:t>
            </a:r>
            <a:r>
              <a:rPr lang="de-DE" b="1" dirty="0">
                <a:solidFill>
                  <a:srgbClr val="C00000"/>
                </a:solidFill>
              </a:rPr>
              <a:t>Assoziationsfaser</a:t>
            </a:r>
          </a:p>
          <a:p>
            <a:r>
              <a:rPr lang="de-DE" dirty="0"/>
              <a:t>Andere Axone laufen in das </a:t>
            </a:r>
            <a:r>
              <a:rPr lang="de-DE" dirty="0" err="1"/>
              <a:t>gegenseit</a:t>
            </a:r>
            <a:r>
              <a:rPr lang="hu-HU" dirty="0" err="1"/>
              <a:t>ig</a:t>
            </a:r>
            <a:r>
              <a:rPr lang="de-DE" dirty="0"/>
              <a:t>e </a:t>
            </a:r>
            <a:r>
              <a:rPr lang="de-DE" dirty="0" err="1"/>
              <a:t>Hämispherium</a:t>
            </a:r>
            <a:r>
              <a:rPr lang="de-DE" dirty="0"/>
              <a:t> (fast spiegelbildlich): </a:t>
            </a:r>
            <a:r>
              <a:rPr lang="de-DE" b="1" dirty="0" err="1">
                <a:solidFill>
                  <a:srgbClr val="C00000"/>
                </a:solidFill>
              </a:rPr>
              <a:t>kommissurale</a:t>
            </a:r>
            <a:r>
              <a:rPr lang="de-DE" b="1" dirty="0">
                <a:solidFill>
                  <a:srgbClr val="C00000"/>
                </a:solidFill>
              </a:rPr>
              <a:t> Faser</a:t>
            </a:r>
          </a:p>
          <a:p>
            <a:r>
              <a:rPr lang="de-DE" dirty="0"/>
              <a:t>Und wieder andere Axone laufen nach subkortikalen Zentren (</a:t>
            </a:r>
            <a:r>
              <a:rPr lang="hu-HU" dirty="0" err="1"/>
              <a:t>basale</a:t>
            </a:r>
            <a:r>
              <a:rPr lang="hu-HU" dirty="0"/>
              <a:t> </a:t>
            </a:r>
            <a:r>
              <a:rPr lang="hu-HU" dirty="0" err="1"/>
              <a:t>Kerne</a:t>
            </a:r>
            <a:r>
              <a:rPr lang="hu-HU" dirty="0"/>
              <a:t>; </a:t>
            </a:r>
            <a:r>
              <a:rPr lang="de-DE" dirty="0" smtClean="0"/>
              <a:t>Hirnstamm</a:t>
            </a:r>
            <a:r>
              <a:rPr lang="hu-HU" dirty="0"/>
              <a:t>;</a:t>
            </a:r>
            <a:r>
              <a:rPr lang="de-DE" dirty="0"/>
              <a:t> Rückenmark): </a:t>
            </a:r>
            <a:r>
              <a:rPr lang="de-DE" b="1" dirty="0">
                <a:solidFill>
                  <a:srgbClr val="C00000"/>
                </a:solidFill>
              </a:rPr>
              <a:t>Projektionsfaser</a:t>
            </a:r>
            <a:endParaRPr lang="hu-HU" b="1" dirty="0">
              <a:solidFill>
                <a:srgbClr val="C00000"/>
              </a:solidFill>
            </a:endParaRPr>
          </a:p>
          <a:p>
            <a:r>
              <a:rPr lang="hu-HU" dirty="0" err="1"/>
              <a:t>Die</a:t>
            </a:r>
            <a:r>
              <a:rPr lang="hu-HU" dirty="0"/>
              <a:t> in </a:t>
            </a:r>
            <a:r>
              <a:rPr lang="hu-HU" dirty="0" err="1"/>
              <a:t>die</a:t>
            </a:r>
            <a:r>
              <a:rPr lang="hu-HU" dirty="0"/>
              <a:t> </a:t>
            </a:r>
            <a:r>
              <a:rPr lang="hu-HU" dirty="0" err="1"/>
              <a:t>Rinde</a:t>
            </a:r>
            <a:r>
              <a:rPr lang="hu-HU" dirty="0"/>
              <a:t> </a:t>
            </a:r>
            <a:r>
              <a:rPr lang="hu-HU" dirty="0" err="1"/>
              <a:t>ankommende</a:t>
            </a:r>
            <a:r>
              <a:rPr lang="hu-HU" dirty="0"/>
              <a:t> </a:t>
            </a:r>
            <a:r>
              <a:rPr lang="hu-HU" dirty="0" err="1"/>
              <a:t>Faser</a:t>
            </a:r>
            <a:r>
              <a:rPr lang="hu-HU" dirty="0"/>
              <a:t> </a:t>
            </a:r>
            <a:r>
              <a:rPr lang="hu-HU" dirty="0" err="1"/>
              <a:t>kommen</a:t>
            </a:r>
            <a:r>
              <a:rPr lang="hu-HU" dirty="0"/>
              <a:t> </a:t>
            </a:r>
            <a:r>
              <a:rPr lang="hu-HU" dirty="0" err="1"/>
              <a:t>aus</a:t>
            </a:r>
            <a:r>
              <a:rPr lang="hu-HU" dirty="0"/>
              <a:t> </a:t>
            </a:r>
            <a:r>
              <a:rPr lang="hu-HU" dirty="0" err="1"/>
              <a:t>dem</a:t>
            </a:r>
            <a:r>
              <a:rPr lang="hu-HU" dirty="0"/>
              <a:t> </a:t>
            </a:r>
            <a:r>
              <a:rPr lang="hu-HU" dirty="0" err="1"/>
              <a:t>Thalamus</a:t>
            </a:r>
            <a:r>
              <a:rPr lang="hu-HU" dirty="0"/>
              <a:t> (</a:t>
            </a:r>
            <a:r>
              <a:rPr lang="hu-HU" dirty="0" err="1"/>
              <a:t>ähnlich</a:t>
            </a:r>
            <a:r>
              <a:rPr lang="hu-HU" dirty="0"/>
              <a:t> </a:t>
            </a:r>
            <a:r>
              <a:rPr lang="hu-HU" dirty="0" err="1"/>
              <a:t>wie</a:t>
            </a:r>
            <a:r>
              <a:rPr lang="hu-HU" dirty="0"/>
              <a:t> </a:t>
            </a:r>
            <a:r>
              <a:rPr lang="hu-HU" dirty="0" err="1"/>
              <a:t>die</a:t>
            </a:r>
            <a:r>
              <a:rPr lang="hu-HU" dirty="0"/>
              <a:t> </a:t>
            </a:r>
            <a:r>
              <a:rPr lang="hu-HU" dirty="0" err="1"/>
              <a:t>Projektionsfaser</a:t>
            </a:r>
            <a:r>
              <a:rPr lang="hu-HU" dirty="0"/>
              <a:t>)</a:t>
            </a:r>
            <a:endParaRPr lang="de-DE" dirty="0"/>
          </a:p>
        </p:txBody>
      </p:sp>
    </p:spTree>
    <p:extLst>
      <p:ext uri="{BB962C8B-B14F-4D97-AF65-F5344CB8AC3E}">
        <p14:creationId xmlns:p14="http://schemas.microsoft.com/office/powerpoint/2010/main" val="3926538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E2B9712-C92F-49F6-A8AE-8FFF7DF19E63}"/>
              </a:ext>
            </a:extLst>
          </p:cNvPr>
          <p:cNvSpPr>
            <a:spLocks noGrp="1"/>
          </p:cNvSpPr>
          <p:nvPr>
            <p:ph type="title"/>
          </p:nvPr>
        </p:nvSpPr>
        <p:spPr/>
        <p:txBody>
          <a:bodyPr/>
          <a:lstStyle/>
          <a:p>
            <a:r>
              <a:rPr lang="de-DE" dirty="0"/>
              <a:t>Fasersysteme der weißen Substanz</a:t>
            </a:r>
          </a:p>
        </p:txBody>
      </p:sp>
      <p:sp>
        <p:nvSpPr>
          <p:cNvPr id="3" name="Tartalom helye 2">
            <a:extLst>
              <a:ext uri="{FF2B5EF4-FFF2-40B4-BE49-F238E27FC236}">
                <a16:creationId xmlns:a16="http://schemas.microsoft.com/office/drawing/2014/main" id="{0EE62262-5ABD-46DA-AF91-5DE748D18660}"/>
              </a:ext>
            </a:extLst>
          </p:cNvPr>
          <p:cNvSpPr>
            <a:spLocks noGrp="1"/>
          </p:cNvSpPr>
          <p:nvPr>
            <p:ph idx="1"/>
          </p:nvPr>
        </p:nvSpPr>
        <p:spPr/>
        <p:txBody>
          <a:bodyPr>
            <a:normAutofit fontScale="85000" lnSpcReduction="10000"/>
          </a:bodyPr>
          <a:lstStyle/>
          <a:p>
            <a:r>
              <a:rPr lang="hu-HU" dirty="0" err="1"/>
              <a:t>Makroskopisch</a:t>
            </a:r>
            <a:r>
              <a:rPr lang="hu-HU" dirty="0"/>
              <a:t> </a:t>
            </a:r>
            <a:r>
              <a:rPr lang="hu-HU" dirty="0" err="1"/>
              <a:t>sichtbatre</a:t>
            </a:r>
            <a:r>
              <a:rPr lang="hu-HU" dirty="0"/>
              <a:t> </a:t>
            </a:r>
            <a:r>
              <a:rPr lang="hu-HU" dirty="0" err="1"/>
              <a:t>Fasersysteme</a:t>
            </a:r>
            <a:r>
              <a:rPr lang="hu-HU" dirty="0"/>
              <a:t>:</a:t>
            </a:r>
          </a:p>
          <a:p>
            <a:r>
              <a:rPr lang="hu-HU" b="1" dirty="0" err="1"/>
              <a:t>Corona</a:t>
            </a:r>
            <a:r>
              <a:rPr lang="hu-HU" b="1" dirty="0"/>
              <a:t> </a:t>
            </a:r>
            <a:r>
              <a:rPr lang="hu-HU" b="1" dirty="0" err="1"/>
              <a:t>radiata</a:t>
            </a:r>
            <a:r>
              <a:rPr lang="hu-HU" dirty="0"/>
              <a:t>: </a:t>
            </a:r>
            <a:r>
              <a:rPr lang="hu-HU" dirty="0" err="1"/>
              <a:t>fächeförmig</a:t>
            </a:r>
            <a:r>
              <a:rPr lang="hu-HU" dirty="0"/>
              <a:t> </a:t>
            </a:r>
            <a:r>
              <a:rPr lang="hu-HU" dirty="0" err="1"/>
              <a:t>anfeordnete</a:t>
            </a:r>
            <a:r>
              <a:rPr lang="hu-HU" dirty="0"/>
              <a:t> </a:t>
            </a:r>
            <a:r>
              <a:rPr lang="hu-HU" dirty="0" err="1" smtClean="0"/>
              <a:t>Fasern</a:t>
            </a:r>
            <a:r>
              <a:rPr lang="hu-HU" dirty="0" smtClean="0"/>
              <a:t> </a:t>
            </a:r>
            <a:r>
              <a:rPr lang="hu-HU" dirty="0"/>
              <a:t>(</a:t>
            </a:r>
            <a:r>
              <a:rPr lang="hu-HU" dirty="0" err="1"/>
              <a:t>die</a:t>
            </a:r>
            <a:r>
              <a:rPr lang="hu-HU" dirty="0"/>
              <a:t> </a:t>
            </a:r>
            <a:r>
              <a:rPr lang="hu-HU" dirty="0" err="1"/>
              <a:t>Rinde</a:t>
            </a:r>
            <a:r>
              <a:rPr lang="hu-HU" dirty="0"/>
              <a:t> </a:t>
            </a:r>
            <a:r>
              <a:rPr lang="hu-HU" dirty="0" err="1"/>
              <a:t>ein</a:t>
            </a:r>
            <a:r>
              <a:rPr lang="hu-HU" dirty="0"/>
              <a:t>- und </a:t>
            </a:r>
            <a:r>
              <a:rPr lang="hu-HU" dirty="0" err="1"/>
              <a:t>austretende</a:t>
            </a:r>
            <a:r>
              <a:rPr lang="hu-HU" dirty="0"/>
              <a:t> </a:t>
            </a:r>
            <a:r>
              <a:rPr lang="hu-HU" dirty="0" err="1"/>
              <a:t>Projektionsfasern</a:t>
            </a:r>
            <a:r>
              <a:rPr lang="hu-HU" dirty="0"/>
              <a:t>)</a:t>
            </a:r>
          </a:p>
          <a:p>
            <a:r>
              <a:rPr lang="hu-HU" b="1" dirty="0"/>
              <a:t>Corpus </a:t>
            </a:r>
            <a:r>
              <a:rPr lang="hu-HU" b="1" dirty="0" err="1"/>
              <a:t>callosum</a:t>
            </a:r>
            <a:r>
              <a:rPr lang="hu-HU" dirty="0"/>
              <a:t>: </a:t>
            </a:r>
            <a:r>
              <a:rPr lang="hu-HU" dirty="0" err="1"/>
              <a:t>kommissurale</a:t>
            </a:r>
            <a:r>
              <a:rPr lang="hu-HU" dirty="0"/>
              <a:t> </a:t>
            </a:r>
            <a:r>
              <a:rPr lang="hu-HU" dirty="0" err="1"/>
              <a:t>Fasern</a:t>
            </a:r>
            <a:endParaRPr lang="hu-HU" dirty="0"/>
          </a:p>
          <a:p>
            <a:r>
              <a:rPr lang="hu-HU" b="1" dirty="0" err="1"/>
              <a:t>Fornix</a:t>
            </a:r>
            <a:r>
              <a:rPr lang="hu-HU" dirty="0"/>
              <a:t>: </a:t>
            </a:r>
            <a:r>
              <a:rPr lang="hu-HU" dirty="0" err="1"/>
              <a:t>teilweise</a:t>
            </a:r>
            <a:r>
              <a:rPr lang="hu-HU" dirty="0"/>
              <a:t> </a:t>
            </a:r>
            <a:r>
              <a:rPr lang="hu-HU" dirty="0" err="1"/>
              <a:t>kommissurale</a:t>
            </a:r>
            <a:r>
              <a:rPr lang="hu-HU" dirty="0"/>
              <a:t> </a:t>
            </a:r>
            <a:r>
              <a:rPr lang="hu-HU" dirty="0" err="1"/>
              <a:t>Fasern</a:t>
            </a:r>
            <a:r>
              <a:rPr lang="hu-HU" dirty="0"/>
              <a:t> (</a:t>
            </a:r>
            <a:r>
              <a:rPr lang="hu-HU" dirty="0" err="1"/>
              <a:t>Commissura</a:t>
            </a:r>
            <a:r>
              <a:rPr lang="hu-HU" dirty="0"/>
              <a:t> </a:t>
            </a:r>
            <a:r>
              <a:rPr lang="hu-HU" dirty="0" err="1"/>
              <a:t>fornicis</a:t>
            </a:r>
            <a:r>
              <a:rPr lang="hu-HU" dirty="0"/>
              <a:t>), </a:t>
            </a:r>
            <a:r>
              <a:rPr lang="hu-HU" dirty="0" err="1"/>
              <a:t>teilweise</a:t>
            </a:r>
            <a:r>
              <a:rPr lang="hu-HU" dirty="0"/>
              <a:t> </a:t>
            </a:r>
            <a:r>
              <a:rPr lang="hu-HU" dirty="0" err="1"/>
              <a:t>Projetionsfasren</a:t>
            </a:r>
            <a:r>
              <a:rPr lang="hu-HU" dirty="0"/>
              <a:t> (</a:t>
            </a:r>
            <a:r>
              <a:rPr lang="hu-HU" dirty="0" err="1"/>
              <a:t>übrige</a:t>
            </a:r>
            <a:r>
              <a:rPr lang="hu-HU" dirty="0"/>
              <a:t> </a:t>
            </a:r>
            <a:r>
              <a:rPr lang="hu-HU" dirty="0" err="1"/>
              <a:t>Teile</a:t>
            </a:r>
            <a:r>
              <a:rPr lang="hu-HU" dirty="0"/>
              <a:t> </a:t>
            </a:r>
            <a:r>
              <a:rPr lang="hu-HU" dirty="0" err="1"/>
              <a:t>des</a:t>
            </a:r>
            <a:r>
              <a:rPr lang="hu-HU" dirty="0"/>
              <a:t> </a:t>
            </a:r>
            <a:r>
              <a:rPr lang="hu-HU" dirty="0" err="1"/>
              <a:t>Fornix</a:t>
            </a:r>
            <a:r>
              <a:rPr lang="hu-HU" dirty="0"/>
              <a:t>; </a:t>
            </a:r>
            <a:r>
              <a:rPr lang="hu-HU" dirty="0" err="1"/>
              <a:t>zwischen</a:t>
            </a:r>
            <a:r>
              <a:rPr lang="hu-HU" dirty="0"/>
              <a:t> </a:t>
            </a:r>
            <a:r>
              <a:rPr lang="hu-HU" dirty="0" err="1"/>
              <a:t>Rinde</a:t>
            </a:r>
            <a:r>
              <a:rPr lang="hu-HU" dirty="0"/>
              <a:t> und </a:t>
            </a:r>
            <a:r>
              <a:rPr lang="hu-HU" dirty="0" err="1"/>
              <a:t>Diencepalon</a:t>
            </a:r>
            <a:r>
              <a:rPr lang="hu-HU" dirty="0"/>
              <a:t>)</a:t>
            </a:r>
          </a:p>
          <a:p>
            <a:r>
              <a:rPr lang="hu-HU" b="1" dirty="0" err="1"/>
              <a:t>Commissura</a:t>
            </a:r>
            <a:r>
              <a:rPr lang="hu-HU" b="1" dirty="0"/>
              <a:t> </a:t>
            </a:r>
            <a:r>
              <a:rPr lang="hu-HU" b="1" dirty="0" err="1"/>
              <a:t>anterior</a:t>
            </a:r>
            <a:r>
              <a:rPr lang="hu-HU" dirty="0"/>
              <a:t>: </a:t>
            </a:r>
            <a:r>
              <a:rPr lang="hu-HU" dirty="0" err="1"/>
              <a:t>vorderer</a:t>
            </a:r>
            <a:r>
              <a:rPr lang="hu-HU" dirty="0"/>
              <a:t> </a:t>
            </a:r>
            <a:r>
              <a:rPr lang="hu-HU" dirty="0" err="1"/>
              <a:t>Teil</a:t>
            </a:r>
            <a:r>
              <a:rPr lang="hu-HU" dirty="0"/>
              <a:t> </a:t>
            </a:r>
            <a:r>
              <a:rPr lang="hu-HU" dirty="0" err="1"/>
              <a:t>ist</a:t>
            </a:r>
            <a:r>
              <a:rPr lang="hu-HU" dirty="0"/>
              <a:t> </a:t>
            </a:r>
            <a:r>
              <a:rPr lang="hu-HU" dirty="0" err="1"/>
              <a:t>eine</a:t>
            </a:r>
            <a:r>
              <a:rPr lang="hu-HU" dirty="0"/>
              <a:t> </a:t>
            </a:r>
            <a:r>
              <a:rPr lang="hu-HU" dirty="0" err="1"/>
              <a:t>Verbindung</a:t>
            </a:r>
            <a:r>
              <a:rPr lang="hu-HU" dirty="0"/>
              <a:t> </a:t>
            </a:r>
            <a:r>
              <a:rPr lang="hu-HU" dirty="0" err="1"/>
              <a:t>zwischen</a:t>
            </a:r>
            <a:r>
              <a:rPr lang="hu-HU" dirty="0"/>
              <a:t> </a:t>
            </a:r>
            <a:r>
              <a:rPr lang="hu-HU" dirty="0" err="1"/>
              <a:t>den</a:t>
            </a:r>
            <a:r>
              <a:rPr lang="hu-HU" dirty="0"/>
              <a:t> </a:t>
            </a:r>
            <a:r>
              <a:rPr lang="hu-HU" dirty="0" err="1"/>
              <a:t>zwei</a:t>
            </a:r>
            <a:r>
              <a:rPr lang="hu-HU" dirty="0"/>
              <a:t> </a:t>
            </a:r>
            <a:r>
              <a:rPr lang="hu-HU" dirty="0" err="1"/>
              <a:t>Substantia</a:t>
            </a:r>
            <a:r>
              <a:rPr lang="hu-HU" dirty="0"/>
              <a:t> </a:t>
            </a:r>
            <a:r>
              <a:rPr lang="hu-HU" dirty="0" err="1"/>
              <a:t>perforata</a:t>
            </a:r>
            <a:r>
              <a:rPr lang="hu-HU" dirty="0"/>
              <a:t> </a:t>
            </a:r>
            <a:r>
              <a:rPr lang="hu-HU" dirty="0" err="1"/>
              <a:t>ant</a:t>
            </a:r>
            <a:r>
              <a:rPr lang="hu-HU" dirty="0"/>
              <a:t>., </a:t>
            </a:r>
            <a:r>
              <a:rPr lang="hu-HU" dirty="0" err="1"/>
              <a:t>der</a:t>
            </a:r>
            <a:r>
              <a:rPr lang="hu-HU" dirty="0"/>
              <a:t> </a:t>
            </a:r>
            <a:r>
              <a:rPr lang="hu-HU" dirty="0" err="1"/>
              <a:t>hintere</a:t>
            </a:r>
            <a:r>
              <a:rPr lang="hu-HU" dirty="0"/>
              <a:t> </a:t>
            </a:r>
            <a:r>
              <a:rPr lang="hu-HU" dirty="0" err="1"/>
              <a:t>Teil</a:t>
            </a:r>
            <a:r>
              <a:rPr lang="hu-HU" dirty="0"/>
              <a:t> </a:t>
            </a:r>
            <a:r>
              <a:rPr lang="hu-HU" dirty="0" err="1"/>
              <a:t>ist</a:t>
            </a:r>
            <a:r>
              <a:rPr lang="hu-HU" dirty="0"/>
              <a:t> </a:t>
            </a:r>
            <a:r>
              <a:rPr lang="hu-HU" dirty="0" err="1"/>
              <a:t>eine</a:t>
            </a:r>
            <a:r>
              <a:rPr lang="hu-HU" dirty="0"/>
              <a:t> </a:t>
            </a:r>
            <a:r>
              <a:rPr lang="hu-HU" dirty="0" err="1"/>
              <a:t>Verbindung</a:t>
            </a:r>
            <a:r>
              <a:rPr lang="hu-HU" dirty="0"/>
              <a:t> </a:t>
            </a:r>
            <a:r>
              <a:rPr lang="hu-HU" dirty="0" err="1"/>
              <a:t>zwische</a:t>
            </a:r>
            <a:r>
              <a:rPr lang="hu-HU" dirty="0"/>
              <a:t> </a:t>
            </a:r>
            <a:r>
              <a:rPr lang="hu-HU" dirty="0" err="1"/>
              <a:t>Temporal</a:t>
            </a:r>
            <a:r>
              <a:rPr lang="hu-HU" dirty="0"/>
              <a:t>-/</a:t>
            </a:r>
            <a:r>
              <a:rPr lang="hu-HU" dirty="0" err="1"/>
              <a:t>Okzipitallappen</a:t>
            </a:r>
            <a:endParaRPr lang="de-DE" dirty="0"/>
          </a:p>
        </p:txBody>
      </p:sp>
    </p:spTree>
    <p:extLst>
      <p:ext uri="{BB962C8B-B14F-4D97-AF65-F5344CB8AC3E}">
        <p14:creationId xmlns:p14="http://schemas.microsoft.com/office/powerpoint/2010/main" val="1722899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Telencephalon</a:t>
            </a:r>
            <a:r>
              <a:rPr lang="hu-HU" dirty="0"/>
              <a:t>, </a:t>
            </a:r>
            <a:r>
              <a:rPr lang="hu-HU" dirty="0" err="1"/>
              <a:t>Großhirn</a:t>
            </a:r>
            <a:endParaRPr lang="de-DE" dirty="0"/>
          </a:p>
        </p:txBody>
      </p:sp>
      <p:sp>
        <p:nvSpPr>
          <p:cNvPr id="3" name="Tartalom helye 2"/>
          <p:cNvSpPr>
            <a:spLocks noGrp="1"/>
          </p:cNvSpPr>
          <p:nvPr>
            <p:ph idx="1"/>
          </p:nvPr>
        </p:nvSpPr>
        <p:spPr/>
        <p:txBody>
          <a:bodyPr>
            <a:normAutofit fontScale="70000" lnSpcReduction="20000"/>
          </a:bodyPr>
          <a:lstStyle/>
          <a:p>
            <a:r>
              <a:rPr lang="de-DE" b="1" dirty="0">
                <a:solidFill>
                  <a:srgbClr val="C00000"/>
                </a:solidFill>
              </a:rPr>
              <a:t>Graue Substanz </a:t>
            </a:r>
            <a:r>
              <a:rPr lang="de-DE" dirty="0"/>
              <a:t>besteht aus:</a:t>
            </a:r>
            <a:r>
              <a:rPr lang="hu-HU" dirty="0"/>
              <a:t/>
            </a:r>
            <a:br>
              <a:rPr lang="hu-HU" dirty="0"/>
            </a:br>
            <a:r>
              <a:rPr lang="hu-HU" dirty="0"/>
              <a:t/>
            </a:r>
            <a:br>
              <a:rPr lang="hu-HU" dirty="0"/>
            </a:br>
            <a:r>
              <a:rPr lang="de-DE" b="1" dirty="0"/>
              <a:t>1. Cortex cerebri </a:t>
            </a:r>
            <a:r>
              <a:rPr lang="de-DE" dirty="0"/>
              <a:t>der Lappen (Frontal-, Parietal-, Okzipital-, Temporallappen, </a:t>
            </a:r>
            <a:r>
              <a:rPr lang="de-DE" dirty="0" err="1"/>
              <a:t>Insula</a:t>
            </a:r>
            <a:r>
              <a:rPr lang="de-DE" dirty="0"/>
              <a:t>); ein spezieller Teil ist die </a:t>
            </a:r>
            <a:r>
              <a:rPr lang="de-DE" b="1" dirty="0" err="1"/>
              <a:t>Hippocampusformation</a:t>
            </a:r>
            <a:r>
              <a:rPr lang="hu-HU" b="1" dirty="0"/>
              <a:t> </a:t>
            </a:r>
            <a:r>
              <a:rPr lang="hu-HU" dirty="0"/>
              <a:t>(</a:t>
            </a:r>
            <a:r>
              <a:rPr lang="hu-HU" dirty="0" err="1"/>
              <a:t>Lobus</a:t>
            </a:r>
            <a:r>
              <a:rPr lang="hu-HU" dirty="0"/>
              <a:t> </a:t>
            </a:r>
            <a:r>
              <a:rPr lang="hu-HU" dirty="0" err="1"/>
              <a:t>limbicus</a:t>
            </a:r>
            <a:r>
              <a:rPr lang="hu-HU" dirty="0"/>
              <a:t>);</a:t>
            </a:r>
            <a:br>
              <a:rPr lang="hu-HU" dirty="0"/>
            </a:br>
            <a:r>
              <a:rPr lang="hu-HU" dirty="0"/>
              <a:t/>
            </a:r>
            <a:br>
              <a:rPr lang="hu-HU" dirty="0"/>
            </a:br>
            <a:r>
              <a:rPr lang="de-DE" b="1" dirty="0"/>
              <a:t>2. Subkortikale Kerne, Nuclei basales</a:t>
            </a:r>
            <a:r>
              <a:rPr lang="de-DE" dirty="0"/>
              <a:t>:</a:t>
            </a:r>
            <a:br>
              <a:rPr lang="de-DE" dirty="0"/>
            </a:br>
            <a:r>
              <a:rPr lang="de-DE" dirty="0"/>
              <a:t>im engeren Sinn: </a:t>
            </a:r>
            <a:r>
              <a:rPr lang="de-DE" dirty="0" err="1"/>
              <a:t>Striatum</a:t>
            </a:r>
            <a:r>
              <a:rPr lang="de-DE" dirty="0"/>
              <a:t> </a:t>
            </a:r>
            <a:r>
              <a:rPr lang="hu-HU" dirty="0"/>
              <a:t>(</a:t>
            </a:r>
            <a:r>
              <a:rPr lang="de-DE" dirty="0"/>
              <a:t>und </a:t>
            </a:r>
            <a:r>
              <a:rPr lang="de-DE" dirty="0" err="1"/>
              <a:t>Pallidum</a:t>
            </a:r>
            <a:r>
              <a:rPr lang="hu-HU" dirty="0"/>
              <a:t>),</a:t>
            </a:r>
            <a:r>
              <a:rPr lang="de-DE" dirty="0"/>
              <a:t/>
            </a:r>
            <a:br>
              <a:rPr lang="de-DE" dirty="0"/>
            </a:br>
            <a:r>
              <a:rPr lang="de-DE" dirty="0"/>
              <a:t>im breiteren Sinn: </a:t>
            </a:r>
            <a:r>
              <a:rPr lang="hu-HU" dirty="0"/>
              <a:t>C</a:t>
            </a:r>
            <a:r>
              <a:rPr lang="de-DE" dirty="0" err="1"/>
              <a:t>laustrum</a:t>
            </a:r>
            <a:r>
              <a:rPr lang="de-DE" dirty="0"/>
              <a:t>, Amygdala, </a:t>
            </a:r>
            <a:r>
              <a:rPr lang="de-DE" dirty="0" err="1"/>
              <a:t>Septumkerne</a:t>
            </a:r>
            <a:r>
              <a:rPr lang="hu-HU" dirty="0"/>
              <a:t>;</a:t>
            </a:r>
            <a:br>
              <a:rPr lang="hu-HU" dirty="0"/>
            </a:br>
            <a:endParaRPr lang="de-DE" dirty="0"/>
          </a:p>
          <a:p>
            <a:r>
              <a:rPr lang="de-DE" b="1" dirty="0">
                <a:solidFill>
                  <a:srgbClr val="C00000"/>
                </a:solidFill>
              </a:rPr>
              <a:t>Weiße Substanz</a:t>
            </a:r>
            <a:r>
              <a:rPr lang="de-DE" dirty="0"/>
              <a:t>: </a:t>
            </a:r>
            <a:r>
              <a:rPr lang="de-DE" b="1" dirty="0"/>
              <a:t>Centrum semiovale</a:t>
            </a:r>
            <a:r>
              <a:rPr lang="hu-HU" dirty="0"/>
              <a:t>, </a:t>
            </a:r>
            <a:r>
              <a:rPr lang="hu-HU" dirty="0" err="1"/>
              <a:t>weiße</a:t>
            </a:r>
            <a:r>
              <a:rPr lang="hu-HU" dirty="0"/>
              <a:t> </a:t>
            </a:r>
            <a:r>
              <a:rPr lang="hu-HU" dirty="0" err="1"/>
              <a:t>Substanz-Masse</a:t>
            </a:r>
            <a:r>
              <a:rPr lang="hu-HU" dirty="0"/>
              <a:t> </a:t>
            </a:r>
            <a:r>
              <a:rPr lang="hu-HU" dirty="0" err="1"/>
              <a:t>unter</a:t>
            </a:r>
            <a:r>
              <a:rPr lang="hu-HU" dirty="0"/>
              <a:t> der </a:t>
            </a:r>
            <a:r>
              <a:rPr lang="hu-HU" dirty="0" err="1"/>
              <a:t>Rinde</a:t>
            </a:r>
            <a:r>
              <a:rPr lang="hu-HU" dirty="0"/>
              <a:t>, plus </a:t>
            </a:r>
            <a:r>
              <a:rPr lang="hu-HU" dirty="0" err="1"/>
              <a:t>gut</a:t>
            </a:r>
            <a:r>
              <a:rPr lang="hu-HU" dirty="0"/>
              <a:t> </a:t>
            </a:r>
            <a:r>
              <a:rPr lang="hu-HU" dirty="0" err="1"/>
              <a:t>sichtbare</a:t>
            </a:r>
            <a:r>
              <a:rPr lang="hu-HU" dirty="0"/>
              <a:t> </a:t>
            </a:r>
            <a:r>
              <a:rPr lang="hu-HU" dirty="0" err="1"/>
              <a:t>Fasersysteme</a:t>
            </a:r>
            <a:r>
              <a:rPr lang="hu-HU" dirty="0"/>
              <a:t>, </a:t>
            </a:r>
            <a:r>
              <a:rPr lang="hu-HU" dirty="0" err="1"/>
              <a:t>wie</a:t>
            </a:r>
            <a:r>
              <a:rPr lang="hu-HU" dirty="0"/>
              <a:t/>
            </a:r>
            <a:br>
              <a:rPr lang="hu-HU" dirty="0"/>
            </a:br>
            <a:r>
              <a:rPr lang="de-DE" b="1" dirty="0"/>
              <a:t>Corpus </a:t>
            </a:r>
            <a:r>
              <a:rPr lang="de-DE" b="1" dirty="0" err="1"/>
              <a:t>callosum</a:t>
            </a:r>
            <a:r>
              <a:rPr lang="hu-HU" b="1" dirty="0"/>
              <a:t>,</a:t>
            </a:r>
            <a:br>
              <a:rPr lang="hu-HU" b="1" dirty="0"/>
            </a:br>
            <a:r>
              <a:rPr lang="de-DE" b="1" dirty="0"/>
              <a:t>Fornix</a:t>
            </a:r>
            <a:r>
              <a:rPr lang="hu-HU" b="1" dirty="0"/>
              <a:t>.</a:t>
            </a:r>
            <a:br>
              <a:rPr lang="hu-HU" b="1" dirty="0"/>
            </a:br>
            <a:endParaRPr lang="de-DE" b="1" dirty="0"/>
          </a:p>
          <a:p>
            <a:r>
              <a:rPr lang="de-DE" dirty="0"/>
              <a:t>Innen</a:t>
            </a:r>
            <a:r>
              <a:rPr lang="hu-HU" dirty="0"/>
              <a:t> </a:t>
            </a:r>
            <a:r>
              <a:rPr lang="hu-HU" dirty="0" err="1"/>
              <a:t>liegt</a:t>
            </a:r>
            <a:r>
              <a:rPr lang="de-DE" dirty="0"/>
              <a:t>: </a:t>
            </a:r>
            <a:r>
              <a:rPr lang="de-DE" b="1" dirty="0" smtClean="0"/>
              <a:t>Seitenventrikel</a:t>
            </a:r>
            <a:r>
              <a:rPr lang="hu-HU" b="1" dirty="0" smtClean="0"/>
              <a:t>, </a:t>
            </a:r>
            <a:r>
              <a:rPr lang="hu-HU" b="1" dirty="0" err="1" smtClean="0"/>
              <a:t>Ventriculus</a:t>
            </a:r>
            <a:r>
              <a:rPr lang="hu-HU" b="1" dirty="0" smtClean="0"/>
              <a:t> </a:t>
            </a:r>
            <a:r>
              <a:rPr lang="hu-HU" b="1" dirty="0" err="1" smtClean="0"/>
              <a:t>lateralis</a:t>
            </a:r>
            <a:endParaRPr lang="de-DE" b="1" dirty="0"/>
          </a:p>
        </p:txBody>
      </p:sp>
    </p:spTree>
    <p:extLst>
      <p:ext uri="{BB962C8B-B14F-4D97-AF65-F5344CB8AC3E}">
        <p14:creationId xmlns:p14="http://schemas.microsoft.com/office/powerpoint/2010/main" val="269364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917"/>
            <a:ext cx="9144000" cy="6562165"/>
          </a:xfrm>
          <a:prstGeom prst="rect">
            <a:avLst/>
          </a:prstGeom>
        </p:spPr>
      </p:pic>
    </p:spTree>
    <p:extLst>
      <p:ext uri="{BB962C8B-B14F-4D97-AF65-F5344CB8AC3E}">
        <p14:creationId xmlns:p14="http://schemas.microsoft.com/office/powerpoint/2010/main" val="2694713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2" y="91"/>
            <a:ext cx="4204338" cy="3017231"/>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8286" y="1818000"/>
            <a:ext cx="5425714" cy="5040000"/>
          </a:xfrm>
          <a:prstGeom prst="rect">
            <a:avLst/>
          </a:prstGeom>
        </p:spPr>
      </p:pic>
    </p:spTree>
    <p:extLst>
      <p:ext uri="{BB962C8B-B14F-4D97-AF65-F5344CB8AC3E}">
        <p14:creationId xmlns:p14="http://schemas.microsoft.com/office/powerpoint/2010/main" val="1744222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24FE0D1-BB1E-4E02-828A-ADB90DE7951D}"/>
              </a:ext>
            </a:extLst>
          </p:cNvPr>
          <p:cNvSpPr>
            <a:spLocks noGrp="1"/>
          </p:cNvSpPr>
          <p:nvPr>
            <p:ph type="title"/>
          </p:nvPr>
        </p:nvSpPr>
        <p:spPr/>
        <p:txBody>
          <a:bodyPr/>
          <a:lstStyle/>
          <a:p>
            <a:r>
              <a:rPr lang="hu-HU" dirty="0"/>
              <a:t>Corpus </a:t>
            </a:r>
            <a:r>
              <a:rPr lang="hu-HU" dirty="0" err="1"/>
              <a:t>callosum</a:t>
            </a:r>
            <a:endParaRPr lang="hu-HU" dirty="0"/>
          </a:p>
        </p:txBody>
      </p:sp>
      <p:sp>
        <p:nvSpPr>
          <p:cNvPr id="3" name="Tartalom helye 2">
            <a:extLst>
              <a:ext uri="{FF2B5EF4-FFF2-40B4-BE49-F238E27FC236}">
                <a16:creationId xmlns:a16="http://schemas.microsoft.com/office/drawing/2014/main" id="{B89677D8-6560-4939-A4F6-60B232FA598B}"/>
              </a:ext>
            </a:extLst>
          </p:cNvPr>
          <p:cNvSpPr>
            <a:spLocks noGrp="1"/>
          </p:cNvSpPr>
          <p:nvPr>
            <p:ph idx="1"/>
          </p:nvPr>
        </p:nvSpPr>
        <p:spPr/>
        <p:txBody>
          <a:bodyPr>
            <a:normAutofit fontScale="92500" lnSpcReduction="20000"/>
          </a:bodyPr>
          <a:lstStyle/>
          <a:p>
            <a:r>
              <a:rPr lang="hu-HU" dirty="0" err="1"/>
              <a:t>Mächtiges</a:t>
            </a:r>
            <a:r>
              <a:rPr lang="hu-HU" dirty="0"/>
              <a:t> </a:t>
            </a:r>
            <a:r>
              <a:rPr lang="hu-HU" dirty="0" err="1"/>
              <a:t>kommissurales</a:t>
            </a:r>
            <a:r>
              <a:rPr lang="hu-HU" dirty="0"/>
              <a:t> </a:t>
            </a:r>
            <a:r>
              <a:rPr lang="hu-HU" dirty="0" err="1"/>
              <a:t>Fasersystem</a:t>
            </a:r>
            <a:endParaRPr lang="hu-HU" dirty="0"/>
          </a:p>
          <a:p>
            <a:r>
              <a:rPr lang="hu-HU" dirty="0" err="1"/>
              <a:t>Mediansagittale</a:t>
            </a:r>
            <a:r>
              <a:rPr lang="hu-HU" dirty="0"/>
              <a:t> </a:t>
            </a:r>
            <a:r>
              <a:rPr lang="hu-HU" dirty="0" err="1"/>
              <a:t>Schnittfläche</a:t>
            </a:r>
            <a:r>
              <a:rPr lang="hu-HU" dirty="0"/>
              <a:t>: Rostrum, </a:t>
            </a:r>
            <a:r>
              <a:rPr lang="hu-HU" dirty="0" err="1"/>
              <a:t>Genu</a:t>
            </a:r>
            <a:r>
              <a:rPr lang="hu-HU" dirty="0"/>
              <a:t>, </a:t>
            </a:r>
            <a:r>
              <a:rPr lang="hu-HU" dirty="0" err="1"/>
              <a:t>Truncus</a:t>
            </a:r>
            <a:r>
              <a:rPr lang="hu-HU" dirty="0"/>
              <a:t> und </a:t>
            </a:r>
            <a:r>
              <a:rPr lang="hu-HU" dirty="0" err="1"/>
              <a:t>Splenium</a:t>
            </a:r>
            <a:r>
              <a:rPr lang="hu-HU" dirty="0"/>
              <a:t> </a:t>
            </a:r>
            <a:r>
              <a:rPr lang="hu-HU" dirty="0" err="1"/>
              <a:t>corporis</a:t>
            </a:r>
            <a:r>
              <a:rPr lang="hu-HU" dirty="0"/>
              <a:t> </a:t>
            </a:r>
            <a:r>
              <a:rPr lang="hu-HU" dirty="0" err="1"/>
              <a:t>callosi</a:t>
            </a:r>
            <a:endParaRPr lang="hu-HU" dirty="0"/>
          </a:p>
          <a:p>
            <a:r>
              <a:rPr lang="hu-HU" dirty="0" err="1"/>
              <a:t>Falx</a:t>
            </a:r>
            <a:r>
              <a:rPr lang="hu-HU" dirty="0"/>
              <a:t> </a:t>
            </a:r>
            <a:r>
              <a:rPr lang="hu-HU" dirty="0" err="1"/>
              <a:t>cerebri</a:t>
            </a:r>
            <a:r>
              <a:rPr lang="hu-HU" dirty="0"/>
              <a:t> </a:t>
            </a:r>
            <a:r>
              <a:rPr lang="hu-HU" dirty="0" err="1"/>
              <a:t>erreicht</a:t>
            </a:r>
            <a:r>
              <a:rPr lang="hu-HU" dirty="0"/>
              <a:t> </a:t>
            </a:r>
            <a:r>
              <a:rPr lang="hu-HU" dirty="0" err="1"/>
              <a:t>fast</a:t>
            </a:r>
            <a:r>
              <a:rPr lang="hu-HU" dirty="0"/>
              <a:t> </a:t>
            </a:r>
            <a:r>
              <a:rPr lang="hu-HU" dirty="0" err="1"/>
              <a:t>die</a:t>
            </a:r>
            <a:r>
              <a:rPr lang="hu-HU" dirty="0"/>
              <a:t> </a:t>
            </a:r>
            <a:r>
              <a:rPr lang="hu-HU" dirty="0" err="1"/>
              <a:t>dorsale</a:t>
            </a:r>
            <a:r>
              <a:rPr lang="hu-HU" dirty="0"/>
              <a:t> </a:t>
            </a:r>
            <a:r>
              <a:rPr lang="hu-HU" dirty="0" err="1"/>
              <a:t>Oberfläche</a:t>
            </a:r>
            <a:r>
              <a:rPr lang="hu-HU" dirty="0"/>
              <a:t> </a:t>
            </a:r>
            <a:r>
              <a:rPr lang="hu-HU" dirty="0" err="1"/>
              <a:t>des</a:t>
            </a:r>
            <a:r>
              <a:rPr lang="hu-HU" dirty="0"/>
              <a:t> Corpus </a:t>
            </a:r>
            <a:r>
              <a:rPr lang="hu-HU" dirty="0" err="1"/>
              <a:t>call</a:t>
            </a:r>
            <a:r>
              <a:rPr lang="hu-HU" dirty="0"/>
              <a:t>.</a:t>
            </a:r>
          </a:p>
          <a:p>
            <a:r>
              <a:rPr lang="hu-HU" dirty="0"/>
              <a:t>An </a:t>
            </a:r>
            <a:r>
              <a:rPr lang="hu-HU" dirty="0" err="1"/>
              <a:t>der</a:t>
            </a:r>
            <a:r>
              <a:rPr lang="hu-HU" dirty="0"/>
              <a:t> </a:t>
            </a:r>
            <a:r>
              <a:rPr lang="hu-HU" dirty="0" err="1"/>
              <a:t>dorsalen</a:t>
            </a:r>
            <a:r>
              <a:rPr lang="hu-HU" dirty="0"/>
              <a:t> </a:t>
            </a:r>
            <a:r>
              <a:rPr lang="hu-HU" dirty="0" err="1"/>
              <a:t>Oberfläche</a:t>
            </a:r>
            <a:r>
              <a:rPr lang="hu-HU" dirty="0"/>
              <a:t> von Corpus </a:t>
            </a:r>
            <a:r>
              <a:rPr lang="hu-HU" dirty="0" err="1"/>
              <a:t>callosum</a:t>
            </a:r>
            <a:r>
              <a:rPr lang="hu-HU" dirty="0"/>
              <a:t> </a:t>
            </a:r>
            <a:r>
              <a:rPr lang="hu-HU" dirty="0" err="1"/>
              <a:t>findet</a:t>
            </a:r>
            <a:r>
              <a:rPr lang="hu-HU" dirty="0"/>
              <a:t> man </a:t>
            </a:r>
            <a:r>
              <a:rPr lang="hu-HU" dirty="0" err="1"/>
              <a:t>eine</a:t>
            </a:r>
            <a:r>
              <a:rPr lang="hu-HU" dirty="0"/>
              <a:t> </a:t>
            </a:r>
            <a:r>
              <a:rPr lang="hu-HU" dirty="0" err="1"/>
              <a:t>dünne</a:t>
            </a:r>
            <a:r>
              <a:rPr lang="hu-HU" dirty="0"/>
              <a:t> </a:t>
            </a:r>
            <a:r>
              <a:rPr lang="hu-HU" dirty="0" err="1"/>
              <a:t>Schicht</a:t>
            </a:r>
            <a:r>
              <a:rPr lang="hu-HU" dirty="0"/>
              <a:t> von </a:t>
            </a:r>
            <a:r>
              <a:rPr lang="hu-HU" dirty="0" err="1"/>
              <a:t>Gliazellen</a:t>
            </a:r>
            <a:r>
              <a:rPr lang="hu-HU" dirty="0"/>
              <a:t>: </a:t>
            </a:r>
            <a:r>
              <a:rPr lang="hu-HU" dirty="0" err="1"/>
              <a:t>Induseum</a:t>
            </a:r>
            <a:r>
              <a:rPr lang="hu-HU" dirty="0"/>
              <a:t> (</a:t>
            </a:r>
            <a:r>
              <a:rPr lang="hu-HU" dirty="0" err="1"/>
              <a:t>oder</a:t>
            </a:r>
            <a:r>
              <a:rPr lang="hu-HU" dirty="0"/>
              <a:t> </a:t>
            </a:r>
            <a:r>
              <a:rPr lang="hu-HU" dirty="0" err="1"/>
              <a:t>Indusium</a:t>
            </a:r>
            <a:r>
              <a:rPr lang="hu-HU" dirty="0"/>
              <a:t>) </a:t>
            </a:r>
            <a:r>
              <a:rPr lang="hu-HU" dirty="0" err="1"/>
              <a:t>griseum</a:t>
            </a:r>
            <a:r>
              <a:rPr lang="hu-HU" dirty="0"/>
              <a:t>, und </a:t>
            </a:r>
            <a:r>
              <a:rPr lang="hu-HU" dirty="0" err="1"/>
              <a:t>zwei</a:t>
            </a:r>
            <a:r>
              <a:rPr lang="hu-HU" dirty="0"/>
              <a:t> </a:t>
            </a:r>
            <a:r>
              <a:rPr lang="hu-HU" dirty="0" err="1"/>
              <a:t>Paaren</a:t>
            </a:r>
            <a:r>
              <a:rPr lang="hu-HU" dirty="0"/>
              <a:t> von </a:t>
            </a:r>
            <a:r>
              <a:rPr lang="hu-HU" dirty="0" err="1"/>
              <a:t>Längsbündeln</a:t>
            </a:r>
            <a:r>
              <a:rPr lang="hu-HU" dirty="0"/>
              <a:t> (</a:t>
            </a:r>
            <a:r>
              <a:rPr lang="hu-HU" dirty="0" err="1"/>
              <a:t>Nervenfaserbündel</a:t>
            </a:r>
            <a:r>
              <a:rPr lang="hu-HU" dirty="0"/>
              <a:t>): </a:t>
            </a:r>
            <a:r>
              <a:rPr lang="hu-HU" dirty="0" err="1"/>
              <a:t>Stria</a:t>
            </a:r>
            <a:r>
              <a:rPr lang="hu-HU" dirty="0"/>
              <a:t> </a:t>
            </a:r>
            <a:r>
              <a:rPr lang="hu-HU" dirty="0" err="1"/>
              <a:t>longitudinalis</a:t>
            </a:r>
            <a:r>
              <a:rPr lang="hu-HU" dirty="0"/>
              <a:t> </a:t>
            </a:r>
            <a:r>
              <a:rPr lang="hu-HU" dirty="0" err="1"/>
              <a:t>medialis</a:t>
            </a:r>
            <a:r>
              <a:rPr lang="hu-HU" dirty="0"/>
              <a:t> (2 </a:t>
            </a:r>
            <a:r>
              <a:rPr lang="hu-HU" dirty="0" err="1"/>
              <a:t>Stück</a:t>
            </a:r>
            <a:r>
              <a:rPr lang="hu-HU" dirty="0"/>
              <a:t>, </a:t>
            </a:r>
            <a:r>
              <a:rPr lang="hu-HU" dirty="0" err="1"/>
              <a:t>nebeneinander</a:t>
            </a:r>
            <a:r>
              <a:rPr lang="hu-HU" dirty="0"/>
              <a:t>) und </a:t>
            </a:r>
            <a:r>
              <a:rPr lang="hu-HU" dirty="0" err="1"/>
              <a:t>Stria</a:t>
            </a:r>
            <a:r>
              <a:rPr lang="hu-HU" dirty="0"/>
              <a:t> </a:t>
            </a:r>
            <a:r>
              <a:rPr lang="hu-HU" dirty="0" err="1"/>
              <a:t>long</a:t>
            </a:r>
            <a:r>
              <a:rPr lang="hu-HU" dirty="0"/>
              <a:t>. </a:t>
            </a:r>
            <a:r>
              <a:rPr lang="hu-HU" dirty="0" err="1"/>
              <a:t>Lateralis</a:t>
            </a:r>
            <a:r>
              <a:rPr lang="hu-HU" dirty="0"/>
              <a:t> (2 </a:t>
            </a:r>
            <a:r>
              <a:rPr lang="hu-HU" dirty="0" err="1"/>
              <a:t>Stück</a:t>
            </a:r>
            <a:r>
              <a:rPr lang="hu-HU"/>
              <a:t>).</a:t>
            </a:r>
            <a:endParaRPr lang="hu-HU" dirty="0"/>
          </a:p>
        </p:txBody>
      </p:sp>
    </p:spTree>
    <p:extLst>
      <p:ext uri="{BB962C8B-B14F-4D97-AF65-F5344CB8AC3E}">
        <p14:creationId xmlns:p14="http://schemas.microsoft.com/office/powerpoint/2010/main" val="2949333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60648"/>
            <a:ext cx="5148548" cy="3858169"/>
          </a:xfrm>
          <a:prstGeom prst="rect">
            <a:avLst/>
          </a:prstGeom>
        </p:spPr>
      </p:pic>
    </p:spTree>
    <p:extLst>
      <p:ext uri="{BB962C8B-B14F-4D97-AF65-F5344CB8AC3E}">
        <p14:creationId xmlns:p14="http://schemas.microsoft.com/office/powerpoint/2010/main" val="3090243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
            <a:ext cx="5184576" cy="6860133"/>
          </a:xfrm>
          <a:prstGeom prst="rect">
            <a:avLst/>
          </a:prstGeom>
        </p:spPr>
      </p:pic>
      <p:sp>
        <p:nvSpPr>
          <p:cNvPr id="3" name="Szövegdoboz 2"/>
          <p:cNvSpPr txBox="1"/>
          <p:nvPr/>
        </p:nvSpPr>
        <p:spPr>
          <a:xfrm>
            <a:off x="6012160" y="620688"/>
            <a:ext cx="2520280" cy="1754326"/>
          </a:xfrm>
          <a:prstGeom prst="rect">
            <a:avLst/>
          </a:prstGeom>
          <a:noFill/>
        </p:spPr>
        <p:txBody>
          <a:bodyPr wrap="square" rtlCol="0">
            <a:spAutoFit/>
          </a:bodyPr>
          <a:lstStyle/>
          <a:p>
            <a:r>
              <a:rPr lang="hu-HU" dirty="0" err="1"/>
              <a:t>Forceps</a:t>
            </a:r>
            <a:r>
              <a:rPr lang="hu-HU" dirty="0"/>
              <a:t> major und minor sind </a:t>
            </a:r>
            <a:r>
              <a:rPr lang="hu-HU" dirty="0" err="1"/>
              <a:t>hier</a:t>
            </a:r>
            <a:r>
              <a:rPr lang="hu-HU" dirty="0"/>
              <a:t> </a:t>
            </a:r>
            <a:r>
              <a:rPr lang="hu-HU" dirty="0" err="1"/>
              <a:t>zu</a:t>
            </a:r>
            <a:r>
              <a:rPr lang="hu-HU" dirty="0"/>
              <a:t> </a:t>
            </a:r>
            <a:r>
              <a:rPr lang="hu-HU" dirty="0" err="1"/>
              <a:t>sehen</a:t>
            </a:r>
            <a:r>
              <a:rPr lang="hu-HU" dirty="0"/>
              <a:t>. </a:t>
            </a:r>
            <a:r>
              <a:rPr lang="hu-HU" dirty="0" err="1"/>
              <a:t>Sie</a:t>
            </a:r>
            <a:r>
              <a:rPr lang="hu-HU" dirty="0"/>
              <a:t> </a:t>
            </a:r>
            <a:r>
              <a:rPr lang="hu-HU" dirty="0" err="1"/>
              <a:t>laufen</a:t>
            </a:r>
            <a:r>
              <a:rPr lang="hu-HU" dirty="0"/>
              <a:t> </a:t>
            </a:r>
            <a:r>
              <a:rPr lang="hu-HU" dirty="0" err="1"/>
              <a:t>im</a:t>
            </a:r>
            <a:r>
              <a:rPr lang="hu-HU" dirty="0"/>
              <a:t> </a:t>
            </a:r>
            <a:r>
              <a:rPr lang="hu-HU" dirty="0" err="1"/>
              <a:t>Genu</a:t>
            </a:r>
            <a:r>
              <a:rPr lang="hu-HU" dirty="0"/>
              <a:t> (minor) und </a:t>
            </a:r>
            <a:r>
              <a:rPr lang="hu-HU" dirty="0" err="1"/>
              <a:t>Splenium</a:t>
            </a:r>
            <a:r>
              <a:rPr lang="hu-HU" dirty="0"/>
              <a:t> (major) </a:t>
            </a:r>
            <a:r>
              <a:rPr lang="hu-HU" dirty="0" err="1"/>
              <a:t>corporis</a:t>
            </a:r>
            <a:r>
              <a:rPr lang="hu-HU" dirty="0"/>
              <a:t> </a:t>
            </a:r>
            <a:r>
              <a:rPr lang="hu-HU" dirty="0" err="1"/>
              <a:t>callosi</a:t>
            </a:r>
            <a:r>
              <a:rPr lang="hu-HU" dirty="0"/>
              <a:t>.</a:t>
            </a:r>
          </a:p>
        </p:txBody>
      </p:sp>
    </p:spTree>
    <p:extLst>
      <p:ext uri="{BB962C8B-B14F-4D97-AF65-F5344CB8AC3E}">
        <p14:creationId xmlns:p14="http://schemas.microsoft.com/office/powerpoint/2010/main" val="3937771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60"/>
            <a:ext cx="9144000" cy="6284926"/>
          </a:xfrm>
          <a:prstGeom prst="rect">
            <a:avLst/>
          </a:prstGeom>
        </p:spPr>
      </p:pic>
      <p:sp>
        <p:nvSpPr>
          <p:cNvPr id="4" name="Szövegdoboz 3"/>
          <p:cNvSpPr txBox="1"/>
          <p:nvPr/>
        </p:nvSpPr>
        <p:spPr>
          <a:xfrm>
            <a:off x="-36512" y="6304868"/>
            <a:ext cx="9144000" cy="646331"/>
          </a:xfrm>
          <a:prstGeom prst="rect">
            <a:avLst/>
          </a:prstGeom>
          <a:noFill/>
        </p:spPr>
        <p:txBody>
          <a:bodyPr wrap="square" rtlCol="0">
            <a:spAutoFit/>
          </a:bodyPr>
          <a:lstStyle/>
          <a:p>
            <a:r>
              <a:rPr lang="hu-HU" dirty="0"/>
              <a:t>Corpus </a:t>
            </a:r>
            <a:r>
              <a:rPr lang="hu-HU" dirty="0" err="1" smtClean="0"/>
              <a:t>callosum-Fasern</a:t>
            </a:r>
            <a:r>
              <a:rPr lang="hu-HU" dirty="0" smtClean="0"/>
              <a:t> </a:t>
            </a:r>
            <a:r>
              <a:rPr lang="hu-HU" dirty="0"/>
              <a:t>am </a:t>
            </a:r>
            <a:r>
              <a:rPr lang="hu-HU" dirty="0" err="1"/>
              <a:t>Lebenden</a:t>
            </a:r>
            <a:r>
              <a:rPr lang="hu-HU" dirty="0"/>
              <a:t>! </a:t>
            </a:r>
            <a:r>
              <a:rPr lang="hu-HU" dirty="0" err="1" smtClean="0"/>
              <a:t>Rekonstruktion</a:t>
            </a:r>
            <a:r>
              <a:rPr lang="hu-HU" dirty="0" smtClean="0"/>
              <a:t> mit </a:t>
            </a:r>
            <a:r>
              <a:rPr lang="hu-HU" dirty="0"/>
              <a:t>MRI (</a:t>
            </a:r>
            <a:r>
              <a:rPr lang="hu-HU" dirty="0" err="1"/>
              <a:t>Diffuror</a:t>
            </a:r>
            <a:r>
              <a:rPr lang="hu-HU" dirty="0"/>
              <a:t> </a:t>
            </a:r>
            <a:r>
              <a:rPr lang="hu-HU" dirty="0" err="1"/>
              <a:t>Tensor</a:t>
            </a:r>
            <a:r>
              <a:rPr lang="hu-HU" dirty="0"/>
              <a:t> </a:t>
            </a:r>
            <a:r>
              <a:rPr lang="hu-HU" dirty="0" err="1"/>
              <a:t>Imaging</a:t>
            </a:r>
            <a:r>
              <a:rPr lang="hu-HU" dirty="0"/>
              <a:t>: DTI): </a:t>
            </a:r>
            <a:r>
              <a:rPr lang="hu-HU" dirty="0" err="1"/>
              <a:t>Frontalansicht</a:t>
            </a:r>
            <a:endParaRPr lang="hu-HU" dirty="0"/>
          </a:p>
        </p:txBody>
      </p:sp>
    </p:spTree>
    <p:extLst>
      <p:ext uri="{BB962C8B-B14F-4D97-AF65-F5344CB8AC3E}">
        <p14:creationId xmlns:p14="http://schemas.microsoft.com/office/powerpoint/2010/main" val="605766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52"/>
            <a:ext cx="9144000" cy="6331431"/>
          </a:xfrm>
          <a:prstGeom prst="rect">
            <a:avLst/>
          </a:prstGeom>
        </p:spPr>
      </p:pic>
      <p:sp>
        <p:nvSpPr>
          <p:cNvPr id="5" name="Szövegdoboz 4"/>
          <p:cNvSpPr txBox="1"/>
          <p:nvPr/>
        </p:nvSpPr>
        <p:spPr>
          <a:xfrm>
            <a:off x="-36512" y="6304868"/>
            <a:ext cx="9144000" cy="646331"/>
          </a:xfrm>
          <a:prstGeom prst="rect">
            <a:avLst/>
          </a:prstGeom>
          <a:noFill/>
        </p:spPr>
        <p:txBody>
          <a:bodyPr wrap="square" rtlCol="0">
            <a:spAutoFit/>
          </a:bodyPr>
          <a:lstStyle/>
          <a:p>
            <a:r>
              <a:rPr lang="hu-HU" dirty="0"/>
              <a:t>Corpus </a:t>
            </a:r>
            <a:r>
              <a:rPr lang="hu-HU" dirty="0" err="1" smtClean="0"/>
              <a:t>callosum-Fasern</a:t>
            </a:r>
            <a:r>
              <a:rPr lang="hu-HU" dirty="0" smtClean="0"/>
              <a:t> </a:t>
            </a:r>
            <a:r>
              <a:rPr lang="hu-HU" dirty="0"/>
              <a:t>am </a:t>
            </a:r>
            <a:r>
              <a:rPr lang="hu-HU" dirty="0" err="1"/>
              <a:t>Lebenden</a:t>
            </a:r>
            <a:r>
              <a:rPr lang="hu-HU" dirty="0"/>
              <a:t>! </a:t>
            </a:r>
            <a:r>
              <a:rPr lang="hu-HU" dirty="0" err="1" smtClean="0"/>
              <a:t>Rekonstruktion</a:t>
            </a:r>
            <a:r>
              <a:rPr lang="hu-HU" dirty="0" smtClean="0"/>
              <a:t> mit </a:t>
            </a:r>
            <a:r>
              <a:rPr lang="hu-HU" dirty="0"/>
              <a:t>MRI (</a:t>
            </a:r>
            <a:r>
              <a:rPr lang="hu-HU" dirty="0" err="1"/>
              <a:t>Diffuror</a:t>
            </a:r>
            <a:r>
              <a:rPr lang="hu-HU" dirty="0"/>
              <a:t> </a:t>
            </a:r>
            <a:r>
              <a:rPr lang="hu-HU" dirty="0" err="1"/>
              <a:t>Tensor</a:t>
            </a:r>
            <a:r>
              <a:rPr lang="hu-HU" dirty="0"/>
              <a:t> </a:t>
            </a:r>
            <a:r>
              <a:rPr lang="hu-HU" dirty="0" err="1"/>
              <a:t>Imaging</a:t>
            </a:r>
            <a:r>
              <a:rPr lang="hu-HU" dirty="0"/>
              <a:t>: DTI): </a:t>
            </a:r>
            <a:r>
              <a:rPr lang="hu-HU" dirty="0" err="1" smtClean="0"/>
              <a:t>Lateralansicht</a:t>
            </a:r>
            <a:endParaRPr lang="hu-HU" dirty="0"/>
          </a:p>
        </p:txBody>
      </p:sp>
    </p:spTree>
    <p:extLst>
      <p:ext uri="{BB962C8B-B14F-4D97-AF65-F5344CB8AC3E}">
        <p14:creationId xmlns:p14="http://schemas.microsoft.com/office/powerpoint/2010/main" val="3910735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332656"/>
            <a:ext cx="7742178" cy="5099860"/>
          </a:xfrm>
          <a:prstGeom prst="rect">
            <a:avLst/>
          </a:prstGeom>
        </p:spPr>
      </p:pic>
      <p:sp>
        <p:nvSpPr>
          <p:cNvPr id="3" name="Téglalap 2"/>
          <p:cNvSpPr/>
          <p:nvPr/>
        </p:nvSpPr>
        <p:spPr>
          <a:xfrm>
            <a:off x="144421" y="5661248"/>
            <a:ext cx="8820472" cy="923330"/>
          </a:xfrm>
          <a:prstGeom prst="rect">
            <a:avLst/>
          </a:prstGeom>
        </p:spPr>
        <p:txBody>
          <a:bodyPr wrap="square">
            <a:spAutoFit/>
          </a:bodyPr>
          <a:lstStyle/>
          <a:p>
            <a:r>
              <a:rPr lang="hu-HU" dirty="0" smtClean="0">
                <a:solidFill>
                  <a:srgbClr val="231F20"/>
                </a:solidFill>
                <a:latin typeface="AdvOTa14f9db0.I"/>
              </a:rPr>
              <a:t>I</a:t>
            </a:r>
            <a:r>
              <a:rPr lang="en-US" dirty="0" err="1" smtClean="0">
                <a:solidFill>
                  <a:srgbClr val="231F20"/>
                </a:solidFill>
                <a:latin typeface="AdvOTa14f9db0.I"/>
              </a:rPr>
              <a:t>nterhemispheric</a:t>
            </a:r>
            <a:r>
              <a:rPr lang="en-US" dirty="0" smtClean="0">
                <a:solidFill>
                  <a:srgbClr val="231F20"/>
                </a:solidFill>
                <a:latin typeface="AdvOTa14f9db0.I"/>
              </a:rPr>
              <a:t> </a:t>
            </a:r>
            <a:r>
              <a:rPr lang="en-US" dirty="0">
                <a:solidFill>
                  <a:srgbClr val="231F20"/>
                </a:solidFill>
                <a:latin typeface="AdvOTa14f9db0.I"/>
              </a:rPr>
              <a:t>view of a cadaveric brain with intact </a:t>
            </a:r>
            <a:r>
              <a:rPr lang="en-US" dirty="0" err="1">
                <a:solidFill>
                  <a:srgbClr val="231F20"/>
                </a:solidFill>
                <a:latin typeface="AdvOTa14f9db0.I"/>
              </a:rPr>
              <a:t>falx</a:t>
            </a:r>
            <a:r>
              <a:rPr lang="en-US" dirty="0">
                <a:solidFill>
                  <a:srgbClr val="231F20"/>
                </a:solidFill>
                <a:latin typeface="AdvOTa14f9db0.I"/>
              </a:rPr>
              <a:t> </a:t>
            </a:r>
            <a:r>
              <a:rPr lang="en-US" dirty="0" err="1">
                <a:solidFill>
                  <a:srgbClr val="231F20"/>
                </a:solidFill>
                <a:latin typeface="AdvOTa14f9db0.I"/>
              </a:rPr>
              <a:t>cerebri</a:t>
            </a:r>
            <a:r>
              <a:rPr lang="en-US" dirty="0">
                <a:solidFill>
                  <a:srgbClr val="231F20"/>
                </a:solidFill>
                <a:latin typeface="AdvOTa14f9db0.I"/>
              </a:rPr>
              <a:t>. The </a:t>
            </a:r>
            <a:r>
              <a:rPr lang="en-US" dirty="0" err="1">
                <a:solidFill>
                  <a:srgbClr val="231F20"/>
                </a:solidFill>
                <a:latin typeface="AdvOTa14f9db0.I"/>
              </a:rPr>
              <a:t>indusium</a:t>
            </a:r>
            <a:r>
              <a:rPr lang="en-US" dirty="0">
                <a:solidFill>
                  <a:srgbClr val="231F20"/>
                </a:solidFill>
                <a:latin typeface="AdvOTa14f9db0.I"/>
              </a:rPr>
              <a:t> </a:t>
            </a:r>
            <a:r>
              <a:rPr lang="en-US" dirty="0" err="1">
                <a:solidFill>
                  <a:srgbClr val="231F20"/>
                </a:solidFill>
                <a:latin typeface="AdvOTa14f9db0.I"/>
              </a:rPr>
              <a:t>griseum</a:t>
            </a:r>
            <a:r>
              <a:rPr lang="en-US" dirty="0">
                <a:solidFill>
                  <a:srgbClr val="231F20"/>
                </a:solidFill>
                <a:latin typeface="AdvOTa14f9db0.I"/>
              </a:rPr>
              <a:t> (IG) has been </a:t>
            </a:r>
            <a:r>
              <a:rPr lang="en-US" dirty="0" smtClean="0">
                <a:solidFill>
                  <a:srgbClr val="231F20"/>
                </a:solidFill>
                <a:latin typeface="AdvOTa14f9db0.I"/>
              </a:rPr>
              <a:t>dissected</a:t>
            </a:r>
            <a:r>
              <a:rPr lang="hu-HU" dirty="0" smtClean="0">
                <a:solidFill>
                  <a:srgbClr val="231F20"/>
                </a:solidFill>
                <a:latin typeface="AdvOTa14f9db0.I"/>
              </a:rPr>
              <a:t> </a:t>
            </a:r>
            <a:r>
              <a:rPr lang="en-US" dirty="0" smtClean="0">
                <a:solidFill>
                  <a:srgbClr val="231F20"/>
                </a:solidFill>
                <a:latin typeface="AdvOTa14f9db0.I"/>
              </a:rPr>
              <a:t>away </a:t>
            </a:r>
            <a:r>
              <a:rPr lang="en-US" dirty="0">
                <a:solidFill>
                  <a:srgbClr val="231F20"/>
                </a:solidFill>
                <a:latin typeface="AdvOTa14f9db0.I"/>
              </a:rPr>
              <a:t>posteriorly to illustrate the deeper lying transverse fibers of the corpus </a:t>
            </a:r>
            <a:r>
              <a:rPr lang="en-US" dirty="0" smtClean="0">
                <a:solidFill>
                  <a:srgbClr val="231F20"/>
                </a:solidFill>
                <a:latin typeface="AdvOTa14f9db0.I"/>
              </a:rPr>
              <a:t>callosum</a:t>
            </a:r>
            <a:r>
              <a:rPr lang="hu-HU" dirty="0" smtClean="0">
                <a:solidFill>
                  <a:srgbClr val="231F20"/>
                </a:solidFill>
                <a:latin typeface="AdvOTa14f9db0.I"/>
              </a:rPr>
              <a:t>.</a:t>
            </a:r>
            <a:endParaRPr lang="hu-HU" dirty="0"/>
          </a:p>
        </p:txBody>
      </p:sp>
    </p:spTree>
    <p:extLst>
      <p:ext uri="{BB962C8B-B14F-4D97-AF65-F5344CB8AC3E}">
        <p14:creationId xmlns:p14="http://schemas.microsoft.com/office/powerpoint/2010/main" val="3423778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Assotiationsfasern</a:t>
            </a:r>
            <a:endParaRPr lang="hu-HU" dirty="0"/>
          </a:p>
        </p:txBody>
      </p:sp>
      <p:sp>
        <p:nvSpPr>
          <p:cNvPr id="3" name="Tartalom helye 2"/>
          <p:cNvSpPr>
            <a:spLocks noGrp="1"/>
          </p:cNvSpPr>
          <p:nvPr>
            <p:ph idx="1"/>
          </p:nvPr>
        </p:nvSpPr>
        <p:spPr/>
        <p:txBody>
          <a:bodyPr/>
          <a:lstStyle/>
          <a:p>
            <a:endParaRPr lang="hu-HU"/>
          </a:p>
        </p:txBody>
      </p:sp>
    </p:spTree>
    <p:extLst>
      <p:ext uri="{BB962C8B-B14F-4D97-AF65-F5344CB8AC3E}">
        <p14:creationId xmlns:p14="http://schemas.microsoft.com/office/powerpoint/2010/main" val="3263870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760"/>
            <a:ext cx="9144000" cy="4165273"/>
          </a:xfrm>
          <a:prstGeom prst="rect">
            <a:avLst/>
          </a:prstGeom>
        </p:spPr>
      </p:pic>
      <p:sp>
        <p:nvSpPr>
          <p:cNvPr id="3" name="Szövegdoboz 2"/>
          <p:cNvSpPr txBox="1"/>
          <p:nvPr/>
        </p:nvSpPr>
        <p:spPr>
          <a:xfrm>
            <a:off x="2267744" y="404664"/>
            <a:ext cx="4950550" cy="461665"/>
          </a:xfrm>
          <a:prstGeom prst="rect">
            <a:avLst/>
          </a:prstGeom>
          <a:noFill/>
        </p:spPr>
        <p:txBody>
          <a:bodyPr wrap="square" rtlCol="0">
            <a:spAutoFit/>
          </a:bodyPr>
          <a:lstStyle/>
          <a:p>
            <a:r>
              <a:rPr lang="hu-HU" sz="2400" b="1" dirty="0"/>
              <a:t>Lange und </a:t>
            </a:r>
            <a:r>
              <a:rPr lang="hu-HU" sz="2400" b="1" dirty="0" err="1"/>
              <a:t>kurze</a:t>
            </a:r>
            <a:r>
              <a:rPr lang="hu-HU" sz="2400" b="1" dirty="0"/>
              <a:t> </a:t>
            </a:r>
            <a:r>
              <a:rPr lang="hu-HU" sz="2400" b="1" dirty="0" err="1"/>
              <a:t>Assoziationsbahnen</a:t>
            </a:r>
            <a:endParaRPr lang="hu-HU" sz="2400" b="1" dirty="0"/>
          </a:p>
        </p:txBody>
      </p:sp>
      <p:sp>
        <p:nvSpPr>
          <p:cNvPr id="4" name="Ellipszis 3"/>
          <p:cNvSpPr/>
          <p:nvPr/>
        </p:nvSpPr>
        <p:spPr>
          <a:xfrm>
            <a:off x="5327992" y="1376680"/>
            <a:ext cx="864096" cy="360040"/>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589058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Rinde</a:t>
            </a:r>
            <a:r>
              <a:rPr lang="hu-HU" dirty="0"/>
              <a:t> des </a:t>
            </a:r>
            <a:r>
              <a:rPr lang="hu-HU" dirty="0" err="1"/>
              <a:t>Großhirns</a:t>
            </a:r>
            <a:endParaRPr lang="de-DE" dirty="0"/>
          </a:p>
        </p:txBody>
      </p:sp>
      <p:sp>
        <p:nvSpPr>
          <p:cNvPr id="3" name="Tartalom helye 2"/>
          <p:cNvSpPr>
            <a:spLocks noGrp="1"/>
          </p:cNvSpPr>
          <p:nvPr>
            <p:ph idx="1"/>
          </p:nvPr>
        </p:nvSpPr>
        <p:spPr/>
        <p:txBody>
          <a:bodyPr>
            <a:normAutofit lnSpcReduction="10000"/>
          </a:bodyPr>
          <a:lstStyle/>
          <a:p>
            <a:r>
              <a:rPr lang="hu-HU" dirty="0" err="1"/>
              <a:t>enthält</a:t>
            </a:r>
            <a:r>
              <a:rPr lang="hu-HU" dirty="0"/>
              <a:t> </a:t>
            </a:r>
            <a:r>
              <a:rPr lang="hu-HU" dirty="0" err="1"/>
              <a:t>Furchen</a:t>
            </a:r>
            <a:r>
              <a:rPr lang="hu-HU" dirty="0"/>
              <a:t>, </a:t>
            </a:r>
            <a:r>
              <a:rPr lang="hu-HU" dirty="0" err="1"/>
              <a:t>Sulci</a:t>
            </a:r>
            <a:r>
              <a:rPr lang="hu-HU" dirty="0"/>
              <a:t>, und </a:t>
            </a:r>
            <a:r>
              <a:rPr lang="hu-HU" dirty="0" err="1"/>
              <a:t>Windungen</a:t>
            </a:r>
            <a:r>
              <a:rPr lang="hu-HU" dirty="0"/>
              <a:t>, </a:t>
            </a:r>
            <a:r>
              <a:rPr lang="hu-HU" dirty="0" err="1"/>
              <a:t>Gyri</a:t>
            </a:r>
            <a:endParaRPr lang="hu-HU" dirty="0"/>
          </a:p>
          <a:p>
            <a:r>
              <a:rPr lang="hu-HU" dirty="0" err="1"/>
              <a:t>Sie</a:t>
            </a:r>
            <a:r>
              <a:rPr lang="hu-HU" dirty="0"/>
              <a:t> </a:t>
            </a:r>
            <a:r>
              <a:rPr lang="hu-HU" dirty="0" err="1"/>
              <a:t>entstehen</a:t>
            </a:r>
            <a:r>
              <a:rPr lang="hu-HU" dirty="0"/>
              <a:t> </a:t>
            </a:r>
            <a:r>
              <a:rPr lang="hu-HU" dirty="0" err="1"/>
              <a:t>wärhend</a:t>
            </a:r>
            <a:r>
              <a:rPr lang="hu-HU" dirty="0"/>
              <a:t> </a:t>
            </a:r>
            <a:r>
              <a:rPr lang="hu-HU" dirty="0" err="1"/>
              <a:t>Fetalzeit</a:t>
            </a:r>
            <a:r>
              <a:rPr lang="hu-HU" dirty="0"/>
              <a:t>.</a:t>
            </a:r>
          </a:p>
          <a:p>
            <a:r>
              <a:rPr lang="hu-HU" dirty="0" err="1"/>
              <a:t>Sie</a:t>
            </a:r>
            <a:r>
              <a:rPr lang="hu-HU" dirty="0"/>
              <a:t> </a:t>
            </a:r>
            <a:r>
              <a:rPr lang="hu-HU" dirty="0" err="1"/>
              <a:t>repräsentieren</a:t>
            </a:r>
            <a:r>
              <a:rPr lang="hu-HU" dirty="0"/>
              <a:t> </a:t>
            </a:r>
            <a:r>
              <a:rPr lang="hu-HU" dirty="0" err="1"/>
              <a:t>einen</a:t>
            </a:r>
            <a:r>
              <a:rPr lang="hu-HU" dirty="0"/>
              <a:t> Art der </a:t>
            </a:r>
            <a:r>
              <a:rPr lang="hu-HU" dirty="0" err="1"/>
              <a:t>Oberflächenvergrößerung</a:t>
            </a:r>
            <a:r>
              <a:rPr lang="hu-HU" dirty="0"/>
              <a:t> (</a:t>
            </a:r>
            <a:r>
              <a:rPr lang="hu-HU" dirty="0" err="1"/>
              <a:t>gegebene</a:t>
            </a:r>
            <a:r>
              <a:rPr lang="hu-HU" dirty="0"/>
              <a:t> </a:t>
            </a:r>
            <a:r>
              <a:rPr lang="hu-HU" dirty="0" err="1"/>
              <a:t>Schädelgröße</a:t>
            </a:r>
            <a:r>
              <a:rPr lang="hu-HU" dirty="0"/>
              <a:t> </a:t>
            </a:r>
            <a:r>
              <a:rPr lang="hu-HU" dirty="0" err="1"/>
              <a:t>für</a:t>
            </a:r>
            <a:r>
              <a:rPr lang="hu-HU" dirty="0"/>
              <a:t> </a:t>
            </a:r>
            <a:r>
              <a:rPr lang="hu-HU" dirty="0" err="1"/>
              <a:t>das</a:t>
            </a:r>
            <a:r>
              <a:rPr lang="hu-HU" dirty="0"/>
              <a:t> </a:t>
            </a:r>
            <a:r>
              <a:rPr lang="hu-HU" dirty="0" err="1"/>
              <a:t>Geburt</a:t>
            </a:r>
            <a:r>
              <a:rPr lang="hu-HU" dirty="0"/>
              <a:t>!)</a:t>
            </a:r>
          </a:p>
          <a:p>
            <a:r>
              <a:rPr lang="hu-HU" dirty="0" err="1"/>
              <a:t>Sie</a:t>
            </a:r>
            <a:r>
              <a:rPr lang="hu-HU" dirty="0"/>
              <a:t> </a:t>
            </a:r>
            <a:r>
              <a:rPr lang="hu-HU" dirty="0" err="1"/>
              <a:t>zeigen</a:t>
            </a:r>
            <a:r>
              <a:rPr lang="hu-HU" dirty="0"/>
              <a:t> </a:t>
            </a:r>
            <a:r>
              <a:rPr lang="hu-HU" dirty="0" err="1"/>
              <a:t>eine</a:t>
            </a:r>
            <a:r>
              <a:rPr lang="hu-HU" dirty="0"/>
              <a:t> </a:t>
            </a:r>
            <a:r>
              <a:rPr lang="hu-HU" dirty="0" err="1"/>
              <a:t>Variation</a:t>
            </a:r>
            <a:r>
              <a:rPr lang="hu-HU" dirty="0"/>
              <a:t> in </a:t>
            </a:r>
            <a:r>
              <a:rPr lang="hu-HU" dirty="0" err="1"/>
              <a:t>ihren</a:t>
            </a:r>
            <a:r>
              <a:rPr lang="hu-HU" dirty="0"/>
              <a:t> </a:t>
            </a:r>
            <a:r>
              <a:rPr lang="hu-HU" dirty="0" err="1"/>
              <a:t>Ablauf</a:t>
            </a:r>
            <a:r>
              <a:rPr lang="hu-HU" dirty="0"/>
              <a:t> (</a:t>
            </a:r>
            <a:r>
              <a:rPr lang="hu-HU" dirty="0" err="1"/>
              <a:t>siehe</a:t>
            </a:r>
            <a:r>
              <a:rPr lang="hu-HU" dirty="0"/>
              <a:t> </a:t>
            </a:r>
            <a:r>
              <a:rPr lang="hu-HU" dirty="0" err="1"/>
              <a:t>tertiäre</a:t>
            </a:r>
            <a:r>
              <a:rPr lang="hu-HU" dirty="0"/>
              <a:t> </a:t>
            </a:r>
            <a:r>
              <a:rPr lang="hu-HU" dirty="0" err="1"/>
              <a:t>Furchen</a:t>
            </a:r>
            <a:r>
              <a:rPr lang="hu-HU" dirty="0"/>
              <a:t>) - </a:t>
            </a:r>
            <a:r>
              <a:rPr lang="hu-HU" dirty="0" err="1"/>
              <a:t>sogar</a:t>
            </a:r>
            <a:r>
              <a:rPr lang="hu-HU" dirty="0"/>
              <a:t> in </a:t>
            </a:r>
            <a:r>
              <a:rPr lang="hu-HU" dirty="0" err="1"/>
              <a:t>einem</a:t>
            </a:r>
            <a:r>
              <a:rPr lang="hu-HU" dirty="0"/>
              <a:t> Individuum (</a:t>
            </a:r>
            <a:r>
              <a:rPr lang="hu-HU" dirty="0" err="1"/>
              <a:t>rechte-linke</a:t>
            </a:r>
            <a:r>
              <a:rPr lang="hu-HU" dirty="0"/>
              <a:t> </a:t>
            </a:r>
            <a:r>
              <a:rPr lang="hu-HU" dirty="0" err="1"/>
              <a:t>Seite</a:t>
            </a:r>
            <a:r>
              <a:rPr lang="hu-HU" dirty="0"/>
              <a:t>)! (</a:t>
            </a:r>
            <a:r>
              <a:rPr lang="hu-HU" dirty="0" err="1"/>
              <a:t>Siehe</a:t>
            </a:r>
            <a:r>
              <a:rPr lang="hu-HU" dirty="0"/>
              <a:t> </a:t>
            </a:r>
            <a:r>
              <a:rPr lang="hu-HU" dirty="0" err="1"/>
              <a:t>Embryologieanteil</a:t>
            </a:r>
            <a:r>
              <a:rPr lang="hu-HU" dirty="0"/>
              <a:t> </a:t>
            </a:r>
            <a:r>
              <a:rPr lang="hu-HU" dirty="0" err="1"/>
              <a:t>dieser</a:t>
            </a:r>
            <a:r>
              <a:rPr lang="hu-HU" dirty="0"/>
              <a:t> </a:t>
            </a:r>
            <a:r>
              <a:rPr lang="hu-HU" dirty="0" err="1"/>
              <a:t>Präsentation</a:t>
            </a:r>
            <a:r>
              <a:rPr lang="hu-HU" dirty="0"/>
              <a:t>!)</a:t>
            </a:r>
            <a:endParaRPr lang="de-DE" dirty="0"/>
          </a:p>
        </p:txBody>
      </p:sp>
    </p:spTree>
    <p:extLst>
      <p:ext uri="{BB962C8B-B14F-4D97-AF65-F5344CB8AC3E}">
        <p14:creationId xmlns:p14="http://schemas.microsoft.com/office/powerpoint/2010/main" val="244531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Projektionsfasern</a:t>
            </a:r>
            <a:endParaRPr lang="hu-HU" dirty="0"/>
          </a:p>
        </p:txBody>
      </p:sp>
      <p:sp>
        <p:nvSpPr>
          <p:cNvPr id="3" name="Tartalom helye 2"/>
          <p:cNvSpPr>
            <a:spLocks noGrp="1"/>
          </p:cNvSpPr>
          <p:nvPr>
            <p:ph idx="1"/>
          </p:nvPr>
        </p:nvSpPr>
        <p:spPr/>
        <p:txBody>
          <a:bodyPr/>
          <a:lstStyle/>
          <a:p>
            <a:endParaRPr lang="hu-HU"/>
          </a:p>
        </p:txBody>
      </p:sp>
    </p:spTree>
    <p:extLst>
      <p:ext uri="{BB962C8B-B14F-4D97-AF65-F5344CB8AC3E}">
        <p14:creationId xmlns:p14="http://schemas.microsoft.com/office/powerpoint/2010/main" val="4061414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358" y="2802865"/>
            <a:ext cx="5937425" cy="4055135"/>
          </a:xfrm>
          <a:prstGeom prst="rect">
            <a:avLst/>
          </a:prstGeom>
        </p:spPr>
      </p:pic>
      <p:sp>
        <p:nvSpPr>
          <p:cNvPr id="3" name="Szövegdoboz 2"/>
          <p:cNvSpPr txBox="1"/>
          <p:nvPr/>
        </p:nvSpPr>
        <p:spPr>
          <a:xfrm>
            <a:off x="755576" y="332656"/>
            <a:ext cx="7560840" cy="923330"/>
          </a:xfrm>
          <a:prstGeom prst="rect">
            <a:avLst/>
          </a:prstGeom>
          <a:noFill/>
        </p:spPr>
        <p:txBody>
          <a:bodyPr wrap="square" rtlCol="0">
            <a:spAutoFit/>
          </a:bodyPr>
          <a:lstStyle/>
          <a:p>
            <a:r>
              <a:rPr lang="hu-HU" dirty="0" err="1"/>
              <a:t>Corona</a:t>
            </a:r>
            <a:r>
              <a:rPr lang="hu-HU" dirty="0"/>
              <a:t> </a:t>
            </a:r>
            <a:r>
              <a:rPr lang="hu-HU" dirty="0" err="1"/>
              <a:t>radiata</a:t>
            </a:r>
            <a:r>
              <a:rPr lang="hu-HU" dirty="0"/>
              <a:t>: </a:t>
            </a:r>
            <a:r>
              <a:rPr lang="hu-HU" dirty="0" err="1"/>
              <a:t>Beginn</a:t>
            </a:r>
            <a:r>
              <a:rPr lang="hu-HU" dirty="0"/>
              <a:t> der </a:t>
            </a:r>
            <a:r>
              <a:rPr lang="hu-HU" dirty="0" err="1"/>
              <a:t>Projetionsfasern</a:t>
            </a:r>
            <a:r>
              <a:rPr lang="hu-HU" dirty="0"/>
              <a:t>. Die </a:t>
            </a:r>
            <a:r>
              <a:rPr lang="hu-HU" dirty="0" err="1"/>
              <a:t>Fortsetzung</a:t>
            </a:r>
            <a:r>
              <a:rPr lang="hu-HU" dirty="0"/>
              <a:t> der </a:t>
            </a:r>
            <a:r>
              <a:rPr lang="hu-HU" dirty="0" err="1"/>
              <a:t>Corona</a:t>
            </a:r>
            <a:r>
              <a:rPr lang="hu-HU" dirty="0"/>
              <a:t> </a:t>
            </a:r>
            <a:r>
              <a:rPr lang="hu-HU" dirty="0" err="1"/>
              <a:t>radiata</a:t>
            </a:r>
            <a:r>
              <a:rPr lang="hu-HU" dirty="0"/>
              <a:t> </a:t>
            </a:r>
            <a:r>
              <a:rPr lang="hu-HU" dirty="0" err="1"/>
              <a:t>ist</a:t>
            </a:r>
            <a:r>
              <a:rPr lang="hu-HU" dirty="0"/>
              <a:t> </a:t>
            </a:r>
            <a:r>
              <a:rPr lang="hu-HU" dirty="0" err="1"/>
              <a:t>die</a:t>
            </a:r>
            <a:r>
              <a:rPr lang="hu-HU" dirty="0"/>
              <a:t> </a:t>
            </a:r>
            <a:r>
              <a:rPr lang="hu-HU" dirty="0" err="1"/>
              <a:t>Capsula</a:t>
            </a:r>
            <a:r>
              <a:rPr lang="hu-HU" dirty="0"/>
              <a:t> </a:t>
            </a:r>
            <a:r>
              <a:rPr lang="hu-HU" dirty="0" err="1"/>
              <a:t>interna</a:t>
            </a:r>
            <a:r>
              <a:rPr lang="hu-HU" dirty="0" smtClean="0"/>
              <a:t>. (</a:t>
            </a:r>
            <a:r>
              <a:rPr lang="hu-HU" dirty="0" err="1" smtClean="0"/>
              <a:t>Siehe</a:t>
            </a:r>
            <a:r>
              <a:rPr lang="hu-HU" dirty="0" smtClean="0"/>
              <a:t> </a:t>
            </a:r>
            <a:r>
              <a:rPr lang="hu-HU" dirty="0" err="1" smtClean="0"/>
              <a:t>auch</a:t>
            </a:r>
            <a:r>
              <a:rPr lang="hu-HU" dirty="0" smtClean="0"/>
              <a:t> </a:t>
            </a:r>
            <a:r>
              <a:rPr lang="hu-HU" dirty="0" err="1" smtClean="0"/>
              <a:t>die</a:t>
            </a:r>
            <a:r>
              <a:rPr lang="hu-HU" dirty="0" smtClean="0"/>
              <a:t> </a:t>
            </a:r>
            <a:r>
              <a:rPr lang="hu-HU" dirty="0" err="1" smtClean="0"/>
              <a:t>Anmerkungen</a:t>
            </a:r>
            <a:r>
              <a:rPr lang="hu-HU" dirty="0" smtClean="0"/>
              <a:t> </a:t>
            </a:r>
            <a:r>
              <a:rPr lang="hu-HU" dirty="0" err="1" smtClean="0"/>
              <a:t>dieses</a:t>
            </a:r>
            <a:r>
              <a:rPr lang="hu-HU" dirty="0" smtClean="0"/>
              <a:t> </a:t>
            </a:r>
            <a:r>
              <a:rPr lang="hu-HU" dirty="0" err="1" smtClean="0"/>
              <a:t>Dias</a:t>
            </a:r>
            <a:r>
              <a:rPr lang="hu-HU" dirty="0" smtClean="0"/>
              <a:t>! Es </a:t>
            </a:r>
            <a:r>
              <a:rPr lang="hu-HU" dirty="0" err="1" smtClean="0"/>
              <a:t>lohnt</a:t>
            </a:r>
            <a:r>
              <a:rPr lang="hu-HU" dirty="0" smtClean="0"/>
              <a:t> </a:t>
            </a:r>
            <a:r>
              <a:rPr lang="hu-HU" dirty="0" err="1" smtClean="0"/>
              <a:t>sich</a:t>
            </a:r>
            <a:r>
              <a:rPr lang="hu-HU" dirty="0" smtClean="0"/>
              <a:t>!)</a:t>
            </a:r>
            <a:endParaRPr lang="hu-HU" dirty="0"/>
          </a:p>
        </p:txBody>
      </p:sp>
      <p:pic>
        <p:nvPicPr>
          <p:cNvPr id="4" name="Kép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84784"/>
            <a:ext cx="3196358" cy="2118729"/>
          </a:xfrm>
          <a:prstGeom prst="rect">
            <a:avLst/>
          </a:prstGeom>
        </p:spPr>
      </p:pic>
      <p:sp>
        <p:nvSpPr>
          <p:cNvPr id="5" name="Szövegdoboz 4"/>
          <p:cNvSpPr txBox="1"/>
          <p:nvPr/>
        </p:nvSpPr>
        <p:spPr>
          <a:xfrm>
            <a:off x="107504" y="3717032"/>
            <a:ext cx="2736304" cy="2862322"/>
          </a:xfrm>
          <a:prstGeom prst="rect">
            <a:avLst/>
          </a:prstGeom>
          <a:noFill/>
        </p:spPr>
        <p:txBody>
          <a:bodyPr wrap="square" rtlCol="0">
            <a:spAutoFit/>
          </a:bodyPr>
          <a:lstStyle/>
          <a:p>
            <a:r>
              <a:rPr lang="hu-HU" dirty="0"/>
              <a:t>1: </a:t>
            </a:r>
            <a:r>
              <a:rPr lang="hu-HU" dirty="0" err="1"/>
              <a:t>Corona</a:t>
            </a:r>
            <a:r>
              <a:rPr lang="hu-HU" dirty="0"/>
              <a:t> </a:t>
            </a:r>
            <a:r>
              <a:rPr lang="hu-HU" dirty="0" err="1"/>
              <a:t>radiata</a:t>
            </a:r>
            <a:endParaRPr lang="hu-HU" dirty="0"/>
          </a:p>
          <a:p>
            <a:r>
              <a:rPr lang="hu-HU" dirty="0"/>
              <a:t>2: </a:t>
            </a:r>
            <a:r>
              <a:rPr lang="hu-HU" dirty="0" err="1"/>
              <a:t>Capsula</a:t>
            </a:r>
            <a:r>
              <a:rPr lang="hu-HU" dirty="0"/>
              <a:t> int.</a:t>
            </a:r>
          </a:p>
          <a:p>
            <a:r>
              <a:rPr lang="hu-HU" dirty="0"/>
              <a:t>3: Globus </a:t>
            </a:r>
            <a:r>
              <a:rPr lang="hu-HU" dirty="0" err="1"/>
              <a:t>pallidus</a:t>
            </a:r>
            <a:endParaRPr lang="hu-HU" dirty="0"/>
          </a:p>
          <a:p>
            <a:r>
              <a:rPr lang="hu-HU" dirty="0"/>
              <a:t>4. </a:t>
            </a:r>
            <a:r>
              <a:rPr lang="hu-HU" dirty="0" err="1"/>
              <a:t>Stratum</a:t>
            </a:r>
            <a:r>
              <a:rPr lang="hu-HU" dirty="0"/>
              <a:t> </a:t>
            </a:r>
            <a:r>
              <a:rPr lang="hu-HU" dirty="0" err="1"/>
              <a:t>sagittale</a:t>
            </a:r>
            <a:endParaRPr lang="hu-HU" dirty="0"/>
          </a:p>
          <a:p>
            <a:r>
              <a:rPr lang="en-US" dirty="0"/>
              <a:t>5. </a:t>
            </a:r>
            <a:r>
              <a:rPr lang="hu-HU" dirty="0" err="1"/>
              <a:t>Bulbus</a:t>
            </a:r>
            <a:r>
              <a:rPr lang="hu-HU" dirty="0"/>
              <a:t> o</a:t>
            </a:r>
            <a:r>
              <a:rPr lang="en-US" dirty="0" err="1"/>
              <a:t>lfactor</a:t>
            </a:r>
            <a:r>
              <a:rPr lang="hu-HU" dirty="0" err="1"/>
              <a:t>ius</a:t>
            </a:r>
            <a:r>
              <a:rPr lang="en-US" dirty="0"/>
              <a:t/>
            </a:r>
            <a:br>
              <a:rPr lang="en-US" dirty="0"/>
            </a:br>
            <a:r>
              <a:rPr lang="en-US" dirty="0"/>
              <a:t>6. </a:t>
            </a:r>
            <a:r>
              <a:rPr lang="hu-HU" dirty="0"/>
              <a:t>T</a:t>
            </a:r>
            <a:r>
              <a:rPr lang="en-US" dirty="0" err="1"/>
              <a:t>ract</a:t>
            </a:r>
            <a:r>
              <a:rPr lang="hu-HU" dirty="0" err="1"/>
              <a:t>us</a:t>
            </a:r>
            <a:r>
              <a:rPr lang="en-US" dirty="0"/>
              <a:t> </a:t>
            </a:r>
            <a:r>
              <a:rPr lang="hu-HU" dirty="0"/>
              <a:t>o</a:t>
            </a:r>
            <a:r>
              <a:rPr lang="en-US" dirty="0" err="1"/>
              <a:t>lfactor</a:t>
            </a:r>
            <a:r>
              <a:rPr lang="hu-HU" dirty="0" err="1"/>
              <a:t>ius</a:t>
            </a:r>
            <a:r>
              <a:rPr lang="en-US" dirty="0"/>
              <a:t/>
            </a:r>
            <a:br>
              <a:rPr lang="en-US" dirty="0"/>
            </a:br>
            <a:r>
              <a:rPr lang="en-US" dirty="0"/>
              <a:t>7. </a:t>
            </a:r>
            <a:r>
              <a:rPr lang="hu-HU" dirty="0" err="1"/>
              <a:t>Gyrus</a:t>
            </a:r>
            <a:r>
              <a:rPr lang="hu-HU" dirty="0"/>
              <a:t> </a:t>
            </a:r>
            <a:r>
              <a:rPr lang="hu-HU" dirty="0" err="1"/>
              <a:t>rectus</a:t>
            </a:r>
            <a:r>
              <a:rPr lang="en-US" dirty="0"/>
              <a:t/>
            </a:r>
            <a:br>
              <a:rPr lang="en-US" dirty="0"/>
            </a:br>
            <a:r>
              <a:rPr lang="en-US" b="1" dirty="0">
                <a:solidFill>
                  <a:srgbClr val="B50093"/>
                </a:solidFill>
              </a:rPr>
              <a:t>8. </a:t>
            </a:r>
            <a:r>
              <a:rPr lang="hu-HU" b="1" dirty="0">
                <a:solidFill>
                  <a:srgbClr val="B50093"/>
                </a:solidFill>
              </a:rPr>
              <a:t>C</a:t>
            </a:r>
            <a:r>
              <a:rPr lang="en-US" b="1" dirty="0" err="1">
                <a:solidFill>
                  <a:srgbClr val="B50093"/>
                </a:solidFill>
              </a:rPr>
              <a:t>ommissur</a:t>
            </a:r>
            <a:r>
              <a:rPr lang="hu-HU" b="1" dirty="0">
                <a:solidFill>
                  <a:srgbClr val="B50093"/>
                </a:solidFill>
              </a:rPr>
              <a:t>a</a:t>
            </a:r>
            <a:r>
              <a:rPr lang="en-US" b="1" dirty="0">
                <a:solidFill>
                  <a:srgbClr val="B50093"/>
                </a:solidFill>
              </a:rPr>
              <a:t> </a:t>
            </a:r>
            <a:r>
              <a:rPr lang="hu-HU" b="1" dirty="0">
                <a:solidFill>
                  <a:srgbClr val="B50093"/>
                </a:solidFill>
              </a:rPr>
              <a:t>a</a:t>
            </a:r>
            <a:r>
              <a:rPr lang="en-US" b="1" dirty="0" err="1">
                <a:solidFill>
                  <a:srgbClr val="B50093"/>
                </a:solidFill>
              </a:rPr>
              <a:t>nterior</a:t>
            </a:r>
            <a:r>
              <a:rPr lang="en-US" dirty="0"/>
              <a:t/>
            </a:r>
            <a:br>
              <a:rPr lang="en-US" dirty="0"/>
            </a:br>
            <a:r>
              <a:rPr lang="en-US" dirty="0"/>
              <a:t>9. </a:t>
            </a:r>
            <a:r>
              <a:rPr lang="hu-HU" dirty="0"/>
              <a:t>C</a:t>
            </a:r>
            <a:r>
              <a:rPr lang="en-US" dirty="0" err="1"/>
              <a:t>hiasma</a:t>
            </a:r>
            <a:r>
              <a:rPr lang="hu-HU" dirty="0"/>
              <a:t> o</a:t>
            </a:r>
            <a:r>
              <a:rPr lang="en-US" dirty="0" err="1"/>
              <a:t>ptic</a:t>
            </a:r>
            <a:r>
              <a:rPr lang="hu-HU" dirty="0" err="1"/>
              <a:t>um</a:t>
            </a:r>
            <a:r>
              <a:rPr lang="en-US" dirty="0"/>
              <a:t/>
            </a:r>
            <a:br>
              <a:rPr lang="en-US" dirty="0"/>
            </a:br>
            <a:r>
              <a:rPr lang="en-US" dirty="0"/>
              <a:t>10. </a:t>
            </a:r>
            <a:r>
              <a:rPr lang="hu-HU" dirty="0" err="1"/>
              <a:t>Nervus</a:t>
            </a:r>
            <a:r>
              <a:rPr lang="hu-HU" dirty="0"/>
              <a:t> o</a:t>
            </a:r>
            <a:r>
              <a:rPr lang="en-US" dirty="0" err="1"/>
              <a:t>ptic</a:t>
            </a:r>
            <a:r>
              <a:rPr lang="hu-HU" dirty="0" err="1"/>
              <a:t>us</a:t>
            </a:r>
            <a:endParaRPr lang="hu-HU" dirty="0"/>
          </a:p>
        </p:txBody>
      </p:sp>
      <p:cxnSp>
        <p:nvCxnSpPr>
          <p:cNvPr id="7" name="Egyenes összekötő nyíllal 6"/>
          <p:cNvCxnSpPr/>
          <p:nvPr/>
        </p:nvCxnSpPr>
        <p:spPr>
          <a:xfrm flipV="1">
            <a:off x="5292080" y="5661248"/>
            <a:ext cx="216024" cy="918106"/>
          </a:xfrm>
          <a:prstGeom prst="straightConnector1">
            <a:avLst/>
          </a:prstGeom>
          <a:ln w="47625">
            <a:solidFill>
              <a:srgbClr val="B50093"/>
            </a:solidFill>
            <a:tailEnd type="triangle"/>
          </a:ln>
        </p:spPr>
        <p:style>
          <a:lnRef idx="1">
            <a:schemeClr val="accent1"/>
          </a:lnRef>
          <a:fillRef idx="0">
            <a:schemeClr val="accent1"/>
          </a:fillRef>
          <a:effectRef idx="0">
            <a:schemeClr val="accent1"/>
          </a:effectRef>
          <a:fontRef idx="minor">
            <a:schemeClr val="tx1"/>
          </a:fontRef>
        </p:style>
      </p:cxnSp>
      <p:sp>
        <p:nvSpPr>
          <p:cNvPr id="11" name="Szövegdoboz 10"/>
          <p:cNvSpPr txBox="1"/>
          <p:nvPr/>
        </p:nvSpPr>
        <p:spPr>
          <a:xfrm>
            <a:off x="3923928" y="2424586"/>
            <a:ext cx="4896544" cy="369332"/>
          </a:xfrm>
          <a:prstGeom prst="rect">
            <a:avLst/>
          </a:prstGeom>
          <a:noFill/>
        </p:spPr>
        <p:txBody>
          <a:bodyPr wrap="square" rtlCol="0">
            <a:spAutoFit/>
          </a:bodyPr>
          <a:lstStyle/>
          <a:p>
            <a:r>
              <a:rPr lang="hu-HU" dirty="0" err="1"/>
              <a:t>Faserpräparat</a:t>
            </a:r>
            <a:r>
              <a:rPr lang="hu-HU" dirty="0"/>
              <a:t> </a:t>
            </a:r>
            <a:r>
              <a:rPr lang="hu-HU" dirty="0" err="1"/>
              <a:t>aus</a:t>
            </a:r>
            <a:r>
              <a:rPr lang="hu-HU" dirty="0"/>
              <a:t> </a:t>
            </a:r>
            <a:r>
              <a:rPr lang="hu-HU" dirty="0" err="1"/>
              <a:t>einem</a:t>
            </a:r>
            <a:r>
              <a:rPr lang="hu-HU" dirty="0"/>
              <a:t> linkem </a:t>
            </a:r>
            <a:r>
              <a:rPr lang="hu-HU" dirty="0" err="1"/>
              <a:t>Hemispherium</a:t>
            </a:r>
            <a:endParaRPr lang="hu-HU" dirty="0"/>
          </a:p>
        </p:txBody>
      </p:sp>
    </p:spTree>
    <p:extLst>
      <p:ext uri="{BB962C8B-B14F-4D97-AF65-F5344CB8AC3E}">
        <p14:creationId xmlns:p14="http://schemas.microsoft.com/office/powerpoint/2010/main" val="4179887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60647"/>
            <a:ext cx="8424936" cy="5470605"/>
          </a:xfrm>
          <a:prstGeom prst="rect">
            <a:avLst/>
          </a:prstGeom>
        </p:spPr>
      </p:pic>
    </p:spTree>
    <p:extLst>
      <p:ext uri="{BB962C8B-B14F-4D97-AF65-F5344CB8AC3E}">
        <p14:creationId xmlns:p14="http://schemas.microsoft.com/office/powerpoint/2010/main" val="2182090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dirty="0" err="1"/>
              <a:t>Ventriculus</a:t>
            </a:r>
            <a:r>
              <a:rPr lang="hu-HU" dirty="0"/>
              <a:t> </a:t>
            </a:r>
            <a:r>
              <a:rPr lang="hu-HU" dirty="0" err="1" smtClean="0"/>
              <a:t>lateralis</a:t>
            </a:r>
            <a:endParaRPr lang="de-DE" dirty="0"/>
          </a:p>
        </p:txBody>
      </p:sp>
      <p:sp>
        <p:nvSpPr>
          <p:cNvPr id="3" name="Tartalom helye 2"/>
          <p:cNvSpPr>
            <a:spLocks noGrp="1"/>
          </p:cNvSpPr>
          <p:nvPr>
            <p:ph idx="1"/>
          </p:nvPr>
        </p:nvSpPr>
        <p:spPr/>
        <p:txBody>
          <a:bodyPr>
            <a:normAutofit fontScale="92500" lnSpcReduction="20000"/>
          </a:bodyPr>
          <a:lstStyle/>
          <a:p>
            <a:r>
              <a:rPr lang="hu-HU" b="1" dirty="0" err="1"/>
              <a:t>Cornu</a:t>
            </a:r>
            <a:r>
              <a:rPr lang="hu-HU" b="1" dirty="0"/>
              <a:t> </a:t>
            </a:r>
            <a:r>
              <a:rPr lang="hu-HU" b="1" dirty="0" err="1"/>
              <a:t>anterius</a:t>
            </a:r>
            <a:r>
              <a:rPr lang="hu-HU" dirty="0"/>
              <a:t>: </a:t>
            </a:r>
            <a:r>
              <a:rPr lang="hu-HU" dirty="0" err="1"/>
              <a:t>Septum</a:t>
            </a:r>
            <a:r>
              <a:rPr lang="hu-HU" dirty="0"/>
              <a:t> </a:t>
            </a:r>
            <a:r>
              <a:rPr lang="hu-HU" dirty="0" err="1"/>
              <a:t>pellucidum</a:t>
            </a:r>
            <a:r>
              <a:rPr lang="hu-HU" dirty="0"/>
              <a:t> (</a:t>
            </a:r>
            <a:r>
              <a:rPr lang="hu-HU" dirty="0" err="1"/>
              <a:t>med</a:t>
            </a:r>
            <a:r>
              <a:rPr lang="hu-HU" dirty="0"/>
              <a:t>), Rostrum </a:t>
            </a:r>
            <a:r>
              <a:rPr lang="hu-HU" dirty="0" err="1"/>
              <a:t>corp.</a:t>
            </a:r>
            <a:r>
              <a:rPr lang="hu-HU" dirty="0"/>
              <a:t> </a:t>
            </a:r>
            <a:r>
              <a:rPr lang="hu-HU" dirty="0" err="1"/>
              <a:t>call</a:t>
            </a:r>
            <a:r>
              <a:rPr lang="hu-HU" dirty="0"/>
              <a:t>. </a:t>
            </a:r>
            <a:r>
              <a:rPr lang="hu-HU" dirty="0" err="1"/>
              <a:t>Ausstrahlung</a:t>
            </a:r>
            <a:r>
              <a:rPr lang="hu-HU" dirty="0"/>
              <a:t>(</a:t>
            </a:r>
            <a:r>
              <a:rPr lang="hu-HU" dirty="0" err="1"/>
              <a:t>Boden</a:t>
            </a:r>
            <a:r>
              <a:rPr lang="hu-HU" dirty="0"/>
              <a:t>), </a:t>
            </a:r>
            <a:r>
              <a:rPr lang="hu-HU" dirty="0" err="1"/>
              <a:t>Caput</a:t>
            </a:r>
            <a:r>
              <a:rPr lang="hu-HU" dirty="0"/>
              <a:t> </a:t>
            </a:r>
            <a:r>
              <a:rPr lang="hu-HU" dirty="0" err="1"/>
              <a:t>n.caud</a:t>
            </a:r>
            <a:r>
              <a:rPr lang="hu-HU" dirty="0"/>
              <a:t>. (lat), </a:t>
            </a:r>
            <a:r>
              <a:rPr lang="hu-HU" dirty="0" err="1"/>
              <a:t>Genu</a:t>
            </a:r>
            <a:r>
              <a:rPr lang="hu-HU" dirty="0"/>
              <a:t>, Truncus </a:t>
            </a:r>
            <a:r>
              <a:rPr lang="hu-HU" dirty="0" err="1"/>
              <a:t>c.c</a:t>
            </a:r>
            <a:r>
              <a:rPr lang="hu-HU" dirty="0"/>
              <a:t>. (</a:t>
            </a:r>
            <a:r>
              <a:rPr lang="hu-HU" dirty="0" err="1"/>
              <a:t>Dach</a:t>
            </a:r>
            <a:r>
              <a:rPr lang="hu-HU" dirty="0"/>
              <a:t>, </a:t>
            </a:r>
            <a:r>
              <a:rPr lang="hu-HU" dirty="0" err="1"/>
              <a:t>Vorderwand</a:t>
            </a:r>
            <a:endParaRPr lang="hu-HU" dirty="0"/>
          </a:p>
          <a:p>
            <a:r>
              <a:rPr lang="hu-HU" b="1" dirty="0"/>
              <a:t>Pars centralis</a:t>
            </a:r>
            <a:r>
              <a:rPr lang="hu-HU" dirty="0"/>
              <a:t>: </a:t>
            </a:r>
            <a:r>
              <a:rPr lang="hu-HU" dirty="0" err="1"/>
              <a:t>Nucl</a:t>
            </a:r>
            <a:r>
              <a:rPr lang="hu-HU" dirty="0"/>
              <a:t>. </a:t>
            </a:r>
            <a:r>
              <a:rPr lang="hu-HU" dirty="0" err="1"/>
              <a:t>caud</a:t>
            </a:r>
            <a:r>
              <a:rPr lang="hu-HU" dirty="0"/>
              <a:t>, </a:t>
            </a:r>
            <a:r>
              <a:rPr lang="hu-HU" dirty="0" err="1"/>
              <a:t>Stria</a:t>
            </a:r>
            <a:r>
              <a:rPr lang="hu-HU" dirty="0"/>
              <a:t> </a:t>
            </a:r>
            <a:r>
              <a:rPr lang="hu-HU" dirty="0" err="1"/>
              <a:t>term</a:t>
            </a:r>
            <a:r>
              <a:rPr lang="hu-HU" dirty="0"/>
              <a:t>., </a:t>
            </a:r>
            <a:r>
              <a:rPr lang="hu-HU" dirty="0" err="1"/>
              <a:t>Lamina</a:t>
            </a:r>
            <a:r>
              <a:rPr lang="hu-HU" dirty="0"/>
              <a:t> </a:t>
            </a:r>
            <a:r>
              <a:rPr lang="hu-HU" dirty="0" err="1"/>
              <a:t>affixa</a:t>
            </a:r>
            <a:r>
              <a:rPr lang="hu-HU" dirty="0"/>
              <a:t> am </a:t>
            </a:r>
            <a:r>
              <a:rPr lang="hu-HU" dirty="0" err="1"/>
              <a:t>Thalamus</a:t>
            </a:r>
            <a:r>
              <a:rPr lang="hu-HU" dirty="0"/>
              <a:t> (</a:t>
            </a:r>
            <a:r>
              <a:rPr lang="hu-HU" dirty="0" err="1"/>
              <a:t>Boden</a:t>
            </a:r>
            <a:r>
              <a:rPr lang="hu-HU" dirty="0"/>
              <a:t>), Truncus </a:t>
            </a:r>
            <a:r>
              <a:rPr lang="hu-HU" dirty="0" err="1"/>
              <a:t>c.c</a:t>
            </a:r>
            <a:r>
              <a:rPr lang="hu-HU" dirty="0"/>
              <a:t>. </a:t>
            </a:r>
            <a:r>
              <a:rPr lang="hu-HU" dirty="0" err="1"/>
              <a:t>Ausstrahlung</a:t>
            </a:r>
            <a:r>
              <a:rPr lang="hu-HU" dirty="0"/>
              <a:t> (</a:t>
            </a:r>
            <a:r>
              <a:rPr lang="hu-HU" dirty="0" err="1"/>
              <a:t>Dach</a:t>
            </a:r>
            <a:r>
              <a:rPr lang="hu-HU" dirty="0"/>
              <a:t>)</a:t>
            </a:r>
          </a:p>
          <a:p>
            <a:r>
              <a:rPr lang="hu-HU" b="1" dirty="0" err="1"/>
              <a:t>Cornu</a:t>
            </a:r>
            <a:r>
              <a:rPr lang="hu-HU" b="1" dirty="0"/>
              <a:t> posterius</a:t>
            </a:r>
            <a:r>
              <a:rPr lang="hu-HU" dirty="0"/>
              <a:t>: </a:t>
            </a:r>
            <a:r>
              <a:rPr lang="hu-HU" dirty="0" err="1"/>
              <a:t>Tapetum</a:t>
            </a:r>
            <a:r>
              <a:rPr lang="hu-HU" dirty="0"/>
              <a:t> (ex </a:t>
            </a:r>
            <a:r>
              <a:rPr lang="hu-HU" dirty="0" err="1"/>
              <a:t>C.c</a:t>
            </a:r>
            <a:r>
              <a:rPr lang="hu-HU" dirty="0"/>
              <a:t>.) (lat), </a:t>
            </a:r>
            <a:r>
              <a:rPr lang="hu-HU" dirty="0" err="1"/>
              <a:t>weiße</a:t>
            </a:r>
            <a:r>
              <a:rPr lang="hu-HU" dirty="0"/>
              <a:t> </a:t>
            </a:r>
            <a:r>
              <a:rPr lang="hu-HU" dirty="0" err="1"/>
              <a:t>Substanz</a:t>
            </a:r>
            <a:r>
              <a:rPr lang="hu-HU" dirty="0"/>
              <a:t> (</a:t>
            </a:r>
            <a:r>
              <a:rPr lang="hu-HU" dirty="0" err="1"/>
              <a:t>übrigens</a:t>
            </a:r>
            <a:r>
              <a:rPr lang="hu-HU" dirty="0"/>
              <a:t>)</a:t>
            </a:r>
          </a:p>
          <a:p>
            <a:r>
              <a:rPr lang="hu-HU" b="1" dirty="0" err="1"/>
              <a:t>Cornu</a:t>
            </a:r>
            <a:r>
              <a:rPr lang="hu-HU" b="1" dirty="0"/>
              <a:t> </a:t>
            </a:r>
            <a:r>
              <a:rPr lang="hu-HU" b="1" dirty="0" err="1"/>
              <a:t>inferius</a:t>
            </a:r>
            <a:r>
              <a:rPr lang="hu-HU" dirty="0"/>
              <a:t>: </a:t>
            </a:r>
            <a:r>
              <a:rPr lang="hu-HU" dirty="0" err="1"/>
              <a:t>Hippocampus</a:t>
            </a:r>
            <a:r>
              <a:rPr lang="hu-HU" dirty="0"/>
              <a:t>, Emin. coll. (</a:t>
            </a:r>
            <a:r>
              <a:rPr lang="hu-HU" dirty="0" err="1"/>
              <a:t>Boden</a:t>
            </a:r>
            <a:r>
              <a:rPr lang="hu-HU" dirty="0"/>
              <a:t>), </a:t>
            </a:r>
            <a:r>
              <a:rPr lang="hu-HU" dirty="0" err="1"/>
              <a:t>Tapetum</a:t>
            </a:r>
            <a:r>
              <a:rPr lang="hu-HU"/>
              <a:t> (lat) </a:t>
            </a:r>
            <a:endParaRPr lang="hu-HU" dirty="0"/>
          </a:p>
          <a:p>
            <a:endParaRPr lang="de-DE" dirty="0"/>
          </a:p>
        </p:txBody>
      </p:sp>
    </p:spTree>
    <p:extLst>
      <p:ext uri="{BB962C8B-B14F-4D97-AF65-F5344CB8AC3E}">
        <p14:creationId xmlns:p14="http://schemas.microsoft.com/office/powerpoint/2010/main" val="2117504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752" y="525434"/>
            <a:ext cx="7299524" cy="5453341"/>
          </a:xfrm>
          <a:prstGeom prst="rect">
            <a:avLst/>
          </a:prstGeom>
        </p:spPr>
      </p:pic>
      <p:sp>
        <p:nvSpPr>
          <p:cNvPr id="3" name="Szövegdoboz 2"/>
          <p:cNvSpPr txBox="1"/>
          <p:nvPr/>
        </p:nvSpPr>
        <p:spPr>
          <a:xfrm>
            <a:off x="970675" y="6044575"/>
            <a:ext cx="7498080" cy="646331"/>
          </a:xfrm>
          <a:prstGeom prst="rect">
            <a:avLst/>
          </a:prstGeom>
          <a:noFill/>
        </p:spPr>
        <p:txBody>
          <a:bodyPr wrap="square" rtlCol="0">
            <a:spAutoFit/>
          </a:bodyPr>
          <a:lstStyle/>
          <a:p>
            <a:r>
              <a:rPr lang="hu-HU" dirty="0" err="1"/>
              <a:t>Aquaeductus</a:t>
            </a:r>
            <a:r>
              <a:rPr lang="hu-HU" dirty="0"/>
              <a:t>: </a:t>
            </a:r>
            <a:r>
              <a:rPr lang="hu-HU" dirty="0" err="1"/>
              <a:t>Verbindung</a:t>
            </a:r>
            <a:r>
              <a:rPr lang="hu-HU" dirty="0"/>
              <a:t> </a:t>
            </a:r>
            <a:r>
              <a:rPr lang="hu-HU" dirty="0" err="1"/>
              <a:t>zwischen</a:t>
            </a:r>
            <a:r>
              <a:rPr lang="hu-HU" dirty="0"/>
              <a:t> III. und IV. </a:t>
            </a:r>
            <a:r>
              <a:rPr lang="hu-HU" dirty="0" err="1"/>
              <a:t>Ventrikeln</a:t>
            </a:r>
            <a:r>
              <a:rPr lang="hu-HU" dirty="0"/>
              <a:t> (</a:t>
            </a:r>
            <a:r>
              <a:rPr lang="hu-HU" dirty="0" err="1"/>
              <a:t>im</a:t>
            </a:r>
            <a:r>
              <a:rPr lang="hu-HU" dirty="0"/>
              <a:t> </a:t>
            </a:r>
            <a:r>
              <a:rPr lang="hu-HU" dirty="0" err="1"/>
              <a:t>Mittelhirn</a:t>
            </a:r>
            <a:r>
              <a:rPr lang="hu-HU" dirty="0"/>
              <a:t>)</a:t>
            </a:r>
          </a:p>
          <a:p>
            <a:r>
              <a:rPr lang="hu-HU" dirty="0"/>
              <a:t>IV. </a:t>
            </a:r>
            <a:r>
              <a:rPr lang="hu-HU" dirty="0" err="1"/>
              <a:t>Ventrikel</a:t>
            </a:r>
            <a:r>
              <a:rPr lang="hu-HU" dirty="0"/>
              <a:t> </a:t>
            </a:r>
            <a:r>
              <a:rPr lang="hu-HU" dirty="0" err="1"/>
              <a:t>liegt</a:t>
            </a:r>
            <a:r>
              <a:rPr lang="hu-HU" dirty="0"/>
              <a:t> </a:t>
            </a:r>
            <a:r>
              <a:rPr lang="hu-HU" dirty="0" err="1"/>
              <a:t>zwischen</a:t>
            </a:r>
            <a:r>
              <a:rPr lang="hu-HU" dirty="0"/>
              <a:t> </a:t>
            </a:r>
            <a:r>
              <a:rPr lang="hu-HU" dirty="0" err="1"/>
              <a:t>Medulla</a:t>
            </a:r>
            <a:r>
              <a:rPr lang="hu-HU" dirty="0"/>
              <a:t> </a:t>
            </a:r>
            <a:r>
              <a:rPr lang="hu-HU" dirty="0" err="1"/>
              <a:t>oblongata</a:t>
            </a:r>
            <a:r>
              <a:rPr lang="hu-HU" dirty="0"/>
              <a:t>/</a:t>
            </a:r>
            <a:r>
              <a:rPr lang="hu-HU" dirty="0" err="1"/>
              <a:t>Pons</a:t>
            </a:r>
            <a:r>
              <a:rPr lang="hu-HU" dirty="0"/>
              <a:t> und </a:t>
            </a:r>
            <a:r>
              <a:rPr lang="hu-HU" dirty="0" err="1"/>
              <a:t>Kleinhirn</a:t>
            </a:r>
            <a:endParaRPr lang="de-DE" dirty="0"/>
          </a:p>
        </p:txBody>
      </p:sp>
      <p:sp>
        <p:nvSpPr>
          <p:cNvPr id="5" name="Szövegdoboz 4">
            <a:extLst>
              <a:ext uri="{FF2B5EF4-FFF2-40B4-BE49-F238E27FC236}">
                <a16:creationId xmlns:a16="http://schemas.microsoft.com/office/drawing/2014/main" id="{F5201540-D109-4AF9-B1AE-C67CC896A9CE}"/>
              </a:ext>
            </a:extLst>
          </p:cNvPr>
          <p:cNvSpPr txBox="1"/>
          <p:nvPr/>
        </p:nvSpPr>
        <p:spPr>
          <a:xfrm>
            <a:off x="569394" y="28129"/>
            <a:ext cx="8265119" cy="523220"/>
          </a:xfrm>
          <a:prstGeom prst="rect">
            <a:avLst/>
          </a:prstGeom>
          <a:noFill/>
        </p:spPr>
        <p:txBody>
          <a:bodyPr wrap="square" rtlCol="0">
            <a:spAutoFit/>
          </a:bodyPr>
          <a:lstStyle/>
          <a:p>
            <a:pPr algn="ctr"/>
            <a:r>
              <a:rPr lang="de-DE" sz="2800" b="1" dirty="0" smtClean="0"/>
              <a:t>Ausgusspräparat von Ventrikelsystem des Gehirns</a:t>
            </a:r>
            <a:endParaRPr lang="de-DE" sz="2800" b="1" dirty="0"/>
          </a:p>
        </p:txBody>
      </p:sp>
    </p:spTree>
    <p:extLst>
      <p:ext uri="{BB962C8B-B14F-4D97-AF65-F5344CB8AC3E}">
        <p14:creationId xmlns:p14="http://schemas.microsoft.com/office/powerpoint/2010/main" val="850000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3226"/>
            <a:ext cx="9144000" cy="6011547"/>
          </a:xfrm>
          <a:prstGeom prst="rect">
            <a:avLst/>
          </a:prstGeom>
        </p:spPr>
      </p:pic>
      <p:sp>
        <p:nvSpPr>
          <p:cNvPr id="3" name="Ellipszis 2"/>
          <p:cNvSpPr/>
          <p:nvPr/>
        </p:nvSpPr>
        <p:spPr>
          <a:xfrm>
            <a:off x="6864592" y="2372760"/>
            <a:ext cx="2411760"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331981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834"/>
            <a:ext cx="9144000" cy="6564332"/>
          </a:xfrm>
          <a:prstGeom prst="rect">
            <a:avLst/>
          </a:prstGeom>
        </p:spPr>
      </p:pic>
      <p:sp>
        <p:nvSpPr>
          <p:cNvPr id="3" name="Ellipszis 2"/>
          <p:cNvSpPr/>
          <p:nvPr/>
        </p:nvSpPr>
        <p:spPr>
          <a:xfrm>
            <a:off x="6432360" y="1100680"/>
            <a:ext cx="2376264"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008960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768"/>
            <a:ext cx="9144000" cy="6656463"/>
          </a:xfrm>
          <a:prstGeom prst="rect">
            <a:avLst/>
          </a:prstGeom>
        </p:spPr>
      </p:pic>
      <p:sp>
        <p:nvSpPr>
          <p:cNvPr id="3" name="Ellipszis 2"/>
          <p:cNvSpPr/>
          <p:nvPr/>
        </p:nvSpPr>
        <p:spPr>
          <a:xfrm>
            <a:off x="7452320" y="4509120"/>
            <a:ext cx="1475656" cy="444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 name="Ellipszis 3"/>
          <p:cNvSpPr/>
          <p:nvPr/>
        </p:nvSpPr>
        <p:spPr>
          <a:xfrm>
            <a:off x="7032488" y="1124744"/>
            <a:ext cx="2195736"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838240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err="1"/>
              <a:t>Embryologie</a:t>
            </a:r>
            <a:r>
              <a:rPr lang="hu-HU" dirty="0"/>
              <a:t> des </a:t>
            </a:r>
            <a:r>
              <a:rPr lang="hu-HU" dirty="0" err="1"/>
              <a:t>Großhirns</a:t>
            </a:r>
            <a:endParaRPr lang="de-DE" dirty="0"/>
          </a:p>
        </p:txBody>
      </p:sp>
      <p:sp>
        <p:nvSpPr>
          <p:cNvPr id="3" name="Alcím 2"/>
          <p:cNvSpPr>
            <a:spLocks noGrp="1"/>
          </p:cNvSpPr>
          <p:nvPr>
            <p:ph type="subTitle" idx="1"/>
          </p:nvPr>
        </p:nvSpPr>
        <p:spPr/>
        <p:txBody>
          <a:bodyPr/>
          <a:lstStyle/>
          <a:p>
            <a:endParaRPr lang="de-DE"/>
          </a:p>
        </p:txBody>
      </p:sp>
    </p:spTree>
    <p:extLst>
      <p:ext uri="{BB962C8B-B14F-4D97-AF65-F5344CB8AC3E}">
        <p14:creationId xmlns:p14="http://schemas.microsoft.com/office/powerpoint/2010/main" val="2223671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Sobotta_Band_3\Kapitel_12\mit_Beschriftung\chp12_fig022.jpg"/>
          <p:cNvPicPr>
            <a:picLocks noChangeAspect="1" noChangeArrowheads="1"/>
          </p:cNvPicPr>
          <p:nvPr/>
        </p:nvPicPr>
        <p:blipFill>
          <a:blip r:embed="rId2" cstate="print"/>
          <a:srcRect/>
          <a:stretch>
            <a:fillRect/>
          </a:stretch>
        </p:blipFill>
        <p:spPr bwMode="auto">
          <a:xfrm>
            <a:off x="179512" y="260648"/>
            <a:ext cx="3888432" cy="6291003"/>
          </a:xfrm>
          <a:prstGeom prst="rect">
            <a:avLst/>
          </a:prstGeom>
          <a:noFill/>
        </p:spPr>
      </p:pic>
      <p:sp>
        <p:nvSpPr>
          <p:cNvPr id="3" name="Szövegdoboz 2">
            <a:extLst>
              <a:ext uri="{FF2B5EF4-FFF2-40B4-BE49-F238E27FC236}">
                <a16:creationId xmlns:a16="http://schemas.microsoft.com/office/drawing/2014/main" id="{424C89FC-2CD7-47F5-8493-9514ED6BE6B5}"/>
              </a:ext>
            </a:extLst>
          </p:cNvPr>
          <p:cNvSpPr txBox="1"/>
          <p:nvPr/>
        </p:nvSpPr>
        <p:spPr>
          <a:xfrm>
            <a:off x="4139952" y="620688"/>
            <a:ext cx="4896544" cy="923330"/>
          </a:xfrm>
          <a:prstGeom prst="rect">
            <a:avLst/>
          </a:prstGeom>
          <a:noFill/>
        </p:spPr>
        <p:txBody>
          <a:bodyPr wrap="square" rtlCol="0">
            <a:spAutoFit/>
          </a:bodyPr>
          <a:lstStyle/>
          <a:p>
            <a:r>
              <a:rPr lang="hu-HU" b="1" dirty="0">
                <a:latin typeface="Segoe UI" panose="020B0502040204020203" pitchFamily="34" charset="0"/>
                <a:cs typeface="Segoe UI" panose="020B0502040204020203" pitchFamily="34" charset="0"/>
              </a:rPr>
              <a:t>Die </a:t>
            </a:r>
            <a:r>
              <a:rPr lang="hu-HU" b="1" dirty="0" err="1">
                <a:latin typeface="Segoe UI" panose="020B0502040204020203" pitchFamily="34" charset="0"/>
                <a:cs typeface="Segoe UI" panose="020B0502040204020203" pitchFamily="34" charset="0"/>
              </a:rPr>
              <a:t>drei</a:t>
            </a:r>
            <a:r>
              <a:rPr lang="hu-HU" b="1" dirty="0">
                <a:latin typeface="Segoe UI" panose="020B0502040204020203" pitchFamily="34" charset="0"/>
                <a:cs typeface="Segoe UI" panose="020B0502040204020203" pitchFamily="34" charset="0"/>
              </a:rPr>
              <a:t> </a:t>
            </a:r>
            <a:r>
              <a:rPr lang="hu-HU" b="1" dirty="0" err="1">
                <a:latin typeface="Segoe UI" panose="020B0502040204020203" pitchFamily="34" charset="0"/>
                <a:cs typeface="Segoe UI" panose="020B0502040204020203" pitchFamily="34" charset="0"/>
              </a:rPr>
              <a:t>primären</a:t>
            </a:r>
            <a:r>
              <a:rPr lang="hu-HU" b="1" dirty="0">
                <a:latin typeface="Segoe UI" panose="020B0502040204020203" pitchFamily="34" charset="0"/>
                <a:cs typeface="Segoe UI" panose="020B0502040204020203" pitchFamily="34" charset="0"/>
              </a:rPr>
              <a:t> </a:t>
            </a:r>
            <a:r>
              <a:rPr lang="hu-HU" b="1" dirty="0" err="1">
                <a:latin typeface="Segoe UI" panose="020B0502040204020203" pitchFamily="34" charset="0"/>
                <a:cs typeface="Segoe UI" panose="020B0502040204020203" pitchFamily="34" charset="0"/>
              </a:rPr>
              <a:t>Hirnbläschen</a:t>
            </a:r>
            <a:r>
              <a:rPr lang="hu-HU" b="1" dirty="0">
                <a:latin typeface="Segoe UI" panose="020B0502040204020203" pitchFamily="34" charset="0"/>
                <a:cs typeface="Segoe UI" panose="020B0502040204020203" pitchFamily="34" charset="0"/>
              </a:rPr>
              <a:t> </a:t>
            </a:r>
            <a:r>
              <a:rPr lang="hu-HU" dirty="0">
                <a:latin typeface="Segoe UI" panose="020B0502040204020203" pitchFamily="34" charset="0"/>
                <a:cs typeface="Segoe UI" panose="020B0502040204020203" pitchFamily="34" charset="0"/>
              </a:rPr>
              <a:t>am </a:t>
            </a:r>
            <a:r>
              <a:rPr lang="hu-HU" dirty="0" err="1">
                <a:latin typeface="Segoe UI" panose="020B0502040204020203" pitchFamily="34" charset="0"/>
                <a:cs typeface="Segoe UI" panose="020B0502040204020203" pitchFamily="34" charset="0"/>
              </a:rPr>
              <a:t>rostralen</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Ende</a:t>
            </a:r>
            <a:r>
              <a:rPr lang="hu-HU" dirty="0">
                <a:latin typeface="Segoe UI" panose="020B0502040204020203" pitchFamily="34" charset="0"/>
                <a:cs typeface="Segoe UI" panose="020B0502040204020203" pitchFamily="34" charset="0"/>
              </a:rPr>
              <a:t> des </a:t>
            </a:r>
            <a:r>
              <a:rPr lang="hu-HU" dirty="0" err="1">
                <a:latin typeface="Segoe UI" panose="020B0502040204020203" pitchFamily="34" charset="0"/>
                <a:cs typeface="Segoe UI" panose="020B0502040204020203" pitchFamily="34" charset="0"/>
              </a:rPr>
              <a:t>Neuralrohrs</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schematische</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Dorsalansicht</a:t>
            </a:r>
            <a:r>
              <a:rPr lang="hu-HU" dirty="0">
                <a:latin typeface="Segoe UI" panose="020B0502040204020203" pitchFamily="34" charset="0"/>
                <a:cs typeface="Segoe UI" panose="020B0502040204020203" pitchFamily="34" charset="0"/>
              </a:rPr>
              <a:t>)</a:t>
            </a:r>
          </a:p>
        </p:txBody>
      </p:sp>
      <p:sp>
        <p:nvSpPr>
          <p:cNvPr id="2" name="Szövegdoboz 1"/>
          <p:cNvSpPr txBox="1"/>
          <p:nvPr/>
        </p:nvSpPr>
        <p:spPr>
          <a:xfrm>
            <a:off x="5148064" y="5877272"/>
            <a:ext cx="1368152" cy="584775"/>
          </a:xfrm>
          <a:prstGeom prst="rect">
            <a:avLst/>
          </a:prstGeom>
          <a:noFill/>
        </p:spPr>
        <p:txBody>
          <a:bodyPr wrap="square" rtlCol="0">
            <a:spAutoFit/>
          </a:bodyPr>
          <a:lstStyle/>
          <a:p>
            <a:r>
              <a:rPr lang="hu-HU" sz="3200" b="1" dirty="0">
                <a:latin typeface="Segoe UI" panose="020B0502040204020203" pitchFamily="34" charset="0"/>
                <a:cs typeface="Segoe UI" panose="020B0502040204020203" pitchFamily="34" charset="0"/>
              </a:rPr>
              <a:t>4. EW</a:t>
            </a:r>
          </a:p>
        </p:txBody>
      </p:sp>
    </p:spTree>
    <p:extLst>
      <p:ext uri="{BB962C8B-B14F-4D97-AF65-F5344CB8AC3E}">
        <p14:creationId xmlns:p14="http://schemas.microsoft.com/office/powerpoint/2010/main" val="516996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11612" cy="4060360"/>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5407" y="2797639"/>
            <a:ext cx="4688593" cy="4060361"/>
          </a:xfrm>
          <a:prstGeom prst="rect">
            <a:avLst/>
          </a:prstGeom>
        </p:spPr>
      </p:pic>
      <p:sp>
        <p:nvSpPr>
          <p:cNvPr id="4" name="Szövegdoboz 3">
            <a:extLst>
              <a:ext uri="{FF2B5EF4-FFF2-40B4-BE49-F238E27FC236}">
                <a16:creationId xmlns:a16="http://schemas.microsoft.com/office/drawing/2014/main" id="{0C161957-66F5-45EB-93CD-8047A6782A46}"/>
              </a:ext>
            </a:extLst>
          </p:cNvPr>
          <p:cNvSpPr txBox="1"/>
          <p:nvPr/>
        </p:nvSpPr>
        <p:spPr>
          <a:xfrm>
            <a:off x="5281684" y="300251"/>
            <a:ext cx="3493826" cy="1754326"/>
          </a:xfrm>
          <a:prstGeom prst="rect">
            <a:avLst/>
          </a:prstGeom>
          <a:noFill/>
        </p:spPr>
        <p:txBody>
          <a:bodyPr wrap="square" rtlCol="0">
            <a:spAutoFit/>
          </a:bodyPr>
          <a:lstStyle/>
          <a:p>
            <a:r>
              <a:rPr lang="de-DE" dirty="0"/>
              <a:t>Endhirn</a:t>
            </a:r>
            <a:r>
              <a:rPr lang="hu-HU" dirty="0"/>
              <a:t> </a:t>
            </a:r>
            <a:r>
              <a:rPr lang="hu-HU" dirty="0" err="1"/>
              <a:t>ist</a:t>
            </a:r>
            <a:r>
              <a:rPr lang="hu-HU" dirty="0"/>
              <a:t> </a:t>
            </a:r>
            <a:r>
              <a:rPr lang="de-DE" dirty="0"/>
              <a:t>ohne die anderen Hirnanteilen (nur mit </a:t>
            </a:r>
            <a:r>
              <a:rPr lang="de-DE" dirty="0" err="1"/>
              <a:t>Diencephalon</a:t>
            </a:r>
            <a:r>
              <a:rPr lang="hu-HU" dirty="0"/>
              <a:t>: </a:t>
            </a:r>
            <a:r>
              <a:rPr lang="hu-HU" dirty="0" err="1"/>
              <a:t>hellorange</a:t>
            </a:r>
            <a:r>
              <a:rPr lang="hu-HU" dirty="0"/>
              <a:t>, </a:t>
            </a:r>
            <a:r>
              <a:rPr lang="hu-HU" dirty="0" err="1"/>
              <a:t>nutr</a:t>
            </a:r>
            <a:r>
              <a:rPr lang="hu-HU" dirty="0"/>
              <a:t> </a:t>
            </a:r>
            <a:r>
              <a:rPr lang="hu-HU" dirty="0" err="1"/>
              <a:t>unten</a:t>
            </a:r>
            <a:r>
              <a:rPr lang="de-DE" dirty="0"/>
              <a:t>)</a:t>
            </a:r>
            <a:r>
              <a:rPr lang="hu-HU" dirty="0"/>
              <a:t> </a:t>
            </a:r>
            <a:r>
              <a:rPr lang="hu-HU" dirty="0" err="1"/>
              <a:t>dargestellt</a:t>
            </a:r>
            <a:r>
              <a:rPr lang="hu-HU" dirty="0"/>
              <a:t>: </a:t>
            </a:r>
            <a:r>
              <a:rPr lang="de-DE" dirty="0"/>
              <a:t>Hirnstamm und Kleinhirn sind abgelöst.</a:t>
            </a:r>
            <a:endParaRPr lang="hu-HU" dirty="0"/>
          </a:p>
          <a:p>
            <a:r>
              <a:rPr lang="hu-HU" dirty="0" err="1"/>
              <a:t>Lappengliederung</a:t>
            </a:r>
            <a:endParaRPr lang="de-DE" dirty="0"/>
          </a:p>
        </p:txBody>
      </p:sp>
      <p:sp>
        <p:nvSpPr>
          <p:cNvPr id="5" name="Szövegdoboz 4"/>
          <p:cNvSpPr txBox="1"/>
          <p:nvPr/>
        </p:nvSpPr>
        <p:spPr>
          <a:xfrm>
            <a:off x="125760" y="3991076"/>
            <a:ext cx="4203887" cy="2893100"/>
          </a:xfrm>
          <a:prstGeom prst="rect">
            <a:avLst/>
          </a:prstGeom>
          <a:noFill/>
        </p:spPr>
        <p:txBody>
          <a:bodyPr wrap="square" rtlCol="0">
            <a:spAutoFit/>
          </a:bodyPr>
          <a:lstStyle/>
          <a:p>
            <a:r>
              <a:rPr lang="hu-HU" sz="1400" dirty="0" err="1"/>
              <a:t>Frontallappe</a:t>
            </a:r>
            <a:r>
              <a:rPr lang="hu-HU" sz="1400" dirty="0"/>
              <a:t>: </a:t>
            </a:r>
            <a:r>
              <a:rPr lang="hu-HU" sz="1400" dirty="0" err="1"/>
              <a:t>Sulcus</a:t>
            </a:r>
            <a:r>
              <a:rPr lang="hu-HU" sz="1400" dirty="0"/>
              <a:t> centr., S. </a:t>
            </a:r>
            <a:r>
              <a:rPr lang="hu-HU" sz="1400" dirty="0" err="1"/>
              <a:t>cinguli</a:t>
            </a:r>
            <a:r>
              <a:rPr lang="hu-HU" sz="1400" dirty="0"/>
              <a:t/>
            </a:r>
            <a:br>
              <a:rPr lang="hu-HU" sz="1400" dirty="0"/>
            </a:br>
            <a:endParaRPr lang="hu-HU" sz="1400" dirty="0"/>
          </a:p>
          <a:p>
            <a:r>
              <a:rPr lang="hu-HU" sz="1400" dirty="0" err="1"/>
              <a:t>Temporallappe</a:t>
            </a:r>
            <a:r>
              <a:rPr lang="hu-HU" sz="1400" dirty="0"/>
              <a:t>: </a:t>
            </a:r>
            <a:r>
              <a:rPr lang="hu-HU" sz="1400" dirty="0" err="1"/>
              <a:t>Sulcus</a:t>
            </a:r>
            <a:r>
              <a:rPr lang="hu-HU" sz="1400" dirty="0"/>
              <a:t> lat., </a:t>
            </a:r>
            <a:r>
              <a:rPr lang="hu-HU" sz="1400" dirty="0" err="1"/>
              <a:t>Sulc</a:t>
            </a:r>
            <a:r>
              <a:rPr lang="hu-HU" sz="1400" dirty="0"/>
              <a:t>. collat.</a:t>
            </a:r>
            <a:br>
              <a:rPr lang="hu-HU" sz="1400" dirty="0"/>
            </a:br>
            <a:endParaRPr lang="hu-HU" sz="1400" dirty="0"/>
          </a:p>
          <a:p>
            <a:r>
              <a:rPr lang="hu-HU" sz="1400" dirty="0" err="1"/>
              <a:t>Parietallappe</a:t>
            </a:r>
            <a:r>
              <a:rPr lang="hu-HU" sz="1400" dirty="0"/>
              <a:t>: </a:t>
            </a:r>
            <a:r>
              <a:rPr lang="hu-HU" sz="1400" dirty="0" err="1"/>
              <a:t>Sulcus</a:t>
            </a:r>
            <a:r>
              <a:rPr lang="hu-HU" sz="1400" dirty="0"/>
              <a:t> </a:t>
            </a:r>
            <a:r>
              <a:rPr lang="hu-HU" sz="1400" dirty="0" err="1"/>
              <a:t>parietoocc</a:t>
            </a:r>
            <a:r>
              <a:rPr lang="hu-HU" sz="1400" dirty="0"/>
              <a:t>.</a:t>
            </a:r>
          </a:p>
          <a:p>
            <a:r>
              <a:rPr lang="hu-HU" sz="1400" dirty="0"/>
              <a:t/>
            </a:r>
            <a:br>
              <a:rPr lang="hu-HU" sz="1400" dirty="0"/>
            </a:br>
            <a:r>
              <a:rPr lang="hu-HU" sz="1400" dirty="0" err="1"/>
              <a:t>Parietal-Okzipital</a:t>
            </a:r>
            <a:r>
              <a:rPr lang="hu-HU" sz="1400" dirty="0"/>
              <a:t> </a:t>
            </a:r>
            <a:r>
              <a:rPr lang="hu-HU" sz="1400" dirty="0" err="1"/>
              <a:t>Grenze</a:t>
            </a:r>
            <a:r>
              <a:rPr lang="hu-HU" sz="1400" dirty="0"/>
              <a:t>: </a:t>
            </a:r>
            <a:r>
              <a:rPr lang="hu-HU" sz="1400" b="1" dirty="0"/>
              <a:t>Incisura </a:t>
            </a:r>
            <a:r>
              <a:rPr lang="hu-HU" sz="1400" b="1" dirty="0" err="1"/>
              <a:t>praeoccipitalis</a:t>
            </a:r>
            <a:r>
              <a:rPr lang="hu-HU" sz="1400" b="1" dirty="0"/>
              <a:t> </a:t>
            </a:r>
            <a:r>
              <a:rPr lang="hu-HU" sz="1400" dirty="0"/>
              <a:t>(</a:t>
            </a:r>
            <a:r>
              <a:rPr lang="hu-HU" sz="1400" dirty="0" err="1"/>
              <a:t>Krümmung</a:t>
            </a:r>
            <a:r>
              <a:rPr lang="hu-HU" sz="1400" dirty="0"/>
              <a:t> an der </a:t>
            </a:r>
            <a:r>
              <a:rPr lang="hu-HU" sz="1400" dirty="0" err="1"/>
              <a:t>Unterkante</a:t>
            </a:r>
            <a:r>
              <a:rPr lang="hu-HU" sz="1400" dirty="0"/>
              <a:t>: </a:t>
            </a:r>
            <a:r>
              <a:rPr lang="hu-HU" sz="1400" dirty="0">
                <a:solidFill>
                  <a:srgbClr val="C00000"/>
                </a:solidFill>
                <a:sym typeface="Wingdings" panose="05000000000000000000" pitchFamily="2" charset="2"/>
              </a:rPr>
              <a:t></a:t>
            </a:r>
            <a:r>
              <a:rPr lang="hu-HU" sz="1400" dirty="0"/>
              <a:t>) und Sulcus </a:t>
            </a:r>
            <a:r>
              <a:rPr lang="hu-HU" sz="1400" dirty="0" err="1"/>
              <a:t>parietoocc</a:t>
            </a:r>
            <a:r>
              <a:rPr lang="hu-HU" sz="1400" dirty="0"/>
              <a:t>.</a:t>
            </a:r>
          </a:p>
          <a:p>
            <a:r>
              <a:rPr lang="hu-HU" sz="1400" dirty="0"/>
              <a:t/>
            </a:r>
            <a:br>
              <a:rPr lang="hu-HU" sz="1400" dirty="0"/>
            </a:br>
            <a:r>
              <a:rPr lang="hu-HU" sz="1400" dirty="0" err="1"/>
              <a:t>Parietal-Temporal</a:t>
            </a:r>
            <a:r>
              <a:rPr lang="hu-HU" sz="1400" dirty="0"/>
              <a:t> </a:t>
            </a:r>
            <a:r>
              <a:rPr lang="hu-HU" sz="1400" dirty="0" err="1"/>
              <a:t>Grenze</a:t>
            </a:r>
            <a:r>
              <a:rPr lang="hu-HU" sz="1400" dirty="0"/>
              <a:t>: von </a:t>
            </a:r>
            <a:r>
              <a:rPr lang="hu-HU" sz="1400" dirty="0" err="1"/>
              <a:t>kaudaler</a:t>
            </a:r>
            <a:r>
              <a:rPr lang="hu-HU" sz="1400" dirty="0"/>
              <a:t> Spitze von </a:t>
            </a:r>
            <a:r>
              <a:rPr lang="hu-HU" sz="1400" dirty="0" err="1"/>
              <a:t>Sulc</a:t>
            </a:r>
            <a:r>
              <a:rPr lang="hu-HU" sz="1400" dirty="0"/>
              <a:t>. lat. </a:t>
            </a:r>
            <a:r>
              <a:rPr lang="hu-HU" sz="1400" dirty="0" err="1"/>
              <a:t>zur</a:t>
            </a:r>
            <a:r>
              <a:rPr lang="hu-HU" sz="1400" dirty="0"/>
              <a:t> </a:t>
            </a:r>
            <a:r>
              <a:rPr lang="hu-HU" sz="1400" dirty="0" err="1"/>
              <a:t>Mittelpunkt</a:t>
            </a:r>
            <a:r>
              <a:rPr lang="hu-HU" sz="1400" dirty="0"/>
              <a:t> </a:t>
            </a:r>
            <a:r>
              <a:rPr lang="hu-HU" sz="1400" dirty="0" err="1"/>
              <a:t>zwischen</a:t>
            </a:r>
            <a:r>
              <a:rPr lang="hu-HU" sz="1400" dirty="0"/>
              <a:t> Inc. </a:t>
            </a:r>
            <a:r>
              <a:rPr lang="hu-HU" sz="1400" dirty="0" err="1"/>
              <a:t>praeocc</a:t>
            </a:r>
            <a:r>
              <a:rPr lang="hu-HU" sz="1400" dirty="0"/>
              <a:t>. und </a:t>
            </a:r>
            <a:r>
              <a:rPr lang="hu-HU" sz="1400" dirty="0" err="1"/>
              <a:t>Oberkante</a:t>
            </a:r>
            <a:r>
              <a:rPr lang="hu-HU" sz="1400" dirty="0"/>
              <a:t> von </a:t>
            </a:r>
            <a:r>
              <a:rPr lang="hu-HU" sz="1400" dirty="0" err="1"/>
              <a:t>Sulc</a:t>
            </a:r>
            <a:r>
              <a:rPr lang="hu-HU" sz="1400" dirty="0"/>
              <a:t>. </a:t>
            </a:r>
            <a:r>
              <a:rPr lang="hu-HU" sz="1400" dirty="0" err="1"/>
              <a:t>parietoocc</a:t>
            </a:r>
            <a:r>
              <a:rPr lang="hu-HU" sz="1400" dirty="0"/>
              <a:t>.</a:t>
            </a:r>
          </a:p>
        </p:txBody>
      </p:sp>
      <p:sp>
        <p:nvSpPr>
          <p:cNvPr id="6" name="Téglalap 5"/>
          <p:cNvSpPr/>
          <p:nvPr/>
        </p:nvSpPr>
        <p:spPr>
          <a:xfrm>
            <a:off x="3611966" y="2636468"/>
            <a:ext cx="389850" cy="369332"/>
          </a:xfrm>
          <a:prstGeom prst="rect">
            <a:avLst/>
          </a:prstGeom>
          <a:noFill/>
          <a:ln>
            <a:noFill/>
          </a:ln>
        </p:spPr>
        <p:txBody>
          <a:bodyPr wrap="none">
            <a:spAutoFit/>
          </a:bodyPr>
          <a:lstStyle/>
          <a:p>
            <a:r>
              <a:rPr lang="hu-HU" dirty="0">
                <a:solidFill>
                  <a:srgbClr val="C00000"/>
                </a:solidFill>
                <a:sym typeface="Wingdings" panose="05000000000000000000" pitchFamily="2" charset="2"/>
              </a:rPr>
              <a:t></a:t>
            </a:r>
            <a:endParaRPr lang="hu-HU" dirty="0"/>
          </a:p>
        </p:txBody>
      </p:sp>
    </p:spTree>
    <p:extLst>
      <p:ext uri="{BB962C8B-B14F-4D97-AF65-F5344CB8AC3E}">
        <p14:creationId xmlns:p14="http://schemas.microsoft.com/office/powerpoint/2010/main" val="706420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C6A8EC0E-F9D3-4102-B297-D3BD6C2020B1}"/>
              </a:ext>
            </a:extLst>
          </p:cNvPr>
          <p:cNvSpPr txBox="1"/>
          <p:nvPr/>
        </p:nvSpPr>
        <p:spPr>
          <a:xfrm>
            <a:off x="3275856" y="620688"/>
            <a:ext cx="3096344" cy="923330"/>
          </a:xfrm>
          <a:prstGeom prst="rect">
            <a:avLst/>
          </a:prstGeom>
          <a:noFill/>
        </p:spPr>
        <p:txBody>
          <a:bodyPr wrap="square" rtlCol="0">
            <a:spAutoFit/>
          </a:bodyPr>
          <a:lstStyle/>
          <a:p>
            <a:r>
              <a:rPr lang="hu-HU" dirty="0" err="1"/>
              <a:t>Primäre</a:t>
            </a:r>
            <a:r>
              <a:rPr lang="hu-HU" dirty="0"/>
              <a:t> </a:t>
            </a:r>
            <a:r>
              <a:rPr lang="hu-HU" dirty="0" err="1"/>
              <a:t>Hirnbläschen</a:t>
            </a:r>
            <a:r>
              <a:rPr lang="hu-HU" dirty="0"/>
              <a:t> am </a:t>
            </a:r>
            <a:r>
              <a:rPr lang="hu-HU" dirty="0" err="1"/>
              <a:t>rostralen</a:t>
            </a:r>
            <a:r>
              <a:rPr lang="hu-HU" dirty="0"/>
              <a:t> </a:t>
            </a:r>
            <a:r>
              <a:rPr lang="hu-HU" dirty="0" err="1"/>
              <a:t>Ende</a:t>
            </a:r>
            <a:r>
              <a:rPr lang="hu-HU" dirty="0"/>
              <a:t> </a:t>
            </a:r>
            <a:r>
              <a:rPr lang="hu-HU" dirty="0" err="1"/>
              <a:t>des</a:t>
            </a:r>
            <a:r>
              <a:rPr lang="hu-HU" dirty="0"/>
              <a:t> </a:t>
            </a:r>
            <a:r>
              <a:rPr lang="hu-HU" dirty="0" err="1"/>
              <a:t>Neuralrohrs</a:t>
            </a:r>
            <a:endParaRPr lang="hu-HU" dirty="0"/>
          </a:p>
          <a:p>
            <a:r>
              <a:rPr lang="hu-HU" dirty="0"/>
              <a:t>(</a:t>
            </a:r>
            <a:r>
              <a:rPr lang="hu-HU" dirty="0" err="1"/>
              <a:t>schematische</a:t>
            </a:r>
            <a:r>
              <a:rPr lang="hu-HU" dirty="0"/>
              <a:t> </a:t>
            </a:r>
            <a:r>
              <a:rPr lang="hu-HU" dirty="0" err="1"/>
              <a:t>Seitensicht</a:t>
            </a:r>
            <a:r>
              <a:rPr lang="hu-HU" dirty="0"/>
              <a:t>)</a:t>
            </a:r>
          </a:p>
        </p:txBody>
      </p:sp>
      <p:grpSp>
        <p:nvGrpSpPr>
          <p:cNvPr id="3" name="Csoportba foglalás 2"/>
          <p:cNvGrpSpPr/>
          <p:nvPr/>
        </p:nvGrpSpPr>
        <p:grpSpPr>
          <a:xfrm>
            <a:off x="251520" y="250988"/>
            <a:ext cx="6192687" cy="6354438"/>
            <a:chOff x="251520" y="250988"/>
            <a:chExt cx="6192687" cy="6354438"/>
          </a:xfrm>
        </p:grpSpPr>
        <p:pic>
          <p:nvPicPr>
            <p:cNvPr id="2050" name="Picture 2" descr="N:\Sobotta_Band_3\Kapitel_12\mit_Beschriftung\chp12_fig023.jpg"/>
            <p:cNvPicPr>
              <a:picLocks noChangeAspect="1" noChangeArrowheads="1"/>
            </p:cNvPicPr>
            <p:nvPr/>
          </p:nvPicPr>
          <p:blipFill>
            <a:blip r:embed="rId2" cstate="print"/>
            <a:srcRect/>
            <a:stretch>
              <a:fillRect/>
            </a:stretch>
          </p:blipFill>
          <p:spPr bwMode="auto">
            <a:xfrm>
              <a:off x="251520" y="250988"/>
              <a:ext cx="6192687" cy="6354438"/>
            </a:xfrm>
            <a:prstGeom prst="rect">
              <a:avLst/>
            </a:prstGeom>
            <a:noFill/>
          </p:spPr>
        </p:pic>
        <p:sp>
          <p:nvSpPr>
            <p:cNvPr id="2" name="Szövegdoboz 1"/>
            <p:cNvSpPr txBox="1"/>
            <p:nvPr/>
          </p:nvSpPr>
          <p:spPr>
            <a:xfrm>
              <a:off x="887560" y="4605008"/>
              <a:ext cx="2160240" cy="400110"/>
            </a:xfrm>
            <a:prstGeom prst="rect">
              <a:avLst/>
            </a:prstGeom>
            <a:solidFill>
              <a:schemeClr val="bg1"/>
            </a:solidFill>
          </p:spPr>
          <p:txBody>
            <a:bodyPr wrap="square" rtlCol="0">
              <a:spAutoFit/>
            </a:bodyPr>
            <a:lstStyle/>
            <a:p>
              <a:r>
                <a:rPr lang="hu-HU" sz="2000" dirty="0" err="1">
                  <a:latin typeface="Segoe UI" panose="020B0502040204020203" pitchFamily="34" charset="0"/>
                  <a:cs typeface="Segoe UI" panose="020B0502040204020203" pitchFamily="34" charset="0"/>
                </a:rPr>
                <a:t>Prosencephalon</a:t>
              </a:r>
              <a:endParaRPr lang="hu-HU" sz="2000" dirty="0">
                <a:latin typeface="Segoe UI" panose="020B0502040204020203" pitchFamily="34" charset="0"/>
                <a:cs typeface="Segoe UI" panose="020B0502040204020203" pitchFamily="34" charset="0"/>
              </a:endParaRPr>
            </a:p>
          </p:txBody>
        </p:sp>
      </p:grpSp>
      <p:sp>
        <p:nvSpPr>
          <p:cNvPr id="6" name="Szövegdoboz 5">
            <a:extLst>
              <a:ext uri="{FF2B5EF4-FFF2-40B4-BE49-F238E27FC236}">
                <a16:creationId xmlns:a16="http://schemas.microsoft.com/office/drawing/2014/main" id="{424C89FC-2CD7-47F5-8493-9514ED6BE6B5}"/>
              </a:ext>
            </a:extLst>
          </p:cNvPr>
          <p:cNvSpPr txBox="1"/>
          <p:nvPr/>
        </p:nvSpPr>
        <p:spPr>
          <a:xfrm>
            <a:off x="4139952" y="620688"/>
            <a:ext cx="4896544" cy="923330"/>
          </a:xfrm>
          <a:prstGeom prst="rect">
            <a:avLst/>
          </a:prstGeom>
          <a:noFill/>
        </p:spPr>
        <p:txBody>
          <a:bodyPr wrap="square" rtlCol="0">
            <a:spAutoFit/>
          </a:bodyPr>
          <a:lstStyle/>
          <a:p>
            <a:r>
              <a:rPr lang="hu-HU" b="1" dirty="0">
                <a:latin typeface="Segoe UI" panose="020B0502040204020203" pitchFamily="34" charset="0"/>
                <a:cs typeface="Segoe UI" panose="020B0502040204020203" pitchFamily="34" charset="0"/>
              </a:rPr>
              <a:t>Die </a:t>
            </a:r>
            <a:r>
              <a:rPr lang="hu-HU" b="1" dirty="0" err="1">
                <a:latin typeface="Segoe UI" panose="020B0502040204020203" pitchFamily="34" charset="0"/>
                <a:cs typeface="Segoe UI" panose="020B0502040204020203" pitchFamily="34" charset="0"/>
              </a:rPr>
              <a:t>drei</a:t>
            </a:r>
            <a:r>
              <a:rPr lang="hu-HU" b="1" dirty="0">
                <a:latin typeface="Segoe UI" panose="020B0502040204020203" pitchFamily="34" charset="0"/>
                <a:cs typeface="Segoe UI" panose="020B0502040204020203" pitchFamily="34" charset="0"/>
              </a:rPr>
              <a:t> </a:t>
            </a:r>
            <a:r>
              <a:rPr lang="hu-HU" b="1" dirty="0" err="1">
                <a:latin typeface="Segoe UI" panose="020B0502040204020203" pitchFamily="34" charset="0"/>
                <a:cs typeface="Segoe UI" panose="020B0502040204020203" pitchFamily="34" charset="0"/>
              </a:rPr>
              <a:t>primären</a:t>
            </a:r>
            <a:r>
              <a:rPr lang="hu-HU" b="1" dirty="0">
                <a:latin typeface="Segoe UI" panose="020B0502040204020203" pitchFamily="34" charset="0"/>
                <a:cs typeface="Segoe UI" panose="020B0502040204020203" pitchFamily="34" charset="0"/>
              </a:rPr>
              <a:t> </a:t>
            </a:r>
            <a:r>
              <a:rPr lang="hu-HU" b="1" dirty="0" err="1">
                <a:latin typeface="Segoe UI" panose="020B0502040204020203" pitchFamily="34" charset="0"/>
                <a:cs typeface="Segoe UI" panose="020B0502040204020203" pitchFamily="34" charset="0"/>
              </a:rPr>
              <a:t>Hirnbläschen</a:t>
            </a:r>
            <a:r>
              <a:rPr lang="hu-HU" b="1" dirty="0">
                <a:latin typeface="Segoe UI" panose="020B0502040204020203" pitchFamily="34" charset="0"/>
                <a:cs typeface="Segoe UI" panose="020B0502040204020203" pitchFamily="34" charset="0"/>
              </a:rPr>
              <a:t> </a:t>
            </a:r>
            <a:r>
              <a:rPr lang="hu-HU" dirty="0">
                <a:latin typeface="Segoe UI" panose="020B0502040204020203" pitchFamily="34" charset="0"/>
                <a:cs typeface="Segoe UI" panose="020B0502040204020203" pitchFamily="34" charset="0"/>
              </a:rPr>
              <a:t>am </a:t>
            </a:r>
            <a:r>
              <a:rPr lang="hu-HU" dirty="0" err="1">
                <a:latin typeface="Segoe UI" panose="020B0502040204020203" pitchFamily="34" charset="0"/>
                <a:cs typeface="Segoe UI" panose="020B0502040204020203" pitchFamily="34" charset="0"/>
              </a:rPr>
              <a:t>rostralen</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Ende</a:t>
            </a:r>
            <a:r>
              <a:rPr lang="hu-HU" dirty="0">
                <a:latin typeface="Segoe UI" panose="020B0502040204020203" pitchFamily="34" charset="0"/>
                <a:cs typeface="Segoe UI" panose="020B0502040204020203" pitchFamily="34" charset="0"/>
              </a:rPr>
              <a:t> des </a:t>
            </a:r>
            <a:r>
              <a:rPr lang="hu-HU" dirty="0" err="1">
                <a:latin typeface="Segoe UI" panose="020B0502040204020203" pitchFamily="34" charset="0"/>
                <a:cs typeface="Segoe UI" panose="020B0502040204020203" pitchFamily="34" charset="0"/>
              </a:rPr>
              <a:t>Neuralrohrs</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schematische</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Lateralansicht</a:t>
            </a:r>
            <a:r>
              <a:rPr lang="hu-HU" dirty="0">
                <a:latin typeface="Segoe UI" panose="020B0502040204020203" pitchFamily="34" charset="0"/>
                <a:cs typeface="Segoe UI" panose="020B0502040204020203" pitchFamily="34" charset="0"/>
              </a:rPr>
              <a:t>)</a:t>
            </a:r>
          </a:p>
        </p:txBody>
      </p:sp>
      <p:sp>
        <p:nvSpPr>
          <p:cNvPr id="7" name="Szövegdoboz 6"/>
          <p:cNvSpPr txBox="1"/>
          <p:nvPr/>
        </p:nvSpPr>
        <p:spPr>
          <a:xfrm>
            <a:off x="7236296" y="5877272"/>
            <a:ext cx="1368152" cy="584775"/>
          </a:xfrm>
          <a:prstGeom prst="rect">
            <a:avLst/>
          </a:prstGeom>
          <a:noFill/>
        </p:spPr>
        <p:txBody>
          <a:bodyPr wrap="square" rtlCol="0">
            <a:spAutoFit/>
          </a:bodyPr>
          <a:lstStyle/>
          <a:p>
            <a:r>
              <a:rPr lang="hu-HU" sz="3200" b="1" dirty="0">
                <a:latin typeface="Segoe UI" panose="020B0502040204020203" pitchFamily="34" charset="0"/>
                <a:cs typeface="Segoe UI" panose="020B0502040204020203" pitchFamily="34" charset="0"/>
              </a:rPr>
              <a:t>4. EW</a:t>
            </a:r>
          </a:p>
        </p:txBody>
      </p:sp>
    </p:spTree>
    <p:extLst>
      <p:ext uri="{BB962C8B-B14F-4D97-AF65-F5344CB8AC3E}">
        <p14:creationId xmlns:p14="http://schemas.microsoft.com/office/powerpoint/2010/main" val="1116634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Sobotta_Band_3\Kapitel_12\mit_Beschriftung\chp12_fig024.jpg"/>
          <p:cNvPicPr>
            <a:picLocks noChangeAspect="1" noChangeArrowheads="1"/>
          </p:cNvPicPr>
          <p:nvPr/>
        </p:nvPicPr>
        <p:blipFill>
          <a:blip r:embed="rId2" cstate="print"/>
          <a:srcRect/>
          <a:stretch>
            <a:fillRect/>
          </a:stretch>
        </p:blipFill>
        <p:spPr bwMode="auto">
          <a:xfrm>
            <a:off x="179512" y="332656"/>
            <a:ext cx="6408712" cy="6275020"/>
          </a:xfrm>
          <a:prstGeom prst="rect">
            <a:avLst/>
          </a:prstGeom>
          <a:noFill/>
        </p:spPr>
      </p:pic>
      <p:sp>
        <p:nvSpPr>
          <p:cNvPr id="3" name="Szövegdoboz 2"/>
          <p:cNvSpPr txBox="1"/>
          <p:nvPr/>
        </p:nvSpPr>
        <p:spPr>
          <a:xfrm>
            <a:off x="7308304" y="5733256"/>
            <a:ext cx="1368152" cy="584775"/>
          </a:xfrm>
          <a:prstGeom prst="rect">
            <a:avLst/>
          </a:prstGeom>
          <a:noFill/>
        </p:spPr>
        <p:txBody>
          <a:bodyPr wrap="square" rtlCol="0">
            <a:spAutoFit/>
          </a:bodyPr>
          <a:lstStyle/>
          <a:p>
            <a:r>
              <a:rPr lang="hu-HU" sz="3200" b="1" dirty="0">
                <a:latin typeface="Segoe UI" panose="020B0502040204020203" pitchFamily="34" charset="0"/>
                <a:cs typeface="Segoe UI" panose="020B0502040204020203" pitchFamily="34" charset="0"/>
              </a:rPr>
              <a:t>5. EW</a:t>
            </a:r>
          </a:p>
        </p:txBody>
      </p:sp>
      <p:sp>
        <p:nvSpPr>
          <p:cNvPr id="4" name="Szövegdoboz 3">
            <a:extLst>
              <a:ext uri="{FF2B5EF4-FFF2-40B4-BE49-F238E27FC236}">
                <a16:creationId xmlns:a16="http://schemas.microsoft.com/office/drawing/2014/main" id="{424C89FC-2CD7-47F5-8493-9514ED6BE6B5}"/>
              </a:ext>
            </a:extLst>
          </p:cNvPr>
          <p:cNvSpPr txBox="1"/>
          <p:nvPr/>
        </p:nvSpPr>
        <p:spPr>
          <a:xfrm>
            <a:off x="4247456" y="188640"/>
            <a:ext cx="4896544" cy="923330"/>
          </a:xfrm>
          <a:prstGeom prst="rect">
            <a:avLst/>
          </a:prstGeom>
          <a:noFill/>
        </p:spPr>
        <p:txBody>
          <a:bodyPr wrap="square" rtlCol="0">
            <a:spAutoFit/>
          </a:bodyPr>
          <a:lstStyle/>
          <a:p>
            <a:r>
              <a:rPr lang="hu-HU" b="1" dirty="0">
                <a:latin typeface="Segoe UI" panose="020B0502040204020203" pitchFamily="34" charset="0"/>
                <a:cs typeface="Segoe UI" panose="020B0502040204020203" pitchFamily="34" charset="0"/>
              </a:rPr>
              <a:t>Die </a:t>
            </a:r>
            <a:r>
              <a:rPr lang="hu-HU" b="1" dirty="0" err="1">
                <a:latin typeface="Segoe UI" panose="020B0502040204020203" pitchFamily="34" charset="0"/>
                <a:cs typeface="Segoe UI" panose="020B0502040204020203" pitchFamily="34" charset="0"/>
              </a:rPr>
              <a:t>fünf</a:t>
            </a:r>
            <a:r>
              <a:rPr lang="hu-HU" b="1" dirty="0">
                <a:latin typeface="Segoe UI" panose="020B0502040204020203" pitchFamily="34" charset="0"/>
                <a:cs typeface="Segoe UI" panose="020B0502040204020203" pitchFamily="34" charset="0"/>
              </a:rPr>
              <a:t> </a:t>
            </a:r>
            <a:r>
              <a:rPr lang="hu-HU" b="1" dirty="0" err="1">
                <a:latin typeface="Segoe UI" panose="020B0502040204020203" pitchFamily="34" charset="0"/>
                <a:cs typeface="Segoe UI" panose="020B0502040204020203" pitchFamily="34" charset="0"/>
              </a:rPr>
              <a:t>sekundären</a:t>
            </a:r>
            <a:r>
              <a:rPr lang="hu-HU" b="1" dirty="0">
                <a:latin typeface="Segoe UI" panose="020B0502040204020203" pitchFamily="34" charset="0"/>
                <a:cs typeface="Segoe UI" panose="020B0502040204020203" pitchFamily="34" charset="0"/>
              </a:rPr>
              <a:t> </a:t>
            </a:r>
            <a:r>
              <a:rPr lang="hu-HU" b="1" dirty="0" err="1">
                <a:latin typeface="Segoe UI" panose="020B0502040204020203" pitchFamily="34" charset="0"/>
                <a:cs typeface="Segoe UI" panose="020B0502040204020203" pitchFamily="34" charset="0"/>
              </a:rPr>
              <a:t>Hirnbläschen</a:t>
            </a:r>
            <a:r>
              <a:rPr lang="hu-HU" b="1" dirty="0">
                <a:latin typeface="Segoe UI" panose="020B0502040204020203" pitchFamily="34" charset="0"/>
                <a:cs typeface="Segoe UI" panose="020B0502040204020203" pitchFamily="34" charset="0"/>
              </a:rPr>
              <a:t> </a:t>
            </a:r>
            <a:r>
              <a:rPr lang="hu-HU" dirty="0">
                <a:latin typeface="Segoe UI" panose="020B0502040204020203" pitchFamily="34" charset="0"/>
                <a:cs typeface="Segoe UI" panose="020B0502040204020203" pitchFamily="34" charset="0"/>
              </a:rPr>
              <a:t>am </a:t>
            </a:r>
            <a:r>
              <a:rPr lang="hu-HU" dirty="0" err="1">
                <a:latin typeface="Segoe UI" panose="020B0502040204020203" pitchFamily="34" charset="0"/>
                <a:cs typeface="Segoe UI" panose="020B0502040204020203" pitchFamily="34" charset="0"/>
              </a:rPr>
              <a:t>rostralen</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Ende</a:t>
            </a:r>
            <a:r>
              <a:rPr lang="hu-HU" dirty="0">
                <a:latin typeface="Segoe UI" panose="020B0502040204020203" pitchFamily="34" charset="0"/>
                <a:cs typeface="Segoe UI" panose="020B0502040204020203" pitchFamily="34" charset="0"/>
              </a:rPr>
              <a:t> des </a:t>
            </a:r>
            <a:r>
              <a:rPr lang="hu-HU" dirty="0" err="1">
                <a:latin typeface="Segoe UI" panose="020B0502040204020203" pitchFamily="34" charset="0"/>
                <a:cs typeface="Segoe UI" panose="020B0502040204020203" pitchFamily="34" charset="0"/>
              </a:rPr>
              <a:t>Neuralrohrs</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schematische</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Dorsalansicht</a:t>
            </a:r>
            <a:r>
              <a:rPr lang="hu-HU"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3542945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Sobotta_Band_3\Kapitel_12\mit_Beschriftung\chp12_fig025.jpg"/>
          <p:cNvPicPr>
            <a:picLocks noChangeAspect="1" noChangeArrowheads="1"/>
          </p:cNvPicPr>
          <p:nvPr/>
        </p:nvPicPr>
        <p:blipFill>
          <a:blip r:embed="rId2" cstate="print"/>
          <a:srcRect/>
          <a:stretch>
            <a:fillRect/>
          </a:stretch>
        </p:blipFill>
        <p:spPr bwMode="auto">
          <a:xfrm>
            <a:off x="107505" y="261457"/>
            <a:ext cx="8928992" cy="6333960"/>
          </a:xfrm>
          <a:prstGeom prst="rect">
            <a:avLst/>
          </a:prstGeom>
          <a:noFill/>
        </p:spPr>
      </p:pic>
      <p:sp>
        <p:nvSpPr>
          <p:cNvPr id="3" name="Szövegdoboz 2">
            <a:extLst>
              <a:ext uri="{FF2B5EF4-FFF2-40B4-BE49-F238E27FC236}">
                <a16:creationId xmlns:a16="http://schemas.microsoft.com/office/drawing/2014/main" id="{424C89FC-2CD7-47F5-8493-9514ED6BE6B5}"/>
              </a:ext>
            </a:extLst>
          </p:cNvPr>
          <p:cNvSpPr txBox="1"/>
          <p:nvPr/>
        </p:nvSpPr>
        <p:spPr>
          <a:xfrm>
            <a:off x="4247456" y="548680"/>
            <a:ext cx="4896544" cy="923330"/>
          </a:xfrm>
          <a:prstGeom prst="rect">
            <a:avLst/>
          </a:prstGeom>
          <a:noFill/>
        </p:spPr>
        <p:txBody>
          <a:bodyPr wrap="square" rtlCol="0">
            <a:spAutoFit/>
          </a:bodyPr>
          <a:lstStyle/>
          <a:p>
            <a:r>
              <a:rPr lang="hu-HU" b="1" dirty="0">
                <a:latin typeface="Segoe UI" panose="020B0502040204020203" pitchFamily="34" charset="0"/>
                <a:cs typeface="Segoe UI" panose="020B0502040204020203" pitchFamily="34" charset="0"/>
              </a:rPr>
              <a:t>Die </a:t>
            </a:r>
            <a:r>
              <a:rPr lang="hu-HU" b="1" dirty="0" err="1">
                <a:latin typeface="Segoe UI" panose="020B0502040204020203" pitchFamily="34" charset="0"/>
                <a:cs typeface="Segoe UI" panose="020B0502040204020203" pitchFamily="34" charset="0"/>
              </a:rPr>
              <a:t>fünf</a:t>
            </a:r>
            <a:r>
              <a:rPr lang="hu-HU" b="1" dirty="0">
                <a:latin typeface="Segoe UI" panose="020B0502040204020203" pitchFamily="34" charset="0"/>
                <a:cs typeface="Segoe UI" panose="020B0502040204020203" pitchFamily="34" charset="0"/>
              </a:rPr>
              <a:t> </a:t>
            </a:r>
            <a:r>
              <a:rPr lang="hu-HU" b="1" dirty="0" err="1">
                <a:latin typeface="Segoe UI" panose="020B0502040204020203" pitchFamily="34" charset="0"/>
                <a:cs typeface="Segoe UI" panose="020B0502040204020203" pitchFamily="34" charset="0"/>
              </a:rPr>
              <a:t>sekundären</a:t>
            </a:r>
            <a:r>
              <a:rPr lang="hu-HU" b="1" dirty="0">
                <a:latin typeface="Segoe UI" panose="020B0502040204020203" pitchFamily="34" charset="0"/>
                <a:cs typeface="Segoe UI" panose="020B0502040204020203" pitchFamily="34" charset="0"/>
              </a:rPr>
              <a:t> </a:t>
            </a:r>
            <a:r>
              <a:rPr lang="hu-HU" b="1" dirty="0" err="1">
                <a:latin typeface="Segoe UI" panose="020B0502040204020203" pitchFamily="34" charset="0"/>
                <a:cs typeface="Segoe UI" panose="020B0502040204020203" pitchFamily="34" charset="0"/>
              </a:rPr>
              <a:t>Hirnbläschen</a:t>
            </a:r>
            <a:r>
              <a:rPr lang="hu-HU" b="1" dirty="0">
                <a:latin typeface="Segoe UI" panose="020B0502040204020203" pitchFamily="34" charset="0"/>
                <a:cs typeface="Segoe UI" panose="020B0502040204020203" pitchFamily="34" charset="0"/>
              </a:rPr>
              <a:t> </a:t>
            </a:r>
            <a:r>
              <a:rPr lang="hu-HU" dirty="0">
                <a:latin typeface="Segoe UI" panose="020B0502040204020203" pitchFamily="34" charset="0"/>
                <a:cs typeface="Segoe UI" panose="020B0502040204020203" pitchFamily="34" charset="0"/>
              </a:rPr>
              <a:t>am </a:t>
            </a:r>
            <a:r>
              <a:rPr lang="hu-HU" dirty="0" err="1">
                <a:latin typeface="Segoe UI" panose="020B0502040204020203" pitchFamily="34" charset="0"/>
                <a:cs typeface="Segoe UI" panose="020B0502040204020203" pitchFamily="34" charset="0"/>
              </a:rPr>
              <a:t>rostralen</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Ende</a:t>
            </a:r>
            <a:r>
              <a:rPr lang="hu-HU" dirty="0">
                <a:latin typeface="Segoe UI" panose="020B0502040204020203" pitchFamily="34" charset="0"/>
                <a:cs typeface="Segoe UI" panose="020B0502040204020203" pitchFamily="34" charset="0"/>
              </a:rPr>
              <a:t> des </a:t>
            </a:r>
            <a:r>
              <a:rPr lang="hu-HU" dirty="0" err="1">
                <a:latin typeface="Segoe UI" panose="020B0502040204020203" pitchFamily="34" charset="0"/>
                <a:cs typeface="Segoe UI" panose="020B0502040204020203" pitchFamily="34" charset="0"/>
              </a:rPr>
              <a:t>Neuralrohrs</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schematische</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Lateralansicht</a:t>
            </a:r>
            <a:r>
              <a:rPr lang="hu-HU"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3363379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ktatás\neurodevelopment\morfogenezis_new.bmp"/>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033463" y="1111250"/>
            <a:ext cx="7202487" cy="5372100"/>
          </a:xfrm>
          <a:prstGeom prst="rect">
            <a:avLst/>
          </a:prstGeom>
          <a:noFill/>
          <a:extLst>
            <a:ext uri="{909E8E84-426E-40DD-AFC4-6F175D3DCCD1}">
              <a14:hiddenFill xmlns:a14="http://schemas.microsoft.com/office/drawing/2010/main">
                <a:solidFill>
                  <a:srgbClr val="FFFFFF"/>
                </a:solidFill>
              </a14:hiddenFill>
            </a:ext>
          </a:extLst>
        </p:spPr>
      </p:pic>
      <p:sp>
        <p:nvSpPr>
          <p:cNvPr id="5123" name="Text Box 3"/>
          <p:cNvSpPr txBox="1">
            <a:spLocks noChangeArrowheads="1"/>
          </p:cNvSpPr>
          <p:nvPr/>
        </p:nvSpPr>
        <p:spPr bwMode="auto">
          <a:xfrm>
            <a:off x="482600" y="1295400"/>
            <a:ext cx="1409700" cy="495300"/>
          </a:xfrm>
          <a:prstGeom prst="rect">
            <a:avLst/>
          </a:prstGeom>
          <a:solidFill>
            <a:schemeClr val="folHlink"/>
          </a:solidFill>
          <a:ln w="9525">
            <a:solidFill>
              <a:srgbClr val="9900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t>Primäre</a:t>
            </a:r>
            <a:r>
              <a:rPr lang="hu-HU" altLang="hu-HU" sz="1200" b="1" dirty="0"/>
              <a:t> </a:t>
            </a:r>
            <a:r>
              <a:rPr lang="hu-HU" altLang="hu-HU" sz="1200" b="1" dirty="0" err="1"/>
              <a:t>Hirnbläschen</a:t>
            </a:r>
            <a:endParaRPr lang="hu-HU" altLang="hu-HU" sz="1200" b="1" dirty="0"/>
          </a:p>
        </p:txBody>
      </p:sp>
      <p:sp>
        <p:nvSpPr>
          <p:cNvPr id="5124" name="Text Box 4"/>
          <p:cNvSpPr txBox="1">
            <a:spLocks noChangeArrowheads="1"/>
          </p:cNvSpPr>
          <p:nvPr/>
        </p:nvSpPr>
        <p:spPr bwMode="auto">
          <a:xfrm>
            <a:off x="1955800" y="762000"/>
            <a:ext cx="2082800" cy="355600"/>
          </a:xfrm>
          <a:prstGeom prst="rect">
            <a:avLst/>
          </a:prstGeom>
          <a:solidFill>
            <a:schemeClr val="folHlink"/>
          </a:solidFill>
          <a:ln w="9525">
            <a:solidFill>
              <a:srgbClr val="9900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t>Sekundäre</a:t>
            </a:r>
            <a:r>
              <a:rPr lang="hu-HU" altLang="hu-HU" sz="1200" b="1" dirty="0"/>
              <a:t> </a:t>
            </a:r>
            <a:r>
              <a:rPr lang="hu-HU" altLang="hu-HU" sz="1200" b="1" dirty="0" err="1"/>
              <a:t>Hirnbläschen</a:t>
            </a:r>
            <a:endParaRPr lang="hu-HU" altLang="hu-HU" sz="1200" b="1" dirty="0"/>
          </a:p>
        </p:txBody>
      </p:sp>
      <p:sp>
        <p:nvSpPr>
          <p:cNvPr id="5125" name="Text Box 5"/>
          <p:cNvSpPr txBox="1">
            <a:spLocks noChangeArrowheads="1"/>
          </p:cNvSpPr>
          <p:nvPr/>
        </p:nvSpPr>
        <p:spPr bwMode="auto">
          <a:xfrm>
            <a:off x="4686300" y="876300"/>
            <a:ext cx="1028700" cy="419100"/>
          </a:xfrm>
          <a:prstGeom prst="rect">
            <a:avLst/>
          </a:prstGeom>
          <a:solidFill>
            <a:schemeClr val="folHlink"/>
          </a:solidFill>
          <a:ln w="9525">
            <a:solidFill>
              <a:srgbClr val="9900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rgbClr val="FFFC00"/>
                </a:solidFill>
              </a:rPr>
              <a:t>Hirnventrikel</a:t>
            </a:r>
            <a:endParaRPr lang="hu-HU" altLang="hu-HU" sz="1200" b="1" dirty="0">
              <a:solidFill>
                <a:srgbClr val="FFFC00"/>
              </a:solidFill>
            </a:endParaRPr>
          </a:p>
        </p:txBody>
      </p:sp>
      <p:sp>
        <p:nvSpPr>
          <p:cNvPr id="5126" name="Text Box 6"/>
          <p:cNvSpPr txBox="1">
            <a:spLocks noChangeArrowheads="1"/>
          </p:cNvSpPr>
          <p:nvPr/>
        </p:nvSpPr>
        <p:spPr bwMode="auto">
          <a:xfrm>
            <a:off x="241300" y="2171700"/>
            <a:ext cx="1016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hu-HU" altLang="hu-HU" sz="1200" b="1" i="1" dirty="0" err="1">
                <a:solidFill>
                  <a:srgbClr val="990099"/>
                </a:solidFill>
              </a:rPr>
              <a:t>Vorderhirn</a:t>
            </a:r>
            <a:r>
              <a:rPr lang="hu-HU" altLang="hu-HU" sz="1200" b="1" dirty="0"/>
              <a:t> </a:t>
            </a:r>
            <a:r>
              <a:rPr lang="hu-HU" altLang="hu-HU" sz="1200" b="1" dirty="0" err="1"/>
              <a:t>Prosen-cephalon</a:t>
            </a:r>
            <a:endParaRPr lang="hu-HU" altLang="hu-HU" sz="1200" b="1" dirty="0"/>
          </a:p>
        </p:txBody>
      </p:sp>
      <p:sp>
        <p:nvSpPr>
          <p:cNvPr id="5127" name="Text Box 7"/>
          <p:cNvSpPr txBox="1">
            <a:spLocks noChangeArrowheads="1"/>
          </p:cNvSpPr>
          <p:nvPr/>
        </p:nvSpPr>
        <p:spPr bwMode="auto">
          <a:xfrm>
            <a:off x="190500" y="2997200"/>
            <a:ext cx="11049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hu-HU" altLang="hu-HU" sz="1200" b="1" i="1" dirty="0" err="1">
                <a:solidFill>
                  <a:srgbClr val="990099"/>
                </a:solidFill>
              </a:rPr>
              <a:t>Mittelhirn</a:t>
            </a:r>
            <a:r>
              <a:rPr lang="hu-HU" altLang="hu-HU" sz="1200" b="1" dirty="0"/>
              <a:t> </a:t>
            </a:r>
            <a:r>
              <a:rPr lang="hu-HU" altLang="hu-HU" sz="1200" b="1" dirty="0" err="1"/>
              <a:t>Mesen-cephalon</a:t>
            </a:r>
            <a:endParaRPr lang="hu-HU" altLang="hu-HU" sz="1200" b="1" dirty="0"/>
          </a:p>
        </p:txBody>
      </p:sp>
      <p:sp>
        <p:nvSpPr>
          <p:cNvPr id="5128" name="Text Box 8"/>
          <p:cNvSpPr txBox="1">
            <a:spLocks noChangeArrowheads="1"/>
          </p:cNvSpPr>
          <p:nvPr/>
        </p:nvSpPr>
        <p:spPr bwMode="auto">
          <a:xfrm>
            <a:off x="177800" y="3924300"/>
            <a:ext cx="11176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i="1" dirty="0" err="1">
                <a:solidFill>
                  <a:srgbClr val="990099"/>
                </a:solidFill>
              </a:rPr>
              <a:t>Nachhirn</a:t>
            </a:r>
            <a:r>
              <a:rPr lang="hu-HU" altLang="hu-HU" sz="1200" b="1" dirty="0"/>
              <a:t> </a:t>
            </a:r>
            <a:r>
              <a:rPr lang="hu-HU" altLang="hu-HU" sz="1200" b="1" dirty="0" err="1"/>
              <a:t>Rhomben-cephalon</a:t>
            </a:r>
            <a:endParaRPr lang="hu-HU" altLang="hu-HU" sz="1200" b="1" dirty="0"/>
          </a:p>
        </p:txBody>
      </p:sp>
      <p:sp>
        <p:nvSpPr>
          <p:cNvPr id="5129" name="Text Box 9"/>
          <p:cNvSpPr txBox="1">
            <a:spLocks noChangeArrowheads="1"/>
          </p:cNvSpPr>
          <p:nvPr/>
        </p:nvSpPr>
        <p:spPr bwMode="auto">
          <a:xfrm>
            <a:off x="228600" y="5397500"/>
            <a:ext cx="1104900"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i="1" dirty="0" err="1">
                <a:solidFill>
                  <a:srgbClr val="990099"/>
                </a:solidFill>
              </a:rPr>
              <a:t>Rückenmark</a:t>
            </a:r>
            <a:r>
              <a:rPr lang="hu-HU" altLang="hu-HU" sz="1200" b="1" i="1" dirty="0">
                <a:solidFill>
                  <a:srgbClr val="990099"/>
                </a:solidFill>
              </a:rPr>
              <a:t> </a:t>
            </a:r>
            <a:r>
              <a:rPr lang="hu-HU" altLang="hu-HU" sz="1200" b="1" dirty="0" err="1"/>
              <a:t>Medulla</a:t>
            </a:r>
            <a:r>
              <a:rPr lang="hu-HU" altLang="hu-HU" sz="1200" b="1" dirty="0"/>
              <a:t> </a:t>
            </a:r>
            <a:r>
              <a:rPr lang="hu-HU" altLang="hu-HU" sz="1200" b="1" dirty="0" err="1"/>
              <a:t>spinalis</a:t>
            </a:r>
            <a:endParaRPr lang="hu-HU" altLang="hu-HU" sz="1200" b="1" dirty="0"/>
          </a:p>
        </p:txBody>
      </p:sp>
      <p:sp>
        <p:nvSpPr>
          <p:cNvPr id="5130" name="Text Box 10"/>
          <p:cNvSpPr txBox="1">
            <a:spLocks noChangeArrowheads="1"/>
          </p:cNvSpPr>
          <p:nvPr/>
        </p:nvSpPr>
        <p:spPr bwMode="auto">
          <a:xfrm>
            <a:off x="1816100" y="1612900"/>
            <a:ext cx="12700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i="1" dirty="0" err="1">
                <a:solidFill>
                  <a:srgbClr val="990099"/>
                </a:solidFill>
              </a:rPr>
              <a:t>Telencephalon</a:t>
            </a:r>
            <a:r>
              <a:rPr lang="hu-HU" altLang="hu-HU" sz="1200" b="1" i="1" dirty="0">
                <a:solidFill>
                  <a:srgbClr val="990099"/>
                </a:solidFill>
              </a:rPr>
              <a:t> </a:t>
            </a:r>
            <a:r>
              <a:rPr lang="hu-HU" altLang="hu-HU" sz="1200" b="1" dirty="0"/>
              <a:t>(</a:t>
            </a:r>
            <a:r>
              <a:rPr lang="hu-HU" altLang="hu-HU" sz="1200" b="1" dirty="0" err="1"/>
              <a:t>Hämisphärien</a:t>
            </a:r>
            <a:r>
              <a:rPr lang="hu-HU" altLang="hu-HU" sz="1200" b="1" dirty="0"/>
              <a:t>)</a:t>
            </a:r>
          </a:p>
        </p:txBody>
      </p:sp>
      <p:sp>
        <p:nvSpPr>
          <p:cNvPr id="5131" name="Text Box 11"/>
          <p:cNvSpPr txBox="1">
            <a:spLocks noChangeArrowheads="1"/>
          </p:cNvSpPr>
          <p:nvPr/>
        </p:nvSpPr>
        <p:spPr bwMode="auto">
          <a:xfrm>
            <a:off x="1917700" y="3009900"/>
            <a:ext cx="14986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hu-HU" altLang="hu-HU" sz="1200" b="1" i="1" dirty="0" err="1">
                <a:solidFill>
                  <a:srgbClr val="990099"/>
                </a:solidFill>
              </a:rPr>
              <a:t>Mesencephalon</a:t>
            </a:r>
            <a:r>
              <a:rPr lang="hu-HU" altLang="hu-HU" sz="1200" b="1" i="1" dirty="0">
                <a:solidFill>
                  <a:srgbClr val="990099"/>
                </a:solidFill>
              </a:rPr>
              <a:t> </a:t>
            </a:r>
            <a:r>
              <a:rPr lang="hu-HU" altLang="hu-HU" sz="1200" b="1" dirty="0" err="1"/>
              <a:t>Mittelhirn</a:t>
            </a:r>
            <a:endParaRPr lang="hu-HU" altLang="hu-HU" sz="1200" b="1" dirty="0"/>
          </a:p>
        </p:txBody>
      </p:sp>
      <p:sp>
        <p:nvSpPr>
          <p:cNvPr id="5132" name="Text Box 12"/>
          <p:cNvSpPr txBox="1">
            <a:spLocks noChangeArrowheads="1"/>
          </p:cNvSpPr>
          <p:nvPr/>
        </p:nvSpPr>
        <p:spPr bwMode="auto">
          <a:xfrm>
            <a:off x="2197100" y="2171700"/>
            <a:ext cx="12827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i="1" dirty="0" err="1">
                <a:solidFill>
                  <a:srgbClr val="990099"/>
                </a:solidFill>
              </a:rPr>
              <a:t>Diencephalon</a:t>
            </a:r>
            <a:r>
              <a:rPr lang="hu-HU" altLang="hu-HU" sz="1200" b="1" dirty="0"/>
              <a:t> (</a:t>
            </a:r>
            <a:r>
              <a:rPr lang="hu-HU" altLang="hu-HU" sz="1200" b="1" dirty="0" err="1"/>
              <a:t>zB</a:t>
            </a:r>
            <a:r>
              <a:rPr lang="hu-HU" altLang="hu-HU" sz="1200" b="1" dirty="0"/>
              <a:t>. </a:t>
            </a:r>
            <a:r>
              <a:rPr lang="hu-HU" altLang="hu-HU" sz="1200" b="1" dirty="0" err="1"/>
              <a:t>Thalamus</a:t>
            </a:r>
            <a:r>
              <a:rPr lang="hu-HU" altLang="hu-HU" sz="1200" b="1" dirty="0"/>
              <a:t>)</a:t>
            </a:r>
          </a:p>
        </p:txBody>
      </p:sp>
      <p:sp>
        <p:nvSpPr>
          <p:cNvPr id="5133" name="Text Box 13"/>
          <p:cNvSpPr txBox="1">
            <a:spLocks noChangeArrowheads="1"/>
          </p:cNvSpPr>
          <p:nvPr/>
        </p:nvSpPr>
        <p:spPr bwMode="auto">
          <a:xfrm>
            <a:off x="1866900" y="3670300"/>
            <a:ext cx="15113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i="1" dirty="0" err="1">
                <a:solidFill>
                  <a:srgbClr val="990099"/>
                </a:solidFill>
              </a:rPr>
              <a:t>Metencephalon</a:t>
            </a:r>
            <a:r>
              <a:rPr lang="hu-HU" altLang="hu-HU" sz="1200" b="1" dirty="0"/>
              <a:t> (</a:t>
            </a:r>
            <a:r>
              <a:rPr lang="hu-HU" altLang="hu-HU" sz="1200" b="1" dirty="0" err="1"/>
              <a:t>Pons</a:t>
            </a:r>
            <a:r>
              <a:rPr lang="hu-HU" altLang="hu-HU" sz="1200" b="1" dirty="0"/>
              <a:t>, </a:t>
            </a:r>
            <a:r>
              <a:rPr lang="hu-HU" altLang="hu-HU" sz="1200" b="1" dirty="0" err="1"/>
              <a:t>Cerebellum</a:t>
            </a:r>
            <a:r>
              <a:rPr lang="hu-HU" altLang="hu-HU" sz="1200" b="1" dirty="0"/>
              <a:t>)</a:t>
            </a:r>
          </a:p>
        </p:txBody>
      </p:sp>
      <p:sp>
        <p:nvSpPr>
          <p:cNvPr id="5134" name="Text Box 14"/>
          <p:cNvSpPr txBox="1">
            <a:spLocks noChangeArrowheads="1"/>
          </p:cNvSpPr>
          <p:nvPr/>
        </p:nvSpPr>
        <p:spPr bwMode="auto">
          <a:xfrm>
            <a:off x="1930400" y="4292600"/>
            <a:ext cx="1409700"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i="1" dirty="0" err="1">
                <a:solidFill>
                  <a:srgbClr val="990099"/>
                </a:solidFill>
              </a:rPr>
              <a:t>Myelencephalon</a:t>
            </a:r>
            <a:endParaRPr lang="hu-HU" altLang="hu-HU" sz="1200" b="1" i="1" dirty="0">
              <a:solidFill>
                <a:srgbClr val="990099"/>
              </a:solidFill>
            </a:endParaRPr>
          </a:p>
          <a:p>
            <a:pPr algn="ctr" eaLnBrk="0" hangingPunct="0"/>
            <a:r>
              <a:rPr lang="hu-HU" altLang="hu-HU" sz="1200" b="1" dirty="0"/>
              <a:t>(</a:t>
            </a:r>
            <a:r>
              <a:rPr lang="hu-HU" altLang="hu-HU" sz="1200" b="1" dirty="0" err="1"/>
              <a:t>Medulla</a:t>
            </a:r>
            <a:r>
              <a:rPr lang="hu-HU" altLang="hu-HU" sz="1200" b="1" dirty="0"/>
              <a:t> </a:t>
            </a:r>
            <a:r>
              <a:rPr lang="hu-HU" altLang="hu-HU" sz="1200" b="1" dirty="0" err="1"/>
              <a:t>oblongata</a:t>
            </a:r>
            <a:r>
              <a:rPr lang="hu-HU" altLang="hu-HU" sz="1200" b="1" dirty="0"/>
              <a:t>)</a:t>
            </a:r>
          </a:p>
        </p:txBody>
      </p:sp>
      <p:sp>
        <p:nvSpPr>
          <p:cNvPr id="5135" name="Text Box 15"/>
          <p:cNvSpPr txBox="1">
            <a:spLocks noChangeArrowheads="1"/>
          </p:cNvSpPr>
          <p:nvPr/>
        </p:nvSpPr>
        <p:spPr bwMode="auto">
          <a:xfrm>
            <a:off x="2235200" y="5562600"/>
            <a:ext cx="1181100"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i="1" dirty="0" err="1">
                <a:solidFill>
                  <a:srgbClr val="990099"/>
                </a:solidFill>
              </a:rPr>
              <a:t>Rückenmark</a:t>
            </a:r>
            <a:r>
              <a:rPr lang="hu-HU" altLang="hu-HU" sz="1200" b="1" i="1" dirty="0">
                <a:solidFill>
                  <a:srgbClr val="990099"/>
                </a:solidFill>
              </a:rPr>
              <a:t> </a:t>
            </a:r>
            <a:r>
              <a:rPr lang="hu-HU" altLang="hu-HU" sz="1200" b="1" dirty="0" err="1"/>
              <a:t>Medulla</a:t>
            </a:r>
            <a:r>
              <a:rPr lang="hu-HU" altLang="hu-HU" sz="1200" b="1" dirty="0"/>
              <a:t> </a:t>
            </a:r>
            <a:r>
              <a:rPr lang="hu-HU" altLang="hu-HU" sz="1200" b="1" dirty="0" err="1"/>
              <a:t>spinalis</a:t>
            </a:r>
            <a:endParaRPr lang="hu-HU" altLang="hu-HU" sz="1200" b="1" dirty="0"/>
          </a:p>
        </p:txBody>
      </p:sp>
      <p:sp>
        <p:nvSpPr>
          <p:cNvPr id="5136" name="Text Box 16"/>
          <p:cNvSpPr txBox="1">
            <a:spLocks noChangeArrowheads="1"/>
          </p:cNvSpPr>
          <p:nvPr/>
        </p:nvSpPr>
        <p:spPr bwMode="auto">
          <a:xfrm>
            <a:off x="4711700" y="1536700"/>
            <a:ext cx="1155700" cy="3175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dirty="0" err="1"/>
              <a:t>Seitenventrikel</a:t>
            </a:r>
            <a:endParaRPr lang="hu-HU" altLang="hu-HU" sz="1200" dirty="0"/>
          </a:p>
        </p:txBody>
      </p:sp>
      <p:sp>
        <p:nvSpPr>
          <p:cNvPr id="5137" name="Text Box 17"/>
          <p:cNvSpPr txBox="1">
            <a:spLocks noChangeArrowheads="1"/>
          </p:cNvSpPr>
          <p:nvPr/>
        </p:nvSpPr>
        <p:spPr bwMode="auto">
          <a:xfrm>
            <a:off x="4330700" y="2235200"/>
            <a:ext cx="1155700" cy="355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dirty="0"/>
              <a:t>III. </a:t>
            </a:r>
            <a:r>
              <a:rPr lang="hu-HU" altLang="hu-HU" sz="1200" dirty="0" err="1"/>
              <a:t>Ventrikel</a:t>
            </a:r>
            <a:endParaRPr lang="hu-HU" altLang="hu-HU" sz="1200" dirty="0"/>
          </a:p>
        </p:txBody>
      </p:sp>
      <p:sp>
        <p:nvSpPr>
          <p:cNvPr id="5138" name="Text Box 18"/>
          <p:cNvSpPr txBox="1">
            <a:spLocks noChangeArrowheads="1"/>
          </p:cNvSpPr>
          <p:nvPr/>
        </p:nvSpPr>
        <p:spPr bwMode="auto">
          <a:xfrm>
            <a:off x="4406900" y="2933700"/>
            <a:ext cx="1016000" cy="4699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dirty="0" err="1"/>
              <a:t>Aqueductus</a:t>
            </a:r>
            <a:r>
              <a:rPr lang="hu-HU" altLang="hu-HU" sz="1200" dirty="0"/>
              <a:t> </a:t>
            </a:r>
            <a:r>
              <a:rPr lang="hu-HU" altLang="hu-HU" sz="1200" dirty="0" err="1"/>
              <a:t>cerebri</a:t>
            </a:r>
            <a:endParaRPr lang="hu-HU" altLang="hu-HU" sz="1200" dirty="0"/>
          </a:p>
        </p:txBody>
      </p:sp>
      <p:sp>
        <p:nvSpPr>
          <p:cNvPr id="5139" name="Text Box 19"/>
          <p:cNvSpPr txBox="1">
            <a:spLocks noChangeArrowheads="1"/>
          </p:cNvSpPr>
          <p:nvPr/>
        </p:nvSpPr>
        <p:spPr bwMode="auto">
          <a:xfrm>
            <a:off x="4495800" y="4368800"/>
            <a:ext cx="952500" cy="304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dirty="0"/>
              <a:t>IV. </a:t>
            </a:r>
            <a:r>
              <a:rPr lang="hu-HU" altLang="hu-HU" sz="1200" dirty="0" err="1"/>
              <a:t>Ventrikel</a:t>
            </a:r>
            <a:endParaRPr lang="hu-HU" altLang="hu-HU" sz="1200" dirty="0"/>
          </a:p>
        </p:txBody>
      </p:sp>
      <p:sp>
        <p:nvSpPr>
          <p:cNvPr id="5140" name="Text Box 20"/>
          <p:cNvSpPr txBox="1">
            <a:spLocks noChangeArrowheads="1"/>
          </p:cNvSpPr>
          <p:nvPr/>
        </p:nvSpPr>
        <p:spPr bwMode="auto">
          <a:xfrm>
            <a:off x="4279900" y="5689600"/>
            <a:ext cx="914400" cy="482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dirty="0" err="1"/>
              <a:t>Canalis</a:t>
            </a:r>
            <a:r>
              <a:rPr lang="hu-HU" altLang="hu-HU" sz="1200" dirty="0"/>
              <a:t> centralis</a:t>
            </a:r>
          </a:p>
        </p:txBody>
      </p:sp>
      <p:sp>
        <p:nvSpPr>
          <p:cNvPr id="5141" name="Text Box 21"/>
          <p:cNvSpPr txBox="1">
            <a:spLocks noChangeArrowheads="1"/>
          </p:cNvSpPr>
          <p:nvPr/>
        </p:nvSpPr>
        <p:spPr bwMode="auto">
          <a:xfrm>
            <a:off x="5867400" y="955576"/>
            <a:ext cx="12573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chemeClr val="accent2"/>
                </a:solidFill>
              </a:rPr>
              <a:t>Flexura</a:t>
            </a:r>
            <a:r>
              <a:rPr lang="hu-HU" altLang="hu-HU" sz="1200" b="1" dirty="0">
                <a:solidFill>
                  <a:schemeClr val="accent2"/>
                </a:solidFill>
              </a:rPr>
              <a:t> </a:t>
            </a:r>
            <a:r>
              <a:rPr lang="hu-HU" altLang="hu-HU" sz="1200" b="1" dirty="0" err="1">
                <a:solidFill>
                  <a:schemeClr val="accent2"/>
                </a:solidFill>
              </a:rPr>
              <a:t>mesencephalica</a:t>
            </a:r>
            <a:endParaRPr lang="hu-HU" altLang="hu-HU" sz="1200" b="1" dirty="0">
              <a:solidFill>
                <a:schemeClr val="accent2"/>
              </a:solidFill>
            </a:endParaRPr>
          </a:p>
        </p:txBody>
      </p:sp>
      <p:sp>
        <p:nvSpPr>
          <p:cNvPr id="5142" name="Text Box 22"/>
          <p:cNvSpPr txBox="1">
            <a:spLocks noChangeArrowheads="1"/>
          </p:cNvSpPr>
          <p:nvPr/>
        </p:nvSpPr>
        <p:spPr bwMode="auto">
          <a:xfrm>
            <a:off x="7912100" y="1905000"/>
            <a:ext cx="1028700" cy="5334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rgbClr val="990099"/>
                </a:solidFill>
              </a:rPr>
              <a:t>Flexura</a:t>
            </a:r>
            <a:r>
              <a:rPr lang="hu-HU" altLang="hu-HU" sz="1200" b="1" dirty="0">
                <a:solidFill>
                  <a:srgbClr val="990099"/>
                </a:solidFill>
              </a:rPr>
              <a:t> </a:t>
            </a:r>
            <a:r>
              <a:rPr lang="hu-HU" altLang="hu-HU" sz="1200" b="1" dirty="0" err="1">
                <a:solidFill>
                  <a:srgbClr val="990099"/>
                </a:solidFill>
              </a:rPr>
              <a:t>cervicalis</a:t>
            </a:r>
            <a:endParaRPr lang="hu-HU" altLang="hu-HU" sz="1200" b="1" dirty="0">
              <a:solidFill>
                <a:srgbClr val="990099"/>
              </a:solidFill>
            </a:endParaRPr>
          </a:p>
        </p:txBody>
      </p:sp>
      <p:sp>
        <p:nvSpPr>
          <p:cNvPr id="5143" name="Text Box 23"/>
          <p:cNvSpPr txBox="1">
            <a:spLocks noChangeArrowheads="1"/>
          </p:cNvSpPr>
          <p:nvPr/>
        </p:nvSpPr>
        <p:spPr bwMode="auto">
          <a:xfrm>
            <a:off x="6375400" y="3022600"/>
            <a:ext cx="1435100" cy="2921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rgbClr val="800000"/>
                </a:solidFill>
              </a:rPr>
              <a:t>Flexura</a:t>
            </a:r>
            <a:r>
              <a:rPr lang="hu-HU" altLang="hu-HU" sz="1200" b="1" dirty="0">
                <a:solidFill>
                  <a:srgbClr val="800000"/>
                </a:solidFill>
              </a:rPr>
              <a:t> </a:t>
            </a:r>
            <a:r>
              <a:rPr lang="hu-HU" altLang="hu-HU" sz="1200" b="1" dirty="0" err="1">
                <a:solidFill>
                  <a:srgbClr val="800000"/>
                </a:solidFill>
              </a:rPr>
              <a:t>pontis</a:t>
            </a:r>
            <a:endParaRPr lang="hu-HU" altLang="hu-HU" sz="1200" b="1" dirty="0">
              <a:solidFill>
                <a:srgbClr val="800000"/>
              </a:solidFill>
            </a:endParaRPr>
          </a:p>
        </p:txBody>
      </p:sp>
      <p:sp>
        <p:nvSpPr>
          <p:cNvPr id="5144" name="Text Box 24"/>
          <p:cNvSpPr txBox="1">
            <a:spLocks noChangeArrowheads="1"/>
          </p:cNvSpPr>
          <p:nvPr/>
        </p:nvSpPr>
        <p:spPr bwMode="auto">
          <a:xfrm>
            <a:off x="6870700" y="952500"/>
            <a:ext cx="1447800" cy="4445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t>Isthmus</a:t>
            </a:r>
            <a:r>
              <a:rPr lang="hu-HU" altLang="hu-HU" sz="1200" b="1" dirty="0"/>
              <a:t> </a:t>
            </a:r>
            <a:r>
              <a:rPr lang="hu-HU" altLang="hu-HU" sz="1200" b="1" dirty="0" err="1"/>
              <a:t>rhombencephali</a:t>
            </a:r>
            <a:endParaRPr lang="hu-HU" altLang="hu-HU" sz="1200" b="1" dirty="0"/>
          </a:p>
        </p:txBody>
      </p:sp>
      <p:sp>
        <p:nvSpPr>
          <p:cNvPr id="5145" name="Text Box 25"/>
          <p:cNvSpPr txBox="1">
            <a:spLocks noChangeArrowheads="1"/>
          </p:cNvSpPr>
          <p:nvPr/>
        </p:nvSpPr>
        <p:spPr bwMode="auto">
          <a:xfrm>
            <a:off x="6781800" y="3606800"/>
            <a:ext cx="17780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t>Sulcus</a:t>
            </a:r>
            <a:r>
              <a:rPr lang="hu-HU" altLang="hu-HU" sz="1200" b="1" dirty="0"/>
              <a:t> </a:t>
            </a:r>
            <a:r>
              <a:rPr lang="hu-HU" altLang="hu-HU" sz="1200" b="1" dirty="0" err="1"/>
              <a:t>mesodiencephalicus</a:t>
            </a:r>
            <a:endParaRPr lang="hu-HU" altLang="hu-HU" sz="1200" b="1" dirty="0"/>
          </a:p>
        </p:txBody>
      </p:sp>
      <p:sp>
        <p:nvSpPr>
          <p:cNvPr id="5146" name="Text Box 26"/>
          <p:cNvSpPr txBox="1">
            <a:spLocks noChangeArrowheads="1"/>
          </p:cNvSpPr>
          <p:nvPr/>
        </p:nvSpPr>
        <p:spPr bwMode="auto">
          <a:xfrm>
            <a:off x="5054600" y="3606800"/>
            <a:ext cx="1701800" cy="4318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t>Sulcus</a:t>
            </a:r>
            <a:r>
              <a:rPr lang="hu-HU" altLang="hu-HU" sz="1200" b="1" dirty="0"/>
              <a:t> </a:t>
            </a:r>
            <a:r>
              <a:rPr lang="hu-HU" altLang="hu-HU" sz="1200" b="1" dirty="0" err="1"/>
              <a:t>telodiencephalicus</a:t>
            </a:r>
            <a:endParaRPr lang="hu-HU" altLang="hu-HU" sz="1200" b="1" dirty="0"/>
          </a:p>
        </p:txBody>
      </p:sp>
      <p:sp>
        <p:nvSpPr>
          <p:cNvPr id="5147" name="Text Box 27"/>
          <p:cNvSpPr txBox="1">
            <a:spLocks noChangeArrowheads="1"/>
          </p:cNvSpPr>
          <p:nvPr/>
        </p:nvSpPr>
        <p:spPr bwMode="auto">
          <a:xfrm>
            <a:off x="6146800" y="6286500"/>
            <a:ext cx="1397000" cy="2921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rgbClr val="800000"/>
                </a:solidFill>
              </a:rPr>
              <a:t>Flexura</a:t>
            </a:r>
            <a:r>
              <a:rPr lang="hu-HU" altLang="hu-HU" sz="1200" b="1" dirty="0">
                <a:solidFill>
                  <a:srgbClr val="800000"/>
                </a:solidFill>
              </a:rPr>
              <a:t> </a:t>
            </a:r>
            <a:r>
              <a:rPr lang="hu-HU" altLang="hu-HU" sz="1200" b="1" dirty="0" err="1">
                <a:solidFill>
                  <a:srgbClr val="800000"/>
                </a:solidFill>
              </a:rPr>
              <a:t>pontis</a:t>
            </a:r>
            <a:endParaRPr lang="hu-HU" altLang="hu-HU" sz="1200" b="1" dirty="0">
              <a:solidFill>
                <a:srgbClr val="800000"/>
              </a:solidFill>
            </a:endParaRPr>
          </a:p>
        </p:txBody>
      </p:sp>
      <p:sp>
        <p:nvSpPr>
          <p:cNvPr id="5148" name="Text Box 28"/>
          <p:cNvSpPr txBox="1">
            <a:spLocks noChangeArrowheads="1"/>
          </p:cNvSpPr>
          <p:nvPr/>
        </p:nvSpPr>
        <p:spPr bwMode="auto">
          <a:xfrm>
            <a:off x="8051800" y="4826000"/>
            <a:ext cx="901700" cy="5334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rgbClr val="990099"/>
                </a:solidFill>
              </a:rPr>
              <a:t>Flexura</a:t>
            </a:r>
            <a:r>
              <a:rPr lang="hu-HU" altLang="hu-HU" sz="1200" b="1" dirty="0">
                <a:solidFill>
                  <a:srgbClr val="990099"/>
                </a:solidFill>
              </a:rPr>
              <a:t> </a:t>
            </a:r>
            <a:r>
              <a:rPr lang="hu-HU" altLang="hu-HU" sz="1200" b="1" dirty="0" err="1">
                <a:solidFill>
                  <a:srgbClr val="990099"/>
                </a:solidFill>
              </a:rPr>
              <a:t>cervicalis</a:t>
            </a:r>
            <a:endParaRPr lang="hu-HU" altLang="hu-HU" sz="1200" b="1" dirty="0">
              <a:solidFill>
                <a:srgbClr val="990099"/>
              </a:solidFill>
            </a:endParaRPr>
          </a:p>
        </p:txBody>
      </p:sp>
      <p:sp>
        <p:nvSpPr>
          <p:cNvPr id="5149" name="Text Box 29"/>
          <p:cNvSpPr txBox="1">
            <a:spLocks noChangeArrowheads="1"/>
          </p:cNvSpPr>
          <p:nvPr/>
        </p:nvSpPr>
        <p:spPr bwMode="auto">
          <a:xfrm>
            <a:off x="7912100" y="4114800"/>
            <a:ext cx="8890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a:solidFill>
                  <a:schemeClr val="accent2"/>
                </a:solidFill>
              </a:rPr>
              <a:t>flexura cephalica</a:t>
            </a:r>
          </a:p>
        </p:txBody>
      </p:sp>
      <p:sp>
        <p:nvSpPr>
          <p:cNvPr id="5150" name="Line 30"/>
          <p:cNvSpPr>
            <a:spLocks noChangeShapeType="1"/>
          </p:cNvSpPr>
          <p:nvPr/>
        </p:nvSpPr>
        <p:spPr bwMode="auto">
          <a:xfrm flipV="1">
            <a:off x="6896100" y="2743200"/>
            <a:ext cx="0" cy="3302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5151" name="Line 31"/>
          <p:cNvSpPr>
            <a:spLocks noChangeShapeType="1"/>
          </p:cNvSpPr>
          <p:nvPr/>
        </p:nvSpPr>
        <p:spPr bwMode="auto">
          <a:xfrm flipH="1">
            <a:off x="6121400" y="1435100"/>
            <a:ext cx="190500" cy="304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5152" name="Line 32"/>
          <p:cNvSpPr>
            <a:spLocks noChangeShapeType="1"/>
          </p:cNvSpPr>
          <p:nvPr/>
        </p:nvSpPr>
        <p:spPr bwMode="auto">
          <a:xfrm flipH="1">
            <a:off x="7861300" y="2311400"/>
            <a:ext cx="215900" cy="177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5153" name="Line 33"/>
          <p:cNvSpPr>
            <a:spLocks noChangeShapeType="1"/>
          </p:cNvSpPr>
          <p:nvPr/>
        </p:nvSpPr>
        <p:spPr bwMode="auto">
          <a:xfrm flipH="1">
            <a:off x="6972300" y="4013200"/>
            <a:ext cx="698500" cy="4826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5154" name="Line 34"/>
          <p:cNvSpPr>
            <a:spLocks noChangeShapeType="1"/>
          </p:cNvSpPr>
          <p:nvPr/>
        </p:nvSpPr>
        <p:spPr bwMode="auto">
          <a:xfrm>
            <a:off x="5905500" y="4025900"/>
            <a:ext cx="596900" cy="5461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5155" name="Line 35"/>
          <p:cNvSpPr>
            <a:spLocks noChangeShapeType="1"/>
          </p:cNvSpPr>
          <p:nvPr/>
        </p:nvSpPr>
        <p:spPr bwMode="auto">
          <a:xfrm flipV="1">
            <a:off x="6819900" y="5956300"/>
            <a:ext cx="304800" cy="3683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5156" name="Line 36"/>
          <p:cNvSpPr>
            <a:spLocks noChangeShapeType="1"/>
          </p:cNvSpPr>
          <p:nvPr/>
        </p:nvSpPr>
        <p:spPr bwMode="auto">
          <a:xfrm flipH="1">
            <a:off x="8013700" y="5295900"/>
            <a:ext cx="177800" cy="2032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5157" name="Line 37"/>
          <p:cNvSpPr>
            <a:spLocks noChangeShapeType="1"/>
          </p:cNvSpPr>
          <p:nvPr/>
        </p:nvSpPr>
        <p:spPr bwMode="auto">
          <a:xfrm flipH="1">
            <a:off x="7645400" y="4457700"/>
            <a:ext cx="304800" cy="2159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5158" name="Line 38"/>
          <p:cNvSpPr>
            <a:spLocks noChangeShapeType="1"/>
          </p:cNvSpPr>
          <p:nvPr/>
        </p:nvSpPr>
        <p:spPr bwMode="auto">
          <a:xfrm flipH="1">
            <a:off x="6311900" y="1384300"/>
            <a:ext cx="1155700" cy="4699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5159" name="Text Box 39"/>
          <p:cNvSpPr txBox="1">
            <a:spLocks noChangeArrowheads="1"/>
          </p:cNvSpPr>
          <p:nvPr/>
        </p:nvSpPr>
        <p:spPr bwMode="auto">
          <a:xfrm>
            <a:off x="3779912" y="228600"/>
            <a:ext cx="51735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hu-HU" altLang="hu-HU" sz="2400" b="1" i="1" dirty="0" err="1">
                <a:solidFill>
                  <a:srgbClr val="990099"/>
                </a:solidFill>
                <a:effectLst>
                  <a:outerShdw blurRad="38100" dist="38100" dir="2700000" algn="tl">
                    <a:srgbClr val="000000"/>
                  </a:outerShdw>
                </a:effectLst>
                <a:latin typeface="Times New Roman" panose="02020603050405020304" pitchFamily="18" charset="0"/>
              </a:rPr>
              <a:t>Die</a:t>
            </a:r>
            <a:r>
              <a:rPr lang="hu-HU" altLang="hu-HU" sz="2400" b="1" i="1" dirty="0">
                <a:solidFill>
                  <a:srgbClr val="990099"/>
                </a:solidFill>
                <a:effectLst>
                  <a:outerShdw blurRad="38100" dist="38100" dir="2700000" algn="tl">
                    <a:srgbClr val="000000"/>
                  </a:outerShdw>
                </a:effectLst>
                <a:latin typeface="Times New Roman" panose="02020603050405020304" pitchFamily="18" charset="0"/>
              </a:rPr>
              <a:t> </a:t>
            </a:r>
            <a:r>
              <a:rPr lang="hu-HU" altLang="hu-HU" sz="2400" b="1" i="1" dirty="0" err="1">
                <a:solidFill>
                  <a:srgbClr val="990099"/>
                </a:solidFill>
                <a:effectLst>
                  <a:outerShdw blurRad="38100" dist="38100" dir="2700000" algn="tl">
                    <a:srgbClr val="000000"/>
                  </a:outerShdw>
                </a:effectLst>
                <a:latin typeface="Times New Roman" panose="02020603050405020304" pitchFamily="18" charset="0"/>
              </a:rPr>
              <a:t>Entwicklung</a:t>
            </a:r>
            <a:r>
              <a:rPr lang="hu-HU" altLang="hu-HU" sz="2400" b="1" i="1" dirty="0">
                <a:solidFill>
                  <a:srgbClr val="990099"/>
                </a:solidFill>
                <a:effectLst>
                  <a:outerShdw blurRad="38100" dist="38100" dir="2700000" algn="tl">
                    <a:srgbClr val="000000"/>
                  </a:outerShdw>
                </a:effectLst>
                <a:latin typeface="Times New Roman" panose="02020603050405020304" pitchFamily="18" charset="0"/>
              </a:rPr>
              <a:t> </a:t>
            </a:r>
            <a:r>
              <a:rPr lang="hu-HU" altLang="hu-HU" sz="2400" b="1" i="1" dirty="0" err="1">
                <a:solidFill>
                  <a:srgbClr val="990099"/>
                </a:solidFill>
                <a:effectLst>
                  <a:outerShdw blurRad="38100" dist="38100" dir="2700000" algn="tl">
                    <a:srgbClr val="000000"/>
                  </a:outerShdw>
                </a:effectLst>
                <a:latin typeface="Times New Roman" panose="02020603050405020304" pitchFamily="18" charset="0"/>
              </a:rPr>
              <a:t>der</a:t>
            </a:r>
            <a:r>
              <a:rPr lang="hu-HU" altLang="hu-HU" sz="2400" b="1" i="1" dirty="0">
                <a:solidFill>
                  <a:srgbClr val="990099"/>
                </a:solidFill>
                <a:effectLst>
                  <a:outerShdw blurRad="38100" dist="38100" dir="2700000" algn="tl">
                    <a:srgbClr val="000000"/>
                  </a:outerShdw>
                </a:effectLst>
                <a:latin typeface="Times New Roman" panose="02020603050405020304" pitchFamily="18" charset="0"/>
              </a:rPr>
              <a:t> </a:t>
            </a:r>
            <a:r>
              <a:rPr lang="hu-HU" altLang="hu-HU" sz="2400" b="1" i="1" dirty="0" err="1">
                <a:solidFill>
                  <a:srgbClr val="990099"/>
                </a:solidFill>
                <a:effectLst>
                  <a:outerShdw blurRad="38100" dist="38100" dir="2700000" algn="tl">
                    <a:srgbClr val="000000"/>
                  </a:outerShdw>
                </a:effectLst>
                <a:latin typeface="Times New Roman" panose="02020603050405020304" pitchFamily="18" charset="0"/>
              </a:rPr>
              <a:t>Hirnbläschen</a:t>
            </a:r>
            <a:endParaRPr lang="hu-HU" altLang="hu-HU" sz="2400" b="1" i="1" dirty="0">
              <a:solidFill>
                <a:srgbClr val="990099"/>
              </a:solidFill>
              <a:effectLst>
                <a:outerShdw blurRad="38100" dist="38100" dir="2700000" algn="tl">
                  <a:srgbClr val="000000"/>
                </a:outerShdw>
              </a:effectLst>
              <a:latin typeface="Times New Roman" panose="02020603050405020304" pitchFamily="18" charset="0"/>
            </a:endParaRPr>
          </a:p>
        </p:txBody>
      </p:sp>
    </p:spTree>
    <p:extLst>
      <p:ext uri="{BB962C8B-B14F-4D97-AF65-F5344CB8AC3E}">
        <p14:creationId xmlns:p14="http://schemas.microsoft.com/office/powerpoint/2010/main" val="1051395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oktatás\neurodevelopment\embryo2.bmp"/>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404813" y="338138"/>
            <a:ext cx="1169987" cy="1825625"/>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oktatás\neurodevelopment\tel1.bmp"/>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581150" y="1998663"/>
            <a:ext cx="6048375" cy="3582987"/>
          </a:xfrm>
          <a:prstGeom prst="rect">
            <a:avLst/>
          </a:prstGeom>
          <a:noFill/>
          <a:extLst>
            <a:ext uri="{909E8E84-426E-40DD-AFC4-6F175D3DCCD1}">
              <a14:hiddenFill xmlns:a14="http://schemas.microsoft.com/office/drawing/2010/main">
                <a:solidFill>
                  <a:srgbClr val="FFFFFF"/>
                </a:solidFill>
              </a14:hiddenFill>
            </a:ext>
          </a:extLst>
        </p:spPr>
      </p:pic>
      <p:sp>
        <p:nvSpPr>
          <p:cNvPr id="12292" name="Text Box 4"/>
          <p:cNvSpPr txBox="1">
            <a:spLocks noChangeArrowheads="1"/>
          </p:cNvSpPr>
          <p:nvPr/>
        </p:nvSpPr>
        <p:spPr bwMode="auto">
          <a:xfrm>
            <a:off x="1347788" y="3429000"/>
            <a:ext cx="8953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a:t>IV. </a:t>
            </a:r>
            <a:r>
              <a:rPr lang="hu-HU" altLang="hu-HU" sz="1200" b="1" dirty="0" err="1"/>
              <a:t>Ventrikel</a:t>
            </a:r>
            <a:endParaRPr lang="hu-HU" altLang="hu-HU" sz="1200" b="1" dirty="0"/>
          </a:p>
        </p:txBody>
      </p:sp>
      <p:sp>
        <p:nvSpPr>
          <p:cNvPr id="12293" name="Text Box 5"/>
          <p:cNvSpPr txBox="1">
            <a:spLocks noChangeArrowheads="1"/>
          </p:cNvSpPr>
          <p:nvPr/>
        </p:nvSpPr>
        <p:spPr bwMode="auto">
          <a:xfrm>
            <a:off x="862013" y="2809875"/>
            <a:ext cx="13462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a:t>Cerebellum</a:t>
            </a:r>
          </a:p>
        </p:txBody>
      </p:sp>
      <p:sp>
        <p:nvSpPr>
          <p:cNvPr id="12294" name="Text Box 6"/>
          <p:cNvSpPr txBox="1">
            <a:spLocks noChangeArrowheads="1"/>
          </p:cNvSpPr>
          <p:nvPr/>
        </p:nvSpPr>
        <p:spPr bwMode="auto">
          <a:xfrm>
            <a:off x="3408363" y="1511300"/>
            <a:ext cx="15017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a:t>Mesencephalon</a:t>
            </a:r>
          </a:p>
        </p:txBody>
      </p:sp>
      <p:sp>
        <p:nvSpPr>
          <p:cNvPr id="12295" name="Text Box 7"/>
          <p:cNvSpPr txBox="1">
            <a:spLocks noChangeArrowheads="1"/>
          </p:cNvSpPr>
          <p:nvPr/>
        </p:nvSpPr>
        <p:spPr bwMode="auto">
          <a:xfrm>
            <a:off x="2224088" y="5127625"/>
            <a:ext cx="12700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a:t>Ductus cochlearis</a:t>
            </a:r>
          </a:p>
        </p:txBody>
      </p:sp>
      <p:sp>
        <p:nvSpPr>
          <p:cNvPr id="12296" name="Text Box 8"/>
          <p:cNvSpPr txBox="1">
            <a:spLocks noChangeArrowheads="1"/>
          </p:cNvSpPr>
          <p:nvPr/>
        </p:nvSpPr>
        <p:spPr bwMode="auto">
          <a:xfrm>
            <a:off x="6611938" y="1781175"/>
            <a:ext cx="16065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a:t>Telencephalon</a:t>
            </a:r>
          </a:p>
        </p:txBody>
      </p:sp>
      <p:sp>
        <p:nvSpPr>
          <p:cNvPr id="12297" name="Text Box 9"/>
          <p:cNvSpPr txBox="1">
            <a:spLocks noChangeArrowheads="1"/>
          </p:cNvSpPr>
          <p:nvPr/>
        </p:nvSpPr>
        <p:spPr bwMode="auto">
          <a:xfrm>
            <a:off x="6291263" y="4178300"/>
            <a:ext cx="7461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a:solidFill>
                  <a:srgbClr val="FFFFFF"/>
                </a:solidFill>
              </a:rPr>
              <a:t>Insula</a:t>
            </a:r>
          </a:p>
        </p:txBody>
      </p:sp>
      <p:sp>
        <p:nvSpPr>
          <p:cNvPr id="12298" name="Text Box 10"/>
          <p:cNvSpPr txBox="1">
            <a:spLocks noChangeArrowheads="1"/>
          </p:cNvSpPr>
          <p:nvPr/>
        </p:nvSpPr>
        <p:spPr bwMode="auto">
          <a:xfrm>
            <a:off x="326871" y="4244544"/>
            <a:ext cx="136525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t>Rückenmark</a:t>
            </a:r>
            <a:endParaRPr lang="hu-HU" altLang="hu-HU" sz="1200" b="1" dirty="0"/>
          </a:p>
        </p:txBody>
      </p:sp>
      <p:sp>
        <p:nvSpPr>
          <p:cNvPr id="12299" name="Text Box 11"/>
          <p:cNvSpPr txBox="1">
            <a:spLocks noChangeArrowheads="1"/>
          </p:cNvSpPr>
          <p:nvPr/>
        </p:nvSpPr>
        <p:spPr bwMode="auto">
          <a:xfrm>
            <a:off x="512763" y="3879850"/>
            <a:ext cx="14224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a:t>Myelencephalon</a:t>
            </a:r>
          </a:p>
        </p:txBody>
      </p:sp>
      <p:sp>
        <p:nvSpPr>
          <p:cNvPr id="12300" name="Text Box 12"/>
          <p:cNvSpPr txBox="1">
            <a:spLocks noChangeArrowheads="1"/>
          </p:cNvSpPr>
          <p:nvPr/>
        </p:nvSpPr>
        <p:spPr bwMode="auto">
          <a:xfrm>
            <a:off x="4275138" y="5965825"/>
            <a:ext cx="13970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a:t>Diencephalon</a:t>
            </a:r>
          </a:p>
        </p:txBody>
      </p:sp>
      <p:sp>
        <p:nvSpPr>
          <p:cNvPr id="12301" name="Text Box 13"/>
          <p:cNvSpPr txBox="1">
            <a:spLocks noChangeArrowheads="1"/>
          </p:cNvSpPr>
          <p:nvPr/>
        </p:nvSpPr>
        <p:spPr bwMode="auto">
          <a:xfrm>
            <a:off x="5675313" y="5702300"/>
            <a:ext cx="128905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a:t>Bulbus olfactorius</a:t>
            </a:r>
          </a:p>
        </p:txBody>
      </p:sp>
      <p:sp>
        <p:nvSpPr>
          <p:cNvPr id="12302" name="Line 14"/>
          <p:cNvSpPr>
            <a:spLocks noChangeShapeType="1"/>
          </p:cNvSpPr>
          <p:nvPr/>
        </p:nvSpPr>
        <p:spPr bwMode="auto">
          <a:xfrm>
            <a:off x="1465263" y="4473575"/>
            <a:ext cx="501650" cy="45402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2303" name="Line 15"/>
          <p:cNvSpPr>
            <a:spLocks noChangeShapeType="1"/>
          </p:cNvSpPr>
          <p:nvPr/>
        </p:nvSpPr>
        <p:spPr bwMode="auto">
          <a:xfrm>
            <a:off x="1874838" y="4006850"/>
            <a:ext cx="793750" cy="12065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2304" name="Line 16"/>
          <p:cNvSpPr>
            <a:spLocks noChangeShapeType="1"/>
          </p:cNvSpPr>
          <p:nvPr/>
        </p:nvSpPr>
        <p:spPr bwMode="auto">
          <a:xfrm>
            <a:off x="2157413" y="3568700"/>
            <a:ext cx="800100" cy="16192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2305" name="Line 17"/>
          <p:cNvSpPr>
            <a:spLocks noChangeShapeType="1"/>
          </p:cNvSpPr>
          <p:nvPr/>
        </p:nvSpPr>
        <p:spPr bwMode="auto">
          <a:xfrm>
            <a:off x="2014538" y="2971800"/>
            <a:ext cx="1149350" cy="46990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2306" name="Line 18"/>
          <p:cNvSpPr>
            <a:spLocks noChangeShapeType="1"/>
          </p:cNvSpPr>
          <p:nvPr/>
        </p:nvSpPr>
        <p:spPr bwMode="auto">
          <a:xfrm flipH="1">
            <a:off x="6335713" y="2073275"/>
            <a:ext cx="876300" cy="81280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2307" name="Line 19"/>
          <p:cNvSpPr>
            <a:spLocks noChangeShapeType="1"/>
          </p:cNvSpPr>
          <p:nvPr/>
        </p:nvSpPr>
        <p:spPr bwMode="auto">
          <a:xfrm flipH="1" flipV="1">
            <a:off x="5434013" y="5162550"/>
            <a:ext cx="565150" cy="69532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2308" name="Line 20"/>
          <p:cNvSpPr>
            <a:spLocks noChangeShapeType="1"/>
          </p:cNvSpPr>
          <p:nvPr/>
        </p:nvSpPr>
        <p:spPr bwMode="auto">
          <a:xfrm flipH="1" flipV="1">
            <a:off x="4827588" y="4457700"/>
            <a:ext cx="165100" cy="153352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2309" name="Line 21"/>
          <p:cNvSpPr>
            <a:spLocks noChangeShapeType="1"/>
          </p:cNvSpPr>
          <p:nvPr/>
        </p:nvSpPr>
        <p:spPr bwMode="auto">
          <a:xfrm flipV="1">
            <a:off x="2890838" y="4835525"/>
            <a:ext cx="406400" cy="33972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2310" name="Line 22"/>
          <p:cNvSpPr>
            <a:spLocks noChangeShapeType="1"/>
          </p:cNvSpPr>
          <p:nvPr/>
        </p:nvSpPr>
        <p:spPr bwMode="auto">
          <a:xfrm>
            <a:off x="2595563" y="2479675"/>
            <a:ext cx="869950" cy="44132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2311" name="Text Box 23"/>
          <p:cNvSpPr txBox="1">
            <a:spLocks noChangeArrowheads="1"/>
          </p:cNvSpPr>
          <p:nvPr/>
        </p:nvSpPr>
        <p:spPr bwMode="auto">
          <a:xfrm>
            <a:off x="1182688" y="2308225"/>
            <a:ext cx="1603375"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a:t>Metencephalon</a:t>
            </a:r>
          </a:p>
        </p:txBody>
      </p:sp>
      <p:sp>
        <p:nvSpPr>
          <p:cNvPr id="12312" name="Line 24"/>
          <p:cNvSpPr>
            <a:spLocks noChangeShapeType="1"/>
          </p:cNvSpPr>
          <p:nvPr/>
        </p:nvSpPr>
        <p:spPr bwMode="auto">
          <a:xfrm flipH="1">
            <a:off x="5943600" y="4287838"/>
            <a:ext cx="434975" cy="5397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2313" name="Line 25"/>
          <p:cNvSpPr>
            <a:spLocks noChangeShapeType="1"/>
          </p:cNvSpPr>
          <p:nvPr/>
        </p:nvSpPr>
        <p:spPr bwMode="auto">
          <a:xfrm>
            <a:off x="4114800" y="1778000"/>
            <a:ext cx="38100" cy="1028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314" name="Text Box 26"/>
          <p:cNvSpPr txBox="1">
            <a:spLocks noChangeArrowheads="1"/>
          </p:cNvSpPr>
          <p:nvPr/>
        </p:nvSpPr>
        <p:spPr bwMode="auto">
          <a:xfrm>
            <a:off x="2019300" y="431800"/>
            <a:ext cx="5499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hu-HU" altLang="hu-HU" sz="2400" b="1" i="1" dirty="0" err="1">
                <a:solidFill>
                  <a:srgbClr val="800080"/>
                </a:solidFill>
                <a:effectLst>
                  <a:outerShdw blurRad="38100" dist="38100" dir="2700000" algn="tl">
                    <a:srgbClr val="000000"/>
                  </a:outerShdw>
                </a:effectLst>
                <a:latin typeface="Times New Roman" panose="02020603050405020304" pitchFamily="18" charset="0"/>
              </a:rPr>
              <a:t>Entwicklung</a:t>
            </a:r>
            <a:r>
              <a:rPr lang="hu-HU" altLang="hu-HU" sz="2400" b="1" i="1" dirty="0">
                <a:solidFill>
                  <a:srgbClr val="800080"/>
                </a:solidFill>
                <a:effectLst>
                  <a:outerShdw blurRad="38100" dist="38100" dir="2700000" algn="tl">
                    <a:srgbClr val="000000"/>
                  </a:outerShdw>
                </a:effectLst>
                <a:latin typeface="Times New Roman" panose="02020603050405020304" pitchFamily="18" charset="0"/>
              </a:rPr>
              <a:t> </a:t>
            </a:r>
            <a:r>
              <a:rPr lang="hu-HU" altLang="hu-HU" sz="2400" b="1" i="1" dirty="0" err="1">
                <a:solidFill>
                  <a:srgbClr val="800080"/>
                </a:solidFill>
                <a:effectLst>
                  <a:outerShdw blurRad="38100" dist="38100" dir="2700000" algn="tl">
                    <a:srgbClr val="000000"/>
                  </a:outerShdw>
                </a:effectLst>
                <a:latin typeface="Times New Roman" panose="02020603050405020304" pitchFamily="18" charset="0"/>
              </a:rPr>
              <a:t>des</a:t>
            </a:r>
            <a:r>
              <a:rPr lang="hu-HU" altLang="hu-HU" sz="2400" b="1" i="1" dirty="0">
                <a:solidFill>
                  <a:srgbClr val="800080"/>
                </a:solidFill>
                <a:effectLst>
                  <a:outerShdw blurRad="38100" dist="38100" dir="2700000" algn="tl">
                    <a:srgbClr val="000000"/>
                  </a:outerShdw>
                </a:effectLst>
                <a:latin typeface="Times New Roman" panose="02020603050405020304" pitchFamily="18" charset="0"/>
              </a:rPr>
              <a:t> </a:t>
            </a:r>
            <a:r>
              <a:rPr lang="hu-HU" altLang="hu-HU" sz="2400" b="1" i="1" dirty="0" err="1">
                <a:solidFill>
                  <a:srgbClr val="800080"/>
                </a:solidFill>
                <a:effectLst>
                  <a:outerShdw blurRad="38100" dist="38100" dir="2700000" algn="tl">
                    <a:srgbClr val="000000"/>
                  </a:outerShdw>
                </a:effectLst>
                <a:latin typeface="Times New Roman" panose="02020603050405020304" pitchFamily="18" charset="0"/>
              </a:rPr>
              <a:t>Telencephalons</a:t>
            </a:r>
            <a:endParaRPr lang="hu-HU" altLang="hu-HU" sz="2400" b="1" i="1" dirty="0">
              <a:solidFill>
                <a:srgbClr val="800080"/>
              </a:solidFill>
              <a:effectLst>
                <a:outerShdw blurRad="38100" dist="38100" dir="2700000" algn="tl">
                  <a:srgbClr val="000000"/>
                </a:outerShdw>
              </a:effectLst>
              <a:latin typeface="Times New Roman" panose="02020603050405020304" pitchFamily="18" charset="0"/>
            </a:endParaRPr>
          </a:p>
        </p:txBody>
      </p:sp>
      <p:sp>
        <p:nvSpPr>
          <p:cNvPr id="12315" name="Text Box 27"/>
          <p:cNvSpPr txBox="1">
            <a:spLocks noChangeArrowheads="1"/>
          </p:cNvSpPr>
          <p:nvPr/>
        </p:nvSpPr>
        <p:spPr bwMode="auto">
          <a:xfrm>
            <a:off x="665163" y="5799138"/>
            <a:ext cx="2603500" cy="707886"/>
          </a:xfrm>
          <a:prstGeom prst="rect">
            <a:avLst/>
          </a:prstGeom>
          <a:blipFill>
            <a:blip r:embed="rId6"/>
            <a:tile tx="0" ty="0" sx="100000" sy="100000" flip="none" algn="tl"/>
          </a:blipFill>
          <a:ln w="9525">
            <a:solidFill>
              <a:schemeClr val="tx1"/>
            </a:solidFill>
            <a:miter lim="800000"/>
            <a:headEnd/>
            <a:tailEnd/>
          </a:ln>
          <a:effectLst/>
          <a:extLst/>
        </p:spPr>
        <p:txBody>
          <a:bodyPr>
            <a:spAutoFit/>
          </a:bodyPr>
          <a:lstStyle/>
          <a:p>
            <a:pPr algn="ctr" eaLnBrk="0" hangingPunct="0">
              <a:spcBef>
                <a:spcPct val="50000"/>
              </a:spcBef>
            </a:pPr>
            <a:r>
              <a:rPr lang="hu-HU" altLang="hu-HU" sz="2000" dirty="0" err="1">
                <a:latin typeface="Times New Roman" panose="02020603050405020304" pitchFamily="18" charset="0"/>
              </a:rPr>
              <a:t>Wahstumsrichtungen</a:t>
            </a:r>
            <a:r>
              <a:rPr lang="hu-HU" altLang="hu-HU" sz="2000" dirty="0">
                <a:latin typeface="Times New Roman" panose="02020603050405020304" pitchFamily="18" charset="0"/>
              </a:rPr>
              <a:t> des </a:t>
            </a:r>
            <a:r>
              <a:rPr lang="hu-HU" altLang="hu-HU" sz="2000" dirty="0" err="1">
                <a:latin typeface="Times New Roman" panose="02020603050405020304" pitchFamily="18" charset="0"/>
              </a:rPr>
              <a:t>Telencephalon</a:t>
            </a:r>
            <a:endParaRPr lang="hu-HU" altLang="hu-HU" sz="2000" dirty="0">
              <a:latin typeface="Times New Roman" panose="02020603050405020304" pitchFamily="18" charset="0"/>
            </a:endParaRPr>
          </a:p>
        </p:txBody>
      </p:sp>
      <p:pic>
        <p:nvPicPr>
          <p:cNvPr id="12316" name="Picture 28" descr="C:\oktatás\neurodevelopment\CROISANT.wmf"/>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7127875" y="454025"/>
            <a:ext cx="1363663" cy="109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059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oktatás\neurodevelopment\embryo1.bmp"/>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15900" y="456406"/>
            <a:ext cx="1425575" cy="2201863"/>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oktatás\neurodevelopment\tel5.bmp"/>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2009775" y="1490663"/>
            <a:ext cx="5695950" cy="4908550"/>
          </a:xfrm>
          <a:prstGeom prst="rect">
            <a:avLst/>
          </a:prstGeom>
          <a:noFill/>
          <a:extLst>
            <a:ext uri="{909E8E84-426E-40DD-AFC4-6F175D3DCCD1}">
              <a14:hiddenFill xmlns:a14="http://schemas.microsoft.com/office/drawing/2010/main">
                <a:solidFill>
                  <a:srgbClr val="FFFFFF"/>
                </a:solidFill>
              </a14:hiddenFill>
            </a:ext>
          </a:extLst>
        </p:spPr>
      </p:pic>
      <p:sp>
        <p:nvSpPr>
          <p:cNvPr id="13316" name="Text Box 4"/>
          <p:cNvSpPr txBox="1">
            <a:spLocks noChangeArrowheads="1"/>
          </p:cNvSpPr>
          <p:nvPr/>
        </p:nvSpPr>
        <p:spPr bwMode="auto">
          <a:xfrm>
            <a:off x="6110288" y="3581400"/>
            <a:ext cx="704850" cy="29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a:solidFill>
                  <a:srgbClr val="FFFFFF"/>
                </a:solidFill>
              </a:rPr>
              <a:t>Insula</a:t>
            </a:r>
          </a:p>
        </p:txBody>
      </p:sp>
      <p:sp>
        <p:nvSpPr>
          <p:cNvPr id="13317" name="Text Box 5"/>
          <p:cNvSpPr txBox="1">
            <a:spLocks noChangeArrowheads="1"/>
          </p:cNvSpPr>
          <p:nvPr/>
        </p:nvSpPr>
        <p:spPr bwMode="auto">
          <a:xfrm>
            <a:off x="5608580" y="5648634"/>
            <a:ext cx="10668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t>Augenanlage</a:t>
            </a:r>
            <a:endParaRPr lang="hu-HU" altLang="hu-HU" sz="1200" b="1" dirty="0"/>
          </a:p>
        </p:txBody>
      </p:sp>
      <p:sp>
        <p:nvSpPr>
          <p:cNvPr id="13318" name="Text Box 6"/>
          <p:cNvSpPr txBox="1">
            <a:spLocks noChangeArrowheads="1"/>
          </p:cNvSpPr>
          <p:nvPr/>
        </p:nvSpPr>
        <p:spPr bwMode="auto">
          <a:xfrm>
            <a:off x="1112838" y="5724525"/>
            <a:ext cx="1057275"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t>Rückenmark</a:t>
            </a:r>
            <a:endParaRPr lang="hu-HU" altLang="hu-HU" sz="1200" b="1" dirty="0"/>
          </a:p>
        </p:txBody>
      </p:sp>
      <p:sp>
        <p:nvSpPr>
          <p:cNvPr id="13319" name="Text Box 7"/>
          <p:cNvSpPr txBox="1">
            <a:spLocks noChangeArrowheads="1"/>
          </p:cNvSpPr>
          <p:nvPr/>
        </p:nvSpPr>
        <p:spPr bwMode="auto">
          <a:xfrm>
            <a:off x="769938" y="3921125"/>
            <a:ext cx="10477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a:t>IV. </a:t>
            </a:r>
            <a:r>
              <a:rPr lang="hu-HU" altLang="hu-HU" sz="1200" b="1" dirty="0" err="1"/>
              <a:t>Ventrikel</a:t>
            </a:r>
            <a:endParaRPr lang="hu-HU" altLang="hu-HU" sz="1200" b="1" dirty="0"/>
          </a:p>
        </p:txBody>
      </p:sp>
      <p:sp>
        <p:nvSpPr>
          <p:cNvPr id="13320" name="Text Box 8"/>
          <p:cNvSpPr txBox="1">
            <a:spLocks noChangeArrowheads="1"/>
          </p:cNvSpPr>
          <p:nvPr/>
        </p:nvSpPr>
        <p:spPr bwMode="auto">
          <a:xfrm>
            <a:off x="1058863" y="3327400"/>
            <a:ext cx="1231900"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a:t>Cerebellum</a:t>
            </a:r>
          </a:p>
        </p:txBody>
      </p:sp>
      <p:sp>
        <p:nvSpPr>
          <p:cNvPr id="13321" name="Text Box 9"/>
          <p:cNvSpPr txBox="1">
            <a:spLocks noChangeArrowheads="1"/>
          </p:cNvSpPr>
          <p:nvPr/>
        </p:nvSpPr>
        <p:spPr bwMode="auto">
          <a:xfrm>
            <a:off x="4179888" y="1171575"/>
            <a:ext cx="15398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a:t>Mesencephalon</a:t>
            </a:r>
          </a:p>
        </p:txBody>
      </p:sp>
      <p:sp>
        <p:nvSpPr>
          <p:cNvPr id="13322" name="Text Box 10"/>
          <p:cNvSpPr txBox="1">
            <a:spLocks noChangeArrowheads="1"/>
          </p:cNvSpPr>
          <p:nvPr/>
        </p:nvSpPr>
        <p:spPr bwMode="auto">
          <a:xfrm>
            <a:off x="481013" y="4225925"/>
            <a:ext cx="14351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t>Myelencephalon</a:t>
            </a:r>
            <a:r>
              <a:rPr lang="hu-HU" altLang="hu-HU" sz="1200" b="1" dirty="0"/>
              <a:t> + </a:t>
            </a:r>
            <a:r>
              <a:rPr lang="hu-HU" altLang="hu-HU" sz="1200" b="1" dirty="0" err="1"/>
              <a:t>Pons</a:t>
            </a:r>
            <a:endParaRPr lang="hu-HU" altLang="hu-HU" sz="1200" b="1" dirty="0"/>
          </a:p>
        </p:txBody>
      </p:sp>
      <p:sp>
        <p:nvSpPr>
          <p:cNvPr id="13323" name="Text Box 11"/>
          <p:cNvSpPr txBox="1">
            <a:spLocks noChangeArrowheads="1"/>
          </p:cNvSpPr>
          <p:nvPr/>
        </p:nvSpPr>
        <p:spPr bwMode="auto">
          <a:xfrm>
            <a:off x="4233863" y="6007100"/>
            <a:ext cx="1219200" cy="3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a:t>Diencephalon</a:t>
            </a:r>
          </a:p>
        </p:txBody>
      </p:sp>
      <p:sp>
        <p:nvSpPr>
          <p:cNvPr id="13324" name="Text Box 12"/>
          <p:cNvSpPr txBox="1">
            <a:spLocks noChangeArrowheads="1"/>
          </p:cNvSpPr>
          <p:nvPr/>
        </p:nvSpPr>
        <p:spPr bwMode="auto">
          <a:xfrm>
            <a:off x="3192463" y="5372100"/>
            <a:ext cx="1238250"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a:t>Ganglion trigeminale</a:t>
            </a:r>
          </a:p>
        </p:txBody>
      </p:sp>
      <p:sp>
        <p:nvSpPr>
          <p:cNvPr id="13325" name="Text Box 13"/>
          <p:cNvSpPr txBox="1">
            <a:spLocks noChangeArrowheads="1"/>
          </p:cNvSpPr>
          <p:nvPr/>
        </p:nvSpPr>
        <p:spPr bwMode="auto">
          <a:xfrm>
            <a:off x="6611938" y="5543550"/>
            <a:ext cx="1355725"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a:t>Bulbus olfactorius</a:t>
            </a:r>
          </a:p>
        </p:txBody>
      </p:sp>
      <p:sp>
        <p:nvSpPr>
          <p:cNvPr id="13326" name="Text Box 14"/>
          <p:cNvSpPr txBox="1">
            <a:spLocks noChangeArrowheads="1"/>
          </p:cNvSpPr>
          <p:nvPr/>
        </p:nvSpPr>
        <p:spPr bwMode="auto">
          <a:xfrm>
            <a:off x="4849813" y="2679700"/>
            <a:ext cx="1863725"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a:solidFill>
                  <a:srgbClr val="FFFFFF"/>
                </a:solidFill>
              </a:rPr>
              <a:t>Polus temporalis</a:t>
            </a:r>
          </a:p>
        </p:txBody>
      </p:sp>
      <p:sp>
        <p:nvSpPr>
          <p:cNvPr id="13327" name="Text Box 15"/>
          <p:cNvSpPr txBox="1">
            <a:spLocks noChangeArrowheads="1"/>
          </p:cNvSpPr>
          <p:nvPr/>
        </p:nvSpPr>
        <p:spPr bwMode="auto">
          <a:xfrm>
            <a:off x="7554913" y="4797425"/>
            <a:ext cx="885825"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t>Polus</a:t>
            </a:r>
            <a:r>
              <a:rPr lang="hu-HU" altLang="hu-HU" sz="1200" b="1" dirty="0"/>
              <a:t> </a:t>
            </a:r>
            <a:r>
              <a:rPr lang="hu-HU" altLang="hu-HU" sz="1200" b="1" dirty="0" err="1"/>
              <a:t>frontalis</a:t>
            </a:r>
            <a:endParaRPr lang="hu-HU" altLang="hu-HU" sz="1200" b="1" dirty="0"/>
          </a:p>
        </p:txBody>
      </p:sp>
      <p:sp>
        <p:nvSpPr>
          <p:cNvPr id="13328" name="Line 16"/>
          <p:cNvSpPr>
            <a:spLocks noChangeShapeType="1"/>
          </p:cNvSpPr>
          <p:nvPr/>
        </p:nvSpPr>
        <p:spPr bwMode="auto">
          <a:xfrm flipV="1">
            <a:off x="2074863" y="5400675"/>
            <a:ext cx="447675" cy="43815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3329" name="Line 17"/>
          <p:cNvSpPr>
            <a:spLocks noChangeShapeType="1"/>
          </p:cNvSpPr>
          <p:nvPr/>
        </p:nvSpPr>
        <p:spPr bwMode="auto">
          <a:xfrm flipV="1">
            <a:off x="1646238" y="4400550"/>
            <a:ext cx="1368425" cy="7937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3330" name="Line 18"/>
          <p:cNvSpPr>
            <a:spLocks noChangeShapeType="1"/>
          </p:cNvSpPr>
          <p:nvPr/>
        </p:nvSpPr>
        <p:spPr bwMode="auto">
          <a:xfrm flipH="1">
            <a:off x="3944938" y="1463675"/>
            <a:ext cx="866775" cy="60960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3331" name="Line 19"/>
          <p:cNvSpPr>
            <a:spLocks noChangeShapeType="1"/>
          </p:cNvSpPr>
          <p:nvPr/>
        </p:nvSpPr>
        <p:spPr bwMode="auto">
          <a:xfrm flipV="1">
            <a:off x="2208213" y="3289300"/>
            <a:ext cx="923925" cy="18415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3332" name="Line 20"/>
          <p:cNvSpPr>
            <a:spLocks noChangeShapeType="1"/>
          </p:cNvSpPr>
          <p:nvPr/>
        </p:nvSpPr>
        <p:spPr bwMode="auto">
          <a:xfrm flipV="1">
            <a:off x="1741488" y="3902075"/>
            <a:ext cx="1349375" cy="14922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3333" name="Line 21"/>
          <p:cNvSpPr>
            <a:spLocks noChangeShapeType="1"/>
          </p:cNvSpPr>
          <p:nvPr/>
        </p:nvSpPr>
        <p:spPr bwMode="auto">
          <a:xfrm flipV="1">
            <a:off x="4710113" y="4625975"/>
            <a:ext cx="412750" cy="142875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3334" name="Line 22"/>
          <p:cNvSpPr>
            <a:spLocks noChangeShapeType="1"/>
          </p:cNvSpPr>
          <p:nvPr/>
        </p:nvSpPr>
        <p:spPr bwMode="auto">
          <a:xfrm flipV="1">
            <a:off x="3840163" y="4664075"/>
            <a:ext cx="784225" cy="74295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3335" name="Line 23"/>
          <p:cNvSpPr>
            <a:spLocks noChangeShapeType="1"/>
          </p:cNvSpPr>
          <p:nvPr/>
        </p:nvSpPr>
        <p:spPr bwMode="auto">
          <a:xfrm flipH="1" flipV="1">
            <a:off x="4545013" y="3962400"/>
            <a:ext cx="542925" cy="45720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3336" name="Line 24"/>
          <p:cNvSpPr>
            <a:spLocks noChangeShapeType="1"/>
          </p:cNvSpPr>
          <p:nvPr/>
        </p:nvSpPr>
        <p:spPr bwMode="auto">
          <a:xfrm flipH="1" flipV="1">
            <a:off x="5472113" y="5102225"/>
            <a:ext cx="450850" cy="58737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3337" name="Line 25"/>
          <p:cNvSpPr>
            <a:spLocks noChangeShapeType="1"/>
          </p:cNvSpPr>
          <p:nvPr/>
        </p:nvSpPr>
        <p:spPr bwMode="auto">
          <a:xfrm flipH="1" flipV="1">
            <a:off x="6329363" y="4441825"/>
            <a:ext cx="1301750" cy="46037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3338" name="Line 26"/>
          <p:cNvSpPr>
            <a:spLocks noChangeShapeType="1"/>
          </p:cNvSpPr>
          <p:nvPr/>
        </p:nvSpPr>
        <p:spPr bwMode="auto">
          <a:xfrm flipH="1" flipV="1">
            <a:off x="5910263" y="4765675"/>
            <a:ext cx="1019175" cy="82867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28" name="Line 25">
            <a:extLst>
              <a:ext uri="{FF2B5EF4-FFF2-40B4-BE49-F238E27FC236}">
                <a16:creationId xmlns:a16="http://schemas.microsoft.com/office/drawing/2014/main" id="{F9B037D4-3A83-42DA-B6B3-28732EA3C9CE}"/>
              </a:ext>
            </a:extLst>
          </p:cNvPr>
          <p:cNvSpPr>
            <a:spLocks noChangeShapeType="1"/>
          </p:cNvSpPr>
          <p:nvPr/>
        </p:nvSpPr>
        <p:spPr bwMode="auto">
          <a:xfrm flipH="1">
            <a:off x="4958255" y="2986882"/>
            <a:ext cx="504056" cy="954086"/>
          </a:xfrm>
          <a:prstGeom prst="line">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dirty="0"/>
          </a:p>
        </p:txBody>
      </p:sp>
      <p:sp>
        <p:nvSpPr>
          <p:cNvPr id="30" name="Text Box 26">
            <a:extLst>
              <a:ext uri="{FF2B5EF4-FFF2-40B4-BE49-F238E27FC236}">
                <a16:creationId xmlns:a16="http://schemas.microsoft.com/office/drawing/2014/main" id="{91E1E0B4-DA48-476D-9149-EBEF3986464D}"/>
              </a:ext>
            </a:extLst>
          </p:cNvPr>
          <p:cNvSpPr txBox="1">
            <a:spLocks noChangeArrowheads="1"/>
          </p:cNvSpPr>
          <p:nvPr/>
        </p:nvSpPr>
        <p:spPr bwMode="auto">
          <a:xfrm>
            <a:off x="2889324" y="523528"/>
            <a:ext cx="5499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hu-HU" altLang="hu-HU" sz="2400" b="1" i="1" dirty="0" err="1">
                <a:solidFill>
                  <a:srgbClr val="800080"/>
                </a:solidFill>
                <a:effectLst>
                  <a:outerShdw blurRad="38100" dist="38100" dir="2700000" algn="tl">
                    <a:srgbClr val="000000"/>
                  </a:outerShdw>
                </a:effectLst>
                <a:latin typeface="Times New Roman" panose="02020603050405020304" pitchFamily="18" charset="0"/>
              </a:rPr>
              <a:t>Entwicklung</a:t>
            </a:r>
            <a:r>
              <a:rPr lang="hu-HU" altLang="hu-HU" sz="2400" b="1" i="1" dirty="0">
                <a:solidFill>
                  <a:srgbClr val="800080"/>
                </a:solidFill>
                <a:effectLst>
                  <a:outerShdw blurRad="38100" dist="38100" dir="2700000" algn="tl">
                    <a:srgbClr val="000000"/>
                  </a:outerShdw>
                </a:effectLst>
                <a:latin typeface="Times New Roman" panose="02020603050405020304" pitchFamily="18" charset="0"/>
              </a:rPr>
              <a:t> </a:t>
            </a:r>
            <a:r>
              <a:rPr lang="hu-HU" altLang="hu-HU" sz="2400" b="1" i="1" dirty="0" err="1">
                <a:solidFill>
                  <a:srgbClr val="800080"/>
                </a:solidFill>
                <a:effectLst>
                  <a:outerShdw blurRad="38100" dist="38100" dir="2700000" algn="tl">
                    <a:srgbClr val="000000"/>
                  </a:outerShdw>
                </a:effectLst>
                <a:latin typeface="Times New Roman" panose="02020603050405020304" pitchFamily="18" charset="0"/>
              </a:rPr>
              <a:t>des</a:t>
            </a:r>
            <a:r>
              <a:rPr lang="hu-HU" altLang="hu-HU" sz="2400" b="1" i="1" dirty="0">
                <a:solidFill>
                  <a:srgbClr val="800080"/>
                </a:solidFill>
                <a:effectLst>
                  <a:outerShdw blurRad="38100" dist="38100" dir="2700000" algn="tl">
                    <a:srgbClr val="000000"/>
                  </a:outerShdw>
                </a:effectLst>
                <a:latin typeface="Times New Roman" panose="02020603050405020304" pitchFamily="18" charset="0"/>
              </a:rPr>
              <a:t> </a:t>
            </a:r>
            <a:r>
              <a:rPr lang="hu-HU" altLang="hu-HU" sz="2400" b="1" i="1" dirty="0" err="1">
                <a:solidFill>
                  <a:srgbClr val="800080"/>
                </a:solidFill>
                <a:effectLst>
                  <a:outerShdw blurRad="38100" dist="38100" dir="2700000" algn="tl">
                    <a:srgbClr val="000000"/>
                  </a:outerShdw>
                </a:effectLst>
                <a:latin typeface="Times New Roman" panose="02020603050405020304" pitchFamily="18" charset="0"/>
              </a:rPr>
              <a:t>Telencephalons</a:t>
            </a:r>
            <a:endParaRPr lang="hu-HU" altLang="hu-HU" sz="2400" b="1" i="1" dirty="0">
              <a:solidFill>
                <a:srgbClr val="800080"/>
              </a:solidFill>
              <a:effectLst>
                <a:outerShdw blurRad="38100" dist="38100" dir="2700000" algn="tl">
                  <a:srgbClr val="000000"/>
                </a:outerShdw>
              </a:effectLst>
              <a:latin typeface="Times New Roman" panose="02020603050405020304" pitchFamily="18" charset="0"/>
            </a:endParaRPr>
          </a:p>
        </p:txBody>
      </p:sp>
    </p:spTree>
    <p:extLst>
      <p:ext uri="{BB962C8B-B14F-4D97-AF65-F5344CB8AC3E}">
        <p14:creationId xmlns:p14="http://schemas.microsoft.com/office/powerpoint/2010/main" val="35358791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oktatás\neurodevelopment\rhomb1.bmp"/>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54088" y="1887538"/>
            <a:ext cx="6904037" cy="4259262"/>
          </a:xfrm>
          <a:prstGeom prst="rect">
            <a:avLst/>
          </a:prstGeom>
          <a:noFill/>
          <a:extLst>
            <a:ext uri="{909E8E84-426E-40DD-AFC4-6F175D3DCCD1}">
              <a14:hiddenFill xmlns:a14="http://schemas.microsoft.com/office/drawing/2010/main">
                <a:solidFill>
                  <a:srgbClr val="FFFFFF"/>
                </a:solidFill>
              </a14:hiddenFill>
            </a:ext>
          </a:extLst>
        </p:spPr>
      </p:pic>
      <p:sp>
        <p:nvSpPr>
          <p:cNvPr id="32771" name="Text Box 3"/>
          <p:cNvSpPr txBox="1">
            <a:spLocks noChangeArrowheads="1"/>
          </p:cNvSpPr>
          <p:nvPr/>
        </p:nvSpPr>
        <p:spPr bwMode="auto">
          <a:xfrm>
            <a:off x="2428875" y="1955800"/>
            <a:ext cx="130492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hu-HU" altLang="hu-HU" sz="1200" b="1" dirty="0" err="1">
                <a:solidFill>
                  <a:srgbClr val="0000FF"/>
                </a:solidFill>
              </a:rPr>
              <a:t>Epithalamus</a:t>
            </a:r>
            <a:endParaRPr lang="hu-HU" altLang="hu-HU" sz="1200" b="1" dirty="0">
              <a:solidFill>
                <a:srgbClr val="0000FF"/>
              </a:solidFill>
            </a:endParaRPr>
          </a:p>
        </p:txBody>
      </p:sp>
      <p:sp>
        <p:nvSpPr>
          <p:cNvPr id="32772" name="Text Box 4"/>
          <p:cNvSpPr txBox="1">
            <a:spLocks noChangeArrowheads="1"/>
          </p:cNvSpPr>
          <p:nvPr/>
        </p:nvSpPr>
        <p:spPr bwMode="auto">
          <a:xfrm>
            <a:off x="3114675" y="2279650"/>
            <a:ext cx="16002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hu-HU" altLang="hu-HU" sz="1200" b="1" dirty="0">
                <a:solidFill>
                  <a:srgbClr val="0000FF"/>
                </a:solidFill>
              </a:rPr>
              <a:t>Corpus </a:t>
            </a:r>
            <a:r>
              <a:rPr lang="hu-HU" altLang="hu-HU" sz="1200" b="1" dirty="0" err="1">
                <a:solidFill>
                  <a:srgbClr val="0000FF"/>
                </a:solidFill>
              </a:rPr>
              <a:t>pineale</a:t>
            </a:r>
            <a:endParaRPr lang="hu-HU" altLang="hu-HU" sz="1200" b="1" dirty="0">
              <a:solidFill>
                <a:srgbClr val="0000FF"/>
              </a:solidFill>
            </a:endParaRPr>
          </a:p>
        </p:txBody>
      </p:sp>
      <p:sp>
        <p:nvSpPr>
          <p:cNvPr id="32773" name="Text Box 5"/>
          <p:cNvSpPr txBox="1">
            <a:spLocks noChangeArrowheads="1"/>
          </p:cNvSpPr>
          <p:nvPr/>
        </p:nvSpPr>
        <p:spPr bwMode="auto">
          <a:xfrm>
            <a:off x="4292600" y="2019300"/>
            <a:ext cx="1498600" cy="307975"/>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t>Mesencephalon</a:t>
            </a:r>
            <a:endParaRPr lang="hu-HU" altLang="hu-HU" sz="1200" b="1" dirty="0"/>
          </a:p>
        </p:txBody>
      </p:sp>
      <p:sp>
        <p:nvSpPr>
          <p:cNvPr id="32774" name="Text Box 6"/>
          <p:cNvSpPr txBox="1">
            <a:spLocks noChangeArrowheads="1"/>
          </p:cNvSpPr>
          <p:nvPr/>
        </p:nvSpPr>
        <p:spPr bwMode="auto">
          <a:xfrm>
            <a:off x="5848350" y="2216150"/>
            <a:ext cx="127635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rgbClr val="FF0000"/>
                </a:solidFill>
              </a:rPr>
              <a:t>Tegmentum</a:t>
            </a:r>
            <a:endParaRPr lang="hu-HU" altLang="hu-HU" sz="1200" b="1" dirty="0">
              <a:solidFill>
                <a:srgbClr val="FF0000"/>
              </a:solidFill>
            </a:endParaRPr>
          </a:p>
        </p:txBody>
      </p:sp>
      <p:sp>
        <p:nvSpPr>
          <p:cNvPr id="32775" name="Text Box 7"/>
          <p:cNvSpPr txBox="1">
            <a:spLocks noChangeArrowheads="1"/>
          </p:cNvSpPr>
          <p:nvPr/>
        </p:nvSpPr>
        <p:spPr bwMode="auto">
          <a:xfrm>
            <a:off x="6099175" y="2606675"/>
            <a:ext cx="135572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rgbClr val="008000"/>
                </a:solidFill>
              </a:rPr>
              <a:t>Cerebellum</a:t>
            </a:r>
            <a:endParaRPr lang="hu-HU" altLang="hu-HU" sz="1200" b="1" dirty="0">
              <a:solidFill>
                <a:srgbClr val="008000"/>
              </a:solidFill>
            </a:endParaRPr>
          </a:p>
        </p:txBody>
      </p:sp>
      <p:sp>
        <p:nvSpPr>
          <p:cNvPr id="32776" name="Text Box 8"/>
          <p:cNvSpPr txBox="1">
            <a:spLocks noChangeArrowheads="1"/>
          </p:cNvSpPr>
          <p:nvPr/>
        </p:nvSpPr>
        <p:spPr bwMode="auto">
          <a:xfrm>
            <a:off x="6270625" y="3121025"/>
            <a:ext cx="17018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rgbClr val="008000"/>
                </a:solidFill>
              </a:rPr>
              <a:t>Recessus</a:t>
            </a:r>
            <a:r>
              <a:rPr lang="hu-HU" altLang="hu-HU" sz="1200" b="1" dirty="0">
                <a:solidFill>
                  <a:srgbClr val="008000"/>
                </a:solidFill>
              </a:rPr>
              <a:t> lat.</a:t>
            </a:r>
          </a:p>
        </p:txBody>
      </p:sp>
      <p:sp>
        <p:nvSpPr>
          <p:cNvPr id="32777" name="Text Box 9"/>
          <p:cNvSpPr txBox="1">
            <a:spLocks noChangeArrowheads="1"/>
          </p:cNvSpPr>
          <p:nvPr/>
        </p:nvSpPr>
        <p:spPr bwMode="auto">
          <a:xfrm>
            <a:off x="6311900" y="3498850"/>
            <a:ext cx="17653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rgbClr val="008000"/>
                </a:solidFill>
              </a:rPr>
              <a:t>Flexura</a:t>
            </a:r>
            <a:r>
              <a:rPr lang="hu-HU" altLang="hu-HU" sz="1200" b="1" dirty="0">
                <a:solidFill>
                  <a:srgbClr val="008000"/>
                </a:solidFill>
              </a:rPr>
              <a:t> </a:t>
            </a:r>
            <a:r>
              <a:rPr lang="hu-HU" altLang="hu-HU" sz="1200" b="1" dirty="0" err="1">
                <a:solidFill>
                  <a:srgbClr val="008000"/>
                </a:solidFill>
              </a:rPr>
              <a:t>pontis</a:t>
            </a:r>
            <a:endParaRPr lang="hu-HU" altLang="hu-HU" sz="1200" b="1" dirty="0">
              <a:solidFill>
                <a:srgbClr val="008000"/>
              </a:solidFill>
            </a:endParaRPr>
          </a:p>
        </p:txBody>
      </p:sp>
      <p:sp>
        <p:nvSpPr>
          <p:cNvPr id="32778" name="Text Box 10"/>
          <p:cNvSpPr txBox="1">
            <a:spLocks noChangeArrowheads="1"/>
          </p:cNvSpPr>
          <p:nvPr/>
        </p:nvSpPr>
        <p:spPr bwMode="auto">
          <a:xfrm>
            <a:off x="6588224" y="4071863"/>
            <a:ext cx="17113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rgbClr val="008000"/>
                </a:solidFill>
              </a:rPr>
              <a:t>Dach</a:t>
            </a:r>
            <a:r>
              <a:rPr lang="hu-HU" altLang="hu-HU" sz="1200" b="1" dirty="0">
                <a:solidFill>
                  <a:srgbClr val="008000"/>
                </a:solidFill>
              </a:rPr>
              <a:t> </a:t>
            </a:r>
            <a:r>
              <a:rPr lang="hu-HU" altLang="hu-HU" sz="1200" b="1" dirty="0" err="1">
                <a:solidFill>
                  <a:srgbClr val="008000"/>
                </a:solidFill>
              </a:rPr>
              <a:t>des</a:t>
            </a:r>
            <a:r>
              <a:rPr lang="hu-HU" altLang="hu-HU" sz="1200" b="1" dirty="0">
                <a:solidFill>
                  <a:srgbClr val="008000"/>
                </a:solidFill>
              </a:rPr>
              <a:t> IV. </a:t>
            </a:r>
            <a:r>
              <a:rPr lang="hu-HU" altLang="hu-HU" sz="1200" b="1" dirty="0" err="1">
                <a:solidFill>
                  <a:srgbClr val="008000"/>
                </a:solidFill>
              </a:rPr>
              <a:t>Ventrikels</a:t>
            </a:r>
            <a:endParaRPr lang="hu-HU" altLang="hu-HU" sz="1200" b="1" dirty="0">
              <a:solidFill>
                <a:srgbClr val="008000"/>
              </a:solidFill>
            </a:endParaRPr>
          </a:p>
        </p:txBody>
      </p:sp>
      <p:sp>
        <p:nvSpPr>
          <p:cNvPr id="32779" name="Text Box 11"/>
          <p:cNvSpPr txBox="1">
            <a:spLocks noChangeArrowheads="1"/>
          </p:cNvSpPr>
          <p:nvPr/>
        </p:nvSpPr>
        <p:spPr bwMode="auto">
          <a:xfrm>
            <a:off x="6727825" y="4826000"/>
            <a:ext cx="1704975" cy="273050"/>
          </a:xfrm>
          <a:prstGeom prst="rect">
            <a:avLst/>
          </a:prstGeom>
          <a:solidFill>
            <a:srgbClr val="3399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a:solidFill>
                  <a:srgbClr val="FFFFFF"/>
                </a:solidFill>
              </a:rPr>
              <a:t>medulla oblongata</a:t>
            </a:r>
          </a:p>
        </p:txBody>
      </p:sp>
      <p:sp>
        <p:nvSpPr>
          <p:cNvPr id="32780" name="Text Box 12"/>
          <p:cNvSpPr txBox="1">
            <a:spLocks noChangeArrowheads="1"/>
          </p:cNvSpPr>
          <p:nvPr/>
        </p:nvSpPr>
        <p:spPr bwMode="auto">
          <a:xfrm>
            <a:off x="4260850" y="4648200"/>
            <a:ext cx="154940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rgbClr val="0000FF"/>
                </a:solidFill>
              </a:rPr>
              <a:t>Hypothalamus</a:t>
            </a:r>
            <a:endParaRPr lang="hu-HU" altLang="hu-HU" sz="1200" b="1" dirty="0">
              <a:solidFill>
                <a:srgbClr val="0000FF"/>
              </a:solidFill>
            </a:endParaRPr>
          </a:p>
        </p:txBody>
      </p:sp>
      <p:sp>
        <p:nvSpPr>
          <p:cNvPr id="32781" name="Text Box 13"/>
          <p:cNvSpPr txBox="1">
            <a:spLocks noChangeArrowheads="1"/>
          </p:cNvSpPr>
          <p:nvPr/>
        </p:nvSpPr>
        <p:spPr bwMode="auto">
          <a:xfrm>
            <a:off x="4175125" y="5114925"/>
            <a:ext cx="19526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rgbClr val="0000FF"/>
                </a:solidFill>
              </a:rPr>
              <a:t>Chiasma</a:t>
            </a:r>
            <a:r>
              <a:rPr lang="hu-HU" altLang="hu-HU" sz="1200" b="1" dirty="0">
                <a:solidFill>
                  <a:srgbClr val="0000FF"/>
                </a:solidFill>
              </a:rPr>
              <a:t> </a:t>
            </a:r>
            <a:r>
              <a:rPr lang="hu-HU" altLang="hu-HU" sz="1200" b="1" dirty="0" err="1">
                <a:solidFill>
                  <a:srgbClr val="0000FF"/>
                </a:solidFill>
              </a:rPr>
              <a:t>opticum</a:t>
            </a:r>
            <a:endParaRPr lang="hu-HU" altLang="hu-HU" sz="1200" b="1" dirty="0"/>
          </a:p>
        </p:txBody>
      </p:sp>
      <p:sp>
        <p:nvSpPr>
          <p:cNvPr id="32782" name="Text Box 14"/>
          <p:cNvSpPr txBox="1">
            <a:spLocks noChangeArrowheads="1"/>
          </p:cNvSpPr>
          <p:nvPr/>
        </p:nvSpPr>
        <p:spPr bwMode="auto">
          <a:xfrm>
            <a:off x="3835400" y="5511800"/>
            <a:ext cx="1651000"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t>Nervus</a:t>
            </a:r>
            <a:r>
              <a:rPr lang="hu-HU" altLang="hu-HU" sz="1200" b="1" dirty="0"/>
              <a:t> </a:t>
            </a:r>
            <a:r>
              <a:rPr lang="hu-HU" altLang="hu-HU" sz="1200" b="1" dirty="0" err="1"/>
              <a:t>opticus</a:t>
            </a:r>
            <a:endParaRPr lang="hu-HU" altLang="hu-HU" sz="1200" b="1" dirty="0"/>
          </a:p>
        </p:txBody>
      </p:sp>
      <p:sp>
        <p:nvSpPr>
          <p:cNvPr id="32783" name="Text Box 15"/>
          <p:cNvSpPr txBox="1">
            <a:spLocks noChangeArrowheads="1"/>
          </p:cNvSpPr>
          <p:nvPr/>
        </p:nvSpPr>
        <p:spPr bwMode="auto">
          <a:xfrm>
            <a:off x="2733675" y="5778500"/>
            <a:ext cx="174942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rgbClr val="000080"/>
                </a:solidFill>
              </a:rPr>
              <a:t>Lamina</a:t>
            </a:r>
            <a:r>
              <a:rPr lang="hu-HU" altLang="hu-HU" sz="1200" b="1" dirty="0">
                <a:solidFill>
                  <a:srgbClr val="000080"/>
                </a:solidFill>
              </a:rPr>
              <a:t> </a:t>
            </a:r>
            <a:r>
              <a:rPr lang="hu-HU" altLang="hu-HU" sz="1200" b="1" dirty="0" err="1">
                <a:solidFill>
                  <a:srgbClr val="000080"/>
                </a:solidFill>
              </a:rPr>
              <a:t>terminalis</a:t>
            </a:r>
            <a:endParaRPr lang="hu-HU" altLang="hu-HU" sz="1200" b="1" dirty="0"/>
          </a:p>
        </p:txBody>
      </p:sp>
      <p:sp>
        <p:nvSpPr>
          <p:cNvPr id="32784" name="Text Box 16"/>
          <p:cNvSpPr txBox="1">
            <a:spLocks noChangeArrowheads="1"/>
          </p:cNvSpPr>
          <p:nvPr/>
        </p:nvSpPr>
        <p:spPr bwMode="auto">
          <a:xfrm>
            <a:off x="768350" y="5629275"/>
            <a:ext cx="1908175" cy="29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rgbClr val="000080"/>
                </a:solidFill>
              </a:rPr>
              <a:t>Bulbus</a:t>
            </a:r>
            <a:r>
              <a:rPr lang="hu-HU" altLang="hu-HU" sz="1200" b="1" dirty="0">
                <a:solidFill>
                  <a:srgbClr val="000080"/>
                </a:solidFill>
              </a:rPr>
              <a:t> </a:t>
            </a:r>
            <a:r>
              <a:rPr lang="hu-HU" altLang="hu-HU" sz="1200" b="1" dirty="0" err="1">
                <a:solidFill>
                  <a:srgbClr val="000080"/>
                </a:solidFill>
              </a:rPr>
              <a:t>olfactorius</a:t>
            </a:r>
            <a:endParaRPr lang="hu-HU" altLang="hu-HU" sz="1200" b="1" dirty="0">
              <a:solidFill>
                <a:srgbClr val="000080"/>
              </a:solidFill>
            </a:endParaRPr>
          </a:p>
        </p:txBody>
      </p:sp>
      <p:sp>
        <p:nvSpPr>
          <p:cNvPr id="32785" name="Text Box 17"/>
          <p:cNvSpPr txBox="1">
            <a:spLocks noChangeArrowheads="1"/>
          </p:cNvSpPr>
          <p:nvPr/>
        </p:nvSpPr>
        <p:spPr bwMode="auto">
          <a:xfrm>
            <a:off x="527050" y="5175250"/>
            <a:ext cx="1730375" cy="29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rgbClr val="000080"/>
                </a:solidFill>
              </a:rPr>
              <a:t>Commissura</a:t>
            </a:r>
            <a:r>
              <a:rPr lang="hu-HU" altLang="hu-HU" sz="1200" b="1" dirty="0">
                <a:solidFill>
                  <a:srgbClr val="000080"/>
                </a:solidFill>
              </a:rPr>
              <a:t> </a:t>
            </a:r>
            <a:r>
              <a:rPr lang="hu-HU" altLang="hu-HU" sz="1200" b="1" dirty="0" err="1">
                <a:solidFill>
                  <a:srgbClr val="000080"/>
                </a:solidFill>
              </a:rPr>
              <a:t>ant</a:t>
            </a:r>
            <a:r>
              <a:rPr lang="hu-HU" altLang="hu-HU" sz="1200" b="1" dirty="0">
                <a:solidFill>
                  <a:srgbClr val="000080"/>
                </a:solidFill>
              </a:rPr>
              <a:t>.</a:t>
            </a:r>
          </a:p>
        </p:txBody>
      </p:sp>
      <p:sp>
        <p:nvSpPr>
          <p:cNvPr id="32786" name="Text Box 18"/>
          <p:cNvSpPr txBox="1">
            <a:spLocks noChangeArrowheads="1"/>
          </p:cNvSpPr>
          <p:nvPr/>
        </p:nvSpPr>
        <p:spPr bwMode="auto">
          <a:xfrm>
            <a:off x="587375" y="3749675"/>
            <a:ext cx="1381125" cy="273050"/>
          </a:xfrm>
          <a:prstGeom prst="rect">
            <a:avLst/>
          </a:prstGeom>
          <a:solidFill>
            <a:srgbClr val="3366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rgbClr val="FFFFFF"/>
                </a:solidFill>
              </a:rPr>
              <a:t>Hemispherium</a:t>
            </a:r>
            <a:endParaRPr lang="hu-HU" altLang="hu-HU" sz="1200" b="1" dirty="0">
              <a:solidFill>
                <a:srgbClr val="FFFFFF"/>
              </a:solidFill>
            </a:endParaRPr>
          </a:p>
        </p:txBody>
      </p:sp>
      <p:sp>
        <p:nvSpPr>
          <p:cNvPr id="32787" name="Text Box 19"/>
          <p:cNvSpPr txBox="1">
            <a:spLocks noChangeArrowheads="1"/>
          </p:cNvSpPr>
          <p:nvPr/>
        </p:nvSpPr>
        <p:spPr bwMode="auto">
          <a:xfrm>
            <a:off x="263525" y="3019425"/>
            <a:ext cx="20955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rgbClr val="0000FF"/>
                </a:solidFill>
              </a:rPr>
              <a:t>Sulcus</a:t>
            </a:r>
            <a:r>
              <a:rPr lang="hu-HU" altLang="hu-HU" sz="1200" b="1" dirty="0">
                <a:solidFill>
                  <a:srgbClr val="0000FF"/>
                </a:solidFill>
              </a:rPr>
              <a:t> </a:t>
            </a:r>
            <a:r>
              <a:rPr lang="hu-HU" altLang="hu-HU" sz="1200" b="1" dirty="0" err="1">
                <a:solidFill>
                  <a:srgbClr val="0000FF"/>
                </a:solidFill>
              </a:rPr>
              <a:t>hypothalamicus</a:t>
            </a:r>
            <a:endParaRPr lang="hu-HU" altLang="hu-HU" sz="1200" b="1" dirty="0">
              <a:solidFill>
                <a:srgbClr val="0000FF"/>
              </a:solidFill>
            </a:endParaRPr>
          </a:p>
        </p:txBody>
      </p:sp>
      <p:sp>
        <p:nvSpPr>
          <p:cNvPr id="32788" name="Text Box 20"/>
          <p:cNvSpPr txBox="1">
            <a:spLocks noChangeArrowheads="1"/>
          </p:cNvSpPr>
          <p:nvPr/>
        </p:nvSpPr>
        <p:spPr bwMode="auto">
          <a:xfrm>
            <a:off x="1158875" y="2565400"/>
            <a:ext cx="12573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rgbClr val="0000FF"/>
                </a:solidFill>
              </a:rPr>
              <a:t>Thalamus</a:t>
            </a:r>
            <a:endParaRPr lang="hu-HU" altLang="hu-HU" sz="1200" b="1" dirty="0">
              <a:solidFill>
                <a:srgbClr val="0000FF"/>
              </a:solidFill>
            </a:endParaRPr>
          </a:p>
        </p:txBody>
      </p:sp>
      <p:sp>
        <p:nvSpPr>
          <p:cNvPr id="32789" name="Text Box 21"/>
          <p:cNvSpPr txBox="1">
            <a:spLocks noChangeArrowheads="1"/>
          </p:cNvSpPr>
          <p:nvPr/>
        </p:nvSpPr>
        <p:spPr bwMode="auto">
          <a:xfrm>
            <a:off x="803275" y="2187575"/>
            <a:ext cx="19812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rgbClr val="0000FF"/>
                </a:solidFill>
              </a:rPr>
              <a:t>Sulcus</a:t>
            </a:r>
            <a:r>
              <a:rPr lang="hu-HU" altLang="hu-HU" sz="1200" b="1" dirty="0">
                <a:solidFill>
                  <a:srgbClr val="0000FF"/>
                </a:solidFill>
              </a:rPr>
              <a:t> </a:t>
            </a:r>
            <a:r>
              <a:rPr lang="hu-HU" altLang="hu-HU" sz="1200" b="1" dirty="0" err="1">
                <a:solidFill>
                  <a:srgbClr val="0000FF"/>
                </a:solidFill>
              </a:rPr>
              <a:t>epithalamicus</a:t>
            </a:r>
            <a:endParaRPr lang="hu-HU" altLang="hu-HU" sz="1200" b="1" dirty="0">
              <a:solidFill>
                <a:srgbClr val="0000FF"/>
              </a:solidFill>
            </a:endParaRPr>
          </a:p>
        </p:txBody>
      </p:sp>
      <p:sp>
        <p:nvSpPr>
          <p:cNvPr id="32790" name="Text Box 22"/>
          <p:cNvSpPr txBox="1">
            <a:spLocks noChangeArrowheads="1"/>
          </p:cNvSpPr>
          <p:nvPr/>
        </p:nvSpPr>
        <p:spPr bwMode="auto">
          <a:xfrm>
            <a:off x="7019925" y="5724525"/>
            <a:ext cx="781050" cy="3429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a:solidFill>
                  <a:srgbClr val="FFC000"/>
                </a:solidFill>
              </a:rPr>
              <a:t>9. </a:t>
            </a:r>
            <a:r>
              <a:rPr lang="hu-HU" altLang="hu-HU" sz="1200" b="1" dirty="0" err="1">
                <a:solidFill>
                  <a:srgbClr val="FFC000"/>
                </a:solidFill>
              </a:rPr>
              <a:t>Woche</a:t>
            </a:r>
            <a:endParaRPr lang="hu-HU" altLang="hu-HU" sz="1200" b="1" dirty="0">
              <a:solidFill>
                <a:srgbClr val="FFC000"/>
              </a:solidFill>
            </a:endParaRPr>
          </a:p>
        </p:txBody>
      </p:sp>
      <p:sp>
        <p:nvSpPr>
          <p:cNvPr id="32791" name="Text Box 23"/>
          <p:cNvSpPr txBox="1">
            <a:spLocks noChangeArrowheads="1"/>
          </p:cNvSpPr>
          <p:nvPr/>
        </p:nvSpPr>
        <p:spPr bwMode="auto">
          <a:xfrm>
            <a:off x="4251325" y="4857750"/>
            <a:ext cx="1438275"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hangingPunct="0"/>
            <a:r>
              <a:rPr lang="hu-HU" altLang="hu-HU" sz="1200" b="1" dirty="0" err="1">
                <a:solidFill>
                  <a:srgbClr val="0000FF"/>
                </a:solidFill>
              </a:rPr>
              <a:t>Hypophysis</a:t>
            </a:r>
            <a:endParaRPr lang="hu-HU" altLang="hu-HU" sz="1200" b="1" dirty="0">
              <a:solidFill>
                <a:srgbClr val="0000FF"/>
              </a:solidFill>
            </a:endParaRPr>
          </a:p>
        </p:txBody>
      </p:sp>
      <p:sp>
        <p:nvSpPr>
          <p:cNvPr id="32792" name="Text Box 24"/>
          <p:cNvSpPr txBox="1">
            <a:spLocks noChangeArrowheads="1"/>
          </p:cNvSpPr>
          <p:nvPr/>
        </p:nvSpPr>
        <p:spPr bwMode="auto">
          <a:xfrm>
            <a:off x="901700" y="660400"/>
            <a:ext cx="7175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hu-HU" altLang="hu-HU" sz="2400" b="1" i="1" dirty="0" err="1">
                <a:solidFill>
                  <a:srgbClr val="CC0099"/>
                </a:solidFill>
                <a:effectLst>
                  <a:outerShdw blurRad="38100" dist="38100" dir="2700000" algn="tl">
                    <a:srgbClr val="000000"/>
                  </a:outerShdw>
                </a:effectLst>
                <a:latin typeface="Times New Roman" panose="02020603050405020304" pitchFamily="18" charset="0"/>
              </a:rPr>
              <a:t>Anteile</a:t>
            </a:r>
            <a:r>
              <a:rPr lang="hu-HU" altLang="hu-HU" sz="2400" b="1" i="1" dirty="0">
                <a:solidFill>
                  <a:srgbClr val="CC0099"/>
                </a:solidFill>
                <a:effectLst>
                  <a:outerShdw blurRad="38100" dist="38100" dir="2700000" algn="tl">
                    <a:srgbClr val="000000"/>
                  </a:outerShdw>
                </a:effectLst>
                <a:latin typeface="Times New Roman" panose="02020603050405020304" pitchFamily="18" charset="0"/>
              </a:rPr>
              <a:t> </a:t>
            </a:r>
            <a:r>
              <a:rPr lang="hu-HU" altLang="hu-HU" sz="2400" b="1" i="1" dirty="0" err="1">
                <a:solidFill>
                  <a:srgbClr val="CC0099"/>
                </a:solidFill>
                <a:effectLst>
                  <a:outerShdw blurRad="38100" dist="38100" dir="2700000" algn="tl">
                    <a:srgbClr val="000000"/>
                  </a:outerShdw>
                </a:effectLst>
                <a:latin typeface="Times New Roman" panose="02020603050405020304" pitchFamily="18" charset="0"/>
              </a:rPr>
              <a:t>des</a:t>
            </a:r>
            <a:r>
              <a:rPr lang="hu-HU" altLang="hu-HU" sz="2400" b="1" i="1" dirty="0">
                <a:solidFill>
                  <a:srgbClr val="CC0099"/>
                </a:solidFill>
                <a:effectLst>
                  <a:outerShdw blurRad="38100" dist="38100" dir="2700000" algn="tl">
                    <a:srgbClr val="000000"/>
                  </a:outerShdw>
                </a:effectLst>
                <a:latin typeface="Times New Roman" panose="02020603050405020304" pitchFamily="18" charset="0"/>
              </a:rPr>
              <a:t> </a:t>
            </a:r>
            <a:r>
              <a:rPr lang="hu-HU" altLang="hu-HU" sz="2400" b="1" i="1" dirty="0" err="1">
                <a:solidFill>
                  <a:srgbClr val="CC0099"/>
                </a:solidFill>
                <a:effectLst>
                  <a:outerShdw blurRad="38100" dist="38100" dir="2700000" algn="tl">
                    <a:srgbClr val="000000"/>
                  </a:outerShdw>
                </a:effectLst>
                <a:latin typeface="Times New Roman" panose="02020603050405020304" pitchFamily="18" charset="0"/>
              </a:rPr>
              <a:t>Gehirns</a:t>
            </a:r>
            <a:r>
              <a:rPr lang="hu-HU" altLang="hu-HU" sz="2400" b="1" i="1" dirty="0">
                <a:solidFill>
                  <a:srgbClr val="CC0099"/>
                </a:solidFill>
                <a:effectLst>
                  <a:outerShdw blurRad="38100" dist="38100" dir="2700000" algn="tl">
                    <a:srgbClr val="000000"/>
                  </a:outerShdw>
                </a:effectLst>
                <a:latin typeface="Times New Roman" panose="02020603050405020304" pitchFamily="18" charset="0"/>
              </a:rPr>
              <a:t> in </a:t>
            </a:r>
            <a:r>
              <a:rPr lang="hu-HU" altLang="hu-HU" sz="2400" b="1" i="1" dirty="0" err="1">
                <a:solidFill>
                  <a:srgbClr val="CC0099"/>
                </a:solidFill>
                <a:effectLst>
                  <a:outerShdw blurRad="38100" dist="38100" dir="2700000" algn="tl">
                    <a:srgbClr val="000000"/>
                  </a:outerShdw>
                </a:effectLst>
                <a:latin typeface="Times New Roman" panose="02020603050405020304" pitchFamily="18" charset="0"/>
              </a:rPr>
              <a:t>einem</a:t>
            </a:r>
            <a:r>
              <a:rPr lang="hu-HU" altLang="hu-HU" sz="2400" b="1" i="1" dirty="0">
                <a:solidFill>
                  <a:srgbClr val="CC0099"/>
                </a:solidFill>
                <a:effectLst>
                  <a:outerShdw blurRad="38100" dist="38100" dir="2700000" algn="tl">
                    <a:srgbClr val="000000"/>
                  </a:outerShdw>
                </a:effectLst>
                <a:latin typeface="Times New Roman" panose="02020603050405020304" pitchFamily="18" charset="0"/>
              </a:rPr>
              <a:t> 9. </a:t>
            </a:r>
            <a:r>
              <a:rPr lang="hu-HU" altLang="hu-HU" sz="2400" b="1" i="1" dirty="0" err="1">
                <a:solidFill>
                  <a:srgbClr val="CC0099"/>
                </a:solidFill>
                <a:effectLst>
                  <a:outerShdw blurRad="38100" dist="38100" dir="2700000" algn="tl">
                    <a:srgbClr val="000000"/>
                  </a:outerShdw>
                </a:effectLst>
                <a:latin typeface="Times New Roman" panose="02020603050405020304" pitchFamily="18" charset="0"/>
              </a:rPr>
              <a:t>wochen</a:t>
            </a:r>
            <a:r>
              <a:rPr lang="hu-HU" altLang="hu-HU" sz="2400" b="1" i="1" dirty="0">
                <a:solidFill>
                  <a:srgbClr val="CC0099"/>
                </a:solidFill>
                <a:effectLst>
                  <a:outerShdw blurRad="38100" dist="38100" dir="2700000" algn="tl">
                    <a:srgbClr val="000000"/>
                  </a:outerShdw>
                </a:effectLst>
                <a:latin typeface="Times New Roman" panose="02020603050405020304" pitchFamily="18" charset="0"/>
              </a:rPr>
              <a:t> </a:t>
            </a:r>
            <a:r>
              <a:rPr lang="hu-HU" altLang="hu-HU" sz="2400" b="1" i="1" dirty="0" err="1">
                <a:solidFill>
                  <a:srgbClr val="CC0099"/>
                </a:solidFill>
                <a:effectLst>
                  <a:outerShdw blurRad="38100" dist="38100" dir="2700000" algn="tl">
                    <a:srgbClr val="000000"/>
                  </a:outerShdw>
                </a:effectLst>
                <a:latin typeface="Times New Roman" panose="02020603050405020304" pitchFamily="18" charset="0"/>
              </a:rPr>
              <a:t>alten</a:t>
            </a:r>
            <a:r>
              <a:rPr lang="hu-HU" altLang="hu-HU" sz="2400" b="1" i="1" dirty="0">
                <a:solidFill>
                  <a:srgbClr val="CC0099"/>
                </a:solidFill>
                <a:effectLst>
                  <a:outerShdw blurRad="38100" dist="38100" dir="2700000" algn="tl">
                    <a:srgbClr val="000000"/>
                  </a:outerShdw>
                </a:effectLst>
                <a:latin typeface="Times New Roman" panose="02020603050405020304" pitchFamily="18" charset="0"/>
              </a:rPr>
              <a:t> Fetus</a:t>
            </a:r>
          </a:p>
        </p:txBody>
      </p:sp>
    </p:spTree>
    <p:extLst>
      <p:ext uri="{BB962C8B-B14F-4D97-AF65-F5344CB8AC3E}">
        <p14:creationId xmlns:p14="http://schemas.microsoft.com/office/powerpoint/2010/main" val="2267257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Sobotta_Band_3\Kapitel_12\mit_Beschriftung\chp12_fig026.jpg"/>
          <p:cNvPicPr>
            <a:picLocks noChangeAspect="1" noChangeArrowheads="1"/>
          </p:cNvPicPr>
          <p:nvPr/>
        </p:nvPicPr>
        <p:blipFill>
          <a:blip r:embed="rId2" cstate="print"/>
          <a:srcRect/>
          <a:stretch>
            <a:fillRect/>
          </a:stretch>
        </p:blipFill>
        <p:spPr bwMode="auto">
          <a:xfrm>
            <a:off x="971600" y="30645"/>
            <a:ext cx="7200800" cy="6796714"/>
          </a:xfrm>
          <a:prstGeom prst="rect">
            <a:avLst/>
          </a:prstGeom>
          <a:noFill/>
        </p:spPr>
      </p:pic>
    </p:spTree>
    <p:extLst>
      <p:ext uri="{BB962C8B-B14F-4D97-AF65-F5344CB8AC3E}">
        <p14:creationId xmlns:p14="http://schemas.microsoft.com/office/powerpoint/2010/main" val="352832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soportba foglalás 2"/>
          <p:cNvGrpSpPr>
            <a:grpSpLocks noChangeAspect="1"/>
          </p:cNvGrpSpPr>
          <p:nvPr/>
        </p:nvGrpSpPr>
        <p:grpSpPr>
          <a:xfrm>
            <a:off x="107505" y="141252"/>
            <a:ext cx="6225660" cy="4583892"/>
            <a:chOff x="107505" y="141252"/>
            <a:chExt cx="8928992" cy="6574328"/>
          </a:xfrm>
        </p:grpSpPr>
        <p:pic>
          <p:nvPicPr>
            <p:cNvPr id="6146" name="Picture 2" descr="N:\Sobotta_Band_3\Kapitel_12\mit_Beschriftung\chp12_fig027.jpg"/>
            <p:cNvPicPr>
              <a:picLocks noChangeAspect="1" noChangeArrowheads="1"/>
            </p:cNvPicPr>
            <p:nvPr/>
          </p:nvPicPr>
          <p:blipFill>
            <a:blip r:embed="rId2" cstate="print"/>
            <a:srcRect/>
            <a:stretch>
              <a:fillRect/>
            </a:stretch>
          </p:blipFill>
          <p:spPr bwMode="auto">
            <a:xfrm>
              <a:off x="107505" y="141252"/>
              <a:ext cx="8928992" cy="6574328"/>
            </a:xfrm>
            <a:prstGeom prst="rect">
              <a:avLst/>
            </a:prstGeom>
            <a:noFill/>
          </p:spPr>
        </p:pic>
        <p:sp>
          <p:nvSpPr>
            <p:cNvPr id="2" name="Szövegdoboz 1">
              <a:extLst>
                <a:ext uri="{FF2B5EF4-FFF2-40B4-BE49-F238E27FC236}">
                  <a16:creationId xmlns:a16="http://schemas.microsoft.com/office/drawing/2014/main" id="{26512698-F7E2-4FFF-82CB-8EA91A45278B}"/>
                </a:ext>
              </a:extLst>
            </p:cNvPr>
            <p:cNvSpPr txBox="1"/>
            <p:nvPr/>
          </p:nvSpPr>
          <p:spPr>
            <a:xfrm>
              <a:off x="107505" y="4077072"/>
              <a:ext cx="1368151" cy="750415"/>
            </a:xfrm>
            <a:prstGeom prst="rect">
              <a:avLst/>
            </a:prstGeom>
            <a:noFill/>
          </p:spPr>
          <p:txBody>
            <a:bodyPr wrap="square" rtlCol="0">
              <a:spAutoFit/>
            </a:bodyPr>
            <a:lstStyle/>
            <a:p>
              <a:r>
                <a:rPr lang="hu-HU" sz="1400" b="1" dirty="0" err="1">
                  <a:latin typeface="Segoe UI" panose="020B0502040204020203" pitchFamily="34" charset="0"/>
                  <a:cs typeface="Segoe UI" panose="020B0502040204020203" pitchFamily="34" charset="0"/>
                </a:rPr>
                <a:t>Sulcus</a:t>
              </a:r>
              <a:endParaRPr lang="hu-HU" sz="1400" b="1" dirty="0">
                <a:latin typeface="Segoe UI" panose="020B0502040204020203" pitchFamily="34" charset="0"/>
                <a:cs typeface="Segoe UI" panose="020B0502040204020203" pitchFamily="34" charset="0"/>
              </a:endParaRPr>
            </a:p>
            <a:p>
              <a:r>
                <a:rPr lang="hu-HU" sz="1400" b="1" dirty="0" err="1">
                  <a:latin typeface="Segoe UI" panose="020B0502040204020203" pitchFamily="34" charset="0"/>
                  <a:cs typeface="Segoe UI" panose="020B0502040204020203" pitchFamily="34" charset="0"/>
                </a:rPr>
                <a:t>lateralis</a:t>
              </a:r>
              <a:endParaRPr lang="hu-HU" sz="1400" b="1" dirty="0">
                <a:latin typeface="Segoe UI" panose="020B0502040204020203" pitchFamily="34" charset="0"/>
                <a:cs typeface="Segoe UI" panose="020B0502040204020203" pitchFamily="34" charset="0"/>
              </a:endParaRPr>
            </a:p>
          </p:txBody>
        </p:sp>
        <p:cxnSp>
          <p:nvCxnSpPr>
            <p:cNvPr id="4" name="Egyenes összekötő nyíllal 3">
              <a:extLst>
                <a:ext uri="{FF2B5EF4-FFF2-40B4-BE49-F238E27FC236}">
                  <a16:creationId xmlns:a16="http://schemas.microsoft.com/office/drawing/2014/main" id="{02ED9EBA-BC5B-4688-B803-4A280EB2926C}"/>
                </a:ext>
              </a:extLst>
            </p:cNvPr>
            <p:cNvCxnSpPr>
              <a:cxnSpLocks/>
            </p:cNvCxnSpPr>
            <p:nvPr/>
          </p:nvCxnSpPr>
          <p:spPr>
            <a:xfrm flipV="1">
              <a:off x="1187624" y="3861048"/>
              <a:ext cx="2160240" cy="4320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 name="Szövegdoboz 4"/>
          <p:cNvSpPr txBox="1"/>
          <p:nvPr/>
        </p:nvSpPr>
        <p:spPr>
          <a:xfrm>
            <a:off x="539552" y="5157192"/>
            <a:ext cx="8352928" cy="923330"/>
          </a:xfrm>
          <a:prstGeom prst="rect">
            <a:avLst/>
          </a:prstGeom>
          <a:noFill/>
        </p:spPr>
        <p:txBody>
          <a:bodyPr wrap="square" rtlCol="0">
            <a:spAutoFit/>
          </a:bodyPr>
          <a:lstStyle/>
          <a:p>
            <a:r>
              <a:rPr lang="hu-HU" dirty="0" err="1"/>
              <a:t>Primäre</a:t>
            </a:r>
            <a:r>
              <a:rPr lang="hu-HU" dirty="0"/>
              <a:t> </a:t>
            </a:r>
            <a:r>
              <a:rPr lang="hu-HU" dirty="0" err="1"/>
              <a:t>Furchen</a:t>
            </a:r>
            <a:r>
              <a:rPr lang="hu-HU" dirty="0"/>
              <a:t>: </a:t>
            </a:r>
            <a:r>
              <a:rPr lang="hu-HU" dirty="0" err="1"/>
              <a:t>erscheinen</a:t>
            </a:r>
            <a:r>
              <a:rPr lang="hu-HU" dirty="0"/>
              <a:t> </a:t>
            </a:r>
            <a:r>
              <a:rPr lang="hu-HU" dirty="0" err="1"/>
              <a:t>bis</a:t>
            </a:r>
            <a:r>
              <a:rPr lang="hu-HU" dirty="0"/>
              <a:t> EW30, sind </a:t>
            </a:r>
            <a:r>
              <a:rPr lang="hu-HU" dirty="0" err="1"/>
              <a:t>invariabel</a:t>
            </a:r>
            <a:r>
              <a:rPr lang="hu-HU" dirty="0"/>
              <a:t>; </a:t>
            </a:r>
            <a:r>
              <a:rPr lang="hu-HU" dirty="0" err="1"/>
              <a:t>erste</a:t>
            </a:r>
            <a:r>
              <a:rPr lang="hu-HU" dirty="0"/>
              <a:t>: </a:t>
            </a:r>
            <a:r>
              <a:rPr lang="hu-HU" b="1" dirty="0" err="1"/>
              <a:t>Sulcus</a:t>
            </a:r>
            <a:r>
              <a:rPr lang="hu-HU" b="1" dirty="0"/>
              <a:t> </a:t>
            </a:r>
            <a:r>
              <a:rPr lang="hu-HU" b="1" dirty="0" err="1"/>
              <a:t>lateralis</a:t>
            </a:r>
            <a:endParaRPr lang="hu-HU" b="1" dirty="0"/>
          </a:p>
          <a:p>
            <a:r>
              <a:rPr lang="hu-HU" dirty="0" err="1"/>
              <a:t>Sekundäre</a:t>
            </a:r>
            <a:r>
              <a:rPr lang="hu-HU" dirty="0"/>
              <a:t> </a:t>
            </a:r>
            <a:r>
              <a:rPr lang="hu-HU" dirty="0" err="1"/>
              <a:t>Furchen</a:t>
            </a:r>
            <a:r>
              <a:rPr lang="hu-HU" dirty="0"/>
              <a:t> </a:t>
            </a:r>
            <a:r>
              <a:rPr lang="hu-HU" dirty="0" err="1"/>
              <a:t>erscheinen</a:t>
            </a:r>
            <a:r>
              <a:rPr lang="hu-HU" dirty="0"/>
              <a:t> </a:t>
            </a:r>
            <a:r>
              <a:rPr lang="hu-HU" dirty="0" err="1"/>
              <a:t>später</a:t>
            </a:r>
            <a:endParaRPr lang="hu-HU" dirty="0"/>
          </a:p>
          <a:p>
            <a:r>
              <a:rPr lang="hu-HU" dirty="0" err="1"/>
              <a:t>Tertiäre</a:t>
            </a:r>
            <a:r>
              <a:rPr lang="hu-HU" dirty="0"/>
              <a:t> </a:t>
            </a:r>
            <a:r>
              <a:rPr lang="hu-HU" dirty="0" err="1"/>
              <a:t>Furchen</a:t>
            </a:r>
            <a:r>
              <a:rPr lang="hu-HU" dirty="0"/>
              <a:t> sind </a:t>
            </a:r>
            <a:r>
              <a:rPr lang="hu-HU" dirty="0" err="1"/>
              <a:t>hochvariabel</a:t>
            </a:r>
            <a:endParaRPr lang="hu-HU" dirty="0"/>
          </a:p>
        </p:txBody>
      </p:sp>
    </p:spTree>
    <p:extLst>
      <p:ext uri="{BB962C8B-B14F-4D97-AF65-F5344CB8AC3E}">
        <p14:creationId xmlns:p14="http://schemas.microsoft.com/office/powerpoint/2010/main" val="8163009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2" y="0"/>
            <a:ext cx="5644285" cy="5310000"/>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537" y="0"/>
            <a:ext cx="3758412" cy="2664296"/>
          </a:xfrm>
          <a:prstGeom prst="rect">
            <a:avLst/>
          </a:prstGeom>
        </p:spPr>
      </p:pic>
      <p:pic>
        <p:nvPicPr>
          <p:cNvPr id="4" name="Kép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208" y="5157192"/>
            <a:ext cx="2553076" cy="1554795"/>
          </a:xfrm>
          <a:prstGeom prst="rect">
            <a:avLst/>
          </a:prstGeom>
        </p:spPr>
      </p:pic>
    </p:spTree>
    <p:extLst>
      <p:ext uri="{BB962C8B-B14F-4D97-AF65-F5344CB8AC3E}">
        <p14:creationId xmlns:p14="http://schemas.microsoft.com/office/powerpoint/2010/main" val="5019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0"/>
            <a:ext cx="5040560" cy="6832140"/>
          </a:xfrm>
          <a:prstGeom prst="rect">
            <a:avLst/>
          </a:prstGeom>
        </p:spPr>
      </p:pic>
      <p:sp>
        <p:nvSpPr>
          <p:cNvPr id="3" name="Szövegdoboz 2"/>
          <p:cNvSpPr txBox="1"/>
          <p:nvPr/>
        </p:nvSpPr>
        <p:spPr>
          <a:xfrm>
            <a:off x="5711912" y="1592888"/>
            <a:ext cx="2088232" cy="369332"/>
          </a:xfrm>
          <a:prstGeom prst="rect">
            <a:avLst/>
          </a:prstGeom>
          <a:noFill/>
        </p:spPr>
        <p:txBody>
          <a:bodyPr wrap="square" rtlCol="0">
            <a:spAutoFit/>
          </a:bodyPr>
          <a:lstStyle/>
          <a:p>
            <a:r>
              <a:rPr lang="hu-HU" dirty="0" err="1"/>
              <a:t>Falx</a:t>
            </a:r>
            <a:r>
              <a:rPr lang="hu-HU" dirty="0"/>
              <a:t> </a:t>
            </a:r>
            <a:r>
              <a:rPr lang="hu-HU" dirty="0" err="1"/>
              <a:t>cerebri</a:t>
            </a:r>
            <a:r>
              <a:rPr lang="hu-HU" dirty="0"/>
              <a:t> (3)</a:t>
            </a:r>
          </a:p>
        </p:txBody>
      </p:sp>
      <p:sp>
        <p:nvSpPr>
          <p:cNvPr id="4" name="Szövegdoboz 3"/>
          <p:cNvSpPr txBox="1"/>
          <p:nvPr/>
        </p:nvSpPr>
        <p:spPr>
          <a:xfrm>
            <a:off x="5712096" y="4331748"/>
            <a:ext cx="2088232" cy="369332"/>
          </a:xfrm>
          <a:prstGeom prst="rect">
            <a:avLst/>
          </a:prstGeom>
          <a:noFill/>
        </p:spPr>
        <p:txBody>
          <a:bodyPr wrap="square" rtlCol="0">
            <a:spAutoFit/>
          </a:bodyPr>
          <a:lstStyle/>
          <a:p>
            <a:r>
              <a:rPr lang="hu-HU" dirty="0" err="1"/>
              <a:t>Falx</a:t>
            </a:r>
            <a:r>
              <a:rPr lang="hu-HU" dirty="0"/>
              <a:t> </a:t>
            </a:r>
            <a:r>
              <a:rPr lang="hu-HU" dirty="0" err="1"/>
              <a:t>cerebri</a:t>
            </a:r>
            <a:r>
              <a:rPr lang="hu-HU" dirty="0"/>
              <a:t> (3)</a:t>
            </a:r>
          </a:p>
        </p:txBody>
      </p:sp>
      <p:sp>
        <p:nvSpPr>
          <p:cNvPr id="5" name="Szövegdoboz 4"/>
          <p:cNvSpPr txBox="1"/>
          <p:nvPr/>
        </p:nvSpPr>
        <p:spPr>
          <a:xfrm>
            <a:off x="5711912" y="2797976"/>
            <a:ext cx="3172184" cy="646331"/>
          </a:xfrm>
          <a:prstGeom prst="rect">
            <a:avLst/>
          </a:prstGeom>
          <a:noFill/>
        </p:spPr>
        <p:txBody>
          <a:bodyPr wrap="square" rtlCol="0">
            <a:spAutoFit/>
          </a:bodyPr>
          <a:lstStyle/>
          <a:p>
            <a:r>
              <a:rPr lang="hu-HU" dirty="0"/>
              <a:t>Centrum </a:t>
            </a:r>
            <a:r>
              <a:rPr lang="hu-HU" dirty="0" err="1"/>
              <a:t>semiovale</a:t>
            </a:r>
            <a:r>
              <a:rPr lang="hu-HU" dirty="0"/>
              <a:t>; </a:t>
            </a:r>
            <a:r>
              <a:rPr lang="hu-HU" dirty="0" err="1"/>
              <a:t>weiße</a:t>
            </a:r>
            <a:r>
              <a:rPr lang="hu-HU" dirty="0"/>
              <a:t> </a:t>
            </a:r>
            <a:r>
              <a:rPr lang="hu-HU" dirty="0" err="1"/>
              <a:t>Substanz</a:t>
            </a:r>
            <a:r>
              <a:rPr lang="hu-HU" dirty="0"/>
              <a:t> (6)</a:t>
            </a:r>
          </a:p>
        </p:txBody>
      </p:sp>
      <p:sp>
        <p:nvSpPr>
          <p:cNvPr id="6" name="Szövegdoboz 5"/>
          <p:cNvSpPr txBox="1"/>
          <p:nvPr/>
        </p:nvSpPr>
        <p:spPr>
          <a:xfrm>
            <a:off x="5711912" y="4833248"/>
            <a:ext cx="2460488" cy="369332"/>
          </a:xfrm>
          <a:prstGeom prst="rect">
            <a:avLst/>
          </a:prstGeom>
          <a:noFill/>
        </p:spPr>
        <p:txBody>
          <a:bodyPr wrap="square" rtlCol="0">
            <a:spAutoFit/>
          </a:bodyPr>
          <a:lstStyle/>
          <a:p>
            <a:r>
              <a:rPr lang="hu-HU" dirty="0"/>
              <a:t>Sinus </a:t>
            </a:r>
            <a:r>
              <a:rPr lang="hu-HU" dirty="0" err="1"/>
              <a:t>sagittalis</a:t>
            </a:r>
            <a:r>
              <a:rPr lang="hu-HU" dirty="0"/>
              <a:t> </a:t>
            </a:r>
            <a:r>
              <a:rPr lang="hu-HU" dirty="0" err="1"/>
              <a:t>sup</a:t>
            </a:r>
            <a:r>
              <a:rPr lang="hu-HU" dirty="0"/>
              <a:t>. (9)</a:t>
            </a:r>
          </a:p>
        </p:txBody>
      </p:sp>
      <p:sp>
        <p:nvSpPr>
          <p:cNvPr id="7" name="Szövegdoboz 6"/>
          <p:cNvSpPr txBox="1"/>
          <p:nvPr/>
        </p:nvSpPr>
        <p:spPr>
          <a:xfrm>
            <a:off x="5882322" y="318170"/>
            <a:ext cx="3036552" cy="830997"/>
          </a:xfrm>
          <a:prstGeom prst="rect">
            <a:avLst/>
          </a:prstGeom>
          <a:noFill/>
        </p:spPr>
        <p:txBody>
          <a:bodyPr wrap="square" rtlCol="0">
            <a:spAutoFit/>
          </a:bodyPr>
          <a:lstStyle/>
          <a:p>
            <a:pPr algn="ctr"/>
            <a:r>
              <a:rPr lang="hu-HU" sz="2400" b="1" dirty="0" err="1">
                <a:latin typeface="Segoe UI" panose="020B0502040204020203" pitchFamily="34" charset="0"/>
                <a:cs typeface="Segoe UI" panose="020B0502040204020203" pitchFamily="34" charset="0"/>
              </a:rPr>
              <a:t>Cortex</a:t>
            </a:r>
            <a:r>
              <a:rPr lang="hu-HU" sz="2400" b="1" dirty="0">
                <a:latin typeface="Segoe UI" panose="020B0502040204020203" pitchFamily="34" charset="0"/>
                <a:cs typeface="Segoe UI" panose="020B0502040204020203" pitchFamily="34" charset="0"/>
              </a:rPr>
              <a:t> </a:t>
            </a:r>
            <a:r>
              <a:rPr lang="hu-HU" sz="2400" b="1" dirty="0" err="1">
                <a:latin typeface="Segoe UI" panose="020B0502040204020203" pitchFamily="34" charset="0"/>
                <a:cs typeface="Segoe UI" panose="020B0502040204020203" pitchFamily="34" charset="0"/>
              </a:rPr>
              <a:t>cerebri</a:t>
            </a:r>
            <a:r>
              <a:rPr lang="hu-HU" sz="2400" b="1" dirty="0">
                <a:latin typeface="Segoe UI" panose="020B0502040204020203" pitchFamily="34" charset="0"/>
                <a:cs typeface="Segoe UI" panose="020B0502040204020203" pitchFamily="34" charset="0"/>
              </a:rPr>
              <a:t> und </a:t>
            </a:r>
            <a:r>
              <a:rPr lang="hu-HU" sz="2400" b="1" dirty="0" err="1">
                <a:latin typeface="Segoe UI" panose="020B0502040204020203" pitchFamily="34" charset="0"/>
                <a:cs typeface="Segoe UI" panose="020B0502040204020203" pitchFamily="34" charset="0"/>
              </a:rPr>
              <a:t>weiße</a:t>
            </a:r>
            <a:r>
              <a:rPr lang="hu-HU" sz="2400" b="1" dirty="0">
                <a:latin typeface="Segoe UI" panose="020B0502040204020203" pitchFamily="34" charset="0"/>
                <a:cs typeface="Segoe UI" panose="020B0502040204020203" pitchFamily="34" charset="0"/>
              </a:rPr>
              <a:t> </a:t>
            </a:r>
            <a:r>
              <a:rPr lang="hu-HU" sz="2400" b="1" dirty="0" err="1">
                <a:latin typeface="Segoe UI" panose="020B0502040204020203" pitchFamily="34" charset="0"/>
                <a:cs typeface="Segoe UI" panose="020B0502040204020203" pitchFamily="34" charset="0"/>
              </a:rPr>
              <a:t>Substanz</a:t>
            </a:r>
            <a:endParaRPr lang="de-DE" sz="24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22133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N:\Sobotta_Band_3\Kapitel_12\mit_Beschriftung\chp12_fig038.jpg"/>
          <p:cNvPicPr>
            <a:picLocks noChangeAspect="1" noChangeArrowheads="1"/>
          </p:cNvPicPr>
          <p:nvPr/>
        </p:nvPicPr>
        <p:blipFill>
          <a:blip r:embed="rId2" cstate="print"/>
          <a:srcRect/>
          <a:stretch>
            <a:fillRect/>
          </a:stretch>
        </p:blipFill>
        <p:spPr bwMode="auto">
          <a:xfrm>
            <a:off x="136493" y="860934"/>
            <a:ext cx="8827995" cy="5160354"/>
          </a:xfrm>
          <a:prstGeom prst="rect">
            <a:avLst/>
          </a:prstGeom>
          <a:noFill/>
        </p:spPr>
      </p:pic>
    </p:spTree>
    <p:extLst>
      <p:ext uri="{BB962C8B-B14F-4D97-AF65-F5344CB8AC3E}">
        <p14:creationId xmlns:p14="http://schemas.microsoft.com/office/powerpoint/2010/main" val="3060167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Sobotta_Band_3\Kapitel_12\mit_Beschriftung\chp12_fig040.jpg"/>
          <p:cNvPicPr>
            <a:picLocks noChangeAspect="1" noChangeArrowheads="1"/>
          </p:cNvPicPr>
          <p:nvPr/>
        </p:nvPicPr>
        <p:blipFill>
          <a:blip r:embed="rId2" cstate="print"/>
          <a:srcRect/>
          <a:stretch>
            <a:fillRect/>
          </a:stretch>
        </p:blipFill>
        <p:spPr bwMode="auto">
          <a:xfrm>
            <a:off x="13928" y="692696"/>
            <a:ext cx="9116147" cy="5472607"/>
          </a:xfrm>
          <a:prstGeom prst="rect">
            <a:avLst/>
          </a:prstGeom>
          <a:noFill/>
        </p:spPr>
      </p:pic>
    </p:spTree>
    <p:extLst>
      <p:ext uri="{BB962C8B-B14F-4D97-AF65-F5344CB8AC3E}">
        <p14:creationId xmlns:p14="http://schemas.microsoft.com/office/powerpoint/2010/main" val="3907141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Sobotta_Band_3\Kapitel_12\mit_Beschriftung\chp12_fig039.jpg"/>
          <p:cNvPicPr>
            <a:picLocks noChangeAspect="1" noChangeArrowheads="1"/>
          </p:cNvPicPr>
          <p:nvPr/>
        </p:nvPicPr>
        <p:blipFill>
          <a:blip r:embed="rId2" cstate="print"/>
          <a:srcRect/>
          <a:stretch>
            <a:fillRect/>
          </a:stretch>
        </p:blipFill>
        <p:spPr bwMode="auto">
          <a:xfrm>
            <a:off x="0" y="683953"/>
            <a:ext cx="7531035" cy="4596098"/>
          </a:xfrm>
          <a:prstGeom prst="rect">
            <a:avLst/>
          </a:prstGeom>
          <a:noFill/>
        </p:spPr>
      </p:pic>
      <p:sp>
        <p:nvSpPr>
          <p:cNvPr id="2" name="Szövegdoboz 1"/>
          <p:cNvSpPr txBox="1"/>
          <p:nvPr/>
        </p:nvSpPr>
        <p:spPr>
          <a:xfrm>
            <a:off x="3635896" y="222288"/>
            <a:ext cx="2520280" cy="461665"/>
          </a:xfrm>
          <a:prstGeom prst="rect">
            <a:avLst/>
          </a:prstGeom>
          <a:noFill/>
        </p:spPr>
        <p:txBody>
          <a:bodyPr wrap="square" rtlCol="0">
            <a:spAutoFit/>
          </a:bodyPr>
          <a:lstStyle/>
          <a:p>
            <a:r>
              <a:rPr lang="hu-HU" sz="2400" b="1" dirty="0" err="1"/>
              <a:t>Lobus</a:t>
            </a:r>
            <a:r>
              <a:rPr lang="hu-HU" sz="2400" b="1" dirty="0"/>
              <a:t> </a:t>
            </a:r>
            <a:r>
              <a:rPr lang="hu-HU" sz="2400" b="1" dirty="0" err="1"/>
              <a:t>insularis</a:t>
            </a:r>
            <a:endParaRPr lang="de-DE" sz="2400" b="1" dirty="0"/>
          </a:p>
        </p:txBody>
      </p:sp>
      <p:pic>
        <p:nvPicPr>
          <p:cNvPr id="3" name="Kép 2"/>
          <p:cNvPicPr>
            <a:picLocks noChangeAspect="1"/>
          </p:cNvPicPr>
          <p:nvPr/>
        </p:nvPicPr>
        <p:blipFill>
          <a:blip r:embed="rId3"/>
          <a:stretch>
            <a:fillRect/>
          </a:stretch>
        </p:blipFill>
        <p:spPr>
          <a:xfrm>
            <a:off x="6579096" y="4293096"/>
            <a:ext cx="2564904" cy="2564904"/>
          </a:xfrm>
          <a:prstGeom prst="rect">
            <a:avLst/>
          </a:prstGeom>
        </p:spPr>
      </p:pic>
    </p:spTree>
    <p:extLst>
      <p:ext uri="{BB962C8B-B14F-4D97-AF65-F5344CB8AC3E}">
        <p14:creationId xmlns:p14="http://schemas.microsoft.com/office/powerpoint/2010/main" val="2817955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575556" y="1615445"/>
            <a:ext cx="8352928" cy="4832765"/>
          </a:xfrm>
          <a:prstGeom prst="rect">
            <a:avLst/>
          </a:prstGeom>
        </p:spPr>
      </p:pic>
      <p:sp>
        <p:nvSpPr>
          <p:cNvPr id="3" name="Szövegdoboz 2"/>
          <p:cNvSpPr txBox="1"/>
          <p:nvPr/>
        </p:nvSpPr>
        <p:spPr>
          <a:xfrm>
            <a:off x="1043608" y="476672"/>
            <a:ext cx="7416824" cy="1138773"/>
          </a:xfrm>
          <a:prstGeom prst="rect">
            <a:avLst/>
          </a:prstGeom>
          <a:noFill/>
        </p:spPr>
        <p:txBody>
          <a:bodyPr wrap="square" rtlCol="0">
            <a:spAutoFit/>
          </a:bodyPr>
          <a:lstStyle/>
          <a:p>
            <a:pPr algn="ctr"/>
            <a:r>
              <a:rPr lang="hu-HU" sz="3200" b="1" dirty="0" err="1">
                <a:latin typeface="Segoe UI" panose="020B0502040204020203" pitchFamily="34" charset="0"/>
                <a:cs typeface="Segoe UI" panose="020B0502040204020203" pitchFamily="34" charset="0"/>
              </a:rPr>
              <a:t>Operculum</a:t>
            </a:r>
            <a:r>
              <a:rPr lang="hu-HU" dirty="0">
                <a:latin typeface="Segoe UI" panose="020B0502040204020203" pitchFamily="34" charset="0"/>
                <a:cs typeface="Segoe UI" panose="020B0502040204020203" pitchFamily="34" charset="0"/>
              </a:rPr>
              <a:t> </a:t>
            </a:r>
          </a:p>
          <a:p>
            <a:r>
              <a:rPr lang="hu-HU" dirty="0">
                <a:latin typeface="Segoe UI" panose="020B0502040204020203" pitchFamily="34" charset="0"/>
                <a:cs typeface="Segoe UI" panose="020B0502040204020203" pitchFamily="34" charset="0"/>
              </a:rPr>
              <a:t>(lat.: </a:t>
            </a:r>
            <a:r>
              <a:rPr lang="hu-HU" dirty="0" err="1">
                <a:latin typeface="Segoe UI" panose="020B0502040204020203" pitchFamily="34" charset="0"/>
                <a:cs typeface="Segoe UI" panose="020B0502040204020203" pitchFamily="34" charset="0"/>
              </a:rPr>
              <a:t>kleiner</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Deckel</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bedeutet</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die</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Lappenregio</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die</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über</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die</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Inselrinde</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liegen</a:t>
            </a:r>
            <a:r>
              <a:rPr lang="hu-HU" dirty="0">
                <a:latin typeface="Segoe UI" panose="020B0502040204020203" pitchFamily="34" charset="0"/>
                <a:cs typeface="Segoe UI" panose="020B0502040204020203" pitchFamily="34" charset="0"/>
              </a:rPr>
              <a:t>.</a:t>
            </a:r>
            <a:endParaRPr lang="de-DE"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61249806"/>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TotalTime>
  <Words>1443</Words>
  <Application>Microsoft Office PowerPoint</Application>
  <PresentationFormat>Diavetítés a képernyőre (4:3 oldalarány)</PresentationFormat>
  <Paragraphs>194</Paragraphs>
  <Slides>49</Slides>
  <Notes>4</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49</vt:i4>
      </vt:variant>
    </vt:vector>
  </HeadingPairs>
  <TitlesOfParts>
    <vt:vector size="56" baseType="lpstr">
      <vt:lpstr>AdvOTa14f9db0.I</vt:lpstr>
      <vt:lpstr>Arial</vt:lpstr>
      <vt:lpstr>Calibri</vt:lpstr>
      <vt:lpstr>Segoe UI</vt:lpstr>
      <vt:lpstr>Times New Roman</vt:lpstr>
      <vt:lpstr>Wingdings</vt:lpstr>
      <vt:lpstr>Office-téma</vt:lpstr>
      <vt:lpstr>PowerPoint-bemutató</vt:lpstr>
      <vt:lpstr>Telencephalon, Großhirn</vt:lpstr>
      <vt:lpstr>Rinde des Großhirns</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Fasersysteme des Großhirns</vt:lpstr>
      <vt:lpstr>Fasersysteme der weißen Substanz</vt:lpstr>
      <vt:lpstr>Fasersysteme der weißen Substanz</vt:lpstr>
      <vt:lpstr>PowerPoint-bemutató</vt:lpstr>
      <vt:lpstr>PowerPoint-bemutató</vt:lpstr>
      <vt:lpstr>Corpus callosum</vt:lpstr>
      <vt:lpstr>PowerPoint-bemutató</vt:lpstr>
      <vt:lpstr>PowerPoint-bemutató</vt:lpstr>
      <vt:lpstr>PowerPoint-bemutató</vt:lpstr>
      <vt:lpstr>PowerPoint-bemutató</vt:lpstr>
      <vt:lpstr>PowerPoint-bemutató</vt:lpstr>
      <vt:lpstr>Assotiationsfasern</vt:lpstr>
      <vt:lpstr>PowerPoint-bemutató</vt:lpstr>
      <vt:lpstr>Projektionsfasern</vt:lpstr>
      <vt:lpstr>PowerPoint-bemutató</vt:lpstr>
      <vt:lpstr>PowerPoint-bemutató</vt:lpstr>
      <vt:lpstr>Ventriculus lateralis</vt:lpstr>
      <vt:lpstr>PowerPoint-bemutató</vt:lpstr>
      <vt:lpstr>PowerPoint-bemutató</vt:lpstr>
      <vt:lpstr>PowerPoint-bemutató</vt:lpstr>
      <vt:lpstr>PowerPoint-bemutató</vt:lpstr>
      <vt:lpstr>Embryologie des Großhirns</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S E Humánmorfológiai Intézet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Dr. Magyar Attila</dc:creator>
  <cp:lastModifiedBy>Dr. Magyar Attila</cp:lastModifiedBy>
  <cp:revision>50</cp:revision>
  <dcterms:created xsi:type="dcterms:W3CDTF">2017-09-10T19:54:56Z</dcterms:created>
  <dcterms:modified xsi:type="dcterms:W3CDTF">2017-10-12T14:22:53Z</dcterms:modified>
</cp:coreProperties>
</file>