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57" r:id="rId7"/>
    <p:sldId id="274" r:id="rId8"/>
    <p:sldId id="275" r:id="rId9"/>
    <p:sldId id="276" r:id="rId10"/>
    <p:sldId id="259" r:id="rId11"/>
    <p:sldId id="277" r:id="rId12"/>
    <p:sldId id="279" r:id="rId13"/>
    <p:sldId id="280" r:id="rId14"/>
    <p:sldId id="281" r:id="rId15"/>
    <p:sldId id="278" r:id="rId16"/>
    <p:sldId id="282" r:id="rId17"/>
    <p:sldId id="260" r:id="rId18"/>
    <p:sldId id="283" r:id="rId19"/>
    <p:sldId id="318" r:id="rId20"/>
    <p:sldId id="261" r:id="rId21"/>
    <p:sldId id="262" r:id="rId22"/>
    <p:sldId id="285" r:id="rId23"/>
    <p:sldId id="287" r:id="rId24"/>
    <p:sldId id="288" r:id="rId25"/>
    <p:sldId id="289" r:id="rId26"/>
    <p:sldId id="286" r:id="rId27"/>
    <p:sldId id="290" r:id="rId28"/>
    <p:sldId id="263" r:id="rId29"/>
    <p:sldId id="291" r:id="rId30"/>
    <p:sldId id="292" r:id="rId31"/>
    <p:sldId id="265" r:id="rId32"/>
    <p:sldId id="293" r:id="rId33"/>
    <p:sldId id="294" r:id="rId34"/>
    <p:sldId id="295" r:id="rId35"/>
    <p:sldId id="296" r:id="rId36"/>
    <p:sldId id="297" r:id="rId37"/>
    <p:sldId id="266" r:id="rId38"/>
    <p:sldId id="308" r:id="rId39"/>
    <p:sldId id="298" r:id="rId40"/>
    <p:sldId id="299" r:id="rId41"/>
    <p:sldId id="300" r:id="rId42"/>
    <p:sldId id="301" r:id="rId43"/>
    <p:sldId id="309" r:id="rId44"/>
    <p:sldId id="312" r:id="rId45"/>
    <p:sldId id="319" r:id="rId46"/>
    <p:sldId id="310" r:id="rId47"/>
    <p:sldId id="302" r:id="rId48"/>
    <p:sldId id="303" r:id="rId49"/>
    <p:sldId id="304" r:id="rId50"/>
    <p:sldId id="307" r:id="rId51"/>
    <p:sldId id="314" r:id="rId52"/>
    <p:sldId id="313" r:id="rId53"/>
    <p:sldId id="315" r:id="rId54"/>
    <p:sldId id="316" r:id="rId55"/>
    <p:sldId id="317" r:id="rId56"/>
    <p:sldId id="320" r:id="rId5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C0C5-647C-411F-91DB-1EFC21FE3264}" type="datetimeFigureOut">
              <a:rPr lang="hu-HU" smtClean="0"/>
              <a:t>2017. 12. 01.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84D7-AE11-4EBA-A757-9E7AB4144D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21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C0C5-647C-411F-91DB-1EFC21FE3264}" type="datetimeFigureOut">
              <a:rPr lang="hu-HU" smtClean="0"/>
              <a:t>2017. 12. 01.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84D7-AE11-4EBA-A757-9E7AB4144D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56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C0C5-647C-411F-91DB-1EFC21FE3264}" type="datetimeFigureOut">
              <a:rPr lang="hu-HU" smtClean="0"/>
              <a:t>2017. 12. 01.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84D7-AE11-4EBA-A757-9E7AB4144D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893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C0C5-647C-411F-91DB-1EFC21FE3264}" type="datetimeFigureOut">
              <a:rPr lang="hu-HU" smtClean="0"/>
              <a:t>2017. 12. 01.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84D7-AE11-4EBA-A757-9E7AB4144D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88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C0C5-647C-411F-91DB-1EFC21FE3264}" type="datetimeFigureOut">
              <a:rPr lang="hu-HU" smtClean="0"/>
              <a:t>2017. 12. 01.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84D7-AE11-4EBA-A757-9E7AB4144D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919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C0C5-647C-411F-91DB-1EFC21FE3264}" type="datetimeFigureOut">
              <a:rPr lang="hu-HU" smtClean="0"/>
              <a:t>2017. 12. 01.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84D7-AE11-4EBA-A757-9E7AB4144D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68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C0C5-647C-411F-91DB-1EFC21FE3264}" type="datetimeFigureOut">
              <a:rPr lang="hu-HU" smtClean="0"/>
              <a:t>2017. 12. 01.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84D7-AE11-4EBA-A757-9E7AB4144D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50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C0C5-647C-411F-91DB-1EFC21FE3264}" type="datetimeFigureOut">
              <a:rPr lang="hu-HU" smtClean="0"/>
              <a:t>2017. 12. 01.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84D7-AE11-4EBA-A757-9E7AB4144D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613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C0C5-647C-411F-91DB-1EFC21FE3264}" type="datetimeFigureOut">
              <a:rPr lang="hu-HU" smtClean="0"/>
              <a:t>2017. 12. 01.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84D7-AE11-4EBA-A757-9E7AB4144D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323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C0C5-647C-411F-91DB-1EFC21FE3264}" type="datetimeFigureOut">
              <a:rPr lang="hu-HU" smtClean="0"/>
              <a:t>2017. 12. 01.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84D7-AE11-4EBA-A757-9E7AB4144D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39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C0C5-647C-411F-91DB-1EFC21FE3264}" type="datetimeFigureOut">
              <a:rPr lang="hu-HU" smtClean="0"/>
              <a:t>2017. 12. 01.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84D7-AE11-4EBA-A757-9E7AB4144D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116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EC0C5-647C-411F-91DB-1EFC21FE3264}" type="datetimeFigureOut">
              <a:rPr lang="hu-HU" smtClean="0"/>
              <a:t>2017. 12. 01.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384D7-AE11-4EBA-A757-9E7AB4144D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740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direct.com/science/journal/09609822/19/21" TargetMode="External"/><Relationship Id="rId5" Type="http://schemas.openxmlformats.org/officeDocument/2006/relationships/hyperlink" Target="http://www.sciencedirect.com/science/article/pii/S0960982209016005" TargetMode="External"/><Relationship Id="rId4" Type="http://schemas.openxmlformats.org/officeDocument/2006/relationships/image" Target="../media/image9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20597" y="2699699"/>
            <a:ext cx="9144000" cy="9067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3600" b="1" dirty="0" smtClean="0">
                <a:latin typeface="Bernard MT Condensed" panose="02050806060905020404" pitchFamily="18" charset="0"/>
                <a:cs typeface="Arabic Typesetting" panose="03020402040406030203" pitchFamily="66" charset="-78"/>
              </a:rPr>
              <a:t>AZ EGÉSZSÉGES </a:t>
            </a:r>
            <a:br>
              <a:rPr lang="hu-HU" sz="3600" b="1" dirty="0" smtClean="0">
                <a:latin typeface="Bernard MT Condensed" panose="02050806060905020404" pitchFamily="18" charset="0"/>
                <a:cs typeface="Arabic Typesetting" panose="03020402040406030203" pitchFamily="66" charset="-78"/>
              </a:rPr>
            </a:br>
            <a:r>
              <a:rPr lang="hu-HU" sz="3600" b="1" dirty="0" smtClean="0">
                <a:latin typeface="Bernard MT Condensed" panose="02050806060905020404" pitchFamily="18" charset="0"/>
                <a:cs typeface="Arabic Typesetting" panose="03020402040406030203" pitchFamily="66" charset="-78"/>
              </a:rPr>
              <a:t>ÉS AZ AUTISZTIKUS AGY MORFOLÓGIÁJA </a:t>
            </a:r>
            <a:br>
              <a:rPr lang="hu-HU" sz="3600" b="1" dirty="0" smtClean="0">
                <a:latin typeface="Bernard MT Condensed" panose="02050806060905020404" pitchFamily="18" charset="0"/>
                <a:cs typeface="Arabic Typesetting" panose="03020402040406030203" pitchFamily="66" charset="-78"/>
              </a:rPr>
            </a:br>
            <a:r>
              <a:rPr lang="hu-HU" sz="3600" b="1" dirty="0" smtClean="0">
                <a:latin typeface="Bernard MT Condensed" panose="02050806060905020404" pitchFamily="18" charset="0"/>
                <a:cs typeface="Arabic Typesetting" panose="03020402040406030203" pitchFamily="66" charset="-78"/>
              </a:rPr>
              <a:t>A SZOCIÁLIS AGY</a:t>
            </a:r>
            <a:endParaRPr lang="hu-HU" sz="3600" b="1" dirty="0">
              <a:latin typeface="Bernard MT Condensed" panose="020508060609050204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380003" y="4189444"/>
            <a:ext cx="302518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Heinzlmann</a:t>
            </a:r>
            <a:r>
              <a:rPr lang="hu-H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Andrea</a:t>
            </a:r>
          </a:p>
          <a:p>
            <a:pPr algn="ctr">
              <a:lnSpc>
                <a:spcPct val="150000"/>
              </a:lnSpc>
            </a:pPr>
            <a:r>
              <a:rPr lang="hu-H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Anatómia, Szövet - és Fejlődésbiológiai Intézet</a:t>
            </a:r>
          </a:p>
          <a:p>
            <a:pPr algn="ctr">
              <a:lnSpc>
                <a:spcPct val="150000"/>
              </a:lnSpc>
            </a:pPr>
            <a:r>
              <a:rPr lang="hu-H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Autizmus </a:t>
            </a:r>
            <a:r>
              <a:rPr lang="hu-HU" sz="1000" b="1" smtClean="0">
                <a:latin typeface="Arial" panose="020B0604020202020204" pitchFamily="34" charset="0"/>
                <a:cs typeface="Arial" panose="020B0604020202020204" pitchFamily="34" charset="0"/>
              </a:rPr>
              <a:t>Graduális </a:t>
            </a:r>
            <a:r>
              <a:rPr lang="hu-HU" sz="1000" b="1" smtClean="0">
                <a:latin typeface="Arial" panose="020B0604020202020204" pitchFamily="34" charset="0"/>
                <a:cs typeface="Arial" panose="020B0604020202020204" pitchFamily="34" charset="0"/>
              </a:rPr>
              <a:t>Kurzus</a:t>
            </a:r>
            <a:endParaRPr lang="hu-H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71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7829" y="213213"/>
            <a:ext cx="10515600" cy="664433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38538" y="1090764"/>
            <a:ext cx="1015039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FELÉPÍTÉSE:</a:t>
            </a:r>
          </a:p>
          <a:p>
            <a:pPr marL="228600" indent="-228600" algn="just">
              <a:lnSpc>
                <a:spcPct val="200000"/>
              </a:lnSpc>
              <a:buFont typeface="+mj-lt"/>
              <a:buAutoNum type="alphaU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CENTRÁLIS MAG</a:t>
            </a:r>
          </a:p>
          <a:p>
            <a:pPr marL="228600" indent="-228600" algn="just">
              <a:lnSpc>
                <a:spcPct val="200000"/>
              </a:lnSpc>
              <a:buFont typeface="+mj-lt"/>
              <a:buAutoNum type="alphaU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MEDIÁLIS MAG</a:t>
            </a:r>
          </a:p>
          <a:p>
            <a:pPr marL="228600" indent="-228600" algn="just">
              <a:lnSpc>
                <a:spcPct val="200000"/>
              </a:lnSpc>
              <a:buFont typeface="+mj-lt"/>
              <a:buAutoNum type="alphaU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BASOLATERALIS MAG</a:t>
            </a:r>
          </a:p>
          <a:p>
            <a:pPr algn="just">
              <a:lnSpc>
                <a:spcPct val="150000"/>
              </a:lnSpc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FUNKCIONÁLIS KÜLÖNBSÉG A JOBB ÉS A BAL AMYGDALA KÖZÖTT:</a:t>
            </a:r>
          </a:p>
          <a:p>
            <a:pPr algn="just">
              <a:lnSpc>
                <a:spcPct val="150000"/>
              </a:lnSpc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JOBB AMYGDALA ELEKTROMOS INGERLÉSE – NEGATÍV EMÓCIÓK: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félelem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szomorúság</a:t>
            </a:r>
          </a:p>
          <a:p>
            <a:pPr algn="just">
              <a:lnSpc>
                <a:spcPct val="150000"/>
              </a:lnSpc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 AMYGDALA ELEKTROMOS INGERLÉSE – POZITÍV ÉS NEGATÍV EMÓCIÓK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boldogság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félelem, izgatottság, szomorúság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szerepe lehet az agy jutalmazási rendszerében</a:t>
            </a:r>
          </a:p>
          <a:p>
            <a:pPr algn="just">
              <a:lnSpc>
                <a:spcPct val="150000"/>
              </a:lnSpc>
            </a:pP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www.maggiekb.com/wp-content/uploads/2013/08/amygda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079" y="159967"/>
            <a:ext cx="3517991" cy="25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thebrain.mcgill.ca/flash/i/i_04/i_04_cl/i_04_cl_peu/i_04_cl_peu_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405" y="2905670"/>
            <a:ext cx="3352736" cy="374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60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596" y="257551"/>
            <a:ext cx="10515600" cy="636847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9411" y="1426380"/>
            <a:ext cx="1051560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SZEXUÁLIS KÜLÖNBSÉG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agyobb férfiakban</a:t>
            </a:r>
          </a:p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isebb nőkben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LATERÁLIZÁCIÓS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KÜLÖNBSÉG FÉRFI ÉS NŐ KÖZÖTT:</a:t>
            </a:r>
          </a:p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őknél erősebb a bal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aktivácója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nőknél erősebb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emócionális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memória</a:t>
            </a:r>
          </a:p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érfiaknál erősebb a jobb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aktivációja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 descr="http://www.maggiekb.com/wp-content/uploads/2013/08/amygda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669" y="145912"/>
            <a:ext cx="2872273" cy="20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1.bp.blogspot.com/-wgGPUBdf4Y0/TdqV7CUgttI/AAAAAAAABHo/llioTPCOTys/s400/SexAmygda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02" y="961728"/>
            <a:ext cx="4338101" cy="21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ldc.upenn.edu/myl/llog/Canli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4" y="2678300"/>
            <a:ext cx="3562739" cy="404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95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2886" y="205272"/>
            <a:ext cx="10515600" cy="599007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6273" y="93876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FELADATOK:</a:t>
            </a:r>
          </a:p>
          <a:p>
            <a:pPr algn="just">
              <a:lnSpc>
                <a:spcPct val="200000"/>
              </a:lnSpc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hosszú távú memória kialakulásának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konszolidációjának szabályozása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BASOLATERALIS AMYGDALA szerepe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emocionális események erőssége és a memória  kialakulása között</a:t>
            </a:r>
          </a:p>
          <a:p>
            <a:pPr algn="just">
              <a:lnSpc>
                <a:spcPct val="200000"/>
              </a:lnSpc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agyon erős érzelmi reakciók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fokozott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aktiváció – fokozott interakció a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neocortex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(memória raktározása) és a temporális lebennyel (deklaratív, élményszerű memória) -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fokozódik a memória megtartása</a:t>
            </a:r>
            <a:endParaRPr lang="hu-H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thebrain.mcgill.ca/flash/d/d_04/d_04_cr/d_04_cr_peu/d_04_cr_peu_2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323" y="3810504"/>
            <a:ext cx="28003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neuropolitics.org/connect-amygda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763" y="3850756"/>
            <a:ext cx="4068148" cy="279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0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879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2377" y="1298802"/>
            <a:ext cx="10791423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FELADATOK: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szociális interakciókban betöltött szerep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agyobb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amygdalával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rendelkező egyének: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nagyobb és komplexebb szociális kapcsolat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jobb és pontosabb szociális megítélés más személyek metakommunikációjának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agyobb emocionális intelligencia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obb szociális integrációs képesség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obb szociális együttműködő képesség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898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9874"/>
            <a:ext cx="10515600" cy="627712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8911" y="1263446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SÉRÜLÉSE: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stimuláció: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fokozott szexuális viselkedés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agresszív viselkedés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Bilaterális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sérülés:</a:t>
            </a:r>
          </a:p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élelemérzet megszűnése</a:t>
            </a:r>
          </a:p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élelem különböző aspektusainak kiváltásában betöltött szerep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1266" name="Picture 2" descr="http://shhome.wpengine.com/wp-content/uploads/2010/12/No-Amygdal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29" y="4198776"/>
            <a:ext cx="4138513" cy="234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4.bp.blogspot.com/-tIPcWa2wwfA/TtTeaXMcmHI/AAAAAAAAAa4/5FUIEcnLYbk/s1600/bullying-scho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1" y="1059972"/>
            <a:ext cx="2503033" cy="24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5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5017" y="168244"/>
            <a:ext cx="10515600" cy="85356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1710" y="145499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KAPCSOLATOK: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ypothalamus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dorsomedialis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thalamus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retikuláris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thalamus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mag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rigeminus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magok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acialis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magok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entral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tegmental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coeruleus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aterodorsal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tegmental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mag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PAPEZ - KÖR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537319" y="1097349"/>
            <a:ext cx="34711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MEDIÁLIS AMYGDALA:</a:t>
            </a:r>
          </a:p>
          <a:p>
            <a:pPr algn="just">
              <a:lnSpc>
                <a:spcPct val="2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szaglásban van szerepe</a:t>
            </a:r>
          </a:p>
          <a:p>
            <a:pPr algn="just">
              <a:lnSpc>
                <a:spcPct val="2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bulbus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olfactoriusból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szagló agyból kap bejövő információt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50000"/>
              </a:lnSpc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LATERÁLIS AMYGDALA:</a:t>
            </a:r>
          </a:p>
          <a:p>
            <a:pPr algn="just">
              <a:lnSpc>
                <a:spcPct val="2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érzelmek és memória asszociációja</a:t>
            </a:r>
          </a:p>
          <a:p>
            <a:pPr marL="171450" indent="-1714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élelem során –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neuronális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kapcsolat:</a:t>
            </a:r>
          </a:p>
          <a:p>
            <a:pPr marL="228600" indent="-228600" algn="just">
              <a:lnSpc>
                <a:spcPct val="2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centrális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amygdalával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indent="-228600" algn="just">
              <a:lnSpc>
                <a:spcPct val="2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stria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terminalissal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://www.unifr.ch/biochem/assets/images/dreyer/research/amygdala_connectio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r="16640" b="12376"/>
          <a:stretch/>
        </p:blipFill>
        <p:spPr bwMode="auto">
          <a:xfrm>
            <a:off x="3493569" y="1690952"/>
            <a:ext cx="4389286" cy="36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59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4184" y="70099"/>
            <a:ext cx="10515600" cy="837346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HIPPOCAMPUS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5203" y="3411055"/>
            <a:ext cx="10515600" cy="291396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emporális lebenyben</a:t>
            </a:r>
          </a:p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imbikus rendszer része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FELADATA: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osszú távú memória kialakítása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a rövid távú memóriában lévő dolgokat konvertálja át hosszú távú memóriává (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olyan dolgokat raktároz, amelyekre az egyén később is emlékezni akar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Picture 8" descr="http://upload.wikimedia.org/wikipedia/commons/2/2e/Gray739-emphasizing-hippocampu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7"/>
          <a:stretch/>
        </p:blipFill>
        <p:spPr bwMode="auto">
          <a:xfrm>
            <a:off x="8455486" y="237639"/>
            <a:ext cx="3583742" cy="23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Csoportba foglalás 5"/>
          <p:cNvGrpSpPr/>
          <p:nvPr/>
        </p:nvGrpSpPr>
        <p:grpSpPr>
          <a:xfrm>
            <a:off x="290091" y="237639"/>
            <a:ext cx="3068929" cy="2498807"/>
            <a:chOff x="7468090" y="223935"/>
            <a:chExt cx="4520191" cy="2713752"/>
          </a:xfrm>
        </p:grpSpPr>
        <p:pic>
          <p:nvPicPr>
            <p:cNvPr id="7" name="Picture 4" descr="http://upload.wikimedia.org/wikipedia/commons/5/5b/Hippocampus_and_seahorse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368" y="223935"/>
              <a:ext cx="4237913" cy="2713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Szövegdoboz 7"/>
            <p:cNvSpPr txBox="1"/>
            <p:nvPr/>
          </p:nvSpPr>
          <p:spPr>
            <a:xfrm>
              <a:off x="7468090" y="1085060"/>
              <a:ext cx="10166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hippocampus</a:t>
              </a:r>
              <a:endParaRPr lang="hu-H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Egyenes összekötő nyíllal 8"/>
            <p:cNvCxnSpPr/>
            <p:nvPr/>
          </p:nvCxnSpPr>
          <p:spPr>
            <a:xfrm>
              <a:off x="8677469" y="1330419"/>
              <a:ext cx="401216" cy="3210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6" descr="http://guardianlv.com/wp-content/uploads/2013/10/Image-showing-the-Hippocampus-in-the-human-br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55" y="1113255"/>
            <a:ext cx="4024454" cy="311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16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0208" y="249728"/>
            <a:ext cx="10515600" cy="841602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HIPPOCAMPUS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92967" y="1192658"/>
            <a:ext cx="983945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FELADATA:</a:t>
            </a:r>
          </a:p>
          <a:p>
            <a:pPr algn="just">
              <a:lnSpc>
                <a:spcPct val="200000"/>
              </a:lnSpc>
            </a:pP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TÉRBELI MEMÓRIA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mikor és hol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200000"/>
              </a:lnSpc>
              <a:buAutoNum type="arabicPeriod"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hippocampus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visszakeresése (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visszaemlékezése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a térbeli memóriának </a:t>
            </a:r>
          </a:p>
          <a:p>
            <a:pPr marL="228600" indent="-228600" algn="just">
              <a:lnSpc>
                <a:spcPct val="200000"/>
              </a:lnSpc>
              <a:buAutoNum type="arabicPeriod"/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hippocampus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sub-régióinak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szerepe:</a:t>
            </a:r>
          </a:p>
          <a:p>
            <a:pPr algn="just"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gyrus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dentatus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dorsális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hippocampusban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térbeli memóriák elkülönítése</a:t>
            </a:r>
          </a:p>
          <a:p>
            <a:pPr algn="just"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parahippocampális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régió – memória visszakeresése</a:t>
            </a:r>
          </a:p>
          <a:p>
            <a:pPr algn="just">
              <a:lnSpc>
                <a:spcPct val="200000"/>
              </a:lnSpc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tanulás:</a:t>
            </a:r>
          </a:p>
          <a:p>
            <a:pPr algn="just"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gyrus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dentatus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feladatok tanulását segíti elő</a:t>
            </a:r>
          </a:p>
          <a:p>
            <a:pPr algn="just">
              <a:lnSpc>
                <a:spcPct val="200000"/>
              </a:lnSpc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/>
          </a:p>
        </p:txBody>
      </p:sp>
      <p:pic>
        <p:nvPicPr>
          <p:cNvPr id="12" name="Picture 6" descr="http://guardianlv.com/wp-content/uploads/2013/10/Image-showing-the-Hippocampus-in-the-human-b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42" y="148399"/>
            <a:ext cx="3589176" cy="27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строение центральной части обонятельного моз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94" y="2970693"/>
            <a:ext cx="2130818" cy="36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9237414" y="5321278"/>
            <a:ext cx="21900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1 —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uncus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2 —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fimbria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hyppocampi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3 —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gyrus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dentatus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4 —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gyrus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parahippocampalis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49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932" y="219503"/>
            <a:ext cx="10515600" cy="763410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HIPPOCAMPUS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0592" y="842953"/>
            <a:ext cx="11134859" cy="49805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KAPCSOLATOK (PAPEZ - KÖR):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stimulálja a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hippocampust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az emlékezzen az adott szituáció során fellépő részletekre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Fornix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hippocampusból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szállít információt a corpus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mamillarishoz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szeptális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magokhoz (öröm)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mamillaria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felismerés folyamatában játszik szerepet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Fasciculus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mamillothalamicus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ucleus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ventralis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thalami</a:t>
            </a:r>
            <a:endParaRPr lang="hu-H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Gyrus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cinguli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autonóm feladatok szabályozása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(szívműködés mértéke, vérnyomás, kognitív és figyelmi folyamatok)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Hippocampus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4" descr="slfr_i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24" y="3670633"/>
            <a:ext cx="4615952" cy="30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openi.nlm.nih.gov/imgs/512/207/2917081/2917081_IJPsy-49-132-g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79" y="3720668"/>
            <a:ext cx="4397892" cy="269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06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234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HIPPOCAMPUS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0248" y="14057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SÉRÜLÉSE:</a:t>
            </a:r>
            <a:b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az egyed nem képes új memória kialakítására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az új élmények nem raktározódnak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a sérülés előtti, régi memória megmarad, sértetlen</a:t>
            </a:r>
          </a:p>
          <a:p>
            <a:pPr marL="0" indent="0">
              <a:lnSpc>
                <a:spcPct val="150000"/>
              </a:lnSpc>
              <a:buNone/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://images.wisegeek.com/woman-sitting-on-white-couch-near-laund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153" y="1480393"/>
            <a:ext cx="3657424" cy="302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naturaltherapypages.com.au/creative/articles/ntp/859/859_620x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27" y="3841967"/>
            <a:ext cx="4288716" cy="1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18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67130" y="347450"/>
            <a:ext cx="7578013" cy="617668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SZOCIÁLIS AGY HIPOTÉZIS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8336" y="965118"/>
            <a:ext cx="1051560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főemlősök agya testméretükhöz képest a többi gerinceshez viszonyítva nagy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NEOCORTEX: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agynak a gondolkodást végző része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őemlősöknél az agy térfogatának több mint 50% 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mbernél eléri a 80% -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 összes többi emlősnél soha nem haladja meg az 50% -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30" name="Picture 6" descr="http://www.puppstheories.com/forum/images/ChimpHumanBrainCo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0" y="3993712"/>
            <a:ext cx="3557420" cy="194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kinja-img.com/gawker-media/image/upload/s--R7LOXnlQ--/c_fit,fl_progressive,q_80,w_636/17gf3pb6vj46y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67" y="2554439"/>
            <a:ext cx="3239355" cy="40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éptalálat a következőre: „social brain theory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487" y="80221"/>
            <a:ext cx="4146703" cy="23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éptalálat a következőre: „limbikus rendszer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19" y="2633750"/>
            <a:ext cx="3626563" cy="271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625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261" y="231045"/>
            <a:ext cx="4486294" cy="804280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INSULA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6274788" y="231045"/>
            <a:ext cx="5564353" cy="2511381"/>
            <a:chOff x="5207860" y="3883144"/>
            <a:chExt cx="6705777" cy="2682312"/>
          </a:xfrm>
        </p:grpSpPr>
        <p:pic>
          <p:nvPicPr>
            <p:cNvPr id="4102" name="Picture 6" descr="http://s-f-walker.org.uk/optionintranet/imagesfw/insula-righ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860" y="3883144"/>
              <a:ext cx="6705777" cy="2682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Szövegdoboz 7"/>
            <p:cNvSpPr txBox="1"/>
            <p:nvPr/>
          </p:nvSpPr>
          <p:spPr>
            <a:xfrm>
              <a:off x="6858001" y="4248410"/>
              <a:ext cx="5533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insula</a:t>
              </a:r>
              <a:endParaRPr lang="hu-H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Egyenes összekötő nyíllal 9"/>
            <p:cNvCxnSpPr/>
            <p:nvPr/>
          </p:nvCxnSpPr>
          <p:spPr>
            <a:xfrm>
              <a:off x="7203233" y="4494631"/>
              <a:ext cx="208125" cy="3013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/>
            <p:cNvCxnSpPr/>
            <p:nvPr/>
          </p:nvCxnSpPr>
          <p:spPr>
            <a:xfrm flipH="1">
              <a:off x="7134679" y="4494631"/>
              <a:ext cx="68554" cy="3013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zövegdoboz 2"/>
          <p:cNvSpPr txBox="1"/>
          <p:nvPr/>
        </p:nvSpPr>
        <p:spPr>
          <a:xfrm>
            <a:off x="468261" y="1921804"/>
            <a:ext cx="108885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frontális és temporális lebenyben</a:t>
            </a:r>
          </a:p>
          <a:p>
            <a:pPr algn="just">
              <a:lnSpc>
                <a:spcPct val="150000"/>
              </a:lnSpc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FELADATA:</a:t>
            </a:r>
          </a:p>
          <a:p>
            <a:pPr marL="228600" indent="-228600"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ülönböző ingerek emocionális értékének megállapítása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mi mikor felháborító,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szociálisan helytelen, illetlen, nem oda illő</a:t>
            </a:r>
          </a:p>
          <a:p>
            <a:pPr algn="just"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tapintás során az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insula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 aktiválódik – érzelmi válasz kiváltása</a:t>
            </a:r>
          </a:p>
          <a:p>
            <a:pPr algn="just">
              <a:lnSpc>
                <a:spcPct val="150000"/>
              </a:lnSpc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INSULA SÉRÜLÉSE:</a:t>
            </a:r>
          </a:p>
          <a:p>
            <a:pPr marL="171450" indent="-1714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zociálisan nem megfelelő viselkedés</a:t>
            </a:r>
          </a:p>
          <a:p>
            <a:pPr marL="171450" indent="-1714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zemélyi higiénia hiánya (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frontotemporális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demencia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://lowres.cartoonstock.com/animals-inappropriate-manners-diner-etiquette-rules-tcrn612_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60" y="3314947"/>
            <a:ext cx="3067597" cy="32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57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0101" y="228089"/>
            <a:ext cx="10515600" cy="757627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CINGULUM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upload.wikimedia.org/wikipedia/commons/d/d4/Sobo_1909_671_-_Cingul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38" y="228089"/>
            <a:ext cx="3868423" cy="270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Csoportba foglalás 13"/>
          <p:cNvGrpSpPr/>
          <p:nvPr/>
        </p:nvGrpSpPr>
        <p:grpSpPr>
          <a:xfrm>
            <a:off x="6397553" y="3200401"/>
            <a:ext cx="5007120" cy="3182658"/>
            <a:chOff x="6256047" y="598246"/>
            <a:chExt cx="5743057" cy="3547559"/>
          </a:xfrm>
        </p:grpSpPr>
        <p:pic>
          <p:nvPicPr>
            <p:cNvPr id="5124" name="Picture 4" descr="http://www9.biostr.washington.edu/cgi-bin/DA/drawStuff?Neuroanatomy+Index/Brain%5ESurface/Right%5EHemisphere,%5Emedial%5Eview%5E2+-ol+cingulate+gyr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6047" y="919112"/>
              <a:ext cx="5743057" cy="3226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7615143" y="598246"/>
              <a:ext cx="9797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yrus</a:t>
              </a:r>
              <a:r>
                <a:rPr lang="hu-H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cinguli</a:t>
              </a:r>
              <a:endParaRPr lang="hu-H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Egyenes összekötő nyíllal 6"/>
            <p:cNvCxnSpPr>
              <a:stCxn id="4" idx="2"/>
            </p:cNvCxnSpPr>
            <p:nvPr/>
          </p:nvCxnSpPr>
          <p:spPr>
            <a:xfrm flipH="1">
              <a:off x="7548465" y="844467"/>
              <a:ext cx="556556" cy="12587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nyíllal 8"/>
            <p:cNvCxnSpPr>
              <a:stCxn id="4" idx="2"/>
            </p:cNvCxnSpPr>
            <p:nvPr/>
          </p:nvCxnSpPr>
          <p:spPr>
            <a:xfrm>
              <a:off x="8105021" y="844467"/>
              <a:ext cx="489877" cy="12587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nyíllal 10"/>
            <p:cNvCxnSpPr/>
            <p:nvPr/>
          </p:nvCxnSpPr>
          <p:spPr>
            <a:xfrm>
              <a:off x="8105020" y="844467"/>
              <a:ext cx="1356221" cy="1687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/>
            <p:cNvCxnSpPr/>
            <p:nvPr/>
          </p:nvCxnSpPr>
          <p:spPr>
            <a:xfrm flipH="1">
              <a:off x="7137918" y="844467"/>
              <a:ext cx="967102" cy="14508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zövegdoboz 2"/>
          <p:cNvSpPr txBox="1"/>
          <p:nvPr/>
        </p:nvSpPr>
        <p:spPr>
          <a:xfrm>
            <a:off x="549458" y="1042403"/>
            <a:ext cx="68469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Gyrus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cinguli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imbikus rendszer része</a:t>
            </a:r>
          </a:p>
          <a:p>
            <a:pPr algn="just">
              <a:lnSpc>
                <a:spcPct val="150000"/>
              </a:lnSpc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FELADATA:</a:t>
            </a:r>
          </a:p>
          <a:p>
            <a:pPr marL="228600" indent="-228600"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autonóm funkciók – vérnyomás szabályozás, szívműködés szabályozása</a:t>
            </a:r>
          </a:p>
          <a:p>
            <a:pPr marL="228600" indent="-228600"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kognitív és figyelmi folyamatok szabályozása</a:t>
            </a:r>
          </a:p>
          <a:p>
            <a:pPr algn="just">
              <a:lnSpc>
                <a:spcPct val="150000"/>
              </a:lnSpc>
            </a:pP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7410" name="Picture 2" descr="http://newvaluestreams.com/wordpress/wp-content/uploads/2009/02/cognition-at-wo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94" y="3346651"/>
            <a:ext cx="4393317" cy="329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90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8668" y="97252"/>
            <a:ext cx="10515600" cy="776288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CINGULUM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5272" y="9329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ANTERIOR CINGULUM:</a:t>
            </a:r>
          </a:p>
          <a:p>
            <a:pPr marL="0" indent="0"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FELADATA:</a:t>
            </a:r>
          </a:p>
          <a:p>
            <a:pPr>
              <a:buFont typeface="+mj-lt"/>
              <a:buAutoNum type="arabicPeriod"/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ülönböző ingerek által kiváltott reakciók generálása</a:t>
            </a:r>
          </a:p>
          <a:p>
            <a:pPr>
              <a:buFont typeface="+mj-lt"/>
              <a:buAutoNum type="arabicPeriod"/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apcsolat olyan agyi régiókkal, amelyek az érzést akcióvá alakítják</a:t>
            </a:r>
          </a:p>
          <a:p>
            <a:pPr marL="0" indent="0"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pl.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insula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anterior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cingulum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CINGULUM SÉRÜLÉSE: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pátia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kinetikus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mutizmus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motiváció hiánya (beszéd, mozgás)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6" descr="http://www.gehirn-atlas.de/gehirn/gyrus_cingu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68" y="1013500"/>
            <a:ext cx="6012601" cy="23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selfskills.hu/wp-content/uploads/2011/06/Screen-shot-2010-09-19-at-13.26.021-300x1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40" y="4790701"/>
            <a:ext cx="28575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cdn.someecards.com/someecards/usercards/1334063605220_28358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97" y="3647701"/>
            <a:ext cx="4000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04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9247" y="227351"/>
            <a:ext cx="10515600" cy="859710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GYRUS FUSIFORMIS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8047" y="1387744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emporális és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occipitális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lebenyben (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rodmann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37)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temporalis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inferior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gyrus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parahippocampalis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között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8" descr="http://read.uconn.edu/PSYC3501/Lecture08/IT_fusi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34" y="2886576"/>
            <a:ext cx="3521913" cy="299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ile:TempCap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81" y="2751599"/>
            <a:ext cx="5657720" cy="255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749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653" y="373487"/>
            <a:ext cx="10515600" cy="85356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GYRUS FUSIFORMIS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653" y="1143834"/>
            <a:ext cx="1051560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FELADATA: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zíninformációk feldolgozása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 és test felismerése (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Fusiform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etakommunikációs jelek felismerése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zavak felismerése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9458" name="Picture 2" descr="http://scitechdaily.com/images/Neuroscientists-Predict-Which-Parts-of-the-Fusiform-Gyrus-are-Face-Selec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02" y="163391"/>
            <a:ext cx="4035111" cy="222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http://www.kodolanyi.hu/szabadpart/32/32_wacha_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78" y="2598733"/>
            <a:ext cx="5756987" cy="399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17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5321" y="280057"/>
            <a:ext cx="10515600" cy="81492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GYRUS FUSIFORMIS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5321" y="1094982"/>
            <a:ext cx="1051560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KAPCSOLAT: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mygdalával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érzelmet kifejező arc látása – aktiválja az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amygdalát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fusiform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gyrust</a:t>
            </a:r>
            <a:endParaRPr lang="hu-H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fokozza a neurális aktivitást a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fusiform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gyrusban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fokozza az érzelmi állapotok tudatosítását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0482" name="Picture 2" descr="http://dericbownds.net/uploaded_images/PredictiveCod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47" y="3061289"/>
            <a:ext cx="4133023" cy="344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7483490" y="5101841"/>
            <a:ext cx="2307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u-HU" sz="10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vMFC</a:t>
            </a:r>
            <a:r>
              <a:rPr lang="hu-HU" sz="1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10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ventromedial</a:t>
            </a:r>
            <a:r>
              <a:rPr lang="hu-HU" sz="1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frontal</a:t>
            </a:r>
            <a:r>
              <a:rPr lang="hu-HU" sz="1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cortex</a:t>
            </a:r>
            <a:endParaRPr lang="hu-HU" sz="10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10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0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myg</a:t>
            </a:r>
            <a:r>
              <a:rPr lang="hu-HU" sz="1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10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0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mygdala</a:t>
            </a:r>
            <a:endParaRPr lang="hu-HU" sz="10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1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FFA: </a:t>
            </a:r>
            <a:r>
              <a:rPr lang="hu-HU" sz="10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fusiform</a:t>
            </a:r>
            <a:r>
              <a:rPr lang="hu-HU" sz="1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hu-HU" sz="1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hu-HU" sz="10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1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IOG: </a:t>
            </a:r>
            <a:r>
              <a:rPr lang="hu-HU" sz="10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</a:t>
            </a:r>
            <a:r>
              <a:rPr lang="hu-HU" sz="1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occipital</a:t>
            </a:r>
            <a:r>
              <a:rPr lang="hu-HU" sz="1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gyrus</a:t>
            </a:r>
            <a:endParaRPr lang="hu-H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07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24411"/>
            <a:ext cx="10515600" cy="766873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FUSIFORM FACE AREA (FFA)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620" y="987036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humán vizuális rendszer része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usiform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gyrusban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Brodmann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37)</a:t>
            </a:r>
          </a:p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emporális lebeny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ventrális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részén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FELADATA: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arc identifikálása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ól ismert tárgyaknál a finom különbségtétel pl. madár és madár között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://faceagnosia.files.wordpress.com/2011/03/face-process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350" y="168676"/>
            <a:ext cx="3591843" cy="27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www.sciencemag.org/content/293/5539/2425/F1.lar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4"/>
          <a:stretch/>
        </p:blipFill>
        <p:spPr bwMode="auto">
          <a:xfrm>
            <a:off x="7825602" y="3340359"/>
            <a:ext cx="4162591" cy="31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pnas.org/content/100/22/13105/F2.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56" y="3823313"/>
            <a:ext cx="3728313" cy="28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91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82555"/>
            <a:ext cx="10515600" cy="67365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FUSIFORM FACE AREA (FFA)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4935" y="1321773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Különböző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arcon megjelenő érzelmi kifejezések különböző képen aktiválják a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FFA-t</a:t>
            </a:r>
            <a:endParaRPr lang="hu-H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Pl.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félelmetes arckifejezés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erősebben aktiválja a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FFA-t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mint a közömbös arckifejezés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Pl.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tárgyak látása – kevésbe aktiválja a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FFA-t</a:t>
            </a:r>
            <a:endParaRPr lang="hu-H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</a:p>
        </p:txBody>
      </p:sp>
      <p:pic>
        <p:nvPicPr>
          <p:cNvPr id="2050" name="Picture 2" descr="http://www.autism-center.ucsd.edu/what-causes-autism/PublishingImages/face_acti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3910"/>
            <a:ext cx="5496487" cy="401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1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94822" y="323919"/>
            <a:ext cx="6393025" cy="68298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FUSIFORM FACE AREA (FFA)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littlegreymatters.files.wordpress.com/2011/06/prosopagnosi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99" y="3396343"/>
            <a:ext cx="4548524" cy="30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77060" y="1490218"/>
            <a:ext cx="3174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FFA sérülése:</a:t>
            </a:r>
          </a:p>
          <a:p>
            <a:pPr marL="228600" indent="-2286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prosopagnosia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(arc felismerési zavar)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http://neurosciencefundamentals.unsw.wikispaces.net/file/view/Prosopagnosia%20Banner%20Option%202.png/366982364/Prosopagnosia%20Banner%20Option%2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54" y="183626"/>
            <a:ext cx="3869547" cy="262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294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4184" y="234498"/>
            <a:ext cx="10515600" cy="69856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SULCUS TEMPORALIS SUPERIOR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4893" y="1312442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emporális lebenyben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temporalis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superior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között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FELADATA: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izuálisan elemzi a mozdulatokat ezáltal értelmezi és megjósolja mások szándékát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arc elemzése (szemmozgás, arckifejezés, ajakmozgás – az arc változásainak elemzése)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zemmozgások megértése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rős válasz a szem – és szájmozgásokra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ktiváció emberi hangokra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www.glittra.com/yvonne/neuropics/parietalcort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082" y="1121618"/>
            <a:ext cx="4003228" cy="23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26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4894" y="187844"/>
            <a:ext cx="10515600" cy="866516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SZOCIÁLIS AGY HIPOTÉZIS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6943" y="11320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FONTOS A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SZOKATLANUL </a:t>
            </a: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 NEOCORTEX A FŐEMLŐSÖKNÉL??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rősen szociális jellegű életmód a főemlősöknél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nformáció – feldolgozó kapacitás kifejlesztése, ami: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képes számon tartani az  állandóan változó szociális viszonyokat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segít a komplex szociális viszonyokban eligazodni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http://www.puppstheories.com/forum/images/ChimpHumanBrainCo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134" y="302496"/>
            <a:ext cx="3984697" cy="217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éptalálat a következőre: „social brain theory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52" y="3307768"/>
            <a:ext cx="4051041" cy="227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social brain theory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01" y="3689208"/>
            <a:ext cx="3739191" cy="248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991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9661" y="306508"/>
            <a:ext cx="10515600" cy="526332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PREFRONTÁLIS KÉREG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http://news.rutgers.edu/sites/medrel/files/plone-img/image_preview/it2019s-harder-for-f-20101202--amygdala-prefrontal-corte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67" y="1893636"/>
            <a:ext cx="3201844" cy="31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19661" y="979341"/>
            <a:ext cx="109089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omplikált szociális interakciók kontrollja 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llenőrzi  és felülbírálja több azonnali választ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pl. ha mérgesek és sértettek vagyunk, akkor is tudunk „elegánsan”, nagyvonalúan válaszolni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öntéshozatal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zociális tapasztalatszerzés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helyzetmegítélés</a:t>
            </a:r>
          </a:p>
          <a:p>
            <a:pPr>
              <a:lnSpc>
                <a:spcPct val="150000"/>
              </a:lnSpc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+mj-lt"/>
              <a:buAutoNum type="romanU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MEDIÁLIS PREFRONTÁLIS CORTEX</a:t>
            </a:r>
          </a:p>
          <a:p>
            <a:pPr marL="285750" indent="-285750">
              <a:lnSpc>
                <a:spcPct val="200000"/>
              </a:lnSpc>
              <a:buFont typeface="+mj-lt"/>
              <a:buAutoNum type="romanU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LATERÁLIS PREFRONTÁLIS CORTEX</a:t>
            </a:r>
          </a:p>
          <a:p>
            <a:pPr marL="285750" indent="-285750">
              <a:lnSpc>
                <a:spcPct val="200000"/>
              </a:lnSpc>
              <a:buFont typeface="+mj-lt"/>
              <a:buAutoNum type="romanU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ORBITOFRONTÁLIS CORTEX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éptalálat a következőre: „orbitofrontalis cortex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6" r="2486"/>
          <a:stretch/>
        </p:blipFill>
        <p:spPr bwMode="auto">
          <a:xfrm>
            <a:off x="4307666" y="2668556"/>
            <a:ext cx="4119080" cy="29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99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4509" y="181878"/>
            <a:ext cx="10515600" cy="738966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MEDIÁLIS  PREFRONTÁLIS CORTEX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0" name="Picture 8" descr="http://3.bp.blogspot.com/-8D4TdTWxeKc/UO70AoE5fhI/AAAAAAAACm0/Pq1gI6qLmPU/s1600/photo-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"/>
          <a:stretch/>
        </p:blipFill>
        <p:spPr bwMode="auto">
          <a:xfrm>
            <a:off x="8103661" y="3541241"/>
            <a:ext cx="3781711" cy="30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news.rutgers.edu/sites/medrel/files/plone-img/image_preview/it2019s-harder-for-f-20101202--amygdala-prefrontal-cortex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69" y="3541241"/>
            <a:ext cx="3101481" cy="30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82887" y="920844"/>
            <a:ext cx="100271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„megmondja”, hogy amit érzünk, az milyen típusú emóció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empátia és a negatív emóciók szabályozása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másik mentális állapotának megértési képessége</a:t>
            </a:r>
            <a:endParaRPr lang="hu-H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 éves korig éretlen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ez alatt a személyiség változhat – megválaszthatjuk, hogyan válaszoljunk különböző társadalmi interakciókra</a:t>
            </a:r>
          </a:p>
          <a:p>
            <a:pPr>
              <a:lnSpc>
                <a:spcPct val="200000"/>
              </a:lnSpc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SÉRÜLÉSE: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zek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emberek nem tudják megmondani, hogy hogyan éreznek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rzelmeik kontrollja és szabályozása nehéz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76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0887" y="215232"/>
            <a:ext cx="10515600" cy="905077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LATERÁLIS PREFRONTÁLIS KÉREG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0927" y="1384355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zabályok megszegésének felismerése 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interakciókat szabályozó szociális irányelvek megteremtése, fenntartása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rzelmek szabályozása, amelyeket a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mediális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prefrontális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kéreg jelez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helyzetekhez való alkalmazkodás segítése</a:t>
            </a:r>
            <a:endParaRPr lang="hu-H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 descr="http://3.bp.blogspot.com/-8D4TdTWxeKc/UO70AoE5fhI/AAAAAAAACm0/Pq1gI6qLmPU/s1600/photo-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"/>
          <a:stretch/>
        </p:blipFill>
        <p:spPr bwMode="auto">
          <a:xfrm>
            <a:off x="6749187" y="2829969"/>
            <a:ext cx="4427858" cy="362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06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6275" y="268733"/>
            <a:ext cx="10515600" cy="705163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VENTRÁLIS  STRIATUM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4495" y="1298718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reward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rendszer része (jutalmazó agy) – öröm során aktiváció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reward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rendszer létrejöttében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 dopamin (DA)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játszik fontos szerepet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NUCELUS ACCUMBENS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ORBITOFRONTÁLIS KÉREG (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bulbus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olfactorius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tractus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olfactorius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l_fi" descr="http://antranik.org/wp-content/uploads/2011/11/the-reward-circuit-nucleus-accumbens-ventral-pallidum-ventral-tegmental-area-and-amygdal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799" y="275521"/>
            <a:ext cx="3856348" cy="2724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upload.wikimedia.org/wikipedia/commons/6/63/Nucleus_accumb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62" y="3195297"/>
            <a:ext cx="3673870" cy="31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éptalálat a következőre: „orbitofrontalis cortex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99" y="3362768"/>
            <a:ext cx="2266616" cy="286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gyenes összekötő nyíllal 6"/>
          <p:cNvCxnSpPr/>
          <p:nvPr/>
        </p:nvCxnSpPr>
        <p:spPr>
          <a:xfrm flipH="1">
            <a:off x="1967695" y="2900809"/>
            <a:ext cx="326571" cy="4947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2291007" y="2896232"/>
            <a:ext cx="242596" cy="4947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199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6862" y="359122"/>
            <a:ext cx="10515600" cy="72963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REWARD RENDSZER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2729" y="1214827"/>
            <a:ext cx="10515600" cy="4351338"/>
          </a:xfrm>
        </p:spPr>
        <p:txBody>
          <a:bodyPr>
            <a:normAutofit/>
          </a:bodyPr>
          <a:lstStyle/>
          <a:p>
            <a:pPr marL="400050" indent="-400050" algn="just">
              <a:lnSpc>
                <a:spcPct val="200000"/>
              </a:lnSpc>
              <a:buFont typeface="+mj-lt"/>
              <a:buAutoNum type="romanUcPeriod"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MESOLIMBIKUS ÚTVONAL</a:t>
            </a:r>
          </a:p>
          <a:p>
            <a:pPr marL="400050" indent="-400050" algn="just">
              <a:lnSpc>
                <a:spcPct val="200000"/>
              </a:lnSpc>
              <a:buFont typeface="+mj-lt"/>
              <a:buAutoNum type="romanUcPeriod"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MESOCORTICÁLIS ÚTVONAL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l_fi" descr="http://antranik.org/wp-content/uploads/2011/11/the-reward-circuit-nucleus-accumbens-ventral-pallidum-ventral-tegmental-area-and-amygdal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51" y="1214827"/>
            <a:ext cx="5473271" cy="351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6" name="Picture 2" descr="http://www.ibibiobase.com/projects/db-drd4/picture%20folder/pathw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9" y="2649894"/>
            <a:ext cx="4861302" cy="37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402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7576" y="298578"/>
            <a:ext cx="10515600" cy="58938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REWARD RENDSZER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6278" y="107930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MESOLIMBIKUS 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ÚTVONAL:</a:t>
            </a:r>
          </a:p>
          <a:p>
            <a:pPr algn="just">
              <a:lnSpc>
                <a:spcPct val="200000"/>
              </a:lnSpc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ventrál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tegmentál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VTA) DOPAMINERG NEURONAI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– mediális előagyi köteg –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accumbens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(dopamin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200000"/>
              </a:lnSpc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hippocampus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kapcsolata a VTA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l_fi" descr="http://antranik.org/wp-content/uploads/2011/11/the-reward-circuit-nucleus-accumbens-ventral-pallidum-ventral-tegmental-area-and-amygdal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36" y="2166645"/>
            <a:ext cx="4455840" cy="345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www.ibibiobase.com/projects/db-drd4/picture%20folder/pathw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26" y="2670560"/>
            <a:ext cx="4680922" cy="34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424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9564" y="296214"/>
            <a:ext cx="10515600" cy="879319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REWARD RENDSZER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0248" y="127709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MESOCORTIKÁLIS ÚTVONAL: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VTA DOPAMINERG NEURONAI kapcsolatban állnak a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dorsolaterális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prefrontális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kéreggel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l_fi" descr="http://antranik.org/wp-content/uploads/2011/11/the-reward-circuit-nucleus-accumbens-ventral-pallidum-ventral-tegmental-area-and-amygdal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76" y="2516307"/>
            <a:ext cx="5231605" cy="372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www.ibibiobase.com/projects/db-drd4/picture%20folder/pathw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1" y="2450993"/>
            <a:ext cx="4680922" cy="37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29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28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VENTRÁLIS STRIATUM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://upload.wikimedia.org/wikipedia/commons/6/63/Nucleus_accumb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831" y="228272"/>
            <a:ext cx="3593841" cy="312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tatic.nme.com/images/gallery/2013BrainNidameth04170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281" y="2879683"/>
            <a:ext cx="4582365" cy="339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74175" y="1127924"/>
            <a:ext cx="51257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NUCLEUS ACCUMBEN  FELADATA: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röm,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omantikus szerelem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ddikció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KAPCSOLAT: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limbikus rendszerrel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3889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8911" y="231821"/>
            <a:ext cx="10515600" cy="645258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VENTRÁLIS STRIÁTUM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1538" y="1015599"/>
            <a:ext cx="10515600" cy="504006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ORBITOFRONTÁL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KÉREG FELADATA:</a:t>
            </a:r>
          </a:p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öröm</a:t>
            </a:r>
          </a:p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döntéshozatal</a:t>
            </a:r>
          </a:p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egy –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egy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szituáció érzelmi értékének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megállapítása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emóció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kogníció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közötti érintkezési felület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orbitofrontalis</a:t>
            </a:r>
            <a:r>
              <a:rPr lang="hu-H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cortex</a:t>
            </a:r>
            <a:r>
              <a:rPr lang="hu-H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együttműködik </a:t>
            </a:r>
            <a:r>
              <a:rPr lang="hu-H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endParaRPr lang="hu-H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 középső </a:t>
            </a:r>
            <a:r>
              <a:rPr lang="hu-H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temporális </a:t>
            </a:r>
            <a:r>
              <a:rPr lang="hu-H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lebennyel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precuneussal</a:t>
            </a:r>
            <a:endParaRPr lang="hu-H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  <a:r>
              <a:rPr lang="hu-H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cingulummal</a:t>
            </a:r>
            <a:r>
              <a:rPr lang="hu-H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szerep a szociális ítélőképességben és a beleérző </a:t>
            </a:r>
            <a:r>
              <a:rPr lang="hu-H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képességben</a:t>
            </a:r>
            <a:endParaRPr lang="hu-H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 descr="http://neuro.questionsthatmatter.info/placebo_3/primate.dopamine.systems.scholarpedia.rticl.on.reward.600x2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10" y="3535632"/>
            <a:ext cx="4816216" cy="288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thebrain.mcgill.ca/flash/i/i_08/i_08_cr/i_08_cr_dep/i_08_cr_dep_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64" y="311517"/>
            <a:ext cx="3323075" cy="28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6571862" y="1764125"/>
            <a:ext cx="18599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000" b="1" dirty="0">
                <a:latin typeface="Arial" panose="020B0604020202020204" pitchFamily="34" charset="0"/>
              </a:rPr>
              <a:t>1) </a:t>
            </a:r>
            <a:r>
              <a:rPr lang="hu-HU" sz="1000" b="1" dirty="0" err="1">
                <a:latin typeface="Arial" panose="020B0604020202020204" pitchFamily="34" charset="0"/>
              </a:rPr>
              <a:t>orbitofrontal</a:t>
            </a:r>
            <a:r>
              <a:rPr lang="hu-HU" sz="1000" b="1" dirty="0">
                <a:latin typeface="Arial" panose="020B0604020202020204" pitchFamily="34" charset="0"/>
              </a:rPr>
              <a:t> </a:t>
            </a:r>
            <a:r>
              <a:rPr lang="hu-HU" sz="1000" b="1" dirty="0" err="1">
                <a:latin typeface="Arial" panose="020B0604020202020204" pitchFamily="34" charset="0"/>
              </a:rPr>
              <a:t>cortex</a:t>
            </a:r>
            <a:r>
              <a:rPr lang="hu-HU" sz="1000" dirty="0"/>
              <a:t/>
            </a:r>
            <a:br>
              <a:rPr lang="hu-HU" sz="1000" dirty="0"/>
            </a:br>
            <a:r>
              <a:rPr lang="hu-HU" sz="1000" b="1" dirty="0">
                <a:latin typeface="Arial" panose="020B0604020202020204" pitchFamily="34" charset="0"/>
              </a:rPr>
              <a:t>2) </a:t>
            </a:r>
            <a:r>
              <a:rPr lang="hu-HU" sz="1000" b="1" dirty="0" err="1">
                <a:latin typeface="Arial" panose="020B0604020202020204" pitchFamily="34" charset="0"/>
              </a:rPr>
              <a:t>lateral</a:t>
            </a:r>
            <a:r>
              <a:rPr lang="hu-HU" sz="1000" b="1" dirty="0">
                <a:latin typeface="Arial" panose="020B0604020202020204" pitchFamily="34" charset="0"/>
              </a:rPr>
              <a:t> </a:t>
            </a:r>
            <a:r>
              <a:rPr lang="hu-HU" sz="1000" b="1" dirty="0" err="1">
                <a:latin typeface="Arial" panose="020B0604020202020204" pitchFamily="34" charset="0"/>
              </a:rPr>
              <a:t>prefrontal</a:t>
            </a:r>
            <a:r>
              <a:rPr lang="hu-HU" sz="1000" b="1" dirty="0">
                <a:latin typeface="Arial" panose="020B0604020202020204" pitchFamily="34" charset="0"/>
              </a:rPr>
              <a:t> </a:t>
            </a:r>
            <a:r>
              <a:rPr lang="hu-HU" sz="1000" b="1" dirty="0" err="1">
                <a:latin typeface="Arial" panose="020B0604020202020204" pitchFamily="34" charset="0"/>
              </a:rPr>
              <a:t>cortex</a:t>
            </a:r>
            <a:r>
              <a:rPr lang="hu-HU" sz="1000" dirty="0"/>
              <a:t/>
            </a:r>
            <a:br>
              <a:rPr lang="hu-HU" sz="1000" dirty="0"/>
            </a:br>
            <a:r>
              <a:rPr lang="hu-HU" sz="1000" b="1" dirty="0">
                <a:latin typeface="Arial" panose="020B0604020202020204" pitchFamily="34" charset="0"/>
              </a:rPr>
              <a:t>3) </a:t>
            </a:r>
            <a:r>
              <a:rPr lang="hu-HU" sz="1000" b="1" dirty="0" err="1">
                <a:latin typeface="Arial" panose="020B0604020202020204" pitchFamily="34" charset="0"/>
              </a:rPr>
              <a:t>ventromedial</a:t>
            </a:r>
            <a:r>
              <a:rPr lang="hu-HU" sz="1000" b="1" dirty="0">
                <a:latin typeface="Arial" panose="020B0604020202020204" pitchFamily="34" charset="0"/>
              </a:rPr>
              <a:t> </a:t>
            </a:r>
            <a:r>
              <a:rPr lang="hu-HU" sz="1000" b="1" dirty="0" err="1">
                <a:latin typeface="Arial" panose="020B0604020202020204" pitchFamily="34" charset="0"/>
              </a:rPr>
              <a:t>cortex</a:t>
            </a:r>
            <a:r>
              <a:rPr lang="hu-HU" sz="1000" dirty="0"/>
              <a:t/>
            </a:r>
            <a:br>
              <a:rPr lang="hu-HU" sz="1000" dirty="0"/>
            </a:br>
            <a:r>
              <a:rPr lang="hu-HU" sz="1000" b="1" dirty="0">
                <a:latin typeface="Arial" panose="020B0604020202020204" pitchFamily="34" charset="0"/>
              </a:rPr>
              <a:t>4) </a:t>
            </a:r>
            <a:r>
              <a:rPr lang="hu-HU" sz="1000" b="1" dirty="0" err="1">
                <a:latin typeface="Arial" panose="020B0604020202020204" pitchFamily="34" charset="0"/>
              </a:rPr>
              <a:t>limbic</a:t>
            </a:r>
            <a:r>
              <a:rPr lang="hu-HU" sz="1000" b="1" dirty="0">
                <a:latin typeface="Arial" panose="020B0604020202020204" pitchFamily="34" charset="0"/>
              </a:rPr>
              <a:t> </a:t>
            </a:r>
            <a:r>
              <a:rPr lang="hu-HU" sz="1000" b="1" dirty="0" err="1">
                <a:latin typeface="Arial" panose="020B0604020202020204" pitchFamily="34" charset="0"/>
              </a:rPr>
              <a:t>system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522989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3629" y="86018"/>
            <a:ext cx="10515600" cy="85356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VENTRÁLIS STRIATUM 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5952" y="11912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SÉRÜLÉSE: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zociális izoláció, magány –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ventrális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striatum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aktivitása alacsonyabb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utalmazási folyamatok csökkenése 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http://static.nme.com/images/gallery/2013BrainNidameth04170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607" y="222513"/>
            <a:ext cx="3683341" cy="27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www.demotivalo.net/pic/1309341933-ONG3W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1"/>
          <a:stretch/>
        </p:blipFill>
        <p:spPr bwMode="auto">
          <a:xfrm>
            <a:off x="3836301" y="2955315"/>
            <a:ext cx="4048067" cy="35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0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82555"/>
            <a:ext cx="10515600" cy="794949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SZOCIÁLIS AGY HIPOTÉZIS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2820" y="1187675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FONTOS A SZOKATLAUL NAGY NEOCORTEX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EMBERNÉL??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ember szociális környezetben nő fel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 valaki egyedül marad – kevés esélye van a túlélésre</a:t>
            </a:r>
          </a:p>
          <a:p>
            <a:pPr marL="0" indent="0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szelekciós nyomás kialakulása arra, hogy az egyed képes legyen: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csoporttársaival kommunikálni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csoporttársakkal együttműködni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alkalmazkodni az esteleges társadalmi hierarchiákhoz</a:t>
            </a:r>
          </a:p>
          <a:p>
            <a:pPr marL="0" indent="0">
              <a:buNone/>
            </a:pPr>
            <a:endParaRPr lang="hu-H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3074" name="Picture 2" descr="https://encrypted-tbn2.gstatic.com/images?q=tbn:ANd9GcQ-91nj5IC6Wl4aDNDz1hVPg4ZJoOUdLM351tHdGi4sNQ_rx30I6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01" y="4062294"/>
            <a:ext cx="2626168" cy="17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f.ltkcdn.net/autism/images/std/125749-418x287-difficult-social-intera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22" y="1756879"/>
            <a:ext cx="2739375" cy="188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asd.k12.wi.us/staff/boldtkatherine/images/MPj04310300000%5b1%5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6"/>
          <a:stretch/>
        </p:blipFill>
        <p:spPr bwMode="auto">
          <a:xfrm>
            <a:off x="9547762" y="3637742"/>
            <a:ext cx="2332655" cy="190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forgos.ektf.hu/wp-content/tananyagok/fs_komm_egyetemi/obj/ie_0028_0_0_0/0028_0_0_0_elemei/tarshiera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72" y="3363344"/>
            <a:ext cx="1689998" cy="33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éptalálat a következőre: „limbikus rendszer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180" y="147570"/>
            <a:ext cx="3399652" cy="254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99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9268" y="203394"/>
            <a:ext cx="10515600" cy="81492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AUTIZMUS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9900" y="119312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autizmus első leírása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eo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annertől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származik (1943)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Később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Kannertől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függetlenül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Asperger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 beszámolt hasonló állapotokról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Leo-Kanne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533" y="494940"/>
            <a:ext cx="2327707" cy="33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825820" y="3853208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LEO KANNER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Picture 4" descr="http://www.asperger-syndrome.me.uk/images/Hans_Asperger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20" y="2439877"/>
            <a:ext cx="2512290" cy="360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435893" y="6215637"/>
            <a:ext cx="1519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HANS ASPERGER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15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0926" y="296214"/>
            <a:ext cx="10515600" cy="699015"/>
          </a:xfrm>
        </p:spPr>
        <p:txBody>
          <a:bodyPr/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AUTIZMUS TÜNETEI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442" y="1001413"/>
            <a:ext cx="9182637" cy="522526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  <a:buFontTx/>
              <a:buNone/>
            </a:pPr>
            <a:r>
              <a:rPr lang="hu-HU" sz="1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Autisztikus magány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: ez egyfajta szellemi egyedüllét (feltűnően korlátozott tevékenység és </a:t>
            </a:r>
          </a:p>
          <a:p>
            <a:pPr algn="just">
              <a:lnSpc>
                <a:spcPct val="170000"/>
              </a:lnSpc>
              <a:buFontTx/>
              <a:buNone/>
            </a:pP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érdeklődés)</a:t>
            </a:r>
          </a:p>
          <a:p>
            <a:pPr algn="just">
              <a:lnSpc>
                <a:spcPct val="170000"/>
              </a:lnSpc>
              <a:buFontTx/>
              <a:buNone/>
            </a:pPr>
            <a:r>
              <a:rPr lang="hu-HU" sz="1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Kommunikáció speciális károsodása</a:t>
            </a:r>
          </a:p>
          <a:p>
            <a:pPr algn="just">
              <a:lnSpc>
                <a:spcPct val="170000"/>
              </a:lnSpc>
              <a:buFontTx/>
              <a:buNone/>
            </a:pPr>
            <a:r>
              <a:rPr lang="hu-HU" sz="1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Állandósághoz való ragaszkodás </a:t>
            </a:r>
          </a:p>
          <a:p>
            <a:pPr algn="just">
              <a:lnSpc>
                <a:spcPct val="170000"/>
              </a:lnSpc>
              <a:buFontTx/>
              <a:buNone/>
            </a:pPr>
            <a:r>
              <a:rPr lang="hu-HU" sz="1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Egyszerű, ismétlődő mozgások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(pl. a test előre-hátra ringatása, vagy a kézfej rázása) </a:t>
            </a:r>
          </a:p>
          <a:p>
            <a:pPr algn="just">
              <a:lnSpc>
                <a:spcPct val="170000"/>
              </a:lnSpc>
              <a:buFontTx/>
              <a:buNone/>
            </a:pPr>
            <a:r>
              <a:rPr lang="hu-HU" sz="1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Csökkent vagy túlzott érzékenység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bizonyos egyszerű vagy összetett ingerekkel szemben:</a:t>
            </a:r>
          </a:p>
          <a:p>
            <a:pPr algn="just">
              <a:lnSpc>
                <a:spcPct val="170000"/>
              </a:lnSpc>
              <a:buFontTx/>
              <a:buNone/>
            </a:pP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(hangok, érintéssel, vizuális mintázatok, szociális gesztusok) </a:t>
            </a:r>
          </a:p>
          <a:p>
            <a:pPr algn="just">
              <a:lnSpc>
                <a:spcPct val="170000"/>
              </a:lnSpc>
              <a:buFontTx/>
              <a:buNone/>
            </a:pPr>
            <a:r>
              <a:rPr lang="hu-HU" sz="1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Alvászavarok</a:t>
            </a:r>
          </a:p>
          <a:p>
            <a:pPr algn="just">
              <a:lnSpc>
                <a:spcPct val="170000"/>
              </a:lnSpc>
              <a:buFontTx/>
              <a:buNone/>
            </a:pPr>
            <a:r>
              <a:rPr lang="hu-HU" sz="1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Evészavarok</a:t>
            </a:r>
          </a:p>
          <a:p>
            <a:pPr algn="just">
              <a:lnSpc>
                <a:spcPct val="170000"/>
              </a:lnSpc>
              <a:buFontTx/>
              <a:buNone/>
            </a:pPr>
            <a:r>
              <a:rPr lang="hu-HU" sz="1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Dühkitörések</a:t>
            </a:r>
          </a:p>
          <a:p>
            <a:pPr algn="just">
              <a:lnSpc>
                <a:spcPct val="170000"/>
              </a:lnSpc>
              <a:buFontTx/>
              <a:buNone/>
            </a:pPr>
            <a:r>
              <a:rPr lang="hu-HU" sz="1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hu-HU" sz="1400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Autoagresszió</a:t>
            </a:r>
            <a:endParaRPr lang="hu-HU" sz="1400" b="1" dirty="0" smtClea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buFontTx/>
              <a:buNone/>
            </a:pPr>
            <a:r>
              <a:rPr lang="hu-HU" sz="1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Alacsony IQ</a:t>
            </a:r>
          </a:p>
          <a:p>
            <a:pPr algn="just"/>
            <a:endParaRPr lang="hu-HU" sz="1400" b="1" dirty="0">
              <a:solidFill>
                <a:srgbClr val="FF3300"/>
              </a:solidFill>
            </a:endParaRPr>
          </a:p>
        </p:txBody>
      </p:sp>
      <p:pic>
        <p:nvPicPr>
          <p:cNvPr id="31746" name="Picture 2" descr="http://bdkmsw.umwblogs.org/files/2010/10/autism_sypt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088" y="531844"/>
            <a:ext cx="4162949" cy="59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583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812" y="447869"/>
            <a:ext cx="10515600" cy="58034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AUTIZMUSBAN FELLELHETŐ ANATÓMIAI ELVÁLTOZÁSOK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8869" y="1713351"/>
            <a:ext cx="10515600" cy="4351338"/>
          </a:xfrm>
        </p:spPr>
        <p:txBody>
          <a:bodyPr/>
          <a:lstStyle/>
          <a:p>
            <a:pPr marL="0" indent="0" algn="just">
              <a:lnSpc>
                <a:spcPct val="250000"/>
              </a:lnSpc>
              <a:buNone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natómiai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abnormalitások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250000"/>
              </a:lnSpc>
              <a:buFont typeface="+mj-lt"/>
              <a:buAutoNum type="arabicPeriod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ronto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temporo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parietális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cortexben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imbikus rendszerben</a:t>
            </a:r>
          </a:p>
          <a:p>
            <a:pPr algn="just">
              <a:lnSpc>
                <a:spcPct val="250000"/>
              </a:lnSpc>
              <a:buFont typeface="+mj-lt"/>
              <a:buAutoNum type="arabicPeriod"/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cerebellumban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4" descr="http://img.dictionary.com/amygdala-323347-400-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98" y="1713351"/>
            <a:ext cx="5513327" cy="3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13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70588"/>
            <a:ext cx="10515600" cy="682982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AUTIZMUSBAN FELLELHETŐ ANATÓMIAI ELVÁLTOZÁSOK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5644" y="1321773"/>
            <a:ext cx="11565529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ÁTMENETI POSTNATÁLIS MAKROCEPHALIA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– 4 éves korra megnövekedett agy volumen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egnagyobbodás a 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cerebellum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cerebrum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fehér állományában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erebrális szürke állományában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hu-H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Később a fehér állomány abnormálisan redukálódik – 1. abnormális és redukálódott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neuronális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kapcsolatok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- 2. csökkent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interrégionális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összeköttetések (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parietális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homlok lebeny,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neostriatum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thalamus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közötti összeköttetések zavara – ezek a területek a célzott figyelemben játszanak szerepet)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- 3. agy csökkent funkcionális integrációja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2770" name="Picture 2" descr="http://trialx.com/curetalk/wp-content/blogs.dir/7/files/2011/05/diseases/Macrocephaly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56" y="1221040"/>
            <a:ext cx="3355854" cy="174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a.abcnews.go.com/images/Health/ht_brain_scan_jef_111128_w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78" y="1663032"/>
            <a:ext cx="4093295" cy="230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449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5482" y="274079"/>
            <a:ext cx="10515600" cy="403064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AUTIZMUS NEUROPATOLÓGIAI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ALAPJA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6274" y="1051184"/>
            <a:ext cx="11086322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CORTICO-SUBCORTICALIS KAPCSOLATOK SÉRÜLNEK: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cortex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subcortikális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affernetációja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20-ik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gesztációs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héttől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kontrollált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neuronális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migráció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periventriculáris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régiókból a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striatopallidális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határ zónákon keresztül történik, amit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corticális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affernetáció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követ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AUTIZMUSBAN: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fehér és szürke állomány anomáliák  -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afferentáció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problémák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fötális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agyfejlődés során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szerkezeti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malformációk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 korai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fötális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életben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 </a:t>
            </a: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szürke állomány kapcsolati hálójának változása (DISZKONNEKTIVITÁS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szociális és kommunikációs feladatok során különbség az agy aktivációs szintjében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8" name="Picture 2" descr="http://voicesofautismblog.files.wordpress.com/2013/11/64118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4" y="4315728"/>
            <a:ext cx="4825482" cy="23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sfari.org/images/news/171154/image_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80" y="4315728"/>
            <a:ext cx="2322609" cy="232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107589" y="5776563"/>
            <a:ext cx="39757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Broken bridges: The conduits (green) that connect the brain's </a:t>
            </a:r>
            <a:endParaRPr lang="hu-H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large central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nerve bundle </a:t>
            </a:r>
            <a:endParaRPr lang="hu-H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outer tissue are abnormally narrow in autistic brains, </a:t>
            </a:r>
            <a:endParaRPr lang="hu-H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may dampen </a:t>
            </a:r>
            <a:endParaRPr lang="hu-H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between distant brain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endParaRPr lang="hu-H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827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0958" y="1736724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250000"/>
              </a:lnSpc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FEHÉR ÁLLOMÁNY AUTIZMUSBAN:</a:t>
            </a:r>
            <a:b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1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kapcsolatai lassan fejlődnek azokkal a területekkel, amelyek a beszéd és a szociális képességekért felelősek:</a:t>
            </a:r>
            <a:br>
              <a:rPr lang="hu-HU" sz="1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putamen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tanulás segítése</a:t>
            </a:r>
            <a:b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anterior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cingulum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kognitív és emocionális folyamatok segítése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4" name="Picture 2" descr="control-autism-growth-rate-treatment-to-prevent-and-control-autism-stem-cell-therapy-in-hyderabad-in-in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2" y="3245776"/>
            <a:ext cx="5100874" cy="31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562670" y="424233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FEHÉR ÁLLOMÁNY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97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5482" y="74746"/>
            <a:ext cx="10515600" cy="821824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AUTIZMUSBAN FELLELHETŐ ANATÓMIAI ELVÁLTOZÁSOK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5016" y="1257453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TÚLNÖVEKEDÉS</a:t>
            </a:r>
            <a:r>
              <a:rPr lang="hu-H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FRONTÁLIS LEBENYBEN</a:t>
            </a:r>
          </a:p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ediális frontális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gyrus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szociális agy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CSÖKKENÉS: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POSTERIOR CORPUS CALLOSUM (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hypoplasia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vagy hiányzik (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agenesia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200" dirty="0"/>
          </a:p>
        </p:txBody>
      </p:sp>
      <p:pic>
        <p:nvPicPr>
          <p:cNvPr id="35842" name="Picture 2" descr="http://health.ucsd.edu/news/images/Courchesne/bra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826" y="4382265"/>
            <a:ext cx="3718414" cy="218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www.cell.com/cms/attachment/591324/4549030/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02" y="899074"/>
            <a:ext cx="2852058" cy="337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http://sfari.org/images/images-2013-folder/images-news-2013/20131111newscallos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79" y="3958025"/>
            <a:ext cx="4489127" cy="181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85779" y="5969674"/>
            <a:ext cx="454002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Missing link: The corpus callosum is a bundle of nerve fibers that links </a:t>
            </a:r>
            <a:endParaRPr lang="hu-H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two hemispheres of the brain (right). </a:t>
            </a:r>
            <a:endParaRPr lang="hu-H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lacking this structure (left) are often diagnosed with autism</a:t>
            </a:r>
            <a:r>
              <a:rPr lang="en-US" dirty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1287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8074" y="240916"/>
            <a:ext cx="10515600" cy="65445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AUTIZMUSBAN FELLELHETŐ ANATÓMIAI ELVÁLTOZÁSOK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1953" y="1138972"/>
            <a:ext cx="752969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ARCFELISMERÉSI FOLYMATOK:</a:t>
            </a:r>
          </a:p>
          <a:p>
            <a:pPr algn="just">
              <a:lnSpc>
                <a:spcPct val="200000"/>
              </a:lnSpc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ÚJSZÜLÖTT: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igyelmet keltenek fel az archoz hasonló minták </a:t>
            </a:r>
            <a:endParaRPr lang="hu-H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igyelmet keltenek az arcot ért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stimulusok</a:t>
            </a:r>
            <a:endParaRPr lang="hu-H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etinotectális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régió – korai arcfelismerés</a:t>
            </a:r>
          </a:p>
          <a:p>
            <a:pPr algn="just">
              <a:lnSpc>
                <a:spcPct val="200000"/>
              </a:lnSpc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HÓNAPOS CSECSEMŐ: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lkezdődik a 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koncentrálás a </a:t>
            </a:r>
            <a:r>
              <a:rPr lang="hu-H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 régiójára</a:t>
            </a:r>
          </a:p>
          <a:p>
            <a:pPr algn="just">
              <a:lnSpc>
                <a:spcPct val="200000"/>
              </a:lnSpc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5 HÓNAPOS CSECSEMŐ: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rzékeli a nézés irányában bekövetkező változásokat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osoly és hangadás azon arc felé, ami 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 szem kontaktust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  a csecsemő felé</a:t>
            </a:r>
          </a:p>
          <a:p>
            <a:pPr algn="just">
              <a:lnSpc>
                <a:spcPct val="150000"/>
              </a:lnSpc>
            </a:pPr>
            <a:endParaRPr lang="hu-HU" dirty="0" smtClean="0"/>
          </a:p>
          <a:p>
            <a:pPr algn="just">
              <a:lnSpc>
                <a:spcPct val="150000"/>
              </a:lnSpc>
            </a:pPr>
            <a:endParaRPr lang="hu-HU" dirty="0" smtClean="0"/>
          </a:p>
        </p:txBody>
      </p:sp>
      <p:pic>
        <p:nvPicPr>
          <p:cNvPr id="36866" name="Picture 2" descr="http://www.pnas.org/content/100/22/13105/F2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65" y="1515844"/>
            <a:ext cx="4568110" cy="34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2012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0786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AUTIZMUSBAN FELLELHETŐ ANATÓMIAI ELVÁLTOZÁSOK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638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52510" y="1659521"/>
            <a:ext cx="69803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ARCFELISMERÉSI FOLYMATOK:</a:t>
            </a:r>
            <a:b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HÓNAPOS CSECSEMŐ: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figyelem a csecsemő saját nevének hallásra</a:t>
            </a:r>
          </a:p>
          <a:p>
            <a:pPr algn="just">
              <a:lnSpc>
                <a:spcPct val="150000"/>
              </a:lnSpc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www.pnas.org/content/100/22/13105/F2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809" y="2103673"/>
            <a:ext cx="4568110" cy="34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26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0168" y="417512"/>
            <a:ext cx="10515600" cy="776288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AUTIZMUSBAN FELLELHETŐ ANATÓMIAI ELVÁLTOZÁSOK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50168" y="2109386"/>
            <a:ext cx="88951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ARCFELISMERÉSI FOLYAMATOK AUTIZMUSBAN:</a:t>
            </a:r>
          </a:p>
          <a:p>
            <a:pPr marL="228600" indent="-228600" algn="just">
              <a:lnSpc>
                <a:spcPct val="2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 arc felismerésének nehézségei</a:t>
            </a:r>
          </a:p>
          <a:p>
            <a:pPr marL="228600" indent="-228600" algn="just">
              <a:lnSpc>
                <a:spcPct val="2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zemkontaktus kialakításának nehézségei</a:t>
            </a:r>
          </a:p>
          <a:p>
            <a:pPr marL="228600" indent="-228600" algn="just">
              <a:lnSpc>
                <a:spcPct val="2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tekintés követésének nehézségei</a:t>
            </a:r>
          </a:p>
          <a:p>
            <a:pPr marL="228600" indent="-228600" algn="just">
              <a:lnSpc>
                <a:spcPct val="2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beszélő szájára figyel </a:t>
            </a:r>
          </a:p>
          <a:p>
            <a:pPr marL="228600" indent="-228600" algn="just">
              <a:lnSpc>
                <a:spcPct val="2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reagál a saját nevére (8 hónapos korban)</a:t>
            </a:r>
          </a:p>
          <a:p>
            <a:pPr algn="just">
              <a:lnSpc>
                <a:spcPct val="150000"/>
              </a:lnSpc>
            </a:pP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0" name="Picture 2" descr="http://photos1.blogger.com/img/6/4043/640/autism-eye-tra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58" y="1478221"/>
            <a:ext cx="324802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7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9647" y="306649"/>
            <a:ext cx="10515600" cy="487038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SZOCIÁLIS MEGÉRTÉS (THEORY OF MIND,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4265" y="1202630"/>
            <a:ext cx="115062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mentális képességek kiterjedt spektrumának gyűjtőfogalma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amelyek a: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zociális interakciók sikeres lefolyásában szerepet játszanak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szlelési ∕ érzékelési képességek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amelyek: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beleérzési (empátiás) képességre és annak megítélésére tesznek alkalmassá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lehetővé teszik az idegen és saját viselkedést , élményt, szándékokat, elképzeléseket, ötleteket, érzelmeket, gondolatokat, vágyakat felismerni, megmagyarázni, megjósolni és kommunikálni</a:t>
            </a:r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098" name="Picture 2" descr="http://www.barrett.com.au/blogs/SalesBlog/wp-content/uploads/2013/04/customer-relation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2" y="3629608"/>
            <a:ext cx="4880951" cy="244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artmouth.edu/~dujs/wp-content/uploads/2008/05/picture-1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596" y="3467780"/>
            <a:ext cx="3660646" cy="33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éptalálat a következőre: „social brain theory”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6" b="21198"/>
          <a:stretch/>
        </p:blipFill>
        <p:spPr bwMode="auto">
          <a:xfrm>
            <a:off x="7934196" y="988047"/>
            <a:ext cx="3520686" cy="160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529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2845" y="384429"/>
            <a:ext cx="10515600" cy="403064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SZOCIÁLIS AGY HÁLÓZATÁNAK ABNORMALITÁSA AUTIZMUSBAN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5016" y="1121521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77176" y="956940"/>
            <a:ext cx="8770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ARCFELISMERÉSBEN SZEREPET JÁTSZÓ AGYI STRUKTÚRÁK VÁLTOZÁSA AUTIZMUSBAN:</a:t>
            </a:r>
          </a:p>
          <a:p>
            <a:pPr marL="285750" indent="-285750"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obb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fusiform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csökkent aktivitása </a:t>
            </a:r>
          </a:p>
          <a:p>
            <a:pPr marL="285750" indent="-285750"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mygdala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 gyors válasz kiváltása emocionálisan provokatív ingerre) – alul aktivált</a:t>
            </a:r>
          </a:p>
          <a:p>
            <a:pPr marL="285750" indent="-285750"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ulcus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temporalis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alul aktivált</a:t>
            </a:r>
          </a:p>
          <a:p>
            <a:pPr algn="just">
              <a:lnSpc>
                <a:spcPct val="200000"/>
              </a:lnSpc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Sulcus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temporalis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superior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intarakciója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az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amygdalával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fusiform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gyrussal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/>
          </a:p>
        </p:txBody>
      </p:sp>
      <p:pic>
        <p:nvPicPr>
          <p:cNvPr id="38914" name="Picture 2" descr="http://whyfiles.org/209autism/images/slid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21" y="3297190"/>
            <a:ext cx="4246564" cy="318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www.dartmouth.edu/~dujs/wp-content/uploads/2008/05/picture-1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529" y="2249601"/>
            <a:ext cx="4648637" cy="41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483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23935"/>
            <a:ext cx="10515600" cy="738966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VÉGREHAJTÓ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AGY HÁLÓZATÁNAK ABNORMALITÁSA AUTIZMUSBAN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8065" y="1537195"/>
            <a:ext cx="11319588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épesség az előzetes tervezésre</a:t>
            </a:r>
          </a:p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épesség a tárgy eléréséhez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repetitív viselkedés (a megszokott dolgokhoz, rutinhoz való ragaszkodás)  alapja a végrehajtó rendszer hibája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dorsolaterális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prefrontális</a:t>
            </a:r>
            <a:r>
              <a:rPr lang="hu-HU" sz="1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kéreg patológiája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repetitív viselkedés – feltételezhetően az autizmusban szenvedő erős érdeklődését mutathatja a tárgy iránt </a:t>
            </a:r>
            <a:endParaRPr lang="hu-H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38" name="Picture 2" descr="http://www.aboutkidshealth.ca/En/Assets/Executive_function_EDIT_ILL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81" y="864785"/>
            <a:ext cx="4694710" cy="162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://www.tuvie.com/wp-content/uploads/repeat-gadget-for-autistic-childre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682" y="3584647"/>
            <a:ext cx="3907971" cy="314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665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2217" y="0"/>
            <a:ext cx="10515600" cy="87892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AUTIZMUSBAN FELLELHETŐ ANATÓMIAI ELVÁLTOZÁSOK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4608" y="195437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CEREBELLUM:</a:t>
            </a:r>
          </a:p>
          <a:p>
            <a:pPr algn="just"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bnormális autizmusban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ehér állomány megnagyobbodása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vermis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gyors növekedése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Purkinje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sejtek száma a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cerebelláris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cortexben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abnormálisan alacsony </a:t>
            </a:r>
          </a:p>
          <a:p>
            <a:pPr algn="just">
              <a:lnSpc>
                <a:spcPct val="200000"/>
              </a:lnSpc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Purkinje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sejtek gátló hatása mély kisagyi magokra sérül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AUTIZMUSBAN:</a:t>
            </a:r>
          </a:p>
          <a:p>
            <a:pPr algn="just"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abnormális ingerlékenység a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ponto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cerebellaris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thalamikus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ellenőrzési rendszerben</a:t>
            </a:r>
          </a:p>
          <a:p>
            <a:pPr algn="just"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fokozott „zaj” a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corticális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kapcsolatok között - abnormálisan magas motoros aktivitás – korrelál az anatómiai deficittel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0962" name="Picture 2" descr="http://anatpat.unicamp.br/neupatger21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269" y="704829"/>
            <a:ext cx="2754731" cy="184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www.mattababy.org/~belmonte/Talks/08_Ritvo_Purkinje_cell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842" y="3360641"/>
            <a:ext cx="2663583" cy="321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Képtalálat a következőre: „cerebellum”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r="4618" b="12650"/>
          <a:stretch/>
        </p:blipFill>
        <p:spPr bwMode="auto">
          <a:xfrm>
            <a:off x="5882305" y="1786395"/>
            <a:ext cx="3461658" cy="250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Képtalálat a következőre: „cerebellum histology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96" y="704829"/>
            <a:ext cx="2712055" cy="203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013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070644" y="339370"/>
            <a:ext cx="415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TÜKÖR – NEURONOK SZEREPE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16835" y="1131740"/>
            <a:ext cx="1104824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tükörmechanizmusok 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lefordítják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megfigyelt, 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mások által végzett mozdulatokat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szerepe van az 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imitálásban</a:t>
            </a:r>
          </a:p>
          <a:p>
            <a:pPr algn="just">
              <a:lnSpc>
                <a:spcPct val="200000"/>
              </a:lnSpc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IMITÁCIÓ FONTOSSÁGA:</a:t>
            </a:r>
          </a:p>
          <a:p>
            <a:pPr marL="228600" indent="-228600"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anulásban</a:t>
            </a:r>
          </a:p>
          <a:p>
            <a:pPr marL="228600" indent="-228600"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zociális interakciókban</a:t>
            </a:r>
          </a:p>
          <a:p>
            <a:pPr marL="228600" indent="-228600"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ások viselkedésének és érzéseinek megértésében cselekvések alatt</a:t>
            </a:r>
          </a:p>
          <a:p>
            <a:pPr marL="228600" indent="-228600"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mpátia kifejezésében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6" name="Picture 2" descr="http://www.susanwhitcomb.com/wp-content/uploads/2014/03/mirror-neur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29" y="2154800"/>
            <a:ext cx="3655519" cy="20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ericbownds.net/uploaded_images/Bird_Mirr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58" y="4593181"/>
            <a:ext cx="5409877" cy="200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752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0208" y="254762"/>
            <a:ext cx="10515600" cy="766957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TÜKÖR NEURONOK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3060" y="902241"/>
            <a:ext cx="6667536" cy="24683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rontoparietalis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areaban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különböző </a:t>
            </a:r>
            <a:r>
              <a:rPr lang="hu-H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erősségű kisüléseket produkálnak, amikor mások mozdulatait „</a:t>
            </a:r>
            <a:r>
              <a:rPr lang="hu-H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figyelik”</a:t>
            </a:r>
          </a:p>
          <a:p>
            <a:pPr algn="just">
              <a:lnSpc>
                <a:spcPct val="150000"/>
              </a:lnSpc>
            </a:pP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apcsolat 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sulcus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temporalis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superiorral</a:t>
            </a: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fontos szerep a tapasztalatszerzésben</a:t>
            </a:r>
          </a:p>
          <a:p>
            <a:pPr algn="just">
              <a:lnSpc>
                <a:spcPct val="150000"/>
              </a:lnSpc>
            </a:pP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fontos szerep az empátia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kifejezésében</a:t>
            </a:r>
          </a:p>
          <a:p>
            <a:pPr algn="just">
              <a:lnSpc>
                <a:spcPct val="150000"/>
              </a:lnSpc>
            </a:pPr>
            <a:r>
              <a:rPr lang="hu-H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ontos szerep az imitációban</a:t>
            </a:r>
            <a:endParaRPr lang="hu-H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2050" name="Picture 2" descr="http://sunflower.blogolj.net/files/2011/02/tukorneu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585" y="64995"/>
            <a:ext cx="2088341" cy="27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ana.org/uploadedImages/Brainweek/Partners_Only/Images/d85bb617-2759-4301-8fb0-0307a582d42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t="3639" r="4382"/>
          <a:stretch/>
        </p:blipFill>
        <p:spPr bwMode="auto">
          <a:xfrm>
            <a:off x="433060" y="3504976"/>
            <a:ext cx="4132746" cy="30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ll-size image (39 K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38" y="1940155"/>
            <a:ext cx="47434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007038" y="4416656"/>
            <a:ext cx="698088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Mirror neurons.</a:t>
            </a:r>
          </a:p>
          <a:p>
            <a:pPr algn="just" fontAlgn="base"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Left: regions in which mirror neurons have been recorded in the macaque;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right, voxels showing activity both during observation and execution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the human brain (from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Gazzola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Keysers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(2009)). </a:t>
            </a:r>
            <a:endParaRPr lang="hu-H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brains have been partially inflated to reveal the sulci.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brain regions have not yet been explored for mirror neurons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monkey,</a:t>
            </a:r>
            <a:endParaRPr lang="hu-H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IPS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intraparietal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sulcus; PF/PFG, areas of the inferior parietal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lobule</a:t>
            </a:r>
            <a:endParaRPr lang="hu-H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hu-HU" sz="1000" b="1" i="1" u="sng" dirty="0">
                <a:hlinkClick r:id="rId5"/>
              </a:rPr>
              <a:t>Christian </a:t>
            </a:r>
            <a:r>
              <a:rPr lang="hu-HU" sz="1000" b="1" i="1" u="sng" dirty="0" err="1" smtClean="0">
                <a:hlinkClick r:id="rId5"/>
              </a:rPr>
              <a:t>Keysers</a:t>
            </a:r>
            <a:r>
              <a:rPr lang="hu-HU" sz="1000" b="1" i="1" u="sng" dirty="0" smtClean="0"/>
              <a:t>: </a:t>
            </a:r>
            <a:r>
              <a:rPr lang="hu-HU" sz="1000" b="1" i="1" dirty="0" err="1"/>
              <a:t>Mirror</a:t>
            </a:r>
            <a:r>
              <a:rPr lang="hu-HU" sz="1000" b="1" i="1" dirty="0"/>
              <a:t> </a:t>
            </a:r>
            <a:r>
              <a:rPr lang="hu-HU" sz="1000" b="1" i="1" dirty="0" err="1" smtClean="0"/>
              <a:t>neurons</a:t>
            </a:r>
            <a:r>
              <a:rPr lang="hu-HU" sz="1000" b="1" i="1" dirty="0" smtClean="0"/>
              <a:t>, </a:t>
            </a:r>
            <a:r>
              <a:rPr lang="hu-HU" sz="1000" b="1" i="1" dirty="0" err="1" smtClean="0">
                <a:hlinkClick r:id="rId6" tooltip="Go to table of contents for this volume/issue"/>
              </a:rPr>
              <a:t>Current</a:t>
            </a:r>
            <a:r>
              <a:rPr lang="hu-HU" sz="1000" b="1" i="1" dirty="0" smtClean="0">
                <a:hlinkClick r:id="rId6" tooltip="Go to table of contents for this volume/issue"/>
              </a:rPr>
              <a:t> </a:t>
            </a:r>
            <a:r>
              <a:rPr lang="hu-HU" sz="1000" b="1" i="1" dirty="0" err="1" smtClean="0">
                <a:hlinkClick r:id="rId6" tooltip="Go to table of contents for this volume/issue"/>
              </a:rPr>
              <a:t>Biology</a:t>
            </a:r>
            <a:r>
              <a:rPr lang="hu-HU" sz="1000" b="1" i="1" dirty="0" smtClean="0">
                <a:hlinkClick r:id="rId6" tooltip="Go to table of contents for this volume/issue"/>
              </a:rPr>
              <a:t>, </a:t>
            </a:r>
            <a:r>
              <a:rPr lang="pt-BR" sz="1000" b="1" i="1" dirty="0" smtClean="0">
                <a:hlinkClick r:id="rId6" tooltip="Go to table of contents for this volume/issue"/>
              </a:rPr>
              <a:t>Volume </a:t>
            </a:r>
            <a:r>
              <a:rPr lang="pt-BR" sz="1000" b="1" i="1" dirty="0">
                <a:hlinkClick r:id="rId6" tooltip="Go to table of contents for this volume/issue"/>
              </a:rPr>
              <a:t>19, Issue 21</a:t>
            </a:r>
            <a:r>
              <a:rPr lang="pt-BR" sz="1000" b="1" i="1" dirty="0"/>
              <a:t>, 17 November 2009, Pages </a:t>
            </a:r>
            <a:r>
              <a:rPr lang="pt-BR" sz="1000" b="1" i="1" dirty="0" smtClean="0"/>
              <a:t>R971–R973</a:t>
            </a:r>
            <a:endParaRPr lang="hu-HU" sz="1000" b="1" i="1" dirty="0" smtClean="0"/>
          </a:p>
          <a:p>
            <a:pPr fontAlgn="base"/>
            <a:r>
              <a:rPr lang="hu-HU" sz="1000" dirty="0"/>
              <a:t> </a:t>
            </a:r>
          </a:p>
          <a:p>
            <a:pPr algn="just" fontAlgn="base">
              <a:lnSpc>
                <a:spcPct val="150000"/>
              </a:lnSpc>
            </a:pPr>
            <a:endParaRPr lang="hu-H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532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72645" y="259079"/>
            <a:ext cx="5618584" cy="636329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TÜKÖR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NEURONOK AUTIZMUSBAN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0526" y="633519"/>
            <a:ext cx="10515600" cy="3509461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 algn="just">
              <a:lnSpc>
                <a:spcPct val="20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a látó kéreg és a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frontoparietalis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kéreg közötti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szikronizáció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hiánya – cselekvések tervezésének kiesése - tükör neuronok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inaktivációja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az autista személyek nem képesek a cselekvések utánzására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nem képesek utánzással történő tanulásra pl. beszéd elsajátítása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solodialogue.files.wordpress.com/2011/06/the-mirror-neuron-system-in-aut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99" y="3183865"/>
            <a:ext cx="4083492" cy="28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ijnlandmodel.nl/achtergrond/psychologie/neurologie_spiegelneuronen_bronnen_files/mirror-neurons-autism-2-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19" y="1801613"/>
            <a:ext cx="3872314" cy="449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6513489" y="641088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Pineda</a:t>
            </a:r>
            <a:r>
              <a:rPr lang="hu-HU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hu-HU" sz="10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Vilayanur</a:t>
            </a:r>
            <a:r>
              <a:rPr lang="hu-HU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S. </a:t>
            </a:r>
            <a:r>
              <a:rPr lang="hu-HU" sz="10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Ramachandran</a:t>
            </a:r>
            <a:r>
              <a:rPr lang="hu-HU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10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</a:t>
            </a:r>
            <a:r>
              <a:rPr lang="hu-HU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hu-HU" sz="10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Cognitive</a:t>
            </a:r>
            <a:r>
              <a:rPr lang="hu-HU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10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Brain</a:t>
            </a:r>
            <a:r>
              <a:rPr lang="hu-HU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Research, </a:t>
            </a:r>
            <a:r>
              <a:rPr lang="hu-HU" sz="10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Vol</a:t>
            </a:r>
            <a:r>
              <a:rPr lang="hu-HU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24, </a:t>
            </a:r>
            <a:r>
              <a:rPr lang="hu-HU" sz="10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pages</a:t>
            </a:r>
            <a:r>
              <a:rPr lang="hu-HU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190-198; 2005.</a:t>
            </a:r>
            <a:endParaRPr lang="hu-HU" sz="1000" b="1" i="1" dirty="0"/>
          </a:p>
        </p:txBody>
      </p:sp>
    </p:spTree>
    <p:extLst>
      <p:ext uri="{BB962C8B-B14F-4D97-AF65-F5344CB8AC3E}">
        <p14:creationId xmlns:p14="http://schemas.microsoft.com/office/powerpoint/2010/main" val="19022763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9236" y="365124"/>
            <a:ext cx="4825481" cy="1325563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Bell MT" panose="02020503060305020303" pitchFamily="18" charset="0"/>
              </a:rPr>
              <a:t>KÖSZÖNÖM A FIGYELMET!</a:t>
            </a:r>
            <a:endParaRPr lang="hu-HU" sz="2400" b="1" dirty="0">
              <a:latin typeface="Bell MT" panose="02020503060305020303" pitchFamily="18" charset="0"/>
            </a:endParaRPr>
          </a:p>
        </p:txBody>
      </p:sp>
      <p:pic>
        <p:nvPicPr>
          <p:cNvPr id="1026" name="Picture 2" descr="http://haerdekel.hu/wp-content/uploads/2012/10/oszi-hatterkepek-szamitogepre-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60" y="639098"/>
            <a:ext cx="5393158" cy="404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korella.hu/wp-content/uploads/2012/09/%C5%91szi-dekor%C3%A1ci%C3%B3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8" y="1690687"/>
            <a:ext cx="5074995" cy="45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9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870" y="242598"/>
            <a:ext cx="10515600" cy="690464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SZOCIÁLIS AGY ÉS SZOCIÁLIS MEGÉRTÉS STRUKTÚRÁI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3606" y="1175575"/>
            <a:ext cx="10671614" cy="53987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NEOCORTEX – nagyagy alábbi részei: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AMYGDALA 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HIPPOCAMPUS 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INSULA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CINGULUM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FUSIFORM FACE AREA (FFA) 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SULCUS TEMPORALIS SUPERIOR (STS) 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MEDIÁLIS PREFRONTÁLIS CORTEX (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mPFC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VENTRÁLIS STRIATUM –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accumbens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tuberculum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olfactorium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bazális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előagy része)</a:t>
            </a:r>
          </a:p>
          <a:p>
            <a:pPr marL="0" indent="0">
              <a:buNone/>
            </a:pP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://www.jaynejubb.com/OTB/Social%20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62" y="1689783"/>
            <a:ext cx="3730391" cy="206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ammdividendletter.com/wp-content/uploads/2014/08/Nucles-Accumb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78" y="4068146"/>
            <a:ext cx="4142661" cy="23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éptalálat a következőre: „social brain theory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37" y="1061976"/>
            <a:ext cx="4788392" cy="269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3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3295" y="246905"/>
            <a:ext cx="10515600" cy="794949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SZOCIÁLIS AGY ÉS SZOCIÁLIS MEGÉRTÉS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8942" y="134043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szociális agy és a szociális megértés hiányosságai egymással kölcsönhatásban vannak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speaklikeapro.co.uk/Images/Brain%20ev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95" y="2747125"/>
            <a:ext cx="5454155" cy="32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g.dictionary.com/amygdala-323347-400-2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06" y="2577366"/>
            <a:ext cx="5015236" cy="334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4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06390" y="20240"/>
            <a:ext cx="6109952" cy="925143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LIMBIKUS RENDSZER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1313" y="1203613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„érzelmi agy”</a:t>
            </a: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 agy érzelmi központja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HIPPOCAMPUS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pic>
        <p:nvPicPr>
          <p:cNvPr id="4" name="Picture 2" descr="http://www.maggiekb.com/wp-content/uploads/2013/08/amygda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8" y="3064930"/>
            <a:ext cx="3458865" cy="249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Csoportba foglalás 6"/>
          <p:cNvGrpSpPr/>
          <p:nvPr/>
        </p:nvGrpSpPr>
        <p:grpSpPr>
          <a:xfrm>
            <a:off x="3824069" y="4359565"/>
            <a:ext cx="3343435" cy="1785696"/>
            <a:chOff x="7489891" y="223935"/>
            <a:chExt cx="4498390" cy="2713752"/>
          </a:xfrm>
        </p:grpSpPr>
        <p:pic>
          <p:nvPicPr>
            <p:cNvPr id="8" name="Picture 4" descr="http://upload.wikimedia.org/wikipedia/commons/5/5b/Hippocampus_and_seahorse_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368" y="223935"/>
              <a:ext cx="4237913" cy="2713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Szövegdoboz 8"/>
            <p:cNvSpPr txBox="1"/>
            <p:nvPr/>
          </p:nvSpPr>
          <p:spPr>
            <a:xfrm>
              <a:off x="7489891" y="975626"/>
              <a:ext cx="10166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hippocampus</a:t>
              </a:r>
              <a:endParaRPr lang="hu-H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Egyenes összekötő nyíllal 9"/>
            <p:cNvCxnSpPr/>
            <p:nvPr/>
          </p:nvCxnSpPr>
          <p:spPr>
            <a:xfrm>
              <a:off x="8677469" y="1330419"/>
              <a:ext cx="401216" cy="3210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Képtalálat a következőre: „limbikus rendszer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53" y="749605"/>
            <a:ext cx="3906319" cy="2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éptalálat a következőre: „limbikus rendszer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79" y="422960"/>
            <a:ext cx="3626563" cy="271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éptalálat a következőre: „hippocampus anatomy”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 b="11062"/>
          <a:stretch/>
        </p:blipFill>
        <p:spPr bwMode="auto">
          <a:xfrm>
            <a:off x="7320857" y="3379282"/>
            <a:ext cx="3632703" cy="327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8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0249" y="111254"/>
            <a:ext cx="10515600" cy="906917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621" y="1507281"/>
            <a:ext cx="1105833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ediális temporális lebenyben</a:t>
            </a:r>
          </a:p>
          <a:p>
            <a:pPr>
              <a:lnSpc>
                <a:spcPct val="20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imbikus rendszer része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FELADATA: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u-HU" sz="1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1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lsődleges szerep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a memória folyamatában – </a:t>
            </a:r>
            <a:r>
              <a:rPr lang="hu-HU" sz="1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memória kialakítása és raktározás </a:t>
            </a:r>
            <a:r>
              <a:rPr lang="hu-HU" sz="1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emócionális</a:t>
            </a:r>
            <a:r>
              <a:rPr lang="hu-HU" sz="1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élmények alapján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döntésképességben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emocionális reakciókban - </a:t>
            </a:r>
            <a:r>
              <a:rPr lang="hu-H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metakommunikációs </a:t>
            </a:r>
            <a:r>
              <a:rPr lang="hu-H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jelek (</a:t>
            </a:r>
            <a:r>
              <a:rPr lang="hu-HU" sz="1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arc) </a:t>
            </a:r>
            <a:r>
              <a:rPr lang="hu-HU" sz="1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felismerése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itt kerülnek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feldolgozásra a más arcán kifejeződő érzelmek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 az arc által közvetített információk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különbségtétel a bejövő szociális jelek fontossági sorrendjében</a:t>
            </a:r>
          </a:p>
          <a:p>
            <a:pPr marL="0" indent="0">
              <a:lnSpc>
                <a:spcPct val="150000"/>
              </a:lnSpc>
              <a:buNone/>
            </a:pP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Picture 2" descr="http://www.maggiekb.com/wp-content/uploads/2013/08/amygda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87" y="1078366"/>
            <a:ext cx="3281812" cy="236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Képtalálat a következőre: „amygdala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t="7202" r="11517" b="4727"/>
          <a:stretch/>
        </p:blipFill>
        <p:spPr bwMode="auto">
          <a:xfrm>
            <a:off x="8490857" y="311611"/>
            <a:ext cx="3498980" cy="38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029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2305</Words>
  <Application>Microsoft Office PowerPoint</Application>
  <PresentationFormat>Szélesvásznú</PresentationFormat>
  <Paragraphs>453</Paragraphs>
  <Slides>56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56</vt:i4>
      </vt:variant>
    </vt:vector>
  </HeadingPairs>
  <TitlesOfParts>
    <vt:vector size="64" baseType="lpstr">
      <vt:lpstr>Arabic Typesetting</vt:lpstr>
      <vt:lpstr>Arial</vt:lpstr>
      <vt:lpstr>Bell MT</vt:lpstr>
      <vt:lpstr>Bernard MT Condensed</vt:lpstr>
      <vt:lpstr>Calibri</vt:lpstr>
      <vt:lpstr>Calibri Light</vt:lpstr>
      <vt:lpstr>Times New Roman</vt:lpstr>
      <vt:lpstr>Office-téma</vt:lpstr>
      <vt:lpstr>AZ EGÉSZSÉGES  ÉS AZ AUTISZTIKUS AGY MORFOLÓGIÁJA  A SZOCIÁLIS AGY</vt:lpstr>
      <vt:lpstr>A SZOCIÁLIS AGY HIPOTÉZIS</vt:lpstr>
      <vt:lpstr>A SZOCIÁLIS AGY HIPOTÉZIS</vt:lpstr>
      <vt:lpstr>A SZOCIÁLIS AGY HIPOTÉZIS</vt:lpstr>
      <vt:lpstr>SZOCIÁLIS MEGÉRTÉS (THEORY OF MIND, ToM, Mind reading)</vt:lpstr>
      <vt:lpstr>SZOCIÁLIS AGY ÉS SZOCIÁLIS MEGÉRTÉS STRUKTÚRÁI</vt:lpstr>
      <vt:lpstr>SZOCIÁLIS AGY ÉS SZOCIÁLIS MEGÉRTÉS</vt:lpstr>
      <vt:lpstr>A LIMBIKUS RENDSZER</vt:lpstr>
      <vt:lpstr>AMYGDALA</vt:lpstr>
      <vt:lpstr>AMYGDALA</vt:lpstr>
      <vt:lpstr>AMYGDALA</vt:lpstr>
      <vt:lpstr>AMYGDALA</vt:lpstr>
      <vt:lpstr>AMYGDALA</vt:lpstr>
      <vt:lpstr>AMYGDALA</vt:lpstr>
      <vt:lpstr>AMYGDALA</vt:lpstr>
      <vt:lpstr>HIPPOCAMPUS</vt:lpstr>
      <vt:lpstr>HIPPOCAMPUS</vt:lpstr>
      <vt:lpstr>HIPPOCAMPUS</vt:lpstr>
      <vt:lpstr>HIPPOCAMPUS</vt:lpstr>
      <vt:lpstr>INSULA</vt:lpstr>
      <vt:lpstr>CINGULUM</vt:lpstr>
      <vt:lpstr>CINGULUM</vt:lpstr>
      <vt:lpstr>GYRUS FUSIFORMIS</vt:lpstr>
      <vt:lpstr>GYRUS FUSIFORMIS</vt:lpstr>
      <vt:lpstr>GYRUS FUSIFORMIS</vt:lpstr>
      <vt:lpstr>FUSIFORM FACE AREA (FFA)</vt:lpstr>
      <vt:lpstr>FUSIFORM FACE AREA (FFA)</vt:lpstr>
      <vt:lpstr>FUSIFORM FACE AREA (FFA)</vt:lpstr>
      <vt:lpstr>SULCUS TEMPORALIS SUPERIOR</vt:lpstr>
      <vt:lpstr>PREFRONTÁLIS KÉREG</vt:lpstr>
      <vt:lpstr>MEDIÁLIS  PREFRONTÁLIS CORTEX</vt:lpstr>
      <vt:lpstr>LATERÁLIS PREFRONTÁLIS KÉREG</vt:lpstr>
      <vt:lpstr>VENTRÁLIS  STRIATUM</vt:lpstr>
      <vt:lpstr>REWARD RENDSZER</vt:lpstr>
      <vt:lpstr>REWARD RENDSZER</vt:lpstr>
      <vt:lpstr>REWARD RENDSZER</vt:lpstr>
      <vt:lpstr>VENTRÁLIS STRIATUM</vt:lpstr>
      <vt:lpstr>VENTRÁLIS STRIÁTUM</vt:lpstr>
      <vt:lpstr>VENTRÁLIS STRIATUM </vt:lpstr>
      <vt:lpstr>AUTIZMUS</vt:lpstr>
      <vt:lpstr>AUTIZMUS TÜNETEI</vt:lpstr>
      <vt:lpstr>AZ AUTIZMUSBAN FELLELHETŐ ANATÓMIAI ELVÁLTOZÁSOK</vt:lpstr>
      <vt:lpstr>AZ AUTIZMUSBAN FELLELHETŐ ANATÓMIAI ELVÁLTOZÁSOK</vt:lpstr>
      <vt:lpstr>AZ AUTIZMUS NEUROPATOLÓGIAI ALAPJA</vt:lpstr>
      <vt:lpstr>FEHÉR ÁLLOMÁNY AUTIZMUSBAN: - kapcsolatai lassan fejlődnek azokkal a területekkel, amelyek a beszéd és a szociális képességekért felelősek: 1. putamen – tanulás segítése 2. anterior cingulum – kognitív és emocionális folyamatok segítése </vt:lpstr>
      <vt:lpstr>AZ AUTIZMUSBAN FELLELHETŐ ANATÓMIAI ELVÁLTOZÁSOK</vt:lpstr>
      <vt:lpstr>AZ AUTIZMUSBAN FELLELHETŐ ANATÓMIAI ELVÁLTOZÁSOK</vt:lpstr>
      <vt:lpstr>AZ AUTIZMUSBAN FELLELHETŐ ANATÓMIAI ELVÁLTOZÁSOK</vt:lpstr>
      <vt:lpstr>AZ AUTIZMUSBAN FELLELHETŐ ANATÓMIAI ELVÁLTOZÁSOK</vt:lpstr>
      <vt:lpstr>A SZOCIÁLIS AGY HÁLÓZATÁNAK ABNORMALITÁSA AUTIZMUSBAN</vt:lpstr>
      <vt:lpstr>A VÉGREHAJTÓ AGY HÁLÓZATÁNAK ABNORMALITÁSA AUTIZMUSBAN</vt:lpstr>
      <vt:lpstr>AZ AUTIZMUSBAN FELLELHETŐ ANATÓMIAI ELVÁLTOZÁSOK</vt:lpstr>
      <vt:lpstr>PowerPoint-bemutató</vt:lpstr>
      <vt:lpstr>TÜKÖR NEURONOK</vt:lpstr>
      <vt:lpstr>TÜKÖR NEURONOK AUTIZMUSBAN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SZOCIÁLIS AGY</dc:title>
  <dc:creator>handrea</dc:creator>
  <cp:lastModifiedBy>csgergo</cp:lastModifiedBy>
  <cp:revision>621</cp:revision>
  <dcterms:created xsi:type="dcterms:W3CDTF">2014-03-03T13:32:33Z</dcterms:created>
  <dcterms:modified xsi:type="dcterms:W3CDTF">2017-12-01T10:37:53Z</dcterms:modified>
</cp:coreProperties>
</file>