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867-47C3-46E1-ADC8-957B3AF0FF40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0B-490C-4456-A373-D29C5E6AE4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131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867-47C3-46E1-ADC8-957B3AF0FF40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0B-490C-4456-A373-D29C5E6AE4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473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867-47C3-46E1-ADC8-957B3AF0FF40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0B-490C-4456-A373-D29C5E6AE4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238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867-47C3-46E1-ADC8-957B3AF0FF40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0B-490C-4456-A373-D29C5E6AE4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055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867-47C3-46E1-ADC8-957B3AF0FF40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0B-490C-4456-A373-D29C5E6AE4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36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867-47C3-46E1-ADC8-957B3AF0FF40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0B-490C-4456-A373-D29C5E6AE4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187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867-47C3-46E1-ADC8-957B3AF0FF40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0B-490C-4456-A373-D29C5E6AE4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844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867-47C3-46E1-ADC8-957B3AF0FF40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0B-490C-4456-A373-D29C5E6AE4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138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867-47C3-46E1-ADC8-957B3AF0FF40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0B-490C-4456-A373-D29C5E6AE4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763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867-47C3-46E1-ADC8-957B3AF0FF40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0B-490C-4456-A373-D29C5E6AE4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39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BD867-47C3-46E1-ADC8-957B3AF0FF40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7D0B-490C-4456-A373-D29C5E6AE4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109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BD867-47C3-46E1-ADC8-957B3AF0FF40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D7D0B-490C-4456-A373-D29C5E6AE4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141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820253"/>
            <a:ext cx="7772400" cy="1091503"/>
          </a:xfrm>
        </p:spPr>
        <p:txBody>
          <a:bodyPr/>
          <a:lstStyle/>
          <a:p>
            <a:r>
              <a:rPr lang="hu-HU" b="1" dirty="0" smtClean="0"/>
              <a:t>AUTIZMUS, BEVEZETÉS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600" b="1" dirty="0" smtClean="0"/>
              <a:t>SE, Anatómia, Szövet és - Fejlődéstani Intézet</a:t>
            </a:r>
          </a:p>
          <a:p>
            <a:pPr>
              <a:lnSpc>
                <a:spcPct val="150000"/>
              </a:lnSpc>
            </a:pPr>
            <a:r>
              <a:rPr lang="hu-HU" sz="1600" b="1" dirty="0"/>
              <a:t>Autizmus Graduális Kurzus</a:t>
            </a:r>
          </a:p>
          <a:p>
            <a:pPr>
              <a:lnSpc>
                <a:spcPct val="150000"/>
              </a:lnSpc>
            </a:pPr>
            <a:r>
              <a:rPr lang="hu-HU" sz="1600" b="1" smtClean="0"/>
              <a:t> </a:t>
            </a:r>
            <a:endParaRPr lang="hu-HU" sz="1600" b="1" dirty="0"/>
          </a:p>
          <a:p>
            <a:pPr>
              <a:lnSpc>
                <a:spcPct val="150000"/>
              </a:lnSpc>
            </a:pPr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159681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0642" y="401652"/>
            <a:ext cx="7886700" cy="870293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DIAGNÓZIS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7016" y="1389789"/>
            <a:ext cx="7886700" cy="4351338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Genetikai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Epigenetikai</a:t>
            </a: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Neurobiológiai</a:t>
            </a: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Kongníció</a:t>
            </a:r>
            <a:endParaRPr lang="hu-H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iselkedés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4428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3371" y="188007"/>
            <a:ext cx="7886700" cy="870293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DIAGNÓZIS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5382" y="1270148"/>
            <a:ext cx="7886700" cy="435133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Tekintet követéses vizsgálat – pl. statikus képekkel, dinamikus képek pl. video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Genetikai szűrés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Autizmussal élő gyermek családjában testvérek követése, szűrése – magas rizikójú csoportok</a:t>
            </a:r>
          </a:p>
          <a:p>
            <a:pPr marL="0" indent="0">
              <a:lnSpc>
                <a:spcPct val="150000"/>
              </a:lnSpc>
              <a:buNone/>
            </a:pPr>
            <a:endParaRPr lang="hu-H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Lehető legkorábbi diagnózis – korai beavatkozás (fejlesztés) – KIMENETEL OPTIMALIZÁLÁSA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– 36 hónap a jelenlegi megbízható diagnosztikus kor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– 19 hónapban jelentkeznek az első aggodalmak jelei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Átlagosan 34 – 61 hónapos korban történik az első diagnózis (USA adat)</a:t>
            </a: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883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7017" y="196552"/>
            <a:ext cx="7886700" cy="870293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DIAGNÓZIS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7017" y="1210328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Tekintet követéses vizsgálat: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Egészséges emberek társas kommunikációban főleg: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Szemre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Szájra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rra fixálnak </a:t>
            </a:r>
          </a:p>
          <a:p>
            <a:pPr marL="0" indent="0">
              <a:lnSpc>
                <a:spcPct val="150000"/>
              </a:lnSpc>
              <a:buNone/>
            </a:pPr>
            <a:endParaRPr lang="hu-H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Autizmussal élő emberek: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evesebb orr – szem </a:t>
            </a: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fixáció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Inkább tárgyi környezetre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Inkább szájra fokuszálnak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szájra való fókuszálás előrejelzi a szociális károsodás fokát</a:t>
            </a:r>
          </a:p>
        </p:txBody>
      </p:sp>
    </p:spTree>
    <p:extLst>
      <p:ext uri="{BB962C8B-B14F-4D97-AF65-F5344CB8AC3E}">
        <p14:creationId xmlns:p14="http://schemas.microsoft.com/office/powerpoint/2010/main" val="2028894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6280" y="188007"/>
            <a:ext cx="7886700" cy="870293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DIAGNÓZIS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37195" y="1227419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hónapos kortól a fixálás különbsége el kezd változni</a:t>
            </a:r>
          </a:p>
          <a:p>
            <a:pPr>
              <a:lnSpc>
                <a:spcPct val="20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hónapos korig a </a:t>
            </a: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fixáció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hasonló módon fejlődik az egészséges csecsemőkhöz hasonlóan, de utána a tekintet irány és szem </a:t>
            </a: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fixáció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eltér az egészségesekétől</a:t>
            </a:r>
          </a:p>
          <a:p>
            <a:pPr>
              <a:lnSpc>
                <a:spcPct val="200000"/>
              </a:lnSpc>
            </a:pP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szemkontaktus a korai időszakban fontos!!! 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később a tanulási folyamatok ezt elfedhetik – </a:t>
            </a:r>
            <a:r>
              <a:rPr lang="hu-HU" sz="1200" b="1" i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szemkontaktus finom árnyalatai a fontosak </a:t>
            </a:r>
          </a:p>
          <a:p>
            <a:pPr>
              <a:lnSpc>
                <a:spcPct val="20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Still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kísérlet</a:t>
            </a:r>
          </a:p>
        </p:txBody>
      </p:sp>
    </p:spTree>
    <p:extLst>
      <p:ext uri="{BB962C8B-B14F-4D97-AF65-F5344CB8AC3E}">
        <p14:creationId xmlns:p14="http://schemas.microsoft.com/office/powerpoint/2010/main" val="3372311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60284" y="316194"/>
            <a:ext cx="7886700" cy="870293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TÜNETEK ÉS DIAGNÓZIS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8470" y="1500884"/>
            <a:ext cx="7886700" cy="435133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Érdeklődés hiánya a szociális interakciók iránt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Második életévtől 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fejlődési megtorpanás, gyors fejlődési regresszió a nyelvhasználatban és a szociális interakciók terén (</a:t>
            </a: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FLAG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1926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5920" y="290556"/>
            <a:ext cx="7886700" cy="870293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TÜNETEK ÉS DIAGNÓZIS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9924" y="1321422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ELSŐ TÜNETEK:</a:t>
            </a:r>
            <a:b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Megkésett beszédfejlődés, pl.  eddig gagyogott vagy beszélt, de hirtelen abbamaradt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Eddig mintha játékban részt vett, hirtelen abbamaradt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Szociális érdeklődés hiánya vagy szokatlan szociális interakciók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Nem figyel a nevére, hangokra tárgyakra viszont igen – hallássérülés gyanújának kizárása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Szokatlan kommunikációs mintázatok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Második életév során furcsa és repetitív viselkedések jelentkeznek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Tipikus játéktevékenység hiánya egyre jobban észrevehető</a:t>
            </a:r>
          </a:p>
        </p:txBody>
      </p:sp>
    </p:spTree>
    <p:extLst>
      <p:ext uri="{BB962C8B-B14F-4D97-AF65-F5344CB8AC3E}">
        <p14:creationId xmlns:p14="http://schemas.microsoft.com/office/powerpoint/2010/main" val="3794925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59" y="384561"/>
            <a:ext cx="7886700" cy="776289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FEJLŐDÉS, KÓRLEFOLYÁS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05562" y="1329969"/>
            <a:ext cx="78867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Speciális fejlesztés!!!</a:t>
            </a:r>
          </a:p>
          <a:p>
            <a:pPr>
              <a:lnSpc>
                <a:spcPct val="150000"/>
              </a:lnSpc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Kompenzációs stratégiák</a:t>
            </a:r>
          </a:p>
          <a:p>
            <a:pPr>
              <a:lnSpc>
                <a:spcPct val="150000"/>
              </a:lnSpc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Tanulás és kompenzáció zajlik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132062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5742" y="393107"/>
            <a:ext cx="7886700" cy="759197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PROGNÓZIS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1200" y="1329969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éves korra kifejlődik a kommunikációs beszéd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IQ szint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Korai felismerés és fejlesztés</a:t>
            </a:r>
          </a:p>
          <a:p>
            <a:pPr marL="0" indent="0">
              <a:lnSpc>
                <a:spcPct val="150000"/>
              </a:lnSpc>
              <a:buNone/>
            </a:pPr>
            <a:endParaRPr lang="hu-H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Függ: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Tünetek súlyosságától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Nemtől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Személyiségtől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Temperamentumtól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Egyéni génvariációtól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arenR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Egyéb családi jellemzőktől </a:t>
            </a: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138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7196" y="282011"/>
            <a:ext cx="7886700" cy="716468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INFORMÁCIÓGYŰJTÉS 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37196" y="1364153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Szülőtől, gondozótól, óvodából, iskolából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Egyéb környezetből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Video – hangfelvételek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Tesztek – ADOS, </a:t>
            </a: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ADOS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II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Helyszíni megfigyelés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Kérdőívek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IQ mérés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Szűrőtesztek – CHAT, M-CHAT</a:t>
            </a:r>
          </a:p>
          <a:p>
            <a:pPr>
              <a:lnSpc>
                <a:spcPct val="150000"/>
              </a:lnSpc>
            </a:pP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zűrőkérdőívek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0334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1917" y="290556"/>
            <a:ext cx="7886700" cy="878839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DIFFERENCIÁL DIAGNÓZIS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1917" y="1483794"/>
            <a:ext cx="7886700" cy="4351338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Skizofrénia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Beszédfejlődési zavarok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Kötődési zavar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Szelektív </a:t>
            </a:r>
            <a:r>
              <a:rPr lang="hu-H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mutizmus</a:t>
            </a:r>
            <a:endParaRPr lang="hu-H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Kényszerbetegség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Szociális szorongás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Repetitív nyelvi zavarok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Súlyos </a:t>
            </a:r>
            <a:r>
              <a:rPr lang="hu-H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hospitalizáció</a:t>
            </a:r>
            <a:endParaRPr lang="hu-H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Rett</a:t>
            </a: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u-H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syndróma</a:t>
            </a:r>
            <a:endParaRPr lang="hu-H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Anorexia</a:t>
            </a:r>
          </a:p>
        </p:txBody>
      </p:sp>
      <p:sp>
        <p:nvSpPr>
          <p:cNvPr id="4" name="Jobb oldali kapcsos zárójel 3"/>
          <p:cNvSpPr/>
          <p:nvPr/>
        </p:nvSpPr>
        <p:spPr>
          <a:xfrm>
            <a:off x="3341406" y="1401510"/>
            <a:ext cx="145278" cy="432417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3768695" y="2487115"/>
            <a:ext cx="173316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hu-H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Autizmushoz</a:t>
            </a:r>
          </a:p>
          <a:p>
            <a:pPr algn="ctr">
              <a:lnSpc>
                <a:spcPct val="250000"/>
              </a:lnSpc>
            </a:pPr>
            <a:r>
              <a:rPr lang="hu-H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hu-H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asonló </a:t>
            </a:r>
          </a:p>
          <a:p>
            <a:pPr algn="ctr">
              <a:lnSpc>
                <a:spcPct val="250000"/>
              </a:lnSpc>
            </a:pPr>
            <a:r>
              <a:rPr lang="hu-H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üneteket</a:t>
            </a:r>
          </a:p>
          <a:p>
            <a:pPr algn="ctr">
              <a:lnSpc>
                <a:spcPct val="250000"/>
              </a:lnSpc>
            </a:pPr>
            <a:r>
              <a:rPr lang="hu-H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u-H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kozó betegségek</a:t>
            </a:r>
            <a:endParaRPr lang="hu-H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58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Kogníció</a:t>
            </a:r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szinten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Naív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tudatelméleti deficit – „tudatvak”</a:t>
            </a:r>
          </a:p>
          <a:p>
            <a:pPr algn="just"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Végrehajtó működés zavara</a:t>
            </a:r>
          </a:p>
          <a:p>
            <a:pPr algn="just"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Gyenge centrális koherencia, mint sajátos kognitív stílus – részletekben nézik a világot</a:t>
            </a: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68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572567"/>
            <a:ext cx="7886700" cy="665194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FELHASZNÁLT ELŐADÁSOK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15427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Németh Krisztina előadásainak felhasználásával készült: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autizmus klinikai háttere. Az autizmus előfordulási gyakorisága. Az autizmus diagnosztikai folyamata diagnosztikai eljárások. Az autizmus tünetei (Németh 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Krisztina,  Autizmus Alapítvány 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Ambulancia)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autizmus differenciál diagnosztikája (Németh Krisztina, </a:t>
            </a:r>
            <a:r>
              <a:rPr lang="hu-HU" sz="1200" b="1" smtClean="0">
                <a:latin typeface="Arial" panose="020B0604020202020204" pitchFamily="34" charset="0"/>
                <a:cs typeface="Arial" panose="020B0604020202020204" pitchFamily="34" charset="0"/>
              </a:rPr>
              <a:t>Autizmus Alapítvány 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Ambulancia)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3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6280" y="188007"/>
            <a:ext cx="7886700" cy="913022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VISELKEDÉS SZINTJÉN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38515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AUTISZTIKUS TRIÁSZ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Reciprok társas interakciók sérülése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Reciprok kommunikáció sérülése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Rugalmas viselkedésszervezés sérülése</a:t>
            </a:r>
          </a:p>
          <a:p>
            <a:pPr marL="0" indent="0">
              <a:lnSpc>
                <a:spcPct val="150000"/>
              </a:lnSpc>
              <a:buNone/>
            </a:pP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AUTISZTIKUS DIÁD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Szociális kommunikáció sérülése: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a. Reciprok 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társas interakciók sérülése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b. Reciprok 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kommunikáció 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sérülése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Rugalmas 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viselkedésszervezés sérülése</a:t>
            </a:r>
          </a:p>
          <a:p>
            <a:pPr marL="0" indent="0">
              <a:lnSpc>
                <a:spcPct val="150000"/>
              </a:lnSpc>
              <a:buNone/>
            </a:pPr>
            <a:endParaRPr lang="hu-H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u-H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3192" y="341832"/>
            <a:ext cx="7886700" cy="801926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SZOCIÁLIS KOMMUNIKÁCIÓ ZAVARA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3192" y="1210328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SZOCIÁLIS INTERAKCIÓK ZAVARA: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életkornak megfelelő kortárs kapcsolatok kialakulásának zavara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Társas – és érzelmi kölcsönösség zavara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Szociális megértés, belátás sérülése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Korlátozott megosztás – fájdalmas – örömteli élményeket nem tud megosztani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Nem kezdeményez kapcsolatot  főleg  kortársakkal – </a:t>
            </a: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izolált típus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közeledéseket elutasítja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Kezdeményez kapcsolatot, de közeledése furcsa, nem vagy kevésbé veszi figyelembe a másik embert – </a:t>
            </a: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aktív, de furcsa vagy bizarr típus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Nem kezdeményez, de ha hívják vagy kérik, csatlakozik a többiekhez – elviseli, hogy irányítsák – </a:t>
            </a: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pozitív típus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Nehezen számol be élményeiről – örömteliről és fájdalmasról egyaránt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Túl formális – </a:t>
            </a:r>
            <a:r>
              <a:rPr lang="hu-HU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formális</a:t>
            </a: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típus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hu-HU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Savant</a:t>
            </a: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jelenség</a:t>
            </a:r>
          </a:p>
          <a:p>
            <a:pPr>
              <a:lnSpc>
                <a:spcPct val="150000"/>
              </a:lnSpc>
            </a:pPr>
            <a:endParaRPr lang="hu-H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hu-H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1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1916" y="239283"/>
            <a:ext cx="7886700" cy="887384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KOMMUNIKÁCIÓ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3012" y="1340312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Nem vagy rosszul beszél és csak nagyon szegényesen – 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ennek 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hiányát eszközökkel pótolja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Rosszul vagy félre érti mások mit mondanak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Ismételgetés – </a:t>
            </a: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echolália</a:t>
            </a:r>
            <a:endParaRPr lang="hu-H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Jól, választékosan beszél – de, nincs kölcsönös beszélgetés a másikkal, gyakori monológok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Metakommunikáció, mimika – rosszul érti mások jelzéseit, furcsán használ gesztusokat</a:t>
            </a:r>
          </a:p>
        </p:txBody>
      </p:sp>
    </p:spTree>
    <p:extLst>
      <p:ext uri="{BB962C8B-B14F-4D97-AF65-F5344CB8AC3E}">
        <p14:creationId xmlns:p14="http://schemas.microsoft.com/office/powerpoint/2010/main" val="268281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8477" y="395854"/>
            <a:ext cx="7886700" cy="853201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RUGALMAS VISELKEDÉSSZERVEZÉS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463" y="1543614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Nehézségek a szabadidő tartalmas eltöltésében – „üresjáratok”, pl. sztereotípiák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Beszűkült érdeklődési és tevékenységi körök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Ragaszkodás a megszokotthoz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Kényszeres viselkedés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Furcsa mozdulatok</a:t>
            </a: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Jobb oldali kapcsos zárójel 3"/>
          <p:cNvSpPr/>
          <p:nvPr/>
        </p:nvSpPr>
        <p:spPr>
          <a:xfrm>
            <a:off x="6862270" y="1574622"/>
            <a:ext cx="439575" cy="228490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7470212" y="2076628"/>
            <a:ext cx="12346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Felerősödnek</a:t>
            </a:r>
          </a:p>
          <a:p>
            <a:pPr algn="ctr">
              <a:lnSpc>
                <a:spcPct val="250000"/>
              </a:lnSpc>
            </a:pPr>
            <a:r>
              <a:rPr lang="hu-H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zek a tünetek</a:t>
            </a:r>
          </a:p>
          <a:p>
            <a:pPr algn="ctr">
              <a:lnSpc>
                <a:spcPct val="250000"/>
              </a:lnSpc>
            </a:pP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felnőttkorban</a:t>
            </a:r>
            <a:endParaRPr lang="hu-H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2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9189" y="136732"/>
            <a:ext cx="7886700" cy="853201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EGYÉB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1379" y="1126666"/>
            <a:ext cx="78867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Fokozott szenzoros érzékenység – zaj, hang, ízek (szélsőséges válogatás pl. szín vagy állag szerint)</a:t>
            </a:r>
          </a:p>
          <a:p>
            <a:pPr algn="just"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Gyengébb érzékenység bizonyos ingerekre</a:t>
            </a:r>
          </a:p>
          <a:p>
            <a:pPr algn="just"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Egyenetlenség a képességekben</a:t>
            </a:r>
          </a:p>
          <a:p>
            <a:pPr algn="just"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„Szigetszerű” képességek – kiugró képességek, de nem átlag feletti képesség az egyéb alacsonyabb képességekhez viszonyítva – „IDIOSAVANT”</a:t>
            </a:r>
          </a:p>
          <a:p>
            <a:pPr algn="just"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30% - </a:t>
            </a: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társul epilepszia</a:t>
            </a:r>
          </a:p>
          <a:p>
            <a:pPr algn="just"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70% - </a:t>
            </a: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társul depresszió</a:t>
            </a:r>
          </a:p>
          <a:p>
            <a:pPr algn="just"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Fiú:lány arány 3 - 4:1</a:t>
            </a: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51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1738" y="444381"/>
            <a:ext cx="7886700" cy="913022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SPELL PROGRAM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77797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hu-H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strukture</a:t>
            </a:r>
            <a:endParaRPr lang="hu-H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 = </a:t>
            </a:r>
            <a:r>
              <a:rPr lang="hu-H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endParaRPr lang="hu-H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= </a:t>
            </a:r>
            <a:r>
              <a:rPr lang="hu-H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emotion</a:t>
            </a:r>
            <a:endParaRPr lang="hu-H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 = </a:t>
            </a:r>
            <a:r>
              <a:rPr lang="hu-H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arousal</a:t>
            </a:r>
            <a:endParaRPr lang="hu-H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44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24740"/>
            <a:ext cx="7886700" cy="725014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KORAI TÜNETEK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218874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hónapos kórban hiányzik:</a:t>
            </a:r>
            <a:b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Tekintet megfelelő használata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Hiányzik a szemkontaktussal kísért meleg, örömteli arckifejezés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Érdeklődés, öröm megosztásának hiánya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„Mintha játék” hiánya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Hangadás, gesztus, szemkontaktus koordináció hiánya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Gagyogás hiánya</a:t>
            </a: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851156"/>
      </p:ext>
    </p:extLst>
  </p:cSld>
  <p:clrMapOvr>
    <a:masterClrMapping/>
  </p:clrMapOvr>
</p:sld>
</file>

<file path=ppt/theme/theme1.xml><?xml version="1.0" encoding="utf-8"?>
<a:theme xmlns:a="http://schemas.openxmlformats.org/drawingml/2006/main" name="Normál diaméret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mál diaméret" id="{20C25BDB-98CC-4019-9B3D-D07799846C5D}" vid="{0A5BD34A-DA1B-4EA2-96CC-351EC536CE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79</TotalTime>
  <Words>720</Words>
  <Application>Microsoft Office PowerPoint</Application>
  <PresentationFormat>Diavetítés a képernyőre (4:3 oldalarány)</PresentationFormat>
  <Paragraphs>157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Normál diaméret</vt:lpstr>
      <vt:lpstr>AUTIZMUS, BEVEZETÉS</vt:lpstr>
      <vt:lpstr>Kogníció szinten</vt:lpstr>
      <vt:lpstr>VISELKEDÉS SZINTJÉN</vt:lpstr>
      <vt:lpstr>SZOCIÁLIS KOMMUNIKÁCIÓ ZAVARA</vt:lpstr>
      <vt:lpstr>KOMMUNIKÁCIÓ</vt:lpstr>
      <vt:lpstr>RUGALMAS VISELKEDÉSSZERVEZÉS</vt:lpstr>
      <vt:lpstr>EGYÉB</vt:lpstr>
      <vt:lpstr>SPELL PROGRAM</vt:lpstr>
      <vt:lpstr>KORAI TÜNETEK</vt:lpstr>
      <vt:lpstr>DIAGNÓZIS</vt:lpstr>
      <vt:lpstr>DIAGNÓZIS</vt:lpstr>
      <vt:lpstr>DIAGNÓZIS</vt:lpstr>
      <vt:lpstr>DIAGNÓZIS</vt:lpstr>
      <vt:lpstr> TÜNETEK ÉS DIAGNÓZIS</vt:lpstr>
      <vt:lpstr> TÜNETEK ÉS DIAGNÓZIS</vt:lpstr>
      <vt:lpstr>FEJLŐDÉS, KÓRLEFOLYÁS</vt:lpstr>
      <vt:lpstr>PROGNÓZIS</vt:lpstr>
      <vt:lpstr>INFORMÁCIÓGYŰJTÉS </vt:lpstr>
      <vt:lpstr>DIFFERENCIÁL DIAGNÓZIS</vt:lpstr>
      <vt:lpstr>FELHASZNÁLT ELŐADÁSOK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AUTIZMUS KURZUS</dc:title>
  <dc:creator>handrea</dc:creator>
  <cp:lastModifiedBy>csgergo</cp:lastModifiedBy>
  <cp:revision>55</cp:revision>
  <dcterms:created xsi:type="dcterms:W3CDTF">2016-09-27T08:13:57Z</dcterms:created>
  <dcterms:modified xsi:type="dcterms:W3CDTF">2017-12-01T10:33:59Z</dcterms:modified>
</cp:coreProperties>
</file>