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438" r:id="rId2"/>
    <p:sldId id="346" r:id="rId3"/>
    <p:sldId id="350" r:id="rId4"/>
    <p:sldId id="352" r:id="rId5"/>
    <p:sldId id="422" r:id="rId6"/>
    <p:sldId id="423" r:id="rId7"/>
    <p:sldId id="405" r:id="rId8"/>
    <p:sldId id="262" r:id="rId9"/>
    <p:sldId id="355" r:id="rId10"/>
    <p:sldId id="424" r:id="rId11"/>
    <p:sldId id="420" r:id="rId12"/>
    <p:sldId id="421" r:id="rId13"/>
    <p:sldId id="260" r:id="rId14"/>
    <p:sldId id="275" r:id="rId15"/>
    <p:sldId id="261" r:id="rId16"/>
    <p:sldId id="357" r:id="rId17"/>
    <p:sldId id="259" r:id="rId18"/>
    <p:sldId id="257" r:id="rId19"/>
    <p:sldId id="353" r:id="rId20"/>
    <p:sldId id="263" r:id="rId21"/>
    <p:sldId id="264" r:id="rId22"/>
    <p:sldId id="359" r:id="rId23"/>
    <p:sldId id="358" r:id="rId24"/>
    <p:sldId id="258" r:id="rId25"/>
    <p:sldId id="406" r:id="rId26"/>
    <p:sldId id="407" r:id="rId27"/>
    <p:sldId id="425" r:id="rId28"/>
    <p:sldId id="265" r:id="rId29"/>
    <p:sldId id="410" r:id="rId30"/>
    <p:sldId id="411" r:id="rId31"/>
    <p:sldId id="412" r:id="rId32"/>
    <p:sldId id="266" r:id="rId33"/>
    <p:sldId id="413" r:id="rId34"/>
    <p:sldId id="426" r:id="rId35"/>
    <p:sldId id="427" r:id="rId36"/>
    <p:sldId id="267" r:id="rId37"/>
    <p:sldId id="408" r:id="rId38"/>
    <p:sldId id="409" r:id="rId39"/>
    <p:sldId id="268" r:id="rId40"/>
    <p:sldId id="416" r:id="rId41"/>
    <p:sldId id="414" r:id="rId42"/>
    <p:sldId id="415" r:id="rId43"/>
    <p:sldId id="360" r:id="rId44"/>
    <p:sldId id="361" r:id="rId45"/>
    <p:sldId id="354" r:id="rId46"/>
    <p:sldId id="295" r:id="rId47"/>
    <p:sldId id="381" r:id="rId48"/>
    <p:sldId id="385" r:id="rId49"/>
    <p:sldId id="386" r:id="rId50"/>
    <p:sldId id="382" r:id="rId51"/>
    <p:sldId id="384" r:id="rId52"/>
    <p:sldId id="387" r:id="rId53"/>
    <p:sldId id="388" r:id="rId54"/>
    <p:sldId id="389" r:id="rId55"/>
    <p:sldId id="428" r:id="rId56"/>
    <p:sldId id="390" r:id="rId57"/>
    <p:sldId id="391" r:id="rId58"/>
    <p:sldId id="392" r:id="rId59"/>
    <p:sldId id="393" r:id="rId60"/>
    <p:sldId id="394" r:id="rId61"/>
    <p:sldId id="430" r:id="rId62"/>
    <p:sldId id="429" r:id="rId63"/>
    <p:sldId id="396" r:id="rId64"/>
    <p:sldId id="397" r:id="rId65"/>
    <p:sldId id="419" r:id="rId66"/>
    <p:sldId id="398" r:id="rId67"/>
    <p:sldId id="431" r:id="rId68"/>
    <p:sldId id="432" r:id="rId69"/>
    <p:sldId id="433" r:id="rId70"/>
    <p:sldId id="402" r:id="rId71"/>
    <p:sldId id="437" r:id="rId72"/>
    <p:sldId id="434" r:id="rId73"/>
    <p:sldId id="435" r:id="rId74"/>
    <p:sldId id="436" r:id="rId75"/>
  </p:sldIdLst>
  <p:sldSz cx="9144000" cy="6858000" type="screen4x3"/>
  <p:notesSz cx="6858000" cy="9144000"/>
  <p:defaultTextStyle>
    <a:defPPr>
      <a:defRPr lang="hu-HU"/>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800080"/>
    <a:srgbClr val="00FFCC"/>
    <a:srgbClr val="FFCC00"/>
    <a:srgbClr val="0033CC"/>
    <a:srgbClr val="00FF00"/>
    <a:srgbClr val="F6F10F"/>
    <a:srgbClr val="00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1" autoAdjust="0"/>
    <p:restoredTop sz="85374" autoAdjust="0"/>
  </p:normalViewPr>
  <p:slideViewPr>
    <p:cSldViewPr>
      <p:cViewPr varScale="1">
        <p:scale>
          <a:sx n="80" d="100"/>
          <a:sy n="80" d="100"/>
        </p:scale>
        <p:origin x="108"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744"/>
    </p:cViewPr>
  </p:sorterViewPr>
  <p:notesViewPr>
    <p:cSldViewPr>
      <p:cViewPr varScale="1">
        <p:scale>
          <a:sx n="66" d="100"/>
          <a:sy n="66"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hu-H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hu-HU"/>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hu-H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38742446-D304-4906-B46F-92447203955F}"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8F392292-2183-46A4-8246-EAA71B4F570D}" type="slidenum">
              <a:rPr lang="de-DE" smtClean="0"/>
              <a:pPr/>
              <a:t>1</a:t>
            </a:fld>
            <a:endParaRPr lang="de-DE"/>
          </a:p>
        </p:txBody>
      </p:sp>
    </p:spTree>
    <p:extLst>
      <p:ext uri="{BB962C8B-B14F-4D97-AF65-F5344CB8AC3E}">
        <p14:creationId xmlns:p14="http://schemas.microsoft.com/office/powerpoint/2010/main" val="299854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23</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24</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spect="1" noChangeArrowheads="1" noTextEdit="1"/>
          </p:cNvSpPr>
          <p:nvPr>
            <p:ph type="sldImg"/>
          </p:nvPr>
        </p:nvSpPr>
        <p:spPr>
          <a:ln/>
        </p:spPr>
      </p:sp>
      <p:sp>
        <p:nvSpPr>
          <p:cNvPr id="233474" name="Rectangle 3"/>
          <p:cNvSpPr>
            <a:spLocks noGrp="1" noChangeArrowheads="1"/>
          </p:cNvSpPr>
          <p:nvPr>
            <p:ph type="body" idx="1"/>
          </p:nvPr>
        </p:nvSpPr>
        <p:spPr>
          <a:noFill/>
          <a:ln/>
        </p:spPr>
        <p:txBody>
          <a:bodyPr/>
          <a:lstStyle/>
          <a:p>
            <a:r>
              <a:rPr lang="hu-HU" dirty="0" err="1" smtClean="0"/>
              <a:t>Slattery</a:t>
            </a:r>
            <a:r>
              <a:rPr lang="hu-HU" dirty="0" smtClean="0"/>
              <a:t>, TIBS 2014, 39: 381.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p:spPr>
        <p:txBody>
          <a:bodyPr/>
          <a:lstStyle/>
          <a:p>
            <a:r>
              <a:rPr lang="hu-HU" dirty="0" err="1" smtClean="0"/>
              <a:t>Slattery</a:t>
            </a:r>
            <a:r>
              <a:rPr lang="hu-HU" dirty="0" smtClean="0"/>
              <a:t>, TIBS 2014, 39: 381.</a:t>
            </a:r>
          </a:p>
          <a:p>
            <a:endParaRPr lang="hu-HU"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ln/>
        </p:spPr>
      </p:sp>
      <p:sp>
        <p:nvSpPr>
          <p:cNvPr id="145410" name="Rectangle 3"/>
          <p:cNvSpPr>
            <a:spLocks noGrp="1" noChangeArrowheads="1"/>
          </p:cNvSpPr>
          <p:nvPr>
            <p:ph type="body" idx="1"/>
          </p:nvPr>
        </p:nvSpPr>
        <p:spPr>
          <a:noFill/>
          <a:ln/>
        </p:spPr>
        <p:txBody>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hu-HU"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Diakép helye 1"/>
          <p:cNvSpPr>
            <a:spLocks noGrp="1" noRot="1" noChangeAspect="1" noTextEdit="1"/>
          </p:cNvSpPr>
          <p:nvPr>
            <p:ph type="sldImg"/>
          </p:nvPr>
        </p:nvSpPr>
        <p:spPr>
          <a:ln/>
        </p:spPr>
      </p:sp>
      <p:sp>
        <p:nvSpPr>
          <p:cNvPr id="148482" name="Jegyzetek helye 2"/>
          <p:cNvSpPr>
            <a:spLocks noGrp="1"/>
          </p:cNvSpPr>
          <p:nvPr>
            <p:ph type="body" idx="1"/>
          </p:nvPr>
        </p:nvSpPr>
        <p:spPr>
          <a:noFill/>
          <a:ln/>
        </p:spPr>
        <p:txBody>
          <a:bodyPr/>
          <a:lstStyle/>
          <a:p>
            <a:r>
              <a:rPr lang="hu-HU" smtClean="0"/>
              <a:t>Featherstone, Adv. Dev. Biol. Biochem., 2003, 13:1.</a:t>
            </a:r>
          </a:p>
        </p:txBody>
      </p:sp>
      <p:sp>
        <p:nvSpPr>
          <p:cNvPr id="148483" name="Dia számának hely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E4E2319-7610-4291-A8BC-BB8F2D91CB00}" type="slidenum">
              <a:rPr lang="hu-HU" sz="1200">
                <a:latin typeface="Times New Roman" pitchFamily="18" charset="0"/>
              </a:rPr>
              <a:pPr algn="r"/>
              <a:t>30</a:t>
            </a:fld>
            <a:endParaRPr lang="hu-HU" sz="120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Diakép helye 1"/>
          <p:cNvSpPr>
            <a:spLocks noGrp="1" noRot="1" noChangeAspect="1" noTextEdit="1"/>
          </p:cNvSpPr>
          <p:nvPr>
            <p:ph type="sldImg"/>
          </p:nvPr>
        </p:nvSpPr>
        <p:spPr>
          <a:ln/>
        </p:spPr>
      </p:sp>
      <p:sp>
        <p:nvSpPr>
          <p:cNvPr id="150530" name="Jegyzetek helye 2"/>
          <p:cNvSpPr>
            <a:spLocks noGrp="1"/>
          </p:cNvSpPr>
          <p:nvPr>
            <p:ph type="body" idx="1"/>
          </p:nvPr>
        </p:nvSpPr>
        <p:spPr>
          <a:noFill/>
          <a:ln/>
        </p:spPr>
        <p:txBody>
          <a:bodyPr/>
          <a:lstStyle/>
          <a:p>
            <a:r>
              <a:rPr lang="hu-HU" smtClean="0"/>
              <a:t>Merabet, Bioessays, 2009, 31:500.</a:t>
            </a:r>
          </a:p>
        </p:txBody>
      </p:sp>
      <p:sp>
        <p:nvSpPr>
          <p:cNvPr id="150531" name="Dia számának hely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E9B002B-02F6-4720-9C90-25DA4DFF6FA0}" type="slidenum">
              <a:rPr lang="hu-HU" sz="1200">
                <a:latin typeface="Times New Roman" pitchFamily="18" charset="0"/>
              </a:rPr>
              <a:pPr algn="r"/>
              <a:t>31</a:t>
            </a:fld>
            <a:endParaRPr lang="hu-HU" sz="120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ln/>
        </p:spPr>
      </p:sp>
      <p:sp>
        <p:nvSpPr>
          <p:cNvPr id="152578" name="Rectangle 3"/>
          <p:cNvSpPr>
            <a:spLocks noGrp="1" noChangeArrowheads="1"/>
          </p:cNvSpPr>
          <p:nvPr>
            <p:ph type="body" idx="1"/>
          </p:nvPr>
        </p:nvSpPr>
        <p:spPr>
          <a:noFill/>
          <a:ln/>
        </p:spPr>
        <p:txBody>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hu-HU"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Rot="1" noChangeAspect="1" noChangeArrowheads="1" noTextEdit="1"/>
          </p:cNvSpPr>
          <p:nvPr>
            <p:ph type="sldImg"/>
          </p:nvPr>
        </p:nvSpPr>
        <p:spPr>
          <a:ln/>
        </p:spPr>
      </p:sp>
      <p:sp>
        <p:nvSpPr>
          <p:cNvPr id="223234" name="Rectangle 3"/>
          <p:cNvSpPr>
            <a:spLocks noGrp="1" noChangeArrowheads="1"/>
          </p:cNvSpPr>
          <p:nvPr>
            <p:ph type="body" idx="1"/>
          </p:nvPr>
        </p:nvSpPr>
        <p:spPr>
          <a:noFill/>
          <a:ln/>
        </p:spPr>
        <p:txBody>
          <a:bodyPr/>
          <a:lstStyle/>
          <a:p>
            <a:r>
              <a:rPr lang="hu-HU" smtClean="0"/>
              <a:t>https://en.wikipedia.org/wiki/Androgen_insensitivity_syndrome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Gilbert, </a:t>
            </a:r>
            <a:r>
              <a:rPr lang="hu-HU" dirty="0" err="1" smtClean="0"/>
              <a:t>Developmental</a:t>
            </a:r>
            <a:r>
              <a:rPr lang="hu-HU" dirty="0" smtClean="0"/>
              <a:t> </a:t>
            </a:r>
            <a:r>
              <a:rPr lang="hu-HU" dirty="0" err="1" smtClean="0"/>
              <a:t>Biology</a:t>
            </a:r>
            <a:r>
              <a:rPr lang="hu-HU" dirty="0" smtClean="0"/>
              <a:t>, 9E, </a:t>
            </a:r>
            <a:r>
              <a:rPr lang="hu-HU" dirty="0" err="1" smtClean="0"/>
              <a:t>Sinauer</a:t>
            </a:r>
            <a:r>
              <a:rPr lang="hu-HU" dirty="0" smtClean="0"/>
              <a:t>, 2010</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35</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8</a:t>
            </a:fld>
            <a:endParaRPr lang="hu-H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ln/>
        </p:spPr>
      </p:sp>
      <p:sp>
        <p:nvSpPr>
          <p:cNvPr id="155650" name="Rectangle 3"/>
          <p:cNvSpPr>
            <a:spLocks noGrp="1" noChangeArrowheads="1"/>
          </p:cNvSpPr>
          <p:nvPr>
            <p:ph type="body" idx="1"/>
          </p:nvPr>
        </p:nvSpPr>
        <p:spPr>
          <a:noFill/>
          <a:ln/>
        </p:spPr>
        <p:txBody>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hu-HU"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Rot="1" noChangeAspect="1" noChangeArrowheads="1" noTextEdit="1"/>
          </p:cNvSpPr>
          <p:nvPr>
            <p:ph type="sldImg"/>
          </p:nvPr>
        </p:nvSpPr>
        <p:spPr>
          <a:ln/>
        </p:spPr>
      </p:sp>
      <p:sp>
        <p:nvSpPr>
          <p:cNvPr id="219138" name="Rectangle 3"/>
          <p:cNvSpPr>
            <a:spLocks noGrp="1" noChangeArrowheads="1"/>
          </p:cNvSpPr>
          <p:nvPr>
            <p:ph type="body" idx="1"/>
          </p:nvPr>
        </p:nvSpPr>
        <p:spPr>
          <a:noFill/>
          <a:ln/>
        </p:spPr>
        <p:txBody>
          <a:bodyPr/>
          <a:lstStyle/>
          <a:p>
            <a:r>
              <a:rPr lang="hu-HU" smtClean="0"/>
              <a:t>rechts: http://ajplung.physiology.org/content/283/6/L1161</a:t>
            </a:r>
          </a:p>
          <a:p>
            <a:r>
              <a:rPr lang="hu-HU" smtClean="0"/>
              <a:t>links: https://ja.wikipedia.org/wiki/%E3%83%AD%E3%82%A4%E3%82%B7%E3%83%B3%E3%82%B8%E3%83%83%E3%83%91%E3%83%BC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Rot="1" noChangeAspect="1" noChangeArrowheads="1" noTextEdit="1"/>
          </p:cNvSpPr>
          <p:nvPr>
            <p:ph type="sldImg"/>
          </p:nvPr>
        </p:nvSpPr>
        <p:spPr>
          <a:ln/>
        </p:spPr>
      </p:sp>
      <p:sp>
        <p:nvSpPr>
          <p:cNvPr id="221186" name="Rectangle 3"/>
          <p:cNvSpPr>
            <a:spLocks noGrp="1" noChangeArrowheads="1"/>
          </p:cNvSpPr>
          <p:nvPr>
            <p:ph type="body" idx="1"/>
          </p:nvPr>
        </p:nvSpPr>
        <p:spPr>
          <a:noFill/>
          <a:ln/>
        </p:spPr>
        <p:txBody>
          <a:bodyPr/>
          <a:lstStyle/>
          <a:p>
            <a:r>
              <a:rPr lang="hu-HU" smtClean="0"/>
              <a:t>Hess, J Cell Sci, 2004, 117: 5965.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a:ln/>
        </p:spPr>
      </p:sp>
      <p:sp>
        <p:nvSpPr>
          <p:cNvPr id="226306" name="Rectangle 3"/>
          <p:cNvSpPr>
            <a:spLocks noGrp="1" noChangeArrowheads="1"/>
          </p:cNvSpPr>
          <p:nvPr>
            <p:ph type="body" idx="1"/>
          </p:nvPr>
        </p:nvSpPr>
        <p:spPr>
          <a:noFill/>
          <a:ln/>
        </p:spPr>
        <p:txBody>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hu-HU"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Rot="1" noChangeAspect="1" noChangeArrowheads="1" noTextEdit="1"/>
          </p:cNvSpPr>
          <p:nvPr>
            <p:ph type="sldImg"/>
          </p:nvPr>
        </p:nvSpPr>
        <p:spPr>
          <a:ln/>
        </p:spPr>
      </p:sp>
      <p:sp>
        <p:nvSpPr>
          <p:cNvPr id="229378" name="Rectangle 3"/>
          <p:cNvSpPr>
            <a:spLocks noGrp="1" noChangeArrowheads="1"/>
          </p:cNvSpPr>
          <p:nvPr>
            <p:ph type="body" idx="1"/>
          </p:nvPr>
        </p:nvSpPr>
        <p:spPr>
          <a:noFill/>
          <a:ln/>
        </p:spPr>
        <p:txBody>
          <a:bodyPr/>
          <a:lstStyle/>
          <a:p>
            <a:r>
              <a:rPr lang="hu-HU" smtClean="0"/>
              <a:t>Vaquerizas Nature 2009</a:t>
            </a:r>
          </a:p>
          <a:p>
            <a:endParaRPr lang="hu-HU" b="1" smtClean="0"/>
          </a:p>
          <a:p>
            <a:r>
              <a:rPr lang="hu-HU" b="1" smtClean="0"/>
              <a:t>Transcription factors classified by DnA-binding domain. </a:t>
            </a:r>
            <a:r>
              <a:rPr lang="hu-HU" smtClean="0"/>
              <a:t>Transcription factors (TFs) were classified into families according to their DNA-binding domain composition. interPro parent–child relationships between DNA-binding domains were used as the basis for TF family definition (supplementary information s1 (PDF)). TFs with multiple DNA-binding domains were classified in each of their respective families. Families with less than five members were classified as ‘other’.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ChangeArrowheads="1" noTextEdit="1"/>
          </p:cNvSpPr>
          <p:nvPr>
            <p:ph type="sldImg"/>
          </p:nvPr>
        </p:nvSpPr>
        <p:spPr>
          <a:ln/>
        </p:spPr>
      </p:sp>
      <p:sp>
        <p:nvSpPr>
          <p:cNvPr id="231426" name="Rectangle 3"/>
          <p:cNvSpPr>
            <a:spLocks noGrp="1" noChangeArrowheads="1"/>
          </p:cNvSpPr>
          <p:nvPr>
            <p:ph type="body" idx="1"/>
          </p:nvPr>
        </p:nvSpPr>
        <p:spPr>
          <a:noFill/>
          <a:ln/>
        </p:spPr>
        <p:txBody>
          <a:bodyPr/>
          <a:lstStyle/>
          <a:p>
            <a:r>
              <a:rPr lang="hu-HU" smtClean="0"/>
              <a:t>Vaquerizas Nature 2009</a:t>
            </a:r>
          </a:p>
          <a:p>
            <a:endParaRPr lang="hu-HU" smtClean="0"/>
          </a:p>
          <a:p>
            <a:r>
              <a:rPr lang="hu-HU" b="1" smtClean="0"/>
              <a:t>Locations of transcription factor clusters in the human genome. </a:t>
            </a:r>
            <a:r>
              <a:rPr lang="hu-HU" smtClean="0"/>
              <a:t>There are 23 chromosomal loci that</a:t>
            </a:r>
          </a:p>
          <a:p>
            <a:r>
              <a:rPr lang="hu-HU" smtClean="0"/>
              <a:t>contain a high density of transcription factor (TF) genes (red boxes). The Hox clusters are present on chromosomes 2, 7, 12 and 17 (blue bars). Green bars represent previously described zinc-finger clusters on chromosome 19. MT,</a:t>
            </a:r>
          </a:p>
          <a:p>
            <a:r>
              <a:rPr lang="hu-HU" smtClean="0"/>
              <a:t>mitochondrial DNA.</a:t>
            </a:r>
          </a:p>
          <a:p>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43</a:t>
            </a:fld>
            <a:endParaRPr lang="hu-H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44</a:t>
            </a:fld>
            <a:endParaRPr lang="hu-H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p:spPr>
        <p:txBody>
          <a:bodyPr/>
          <a:lstStyle/>
          <a:p>
            <a:fld id="{884A3A91-96A2-43C1-A49B-B0D4EF17C480}" type="slidenum">
              <a:rPr lang="hu-HU" smtClean="0"/>
              <a:pPr/>
              <a:t>46</a:t>
            </a:fld>
            <a:endParaRPr lang="hu-HU" smtClean="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hu-HU"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smtClean="0"/>
              <a:t>Gorman</a:t>
            </a:r>
            <a:r>
              <a:rPr lang="hu-HU" sz="1200" dirty="0" smtClean="0"/>
              <a:t>, Mol. </a:t>
            </a:r>
            <a:r>
              <a:rPr lang="hu-HU" sz="1200" dirty="0" err="1" smtClean="0"/>
              <a:t>Cell</a:t>
            </a:r>
            <a:r>
              <a:rPr lang="hu-HU" sz="1200" dirty="0" smtClean="0"/>
              <a:t> 2007, 28: 359.</a:t>
            </a:r>
            <a:endParaRPr lang="de-DE" sz="1200" dirty="0" smtClean="0"/>
          </a:p>
          <a:p>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48</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13</a:t>
            </a:fld>
            <a:endParaRPr lang="hu-H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Diakép helye 1"/>
          <p:cNvSpPr>
            <a:spLocks noGrp="1" noRot="1" noChangeAspect="1"/>
          </p:cNvSpPr>
          <p:nvPr>
            <p:ph type="sldImg"/>
          </p:nvPr>
        </p:nvSpPr>
        <p:spPr>
          <a:ln/>
        </p:spPr>
      </p:sp>
      <p:sp>
        <p:nvSpPr>
          <p:cNvPr id="242690" name="Jegyzetek helye 2"/>
          <p:cNvSpPr>
            <a:spLocks noGrp="1"/>
          </p:cNvSpPr>
          <p:nvPr>
            <p:ph type="body" idx="1"/>
          </p:nvPr>
        </p:nvSpPr>
        <p:spPr>
          <a:noFill/>
          <a:ln/>
        </p:spPr>
        <p:txBody>
          <a:bodyPr/>
          <a:lstStyle/>
          <a:p>
            <a:r>
              <a:rPr lang="de-DE" smtClean="0"/>
              <a:t>http://www.sciencedirect.com/science/article/pii/S1097276507006181</a:t>
            </a:r>
          </a:p>
        </p:txBody>
      </p:sp>
      <p:sp>
        <p:nvSpPr>
          <p:cNvPr id="242691" name="Dia számának helye 3"/>
          <p:cNvSpPr>
            <a:spLocks noGrp="1"/>
          </p:cNvSpPr>
          <p:nvPr>
            <p:ph type="sldNum" sz="quarter" idx="5"/>
          </p:nvPr>
        </p:nvSpPr>
        <p:spPr>
          <a:noFill/>
        </p:spPr>
        <p:txBody>
          <a:bodyPr/>
          <a:lstStyle/>
          <a:p>
            <a:fld id="{50B16BB5-9C2E-45C5-824B-B812AD289810}" type="slidenum">
              <a:rPr lang="hu-HU" smtClean="0"/>
              <a:pPr/>
              <a:t>49</a:t>
            </a:fld>
            <a:endParaRPr 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links</a:t>
            </a:r>
            <a:r>
              <a:rPr lang="hu-HU" dirty="0" smtClean="0"/>
              <a:t>: </a:t>
            </a:r>
            <a:r>
              <a:rPr lang="hu-HU" sz="1200" dirty="0" err="1" smtClean="0"/>
              <a:t>Bamshad</a:t>
            </a:r>
            <a:r>
              <a:rPr lang="hu-HU" sz="1200" dirty="0" smtClean="0"/>
              <a:t>, Am J </a:t>
            </a:r>
            <a:r>
              <a:rPr lang="hu-HU" sz="1200" dirty="0" err="1" smtClean="0"/>
              <a:t>Hum</a:t>
            </a:r>
            <a:r>
              <a:rPr lang="hu-HU" sz="1200" dirty="0" smtClean="0"/>
              <a:t> </a:t>
            </a:r>
            <a:r>
              <a:rPr lang="hu-HU" sz="1200" dirty="0" err="1" smtClean="0"/>
              <a:t>Genet</a:t>
            </a:r>
            <a:r>
              <a:rPr lang="hu-HU" sz="1200" dirty="0" smtClean="0"/>
              <a:t> 1999</a:t>
            </a:r>
          </a:p>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rechts</a:t>
            </a:r>
            <a:r>
              <a:rPr lang="hu-HU" dirty="0" smtClean="0"/>
              <a:t>: </a:t>
            </a:r>
            <a:r>
              <a:rPr lang="hu-HU" sz="1200" dirty="0" smtClean="0"/>
              <a:t>http://medgen.genetics.utah.edu/photographs/pages/ulnarmammary_syndrome.htm</a:t>
            </a:r>
          </a:p>
          <a:p>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58</a:t>
            </a:fld>
            <a:endParaRPr lang="hu-H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smtClean="0"/>
              <a:t>Borozdin</a:t>
            </a:r>
            <a:r>
              <a:rPr lang="hu-HU" sz="1200" dirty="0" smtClean="0"/>
              <a:t>, Am J </a:t>
            </a:r>
            <a:r>
              <a:rPr lang="hu-HU" sz="1200" dirty="0" err="1" smtClean="0"/>
              <a:t>Hum</a:t>
            </a:r>
            <a:r>
              <a:rPr lang="hu-HU" sz="1200" dirty="0" smtClean="0"/>
              <a:t> </a:t>
            </a:r>
            <a:r>
              <a:rPr lang="hu-HU" sz="1200" dirty="0" err="1" smtClean="0"/>
              <a:t>Genet</a:t>
            </a:r>
            <a:r>
              <a:rPr lang="hu-HU" sz="1200" dirty="0" smtClean="0"/>
              <a:t> A, 2006</a:t>
            </a:r>
          </a:p>
          <a:p>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59</a:t>
            </a:fld>
            <a:endParaRPr lang="hu-H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Sasaki</a:t>
            </a:r>
            <a:r>
              <a:rPr lang="hu-HU" dirty="0" smtClean="0"/>
              <a:t>, Am J </a:t>
            </a:r>
            <a:r>
              <a:rPr lang="hu-HU" dirty="0" err="1" smtClean="0"/>
              <a:t>Med</a:t>
            </a:r>
            <a:r>
              <a:rPr lang="hu-HU" dirty="0" smtClean="0"/>
              <a:t> </a:t>
            </a:r>
            <a:r>
              <a:rPr lang="hu-HU" dirty="0" err="1" smtClean="0"/>
              <a:t>Gen</a:t>
            </a:r>
            <a:r>
              <a:rPr lang="hu-HU" dirty="0" smtClean="0"/>
              <a:t> 2002</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60</a:t>
            </a:fld>
            <a:endParaRPr lang="hu-H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Diakép helye 1"/>
          <p:cNvSpPr>
            <a:spLocks noGrp="1" noRot="1" noChangeAspect="1"/>
          </p:cNvSpPr>
          <p:nvPr>
            <p:ph type="sldImg"/>
          </p:nvPr>
        </p:nvSpPr>
        <p:spPr>
          <a:ln/>
        </p:spPr>
      </p:sp>
      <p:sp>
        <p:nvSpPr>
          <p:cNvPr id="224258" name="Jegyzetek helye 2"/>
          <p:cNvSpPr>
            <a:spLocks noGrp="1"/>
          </p:cNvSpPr>
          <p:nvPr>
            <p:ph type="body" idx="1"/>
          </p:nvPr>
        </p:nvSpPr>
        <p:spPr>
          <a:noFill/>
          <a:ln/>
        </p:spPr>
        <p:txBody>
          <a:bodyPr/>
          <a:lstStyle/>
          <a:p>
            <a:r>
              <a:rPr lang="hu-HU" smtClean="0"/>
              <a:t>Suzuki, Developmental Cell 2004</a:t>
            </a:r>
            <a:endParaRPr lang="de-DE" smtClean="0"/>
          </a:p>
        </p:txBody>
      </p:sp>
      <p:sp>
        <p:nvSpPr>
          <p:cNvPr id="224259" name="Dia számának helye 3"/>
          <p:cNvSpPr>
            <a:spLocks noGrp="1"/>
          </p:cNvSpPr>
          <p:nvPr>
            <p:ph type="sldNum" sz="quarter" idx="5"/>
          </p:nvPr>
        </p:nvSpPr>
        <p:spPr>
          <a:noFill/>
        </p:spPr>
        <p:txBody>
          <a:bodyPr/>
          <a:lstStyle/>
          <a:p>
            <a:fld id="{4403CABA-3439-4005-879B-920258D17860}" type="slidenum">
              <a:rPr lang="hu-HU" smtClean="0"/>
              <a:pPr/>
              <a:t>67</a:t>
            </a:fld>
            <a:endParaRPr lang="hu-H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Diakép helye 1"/>
          <p:cNvSpPr>
            <a:spLocks noGrp="1" noRot="1" noChangeAspect="1"/>
          </p:cNvSpPr>
          <p:nvPr>
            <p:ph type="sldImg"/>
          </p:nvPr>
        </p:nvSpPr>
        <p:spPr>
          <a:ln/>
        </p:spPr>
      </p:sp>
      <p:sp>
        <p:nvSpPr>
          <p:cNvPr id="226306" name="Jegyzetek helye 2"/>
          <p:cNvSpPr>
            <a:spLocks noGrp="1"/>
          </p:cNvSpPr>
          <p:nvPr>
            <p:ph type="body" idx="1"/>
          </p:nvPr>
        </p:nvSpPr>
        <p:spPr>
          <a:noFill/>
          <a:ln/>
        </p:spPr>
        <p:txBody>
          <a:bodyPr/>
          <a:lstStyle/>
          <a:p>
            <a:r>
              <a:rPr lang="hu-HU" dirty="0" err="1" smtClean="0"/>
              <a:t>Cowin</a:t>
            </a:r>
            <a:r>
              <a:rPr lang="hu-HU" dirty="0" smtClean="0"/>
              <a:t>, </a:t>
            </a:r>
            <a:r>
              <a:rPr lang="hu-HU" dirty="0" err="1" smtClean="0"/>
              <a:t>Cold</a:t>
            </a:r>
            <a:r>
              <a:rPr lang="hu-HU" dirty="0" smtClean="0"/>
              <a:t> Spring </a:t>
            </a:r>
            <a:r>
              <a:rPr lang="hu-HU" dirty="0" err="1" smtClean="0"/>
              <a:t>Harb</a:t>
            </a:r>
            <a:r>
              <a:rPr lang="hu-HU" dirty="0" smtClean="0"/>
              <a:t> </a:t>
            </a:r>
            <a:r>
              <a:rPr lang="hu-HU" dirty="0" err="1" smtClean="0"/>
              <a:t>Perspect</a:t>
            </a:r>
            <a:r>
              <a:rPr lang="hu-HU" dirty="0" smtClean="0"/>
              <a:t> </a:t>
            </a:r>
            <a:r>
              <a:rPr lang="hu-HU" dirty="0" err="1" smtClean="0"/>
              <a:t>Biol</a:t>
            </a:r>
            <a:r>
              <a:rPr lang="hu-HU" dirty="0" smtClean="0"/>
              <a:t>, 2010</a:t>
            </a:r>
            <a:endParaRPr lang="de-DE" dirty="0" smtClean="0"/>
          </a:p>
        </p:txBody>
      </p:sp>
      <p:sp>
        <p:nvSpPr>
          <p:cNvPr id="226307" name="Dia számának helye 3"/>
          <p:cNvSpPr>
            <a:spLocks noGrp="1"/>
          </p:cNvSpPr>
          <p:nvPr>
            <p:ph type="sldNum" sz="quarter" idx="5"/>
          </p:nvPr>
        </p:nvSpPr>
        <p:spPr>
          <a:noFill/>
        </p:spPr>
        <p:txBody>
          <a:bodyPr/>
          <a:lstStyle/>
          <a:p>
            <a:fld id="{0629AAED-4A34-4536-9AF0-D10F644B8404}" type="slidenum">
              <a:rPr lang="hu-HU" smtClean="0"/>
              <a:pPr/>
              <a:t>68</a:t>
            </a:fld>
            <a:endParaRPr lang="hu-H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Cowin</a:t>
            </a:r>
            <a:r>
              <a:rPr lang="hu-HU" dirty="0" smtClean="0"/>
              <a:t>, </a:t>
            </a:r>
            <a:r>
              <a:rPr lang="hu-HU" dirty="0" err="1" smtClean="0"/>
              <a:t>Cold</a:t>
            </a:r>
            <a:r>
              <a:rPr lang="hu-HU" dirty="0" smtClean="0"/>
              <a:t> Spring </a:t>
            </a:r>
            <a:r>
              <a:rPr lang="hu-HU" dirty="0" err="1" smtClean="0"/>
              <a:t>Harb</a:t>
            </a:r>
            <a:r>
              <a:rPr lang="hu-HU" dirty="0" smtClean="0"/>
              <a:t> </a:t>
            </a:r>
            <a:r>
              <a:rPr lang="hu-HU" dirty="0" err="1" smtClean="0"/>
              <a:t>Perspect</a:t>
            </a:r>
            <a:r>
              <a:rPr lang="hu-HU" dirty="0" smtClean="0"/>
              <a:t> </a:t>
            </a:r>
            <a:r>
              <a:rPr lang="hu-HU" dirty="0" err="1" smtClean="0"/>
              <a:t>Biol</a:t>
            </a:r>
            <a:r>
              <a:rPr lang="hu-HU" dirty="0" smtClean="0"/>
              <a:t>, 2010</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135F40B7-EBBA-4846-AF1C-F437CB2C15AB}" type="slidenum">
              <a:rPr lang="hu-HU" smtClean="0"/>
              <a:pPr>
                <a:defRPr/>
              </a:pPr>
              <a:t>69</a:t>
            </a:fld>
            <a:endParaRPr lang="hu-H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Veltmaat</a:t>
            </a:r>
            <a:r>
              <a:rPr lang="hu-HU" dirty="0" smtClean="0"/>
              <a:t>, </a:t>
            </a:r>
            <a:r>
              <a:rPr lang="hu-HU" dirty="0" err="1" smtClean="0"/>
              <a:t>Dev</a:t>
            </a:r>
            <a:r>
              <a:rPr lang="hu-HU" dirty="0" smtClean="0"/>
              <a:t>. </a:t>
            </a:r>
            <a:r>
              <a:rPr lang="hu-HU" dirty="0" err="1" smtClean="0"/>
              <a:t>Dyn</a:t>
            </a:r>
            <a:r>
              <a:rPr lang="hu-HU"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70</a:t>
            </a:fld>
            <a:endParaRPr lang="hu-H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Veltmaat</a:t>
            </a:r>
            <a:r>
              <a:rPr lang="hu-HU" dirty="0" smtClean="0"/>
              <a:t>, </a:t>
            </a:r>
            <a:r>
              <a:rPr lang="hu-HU" dirty="0" err="1" smtClean="0"/>
              <a:t>Dev</a:t>
            </a:r>
            <a:r>
              <a:rPr lang="hu-HU" dirty="0" smtClean="0"/>
              <a:t>. </a:t>
            </a:r>
            <a:r>
              <a:rPr lang="hu-HU" dirty="0" err="1" smtClean="0"/>
              <a:t>Dyn</a:t>
            </a:r>
            <a:r>
              <a:rPr lang="hu-HU" dirty="0" smtClean="0"/>
              <a:t>, 2004</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71</a:t>
            </a:fld>
            <a:endParaRPr lang="hu-H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Diakép helye 1"/>
          <p:cNvSpPr>
            <a:spLocks noGrp="1" noRot="1" noChangeAspect="1"/>
          </p:cNvSpPr>
          <p:nvPr>
            <p:ph type="sldImg"/>
          </p:nvPr>
        </p:nvSpPr>
        <p:spPr>
          <a:ln/>
        </p:spPr>
      </p:sp>
      <p:sp>
        <p:nvSpPr>
          <p:cNvPr id="229378" name="Jegyzetek helye 2"/>
          <p:cNvSpPr>
            <a:spLocks noGrp="1"/>
          </p:cNvSpPr>
          <p:nvPr>
            <p:ph type="body" idx="1"/>
          </p:nvPr>
        </p:nvSpPr>
        <p:spPr>
          <a:noFill/>
          <a:ln/>
        </p:spPr>
        <p:txBody>
          <a:bodyPr/>
          <a:lstStyle/>
          <a:p>
            <a:r>
              <a:rPr lang="hu-HU" smtClean="0"/>
              <a:t>Jerome-Majewska, Dev Dyn, 2005</a:t>
            </a:r>
            <a:endParaRPr lang="de-DE" smtClean="0"/>
          </a:p>
        </p:txBody>
      </p:sp>
      <p:sp>
        <p:nvSpPr>
          <p:cNvPr id="229379" name="Dia számának helye 3"/>
          <p:cNvSpPr>
            <a:spLocks noGrp="1"/>
          </p:cNvSpPr>
          <p:nvPr>
            <p:ph type="sldNum" sz="quarter" idx="5"/>
          </p:nvPr>
        </p:nvSpPr>
        <p:spPr>
          <a:noFill/>
        </p:spPr>
        <p:txBody>
          <a:bodyPr/>
          <a:lstStyle/>
          <a:p>
            <a:fld id="{F7F4E934-854B-425C-A54C-3499E37932E5}" type="slidenum">
              <a:rPr lang="hu-HU" smtClean="0"/>
              <a:pPr/>
              <a:t>72</a:t>
            </a:fld>
            <a:endParaRPr 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14</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links</a:t>
            </a:r>
            <a:r>
              <a:rPr lang="hu-HU" dirty="0" smtClean="0"/>
              <a:t>: 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p>
          <a:p>
            <a:r>
              <a:rPr lang="hu-HU" baseline="0" dirty="0" err="1" smtClean="0"/>
              <a:t>rechts</a:t>
            </a:r>
            <a:r>
              <a:rPr lang="hu-HU" baseline="0" dirty="0" smtClean="0"/>
              <a:t>: Malik, TIBS, 2000</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15</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17</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18</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20</a:t>
            </a:fld>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38742446-D304-4906-B46F-92447203955F}" type="slidenum">
              <a:rPr lang="hu-HU" smtClean="0"/>
              <a:pPr>
                <a:defRPr/>
              </a:pPr>
              <a:t>21</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B53FCB5-83C0-4C68-A84A-A64298D00BF0}"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C5F1155-0A3E-44DA-94E3-06836D4F82DC}"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de-DE"/>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4DDF7EE1-8E1D-4048-9198-9E4CE7ED336B}"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C75F215-3C7B-4038-97BC-25B547415C81}"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237F617A-9CD1-4241-A6B3-02206E9EDA89}"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22CEAA1A-BD2A-42F8-A42A-67D1CBBFE363}"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4BE04428-FE55-4493-8541-B404E4037A97}"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586EC7B7-3950-4A9B-8E7A-580DD605BB30}"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7DD66DA8-4CD8-4A7E-BFD1-E4DD8053C474}"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10E96192-D453-45F3-AD4B-F23CFF3A5384}"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FE75BAA-820D-4004-A01B-D9E5055A6F4A}"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 </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hu-H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hu-H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391DB430-44C5-4075-871F-C41A7A789639}"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wmf"/></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oleObject" Target="../embeddings/oleObject2.bin"/><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7.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1.png"/><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3.png"/><Relationship Id="rId4" Type="http://schemas.openxmlformats.org/officeDocument/2006/relationships/oleObject" Target="../embeddings/oleObject6.bin"/></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sciencedirect.com/science/article/pii/S1097276507006181"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48.png"/><Relationship Id="rId2" Type="http://schemas.openxmlformats.org/officeDocument/2006/relationships/image" Target="../media/image43.wmf"/><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wmf"/><Relationship Id="rId4" Type="http://schemas.openxmlformats.org/officeDocument/2006/relationships/image" Target="../media/image45.wmf"/></Relationships>
</file>

<file path=ppt/slides/_rels/slide5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7.xml"/><Relationship Id="rId5" Type="http://schemas.openxmlformats.org/officeDocument/2006/relationships/image" Target="../media/image50.wmf"/><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31.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51.png"/><Relationship Id="rId10" Type="http://schemas.openxmlformats.org/officeDocument/2006/relationships/image" Target="../media/image54.wmf"/><Relationship Id="rId4" Type="http://schemas.openxmlformats.org/officeDocument/2006/relationships/oleObject" Target="../embeddings/oleObject8.bin"/><Relationship Id="rId9"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slideLayout" Target="../slideLayouts/slideLayout2.xml"/><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png"/><Relationship Id="rId9"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6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3.wmf"/></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74.png"/><Relationship Id="rId4" Type="http://schemas.openxmlformats.org/officeDocument/2006/relationships/oleObject" Target="../embeddings/oleObject11.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75.png"/><Relationship Id="rId4" Type="http://schemas.openxmlformats.org/officeDocument/2006/relationships/oleObject" Target="../embeddings/oleObject12.bin"/></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3"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3"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3"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3"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3"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3"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3"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3"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3"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4" name="Cím 1"/>
          <p:cNvSpPr txBox="1">
            <a:spLocks/>
          </p:cNvSpPr>
          <p:nvPr/>
        </p:nvSpPr>
        <p:spPr>
          <a:xfrm>
            <a:off x="175170" y="2636912"/>
            <a:ext cx="8936351" cy="11011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hangingPunct="0">
              <a:spcBef>
                <a:spcPct val="50000"/>
              </a:spcBef>
            </a:pPr>
            <a:r>
              <a:rPr lang="de-DE" sz="3600" b="1" dirty="0">
                <a:latin typeface="Segoe UI" panose="020B0502040204020203" pitchFamily="34" charset="0"/>
                <a:cs typeface="Segoe UI" panose="020B0502040204020203" pitchFamily="34" charset="0"/>
              </a:rPr>
              <a:t>Regulation der Genexpression</a:t>
            </a:r>
            <a:r>
              <a:rPr lang="de-DE" sz="3600" dirty="0">
                <a:latin typeface="Segoe UI" panose="020B0502040204020203" pitchFamily="34" charset="0"/>
                <a:cs typeface="Segoe UI" panose="020B0502040204020203" pitchFamily="34" charset="0"/>
              </a:rPr>
              <a:t> </a:t>
            </a:r>
            <a:r>
              <a:rPr lang="hu-HU" sz="3200" i="1" dirty="0">
                <a:latin typeface="Helvetica" pitchFamily="34" charset="0"/>
              </a:rPr>
              <a:t/>
            </a:r>
            <a:br>
              <a:rPr lang="hu-HU" sz="3200" i="1" dirty="0">
                <a:latin typeface="Helvetica" pitchFamily="34" charset="0"/>
              </a:rPr>
            </a:br>
            <a:r>
              <a:rPr lang="de-DE" sz="2000" dirty="0">
                <a:latin typeface="Segoe UI" panose="020B0502040204020203" pitchFamily="34" charset="0"/>
                <a:cs typeface="Segoe UI" panose="020B0502040204020203" pitchFamily="34" charset="0"/>
              </a:rPr>
              <a:t>(Familien der Transkriptionsfaktoren, Transkriptionsfaktor-Kaskaden)</a:t>
            </a:r>
            <a:endParaRPr lang="hu-HU" sz="2000" dirty="0">
              <a:latin typeface="Segoe UI" panose="020B0502040204020203" pitchFamily="34" charset="0"/>
              <a:cs typeface="Segoe UI" panose="020B0502040204020203" pitchFamily="34" charset="0"/>
            </a:endParaRPr>
          </a:p>
        </p:txBody>
      </p:sp>
      <p:sp>
        <p:nvSpPr>
          <p:cNvPr id="47" name="Szövegdoboz 46"/>
          <p:cNvSpPr txBox="1"/>
          <p:nvPr/>
        </p:nvSpPr>
        <p:spPr>
          <a:xfrm>
            <a:off x="100145" y="5197588"/>
            <a:ext cx="799447" cy="923330"/>
          </a:xfrm>
          <a:prstGeom prst="rect">
            <a:avLst/>
          </a:prstGeom>
          <a:noFill/>
        </p:spPr>
        <p:txBody>
          <a:bodyPr wrap="square" rtlCol="0">
            <a:spAutoFit/>
          </a:bodyPr>
          <a:lstStyle/>
          <a:p>
            <a:r>
              <a:rPr lang="hu-HU" sz="5400" b="1" smtClean="0">
                <a:latin typeface="Segoe UI" panose="020B0502040204020203" pitchFamily="34" charset="0"/>
                <a:cs typeface="Segoe UI" panose="020B0502040204020203" pitchFamily="34" charset="0"/>
              </a:rPr>
              <a:t>7</a:t>
            </a:r>
            <a:endParaRPr lang="hu-HU" sz="5400" dirty="0">
              <a:latin typeface="Segoe UI" panose="020B0502040204020203" pitchFamily="34" charset="0"/>
              <a:cs typeface="Segoe UI" panose="020B0502040204020203" pitchFamily="34" charset="0"/>
            </a:endParaRPr>
          </a:p>
        </p:txBody>
      </p:sp>
      <p:sp>
        <p:nvSpPr>
          <p:cNvPr id="45" name="Alcím 2"/>
          <p:cNvSpPr txBox="1">
            <a:spLocks/>
          </p:cNvSpPr>
          <p:nvPr/>
        </p:nvSpPr>
        <p:spPr>
          <a:xfrm>
            <a:off x="5761183" y="4797152"/>
            <a:ext cx="3081528" cy="10979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u-HU" sz="2400" b="1" dirty="0">
                <a:solidFill>
                  <a:schemeClr val="tx1"/>
                </a:solidFill>
                <a:latin typeface="Segoe UI" panose="020B0502040204020203" pitchFamily="34" charset="0"/>
                <a:cs typeface="Segoe UI" panose="020B0502040204020203" pitchFamily="34" charset="0"/>
              </a:rPr>
              <a:t>Attila Magyar</a:t>
            </a:r>
          </a:p>
          <a:p>
            <a:r>
              <a:rPr lang="hu-HU" sz="2400" b="1" dirty="0" smtClean="0">
                <a:solidFill>
                  <a:schemeClr val="tx1"/>
                </a:solidFill>
                <a:latin typeface="Segoe UI" panose="020B0502040204020203" pitchFamily="34" charset="0"/>
                <a:cs typeface="Segoe UI" panose="020B0502040204020203" pitchFamily="34" charset="0"/>
              </a:rPr>
              <a:t>14.11.2017</a:t>
            </a:r>
            <a:endParaRPr lang="de-DE" sz="2400" b="1" dirty="0">
              <a:solidFill>
                <a:schemeClr val="tx1"/>
              </a:solidFill>
              <a:latin typeface="Segoe UI" panose="020B0502040204020203" pitchFamily="34" charset="0"/>
              <a:cs typeface="Segoe UI" panose="020B0502040204020203" pitchFamily="34" charset="0"/>
            </a:endParaRPr>
          </a:p>
        </p:txBody>
      </p:sp>
      <p:sp>
        <p:nvSpPr>
          <p:cNvPr id="46" name="Text Box 2"/>
          <p:cNvSpPr txBox="1">
            <a:spLocks noChangeArrowheads="1"/>
          </p:cNvSpPr>
          <p:nvPr/>
        </p:nvSpPr>
        <p:spPr bwMode="auto">
          <a:xfrm>
            <a:off x="236538" y="690538"/>
            <a:ext cx="8388350" cy="784830"/>
          </a:xfrm>
          <a:prstGeom prst="rect">
            <a:avLst/>
          </a:prstGeom>
          <a:noFill/>
          <a:ln w="9525">
            <a:noFill/>
            <a:miter lim="800000"/>
            <a:headEnd/>
            <a:tailEnd/>
          </a:ln>
        </p:spPr>
        <p:txBody>
          <a:bodyPr>
            <a:spAutoFit/>
          </a:bodyPr>
          <a:lstStyle/>
          <a:p>
            <a:pPr algn="ctr">
              <a:spcBef>
                <a:spcPct val="50000"/>
              </a:spcBef>
            </a:pPr>
            <a:r>
              <a:rPr kumimoji="1" lang="de-DE" sz="1800" b="1" i="1" dirty="0">
                <a:solidFill>
                  <a:srgbClr val="A50021"/>
                </a:solidFill>
                <a:latin typeface="Segoe UI" panose="020B0502040204020203" pitchFamily="34" charset="0"/>
                <a:cs typeface="Segoe UI" panose="020B0502040204020203" pitchFamily="34" charset="0"/>
              </a:rPr>
              <a:t>Medizinische Embryologie</a:t>
            </a:r>
            <a:r>
              <a:rPr kumimoji="1" lang="hu-HU" sz="1800" b="1" i="1" dirty="0">
                <a:solidFill>
                  <a:srgbClr val="A50021"/>
                </a:solidFill>
                <a:latin typeface="Segoe UI" panose="020B0502040204020203" pitchFamily="34" charset="0"/>
                <a:cs typeface="Segoe UI" panose="020B0502040204020203" pitchFamily="34" charset="0"/>
              </a:rPr>
              <a:t> I</a:t>
            </a:r>
          </a:p>
          <a:p>
            <a:pPr algn="ctr">
              <a:spcBef>
                <a:spcPct val="50000"/>
              </a:spcBef>
            </a:pPr>
            <a:r>
              <a:rPr kumimoji="1" lang="hu-HU" sz="1800" b="1" i="1" dirty="0">
                <a:solidFill>
                  <a:srgbClr val="A50021"/>
                </a:solidFill>
                <a:latin typeface="Segoe UI" panose="020B0502040204020203" pitchFamily="34" charset="0"/>
                <a:cs typeface="Segoe UI" panose="020B0502040204020203" pitchFamily="34" charset="0"/>
              </a:rPr>
              <a:t>2017-2018, </a:t>
            </a:r>
            <a:r>
              <a:rPr kumimoji="1" lang="hu-HU" sz="1800" b="1" i="1" dirty="0" err="1">
                <a:solidFill>
                  <a:srgbClr val="A50021"/>
                </a:solidFill>
                <a:latin typeface="Segoe UI" panose="020B0502040204020203" pitchFamily="34" charset="0"/>
                <a:cs typeface="Segoe UI" panose="020B0502040204020203" pitchFamily="34" charset="0"/>
              </a:rPr>
              <a:t>Wintersemester</a:t>
            </a:r>
            <a:endParaRPr kumimoji="1" lang="hu-HU" sz="1800" b="1" i="1" dirty="0">
              <a:solidFill>
                <a:srgbClr val="A5002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34534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sz="3600" dirty="0" err="1" smtClean="0">
                <a:latin typeface="Arial" pitchFamily="34" charset="0"/>
                <a:cs typeface="Arial" pitchFamily="34" charset="0"/>
              </a:rPr>
              <a:t>Generelle</a:t>
            </a:r>
            <a:r>
              <a:rPr lang="hu-HU" sz="3600" dirty="0" smtClean="0">
                <a:latin typeface="Arial" pitchFamily="34" charset="0"/>
                <a:cs typeface="Arial" pitchFamily="34" charset="0"/>
              </a:rPr>
              <a:t> </a:t>
            </a:r>
            <a:r>
              <a:rPr lang="hu-HU" sz="3600" dirty="0" err="1" smtClean="0">
                <a:latin typeface="Arial" pitchFamily="34" charset="0"/>
                <a:cs typeface="Arial" pitchFamily="34" charset="0"/>
              </a:rPr>
              <a:t>Transkriptionsfaktoren</a:t>
            </a:r>
            <a:endParaRPr lang="de-DE" sz="3600" dirty="0">
              <a:latin typeface="Arial" pitchFamily="34" charset="0"/>
              <a:cs typeface="Arial" pitchFamily="34" charset="0"/>
            </a:endParaRPr>
          </a:p>
        </p:txBody>
      </p:sp>
      <p:sp>
        <p:nvSpPr>
          <p:cNvPr id="5" name="Alcím 4"/>
          <p:cNvSpPr>
            <a:spLocks noGrp="1"/>
          </p:cNvSpPr>
          <p:nvPr>
            <p:ph type="subTitle" idx="1"/>
          </p:nvPr>
        </p:nvSpPr>
        <p:spPr/>
        <p:txBody>
          <a:bodyPr/>
          <a:lstStyle/>
          <a:p>
            <a:endParaRPr lang="de-D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404664"/>
            <a:ext cx="7772400" cy="720080"/>
          </a:xfrm>
        </p:spPr>
        <p:txBody>
          <a:bodyPr/>
          <a:lstStyle/>
          <a:p>
            <a:r>
              <a:rPr lang="hu-HU" sz="3600" b="1" dirty="0" err="1" smtClean="0">
                <a:latin typeface="Arial" pitchFamily="34" charset="0"/>
                <a:cs typeface="Arial" pitchFamily="34" charset="0"/>
              </a:rPr>
              <a:t>Generelle</a:t>
            </a:r>
            <a:r>
              <a:rPr lang="hu-HU" sz="3600" b="1" dirty="0" smtClean="0">
                <a:latin typeface="Arial" pitchFamily="34" charset="0"/>
                <a:cs typeface="Arial" pitchFamily="34" charset="0"/>
              </a:rPr>
              <a:t> </a:t>
            </a:r>
            <a:r>
              <a:rPr lang="hu-HU" sz="3600" b="1" dirty="0" err="1" smtClean="0">
                <a:latin typeface="Arial" pitchFamily="34" charset="0"/>
                <a:cs typeface="Arial" pitchFamily="34" charset="0"/>
              </a:rPr>
              <a:t>Transkriptionsfaktoren</a:t>
            </a:r>
            <a:endParaRPr lang="de-DE" sz="3600" b="1" dirty="0">
              <a:latin typeface="Arial" pitchFamily="34" charset="0"/>
              <a:cs typeface="Arial" pitchFamily="34" charset="0"/>
            </a:endParaRPr>
          </a:p>
        </p:txBody>
      </p:sp>
      <p:sp>
        <p:nvSpPr>
          <p:cNvPr id="3" name="Tartalom helye 2"/>
          <p:cNvSpPr>
            <a:spLocks noGrp="1"/>
          </p:cNvSpPr>
          <p:nvPr>
            <p:ph idx="1"/>
          </p:nvPr>
        </p:nvSpPr>
        <p:spPr>
          <a:xfrm>
            <a:off x="685800" y="1484784"/>
            <a:ext cx="7772400" cy="4611216"/>
          </a:xfrm>
        </p:spPr>
        <p:txBody>
          <a:bodyPr/>
          <a:lstStyle/>
          <a:p>
            <a:r>
              <a:rPr lang="hu-HU" sz="2400" dirty="0" err="1" smtClean="0">
                <a:latin typeface="Arial" pitchFamily="34" charset="0"/>
                <a:cs typeface="Arial" pitchFamily="34" charset="0"/>
              </a:rPr>
              <a:t>Sie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binden</a:t>
            </a:r>
            <a:r>
              <a:rPr lang="hu-HU" sz="2400" dirty="0" smtClean="0">
                <a:latin typeface="Arial" pitchFamily="34" charset="0"/>
                <a:cs typeface="Arial" pitchFamily="34" charset="0"/>
              </a:rPr>
              <a:t> am </a:t>
            </a:r>
            <a:r>
              <a:rPr lang="hu-HU" sz="2400" dirty="0" err="1" smtClean="0">
                <a:latin typeface="Arial" pitchFamily="34" charset="0"/>
                <a:cs typeface="Arial" pitchFamily="34" charset="0"/>
              </a:rPr>
              <a:t>Promoter</a:t>
            </a:r>
            <a:r>
              <a:rPr lang="hu-HU" sz="2400" dirty="0" smtClean="0">
                <a:latin typeface="Arial" pitchFamily="34" charset="0"/>
                <a:cs typeface="Arial" pitchFamily="34" charset="0"/>
              </a:rPr>
              <a:t> an, und </a:t>
            </a:r>
            <a:r>
              <a:rPr lang="hu-HU" sz="2400" dirty="0" err="1" smtClean="0">
                <a:latin typeface="Arial" pitchFamily="34" charset="0"/>
                <a:cs typeface="Arial" pitchFamily="34" charset="0"/>
              </a:rPr>
              <a:t>orientieren</a:t>
            </a:r>
            <a:r>
              <a:rPr lang="hu-HU" sz="2400" dirty="0" smtClean="0">
                <a:latin typeface="Arial" pitchFamily="34" charset="0"/>
                <a:cs typeface="Arial" pitchFamily="34" charset="0"/>
              </a:rPr>
              <a:t> RNS Pol II an der </a:t>
            </a:r>
            <a:r>
              <a:rPr lang="hu-HU" sz="2400" dirty="0" err="1" smtClean="0">
                <a:latin typeface="Arial" pitchFamily="34" charset="0"/>
                <a:cs typeface="Arial" pitchFamily="34" charset="0"/>
              </a:rPr>
              <a:t>Transkriptionsstartstelle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sog</a:t>
            </a:r>
            <a:r>
              <a:rPr lang="hu-HU" sz="2400" dirty="0" smtClean="0">
                <a:latin typeface="Arial" pitchFamily="34" charset="0"/>
                <a:cs typeface="Arial" pitchFamily="34" charset="0"/>
              </a:rPr>
              <a:t>. +1 </a:t>
            </a:r>
            <a:r>
              <a:rPr lang="hu-HU" sz="2400" dirty="0" err="1" smtClean="0">
                <a:latin typeface="Arial" pitchFamily="34" charset="0"/>
                <a:cs typeface="Arial" pitchFamily="34" charset="0"/>
              </a:rPr>
              <a:t>Stelle</a:t>
            </a:r>
            <a:r>
              <a:rPr lang="hu-HU" sz="2400" dirty="0" smtClean="0">
                <a:latin typeface="Arial" pitchFamily="34" charset="0"/>
                <a:cs typeface="Arial" pitchFamily="34" charset="0"/>
              </a:rPr>
              <a:t>).</a:t>
            </a:r>
          </a:p>
          <a:p>
            <a:r>
              <a:rPr lang="hu-HU" sz="2400" dirty="0" err="1" smtClean="0">
                <a:latin typeface="Arial" pitchFamily="34" charset="0"/>
                <a:cs typeface="Arial" pitchFamily="34" charset="0"/>
              </a:rPr>
              <a:t>Sie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erkennen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verschiedene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Sequenzen</a:t>
            </a:r>
            <a:r>
              <a:rPr lang="hu-HU" sz="2400" dirty="0" smtClean="0">
                <a:latin typeface="Arial" pitchFamily="34" charset="0"/>
                <a:cs typeface="Arial" pitchFamily="34" charset="0"/>
              </a:rPr>
              <a:t> des </a:t>
            </a:r>
            <a:r>
              <a:rPr lang="hu-HU" sz="2400" dirty="0" err="1" smtClean="0">
                <a:latin typeface="Arial" pitchFamily="34" charset="0"/>
                <a:cs typeface="Arial" pitchFamily="34" charset="0"/>
              </a:rPr>
              <a:t>Promoters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wie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TATA-Box</a:t>
            </a:r>
            <a:r>
              <a:rPr lang="hu-HU" sz="2400" dirty="0" smtClean="0">
                <a:latin typeface="Arial" pitchFamily="34" charset="0"/>
                <a:cs typeface="Arial" pitchFamily="34" charset="0"/>
              </a:rPr>
              <a:t>, BRE, </a:t>
            </a:r>
            <a:r>
              <a:rPr lang="hu-HU" sz="2400" dirty="0" err="1" smtClean="0">
                <a:latin typeface="Arial" pitchFamily="34" charset="0"/>
                <a:cs typeface="Arial" pitchFamily="34" charset="0"/>
              </a:rPr>
              <a:t>Inr</a:t>
            </a:r>
            <a:r>
              <a:rPr lang="hu-HU" sz="2400" dirty="0" smtClean="0">
                <a:latin typeface="Arial" pitchFamily="34" charset="0"/>
                <a:cs typeface="Arial" pitchFamily="34" charset="0"/>
              </a:rPr>
              <a:t>, DPE.</a:t>
            </a:r>
          </a:p>
          <a:p>
            <a:r>
              <a:rPr lang="hu-HU" sz="2400" dirty="0" err="1" smtClean="0">
                <a:latin typeface="Arial" pitchFamily="34" charset="0"/>
                <a:cs typeface="Arial" pitchFamily="34" charset="0"/>
              </a:rPr>
              <a:t>TATA-Box</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wird</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zB</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durch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TATA-Box</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Bindungsprotein</a:t>
            </a:r>
            <a:r>
              <a:rPr lang="hu-HU" sz="2400" dirty="0" smtClean="0">
                <a:latin typeface="Arial" pitchFamily="34" charset="0"/>
                <a:cs typeface="Arial" pitchFamily="34" charset="0"/>
              </a:rPr>
              <a:t> (TBP) </a:t>
            </a:r>
            <a:r>
              <a:rPr lang="hu-HU" sz="2400" dirty="0" err="1" smtClean="0">
                <a:latin typeface="Arial" pitchFamily="34" charset="0"/>
                <a:cs typeface="Arial" pitchFamily="34" charset="0"/>
              </a:rPr>
              <a:t>erkannt</a:t>
            </a:r>
            <a:r>
              <a:rPr lang="hu-HU" sz="2400" dirty="0" smtClean="0">
                <a:latin typeface="Arial" pitchFamily="34" charset="0"/>
                <a:cs typeface="Arial" pitchFamily="34" charset="0"/>
              </a:rPr>
              <a:t>. Es </a:t>
            </a:r>
            <a:r>
              <a:rPr lang="hu-HU" sz="2400" dirty="0" err="1" smtClean="0">
                <a:latin typeface="Arial" pitchFamily="34" charset="0"/>
                <a:cs typeface="Arial" pitchFamily="34" charset="0"/>
              </a:rPr>
              <a:t>ist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Anteil</a:t>
            </a:r>
            <a:r>
              <a:rPr lang="hu-HU" sz="2400" dirty="0" smtClean="0">
                <a:latin typeface="Arial" pitchFamily="34" charset="0"/>
                <a:cs typeface="Arial" pitchFamily="34" charset="0"/>
              </a:rPr>
              <a:t> des TFIID Komplex. (</a:t>
            </a:r>
            <a:r>
              <a:rPr lang="hu-HU" sz="2400" dirty="0" err="1" smtClean="0">
                <a:latin typeface="Arial" pitchFamily="34" charset="0"/>
                <a:cs typeface="Arial" pitchFamily="34" charset="0"/>
              </a:rPr>
              <a:t>Römischer</a:t>
            </a:r>
            <a:r>
              <a:rPr lang="hu-HU" sz="2400" dirty="0" smtClean="0">
                <a:latin typeface="Arial" pitchFamily="34" charset="0"/>
                <a:cs typeface="Arial" pitchFamily="34" charset="0"/>
              </a:rPr>
              <a:t> II: </a:t>
            </a:r>
            <a:r>
              <a:rPr lang="hu-HU" sz="2400" dirty="0" err="1" smtClean="0">
                <a:latin typeface="Arial" pitchFamily="34" charset="0"/>
                <a:cs typeface="Arial" pitchFamily="34" charset="0"/>
              </a:rPr>
              <a:t>diese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generelle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TF-en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helfen</a:t>
            </a:r>
            <a:r>
              <a:rPr lang="hu-HU" sz="2400" dirty="0" smtClean="0">
                <a:latin typeface="Arial" pitchFamily="34" charset="0"/>
                <a:cs typeface="Arial" pitchFamily="34" charset="0"/>
              </a:rPr>
              <a:t> des RNS </a:t>
            </a:r>
            <a:r>
              <a:rPr lang="hu-HU" sz="2400" dirty="0" err="1" smtClean="0">
                <a:latin typeface="Arial" pitchFamily="34" charset="0"/>
                <a:cs typeface="Arial" pitchFamily="34" charset="0"/>
              </a:rPr>
              <a:t>Polymnerase</a:t>
            </a:r>
            <a:r>
              <a:rPr lang="hu-HU" sz="2400" dirty="0" smtClean="0">
                <a:latin typeface="Arial" pitchFamily="34" charset="0"/>
                <a:cs typeface="Arial" pitchFamily="34" charset="0"/>
              </a:rPr>
              <a:t> II).</a:t>
            </a:r>
          </a:p>
          <a:p>
            <a:r>
              <a:rPr lang="hu-HU" sz="2400" dirty="0" smtClean="0">
                <a:latin typeface="Arial" pitchFamily="34" charset="0"/>
                <a:cs typeface="Arial" pitchFamily="34" charset="0"/>
              </a:rPr>
              <a:t>TFII </a:t>
            </a:r>
            <a:r>
              <a:rPr lang="hu-HU" sz="2400" dirty="0" err="1" smtClean="0">
                <a:latin typeface="Arial" pitchFamily="34" charset="0"/>
                <a:cs typeface="Arial" pitchFamily="34" charset="0"/>
              </a:rPr>
              <a:t>Faktoren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binden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sich</a:t>
            </a:r>
            <a:r>
              <a:rPr lang="hu-HU" sz="2400" dirty="0" smtClean="0">
                <a:latin typeface="Arial" pitchFamily="34" charset="0"/>
                <a:cs typeface="Arial" pitchFamily="34" charset="0"/>
              </a:rPr>
              <a:t> in </a:t>
            </a:r>
            <a:r>
              <a:rPr lang="hu-HU" sz="2400" dirty="0" err="1" smtClean="0">
                <a:latin typeface="Arial" pitchFamily="34" charset="0"/>
                <a:cs typeface="Arial" pitchFamily="34" charset="0"/>
              </a:rPr>
              <a:t>einer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bestimmten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Reihenfolge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Kaskade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Wenn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alle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sind</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schon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gebunden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bindet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noch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ein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großes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Molekülenkomplex</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Mediator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Med</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verkürzt</a:t>
            </a:r>
            <a:r>
              <a:rPr lang="hu-HU" sz="2400" dirty="0" smtClean="0">
                <a:latin typeface="Arial" pitchFamily="34" charset="0"/>
                <a:cs typeface="Arial" pitchFamily="34" charset="0"/>
              </a:rPr>
              <a:t>).</a:t>
            </a:r>
          </a:p>
          <a:p>
            <a:endParaRPr lang="de-DE" sz="2800" dirty="0">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404664"/>
            <a:ext cx="7772400" cy="720080"/>
          </a:xfrm>
        </p:spPr>
        <p:txBody>
          <a:bodyPr/>
          <a:lstStyle/>
          <a:p>
            <a:r>
              <a:rPr lang="hu-HU" sz="3600" b="1" dirty="0" err="1" smtClean="0">
                <a:latin typeface="Arial" pitchFamily="34" charset="0"/>
                <a:cs typeface="Arial" pitchFamily="34" charset="0"/>
              </a:rPr>
              <a:t>Generelle</a:t>
            </a:r>
            <a:r>
              <a:rPr lang="hu-HU" sz="3600" b="1" dirty="0" smtClean="0">
                <a:latin typeface="Arial" pitchFamily="34" charset="0"/>
                <a:cs typeface="Arial" pitchFamily="34" charset="0"/>
              </a:rPr>
              <a:t> </a:t>
            </a:r>
            <a:r>
              <a:rPr lang="hu-HU" sz="3600" b="1" dirty="0" err="1" smtClean="0">
                <a:latin typeface="Arial" pitchFamily="34" charset="0"/>
                <a:cs typeface="Arial" pitchFamily="34" charset="0"/>
              </a:rPr>
              <a:t>Transkriptionsfaktoren</a:t>
            </a:r>
            <a:endParaRPr lang="de-DE" sz="3600" b="1" dirty="0">
              <a:latin typeface="Arial" pitchFamily="34" charset="0"/>
              <a:cs typeface="Arial" pitchFamily="34" charset="0"/>
            </a:endParaRPr>
          </a:p>
        </p:txBody>
      </p:sp>
      <p:sp>
        <p:nvSpPr>
          <p:cNvPr id="3" name="Tartalom helye 2"/>
          <p:cNvSpPr>
            <a:spLocks noGrp="1"/>
          </p:cNvSpPr>
          <p:nvPr>
            <p:ph idx="1"/>
          </p:nvPr>
        </p:nvSpPr>
        <p:spPr>
          <a:xfrm>
            <a:off x="685800" y="1484784"/>
            <a:ext cx="7772400" cy="4611216"/>
          </a:xfrm>
        </p:spPr>
        <p:txBody>
          <a:bodyPr/>
          <a:lstStyle/>
          <a:p>
            <a:r>
              <a:rPr lang="hu-HU" sz="2400" dirty="0" err="1" smtClean="0">
                <a:latin typeface="Arial" pitchFamily="34" charset="0"/>
                <a:cs typeface="Arial" pitchFamily="34" charset="0"/>
              </a:rPr>
              <a:t>Bindung</a:t>
            </a:r>
            <a:r>
              <a:rPr lang="hu-HU" sz="2400" dirty="0" smtClean="0">
                <a:latin typeface="Arial" pitchFamily="34" charset="0"/>
                <a:cs typeface="Arial" pitchFamily="34" charset="0"/>
              </a:rPr>
              <a:t> von </a:t>
            </a:r>
            <a:r>
              <a:rPr lang="hu-HU" sz="2400" dirty="0" err="1" smtClean="0">
                <a:latin typeface="Arial" pitchFamily="34" charset="0"/>
                <a:cs typeface="Arial" pitchFamily="34" charset="0"/>
              </a:rPr>
              <a:t>Mediator</a:t>
            </a:r>
            <a:r>
              <a:rPr lang="hu-HU" sz="2400" dirty="0" smtClean="0">
                <a:latin typeface="Arial" pitchFamily="34" charset="0"/>
                <a:cs typeface="Arial" pitchFamily="34" charset="0"/>
              </a:rPr>
              <a:t> Komplex </a:t>
            </a:r>
            <a:r>
              <a:rPr lang="hu-HU" sz="2400" dirty="0" err="1" smtClean="0">
                <a:latin typeface="Arial" pitchFamily="34" charset="0"/>
                <a:cs typeface="Arial" pitchFamily="34" charset="0"/>
              </a:rPr>
              <a:t>passiert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zusammen</a:t>
            </a:r>
            <a:r>
              <a:rPr lang="hu-HU" sz="2400" dirty="0" smtClean="0">
                <a:latin typeface="Arial" pitchFamily="34" charset="0"/>
                <a:cs typeface="Arial" pitchFamily="34" charset="0"/>
              </a:rPr>
              <a:t> mit der </a:t>
            </a:r>
            <a:r>
              <a:rPr lang="hu-HU" sz="2400" dirty="0" err="1" smtClean="0">
                <a:latin typeface="Arial" pitchFamily="34" charset="0"/>
                <a:cs typeface="Arial" pitchFamily="34" charset="0"/>
              </a:rPr>
              <a:t>Bindung</a:t>
            </a:r>
            <a:r>
              <a:rPr lang="hu-HU" sz="2400" dirty="0" smtClean="0">
                <a:latin typeface="Arial" pitchFamily="34" charset="0"/>
                <a:cs typeface="Arial" pitchFamily="34" charset="0"/>
              </a:rPr>
              <a:t> von Pol II. </a:t>
            </a:r>
            <a:r>
              <a:rPr lang="hu-HU" sz="2400" dirty="0" err="1" smtClean="0">
                <a:latin typeface="Arial" pitchFamily="34" charset="0"/>
                <a:cs typeface="Arial" pitchFamily="34" charset="0"/>
              </a:rPr>
              <a:t>So</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entsteht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das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sog</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Präinitiationskomplex</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Vor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diesem</a:t>
            </a:r>
            <a:r>
              <a:rPr lang="hu-HU" sz="2400" dirty="0" smtClean="0">
                <a:latin typeface="Arial" pitchFamily="34" charset="0"/>
                <a:cs typeface="Arial" pitchFamily="34" charset="0"/>
              </a:rPr>
              <a:t> Komplex </a:t>
            </a:r>
            <a:r>
              <a:rPr lang="hu-HU" sz="2400" dirty="0" err="1" smtClean="0">
                <a:latin typeface="Arial" pitchFamily="34" charset="0"/>
                <a:cs typeface="Arial" pitchFamily="34" charset="0"/>
              </a:rPr>
              <a:t>ist</a:t>
            </a:r>
            <a:r>
              <a:rPr lang="hu-HU" sz="2400" dirty="0" smtClean="0">
                <a:latin typeface="Arial" pitchFamily="34" charset="0"/>
                <a:cs typeface="Arial" pitchFamily="34" charset="0"/>
              </a:rPr>
              <a:t> die DNS </a:t>
            </a:r>
            <a:r>
              <a:rPr lang="hu-HU" sz="2400" dirty="0" err="1" smtClean="0">
                <a:latin typeface="Arial" pitchFamily="34" charset="0"/>
                <a:cs typeface="Arial" pitchFamily="34" charset="0"/>
              </a:rPr>
              <a:t>noch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nicht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entwindet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deswegen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nennt</a:t>
            </a:r>
            <a:r>
              <a:rPr lang="hu-HU" sz="2400" dirty="0" smtClean="0">
                <a:latin typeface="Arial" pitchFamily="34" charset="0"/>
                <a:cs typeface="Arial" pitchFamily="34" charset="0"/>
              </a:rPr>
              <a:t> man </a:t>
            </a:r>
            <a:r>
              <a:rPr lang="hu-HU" sz="2400" dirty="0" err="1" smtClean="0">
                <a:latin typeface="Arial" pitchFamily="34" charset="0"/>
                <a:cs typeface="Arial" pitchFamily="34" charset="0"/>
              </a:rPr>
              <a:t>das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als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geschlossens</a:t>
            </a:r>
            <a:r>
              <a:rPr lang="hu-HU" sz="2400" dirty="0" smtClean="0">
                <a:latin typeface="Arial" pitchFamily="34" charset="0"/>
                <a:cs typeface="Arial" pitchFamily="34" charset="0"/>
              </a:rPr>
              <a:t> PIC (</a:t>
            </a:r>
            <a:r>
              <a:rPr lang="hu-HU" sz="2400" dirty="0" err="1" smtClean="0">
                <a:latin typeface="Arial" pitchFamily="34" charset="0"/>
                <a:cs typeface="Arial" pitchFamily="34" charset="0"/>
              </a:rPr>
              <a:t>closed</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PIC</a:t>
            </a:r>
            <a:r>
              <a:rPr lang="hu-HU" sz="2400" dirty="0" smtClean="0">
                <a:latin typeface="Arial" pitchFamily="34" charset="0"/>
                <a:cs typeface="Arial" pitchFamily="34" charset="0"/>
              </a:rPr>
              <a:t>).</a:t>
            </a:r>
          </a:p>
          <a:p>
            <a:r>
              <a:rPr lang="hu-HU" sz="2400" dirty="0" smtClean="0">
                <a:latin typeface="Arial" pitchFamily="34" charset="0"/>
                <a:cs typeface="Arial" pitchFamily="34" charset="0"/>
              </a:rPr>
              <a:t>Mit ATP </a:t>
            </a:r>
            <a:r>
              <a:rPr lang="hu-HU" sz="2400" dirty="0" err="1" smtClean="0">
                <a:latin typeface="Arial" pitchFamily="34" charset="0"/>
                <a:cs typeface="Arial" pitchFamily="34" charset="0"/>
              </a:rPr>
              <a:t>Hydrolyse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durch</a:t>
            </a:r>
            <a:r>
              <a:rPr lang="hu-HU" sz="2400" dirty="0" smtClean="0">
                <a:latin typeface="Arial" pitchFamily="34" charset="0"/>
                <a:cs typeface="Arial" pitchFamily="34" charset="0"/>
              </a:rPr>
              <a:t> TFIIH „</a:t>
            </a:r>
            <a:r>
              <a:rPr lang="hu-HU" sz="2400" dirty="0" err="1" smtClean="0">
                <a:latin typeface="Arial" pitchFamily="34" charset="0"/>
                <a:cs typeface="Arial" pitchFamily="34" charset="0"/>
              </a:rPr>
              <a:t>schmelzt</a:t>
            </a:r>
            <a:r>
              <a:rPr lang="hu-HU" sz="2400" dirty="0" smtClean="0">
                <a:latin typeface="Arial" pitchFamily="34" charset="0"/>
                <a:cs typeface="Arial" pitchFamily="34" charset="0"/>
              </a:rPr>
              <a:t>” DNS </a:t>
            </a:r>
            <a:r>
              <a:rPr lang="hu-HU" sz="2400" dirty="0" err="1" smtClean="0">
                <a:latin typeface="Arial" pitchFamily="34" charset="0"/>
                <a:cs typeface="Arial" pitchFamily="34" charset="0"/>
              </a:rPr>
              <a:t>vor</a:t>
            </a:r>
            <a:r>
              <a:rPr lang="hu-HU" sz="2400" dirty="0" smtClean="0">
                <a:latin typeface="Arial" pitchFamily="34" charset="0"/>
                <a:cs typeface="Arial" pitchFamily="34" charset="0"/>
              </a:rPr>
              <a:t> PIC, </a:t>
            </a:r>
            <a:r>
              <a:rPr lang="hu-HU" sz="2400" dirty="0" err="1" smtClean="0">
                <a:latin typeface="Arial" pitchFamily="34" charset="0"/>
                <a:cs typeface="Arial" pitchFamily="34" charset="0"/>
              </a:rPr>
              <a:t>d.h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öffnet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open</a:t>
            </a:r>
            <a:r>
              <a:rPr lang="hu-HU" sz="2400" dirty="0" smtClean="0">
                <a:latin typeface="Arial" pitchFamily="34" charset="0"/>
                <a:cs typeface="Arial" pitchFamily="34" charset="0"/>
              </a:rPr>
              <a:t> PIC).</a:t>
            </a:r>
          </a:p>
          <a:p>
            <a:r>
              <a:rPr lang="hu-HU" sz="2400" dirty="0" err="1" smtClean="0">
                <a:latin typeface="Arial" pitchFamily="34" charset="0"/>
                <a:cs typeface="Arial" pitchFamily="34" charset="0"/>
              </a:rPr>
              <a:t>Dann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dissozieren</a:t>
            </a:r>
            <a:r>
              <a:rPr lang="hu-HU" sz="2400" dirty="0" smtClean="0">
                <a:latin typeface="Arial" pitchFamily="34" charset="0"/>
                <a:cs typeface="Arial" pitchFamily="34" charset="0"/>
              </a:rPr>
              <a:t> TFII und </a:t>
            </a:r>
            <a:r>
              <a:rPr lang="hu-HU" sz="2400" dirty="0" err="1" smtClean="0">
                <a:latin typeface="Arial" pitchFamily="34" charset="0"/>
                <a:cs typeface="Arial" pitchFamily="34" charset="0"/>
              </a:rPr>
              <a:t>Med</a:t>
            </a:r>
            <a:r>
              <a:rPr lang="hu-HU" sz="2400" dirty="0" smtClean="0">
                <a:latin typeface="Arial" pitchFamily="34" charset="0"/>
                <a:cs typeface="Arial" pitchFamily="34" charset="0"/>
              </a:rPr>
              <a:t> von Pol II und die </a:t>
            </a:r>
            <a:r>
              <a:rPr lang="hu-HU" sz="2400" dirty="0" err="1" smtClean="0">
                <a:latin typeface="Arial" pitchFamily="34" charset="0"/>
                <a:cs typeface="Arial" pitchFamily="34" charset="0"/>
              </a:rPr>
              <a:t>letztere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startet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Transkription</a:t>
            </a:r>
            <a:r>
              <a:rPr lang="hu-HU" sz="2400" dirty="0" smtClean="0">
                <a:latin typeface="Arial" pitchFamily="34" charset="0"/>
                <a:cs typeface="Arial" pitchFamily="34" charset="0"/>
              </a:rPr>
              <a:t>.</a:t>
            </a:r>
            <a:endParaRPr lang="de-DE" sz="2800" dirty="0">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3" cstate="print"/>
          <a:srcRect/>
          <a:stretch>
            <a:fillRect/>
          </a:stretch>
        </p:blipFill>
        <p:spPr bwMode="auto">
          <a:xfrm>
            <a:off x="0" y="1"/>
            <a:ext cx="61912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rias 3-5"/>
          <p:cNvPicPr>
            <a:picLocks noChangeAspect="1" noChangeArrowheads="1"/>
          </p:cNvPicPr>
          <p:nvPr/>
        </p:nvPicPr>
        <p:blipFill>
          <a:blip r:embed="rId3" cstate="print"/>
          <a:srcRect/>
          <a:stretch>
            <a:fillRect/>
          </a:stretch>
        </p:blipFill>
        <p:spPr bwMode="auto">
          <a:xfrm>
            <a:off x="971600" y="0"/>
            <a:ext cx="6989067" cy="6858000"/>
          </a:xfrm>
          <a:prstGeom prst="rect">
            <a:avLst/>
          </a:prstGeom>
          <a:noFill/>
          <a:ln w="9525">
            <a:noFill/>
            <a:miter lim="800000"/>
            <a:headEnd/>
            <a:tailEnd/>
          </a:ln>
        </p:spPr>
      </p:pic>
      <p:sp>
        <p:nvSpPr>
          <p:cNvPr id="3" name="Szövegdoboz 2"/>
          <p:cNvSpPr txBox="1"/>
          <p:nvPr/>
        </p:nvSpPr>
        <p:spPr>
          <a:xfrm>
            <a:off x="6516216" y="122832"/>
            <a:ext cx="2016224" cy="307777"/>
          </a:xfrm>
          <a:prstGeom prst="rect">
            <a:avLst/>
          </a:prstGeom>
          <a:noFill/>
        </p:spPr>
        <p:txBody>
          <a:bodyPr wrap="square" rtlCol="0">
            <a:spAutoFit/>
          </a:bodyPr>
          <a:lstStyle/>
          <a:p>
            <a:r>
              <a:rPr lang="hu-HU" sz="1400" dirty="0" smtClean="0"/>
              <a:t>TATA- Box (</a:t>
            </a:r>
            <a:r>
              <a:rPr lang="hu-HU" sz="1400" dirty="0" err="1" smtClean="0"/>
              <a:t>Promoter</a:t>
            </a:r>
            <a:r>
              <a:rPr lang="hu-HU" sz="1400" dirty="0" smtClean="0"/>
              <a:t>)</a:t>
            </a:r>
            <a:endParaRPr lang="de-DE" sz="1400" dirty="0"/>
          </a:p>
        </p:txBody>
      </p:sp>
      <p:sp>
        <p:nvSpPr>
          <p:cNvPr id="4" name="Szövegdoboz 3"/>
          <p:cNvSpPr txBox="1"/>
          <p:nvPr/>
        </p:nvSpPr>
        <p:spPr>
          <a:xfrm>
            <a:off x="6983760" y="692696"/>
            <a:ext cx="2160240" cy="523220"/>
          </a:xfrm>
          <a:prstGeom prst="rect">
            <a:avLst/>
          </a:prstGeom>
          <a:noFill/>
        </p:spPr>
        <p:txBody>
          <a:bodyPr wrap="square" rtlCol="0">
            <a:spAutoFit/>
          </a:bodyPr>
          <a:lstStyle/>
          <a:p>
            <a:r>
              <a:rPr lang="hu-HU" sz="1400" dirty="0" err="1" smtClean="0"/>
              <a:t>Kaskade</a:t>
            </a:r>
            <a:r>
              <a:rPr lang="hu-HU" sz="1400" dirty="0" smtClean="0"/>
              <a:t> der </a:t>
            </a:r>
            <a:r>
              <a:rPr lang="hu-HU" sz="1400" dirty="0" err="1" smtClean="0"/>
              <a:t>Bindungen</a:t>
            </a:r>
            <a:r>
              <a:rPr lang="hu-HU" sz="1400" dirty="0" smtClean="0"/>
              <a:t> von </a:t>
            </a:r>
            <a:r>
              <a:rPr lang="hu-HU" sz="1400" dirty="0" err="1" smtClean="0"/>
              <a:t>TFII-en</a:t>
            </a:r>
            <a:endParaRPr lang="de-DE" sz="1400" dirty="0"/>
          </a:p>
        </p:txBody>
      </p:sp>
      <p:sp>
        <p:nvSpPr>
          <p:cNvPr id="5" name="Szövegdoboz 4"/>
          <p:cNvSpPr txBox="1"/>
          <p:nvPr/>
        </p:nvSpPr>
        <p:spPr>
          <a:xfrm>
            <a:off x="6588224" y="4005064"/>
            <a:ext cx="2232248" cy="523220"/>
          </a:xfrm>
          <a:prstGeom prst="rect">
            <a:avLst/>
          </a:prstGeom>
          <a:noFill/>
        </p:spPr>
        <p:txBody>
          <a:bodyPr wrap="square" rtlCol="0">
            <a:spAutoFit/>
          </a:bodyPr>
          <a:lstStyle/>
          <a:p>
            <a:r>
              <a:rPr lang="hu-HU" sz="1400" dirty="0" smtClean="0"/>
              <a:t>PIC </a:t>
            </a:r>
            <a:r>
              <a:rPr lang="hu-HU" sz="1400" dirty="0" err="1" smtClean="0"/>
              <a:t>aus</a:t>
            </a:r>
            <a:r>
              <a:rPr lang="hu-HU" sz="1400" dirty="0" smtClean="0"/>
              <a:t> </a:t>
            </a:r>
            <a:r>
              <a:rPr lang="hu-HU" sz="1400" dirty="0" err="1" smtClean="0"/>
              <a:t>TFII-en</a:t>
            </a:r>
            <a:r>
              <a:rPr lang="hu-HU" sz="1400" dirty="0" smtClean="0"/>
              <a:t>, </a:t>
            </a:r>
            <a:r>
              <a:rPr lang="hu-HU" sz="1400" dirty="0" err="1" smtClean="0"/>
              <a:t>Mediator</a:t>
            </a:r>
            <a:r>
              <a:rPr lang="hu-HU" sz="1400" dirty="0" smtClean="0"/>
              <a:t> Komplex und Pol II</a:t>
            </a:r>
            <a:endParaRPr lang="de-DE"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6"/>
          <p:cNvGrpSpPr>
            <a:grpSpLocks/>
          </p:cNvGrpSpPr>
          <p:nvPr/>
        </p:nvGrpSpPr>
        <p:grpSpPr bwMode="auto">
          <a:xfrm>
            <a:off x="76200" y="685801"/>
            <a:ext cx="9067800" cy="5981700"/>
            <a:chOff x="48" y="432"/>
            <a:chExt cx="5712" cy="3768"/>
          </a:xfrm>
        </p:grpSpPr>
        <p:pic>
          <p:nvPicPr>
            <p:cNvPr id="25602" name="Picture 2" descr="MBOG5  12-15"/>
            <p:cNvPicPr>
              <a:picLocks noChangeAspect="1" noChangeArrowheads="1"/>
            </p:cNvPicPr>
            <p:nvPr/>
          </p:nvPicPr>
          <p:blipFill>
            <a:blip r:embed="rId3" cstate="print"/>
            <a:srcRect/>
            <a:stretch>
              <a:fillRect/>
            </a:stretch>
          </p:blipFill>
          <p:spPr bwMode="auto">
            <a:xfrm>
              <a:off x="48" y="432"/>
              <a:ext cx="5712" cy="1962"/>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2789" y="2341"/>
              <a:ext cx="2871" cy="1859"/>
            </a:xfrm>
            <a:prstGeom prst="rect">
              <a:avLst/>
            </a:prstGeom>
            <a:noFill/>
            <a:ln w="9525">
              <a:noFill/>
              <a:miter lim="800000"/>
              <a:headEnd/>
              <a:tailEnd/>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5651500" y="1916113"/>
            <a:ext cx="2305050" cy="457200"/>
          </a:xfrm>
          <a:prstGeom prst="rect">
            <a:avLst/>
          </a:prstGeom>
          <a:noFill/>
          <a:ln w="9525">
            <a:noFill/>
            <a:miter lim="800000"/>
            <a:headEnd/>
            <a:tailEnd/>
          </a:ln>
        </p:spPr>
        <p:txBody>
          <a:bodyPr>
            <a:spAutoFit/>
          </a:bodyPr>
          <a:lstStyle/>
          <a:p>
            <a:pPr eaLnBrk="0" hangingPunct="0">
              <a:spcBef>
                <a:spcPct val="50000"/>
              </a:spcBef>
            </a:pPr>
            <a:endParaRPr lang="hu-HU" dirty="0"/>
          </a:p>
        </p:txBody>
      </p:sp>
      <p:grpSp>
        <p:nvGrpSpPr>
          <p:cNvPr id="21506" name="Group 3"/>
          <p:cNvGrpSpPr>
            <a:grpSpLocks/>
          </p:cNvGrpSpPr>
          <p:nvPr/>
        </p:nvGrpSpPr>
        <p:grpSpPr bwMode="auto">
          <a:xfrm>
            <a:off x="-180975" y="-28575"/>
            <a:ext cx="8856663" cy="6556376"/>
            <a:chOff x="-114" y="-18"/>
            <a:chExt cx="5579" cy="4130"/>
          </a:xfrm>
        </p:grpSpPr>
        <p:sp>
          <p:nvSpPr>
            <p:cNvPr id="21508" name="Text Box 4"/>
            <p:cNvSpPr txBox="1">
              <a:spLocks noChangeArrowheads="1"/>
            </p:cNvSpPr>
            <p:nvPr/>
          </p:nvSpPr>
          <p:spPr bwMode="auto">
            <a:xfrm>
              <a:off x="-114" y="-18"/>
              <a:ext cx="4808" cy="4130"/>
            </a:xfrm>
            <a:prstGeom prst="rect">
              <a:avLst/>
            </a:prstGeom>
            <a:noFill/>
            <a:ln w="9525">
              <a:noFill/>
              <a:miter lim="800000"/>
              <a:headEnd/>
              <a:tailEnd/>
            </a:ln>
          </p:spPr>
          <p:txBody>
            <a:bodyPr>
              <a:spAutoFit/>
            </a:bodyPr>
            <a:lstStyle/>
            <a:p>
              <a:pPr eaLnBrk="0" hangingPunct="0">
                <a:spcBef>
                  <a:spcPct val="50000"/>
                </a:spcBef>
              </a:pPr>
              <a:endParaRPr lang="hu-HU" dirty="0"/>
            </a:p>
            <a:p>
              <a:pPr eaLnBrk="0" hangingPunct="0">
                <a:spcBef>
                  <a:spcPct val="50000"/>
                </a:spcBef>
              </a:pPr>
              <a:r>
                <a:rPr lang="hu-HU" dirty="0"/>
                <a:t>         PIC </a:t>
              </a:r>
              <a:r>
                <a:rPr lang="hu-HU" dirty="0" smtClean="0"/>
                <a:t>assembly (PIC: </a:t>
              </a:r>
              <a:r>
                <a:rPr lang="hu-HU" dirty="0" err="1" smtClean="0"/>
                <a:t>Präinitiationskomplex</a:t>
              </a:r>
              <a:r>
                <a:rPr lang="hu-HU" dirty="0" smtClean="0"/>
                <a:t>)</a:t>
              </a:r>
              <a:endParaRPr lang="hu-HU" dirty="0"/>
            </a:p>
            <a:p>
              <a:pPr eaLnBrk="0" hangingPunct="0">
                <a:spcBef>
                  <a:spcPct val="50000"/>
                </a:spcBef>
              </a:pPr>
              <a:endParaRPr lang="hu-HU" dirty="0"/>
            </a:p>
            <a:p>
              <a:pPr eaLnBrk="0" hangingPunct="0">
                <a:spcBef>
                  <a:spcPct val="50000"/>
                </a:spcBef>
              </a:pPr>
              <a:r>
                <a:rPr lang="hu-HU" dirty="0"/>
                <a:t>               </a:t>
              </a:r>
              <a:r>
                <a:rPr lang="hu-HU" dirty="0" err="1"/>
                <a:t>open</a:t>
              </a:r>
              <a:r>
                <a:rPr lang="hu-HU" dirty="0"/>
                <a:t> PIC</a:t>
              </a:r>
            </a:p>
            <a:p>
              <a:pPr eaLnBrk="0" hangingPunct="0">
                <a:spcBef>
                  <a:spcPct val="50000"/>
                </a:spcBef>
              </a:pPr>
              <a:endParaRPr lang="hu-HU" dirty="0"/>
            </a:p>
            <a:p>
              <a:pPr eaLnBrk="0" hangingPunct="0">
                <a:spcBef>
                  <a:spcPct val="50000"/>
                </a:spcBef>
              </a:pPr>
              <a:r>
                <a:rPr lang="hu-HU" dirty="0"/>
                <a:t>                     </a:t>
              </a:r>
              <a:r>
                <a:rPr lang="hu-HU" dirty="0" err="1"/>
                <a:t>closed</a:t>
              </a:r>
              <a:r>
                <a:rPr lang="hu-HU" dirty="0"/>
                <a:t> PIC</a:t>
              </a:r>
            </a:p>
            <a:p>
              <a:pPr eaLnBrk="0" hangingPunct="0">
                <a:spcBef>
                  <a:spcPct val="50000"/>
                </a:spcBef>
              </a:pPr>
              <a:endParaRPr lang="hu-HU" dirty="0"/>
            </a:p>
            <a:p>
              <a:pPr eaLnBrk="0" hangingPunct="0">
                <a:spcBef>
                  <a:spcPct val="50000"/>
                </a:spcBef>
              </a:pPr>
              <a:r>
                <a:rPr lang="hu-HU" dirty="0"/>
                <a:t>                           </a:t>
              </a:r>
              <a:r>
                <a:rPr lang="hu-HU" dirty="0" err="1"/>
                <a:t>promoter</a:t>
              </a:r>
              <a:r>
                <a:rPr lang="hu-HU" dirty="0"/>
                <a:t> </a:t>
              </a:r>
              <a:r>
                <a:rPr lang="hu-HU" dirty="0" err="1"/>
                <a:t>escape</a:t>
              </a:r>
              <a:endParaRPr lang="hu-HU" dirty="0"/>
            </a:p>
            <a:p>
              <a:pPr eaLnBrk="0" hangingPunct="0">
                <a:spcBef>
                  <a:spcPct val="50000"/>
                </a:spcBef>
              </a:pPr>
              <a:endParaRPr lang="hu-HU" dirty="0"/>
            </a:p>
            <a:p>
              <a:pPr eaLnBrk="0" hangingPunct="0">
                <a:spcBef>
                  <a:spcPct val="50000"/>
                </a:spcBef>
              </a:pPr>
              <a:r>
                <a:rPr lang="hu-HU" dirty="0"/>
                <a:t>                                 </a:t>
              </a:r>
              <a:r>
                <a:rPr lang="hu-HU" dirty="0" err="1"/>
                <a:t>Elongation</a:t>
              </a:r>
              <a:endParaRPr lang="hu-HU" dirty="0"/>
            </a:p>
            <a:p>
              <a:pPr eaLnBrk="0" hangingPunct="0">
                <a:spcBef>
                  <a:spcPct val="50000"/>
                </a:spcBef>
              </a:pPr>
              <a:endParaRPr lang="hu-HU" dirty="0"/>
            </a:p>
            <a:p>
              <a:pPr eaLnBrk="0" hangingPunct="0">
                <a:spcBef>
                  <a:spcPct val="50000"/>
                </a:spcBef>
              </a:pPr>
              <a:r>
                <a:rPr lang="hu-HU" dirty="0"/>
                <a:t>                                       </a:t>
              </a:r>
              <a:r>
                <a:rPr lang="hu-HU" dirty="0" err="1"/>
                <a:t>Termination</a:t>
              </a:r>
              <a:endParaRPr lang="hu-HU" dirty="0"/>
            </a:p>
          </p:txBody>
        </p:sp>
        <p:sp>
          <p:nvSpPr>
            <p:cNvPr id="21509" name="Line 5"/>
            <p:cNvSpPr>
              <a:spLocks noChangeShapeType="1"/>
            </p:cNvSpPr>
            <p:nvPr/>
          </p:nvSpPr>
          <p:spPr bwMode="auto">
            <a:xfrm>
              <a:off x="839" y="663"/>
              <a:ext cx="136" cy="363"/>
            </a:xfrm>
            <a:prstGeom prst="line">
              <a:avLst/>
            </a:prstGeom>
            <a:noFill/>
            <a:ln w="38100">
              <a:solidFill>
                <a:srgbClr val="FF0000"/>
              </a:solidFill>
              <a:round/>
              <a:headEnd/>
              <a:tailEnd type="triangle" w="med" len="med"/>
            </a:ln>
          </p:spPr>
          <p:txBody>
            <a:bodyPr/>
            <a:lstStyle/>
            <a:p>
              <a:endParaRPr lang="hu-HU"/>
            </a:p>
          </p:txBody>
        </p:sp>
        <p:sp>
          <p:nvSpPr>
            <p:cNvPr id="21510" name="Line 6"/>
            <p:cNvSpPr>
              <a:spLocks noChangeShapeType="1"/>
            </p:cNvSpPr>
            <p:nvPr/>
          </p:nvSpPr>
          <p:spPr bwMode="auto">
            <a:xfrm>
              <a:off x="1111" y="1344"/>
              <a:ext cx="136" cy="363"/>
            </a:xfrm>
            <a:prstGeom prst="line">
              <a:avLst/>
            </a:prstGeom>
            <a:noFill/>
            <a:ln w="38100">
              <a:solidFill>
                <a:srgbClr val="FF0000"/>
              </a:solidFill>
              <a:round/>
              <a:headEnd/>
              <a:tailEnd type="triangle" w="med" len="med"/>
            </a:ln>
          </p:spPr>
          <p:txBody>
            <a:bodyPr/>
            <a:lstStyle/>
            <a:p>
              <a:endParaRPr lang="hu-HU"/>
            </a:p>
          </p:txBody>
        </p:sp>
        <p:sp>
          <p:nvSpPr>
            <p:cNvPr id="21511" name="Line 7"/>
            <p:cNvSpPr>
              <a:spLocks noChangeShapeType="1"/>
            </p:cNvSpPr>
            <p:nvPr/>
          </p:nvSpPr>
          <p:spPr bwMode="auto">
            <a:xfrm>
              <a:off x="1383" y="2024"/>
              <a:ext cx="136" cy="363"/>
            </a:xfrm>
            <a:prstGeom prst="line">
              <a:avLst/>
            </a:prstGeom>
            <a:noFill/>
            <a:ln w="38100">
              <a:solidFill>
                <a:srgbClr val="FF0000"/>
              </a:solidFill>
              <a:round/>
              <a:headEnd/>
              <a:tailEnd type="triangle" w="med" len="med"/>
            </a:ln>
          </p:spPr>
          <p:txBody>
            <a:bodyPr/>
            <a:lstStyle/>
            <a:p>
              <a:endParaRPr lang="hu-HU"/>
            </a:p>
          </p:txBody>
        </p:sp>
        <p:sp>
          <p:nvSpPr>
            <p:cNvPr id="21512" name="Line 8"/>
            <p:cNvSpPr>
              <a:spLocks noChangeShapeType="1"/>
            </p:cNvSpPr>
            <p:nvPr/>
          </p:nvSpPr>
          <p:spPr bwMode="auto">
            <a:xfrm>
              <a:off x="1655" y="2750"/>
              <a:ext cx="136" cy="363"/>
            </a:xfrm>
            <a:prstGeom prst="line">
              <a:avLst/>
            </a:prstGeom>
            <a:noFill/>
            <a:ln w="38100">
              <a:solidFill>
                <a:srgbClr val="FF0000"/>
              </a:solidFill>
              <a:round/>
              <a:headEnd/>
              <a:tailEnd type="triangle" w="med" len="med"/>
            </a:ln>
          </p:spPr>
          <p:txBody>
            <a:bodyPr/>
            <a:lstStyle/>
            <a:p>
              <a:endParaRPr lang="hu-HU"/>
            </a:p>
          </p:txBody>
        </p:sp>
        <p:sp>
          <p:nvSpPr>
            <p:cNvPr id="21513" name="Line 9"/>
            <p:cNvSpPr>
              <a:spLocks noChangeShapeType="1"/>
            </p:cNvSpPr>
            <p:nvPr/>
          </p:nvSpPr>
          <p:spPr bwMode="auto">
            <a:xfrm>
              <a:off x="1912" y="3401"/>
              <a:ext cx="136" cy="363"/>
            </a:xfrm>
            <a:prstGeom prst="line">
              <a:avLst/>
            </a:prstGeom>
            <a:noFill/>
            <a:ln w="38100">
              <a:solidFill>
                <a:srgbClr val="FF0000"/>
              </a:solidFill>
              <a:round/>
              <a:headEnd/>
              <a:tailEnd type="triangle" w="med" len="med"/>
            </a:ln>
          </p:spPr>
          <p:txBody>
            <a:bodyPr/>
            <a:lstStyle/>
            <a:p>
              <a:endParaRPr lang="hu-HU"/>
            </a:p>
          </p:txBody>
        </p:sp>
        <p:sp>
          <p:nvSpPr>
            <p:cNvPr id="21514" name="Text Box 10"/>
            <p:cNvSpPr txBox="1">
              <a:spLocks noChangeArrowheads="1"/>
            </p:cNvSpPr>
            <p:nvPr/>
          </p:nvSpPr>
          <p:spPr bwMode="auto">
            <a:xfrm>
              <a:off x="2925" y="1207"/>
              <a:ext cx="2540" cy="288"/>
            </a:xfrm>
            <a:prstGeom prst="rect">
              <a:avLst/>
            </a:prstGeom>
            <a:noFill/>
            <a:ln w="9525">
              <a:noFill/>
              <a:miter lim="800000"/>
              <a:headEnd/>
              <a:tailEnd/>
            </a:ln>
          </p:spPr>
          <p:txBody>
            <a:bodyPr>
              <a:spAutoFit/>
            </a:bodyPr>
            <a:lstStyle/>
            <a:p>
              <a:pPr eaLnBrk="0" hangingPunct="0">
                <a:spcBef>
                  <a:spcPct val="50000"/>
                </a:spcBef>
              </a:pPr>
              <a:r>
                <a:rPr lang="hu-HU"/>
                <a:t>Phasen der Transkription</a:t>
              </a:r>
            </a:p>
          </p:txBody>
        </p:sp>
      </p:grpSp>
      <p:sp>
        <p:nvSpPr>
          <p:cNvPr id="21507" name="Szövegdoboz 10"/>
          <p:cNvSpPr txBox="1">
            <a:spLocks noChangeArrowheads="1"/>
          </p:cNvSpPr>
          <p:nvPr/>
        </p:nvSpPr>
        <p:spPr bwMode="auto">
          <a:xfrm>
            <a:off x="6732588" y="6453188"/>
            <a:ext cx="2232025" cy="246062"/>
          </a:xfrm>
          <a:prstGeom prst="rect">
            <a:avLst/>
          </a:prstGeom>
          <a:noFill/>
          <a:ln w="9525">
            <a:noFill/>
            <a:miter lim="800000"/>
            <a:headEnd/>
            <a:tailEnd/>
          </a:ln>
        </p:spPr>
        <p:txBody>
          <a:bodyPr>
            <a:spAutoFit/>
          </a:bodyPr>
          <a:lstStyle/>
          <a:p>
            <a:pPr eaLnBrk="0" hangingPunct="0"/>
            <a:r>
              <a:rPr lang="hu-HU" sz="1000"/>
              <a:t>PIC: pre-initiation complex</a:t>
            </a:r>
            <a:endParaRPr lang="de-DE"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MBOG5  12-12"/>
          <p:cNvPicPr>
            <a:picLocks noChangeAspect="1" noChangeArrowheads="1"/>
          </p:cNvPicPr>
          <p:nvPr/>
        </p:nvPicPr>
        <p:blipFill>
          <a:blip r:embed="rId3" cstate="print"/>
          <a:srcRect/>
          <a:stretch>
            <a:fillRect/>
          </a:stretch>
        </p:blipFill>
        <p:spPr bwMode="auto">
          <a:xfrm>
            <a:off x="0" y="1673225"/>
            <a:ext cx="9144000" cy="3089275"/>
          </a:xfrm>
          <a:prstGeom prst="rect">
            <a:avLst/>
          </a:prstGeom>
          <a:noFill/>
          <a:ln w="9525">
            <a:noFill/>
            <a:miter lim="800000"/>
            <a:headEnd/>
            <a:tailEnd/>
          </a:ln>
        </p:spPr>
      </p:pic>
      <p:sp>
        <p:nvSpPr>
          <p:cNvPr id="3" name="Szövegdoboz 2"/>
          <p:cNvSpPr txBox="1"/>
          <p:nvPr/>
        </p:nvSpPr>
        <p:spPr>
          <a:xfrm>
            <a:off x="827584" y="188640"/>
            <a:ext cx="7344816" cy="461665"/>
          </a:xfrm>
          <a:prstGeom prst="rect">
            <a:avLst/>
          </a:prstGeom>
          <a:noFill/>
        </p:spPr>
        <p:txBody>
          <a:bodyPr wrap="square" rtlCol="0">
            <a:spAutoFit/>
          </a:bodyPr>
          <a:lstStyle/>
          <a:p>
            <a:r>
              <a:rPr lang="hu-HU" dirty="0" smtClean="0"/>
              <a:t>Pol II </a:t>
            </a:r>
            <a:r>
              <a:rPr lang="hu-HU" dirty="0" err="1" smtClean="0"/>
              <a:t>Kernpromoterelemente</a:t>
            </a:r>
            <a:endParaRPr lang="de-DE" dirty="0"/>
          </a:p>
        </p:txBody>
      </p:sp>
      <p:sp>
        <p:nvSpPr>
          <p:cNvPr id="4" name="Szövegdoboz 3"/>
          <p:cNvSpPr txBox="1"/>
          <p:nvPr/>
        </p:nvSpPr>
        <p:spPr>
          <a:xfrm>
            <a:off x="179512" y="4941168"/>
            <a:ext cx="8964488" cy="1631216"/>
          </a:xfrm>
          <a:prstGeom prst="rect">
            <a:avLst/>
          </a:prstGeom>
          <a:noFill/>
        </p:spPr>
        <p:txBody>
          <a:bodyPr wrap="square" rtlCol="0">
            <a:spAutoFit/>
          </a:bodyPr>
          <a:lstStyle/>
          <a:p>
            <a:r>
              <a:rPr lang="hu-HU" sz="2000" dirty="0" err="1" smtClean="0"/>
              <a:t>Diese</a:t>
            </a:r>
            <a:r>
              <a:rPr lang="hu-HU" sz="2000" dirty="0" smtClean="0"/>
              <a:t> </a:t>
            </a:r>
            <a:r>
              <a:rPr lang="hu-HU" sz="2000" dirty="0" err="1" smtClean="0"/>
              <a:t>Konsensussequenzen</a:t>
            </a:r>
            <a:r>
              <a:rPr lang="hu-HU" sz="2000" dirty="0" smtClean="0"/>
              <a:t> </a:t>
            </a:r>
            <a:r>
              <a:rPr lang="hu-HU" sz="2000" dirty="0" err="1" smtClean="0"/>
              <a:t>kommen</a:t>
            </a:r>
            <a:r>
              <a:rPr lang="hu-HU" sz="2000" dirty="0" smtClean="0"/>
              <a:t> </a:t>
            </a:r>
            <a:r>
              <a:rPr lang="hu-HU" sz="2000" dirty="0" err="1" smtClean="0"/>
              <a:t>nicht</a:t>
            </a:r>
            <a:r>
              <a:rPr lang="hu-HU" sz="2000" dirty="0" smtClean="0"/>
              <a:t> in </a:t>
            </a:r>
            <a:r>
              <a:rPr lang="hu-HU" sz="2000" dirty="0" err="1" smtClean="0"/>
              <a:t>allen</a:t>
            </a:r>
            <a:r>
              <a:rPr lang="hu-HU" sz="2000" dirty="0" smtClean="0"/>
              <a:t> </a:t>
            </a:r>
            <a:r>
              <a:rPr lang="hu-HU" sz="2000" dirty="0" err="1" smtClean="0"/>
              <a:t>Promoter</a:t>
            </a:r>
            <a:r>
              <a:rPr lang="hu-HU" sz="2000" dirty="0" smtClean="0"/>
              <a:t> </a:t>
            </a:r>
            <a:r>
              <a:rPr lang="hu-HU" sz="2000" dirty="0" err="1" smtClean="0"/>
              <a:t>vor</a:t>
            </a:r>
            <a:r>
              <a:rPr lang="hu-HU" sz="2000" dirty="0" smtClean="0"/>
              <a:t> (</a:t>
            </a:r>
            <a:r>
              <a:rPr lang="hu-HU" sz="2000" dirty="0" err="1" smtClean="0"/>
              <a:t>zB</a:t>
            </a:r>
            <a:r>
              <a:rPr lang="hu-HU" sz="2000" dirty="0" smtClean="0"/>
              <a:t>. </a:t>
            </a:r>
            <a:r>
              <a:rPr lang="hu-HU" sz="2000" dirty="0" err="1" smtClean="0"/>
              <a:t>nur</a:t>
            </a:r>
            <a:r>
              <a:rPr lang="hu-HU" sz="2000" dirty="0" smtClean="0"/>
              <a:t> 30% der </a:t>
            </a:r>
            <a:r>
              <a:rPr lang="hu-HU" sz="2000" dirty="0" err="1" smtClean="0"/>
              <a:t>menshclichen</a:t>
            </a:r>
            <a:r>
              <a:rPr lang="hu-HU" sz="2000" dirty="0" smtClean="0"/>
              <a:t> </a:t>
            </a:r>
            <a:r>
              <a:rPr lang="hu-HU" sz="2000" dirty="0" err="1" smtClean="0"/>
              <a:t>Gene</a:t>
            </a:r>
            <a:r>
              <a:rPr lang="hu-HU" sz="2000" dirty="0" smtClean="0"/>
              <a:t> </a:t>
            </a:r>
            <a:r>
              <a:rPr lang="hu-HU" sz="2000" dirty="0" err="1" smtClean="0"/>
              <a:t>besitzt</a:t>
            </a:r>
            <a:r>
              <a:rPr lang="hu-HU" sz="2000" dirty="0" smtClean="0"/>
              <a:t> TATA Box), </a:t>
            </a:r>
            <a:r>
              <a:rPr lang="hu-HU" sz="2000" dirty="0" err="1" smtClean="0"/>
              <a:t>aber</a:t>
            </a:r>
            <a:r>
              <a:rPr lang="hu-HU" sz="2000" dirty="0" smtClean="0"/>
              <a:t> </a:t>
            </a:r>
            <a:r>
              <a:rPr lang="hu-HU" sz="2000" dirty="0" err="1" smtClean="0"/>
              <a:t>ein</a:t>
            </a:r>
            <a:r>
              <a:rPr lang="hu-HU" sz="2000" dirty="0" smtClean="0"/>
              <a:t>(</a:t>
            </a:r>
            <a:r>
              <a:rPr lang="hu-HU" sz="2000" dirty="0" err="1" smtClean="0"/>
              <a:t>ig</a:t>
            </a:r>
            <a:r>
              <a:rPr lang="hu-HU" sz="2000" dirty="0" smtClean="0"/>
              <a:t>)e </a:t>
            </a:r>
            <a:r>
              <a:rPr lang="hu-HU" sz="2000" dirty="0" err="1" smtClean="0"/>
              <a:t>davon</a:t>
            </a:r>
            <a:r>
              <a:rPr lang="hu-HU" sz="2000" dirty="0" smtClean="0"/>
              <a:t> </a:t>
            </a:r>
            <a:r>
              <a:rPr lang="hu-HU" sz="2000" dirty="0" err="1" smtClean="0"/>
              <a:t>soll</a:t>
            </a:r>
            <a:r>
              <a:rPr lang="hu-HU" sz="2000" dirty="0" smtClean="0"/>
              <a:t> in </a:t>
            </a:r>
            <a:r>
              <a:rPr lang="hu-HU" sz="2000" dirty="0" err="1" smtClean="0"/>
              <a:t>jedem</a:t>
            </a:r>
            <a:r>
              <a:rPr lang="hu-HU" sz="2000" dirty="0" smtClean="0"/>
              <a:t> </a:t>
            </a:r>
            <a:r>
              <a:rPr lang="hu-HU" sz="2000" dirty="0" err="1" smtClean="0"/>
              <a:t>Promoter</a:t>
            </a:r>
            <a:r>
              <a:rPr lang="hu-HU" sz="2000" dirty="0" smtClean="0"/>
              <a:t> </a:t>
            </a:r>
            <a:r>
              <a:rPr lang="hu-HU" sz="2000" dirty="0" err="1" smtClean="0"/>
              <a:t>vorkommen</a:t>
            </a:r>
            <a:r>
              <a:rPr lang="hu-HU" sz="2000" dirty="0" smtClean="0"/>
              <a:t>. Die </a:t>
            </a:r>
            <a:r>
              <a:rPr lang="hu-HU" sz="2000" dirty="0" err="1" smtClean="0"/>
              <a:t>TF-en</a:t>
            </a:r>
            <a:r>
              <a:rPr lang="hu-HU" sz="2000" dirty="0" smtClean="0"/>
              <a:t>, </a:t>
            </a:r>
            <a:r>
              <a:rPr lang="hu-HU" sz="2000" dirty="0" err="1" smtClean="0"/>
              <a:t>die</a:t>
            </a:r>
            <a:r>
              <a:rPr lang="hu-HU" sz="2000" dirty="0" smtClean="0"/>
              <a:t> an die </a:t>
            </a:r>
            <a:r>
              <a:rPr lang="hu-HU" sz="2000" dirty="0" err="1" smtClean="0"/>
              <a:t>bestimmte</a:t>
            </a:r>
            <a:r>
              <a:rPr lang="hu-HU" sz="2000" dirty="0" smtClean="0"/>
              <a:t> </a:t>
            </a:r>
            <a:r>
              <a:rPr lang="hu-HU" sz="2000" dirty="0" err="1" smtClean="0"/>
              <a:t>Elemente</a:t>
            </a:r>
            <a:r>
              <a:rPr lang="hu-HU" sz="2000" dirty="0" smtClean="0"/>
              <a:t> </a:t>
            </a:r>
            <a:r>
              <a:rPr lang="hu-HU" sz="2000" dirty="0" err="1" smtClean="0"/>
              <a:t>binden</a:t>
            </a:r>
            <a:r>
              <a:rPr lang="hu-HU" sz="2000" dirty="0" smtClean="0"/>
              <a:t> </a:t>
            </a:r>
            <a:r>
              <a:rPr lang="hu-HU" sz="2000" dirty="0" err="1" smtClean="0"/>
              <a:t>können</a:t>
            </a:r>
            <a:r>
              <a:rPr lang="hu-HU" sz="2000" dirty="0" smtClean="0"/>
              <a:t>, </a:t>
            </a:r>
            <a:r>
              <a:rPr lang="hu-HU" sz="2000" dirty="0" err="1" smtClean="0"/>
              <a:t>sind</a:t>
            </a:r>
            <a:r>
              <a:rPr lang="hu-HU" sz="2000" dirty="0" smtClean="0"/>
              <a:t> </a:t>
            </a:r>
            <a:r>
              <a:rPr lang="hu-HU" sz="2000" dirty="0" err="1" smtClean="0"/>
              <a:t>oberhalb</a:t>
            </a:r>
            <a:r>
              <a:rPr lang="hu-HU" sz="2000" dirty="0" smtClean="0"/>
              <a:t> der DNS </a:t>
            </a:r>
            <a:r>
              <a:rPr lang="hu-HU" sz="2000" dirty="0" err="1" smtClean="0"/>
              <a:t>markiert</a:t>
            </a:r>
            <a:r>
              <a:rPr lang="hu-HU" sz="2000" dirty="0" smtClean="0"/>
              <a:t>. Die </a:t>
            </a:r>
            <a:r>
              <a:rPr lang="hu-HU" sz="2000" dirty="0" err="1" smtClean="0"/>
              <a:t>annähernde</a:t>
            </a:r>
            <a:r>
              <a:rPr lang="hu-HU" sz="2000" dirty="0" smtClean="0"/>
              <a:t> </a:t>
            </a:r>
            <a:r>
              <a:rPr lang="hu-HU" sz="2000" dirty="0" err="1" smtClean="0"/>
              <a:t>Position</a:t>
            </a:r>
            <a:r>
              <a:rPr lang="hu-HU" sz="2000" dirty="0" smtClean="0"/>
              <a:t> (</a:t>
            </a:r>
            <a:r>
              <a:rPr lang="hu-HU" sz="2000" dirty="0" err="1" smtClean="0"/>
              <a:t>Lage</a:t>
            </a:r>
            <a:r>
              <a:rPr lang="hu-HU" sz="2000" dirty="0" smtClean="0"/>
              <a:t>) der </a:t>
            </a:r>
            <a:r>
              <a:rPr lang="hu-HU" sz="2000" dirty="0" err="1" smtClean="0"/>
              <a:t>Elemente</a:t>
            </a:r>
            <a:r>
              <a:rPr lang="hu-HU" sz="2000" dirty="0" smtClean="0"/>
              <a:t> </a:t>
            </a:r>
            <a:r>
              <a:rPr lang="hu-HU" sz="2000" dirty="0" err="1" smtClean="0"/>
              <a:t>ist</a:t>
            </a:r>
            <a:r>
              <a:rPr lang="hu-HU" sz="2000" dirty="0" smtClean="0"/>
              <a:t>  </a:t>
            </a:r>
            <a:r>
              <a:rPr lang="hu-HU" sz="2000" dirty="0" err="1" smtClean="0"/>
              <a:t>auch</a:t>
            </a:r>
            <a:r>
              <a:rPr lang="hu-HU" sz="2000" dirty="0" smtClean="0"/>
              <a:t> </a:t>
            </a:r>
            <a:r>
              <a:rPr lang="hu-HU" sz="2000" dirty="0" err="1" smtClean="0"/>
              <a:t>markiert</a:t>
            </a:r>
            <a:r>
              <a:rPr lang="hu-HU" sz="2000" dirty="0" smtClean="0"/>
              <a:t>.</a:t>
            </a:r>
            <a:endParaRPr lang="de-DE"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MBOG5  5-20"/>
          <p:cNvPicPr>
            <a:picLocks noChangeAspect="1" noChangeArrowheads="1"/>
          </p:cNvPicPr>
          <p:nvPr/>
        </p:nvPicPr>
        <p:blipFill>
          <a:blip r:embed="rId3" cstate="print"/>
          <a:srcRect/>
          <a:stretch>
            <a:fillRect/>
          </a:stretch>
        </p:blipFill>
        <p:spPr bwMode="auto">
          <a:xfrm>
            <a:off x="533400" y="457200"/>
            <a:ext cx="3344863" cy="5105400"/>
          </a:xfrm>
          <a:prstGeom prst="rect">
            <a:avLst/>
          </a:prstGeom>
          <a:noFill/>
          <a:ln w="9525">
            <a:noFill/>
            <a:miter lim="800000"/>
            <a:headEnd/>
            <a:tailEnd/>
          </a:ln>
        </p:spPr>
      </p:pic>
      <p:sp>
        <p:nvSpPr>
          <p:cNvPr id="26626" name="Text Box 4"/>
          <p:cNvSpPr txBox="1">
            <a:spLocks noChangeArrowheads="1"/>
          </p:cNvSpPr>
          <p:nvPr/>
        </p:nvSpPr>
        <p:spPr bwMode="auto">
          <a:xfrm>
            <a:off x="5364163" y="476250"/>
            <a:ext cx="3384550" cy="1311275"/>
          </a:xfrm>
          <a:prstGeom prst="rect">
            <a:avLst/>
          </a:prstGeom>
          <a:noFill/>
          <a:ln w="9525">
            <a:noFill/>
            <a:miter lim="800000"/>
            <a:headEnd/>
            <a:tailEnd/>
          </a:ln>
        </p:spPr>
        <p:txBody>
          <a:bodyPr>
            <a:spAutoFit/>
          </a:bodyPr>
          <a:lstStyle/>
          <a:p>
            <a:pPr eaLnBrk="0" hangingPunct="0">
              <a:spcBef>
                <a:spcPct val="50000"/>
              </a:spcBef>
            </a:pPr>
            <a:r>
              <a:rPr lang="hu-HU" sz="2000"/>
              <a:t>Grundtyp der TFen: ein bakterieller TF, das </a:t>
            </a:r>
            <a:r>
              <a:rPr lang="hu-HU" sz="2000">
                <a:latin typeface="Symbol" pitchFamily="18" charset="2"/>
              </a:rPr>
              <a:t>l</a:t>
            </a:r>
            <a:r>
              <a:rPr lang="hu-HU" sz="2000"/>
              <a:t>-Repressor mit dem Helix-Turn-Helix Motiv</a:t>
            </a:r>
            <a:endParaRPr lang="de-DE"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609600"/>
            <a:ext cx="7772400" cy="803176"/>
          </a:xfrm>
        </p:spPr>
        <p:txBody>
          <a:bodyPr/>
          <a:lstStyle/>
          <a:p>
            <a:r>
              <a:rPr lang="hu-HU" sz="3600" b="1" dirty="0" err="1" smtClean="0">
                <a:latin typeface="Arial" pitchFamily="34" charset="0"/>
                <a:cs typeface="Arial" pitchFamily="34" charset="0"/>
              </a:rPr>
              <a:t>Struktur</a:t>
            </a:r>
            <a:r>
              <a:rPr lang="hu-HU" sz="3600" b="1" dirty="0" smtClean="0">
                <a:latin typeface="Arial" pitchFamily="34" charset="0"/>
                <a:cs typeface="Arial" pitchFamily="34" charset="0"/>
              </a:rPr>
              <a:t> der </a:t>
            </a:r>
            <a:r>
              <a:rPr lang="hu-HU" sz="3600" b="1" dirty="0" err="1" smtClean="0">
                <a:latin typeface="Arial" pitchFamily="34" charset="0"/>
                <a:cs typeface="Arial" pitchFamily="34" charset="0"/>
              </a:rPr>
              <a:t>speziellen</a:t>
            </a:r>
            <a:r>
              <a:rPr lang="hu-HU" sz="3600" b="1" dirty="0" smtClean="0">
                <a:latin typeface="Arial" pitchFamily="34" charset="0"/>
                <a:cs typeface="Arial" pitchFamily="34" charset="0"/>
              </a:rPr>
              <a:t> </a:t>
            </a:r>
            <a:r>
              <a:rPr lang="hu-HU" sz="3600" b="1" dirty="0" err="1" smtClean="0">
                <a:latin typeface="Arial" pitchFamily="34" charset="0"/>
                <a:cs typeface="Arial" pitchFamily="34" charset="0"/>
              </a:rPr>
              <a:t>TF-en</a:t>
            </a:r>
            <a:endParaRPr lang="hu-HU" sz="3600" b="1" dirty="0" smtClean="0">
              <a:latin typeface="Arial" pitchFamily="34" charset="0"/>
              <a:cs typeface="Arial" pitchFamily="34" charset="0"/>
            </a:endParaRPr>
          </a:p>
        </p:txBody>
      </p:sp>
      <p:sp>
        <p:nvSpPr>
          <p:cNvPr id="27650" name="Rectangle 3"/>
          <p:cNvSpPr>
            <a:spLocks noGrp="1" noChangeArrowheads="1"/>
          </p:cNvSpPr>
          <p:nvPr>
            <p:ph type="body" idx="1"/>
          </p:nvPr>
        </p:nvSpPr>
        <p:spPr/>
        <p:txBody>
          <a:bodyPr/>
          <a:lstStyle/>
          <a:p>
            <a:r>
              <a:rPr lang="hu-HU" sz="2800" dirty="0" smtClean="0">
                <a:latin typeface="Arial" pitchFamily="34" charset="0"/>
                <a:cs typeface="Arial" pitchFamily="34" charset="0"/>
              </a:rPr>
              <a:t>DBD (DNS </a:t>
            </a:r>
            <a:r>
              <a:rPr lang="hu-HU" sz="2800" dirty="0" err="1" smtClean="0">
                <a:latin typeface="Arial" pitchFamily="34" charset="0"/>
                <a:cs typeface="Arial" pitchFamily="34" charset="0"/>
              </a:rPr>
              <a:t>Bindungsdomän</a:t>
            </a:r>
            <a:r>
              <a:rPr lang="hu-HU" sz="2800" dirty="0" smtClean="0">
                <a:latin typeface="Arial" pitchFamily="34" charset="0"/>
                <a:cs typeface="Arial" pitchFamily="34" charset="0"/>
              </a:rPr>
              <a:t>)</a:t>
            </a:r>
          </a:p>
          <a:p>
            <a:r>
              <a:rPr lang="hu-HU" sz="2800" dirty="0" smtClean="0">
                <a:latin typeface="Arial" pitchFamily="34" charset="0"/>
                <a:cs typeface="Arial" pitchFamily="34" charset="0"/>
              </a:rPr>
              <a:t>TAD (</a:t>
            </a:r>
            <a:r>
              <a:rPr lang="hu-HU" sz="2800" dirty="0" err="1" smtClean="0">
                <a:latin typeface="Arial" pitchFamily="34" charset="0"/>
                <a:cs typeface="Arial" pitchFamily="34" charset="0"/>
              </a:rPr>
              <a:t>Transactivierendes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Domän</a:t>
            </a:r>
            <a:r>
              <a:rPr lang="hu-HU" sz="2800" dirty="0" smtClean="0">
                <a:latin typeface="Arial" pitchFamily="34" charset="0"/>
                <a:cs typeface="Arial" pitchFamily="34" charset="0"/>
              </a:rPr>
              <a:t>)</a:t>
            </a:r>
          </a:p>
          <a:p>
            <a:r>
              <a:rPr lang="hu-HU" sz="2800" dirty="0" smtClean="0">
                <a:latin typeface="Arial" pitchFamily="34" charset="0"/>
                <a:cs typeface="Arial" pitchFamily="34" charset="0"/>
              </a:rPr>
              <a:t>(SSD: </a:t>
            </a:r>
            <a:r>
              <a:rPr lang="hu-HU" sz="2800" dirty="0" err="1" smtClean="0">
                <a:latin typeface="Arial" pitchFamily="34" charset="0"/>
                <a:cs typeface="Arial" pitchFamily="34" charset="0"/>
              </a:rPr>
              <a:t>signal-sensing</a:t>
            </a:r>
            <a:r>
              <a:rPr lang="hu-HU" sz="2800" dirty="0" smtClean="0">
                <a:latin typeface="Arial" pitchFamily="34" charset="0"/>
                <a:cs typeface="Arial" pitchFamily="34" charset="0"/>
              </a:rPr>
              <a:t> domain)</a:t>
            </a:r>
          </a:p>
          <a:p>
            <a:r>
              <a:rPr lang="hu-HU" sz="2800" dirty="0" smtClean="0">
                <a:latin typeface="Arial" pitchFamily="34" charset="0"/>
                <a:cs typeface="Arial" pitchFamily="34" charset="0"/>
              </a:rPr>
              <a:t>(und </a:t>
            </a:r>
            <a:r>
              <a:rPr lang="hu-HU" sz="2800" dirty="0" err="1" smtClean="0">
                <a:latin typeface="Arial" pitchFamily="34" charset="0"/>
                <a:cs typeface="Arial" pitchFamily="34" charset="0"/>
              </a:rPr>
              <a:t>natürlich</a:t>
            </a:r>
            <a:r>
              <a:rPr lang="hu-HU" sz="2800" dirty="0" smtClean="0">
                <a:latin typeface="Arial" pitchFamily="34" charset="0"/>
                <a:cs typeface="Arial" pitchFamily="34" charset="0"/>
              </a:rPr>
              <a:t>: NLS </a:t>
            </a:r>
            <a:r>
              <a:rPr lang="hu-HU" sz="2800" dirty="0" err="1" smtClean="0">
                <a:latin typeface="Arial" pitchFamily="34" charset="0"/>
                <a:cs typeface="Arial" pitchFamily="34" charset="0"/>
              </a:rPr>
              <a:t>für</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Kernimport</a:t>
            </a:r>
            <a:r>
              <a:rPr lang="hu-HU" sz="2800" dirty="0" smtClean="0">
                <a:latin typeface="Arial" pitchFamily="34" charset="0"/>
                <a:cs typeface="Arial" pitchFamily="34"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684213" y="188913"/>
            <a:ext cx="7772400" cy="1143000"/>
          </a:xfrm>
        </p:spPr>
        <p:txBody>
          <a:bodyPr/>
          <a:lstStyle/>
          <a:p>
            <a:r>
              <a:rPr lang="hu-HU" sz="3600" b="1" smtClean="0">
                <a:latin typeface="Arial" charset="0"/>
                <a:cs typeface="Arial" charset="0"/>
              </a:rPr>
              <a:t>Steuerung der Funktion der Zellen</a:t>
            </a:r>
          </a:p>
        </p:txBody>
      </p:sp>
      <p:sp>
        <p:nvSpPr>
          <p:cNvPr id="15362" name="Rectangle 3"/>
          <p:cNvSpPr>
            <a:spLocks noGrp="1" noChangeArrowheads="1"/>
          </p:cNvSpPr>
          <p:nvPr>
            <p:ph type="body" idx="1"/>
          </p:nvPr>
        </p:nvSpPr>
        <p:spPr/>
        <p:txBody>
          <a:bodyPr/>
          <a:lstStyle/>
          <a:p>
            <a:pPr>
              <a:lnSpc>
                <a:spcPct val="90000"/>
              </a:lnSpc>
            </a:pPr>
            <a:r>
              <a:rPr lang="hu-HU" sz="2400" smtClean="0">
                <a:latin typeface="Arial" charset="0"/>
                <a:cs typeface="Arial" charset="0"/>
              </a:rPr>
              <a:t>Anpassung am Innen/Umwelt (Signale und zelluläre Antworten mit Veränderung der Genexpression)</a:t>
            </a:r>
            <a:br>
              <a:rPr lang="hu-HU" sz="2400" smtClean="0">
                <a:latin typeface="Arial" charset="0"/>
                <a:cs typeface="Arial" charset="0"/>
              </a:rPr>
            </a:br>
            <a:endParaRPr lang="hu-HU" sz="2400" smtClean="0">
              <a:latin typeface="Arial" charset="0"/>
              <a:cs typeface="Arial" charset="0"/>
            </a:endParaRPr>
          </a:p>
          <a:p>
            <a:pPr>
              <a:lnSpc>
                <a:spcPct val="90000"/>
              </a:lnSpc>
            </a:pPr>
            <a:r>
              <a:rPr lang="hu-HU" sz="2400" smtClean="0">
                <a:latin typeface="Arial" charset="0"/>
                <a:cs typeface="Arial" charset="0"/>
              </a:rPr>
              <a:t>Zelldifferenzierung, Entwiklung (differenzierte Genexpression)</a:t>
            </a:r>
            <a:br>
              <a:rPr lang="hu-HU" sz="2400" smtClean="0">
                <a:latin typeface="Arial" charset="0"/>
                <a:cs typeface="Arial" charset="0"/>
              </a:rPr>
            </a:br>
            <a:endParaRPr lang="hu-HU" sz="2400" smtClean="0">
              <a:latin typeface="Arial" charset="0"/>
              <a:cs typeface="Arial" charset="0"/>
            </a:endParaRPr>
          </a:p>
          <a:p>
            <a:pPr>
              <a:lnSpc>
                <a:spcPct val="90000"/>
              </a:lnSpc>
            </a:pPr>
            <a:r>
              <a:rPr lang="hu-HU" sz="2400" smtClean="0">
                <a:latin typeface="Arial" charset="0"/>
                <a:cs typeface="Arial" charset="0"/>
              </a:rPr>
              <a:t>Genexpression: Transkription-posttranskriptionale Kontrolle-Spleissen-Translation-posttranslationelle Modifizierungen</a:t>
            </a:r>
            <a:br>
              <a:rPr lang="hu-HU" sz="2400" smtClean="0">
                <a:latin typeface="Arial" charset="0"/>
                <a:cs typeface="Arial" charset="0"/>
              </a:rPr>
            </a:br>
            <a:endParaRPr lang="hu-HU" sz="2400" smtClean="0">
              <a:latin typeface="Arial" charset="0"/>
              <a:cs typeface="Arial" charset="0"/>
            </a:endParaRPr>
          </a:p>
          <a:p>
            <a:pPr>
              <a:lnSpc>
                <a:spcPct val="90000"/>
              </a:lnSpc>
            </a:pPr>
            <a:r>
              <a:rPr lang="hu-HU" sz="2400" smtClean="0">
                <a:latin typeface="Arial" charset="0"/>
                <a:cs typeface="Arial" charset="0"/>
              </a:rPr>
              <a:t>TF-en wirken beim  Transkriptionskontrolle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MBOG5  17-2"/>
          <p:cNvPicPr>
            <a:picLocks noChangeAspect="1" noChangeArrowheads="1"/>
          </p:cNvPicPr>
          <p:nvPr/>
        </p:nvPicPr>
        <p:blipFill>
          <a:blip r:embed="rId3" cstate="print"/>
          <a:srcRect/>
          <a:stretch>
            <a:fillRect/>
          </a:stretch>
        </p:blipFill>
        <p:spPr bwMode="auto">
          <a:xfrm>
            <a:off x="609600" y="609600"/>
            <a:ext cx="3360738" cy="3657600"/>
          </a:xfrm>
          <a:prstGeom prst="rect">
            <a:avLst/>
          </a:prstGeom>
          <a:noFill/>
          <a:ln w="9525">
            <a:noFill/>
            <a:miter lim="800000"/>
            <a:headEnd/>
            <a:tailEnd/>
          </a:ln>
        </p:spPr>
      </p:pic>
      <p:sp>
        <p:nvSpPr>
          <p:cNvPr id="3" name="Szövegdoboz 2"/>
          <p:cNvSpPr txBox="1"/>
          <p:nvPr/>
        </p:nvSpPr>
        <p:spPr>
          <a:xfrm>
            <a:off x="4355976" y="836712"/>
            <a:ext cx="3960440" cy="4893647"/>
          </a:xfrm>
          <a:prstGeom prst="rect">
            <a:avLst/>
          </a:prstGeom>
          <a:noFill/>
        </p:spPr>
        <p:txBody>
          <a:bodyPr wrap="square" rtlCol="0">
            <a:spAutoFit/>
          </a:bodyPr>
          <a:lstStyle/>
          <a:p>
            <a:r>
              <a:rPr lang="hu-HU" dirty="0" err="1" smtClean="0"/>
              <a:t>Proteindomäne</a:t>
            </a:r>
            <a:r>
              <a:rPr lang="hu-HU" dirty="0" smtClean="0"/>
              <a:t> </a:t>
            </a:r>
            <a:r>
              <a:rPr lang="hu-HU" dirty="0" err="1" smtClean="0"/>
              <a:t>können</a:t>
            </a:r>
            <a:r>
              <a:rPr lang="hu-HU" dirty="0" smtClean="0"/>
              <a:t> </a:t>
            </a:r>
            <a:r>
              <a:rPr lang="hu-HU" dirty="0" err="1" smtClean="0"/>
              <a:t>voneinander</a:t>
            </a:r>
            <a:r>
              <a:rPr lang="hu-HU" dirty="0" smtClean="0"/>
              <a:t> </a:t>
            </a:r>
            <a:r>
              <a:rPr lang="hu-HU" dirty="0" err="1" smtClean="0"/>
              <a:t>trennen</a:t>
            </a:r>
            <a:r>
              <a:rPr lang="hu-HU" dirty="0" smtClean="0"/>
              <a:t> und </a:t>
            </a:r>
            <a:r>
              <a:rPr lang="hu-HU" dirty="0" err="1" smtClean="0"/>
              <a:t>miteinander</a:t>
            </a:r>
            <a:r>
              <a:rPr lang="hu-HU" dirty="0" smtClean="0"/>
              <a:t> </a:t>
            </a:r>
            <a:r>
              <a:rPr lang="hu-HU" dirty="0" err="1" smtClean="0"/>
              <a:t>tauschen</a:t>
            </a:r>
            <a:r>
              <a:rPr lang="hu-HU" dirty="0" smtClean="0"/>
              <a:t>: </a:t>
            </a:r>
          </a:p>
          <a:p>
            <a:r>
              <a:rPr lang="hu-HU" dirty="0" smtClean="0"/>
              <a:t>„domain </a:t>
            </a:r>
            <a:r>
              <a:rPr lang="hu-HU" dirty="0" err="1" smtClean="0"/>
              <a:t>swap</a:t>
            </a:r>
            <a:r>
              <a:rPr lang="hu-HU" dirty="0" smtClean="0"/>
              <a:t>” </a:t>
            </a:r>
            <a:r>
              <a:rPr lang="hu-HU" dirty="0" err="1" smtClean="0"/>
              <a:t>Experimente</a:t>
            </a:r>
            <a:endParaRPr lang="hu-HU" dirty="0" smtClean="0"/>
          </a:p>
          <a:p>
            <a:r>
              <a:rPr lang="hu-HU" dirty="0" smtClean="0"/>
              <a:t>am </a:t>
            </a:r>
            <a:r>
              <a:rPr lang="hu-HU" dirty="0" err="1" smtClean="0"/>
              <a:t>Beispiel</a:t>
            </a:r>
            <a:r>
              <a:rPr lang="hu-HU" dirty="0" smtClean="0"/>
              <a:t> von Gal4 </a:t>
            </a:r>
            <a:r>
              <a:rPr lang="hu-HU" dirty="0" err="1" smtClean="0"/>
              <a:t>Transkriptionsfaktor</a:t>
            </a:r>
            <a:r>
              <a:rPr lang="hu-HU" dirty="0" smtClean="0"/>
              <a:t> (</a:t>
            </a:r>
            <a:r>
              <a:rPr lang="hu-HU" dirty="0" err="1" smtClean="0"/>
              <a:t>siehe</a:t>
            </a:r>
            <a:r>
              <a:rPr lang="hu-HU" dirty="0" smtClean="0"/>
              <a:t> </a:t>
            </a:r>
            <a:r>
              <a:rPr lang="hu-HU" dirty="0" err="1" smtClean="0"/>
              <a:t>nächstes</a:t>
            </a:r>
            <a:r>
              <a:rPr lang="hu-HU" dirty="0" smtClean="0"/>
              <a:t> Dia).</a:t>
            </a:r>
          </a:p>
          <a:p>
            <a:endParaRPr lang="hu-HU" dirty="0" smtClean="0"/>
          </a:p>
          <a:p>
            <a:r>
              <a:rPr lang="hu-HU" dirty="0" err="1" smtClean="0"/>
              <a:t>Hier</a:t>
            </a:r>
            <a:r>
              <a:rPr lang="hu-HU" dirty="0" smtClean="0"/>
              <a:t> </a:t>
            </a:r>
            <a:r>
              <a:rPr lang="hu-HU" dirty="0" err="1" smtClean="0"/>
              <a:t>ist</a:t>
            </a:r>
            <a:r>
              <a:rPr lang="hu-HU" dirty="0" smtClean="0"/>
              <a:t> Gal4 mit </a:t>
            </a:r>
            <a:r>
              <a:rPr lang="hu-HU" dirty="0" err="1" smtClean="0"/>
              <a:t>ihrem</a:t>
            </a:r>
            <a:r>
              <a:rPr lang="hu-HU" dirty="0" smtClean="0"/>
              <a:t> </a:t>
            </a:r>
            <a:r>
              <a:rPr lang="hu-HU" dirty="0" err="1" smtClean="0"/>
              <a:t>DNS-Bindungsdomän</a:t>
            </a:r>
            <a:r>
              <a:rPr lang="hu-HU" dirty="0" smtClean="0"/>
              <a:t> und </a:t>
            </a:r>
            <a:r>
              <a:rPr lang="hu-HU" dirty="0" err="1" smtClean="0"/>
              <a:t>Transaktivierende</a:t>
            </a:r>
            <a:r>
              <a:rPr lang="hu-HU" dirty="0" smtClean="0"/>
              <a:t> </a:t>
            </a:r>
            <a:r>
              <a:rPr lang="hu-HU" dirty="0" err="1" smtClean="0"/>
              <a:t>Domän</a:t>
            </a:r>
            <a:r>
              <a:rPr lang="hu-HU" dirty="0" smtClean="0"/>
              <a:t> </a:t>
            </a:r>
            <a:r>
              <a:rPr lang="hu-HU" dirty="0" err="1" smtClean="0"/>
              <a:t>dargestellt</a:t>
            </a:r>
            <a:r>
              <a:rPr lang="hu-HU" dirty="0" smtClean="0"/>
              <a:t>.</a:t>
            </a:r>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p:cNvPicPr>
            <a:picLocks noChangeAspect="1" noChangeArrowheads="1"/>
          </p:cNvPicPr>
          <p:nvPr/>
        </p:nvPicPr>
        <p:blipFill>
          <a:blip r:embed="rId3" cstate="print"/>
          <a:srcRect/>
          <a:stretch>
            <a:fillRect/>
          </a:stretch>
        </p:blipFill>
        <p:spPr bwMode="auto">
          <a:xfrm>
            <a:off x="0" y="0"/>
            <a:ext cx="4860032" cy="6858000"/>
          </a:xfrm>
          <a:prstGeom prst="rect">
            <a:avLst/>
          </a:prstGeom>
          <a:noFill/>
          <a:ln w="9525">
            <a:noFill/>
            <a:miter lim="800000"/>
            <a:headEnd/>
            <a:tailEnd/>
          </a:ln>
        </p:spPr>
      </p:pic>
      <p:sp>
        <p:nvSpPr>
          <p:cNvPr id="4" name="Szövegdoboz 3"/>
          <p:cNvSpPr txBox="1"/>
          <p:nvPr/>
        </p:nvSpPr>
        <p:spPr>
          <a:xfrm>
            <a:off x="5220072" y="188640"/>
            <a:ext cx="3168352" cy="5509200"/>
          </a:xfrm>
          <a:prstGeom prst="rect">
            <a:avLst/>
          </a:prstGeom>
          <a:noFill/>
        </p:spPr>
        <p:txBody>
          <a:bodyPr wrap="square" rtlCol="0">
            <a:spAutoFit/>
          </a:bodyPr>
          <a:lstStyle/>
          <a:p>
            <a:r>
              <a:rPr lang="hu-HU" sz="1600" dirty="0" smtClean="0"/>
              <a:t>a. Gal4 (</a:t>
            </a:r>
            <a:r>
              <a:rPr lang="hu-HU" sz="1600" dirty="0" err="1" smtClean="0"/>
              <a:t>ein</a:t>
            </a:r>
            <a:r>
              <a:rPr lang="hu-HU" sz="1600" dirty="0" smtClean="0"/>
              <a:t> TF; komplettes Protein) </a:t>
            </a:r>
            <a:r>
              <a:rPr lang="hu-HU" sz="1600" dirty="0" err="1" smtClean="0"/>
              <a:t>bindet</a:t>
            </a:r>
            <a:r>
              <a:rPr lang="hu-HU" sz="1600" dirty="0" smtClean="0"/>
              <a:t> </a:t>
            </a:r>
            <a:r>
              <a:rPr lang="hu-HU" sz="1600" dirty="0" err="1" smtClean="0"/>
              <a:t>zu</a:t>
            </a:r>
            <a:r>
              <a:rPr lang="hu-HU" sz="1600" dirty="0" smtClean="0"/>
              <a:t> </a:t>
            </a:r>
            <a:r>
              <a:rPr lang="hu-HU" sz="1600" dirty="0" err="1" smtClean="0"/>
              <a:t>seinem</a:t>
            </a:r>
            <a:r>
              <a:rPr lang="hu-HU" sz="1600" dirty="0" smtClean="0"/>
              <a:t> Enhancer und </a:t>
            </a:r>
            <a:r>
              <a:rPr lang="hu-HU" sz="1600" dirty="0" err="1" smtClean="0"/>
              <a:t>aktiviert</a:t>
            </a:r>
            <a:r>
              <a:rPr lang="hu-HU" sz="1600" dirty="0" smtClean="0"/>
              <a:t> die </a:t>
            </a:r>
            <a:r>
              <a:rPr lang="hu-HU" sz="1600" dirty="0" err="1" smtClean="0"/>
              <a:t>Transkription</a:t>
            </a:r>
            <a:r>
              <a:rPr lang="hu-HU" sz="1600" dirty="0" smtClean="0"/>
              <a:t>. </a:t>
            </a:r>
            <a:br>
              <a:rPr lang="hu-HU" sz="1600" dirty="0" smtClean="0"/>
            </a:br>
            <a:endParaRPr lang="hu-HU" sz="1600" dirty="0" smtClean="0"/>
          </a:p>
          <a:p>
            <a:r>
              <a:rPr lang="hu-HU" sz="1600" dirty="0" err="1" smtClean="0"/>
              <a:t>Isoliertes</a:t>
            </a:r>
            <a:r>
              <a:rPr lang="hu-HU" sz="1600" dirty="0" smtClean="0"/>
              <a:t> DBD von Gal4 </a:t>
            </a:r>
            <a:r>
              <a:rPr lang="hu-HU" sz="1600" dirty="0" err="1" smtClean="0"/>
              <a:t>kann</a:t>
            </a:r>
            <a:r>
              <a:rPr lang="hu-HU" sz="1600" dirty="0" smtClean="0"/>
              <a:t> </a:t>
            </a:r>
            <a:r>
              <a:rPr lang="hu-HU" sz="1600" dirty="0" err="1" smtClean="0"/>
              <a:t>nur</a:t>
            </a:r>
            <a:r>
              <a:rPr lang="hu-HU" sz="1600" dirty="0" smtClean="0"/>
              <a:t> an </a:t>
            </a:r>
            <a:r>
              <a:rPr lang="hu-HU" sz="1600" dirty="0" err="1" smtClean="0"/>
              <a:t>DNS-Sequenz</a:t>
            </a:r>
            <a:r>
              <a:rPr lang="hu-HU" sz="1600" dirty="0" smtClean="0"/>
              <a:t> </a:t>
            </a:r>
            <a:r>
              <a:rPr lang="hu-HU" sz="1600" dirty="0" err="1" smtClean="0"/>
              <a:t>binden</a:t>
            </a:r>
            <a:r>
              <a:rPr lang="hu-HU" sz="1600" dirty="0" smtClean="0"/>
              <a:t>, </a:t>
            </a:r>
            <a:r>
              <a:rPr lang="hu-HU" sz="1600" dirty="0" err="1" smtClean="0"/>
              <a:t>aber</a:t>
            </a:r>
            <a:r>
              <a:rPr lang="hu-HU" sz="1600" dirty="0" smtClean="0"/>
              <a:t> TK </a:t>
            </a:r>
            <a:r>
              <a:rPr lang="hu-HU" sz="1600" dirty="0" err="1" smtClean="0"/>
              <a:t>nicht</a:t>
            </a:r>
            <a:r>
              <a:rPr lang="hu-HU" sz="1600" dirty="0" smtClean="0"/>
              <a:t> </a:t>
            </a:r>
            <a:r>
              <a:rPr lang="hu-HU" sz="1600" dirty="0" err="1" smtClean="0"/>
              <a:t>aktivieren</a:t>
            </a:r>
            <a:r>
              <a:rPr lang="hu-HU" sz="1600" dirty="0" smtClean="0"/>
              <a:t>.</a:t>
            </a:r>
          </a:p>
          <a:p>
            <a:endParaRPr lang="hu-HU" sz="1600" dirty="0" smtClean="0"/>
          </a:p>
          <a:p>
            <a:r>
              <a:rPr lang="hu-HU" sz="1600" dirty="0" smtClean="0"/>
              <a:t>b. </a:t>
            </a:r>
            <a:r>
              <a:rPr lang="hu-HU" sz="1600" dirty="0" err="1" smtClean="0"/>
              <a:t>LexA</a:t>
            </a:r>
            <a:r>
              <a:rPr lang="hu-HU" sz="1600" dirty="0" smtClean="0"/>
              <a:t> Protein (</a:t>
            </a:r>
            <a:r>
              <a:rPr lang="hu-HU" sz="1600" dirty="0" err="1" smtClean="0"/>
              <a:t>auch</a:t>
            </a:r>
            <a:r>
              <a:rPr lang="hu-HU" sz="1600" dirty="0" smtClean="0"/>
              <a:t> </a:t>
            </a:r>
            <a:r>
              <a:rPr lang="hu-HU" sz="1600" dirty="0" err="1" smtClean="0"/>
              <a:t>eine</a:t>
            </a:r>
            <a:r>
              <a:rPr lang="hu-HU" sz="1600" dirty="0" smtClean="0"/>
              <a:t> TF) </a:t>
            </a:r>
            <a:r>
              <a:rPr lang="hu-HU" sz="1600" dirty="0" err="1" smtClean="0"/>
              <a:t>bindet</a:t>
            </a:r>
            <a:r>
              <a:rPr lang="hu-HU" sz="1600" dirty="0" smtClean="0"/>
              <a:t> </a:t>
            </a:r>
            <a:r>
              <a:rPr lang="hu-HU" sz="1600" dirty="0" err="1" smtClean="0"/>
              <a:t>zur</a:t>
            </a:r>
            <a:r>
              <a:rPr lang="hu-HU" sz="1600" dirty="0" smtClean="0"/>
              <a:t> </a:t>
            </a:r>
            <a:r>
              <a:rPr lang="hu-HU" sz="1600" dirty="0" err="1" smtClean="0"/>
              <a:t>ihren</a:t>
            </a:r>
            <a:r>
              <a:rPr lang="hu-HU" sz="1600" dirty="0" smtClean="0"/>
              <a:t> </a:t>
            </a:r>
            <a:r>
              <a:rPr lang="hu-HU" sz="1600" dirty="0" err="1" smtClean="0"/>
              <a:t>DNS-Sequenz</a:t>
            </a:r>
            <a:r>
              <a:rPr lang="hu-HU" sz="1600" dirty="0" smtClean="0"/>
              <a:t>. </a:t>
            </a:r>
          </a:p>
          <a:p>
            <a:r>
              <a:rPr lang="hu-HU" sz="1600" dirty="0" err="1" smtClean="0"/>
              <a:t>Isoliertes</a:t>
            </a:r>
            <a:r>
              <a:rPr lang="hu-HU" sz="1600" dirty="0" smtClean="0"/>
              <a:t> DBD von </a:t>
            </a:r>
            <a:r>
              <a:rPr lang="hu-HU" sz="1600" dirty="0" err="1" smtClean="0"/>
              <a:t>LexA</a:t>
            </a:r>
            <a:r>
              <a:rPr lang="hu-HU" sz="1600" dirty="0" smtClean="0"/>
              <a:t> </a:t>
            </a:r>
            <a:r>
              <a:rPr lang="hu-HU" sz="1600" dirty="0" err="1" smtClean="0"/>
              <a:t>kann</a:t>
            </a:r>
            <a:r>
              <a:rPr lang="hu-HU" sz="1600" dirty="0" smtClean="0"/>
              <a:t> </a:t>
            </a:r>
            <a:r>
              <a:rPr lang="hu-HU" sz="1600" dirty="0" err="1" smtClean="0"/>
              <a:t>nur</a:t>
            </a:r>
            <a:r>
              <a:rPr lang="hu-HU" sz="1600" dirty="0" smtClean="0"/>
              <a:t>  an DNS </a:t>
            </a:r>
            <a:r>
              <a:rPr lang="hu-HU" sz="1600" dirty="0" err="1" smtClean="0"/>
              <a:t>Sequenz</a:t>
            </a:r>
            <a:r>
              <a:rPr lang="hu-HU" sz="1600" dirty="0" smtClean="0"/>
              <a:t> </a:t>
            </a:r>
            <a:r>
              <a:rPr lang="hu-HU" sz="1600" dirty="0" err="1" smtClean="0"/>
              <a:t>binden</a:t>
            </a:r>
            <a:r>
              <a:rPr lang="hu-HU" sz="1600" dirty="0" smtClean="0"/>
              <a:t>, </a:t>
            </a:r>
            <a:r>
              <a:rPr lang="hu-HU" sz="1600" dirty="0" err="1" smtClean="0"/>
              <a:t>aber</a:t>
            </a:r>
            <a:r>
              <a:rPr lang="hu-HU" sz="1600" dirty="0" smtClean="0"/>
              <a:t> </a:t>
            </a:r>
            <a:r>
              <a:rPr lang="hu-HU" sz="1600" dirty="0" err="1" smtClean="0"/>
              <a:t>nicht</a:t>
            </a:r>
            <a:r>
              <a:rPr lang="hu-HU" sz="1600" dirty="0" smtClean="0"/>
              <a:t> TK </a:t>
            </a:r>
            <a:r>
              <a:rPr lang="hu-HU" sz="1600" dirty="0" err="1" smtClean="0"/>
              <a:t>aktivieren</a:t>
            </a:r>
            <a:r>
              <a:rPr lang="hu-HU" sz="1600" dirty="0" smtClean="0"/>
              <a:t>. </a:t>
            </a:r>
          </a:p>
          <a:p>
            <a:endParaRPr lang="hu-HU" sz="1600" dirty="0" smtClean="0"/>
          </a:p>
          <a:p>
            <a:r>
              <a:rPr lang="hu-HU" sz="1600" dirty="0" smtClean="0"/>
              <a:t>DBD von </a:t>
            </a:r>
            <a:r>
              <a:rPr lang="hu-HU" sz="1600" dirty="0" err="1" smtClean="0"/>
              <a:t>LexA</a:t>
            </a:r>
            <a:r>
              <a:rPr lang="hu-HU" sz="1600" dirty="0" smtClean="0"/>
              <a:t>  </a:t>
            </a:r>
            <a:r>
              <a:rPr lang="hu-HU" sz="1600" b="1" dirty="0" err="1" smtClean="0">
                <a:solidFill>
                  <a:srgbClr val="C00000"/>
                </a:solidFill>
              </a:rPr>
              <a:t>zusammengebaut</a:t>
            </a:r>
            <a:r>
              <a:rPr lang="hu-HU" sz="1600" dirty="0" smtClean="0"/>
              <a:t> (</a:t>
            </a:r>
            <a:r>
              <a:rPr lang="hu-HU" sz="1600" dirty="0" err="1" smtClean="0"/>
              <a:t>molekulargentisch</a:t>
            </a:r>
            <a:r>
              <a:rPr lang="hu-HU" sz="1600" dirty="0" smtClean="0"/>
              <a:t>) mit TAD von Gal4 </a:t>
            </a:r>
            <a:r>
              <a:rPr lang="hu-HU" sz="1600" dirty="0" err="1" smtClean="0"/>
              <a:t>aktiviert</a:t>
            </a:r>
            <a:r>
              <a:rPr lang="hu-HU" sz="1600" dirty="0" smtClean="0"/>
              <a:t> die </a:t>
            </a:r>
            <a:r>
              <a:rPr lang="hu-HU" sz="1600" dirty="0" err="1" smtClean="0"/>
              <a:t>Transkription</a:t>
            </a:r>
            <a:r>
              <a:rPr lang="hu-HU" sz="1600" dirty="0" smtClean="0"/>
              <a:t> </a:t>
            </a:r>
            <a:r>
              <a:rPr lang="hu-HU" sz="1600" b="1" dirty="0" smtClean="0">
                <a:solidFill>
                  <a:srgbClr val="C00000"/>
                </a:solidFill>
              </a:rPr>
              <a:t>von </a:t>
            </a:r>
            <a:r>
              <a:rPr lang="hu-HU" sz="1600" b="1" dirty="0" err="1" smtClean="0">
                <a:solidFill>
                  <a:srgbClr val="C00000"/>
                </a:solidFill>
              </a:rPr>
              <a:t>Lex</a:t>
            </a:r>
            <a:r>
              <a:rPr lang="hu-HU" sz="1600" b="1" dirty="0" smtClean="0">
                <a:solidFill>
                  <a:srgbClr val="C00000"/>
                </a:solidFill>
              </a:rPr>
              <a:t> A </a:t>
            </a:r>
            <a:r>
              <a:rPr lang="hu-HU" sz="1600" b="1" dirty="0" err="1" smtClean="0">
                <a:solidFill>
                  <a:srgbClr val="C00000"/>
                </a:solidFill>
              </a:rPr>
              <a:t>Stelle</a:t>
            </a:r>
            <a:r>
              <a:rPr lang="hu-HU" sz="1600" dirty="0" smtClean="0"/>
              <a:t>!</a:t>
            </a:r>
          </a:p>
          <a:p>
            <a:r>
              <a:rPr lang="hu-HU" sz="1600" dirty="0" err="1" smtClean="0"/>
              <a:t>LacZ</a:t>
            </a:r>
            <a:r>
              <a:rPr lang="hu-HU" sz="1600" dirty="0" smtClean="0"/>
              <a:t> (</a:t>
            </a:r>
            <a:r>
              <a:rPr lang="hu-HU" sz="1600" dirty="0" err="1" smtClean="0"/>
              <a:t>Reportergen</a:t>
            </a:r>
            <a:r>
              <a:rPr lang="hu-HU" sz="1600" dirty="0" smtClean="0"/>
              <a:t>: </a:t>
            </a:r>
            <a:r>
              <a:rPr lang="hu-HU" sz="1600" dirty="0" err="1" smtClean="0"/>
              <a:t>siehe</a:t>
            </a:r>
            <a:r>
              <a:rPr lang="hu-HU" sz="1600" dirty="0" smtClean="0"/>
              <a:t> 3. </a:t>
            </a:r>
            <a:r>
              <a:rPr lang="hu-HU" sz="1600" dirty="0" err="1" smtClean="0"/>
              <a:t>Vorlesung</a:t>
            </a:r>
            <a:r>
              <a:rPr lang="hu-HU" sz="1600" dirty="0" smtClean="0"/>
              <a:t>)</a:t>
            </a:r>
            <a:endParaRPr lang="de-DE" sz="1600" dirty="0"/>
          </a:p>
        </p:txBody>
      </p:sp>
      <p:cxnSp>
        <p:nvCxnSpPr>
          <p:cNvPr id="6" name="Egyenes összekötő nyíllal 5"/>
          <p:cNvCxnSpPr/>
          <p:nvPr/>
        </p:nvCxnSpPr>
        <p:spPr bwMode="auto">
          <a:xfrm flipH="1">
            <a:off x="2627784" y="3068960"/>
            <a:ext cx="2592288" cy="129614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7" name="Egyenes összekötő nyíllal 6"/>
          <p:cNvCxnSpPr/>
          <p:nvPr/>
        </p:nvCxnSpPr>
        <p:spPr bwMode="auto">
          <a:xfrm flipH="1" flipV="1">
            <a:off x="2483768" y="720080"/>
            <a:ext cx="2664296" cy="4462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9" name="Egyenes összekötő nyíllal 8"/>
          <p:cNvCxnSpPr/>
          <p:nvPr/>
        </p:nvCxnSpPr>
        <p:spPr bwMode="auto">
          <a:xfrm flipH="1">
            <a:off x="2627784" y="1700808"/>
            <a:ext cx="2592288" cy="57606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4" name="Egyenes összekötő nyíllal 13"/>
          <p:cNvCxnSpPr/>
          <p:nvPr/>
        </p:nvCxnSpPr>
        <p:spPr bwMode="auto">
          <a:xfrm flipH="1">
            <a:off x="2411760" y="4293096"/>
            <a:ext cx="2808312" cy="1512168"/>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Grp="1" noChangeArrowheads="1"/>
          </p:cNvSpPr>
          <p:nvPr>
            <p:ph type="ctrTitle"/>
          </p:nvPr>
        </p:nvSpPr>
        <p:spPr/>
        <p:txBody>
          <a:bodyPr/>
          <a:lstStyle/>
          <a:p>
            <a:r>
              <a:rPr lang="hu-HU" dirty="0" err="1" smtClean="0">
                <a:latin typeface="Arial" pitchFamily="34" charset="0"/>
                <a:cs typeface="Arial" pitchFamily="34" charset="0"/>
              </a:rPr>
              <a:t>Struktur</a:t>
            </a:r>
            <a:r>
              <a:rPr lang="hu-HU" dirty="0" smtClean="0">
                <a:latin typeface="Arial" pitchFamily="34" charset="0"/>
                <a:cs typeface="Arial" pitchFamily="34" charset="0"/>
              </a:rPr>
              <a:t> des DBD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4" name="Object 4"/>
          <p:cNvGraphicFramePr>
            <a:graphicFrameLocks noChangeAspect="1"/>
          </p:cNvGraphicFramePr>
          <p:nvPr/>
        </p:nvGraphicFramePr>
        <p:xfrm>
          <a:off x="250825" y="188913"/>
          <a:ext cx="4333875" cy="6480175"/>
        </p:xfrm>
        <a:graphic>
          <a:graphicData uri="http://schemas.openxmlformats.org/presentationml/2006/ole">
            <mc:AlternateContent xmlns:mc="http://schemas.openxmlformats.org/markup-compatibility/2006">
              <mc:Choice xmlns:v="urn:schemas-microsoft-com:vml" Requires="v">
                <p:oleObj spid="_x0000_s138246" name="Image" r:id="rId4" imgW="1685547" imgH="2520274" progId="Photoshop.Image.7">
                  <p:embed/>
                </p:oleObj>
              </mc:Choice>
              <mc:Fallback>
                <p:oleObj name="Image" r:id="rId4" imgW="1685547" imgH="2520274" progId="Photoshop.Image.7">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88913"/>
                        <a:ext cx="4333875"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zövegdoboz 2"/>
          <p:cNvSpPr txBox="1"/>
          <p:nvPr/>
        </p:nvSpPr>
        <p:spPr>
          <a:xfrm>
            <a:off x="5004048" y="1052736"/>
            <a:ext cx="3384376" cy="1569660"/>
          </a:xfrm>
          <a:prstGeom prst="rect">
            <a:avLst/>
          </a:prstGeom>
          <a:noFill/>
        </p:spPr>
        <p:txBody>
          <a:bodyPr wrap="square" rtlCol="0">
            <a:spAutoFit/>
          </a:bodyPr>
          <a:lstStyle/>
          <a:p>
            <a:r>
              <a:rPr lang="hu-HU" dirty="0" err="1" smtClean="0"/>
              <a:t>Struktur</a:t>
            </a:r>
            <a:r>
              <a:rPr lang="hu-HU" dirty="0" smtClean="0"/>
              <a:t> der DNS mit </a:t>
            </a:r>
            <a:r>
              <a:rPr lang="hu-HU" dirty="0" err="1" smtClean="0"/>
              <a:t>kleiner</a:t>
            </a:r>
            <a:r>
              <a:rPr lang="hu-HU" dirty="0" smtClean="0"/>
              <a:t> (minor </a:t>
            </a:r>
            <a:r>
              <a:rPr lang="hu-HU" dirty="0" err="1" smtClean="0"/>
              <a:t>groove</a:t>
            </a:r>
            <a:r>
              <a:rPr lang="hu-HU" dirty="0" smtClean="0"/>
              <a:t>) und </a:t>
            </a:r>
            <a:r>
              <a:rPr lang="hu-HU" dirty="0" err="1" smtClean="0"/>
              <a:t>großer</a:t>
            </a:r>
            <a:r>
              <a:rPr lang="hu-HU" dirty="0" smtClean="0"/>
              <a:t> </a:t>
            </a:r>
            <a:r>
              <a:rPr lang="hu-HU" dirty="0" err="1" smtClean="0"/>
              <a:t>Furche</a:t>
            </a:r>
            <a:r>
              <a:rPr lang="hu-HU" dirty="0" smtClean="0"/>
              <a:t> (major </a:t>
            </a:r>
            <a:r>
              <a:rPr lang="hu-HU" dirty="0" err="1" smtClean="0"/>
              <a:t>groove</a:t>
            </a:r>
            <a:r>
              <a:rPr lang="hu-HU" dirty="0" smtClean="0"/>
              <a:t>).</a:t>
            </a:r>
            <a:endParaRPr lang="de-D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MBOG5  6-10"/>
          <p:cNvPicPr>
            <a:picLocks noChangeAspect="1" noChangeArrowheads="1"/>
          </p:cNvPicPr>
          <p:nvPr/>
        </p:nvPicPr>
        <p:blipFill>
          <a:blip r:embed="rId3" cstate="print"/>
          <a:srcRect/>
          <a:stretch>
            <a:fillRect/>
          </a:stretch>
        </p:blipFill>
        <p:spPr bwMode="auto">
          <a:xfrm>
            <a:off x="427038" y="404813"/>
            <a:ext cx="7889875" cy="5730875"/>
          </a:xfrm>
          <a:prstGeom prst="rect">
            <a:avLst/>
          </a:prstGeom>
          <a:noFill/>
          <a:ln w="9525">
            <a:noFill/>
            <a:miter lim="800000"/>
            <a:headEnd/>
            <a:tailEnd/>
          </a:ln>
        </p:spPr>
      </p:pic>
      <p:sp>
        <p:nvSpPr>
          <p:cNvPr id="3" name="Szövegdoboz 2"/>
          <p:cNvSpPr txBox="1"/>
          <p:nvPr/>
        </p:nvSpPr>
        <p:spPr>
          <a:xfrm>
            <a:off x="5364088" y="2564904"/>
            <a:ext cx="3779912" cy="2862322"/>
          </a:xfrm>
          <a:prstGeom prst="rect">
            <a:avLst/>
          </a:prstGeom>
          <a:noFill/>
        </p:spPr>
        <p:txBody>
          <a:bodyPr wrap="square" rtlCol="0">
            <a:spAutoFit/>
          </a:bodyPr>
          <a:lstStyle/>
          <a:p>
            <a:r>
              <a:rPr lang="hu-HU" sz="2000" dirty="0" smtClean="0"/>
              <a:t>Die </a:t>
            </a:r>
            <a:r>
              <a:rPr lang="hu-HU" sz="2000" b="1" dirty="0" err="1" smtClean="0">
                <a:solidFill>
                  <a:srgbClr val="C00000"/>
                </a:solidFill>
              </a:rPr>
              <a:t>meisten</a:t>
            </a:r>
            <a:r>
              <a:rPr lang="hu-HU" sz="2000" dirty="0" smtClean="0"/>
              <a:t> </a:t>
            </a:r>
            <a:r>
              <a:rPr lang="hu-HU" sz="2000" dirty="0" err="1" smtClean="0"/>
              <a:t>TF-en</a:t>
            </a:r>
            <a:r>
              <a:rPr lang="hu-HU" sz="2000" dirty="0" smtClean="0"/>
              <a:t> </a:t>
            </a:r>
            <a:r>
              <a:rPr lang="hu-HU" sz="2000" dirty="0" err="1" smtClean="0"/>
              <a:t>binden</a:t>
            </a:r>
            <a:r>
              <a:rPr lang="hu-HU" sz="2000" dirty="0" smtClean="0"/>
              <a:t> (mit </a:t>
            </a:r>
            <a:r>
              <a:rPr lang="hu-HU" sz="2000" dirty="0" err="1" smtClean="0"/>
              <a:t>ihrem</a:t>
            </a:r>
            <a:r>
              <a:rPr lang="hu-HU" sz="2000" dirty="0" smtClean="0"/>
              <a:t> </a:t>
            </a:r>
            <a:r>
              <a:rPr lang="hu-HU" sz="2000" dirty="0" smtClean="0">
                <a:latin typeface="Symbol" pitchFamily="18" charset="2"/>
              </a:rPr>
              <a:t>a</a:t>
            </a:r>
            <a:r>
              <a:rPr lang="hu-HU" sz="2000" dirty="0" smtClean="0"/>
              <a:t> </a:t>
            </a:r>
            <a:r>
              <a:rPr lang="hu-HU" sz="2000" dirty="0" err="1" smtClean="0"/>
              <a:t>-Helix</a:t>
            </a:r>
            <a:r>
              <a:rPr lang="hu-HU" sz="2000" dirty="0" smtClean="0"/>
              <a:t>) </a:t>
            </a:r>
            <a:r>
              <a:rPr lang="hu-HU" sz="2000" b="1" dirty="0" err="1" smtClean="0">
                <a:solidFill>
                  <a:srgbClr val="C00000"/>
                </a:solidFill>
              </a:rPr>
              <a:t>ohne</a:t>
            </a:r>
            <a:r>
              <a:rPr lang="hu-HU" sz="2000" b="1" dirty="0" smtClean="0">
                <a:solidFill>
                  <a:srgbClr val="C00000"/>
                </a:solidFill>
              </a:rPr>
              <a:t> </a:t>
            </a:r>
            <a:r>
              <a:rPr lang="hu-HU" sz="2000" b="1" dirty="0" err="1" smtClean="0">
                <a:solidFill>
                  <a:srgbClr val="C00000"/>
                </a:solidFill>
              </a:rPr>
              <a:t>Trennung</a:t>
            </a:r>
            <a:r>
              <a:rPr lang="hu-HU" sz="2000" b="1" dirty="0" smtClean="0">
                <a:solidFill>
                  <a:srgbClr val="C00000"/>
                </a:solidFill>
              </a:rPr>
              <a:t> des </a:t>
            </a:r>
            <a:r>
              <a:rPr lang="hu-HU" sz="2000" b="1" dirty="0" err="1" smtClean="0">
                <a:solidFill>
                  <a:srgbClr val="C00000"/>
                </a:solidFill>
              </a:rPr>
              <a:t>Doppelhelixes</a:t>
            </a:r>
            <a:r>
              <a:rPr lang="hu-HU" sz="2000" dirty="0" smtClean="0"/>
              <a:t> in die </a:t>
            </a:r>
            <a:r>
              <a:rPr lang="hu-HU" sz="2000" dirty="0" err="1" smtClean="0"/>
              <a:t>große</a:t>
            </a:r>
            <a:r>
              <a:rPr lang="hu-HU" sz="2000" dirty="0" smtClean="0"/>
              <a:t> </a:t>
            </a:r>
            <a:r>
              <a:rPr lang="hu-HU" sz="2000" dirty="0" err="1" smtClean="0"/>
              <a:t>Furche</a:t>
            </a:r>
            <a:r>
              <a:rPr lang="hu-HU" sz="2000" dirty="0" smtClean="0"/>
              <a:t>  der DNS und lesen </a:t>
            </a:r>
            <a:r>
              <a:rPr lang="hu-HU" sz="2000" dirty="0" err="1" smtClean="0"/>
              <a:t>das</a:t>
            </a:r>
            <a:r>
              <a:rPr lang="hu-HU" sz="2000" dirty="0" smtClean="0"/>
              <a:t> </a:t>
            </a:r>
            <a:r>
              <a:rPr lang="hu-HU" sz="2000" dirty="0" err="1" smtClean="0"/>
              <a:t>für</a:t>
            </a:r>
            <a:r>
              <a:rPr lang="hu-HU" sz="2000" dirty="0" smtClean="0"/>
              <a:t> </a:t>
            </a:r>
            <a:r>
              <a:rPr lang="hu-HU" sz="2000" dirty="0" err="1" smtClean="0"/>
              <a:t>jeden</a:t>
            </a:r>
            <a:r>
              <a:rPr lang="hu-HU" sz="2000" dirty="0" smtClean="0"/>
              <a:t> </a:t>
            </a:r>
            <a:r>
              <a:rPr lang="hu-HU" sz="2000" dirty="0" err="1" smtClean="0"/>
              <a:t>komplementäre</a:t>
            </a:r>
            <a:r>
              <a:rPr lang="hu-HU" sz="2000" dirty="0" smtClean="0"/>
              <a:t> </a:t>
            </a:r>
            <a:r>
              <a:rPr lang="hu-HU" sz="2000" dirty="0" err="1" smtClean="0"/>
              <a:t>Basenpaar</a:t>
            </a:r>
            <a:r>
              <a:rPr lang="hu-HU" sz="2000" dirty="0" smtClean="0"/>
              <a:t> </a:t>
            </a:r>
            <a:r>
              <a:rPr lang="hu-HU" sz="2000" dirty="0" err="1" smtClean="0"/>
              <a:t>typische</a:t>
            </a:r>
            <a:r>
              <a:rPr lang="hu-HU" sz="2000" dirty="0" smtClean="0"/>
              <a:t> </a:t>
            </a:r>
            <a:r>
              <a:rPr lang="hu-HU" sz="2000" dirty="0" err="1" smtClean="0"/>
              <a:t>Ladungsmuster</a:t>
            </a:r>
            <a:r>
              <a:rPr lang="hu-HU" sz="2000" dirty="0" smtClean="0"/>
              <a:t> ab: </a:t>
            </a:r>
            <a:r>
              <a:rPr lang="hu-HU" sz="2000" b="1" dirty="0" err="1" smtClean="0">
                <a:solidFill>
                  <a:srgbClr val="C00000"/>
                </a:solidFill>
              </a:rPr>
              <a:t>base</a:t>
            </a:r>
            <a:r>
              <a:rPr lang="hu-HU" sz="2000" b="1" dirty="0" smtClean="0">
                <a:solidFill>
                  <a:srgbClr val="C00000"/>
                </a:solidFill>
              </a:rPr>
              <a:t> </a:t>
            </a:r>
            <a:r>
              <a:rPr lang="hu-HU" sz="2000" b="1" dirty="0" err="1" smtClean="0">
                <a:solidFill>
                  <a:srgbClr val="C00000"/>
                </a:solidFill>
              </a:rPr>
              <a:t>readout</a:t>
            </a:r>
            <a:r>
              <a:rPr lang="hu-HU" sz="2000" b="1" dirty="0" smtClean="0">
                <a:solidFill>
                  <a:srgbClr val="C00000"/>
                </a:solidFill>
              </a:rPr>
              <a:t> </a:t>
            </a:r>
            <a:r>
              <a:rPr lang="hu-HU" sz="2000" dirty="0" smtClean="0"/>
              <a:t>(</a:t>
            </a:r>
            <a:r>
              <a:rPr lang="hu-HU" sz="2000" dirty="0" err="1" smtClean="0"/>
              <a:t>siehe</a:t>
            </a:r>
            <a:r>
              <a:rPr lang="hu-HU" sz="2000" dirty="0" smtClean="0"/>
              <a:t> </a:t>
            </a:r>
            <a:r>
              <a:rPr lang="hu-HU" sz="2000" dirty="0" err="1" smtClean="0"/>
              <a:t>nächstes</a:t>
            </a:r>
            <a:r>
              <a:rPr lang="hu-HU" sz="2000" dirty="0" smtClean="0"/>
              <a:t> Dia).</a:t>
            </a:r>
            <a:endParaRPr lang="de-DE"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5"/>
          <p:cNvPicPr>
            <a:picLocks noChangeAspect="1" noChangeArrowheads="1"/>
          </p:cNvPicPr>
          <p:nvPr/>
        </p:nvPicPr>
        <p:blipFill>
          <a:blip r:embed="rId3" cstate="print"/>
          <a:srcRect/>
          <a:stretch>
            <a:fillRect/>
          </a:stretch>
        </p:blipFill>
        <p:spPr bwMode="auto">
          <a:xfrm>
            <a:off x="179388" y="227013"/>
            <a:ext cx="8223250" cy="6411912"/>
          </a:xfrm>
          <a:prstGeom prst="rect">
            <a:avLst/>
          </a:prstGeom>
          <a:noFill/>
          <a:ln w="9525">
            <a:noFill/>
            <a:miter lim="800000"/>
            <a:headEnd/>
            <a:tailEnd/>
          </a:ln>
        </p:spPr>
      </p:pic>
      <p:sp>
        <p:nvSpPr>
          <p:cNvPr id="140290" name="Text Box 3"/>
          <p:cNvSpPr txBox="1">
            <a:spLocks noChangeArrowheads="1"/>
          </p:cNvSpPr>
          <p:nvPr/>
        </p:nvSpPr>
        <p:spPr bwMode="auto">
          <a:xfrm>
            <a:off x="7596188" y="2349500"/>
            <a:ext cx="1547812" cy="457200"/>
          </a:xfrm>
          <a:prstGeom prst="rect">
            <a:avLst/>
          </a:prstGeom>
          <a:noFill/>
          <a:ln w="9525">
            <a:noFill/>
            <a:miter lim="800000"/>
            <a:headEnd/>
            <a:tailEnd/>
          </a:ln>
        </p:spPr>
        <p:txBody>
          <a:bodyPr>
            <a:spAutoFit/>
          </a:bodyPr>
          <a:lstStyle/>
          <a:p>
            <a:pPr>
              <a:spcBef>
                <a:spcPct val="50000"/>
              </a:spcBef>
            </a:pPr>
            <a:r>
              <a:rPr lang="hu-HU" sz="1600" b="1"/>
              <a:t>PDB ID 1t2k</a:t>
            </a:r>
            <a:r>
              <a:rPr lang="hu-HU" b="1"/>
              <a:t> </a:t>
            </a:r>
          </a:p>
        </p:txBody>
      </p:sp>
      <p:sp>
        <p:nvSpPr>
          <p:cNvPr id="140291" name="Text Box 4"/>
          <p:cNvSpPr txBox="1">
            <a:spLocks noChangeArrowheads="1"/>
          </p:cNvSpPr>
          <p:nvPr/>
        </p:nvSpPr>
        <p:spPr bwMode="auto">
          <a:xfrm>
            <a:off x="7596188" y="5516563"/>
            <a:ext cx="1547812" cy="304800"/>
          </a:xfrm>
          <a:prstGeom prst="rect">
            <a:avLst/>
          </a:prstGeom>
          <a:noFill/>
          <a:ln w="9525">
            <a:noFill/>
            <a:miter lim="800000"/>
            <a:headEnd/>
            <a:tailEnd/>
          </a:ln>
        </p:spPr>
        <p:txBody>
          <a:bodyPr>
            <a:spAutoFit/>
          </a:bodyPr>
          <a:lstStyle/>
          <a:p>
            <a:pPr>
              <a:spcBef>
                <a:spcPct val="50000"/>
              </a:spcBef>
            </a:pPr>
            <a:r>
              <a:rPr lang="hu-HU" sz="1400" b="1"/>
              <a:t>PDB ID 1jj4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4"/>
          <p:cNvPicPr>
            <a:picLocks noChangeAspect="1" noChangeArrowheads="1"/>
          </p:cNvPicPr>
          <p:nvPr/>
        </p:nvPicPr>
        <p:blipFill>
          <a:blip r:embed="rId3" cstate="print"/>
          <a:srcRect/>
          <a:stretch>
            <a:fillRect/>
          </a:stretch>
        </p:blipFill>
        <p:spPr bwMode="auto">
          <a:xfrm>
            <a:off x="436563" y="1435100"/>
            <a:ext cx="8269287" cy="3994150"/>
          </a:xfrm>
          <a:prstGeom prst="rect">
            <a:avLst/>
          </a:prstGeom>
          <a:noFill/>
          <a:ln w="9525">
            <a:noFill/>
            <a:miter lim="800000"/>
            <a:headEnd/>
            <a:tailEnd/>
          </a:ln>
        </p:spPr>
      </p:pic>
      <p:sp>
        <p:nvSpPr>
          <p:cNvPr id="235522" name="Text Box 5"/>
          <p:cNvSpPr txBox="1">
            <a:spLocks noChangeArrowheads="1"/>
          </p:cNvSpPr>
          <p:nvPr/>
        </p:nvSpPr>
        <p:spPr bwMode="auto">
          <a:xfrm>
            <a:off x="539750" y="908050"/>
            <a:ext cx="1295400" cy="457200"/>
          </a:xfrm>
          <a:prstGeom prst="rect">
            <a:avLst/>
          </a:prstGeom>
          <a:solidFill>
            <a:srgbClr val="008080">
              <a:alpha val="50195"/>
            </a:srgbClr>
          </a:solidFill>
          <a:ln w="9525">
            <a:noFill/>
            <a:miter lim="800000"/>
            <a:headEnd/>
            <a:tailEnd/>
          </a:ln>
        </p:spPr>
        <p:txBody>
          <a:bodyPr>
            <a:spAutoFit/>
          </a:bodyPr>
          <a:lstStyle/>
          <a:p>
            <a:pPr>
              <a:spcBef>
                <a:spcPct val="50000"/>
              </a:spcBef>
            </a:pPr>
            <a:r>
              <a:rPr lang="hu-HU" b="1">
                <a:solidFill>
                  <a:srgbClr val="FFCC00"/>
                </a:solidFill>
              </a:rPr>
              <a:t>HMGB1</a:t>
            </a:r>
          </a:p>
        </p:txBody>
      </p:sp>
      <p:sp>
        <p:nvSpPr>
          <p:cNvPr id="235523" name="Text Box 6"/>
          <p:cNvSpPr txBox="1">
            <a:spLocks noChangeArrowheads="1"/>
          </p:cNvSpPr>
          <p:nvPr/>
        </p:nvSpPr>
        <p:spPr bwMode="auto">
          <a:xfrm>
            <a:off x="7335838" y="5545138"/>
            <a:ext cx="1223962" cy="457200"/>
          </a:xfrm>
          <a:prstGeom prst="rect">
            <a:avLst/>
          </a:prstGeom>
          <a:solidFill>
            <a:schemeClr val="folHlink">
              <a:alpha val="50195"/>
            </a:schemeClr>
          </a:solidFill>
          <a:ln w="9525">
            <a:noFill/>
            <a:miter lim="800000"/>
            <a:headEnd/>
            <a:tailEnd/>
          </a:ln>
        </p:spPr>
        <p:txBody>
          <a:bodyPr>
            <a:spAutoFit/>
          </a:bodyPr>
          <a:lstStyle/>
          <a:p>
            <a:pPr>
              <a:spcBef>
                <a:spcPct val="50000"/>
              </a:spcBef>
            </a:pPr>
            <a:r>
              <a:rPr lang="hu-HU" b="1">
                <a:solidFill>
                  <a:srgbClr val="FF6600"/>
                </a:solidFill>
              </a:rPr>
              <a:t>Ph</a:t>
            </a:r>
            <a:r>
              <a:rPr lang="hu-HU" b="1">
                <a:solidFill>
                  <a:srgbClr val="00CC00"/>
                </a:solidFill>
              </a:rPr>
              <a:t>o4</a:t>
            </a:r>
          </a:p>
        </p:txBody>
      </p:sp>
      <p:sp>
        <p:nvSpPr>
          <p:cNvPr id="235524" name="Text Box 7"/>
          <p:cNvSpPr txBox="1">
            <a:spLocks noChangeArrowheads="1"/>
          </p:cNvSpPr>
          <p:nvPr/>
        </p:nvSpPr>
        <p:spPr bwMode="auto">
          <a:xfrm>
            <a:off x="3779838" y="5589588"/>
            <a:ext cx="1512887" cy="457200"/>
          </a:xfrm>
          <a:prstGeom prst="rect">
            <a:avLst/>
          </a:prstGeom>
          <a:solidFill>
            <a:schemeClr val="folHlink">
              <a:alpha val="50195"/>
            </a:schemeClr>
          </a:solidFill>
          <a:ln w="9525">
            <a:noFill/>
            <a:miter lim="800000"/>
            <a:headEnd/>
            <a:tailEnd/>
          </a:ln>
        </p:spPr>
        <p:txBody>
          <a:bodyPr>
            <a:spAutoFit/>
          </a:bodyPr>
          <a:lstStyle/>
          <a:p>
            <a:pPr>
              <a:spcBef>
                <a:spcPct val="50000"/>
              </a:spcBef>
            </a:pPr>
            <a:r>
              <a:rPr lang="hu-HU" b="1">
                <a:solidFill>
                  <a:srgbClr val="00FFCC"/>
                </a:solidFill>
              </a:rPr>
              <a:t>Hox</a:t>
            </a:r>
            <a:r>
              <a:rPr lang="hu-HU" b="1"/>
              <a:t>-</a:t>
            </a:r>
            <a:r>
              <a:rPr lang="hu-HU" b="1">
                <a:solidFill>
                  <a:srgbClr val="800080"/>
                </a:solidFill>
              </a:rPr>
              <a:t>Exd</a:t>
            </a:r>
          </a:p>
        </p:txBody>
      </p:sp>
      <p:sp>
        <p:nvSpPr>
          <p:cNvPr id="6" name="Szövegdoboz 5"/>
          <p:cNvSpPr txBox="1"/>
          <p:nvPr/>
        </p:nvSpPr>
        <p:spPr>
          <a:xfrm>
            <a:off x="2339752" y="260648"/>
            <a:ext cx="6624736" cy="923330"/>
          </a:xfrm>
          <a:prstGeom prst="rect">
            <a:avLst/>
          </a:prstGeom>
          <a:noFill/>
        </p:spPr>
        <p:txBody>
          <a:bodyPr wrap="square" rtlCol="0">
            <a:spAutoFit/>
          </a:bodyPr>
          <a:lstStyle/>
          <a:p>
            <a:r>
              <a:rPr lang="hu-HU" sz="1800" b="1" dirty="0" err="1" smtClean="0">
                <a:solidFill>
                  <a:srgbClr val="C00000"/>
                </a:solidFill>
              </a:rPr>
              <a:t>shape</a:t>
            </a:r>
            <a:r>
              <a:rPr lang="hu-HU" sz="1800" b="1" dirty="0" smtClean="0">
                <a:solidFill>
                  <a:srgbClr val="C00000"/>
                </a:solidFill>
              </a:rPr>
              <a:t> </a:t>
            </a:r>
            <a:r>
              <a:rPr lang="hu-HU" sz="1800" b="1" dirty="0" err="1" smtClean="0">
                <a:solidFill>
                  <a:srgbClr val="C00000"/>
                </a:solidFill>
              </a:rPr>
              <a:t>readout</a:t>
            </a:r>
            <a:r>
              <a:rPr lang="hu-HU" sz="1800" dirty="0" smtClean="0"/>
              <a:t>: </a:t>
            </a:r>
            <a:r>
              <a:rPr lang="hu-HU" sz="1800" dirty="0" err="1" smtClean="0"/>
              <a:t>einige</a:t>
            </a:r>
            <a:r>
              <a:rPr lang="hu-HU" sz="1800" dirty="0" smtClean="0"/>
              <a:t> </a:t>
            </a:r>
            <a:r>
              <a:rPr lang="hu-HU" sz="1800" dirty="0" err="1" smtClean="0"/>
              <a:t>TF-en</a:t>
            </a:r>
            <a:r>
              <a:rPr lang="hu-HU" sz="1800" dirty="0" smtClean="0"/>
              <a:t> (</a:t>
            </a:r>
            <a:r>
              <a:rPr lang="hu-HU" sz="1800" dirty="0" err="1" smtClean="0"/>
              <a:t>wie</a:t>
            </a:r>
            <a:r>
              <a:rPr lang="hu-HU" sz="1800" dirty="0" smtClean="0"/>
              <a:t> HMG Box </a:t>
            </a:r>
            <a:r>
              <a:rPr lang="hu-HU" sz="1800" dirty="0" err="1" smtClean="0"/>
              <a:t>TF-en</a:t>
            </a:r>
            <a:r>
              <a:rPr lang="hu-HU" sz="1800" dirty="0" smtClean="0"/>
              <a:t>) </a:t>
            </a:r>
            <a:r>
              <a:rPr lang="hu-HU" sz="1800" dirty="0" err="1" smtClean="0"/>
              <a:t>binden</a:t>
            </a:r>
            <a:r>
              <a:rPr lang="hu-HU" sz="1800" dirty="0" smtClean="0"/>
              <a:t> in die </a:t>
            </a:r>
            <a:r>
              <a:rPr lang="hu-HU" sz="1800" dirty="0" err="1" smtClean="0"/>
              <a:t>kleine</a:t>
            </a:r>
            <a:r>
              <a:rPr lang="hu-HU" sz="1800" dirty="0" smtClean="0"/>
              <a:t> </a:t>
            </a:r>
            <a:r>
              <a:rPr lang="hu-HU" sz="1800" dirty="0" err="1" smtClean="0"/>
              <a:t>Furche</a:t>
            </a:r>
            <a:r>
              <a:rPr lang="hu-HU" sz="1800" dirty="0" smtClean="0"/>
              <a:t>, </a:t>
            </a:r>
            <a:r>
              <a:rPr lang="hu-HU" sz="1800" b="1" dirty="0" err="1" smtClean="0"/>
              <a:t>ohne</a:t>
            </a:r>
            <a:r>
              <a:rPr lang="hu-HU" sz="1800" dirty="0" smtClean="0"/>
              <a:t> </a:t>
            </a:r>
            <a:r>
              <a:rPr lang="hu-HU" sz="1800" dirty="0" err="1" smtClean="0"/>
              <a:t>stärkere</a:t>
            </a:r>
            <a:r>
              <a:rPr lang="hu-HU" sz="1800" dirty="0" smtClean="0"/>
              <a:t> </a:t>
            </a:r>
            <a:r>
              <a:rPr lang="hu-HU" sz="1800" dirty="0" err="1" smtClean="0"/>
              <a:t>Sequenzerkennung</a:t>
            </a:r>
            <a:r>
              <a:rPr lang="hu-HU" sz="1800" dirty="0" smtClean="0"/>
              <a:t>, </a:t>
            </a:r>
            <a:r>
              <a:rPr lang="hu-HU" sz="1800" dirty="0" err="1" smtClean="0"/>
              <a:t>nur</a:t>
            </a:r>
            <a:r>
              <a:rPr lang="hu-HU" sz="1800" dirty="0" smtClean="0"/>
              <a:t> </a:t>
            </a:r>
            <a:r>
              <a:rPr lang="hu-HU" sz="1800" dirty="0" err="1" smtClean="0"/>
              <a:t>das</a:t>
            </a:r>
            <a:r>
              <a:rPr lang="hu-HU" sz="1800" dirty="0" smtClean="0"/>
              <a:t> </a:t>
            </a:r>
            <a:r>
              <a:rPr lang="hu-HU" sz="1800" b="1" dirty="0" err="1" smtClean="0">
                <a:solidFill>
                  <a:srgbClr val="C00000"/>
                </a:solidFill>
              </a:rPr>
              <a:t>Gestalt</a:t>
            </a:r>
            <a:r>
              <a:rPr lang="hu-HU" sz="1800" dirty="0" smtClean="0"/>
              <a:t> der </a:t>
            </a:r>
            <a:r>
              <a:rPr lang="hu-HU" sz="1800" dirty="0" err="1" smtClean="0"/>
              <a:t>kleine</a:t>
            </a:r>
            <a:r>
              <a:rPr lang="hu-HU" sz="1800" dirty="0" smtClean="0"/>
              <a:t> </a:t>
            </a:r>
            <a:r>
              <a:rPr lang="hu-HU" sz="1800" dirty="0" err="1" smtClean="0"/>
              <a:t>Furche</a:t>
            </a:r>
            <a:r>
              <a:rPr lang="hu-HU" sz="1800" dirty="0" smtClean="0"/>
              <a:t> </a:t>
            </a:r>
            <a:r>
              <a:rPr lang="hu-HU" sz="1800" dirty="0" err="1" smtClean="0"/>
              <a:t>ist</a:t>
            </a:r>
            <a:r>
              <a:rPr lang="hu-HU" sz="1800" dirty="0" smtClean="0"/>
              <a:t> </a:t>
            </a:r>
            <a:r>
              <a:rPr lang="hu-HU" sz="1800" dirty="0" err="1" smtClean="0"/>
              <a:t>entscheidend</a:t>
            </a:r>
            <a:r>
              <a:rPr lang="hu-HU" sz="1800" dirty="0" smtClean="0"/>
              <a:t>.</a:t>
            </a:r>
            <a:endParaRPr lang="de-DE"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z="3600" b="1" dirty="0" err="1" smtClean="0">
                <a:latin typeface="Arial" pitchFamily="34" charset="0"/>
                <a:cs typeface="Arial" pitchFamily="34" charset="0"/>
              </a:rPr>
              <a:t>Typen</a:t>
            </a:r>
            <a:r>
              <a:rPr lang="hu-HU" sz="3600" b="1" dirty="0" smtClean="0">
                <a:latin typeface="Arial" pitchFamily="34" charset="0"/>
                <a:cs typeface="Arial" pitchFamily="34" charset="0"/>
              </a:rPr>
              <a:t> der </a:t>
            </a:r>
            <a:r>
              <a:rPr lang="hu-HU" sz="3600" b="1" dirty="0" err="1" smtClean="0">
                <a:latin typeface="Arial" pitchFamily="34" charset="0"/>
                <a:cs typeface="Arial" pitchFamily="34" charset="0"/>
              </a:rPr>
              <a:t>speziellen</a:t>
            </a:r>
            <a:r>
              <a:rPr lang="hu-HU" sz="3600" b="1" dirty="0" smtClean="0">
                <a:latin typeface="Arial" pitchFamily="34" charset="0"/>
                <a:cs typeface="Arial" pitchFamily="34" charset="0"/>
              </a:rPr>
              <a:t> </a:t>
            </a:r>
            <a:r>
              <a:rPr lang="hu-HU" sz="3600" b="1" dirty="0" err="1" smtClean="0">
                <a:latin typeface="Arial" pitchFamily="34" charset="0"/>
                <a:cs typeface="Arial" pitchFamily="34" charset="0"/>
              </a:rPr>
              <a:t>TF-en</a:t>
            </a:r>
            <a:endParaRPr lang="de-DE" sz="3600" b="1" dirty="0">
              <a:latin typeface="Arial" pitchFamily="34" charset="0"/>
              <a:cs typeface="Arial" pitchFamily="34" charset="0"/>
            </a:endParaRPr>
          </a:p>
        </p:txBody>
      </p:sp>
      <p:sp>
        <p:nvSpPr>
          <p:cNvPr id="3" name="Alcím 2"/>
          <p:cNvSpPr>
            <a:spLocks noGrp="1"/>
          </p:cNvSpPr>
          <p:nvPr>
            <p:ph type="subTitle" idx="1"/>
          </p:nvPr>
        </p:nvSpPr>
        <p:spPr/>
        <p:txBody>
          <a:bodyPr/>
          <a:lstStyle/>
          <a:p>
            <a:endParaRPr lang="de-D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MBOG5  17-5"/>
          <p:cNvPicPr>
            <a:picLocks noChangeAspect="1" noChangeArrowheads="1"/>
          </p:cNvPicPr>
          <p:nvPr/>
        </p:nvPicPr>
        <p:blipFill>
          <a:blip r:embed="rId3" cstate="print"/>
          <a:srcRect/>
          <a:stretch>
            <a:fillRect/>
          </a:stretch>
        </p:blipFill>
        <p:spPr bwMode="auto">
          <a:xfrm>
            <a:off x="304800" y="304800"/>
            <a:ext cx="2557463" cy="6096000"/>
          </a:xfrm>
          <a:prstGeom prst="rect">
            <a:avLst/>
          </a:prstGeom>
          <a:noFill/>
          <a:ln w="9525">
            <a:noFill/>
            <a:miter lim="800000"/>
            <a:headEnd/>
            <a:tailEnd/>
          </a:ln>
        </p:spPr>
      </p:pic>
      <p:sp>
        <p:nvSpPr>
          <p:cNvPr id="144386" name="Text Box 4"/>
          <p:cNvSpPr txBox="1">
            <a:spLocks noChangeArrowheads="1"/>
          </p:cNvSpPr>
          <p:nvPr/>
        </p:nvSpPr>
        <p:spPr bwMode="auto">
          <a:xfrm>
            <a:off x="3276600" y="1147763"/>
            <a:ext cx="5327650" cy="3352800"/>
          </a:xfrm>
          <a:prstGeom prst="rect">
            <a:avLst/>
          </a:prstGeom>
          <a:noFill/>
          <a:ln w="9525">
            <a:noFill/>
            <a:miter lim="800000"/>
            <a:headEnd/>
            <a:tailEnd/>
          </a:ln>
        </p:spPr>
        <p:txBody>
          <a:bodyPr>
            <a:spAutoFit/>
          </a:bodyPr>
          <a:lstStyle/>
          <a:p>
            <a:pPr eaLnBrk="0" hangingPunct="0">
              <a:spcBef>
                <a:spcPct val="50000"/>
              </a:spcBef>
            </a:pPr>
            <a:r>
              <a:rPr lang="hu-HU" b="1" dirty="0">
                <a:solidFill>
                  <a:srgbClr val="A50021"/>
                </a:solidFill>
              </a:rPr>
              <a:t>1. </a:t>
            </a:r>
            <a:r>
              <a:rPr lang="hu-HU" b="1" dirty="0" err="1">
                <a:solidFill>
                  <a:srgbClr val="A50021"/>
                </a:solidFill>
              </a:rPr>
              <a:t>Homeodomän-enthaltene</a:t>
            </a:r>
            <a:r>
              <a:rPr lang="hu-HU" b="1" dirty="0">
                <a:solidFill>
                  <a:srgbClr val="A50021"/>
                </a:solidFill>
              </a:rPr>
              <a:t> </a:t>
            </a:r>
            <a:r>
              <a:rPr lang="hu-HU" b="1" dirty="0" err="1">
                <a:solidFill>
                  <a:srgbClr val="A50021"/>
                </a:solidFill>
              </a:rPr>
              <a:t>TF-en</a:t>
            </a:r>
            <a:endParaRPr lang="hu-HU" b="1" dirty="0">
              <a:solidFill>
                <a:srgbClr val="A50021"/>
              </a:solidFill>
            </a:endParaRPr>
          </a:p>
          <a:p>
            <a:pPr eaLnBrk="0" hangingPunct="0">
              <a:spcBef>
                <a:spcPct val="50000"/>
              </a:spcBef>
            </a:pPr>
            <a:r>
              <a:rPr lang="hu-HU" sz="2000" dirty="0" err="1" smtClean="0"/>
              <a:t>besitzen</a:t>
            </a:r>
            <a:r>
              <a:rPr lang="hu-HU" sz="2000" dirty="0" smtClean="0"/>
              <a:t> </a:t>
            </a:r>
            <a:r>
              <a:rPr lang="hu-HU" sz="2000" dirty="0" err="1" smtClean="0"/>
              <a:t>das</a:t>
            </a:r>
            <a:r>
              <a:rPr lang="hu-HU" sz="2000" dirty="0" smtClean="0"/>
              <a:t> </a:t>
            </a:r>
            <a:r>
              <a:rPr lang="hu-HU" sz="2000" dirty="0" err="1"/>
              <a:t>evolutionsbiologisch</a:t>
            </a:r>
            <a:r>
              <a:rPr lang="hu-HU" sz="2000" dirty="0"/>
              <a:t> </a:t>
            </a:r>
            <a:r>
              <a:rPr lang="hu-HU" sz="2000" dirty="0" err="1"/>
              <a:t>sehr</a:t>
            </a:r>
            <a:r>
              <a:rPr lang="hu-HU" sz="2000" dirty="0"/>
              <a:t> </a:t>
            </a:r>
            <a:r>
              <a:rPr lang="hu-HU" sz="2000" dirty="0" smtClean="0"/>
              <a:t>alt </a:t>
            </a:r>
            <a:r>
              <a:rPr lang="hu-HU" sz="2000" dirty="0" err="1"/>
              <a:t>Helix-Turn-Helix</a:t>
            </a:r>
            <a:r>
              <a:rPr lang="hu-HU" sz="2000" dirty="0"/>
              <a:t> </a:t>
            </a:r>
            <a:r>
              <a:rPr lang="hu-HU" sz="2000" dirty="0" err="1"/>
              <a:t>Motiv</a:t>
            </a:r>
            <a:r>
              <a:rPr lang="hu-HU" sz="2000" dirty="0"/>
              <a:t> (</a:t>
            </a:r>
            <a:r>
              <a:rPr lang="hu-HU" sz="2000" dirty="0" err="1"/>
              <a:t>bHTH</a:t>
            </a:r>
            <a:r>
              <a:rPr lang="hu-HU" sz="2000" dirty="0"/>
              <a:t>).</a:t>
            </a:r>
          </a:p>
          <a:p>
            <a:pPr eaLnBrk="0" hangingPunct="0">
              <a:spcBef>
                <a:spcPct val="50000"/>
              </a:spcBef>
            </a:pPr>
            <a:r>
              <a:rPr lang="hu-HU" sz="2000" dirty="0" err="1"/>
              <a:t>Einteilung</a:t>
            </a:r>
            <a:r>
              <a:rPr lang="hu-HU" sz="2000" dirty="0"/>
              <a:t> </a:t>
            </a:r>
            <a:r>
              <a:rPr lang="hu-HU" sz="2000" dirty="0" err="1"/>
              <a:t>basiert</a:t>
            </a:r>
            <a:r>
              <a:rPr lang="hu-HU" sz="2000" dirty="0"/>
              <a:t> an der </a:t>
            </a:r>
            <a:r>
              <a:rPr lang="hu-HU" sz="2000" dirty="0" err="1"/>
              <a:t>Struktur</a:t>
            </a:r>
            <a:r>
              <a:rPr lang="hu-HU" sz="2000" dirty="0"/>
              <a:t> des </a:t>
            </a:r>
            <a:r>
              <a:rPr lang="hu-HU" sz="2000" dirty="0" err="1"/>
              <a:t>DNS-bindenden</a:t>
            </a:r>
            <a:r>
              <a:rPr lang="hu-HU" sz="2000" dirty="0"/>
              <a:t> </a:t>
            </a:r>
            <a:r>
              <a:rPr lang="hu-HU" sz="2000" dirty="0" err="1"/>
              <a:t>Domäns</a:t>
            </a:r>
            <a:r>
              <a:rPr lang="hu-HU" sz="2000" dirty="0"/>
              <a:t>: </a:t>
            </a:r>
            <a:r>
              <a:rPr lang="hu-HU" sz="2000" b="1" dirty="0" err="1"/>
              <a:t>Homeodomän</a:t>
            </a:r>
            <a:r>
              <a:rPr lang="hu-HU" sz="2000" dirty="0"/>
              <a:t> </a:t>
            </a:r>
            <a:r>
              <a:rPr lang="hu-HU" sz="2000" dirty="0" err="1"/>
              <a:t>aus</a:t>
            </a:r>
            <a:r>
              <a:rPr lang="hu-HU" sz="2000" dirty="0"/>
              <a:t> 60 AS, die 3 </a:t>
            </a:r>
            <a:r>
              <a:rPr lang="hu-HU" sz="2000" dirty="0" err="1">
                <a:latin typeface="Symbol" pitchFamily="18" charset="2"/>
              </a:rPr>
              <a:t>a</a:t>
            </a:r>
            <a:r>
              <a:rPr lang="hu-HU" sz="2000" dirty="0" err="1"/>
              <a:t>-Helix</a:t>
            </a:r>
            <a:r>
              <a:rPr lang="hu-HU" sz="2000" dirty="0"/>
              <a:t> (und </a:t>
            </a:r>
            <a:r>
              <a:rPr lang="hu-HU" sz="2000" dirty="0" err="1"/>
              <a:t>dazwischen</a:t>
            </a:r>
            <a:r>
              <a:rPr lang="hu-HU" sz="2000" dirty="0"/>
              <a:t> </a:t>
            </a:r>
            <a:r>
              <a:rPr lang="hu-HU" sz="2000" dirty="0" err="1"/>
              <a:t>liegenden</a:t>
            </a:r>
            <a:r>
              <a:rPr lang="hu-HU" sz="2000" dirty="0"/>
              <a:t> </a:t>
            </a:r>
            <a:r>
              <a:rPr lang="hu-HU" sz="2000" dirty="0" err="1"/>
              <a:t>kurze</a:t>
            </a:r>
            <a:r>
              <a:rPr lang="hu-HU" sz="2000" dirty="0"/>
              <a:t> </a:t>
            </a:r>
            <a:r>
              <a:rPr lang="hu-HU" sz="2000" dirty="0" err="1"/>
              <a:t>Peptidbrücke</a:t>
            </a:r>
            <a:r>
              <a:rPr lang="hu-HU" sz="2000" dirty="0"/>
              <a:t>) </a:t>
            </a:r>
            <a:r>
              <a:rPr lang="hu-HU" sz="2000" dirty="0" err="1"/>
              <a:t>bilden</a:t>
            </a:r>
            <a:r>
              <a:rPr lang="hu-HU" sz="2000" dirty="0"/>
              <a:t>.</a:t>
            </a:r>
          </a:p>
          <a:p>
            <a:pPr eaLnBrk="0" hangingPunct="0">
              <a:spcBef>
                <a:spcPct val="50000"/>
              </a:spcBef>
            </a:pPr>
            <a:r>
              <a:rPr lang="hu-HU" sz="2000" dirty="0" err="1"/>
              <a:t>lac-Repressor</a:t>
            </a:r>
            <a:r>
              <a:rPr lang="hu-HU" sz="2000" dirty="0"/>
              <a:t>, CAP (E. coli) </a:t>
            </a:r>
            <a:r>
              <a:rPr lang="hu-HU" sz="2000" dirty="0" err="1"/>
              <a:t>sind</a:t>
            </a:r>
            <a:r>
              <a:rPr lang="hu-HU" sz="2000" dirty="0"/>
              <a:t> die </a:t>
            </a:r>
            <a:r>
              <a:rPr lang="hu-HU" sz="2000" dirty="0" err="1"/>
              <a:t>erst</a:t>
            </a:r>
            <a:r>
              <a:rPr lang="hu-HU" sz="2000" dirty="0"/>
              <a:t> </a:t>
            </a:r>
            <a:r>
              <a:rPr lang="hu-HU" sz="2000" dirty="0" err="1"/>
              <a:t>beschriebene</a:t>
            </a:r>
            <a:r>
              <a:rPr lang="hu-HU" sz="2000" dirty="0"/>
              <a:t> </a:t>
            </a:r>
            <a:r>
              <a:rPr lang="hu-HU" sz="2000" dirty="0" err="1"/>
              <a:t>bHTH</a:t>
            </a:r>
            <a:r>
              <a:rPr lang="hu-HU" sz="2000" dirty="0"/>
              <a:t> </a:t>
            </a:r>
            <a:r>
              <a:rPr lang="hu-HU" sz="2000" dirty="0" err="1"/>
              <a:t>TF-en</a:t>
            </a:r>
            <a:r>
              <a:rPr lang="hu-HU" sz="2000" dirty="0"/>
              <a:t>.</a:t>
            </a:r>
          </a:p>
        </p:txBody>
      </p:sp>
      <p:sp>
        <p:nvSpPr>
          <p:cNvPr id="144387" name="Text Box 5"/>
          <p:cNvSpPr txBox="1">
            <a:spLocks noChangeArrowheads="1"/>
          </p:cNvSpPr>
          <p:nvPr/>
        </p:nvSpPr>
        <p:spPr bwMode="auto">
          <a:xfrm>
            <a:off x="3995738" y="4868863"/>
            <a:ext cx="3887787" cy="581025"/>
          </a:xfrm>
          <a:prstGeom prst="rect">
            <a:avLst/>
          </a:prstGeom>
          <a:noFill/>
          <a:ln w="9525">
            <a:noFill/>
            <a:miter lim="800000"/>
            <a:headEnd/>
            <a:tailEnd/>
          </a:ln>
        </p:spPr>
        <p:txBody>
          <a:bodyPr>
            <a:spAutoFit/>
          </a:bodyPr>
          <a:lstStyle/>
          <a:p>
            <a:pPr eaLnBrk="0" hangingPunct="0">
              <a:spcBef>
                <a:spcPct val="50000"/>
              </a:spcBef>
            </a:pPr>
            <a:r>
              <a:rPr lang="hu-HU" sz="1600"/>
              <a:t>DNS-Bindung: </a:t>
            </a:r>
            <a:r>
              <a:rPr lang="hu-HU" sz="1600">
                <a:latin typeface="Symbol" pitchFamily="18" charset="2"/>
              </a:rPr>
              <a:t>a</a:t>
            </a:r>
            <a:r>
              <a:rPr lang="hu-HU" sz="1600" baseline="-25000"/>
              <a:t>3</a:t>
            </a:r>
            <a:r>
              <a:rPr lang="hu-HU" sz="1600"/>
              <a:t>-Helix bindet in die major groove</a:t>
            </a:r>
          </a:p>
        </p:txBody>
      </p:sp>
      <p:sp>
        <p:nvSpPr>
          <p:cNvPr id="144388" name="Text Box 6"/>
          <p:cNvSpPr txBox="1">
            <a:spLocks noChangeArrowheads="1"/>
          </p:cNvSpPr>
          <p:nvPr/>
        </p:nvSpPr>
        <p:spPr bwMode="auto">
          <a:xfrm>
            <a:off x="2987675" y="185738"/>
            <a:ext cx="6156325" cy="579437"/>
          </a:xfrm>
          <a:prstGeom prst="rect">
            <a:avLst/>
          </a:prstGeom>
          <a:noFill/>
          <a:ln w="9525">
            <a:noFill/>
            <a:miter lim="800000"/>
            <a:headEnd/>
            <a:tailEnd/>
          </a:ln>
        </p:spPr>
        <p:txBody>
          <a:bodyPr>
            <a:spAutoFit/>
          </a:bodyPr>
          <a:lstStyle/>
          <a:p>
            <a:pPr>
              <a:spcBef>
                <a:spcPct val="50000"/>
              </a:spcBef>
            </a:pPr>
            <a:r>
              <a:rPr lang="hu-HU" sz="3200" b="1"/>
              <a:t>Grundtypen der TF-Familien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6"/>
          <p:cNvSpPr>
            <a:spLocks noGrp="1" noChangeArrowheads="1"/>
          </p:cNvSpPr>
          <p:nvPr>
            <p:ph type="title" idx="4294967295"/>
          </p:nvPr>
        </p:nvSpPr>
        <p:spPr>
          <a:xfrm>
            <a:off x="685800" y="609600"/>
            <a:ext cx="7772400" cy="803275"/>
          </a:xfrm>
        </p:spPr>
        <p:txBody>
          <a:bodyPr/>
          <a:lstStyle/>
          <a:p>
            <a:r>
              <a:rPr lang="hu-HU" smtClean="0">
                <a:latin typeface="Arial" charset="0"/>
                <a:cs typeface="Arial" charset="0"/>
              </a:rPr>
              <a:t>Homeodomän</a:t>
            </a:r>
          </a:p>
        </p:txBody>
      </p:sp>
      <p:sp>
        <p:nvSpPr>
          <p:cNvPr id="146434" name="Rectangle 7"/>
          <p:cNvSpPr>
            <a:spLocks noGrp="1" noChangeArrowheads="1"/>
          </p:cNvSpPr>
          <p:nvPr>
            <p:ph type="body" idx="4294967295"/>
          </p:nvPr>
        </p:nvSpPr>
        <p:spPr/>
        <p:txBody>
          <a:bodyPr/>
          <a:lstStyle/>
          <a:p>
            <a:r>
              <a:rPr lang="hu-HU" sz="2400" b="1" smtClean="0">
                <a:solidFill>
                  <a:srgbClr val="C00000"/>
                </a:solidFill>
                <a:latin typeface="Arial" charset="0"/>
                <a:cs typeface="Arial" charset="0"/>
              </a:rPr>
              <a:t>Homeobox</a:t>
            </a:r>
            <a:r>
              <a:rPr lang="hu-HU" sz="2400" smtClean="0">
                <a:latin typeface="Arial" charset="0"/>
                <a:cs typeface="Arial" charset="0"/>
              </a:rPr>
              <a:t>: 180 Bp im Gen</a:t>
            </a:r>
          </a:p>
          <a:p>
            <a:r>
              <a:rPr lang="hu-HU" sz="2400" b="1" smtClean="0">
                <a:solidFill>
                  <a:srgbClr val="C00000"/>
                </a:solidFill>
                <a:latin typeface="Arial" charset="0"/>
                <a:cs typeface="Arial" charset="0"/>
              </a:rPr>
              <a:t>Homeodomän</a:t>
            </a:r>
            <a:r>
              <a:rPr lang="hu-HU" sz="2400" smtClean="0">
                <a:latin typeface="Arial" charset="0"/>
                <a:cs typeface="Arial" charset="0"/>
              </a:rPr>
              <a:t>: bindet DNS und besteht aus 60AS (Konservativ: intraspezies und interspezies)</a:t>
            </a:r>
          </a:p>
          <a:p>
            <a:r>
              <a:rPr lang="hu-HU" sz="2400" smtClean="0">
                <a:latin typeface="Arial" charset="0"/>
                <a:cs typeface="Arial" charset="0"/>
              </a:rPr>
              <a:t>Homeodomän enthält drei </a:t>
            </a:r>
            <a:r>
              <a:rPr lang="hu-HU" sz="2400" smtClean="0">
                <a:latin typeface="Symbol" pitchFamily="18" charset="2"/>
                <a:cs typeface="Arial" charset="0"/>
              </a:rPr>
              <a:t>a</a:t>
            </a:r>
            <a:r>
              <a:rPr lang="hu-HU" sz="2400" smtClean="0">
                <a:latin typeface="Arial" charset="0"/>
                <a:cs typeface="Arial" charset="0"/>
              </a:rPr>
              <a:t>-Helix: </a:t>
            </a:r>
            <a:br>
              <a:rPr lang="hu-HU" sz="2400" smtClean="0">
                <a:latin typeface="Arial" charset="0"/>
                <a:cs typeface="Arial" charset="0"/>
              </a:rPr>
            </a:br>
            <a:r>
              <a:rPr lang="hu-HU" sz="2400" b="1" smtClean="0">
                <a:latin typeface="Arial" charset="0"/>
                <a:cs typeface="Arial" charset="0"/>
              </a:rPr>
              <a:t>Helix1 - loop -  Helix2 - turn - Helix3 </a:t>
            </a:r>
            <a:br>
              <a:rPr lang="hu-HU" sz="2400" b="1" smtClean="0">
                <a:latin typeface="Arial" charset="0"/>
                <a:cs typeface="Arial" charset="0"/>
              </a:rPr>
            </a:br>
            <a:r>
              <a:rPr lang="hu-HU" sz="2400" b="1" smtClean="0">
                <a:latin typeface="Arial" charset="0"/>
                <a:cs typeface="Arial" charset="0"/>
              </a:rPr>
              <a:t>Helix2 und Helix3 </a:t>
            </a:r>
            <a:r>
              <a:rPr lang="hu-HU" sz="2400" smtClean="0">
                <a:latin typeface="Arial" charset="0"/>
                <a:cs typeface="Arial" charset="0"/>
              </a:rPr>
              <a:t>sind durch den „Turn” getrennt (vgl. Hox Proteine gehören den Helix-Turn-Helix Typ TF-en)</a:t>
            </a:r>
          </a:p>
          <a:p>
            <a:r>
              <a:rPr lang="hu-HU" sz="2400" smtClean="0">
                <a:latin typeface="Arial" charset="0"/>
                <a:cs typeface="Arial" charset="0"/>
              </a:rPr>
              <a:t>Helix3: DNS-recognition helix</a:t>
            </a:r>
          </a:p>
          <a:p>
            <a:r>
              <a:rPr lang="hu-HU" sz="2400" smtClean="0">
                <a:latin typeface="Arial" charset="0"/>
                <a:cs typeface="Arial" charset="0"/>
              </a:rPr>
              <a:t>Sequenzspezifizität ist aber nicht sehr hoch!</a:t>
            </a:r>
          </a:p>
          <a:p>
            <a:endParaRPr lang="hu-HU" sz="240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p:cNvSpPr/>
          <p:nvPr/>
        </p:nvSpPr>
        <p:spPr bwMode="auto">
          <a:xfrm>
            <a:off x="251520" y="404664"/>
            <a:ext cx="2736304" cy="792088"/>
          </a:xfrm>
          <a:prstGeom prst="rect">
            <a:avLst/>
          </a:prstGeom>
          <a:solidFill>
            <a:schemeClr val="accent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6386" name="Line 5"/>
          <p:cNvSpPr>
            <a:spLocks noChangeShapeType="1"/>
          </p:cNvSpPr>
          <p:nvPr/>
        </p:nvSpPr>
        <p:spPr bwMode="auto">
          <a:xfrm>
            <a:off x="1331913" y="1052513"/>
            <a:ext cx="215900" cy="576262"/>
          </a:xfrm>
          <a:prstGeom prst="line">
            <a:avLst/>
          </a:prstGeom>
          <a:noFill/>
          <a:ln w="38100">
            <a:solidFill>
              <a:srgbClr val="FF0000"/>
            </a:solidFill>
            <a:round/>
            <a:headEnd/>
            <a:tailEnd type="triangle" w="med" len="med"/>
          </a:ln>
        </p:spPr>
        <p:txBody>
          <a:bodyPr/>
          <a:lstStyle/>
          <a:p>
            <a:endParaRPr lang="hu-HU"/>
          </a:p>
        </p:txBody>
      </p:sp>
      <p:sp>
        <p:nvSpPr>
          <p:cNvPr id="16387" name="Line 6"/>
          <p:cNvSpPr>
            <a:spLocks noChangeShapeType="1"/>
          </p:cNvSpPr>
          <p:nvPr/>
        </p:nvSpPr>
        <p:spPr bwMode="auto">
          <a:xfrm>
            <a:off x="1763713" y="2133600"/>
            <a:ext cx="215900" cy="576263"/>
          </a:xfrm>
          <a:prstGeom prst="line">
            <a:avLst/>
          </a:prstGeom>
          <a:noFill/>
          <a:ln w="38100">
            <a:solidFill>
              <a:srgbClr val="FF0000"/>
            </a:solidFill>
            <a:round/>
            <a:headEnd/>
            <a:tailEnd type="triangle" w="med" len="med"/>
          </a:ln>
        </p:spPr>
        <p:txBody>
          <a:bodyPr/>
          <a:lstStyle/>
          <a:p>
            <a:endParaRPr lang="hu-HU"/>
          </a:p>
        </p:txBody>
      </p:sp>
      <p:sp>
        <p:nvSpPr>
          <p:cNvPr id="16388" name="Line 7"/>
          <p:cNvSpPr>
            <a:spLocks noChangeShapeType="1"/>
          </p:cNvSpPr>
          <p:nvPr/>
        </p:nvSpPr>
        <p:spPr bwMode="auto">
          <a:xfrm>
            <a:off x="2195513" y="3213100"/>
            <a:ext cx="215900" cy="576263"/>
          </a:xfrm>
          <a:prstGeom prst="line">
            <a:avLst/>
          </a:prstGeom>
          <a:noFill/>
          <a:ln w="38100">
            <a:solidFill>
              <a:srgbClr val="FF0000"/>
            </a:solidFill>
            <a:round/>
            <a:headEnd/>
            <a:tailEnd type="triangle" w="med" len="med"/>
          </a:ln>
        </p:spPr>
        <p:txBody>
          <a:bodyPr/>
          <a:lstStyle/>
          <a:p>
            <a:endParaRPr lang="hu-HU"/>
          </a:p>
        </p:txBody>
      </p:sp>
      <p:sp>
        <p:nvSpPr>
          <p:cNvPr id="16389" name="Line 8"/>
          <p:cNvSpPr>
            <a:spLocks noChangeShapeType="1"/>
          </p:cNvSpPr>
          <p:nvPr/>
        </p:nvSpPr>
        <p:spPr bwMode="auto">
          <a:xfrm>
            <a:off x="2627313" y="4365625"/>
            <a:ext cx="215900" cy="576263"/>
          </a:xfrm>
          <a:prstGeom prst="line">
            <a:avLst/>
          </a:prstGeom>
          <a:noFill/>
          <a:ln w="38100">
            <a:solidFill>
              <a:srgbClr val="FF0000"/>
            </a:solidFill>
            <a:round/>
            <a:headEnd/>
            <a:tailEnd type="triangle" w="med" len="med"/>
          </a:ln>
        </p:spPr>
        <p:txBody>
          <a:bodyPr/>
          <a:lstStyle/>
          <a:p>
            <a:endParaRPr lang="hu-HU"/>
          </a:p>
        </p:txBody>
      </p:sp>
      <p:grpSp>
        <p:nvGrpSpPr>
          <p:cNvPr id="10" name="Csoportba foglalás 9"/>
          <p:cNvGrpSpPr/>
          <p:nvPr/>
        </p:nvGrpSpPr>
        <p:grpSpPr>
          <a:xfrm>
            <a:off x="539750" y="549275"/>
            <a:ext cx="8280722" cy="4838700"/>
            <a:chOff x="539750" y="549275"/>
            <a:chExt cx="8280722" cy="4838700"/>
          </a:xfrm>
        </p:grpSpPr>
        <p:sp>
          <p:nvSpPr>
            <p:cNvPr id="16385" name="Text Box 4"/>
            <p:cNvSpPr txBox="1">
              <a:spLocks noChangeArrowheads="1"/>
            </p:cNvSpPr>
            <p:nvPr/>
          </p:nvSpPr>
          <p:spPr bwMode="auto">
            <a:xfrm>
              <a:off x="539750" y="549275"/>
              <a:ext cx="7632700" cy="4838700"/>
            </a:xfrm>
            <a:prstGeom prst="rect">
              <a:avLst/>
            </a:prstGeom>
            <a:noFill/>
            <a:ln w="9525">
              <a:noFill/>
              <a:miter lim="800000"/>
              <a:headEnd/>
              <a:tailEnd/>
            </a:ln>
          </p:spPr>
          <p:txBody>
            <a:bodyPr>
              <a:spAutoFit/>
            </a:bodyPr>
            <a:lstStyle/>
            <a:p>
              <a:pPr eaLnBrk="0" hangingPunct="0">
                <a:spcBef>
                  <a:spcPct val="50000"/>
                </a:spcBef>
              </a:pPr>
              <a:r>
                <a:rPr lang="hu-HU" dirty="0" err="1"/>
                <a:t>Transkription</a:t>
              </a:r>
              <a:endParaRPr lang="hu-HU" dirty="0"/>
            </a:p>
            <a:p>
              <a:pPr eaLnBrk="0" hangingPunct="0">
                <a:spcBef>
                  <a:spcPct val="50000"/>
                </a:spcBef>
              </a:pPr>
              <a:endParaRPr lang="hu-HU" dirty="0"/>
            </a:p>
            <a:p>
              <a:pPr eaLnBrk="0" hangingPunct="0">
                <a:spcBef>
                  <a:spcPct val="50000"/>
                </a:spcBef>
              </a:pPr>
              <a:r>
                <a:rPr lang="hu-HU" dirty="0"/>
                <a:t>         </a:t>
              </a:r>
              <a:r>
                <a:rPr lang="hu-HU" dirty="0" err="1"/>
                <a:t>posttranskriptionale</a:t>
              </a:r>
              <a:r>
                <a:rPr lang="hu-HU" dirty="0"/>
                <a:t> </a:t>
              </a:r>
              <a:r>
                <a:rPr lang="hu-HU" dirty="0" err="1"/>
                <a:t>Kontrolle</a:t>
              </a:r>
              <a:endParaRPr lang="hu-HU" dirty="0"/>
            </a:p>
            <a:p>
              <a:pPr eaLnBrk="0" hangingPunct="0">
                <a:spcBef>
                  <a:spcPct val="50000"/>
                </a:spcBef>
              </a:pPr>
              <a:endParaRPr lang="hu-HU" dirty="0"/>
            </a:p>
            <a:p>
              <a:pPr eaLnBrk="0" hangingPunct="0">
                <a:spcBef>
                  <a:spcPct val="50000"/>
                </a:spcBef>
              </a:pPr>
              <a:r>
                <a:rPr lang="hu-HU" dirty="0"/>
                <a:t>               </a:t>
              </a:r>
              <a:r>
                <a:rPr lang="hu-HU" dirty="0" err="1"/>
                <a:t>Splei</a:t>
              </a:r>
              <a:r>
                <a:rPr lang="en-US" dirty="0">
                  <a:latin typeface="Times New Roman" pitchFamily="18" charset="0"/>
                  <a:cs typeface="Times New Roman" pitchFamily="18" charset="0"/>
                </a:rPr>
                <a:t>ß</a:t>
              </a:r>
              <a:r>
                <a:rPr lang="hu-HU" dirty="0"/>
                <a:t>en</a:t>
              </a:r>
            </a:p>
            <a:p>
              <a:pPr eaLnBrk="0" hangingPunct="0">
                <a:spcBef>
                  <a:spcPct val="50000"/>
                </a:spcBef>
              </a:pPr>
              <a:endParaRPr lang="hu-HU" dirty="0"/>
            </a:p>
            <a:p>
              <a:pPr eaLnBrk="0" hangingPunct="0">
                <a:spcBef>
                  <a:spcPct val="50000"/>
                </a:spcBef>
              </a:pPr>
              <a:r>
                <a:rPr lang="hu-HU" dirty="0"/>
                <a:t>                     </a:t>
              </a:r>
              <a:r>
                <a:rPr lang="hu-HU" dirty="0" err="1"/>
                <a:t>Translation</a:t>
              </a:r>
              <a:endParaRPr lang="hu-HU" dirty="0"/>
            </a:p>
            <a:p>
              <a:pPr eaLnBrk="0" hangingPunct="0">
                <a:spcBef>
                  <a:spcPct val="50000"/>
                </a:spcBef>
              </a:pPr>
              <a:endParaRPr lang="hu-HU" dirty="0"/>
            </a:p>
            <a:p>
              <a:pPr eaLnBrk="0" hangingPunct="0">
                <a:spcBef>
                  <a:spcPct val="50000"/>
                </a:spcBef>
              </a:pPr>
              <a:r>
                <a:rPr lang="hu-HU" dirty="0"/>
                <a:t>                           posttranslationelle </a:t>
              </a:r>
              <a:r>
                <a:rPr lang="hu-HU" dirty="0" err="1"/>
                <a:t>Modifizierungen</a:t>
              </a:r>
              <a:endParaRPr lang="hu-HU" dirty="0"/>
            </a:p>
          </p:txBody>
        </p:sp>
        <p:sp>
          <p:nvSpPr>
            <p:cNvPr id="8" name="Szövegdoboz 7"/>
            <p:cNvSpPr txBox="1"/>
            <p:nvPr/>
          </p:nvSpPr>
          <p:spPr>
            <a:xfrm>
              <a:off x="4572000" y="579023"/>
              <a:ext cx="4248472" cy="461665"/>
            </a:xfrm>
            <a:prstGeom prst="rect">
              <a:avLst/>
            </a:prstGeom>
            <a:solidFill>
              <a:srgbClr val="C00000">
                <a:alpha val="30000"/>
              </a:srgbClr>
            </a:solidFill>
          </p:spPr>
          <p:txBody>
            <a:bodyPr wrap="square" rtlCol="0">
              <a:spAutoFit/>
            </a:bodyPr>
            <a:lstStyle/>
            <a:p>
              <a:r>
                <a:rPr lang="hu-HU" dirty="0" err="1" smtClean="0"/>
                <a:t>Das</a:t>
              </a:r>
              <a:r>
                <a:rPr lang="hu-HU" dirty="0" smtClean="0"/>
                <a:t> </a:t>
              </a:r>
              <a:r>
                <a:rPr lang="hu-HU" dirty="0" err="1" smtClean="0"/>
                <a:t>Thema</a:t>
              </a:r>
              <a:r>
                <a:rPr lang="hu-HU" dirty="0" smtClean="0"/>
                <a:t> </a:t>
              </a:r>
              <a:r>
                <a:rPr lang="hu-HU" dirty="0" err="1" smtClean="0"/>
                <a:t>dieses</a:t>
              </a:r>
              <a:r>
                <a:rPr lang="hu-HU" dirty="0" smtClean="0"/>
                <a:t> </a:t>
              </a:r>
              <a:r>
                <a:rPr lang="hu-HU" dirty="0" err="1" smtClean="0"/>
                <a:t>Vorträges</a:t>
              </a:r>
              <a:endParaRPr lang="de-DE" dirty="0"/>
            </a:p>
          </p:txBody>
        </p:sp>
        <p:sp>
          <p:nvSpPr>
            <p:cNvPr id="9" name="Line 6"/>
            <p:cNvSpPr>
              <a:spLocks noChangeShapeType="1"/>
            </p:cNvSpPr>
            <p:nvPr/>
          </p:nvSpPr>
          <p:spPr bwMode="auto">
            <a:xfrm flipH="1">
              <a:off x="3257923" y="824665"/>
              <a:ext cx="1080119" cy="0"/>
            </a:xfrm>
            <a:prstGeom prst="line">
              <a:avLst/>
            </a:prstGeom>
            <a:noFill/>
            <a:ln w="136525">
              <a:solidFill>
                <a:srgbClr val="FF0000"/>
              </a:solidFill>
              <a:round/>
              <a:headEnd/>
              <a:tailEnd type="triangle" w="med" len="med"/>
            </a:ln>
          </p:spPr>
          <p:txBody>
            <a:bodyPr/>
            <a:lstStyle/>
            <a:p>
              <a:endParaRPr lang="hu-HU"/>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zövegdoboz 3"/>
          <p:cNvSpPr txBox="1">
            <a:spLocks noChangeArrowheads="1"/>
          </p:cNvSpPr>
          <p:nvPr/>
        </p:nvSpPr>
        <p:spPr bwMode="auto">
          <a:xfrm>
            <a:off x="395288" y="4868863"/>
            <a:ext cx="7056437" cy="1816100"/>
          </a:xfrm>
          <a:prstGeom prst="rect">
            <a:avLst/>
          </a:prstGeom>
          <a:noFill/>
          <a:ln w="9525">
            <a:noFill/>
            <a:miter lim="800000"/>
            <a:headEnd/>
            <a:tailEnd/>
          </a:ln>
        </p:spPr>
        <p:txBody>
          <a:bodyPr>
            <a:spAutoFit/>
          </a:bodyPr>
          <a:lstStyle/>
          <a:p>
            <a:pPr eaLnBrk="0" hangingPunct="0"/>
            <a:r>
              <a:rPr lang="en-US" sz="1400" b="1">
                <a:cs typeface="Arial" charset="0"/>
              </a:rPr>
              <a:t>Structure of HOX (A). Domains of murine HOXD4. Scale drawing indicates the linker (L) separating the YPWM motif (Y) from the homeodomain (HD). Thick black lines denote positions of the activation domain (activation), a region that inhibits trimer formation with PBX and MEIS partners (trimer inhibition), an extreme N-terminal domain conserved among many HOX proteins (conserved), regions just C-terminal to the homeodomain and in the N-terminal arm that define the specificity of DFD function (specificity), and two domains conserved among DFD and fourth paralog HOX proteins (Dfd). </a:t>
            </a:r>
            <a:endParaRPr lang="de-DE" sz="1400" b="1">
              <a:cs typeface="Arial" charset="0"/>
            </a:endParaRPr>
          </a:p>
        </p:txBody>
      </p:sp>
      <p:grpSp>
        <p:nvGrpSpPr>
          <p:cNvPr id="147458" name="Csoportba foglalás 6"/>
          <p:cNvGrpSpPr>
            <a:grpSpLocks/>
          </p:cNvGrpSpPr>
          <p:nvPr/>
        </p:nvGrpSpPr>
        <p:grpSpPr bwMode="auto">
          <a:xfrm>
            <a:off x="3059113" y="188913"/>
            <a:ext cx="5800725" cy="2649537"/>
            <a:chOff x="684213" y="620713"/>
            <a:chExt cx="5800725" cy="2649537"/>
          </a:xfrm>
        </p:grpSpPr>
        <p:pic>
          <p:nvPicPr>
            <p:cNvPr id="147460" name="Picture 2"/>
            <p:cNvPicPr>
              <a:picLocks noChangeAspect="1" noChangeArrowheads="1"/>
            </p:cNvPicPr>
            <p:nvPr/>
          </p:nvPicPr>
          <p:blipFill>
            <a:blip r:embed="rId3" cstate="print"/>
            <a:srcRect/>
            <a:stretch>
              <a:fillRect/>
            </a:stretch>
          </p:blipFill>
          <p:spPr bwMode="auto">
            <a:xfrm>
              <a:off x="684213" y="620713"/>
              <a:ext cx="5800725" cy="2649537"/>
            </a:xfrm>
            <a:prstGeom prst="rect">
              <a:avLst/>
            </a:prstGeom>
            <a:noFill/>
            <a:ln w="9525">
              <a:noFill/>
              <a:miter lim="800000"/>
              <a:headEnd/>
              <a:tailEnd/>
            </a:ln>
          </p:spPr>
        </p:pic>
        <p:sp>
          <p:nvSpPr>
            <p:cNvPr id="147461" name="Szövegdoboz 6"/>
            <p:cNvSpPr txBox="1">
              <a:spLocks noChangeArrowheads="1"/>
            </p:cNvSpPr>
            <p:nvPr/>
          </p:nvSpPr>
          <p:spPr bwMode="auto">
            <a:xfrm>
              <a:off x="900113" y="1125538"/>
              <a:ext cx="863600" cy="306387"/>
            </a:xfrm>
            <a:prstGeom prst="rect">
              <a:avLst/>
            </a:prstGeom>
            <a:noFill/>
            <a:ln w="9525">
              <a:noFill/>
              <a:miter lim="800000"/>
              <a:headEnd/>
              <a:tailEnd/>
            </a:ln>
          </p:spPr>
          <p:txBody>
            <a:bodyPr>
              <a:spAutoFit/>
            </a:bodyPr>
            <a:lstStyle/>
            <a:p>
              <a:pPr eaLnBrk="0" hangingPunct="0"/>
              <a:r>
                <a:rPr lang="hu-HU" sz="1400" b="1">
                  <a:cs typeface="Arial" charset="0"/>
                </a:rPr>
                <a:t>N-term</a:t>
              </a:r>
              <a:endParaRPr lang="de-DE" sz="1400" b="1">
                <a:cs typeface="Arial" charset="0"/>
              </a:endParaRPr>
            </a:p>
          </p:txBody>
        </p:sp>
        <p:sp>
          <p:nvSpPr>
            <p:cNvPr id="147462" name="Szövegdoboz 7"/>
            <p:cNvSpPr txBox="1">
              <a:spLocks noChangeArrowheads="1"/>
            </p:cNvSpPr>
            <p:nvPr/>
          </p:nvSpPr>
          <p:spPr bwMode="auto">
            <a:xfrm>
              <a:off x="5435600" y="1128713"/>
              <a:ext cx="865188" cy="307975"/>
            </a:xfrm>
            <a:prstGeom prst="rect">
              <a:avLst/>
            </a:prstGeom>
            <a:noFill/>
            <a:ln w="9525">
              <a:noFill/>
              <a:miter lim="800000"/>
              <a:headEnd/>
              <a:tailEnd/>
            </a:ln>
          </p:spPr>
          <p:txBody>
            <a:bodyPr>
              <a:spAutoFit/>
            </a:bodyPr>
            <a:lstStyle/>
            <a:p>
              <a:pPr eaLnBrk="0" hangingPunct="0"/>
              <a:r>
                <a:rPr lang="hu-HU" sz="1400" b="1">
                  <a:cs typeface="Arial" charset="0"/>
                </a:rPr>
                <a:t>C-term</a:t>
              </a:r>
              <a:endParaRPr lang="de-DE" sz="1400" b="1">
                <a:cs typeface="Arial" charset="0"/>
              </a:endParaRPr>
            </a:p>
          </p:txBody>
        </p:sp>
      </p:grpSp>
      <p:sp>
        <p:nvSpPr>
          <p:cNvPr id="147459" name="Text Box 7"/>
          <p:cNvSpPr txBox="1">
            <a:spLocks noChangeArrowheads="1"/>
          </p:cNvSpPr>
          <p:nvPr/>
        </p:nvSpPr>
        <p:spPr bwMode="auto">
          <a:xfrm>
            <a:off x="250825" y="2852738"/>
            <a:ext cx="8893175" cy="2032000"/>
          </a:xfrm>
          <a:prstGeom prst="rect">
            <a:avLst/>
          </a:prstGeom>
          <a:noFill/>
          <a:ln w="9525">
            <a:noFill/>
            <a:miter lim="800000"/>
            <a:headEnd/>
            <a:tailEnd/>
          </a:ln>
        </p:spPr>
        <p:txBody>
          <a:bodyPr>
            <a:spAutoFit/>
          </a:bodyPr>
          <a:lstStyle/>
          <a:p>
            <a:pPr eaLnBrk="0" hangingPunct="0">
              <a:spcBef>
                <a:spcPct val="50000"/>
              </a:spcBef>
            </a:pPr>
            <a:r>
              <a:rPr lang="hu-HU" sz="1800"/>
              <a:t>Struktur eines Hox Proteins:</a:t>
            </a:r>
          </a:p>
          <a:p>
            <a:pPr eaLnBrk="0" hangingPunct="0">
              <a:spcBef>
                <a:spcPct val="50000"/>
              </a:spcBef>
            </a:pPr>
            <a:r>
              <a:rPr lang="hu-HU" sz="1800"/>
              <a:t>HD: Homeodomän, 60 Aminosäure, kodiert durch Homeobox im Hox Gen</a:t>
            </a:r>
          </a:p>
          <a:p>
            <a:pPr eaLnBrk="0" hangingPunct="0">
              <a:spcBef>
                <a:spcPct val="50000"/>
              </a:spcBef>
            </a:pPr>
            <a:r>
              <a:rPr lang="hu-HU" sz="1800"/>
              <a:t>L: Linker Region</a:t>
            </a:r>
          </a:p>
          <a:p>
            <a:pPr eaLnBrk="0" hangingPunct="0">
              <a:spcBef>
                <a:spcPct val="50000"/>
              </a:spcBef>
            </a:pPr>
            <a:r>
              <a:rPr lang="hu-HU" sz="1800"/>
              <a:t>Y: Hexapeptide (siehe später), aber auch YPWM-Motiv erwähnt</a:t>
            </a:r>
          </a:p>
          <a:p>
            <a:pPr eaLnBrk="0" hangingPunct="0">
              <a:spcBef>
                <a:spcPct val="50000"/>
              </a:spcBef>
            </a:pPr>
            <a:r>
              <a:rPr lang="hu-HU" sz="1800"/>
              <a:t>TAD: „activation”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3" cstate="print"/>
          <a:srcRect/>
          <a:stretch>
            <a:fillRect/>
          </a:stretch>
        </p:blipFill>
        <p:spPr bwMode="auto">
          <a:xfrm>
            <a:off x="0" y="0"/>
            <a:ext cx="9144000" cy="4648200"/>
          </a:xfrm>
          <a:prstGeom prst="rect">
            <a:avLst/>
          </a:prstGeom>
          <a:noFill/>
          <a:ln w="9525">
            <a:noFill/>
            <a:miter lim="800000"/>
            <a:headEnd/>
            <a:tailEnd/>
          </a:ln>
        </p:spPr>
      </p:pic>
      <p:pic>
        <p:nvPicPr>
          <p:cNvPr id="149506" name="Picture 4"/>
          <p:cNvPicPr>
            <a:picLocks noChangeAspect="1" noChangeArrowheads="1"/>
          </p:cNvPicPr>
          <p:nvPr/>
        </p:nvPicPr>
        <p:blipFill>
          <a:blip r:embed="rId4" cstate="print"/>
          <a:srcRect/>
          <a:stretch>
            <a:fillRect/>
          </a:stretch>
        </p:blipFill>
        <p:spPr bwMode="auto">
          <a:xfrm>
            <a:off x="0" y="5448300"/>
            <a:ext cx="9144000" cy="989013"/>
          </a:xfrm>
          <a:prstGeom prst="rect">
            <a:avLst/>
          </a:prstGeom>
          <a:noFill/>
          <a:ln w="9525">
            <a:noFill/>
            <a:miter lim="800000"/>
            <a:headEnd/>
            <a:tailEnd/>
          </a:ln>
        </p:spPr>
      </p:pic>
      <p:sp>
        <p:nvSpPr>
          <p:cNvPr id="149507" name="Szövegdoboz 3"/>
          <p:cNvSpPr txBox="1">
            <a:spLocks noChangeArrowheads="1"/>
          </p:cNvSpPr>
          <p:nvPr/>
        </p:nvSpPr>
        <p:spPr bwMode="auto">
          <a:xfrm>
            <a:off x="179388" y="4724400"/>
            <a:ext cx="8640762" cy="707886"/>
          </a:xfrm>
          <a:prstGeom prst="rect">
            <a:avLst/>
          </a:prstGeom>
          <a:noFill/>
          <a:ln w="9525">
            <a:noFill/>
            <a:miter lim="800000"/>
            <a:headEnd/>
            <a:tailEnd/>
          </a:ln>
        </p:spPr>
        <p:txBody>
          <a:bodyPr>
            <a:spAutoFit/>
          </a:bodyPr>
          <a:lstStyle/>
          <a:p>
            <a:r>
              <a:rPr lang="hu-HU" sz="2000" dirty="0" err="1">
                <a:cs typeface="Arial" charset="0"/>
              </a:rPr>
              <a:t>Bindung</a:t>
            </a:r>
            <a:r>
              <a:rPr lang="hu-HU" sz="2000" dirty="0">
                <a:cs typeface="Arial" charset="0"/>
              </a:rPr>
              <a:t> des </a:t>
            </a:r>
            <a:r>
              <a:rPr lang="hu-HU" sz="2000" dirty="0" err="1">
                <a:cs typeface="Arial" charset="0"/>
              </a:rPr>
              <a:t>Hoxmeodomäns</a:t>
            </a:r>
            <a:r>
              <a:rPr lang="hu-HU" sz="2000" dirty="0">
                <a:cs typeface="Arial" charset="0"/>
              </a:rPr>
              <a:t> an der DNS (am </a:t>
            </a:r>
            <a:r>
              <a:rPr lang="hu-HU" sz="2000" dirty="0" err="1">
                <a:cs typeface="Arial" charset="0"/>
              </a:rPr>
              <a:t>Beispiel</a:t>
            </a:r>
            <a:r>
              <a:rPr lang="hu-HU" sz="2000" dirty="0">
                <a:cs typeface="Arial" charset="0"/>
              </a:rPr>
              <a:t> von </a:t>
            </a:r>
            <a:r>
              <a:rPr lang="hu-HU" sz="2000" dirty="0" err="1" smtClean="0">
                <a:cs typeface="Arial" charset="0"/>
              </a:rPr>
              <a:t>Antennapedia</a:t>
            </a:r>
            <a:r>
              <a:rPr lang="hu-HU" sz="2000" dirty="0" smtClean="0">
                <a:cs typeface="Arial" charset="0"/>
              </a:rPr>
              <a:t> </a:t>
            </a:r>
            <a:r>
              <a:rPr lang="hu-HU" sz="2000" dirty="0" err="1" smtClean="0">
                <a:cs typeface="Arial" charset="0"/>
              </a:rPr>
              <a:t>von</a:t>
            </a:r>
            <a:r>
              <a:rPr lang="hu-HU" sz="2000" dirty="0" smtClean="0">
                <a:cs typeface="Arial" charset="0"/>
              </a:rPr>
              <a:t> </a:t>
            </a:r>
            <a:r>
              <a:rPr lang="hu-HU" sz="2000" dirty="0" err="1" smtClean="0">
                <a:cs typeface="Arial" charset="0"/>
              </a:rPr>
              <a:t>Drosi</a:t>
            </a:r>
            <a:r>
              <a:rPr lang="hu-HU" sz="2000" dirty="0" smtClean="0">
                <a:cs typeface="Arial" charset="0"/>
              </a:rPr>
              <a:t>)</a:t>
            </a:r>
            <a:endParaRPr lang="de-DE" sz="2000" dirty="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MBOG5  17-6"/>
          <p:cNvPicPr>
            <a:picLocks noChangeAspect="1" noChangeArrowheads="1"/>
          </p:cNvPicPr>
          <p:nvPr/>
        </p:nvPicPr>
        <p:blipFill>
          <a:blip r:embed="rId3" cstate="print"/>
          <a:srcRect/>
          <a:stretch>
            <a:fillRect/>
          </a:stretch>
        </p:blipFill>
        <p:spPr bwMode="auto">
          <a:xfrm>
            <a:off x="0" y="1244600"/>
            <a:ext cx="9144000" cy="4608513"/>
          </a:xfrm>
          <a:prstGeom prst="rect">
            <a:avLst/>
          </a:prstGeom>
          <a:noFill/>
          <a:ln w="9525">
            <a:noFill/>
            <a:miter lim="800000"/>
            <a:headEnd/>
            <a:tailEnd/>
          </a:ln>
        </p:spPr>
      </p:pic>
      <p:sp>
        <p:nvSpPr>
          <p:cNvPr id="151554" name="Text Box 4"/>
          <p:cNvSpPr txBox="1">
            <a:spLocks noChangeArrowheads="1"/>
          </p:cNvSpPr>
          <p:nvPr/>
        </p:nvSpPr>
        <p:spPr bwMode="auto">
          <a:xfrm>
            <a:off x="250825" y="749300"/>
            <a:ext cx="4752975" cy="457200"/>
          </a:xfrm>
          <a:prstGeom prst="rect">
            <a:avLst/>
          </a:prstGeom>
          <a:noFill/>
          <a:ln w="9525">
            <a:noFill/>
            <a:miter lim="800000"/>
            <a:headEnd/>
            <a:tailEnd/>
          </a:ln>
        </p:spPr>
        <p:txBody>
          <a:bodyPr>
            <a:spAutoFit/>
          </a:bodyPr>
          <a:lstStyle/>
          <a:p>
            <a:pPr eaLnBrk="0" hangingPunct="0">
              <a:spcBef>
                <a:spcPct val="50000"/>
              </a:spcBef>
            </a:pPr>
            <a:r>
              <a:rPr lang="hu-HU" b="1">
                <a:solidFill>
                  <a:srgbClr val="A50021"/>
                </a:solidFill>
              </a:rPr>
              <a:t>2. Zinc finger-enthaltene TF-en</a:t>
            </a:r>
          </a:p>
        </p:txBody>
      </p:sp>
      <p:sp>
        <p:nvSpPr>
          <p:cNvPr id="151555" name="Text Box 5"/>
          <p:cNvSpPr txBox="1">
            <a:spLocks noChangeArrowheads="1"/>
          </p:cNvSpPr>
          <p:nvPr/>
        </p:nvSpPr>
        <p:spPr bwMode="auto">
          <a:xfrm>
            <a:off x="250825" y="5910263"/>
            <a:ext cx="3744913" cy="703262"/>
          </a:xfrm>
          <a:prstGeom prst="rect">
            <a:avLst/>
          </a:prstGeom>
          <a:noFill/>
          <a:ln w="9525">
            <a:noFill/>
            <a:miter lim="800000"/>
            <a:headEnd/>
            <a:tailEnd/>
          </a:ln>
        </p:spPr>
        <p:txBody>
          <a:bodyPr>
            <a:spAutoFit/>
          </a:bodyPr>
          <a:lstStyle/>
          <a:p>
            <a:pPr eaLnBrk="0" hangingPunct="0">
              <a:spcBef>
                <a:spcPct val="50000"/>
              </a:spcBef>
            </a:pPr>
            <a:r>
              <a:rPr lang="hu-HU" sz="1600"/>
              <a:t>C</a:t>
            </a:r>
            <a:r>
              <a:rPr lang="hu-HU" sz="1600" baseline="-25000"/>
              <a:t>4</a:t>
            </a:r>
            <a:r>
              <a:rPr lang="hu-HU" sz="1600"/>
              <a:t>, C</a:t>
            </a:r>
            <a:r>
              <a:rPr lang="hu-HU" sz="1600" baseline="-25000"/>
              <a:t>2</a:t>
            </a:r>
            <a:r>
              <a:rPr lang="hu-HU" sz="1600"/>
              <a:t>H</a:t>
            </a:r>
            <a:r>
              <a:rPr lang="hu-HU" sz="1600" baseline="-25000"/>
              <a:t>2</a:t>
            </a:r>
          </a:p>
          <a:p>
            <a:pPr eaLnBrk="0" hangingPunct="0">
              <a:spcBef>
                <a:spcPct val="50000"/>
              </a:spcBef>
            </a:pPr>
            <a:r>
              <a:rPr lang="hu-HU" sz="1600"/>
              <a:t>DNS-Bindung: </a:t>
            </a:r>
            <a:r>
              <a:rPr lang="hu-HU" sz="1600">
                <a:latin typeface="Symbol" pitchFamily="18" charset="2"/>
              </a:rPr>
              <a:t>a</a:t>
            </a:r>
            <a:r>
              <a:rPr lang="hu-HU" sz="1600"/>
              <a:t>-Helix, major groove</a:t>
            </a:r>
          </a:p>
        </p:txBody>
      </p:sp>
      <p:sp>
        <p:nvSpPr>
          <p:cNvPr id="151556" name="Text Box 6"/>
          <p:cNvSpPr txBox="1">
            <a:spLocks noChangeArrowheads="1"/>
          </p:cNvSpPr>
          <p:nvPr/>
        </p:nvSpPr>
        <p:spPr bwMode="auto">
          <a:xfrm>
            <a:off x="2987675" y="185738"/>
            <a:ext cx="6156325" cy="579437"/>
          </a:xfrm>
          <a:prstGeom prst="rect">
            <a:avLst/>
          </a:prstGeom>
          <a:noFill/>
          <a:ln w="9525">
            <a:noFill/>
            <a:miter lim="800000"/>
            <a:headEnd/>
            <a:tailEnd/>
          </a:ln>
        </p:spPr>
        <p:txBody>
          <a:bodyPr>
            <a:spAutoFit/>
          </a:bodyPr>
          <a:lstStyle/>
          <a:p>
            <a:pPr>
              <a:spcBef>
                <a:spcPct val="50000"/>
              </a:spcBef>
            </a:pPr>
            <a:r>
              <a:rPr lang="hu-HU" sz="3200" b="1"/>
              <a:t>Grundtypen der TF-Familien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r>
              <a:rPr lang="hu-HU" sz="4000" smtClean="0">
                <a:latin typeface="Arial" charset="0"/>
              </a:rPr>
              <a:t>ZNF TF-en</a:t>
            </a:r>
          </a:p>
        </p:txBody>
      </p:sp>
      <p:sp>
        <p:nvSpPr>
          <p:cNvPr id="153602" name="Rectangle 3"/>
          <p:cNvSpPr>
            <a:spLocks noGrp="1" noChangeArrowheads="1"/>
          </p:cNvSpPr>
          <p:nvPr>
            <p:ph type="body" idx="1"/>
          </p:nvPr>
        </p:nvSpPr>
        <p:spPr/>
        <p:txBody>
          <a:bodyPr/>
          <a:lstStyle/>
          <a:p>
            <a:r>
              <a:rPr lang="hu-HU" sz="2800" smtClean="0">
                <a:latin typeface="Arial" charset="0"/>
              </a:rPr>
              <a:t>ZF-TF organisieren sich häufig in tandem repeats (mehrere ZF folgen einander)</a:t>
            </a:r>
          </a:p>
          <a:p>
            <a:r>
              <a:rPr lang="hu-HU" sz="2800" smtClean="0">
                <a:latin typeface="Arial" charset="0"/>
              </a:rPr>
              <a:t>ZF-Proteine: C</a:t>
            </a:r>
            <a:r>
              <a:rPr lang="hu-HU" sz="2800" baseline="-25000" smtClean="0">
                <a:latin typeface="Arial" charset="0"/>
              </a:rPr>
              <a:t>2</a:t>
            </a:r>
            <a:r>
              <a:rPr lang="hu-HU" sz="2800" smtClean="0">
                <a:latin typeface="Arial" charset="0"/>
              </a:rPr>
              <a:t>H</a:t>
            </a:r>
            <a:r>
              <a:rPr lang="hu-HU" sz="2800" baseline="-25000" smtClean="0">
                <a:latin typeface="Arial" charset="0"/>
              </a:rPr>
              <a:t>2</a:t>
            </a:r>
            <a:r>
              <a:rPr lang="hu-HU" sz="2800" smtClean="0">
                <a:latin typeface="Arial" charset="0"/>
              </a:rPr>
              <a:t>, Steroid-Rezeptoren: C</a:t>
            </a:r>
            <a:r>
              <a:rPr lang="hu-HU" sz="2800" baseline="-25000" smtClean="0">
                <a:latin typeface="Arial" charset="0"/>
              </a:rPr>
              <a:t>4</a:t>
            </a:r>
          </a:p>
          <a:p>
            <a:r>
              <a:rPr lang="hu-HU" sz="2800" smtClean="0">
                <a:latin typeface="Arial" charset="0"/>
              </a:rPr>
              <a:t>Basische AS im </a:t>
            </a:r>
            <a:r>
              <a:rPr lang="hu-HU" sz="2800" smtClean="0">
                <a:latin typeface="Symbol" pitchFamily="18" charset="2"/>
              </a:rPr>
              <a:t>a</a:t>
            </a:r>
            <a:r>
              <a:rPr lang="hu-HU" sz="2800" smtClean="0">
                <a:latin typeface="Arial" charset="0"/>
              </a:rPr>
              <a:t>-Helix: DNS-recognition helix</a:t>
            </a:r>
          </a:p>
          <a:p>
            <a:r>
              <a:rPr lang="hu-HU" sz="2800" smtClean="0">
                <a:latin typeface="Arial" charset="0"/>
              </a:rPr>
              <a:t>WT-1 TF (Nieren- und Gonadenentwicklung), </a:t>
            </a:r>
          </a:p>
          <a:p>
            <a:endParaRPr lang="hu-HU" sz="2800" smtClean="0">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5" descr="https://upload.wikimedia.org/wikipedia/commons/thumb/4/4c/Functional_domains_of_the_human_androgen_receptor.svg/744px-Functional_domains_of_the_human_androgen_receptor.svg.png"/>
          <p:cNvPicPr>
            <a:picLocks noChangeAspect="1" noChangeArrowheads="1"/>
          </p:cNvPicPr>
          <p:nvPr/>
        </p:nvPicPr>
        <p:blipFill>
          <a:blip r:embed="rId3" cstate="print"/>
          <a:srcRect/>
          <a:stretch>
            <a:fillRect/>
          </a:stretch>
        </p:blipFill>
        <p:spPr bwMode="auto">
          <a:xfrm>
            <a:off x="0" y="0"/>
            <a:ext cx="8893175" cy="5235575"/>
          </a:xfrm>
          <a:prstGeom prst="rect">
            <a:avLst/>
          </a:prstGeom>
          <a:noFill/>
          <a:ln w="9525">
            <a:noFill/>
            <a:miter lim="800000"/>
            <a:headEnd/>
            <a:tailEnd/>
          </a:ln>
        </p:spPr>
      </p:pic>
      <p:sp>
        <p:nvSpPr>
          <p:cNvPr id="3" name="Szövegdoboz 2"/>
          <p:cNvSpPr txBox="1"/>
          <p:nvPr/>
        </p:nvSpPr>
        <p:spPr>
          <a:xfrm>
            <a:off x="467544" y="5445224"/>
            <a:ext cx="7920880" cy="461665"/>
          </a:xfrm>
          <a:prstGeom prst="rect">
            <a:avLst/>
          </a:prstGeom>
          <a:noFill/>
        </p:spPr>
        <p:txBody>
          <a:bodyPr wrap="square" rtlCol="0">
            <a:spAutoFit/>
          </a:bodyPr>
          <a:lstStyle/>
          <a:p>
            <a:r>
              <a:rPr lang="hu-HU" dirty="0" err="1" smtClean="0"/>
              <a:t>Struktur</a:t>
            </a:r>
            <a:r>
              <a:rPr lang="hu-HU" dirty="0" smtClean="0"/>
              <a:t> der </a:t>
            </a:r>
            <a:r>
              <a:rPr lang="hu-HU" dirty="0" err="1" smtClean="0"/>
              <a:t>Androgenrezeptor</a:t>
            </a:r>
            <a:endParaRPr lang="de-D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p:cNvPicPr>
            <a:picLocks noChangeAspect="1" noChangeArrowheads="1"/>
          </p:cNvPicPr>
          <p:nvPr/>
        </p:nvPicPr>
        <p:blipFill>
          <a:blip r:embed="rId3" cstate="print"/>
          <a:srcRect/>
          <a:stretch>
            <a:fillRect/>
          </a:stretch>
        </p:blipFill>
        <p:spPr bwMode="auto">
          <a:xfrm>
            <a:off x="0" y="15875"/>
            <a:ext cx="5076825" cy="6842125"/>
          </a:xfrm>
          <a:prstGeom prst="rect">
            <a:avLst/>
          </a:prstGeom>
          <a:noFill/>
          <a:ln w="9525">
            <a:noFill/>
            <a:miter lim="800000"/>
            <a:headEnd/>
            <a:tailEnd/>
          </a:ln>
        </p:spPr>
      </p:pic>
      <p:sp>
        <p:nvSpPr>
          <p:cNvPr id="224257" name="Text Box 3"/>
          <p:cNvSpPr txBox="1">
            <a:spLocks noChangeArrowheads="1"/>
          </p:cNvSpPr>
          <p:nvPr/>
        </p:nvSpPr>
        <p:spPr bwMode="auto">
          <a:xfrm>
            <a:off x="4716017" y="304800"/>
            <a:ext cx="4427984" cy="5324535"/>
          </a:xfrm>
          <a:prstGeom prst="rect">
            <a:avLst/>
          </a:prstGeom>
          <a:noFill/>
          <a:ln w="9525">
            <a:noFill/>
            <a:miter lim="800000"/>
            <a:headEnd/>
            <a:tailEnd/>
          </a:ln>
        </p:spPr>
        <p:txBody>
          <a:bodyPr wrap="square">
            <a:spAutoFit/>
          </a:bodyPr>
          <a:lstStyle/>
          <a:p>
            <a:pPr eaLnBrk="0" hangingPunct="0"/>
            <a:r>
              <a:rPr lang="hu-HU" sz="2000" dirty="0" err="1"/>
              <a:t>Androgen</a:t>
            </a:r>
            <a:r>
              <a:rPr lang="hu-HU" sz="2000" dirty="0"/>
              <a:t> </a:t>
            </a:r>
            <a:r>
              <a:rPr lang="hu-HU" sz="2000" dirty="0" err="1"/>
              <a:t>insensitivity</a:t>
            </a:r>
            <a:r>
              <a:rPr lang="hu-HU" sz="2000" dirty="0"/>
              <a:t> </a:t>
            </a:r>
            <a:r>
              <a:rPr lang="hu-HU" sz="2000" dirty="0" err="1"/>
              <a:t>syndrome</a:t>
            </a:r>
            <a:r>
              <a:rPr lang="hu-HU" sz="2000" dirty="0"/>
              <a:t> </a:t>
            </a:r>
            <a:br>
              <a:rPr lang="hu-HU" sz="2000" dirty="0"/>
            </a:br>
            <a:r>
              <a:rPr lang="hu-HU" sz="2000" dirty="0" err="1"/>
              <a:t>oder</a:t>
            </a:r>
            <a:r>
              <a:rPr lang="hu-HU" sz="2000" dirty="0"/>
              <a:t> </a:t>
            </a:r>
            <a:br>
              <a:rPr lang="hu-HU" sz="2000" dirty="0"/>
            </a:br>
            <a:r>
              <a:rPr lang="hu-HU" sz="2000" dirty="0" err="1"/>
              <a:t>testikuläre</a:t>
            </a:r>
            <a:r>
              <a:rPr lang="hu-HU" sz="2000" dirty="0"/>
              <a:t> </a:t>
            </a:r>
            <a:r>
              <a:rPr lang="hu-HU" sz="2000" dirty="0" err="1"/>
              <a:t>Feminisation</a:t>
            </a:r>
            <a:endParaRPr lang="hu-HU" sz="2000" dirty="0"/>
          </a:p>
          <a:p>
            <a:pPr eaLnBrk="0" hangingPunct="0"/>
            <a:endParaRPr lang="hu-HU" sz="2000" dirty="0"/>
          </a:p>
          <a:p>
            <a:pPr eaLnBrk="0" hangingPunct="0"/>
            <a:r>
              <a:rPr lang="hu-HU" sz="2000" dirty="0" err="1"/>
              <a:t>Er</a:t>
            </a:r>
            <a:r>
              <a:rPr lang="hu-HU" sz="2000" dirty="0"/>
              <a:t>? </a:t>
            </a:r>
            <a:r>
              <a:rPr lang="hu-HU" sz="2000" dirty="0" err="1"/>
              <a:t>Sie</a:t>
            </a:r>
            <a:r>
              <a:rPr lang="hu-HU" sz="2000" dirty="0"/>
              <a:t>? </a:t>
            </a:r>
            <a:r>
              <a:rPr lang="hu-HU" sz="2000" dirty="0" err="1"/>
              <a:t>ist</a:t>
            </a:r>
            <a:r>
              <a:rPr lang="hu-HU" sz="2000" dirty="0"/>
              <a:t> </a:t>
            </a:r>
            <a:r>
              <a:rPr lang="hu-HU" sz="2000" dirty="0" err="1"/>
              <a:t>ein</a:t>
            </a:r>
            <a:r>
              <a:rPr lang="hu-HU" sz="2000" dirty="0"/>
              <a:t> Mann mit XY, </a:t>
            </a:r>
            <a:r>
              <a:rPr lang="hu-HU" sz="2000" dirty="0" err="1"/>
              <a:t>Hoden</a:t>
            </a:r>
            <a:r>
              <a:rPr lang="hu-HU" sz="2000" dirty="0"/>
              <a:t>.</a:t>
            </a:r>
          </a:p>
          <a:p>
            <a:pPr eaLnBrk="0" hangingPunct="0"/>
            <a:r>
              <a:rPr lang="hu-HU" sz="2000" dirty="0"/>
              <a:t>(Null-)</a:t>
            </a:r>
            <a:r>
              <a:rPr lang="hu-HU" sz="2000" dirty="0" err="1"/>
              <a:t>Mutation</a:t>
            </a:r>
            <a:r>
              <a:rPr lang="hu-HU" sz="2000" dirty="0"/>
              <a:t> </a:t>
            </a:r>
            <a:r>
              <a:rPr lang="hu-HU" sz="2000" dirty="0" smtClean="0"/>
              <a:t>des </a:t>
            </a:r>
            <a:r>
              <a:rPr lang="hu-HU" sz="2000" dirty="0" err="1" smtClean="0"/>
              <a:t>Androgenrezeptors</a:t>
            </a:r>
            <a:r>
              <a:rPr lang="hu-HU" sz="2000" dirty="0" smtClean="0"/>
              <a:t> (TBP </a:t>
            </a:r>
            <a:r>
              <a:rPr lang="hu-HU" sz="2000" dirty="0"/>
              <a:t> </a:t>
            </a:r>
            <a:r>
              <a:rPr lang="hu-HU" sz="2000" dirty="0" err="1" smtClean="0"/>
              <a:t>oder</a:t>
            </a:r>
            <a:r>
              <a:rPr lang="hu-HU" sz="2000" dirty="0" smtClean="0"/>
              <a:t> </a:t>
            </a:r>
            <a:r>
              <a:rPr lang="hu-HU" sz="2000" dirty="0" err="1" smtClean="0"/>
              <a:t>Testosteron</a:t>
            </a:r>
            <a:r>
              <a:rPr lang="hu-HU" sz="2000" dirty="0" smtClean="0"/>
              <a:t> </a:t>
            </a:r>
            <a:r>
              <a:rPr lang="hu-HU" sz="2000" dirty="0" err="1" smtClean="0"/>
              <a:t>Bindungsprotein</a:t>
            </a:r>
            <a:r>
              <a:rPr lang="hu-HU" sz="2000" dirty="0" smtClean="0"/>
              <a:t>).</a:t>
            </a:r>
          </a:p>
          <a:p>
            <a:pPr eaLnBrk="0" hangingPunct="0"/>
            <a:endParaRPr lang="hu-HU" sz="2000" dirty="0"/>
          </a:p>
          <a:p>
            <a:pPr eaLnBrk="0" hangingPunct="0"/>
            <a:r>
              <a:rPr lang="hu-HU" sz="2000" b="1" dirty="0" err="1">
                <a:solidFill>
                  <a:srgbClr val="C00000"/>
                </a:solidFill>
              </a:rPr>
              <a:t>Keine</a:t>
            </a:r>
            <a:r>
              <a:rPr lang="hu-HU" sz="2000" b="1" dirty="0">
                <a:solidFill>
                  <a:srgbClr val="C00000"/>
                </a:solidFill>
              </a:rPr>
              <a:t> </a:t>
            </a:r>
            <a:r>
              <a:rPr lang="hu-HU" sz="2000" b="1" dirty="0" err="1">
                <a:solidFill>
                  <a:srgbClr val="C00000"/>
                </a:solidFill>
              </a:rPr>
              <a:t>Wolff-Gang</a:t>
            </a:r>
            <a:r>
              <a:rPr lang="hu-HU" sz="2000" b="1" dirty="0">
                <a:solidFill>
                  <a:srgbClr val="C00000"/>
                </a:solidFill>
              </a:rPr>
              <a:t> </a:t>
            </a:r>
            <a:r>
              <a:rPr lang="hu-HU" sz="2000" b="1" dirty="0" err="1" smtClean="0">
                <a:solidFill>
                  <a:srgbClr val="C00000"/>
                </a:solidFill>
              </a:rPr>
              <a:t>Strukturen</a:t>
            </a:r>
            <a:r>
              <a:rPr lang="hu-HU" sz="2000" b="1" dirty="0" smtClean="0">
                <a:solidFill>
                  <a:srgbClr val="C00000"/>
                </a:solidFill>
              </a:rPr>
              <a:t> </a:t>
            </a:r>
            <a:r>
              <a:rPr lang="hu-HU" sz="2000" dirty="0" smtClean="0"/>
              <a:t>(Ductuli </a:t>
            </a:r>
            <a:r>
              <a:rPr lang="hu-HU" sz="2000" dirty="0"/>
              <a:t>efferentes, </a:t>
            </a:r>
            <a:r>
              <a:rPr lang="hu-HU" sz="2000" dirty="0" err="1"/>
              <a:t>Epididymis</a:t>
            </a:r>
            <a:r>
              <a:rPr lang="hu-HU" sz="2000" dirty="0"/>
              <a:t>, Ductus deferens, </a:t>
            </a:r>
            <a:r>
              <a:rPr lang="hu-HU" sz="2000" dirty="0" err="1"/>
              <a:t>Samenbläschen</a:t>
            </a:r>
            <a:r>
              <a:rPr lang="hu-HU" sz="2000" dirty="0"/>
              <a:t>), </a:t>
            </a:r>
            <a:endParaRPr lang="hu-HU" sz="2000" dirty="0" smtClean="0"/>
          </a:p>
          <a:p>
            <a:pPr eaLnBrk="0" hangingPunct="0"/>
            <a:r>
              <a:rPr lang="hu-HU" sz="2000" b="1" dirty="0" err="1" smtClean="0">
                <a:solidFill>
                  <a:srgbClr val="C00000"/>
                </a:solidFill>
              </a:rPr>
              <a:t>keine</a:t>
            </a:r>
            <a:r>
              <a:rPr lang="hu-HU" sz="2000" b="1" dirty="0" smtClean="0">
                <a:solidFill>
                  <a:srgbClr val="C00000"/>
                </a:solidFill>
              </a:rPr>
              <a:t> </a:t>
            </a:r>
            <a:r>
              <a:rPr lang="hu-HU" sz="2000" b="1" dirty="0" err="1" smtClean="0">
                <a:solidFill>
                  <a:srgbClr val="C00000"/>
                </a:solidFill>
              </a:rPr>
              <a:t>Müller-Gang</a:t>
            </a:r>
            <a:r>
              <a:rPr lang="hu-HU" sz="2000" b="1" dirty="0" smtClean="0">
                <a:solidFill>
                  <a:srgbClr val="C00000"/>
                </a:solidFill>
              </a:rPr>
              <a:t> </a:t>
            </a:r>
            <a:r>
              <a:rPr lang="hu-HU" sz="2000" b="1" dirty="0" err="1" smtClean="0">
                <a:solidFill>
                  <a:srgbClr val="C00000"/>
                </a:solidFill>
              </a:rPr>
              <a:t>Abkömmlinge</a:t>
            </a:r>
            <a:r>
              <a:rPr lang="hu-HU" sz="2000" b="1" dirty="0" smtClean="0">
                <a:solidFill>
                  <a:srgbClr val="C00000"/>
                </a:solidFill>
              </a:rPr>
              <a:t> </a:t>
            </a:r>
            <a:r>
              <a:rPr lang="hu-HU" sz="2000" dirty="0" smtClean="0"/>
              <a:t>(Tuba</a:t>
            </a:r>
            <a:r>
              <a:rPr lang="hu-HU" sz="2000" dirty="0"/>
              <a:t>, </a:t>
            </a:r>
            <a:r>
              <a:rPr lang="hu-HU" sz="2000" dirty="0" err="1"/>
              <a:t>Uterus</a:t>
            </a:r>
            <a:r>
              <a:rPr lang="hu-HU" sz="2000" dirty="0"/>
              <a:t>), </a:t>
            </a:r>
            <a:r>
              <a:rPr lang="hu-HU" sz="2000" dirty="0" smtClean="0"/>
              <a:t>AMH </a:t>
            </a:r>
            <a:r>
              <a:rPr lang="hu-HU" sz="2000" dirty="0" err="1" smtClean="0"/>
              <a:t>Funktion</a:t>
            </a:r>
            <a:r>
              <a:rPr lang="hu-HU" sz="2000" dirty="0" smtClean="0"/>
              <a:t> </a:t>
            </a:r>
            <a:r>
              <a:rPr lang="hu-HU" sz="2000" dirty="0" err="1" smtClean="0"/>
              <a:t>ist</a:t>
            </a:r>
            <a:r>
              <a:rPr lang="hu-HU" sz="2000" dirty="0" smtClean="0"/>
              <a:t> in </a:t>
            </a:r>
            <a:r>
              <a:rPr lang="hu-HU" sz="2000" dirty="0" err="1" smtClean="0"/>
              <a:t>Ordnung</a:t>
            </a:r>
            <a:r>
              <a:rPr lang="hu-HU" sz="2000" dirty="0" smtClean="0"/>
              <a:t>;</a:t>
            </a:r>
          </a:p>
          <a:p>
            <a:pPr eaLnBrk="0" hangingPunct="0"/>
            <a:r>
              <a:rPr lang="hu-HU" sz="2000" dirty="0" err="1" smtClean="0"/>
              <a:t>eine</a:t>
            </a:r>
            <a:r>
              <a:rPr lang="hu-HU" sz="2000" dirty="0" smtClean="0"/>
              <a:t> </a:t>
            </a:r>
            <a:r>
              <a:rPr lang="hu-HU" sz="2000" dirty="0" err="1"/>
              <a:t>blind</a:t>
            </a:r>
            <a:r>
              <a:rPr lang="hu-HU" sz="2000" dirty="0"/>
              <a:t> </a:t>
            </a:r>
            <a:r>
              <a:rPr lang="hu-HU" sz="2000" dirty="0" err="1"/>
              <a:t>endende</a:t>
            </a:r>
            <a:r>
              <a:rPr lang="hu-HU" sz="2000" dirty="0"/>
              <a:t> Vagina</a:t>
            </a:r>
          </a:p>
          <a:p>
            <a:pPr eaLnBrk="0" hangingPunct="0"/>
            <a:r>
              <a:rPr lang="hu-HU" sz="2000" dirty="0"/>
              <a:t>(</a:t>
            </a:r>
            <a:r>
              <a:rPr lang="hu-HU" sz="2000" dirty="0" err="1"/>
              <a:t>nicht</a:t>
            </a:r>
            <a:r>
              <a:rPr lang="hu-HU" sz="2000" dirty="0"/>
              <a:t> </a:t>
            </a:r>
            <a:r>
              <a:rPr lang="hu-HU" sz="2000" dirty="0" err="1"/>
              <a:t>selten</a:t>
            </a:r>
            <a:r>
              <a:rPr lang="hu-HU" sz="2000" dirty="0"/>
              <a:t> </a:t>
            </a:r>
            <a:r>
              <a:rPr lang="hu-HU" sz="2000" dirty="0" err="1"/>
              <a:t>bei</a:t>
            </a:r>
            <a:r>
              <a:rPr lang="hu-HU" sz="2000" dirty="0"/>
              <a:t> </a:t>
            </a:r>
            <a:r>
              <a:rPr lang="hu-HU" sz="2000" dirty="0" err="1"/>
              <a:t>Photomodellen</a:t>
            </a:r>
            <a:r>
              <a:rPr lang="hu-HU" sz="2000" dirty="0"/>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MBOG5  17-7"/>
          <p:cNvPicPr>
            <a:picLocks noChangeAspect="1" noChangeArrowheads="1"/>
          </p:cNvPicPr>
          <p:nvPr/>
        </p:nvPicPr>
        <p:blipFill>
          <a:blip r:embed="rId3" cstate="print"/>
          <a:srcRect/>
          <a:stretch>
            <a:fillRect/>
          </a:stretch>
        </p:blipFill>
        <p:spPr bwMode="auto">
          <a:xfrm>
            <a:off x="20638" y="1588"/>
            <a:ext cx="2741612" cy="6856412"/>
          </a:xfrm>
          <a:prstGeom prst="rect">
            <a:avLst/>
          </a:prstGeom>
          <a:noFill/>
          <a:ln w="9525">
            <a:noFill/>
            <a:miter lim="800000"/>
            <a:headEnd/>
            <a:tailEnd/>
          </a:ln>
        </p:spPr>
      </p:pic>
      <p:sp>
        <p:nvSpPr>
          <p:cNvPr id="154626" name="Text Box 4"/>
          <p:cNvSpPr txBox="1">
            <a:spLocks noChangeArrowheads="1"/>
          </p:cNvSpPr>
          <p:nvPr/>
        </p:nvSpPr>
        <p:spPr bwMode="auto">
          <a:xfrm>
            <a:off x="2987675" y="836613"/>
            <a:ext cx="5616575" cy="822325"/>
          </a:xfrm>
          <a:prstGeom prst="rect">
            <a:avLst/>
          </a:prstGeom>
          <a:noFill/>
          <a:ln w="9525">
            <a:noFill/>
            <a:miter lim="800000"/>
            <a:headEnd/>
            <a:tailEnd/>
          </a:ln>
        </p:spPr>
        <p:txBody>
          <a:bodyPr>
            <a:spAutoFit/>
          </a:bodyPr>
          <a:lstStyle/>
          <a:p>
            <a:pPr eaLnBrk="0" hangingPunct="0">
              <a:spcBef>
                <a:spcPct val="50000"/>
              </a:spcBef>
            </a:pPr>
            <a:r>
              <a:rPr lang="hu-HU" b="1">
                <a:solidFill>
                  <a:srgbClr val="A50021"/>
                </a:solidFill>
              </a:rPr>
              <a:t>3. Leucin (basic) Zipper („Rei</a:t>
            </a:r>
            <a:r>
              <a:rPr lang="hu-HU" b="1">
                <a:solidFill>
                  <a:srgbClr val="A50021"/>
                </a:solidFill>
                <a:latin typeface="Times New Roman" pitchFamily="18" charset="0"/>
                <a:cs typeface="Times New Roman" pitchFamily="18" charset="0"/>
              </a:rPr>
              <a:t>ß</a:t>
            </a:r>
            <a:r>
              <a:rPr lang="hu-HU" b="1">
                <a:solidFill>
                  <a:srgbClr val="A50021"/>
                </a:solidFill>
              </a:rPr>
              <a:t>verschlu</a:t>
            </a:r>
            <a:r>
              <a:rPr lang="en-US" b="1">
                <a:solidFill>
                  <a:srgbClr val="A50021"/>
                </a:solidFill>
                <a:latin typeface="Times New Roman" pitchFamily="18" charset="0"/>
                <a:cs typeface="Times New Roman" pitchFamily="18" charset="0"/>
              </a:rPr>
              <a:t>ß</a:t>
            </a:r>
            <a:r>
              <a:rPr lang="hu-HU" b="1">
                <a:solidFill>
                  <a:srgbClr val="A50021"/>
                </a:solidFill>
                <a:latin typeface="Times New Roman" pitchFamily="18" charset="0"/>
                <a:cs typeface="Times New Roman" pitchFamily="18" charset="0"/>
              </a:rPr>
              <a:t>”</a:t>
            </a:r>
            <a:r>
              <a:rPr lang="hu-HU" b="1">
                <a:solidFill>
                  <a:srgbClr val="A50021"/>
                </a:solidFill>
              </a:rPr>
              <a:t>) TF-en (bZIP)</a:t>
            </a:r>
          </a:p>
        </p:txBody>
      </p:sp>
      <p:sp>
        <p:nvSpPr>
          <p:cNvPr id="154627" name="Text Box 5"/>
          <p:cNvSpPr txBox="1">
            <a:spLocks noChangeArrowheads="1"/>
          </p:cNvSpPr>
          <p:nvPr/>
        </p:nvSpPr>
        <p:spPr bwMode="auto">
          <a:xfrm>
            <a:off x="3563938" y="3068638"/>
            <a:ext cx="4103687" cy="2530475"/>
          </a:xfrm>
          <a:prstGeom prst="rect">
            <a:avLst/>
          </a:prstGeom>
          <a:noFill/>
          <a:ln w="9525">
            <a:noFill/>
            <a:miter lim="800000"/>
            <a:headEnd/>
            <a:tailEnd/>
          </a:ln>
        </p:spPr>
        <p:txBody>
          <a:bodyPr>
            <a:spAutoFit/>
          </a:bodyPr>
          <a:lstStyle/>
          <a:p>
            <a:pPr eaLnBrk="0" hangingPunct="0">
              <a:spcBef>
                <a:spcPct val="50000"/>
              </a:spcBef>
            </a:pPr>
            <a:r>
              <a:rPr lang="hu-HU" sz="2000"/>
              <a:t>Pinzettenförmige Struktur: (Homo/Hetero-)Dimer</a:t>
            </a:r>
            <a:endParaRPr lang="hu-HU" sz="2000" baseline="-25000"/>
          </a:p>
          <a:p>
            <a:pPr eaLnBrk="0" hangingPunct="0">
              <a:spcBef>
                <a:spcPct val="50000"/>
              </a:spcBef>
            </a:pPr>
            <a:r>
              <a:rPr lang="hu-HU" sz="2000"/>
              <a:t>DNS-Bindung: </a:t>
            </a:r>
            <a:r>
              <a:rPr lang="hu-HU" sz="2000">
                <a:latin typeface="Symbol" pitchFamily="18" charset="2"/>
              </a:rPr>
              <a:t>a</a:t>
            </a:r>
            <a:r>
              <a:rPr lang="hu-HU" sz="2000"/>
              <a:t>-Helix, major groove</a:t>
            </a:r>
          </a:p>
          <a:p>
            <a:pPr eaLnBrk="0" hangingPunct="0">
              <a:spcBef>
                <a:spcPct val="50000"/>
              </a:spcBef>
            </a:pPr>
            <a:r>
              <a:rPr lang="hu-HU" sz="2000"/>
              <a:t>Darüber: coiled coil, amphipatische Helix (Leucine nacheinander)</a:t>
            </a:r>
          </a:p>
        </p:txBody>
      </p:sp>
      <p:sp>
        <p:nvSpPr>
          <p:cNvPr id="154628" name="Text Box 6"/>
          <p:cNvSpPr txBox="1">
            <a:spLocks noChangeArrowheads="1"/>
          </p:cNvSpPr>
          <p:nvPr/>
        </p:nvSpPr>
        <p:spPr bwMode="auto">
          <a:xfrm>
            <a:off x="2987675" y="185738"/>
            <a:ext cx="6156325" cy="579437"/>
          </a:xfrm>
          <a:prstGeom prst="rect">
            <a:avLst/>
          </a:prstGeom>
          <a:noFill/>
          <a:ln w="9525">
            <a:noFill/>
            <a:miter lim="800000"/>
            <a:headEnd/>
            <a:tailEnd/>
          </a:ln>
        </p:spPr>
        <p:txBody>
          <a:bodyPr>
            <a:spAutoFit/>
          </a:bodyPr>
          <a:lstStyle/>
          <a:p>
            <a:pPr>
              <a:spcBef>
                <a:spcPct val="50000"/>
              </a:spcBef>
            </a:pPr>
            <a:r>
              <a:rPr lang="hu-HU" sz="3200" b="1"/>
              <a:t>Grundtypen der TF-Familien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21" name="Picture 6" descr="https://upload.wikimedia.org/wikipedia/commons/e/e8/Leucine_zipper.png"/>
          <p:cNvPicPr>
            <a:picLocks noChangeAspect="1" noChangeArrowheads="1"/>
          </p:cNvPicPr>
          <p:nvPr/>
        </p:nvPicPr>
        <p:blipFill>
          <a:blip r:embed="rId4" cstate="print"/>
          <a:srcRect/>
          <a:stretch>
            <a:fillRect/>
          </a:stretch>
        </p:blipFill>
        <p:spPr bwMode="auto">
          <a:xfrm>
            <a:off x="0" y="404813"/>
            <a:ext cx="5019675" cy="5857875"/>
          </a:xfrm>
          <a:prstGeom prst="rect">
            <a:avLst/>
          </a:prstGeom>
          <a:noFill/>
          <a:ln w="9525">
            <a:noFill/>
            <a:miter lim="800000"/>
            <a:headEnd/>
            <a:tailEnd/>
          </a:ln>
        </p:spPr>
      </p:pic>
      <p:sp>
        <p:nvSpPr>
          <p:cNvPr id="218122" name="Text Box 7"/>
          <p:cNvSpPr txBox="1">
            <a:spLocks noChangeArrowheads="1"/>
          </p:cNvSpPr>
          <p:nvPr/>
        </p:nvSpPr>
        <p:spPr bwMode="auto">
          <a:xfrm>
            <a:off x="3276600" y="260350"/>
            <a:ext cx="2447925" cy="822325"/>
          </a:xfrm>
          <a:prstGeom prst="rect">
            <a:avLst/>
          </a:prstGeom>
          <a:noFill/>
          <a:ln w="9525">
            <a:noFill/>
            <a:miter lim="800000"/>
            <a:headEnd/>
            <a:tailEnd/>
          </a:ln>
        </p:spPr>
        <p:txBody>
          <a:bodyPr>
            <a:spAutoFit/>
          </a:bodyPr>
          <a:lstStyle/>
          <a:p>
            <a:pPr>
              <a:spcBef>
                <a:spcPct val="50000"/>
              </a:spcBef>
            </a:pPr>
            <a:r>
              <a:rPr lang="hu-HU"/>
              <a:t>AP-1 TF: Fos-Jun Heterodimer</a:t>
            </a:r>
          </a:p>
        </p:txBody>
      </p:sp>
      <p:graphicFrame>
        <p:nvGraphicFramePr>
          <p:cNvPr id="218120" name="Object 8"/>
          <p:cNvGraphicFramePr>
            <a:graphicFrameLocks noChangeAspect="1"/>
          </p:cNvGraphicFramePr>
          <p:nvPr/>
        </p:nvGraphicFramePr>
        <p:xfrm>
          <a:off x="5148263" y="1196975"/>
          <a:ext cx="3795712" cy="4064000"/>
        </p:xfrm>
        <a:graphic>
          <a:graphicData uri="http://schemas.openxmlformats.org/presentationml/2006/ole">
            <mc:AlternateContent xmlns:mc="http://schemas.openxmlformats.org/markup-compatibility/2006">
              <mc:Choice xmlns:v="urn:schemas-microsoft-com:vml" Requires="v">
                <p:oleObj spid="_x0000_s218122" name="Image" r:id="rId5" imgW="9180952" imgH="9828571" progId="Photoshop.Image.7">
                  <p:embed/>
                </p:oleObj>
              </mc:Choice>
              <mc:Fallback>
                <p:oleObj name="Image" r:id="rId5" imgW="9180952" imgH="9828571" progId="Photoshop.Image.7">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196975"/>
                        <a:ext cx="3795712"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4" name="Object 4"/>
          <p:cNvGraphicFramePr>
            <a:graphicFrameLocks noChangeAspect="1"/>
          </p:cNvGraphicFramePr>
          <p:nvPr/>
        </p:nvGraphicFramePr>
        <p:xfrm>
          <a:off x="71438" y="330200"/>
          <a:ext cx="9002712" cy="6197600"/>
        </p:xfrm>
        <a:graphic>
          <a:graphicData uri="http://schemas.openxmlformats.org/presentationml/2006/ole">
            <mc:AlternateContent xmlns:mc="http://schemas.openxmlformats.org/markup-compatibility/2006">
              <mc:Choice xmlns:v="urn:schemas-microsoft-com:vml" Requires="v">
                <p:oleObj spid="_x0000_s220166" name="Image" r:id="rId4" imgW="9003175" imgH="6196825" progId="Photoshop.Image.7">
                  <p:embed/>
                </p:oleObj>
              </mc:Choice>
              <mc:Fallback>
                <p:oleObj name="Image" r:id="rId4" imgW="9003175" imgH="6196825" progId="Photoshop.Image.7">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330200"/>
                        <a:ext cx="9002712" cy="61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MBOG5  17-8"/>
          <p:cNvPicPr>
            <a:picLocks noChangeAspect="1" noChangeArrowheads="1"/>
          </p:cNvPicPr>
          <p:nvPr/>
        </p:nvPicPr>
        <p:blipFill>
          <a:blip r:embed="rId3" cstate="print"/>
          <a:srcRect/>
          <a:stretch>
            <a:fillRect/>
          </a:stretch>
        </p:blipFill>
        <p:spPr bwMode="auto">
          <a:xfrm>
            <a:off x="0" y="1341438"/>
            <a:ext cx="3816350" cy="5516562"/>
          </a:xfrm>
          <a:prstGeom prst="rect">
            <a:avLst/>
          </a:prstGeom>
          <a:noFill/>
          <a:ln w="9525">
            <a:noFill/>
            <a:miter lim="800000"/>
            <a:headEnd/>
            <a:tailEnd/>
          </a:ln>
        </p:spPr>
      </p:pic>
      <p:sp>
        <p:nvSpPr>
          <p:cNvPr id="225282" name="Text Box 5"/>
          <p:cNvSpPr txBox="1">
            <a:spLocks noChangeArrowheads="1"/>
          </p:cNvSpPr>
          <p:nvPr/>
        </p:nvSpPr>
        <p:spPr bwMode="auto">
          <a:xfrm>
            <a:off x="935038" y="620713"/>
            <a:ext cx="8208962" cy="457200"/>
          </a:xfrm>
          <a:prstGeom prst="rect">
            <a:avLst/>
          </a:prstGeom>
          <a:noFill/>
          <a:ln w="9525">
            <a:noFill/>
            <a:miter lim="800000"/>
            <a:headEnd/>
            <a:tailEnd/>
          </a:ln>
        </p:spPr>
        <p:txBody>
          <a:bodyPr>
            <a:spAutoFit/>
          </a:bodyPr>
          <a:lstStyle/>
          <a:p>
            <a:pPr eaLnBrk="0" hangingPunct="0">
              <a:spcBef>
                <a:spcPct val="50000"/>
              </a:spcBef>
            </a:pPr>
            <a:r>
              <a:rPr lang="hu-HU" b="1">
                <a:solidFill>
                  <a:srgbClr val="A50021"/>
                </a:solidFill>
              </a:rPr>
              <a:t>4. basische Helix-Loop-Helix enthaltene TF-en (bHLH)</a:t>
            </a:r>
          </a:p>
        </p:txBody>
      </p:sp>
      <p:sp>
        <p:nvSpPr>
          <p:cNvPr id="225283" name="Text Box 6"/>
          <p:cNvSpPr txBox="1">
            <a:spLocks noChangeArrowheads="1"/>
          </p:cNvSpPr>
          <p:nvPr/>
        </p:nvSpPr>
        <p:spPr bwMode="auto">
          <a:xfrm>
            <a:off x="4211638" y="2349500"/>
            <a:ext cx="4176712" cy="3444875"/>
          </a:xfrm>
          <a:prstGeom prst="rect">
            <a:avLst/>
          </a:prstGeom>
          <a:noFill/>
          <a:ln w="9525">
            <a:noFill/>
            <a:miter lim="800000"/>
            <a:headEnd/>
            <a:tailEnd/>
          </a:ln>
        </p:spPr>
        <p:txBody>
          <a:bodyPr>
            <a:spAutoFit/>
          </a:bodyPr>
          <a:lstStyle/>
          <a:p>
            <a:pPr eaLnBrk="0" hangingPunct="0">
              <a:spcBef>
                <a:spcPct val="50000"/>
              </a:spcBef>
            </a:pPr>
            <a:r>
              <a:rPr lang="hu-HU" sz="2000"/>
              <a:t>DNS-Bindung: </a:t>
            </a:r>
            <a:r>
              <a:rPr lang="hu-HU" sz="2000">
                <a:latin typeface="Symbol" pitchFamily="18" charset="2"/>
              </a:rPr>
              <a:t>a</a:t>
            </a:r>
            <a:r>
              <a:rPr lang="hu-HU" sz="2000"/>
              <a:t>-Helix, major groove</a:t>
            </a:r>
          </a:p>
          <a:p>
            <a:pPr eaLnBrk="0" hangingPunct="0">
              <a:spcBef>
                <a:spcPct val="50000"/>
              </a:spcBef>
            </a:pPr>
            <a:r>
              <a:rPr lang="hu-HU" sz="2000"/>
              <a:t>viele bilden Heterodimer</a:t>
            </a:r>
          </a:p>
          <a:p>
            <a:pPr eaLnBrk="0" hangingPunct="0">
              <a:spcBef>
                <a:spcPct val="50000"/>
              </a:spcBef>
            </a:pPr>
            <a:r>
              <a:rPr lang="hu-HU" sz="2000"/>
              <a:t>kleinere a-Helix (für Dimerisierung), größere a-Helix (DNS-Bindung)</a:t>
            </a:r>
          </a:p>
          <a:p>
            <a:pPr eaLnBrk="0" hangingPunct="0">
              <a:spcBef>
                <a:spcPct val="50000"/>
              </a:spcBef>
            </a:pPr>
            <a:endParaRPr lang="hu-HU" sz="2000"/>
          </a:p>
          <a:p>
            <a:pPr eaLnBrk="0" hangingPunct="0">
              <a:spcBef>
                <a:spcPct val="50000"/>
              </a:spcBef>
            </a:pPr>
            <a:r>
              <a:rPr lang="hu-HU" sz="2000" b="1"/>
              <a:t>bHLH</a:t>
            </a:r>
            <a:r>
              <a:rPr lang="hu-HU" sz="2000"/>
              <a:t>: </a:t>
            </a:r>
            <a:r>
              <a:rPr lang="hu-HU" sz="2000">
                <a:latin typeface="Symbol" pitchFamily="18" charset="2"/>
              </a:rPr>
              <a:t>a</a:t>
            </a:r>
            <a:r>
              <a:rPr lang="hu-HU" sz="2000"/>
              <a:t>-Helix (recognition helix) enthält basische AS-en</a:t>
            </a:r>
          </a:p>
        </p:txBody>
      </p:sp>
      <p:sp>
        <p:nvSpPr>
          <p:cNvPr id="225284" name="Text Box 6"/>
          <p:cNvSpPr txBox="1">
            <a:spLocks noChangeArrowheads="1"/>
          </p:cNvSpPr>
          <p:nvPr/>
        </p:nvSpPr>
        <p:spPr bwMode="auto">
          <a:xfrm>
            <a:off x="2771775" y="0"/>
            <a:ext cx="6156325" cy="579438"/>
          </a:xfrm>
          <a:prstGeom prst="rect">
            <a:avLst/>
          </a:prstGeom>
          <a:noFill/>
          <a:ln w="9525">
            <a:noFill/>
            <a:miter lim="800000"/>
            <a:headEnd/>
            <a:tailEnd/>
          </a:ln>
        </p:spPr>
        <p:txBody>
          <a:bodyPr>
            <a:spAutoFit/>
          </a:bodyPr>
          <a:lstStyle/>
          <a:p>
            <a:pPr>
              <a:spcBef>
                <a:spcPct val="50000"/>
              </a:spcBef>
            </a:pPr>
            <a:r>
              <a:rPr lang="hu-HU" sz="3200" b="1"/>
              <a:t>Grundtypen der TF-Familien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609600"/>
            <a:ext cx="7772400" cy="803176"/>
          </a:xfrm>
        </p:spPr>
        <p:txBody>
          <a:bodyPr/>
          <a:lstStyle/>
          <a:p>
            <a:r>
              <a:rPr lang="hu-HU" sz="3600" b="1" dirty="0" err="1" smtClean="0">
                <a:latin typeface="Arial" charset="0"/>
                <a:cs typeface="Arial" charset="0"/>
              </a:rPr>
              <a:t>Typen</a:t>
            </a:r>
            <a:r>
              <a:rPr lang="hu-HU" sz="3600" b="1" dirty="0" smtClean="0">
                <a:latin typeface="Arial" charset="0"/>
                <a:cs typeface="Arial" charset="0"/>
              </a:rPr>
              <a:t> der </a:t>
            </a:r>
            <a:r>
              <a:rPr lang="hu-HU" sz="3600" b="1" dirty="0" err="1" smtClean="0">
                <a:latin typeface="Arial" charset="0"/>
                <a:cs typeface="Arial" charset="0"/>
              </a:rPr>
              <a:t>Transkriptionsfaktoren</a:t>
            </a:r>
            <a:endParaRPr lang="hu-HU" sz="3600" b="1" dirty="0" smtClean="0">
              <a:latin typeface="Arial" charset="0"/>
              <a:cs typeface="Arial" charset="0"/>
            </a:endParaRPr>
          </a:p>
        </p:txBody>
      </p:sp>
      <p:sp>
        <p:nvSpPr>
          <p:cNvPr id="17410" name="Rectangle 3"/>
          <p:cNvSpPr>
            <a:spLocks noGrp="1" noChangeArrowheads="1"/>
          </p:cNvSpPr>
          <p:nvPr>
            <p:ph type="body" idx="1"/>
          </p:nvPr>
        </p:nvSpPr>
        <p:spPr>
          <a:xfrm>
            <a:off x="179388" y="1844675"/>
            <a:ext cx="8713787" cy="4251325"/>
          </a:xfrm>
        </p:spPr>
        <p:txBody>
          <a:bodyPr/>
          <a:lstStyle/>
          <a:p>
            <a:pPr>
              <a:lnSpc>
                <a:spcPct val="80000"/>
              </a:lnSpc>
            </a:pPr>
            <a:r>
              <a:rPr lang="hu-HU" sz="2800" dirty="0" err="1" smtClean="0">
                <a:latin typeface="Arial" charset="0"/>
                <a:cs typeface="Arial" charset="0"/>
              </a:rPr>
              <a:t>grundlegende</a:t>
            </a:r>
            <a:r>
              <a:rPr lang="hu-HU" sz="2800" dirty="0" smtClean="0">
                <a:latin typeface="Arial" charset="0"/>
                <a:cs typeface="Arial" charset="0"/>
              </a:rPr>
              <a:t> (</a:t>
            </a:r>
            <a:r>
              <a:rPr lang="hu-HU" sz="2800" b="1" dirty="0" err="1" smtClean="0">
                <a:latin typeface="Arial" charset="0"/>
                <a:cs typeface="Arial" charset="0"/>
              </a:rPr>
              <a:t>generelle</a:t>
            </a:r>
            <a:r>
              <a:rPr lang="hu-HU" sz="2800" dirty="0" smtClean="0">
                <a:latin typeface="Arial" charset="0"/>
                <a:cs typeface="Arial" charset="0"/>
              </a:rPr>
              <a:t>) </a:t>
            </a:r>
            <a:r>
              <a:rPr lang="hu-HU" sz="2800" dirty="0" err="1" smtClean="0">
                <a:latin typeface="Arial" charset="0"/>
                <a:cs typeface="Arial" charset="0"/>
              </a:rPr>
              <a:t>TF-en</a:t>
            </a:r>
            <a:endParaRPr lang="hu-HU" sz="2800" dirty="0" smtClean="0">
              <a:latin typeface="Arial" charset="0"/>
              <a:cs typeface="Arial" charset="0"/>
            </a:endParaRPr>
          </a:p>
          <a:p>
            <a:pPr>
              <a:lnSpc>
                <a:spcPct val="80000"/>
              </a:lnSpc>
            </a:pPr>
            <a:endParaRPr lang="hu-HU" sz="2800" dirty="0" smtClean="0">
              <a:latin typeface="Arial" charset="0"/>
              <a:cs typeface="Arial" charset="0"/>
            </a:endParaRPr>
          </a:p>
          <a:p>
            <a:pPr>
              <a:lnSpc>
                <a:spcPct val="80000"/>
              </a:lnSpc>
            </a:pPr>
            <a:endParaRPr lang="hu-HU" sz="2800" dirty="0" smtClean="0">
              <a:latin typeface="Arial" charset="0"/>
              <a:cs typeface="Arial" charset="0"/>
            </a:endParaRPr>
          </a:p>
          <a:p>
            <a:pPr>
              <a:lnSpc>
                <a:spcPct val="80000"/>
              </a:lnSpc>
            </a:pPr>
            <a:endParaRPr lang="hu-HU" sz="2800" dirty="0" smtClean="0">
              <a:latin typeface="Arial" charset="0"/>
              <a:cs typeface="Arial" charset="0"/>
            </a:endParaRPr>
          </a:p>
          <a:p>
            <a:pPr>
              <a:lnSpc>
                <a:spcPct val="80000"/>
              </a:lnSpc>
            </a:pPr>
            <a:endParaRPr lang="hu-HU" sz="2800" dirty="0" smtClean="0">
              <a:latin typeface="Arial" charset="0"/>
              <a:cs typeface="Arial" charset="0"/>
            </a:endParaRPr>
          </a:p>
          <a:p>
            <a:pPr>
              <a:lnSpc>
                <a:spcPct val="80000"/>
              </a:lnSpc>
            </a:pPr>
            <a:r>
              <a:rPr lang="hu-HU" sz="2800" b="1" dirty="0" err="1" smtClean="0">
                <a:latin typeface="Arial" charset="0"/>
                <a:cs typeface="Arial" charset="0"/>
              </a:rPr>
              <a:t>spezifische</a:t>
            </a:r>
            <a:r>
              <a:rPr lang="hu-HU" sz="2800" dirty="0" smtClean="0">
                <a:latin typeface="Arial" charset="0"/>
                <a:cs typeface="Arial" charset="0"/>
              </a:rPr>
              <a:t> </a:t>
            </a:r>
            <a:r>
              <a:rPr lang="hu-HU" sz="2800" dirty="0" err="1" smtClean="0">
                <a:latin typeface="Arial" charset="0"/>
                <a:cs typeface="Arial" charset="0"/>
              </a:rPr>
              <a:t>Transkriptionsfaktoren</a:t>
            </a:r>
            <a:endParaRPr lang="hu-HU" sz="2800" dirty="0" smtClean="0">
              <a:latin typeface="Arial" charset="0"/>
              <a:cs typeface="Arial" charset="0"/>
            </a:endParaRPr>
          </a:p>
          <a:p>
            <a:pPr>
              <a:lnSpc>
                <a:spcPct val="80000"/>
              </a:lnSpc>
            </a:pPr>
            <a:endParaRPr lang="hu-HU" sz="2800" dirty="0" smtClean="0"/>
          </a:p>
          <a:p>
            <a:pPr>
              <a:lnSpc>
                <a:spcPct val="80000"/>
              </a:lnSpc>
            </a:pPr>
            <a:endParaRPr lang="hu-HU"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a:xfrm>
            <a:off x="685800" y="609600"/>
            <a:ext cx="7772400" cy="874713"/>
          </a:xfrm>
        </p:spPr>
        <p:txBody>
          <a:bodyPr/>
          <a:lstStyle/>
          <a:p>
            <a:r>
              <a:rPr lang="hu-HU" sz="4000" smtClean="0">
                <a:latin typeface="Arial" charset="0"/>
              </a:rPr>
              <a:t>bHLH TF-en</a:t>
            </a:r>
          </a:p>
        </p:txBody>
      </p:sp>
      <p:sp>
        <p:nvSpPr>
          <p:cNvPr id="227330" name="Rectangle 3"/>
          <p:cNvSpPr>
            <a:spLocks noGrp="1" noChangeArrowheads="1"/>
          </p:cNvSpPr>
          <p:nvPr>
            <p:ph type="body" idx="1"/>
          </p:nvPr>
        </p:nvSpPr>
        <p:spPr/>
        <p:txBody>
          <a:bodyPr/>
          <a:lstStyle/>
          <a:p>
            <a:r>
              <a:rPr lang="hu-HU" sz="2800" smtClean="0">
                <a:latin typeface="Arial" charset="0"/>
              </a:rPr>
              <a:t>MyoD, Myf5: Differenzierung von Muskelzellen</a:t>
            </a:r>
          </a:p>
          <a:p>
            <a:r>
              <a:rPr lang="hu-HU" sz="2800" smtClean="0">
                <a:latin typeface="Arial" charset="0"/>
              </a:rPr>
              <a:t>MyoD bindet E12 (auch bHLH TF): aktivierendes Heterodimer, MyoD-ID (auch bHLH): hemmendes Heterodimer</a:t>
            </a:r>
          </a:p>
          <a:p>
            <a:r>
              <a:rPr lang="hu-HU" sz="2800" smtClean="0">
                <a:latin typeface="Arial" charset="0"/>
              </a:rPr>
              <a:t>Neurogenins: neuronale Differenzierung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ext Box 5"/>
          <p:cNvSpPr txBox="1">
            <a:spLocks noChangeArrowheads="1"/>
          </p:cNvSpPr>
          <p:nvPr/>
        </p:nvSpPr>
        <p:spPr bwMode="auto">
          <a:xfrm>
            <a:off x="250825" y="6165850"/>
            <a:ext cx="8569325" cy="457200"/>
          </a:xfrm>
          <a:prstGeom prst="rect">
            <a:avLst/>
          </a:prstGeom>
          <a:noFill/>
          <a:ln w="9525">
            <a:noFill/>
            <a:miter lim="800000"/>
            <a:headEnd/>
            <a:tailEnd/>
          </a:ln>
        </p:spPr>
        <p:txBody>
          <a:bodyPr>
            <a:spAutoFit/>
          </a:bodyPr>
          <a:lstStyle/>
          <a:p>
            <a:pPr algn="ctr">
              <a:spcBef>
                <a:spcPct val="50000"/>
              </a:spcBef>
            </a:pPr>
            <a:r>
              <a:rPr lang="hu-HU"/>
              <a:t>TF-Gene im menschlichen Genom</a:t>
            </a:r>
          </a:p>
        </p:txBody>
      </p:sp>
      <p:pic>
        <p:nvPicPr>
          <p:cNvPr id="228354" name="Picture 6"/>
          <p:cNvPicPr>
            <a:picLocks noChangeAspect="1" noChangeArrowheads="1"/>
          </p:cNvPicPr>
          <p:nvPr/>
        </p:nvPicPr>
        <p:blipFill>
          <a:blip r:embed="rId3" cstate="print"/>
          <a:srcRect/>
          <a:stretch>
            <a:fillRect/>
          </a:stretch>
        </p:blipFill>
        <p:spPr bwMode="auto">
          <a:xfrm>
            <a:off x="292100" y="79375"/>
            <a:ext cx="8459788" cy="6081713"/>
          </a:xfrm>
          <a:prstGeom prst="rect">
            <a:avLst/>
          </a:prstGeom>
          <a:noFill/>
          <a:ln w="9525">
            <a:noFill/>
            <a:miter lim="800000"/>
            <a:headEnd/>
            <a:tailEnd/>
          </a:ln>
        </p:spPr>
      </p:pic>
      <p:sp>
        <p:nvSpPr>
          <p:cNvPr id="4" name="Szövegdoboz 3"/>
          <p:cNvSpPr txBox="1"/>
          <p:nvPr/>
        </p:nvSpPr>
        <p:spPr>
          <a:xfrm>
            <a:off x="2123728" y="404664"/>
            <a:ext cx="5976664" cy="461665"/>
          </a:xfrm>
          <a:prstGeom prst="rect">
            <a:avLst/>
          </a:prstGeom>
          <a:noFill/>
        </p:spPr>
        <p:txBody>
          <a:bodyPr wrap="square" rtlCol="0">
            <a:spAutoFit/>
          </a:bodyPr>
          <a:lstStyle/>
          <a:p>
            <a:r>
              <a:rPr lang="hu-HU" dirty="0" smtClean="0"/>
              <a:t>die </a:t>
            </a:r>
            <a:r>
              <a:rPr lang="hu-HU" dirty="0" err="1" smtClean="0"/>
              <a:t>häufigsten</a:t>
            </a:r>
            <a:r>
              <a:rPr lang="hu-HU" dirty="0" smtClean="0"/>
              <a:t> 4 </a:t>
            </a:r>
            <a:r>
              <a:rPr lang="hu-HU" dirty="0" err="1" smtClean="0"/>
              <a:t>Typen</a:t>
            </a:r>
            <a:r>
              <a:rPr lang="hu-HU" dirty="0" smtClean="0"/>
              <a:t> </a:t>
            </a:r>
            <a:r>
              <a:rPr lang="hu-HU" dirty="0" err="1" smtClean="0"/>
              <a:t>sind</a:t>
            </a:r>
            <a:r>
              <a:rPr lang="hu-HU" dirty="0" smtClean="0"/>
              <a:t> </a:t>
            </a:r>
            <a:r>
              <a:rPr lang="hu-HU" dirty="0" err="1" smtClean="0"/>
              <a:t>hier</a:t>
            </a:r>
            <a:r>
              <a:rPr lang="hu-HU" dirty="0" smtClean="0"/>
              <a:t> </a:t>
            </a:r>
            <a:r>
              <a:rPr lang="hu-HU" dirty="0" err="1" smtClean="0"/>
              <a:t>behandelt</a:t>
            </a:r>
            <a:endParaRPr lang="de-DE" dirty="0"/>
          </a:p>
        </p:txBody>
      </p:sp>
      <p:cxnSp>
        <p:nvCxnSpPr>
          <p:cNvPr id="6" name="Egyenes összekötő nyíllal 5"/>
          <p:cNvCxnSpPr/>
          <p:nvPr/>
        </p:nvCxnSpPr>
        <p:spPr bwMode="auto">
          <a:xfrm flipH="1">
            <a:off x="1691680" y="1052736"/>
            <a:ext cx="1800200" cy="64807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7" name="Egyenes összekötő nyíllal 6"/>
          <p:cNvCxnSpPr/>
          <p:nvPr/>
        </p:nvCxnSpPr>
        <p:spPr bwMode="auto">
          <a:xfrm flipH="1">
            <a:off x="1763688" y="1052736"/>
            <a:ext cx="1728192" cy="201622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9" name="Egyenes összekötő nyíllal 8"/>
          <p:cNvCxnSpPr/>
          <p:nvPr/>
        </p:nvCxnSpPr>
        <p:spPr bwMode="auto">
          <a:xfrm flipH="1">
            <a:off x="2051720" y="1052736"/>
            <a:ext cx="1440160" cy="324036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1" name="Egyenes összekötő nyíllal 10"/>
          <p:cNvCxnSpPr/>
          <p:nvPr/>
        </p:nvCxnSpPr>
        <p:spPr bwMode="auto">
          <a:xfrm flipH="1">
            <a:off x="2339752" y="1052736"/>
            <a:ext cx="1152128" cy="345638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p:cNvPicPr>
            <a:picLocks noChangeAspect="1" noChangeArrowheads="1"/>
          </p:cNvPicPr>
          <p:nvPr/>
        </p:nvPicPr>
        <p:blipFill>
          <a:blip r:embed="rId3" cstate="print"/>
          <a:srcRect/>
          <a:stretch>
            <a:fillRect/>
          </a:stretch>
        </p:blipFill>
        <p:spPr bwMode="auto">
          <a:xfrm>
            <a:off x="0" y="0"/>
            <a:ext cx="9144000" cy="651668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6" name="Object 4"/>
          <p:cNvGraphicFramePr>
            <a:graphicFrameLocks noChangeAspect="1"/>
          </p:cNvGraphicFramePr>
          <p:nvPr/>
        </p:nvGraphicFramePr>
        <p:xfrm>
          <a:off x="250825" y="188913"/>
          <a:ext cx="4179888" cy="6264275"/>
        </p:xfrm>
        <a:graphic>
          <a:graphicData uri="http://schemas.openxmlformats.org/presentationml/2006/ole">
            <mc:AlternateContent xmlns:mc="http://schemas.openxmlformats.org/markup-compatibility/2006">
              <mc:Choice xmlns:v="urn:schemas-microsoft-com:vml" Requires="v">
                <p:oleObj spid="_x0000_s141320" name="Image" r:id="rId4" imgW="1441463" imgH="2160670" progId="Photoshop.Image.7">
                  <p:embed/>
                </p:oleObj>
              </mc:Choice>
              <mc:Fallback>
                <p:oleObj name="Image" r:id="rId4" imgW="1441463" imgH="2160670" progId="Photoshop.Image.7">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88913"/>
                        <a:ext cx="4179888"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1317" name="Object 5"/>
          <p:cNvGraphicFramePr>
            <a:graphicFrameLocks noChangeAspect="1"/>
          </p:cNvGraphicFramePr>
          <p:nvPr/>
        </p:nvGraphicFramePr>
        <p:xfrm>
          <a:off x="4643438" y="3141663"/>
          <a:ext cx="4175125" cy="3308350"/>
        </p:xfrm>
        <a:graphic>
          <a:graphicData uri="http://schemas.openxmlformats.org/presentationml/2006/ole">
            <mc:AlternateContent xmlns:mc="http://schemas.openxmlformats.org/markup-compatibility/2006">
              <mc:Choice xmlns:v="urn:schemas-microsoft-com:vml" Requires="v">
                <p:oleObj spid="_x0000_s141321" name="Image" r:id="rId6" imgW="1438537" imgH="1139761" progId="Photoshop.Image.7">
                  <p:embed/>
                </p:oleObj>
              </mc:Choice>
              <mc:Fallback>
                <p:oleObj name="Image" r:id="rId6" imgW="1438537" imgH="1139761" progId="Photoshop.Image.7">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3141663"/>
                        <a:ext cx="4175125" cy="330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40" name="Object 4"/>
          <p:cNvGraphicFramePr>
            <a:graphicFrameLocks noChangeAspect="1"/>
          </p:cNvGraphicFramePr>
          <p:nvPr/>
        </p:nvGraphicFramePr>
        <p:xfrm>
          <a:off x="179388" y="188913"/>
          <a:ext cx="4689475" cy="6408737"/>
        </p:xfrm>
        <a:graphic>
          <a:graphicData uri="http://schemas.openxmlformats.org/presentationml/2006/ole">
            <mc:AlternateContent xmlns:mc="http://schemas.openxmlformats.org/markup-compatibility/2006">
              <mc:Choice xmlns:v="urn:schemas-microsoft-com:vml" Requires="v">
                <p:oleObj spid="_x0000_s142344" name="Image" r:id="rId4" imgW="1581781" imgH="2160670" progId="Photoshop.Image.7">
                  <p:embed/>
                </p:oleObj>
              </mc:Choice>
              <mc:Fallback>
                <p:oleObj name="Image" r:id="rId4" imgW="1581781" imgH="2160670" progId="Photoshop.Image.7">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4689475"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2341" name="Object 5"/>
          <p:cNvGraphicFramePr>
            <a:graphicFrameLocks noChangeAspect="1"/>
          </p:cNvGraphicFramePr>
          <p:nvPr/>
        </p:nvGraphicFramePr>
        <p:xfrm>
          <a:off x="1046163" y="260350"/>
          <a:ext cx="8097837" cy="3600450"/>
        </p:xfrm>
        <a:graphic>
          <a:graphicData uri="http://schemas.openxmlformats.org/presentationml/2006/ole">
            <mc:AlternateContent xmlns:mc="http://schemas.openxmlformats.org/markup-compatibility/2006">
              <mc:Choice xmlns:v="urn:schemas-microsoft-com:vml" Requires="v">
                <p:oleObj spid="_x0000_s142345" name="Image" r:id="rId6" imgW="2520274" imgH="1121381" progId="Photoshop.Image.7">
                  <p:embed/>
                </p:oleObj>
              </mc:Choice>
              <mc:Fallback>
                <p:oleObj name="Image" r:id="rId6" imgW="2520274" imgH="1121381" progId="Photoshop.Image.7">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163" y="260350"/>
                        <a:ext cx="8097837"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descr="TF TAD from wiki"/>
          <p:cNvPicPr>
            <a:picLocks noChangeAspect="1" noChangeArrowheads="1"/>
          </p:cNvPicPr>
          <p:nvPr/>
        </p:nvPicPr>
        <p:blipFill>
          <a:blip r:embed="rId2" cstate="print"/>
          <a:srcRect/>
          <a:stretch>
            <a:fillRect/>
          </a:stretch>
        </p:blipFill>
        <p:spPr bwMode="auto">
          <a:xfrm>
            <a:off x="3492500" y="4319588"/>
            <a:ext cx="5337175" cy="2282825"/>
          </a:xfrm>
          <a:prstGeom prst="rect">
            <a:avLst/>
          </a:prstGeom>
          <a:noFill/>
          <a:ln w="9525">
            <a:noFill/>
            <a:miter lim="800000"/>
            <a:headEnd/>
            <a:tailEnd/>
          </a:ln>
        </p:spPr>
      </p:pic>
      <p:sp>
        <p:nvSpPr>
          <p:cNvPr id="236546" name="Rectangle 5"/>
          <p:cNvSpPr>
            <a:spLocks noGrp="1" noChangeArrowheads="1"/>
          </p:cNvSpPr>
          <p:nvPr>
            <p:ph type="title"/>
          </p:nvPr>
        </p:nvSpPr>
        <p:spPr/>
        <p:txBody>
          <a:bodyPr/>
          <a:lstStyle/>
          <a:p>
            <a:r>
              <a:rPr lang="hu-HU" sz="3600" b="1" dirty="0" smtClean="0">
                <a:latin typeface="Arial" pitchFamily="34" charset="0"/>
                <a:cs typeface="Arial" pitchFamily="34" charset="0"/>
              </a:rPr>
              <a:t>TAD</a:t>
            </a:r>
          </a:p>
        </p:txBody>
      </p:sp>
      <p:sp>
        <p:nvSpPr>
          <p:cNvPr id="236547" name="Rectangle 6"/>
          <p:cNvSpPr>
            <a:spLocks noGrp="1" noChangeArrowheads="1"/>
          </p:cNvSpPr>
          <p:nvPr>
            <p:ph type="body" idx="1"/>
          </p:nvPr>
        </p:nvSpPr>
        <p:spPr>
          <a:xfrm>
            <a:off x="685800" y="1981200"/>
            <a:ext cx="5974432" cy="2239888"/>
          </a:xfrm>
        </p:spPr>
        <p:txBody>
          <a:bodyPr/>
          <a:lstStyle/>
          <a:p>
            <a:r>
              <a:rPr lang="hu-HU" sz="2800" dirty="0" err="1" smtClean="0">
                <a:latin typeface="Arial" pitchFamily="34" charset="0"/>
                <a:cs typeface="Arial" pitchFamily="34" charset="0"/>
              </a:rPr>
              <a:t>Säuriges</a:t>
            </a:r>
            <a:r>
              <a:rPr lang="hu-HU" sz="2800" dirty="0" smtClean="0">
                <a:latin typeface="Arial" pitchFamily="34" charset="0"/>
                <a:cs typeface="Arial" pitchFamily="34" charset="0"/>
              </a:rPr>
              <a:t> TAD </a:t>
            </a:r>
          </a:p>
          <a:p>
            <a:r>
              <a:rPr lang="hu-HU" sz="2800" dirty="0" err="1" smtClean="0">
                <a:latin typeface="Arial" pitchFamily="34" charset="0"/>
                <a:cs typeface="Arial" pitchFamily="34" charset="0"/>
              </a:rPr>
              <a:t>Hydrophobes</a:t>
            </a:r>
            <a:r>
              <a:rPr lang="hu-HU" sz="2800" dirty="0" smtClean="0">
                <a:latin typeface="Arial" pitchFamily="34" charset="0"/>
                <a:cs typeface="Arial" pitchFamily="34" charset="0"/>
              </a:rPr>
              <a:t> TAD</a:t>
            </a:r>
          </a:p>
          <a:p>
            <a:r>
              <a:rPr lang="hu-HU" sz="2800" dirty="0" err="1" smtClean="0">
                <a:latin typeface="Arial" pitchFamily="34" charset="0"/>
                <a:cs typeface="Arial" pitchFamily="34" charset="0"/>
              </a:rPr>
              <a:t>Glutamin-reiches</a:t>
            </a:r>
            <a:r>
              <a:rPr lang="hu-HU" sz="2800" dirty="0" smtClean="0">
                <a:latin typeface="Arial" pitchFamily="34" charset="0"/>
                <a:cs typeface="Arial" pitchFamily="34" charset="0"/>
              </a:rPr>
              <a:t> TAD</a:t>
            </a:r>
          </a:p>
          <a:p>
            <a:r>
              <a:rPr lang="hu-HU" sz="2800" dirty="0" err="1" smtClean="0">
                <a:latin typeface="Arial" pitchFamily="34" charset="0"/>
                <a:cs typeface="Arial" pitchFamily="34" charset="0"/>
              </a:rPr>
              <a:t>Prolin-reiches</a:t>
            </a:r>
            <a:r>
              <a:rPr lang="hu-HU" sz="2800" dirty="0" smtClean="0">
                <a:latin typeface="Arial" pitchFamily="34" charset="0"/>
                <a:cs typeface="Arial" pitchFamily="34" charset="0"/>
              </a:rPr>
              <a:t> TAD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p:cNvPicPr>
            <a:picLocks noChangeAspect="1" noChangeArrowheads="1"/>
          </p:cNvPicPr>
          <p:nvPr/>
        </p:nvPicPr>
        <p:blipFill>
          <a:blip r:embed="rId3" cstate="print"/>
          <a:srcRect/>
          <a:stretch>
            <a:fillRect/>
          </a:stretch>
        </p:blipFill>
        <p:spPr bwMode="auto">
          <a:xfrm>
            <a:off x="3400425" y="-19050"/>
            <a:ext cx="5743575" cy="6877050"/>
          </a:xfrm>
          <a:prstGeom prst="rect">
            <a:avLst/>
          </a:prstGeom>
          <a:noFill/>
          <a:ln w="9525">
            <a:noFill/>
            <a:miter lim="800000"/>
            <a:headEnd/>
            <a:tailEnd/>
          </a:ln>
        </p:spPr>
      </p:pic>
      <p:sp>
        <p:nvSpPr>
          <p:cNvPr id="237571" name="Text Box 4"/>
          <p:cNvSpPr txBox="1">
            <a:spLocks noChangeArrowheads="1"/>
          </p:cNvSpPr>
          <p:nvPr/>
        </p:nvSpPr>
        <p:spPr bwMode="auto">
          <a:xfrm>
            <a:off x="179512" y="476672"/>
            <a:ext cx="3816424" cy="4647426"/>
          </a:xfrm>
          <a:prstGeom prst="rect">
            <a:avLst/>
          </a:prstGeom>
          <a:noFill/>
          <a:ln w="9525">
            <a:noFill/>
            <a:miter lim="800000"/>
            <a:headEnd/>
            <a:tailEnd/>
          </a:ln>
        </p:spPr>
        <p:txBody>
          <a:bodyPr wrap="square">
            <a:spAutoFit/>
          </a:bodyPr>
          <a:lstStyle/>
          <a:p>
            <a:pPr eaLnBrk="0" hangingPunct="0">
              <a:spcBef>
                <a:spcPct val="50000"/>
              </a:spcBef>
            </a:pPr>
            <a:r>
              <a:rPr lang="hu-HU" sz="1600" dirty="0" smtClean="0"/>
              <a:t>A. </a:t>
            </a:r>
            <a:r>
              <a:rPr lang="hu-HU" sz="1600" dirty="0" err="1" smtClean="0"/>
              <a:t>Aminosäuresequenzen</a:t>
            </a:r>
            <a:r>
              <a:rPr lang="hu-HU" sz="1600" dirty="0" smtClean="0"/>
              <a:t> der </a:t>
            </a:r>
            <a:r>
              <a:rPr lang="hu-HU" sz="1600" dirty="0" err="1" smtClean="0"/>
              <a:t>Homäodomäne</a:t>
            </a:r>
            <a:r>
              <a:rPr lang="hu-HU" sz="1600" dirty="0" smtClean="0"/>
              <a:t> von 2 </a:t>
            </a:r>
            <a:r>
              <a:rPr lang="hu-HU" sz="1600" dirty="0"/>
              <a:t>Hox </a:t>
            </a:r>
            <a:r>
              <a:rPr lang="hu-HU" sz="1600" dirty="0" err="1" smtClean="0"/>
              <a:t>Proteine</a:t>
            </a:r>
            <a:r>
              <a:rPr lang="hu-HU" sz="1600" dirty="0" smtClean="0"/>
              <a:t> </a:t>
            </a:r>
            <a:r>
              <a:rPr lang="hu-HU" sz="1600" dirty="0"/>
              <a:t>der Drosophila (sex </a:t>
            </a:r>
            <a:r>
              <a:rPr lang="hu-HU" sz="1600" dirty="0" err="1"/>
              <a:t>combs</a:t>
            </a:r>
            <a:r>
              <a:rPr lang="hu-HU" sz="1600" dirty="0"/>
              <a:t> </a:t>
            </a:r>
            <a:r>
              <a:rPr lang="hu-HU" sz="1600" dirty="0" err="1"/>
              <a:t>reduced</a:t>
            </a:r>
            <a:r>
              <a:rPr lang="hu-HU" sz="1600" dirty="0"/>
              <a:t>, </a:t>
            </a:r>
            <a:r>
              <a:rPr lang="hu-HU" sz="1600" b="1" dirty="0" err="1"/>
              <a:t>scr</a:t>
            </a:r>
            <a:r>
              <a:rPr lang="hu-HU" sz="1600" b="1" dirty="0"/>
              <a:t> </a:t>
            </a:r>
            <a:r>
              <a:rPr lang="hu-HU" sz="1600" dirty="0"/>
              <a:t>und </a:t>
            </a:r>
            <a:r>
              <a:rPr lang="hu-HU" sz="1600" dirty="0" err="1"/>
              <a:t>fushi</a:t>
            </a:r>
            <a:r>
              <a:rPr lang="hu-HU" sz="1600" dirty="0"/>
              <a:t> </a:t>
            </a:r>
            <a:r>
              <a:rPr lang="hu-HU" sz="1600" dirty="0" err="1"/>
              <a:t>tarazu</a:t>
            </a:r>
            <a:r>
              <a:rPr lang="hu-HU" sz="1600" dirty="0"/>
              <a:t>, </a:t>
            </a:r>
            <a:r>
              <a:rPr lang="hu-HU" sz="1600" b="1" dirty="0" err="1"/>
              <a:t>ftz</a:t>
            </a:r>
            <a:r>
              <a:rPr lang="hu-HU" sz="1600" dirty="0" smtClean="0"/>
              <a:t>).</a:t>
            </a:r>
            <a:endParaRPr lang="hu-HU" sz="1600" dirty="0"/>
          </a:p>
          <a:p>
            <a:pPr eaLnBrk="0" hangingPunct="0">
              <a:spcBef>
                <a:spcPct val="50000"/>
              </a:spcBef>
            </a:pPr>
            <a:r>
              <a:rPr lang="hu-HU" sz="1600" dirty="0" smtClean="0"/>
              <a:t>Ganz </a:t>
            </a:r>
            <a:r>
              <a:rPr lang="hu-HU" sz="1600" dirty="0" err="1"/>
              <a:t>rechts</a:t>
            </a:r>
            <a:r>
              <a:rPr lang="hu-HU" sz="1600" dirty="0"/>
              <a:t> </a:t>
            </a:r>
            <a:r>
              <a:rPr lang="hu-HU" sz="1600" dirty="0" err="1"/>
              <a:t>sind</a:t>
            </a:r>
            <a:r>
              <a:rPr lang="hu-HU" sz="1600" dirty="0"/>
              <a:t> die </a:t>
            </a:r>
            <a:r>
              <a:rPr lang="hu-HU" sz="1600" dirty="0" err="1" smtClean="0"/>
              <a:t>durch</a:t>
            </a:r>
            <a:r>
              <a:rPr lang="hu-HU" sz="1600" dirty="0" smtClean="0"/>
              <a:t> </a:t>
            </a:r>
            <a:r>
              <a:rPr lang="hu-HU" sz="1600" dirty="0" err="1" smtClean="0"/>
              <a:t>diese</a:t>
            </a:r>
            <a:r>
              <a:rPr lang="hu-HU" sz="1600" dirty="0" smtClean="0"/>
              <a:t> </a:t>
            </a:r>
            <a:r>
              <a:rPr lang="hu-HU" sz="1600" dirty="0" err="1" smtClean="0"/>
              <a:t>Domäne</a:t>
            </a:r>
            <a:r>
              <a:rPr lang="hu-HU" sz="1600" dirty="0" smtClean="0"/>
              <a:t> </a:t>
            </a:r>
            <a:r>
              <a:rPr lang="hu-HU" sz="1600" dirty="0" err="1" smtClean="0"/>
              <a:t>erkannte</a:t>
            </a:r>
            <a:r>
              <a:rPr lang="hu-HU" sz="1600" dirty="0" smtClean="0"/>
              <a:t> </a:t>
            </a:r>
            <a:r>
              <a:rPr lang="hu-HU" sz="1600" dirty="0" err="1" smtClean="0"/>
              <a:t>DNS-Sequenzen</a:t>
            </a:r>
            <a:r>
              <a:rPr lang="hu-HU" sz="1600" dirty="0" smtClean="0"/>
              <a:t>.</a:t>
            </a:r>
            <a:endParaRPr lang="hu-HU" sz="1600" dirty="0"/>
          </a:p>
          <a:p>
            <a:pPr eaLnBrk="0" hangingPunct="0">
              <a:spcBef>
                <a:spcPct val="50000"/>
              </a:spcBef>
            </a:pPr>
            <a:r>
              <a:rPr lang="hu-HU" sz="1600" b="1" dirty="0" err="1" smtClean="0"/>
              <a:t>Eine</a:t>
            </a:r>
            <a:r>
              <a:rPr lang="hu-HU" sz="1600" b="1" dirty="0" smtClean="0"/>
              <a:t> </a:t>
            </a:r>
            <a:r>
              <a:rPr lang="hu-HU" sz="1600" b="1" dirty="0" err="1"/>
              <a:t>Mutation</a:t>
            </a:r>
            <a:r>
              <a:rPr lang="hu-HU" sz="1600" b="1" dirty="0"/>
              <a:t> </a:t>
            </a:r>
            <a:r>
              <a:rPr lang="hu-HU" sz="1600" dirty="0"/>
              <a:t>in der </a:t>
            </a:r>
            <a:r>
              <a:rPr lang="hu-HU" sz="1600" dirty="0" err="1"/>
              <a:t>ftz</a:t>
            </a:r>
            <a:r>
              <a:rPr lang="hu-HU" sz="1600" dirty="0"/>
              <a:t> </a:t>
            </a:r>
            <a:r>
              <a:rPr lang="hu-HU" sz="1600" dirty="0" smtClean="0"/>
              <a:t>(</a:t>
            </a:r>
            <a:r>
              <a:rPr lang="hu-HU" sz="1600" dirty="0" err="1" smtClean="0"/>
              <a:t>Austausch</a:t>
            </a:r>
            <a:r>
              <a:rPr lang="hu-HU" sz="1600" dirty="0" smtClean="0"/>
              <a:t> </a:t>
            </a:r>
            <a:r>
              <a:rPr lang="hu-HU" sz="1600" dirty="0" err="1" smtClean="0"/>
              <a:t>der</a:t>
            </a:r>
            <a:r>
              <a:rPr lang="hu-HU" sz="1600" dirty="0" smtClean="0"/>
              <a:t> </a:t>
            </a:r>
            <a:r>
              <a:rPr lang="hu-HU" sz="1600" dirty="0" err="1"/>
              <a:t>Glutamine</a:t>
            </a:r>
            <a:r>
              <a:rPr lang="hu-HU" sz="1600" dirty="0"/>
              <a:t> </a:t>
            </a:r>
            <a:r>
              <a:rPr lang="hu-HU" sz="1600" b="1" dirty="0" smtClean="0"/>
              <a:t>in der 9. </a:t>
            </a:r>
            <a:r>
              <a:rPr lang="hu-HU" sz="1600" b="1" dirty="0" err="1" smtClean="0"/>
              <a:t>Position</a:t>
            </a:r>
            <a:r>
              <a:rPr lang="hu-HU" sz="1600" b="1" dirty="0" smtClean="0"/>
              <a:t> </a:t>
            </a:r>
            <a:r>
              <a:rPr lang="hu-HU" sz="1600" dirty="0" err="1" smtClean="0"/>
              <a:t>auf</a:t>
            </a:r>
            <a:r>
              <a:rPr lang="hu-HU" sz="1600" dirty="0" smtClean="0"/>
              <a:t> </a:t>
            </a:r>
            <a:r>
              <a:rPr lang="hu-HU" sz="1600" dirty="0" err="1"/>
              <a:t>Lysine</a:t>
            </a:r>
            <a:r>
              <a:rPr lang="hu-HU" sz="1600" dirty="0"/>
              <a:t>, </a:t>
            </a:r>
            <a:r>
              <a:rPr lang="hu-HU" sz="1600" dirty="0" err="1"/>
              <a:t>also</a:t>
            </a:r>
            <a:r>
              <a:rPr lang="hu-HU" sz="1600" dirty="0"/>
              <a:t> Q</a:t>
            </a:r>
            <a:r>
              <a:rPr lang="hu-HU" sz="1600" dirty="0">
                <a:cs typeface="Arial" charset="0"/>
              </a:rPr>
              <a:t>→R) </a:t>
            </a:r>
            <a:r>
              <a:rPr lang="hu-HU" sz="1600" b="1" dirty="0" err="1">
                <a:cs typeface="Arial" charset="0"/>
              </a:rPr>
              <a:t>verändert</a:t>
            </a:r>
            <a:r>
              <a:rPr lang="hu-HU" sz="1600" b="1" dirty="0">
                <a:cs typeface="Arial" charset="0"/>
              </a:rPr>
              <a:t> die </a:t>
            </a:r>
            <a:r>
              <a:rPr lang="hu-HU" sz="1600" b="1" dirty="0" err="1">
                <a:cs typeface="Arial" charset="0"/>
              </a:rPr>
              <a:t>Bindungsspezifizität</a:t>
            </a:r>
            <a:r>
              <a:rPr lang="hu-HU" sz="1600" b="1" dirty="0">
                <a:cs typeface="Arial" charset="0"/>
              </a:rPr>
              <a:t> </a:t>
            </a:r>
            <a:r>
              <a:rPr lang="hu-HU" sz="1600" dirty="0">
                <a:cs typeface="Arial" charset="0"/>
              </a:rPr>
              <a:t>der </a:t>
            </a:r>
            <a:r>
              <a:rPr lang="hu-HU" sz="1600" dirty="0" err="1">
                <a:cs typeface="Arial" charset="0"/>
              </a:rPr>
              <a:t>ftz</a:t>
            </a:r>
            <a:r>
              <a:rPr lang="hu-HU" sz="1600" dirty="0">
                <a:cs typeface="Arial" charset="0"/>
              </a:rPr>
              <a:t>, und es </a:t>
            </a:r>
            <a:r>
              <a:rPr lang="hu-HU" sz="1600" dirty="0" err="1">
                <a:cs typeface="Arial" charset="0"/>
              </a:rPr>
              <a:t>wird</a:t>
            </a:r>
            <a:r>
              <a:rPr lang="hu-HU" sz="1600" dirty="0">
                <a:cs typeface="Arial" charset="0"/>
              </a:rPr>
              <a:t> </a:t>
            </a:r>
            <a:r>
              <a:rPr lang="hu-HU" sz="1600" dirty="0" err="1" smtClean="0">
                <a:cs typeface="Arial" charset="0"/>
              </a:rPr>
              <a:t>gleich</a:t>
            </a:r>
            <a:r>
              <a:rPr lang="hu-HU" sz="1600" dirty="0" smtClean="0">
                <a:cs typeface="Arial" charset="0"/>
              </a:rPr>
              <a:t> </a:t>
            </a:r>
            <a:r>
              <a:rPr lang="hu-HU" sz="1600" dirty="0" err="1" smtClean="0">
                <a:cs typeface="Arial" charset="0"/>
              </a:rPr>
              <a:t>zum</a:t>
            </a:r>
            <a:r>
              <a:rPr lang="hu-HU" sz="1600" dirty="0" smtClean="0">
                <a:cs typeface="Arial" charset="0"/>
              </a:rPr>
              <a:t> </a:t>
            </a:r>
            <a:r>
              <a:rPr lang="hu-HU" sz="1600" dirty="0" err="1" smtClean="0">
                <a:cs typeface="Arial" charset="0"/>
              </a:rPr>
              <a:t>scr</a:t>
            </a:r>
            <a:r>
              <a:rPr lang="hu-HU" sz="1600" dirty="0" smtClean="0">
                <a:cs typeface="Arial" charset="0"/>
              </a:rPr>
              <a:t>.</a:t>
            </a:r>
            <a:endParaRPr lang="hu-HU" sz="1600" dirty="0">
              <a:cs typeface="Arial" charset="0"/>
            </a:endParaRPr>
          </a:p>
          <a:p>
            <a:pPr eaLnBrk="0" hangingPunct="0">
              <a:spcBef>
                <a:spcPct val="50000"/>
              </a:spcBef>
            </a:pPr>
            <a:r>
              <a:rPr lang="hu-HU" sz="1600" dirty="0">
                <a:cs typeface="Arial" charset="0"/>
              </a:rPr>
              <a:t>B. </a:t>
            </a:r>
            <a:r>
              <a:rPr lang="hu-HU" sz="1600" dirty="0" err="1">
                <a:cs typeface="Arial" charset="0"/>
              </a:rPr>
              <a:t>Kombination</a:t>
            </a:r>
            <a:r>
              <a:rPr lang="hu-HU" sz="1600" dirty="0">
                <a:cs typeface="Arial" charset="0"/>
              </a:rPr>
              <a:t> von 2 </a:t>
            </a:r>
            <a:r>
              <a:rPr lang="hu-HU" sz="1600" dirty="0" err="1">
                <a:cs typeface="Arial" charset="0"/>
              </a:rPr>
              <a:t>unterschiedlichen</a:t>
            </a:r>
            <a:r>
              <a:rPr lang="hu-HU" sz="1600" dirty="0">
                <a:cs typeface="Arial" charset="0"/>
              </a:rPr>
              <a:t> </a:t>
            </a:r>
            <a:r>
              <a:rPr lang="hu-HU" sz="1600" dirty="0" err="1">
                <a:cs typeface="Arial" charset="0"/>
              </a:rPr>
              <a:t>TF-en</a:t>
            </a:r>
            <a:r>
              <a:rPr lang="hu-HU" sz="1600" dirty="0">
                <a:cs typeface="Arial" charset="0"/>
              </a:rPr>
              <a:t> </a:t>
            </a:r>
            <a:r>
              <a:rPr lang="hu-HU" sz="1600" dirty="0" err="1">
                <a:cs typeface="Arial" charset="0"/>
              </a:rPr>
              <a:t>erweitert</a:t>
            </a:r>
            <a:r>
              <a:rPr lang="hu-HU" sz="1600" dirty="0">
                <a:cs typeface="Arial" charset="0"/>
              </a:rPr>
              <a:t> die </a:t>
            </a:r>
            <a:r>
              <a:rPr lang="hu-HU" sz="1600" dirty="0" err="1">
                <a:cs typeface="Arial" charset="0"/>
              </a:rPr>
              <a:t>Erkennungssequenz</a:t>
            </a:r>
            <a:r>
              <a:rPr lang="hu-HU" sz="1600" dirty="0">
                <a:cs typeface="Arial" charset="0"/>
              </a:rPr>
              <a:t> (Hox und PBC/</a:t>
            </a:r>
            <a:r>
              <a:rPr lang="hu-HU" sz="1600" dirty="0" err="1">
                <a:cs typeface="Arial" charset="0"/>
              </a:rPr>
              <a:t>exd</a:t>
            </a:r>
            <a:r>
              <a:rPr lang="hu-HU" sz="1600" dirty="0">
                <a:cs typeface="Arial" charset="0"/>
              </a:rPr>
              <a:t>) </a:t>
            </a:r>
            <a:r>
              <a:rPr lang="hu-HU" sz="1600" dirty="0" err="1">
                <a:cs typeface="Arial" charset="0"/>
              </a:rPr>
              <a:t>oder</a:t>
            </a:r>
            <a:r>
              <a:rPr lang="hu-HU" sz="1600" dirty="0">
                <a:cs typeface="Arial" charset="0"/>
              </a:rPr>
              <a:t> die </a:t>
            </a:r>
            <a:r>
              <a:rPr lang="hu-HU" sz="1600" dirty="0" err="1">
                <a:cs typeface="Arial" charset="0"/>
              </a:rPr>
              <a:t>verschiedene</a:t>
            </a:r>
            <a:r>
              <a:rPr lang="hu-HU" sz="1600" dirty="0">
                <a:cs typeface="Arial" charset="0"/>
              </a:rPr>
              <a:t> Partner </a:t>
            </a:r>
            <a:r>
              <a:rPr lang="hu-HU" sz="1600" dirty="0" err="1">
                <a:cs typeface="Arial" charset="0"/>
              </a:rPr>
              <a:t>für</a:t>
            </a:r>
            <a:r>
              <a:rPr lang="hu-HU" sz="1600" dirty="0">
                <a:cs typeface="Arial" charset="0"/>
              </a:rPr>
              <a:t> </a:t>
            </a:r>
            <a:r>
              <a:rPr lang="hu-HU" sz="1600" dirty="0" err="1">
                <a:cs typeface="Arial" charset="0"/>
              </a:rPr>
              <a:t>exd</a:t>
            </a:r>
            <a:r>
              <a:rPr lang="hu-HU" sz="1600" dirty="0">
                <a:cs typeface="Arial" charset="0"/>
              </a:rPr>
              <a:t> </a:t>
            </a:r>
            <a:r>
              <a:rPr lang="hu-HU" sz="1600" dirty="0" err="1">
                <a:cs typeface="Arial" charset="0"/>
              </a:rPr>
              <a:t>modifizieren</a:t>
            </a:r>
            <a:r>
              <a:rPr lang="hu-HU" sz="1600" dirty="0">
                <a:cs typeface="Arial" charset="0"/>
              </a:rPr>
              <a:t> </a:t>
            </a:r>
            <a:r>
              <a:rPr lang="hu-HU" sz="1600" dirty="0" err="1">
                <a:cs typeface="Arial" charset="0"/>
              </a:rPr>
              <a:t>das</a:t>
            </a:r>
            <a:r>
              <a:rPr lang="hu-HU" sz="1600" dirty="0">
                <a:cs typeface="Arial" charset="0"/>
              </a:rPr>
              <a:t> </a:t>
            </a:r>
            <a:r>
              <a:rPr lang="hu-HU" sz="1600" dirty="0" err="1">
                <a:cs typeface="Arial" charset="0"/>
              </a:rPr>
              <a:t>Sequenz</a:t>
            </a:r>
            <a:r>
              <a:rPr lang="hu-HU" sz="1600" dirty="0">
                <a:cs typeface="Arial" charset="0"/>
              </a:rPr>
              <a:t> </a:t>
            </a:r>
            <a:r>
              <a:rPr lang="hu-HU" sz="1600" dirty="0" err="1">
                <a:cs typeface="Arial" charset="0"/>
              </a:rPr>
              <a:t>selbst</a:t>
            </a:r>
            <a:r>
              <a:rPr lang="hu-HU" sz="1600" dirty="0">
                <a:cs typeface="Arial" charset="0"/>
              </a:rPr>
              <a:t> (</a:t>
            </a:r>
            <a:r>
              <a:rPr lang="hu-HU" sz="1600" dirty="0" err="1">
                <a:cs typeface="Arial" charset="0"/>
              </a:rPr>
              <a:t>exd</a:t>
            </a:r>
            <a:r>
              <a:rPr lang="hu-HU" sz="1600" dirty="0">
                <a:cs typeface="Arial" charset="0"/>
              </a:rPr>
              <a:t> </a:t>
            </a:r>
            <a:r>
              <a:rPr lang="hu-HU" sz="1600" dirty="0" err="1">
                <a:cs typeface="Arial" charset="0"/>
              </a:rPr>
              <a:t>with</a:t>
            </a:r>
            <a:r>
              <a:rPr lang="hu-HU" sz="1600" dirty="0">
                <a:cs typeface="Arial" charset="0"/>
              </a:rPr>
              <a:t> </a:t>
            </a:r>
            <a:r>
              <a:rPr lang="hu-HU" sz="1600" dirty="0" err="1">
                <a:cs typeface="Arial" charset="0"/>
              </a:rPr>
              <a:t>lab</a:t>
            </a:r>
            <a:r>
              <a:rPr lang="hu-HU" sz="1600" dirty="0">
                <a:cs typeface="Arial" charset="0"/>
              </a:rPr>
              <a:t>//</a:t>
            </a:r>
            <a:r>
              <a:rPr lang="hu-HU" sz="1600" dirty="0" err="1">
                <a:cs typeface="Arial" charset="0"/>
              </a:rPr>
              <a:t>Ubx</a:t>
            </a:r>
            <a:r>
              <a:rPr lang="hu-HU" sz="1600" dirty="0">
                <a:cs typeface="Arial" charset="0"/>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noChangeArrowheads="1"/>
          </p:cNvPicPr>
          <p:nvPr/>
        </p:nvPicPr>
        <p:blipFill>
          <a:blip r:embed="rId2" cstate="print"/>
          <a:srcRect/>
          <a:stretch>
            <a:fillRect/>
          </a:stretch>
        </p:blipFill>
        <p:spPr bwMode="auto">
          <a:xfrm>
            <a:off x="971550" y="333375"/>
            <a:ext cx="7256463" cy="3683000"/>
          </a:xfrm>
          <a:prstGeom prst="rect">
            <a:avLst/>
          </a:prstGeom>
          <a:noFill/>
          <a:ln w="9525">
            <a:noFill/>
            <a:miter lim="800000"/>
            <a:headEnd/>
            <a:tailEnd/>
          </a:ln>
        </p:spPr>
      </p:pic>
      <p:sp>
        <p:nvSpPr>
          <p:cNvPr id="239618" name="Text Box 6"/>
          <p:cNvSpPr txBox="1">
            <a:spLocks noChangeArrowheads="1"/>
          </p:cNvSpPr>
          <p:nvPr/>
        </p:nvSpPr>
        <p:spPr bwMode="auto">
          <a:xfrm>
            <a:off x="468313" y="4378325"/>
            <a:ext cx="8064500" cy="2290763"/>
          </a:xfrm>
          <a:prstGeom prst="rect">
            <a:avLst/>
          </a:prstGeom>
          <a:noFill/>
          <a:ln w="9525">
            <a:noFill/>
            <a:miter lim="800000"/>
            <a:headEnd/>
            <a:tailEnd/>
          </a:ln>
        </p:spPr>
        <p:txBody>
          <a:bodyPr>
            <a:spAutoFit/>
          </a:bodyPr>
          <a:lstStyle/>
          <a:p>
            <a:pPr algn="ctr" eaLnBrk="0" hangingPunct="0">
              <a:spcBef>
                <a:spcPct val="50000"/>
              </a:spcBef>
            </a:pPr>
            <a:r>
              <a:rPr lang="hu-HU"/>
              <a:t>Bewegungstypen der Transkriptionsfaktoren im Zellkern:</a:t>
            </a:r>
          </a:p>
          <a:p>
            <a:pPr algn="ctr" eaLnBrk="0" hangingPunct="0">
              <a:spcBef>
                <a:spcPct val="50000"/>
              </a:spcBef>
            </a:pPr>
            <a:r>
              <a:rPr lang="hu-HU" sz="1600"/>
              <a:t>3D Diffusion</a:t>
            </a:r>
          </a:p>
          <a:p>
            <a:pPr algn="ctr" eaLnBrk="0" hangingPunct="0">
              <a:spcBef>
                <a:spcPct val="50000"/>
              </a:spcBef>
            </a:pPr>
            <a:r>
              <a:rPr lang="hu-HU" sz="1600"/>
              <a:t>1D Gleiten (sliding)</a:t>
            </a:r>
          </a:p>
          <a:p>
            <a:pPr algn="ctr" eaLnBrk="0" hangingPunct="0">
              <a:spcBef>
                <a:spcPct val="50000"/>
              </a:spcBef>
            </a:pPr>
            <a:r>
              <a:rPr lang="hu-HU" sz="1600"/>
              <a:t>Hopsen (hopping; kurze Distanz) </a:t>
            </a:r>
          </a:p>
          <a:p>
            <a:pPr algn="ctr" eaLnBrk="0" hangingPunct="0">
              <a:spcBef>
                <a:spcPct val="50000"/>
              </a:spcBef>
            </a:pPr>
            <a:r>
              <a:rPr lang="hu-HU" sz="1600"/>
              <a:t>Springen (jumping; ferner)</a:t>
            </a:r>
          </a:p>
          <a:p>
            <a:pPr algn="ctr" eaLnBrk="0" hangingPunct="0">
              <a:spcBef>
                <a:spcPct val="50000"/>
              </a:spcBef>
            </a:pPr>
            <a:r>
              <a:rPr lang="hu-HU" sz="1600"/>
              <a:t>intersegmentales Transfer (für TF mit 2 DBD)</a:t>
            </a:r>
          </a:p>
        </p:txBody>
      </p:sp>
      <p:grpSp>
        <p:nvGrpSpPr>
          <p:cNvPr id="239619" name="Csoportba foglalás 5"/>
          <p:cNvGrpSpPr>
            <a:grpSpLocks/>
          </p:cNvGrpSpPr>
          <p:nvPr/>
        </p:nvGrpSpPr>
        <p:grpSpPr bwMode="auto">
          <a:xfrm>
            <a:off x="5016500" y="23813"/>
            <a:ext cx="3911600" cy="236537"/>
            <a:chOff x="5016240" y="24384"/>
            <a:chExt cx="3911860" cy="235966"/>
          </a:xfrm>
        </p:grpSpPr>
        <p:pic>
          <p:nvPicPr>
            <p:cNvPr id="239620" name="Picture 5"/>
            <p:cNvPicPr>
              <a:picLocks noChangeAspect="1" noChangeArrowheads="1"/>
            </p:cNvPicPr>
            <p:nvPr/>
          </p:nvPicPr>
          <p:blipFill>
            <a:blip r:embed="rId3" cstate="print"/>
            <a:srcRect/>
            <a:stretch>
              <a:fillRect/>
            </a:stretch>
          </p:blipFill>
          <p:spPr bwMode="auto">
            <a:xfrm>
              <a:off x="5978525" y="50800"/>
              <a:ext cx="2949575" cy="209550"/>
            </a:xfrm>
            <a:prstGeom prst="rect">
              <a:avLst/>
            </a:prstGeom>
            <a:noFill/>
            <a:ln w="9525">
              <a:noFill/>
              <a:miter lim="800000"/>
              <a:headEnd/>
              <a:tailEnd/>
            </a:ln>
          </p:spPr>
        </p:pic>
        <p:pic>
          <p:nvPicPr>
            <p:cNvPr id="239621" name="Picture 1"/>
            <p:cNvPicPr>
              <a:picLocks noChangeAspect="1" noChangeArrowheads="1"/>
            </p:cNvPicPr>
            <p:nvPr/>
          </p:nvPicPr>
          <p:blipFill>
            <a:blip r:embed="rId4" cstate="print"/>
            <a:srcRect/>
            <a:stretch>
              <a:fillRect/>
            </a:stretch>
          </p:blipFill>
          <p:spPr bwMode="auto">
            <a:xfrm>
              <a:off x="5016240" y="24384"/>
              <a:ext cx="971550" cy="228600"/>
            </a:xfrm>
            <a:prstGeom prst="rect">
              <a:avLst/>
            </a:prstGeom>
            <a:noFill/>
            <a:ln w="9525">
              <a:noFill/>
              <a:miter lim="800000"/>
              <a:headEnd/>
              <a:tailEnd/>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http://origin-ars.els-cdn.com/content/image/1-s2.0-S1097276507006181-gr1.jpg"/>
          <p:cNvPicPr>
            <a:picLocks noChangeAspect="1" noChangeArrowheads="1"/>
          </p:cNvPicPr>
          <p:nvPr/>
        </p:nvPicPr>
        <p:blipFill>
          <a:blip r:embed="rId3" cstate="print"/>
          <a:srcRect/>
          <a:stretch>
            <a:fillRect/>
          </a:stretch>
        </p:blipFill>
        <p:spPr bwMode="auto">
          <a:xfrm>
            <a:off x="468313" y="188913"/>
            <a:ext cx="4762500" cy="6410325"/>
          </a:xfrm>
          <a:prstGeom prst="rect">
            <a:avLst/>
          </a:prstGeom>
          <a:noFill/>
          <a:ln w="9525">
            <a:noFill/>
            <a:miter lim="800000"/>
            <a:headEnd/>
            <a:tailEnd/>
          </a:ln>
        </p:spPr>
      </p:pic>
      <p:sp>
        <p:nvSpPr>
          <p:cNvPr id="4" name="Szövegdoboz 3"/>
          <p:cNvSpPr txBox="1"/>
          <p:nvPr/>
        </p:nvSpPr>
        <p:spPr>
          <a:xfrm>
            <a:off x="5292080" y="908720"/>
            <a:ext cx="3851920" cy="1323439"/>
          </a:xfrm>
          <a:prstGeom prst="rect">
            <a:avLst/>
          </a:prstGeom>
          <a:noFill/>
        </p:spPr>
        <p:txBody>
          <a:bodyPr wrap="square" rtlCol="0">
            <a:spAutoFit/>
          </a:bodyPr>
          <a:lstStyle/>
          <a:p>
            <a:r>
              <a:rPr lang="hu-HU" sz="2000" dirty="0" err="1" smtClean="0"/>
              <a:t>Messung</a:t>
            </a:r>
            <a:r>
              <a:rPr lang="hu-HU" sz="2000" dirty="0" smtClean="0"/>
              <a:t> der </a:t>
            </a:r>
            <a:r>
              <a:rPr lang="hu-HU" sz="2000" dirty="0" err="1" smtClean="0"/>
              <a:t>TF-Bewegung</a:t>
            </a:r>
            <a:r>
              <a:rPr lang="hu-HU" sz="2000" dirty="0" smtClean="0"/>
              <a:t> </a:t>
            </a:r>
            <a:r>
              <a:rPr lang="hu-HU" sz="2000" dirty="0" err="1" smtClean="0"/>
              <a:t>entlang</a:t>
            </a:r>
            <a:r>
              <a:rPr lang="hu-HU" sz="2000" dirty="0" smtClean="0"/>
              <a:t> </a:t>
            </a:r>
            <a:r>
              <a:rPr lang="hu-HU" sz="2000" dirty="0" err="1" smtClean="0"/>
              <a:t>einer</a:t>
            </a:r>
            <a:r>
              <a:rPr lang="hu-HU" sz="2000" dirty="0" smtClean="0"/>
              <a:t> </a:t>
            </a:r>
            <a:r>
              <a:rPr lang="hu-HU" sz="2000" dirty="0" err="1" smtClean="0"/>
              <a:t>gespannten</a:t>
            </a:r>
            <a:r>
              <a:rPr lang="hu-HU" sz="2000" dirty="0" smtClean="0"/>
              <a:t> DNS </a:t>
            </a:r>
            <a:r>
              <a:rPr lang="hu-HU" sz="2000" dirty="0" err="1" smtClean="0"/>
              <a:t>Moleküle</a:t>
            </a:r>
            <a:r>
              <a:rPr lang="hu-HU" sz="2000" dirty="0" smtClean="0"/>
              <a:t> mit </a:t>
            </a:r>
            <a:r>
              <a:rPr lang="hu-HU" sz="2000" dirty="0" err="1" smtClean="0"/>
              <a:t>Superresolutionsmikroskopie</a:t>
            </a:r>
            <a:r>
              <a:rPr lang="hu-HU" sz="2000" dirty="0" smtClean="0"/>
              <a:t>.</a:t>
            </a:r>
            <a:endParaRPr lang="de-DE"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zövegdoboz 1"/>
          <p:cNvSpPr txBox="1">
            <a:spLocks noChangeArrowheads="1"/>
          </p:cNvSpPr>
          <p:nvPr/>
        </p:nvSpPr>
        <p:spPr bwMode="auto">
          <a:xfrm>
            <a:off x="3924300" y="2852738"/>
            <a:ext cx="1728788" cy="461962"/>
          </a:xfrm>
          <a:prstGeom prst="rect">
            <a:avLst/>
          </a:prstGeom>
          <a:noFill/>
          <a:ln w="9525">
            <a:noFill/>
            <a:miter lim="800000"/>
            <a:headEnd/>
            <a:tailEnd/>
          </a:ln>
        </p:spPr>
        <p:txBody>
          <a:bodyPr>
            <a:spAutoFit/>
          </a:bodyPr>
          <a:lstStyle/>
          <a:p>
            <a:pPr eaLnBrk="0" hangingPunct="0"/>
            <a:r>
              <a:rPr lang="hu-HU">
                <a:hlinkClick r:id="rId3"/>
              </a:rPr>
              <a:t>Movie S4</a:t>
            </a:r>
            <a:endParaRPr lang="de-DE"/>
          </a:p>
        </p:txBody>
      </p:sp>
      <p:sp>
        <p:nvSpPr>
          <p:cNvPr id="241666" name="Szövegdoboz 3"/>
          <p:cNvSpPr txBox="1">
            <a:spLocks noChangeArrowheads="1"/>
          </p:cNvSpPr>
          <p:nvPr/>
        </p:nvSpPr>
        <p:spPr bwMode="auto">
          <a:xfrm>
            <a:off x="323850" y="6092825"/>
            <a:ext cx="8351838" cy="585788"/>
          </a:xfrm>
          <a:prstGeom prst="rect">
            <a:avLst/>
          </a:prstGeom>
          <a:noFill/>
          <a:ln w="9525">
            <a:noFill/>
            <a:miter lim="800000"/>
            <a:headEnd/>
            <a:tailEnd/>
          </a:ln>
        </p:spPr>
        <p:txBody>
          <a:bodyPr>
            <a:spAutoFit/>
          </a:bodyPr>
          <a:lstStyle/>
          <a:p>
            <a:r>
              <a:rPr lang="en-US" sz="1600"/>
              <a:t>Dynamic Basis for One-Dimensional DNA Scanning</a:t>
            </a:r>
            <a:r>
              <a:rPr lang="hu-HU" sz="1600"/>
              <a:t> </a:t>
            </a:r>
            <a:r>
              <a:rPr lang="en-US" sz="1600"/>
              <a:t>by the Mismatch Repair Complex Msh2-Msh6</a:t>
            </a:r>
            <a:r>
              <a:rPr lang="hu-HU" sz="1600"/>
              <a:t>, Gorman, J. et al., Molecular Cell 28, 359–370, 2007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609600"/>
            <a:ext cx="7772400" cy="731168"/>
          </a:xfrm>
        </p:spPr>
        <p:txBody>
          <a:bodyPr/>
          <a:lstStyle/>
          <a:p>
            <a:r>
              <a:rPr lang="hu-HU" sz="3600" b="1" dirty="0" err="1" smtClean="0">
                <a:latin typeface="Arial" charset="0"/>
                <a:cs typeface="Arial" charset="0"/>
              </a:rPr>
              <a:t>Generelle</a:t>
            </a:r>
            <a:r>
              <a:rPr lang="hu-HU" sz="3600" b="1" dirty="0" smtClean="0">
                <a:latin typeface="Arial" charset="0"/>
                <a:cs typeface="Arial" charset="0"/>
              </a:rPr>
              <a:t> </a:t>
            </a:r>
            <a:r>
              <a:rPr lang="hu-HU" sz="3600" b="1" dirty="0" err="1" smtClean="0">
                <a:latin typeface="Arial" charset="0"/>
                <a:cs typeface="Arial" charset="0"/>
              </a:rPr>
              <a:t>Transkriptionsfaktoren</a:t>
            </a:r>
            <a:endParaRPr lang="hu-HU" sz="3600" b="1" dirty="0" smtClean="0">
              <a:latin typeface="Arial" charset="0"/>
              <a:cs typeface="Arial" charset="0"/>
            </a:endParaRPr>
          </a:p>
        </p:txBody>
      </p:sp>
      <p:sp>
        <p:nvSpPr>
          <p:cNvPr id="17410" name="Rectangle 3"/>
          <p:cNvSpPr>
            <a:spLocks noGrp="1" noChangeArrowheads="1"/>
          </p:cNvSpPr>
          <p:nvPr>
            <p:ph type="body" idx="1"/>
          </p:nvPr>
        </p:nvSpPr>
        <p:spPr>
          <a:xfrm>
            <a:off x="179388" y="1844675"/>
            <a:ext cx="8713787" cy="4251325"/>
          </a:xfrm>
        </p:spPr>
        <p:txBody>
          <a:bodyPr/>
          <a:lstStyle/>
          <a:p>
            <a:pPr>
              <a:lnSpc>
                <a:spcPct val="80000"/>
              </a:lnSpc>
            </a:pPr>
            <a:r>
              <a:rPr lang="hu-HU" sz="2400" dirty="0" err="1" smtClean="0">
                <a:latin typeface="Arial" charset="0"/>
                <a:cs typeface="Arial" charset="0"/>
              </a:rPr>
              <a:t>helfen</a:t>
            </a:r>
            <a:r>
              <a:rPr lang="hu-HU" sz="2400" dirty="0" smtClean="0">
                <a:latin typeface="Arial" charset="0"/>
                <a:cs typeface="Arial" charset="0"/>
              </a:rPr>
              <a:t> die </a:t>
            </a:r>
            <a:r>
              <a:rPr lang="hu-HU" sz="2400" dirty="0" err="1" smtClean="0">
                <a:latin typeface="Arial" charset="0"/>
                <a:cs typeface="Arial" charset="0"/>
              </a:rPr>
              <a:t>Transkription</a:t>
            </a:r>
            <a:r>
              <a:rPr lang="hu-HU" sz="2400" dirty="0" smtClean="0">
                <a:latin typeface="Arial" charset="0"/>
                <a:cs typeface="Arial" charset="0"/>
              </a:rPr>
              <a:t> </a:t>
            </a:r>
            <a:r>
              <a:rPr lang="hu-HU" sz="2400" dirty="0" err="1" smtClean="0">
                <a:latin typeface="Arial" charset="0"/>
                <a:cs typeface="Arial" charset="0"/>
              </a:rPr>
              <a:t>durch</a:t>
            </a:r>
            <a:r>
              <a:rPr lang="hu-HU" sz="2400" dirty="0" smtClean="0">
                <a:latin typeface="Arial" charset="0"/>
                <a:cs typeface="Arial" charset="0"/>
              </a:rPr>
              <a:t> RNS </a:t>
            </a:r>
            <a:r>
              <a:rPr lang="hu-HU" sz="2400" dirty="0" err="1" smtClean="0">
                <a:latin typeface="Arial" charset="0"/>
                <a:cs typeface="Arial" charset="0"/>
              </a:rPr>
              <a:t>Polymerase</a:t>
            </a:r>
            <a:r>
              <a:rPr lang="hu-HU" sz="2400" dirty="0" smtClean="0">
                <a:latin typeface="Arial" charset="0"/>
                <a:cs typeface="Arial" charset="0"/>
              </a:rPr>
              <a:t> II, (</a:t>
            </a:r>
            <a:r>
              <a:rPr lang="hu-HU" sz="2400" dirty="0" err="1" smtClean="0">
                <a:latin typeface="Arial" charset="0"/>
                <a:cs typeface="Arial" charset="0"/>
              </a:rPr>
              <a:t>kurz</a:t>
            </a:r>
            <a:r>
              <a:rPr lang="hu-HU" sz="2400" dirty="0" smtClean="0">
                <a:latin typeface="Arial" charset="0"/>
                <a:cs typeface="Arial" charset="0"/>
              </a:rPr>
              <a:t>: Pol II), </a:t>
            </a:r>
            <a:r>
              <a:rPr lang="hu-HU" sz="2400" dirty="0" err="1" smtClean="0">
                <a:latin typeface="Arial" charset="0"/>
                <a:cs typeface="Arial" charset="0"/>
              </a:rPr>
              <a:t>d.h</a:t>
            </a:r>
            <a:r>
              <a:rPr lang="hu-HU" sz="2400" dirty="0" smtClean="0">
                <a:latin typeface="Arial" charset="0"/>
                <a:cs typeface="Arial" charset="0"/>
              </a:rPr>
              <a:t>. </a:t>
            </a:r>
            <a:r>
              <a:rPr lang="hu-HU" sz="2400" dirty="0" err="1" smtClean="0">
                <a:latin typeface="Arial" charset="0"/>
                <a:cs typeface="Arial" charset="0"/>
              </a:rPr>
              <a:t>sie</a:t>
            </a:r>
            <a:r>
              <a:rPr lang="hu-HU" sz="2400" dirty="0" smtClean="0">
                <a:latin typeface="Arial" charset="0"/>
                <a:cs typeface="Arial" charset="0"/>
              </a:rPr>
              <a:t> </a:t>
            </a:r>
            <a:r>
              <a:rPr lang="hu-HU" sz="2400" dirty="0" err="1" smtClean="0">
                <a:latin typeface="Arial" charset="0"/>
                <a:cs typeface="Arial" charset="0"/>
              </a:rPr>
              <a:t>helfen</a:t>
            </a:r>
            <a:r>
              <a:rPr lang="hu-HU" sz="2400" dirty="0" smtClean="0">
                <a:latin typeface="Arial" charset="0"/>
                <a:cs typeface="Arial" charset="0"/>
              </a:rPr>
              <a:t> die </a:t>
            </a:r>
            <a:r>
              <a:rPr lang="hu-HU" sz="2400" dirty="0" err="1" smtClean="0">
                <a:latin typeface="Arial" charset="0"/>
                <a:cs typeface="Arial" charset="0"/>
              </a:rPr>
              <a:t>Transkription</a:t>
            </a:r>
            <a:r>
              <a:rPr lang="hu-HU" sz="2400" dirty="0" smtClean="0">
                <a:latin typeface="Arial" charset="0"/>
                <a:cs typeface="Arial" charset="0"/>
              </a:rPr>
              <a:t> von mRNS;</a:t>
            </a:r>
          </a:p>
          <a:p>
            <a:pPr>
              <a:lnSpc>
                <a:spcPct val="80000"/>
              </a:lnSpc>
            </a:pPr>
            <a:r>
              <a:rPr lang="hu-HU" sz="2400" dirty="0" err="1" smtClean="0">
                <a:latin typeface="Arial" charset="0"/>
                <a:cs typeface="Arial" charset="0"/>
              </a:rPr>
              <a:t>deswegen</a:t>
            </a:r>
            <a:r>
              <a:rPr lang="hu-HU" sz="2400" dirty="0" smtClean="0">
                <a:latin typeface="Arial" charset="0"/>
                <a:cs typeface="Arial" charset="0"/>
              </a:rPr>
              <a:t> </a:t>
            </a:r>
            <a:r>
              <a:rPr lang="hu-HU" sz="2400" dirty="0" err="1" smtClean="0">
                <a:latin typeface="Arial" charset="0"/>
                <a:cs typeface="Arial" charset="0"/>
              </a:rPr>
              <a:t>sind</a:t>
            </a:r>
            <a:r>
              <a:rPr lang="hu-HU" sz="2400" dirty="0" smtClean="0">
                <a:latin typeface="Arial" charset="0"/>
                <a:cs typeface="Arial" charset="0"/>
              </a:rPr>
              <a:t> </a:t>
            </a:r>
            <a:r>
              <a:rPr lang="hu-HU" sz="2400" dirty="0" err="1" smtClean="0">
                <a:latin typeface="Arial" charset="0"/>
                <a:cs typeface="Arial" charset="0"/>
              </a:rPr>
              <a:t>sie</a:t>
            </a:r>
            <a:r>
              <a:rPr lang="hu-HU" sz="2400" dirty="0" smtClean="0">
                <a:latin typeface="Arial" charset="0"/>
                <a:cs typeface="Arial" charset="0"/>
              </a:rPr>
              <a:t> </a:t>
            </a:r>
            <a:r>
              <a:rPr lang="hu-HU" sz="2400" dirty="0" err="1" smtClean="0">
                <a:latin typeface="Arial" charset="0"/>
                <a:cs typeface="Arial" charset="0"/>
              </a:rPr>
              <a:t>als</a:t>
            </a:r>
            <a:r>
              <a:rPr lang="hu-HU" sz="2400" dirty="0" smtClean="0">
                <a:latin typeface="Arial" charset="0"/>
                <a:cs typeface="Arial" charset="0"/>
              </a:rPr>
              <a:t> TFII </a:t>
            </a:r>
            <a:r>
              <a:rPr lang="hu-HU" sz="2400" dirty="0" err="1" smtClean="0">
                <a:latin typeface="Arial" charset="0"/>
                <a:cs typeface="Arial" charset="0"/>
              </a:rPr>
              <a:t>genannt</a:t>
            </a:r>
            <a:r>
              <a:rPr lang="hu-HU" sz="2400" dirty="0" smtClean="0">
                <a:latin typeface="Arial" charset="0"/>
                <a:cs typeface="Arial" charset="0"/>
              </a:rPr>
              <a:t>;</a:t>
            </a:r>
          </a:p>
          <a:p>
            <a:pPr>
              <a:lnSpc>
                <a:spcPct val="80000"/>
              </a:lnSpc>
            </a:pPr>
            <a:r>
              <a:rPr lang="hu-HU" sz="2400" dirty="0" err="1" smtClean="0">
                <a:latin typeface="Arial" charset="0"/>
                <a:cs typeface="Arial" charset="0"/>
              </a:rPr>
              <a:t>TFII-en</a:t>
            </a:r>
            <a:r>
              <a:rPr lang="hu-HU" sz="2400" dirty="0" smtClean="0">
                <a:latin typeface="Arial" charset="0"/>
                <a:cs typeface="Arial" charset="0"/>
              </a:rPr>
              <a:t> </a:t>
            </a:r>
            <a:r>
              <a:rPr lang="hu-HU" sz="2400" dirty="0" err="1" smtClean="0">
                <a:latin typeface="Arial" charset="0"/>
                <a:cs typeface="Arial" charset="0"/>
              </a:rPr>
              <a:t>sind</a:t>
            </a:r>
            <a:r>
              <a:rPr lang="hu-HU" sz="2400" dirty="0" smtClean="0">
                <a:latin typeface="Arial" charset="0"/>
                <a:cs typeface="Arial" charset="0"/>
              </a:rPr>
              <a:t> </a:t>
            </a:r>
            <a:r>
              <a:rPr lang="hu-HU" sz="2400" dirty="0" err="1" smtClean="0">
                <a:latin typeface="Arial" charset="0"/>
                <a:cs typeface="Arial" charset="0"/>
              </a:rPr>
              <a:t>konstitutiv</a:t>
            </a:r>
            <a:r>
              <a:rPr lang="hu-HU" sz="2400" dirty="0" smtClean="0">
                <a:latin typeface="Arial" charset="0"/>
                <a:cs typeface="Arial" charset="0"/>
              </a:rPr>
              <a:t> </a:t>
            </a:r>
            <a:r>
              <a:rPr lang="hu-HU" sz="2400" dirty="0" err="1" smtClean="0">
                <a:latin typeface="Arial" charset="0"/>
                <a:cs typeface="Arial" charset="0"/>
              </a:rPr>
              <a:t>aktiv</a:t>
            </a:r>
            <a:r>
              <a:rPr lang="hu-HU" sz="2400" dirty="0" smtClean="0">
                <a:latin typeface="Arial" charset="0"/>
                <a:cs typeface="Arial" charset="0"/>
              </a:rPr>
              <a:t>;</a:t>
            </a:r>
          </a:p>
          <a:p>
            <a:pPr>
              <a:lnSpc>
                <a:spcPct val="80000"/>
              </a:lnSpc>
            </a:pPr>
            <a:r>
              <a:rPr lang="hu-HU" sz="2400" dirty="0" err="1" smtClean="0">
                <a:latin typeface="Arial" charset="0"/>
                <a:cs typeface="Arial" charset="0"/>
              </a:rPr>
              <a:t>sie</a:t>
            </a:r>
            <a:r>
              <a:rPr lang="hu-HU" sz="2400" dirty="0" smtClean="0">
                <a:latin typeface="Arial" charset="0"/>
                <a:cs typeface="Arial" charset="0"/>
              </a:rPr>
              <a:t> </a:t>
            </a:r>
            <a:r>
              <a:rPr lang="hu-HU" sz="2400" dirty="0" err="1" smtClean="0">
                <a:latin typeface="Arial" charset="0"/>
                <a:cs typeface="Arial" charset="0"/>
              </a:rPr>
              <a:t>nehmen</a:t>
            </a:r>
            <a:r>
              <a:rPr lang="hu-HU" sz="2400" dirty="0" smtClean="0">
                <a:latin typeface="Arial" charset="0"/>
                <a:cs typeface="Arial" charset="0"/>
              </a:rPr>
              <a:t> in </a:t>
            </a:r>
            <a:r>
              <a:rPr lang="hu-HU" sz="2400" b="1" dirty="0" err="1" smtClean="0">
                <a:latin typeface="Arial" charset="0"/>
                <a:cs typeface="Arial" charset="0"/>
              </a:rPr>
              <a:t>allen</a:t>
            </a:r>
            <a:r>
              <a:rPr lang="hu-HU" sz="2400" b="1" dirty="0" smtClean="0">
                <a:latin typeface="Arial" charset="0"/>
                <a:cs typeface="Arial" charset="0"/>
              </a:rPr>
              <a:t> </a:t>
            </a:r>
            <a:r>
              <a:rPr lang="hu-HU" sz="2400" dirty="0" smtClean="0">
                <a:latin typeface="Arial" charset="0"/>
                <a:cs typeface="Arial" charset="0"/>
              </a:rPr>
              <a:t>TK </a:t>
            </a:r>
            <a:r>
              <a:rPr lang="hu-HU" sz="2400" dirty="0" err="1" smtClean="0">
                <a:latin typeface="Arial" charset="0"/>
                <a:cs typeface="Arial" charset="0"/>
              </a:rPr>
              <a:t>teil</a:t>
            </a:r>
            <a:r>
              <a:rPr lang="hu-HU" sz="2400" dirty="0" smtClean="0">
                <a:latin typeface="Arial" charset="0"/>
                <a:cs typeface="Arial" charset="0"/>
              </a:rPr>
              <a:t>;</a:t>
            </a:r>
          </a:p>
          <a:p>
            <a:pPr>
              <a:lnSpc>
                <a:spcPct val="80000"/>
              </a:lnSpc>
            </a:pPr>
            <a:r>
              <a:rPr lang="hu-HU" sz="2400" dirty="0" err="1" smtClean="0">
                <a:latin typeface="Arial" charset="0"/>
                <a:cs typeface="Arial" charset="0"/>
              </a:rPr>
              <a:t>ihre</a:t>
            </a:r>
            <a:r>
              <a:rPr lang="hu-HU" sz="2400" dirty="0" smtClean="0">
                <a:latin typeface="Arial" charset="0"/>
                <a:cs typeface="Arial" charset="0"/>
              </a:rPr>
              <a:t> </a:t>
            </a:r>
            <a:r>
              <a:rPr lang="hu-HU" sz="2400" dirty="0" err="1" smtClean="0">
                <a:latin typeface="Arial" charset="0"/>
                <a:cs typeface="Arial" charset="0"/>
              </a:rPr>
              <a:t>Aufgabe</a:t>
            </a:r>
            <a:r>
              <a:rPr lang="hu-HU" sz="2400" dirty="0" smtClean="0">
                <a:latin typeface="Arial" charset="0"/>
                <a:cs typeface="Arial" charset="0"/>
              </a:rPr>
              <a:t>: </a:t>
            </a:r>
            <a:r>
              <a:rPr lang="hu-HU" sz="2400" dirty="0" err="1" smtClean="0">
                <a:latin typeface="Arial" charset="0"/>
                <a:cs typeface="Arial" charset="0"/>
              </a:rPr>
              <a:t>Orientierung</a:t>
            </a:r>
            <a:r>
              <a:rPr lang="hu-HU" sz="2400" dirty="0" smtClean="0">
                <a:latin typeface="Arial" charset="0"/>
                <a:cs typeface="Arial" charset="0"/>
              </a:rPr>
              <a:t> und </a:t>
            </a:r>
            <a:r>
              <a:rPr lang="hu-HU" sz="2400" dirty="0" err="1" smtClean="0">
                <a:latin typeface="Arial" charset="0"/>
                <a:cs typeface="Arial" charset="0"/>
              </a:rPr>
              <a:t>Lokalisation</a:t>
            </a:r>
            <a:r>
              <a:rPr lang="hu-HU" sz="2400" dirty="0" smtClean="0">
                <a:latin typeface="Arial" charset="0"/>
                <a:cs typeface="Arial" charset="0"/>
              </a:rPr>
              <a:t> von Pol II </a:t>
            </a:r>
            <a:r>
              <a:rPr lang="hu-HU" sz="2400" dirty="0" err="1" smtClean="0">
                <a:latin typeface="Arial" charset="0"/>
                <a:cs typeface="Arial" charset="0"/>
              </a:rPr>
              <a:t>zur</a:t>
            </a:r>
            <a:r>
              <a:rPr lang="hu-HU" sz="2400" dirty="0" smtClean="0">
                <a:latin typeface="Arial" charset="0"/>
                <a:cs typeface="Arial" charset="0"/>
              </a:rPr>
              <a:t> </a:t>
            </a:r>
            <a:r>
              <a:rPr lang="hu-HU" sz="2400" dirty="0" err="1" smtClean="0">
                <a:latin typeface="Arial" charset="0"/>
                <a:cs typeface="Arial" charset="0"/>
              </a:rPr>
              <a:t>Transkriptionsstartstelle</a:t>
            </a:r>
            <a:endParaRPr lang="hu-HU" sz="2400" dirty="0" smtClean="0">
              <a:latin typeface="Arial" charset="0"/>
              <a:cs typeface="Arial" charset="0"/>
            </a:endParaRPr>
          </a:p>
          <a:p>
            <a:pPr>
              <a:lnSpc>
                <a:spcPct val="80000"/>
              </a:lnSpc>
            </a:pPr>
            <a:endParaRPr lang="hu-HU" sz="2400" b="1" dirty="0" smtClean="0">
              <a:latin typeface="Arial" charset="0"/>
              <a:cs typeface="Arial" charset="0"/>
            </a:endParaRPr>
          </a:p>
          <a:p>
            <a:pPr>
              <a:lnSpc>
                <a:spcPct val="80000"/>
              </a:lnSpc>
            </a:pPr>
            <a:endParaRPr lang="hu-HU"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10x IF-72 Prof Schemann"/>
          <p:cNvPicPr>
            <a:picLocks noChangeAspect="1" noChangeArrowheads="1"/>
          </p:cNvPicPr>
          <p:nvPr/>
        </p:nvPicPr>
        <p:blipFill>
          <a:blip r:embed="rId2" cstate="print"/>
          <a:srcRect/>
          <a:stretch>
            <a:fillRect/>
          </a:stretch>
        </p:blipFill>
        <p:spPr bwMode="auto">
          <a:xfrm>
            <a:off x="0" y="908050"/>
            <a:ext cx="9144000" cy="3235325"/>
          </a:xfrm>
          <a:prstGeom prst="rect">
            <a:avLst/>
          </a:prstGeom>
          <a:noFill/>
          <a:ln w="9525">
            <a:noFill/>
            <a:miter lim="800000"/>
            <a:headEnd/>
            <a:tailEnd/>
          </a:ln>
        </p:spPr>
      </p:pic>
      <p:sp>
        <p:nvSpPr>
          <p:cNvPr id="243714" name="Text Box 5"/>
          <p:cNvSpPr txBox="1">
            <a:spLocks noChangeArrowheads="1"/>
          </p:cNvSpPr>
          <p:nvPr/>
        </p:nvSpPr>
        <p:spPr bwMode="auto">
          <a:xfrm>
            <a:off x="7947025" y="6597650"/>
            <a:ext cx="1152525" cy="244475"/>
          </a:xfrm>
          <a:prstGeom prst="rect">
            <a:avLst/>
          </a:prstGeom>
          <a:noFill/>
          <a:ln w="9525">
            <a:noFill/>
            <a:miter lim="800000"/>
            <a:headEnd/>
            <a:tailEnd/>
          </a:ln>
        </p:spPr>
        <p:txBody>
          <a:bodyPr>
            <a:spAutoFit/>
          </a:bodyPr>
          <a:lstStyle/>
          <a:p>
            <a:pPr eaLnBrk="0" hangingPunct="0">
              <a:spcBef>
                <a:spcPct val="50000"/>
              </a:spcBef>
            </a:pPr>
            <a:r>
              <a:rPr lang="hu-HU" sz="1000"/>
              <a:t>Attila Magyar</a:t>
            </a:r>
          </a:p>
        </p:txBody>
      </p:sp>
      <p:sp>
        <p:nvSpPr>
          <p:cNvPr id="243715" name="Text Box 7"/>
          <p:cNvSpPr txBox="1">
            <a:spLocks noChangeArrowheads="1"/>
          </p:cNvSpPr>
          <p:nvPr/>
        </p:nvSpPr>
        <p:spPr bwMode="auto">
          <a:xfrm>
            <a:off x="1476375" y="4581525"/>
            <a:ext cx="6335713" cy="2098675"/>
          </a:xfrm>
          <a:prstGeom prst="rect">
            <a:avLst/>
          </a:prstGeom>
          <a:noFill/>
          <a:ln w="9525">
            <a:noFill/>
            <a:miter lim="800000"/>
            <a:headEnd/>
            <a:tailEnd/>
          </a:ln>
        </p:spPr>
        <p:txBody>
          <a:bodyPr>
            <a:spAutoFit/>
          </a:bodyPr>
          <a:lstStyle/>
          <a:p>
            <a:pPr algn="ctr" eaLnBrk="0" hangingPunct="0">
              <a:spcBef>
                <a:spcPct val="50000"/>
              </a:spcBef>
            </a:pPr>
            <a:r>
              <a:rPr lang="hu-HU"/>
              <a:t>Doppelte Immunofluoreszenz für </a:t>
            </a:r>
            <a:r>
              <a:rPr lang="hu-HU" b="1">
                <a:solidFill>
                  <a:srgbClr val="00CC00"/>
                </a:solidFill>
              </a:rPr>
              <a:t>ChAT</a:t>
            </a:r>
            <a:r>
              <a:rPr lang="hu-HU"/>
              <a:t> und </a:t>
            </a:r>
            <a:r>
              <a:rPr lang="hu-HU" b="1">
                <a:solidFill>
                  <a:srgbClr val="FF6600"/>
                </a:solidFill>
              </a:rPr>
              <a:t>Phox2b</a:t>
            </a:r>
          </a:p>
          <a:p>
            <a:pPr algn="ctr" eaLnBrk="0" hangingPunct="0">
              <a:spcBef>
                <a:spcPct val="50000"/>
              </a:spcBef>
            </a:pPr>
            <a:r>
              <a:rPr lang="hu-HU" sz="1400"/>
              <a:t>ChAT (Cholin Azetyltransferase, AcCh-synthetisierendes Enzym in den Nervenzellen: ein Marker für Motoneuronen) grüne Fluoreszenz, zytoplasmatische Färbung in N Amb und N7</a:t>
            </a:r>
          </a:p>
          <a:p>
            <a:pPr algn="ctr" eaLnBrk="0" hangingPunct="0">
              <a:spcBef>
                <a:spcPct val="50000"/>
              </a:spcBef>
            </a:pPr>
            <a:r>
              <a:rPr lang="hu-HU" sz="1400"/>
              <a:t>Phox2b (Paired Homeobox 2b; spezifischer Transkritionsfaktor für vegetative Neuronen) rote Fluoreszenz in N7 (aber auch im NAmb)</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IF-59"/>
          <p:cNvPicPr>
            <a:picLocks noChangeAspect="1" noChangeArrowheads="1"/>
          </p:cNvPicPr>
          <p:nvPr/>
        </p:nvPicPr>
        <p:blipFill>
          <a:blip r:embed="rId2" cstate="print"/>
          <a:srcRect/>
          <a:stretch>
            <a:fillRect/>
          </a:stretch>
        </p:blipFill>
        <p:spPr bwMode="auto">
          <a:xfrm>
            <a:off x="179388" y="-3175"/>
            <a:ext cx="8713787" cy="6911975"/>
          </a:xfrm>
          <a:prstGeom prst="rect">
            <a:avLst/>
          </a:prstGeom>
          <a:noFill/>
          <a:ln w="9525">
            <a:noFill/>
            <a:miter lim="800000"/>
            <a:headEnd/>
            <a:tailEnd/>
          </a:ln>
        </p:spPr>
      </p:pic>
      <p:sp>
        <p:nvSpPr>
          <p:cNvPr id="245762" name="Text Box 5"/>
          <p:cNvSpPr txBox="1">
            <a:spLocks noChangeArrowheads="1"/>
          </p:cNvSpPr>
          <p:nvPr/>
        </p:nvSpPr>
        <p:spPr bwMode="auto">
          <a:xfrm>
            <a:off x="7947025" y="6597650"/>
            <a:ext cx="1152525" cy="244475"/>
          </a:xfrm>
          <a:prstGeom prst="rect">
            <a:avLst/>
          </a:prstGeom>
          <a:noFill/>
          <a:ln w="9525">
            <a:noFill/>
            <a:miter lim="800000"/>
            <a:headEnd/>
            <a:tailEnd/>
          </a:ln>
        </p:spPr>
        <p:txBody>
          <a:bodyPr>
            <a:spAutoFit/>
          </a:bodyPr>
          <a:lstStyle/>
          <a:p>
            <a:pPr eaLnBrk="0" hangingPunct="0">
              <a:spcBef>
                <a:spcPct val="50000"/>
              </a:spcBef>
            </a:pPr>
            <a:r>
              <a:rPr lang="hu-HU" sz="1000">
                <a:solidFill>
                  <a:schemeClr val="bg1"/>
                </a:solidFill>
              </a:rPr>
              <a:t>Attila Magyar</a:t>
            </a:r>
          </a:p>
        </p:txBody>
      </p:sp>
      <p:sp>
        <p:nvSpPr>
          <p:cNvPr id="245763" name="Text Box 6"/>
          <p:cNvSpPr txBox="1">
            <a:spLocks noChangeArrowheads="1"/>
          </p:cNvSpPr>
          <p:nvPr/>
        </p:nvSpPr>
        <p:spPr bwMode="auto">
          <a:xfrm>
            <a:off x="323850" y="115888"/>
            <a:ext cx="6335713" cy="822325"/>
          </a:xfrm>
          <a:prstGeom prst="rect">
            <a:avLst/>
          </a:prstGeom>
          <a:noFill/>
          <a:ln w="9525">
            <a:noFill/>
            <a:miter lim="800000"/>
            <a:headEnd/>
            <a:tailEnd/>
          </a:ln>
        </p:spPr>
        <p:txBody>
          <a:bodyPr>
            <a:spAutoFit/>
          </a:bodyPr>
          <a:lstStyle/>
          <a:p>
            <a:pPr algn="ctr" eaLnBrk="0" hangingPunct="0">
              <a:spcBef>
                <a:spcPct val="50000"/>
              </a:spcBef>
            </a:pPr>
            <a:r>
              <a:rPr lang="hu-HU">
                <a:solidFill>
                  <a:schemeClr val="bg1"/>
                </a:solidFill>
              </a:rPr>
              <a:t>Doppelte Immunofluoreszenz für </a:t>
            </a:r>
            <a:r>
              <a:rPr lang="hu-HU" b="1">
                <a:solidFill>
                  <a:srgbClr val="00CC00"/>
                </a:solidFill>
              </a:rPr>
              <a:t>Phox2b</a:t>
            </a:r>
            <a:r>
              <a:rPr lang="hu-HU">
                <a:solidFill>
                  <a:schemeClr val="bg1"/>
                </a:solidFill>
              </a:rPr>
              <a:t> und </a:t>
            </a:r>
            <a:r>
              <a:rPr lang="hu-HU" b="1">
                <a:solidFill>
                  <a:srgbClr val="FF6600"/>
                </a:solidFill>
              </a:rPr>
              <a:t>Islet-1 </a:t>
            </a:r>
            <a:r>
              <a:rPr lang="hu-HU">
                <a:solidFill>
                  <a:schemeClr val="bg1"/>
                </a:solidFill>
              </a:rPr>
              <a:t>aus N7</a:t>
            </a:r>
          </a:p>
        </p:txBody>
      </p:sp>
      <p:sp>
        <p:nvSpPr>
          <p:cNvPr id="245764" name="Text Box 7"/>
          <p:cNvSpPr txBox="1">
            <a:spLocks noChangeArrowheads="1"/>
          </p:cNvSpPr>
          <p:nvPr/>
        </p:nvSpPr>
        <p:spPr bwMode="auto">
          <a:xfrm>
            <a:off x="323850" y="6237288"/>
            <a:ext cx="2952750" cy="517525"/>
          </a:xfrm>
          <a:prstGeom prst="rect">
            <a:avLst/>
          </a:prstGeom>
          <a:noFill/>
          <a:ln w="9525">
            <a:noFill/>
            <a:miter lim="800000"/>
            <a:headEnd/>
            <a:tailEnd/>
          </a:ln>
        </p:spPr>
        <p:txBody>
          <a:bodyPr>
            <a:spAutoFit/>
          </a:bodyPr>
          <a:lstStyle/>
          <a:p>
            <a:pPr eaLnBrk="0" hangingPunct="0">
              <a:spcBef>
                <a:spcPct val="50000"/>
              </a:spcBef>
            </a:pPr>
            <a:r>
              <a:rPr lang="hu-HU" sz="1400">
                <a:solidFill>
                  <a:schemeClr val="bg1"/>
                </a:solidFill>
              </a:rPr>
              <a:t>Islet-1: spez. TF für Motoneuron-Differenzierung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611188" y="260350"/>
            <a:ext cx="7772400" cy="947738"/>
          </a:xfrm>
        </p:spPr>
        <p:txBody>
          <a:bodyPr/>
          <a:lstStyle/>
          <a:p>
            <a:r>
              <a:rPr lang="hu-HU" smtClean="0">
                <a:latin typeface="Arial" charset="0"/>
                <a:cs typeface="Arial" charset="0"/>
              </a:rPr>
              <a:t>Syndromen I.</a:t>
            </a:r>
          </a:p>
        </p:txBody>
      </p:sp>
      <p:sp>
        <p:nvSpPr>
          <p:cNvPr id="246786" name="Rectangle 3"/>
          <p:cNvSpPr>
            <a:spLocks noGrp="1" noChangeArrowheads="1"/>
          </p:cNvSpPr>
          <p:nvPr>
            <p:ph type="body" idx="1"/>
          </p:nvPr>
        </p:nvSpPr>
        <p:spPr>
          <a:xfrm>
            <a:off x="685800" y="1341438"/>
            <a:ext cx="7772400" cy="5111750"/>
          </a:xfrm>
        </p:spPr>
        <p:txBody>
          <a:bodyPr/>
          <a:lstStyle/>
          <a:p>
            <a:pPr>
              <a:lnSpc>
                <a:spcPct val="80000"/>
              </a:lnSpc>
            </a:pPr>
            <a:r>
              <a:rPr lang="hu-HU" sz="2000" smtClean="0">
                <a:latin typeface="Arial" charset="0"/>
                <a:cs typeface="Arial" charset="0"/>
              </a:rPr>
              <a:t>Syndrome (griechisch): „zusammen laufend”</a:t>
            </a:r>
            <a:br>
              <a:rPr lang="hu-HU" sz="2000" smtClean="0">
                <a:latin typeface="Arial" charset="0"/>
                <a:cs typeface="Arial" charset="0"/>
              </a:rPr>
            </a:br>
            <a:endParaRPr lang="hu-HU" sz="2000" smtClean="0">
              <a:latin typeface="Arial" charset="0"/>
              <a:cs typeface="Arial" charset="0"/>
            </a:endParaRPr>
          </a:p>
          <a:p>
            <a:pPr>
              <a:lnSpc>
                <a:spcPct val="80000"/>
              </a:lnSpc>
            </a:pPr>
            <a:r>
              <a:rPr lang="hu-HU" sz="2000" smtClean="0">
                <a:latin typeface="Arial" charset="0"/>
                <a:cs typeface="Arial" charset="0"/>
              </a:rPr>
              <a:t>gleichzeitige Erscheinung vieler kongenitalen Anomalien in einem/r Patien/in, die Symptomen haben scheinbar miteinander nichts zu tun;</a:t>
            </a:r>
            <a:br>
              <a:rPr lang="hu-HU" sz="2000" smtClean="0">
                <a:latin typeface="Arial" charset="0"/>
                <a:cs typeface="Arial" charset="0"/>
              </a:rPr>
            </a:br>
            <a:endParaRPr lang="hu-HU" sz="2000" smtClean="0">
              <a:latin typeface="Arial" charset="0"/>
              <a:cs typeface="Arial" charset="0"/>
            </a:endParaRPr>
          </a:p>
          <a:p>
            <a:pPr>
              <a:lnSpc>
                <a:spcPct val="80000"/>
              </a:lnSpc>
            </a:pPr>
            <a:r>
              <a:rPr lang="hu-HU" sz="2000" smtClean="0">
                <a:latin typeface="Arial" charset="0"/>
                <a:cs typeface="Arial" charset="0"/>
              </a:rPr>
              <a:t>Name der Symptomen:</a:t>
            </a:r>
            <a:br>
              <a:rPr lang="hu-HU" sz="2000" smtClean="0">
                <a:latin typeface="Arial" charset="0"/>
                <a:cs typeface="Arial" charset="0"/>
              </a:rPr>
            </a:br>
            <a:r>
              <a:rPr lang="hu-HU" sz="2000" smtClean="0">
                <a:latin typeface="Arial" charset="0"/>
                <a:cs typeface="Arial" charset="0"/>
              </a:rPr>
              <a:t/>
            </a:r>
            <a:br>
              <a:rPr lang="hu-HU" sz="2000" smtClean="0">
                <a:latin typeface="Arial" charset="0"/>
                <a:cs typeface="Arial" charset="0"/>
              </a:rPr>
            </a:br>
            <a:r>
              <a:rPr lang="hu-HU" sz="2000" smtClean="0">
                <a:latin typeface="Arial" charset="0"/>
                <a:cs typeface="Arial" charset="0"/>
              </a:rPr>
              <a:t>-nach Erstbeschreiber (Apert, Down, Treacher-Collins, usw.),</a:t>
            </a:r>
            <a:br>
              <a:rPr lang="hu-HU" sz="2000" smtClean="0">
                <a:latin typeface="Arial" charset="0"/>
                <a:cs typeface="Arial" charset="0"/>
              </a:rPr>
            </a:br>
            <a:r>
              <a:rPr lang="hu-HU" sz="2000" smtClean="0">
                <a:latin typeface="Arial" charset="0"/>
                <a:cs typeface="Arial" charset="0"/>
              </a:rPr>
              <a:t> </a:t>
            </a:r>
            <a:br>
              <a:rPr lang="hu-HU" sz="2000" smtClean="0">
                <a:latin typeface="Arial" charset="0"/>
                <a:cs typeface="Arial" charset="0"/>
              </a:rPr>
            </a:br>
            <a:r>
              <a:rPr lang="hu-HU" sz="2000" smtClean="0">
                <a:latin typeface="Arial" charset="0"/>
                <a:cs typeface="Arial" charset="0"/>
              </a:rPr>
              <a:t>-nach Symptomen (kürzere oder sehr komplizierte Namen: </a:t>
            </a:r>
            <a:br>
              <a:rPr lang="hu-HU" sz="2000" smtClean="0">
                <a:latin typeface="Arial" charset="0"/>
                <a:cs typeface="Arial" charset="0"/>
              </a:rPr>
            </a:br>
            <a:r>
              <a:rPr lang="hu-HU" sz="2000" smtClean="0">
                <a:latin typeface="Arial" charset="0"/>
                <a:cs typeface="Arial" charset="0"/>
              </a:rPr>
              <a:t/>
            </a:r>
            <a:br>
              <a:rPr lang="hu-HU" sz="2000" smtClean="0">
                <a:latin typeface="Arial" charset="0"/>
                <a:cs typeface="Arial" charset="0"/>
              </a:rPr>
            </a:br>
            <a:r>
              <a:rPr lang="hu-HU" sz="2000" smtClean="0">
                <a:latin typeface="Arial" charset="0"/>
                <a:cs typeface="Arial" charset="0"/>
              </a:rPr>
              <a:t/>
            </a:r>
            <a:br>
              <a:rPr lang="hu-HU" sz="2000" smtClean="0">
                <a:latin typeface="Arial" charset="0"/>
                <a:cs typeface="Arial" charset="0"/>
              </a:rPr>
            </a:br>
            <a:endParaRPr lang="hu-HU" sz="2000" smtClean="0">
              <a:latin typeface="Arial" charset="0"/>
              <a:cs typeface="Arial" charset="0"/>
            </a:endParaRPr>
          </a:p>
        </p:txBody>
      </p:sp>
      <p:sp>
        <p:nvSpPr>
          <p:cNvPr id="246787" name="Szövegdoboz 3"/>
          <p:cNvSpPr txBox="1">
            <a:spLocks noChangeArrowheads="1"/>
          </p:cNvSpPr>
          <p:nvPr/>
        </p:nvSpPr>
        <p:spPr bwMode="auto">
          <a:xfrm>
            <a:off x="755650" y="4941888"/>
            <a:ext cx="2303463" cy="646112"/>
          </a:xfrm>
          <a:prstGeom prst="rect">
            <a:avLst/>
          </a:prstGeom>
          <a:solidFill>
            <a:srgbClr val="FF9999">
              <a:alpha val="61176"/>
            </a:srgbClr>
          </a:solidFill>
          <a:ln w="9525">
            <a:noFill/>
            <a:miter lim="800000"/>
            <a:headEnd/>
            <a:tailEnd/>
          </a:ln>
        </p:spPr>
        <p:txBody>
          <a:bodyPr>
            <a:spAutoFit/>
          </a:bodyPr>
          <a:lstStyle/>
          <a:p>
            <a:pPr algn="ctr" eaLnBrk="0" hangingPunct="0"/>
            <a:r>
              <a:rPr lang="hu-HU" sz="1800">
                <a:cs typeface="Arial" charset="0"/>
              </a:rPr>
              <a:t>respiratory distress syndrome</a:t>
            </a:r>
            <a:endParaRPr lang="de-DE" sz="1800"/>
          </a:p>
        </p:txBody>
      </p:sp>
      <p:sp>
        <p:nvSpPr>
          <p:cNvPr id="246788" name="Szövegdoboz 4"/>
          <p:cNvSpPr txBox="1">
            <a:spLocks noChangeArrowheads="1"/>
          </p:cNvSpPr>
          <p:nvPr/>
        </p:nvSpPr>
        <p:spPr bwMode="auto">
          <a:xfrm>
            <a:off x="3924300" y="5229225"/>
            <a:ext cx="5040313" cy="1200150"/>
          </a:xfrm>
          <a:prstGeom prst="rect">
            <a:avLst/>
          </a:prstGeom>
          <a:solidFill>
            <a:schemeClr val="accent1">
              <a:alpha val="36078"/>
            </a:schemeClr>
          </a:solidFill>
          <a:ln w="9525">
            <a:noFill/>
            <a:miter lim="800000"/>
            <a:headEnd/>
            <a:tailEnd/>
          </a:ln>
        </p:spPr>
        <p:txBody>
          <a:bodyPr>
            <a:spAutoFit/>
          </a:bodyPr>
          <a:lstStyle/>
          <a:p>
            <a:pPr eaLnBrk="0" hangingPunct="0"/>
            <a:r>
              <a:rPr lang="hu-HU" sz="1800">
                <a:cs typeface="Arial" charset="0"/>
              </a:rPr>
              <a:t>CHARGE-Syndrom: </a:t>
            </a:r>
            <a:r>
              <a:rPr lang="hu-HU" sz="1800" b="1" u="sng">
                <a:cs typeface="Arial" charset="0"/>
              </a:rPr>
              <a:t>c</a:t>
            </a:r>
            <a:r>
              <a:rPr lang="hu-HU" sz="1800">
                <a:cs typeface="Arial" charset="0"/>
              </a:rPr>
              <a:t>oloboma of the eye-</a:t>
            </a:r>
            <a:r>
              <a:rPr lang="hu-HU" sz="1800" b="1" u="sng">
                <a:cs typeface="Arial" charset="0"/>
              </a:rPr>
              <a:t>h</a:t>
            </a:r>
            <a:r>
              <a:rPr lang="hu-HU" sz="1800">
                <a:cs typeface="Arial" charset="0"/>
              </a:rPr>
              <a:t>eart defects-</a:t>
            </a:r>
            <a:r>
              <a:rPr lang="hu-HU" sz="1800" b="1" u="sng">
                <a:cs typeface="Arial" charset="0"/>
              </a:rPr>
              <a:t>a</a:t>
            </a:r>
            <a:r>
              <a:rPr lang="hu-HU" sz="1800">
                <a:cs typeface="Arial" charset="0"/>
              </a:rPr>
              <a:t>tresia of the choanae-</a:t>
            </a:r>
            <a:r>
              <a:rPr lang="hu-HU" sz="1800" b="1" u="sng">
                <a:cs typeface="Arial" charset="0"/>
              </a:rPr>
              <a:t>r</a:t>
            </a:r>
            <a:r>
              <a:rPr lang="hu-HU" sz="1800">
                <a:cs typeface="Arial" charset="0"/>
              </a:rPr>
              <a:t>etarded growth and development-</a:t>
            </a:r>
            <a:r>
              <a:rPr lang="hu-HU" sz="1800" b="1" u="sng">
                <a:cs typeface="Arial" charset="0"/>
              </a:rPr>
              <a:t>g</a:t>
            </a:r>
            <a:r>
              <a:rPr lang="hu-HU" sz="1800">
                <a:cs typeface="Arial" charset="0"/>
              </a:rPr>
              <a:t>enital and urinary anomalies-</a:t>
            </a:r>
            <a:r>
              <a:rPr lang="hu-HU" sz="1800" b="1" u="sng">
                <a:cs typeface="Arial" charset="0"/>
              </a:rPr>
              <a:t>e</a:t>
            </a:r>
            <a:r>
              <a:rPr lang="hu-HU" sz="1800">
                <a:cs typeface="Arial" charset="0"/>
              </a:rPr>
              <a:t>ar anomalies and hearing loss)</a:t>
            </a:r>
            <a:endParaRPr lang="de-DE" sz="1800"/>
          </a:p>
        </p:txBody>
      </p:sp>
      <p:cxnSp>
        <p:nvCxnSpPr>
          <p:cNvPr id="246789" name="Egyenes összekötő nyíllal 6"/>
          <p:cNvCxnSpPr>
            <a:cxnSpLocks noChangeShapeType="1"/>
          </p:cNvCxnSpPr>
          <p:nvPr/>
        </p:nvCxnSpPr>
        <p:spPr bwMode="auto">
          <a:xfrm flipH="1">
            <a:off x="2411413" y="4221163"/>
            <a:ext cx="1439862" cy="647700"/>
          </a:xfrm>
          <a:prstGeom prst="straightConnector1">
            <a:avLst/>
          </a:prstGeom>
          <a:noFill/>
          <a:ln w="50800" algn="ctr">
            <a:solidFill>
              <a:srgbClr val="C00000"/>
            </a:solidFill>
            <a:round/>
            <a:headEnd/>
            <a:tailEnd type="triangle" w="med" len="med"/>
          </a:ln>
        </p:spPr>
      </p:cxnSp>
      <p:cxnSp>
        <p:nvCxnSpPr>
          <p:cNvPr id="246790" name="Egyenes összekötő nyíllal 7"/>
          <p:cNvCxnSpPr>
            <a:cxnSpLocks noChangeShapeType="1"/>
          </p:cNvCxnSpPr>
          <p:nvPr/>
        </p:nvCxnSpPr>
        <p:spPr bwMode="auto">
          <a:xfrm>
            <a:off x="5148263" y="4221163"/>
            <a:ext cx="144462" cy="1008062"/>
          </a:xfrm>
          <a:prstGeom prst="straightConnector1">
            <a:avLst/>
          </a:prstGeom>
          <a:noFill/>
          <a:ln w="50800" algn="ctr">
            <a:solidFill>
              <a:srgbClr val="C00000"/>
            </a:solidFill>
            <a:round/>
            <a:headEnd/>
            <a:tailEnd type="triangl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a:xfrm>
            <a:off x="684213" y="188913"/>
            <a:ext cx="7772400" cy="647700"/>
          </a:xfrm>
        </p:spPr>
        <p:txBody>
          <a:bodyPr/>
          <a:lstStyle/>
          <a:p>
            <a:r>
              <a:rPr lang="hu-HU" smtClean="0">
                <a:latin typeface="Arial" charset="0"/>
                <a:cs typeface="Arial" charset="0"/>
              </a:rPr>
              <a:t>Syndromen II.</a:t>
            </a:r>
          </a:p>
        </p:txBody>
      </p:sp>
      <p:sp>
        <p:nvSpPr>
          <p:cNvPr id="119811" name="Rectangle 3"/>
          <p:cNvSpPr>
            <a:spLocks noGrp="1" noChangeArrowheads="1"/>
          </p:cNvSpPr>
          <p:nvPr>
            <p:ph type="body" idx="1"/>
          </p:nvPr>
        </p:nvSpPr>
        <p:spPr>
          <a:xfrm>
            <a:off x="179512" y="1700808"/>
            <a:ext cx="8424936" cy="5040560"/>
          </a:xfrm>
        </p:spPr>
        <p:txBody>
          <a:bodyPr/>
          <a:lstStyle/>
          <a:p>
            <a:pPr>
              <a:lnSpc>
                <a:spcPct val="80000"/>
              </a:lnSpc>
              <a:defRPr/>
            </a:pPr>
            <a:r>
              <a:rPr lang="hu-H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grobe</a:t>
            </a:r>
            <a:r>
              <a:rPr lang="hu-H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hu-H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Mutationen</a:t>
            </a:r>
            <a:r>
              <a:rPr lang="hu-H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hu-H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Chromosomenmutationen</a:t>
            </a:r>
            <a:r>
              <a:rPr lang="hu-H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a:t>
            </a:r>
            <a:r>
              <a:rPr lang="hu-HU" sz="2400" dirty="0" smtClean="0">
                <a:latin typeface="Arial" pitchFamily="34" charset="0"/>
                <a:cs typeface="Arial" pitchFamily="34" charset="0"/>
              </a:rPr>
              <a:t/>
            </a:r>
            <a:br>
              <a:rPr lang="hu-HU" sz="2400" dirty="0" smtClean="0">
                <a:latin typeface="Arial" pitchFamily="34" charset="0"/>
                <a:cs typeface="Arial" pitchFamily="34" charset="0"/>
              </a:rPr>
            </a:br>
            <a:r>
              <a:rPr lang="hu-HU" sz="2400" dirty="0">
                <a:latin typeface="Arial" pitchFamily="34" charset="0"/>
                <a:cs typeface="Arial" pitchFamily="34" charset="0"/>
              </a:rPr>
              <a:t/>
            </a:r>
            <a:br>
              <a:rPr lang="hu-HU" sz="2400" dirty="0">
                <a:latin typeface="Arial" pitchFamily="34" charset="0"/>
                <a:cs typeface="Arial" pitchFamily="34" charset="0"/>
              </a:rPr>
            </a:br>
            <a:r>
              <a:rPr lang="hu-HU" sz="1800" dirty="0" smtClean="0">
                <a:latin typeface="Arial" pitchFamily="34" charset="0"/>
                <a:cs typeface="Arial" pitchFamily="34" charset="0"/>
              </a:rPr>
              <a:t>- 21 </a:t>
            </a:r>
            <a:r>
              <a:rPr lang="hu-HU" sz="1800" dirty="0" err="1">
                <a:latin typeface="Arial" pitchFamily="34" charset="0"/>
                <a:cs typeface="Arial" pitchFamily="34" charset="0"/>
              </a:rPr>
              <a:t>Trisomie-Down</a:t>
            </a:r>
            <a:r>
              <a:rPr lang="hu-HU" sz="1800" dirty="0">
                <a:latin typeface="Arial" pitchFamily="34" charset="0"/>
                <a:cs typeface="Arial" pitchFamily="34" charset="0"/>
              </a:rPr>
              <a:t> </a:t>
            </a:r>
            <a:r>
              <a:rPr lang="hu-HU" sz="1800" dirty="0" err="1" smtClean="0">
                <a:latin typeface="Arial" pitchFamily="34" charset="0"/>
                <a:cs typeface="Arial" pitchFamily="34" charset="0"/>
              </a:rPr>
              <a:t>Syndrome</a:t>
            </a:r>
            <a:r>
              <a:rPr lang="hu-HU" sz="1800" dirty="0" smtClean="0">
                <a:latin typeface="Arial" pitchFamily="34" charset="0"/>
                <a:cs typeface="Arial" pitchFamily="34" charset="0"/>
              </a:rPr>
              <a:t> </a:t>
            </a:r>
            <a:br>
              <a:rPr lang="hu-HU" sz="1800" dirty="0" smtClean="0">
                <a:latin typeface="Arial" pitchFamily="34" charset="0"/>
                <a:cs typeface="Arial" pitchFamily="34" charset="0"/>
              </a:rPr>
            </a:br>
            <a:r>
              <a:rPr lang="hu-HU" sz="1800" dirty="0" smtClean="0">
                <a:latin typeface="Arial" pitchFamily="34" charset="0"/>
                <a:cs typeface="Arial" pitchFamily="34" charset="0"/>
              </a:rPr>
              <a:t>- 5p </a:t>
            </a:r>
            <a:r>
              <a:rPr lang="hu-HU" sz="1800" dirty="0" err="1">
                <a:latin typeface="Arial" pitchFamily="34" charset="0"/>
                <a:cs typeface="Arial" pitchFamily="34" charset="0"/>
              </a:rPr>
              <a:t>Deletion</a:t>
            </a:r>
            <a:r>
              <a:rPr lang="hu-HU" sz="1800" dirty="0">
                <a:latin typeface="Arial" pitchFamily="34" charset="0"/>
                <a:cs typeface="Arial" pitchFamily="34" charset="0"/>
              </a:rPr>
              <a:t>: </a:t>
            </a:r>
            <a:r>
              <a:rPr lang="hu-HU" sz="1800" dirty="0" err="1">
                <a:latin typeface="Arial" pitchFamily="34" charset="0"/>
                <a:cs typeface="Arial" pitchFamily="34" charset="0"/>
              </a:rPr>
              <a:t>Cri</a:t>
            </a:r>
            <a:r>
              <a:rPr lang="hu-HU" sz="1800" dirty="0">
                <a:latin typeface="Arial" pitchFamily="34" charset="0"/>
                <a:cs typeface="Arial" pitchFamily="34" charset="0"/>
              </a:rPr>
              <a:t> du Chat </a:t>
            </a:r>
            <a:r>
              <a:rPr lang="hu-HU" sz="1800" dirty="0" err="1" smtClean="0">
                <a:latin typeface="Arial" pitchFamily="34" charset="0"/>
                <a:cs typeface="Arial" pitchFamily="34" charset="0"/>
              </a:rPr>
              <a:t>Syndrome</a:t>
            </a:r>
            <a:r>
              <a:rPr lang="hu-HU" sz="1800" dirty="0" smtClean="0">
                <a:latin typeface="Arial" pitchFamily="34" charset="0"/>
                <a:cs typeface="Arial" pitchFamily="34" charset="0"/>
              </a:rPr>
              <a:t/>
            </a:r>
            <a:br>
              <a:rPr lang="hu-HU" sz="1800" dirty="0" smtClean="0">
                <a:latin typeface="Arial" pitchFamily="34" charset="0"/>
                <a:cs typeface="Arial" pitchFamily="34" charset="0"/>
              </a:rPr>
            </a:br>
            <a:r>
              <a:rPr lang="hu-HU" sz="1800" dirty="0" smtClean="0">
                <a:latin typeface="Arial" pitchFamily="34" charset="0"/>
                <a:cs typeface="Arial" pitchFamily="34" charset="0"/>
              </a:rPr>
              <a:t>- 15q11 </a:t>
            </a:r>
            <a:r>
              <a:rPr lang="hu-HU" sz="1800" dirty="0" err="1" smtClean="0">
                <a:latin typeface="Arial" pitchFamily="34" charset="0"/>
                <a:cs typeface="Arial" pitchFamily="34" charset="0"/>
              </a:rPr>
              <a:t>Deletion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Prader-Willi</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Syndrom</a:t>
            </a:r>
            <a:r>
              <a:rPr lang="hu-HU" sz="1800" dirty="0" smtClean="0">
                <a:latin typeface="Arial" pitchFamily="34" charset="0"/>
                <a:cs typeface="Arial" pitchFamily="34" charset="0"/>
              </a:rPr>
              <a:t> </a:t>
            </a:r>
            <a:br>
              <a:rPr lang="hu-HU" sz="1800" dirty="0" smtClean="0">
                <a:latin typeface="Arial" pitchFamily="34" charset="0"/>
                <a:cs typeface="Arial" pitchFamily="34" charset="0"/>
              </a:rPr>
            </a:br>
            <a:endParaRPr lang="hu-HU" sz="1800" dirty="0">
              <a:latin typeface="Arial" pitchFamily="34" charset="0"/>
              <a:cs typeface="Arial" pitchFamily="34" charset="0"/>
            </a:endParaRPr>
          </a:p>
          <a:p>
            <a:pPr>
              <a:lnSpc>
                <a:spcPct val="80000"/>
              </a:lnSpc>
              <a:defRPr/>
            </a:pPr>
            <a:r>
              <a:rPr lang="hu-H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kleine</a:t>
            </a:r>
            <a:r>
              <a:rPr lang="hu-H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hu-H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Mutationen</a:t>
            </a:r>
            <a:r>
              <a:rPr lang="hu-H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hu-H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unigene</a:t>
            </a:r>
            <a:r>
              <a:rPr lang="hu-H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hu-HU" sz="1800" dirty="0" smtClean="0">
                <a:solidFill>
                  <a:srgbClr val="FF9999"/>
                </a:solidFill>
                <a:latin typeface="Arial" pitchFamily="34" charset="0"/>
                <a:cs typeface="Arial" pitchFamily="34" charset="0"/>
              </a:rPr>
              <a:t/>
            </a:r>
            <a:br>
              <a:rPr lang="hu-HU" sz="1800" dirty="0" smtClean="0">
                <a:solidFill>
                  <a:srgbClr val="FF9999"/>
                </a:solidFill>
                <a:latin typeface="Arial" pitchFamily="34" charset="0"/>
                <a:cs typeface="Arial" pitchFamily="34" charset="0"/>
              </a:rPr>
            </a:br>
            <a:r>
              <a:rPr lang="hu-HU" sz="1800" dirty="0" smtClean="0">
                <a:latin typeface="Arial" pitchFamily="34" charset="0"/>
                <a:cs typeface="Arial" pitchFamily="34" charset="0"/>
              </a:rPr>
              <a:t/>
            </a:r>
            <a:br>
              <a:rPr lang="hu-HU" sz="1800" dirty="0" smtClean="0">
                <a:latin typeface="Arial" pitchFamily="34" charset="0"/>
                <a:cs typeface="Arial" pitchFamily="34" charset="0"/>
              </a:rPr>
            </a:br>
            <a:r>
              <a:rPr lang="hu-HU" sz="1800" dirty="0" err="1" smtClean="0">
                <a:latin typeface="Arial" pitchFamily="34" charset="0"/>
                <a:cs typeface="Arial" pitchFamily="34" charset="0"/>
              </a:rPr>
              <a:t>z.B.Ulnar-Mammary</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Syndrom</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wo</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das</a:t>
            </a:r>
            <a:r>
              <a:rPr lang="hu-HU" sz="1800" dirty="0" smtClean="0">
                <a:latin typeface="Arial" pitchFamily="34" charset="0"/>
                <a:cs typeface="Arial" pitchFamily="34" charset="0"/>
              </a:rPr>
              <a:t> TBX3 </a:t>
            </a:r>
            <a:r>
              <a:rPr lang="hu-HU" sz="1800" dirty="0" err="1" smtClean="0">
                <a:latin typeface="Arial" pitchFamily="34" charset="0"/>
                <a:cs typeface="Arial" pitchFamily="34" charset="0"/>
              </a:rPr>
              <a:t>Gen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mutiert</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ist</a:t>
            </a:r>
            <a:r>
              <a:rPr lang="hu-HU" sz="1800" dirty="0" smtClean="0">
                <a:latin typeface="Arial" pitchFamily="34" charset="0"/>
                <a:cs typeface="Arial" pitchFamily="34" charset="0"/>
              </a:rPr>
              <a:t>.</a:t>
            </a:r>
            <a:br>
              <a:rPr lang="hu-HU" sz="1800" dirty="0" smtClean="0">
                <a:latin typeface="Arial" pitchFamily="34" charset="0"/>
                <a:cs typeface="Arial" pitchFamily="34" charset="0"/>
              </a:rPr>
            </a:br>
            <a:r>
              <a:rPr lang="hu-HU" sz="1800" dirty="0">
                <a:latin typeface="Arial" pitchFamily="34" charset="0"/>
                <a:cs typeface="Arial" pitchFamily="34" charset="0"/>
              </a:rPr>
              <a:t/>
            </a:r>
            <a:br>
              <a:rPr lang="hu-HU" sz="1800" dirty="0">
                <a:latin typeface="Arial" pitchFamily="34" charset="0"/>
                <a:cs typeface="Arial" pitchFamily="34" charset="0"/>
              </a:rPr>
            </a:br>
            <a:r>
              <a:rPr lang="hu-HU" sz="1800" dirty="0" err="1">
                <a:latin typeface="Arial" pitchFamily="34" charset="0"/>
                <a:cs typeface="Arial" pitchFamily="34" charset="0"/>
              </a:rPr>
              <a:t>-Borozdin</a:t>
            </a:r>
            <a:r>
              <a:rPr lang="hu-HU" sz="1800" dirty="0">
                <a:latin typeface="Arial" pitchFamily="34" charset="0"/>
                <a:cs typeface="Arial" pitchFamily="34" charset="0"/>
              </a:rPr>
              <a:t> (2006): </a:t>
            </a:r>
            <a:r>
              <a:rPr lang="hu-HU" sz="1800" b="1" u="sng" dirty="0">
                <a:latin typeface="Arial" pitchFamily="34" charset="0"/>
                <a:cs typeface="Arial" pitchFamily="34" charset="0"/>
              </a:rPr>
              <a:t>2,2-2,3 MB </a:t>
            </a:r>
            <a:r>
              <a:rPr lang="hu-HU" sz="1800" b="1" u="sng" dirty="0" err="1">
                <a:latin typeface="Arial" pitchFamily="34" charset="0"/>
                <a:cs typeface="Arial" pitchFamily="34" charset="0"/>
              </a:rPr>
              <a:t>Deletion</a:t>
            </a:r>
            <a:r>
              <a:rPr lang="hu-HU" sz="1800" dirty="0">
                <a:latin typeface="Arial" pitchFamily="34" charset="0"/>
                <a:cs typeface="Arial" pitchFamily="34" charset="0"/>
              </a:rPr>
              <a:t> </a:t>
            </a:r>
            <a:r>
              <a:rPr lang="hu-HU" sz="1800" dirty="0" err="1">
                <a:latin typeface="Arial" pitchFamily="34" charset="0"/>
                <a:cs typeface="Arial" pitchFamily="34" charset="0"/>
              </a:rPr>
              <a:t>betreffend</a:t>
            </a:r>
            <a:r>
              <a:rPr lang="hu-HU" sz="1800" dirty="0">
                <a:latin typeface="Arial" pitchFamily="34" charset="0"/>
                <a:cs typeface="Arial" pitchFamily="34" charset="0"/>
              </a:rPr>
              <a:t> TBX3 und TBX5 </a:t>
            </a:r>
            <a:r>
              <a:rPr lang="hu-HU" sz="1800" dirty="0" err="1" smtClean="0">
                <a:latin typeface="Arial" pitchFamily="34" charset="0"/>
                <a:cs typeface="Arial" pitchFamily="34" charset="0"/>
              </a:rPr>
              <a:t>Gene</a:t>
            </a:r>
            <a:r>
              <a:rPr lang="hu-HU" sz="1800" dirty="0" smtClean="0">
                <a:latin typeface="Arial" pitchFamily="34" charset="0"/>
                <a:cs typeface="Arial" pitchFamily="34" charset="0"/>
              </a:rPr>
              <a:t/>
            </a:r>
            <a:br>
              <a:rPr lang="hu-HU" sz="1800" dirty="0" smtClean="0">
                <a:latin typeface="Arial" pitchFamily="34" charset="0"/>
                <a:cs typeface="Arial" pitchFamily="34" charset="0"/>
              </a:rPr>
            </a:br>
            <a:r>
              <a:rPr lang="hu-HU" sz="1800" dirty="0">
                <a:latin typeface="Arial" pitchFamily="34" charset="0"/>
                <a:cs typeface="Arial" pitchFamily="34" charset="0"/>
              </a:rPr>
              <a:t/>
            </a:r>
            <a:br>
              <a:rPr lang="hu-HU" sz="1800" dirty="0">
                <a:latin typeface="Arial" pitchFamily="34" charset="0"/>
                <a:cs typeface="Arial" pitchFamily="34" charset="0"/>
              </a:rPr>
            </a:br>
            <a:r>
              <a:rPr lang="hu-HU" sz="1800" dirty="0" err="1">
                <a:latin typeface="Arial" pitchFamily="34" charset="0"/>
                <a:cs typeface="Arial" pitchFamily="34" charset="0"/>
              </a:rPr>
              <a:t>-Klopoczki</a:t>
            </a:r>
            <a:r>
              <a:rPr lang="hu-HU" sz="1800" dirty="0">
                <a:latin typeface="Arial" pitchFamily="34" charset="0"/>
                <a:cs typeface="Arial" pitchFamily="34" charset="0"/>
              </a:rPr>
              <a:t> (2006): </a:t>
            </a:r>
            <a:r>
              <a:rPr lang="hu-HU" sz="1800" b="1" u="sng" dirty="0">
                <a:latin typeface="Arial" pitchFamily="34" charset="0"/>
                <a:cs typeface="Arial" pitchFamily="34" charset="0"/>
              </a:rPr>
              <a:t>1,28 MB </a:t>
            </a:r>
            <a:r>
              <a:rPr lang="hu-HU" sz="1800" b="1" u="sng" dirty="0" err="1" smtClean="0">
                <a:latin typeface="Arial" pitchFamily="34" charset="0"/>
                <a:cs typeface="Arial" pitchFamily="34" charset="0"/>
              </a:rPr>
              <a:t>Deletion</a:t>
            </a:r>
            <a:r>
              <a:rPr lang="hu-HU" sz="1800" b="1" u="sng" dirty="0" smtClean="0">
                <a:latin typeface="Arial" pitchFamily="34" charset="0"/>
                <a:cs typeface="Arial" pitchFamily="34" charset="0"/>
              </a:rPr>
              <a:t/>
            </a:r>
            <a:br>
              <a:rPr lang="hu-HU" sz="1800" b="1" u="sng" dirty="0" smtClean="0">
                <a:latin typeface="Arial" pitchFamily="34" charset="0"/>
                <a:cs typeface="Arial" pitchFamily="34" charset="0"/>
              </a:rPr>
            </a:br>
            <a:r>
              <a:rPr lang="hu-HU" sz="1800" dirty="0">
                <a:latin typeface="Arial" pitchFamily="34" charset="0"/>
                <a:cs typeface="Arial" pitchFamily="34" charset="0"/>
              </a:rPr>
              <a:t/>
            </a:r>
            <a:br>
              <a:rPr lang="hu-HU" sz="1800" dirty="0">
                <a:latin typeface="Arial" pitchFamily="34" charset="0"/>
                <a:cs typeface="Arial" pitchFamily="34" charset="0"/>
              </a:rPr>
            </a:br>
            <a:r>
              <a:rPr lang="hu-HU" sz="1800" dirty="0" err="1">
                <a:latin typeface="Arial" pitchFamily="34" charset="0"/>
                <a:cs typeface="Arial" pitchFamily="34" charset="0"/>
              </a:rPr>
              <a:t>-Bamshad</a:t>
            </a:r>
            <a:r>
              <a:rPr lang="hu-HU" sz="1800" dirty="0">
                <a:latin typeface="Arial" pitchFamily="34" charset="0"/>
                <a:cs typeface="Arial" pitchFamily="34" charset="0"/>
              </a:rPr>
              <a:t> (1997): </a:t>
            </a:r>
            <a:r>
              <a:rPr lang="hu-HU" sz="1800" b="1" u="sng" dirty="0" smtClean="0">
                <a:latin typeface="Arial" pitchFamily="34" charset="0"/>
                <a:cs typeface="Arial" pitchFamily="34" charset="0"/>
              </a:rPr>
              <a:t>1 </a:t>
            </a:r>
            <a:r>
              <a:rPr lang="hu-HU" sz="1800" b="1" u="sng" dirty="0" err="1" smtClean="0">
                <a:latin typeface="Arial" pitchFamily="34" charset="0"/>
                <a:cs typeface="Arial" pitchFamily="34" charset="0"/>
              </a:rPr>
              <a:t>bp</a:t>
            </a:r>
            <a:r>
              <a:rPr lang="hu-HU" sz="1800" b="1" u="sng" dirty="0" smtClean="0">
                <a:latin typeface="Arial" pitchFamily="34" charset="0"/>
                <a:cs typeface="Arial" pitchFamily="34" charset="0"/>
              </a:rPr>
              <a:t> </a:t>
            </a:r>
            <a:r>
              <a:rPr lang="hu-HU" sz="1800" b="1" u="sng" dirty="0" err="1" smtClean="0">
                <a:latin typeface="Arial" pitchFamily="34" charset="0"/>
                <a:cs typeface="Arial" pitchFamily="34" charset="0"/>
              </a:rPr>
              <a:t>Deletion</a:t>
            </a:r>
            <a:r>
              <a:rPr lang="hu-HU" sz="1800" dirty="0" smtClean="0">
                <a:latin typeface="Arial" pitchFamily="34" charset="0"/>
                <a:cs typeface="Arial" pitchFamily="34" charset="0"/>
              </a:rPr>
              <a:t> </a:t>
            </a:r>
            <a:r>
              <a:rPr lang="hu-HU" sz="1800" dirty="0">
                <a:latin typeface="Arial" pitchFamily="34" charset="0"/>
                <a:cs typeface="Arial" pitchFamily="34" charset="0"/>
              </a:rPr>
              <a:t>der TBX3 </a:t>
            </a:r>
            <a:r>
              <a:rPr lang="hu-HU" sz="1800" dirty="0" err="1">
                <a:latin typeface="Arial" pitchFamily="34" charset="0"/>
                <a:cs typeface="Arial" pitchFamily="34" charset="0"/>
              </a:rPr>
              <a:t>Gene</a:t>
            </a:r>
            <a:r>
              <a:rPr lang="hu-HU" sz="1800" dirty="0">
                <a:latin typeface="Arial" pitchFamily="34" charset="0"/>
                <a:cs typeface="Arial" pitchFamily="34" charset="0"/>
              </a:rPr>
              <a:t> (227T </a:t>
            </a:r>
            <a:r>
              <a:rPr lang="hu-HU" sz="1800" dirty="0" err="1">
                <a:latin typeface="Arial" pitchFamily="34" charset="0"/>
                <a:cs typeface="Arial" pitchFamily="34" charset="0"/>
              </a:rPr>
              <a:t>Deletion</a:t>
            </a:r>
            <a:r>
              <a:rPr lang="hu-HU" sz="1800" dirty="0">
                <a:latin typeface="Arial" pitchFamily="34" charset="0"/>
                <a:cs typeface="Arial" pitchFamily="34" charset="0"/>
              </a:rPr>
              <a:t>, </a:t>
            </a:r>
            <a:r>
              <a:rPr lang="hu-HU" sz="1800" dirty="0" err="1">
                <a:latin typeface="Arial" pitchFamily="34" charset="0"/>
                <a:cs typeface="Arial" pitchFamily="34" charset="0"/>
              </a:rPr>
              <a:t>frameshift</a:t>
            </a:r>
            <a:r>
              <a:rPr lang="hu-HU" sz="1800" dirty="0">
                <a:latin typeface="Arial" pitchFamily="34" charset="0"/>
                <a:cs typeface="Arial" pitchFamily="34" charset="0"/>
              </a:rPr>
              <a:t>, </a:t>
            </a:r>
            <a:r>
              <a:rPr lang="hu-HU" sz="1800" dirty="0" err="1">
                <a:latin typeface="Arial" pitchFamily="34" charset="0"/>
                <a:cs typeface="Arial" pitchFamily="34" charset="0"/>
              </a:rPr>
              <a:t>premature</a:t>
            </a:r>
            <a:r>
              <a:rPr lang="hu-HU" sz="1800" dirty="0">
                <a:latin typeface="Arial" pitchFamily="34" charset="0"/>
                <a:cs typeface="Arial" pitchFamily="34" charset="0"/>
              </a:rPr>
              <a:t> </a:t>
            </a:r>
            <a:r>
              <a:rPr lang="hu-HU" sz="1800" dirty="0" err="1">
                <a:latin typeface="Arial" pitchFamily="34" charset="0"/>
                <a:cs typeface="Arial" pitchFamily="34" charset="0"/>
              </a:rPr>
              <a:t>termination</a:t>
            </a:r>
            <a:r>
              <a:rPr lang="hu-HU" sz="1800" dirty="0" smtClean="0">
                <a:latin typeface="Arial" pitchFamily="34" charset="0"/>
                <a:cs typeface="Arial" pitchFamily="34" charset="0"/>
              </a:rPr>
              <a:t>)</a:t>
            </a:r>
            <a:br>
              <a:rPr lang="hu-HU" sz="1800" dirty="0" smtClean="0">
                <a:latin typeface="Arial" pitchFamily="34" charset="0"/>
                <a:cs typeface="Arial" pitchFamily="34" charset="0"/>
              </a:rPr>
            </a:br>
            <a:r>
              <a:rPr lang="hu-HU" sz="1800" dirty="0">
                <a:latin typeface="Arial" pitchFamily="34" charset="0"/>
                <a:cs typeface="Arial" pitchFamily="34" charset="0"/>
              </a:rPr>
              <a:t/>
            </a:r>
            <a:br>
              <a:rPr lang="hu-HU" sz="1800" dirty="0">
                <a:latin typeface="Arial" pitchFamily="34" charset="0"/>
                <a:cs typeface="Arial" pitchFamily="34" charset="0"/>
              </a:rPr>
            </a:br>
            <a:r>
              <a:rPr lang="hu-HU" sz="1800" dirty="0" err="1">
                <a:latin typeface="Arial" pitchFamily="34" charset="0"/>
                <a:cs typeface="Arial" pitchFamily="34" charset="0"/>
              </a:rPr>
              <a:t>-Wollnik</a:t>
            </a:r>
            <a:r>
              <a:rPr lang="hu-HU" sz="1800" dirty="0">
                <a:latin typeface="Arial" pitchFamily="34" charset="0"/>
                <a:cs typeface="Arial" pitchFamily="34" charset="0"/>
              </a:rPr>
              <a:t> (2002) </a:t>
            </a:r>
            <a:r>
              <a:rPr lang="hu-HU" sz="1800" b="1" u="sng" dirty="0">
                <a:latin typeface="Arial" pitchFamily="34" charset="0"/>
                <a:cs typeface="Arial" pitchFamily="34" charset="0"/>
              </a:rPr>
              <a:t>1 </a:t>
            </a:r>
            <a:r>
              <a:rPr lang="hu-HU" sz="1800" b="1" u="sng" dirty="0" err="1">
                <a:latin typeface="Arial" pitchFamily="34" charset="0"/>
                <a:cs typeface="Arial" pitchFamily="34" charset="0"/>
              </a:rPr>
              <a:t>bp</a:t>
            </a:r>
            <a:r>
              <a:rPr lang="hu-HU" sz="1800" b="1" u="sng" dirty="0">
                <a:latin typeface="Arial" pitchFamily="34" charset="0"/>
                <a:cs typeface="Arial" pitchFamily="34" charset="0"/>
              </a:rPr>
              <a:t> </a:t>
            </a:r>
            <a:r>
              <a:rPr lang="hu-HU" sz="1800" b="1" u="sng" dirty="0" err="1">
                <a:latin typeface="Arial" pitchFamily="34" charset="0"/>
                <a:cs typeface="Arial" pitchFamily="34" charset="0"/>
              </a:rPr>
              <a:t>Insertion</a:t>
            </a:r>
            <a:r>
              <a:rPr lang="hu-HU" sz="1800" dirty="0">
                <a:latin typeface="Arial" pitchFamily="34" charset="0"/>
                <a:cs typeface="Arial" pitchFamily="34" charset="0"/>
              </a:rPr>
              <a:t> in der TBX3 </a:t>
            </a:r>
            <a:r>
              <a:rPr lang="hu-HU" sz="1800" dirty="0" err="1">
                <a:latin typeface="Arial" pitchFamily="34" charset="0"/>
                <a:cs typeface="Arial" pitchFamily="34" charset="0"/>
              </a:rPr>
              <a:t>Gene</a:t>
            </a:r>
            <a:r>
              <a:rPr lang="hu-HU" sz="1800" dirty="0">
                <a:latin typeface="Arial" pitchFamily="34" charset="0"/>
                <a:cs typeface="Arial" pitchFamily="34" charset="0"/>
              </a:rPr>
              <a:t> (88insA, </a:t>
            </a:r>
            <a:r>
              <a:rPr lang="hu-HU" sz="1800" dirty="0" err="1">
                <a:latin typeface="Arial" pitchFamily="34" charset="0"/>
                <a:cs typeface="Arial" pitchFamily="34" charset="0"/>
              </a:rPr>
              <a:t>frameshift</a:t>
            </a:r>
            <a:r>
              <a:rPr lang="hu-HU" sz="1800" dirty="0">
                <a:latin typeface="Arial" pitchFamily="34" charset="0"/>
                <a:cs typeface="Arial" pitchFamily="34" charset="0"/>
              </a:rPr>
              <a:t>, </a:t>
            </a:r>
            <a:r>
              <a:rPr lang="hu-HU" sz="1800" dirty="0" err="1">
                <a:latin typeface="Arial" pitchFamily="34" charset="0"/>
                <a:cs typeface="Arial" pitchFamily="34" charset="0"/>
              </a:rPr>
              <a:t>premature</a:t>
            </a:r>
            <a:r>
              <a:rPr lang="hu-HU" sz="1800" dirty="0">
                <a:latin typeface="Arial" pitchFamily="34" charset="0"/>
                <a:cs typeface="Arial" pitchFamily="34" charset="0"/>
              </a:rPr>
              <a:t> </a:t>
            </a:r>
            <a:r>
              <a:rPr lang="hu-HU" sz="1800" dirty="0" err="1">
                <a:latin typeface="Arial" pitchFamily="34" charset="0"/>
                <a:cs typeface="Arial" pitchFamily="34" charset="0"/>
              </a:rPr>
              <a:t>termination</a:t>
            </a:r>
            <a:r>
              <a:rPr lang="hu-HU" sz="1800" dirty="0">
                <a:latin typeface="Arial" pitchFamily="34" charset="0"/>
                <a:cs typeface="Arial" pitchFamily="34" charset="0"/>
              </a:rPr>
              <a:t>)</a:t>
            </a:r>
            <a:br>
              <a:rPr lang="hu-HU" sz="1800" dirty="0">
                <a:latin typeface="Arial" pitchFamily="34" charset="0"/>
                <a:cs typeface="Arial" pitchFamily="34" charset="0"/>
              </a:rPr>
            </a:br>
            <a:r>
              <a:rPr lang="hu-HU" sz="1800" dirty="0" smtClean="0">
                <a:latin typeface="Arial" pitchFamily="34" charset="0"/>
                <a:cs typeface="Arial" pitchFamily="34" charset="0"/>
              </a:rPr>
              <a:t/>
            </a:r>
            <a:br>
              <a:rPr lang="hu-HU" sz="1800" dirty="0" smtClean="0">
                <a:latin typeface="Arial" pitchFamily="34" charset="0"/>
                <a:cs typeface="Arial" pitchFamily="34" charset="0"/>
              </a:rPr>
            </a:br>
            <a:r>
              <a:rPr lang="hu-HU" sz="1800" dirty="0" err="1" smtClean="0">
                <a:latin typeface="Arial" pitchFamily="34" charset="0"/>
                <a:cs typeface="Arial" pitchFamily="34" charset="0"/>
              </a:rPr>
              <a:t>-</a:t>
            </a:r>
            <a:r>
              <a:rPr lang="hu-HU" sz="1800" dirty="0" err="1">
                <a:latin typeface="Arial" pitchFamily="34" charset="0"/>
                <a:cs typeface="Arial" pitchFamily="34" charset="0"/>
              </a:rPr>
              <a:t>Linden</a:t>
            </a:r>
            <a:r>
              <a:rPr lang="hu-HU" sz="1800" dirty="0">
                <a:latin typeface="Arial" pitchFamily="34" charset="0"/>
                <a:cs typeface="Arial" pitchFamily="34" charset="0"/>
              </a:rPr>
              <a:t> (2009) </a:t>
            </a:r>
            <a:r>
              <a:rPr lang="hu-HU" sz="1800" b="1" u="sng" dirty="0" err="1">
                <a:latin typeface="Arial" pitchFamily="34" charset="0"/>
                <a:cs typeface="Arial" pitchFamily="34" charset="0"/>
              </a:rPr>
              <a:t>Nonsense</a:t>
            </a:r>
            <a:r>
              <a:rPr lang="hu-HU" sz="1800" b="1" u="sng" dirty="0">
                <a:latin typeface="Arial" pitchFamily="34" charset="0"/>
                <a:cs typeface="Arial" pitchFamily="34" charset="0"/>
              </a:rPr>
              <a:t> </a:t>
            </a:r>
            <a:r>
              <a:rPr lang="hu-HU" sz="1800" b="1" u="sng" dirty="0" err="1">
                <a:latin typeface="Arial" pitchFamily="34" charset="0"/>
                <a:cs typeface="Arial" pitchFamily="34" charset="0"/>
              </a:rPr>
              <a:t>Mutation</a:t>
            </a:r>
            <a:r>
              <a:rPr lang="hu-HU" sz="1800" dirty="0">
                <a:latin typeface="Arial" pitchFamily="34" charset="0"/>
                <a:cs typeface="Arial" pitchFamily="34" charset="0"/>
              </a:rPr>
              <a:t> der TBX3 </a:t>
            </a:r>
            <a:r>
              <a:rPr lang="hu-HU" sz="1800" dirty="0" err="1">
                <a:latin typeface="Arial" pitchFamily="34" charset="0"/>
                <a:cs typeface="Arial" pitchFamily="34" charset="0"/>
              </a:rPr>
              <a:t>Gene</a:t>
            </a:r>
            <a:r>
              <a:rPr lang="hu-HU" sz="1800" dirty="0">
                <a:latin typeface="Arial" pitchFamily="34" charset="0"/>
                <a:cs typeface="Arial" pitchFamily="34" charset="0"/>
              </a:rPr>
              <a:t> (Exon5 991T-C)</a:t>
            </a:r>
          </a:p>
        </p:txBody>
      </p:sp>
      <p:sp>
        <p:nvSpPr>
          <p:cNvPr id="247811" name="Szövegdoboz 3"/>
          <p:cNvSpPr txBox="1">
            <a:spLocks noChangeArrowheads="1"/>
          </p:cNvSpPr>
          <p:nvPr/>
        </p:nvSpPr>
        <p:spPr bwMode="auto">
          <a:xfrm>
            <a:off x="323850" y="1052513"/>
            <a:ext cx="4176713" cy="461962"/>
          </a:xfrm>
          <a:prstGeom prst="rect">
            <a:avLst/>
          </a:prstGeom>
          <a:solidFill>
            <a:srgbClr val="FF9999">
              <a:alpha val="41176"/>
            </a:srgbClr>
          </a:solidFill>
          <a:ln w="9525">
            <a:noFill/>
            <a:miter lim="800000"/>
            <a:headEnd/>
            <a:tailEnd/>
          </a:ln>
        </p:spPr>
        <p:txBody>
          <a:bodyPr>
            <a:spAutoFit/>
          </a:bodyPr>
          <a:lstStyle/>
          <a:p>
            <a:pPr eaLnBrk="0" hangingPunct="0"/>
            <a:r>
              <a:rPr lang="hu-HU" b="1">
                <a:cs typeface="Arial" charset="0"/>
              </a:rPr>
              <a:t>Ursachen der Syndromen:</a:t>
            </a:r>
            <a:endParaRPr lang="de-DE"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Cím 3"/>
          <p:cNvSpPr>
            <a:spLocks noGrp="1"/>
          </p:cNvSpPr>
          <p:nvPr>
            <p:ph type="ctrTitle"/>
          </p:nvPr>
        </p:nvSpPr>
        <p:spPr>
          <a:xfrm>
            <a:off x="0" y="2130425"/>
            <a:ext cx="9144000" cy="1470025"/>
          </a:xfrm>
        </p:spPr>
        <p:txBody>
          <a:bodyPr/>
          <a:lstStyle/>
          <a:p>
            <a:r>
              <a:rPr lang="hu-HU" sz="2400" smtClean="0">
                <a:latin typeface="Arial" charset="0"/>
                <a:cs typeface="Arial" charset="0"/>
              </a:rPr>
              <a:t>„</a:t>
            </a:r>
            <a:r>
              <a:rPr lang="de-DE" sz="2400" smtClean="0">
                <a:latin typeface="Arial" charset="0"/>
                <a:cs typeface="Arial" charset="0"/>
              </a:rPr>
              <a:t>A skilled</a:t>
            </a:r>
            <a:br>
              <a:rPr lang="de-DE" sz="2400" smtClean="0">
                <a:latin typeface="Arial" charset="0"/>
                <a:cs typeface="Arial" charset="0"/>
              </a:rPr>
            </a:br>
            <a:r>
              <a:rPr lang="en-US" sz="2400" smtClean="0">
                <a:latin typeface="Arial" charset="0"/>
                <a:cs typeface="Arial" charset="0"/>
              </a:rPr>
              <a:t>cytogeneticist may be able to spot a deletion of 5–10Mb of</a:t>
            </a:r>
            <a:br>
              <a:rPr lang="en-US" sz="2400" smtClean="0">
                <a:latin typeface="Arial" charset="0"/>
                <a:cs typeface="Arial" charset="0"/>
              </a:rPr>
            </a:br>
            <a:r>
              <a:rPr lang="de-DE" sz="2400" smtClean="0">
                <a:latin typeface="Arial" charset="0"/>
                <a:cs typeface="Arial" charset="0"/>
              </a:rPr>
              <a:t>DNA</a:t>
            </a:r>
            <a:r>
              <a:rPr lang="hu-HU" sz="2400" smtClean="0">
                <a:latin typeface="Arial" charset="0"/>
                <a:cs typeface="Arial" charset="0"/>
              </a:rPr>
              <a:t> </a:t>
            </a:r>
            <a:r>
              <a:rPr lang="de-DE" sz="2400" smtClean="0">
                <a:latin typeface="Arial" charset="0"/>
                <a:cs typeface="Arial" charset="0"/>
              </a:rPr>
              <a:t>depending on its location</a:t>
            </a:r>
            <a:r>
              <a:rPr lang="hu-HU" sz="2400" smtClean="0">
                <a:latin typeface="Arial" charset="0"/>
                <a:cs typeface="Arial" charset="0"/>
              </a:rPr>
              <a:t>…”</a:t>
            </a:r>
            <a:br>
              <a:rPr lang="hu-HU" sz="2400" smtClean="0">
                <a:latin typeface="Arial" charset="0"/>
                <a:cs typeface="Arial" charset="0"/>
              </a:rPr>
            </a:br>
            <a:r>
              <a:rPr lang="hu-HU" sz="2400" smtClean="0">
                <a:latin typeface="Arial" charset="0"/>
                <a:cs typeface="Arial" charset="0"/>
              </a:rPr>
              <a:t>(Bickmore, 2001)</a:t>
            </a:r>
            <a:endParaRPr lang="de-DE" sz="2400" smtClean="0">
              <a:latin typeface="Arial" charset="0"/>
              <a:cs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sz="3600" b="1" dirty="0" err="1" smtClean="0">
                <a:latin typeface="Arial" pitchFamily="34" charset="0"/>
                <a:cs typeface="Arial" pitchFamily="34" charset="0"/>
              </a:rPr>
              <a:t>Ulnar</a:t>
            </a:r>
            <a:r>
              <a:rPr lang="hu-HU" sz="3600" b="1" dirty="0" smtClean="0">
                <a:latin typeface="Arial" pitchFamily="34" charset="0"/>
                <a:cs typeface="Arial" pitchFamily="34" charset="0"/>
              </a:rPr>
              <a:t> </a:t>
            </a:r>
            <a:r>
              <a:rPr lang="hu-HU" sz="3600" b="1" dirty="0" err="1" smtClean="0">
                <a:latin typeface="Arial" pitchFamily="34" charset="0"/>
                <a:cs typeface="Arial" pitchFamily="34" charset="0"/>
              </a:rPr>
              <a:t>Mammary</a:t>
            </a:r>
            <a:r>
              <a:rPr lang="hu-HU" sz="3600" b="1" dirty="0" smtClean="0">
                <a:latin typeface="Arial" pitchFamily="34" charset="0"/>
                <a:cs typeface="Arial" pitchFamily="34" charset="0"/>
              </a:rPr>
              <a:t> </a:t>
            </a:r>
            <a:r>
              <a:rPr lang="hu-HU" sz="3600" b="1" dirty="0" err="1" smtClean="0">
                <a:latin typeface="Arial" pitchFamily="34" charset="0"/>
                <a:cs typeface="Arial" pitchFamily="34" charset="0"/>
              </a:rPr>
              <a:t>Syndrom</a:t>
            </a:r>
            <a:endParaRPr lang="de-DE" sz="3600" b="1" dirty="0">
              <a:latin typeface="Arial" pitchFamily="34" charset="0"/>
              <a:cs typeface="Arial" pitchFamily="34" charset="0"/>
            </a:endParaRPr>
          </a:p>
        </p:txBody>
      </p:sp>
      <p:sp>
        <p:nvSpPr>
          <p:cNvPr id="5" name="Alcím 4"/>
          <p:cNvSpPr>
            <a:spLocks noGrp="1"/>
          </p:cNvSpPr>
          <p:nvPr>
            <p:ph type="subTitle" idx="1"/>
          </p:nvPr>
        </p:nvSpPr>
        <p:spPr/>
        <p:txBody>
          <a:bodyPr/>
          <a:lstStyle/>
          <a:p>
            <a:endParaRPr lang="de-DE"/>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2" cstate="print"/>
          <a:srcRect/>
          <a:stretch>
            <a:fillRect/>
          </a:stretch>
        </p:blipFill>
        <p:spPr bwMode="auto">
          <a:xfrm>
            <a:off x="395288" y="333375"/>
            <a:ext cx="5329237" cy="1001713"/>
          </a:xfrm>
          <a:prstGeom prst="rect">
            <a:avLst/>
          </a:prstGeom>
          <a:noFill/>
          <a:ln w="9525">
            <a:noFill/>
            <a:miter lim="800000"/>
            <a:headEnd/>
            <a:tailEnd/>
          </a:ln>
        </p:spPr>
      </p:pic>
      <p:pic>
        <p:nvPicPr>
          <p:cNvPr id="249858" name="Picture 3"/>
          <p:cNvPicPr>
            <a:picLocks noChangeAspect="1" noChangeArrowheads="1"/>
          </p:cNvPicPr>
          <p:nvPr/>
        </p:nvPicPr>
        <p:blipFill>
          <a:blip r:embed="rId3" cstate="print"/>
          <a:srcRect/>
          <a:stretch>
            <a:fillRect/>
          </a:stretch>
        </p:blipFill>
        <p:spPr bwMode="auto">
          <a:xfrm>
            <a:off x="395288" y="1328738"/>
            <a:ext cx="4149725" cy="300037"/>
          </a:xfrm>
          <a:prstGeom prst="rect">
            <a:avLst/>
          </a:prstGeom>
          <a:noFill/>
          <a:ln w="9525">
            <a:noFill/>
            <a:miter lim="800000"/>
            <a:headEnd/>
            <a:tailEnd/>
          </a:ln>
        </p:spPr>
      </p:pic>
      <p:pic>
        <p:nvPicPr>
          <p:cNvPr id="249859" name="Picture 6"/>
          <p:cNvPicPr>
            <a:picLocks noChangeAspect="1" noChangeArrowheads="1"/>
          </p:cNvPicPr>
          <p:nvPr/>
        </p:nvPicPr>
        <p:blipFill>
          <a:blip r:embed="rId4" cstate="print"/>
          <a:srcRect/>
          <a:stretch>
            <a:fillRect/>
          </a:stretch>
        </p:blipFill>
        <p:spPr bwMode="auto">
          <a:xfrm>
            <a:off x="250825" y="1844675"/>
            <a:ext cx="4630738" cy="1360488"/>
          </a:xfrm>
          <a:prstGeom prst="rect">
            <a:avLst/>
          </a:prstGeom>
          <a:noFill/>
          <a:ln w="9525">
            <a:noFill/>
            <a:miter lim="800000"/>
            <a:headEnd/>
            <a:tailEnd/>
          </a:ln>
        </p:spPr>
      </p:pic>
      <p:pic>
        <p:nvPicPr>
          <p:cNvPr id="249860" name="Picture 7"/>
          <p:cNvPicPr>
            <a:picLocks noChangeAspect="1" noChangeArrowheads="1"/>
          </p:cNvPicPr>
          <p:nvPr/>
        </p:nvPicPr>
        <p:blipFill>
          <a:blip r:embed="rId5" cstate="print"/>
          <a:srcRect/>
          <a:stretch>
            <a:fillRect/>
          </a:stretch>
        </p:blipFill>
        <p:spPr bwMode="auto">
          <a:xfrm>
            <a:off x="250825" y="3429000"/>
            <a:ext cx="4710113" cy="660400"/>
          </a:xfrm>
          <a:prstGeom prst="rect">
            <a:avLst/>
          </a:prstGeom>
          <a:noFill/>
          <a:ln w="9525">
            <a:noFill/>
            <a:miter lim="800000"/>
            <a:headEnd/>
            <a:tailEnd/>
          </a:ln>
        </p:spPr>
      </p:pic>
      <p:pic>
        <p:nvPicPr>
          <p:cNvPr id="249861" name="Picture 8"/>
          <p:cNvPicPr>
            <a:picLocks noChangeAspect="1" noChangeArrowheads="1"/>
          </p:cNvPicPr>
          <p:nvPr/>
        </p:nvPicPr>
        <p:blipFill>
          <a:blip r:embed="rId6" cstate="print"/>
          <a:srcRect/>
          <a:stretch>
            <a:fillRect/>
          </a:stretch>
        </p:blipFill>
        <p:spPr bwMode="auto">
          <a:xfrm>
            <a:off x="285750" y="4221163"/>
            <a:ext cx="4589463" cy="900112"/>
          </a:xfrm>
          <a:prstGeom prst="rect">
            <a:avLst/>
          </a:prstGeom>
          <a:noFill/>
          <a:ln w="9525">
            <a:noFill/>
            <a:miter lim="800000"/>
            <a:headEnd/>
            <a:tailEnd/>
          </a:ln>
        </p:spPr>
      </p:pic>
      <p:pic>
        <p:nvPicPr>
          <p:cNvPr id="249862" name="Picture 9"/>
          <p:cNvPicPr>
            <a:picLocks noChangeAspect="1" noChangeArrowheads="1"/>
          </p:cNvPicPr>
          <p:nvPr/>
        </p:nvPicPr>
        <p:blipFill>
          <a:blip r:embed="rId7" cstate="print"/>
          <a:srcRect/>
          <a:stretch>
            <a:fillRect/>
          </a:stretch>
        </p:blipFill>
        <p:spPr bwMode="auto">
          <a:xfrm>
            <a:off x="298450" y="5300663"/>
            <a:ext cx="4791075" cy="869950"/>
          </a:xfrm>
          <a:prstGeom prst="rect">
            <a:avLst/>
          </a:prstGeom>
          <a:noFill/>
          <a:ln w="9525">
            <a:noFill/>
            <a:miter lim="800000"/>
            <a:headEnd/>
            <a:tailEnd/>
          </a:ln>
        </p:spPr>
      </p:pic>
      <p:sp>
        <p:nvSpPr>
          <p:cNvPr id="8" name="Szövegdoboz 7"/>
          <p:cNvSpPr txBox="1"/>
          <p:nvPr/>
        </p:nvSpPr>
        <p:spPr>
          <a:xfrm>
            <a:off x="5436096" y="2636912"/>
            <a:ext cx="3312368" cy="830997"/>
          </a:xfrm>
          <a:prstGeom prst="rect">
            <a:avLst/>
          </a:prstGeom>
          <a:noFill/>
        </p:spPr>
        <p:txBody>
          <a:bodyPr wrap="square" rtlCol="0">
            <a:spAutoFit/>
          </a:bodyPr>
          <a:lstStyle/>
          <a:p>
            <a:r>
              <a:rPr lang="hu-HU" dirty="0" err="1" smtClean="0"/>
              <a:t>Erstebeschreibung</a:t>
            </a:r>
            <a:r>
              <a:rPr lang="hu-HU" dirty="0" smtClean="0"/>
              <a:t> </a:t>
            </a:r>
            <a:r>
              <a:rPr lang="hu-HU" dirty="0" err="1" smtClean="0"/>
              <a:t>aus</a:t>
            </a:r>
            <a:r>
              <a:rPr lang="hu-HU" dirty="0" smtClean="0"/>
              <a:t> 1987 von A. </a:t>
            </a:r>
            <a:r>
              <a:rPr lang="hu-HU" dirty="0" err="1" smtClean="0"/>
              <a:t>Schinzel</a:t>
            </a:r>
            <a:endParaRPr lang="de-DE"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2" cstate="print"/>
          <a:srcRect/>
          <a:stretch>
            <a:fillRect/>
          </a:stretch>
        </p:blipFill>
        <p:spPr bwMode="auto">
          <a:xfrm>
            <a:off x="395288" y="333375"/>
            <a:ext cx="5329237" cy="1001713"/>
          </a:xfrm>
          <a:prstGeom prst="rect">
            <a:avLst/>
          </a:prstGeom>
          <a:noFill/>
          <a:ln w="9525">
            <a:noFill/>
            <a:miter lim="800000"/>
            <a:headEnd/>
            <a:tailEnd/>
          </a:ln>
        </p:spPr>
      </p:pic>
      <p:pic>
        <p:nvPicPr>
          <p:cNvPr id="250882" name="Picture 3"/>
          <p:cNvPicPr>
            <a:picLocks noChangeAspect="1" noChangeArrowheads="1"/>
          </p:cNvPicPr>
          <p:nvPr/>
        </p:nvPicPr>
        <p:blipFill>
          <a:blip r:embed="rId3" cstate="print"/>
          <a:srcRect/>
          <a:stretch>
            <a:fillRect/>
          </a:stretch>
        </p:blipFill>
        <p:spPr bwMode="auto">
          <a:xfrm>
            <a:off x="395288" y="1328738"/>
            <a:ext cx="4149725" cy="300037"/>
          </a:xfrm>
          <a:prstGeom prst="rect">
            <a:avLst/>
          </a:prstGeom>
          <a:noFill/>
          <a:ln w="9525">
            <a:noFill/>
            <a:miter lim="800000"/>
            <a:headEnd/>
            <a:tailEnd/>
          </a:ln>
        </p:spPr>
      </p:pic>
      <p:pic>
        <p:nvPicPr>
          <p:cNvPr id="250883" name="Picture 4"/>
          <p:cNvPicPr>
            <a:picLocks noChangeAspect="1" noChangeArrowheads="1"/>
          </p:cNvPicPr>
          <p:nvPr/>
        </p:nvPicPr>
        <p:blipFill>
          <a:blip r:embed="rId4" cstate="print"/>
          <a:srcRect/>
          <a:stretch>
            <a:fillRect/>
          </a:stretch>
        </p:blipFill>
        <p:spPr bwMode="auto">
          <a:xfrm>
            <a:off x="468313" y="1989138"/>
            <a:ext cx="4629150" cy="1160462"/>
          </a:xfrm>
          <a:prstGeom prst="rect">
            <a:avLst/>
          </a:prstGeom>
          <a:noFill/>
          <a:ln w="9525">
            <a:noFill/>
            <a:miter lim="800000"/>
            <a:headEnd/>
            <a:tailEnd/>
          </a:ln>
        </p:spPr>
      </p:pic>
      <p:pic>
        <p:nvPicPr>
          <p:cNvPr id="250884" name="Picture 5"/>
          <p:cNvPicPr>
            <a:picLocks noChangeAspect="1" noChangeArrowheads="1"/>
          </p:cNvPicPr>
          <p:nvPr/>
        </p:nvPicPr>
        <p:blipFill>
          <a:blip r:embed="rId5" cstate="print"/>
          <a:srcRect/>
          <a:stretch>
            <a:fillRect/>
          </a:stretch>
        </p:blipFill>
        <p:spPr bwMode="auto">
          <a:xfrm>
            <a:off x="455613" y="3055938"/>
            <a:ext cx="4630737" cy="1760537"/>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658" name="Object 2"/>
          <p:cNvGraphicFramePr>
            <a:graphicFrameLocks noChangeAspect="1"/>
          </p:cNvGraphicFramePr>
          <p:nvPr/>
        </p:nvGraphicFramePr>
        <p:xfrm>
          <a:off x="684213" y="327025"/>
          <a:ext cx="4751387" cy="3792538"/>
        </p:xfrm>
        <a:graphic>
          <a:graphicData uri="http://schemas.openxmlformats.org/presentationml/2006/ole">
            <mc:AlternateContent xmlns:mc="http://schemas.openxmlformats.org/markup-compatibility/2006">
              <mc:Choice xmlns:v="urn:schemas-microsoft-com:vml" Requires="v">
                <p:oleObj spid="_x0000_s198664" name="Image" r:id="rId4" imgW="2886217" imgH="2303902" progId="Photoshop.Image.7">
                  <p:embed/>
                </p:oleObj>
              </mc:Choice>
              <mc:Fallback>
                <p:oleObj name="Image" r:id="rId4" imgW="2886217" imgH="2303902" progId="Photoshop.Image.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27025"/>
                        <a:ext cx="4751387"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8659" name="Object 3"/>
          <p:cNvGraphicFramePr>
            <a:graphicFrameLocks noChangeAspect="1"/>
          </p:cNvGraphicFramePr>
          <p:nvPr/>
        </p:nvGraphicFramePr>
        <p:xfrm>
          <a:off x="5940425" y="1844675"/>
          <a:ext cx="2828925" cy="2041525"/>
        </p:xfrm>
        <a:graphic>
          <a:graphicData uri="http://schemas.openxmlformats.org/presentationml/2006/ole">
            <mc:AlternateContent xmlns:mc="http://schemas.openxmlformats.org/markup-compatibility/2006">
              <mc:Choice xmlns:v="urn:schemas-microsoft-com:vml" Requires="v">
                <p:oleObj spid="_x0000_s198665" name="Image" r:id="rId6" imgW="2828310" imgH="2041991" progId="Photoshop.Image.7">
                  <p:embed/>
                </p:oleObj>
              </mc:Choice>
              <mc:Fallback>
                <p:oleObj name="Image" r:id="rId6" imgW="2828310" imgH="2041991" progId="Photoshop.Image.7">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1844675"/>
                        <a:ext cx="282892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8660" name="Object 4"/>
          <p:cNvGraphicFramePr>
            <a:graphicFrameLocks noChangeAspect="1"/>
          </p:cNvGraphicFramePr>
          <p:nvPr/>
        </p:nvGraphicFramePr>
        <p:xfrm>
          <a:off x="5435600" y="4005263"/>
          <a:ext cx="3389313" cy="2511425"/>
        </p:xfrm>
        <a:graphic>
          <a:graphicData uri="http://schemas.openxmlformats.org/presentationml/2006/ole">
            <mc:AlternateContent xmlns:mc="http://schemas.openxmlformats.org/markup-compatibility/2006">
              <mc:Choice xmlns:v="urn:schemas-microsoft-com:vml" Requires="v">
                <p:oleObj spid="_x0000_s198666" name="Image" r:id="rId8" imgW="3389096" imgH="2510919" progId="Photoshop.Image.7">
                  <p:embed/>
                </p:oleObj>
              </mc:Choice>
              <mc:Fallback>
                <p:oleObj name="Image" r:id="rId8" imgW="3389096" imgH="2510919" progId="Photoshop.Image.7">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5600" y="4005263"/>
                        <a:ext cx="3389313"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8661" name="Rectangle 5"/>
          <p:cNvSpPr>
            <a:spLocks noChangeArrowheads="1"/>
          </p:cNvSpPr>
          <p:nvPr/>
        </p:nvSpPr>
        <p:spPr bwMode="auto">
          <a:xfrm>
            <a:off x="4356100" y="6669088"/>
            <a:ext cx="4787900" cy="188912"/>
          </a:xfrm>
          <a:prstGeom prst="rect">
            <a:avLst/>
          </a:prstGeom>
          <a:noFill/>
          <a:ln w="9525">
            <a:noFill/>
            <a:miter lim="800000"/>
            <a:headEnd/>
            <a:tailEnd/>
          </a:ln>
        </p:spPr>
        <p:txBody>
          <a:bodyPr wrap="none" anchor="ctr"/>
          <a:lstStyle/>
          <a:p>
            <a:pPr algn="ctr" eaLnBrk="0" hangingPunct="0"/>
            <a:endParaRPr lang="hu-HU" sz="800" dirty="0"/>
          </a:p>
        </p:txBody>
      </p:sp>
      <p:sp>
        <p:nvSpPr>
          <p:cNvPr id="198662" name="Rectangle 6"/>
          <p:cNvSpPr>
            <a:spLocks noChangeArrowheads="1"/>
          </p:cNvSpPr>
          <p:nvPr/>
        </p:nvSpPr>
        <p:spPr bwMode="auto">
          <a:xfrm>
            <a:off x="684213" y="139700"/>
            <a:ext cx="2376487" cy="142875"/>
          </a:xfrm>
          <a:prstGeom prst="rect">
            <a:avLst/>
          </a:prstGeom>
          <a:noFill/>
          <a:ln w="9525">
            <a:noFill/>
            <a:miter lim="800000"/>
            <a:headEnd/>
            <a:tailEnd/>
          </a:ln>
        </p:spPr>
        <p:txBody>
          <a:bodyPr wrap="none" anchor="ctr"/>
          <a:lstStyle/>
          <a:p>
            <a:pPr algn="ctr" eaLnBrk="0" hangingPunct="0"/>
            <a:endParaRPr lang="hu-HU" sz="800" dirty="0"/>
          </a:p>
        </p:txBody>
      </p:sp>
      <p:pic>
        <p:nvPicPr>
          <p:cNvPr id="198663" name="Picture 7"/>
          <p:cNvPicPr>
            <a:picLocks noChangeAspect="1" noChangeArrowheads="1"/>
          </p:cNvPicPr>
          <p:nvPr/>
        </p:nvPicPr>
        <p:blipFill>
          <a:blip r:embed="rId10" cstate="print"/>
          <a:srcRect/>
          <a:stretch>
            <a:fillRect/>
          </a:stretch>
        </p:blipFill>
        <p:spPr bwMode="auto">
          <a:xfrm>
            <a:off x="250825" y="4221163"/>
            <a:ext cx="4826000" cy="18732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p:cNvPicPr>
            <a:picLocks noChangeAspect="1" noChangeArrowheads="1"/>
          </p:cNvPicPr>
          <p:nvPr/>
        </p:nvPicPr>
        <p:blipFill>
          <a:blip r:embed="rId3" cstate="print"/>
          <a:srcRect/>
          <a:stretch>
            <a:fillRect/>
          </a:stretch>
        </p:blipFill>
        <p:spPr bwMode="auto">
          <a:xfrm>
            <a:off x="103188" y="227013"/>
            <a:ext cx="8789987" cy="4129087"/>
          </a:xfrm>
          <a:prstGeom prst="rect">
            <a:avLst/>
          </a:prstGeom>
          <a:noFill/>
          <a:ln w="9525">
            <a:noFill/>
            <a:miter lim="800000"/>
            <a:headEnd/>
            <a:tailEnd/>
          </a:ln>
        </p:spPr>
      </p:pic>
      <p:sp>
        <p:nvSpPr>
          <p:cNvPr id="252930" name="Rectangle 3"/>
          <p:cNvSpPr>
            <a:spLocks noChangeArrowheads="1"/>
          </p:cNvSpPr>
          <p:nvPr/>
        </p:nvSpPr>
        <p:spPr bwMode="auto">
          <a:xfrm>
            <a:off x="684213" y="0"/>
            <a:ext cx="2663825" cy="282575"/>
          </a:xfrm>
          <a:prstGeom prst="rect">
            <a:avLst/>
          </a:prstGeom>
          <a:noFill/>
          <a:ln w="9525">
            <a:noFill/>
            <a:miter lim="800000"/>
            <a:headEnd/>
            <a:tailEnd/>
          </a:ln>
        </p:spPr>
        <p:txBody>
          <a:bodyPr wrap="none" anchor="ctr"/>
          <a:lstStyle/>
          <a:p>
            <a:pPr algn="ctr" eaLnBrk="0" hangingPunct="0"/>
            <a:endParaRPr lang="hu-HU" sz="1000" dirty="0"/>
          </a:p>
        </p:txBody>
      </p:sp>
      <p:pic>
        <p:nvPicPr>
          <p:cNvPr id="252931" name="Picture 4"/>
          <p:cNvPicPr>
            <a:picLocks noChangeAspect="1" noChangeArrowheads="1"/>
          </p:cNvPicPr>
          <p:nvPr/>
        </p:nvPicPr>
        <p:blipFill>
          <a:blip r:embed="rId4" cstate="print"/>
          <a:srcRect/>
          <a:stretch>
            <a:fillRect/>
          </a:stretch>
        </p:blipFill>
        <p:spPr bwMode="auto">
          <a:xfrm>
            <a:off x="0" y="5661025"/>
            <a:ext cx="9110663" cy="869950"/>
          </a:xfrm>
          <a:prstGeom prst="rect">
            <a:avLst/>
          </a:prstGeom>
          <a:noFill/>
          <a:ln w="9525">
            <a:noFill/>
            <a:miter lim="800000"/>
            <a:headEnd/>
            <a:tailEnd/>
          </a:ln>
        </p:spPr>
      </p:pic>
      <p:sp>
        <p:nvSpPr>
          <p:cNvPr id="252932" name="Szövegdoboz 4"/>
          <p:cNvSpPr txBox="1">
            <a:spLocks noChangeArrowheads="1"/>
          </p:cNvSpPr>
          <p:nvPr/>
        </p:nvSpPr>
        <p:spPr bwMode="auto">
          <a:xfrm>
            <a:off x="2916238" y="4508500"/>
            <a:ext cx="2735262" cy="339725"/>
          </a:xfrm>
          <a:prstGeom prst="rect">
            <a:avLst/>
          </a:prstGeom>
          <a:noFill/>
          <a:ln w="9525">
            <a:noFill/>
            <a:miter lim="800000"/>
            <a:headEnd/>
            <a:tailEnd/>
          </a:ln>
        </p:spPr>
        <p:txBody>
          <a:bodyPr>
            <a:spAutoFit/>
          </a:bodyPr>
          <a:lstStyle/>
          <a:p>
            <a:pPr eaLnBrk="0" hangingPunct="0"/>
            <a:r>
              <a:rPr lang="hu-HU" sz="1600"/>
              <a:t>Geschwister (9 und 7 J)</a:t>
            </a:r>
            <a:endParaRPr lang="de-DE"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3568" y="260648"/>
            <a:ext cx="7772400" cy="864096"/>
          </a:xfrm>
        </p:spPr>
        <p:txBody>
          <a:bodyPr/>
          <a:lstStyle/>
          <a:p>
            <a:r>
              <a:rPr lang="hu-HU" sz="3600" b="1" dirty="0" err="1" smtClean="0">
                <a:latin typeface="Arial" charset="0"/>
                <a:cs typeface="Arial" charset="0"/>
              </a:rPr>
              <a:t>Spezielle</a:t>
            </a:r>
            <a:r>
              <a:rPr lang="hu-HU" sz="3600" b="1" dirty="0" smtClean="0">
                <a:latin typeface="Arial" charset="0"/>
                <a:cs typeface="Arial" charset="0"/>
              </a:rPr>
              <a:t> </a:t>
            </a:r>
            <a:r>
              <a:rPr lang="hu-HU" sz="3600" b="1" dirty="0" err="1" smtClean="0">
                <a:latin typeface="Arial" charset="0"/>
                <a:cs typeface="Arial" charset="0"/>
              </a:rPr>
              <a:t>Transkriptionsfaktoren</a:t>
            </a:r>
            <a:endParaRPr lang="hu-HU" sz="3600" b="1" dirty="0" smtClean="0">
              <a:latin typeface="Arial" charset="0"/>
              <a:cs typeface="Arial" charset="0"/>
            </a:endParaRPr>
          </a:p>
        </p:txBody>
      </p:sp>
      <p:sp>
        <p:nvSpPr>
          <p:cNvPr id="17410" name="Rectangle 3"/>
          <p:cNvSpPr>
            <a:spLocks noGrp="1" noChangeArrowheads="1"/>
          </p:cNvSpPr>
          <p:nvPr>
            <p:ph type="body" idx="1"/>
          </p:nvPr>
        </p:nvSpPr>
        <p:spPr>
          <a:xfrm>
            <a:off x="179388" y="1844675"/>
            <a:ext cx="8713787" cy="4251325"/>
          </a:xfrm>
        </p:spPr>
        <p:txBody>
          <a:bodyPr/>
          <a:lstStyle/>
          <a:p>
            <a:pPr>
              <a:lnSpc>
                <a:spcPct val="80000"/>
              </a:lnSpc>
            </a:pPr>
            <a:r>
              <a:rPr lang="hu-HU" sz="2400" b="1" dirty="0" err="1" smtClean="0">
                <a:latin typeface="Arial" charset="0"/>
                <a:cs typeface="Arial" charset="0"/>
              </a:rPr>
              <a:t>spezifische</a:t>
            </a:r>
            <a:r>
              <a:rPr lang="hu-HU" sz="2400" dirty="0" smtClean="0">
                <a:latin typeface="Arial" charset="0"/>
                <a:cs typeface="Arial" charset="0"/>
              </a:rPr>
              <a:t> </a:t>
            </a:r>
            <a:r>
              <a:rPr lang="hu-HU" sz="2400" dirty="0" err="1" smtClean="0">
                <a:latin typeface="Arial" charset="0"/>
                <a:cs typeface="Arial" charset="0"/>
              </a:rPr>
              <a:t>TF-en</a:t>
            </a:r>
            <a:r>
              <a:rPr lang="hu-HU" sz="2400" dirty="0" smtClean="0">
                <a:latin typeface="Arial" charset="0"/>
                <a:cs typeface="Arial" charset="0"/>
              </a:rPr>
              <a:t> </a:t>
            </a:r>
            <a:r>
              <a:rPr lang="hu-HU" sz="2400" dirty="0" err="1" smtClean="0">
                <a:latin typeface="Arial" charset="0"/>
                <a:cs typeface="Arial" charset="0"/>
              </a:rPr>
              <a:t>sind</a:t>
            </a:r>
            <a:r>
              <a:rPr lang="hu-HU" sz="2400" dirty="0" smtClean="0">
                <a:latin typeface="Arial" charset="0"/>
                <a:cs typeface="Arial" charset="0"/>
              </a:rPr>
              <a:t> </a:t>
            </a:r>
            <a:r>
              <a:rPr lang="hu-HU" sz="2400" dirty="0" err="1" smtClean="0">
                <a:latin typeface="Arial" charset="0"/>
                <a:cs typeface="Arial" charset="0"/>
              </a:rPr>
              <a:t>verantwortlich</a:t>
            </a:r>
            <a:r>
              <a:rPr lang="hu-HU" sz="2400" dirty="0" smtClean="0">
                <a:latin typeface="Arial" charset="0"/>
                <a:cs typeface="Arial" charset="0"/>
              </a:rPr>
              <a:t> </a:t>
            </a:r>
            <a:r>
              <a:rPr lang="hu-HU" sz="2400" dirty="0" err="1" smtClean="0">
                <a:latin typeface="Arial" charset="0"/>
                <a:cs typeface="Arial" charset="0"/>
              </a:rPr>
              <a:t>für</a:t>
            </a:r>
            <a:r>
              <a:rPr lang="hu-HU" sz="2400" dirty="0" smtClean="0">
                <a:latin typeface="Arial" charset="0"/>
                <a:cs typeface="Arial" charset="0"/>
              </a:rPr>
              <a:t> die </a:t>
            </a:r>
            <a:r>
              <a:rPr lang="hu-HU" sz="2400" dirty="0" err="1" smtClean="0">
                <a:latin typeface="Arial" charset="0"/>
                <a:cs typeface="Arial" charset="0"/>
              </a:rPr>
              <a:t>differenzierte</a:t>
            </a:r>
            <a:r>
              <a:rPr lang="hu-HU" sz="2400" dirty="0" smtClean="0">
                <a:latin typeface="Arial" charset="0"/>
                <a:cs typeface="Arial" charset="0"/>
              </a:rPr>
              <a:t> </a:t>
            </a:r>
            <a:r>
              <a:rPr lang="hu-HU" sz="2400" dirty="0" err="1" smtClean="0">
                <a:latin typeface="Arial" charset="0"/>
                <a:cs typeface="Arial" charset="0"/>
              </a:rPr>
              <a:t>Verstärkung</a:t>
            </a:r>
            <a:r>
              <a:rPr lang="hu-HU" sz="2400" dirty="0" smtClean="0">
                <a:latin typeface="Arial" charset="0"/>
                <a:cs typeface="Arial" charset="0"/>
              </a:rPr>
              <a:t> der TK der </a:t>
            </a:r>
            <a:r>
              <a:rPr lang="hu-HU" sz="2400" dirty="0" err="1" smtClean="0">
                <a:latin typeface="Arial" charset="0"/>
                <a:cs typeface="Arial" charset="0"/>
              </a:rPr>
              <a:t>einzellnen</a:t>
            </a:r>
            <a:r>
              <a:rPr lang="hu-HU" sz="2400" dirty="0" smtClean="0">
                <a:latin typeface="Arial" charset="0"/>
                <a:cs typeface="Arial" charset="0"/>
              </a:rPr>
              <a:t> </a:t>
            </a:r>
            <a:r>
              <a:rPr lang="hu-HU" sz="2400" dirty="0" err="1" smtClean="0">
                <a:latin typeface="Arial" charset="0"/>
                <a:cs typeface="Arial" charset="0"/>
              </a:rPr>
              <a:t>Genen</a:t>
            </a:r>
            <a:r>
              <a:rPr lang="hu-HU" sz="2400" dirty="0" smtClean="0">
                <a:latin typeface="Arial" charset="0"/>
                <a:cs typeface="Arial" charset="0"/>
              </a:rPr>
              <a:t>;</a:t>
            </a:r>
          </a:p>
          <a:p>
            <a:pPr>
              <a:lnSpc>
                <a:spcPct val="80000"/>
              </a:lnSpc>
            </a:pPr>
            <a:r>
              <a:rPr lang="hu-HU" sz="2400" dirty="0" err="1" smtClean="0">
                <a:latin typeface="Arial" charset="0"/>
                <a:cs typeface="Arial" charset="0"/>
              </a:rPr>
              <a:t>sie</a:t>
            </a:r>
            <a:r>
              <a:rPr lang="hu-HU" sz="2400" dirty="0" smtClean="0">
                <a:latin typeface="Arial" charset="0"/>
                <a:cs typeface="Arial" charset="0"/>
              </a:rPr>
              <a:t> </a:t>
            </a:r>
            <a:r>
              <a:rPr lang="hu-HU" sz="2400" dirty="0" err="1" smtClean="0">
                <a:latin typeface="Arial" charset="0"/>
                <a:cs typeface="Arial" charset="0"/>
              </a:rPr>
              <a:t>sind</a:t>
            </a:r>
            <a:r>
              <a:rPr lang="hu-HU" sz="2400" dirty="0" smtClean="0">
                <a:latin typeface="Arial" charset="0"/>
                <a:cs typeface="Arial" charset="0"/>
              </a:rPr>
              <a:t> </a:t>
            </a:r>
            <a:r>
              <a:rPr lang="hu-HU" sz="2400" dirty="0" err="1" smtClean="0">
                <a:latin typeface="Arial" charset="0"/>
                <a:cs typeface="Arial" charset="0"/>
              </a:rPr>
              <a:t>konditionell</a:t>
            </a:r>
            <a:r>
              <a:rPr lang="hu-HU" sz="2400" dirty="0" smtClean="0">
                <a:latin typeface="Arial" charset="0"/>
                <a:cs typeface="Arial" charset="0"/>
              </a:rPr>
              <a:t> </a:t>
            </a:r>
            <a:r>
              <a:rPr lang="hu-HU" sz="2400" dirty="0" err="1" smtClean="0">
                <a:latin typeface="Arial" charset="0"/>
                <a:cs typeface="Arial" charset="0"/>
              </a:rPr>
              <a:t>aktiv</a:t>
            </a:r>
            <a:r>
              <a:rPr lang="hu-HU" sz="2400" dirty="0" smtClean="0">
                <a:latin typeface="Arial" charset="0"/>
                <a:cs typeface="Arial" charset="0"/>
              </a:rPr>
              <a:t>, </a:t>
            </a:r>
            <a:r>
              <a:rPr lang="hu-HU" sz="2400" dirty="0" err="1" smtClean="0">
                <a:latin typeface="Arial" charset="0"/>
                <a:cs typeface="Arial" charset="0"/>
              </a:rPr>
              <a:t>zB</a:t>
            </a:r>
            <a:r>
              <a:rPr lang="hu-HU" sz="2400" dirty="0" smtClean="0">
                <a:latin typeface="Arial" charset="0"/>
                <a:cs typeface="Arial" charset="0"/>
              </a:rPr>
              <a:t>.:</a:t>
            </a:r>
            <a:br>
              <a:rPr lang="hu-HU" sz="2400" dirty="0" smtClean="0">
                <a:latin typeface="Arial" charset="0"/>
                <a:cs typeface="Arial" charset="0"/>
              </a:rPr>
            </a:br>
            <a:r>
              <a:rPr lang="hu-HU" sz="2400" dirty="0" err="1" smtClean="0">
                <a:latin typeface="Arial" charset="0"/>
                <a:cs typeface="Arial" charset="0"/>
              </a:rPr>
              <a:t>-während</a:t>
            </a:r>
            <a:r>
              <a:rPr lang="hu-HU" sz="2400" dirty="0" smtClean="0">
                <a:latin typeface="Arial" charset="0"/>
                <a:cs typeface="Arial" charset="0"/>
              </a:rPr>
              <a:t> </a:t>
            </a:r>
            <a:r>
              <a:rPr lang="hu-HU" sz="2400" dirty="0" err="1" smtClean="0">
                <a:latin typeface="Arial" charset="0"/>
                <a:cs typeface="Arial" charset="0"/>
              </a:rPr>
              <a:t>Entwicklung</a:t>
            </a:r>
            <a:r>
              <a:rPr lang="hu-HU" sz="2400" dirty="0" smtClean="0">
                <a:latin typeface="Arial" charset="0"/>
                <a:cs typeface="Arial" charset="0"/>
              </a:rPr>
              <a:t> (</a:t>
            </a:r>
            <a:r>
              <a:rPr lang="hu-HU" sz="2400" dirty="0" err="1" smtClean="0">
                <a:latin typeface="Arial" charset="0"/>
                <a:cs typeface="Arial" charset="0"/>
              </a:rPr>
              <a:t>wie</a:t>
            </a:r>
            <a:r>
              <a:rPr lang="hu-HU" sz="2400" dirty="0" smtClean="0">
                <a:latin typeface="Arial" charset="0"/>
                <a:cs typeface="Arial" charset="0"/>
              </a:rPr>
              <a:t> Hox, </a:t>
            </a:r>
            <a:r>
              <a:rPr lang="hu-HU" sz="2400" dirty="0" err="1" smtClean="0">
                <a:latin typeface="Arial" charset="0"/>
                <a:cs typeface="Arial" charset="0"/>
              </a:rPr>
              <a:t>MyoD</a:t>
            </a:r>
            <a:r>
              <a:rPr lang="hu-HU" sz="2400" dirty="0" smtClean="0">
                <a:latin typeface="Arial" charset="0"/>
                <a:cs typeface="Arial" charset="0"/>
              </a:rPr>
              <a:t>, </a:t>
            </a:r>
            <a:r>
              <a:rPr lang="hu-HU" sz="2400" dirty="0" err="1" smtClean="0">
                <a:latin typeface="Arial" charset="0"/>
                <a:cs typeface="Arial" charset="0"/>
              </a:rPr>
              <a:t>Tbx</a:t>
            </a:r>
            <a:r>
              <a:rPr lang="hu-HU" sz="2400" dirty="0" smtClean="0">
                <a:latin typeface="Arial" charset="0"/>
                <a:cs typeface="Arial" charset="0"/>
              </a:rPr>
              <a:t>)</a:t>
            </a:r>
            <a:br>
              <a:rPr lang="hu-HU" sz="2400" dirty="0" smtClean="0">
                <a:latin typeface="Arial" charset="0"/>
                <a:cs typeface="Arial" charset="0"/>
              </a:rPr>
            </a:br>
            <a:r>
              <a:rPr lang="hu-HU" sz="2400" dirty="0" smtClean="0">
                <a:latin typeface="Arial" charset="0"/>
                <a:cs typeface="Arial" charset="0"/>
              </a:rPr>
              <a:t/>
            </a:r>
            <a:br>
              <a:rPr lang="hu-HU" sz="2400" dirty="0" smtClean="0">
                <a:latin typeface="Arial" charset="0"/>
                <a:cs typeface="Arial" charset="0"/>
              </a:rPr>
            </a:br>
            <a:r>
              <a:rPr lang="hu-HU" sz="2400" dirty="0" err="1" smtClean="0">
                <a:latin typeface="Arial" charset="0"/>
                <a:cs typeface="Arial" charset="0"/>
              </a:rPr>
              <a:t>-während</a:t>
            </a:r>
            <a:r>
              <a:rPr lang="hu-HU" sz="2400" dirty="0" smtClean="0">
                <a:latin typeface="Arial" charset="0"/>
                <a:cs typeface="Arial" charset="0"/>
              </a:rPr>
              <a:t> </a:t>
            </a:r>
            <a:r>
              <a:rPr lang="hu-HU" sz="2400" dirty="0" err="1" smtClean="0">
                <a:latin typeface="Arial" charset="0"/>
                <a:cs typeface="Arial" charset="0"/>
              </a:rPr>
              <a:t>intrazelluläre</a:t>
            </a:r>
            <a:r>
              <a:rPr lang="hu-HU" sz="2400" dirty="0" smtClean="0">
                <a:latin typeface="Arial" charset="0"/>
                <a:cs typeface="Arial" charset="0"/>
              </a:rPr>
              <a:t> SÜT (</a:t>
            </a:r>
            <a:r>
              <a:rPr lang="hu-HU" sz="2400" dirty="0" err="1" smtClean="0">
                <a:latin typeface="Arial" charset="0"/>
                <a:cs typeface="Arial" charset="0"/>
              </a:rPr>
              <a:t>Estrogenrezeptor</a:t>
            </a:r>
            <a:r>
              <a:rPr lang="hu-HU" sz="2400" dirty="0" smtClean="0">
                <a:latin typeface="Arial" charset="0"/>
                <a:cs typeface="Arial" charset="0"/>
              </a:rPr>
              <a:t>)</a:t>
            </a:r>
            <a:br>
              <a:rPr lang="hu-HU" sz="2400" dirty="0" smtClean="0">
                <a:latin typeface="Arial" charset="0"/>
                <a:cs typeface="Arial" charset="0"/>
              </a:rPr>
            </a:br>
            <a:r>
              <a:rPr lang="hu-HU" sz="2400" dirty="0" smtClean="0">
                <a:latin typeface="Arial" charset="0"/>
                <a:cs typeface="Arial" charset="0"/>
              </a:rPr>
              <a:t/>
            </a:r>
            <a:br>
              <a:rPr lang="hu-HU" sz="2400" dirty="0" smtClean="0">
                <a:latin typeface="Arial" charset="0"/>
                <a:cs typeface="Arial" charset="0"/>
              </a:rPr>
            </a:br>
            <a:r>
              <a:rPr lang="hu-HU" sz="2400" dirty="0" err="1" smtClean="0">
                <a:latin typeface="Arial" charset="0"/>
                <a:cs typeface="Arial" charset="0"/>
              </a:rPr>
              <a:t>-während</a:t>
            </a:r>
            <a:r>
              <a:rPr lang="hu-HU" sz="2400" dirty="0" smtClean="0">
                <a:latin typeface="Arial" charset="0"/>
                <a:cs typeface="Arial" charset="0"/>
              </a:rPr>
              <a:t> </a:t>
            </a:r>
            <a:r>
              <a:rPr lang="hu-HU" sz="2400" dirty="0" err="1" smtClean="0">
                <a:latin typeface="Arial" charset="0"/>
                <a:cs typeface="Arial" charset="0"/>
              </a:rPr>
              <a:t>SÜT</a:t>
            </a:r>
            <a:r>
              <a:rPr lang="hu-HU" sz="2400" dirty="0" smtClean="0">
                <a:latin typeface="Arial" charset="0"/>
                <a:cs typeface="Arial" charset="0"/>
              </a:rPr>
              <a:t>/</a:t>
            </a:r>
            <a:r>
              <a:rPr lang="hu-HU" sz="2400" dirty="0" err="1" smtClean="0">
                <a:latin typeface="Arial" charset="0"/>
                <a:cs typeface="Arial" charset="0"/>
              </a:rPr>
              <a:t>Umweltsignale</a:t>
            </a:r>
            <a:r>
              <a:rPr lang="hu-HU" sz="2400" dirty="0" smtClean="0">
                <a:latin typeface="Arial" charset="0"/>
                <a:cs typeface="Arial" charset="0"/>
              </a:rPr>
              <a:t> (HIF, STAT, SMAD)</a:t>
            </a:r>
            <a:br>
              <a:rPr lang="hu-HU" sz="2400" dirty="0" smtClean="0">
                <a:latin typeface="Arial" charset="0"/>
                <a:cs typeface="Arial" charset="0"/>
              </a:rPr>
            </a:br>
            <a:r>
              <a:rPr lang="hu-HU" sz="2400" dirty="0" smtClean="0">
                <a:latin typeface="Arial" charset="0"/>
                <a:cs typeface="Arial" charset="0"/>
              </a:rPr>
              <a:t/>
            </a:r>
            <a:br>
              <a:rPr lang="hu-HU" sz="2400" dirty="0" smtClean="0">
                <a:latin typeface="Arial" charset="0"/>
                <a:cs typeface="Arial" charset="0"/>
              </a:rPr>
            </a:br>
            <a:r>
              <a:rPr lang="hu-HU" sz="2400" dirty="0" err="1" smtClean="0">
                <a:latin typeface="Arial" charset="0"/>
                <a:cs typeface="Arial" charset="0"/>
              </a:rPr>
              <a:t>-während</a:t>
            </a:r>
            <a:r>
              <a:rPr lang="hu-HU" sz="2400" dirty="0" smtClean="0">
                <a:latin typeface="Arial" charset="0"/>
                <a:cs typeface="Arial" charset="0"/>
              </a:rPr>
              <a:t> </a:t>
            </a:r>
            <a:r>
              <a:rPr lang="hu-HU" sz="2400" dirty="0" err="1" smtClean="0">
                <a:latin typeface="Arial" charset="0"/>
                <a:cs typeface="Arial" charset="0"/>
              </a:rPr>
              <a:t>Zellzykluskontrolle</a:t>
            </a:r>
            <a:r>
              <a:rPr lang="hu-HU" sz="2400" dirty="0" smtClean="0">
                <a:latin typeface="Arial" charset="0"/>
                <a:cs typeface="Arial" charset="0"/>
              </a:rPr>
              <a:t> (</a:t>
            </a:r>
            <a:r>
              <a:rPr lang="hu-HU" sz="2400" dirty="0" err="1" smtClean="0">
                <a:latin typeface="Arial" charset="0"/>
                <a:cs typeface="Arial" charset="0"/>
              </a:rPr>
              <a:t>Myc</a:t>
            </a:r>
            <a:r>
              <a:rPr lang="hu-HU" sz="2400" dirty="0" smtClean="0">
                <a:latin typeface="Arial" charset="0"/>
                <a:cs typeface="Arial" charset="0"/>
              </a:rPr>
              <a:t>)</a:t>
            </a:r>
          </a:p>
          <a:p>
            <a:pPr>
              <a:lnSpc>
                <a:spcPct val="80000"/>
              </a:lnSpc>
            </a:pPr>
            <a:r>
              <a:rPr lang="hu-HU" sz="2400" dirty="0" smtClean="0">
                <a:latin typeface="Arial" charset="0"/>
                <a:cs typeface="Arial" charset="0"/>
              </a:rPr>
              <a:t/>
            </a:r>
            <a:br>
              <a:rPr lang="hu-HU" sz="2400" dirty="0" smtClean="0">
                <a:latin typeface="Arial" charset="0"/>
                <a:cs typeface="Arial" charset="0"/>
              </a:rPr>
            </a:br>
            <a:r>
              <a:rPr lang="hu-HU" sz="2400" dirty="0" err="1" smtClean="0">
                <a:latin typeface="Arial" charset="0"/>
                <a:cs typeface="Arial" charset="0"/>
              </a:rPr>
              <a:t>im</a:t>
            </a:r>
            <a:r>
              <a:rPr lang="hu-HU" sz="2400" dirty="0" smtClean="0">
                <a:latin typeface="Arial" charset="0"/>
                <a:cs typeface="Arial" charset="0"/>
              </a:rPr>
              <a:t> </a:t>
            </a:r>
            <a:r>
              <a:rPr lang="hu-HU" sz="2400" dirty="0" err="1" smtClean="0">
                <a:latin typeface="Arial" charset="0"/>
                <a:cs typeface="Arial" charset="0"/>
              </a:rPr>
              <a:t>menschlichen</a:t>
            </a:r>
            <a:r>
              <a:rPr lang="hu-HU" sz="2400" dirty="0" smtClean="0">
                <a:latin typeface="Arial" charset="0"/>
                <a:cs typeface="Arial" charset="0"/>
              </a:rPr>
              <a:t> Genom </a:t>
            </a:r>
            <a:r>
              <a:rPr lang="hu-HU" sz="2400" dirty="0" err="1" smtClean="0">
                <a:latin typeface="Arial" charset="0"/>
                <a:cs typeface="Arial" charset="0"/>
              </a:rPr>
              <a:t>gibt</a:t>
            </a:r>
            <a:r>
              <a:rPr lang="hu-HU" sz="2400" dirty="0" smtClean="0">
                <a:latin typeface="Arial" charset="0"/>
                <a:cs typeface="Arial" charset="0"/>
              </a:rPr>
              <a:t> es </a:t>
            </a:r>
            <a:r>
              <a:rPr lang="hu-HU" sz="2400" dirty="0" err="1" smtClean="0">
                <a:latin typeface="Arial" charset="0"/>
                <a:cs typeface="Arial" charset="0"/>
              </a:rPr>
              <a:t>ungefähr</a:t>
            </a:r>
            <a:r>
              <a:rPr lang="hu-HU" sz="2400" dirty="0" smtClean="0">
                <a:latin typeface="Arial" charset="0"/>
                <a:cs typeface="Arial" charset="0"/>
              </a:rPr>
              <a:t> </a:t>
            </a:r>
            <a:r>
              <a:rPr lang="en-US" sz="2400" dirty="0" smtClean="0">
                <a:latin typeface="Arial" charset="0"/>
                <a:cs typeface="Arial" charset="0"/>
              </a:rPr>
              <a:t>~</a:t>
            </a:r>
            <a:r>
              <a:rPr lang="hu-HU" sz="2400" dirty="0" smtClean="0">
                <a:latin typeface="Arial" charset="0"/>
                <a:cs typeface="Arial" charset="0"/>
              </a:rPr>
              <a:t>1400 TF </a:t>
            </a:r>
            <a:r>
              <a:rPr lang="hu-HU" sz="2400" dirty="0" err="1" smtClean="0">
                <a:latin typeface="Arial" charset="0"/>
                <a:cs typeface="Arial" charset="0"/>
              </a:rPr>
              <a:t>Gene</a:t>
            </a:r>
            <a:r>
              <a:rPr lang="hu-HU" sz="2400" dirty="0" smtClean="0">
                <a:latin typeface="Arial" charset="0"/>
                <a:cs typeface="Arial" charset="0"/>
              </a:rPr>
              <a:t> (</a:t>
            </a:r>
            <a:r>
              <a:rPr lang="hu-HU" sz="2400" dirty="0" err="1" smtClean="0">
                <a:latin typeface="Arial" charset="0"/>
                <a:cs typeface="Arial" charset="0"/>
              </a:rPr>
              <a:t>max</a:t>
            </a:r>
            <a:r>
              <a:rPr lang="hu-HU" sz="2400" dirty="0" smtClean="0">
                <a:latin typeface="Arial" charset="0"/>
                <a:cs typeface="Arial" charset="0"/>
              </a:rPr>
              <a:t> 1700-1900).</a:t>
            </a:r>
          </a:p>
          <a:p>
            <a:pPr>
              <a:lnSpc>
                <a:spcPct val="80000"/>
              </a:lnSpc>
            </a:pPr>
            <a:r>
              <a:rPr lang="hu-HU" sz="2400" dirty="0" err="1" smtClean="0">
                <a:latin typeface="Arial" charset="0"/>
                <a:cs typeface="Arial" charset="0"/>
              </a:rPr>
              <a:t>ein</a:t>
            </a:r>
            <a:r>
              <a:rPr lang="hu-HU" sz="2400" dirty="0" smtClean="0">
                <a:latin typeface="Arial" charset="0"/>
                <a:cs typeface="Arial" charset="0"/>
              </a:rPr>
              <a:t> </a:t>
            </a:r>
            <a:r>
              <a:rPr lang="hu-HU" sz="2400" dirty="0" err="1" smtClean="0">
                <a:latin typeface="Arial" charset="0"/>
                <a:cs typeface="Arial" charset="0"/>
              </a:rPr>
              <a:t>Drittel</a:t>
            </a:r>
            <a:r>
              <a:rPr lang="hu-HU" sz="2400" dirty="0" smtClean="0">
                <a:latin typeface="Arial" charset="0"/>
                <a:cs typeface="Arial" charset="0"/>
              </a:rPr>
              <a:t> </a:t>
            </a:r>
            <a:r>
              <a:rPr lang="hu-HU" sz="2400" dirty="0" err="1" smtClean="0">
                <a:latin typeface="Arial" charset="0"/>
                <a:cs typeface="Arial" charset="0"/>
              </a:rPr>
              <a:t>aller</a:t>
            </a:r>
            <a:r>
              <a:rPr lang="hu-HU" sz="2400" dirty="0" smtClean="0">
                <a:latin typeface="Arial" charset="0"/>
                <a:cs typeface="Arial" charset="0"/>
              </a:rPr>
              <a:t> </a:t>
            </a:r>
            <a:r>
              <a:rPr lang="hu-HU" sz="2400" dirty="0" err="1" smtClean="0">
                <a:latin typeface="Arial" charset="0"/>
                <a:cs typeface="Arial" charset="0"/>
              </a:rPr>
              <a:t>menschlichen</a:t>
            </a:r>
            <a:r>
              <a:rPr lang="hu-HU" sz="2400" dirty="0" smtClean="0">
                <a:latin typeface="Arial" charset="0"/>
                <a:cs typeface="Arial" charset="0"/>
              </a:rPr>
              <a:t> </a:t>
            </a:r>
            <a:r>
              <a:rPr lang="hu-HU" sz="2400" dirty="0" err="1" smtClean="0">
                <a:latin typeface="Arial" charset="0"/>
                <a:cs typeface="Arial" charset="0"/>
              </a:rPr>
              <a:t>Fehlentwicklungen</a:t>
            </a:r>
            <a:r>
              <a:rPr lang="hu-HU" sz="2400" dirty="0" smtClean="0">
                <a:latin typeface="Arial" charset="0"/>
                <a:cs typeface="Arial" charset="0"/>
              </a:rPr>
              <a:t> </a:t>
            </a:r>
            <a:r>
              <a:rPr lang="hu-HU" sz="2400" dirty="0" err="1" smtClean="0">
                <a:latin typeface="Arial" charset="0"/>
                <a:cs typeface="Arial" charset="0"/>
              </a:rPr>
              <a:t>sind</a:t>
            </a:r>
            <a:r>
              <a:rPr lang="hu-HU" sz="2400" dirty="0" smtClean="0">
                <a:latin typeface="Arial" charset="0"/>
                <a:cs typeface="Arial" charset="0"/>
              </a:rPr>
              <a:t> </a:t>
            </a:r>
            <a:r>
              <a:rPr lang="hu-HU" sz="2400" dirty="0" err="1" smtClean="0">
                <a:latin typeface="Arial" charset="0"/>
                <a:cs typeface="Arial" charset="0"/>
              </a:rPr>
              <a:t>auf</a:t>
            </a:r>
            <a:r>
              <a:rPr lang="hu-HU" sz="2400" dirty="0" smtClean="0">
                <a:latin typeface="Arial" charset="0"/>
                <a:cs typeface="Arial" charset="0"/>
              </a:rPr>
              <a:t> </a:t>
            </a:r>
            <a:r>
              <a:rPr lang="hu-HU" sz="2400" dirty="0" err="1" smtClean="0">
                <a:latin typeface="Arial" charset="0"/>
                <a:cs typeface="Arial" charset="0"/>
              </a:rPr>
              <a:t>das</a:t>
            </a:r>
            <a:r>
              <a:rPr lang="hu-HU" sz="2400" dirty="0" smtClean="0">
                <a:latin typeface="Arial" charset="0"/>
                <a:cs typeface="Arial" charset="0"/>
              </a:rPr>
              <a:t> </a:t>
            </a:r>
            <a:r>
              <a:rPr lang="hu-HU" sz="2400" dirty="0" err="1" smtClean="0">
                <a:latin typeface="Arial" charset="0"/>
                <a:cs typeface="Arial" charset="0"/>
              </a:rPr>
              <a:t>Konto</a:t>
            </a:r>
            <a:r>
              <a:rPr lang="hu-HU" sz="2400" dirty="0" smtClean="0">
                <a:latin typeface="Arial" charset="0"/>
                <a:cs typeface="Arial" charset="0"/>
              </a:rPr>
              <a:t> von </a:t>
            </a:r>
            <a:r>
              <a:rPr lang="hu-HU" sz="2400" dirty="0" err="1" smtClean="0">
                <a:latin typeface="Arial" charset="0"/>
                <a:cs typeface="Arial" charset="0"/>
              </a:rPr>
              <a:t>TF-en</a:t>
            </a:r>
            <a:r>
              <a:rPr lang="hu-HU" sz="2400" dirty="0" smtClean="0">
                <a:latin typeface="Arial" charset="0"/>
                <a:cs typeface="Arial" charset="0"/>
              </a:rPr>
              <a:t> </a:t>
            </a:r>
            <a:r>
              <a:rPr lang="hu-HU" sz="2400" dirty="0" err="1" smtClean="0">
                <a:latin typeface="Arial" charset="0"/>
                <a:cs typeface="Arial" charset="0"/>
              </a:rPr>
              <a:t>zugeschrieben</a:t>
            </a:r>
            <a:r>
              <a:rPr lang="hu-HU" sz="2400" dirty="0" smtClean="0">
                <a:latin typeface="Arial" charset="0"/>
                <a:cs typeface="Arial" charset="0"/>
              </a:rPr>
              <a:t>.</a:t>
            </a:r>
          </a:p>
          <a:p>
            <a:pPr>
              <a:lnSpc>
                <a:spcPct val="80000"/>
              </a:lnSpc>
            </a:pPr>
            <a:endParaRPr lang="hu-HU" sz="2400" dirty="0" smtClean="0">
              <a:latin typeface="Arial" charset="0"/>
              <a:cs typeface="Arial" charset="0"/>
            </a:endParaRPr>
          </a:p>
          <a:p>
            <a:pPr>
              <a:lnSpc>
                <a:spcPct val="80000"/>
              </a:lnSpc>
              <a:buFontTx/>
              <a:buNone/>
            </a:pPr>
            <a:endParaRPr lang="hu-HU" dirty="0" smtClean="0"/>
          </a:p>
          <a:p>
            <a:pPr>
              <a:lnSpc>
                <a:spcPct val="80000"/>
              </a:lnSpc>
            </a:pPr>
            <a:endParaRPr lang="hu-HU" dirty="0"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noChangeArrowheads="1"/>
          </p:cNvPicPr>
          <p:nvPr/>
        </p:nvPicPr>
        <p:blipFill>
          <a:blip r:embed="rId3" cstate="print"/>
          <a:srcRect/>
          <a:stretch>
            <a:fillRect/>
          </a:stretch>
        </p:blipFill>
        <p:spPr bwMode="auto">
          <a:xfrm>
            <a:off x="179388" y="3284538"/>
            <a:ext cx="8797925" cy="3176587"/>
          </a:xfrm>
          <a:prstGeom prst="rect">
            <a:avLst/>
          </a:prstGeom>
          <a:noFill/>
          <a:ln w="9525">
            <a:noFill/>
            <a:miter lim="800000"/>
            <a:headEnd/>
            <a:tailEnd/>
          </a:ln>
        </p:spPr>
      </p:pic>
      <p:pic>
        <p:nvPicPr>
          <p:cNvPr id="253954" name="Picture 3"/>
          <p:cNvPicPr>
            <a:picLocks noChangeAspect="1" noChangeArrowheads="1"/>
          </p:cNvPicPr>
          <p:nvPr/>
        </p:nvPicPr>
        <p:blipFill>
          <a:blip r:embed="rId4" cstate="print"/>
          <a:srcRect/>
          <a:stretch>
            <a:fillRect/>
          </a:stretch>
        </p:blipFill>
        <p:spPr bwMode="auto">
          <a:xfrm>
            <a:off x="4716463" y="6524625"/>
            <a:ext cx="4203700" cy="18415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260648"/>
            <a:ext cx="7772400" cy="864096"/>
          </a:xfrm>
        </p:spPr>
        <p:txBody>
          <a:bodyPr/>
          <a:lstStyle/>
          <a:p>
            <a:r>
              <a:rPr lang="hu-HU" dirty="0" smtClean="0">
                <a:latin typeface="Arial" pitchFamily="34" charset="0"/>
                <a:cs typeface="Arial" pitchFamily="34" charset="0"/>
              </a:rPr>
              <a:t>UMS und TBX3</a:t>
            </a:r>
            <a:endParaRPr lang="de-DE" dirty="0">
              <a:latin typeface="Arial" pitchFamily="34" charset="0"/>
              <a:cs typeface="Arial" pitchFamily="34" charset="0"/>
            </a:endParaRPr>
          </a:p>
        </p:txBody>
      </p:sp>
      <p:sp>
        <p:nvSpPr>
          <p:cNvPr id="3" name="Tartalom helye 2"/>
          <p:cNvSpPr>
            <a:spLocks noGrp="1"/>
          </p:cNvSpPr>
          <p:nvPr>
            <p:ph idx="1"/>
          </p:nvPr>
        </p:nvSpPr>
        <p:spPr>
          <a:xfrm>
            <a:off x="685800" y="1340768"/>
            <a:ext cx="7772400" cy="5256584"/>
          </a:xfrm>
        </p:spPr>
        <p:txBody>
          <a:bodyPr/>
          <a:lstStyle/>
          <a:p>
            <a:r>
              <a:rPr lang="hu-HU" sz="2400" dirty="0" smtClean="0">
                <a:latin typeface="Arial" pitchFamily="34" charset="0"/>
                <a:cs typeface="Arial" pitchFamily="34" charset="0"/>
              </a:rPr>
              <a:t>Es </a:t>
            </a:r>
            <a:r>
              <a:rPr lang="hu-HU" sz="2400" dirty="0" err="1" smtClean="0">
                <a:latin typeface="Arial" pitchFamily="34" charset="0"/>
                <a:cs typeface="Arial" pitchFamily="34" charset="0"/>
              </a:rPr>
              <a:t>ist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bekannt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aus</a:t>
            </a:r>
            <a:r>
              <a:rPr lang="hu-HU" sz="2400" dirty="0" smtClean="0">
                <a:latin typeface="Arial" pitchFamily="34" charset="0"/>
                <a:cs typeface="Arial" pitchFamily="34" charset="0"/>
              </a:rPr>
              <a:t> </a:t>
            </a:r>
            <a:r>
              <a:rPr lang="hu-HU" sz="2400" b="1" u="sng" dirty="0" err="1" smtClean="0">
                <a:latin typeface="Arial" pitchFamily="34" charset="0"/>
                <a:cs typeface="Arial" pitchFamily="34" charset="0"/>
              </a:rPr>
              <a:t>Tierexperimenten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Küken-</a:t>
            </a:r>
            <a:r>
              <a:rPr lang="hu-HU" sz="2400" dirty="0" smtClean="0">
                <a:latin typeface="Arial" pitchFamily="34" charset="0"/>
                <a:cs typeface="Arial" pitchFamily="34" charset="0"/>
              </a:rPr>
              <a:t>, und </a:t>
            </a:r>
            <a:r>
              <a:rPr lang="hu-HU" sz="2400" dirty="0" err="1" smtClean="0">
                <a:latin typeface="Arial" pitchFamily="34" charset="0"/>
                <a:cs typeface="Arial" pitchFamily="34" charset="0"/>
              </a:rPr>
              <a:t>Mausembryo</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Bestimmung</a:t>
            </a:r>
            <a:r>
              <a:rPr lang="hu-HU" sz="2400" dirty="0" smtClean="0">
                <a:latin typeface="Arial" pitchFamily="34" charset="0"/>
                <a:cs typeface="Arial" pitchFamily="34" charset="0"/>
              </a:rPr>
              <a:t> der </a:t>
            </a:r>
            <a:r>
              <a:rPr lang="hu-HU" sz="2400" dirty="0" err="1" smtClean="0">
                <a:latin typeface="Arial" pitchFamily="34" charset="0"/>
                <a:cs typeface="Arial" pitchFamily="34" charset="0"/>
              </a:rPr>
              <a:t>Fingeridentität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daß</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Transkriptionsfaktoren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T-Box</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Familie</a:t>
            </a:r>
            <a:r>
              <a:rPr lang="hu-HU" sz="2400" dirty="0" smtClean="0">
                <a:latin typeface="Arial" pitchFamily="34" charset="0"/>
                <a:cs typeface="Arial" pitchFamily="34" charset="0"/>
              </a:rPr>
              <a:t>, die </a:t>
            </a:r>
            <a:r>
              <a:rPr lang="hu-HU" sz="2400" dirty="0" err="1" smtClean="0">
                <a:latin typeface="Arial" pitchFamily="34" charset="0"/>
                <a:cs typeface="Arial" pitchFamily="34" charset="0"/>
              </a:rPr>
              <a:t>sog</a:t>
            </a:r>
            <a:r>
              <a:rPr lang="hu-HU" sz="2400" dirty="0" smtClean="0">
                <a:latin typeface="Arial" pitchFamily="34" charset="0"/>
                <a:cs typeface="Arial" pitchFamily="34" charset="0"/>
              </a:rPr>
              <a:t>. TBX </a:t>
            </a:r>
            <a:r>
              <a:rPr lang="hu-HU" sz="2400" dirty="0" err="1" smtClean="0">
                <a:latin typeface="Arial" pitchFamily="34" charset="0"/>
                <a:cs typeface="Arial" pitchFamily="34" charset="0"/>
              </a:rPr>
              <a:t>Genen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beeinflussen</a:t>
            </a:r>
            <a:r>
              <a:rPr lang="hu-HU" sz="2400" dirty="0" smtClean="0">
                <a:latin typeface="Arial" pitchFamily="34" charset="0"/>
                <a:cs typeface="Arial" pitchFamily="34" charset="0"/>
              </a:rPr>
              <a:t> die </a:t>
            </a:r>
            <a:r>
              <a:rPr lang="hu-HU" sz="2400" dirty="0" err="1" smtClean="0">
                <a:latin typeface="Arial" pitchFamily="34" charset="0"/>
                <a:cs typeface="Arial" pitchFamily="34" charset="0"/>
              </a:rPr>
              <a:t>Fingeridentitäten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ob</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aus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einer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Anlage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Finger</a:t>
            </a:r>
            <a:r>
              <a:rPr lang="hu-HU" sz="2400" dirty="0" smtClean="0">
                <a:latin typeface="Arial" pitchFamily="34" charset="0"/>
                <a:cs typeface="Arial" pitchFamily="34" charset="0"/>
              </a:rPr>
              <a:t> von </a:t>
            </a:r>
            <a:r>
              <a:rPr lang="hu-HU" sz="2400" dirty="0" err="1" smtClean="0">
                <a:latin typeface="Arial" pitchFamily="34" charset="0"/>
                <a:cs typeface="Arial" pitchFamily="34" charset="0"/>
              </a:rPr>
              <a:t>ulnarem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oder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radialem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Typ</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entwickelt</a:t>
            </a:r>
            <a:r>
              <a:rPr lang="hu-HU" sz="2400" dirty="0" smtClean="0">
                <a:latin typeface="Arial" pitchFamily="34" charset="0"/>
                <a:cs typeface="Arial" pitchFamily="34" charset="0"/>
              </a:rPr>
              <a:t>). TBX3 </a:t>
            </a:r>
            <a:r>
              <a:rPr lang="hu-HU" sz="2400" dirty="0" err="1" smtClean="0">
                <a:latin typeface="Arial" pitchFamily="34" charset="0"/>
                <a:cs typeface="Arial" pitchFamily="34" charset="0"/>
              </a:rPr>
              <a:t>Gen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wird</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eher</a:t>
            </a:r>
            <a:r>
              <a:rPr lang="hu-HU" sz="2400" dirty="0" smtClean="0">
                <a:latin typeface="Arial" pitchFamily="34" charset="0"/>
                <a:cs typeface="Arial" pitchFamily="34" charset="0"/>
              </a:rPr>
              <a:t> in der </a:t>
            </a:r>
            <a:r>
              <a:rPr lang="hu-HU" sz="2400" dirty="0" err="1" smtClean="0">
                <a:latin typeface="Arial" pitchFamily="34" charset="0"/>
                <a:cs typeface="Arial" pitchFamily="34" charset="0"/>
              </a:rPr>
              <a:t>ulnaren</a:t>
            </a:r>
            <a:r>
              <a:rPr lang="hu-HU" sz="2400" dirty="0" smtClean="0">
                <a:latin typeface="Arial" pitchFamily="34" charset="0"/>
                <a:cs typeface="Arial" pitchFamily="34" charset="0"/>
              </a:rPr>
              <a:t>, TBX5 in der </a:t>
            </a:r>
            <a:r>
              <a:rPr lang="hu-HU" sz="2400" dirty="0" err="1" smtClean="0">
                <a:latin typeface="Arial" pitchFamily="34" charset="0"/>
                <a:cs typeface="Arial" pitchFamily="34" charset="0"/>
              </a:rPr>
              <a:t>radialen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Anlage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Hand</a:t>
            </a:r>
            <a:r>
              <a:rPr lang="hu-HU" sz="2400" dirty="0" smtClean="0">
                <a:latin typeface="Arial" pitchFamily="34" charset="0"/>
                <a:cs typeface="Arial" pitchFamily="34" charset="0"/>
              </a:rPr>
              <a:t> (des </a:t>
            </a:r>
            <a:r>
              <a:rPr lang="hu-HU" sz="2400" dirty="0" err="1" smtClean="0">
                <a:latin typeface="Arial" pitchFamily="34" charset="0"/>
                <a:cs typeface="Arial" pitchFamily="34" charset="0"/>
              </a:rPr>
              <a:t>Mausembryo</a:t>
            </a:r>
            <a:r>
              <a:rPr lang="hu-HU" sz="2400" dirty="0" smtClean="0">
                <a:latin typeface="Arial" pitchFamily="34" charset="0"/>
                <a:cs typeface="Arial" pitchFamily="34" charset="0"/>
              </a:rPr>
              <a:t>) exprimiert. </a:t>
            </a:r>
            <a:r>
              <a:rPr lang="hu-HU" sz="2400" dirty="0" err="1" smtClean="0">
                <a:latin typeface="Arial" pitchFamily="34" charset="0"/>
                <a:cs typeface="Arial" pitchFamily="34" charset="0"/>
              </a:rPr>
              <a:t>Diese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Expression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bestimmt</a:t>
            </a:r>
            <a:r>
              <a:rPr lang="hu-HU" sz="2400" dirty="0" smtClean="0">
                <a:latin typeface="Arial" pitchFamily="34" charset="0"/>
                <a:cs typeface="Arial" pitchFamily="34" charset="0"/>
              </a:rPr>
              <a:t> die </a:t>
            </a:r>
            <a:r>
              <a:rPr lang="hu-HU" sz="2400" dirty="0" err="1" smtClean="0">
                <a:latin typeface="Arial" pitchFamily="34" charset="0"/>
                <a:cs typeface="Arial" pitchFamily="34" charset="0"/>
              </a:rPr>
              <a:t>weitere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Entwicklung</a:t>
            </a:r>
            <a:r>
              <a:rPr lang="hu-HU" sz="2400" dirty="0" smtClean="0">
                <a:latin typeface="Arial" pitchFamily="34" charset="0"/>
                <a:cs typeface="Arial" pitchFamily="34" charset="0"/>
              </a:rPr>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b="1" dirty="0" smtClean="0">
                <a:latin typeface="Arial" pitchFamily="34" charset="0"/>
                <a:cs typeface="Arial" pitchFamily="34" charset="0"/>
              </a:rPr>
              <a:t>TBX3 Protein</a:t>
            </a:r>
            <a:endParaRPr lang="de-DE" sz="3600" b="1" dirty="0">
              <a:latin typeface="Arial" pitchFamily="34" charset="0"/>
              <a:cs typeface="Arial" pitchFamily="34" charset="0"/>
            </a:endParaRPr>
          </a:p>
        </p:txBody>
      </p:sp>
      <p:sp>
        <p:nvSpPr>
          <p:cNvPr id="3" name="Tartalom helye 2"/>
          <p:cNvSpPr>
            <a:spLocks noGrp="1"/>
          </p:cNvSpPr>
          <p:nvPr>
            <p:ph idx="1"/>
          </p:nvPr>
        </p:nvSpPr>
        <p:spPr/>
        <p:txBody>
          <a:bodyPr/>
          <a:lstStyle/>
          <a:p>
            <a:r>
              <a:rPr lang="hu-HU" sz="2800" dirty="0" err="1" smtClean="0">
                <a:latin typeface="Arial" pitchFamily="34" charset="0"/>
                <a:cs typeface="Arial" pitchFamily="34" charset="0"/>
              </a:rPr>
              <a:t>ist</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eine</a:t>
            </a:r>
            <a:r>
              <a:rPr lang="hu-HU" sz="2800" dirty="0" smtClean="0">
                <a:latin typeface="Arial" pitchFamily="34" charset="0"/>
                <a:cs typeface="Arial" pitchFamily="34" charset="0"/>
              </a:rPr>
              <a:t> TF mit </a:t>
            </a:r>
            <a:r>
              <a:rPr lang="hu-HU" sz="2800" dirty="0" err="1" smtClean="0">
                <a:latin typeface="Arial" pitchFamily="34" charset="0"/>
                <a:cs typeface="Arial" pitchFamily="34" charset="0"/>
              </a:rPr>
              <a:t>dem</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sog</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T-Box</a:t>
            </a:r>
            <a:r>
              <a:rPr lang="hu-HU" sz="2800" dirty="0" smtClean="0">
                <a:latin typeface="Arial" pitchFamily="34" charset="0"/>
                <a:cs typeface="Arial" pitchFamily="34" charset="0"/>
              </a:rPr>
              <a:t> DBD.</a:t>
            </a:r>
          </a:p>
          <a:p>
            <a:r>
              <a:rPr lang="hu-HU" sz="2800" dirty="0" err="1" smtClean="0">
                <a:latin typeface="Arial" pitchFamily="34" charset="0"/>
                <a:cs typeface="Arial" pitchFamily="34" charset="0"/>
              </a:rPr>
              <a:t>T-Box</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ist</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ein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ganz</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besonderes</a:t>
            </a:r>
            <a:r>
              <a:rPr lang="hu-HU" sz="2800" dirty="0" smtClean="0">
                <a:latin typeface="Arial" pitchFamily="34" charset="0"/>
                <a:cs typeface="Arial" pitchFamily="34" charset="0"/>
              </a:rPr>
              <a:t> DBD</a:t>
            </a:r>
          </a:p>
          <a:p>
            <a:r>
              <a:rPr lang="hu-HU" sz="2800" dirty="0" smtClean="0">
                <a:latin typeface="Arial" pitchFamily="34" charset="0"/>
                <a:cs typeface="Arial" pitchFamily="34" charset="0"/>
              </a:rPr>
              <a:t>Es </a:t>
            </a:r>
            <a:r>
              <a:rPr lang="hu-HU" sz="2800" dirty="0" err="1" smtClean="0">
                <a:latin typeface="Arial" pitchFamily="34" charset="0"/>
                <a:cs typeface="Arial" pitchFamily="34" charset="0"/>
              </a:rPr>
              <a:t>gibt</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eine</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Familie</a:t>
            </a:r>
            <a:r>
              <a:rPr lang="hu-HU" sz="2800" dirty="0" smtClean="0">
                <a:latin typeface="Arial" pitchFamily="34" charset="0"/>
                <a:cs typeface="Arial" pitchFamily="34" charset="0"/>
              </a:rPr>
              <a:t> der </a:t>
            </a:r>
            <a:r>
              <a:rPr lang="hu-HU" sz="2800" dirty="0" err="1" smtClean="0">
                <a:latin typeface="Arial" pitchFamily="34" charset="0"/>
                <a:cs typeface="Arial" pitchFamily="34" charset="0"/>
              </a:rPr>
              <a:t>T-Box</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enthaltenen</a:t>
            </a:r>
            <a:r>
              <a:rPr lang="hu-HU" sz="2800" dirty="0" smtClean="0">
                <a:latin typeface="Arial" pitchFamily="34" charset="0"/>
                <a:cs typeface="Arial" pitchFamily="34" charset="0"/>
              </a:rPr>
              <a:t> Proteinen</a:t>
            </a:r>
          </a:p>
          <a:p>
            <a:r>
              <a:rPr lang="hu-HU" sz="2800" dirty="0" err="1" smtClean="0">
                <a:latin typeface="Arial" pitchFamily="34" charset="0"/>
                <a:cs typeface="Arial" pitchFamily="34" charset="0"/>
              </a:rPr>
              <a:t>Grundtyp</a:t>
            </a:r>
            <a:r>
              <a:rPr lang="hu-HU" sz="2800" dirty="0" smtClean="0">
                <a:latin typeface="Arial" pitchFamily="34" charset="0"/>
                <a:cs typeface="Arial" pitchFamily="34" charset="0"/>
              </a:rPr>
              <a:t> der </a:t>
            </a:r>
            <a:r>
              <a:rPr lang="hu-HU" sz="2800" dirty="0" err="1" smtClean="0">
                <a:latin typeface="Arial" pitchFamily="34" charset="0"/>
                <a:cs typeface="Arial" pitchFamily="34" charset="0"/>
              </a:rPr>
              <a:t>T-Box</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TF-en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T-Gen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oder</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Brachyury</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der</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Maus</a:t>
            </a:r>
            <a:r>
              <a:rPr lang="hu-HU" sz="2800" smtClean="0">
                <a:latin typeface="Arial" pitchFamily="34" charset="0"/>
                <a:cs typeface="Arial" pitchFamily="34" charset="0"/>
              </a:rPr>
              <a:t>.</a:t>
            </a:r>
            <a:endParaRPr lang="hu-HU" sz="2800" dirty="0" smtClean="0">
              <a:latin typeface="Arial" pitchFamily="34" charset="0"/>
              <a:cs typeface="Arial" pitchFamily="34" charset="0"/>
            </a:endParaRPr>
          </a:p>
          <a:p>
            <a:endParaRPr lang="de-DE" sz="2800" dirty="0">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hu-HU" sz="4000" smtClean="0">
                <a:latin typeface="Arial" charset="0"/>
                <a:cs typeface="Arial" charset="0"/>
              </a:rPr>
              <a:t>Die Ursache des UMSs: Mutation in der TBX3 Gen</a:t>
            </a:r>
          </a:p>
        </p:txBody>
      </p:sp>
      <p:sp>
        <p:nvSpPr>
          <p:cNvPr id="256002" name="Rectangle 3"/>
          <p:cNvSpPr>
            <a:spLocks noGrp="1" noChangeArrowheads="1"/>
          </p:cNvSpPr>
          <p:nvPr>
            <p:ph type="body" idx="1"/>
          </p:nvPr>
        </p:nvSpPr>
        <p:spPr/>
        <p:txBody>
          <a:bodyPr/>
          <a:lstStyle/>
          <a:p>
            <a:r>
              <a:rPr lang="hu-HU" sz="2800" i="1" smtClean="0">
                <a:latin typeface="Arial" charset="0"/>
                <a:cs typeface="Arial" charset="0"/>
              </a:rPr>
              <a:t>TBX3</a:t>
            </a:r>
            <a:r>
              <a:rPr lang="hu-HU" sz="2800" smtClean="0">
                <a:latin typeface="Arial" charset="0"/>
                <a:cs typeface="Arial" charset="0"/>
              </a:rPr>
              <a:t> Gen kodiert für einen TF (TBX3 TF)</a:t>
            </a:r>
          </a:p>
        </p:txBody>
      </p:sp>
      <p:grpSp>
        <p:nvGrpSpPr>
          <p:cNvPr id="256003" name="Group 20"/>
          <p:cNvGrpSpPr>
            <a:grpSpLocks/>
          </p:cNvGrpSpPr>
          <p:nvPr/>
        </p:nvGrpSpPr>
        <p:grpSpPr bwMode="auto">
          <a:xfrm>
            <a:off x="0" y="2781300"/>
            <a:ext cx="9029700" cy="3871913"/>
            <a:chOff x="0" y="1752"/>
            <a:chExt cx="5688" cy="2439"/>
          </a:xfrm>
        </p:grpSpPr>
        <p:grpSp>
          <p:nvGrpSpPr>
            <p:cNvPr id="256004" name="Group 14"/>
            <p:cNvGrpSpPr>
              <a:grpSpLocks/>
            </p:cNvGrpSpPr>
            <p:nvPr/>
          </p:nvGrpSpPr>
          <p:grpSpPr bwMode="auto">
            <a:xfrm>
              <a:off x="0" y="1752"/>
              <a:ext cx="5688" cy="2439"/>
              <a:chOff x="0" y="1752"/>
              <a:chExt cx="5688" cy="2439"/>
            </a:xfrm>
          </p:grpSpPr>
          <p:grpSp>
            <p:nvGrpSpPr>
              <p:cNvPr id="256010" name="Group 10"/>
              <p:cNvGrpSpPr>
                <a:grpSpLocks/>
              </p:cNvGrpSpPr>
              <p:nvPr/>
            </p:nvGrpSpPr>
            <p:grpSpPr bwMode="auto">
              <a:xfrm>
                <a:off x="0" y="1752"/>
                <a:ext cx="5688" cy="2439"/>
                <a:chOff x="0" y="1752"/>
                <a:chExt cx="5688" cy="2439"/>
              </a:xfrm>
            </p:grpSpPr>
            <p:pic>
              <p:nvPicPr>
                <p:cNvPr id="256014" name="Picture 4"/>
                <p:cNvPicPr>
                  <a:picLocks noChangeAspect="1" noChangeArrowheads="1"/>
                </p:cNvPicPr>
                <p:nvPr/>
              </p:nvPicPr>
              <p:blipFill>
                <a:blip r:embed="rId2" cstate="print"/>
                <a:srcRect/>
                <a:stretch>
                  <a:fillRect/>
                </a:stretch>
              </p:blipFill>
              <p:spPr bwMode="auto">
                <a:xfrm>
                  <a:off x="385" y="2024"/>
                  <a:ext cx="1657" cy="1638"/>
                </a:xfrm>
                <a:prstGeom prst="rect">
                  <a:avLst/>
                </a:prstGeom>
                <a:noFill/>
                <a:ln w="9525">
                  <a:noFill/>
                  <a:miter lim="800000"/>
                  <a:headEnd/>
                  <a:tailEnd/>
                </a:ln>
              </p:spPr>
            </p:pic>
            <p:pic>
              <p:nvPicPr>
                <p:cNvPr id="256015" name="Picture 5"/>
                <p:cNvPicPr>
                  <a:picLocks noChangeAspect="1" noChangeArrowheads="1"/>
                </p:cNvPicPr>
                <p:nvPr/>
              </p:nvPicPr>
              <p:blipFill>
                <a:blip r:embed="rId3" cstate="print"/>
                <a:srcRect/>
                <a:stretch>
                  <a:fillRect/>
                </a:stretch>
              </p:blipFill>
              <p:spPr bwMode="auto">
                <a:xfrm>
                  <a:off x="0" y="3838"/>
                  <a:ext cx="5688" cy="353"/>
                </a:xfrm>
                <a:prstGeom prst="rect">
                  <a:avLst/>
                </a:prstGeom>
                <a:noFill/>
                <a:ln w="9525">
                  <a:noFill/>
                  <a:miter lim="800000"/>
                  <a:headEnd/>
                  <a:tailEnd/>
                </a:ln>
              </p:spPr>
            </p:pic>
            <p:pic>
              <p:nvPicPr>
                <p:cNvPr id="256016" name="Picture 6"/>
                <p:cNvPicPr>
                  <a:picLocks noChangeAspect="1" noChangeArrowheads="1"/>
                </p:cNvPicPr>
                <p:nvPr/>
              </p:nvPicPr>
              <p:blipFill>
                <a:blip r:embed="rId4" cstate="print"/>
                <a:srcRect/>
                <a:stretch>
                  <a:fillRect/>
                </a:stretch>
              </p:blipFill>
              <p:spPr bwMode="auto">
                <a:xfrm>
                  <a:off x="3696" y="4065"/>
                  <a:ext cx="1934" cy="126"/>
                </a:xfrm>
                <a:prstGeom prst="rect">
                  <a:avLst/>
                </a:prstGeom>
                <a:noFill/>
                <a:ln w="9525">
                  <a:noFill/>
                  <a:miter lim="800000"/>
                  <a:headEnd/>
                  <a:tailEnd/>
                </a:ln>
              </p:spPr>
            </p:pic>
            <p:pic>
              <p:nvPicPr>
                <p:cNvPr id="256017" name="Picture 7"/>
                <p:cNvPicPr>
                  <a:picLocks noChangeAspect="1" noChangeArrowheads="1"/>
                </p:cNvPicPr>
                <p:nvPr/>
              </p:nvPicPr>
              <p:blipFill>
                <a:blip r:embed="rId5" cstate="print"/>
                <a:srcRect/>
                <a:stretch>
                  <a:fillRect/>
                </a:stretch>
              </p:blipFill>
              <p:spPr bwMode="auto">
                <a:xfrm>
                  <a:off x="399" y="1888"/>
                  <a:ext cx="1657" cy="132"/>
                </a:xfrm>
                <a:prstGeom prst="rect">
                  <a:avLst/>
                </a:prstGeom>
                <a:noFill/>
                <a:ln w="9525">
                  <a:noFill/>
                  <a:miter lim="800000"/>
                  <a:headEnd/>
                  <a:tailEnd/>
                </a:ln>
              </p:spPr>
            </p:pic>
            <p:pic>
              <p:nvPicPr>
                <p:cNvPr id="256018" name="Picture 8"/>
                <p:cNvPicPr>
                  <a:picLocks noChangeAspect="1" noChangeArrowheads="1"/>
                </p:cNvPicPr>
                <p:nvPr/>
              </p:nvPicPr>
              <p:blipFill>
                <a:blip r:embed="rId6" cstate="print"/>
                <a:srcRect/>
                <a:stretch>
                  <a:fillRect/>
                </a:stretch>
              </p:blipFill>
              <p:spPr bwMode="auto">
                <a:xfrm>
                  <a:off x="2426" y="1752"/>
                  <a:ext cx="2891" cy="296"/>
                </a:xfrm>
                <a:prstGeom prst="rect">
                  <a:avLst/>
                </a:prstGeom>
                <a:noFill/>
                <a:ln w="9525">
                  <a:noFill/>
                  <a:miter lim="800000"/>
                  <a:headEnd/>
                  <a:tailEnd/>
                </a:ln>
              </p:spPr>
            </p:pic>
            <p:sp>
              <p:nvSpPr>
                <p:cNvPr id="256019" name="Rectangle 9"/>
                <p:cNvSpPr>
                  <a:spLocks noChangeArrowheads="1"/>
                </p:cNvSpPr>
                <p:nvPr/>
              </p:nvSpPr>
              <p:spPr bwMode="auto">
                <a:xfrm>
                  <a:off x="2835" y="1888"/>
                  <a:ext cx="2449" cy="136"/>
                </a:xfrm>
                <a:prstGeom prst="rect">
                  <a:avLst/>
                </a:prstGeom>
                <a:solidFill>
                  <a:schemeClr val="bg1"/>
                </a:solidFill>
                <a:ln w="9525">
                  <a:noFill/>
                  <a:miter lim="800000"/>
                  <a:headEnd/>
                  <a:tailEnd/>
                </a:ln>
              </p:spPr>
              <p:txBody>
                <a:bodyPr wrap="none" anchor="ctr"/>
                <a:lstStyle/>
                <a:p>
                  <a:pPr eaLnBrk="0" hangingPunct="0"/>
                  <a:endParaRPr lang="de-DE"/>
                </a:p>
              </p:txBody>
            </p:sp>
          </p:grpSp>
          <p:pic>
            <p:nvPicPr>
              <p:cNvPr id="256011" name="Picture 11"/>
              <p:cNvPicPr>
                <a:picLocks noChangeAspect="1" noChangeArrowheads="1"/>
              </p:cNvPicPr>
              <p:nvPr/>
            </p:nvPicPr>
            <p:blipFill>
              <a:blip r:embed="rId7" cstate="print"/>
              <a:srcRect/>
              <a:stretch>
                <a:fillRect/>
              </a:stretch>
            </p:blipFill>
            <p:spPr bwMode="auto">
              <a:xfrm>
                <a:off x="2437" y="2059"/>
                <a:ext cx="2856" cy="142"/>
              </a:xfrm>
              <a:prstGeom prst="rect">
                <a:avLst/>
              </a:prstGeom>
              <a:noFill/>
              <a:ln w="9525">
                <a:noFill/>
                <a:miter lim="800000"/>
                <a:headEnd/>
                <a:tailEnd/>
              </a:ln>
            </p:spPr>
          </p:pic>
          <p:pic>
            <p:nvPicPr>
              <p:cNvPr id="256012" name="Picture 12"/>
              <p:cNvPicPr>
                <a:picLocks noChangeAspect="1" noChangeArrowheads="1"/>
              </p:cNvPicPr>
              <p:nvPr/>
            </p:nvPicPr>
            <p:blipFill>
              <a:blip r:embed="rId8" cstate="print"/>
              <a:srcRect/>
              <a:stretch>
                <a:fillRect/>
              </a:stretch>
            </p:blipFill>
            <p:spPr bwMode="auto">
              <a:xfrm>
                <a:off x="2381" y="2225"/>
                <a:ext cx="2972" cy="423"/>
              </a:xfrm>
              <a:prstGeom prst="rect">
                <a:avLst/>
              </a:prstGeom>
              <a:noFill/>
              <a:ln w="9525">
                <a:noFill/>
                <a:miter lim="800000"/>
                <a:headEnd/>
                <a:tailEnd/>
              </a:ln>
            </p:spPr>
          </p:pic>
          <p:sp>
            <p:nvSpPr>
              <p:cNvPr id="256013" name="Rectangle 13"/>
              <p:cNvSpPr>
                <a:spLocks noChangeArrowheads="1"/>
              </p:cNvSpPr>
              <p:nvPr/>
            </p:nvSpPr>
            <p:spPr bwMode="auto">
              <a:xfrm>
                <a:off x="3061" y="2515"/>
                <a:ext cx="2268" cy="136"/>
              </a:xfrm>
              <a:prstGeom prst="rect">
                <a:avLst/>
              </a:prstGeom>
              <a:solidFill>
                <a:schemeClr val="bg1"/>
              </a:solidFill>
              <a:ln w="9525">
                <a:noFill/>
                <a:miter lim="800000"/>
                <a:headEnd/>
                <a:tailEnd/>
              </a:ln>
            </p:spPr>
            <p:txBody>
              <a:bodyPr wrap="none" anchor="ctr"/>
              <a:lstStyle/>
              <a:p>
                <a:pPr eaLnBrk="0" hangingPunct="0"/>
                <a:endParaRPr lang="de-DE"/>
              </a:p>
            </p:txBody>
          </p:sp>
        </p:grpSp>
        <p:grpSp>
          <p:nvGrpSpPr>
            <p:cNvPr id="256005" name="Group 19"/>
            <p:cNvGrpSpPr>
              <a:grpSpLocks/>
            </p:cNvGrpSpPr>
            <p:nvPr/>
          </p:nvGrpSpPr>
          <p:grpSpPr bwMode="auto">
            <a:xfrm>
              <a:off x="2426" y="2783"/>
              <a:ext cx="2903" cy="409"/>
              <a:chOff x="2426" y="2783"/>
              <a:chExt cx="2903" cy="409"/>
            </a:xfrm>
          </p:grpSpPr>
          <p:grpSp>
            <p:nvGrpSpPr>
              <p:cNvPr id="256006" name="Group 17"/>
              <p:cNvGrpSpPr>
                <a:grpSpLocks/>
              </p:cNvGrpSpPr>
              <p:nvPr/>
            </p:nvGrpSpPr>
            <p:grpSpPr bwMode="auto">
              <a:xfrm>
                <a:off x="2426" y="2783"/>
                <a:ext cx="2903" cy="409"/>
                <a:chOff x="2426" y="2783"/>
                <a:chExt cx="2903" cy="409"/>
              </a:xfrm>
            </p:grpSpPr>
            <p:pic>
              <p:nvPicPr>
                <p:cNvPr id="256008" name="Picture 15"/>
                <p:cNvPicPr>
                  <a:picLocks noChangeAspect="1" noChangeArrowheads="1"/>
                </p:cNvPicPr>
                <p:nvPr/>
              </p:nvPicPr>
              <p:blipFill>
                <a:blip r:embed="rId9" cstate="print"/>
                <a:srcRect/>
                <a:stretch>
                  <a:fillRect/>
                </a:stretch>
              </p:blipFill>
              <p:spPr bwMode="auto">
                <a:xfrm>
                  <a:off x="2426" y="2783"/>
                  <a:ext cx="2903" cy="409"/>
                </a:xfrm>
                <a:prstGeom prst="rect">
                  <a:avLst/>
                </a:prstGeom>
                <a:noFill/>
                <a:ln w="9525">
                  <a:noFill/>
                  <a:miter lim="800000"/>
                  <a:headEnd/>
                  <a:tailEnd/>
                </a:ln>
              </p:spPr>
            </p:pic>
            <p:sp>
              <p:nvSpPr>
                <p:cNvPr id="256009" name="Rectangle 16"/>
                <p:cNvSpPr>
                  <a:spLocks noChangeArrowheads="1"/>
                </p:cNvSpPr>
                <p:nvPr/>
              </p:nvSpPr>
              <p:spPr bwMode="auto">
                <a:xfrm>
                  <a:off x="2426" y="2795"/>
                  <a:ext cx="409" cy="91"/>
                </a:xfrm>
                <a:prstGeom prst="rect">
                  <a:avLst/>
                </a:prstGeom>
                <a:solidFill>
                  <a:schemeClr val="bg1"/>
                </a:solidFill>
                <a:ln w="9525">
                  <a:noFill/>
                  <a:miter lim="800000"/>
                  <a:headEnd/>
                  <a:tailEnd/>
                </a:ln>
              </p:spPr>
              <p:txBody>
                <a:bodyPr wrap="none" anchor="ctr"/>
                <a:lstStyle/>
                <a:p>
                  <a:pPr eaLnBrk="0" hangingPunct="0"/>
                  <a:endParaRPr lang="de-DE"/>
                </a:p>
              </p:txBody>
            </p:sp>
          </p:grpSp>
          <p:sp>
            <p:nvSpPr>
              <p:cNvPr id="256007" name="Rectangle 18"/>
              <p:cNvSpPr>
                <a:spLocks noChangeArrowheads="1"/>
              </p:cNvSpPr>
              <p:nvPr/>
            </p:nvSpPr>
            <p:spPr bwMode="auto">
              <a:xfrm>
                <a:off x="3152" y="3022"/>
                <a:ext cx="2132" cy="136"/>
              </a:xfrm>
              <a:prstGeom prst="rect">
                <a:avLst/>
              </a:prstGeom>
              <a:solidFill>
                <a:schemeClr val="bg1"/>
              </a:solidFill>
              <a:ln w="9525">
                <a:noFill/>
                <a:miter lim="800000"/>
                <a:headEnd/>
                <a:tailEnd/>
              </a:ln>
            </p:spPr>
            <p:txBody>
              <a:bodyPr wrap="none" anchor="ctr"/>
              <a:lstStyle/>
              <a:p>
                <a:pPr eaLnBrk="0" hangingPunct="0"/>
                <a:endParaRPr lang="de-DE"/>
              </a:p>
            </p:txBody>
          </p:sp>
        </p:gr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4"/>
          <p:cNvPicPr>
            <a:picLocks noChangeAspect="1" noChangeArrowheads="1"/>
          </p:cNvPicPr>
          <p:nvPr/>
        </p:nvPicPr>
        <p:blipFill>
          <a:blip r:embed="rId2" cstate="print"/>
          <a:srcRect/>
          <a:stretch>
            <a:fillRect/>
          </a:stretch>
        </p:blipFill>
        <p:spPr bwMode="auto">
          <a:xfrm>
            <a:off x="1187450" y="0"/>
            <a:ext cx="7956550" cy="6835775"/>
          </a:xfrm>
          <a:prstGeom prst="rect">
            <a:avLst/>
          </a:prstGeom>
          <a:noFill/>
          <a:ln w="9525">
            <a:noFill/>
            <a:miter lim="800000"/>
            <a:headEnd/>
            <a:tailEnd/>
          </a:ln>
        </p:spPr>
      </p:pic>
      <p:pic>
        <p:nvPicPr>
          <p:cNvPr id="257026" name="Picture 5"/>
          <p:cNvPicPr>
            <a:picLocks noChangeAspect="1" noChangeArrowheads="1"/>
          </p:cNvPicPr>
          <p:nvPr/>
        </p:nvPicPr>
        <p:blipFill>
          <a:blip r:embed="rId3" cstate="print"/>
          <a:srcRect/>
          <a:stretch>
            <a:fillRect/>
          </a:stretch>
        </p:blipFill>
        <p:spPr bwMode="auto">
          <a:xfrm>
            <a:off x="5651500" y="0"/>
            <a:ext cx="3149600" cy="1905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Text Box 4"/>
          <p:cNvSpPr txBox="1">
            <a:spLocks noChangeArrowheads="1"/>
          </p:cNvSpPr>
          <p:nvPr/>
        </p:nvSpPr>
        <p:spPr bwMode="auto">
          <a:xfrm>
            <a:off x="611188" y="692150"/>
            <a:ext cx="8064500" cy="4154984"/>
          </a:xfrm>
          <a:prstGeom prst="rect">
            <a:avLst/>
          </a:prstGeom>
          <a:noFill/>
          <a:ln w="9525">
            <a:noFill/>
            <a:miter lim="800000"/>
            <a:headEnd/>
            <a:tailEnd/>
          </a:ln>
          <a:effectLst/>
        </p:spPr>
        <p:txBody>
          <a:bodyPr>
            <a:spAutoFit/>
          </a:bodyPr>
          <a:lstStyle/>
          <a:p>
            <a:pPr>
              <a:spcBef>
                <a:spcPct val="50000"/>
              </a:spcBef>
            </a:pPr>
            <a:r>
              <a:rPr lang="hu-HU" dirty="0"/>
              <a:t>The </a:t>
            </a:r>
            <a:r>
              <a:rPr lang="hu-HU" dirty="0" err="1"/>
              <a:t>first</a:t>
            </a:r>
            <a:r>
              <a:rPr lang="hu-HU" dirty="0"/>
              <a:t> </a:t>
            </a:r>
            <a:r>
              <a:rPr lang="hu-HU" dirty="0" err="1"/>
              <a:t>two</a:t>
            </a:r>
            <a:r>
              <a:rPr lang="hu-HU" dirty="0"/>
              <a:t> </a:t>
            </a:r>
            <a:r>
              <a:rPr lang="hu-HU" dirty="0" err="1"/>
              <a:t>proteins</a:t>
            </a:r>
            <a:r>
              <a:rPr lang="hu-HU" dirty="0"/>
              <a:t> </a:t>
            </a:r>
            <a:r>
              <a:rPr lang="hu-HU" dirty="0" err="1"/>
              <a:t>discovered</a:t>
            </a:r>
            <a:r>
              <a:rPr lang="hu-HU" dirty="0"/>
              <a:t> </a:t>
            </a:r>
            <a:r>
              <a:rPr lang="hu-HU" dirty="0" err="1"/>
              <a:t>were</a:t>
            </a:r>
            <a:r>
              <a:rPr lang="hu-HU" dirty="0"/>
              <a:t> </a:t>
            </a:r>
            <a:r>
              <a:rPr lang="hu-HU" dirty="0" err="1"/>
              <a:t>Brachyury</a:t>
            </a:r>
            <a:r>
              <a:rPr lang="hu-HU" dirty="0"/>
              <a:t> and </a:t>
            </a:r>
            <a:r>
              <a:rPr lang="hu-HU" dirty="0" err="1"/>
              <a:t>Omb</a:t>
            </a:r>
            <a:r>
              <a:rPr lang="hu-HU" dirty="0"/>
              <a:t>, </a:t>
            </a:r>
            <a:r>
              <a:rPr lang="hu-HU" dirty="0" err="1"/>
              <a:t>which</a:t>
            </a:r>
            <a:r>
              <a:rPr lang="hu-HU" dirty="0"/>
              <a:t> </a:t>
            </a:r>
            <a:r>
              <a:rPr lang="hu-HU" dirty="0" err="1"/>
              <a:t>were</a:t>
            </a:r>
            <a:r>
              <a:rPr lang="hu-HU" dirty="0"/>
              <a:t> </a:t>
            </a:r>
            <a:r>
              <a:rPr lang="hu-HU" dirty="0" err="1"/>
              <a:t>found</a:t>
            </a:r>
            <a:r>
              <a:rPr lang="hu-HU" dirty="0"/>
              <a:t> </a:t>
            </a:r>
            <a:r>
              <a:rPr lang="hu-HU" dirty="0" err="1"/>
              <a:t>to</a:t>
            </a:r>
            <a:r>
              <a:rPr lang="hu-HU" dirty="0"/>
              <a:t> </a:t>
            </a:r>
            <a:r>
              <a:rPr lang="hu-HU" dirty="0" err="1"/>
              <a:t>have</a:t>
            </a:r>
            <a:r>
              <a:rPr lang="hu-HU" dirty="0"/>
              <a:t> a </a:t>
            </a:r>
            <a:r>
              <a:rPr lang="hu-HU" dirty="0" err="1"/>
              <a:t>new</a:t>
            </a:r>
            <a:r>
              <a:rPr lang="hu-HU" dirty="0"/>
              <a:t> </a:t>
            </a:r>
            <a:r>
              <a:rPr lang="hu-HU" dirty="0" err="1"/>
              <a:t>distinct</a:t>
            </a:r>
            <a:r>
              <a:rPr lang="hu-HU" dirty="0"/>
              <a:t> domain </a:t>
            </a:r>
            <a:r>
              <a:rPr lang="hu-HU" dirty="0" err="1"/>
              <a:t>unlike</a:t>
            </a:r>
            <a:r>
              <a:rPr lang="hu-HU" dirty="0"/>
              <a:t> </a:t>
            </a:r>
            <a:r>
              <a:rPr lang="hu-HU" dirty="0" err="1"/>
              <a:t>any</a:t>
            </a:r>
            <a:r>
              <a:rPr lang="hu-HU" dirty="0"/>
              <a:t> </a:t>
            </a:r>
            <a:r>
              <a:rPr lang="hu-HU" dirty="0" err="1"/>
              <a:t>other</a:t>
            </a:r>
            <a:r>
              <a:rPr lang="hu-HU" dirty="0"/>
              <a:t>, </a:t>
            </a:r>
            <a:r>
              <a:rPr lang="hu-HU" dirty="0" err="1"/>
              <a:t>designated</a:t>
            </a:r>
            <a:r>
              <a:rPr lang="hu-HU" dirty="0"/>
              <a:t> </a:t>
            </a:r>
            <a:r>
              <a:rPr lang="hu-HU" dirty="0" err="1"/>
              <a:t>the</a:t>
            </a:r>
            <a:r>
              <a:rPr lang="hu-HU" dirty="0"/>
              <a:t> </a:t>
            </a:r>
            <a:r>
              <a:rPr lang="hu-HU" dirty="0" err="1"/>
              <a:t>T-box</a:t>
            </a:r>
            <a:r>
              <a:rPr lang="hu-HU" dirty="0"/>
              <a:t> </a:t>
            </a:r>
            <a:r>
              <a:rPr lang="hu-HU" dirty="0" err="1"/>
              <a:t>domain</a:t>
            </a:r>
            <a:r>
              <a:rPr lang="hu-HU" dirty="0"/>
              <a:t>. </a:t>
            </a:r>
          </a:p>
          <a:p>
            <a:pPr>
              <a:spcBef>
                <a:spcPct val="50000"/>
              </a:spcBef>
            </a:pPr>
            <a:r>
              <a:rPr lang="hu-HU" dirty="0" err="1"/>
              <a:t>This</a:t>
            </a:r>
            <a:r>
              <a:rPr lang="hu-HU" dirty="0"/>
              <a:t> </a:t>
            </a:r>
            <a:r>
              <a:rPr lang="hu-HU" dirty="0" err="1"/>
              <a:t>family</a:t>
            </a:r>
            <a:r>
              <a:rPr lang="hu-HU" dirty="0"/>
              <a:t> has ~20 </a:t>
            </a:r>
            <a:r>
              <a:rPr lang="hu-HU" dirty="0" err="1"/>
              <a:t>members</a:t>
            </a:r>
            <a:r>
              <a:rPr lang="hu-HU" dirty="0"/>
              <a:t> in </a:t>
            </a:r>
            <a:r>
              <a:rPr lang="hu-HU" i="1" dirty="0"/>
              <a:t>Homo sapiens</a:t>
            </a:r>
            <a:r>
              <a:rPr lang="hu-HU" dirty="0"/>
              <a:t>. </a:t>
            </a:r>
          </a:p>
          <a:p>
            <a:pPr>
              <a:spcBef>
                <a:spcPct val="50000"/>
              </a:spcBef>
            </a:pPr>
            <a:r>
              <a:rPr lang="hu-HU" dirty="0" err="1"/>
              <a:t>T-box</a:t>
            </a:r>
            <a:r>
              <a:rPr lang="hu-HU" dirty="0"/>
              <a:t> </a:t>
            </a:r>
            <a:r>
              <a:rPr lang="hu-HU" dirty="0" err="1"/>
              <a:t>proteins</a:t>
            </a:r>
            <a:r>
              <a:rPr lang="hu-HU" dirty="0"/>
              <a:t> </a:t>
            </a:r>
            <a:r>
              <a:rPr lang="hu-HU" dirty="0" err="1"/>
              <a:t>are</a:t>
            </a:r>
            <a:r>
              <a:rPr lang="hu-HU" dirty="0"/>
              <a:t> </a:t>
            </a:r>
            <a:r>
              <a:rPr lang="hu-HU" dirty="0" err="1"/>
              <a:t>expressed</a:t>
            </a:r>
            <a:r>
              <a:rPr lang="hu-HU" dirty="0"/>
              <a:t> in </a:t>
            </a:r>
            <a:r>
              <a:rPr lang="hu-HU" dirty="0" err="1"/>
              <a:t>specific</a:t>
            </a:r>
            <a:r>
              <a:rPr lang="hu-HU" dirty="0"/>
              <a:t> </a:t>
            </a:r>
            <a:r>
              <a:rPr lang="hu-HU" dirty="0" err="1"/>
              <a:t>organs</a:t>
            </a:r>
            <a:r>
              <a:rPr lang="hu-HU" dirty="0"/>
              <a:t> </a:t>
            </a:r>
            <a:r>
              <a:rPr lang="hu-HU" dirty="0" err="1"/>
              <a:t>or</a:t>
            </a:r>
            <a:r>
              <a:rPr lang="hu-HU" dirty="0"/>
              <a:t> </a:t>
            </a:r>
            <a:r>
              <a:rPr lang="hu-HU" dirty="0" err="1"/>
              <a:t>in</a:t>
            </a:r>
            <a:r>
              <a:rPr lang="hu-HU" dirty="0"/>
              <a:t> </a:t>
            </a:r>
            <a:r>
              <a:rPr lang="hu-HU" dirty="0" err="1"/>
              <a:t>only</a:t>
            </a:r>
            <a:r>
              <a:rPr lang="hu-HU" dirty="0"/>
              <a:t> </a:t>
            </a:r>
            <a:r>
              <a:rPr lang="hu-HU" dirty="0" err="1"/>
              <a:t>particular</a:t>
            </a:r>
            <a:r>
              <a:rPr lang="hu-HU" dirty="0"/>
              <a:t> </a:t>
            </a:r>
            <a:r>
              <a:rPr lang="hu-HU" dirty="0" err="1"/>
              <a:t>cell</a:t>
            </a:r>
            <a:r>
              <a:rPr lang="hu-HU" dirty="0"/>
              <a:t> </a:t>
            </a:r>
            <a:r>
              <a:rPr lang="hu-HU" dirty="0" err="1"/>
              <a:t>types</a:t>
            </a:r>
            <a:r>
              <a:rPr lang="hu-HU" dirty="0"/>
              <a:t>, and </a:t>
            </a:r>
            <a:r>
              <a:rPr lang="hu-HU" dirty="0" err="1"/>
              <a:t>are</a:t>
            </a:r>
            <a:r>
              <a:rPr lang="hu-HU" dirty="0"/>
              <a:t> </a:t>
            </a:r>
            <a:r>
              <a:rPr lang="hu-HU" dirty="0" err="1"/>
              <a:t>involved</a:t>
            </a:r>
            <a:r>
              <a:rPr lang="hu-HU" dirty="0"/>
              <a:t> in </a:t>
            </a:r>
            <a:r>
              <a:rPr lang="hu-HU" dirty="0" err="1"/>
              <a:t>decisions</a:t>
            </a:r>
            <a:r>
              <a:rPr lang="hu-HU" dirty="0"/>
              <a:t> </a:t>
            </a:r>
            <a:r>
              <a:rPr lang="hu-HU" dirty="0" err="1"/>
              <a:t>about</a:t>
            </a:r>
            <a:r>
              <a:rPr lang="hu-HU" dirty="0"/>
              <a:t> </a:t>
            </a:r>
            <a:r>
              <a:rPr lang="hu-HU" dirty="0" err="1"/>
              <a:t>early</a:t>
            </a:r>
            <a:r>
              <a:rPr lang="hu-HU" dirty="0"/>
              <a:t> </a:t>
            </a:r>
            <a:r>
              <a:rPr lang="hu-HU" dirty="0" err="1"/>
              <a:t>cell</a:t>
            </a:r>
            <a:r>
              <a:rPr lang="hu-HU" dirty="0"/>
              <a:t> </a:t>
            </a:r>
            <a:r>
              <a:rPr lang="hu-HU" dirty="0" err="1"/>
              <a:t>fate</a:t>
            </a:r>
            <a:r>
              <a:rPr lang="hu-HU" dirty="0"/>
              <a:t>. </a:t>
            </a:r>
          </a:p>
          <a:p>
            <a:pPr>
              <a:spcBef>
                <a:spcPct val="50000"/>
              </a:spcBef>
            </a:pPr>
            <a:endParaRPr lang="hu-HU" dirty="0"/>
          </a:p>
          <a:p>
            <a:pPr>
              <a:spcBef>
                <a:spcPct val="50000"/>
              </a:spcBef>
            </a:pPr>
            <a:r>
              <a:rPr lang="hu-HU" dirty="0" err="1"/>
              <a:t>Konsensus-Sequenz</a:t>
            </a:r>
            <a:r>
              <a:rPr lang="hu-HU" dirty="0"/>
              <a:t> </a:t>
            </a:r>
            <a:r>
              <a:rPr lang="hu-HU" dirty="0" err="1"/>
              <a:t>für</a:t>
            </a:r>
            <a:r>
              <a:rPr lang="hu-HU" dirty="0"/>
              <a:t> </a:t>
            </a:r>
            <a:r>
              <a:rPr lang="hu-HU" dirty="0" err="1" smtClean="0"/>
              <a:t>T-box</a:t>
            </a:r>
            <a:r>
              <a:rPr lang="hu-HU" dirty="0" smtClean="0"/>
              <a:t> </a:t>
            </a:r>
            <a:r>
              <a:rPr lang="hu-HU" dirty="0" err="1"/>
              <a:t>TF-en</a:t>
            </a:r>
            <a:r>
              <a:rPr lang="hu-HU" dirty="0"/>
              <a:t>: TCACACCT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p:nvPr>
        </p:nvSpPr>
        <p:spPr/>
        <p:txBody>
          <a:bodyPr/>
          <a:lstStyle/>
          <a:p>
            <a:r>
              <a:rPr lang="hu-HU" sz="4000" b="1" smtClean="0">
                <a:latin typeface="Arial" charset="0"/>
                <a:cs typeface="Arial" charset="0"/>
              </a:rPr>
              <a:t>Verkürzungen</a:t>
            </a:r>
          </a:p>
        </p:txBody>
      </p:sp>
      <p:sp>
        <p:nvSpPr>
          <p:cNvPr id="258050" name="Rectangle 3"/>
          <p:cNvSpPr>
            <a:spLocks noGrp="1" noChangeArrowheads="1"/>
          </p:cNvSpPr>
          <p:nvPr>
            <p:ph type="body" idx="1"/>
          </p:nvPr>
        </p:nvSpPr>
        <p:spPr/>
        <p:txBody>
          <a:bodyPr/>
          <a:lstStyle/>
          <a:p>
            <a:r>
              <a:rPr lang="hu-HU" sz="2800" smtClean="0">
                <a:latin typeface="Arial" charset="0"/>
                <a:cs typeface="Arial" charset="0"/>
              </a:rPr>
              <a:t>Menschliches </a:t>
            </a:r>
            <a:r>
              <a:rPr lang="hu-HU" sz="2800" i="1" smtClean="0">
                <a:latin typeface="Arial" charset="0"/>
                <a:cs typeface="Arial" charset="0"/>
              </a:rPr>
              <a:t>TBX3 Gen</a:t>
            </a:r>
          </a:p>
          <a:p>
            <a:r>
              <a:rPr lang="hu-HU" sz="2800" smtClean="0">
                <a:latin typeface="Arial" charset="0"/>
                <a:cs typeface="Arial" charset="0"/>
              </a:rPr>
              <a:t>Menschliches TBX3 Protein</a:t>
            </a:r>
          </a:p>
          <a:p>
            <a:r>
              <a:rPr lang="hu-HU" sz="2800" smtClean="0">
                <a:latin typeface="Arial" charset="0"/>
                <a:cs typeface="Arial" charset="0"/>
              </a:rPr>
              <a:t>Maus </a:t>
            </a:r>
            <a:r>
              <a:rPr lang="hu-HU" sz="2800" i="1" smtClean="0">
                <a:latin typeface="Arial" charset="0"/>
                <a:cs typeface="Arial" charset="0"/>
              </a:rPr>
              <a:t>Tbx3 Gen</a:t>
            </a:r>
          </a:p>
          <a:p>
            <a:r>
              <a:rPr lang="hu-HU" sz="2800" smtClean="0">
                <a:latin typeface="Arial" charset="0"/>
                <a:cs typeface="Arial" charset="0"/>
              </a:rPr>
              <a:t>Maus TBX3 Protein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srcRect/>
          <a:stretch>
            <a:fillRect/>
          </a:stretch>
        </p:blipFill>
        <p:spPr bwMode="auto">
          <a:xfrm>
            <a:off x="250825" y="333375"/>
            <a:ext cx="4030663" cy="2705100"/>
          </a:xfrm>
          <a:prstGeom prst="rect">
            <a:avLst/>
          </a:prstGeom>
          <a:noFill/>
          <a:ln w="9525">
            <a:noFill/>
            <a:miter lim="800000"/>
            <a:headEnd/>
            <a:tailEnd/>
          </a:ln>
        </p:spPr>
      </p:pic>
      <p:pic>
        <p:nvPicPr>
          <p:cNvPr id="223234" name="Picture 3"/>
          <p:cNvPicPr>
            <a:picLocks noChangeAspect="1" noChangeArrowheads="1"/>
          </p:cNvPicPr>
          <p:nvPr/>
        </p:nvPicPr>
        <p:blipFill>
          <a:blip r:embed="rId4" cstate="screen"/>
          <a:srcRect/>
          <a:stretch>
            <a:fillRect/>
          </a:stretch>
        </p:blipFill>
        <p:spPr bwMode="auto">
          <a:xfrm>
            <a:off x="4278313" y="1844675"/>
            <a:ext cx="4572000" cy="4795838"/>
          </a:xfrm>
          <a:prstGeom prst="rect">
            <a:avLst/>
          </a:prstGeom>
          <a:noFill/>
          <a:ln w="9525">
            <a:noFill/>
            <a:miter lim="800000"/>
            <a:headEnd/>
            <a:tailEnd/>
          </a:ln>
        </p:spPr>
      </p:pic>
      <p:sp>
        <p:nvSpPr>
          <p:cNvPr id="223235" name="Text Box 5"/>
          <p:cNvSpPr txBox="1">
            <a:spLocks noChangeArrowheads="1"/>
          </p:cNvSpPr>
          <p:nvPr/>
        </p:nvSpPr>
        <p:spPr bwMode="auto">
          <a:xfrm>
            <a:off x="179512" y="5589240"/>
            <a:ext cx="4032448" cy="646331"/>
          </a:xfrm>
          <a:prstGeom prst="rect">
            <a:avLst/>
          </a:prstGeom>
          <a:noFill/>
          <a:ln w="9525">
            <a:noFill/>
            <a:miter lim="800000"/>
            <a:headEnd/>
            <a:tailEnd/>
          </a:ln>
        </p:spPr>
        <p:txBody>
          <a:bodyPr wrap="square">
            <a:spAutoFit/>
          </a:bodyPr>
          <a:lstStyle/>
          <a:p>
            <a:pPr eaLnBrk="0" hangingPunct="0">
              <a:spcBef>
                <a:spcPct val="50000"/>
              </a:spcBef>
            </a:pPr>
            <a:r>
              <a:rPr lang="hu-HU" sz="1800" dirty="0">
                <a:latin typeface="Arial" pitchFamily="34" charset="0"/>
                <a:cs typeface="Arial" pitchFamily="34" charset="0"/>
              </a:rPr>
              <a:t>Die </a:t>
            </a:r>
            <a:r>
              <a:rPr lang="hu-HU" sz="1800" dirty="0" err="1">
                <a:latin typeface="Arial" pitchFamily="34" charset="0"/>
                <a:cs typeface="Arial" pitchFamily="34" charset="0"/>
              </a:rPr>
              <a:t>Rolle</a:t>
            </a:r>
            <a:r>
              <a:rPr lang="hu-HU" sz="1800" dirty="0">
                <a:latin typeface="Arial" pitchFamily="34" charset="0"/>
                <a:cs typeface="Arial" pitchFamily="34" charset="0"/>
              </a:rPr>
              <a:t> der Tbx2 und Tbx3 in der </a:t>
            </a:r>
            <a:r>
              <a:rPr lang="hu-HU" sz="1800" dirty="0" err="1">
                <a:latin typeface="Arial" pitchFamily="34" charset="0"/>
                <a:cs typeface="Arial" pitchFamily="34" charset="0"/>
              </a:rPr>
              <a:t>Bestimmung</a:t>
            </a:r>
            <a:r>
              <a:rPr lang="hu-HU" sz="1800" dirty="0">
                <a:latin typeface="Arial" pitchFamily="34" charset="0"/>
                <a:cs typeface="Arial" pitchFamily="34" charset="0"/>
              </a:rPr>
              <a:t> </a:t>
            </a:r>
            <a:r>
              <a:rPr lang="hu-HU" sz="1800" dirty="0" err="1" smtClean="0">
                <a:latin typeface="Arial" pitchFamily="34" charset="0"/>
                <a:cs typeface="Arial" pitchFamily="34" charset="0"/>
              </a:rPr>
              <a:t>der</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Fingeridentität</a:t>
            </a:r>
            <a:endParaRPr lang="hu-HU" sz="1800" dirty="0">
              <a:latin typeface="Arial" pitchFamily="34" charset="0"/>
              <a:cs typeface="Arial" pitchFamily="34" charset="0"/>
            </a:endParaRPr>
          </a:p>
        </p:txBody>
      </p:sp>
      <p:sp>
        <p:nvSpPr>
          <p:cNvPr id="5" name="Szövegdoboz 4"/>
          <p:cNvSpPr txBox="1"/>
          <p:nvPr/>
        </p:nvSpPr>
        <p:spPr>
          <a:xfrm>
            <a:off x="4499992" y="188640"/>
            <a:ext cx="4644008" cy="1200329"/>
          </a:xfrm>
          <a:prstGeom prst="rect">
            <a:avLst/>
          </a:prstGeom>
          <a:noFill/>
        </p:spPr>
        <p:txBody>
          <a:bodyPr wrap="square" rtlCol="0">
            <a:spAutoFit/>
          </a:bodyPr>
          <a:lstStyle/>
          <a:p>
            <a:r>
              <a:rPr lang="hu-HU" sz="1800" dirty="0" err="1" smtClean="0">
                <a:latin typeface="Arial" pitchFamily="34" charset="0"/>
                <a:cs typeface="Arial" pitchFamily="34" charset="0"/>
              </a:rPr>
              <a:t>Extremitätsknospen</a:t>
            </a:r>
            <a:r>
              <a:rPr lang="hu-HU" sz="1800" dirty="0" smtClean="0">
                <a:latin typeface="Arial" pitchFamily="34" charset="0"/>
                <a:cs typeface="Arial" pitchFamily="34" charset="0"/>
              </a:rPr>
              <a:t> von </a:t>
            </a:r>
            <a:r>
              <a:rPr lang="hu-HU" sz="1800" dirty="0" err="1" smtClean="0">
                <a:latin typeface="Arial" pitchFamily="34" charset="0"/>
                <a:cs typeface="Arial" pitchFamily="34" charset="0"/>
              </a:rPr>
              <a:t>Mausembryos</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in-situ</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Hybridisierung</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für</a:t>
            </a:r>
            <a:r>
              <a:rPr lang="hu-HU" sz="1800" dirty="0" smtClean="0">
                <a:latin typeface="Arial" pitchFamily="34" charset="0"/>
                <a:cs typeface="Arial" pitchFamily="34" charset="0"/>
              </a:rPr>
              <a:t> mRNS von TBX2 und TBX3: </a:t>
            </a:r>
            <a:r>
              <a:rPr lang="hu-HU" sz="1800" dirty="0" err="1" smtClean="0">
                <a:latin typeface="Arial" pitchFamily="34" charset="0"/>
                <a:cs typeface="Arial" pitchFamily="34" charset="0"/>
              </a:rPr>
              <a:t>das</a:t>
            </a:r>
            <a:r>
              <a:rPr lang="hu-HU" sz="1800" dirty="0" smtClean="0">
                <a:latin typeface="Arial" pitchFamily="34" charset="0"/>
                <a:cs typeface="Arial" pitchFamily="34" charset="0"/>
              </a:rPr>
              <a:t> lila </a:t>
            </a:r>
            <a:r>
              <a:rPr lang="hu-HU" sz="1800" dirty="0" err="1" smtClean="0">
                <a:latin typeface="Arial" pitchFamily="34" charset="0"/>
                <a:cs typeface="Arial" pitchFamily="34" charset="0"/>
              </a:rPr>
              <a:t>Signal</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erscheint</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auf</a:t>
            </a:r>
            <a:r>
              <a:rPr lang="hu-HU" sz="1800" dirty="0" smtClean="0">
                <a:latin typeface="Arial" pitchFamily="34" charset="0"/>
                <a:cs typeface="Arial" pitchFamily="34" charset="0"/>
              </a:rPr>
              <a:t> der </a:t>
            </a:r>
            <a:r>
              <a:rPr lang="hu-HU" sz="1800" dirty="0" err="1" smtClean="0">
                <a:latin typeface="Arial" pitchFamily="34" charset="0"/>
                <a:cs typeface="Arial" pitchFamily="34" charset="0"/>
              </a:rPr>
              <a:t>ulnaren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Seite</a:t>
            </a:r>
            <a:endParaRPr lang="de-DE" sz="1800" dirty="0">
              <a:latin typeface="Arial" pitchFamily="34" charset="0"/>
              <a:cs typeface="Arial" pitchFamily="34" charset="0"/>
            </a:endParaRPr>
          </a:p>
        </p:txBody>
      </p:sp>
      <p:cxnSp>
        <p:nvCxnSpPr>
          <p:cNvPr id="6" name="Egyenes összekötő nyíllal 5"/>
          <p:cNvCxnSpPr/>
          <p:nvPr/>
        </p:nvCxnSpPr>
        <p:spPr bwMode="auto">
          <a:xfrm flipH="1">
            <a:off x="4283968" y="692696"/>
            <a:ext cx="288032" cy="144017"/>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cstate="screen"/>
          <a:srcRect/>
          <a:stretch>
            <a:fillRect/>
          </a:stretch>
        </p:blipFill>
        <p:spPr bwMode="auto">
          <a:xfrm>
            <a:off x="0" y="484184"/>
            <a:ext cx="9144000" cy="6373816"/>
          </a:xfrm>
          <a:prstGeom prst="rect">
            <a:avLst/>
          </a:prstGeom>
          <a:noFill/>
          <a:ln w="9525">
            <a:noFill/>
            <a:miter lim="800000"/>
            <a:headEnd/>
            <a:tailEnd/>
          </a:ln>
        </p:spPr>
      </p:pic>
      <p:sp>
        <p:nvSpPr>
          <p:cNvPr id="3" name="Text Box 5"/>
          <p:cNvSpPr txBox="1">
            <a:spLocks noChangeArrowheads="1"/>
          </p:cNvSpPr>
          <p:nvPr/>
        </p:nvSpPr>
        <p:spPr bwMode="auto">
          <a:xfrm>
            <a:off x="251520" y="0"/>
            <a:ext cx="8496944" cy="369332"/>
          </a:xfrm>
          <a:prstGeom prst="rect">
            <a:avLst/>
          </a:prstGeom>
          <a:noFill/>
          <a:ln w="9525">
            <a:noFill/>
            <a:miter lim="800000"/>
            <a:headEnd/>
            <a:tailEnd/>
          </a:ln>
        </p:spPr>
        <p:txBody>
          <a:bodyPr wrap="square">
            <a:spAutoFit/>
          </a:bodyPr>
          <a:lstStyle/>
          <a:p>
            <a:pPr algn="ctr" eaLnBrk="0" hangingPunct="0">
              <a:spcBef>
                <a:spcPct val="50000"/>
              </a:spcBef>
            </a:pPr>
            <a:r>
              <a:rPr lang="hu-HU" sz="1800" dirty="0">
                <a:latin typeface="Arial" pitchFamily="34" charset="0"/>
                <a:cs typeface="Arial" pitchFamily="34" charset="0"/>
              </a:rPr>
              <a:t>Die </a:t>
            </a:r>
            <a:r>
              <a:rPr lang="hu-HU" sz="1800" dirty="0" err="1" smtClean="0">
                <a:latin typeface="Arial" pitchFamily="34" charset="0"/>
                <a:cs typeface="Arial" pitchFamily="34" charset="0"/>
              </a:rPr>
              <a:t>Induktion</a:t>
            </a:r>
            <a:r>
              <a:rPr lang="hu-HU" sz="1800" dirty="0" smtClean="0">
                <a:latin typeface="Arial" pitchFamily="34" charset="0"/>
                <a:cs typeface="Arial" pitchFamily="34" charset="0"/>
              </a:rPr>
              <a:t> der </a:t>
            </a:r>
            <a:r>
              <a:rPr lang="hu-HU" sz="1800" dirty="0" err="1" smtClean="0">
                <a:latin typeface="Arial" pitchFamily="34" charset="0"/>
                <a:cs typeface="Arial" pitchFamily="34" charset="0"/>
              </a:rPr>
              <a:t>Brustdrüse</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Einwirkung</a:t>
            </a:r>
            <a:r>
              <a:rPr lang="hu-HU" sz="1800" dirty="0" smtClean="0">
                <a:latin typeface="Arial" pitchFamily="34" charset="0"/>
                <a:cs typeface="Arial" pitchFamily="34" charset="0"/>
              </a:rPr>
              <a:t> des </a:t>
            </a:r>
            <a:r>
              <a:rPr lang="hu-HU" sz="1800" dirty="0" err="1" smtClean="0">
                <a:latin typeface="Arial" pitchFamily="34" charset="0"/>
                <a:cs typeface="Arial" pitchFamily="34" charset="0"/>
              </a:rPr>
              <a:t>Mesenchyms</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auf</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das</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Ektoderm</a:t>
            </a:r>
            <a:endParaRPr lang="hu-HU" sz="1800" dirty="0">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p:cNvPicPr>
            <a:picLocks noChangeAspect="1" noChangeArrowheads="1"/>
          </p:cNvPicPr>
          <p:nvPr/>
        </p:nvPicPr>
        <p:blipFill>
          <a:blip r:embed="rId3" cstate="screen"/>
          <a:srcRect/>
          <a:stretch>
            <a:fillRect/>
          </a:stretch>
        </p:blipFill>
        <p:spPr bwMode="auto">
          <a:xfrm>
            <a:off x="179388" y="58738"/>
            <a:ext cx="7067550" cy="6683375"/>
          </a:xfrm>
          <a:prstGeom prst="rect">
            <a:avLst/>
          </a:prstGeom>
          <a:noFill/>
          <a:ln w="9525">
            <a:noFill/>
            <a:miter lim="800000"/>
            <a:headEnd/>
            <a:tailEnd/>
          </a:ln>
        </p:spPr>
      </p:pic>
      <p:pic>
        <p:nvPicPr>
          <p:cNvPr id="227330" name="Picture 3"/>
          <p:cNvPicPr>
            <a:picLocks noChangeAspect="1" noChangeArrowheads="1"/>
          </p:cNvPicPr>
          <p:nvPr/>
        </p:nvPicPr>
        <p:blipFill>
          <a:blip r:embed="rId4" cstate="screen"/>
          <a:srcRect/>
          <a:stretch>
            <a:fillRect/>
          </a:stretch>
        </p:blipFill>
        <p:spPr bwMode="auto">
          <a:xfrm>
            <a:off x="6473825" y="49213"/>
            <a:ext cx="2670175" cy="16033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Tbx3-AbCam"/>
          <p:cNvPicPr>
            <a:picLocks noChangeAspect="1" noChangeArrowheads="1"/>
          </p:cNvPicPr>
          <p:nvPr/>
        </p:nvPicPr>
        <p:blipFill>
          <a:blip r:embed="rId2" cstate="print"/>
          <a:srcRect/>
          <a:stretch>
            <a:fillRect/>
          </a:stretch>
        </p:blipFill>
        <p:spPr bwMode="auto">
          <a:xfrm>
            <a:off x="684213" y="471488"/>
            <a:ext cx="6624637" cy="5149850"/>
          </a:xfrm>
          <a:prstGeom prst="rect">
            <a:avLst/>
          </a:prstGeom>
          <a:noFill/>
          <a:ln w="9525">
            <a:noFill/>
            <a:miter lim="800000"/>
            <a:headEnd/>
            <a:tailEnd/>
          </a:ln>
        </p:spPr>
      </p:pic>
      <p:sp>
        <p:nvSpPr>
          <p:cNvPr id="18434" name="Text Box 5"/>
          <p:cNvSpPr txBox="1">
            <a:spLocks noChangeArrowheads="1"/>
          </p:cNvSpPr>
          <p:nvPr/>
        </p:nvSpPr>
        <p:spPr bwMode="auto">
          <a:xfrm>
            <a:off x="539750" y="5734050"/>
            <a:ext cx="8496300" cy="1169988"/>
          </a:xfrm>
          <a:prstGeom prst="rect">
            <a:avLst/>
          </a:prstGeom>
          <a:noFill/>
          <a:ln w="9525">
            <a:noFill/>
            <a:miter lim="800000"/>
            <a:headEnd/>
            <a:tailEnd/>
          </a:ln>
        </p:spPr>
        <p:txBody>
          <a:bodyPr>
            <a:spAutoFit/>
          </a:bodyPr>
          <a:lstStyle/>
          <a:p>
            <a:pPr eaLnBrk="0" hangingPunct="0">
              <a:spcBef>
                <a:spcPct val="50000"/>
              </a:spcBef>
            </a:pPr>
            <a:r>
              <a:rPr lang="hu-HU" sz="1400" b="1">
                <a:solidFill>
                  <a:srgbClr val="00B050"/>
                </a:solidFill>
              </a:rPr>
              <a:t>anti-Tbx3-Alexa488</a:t>
            </a:r>
            <a:r>
              <a:rPr lang="hu-HU" sz="1400" b="1"/>
              <a:t> das ist ein Antikörper gegen Tbx3 Protein, markiert mit </a:t>
            </a:r>
            <a:r>
              <a:rPr lang="hu-HU" sz="1400" b="1">
                <a:solidFill>
                  <a:srgbClr val="00B050"/>
                </a:solidFill>
              </a:rPr>
              <a:t>Alexa488 Fluorokrom.</a:t>
            </a:r>
          </a:p>
          <a:p>
            <a:pPr eaLnBrk="0" hangingPunct="0">
              <a:spcBef>
                <a:spcPct val="50000"/>
              </a:spcBef>
            </a:pPr>
            <a:r>
              <a:rPr lang="hu-HU" sz="1400" b="1">
                <a:solidFill>
                  <a:srgbClr val="FF0000"/>
                </a:solidFill>
              </a:rPr>
              <a:t>WGA-Alexa594</a:t>
            </a:r>
            <a:r>
              <a:rPr lang="hu-HU" sz="1400" b="1"/>
              <a:t> ist ein Lektin, bindet spezifisch zu N-ac-Glukosamin und Sialsäure. Es wird für Zellmembran-Markierung benutzt. WGA ist kovalent mit </a:t>
            </a:r>
            <a:r>
              <a:rPr lang="hu-HU" sz="1400" b="1">
                <a:solidFill>
                  <a:srgbClr val="FF0000"/>
                </a:solidFill>
              </a:rPr>
              <a:t>Alexa 594 Fluorokrom </a:t>
            </a:r>
            <a:r>
              <a:rPr lang="hu-HU" sz="1400" b="1"/>
              <a:t>gebunden.</a:t>
            </a:r>
          </a:p>
          <a:p>
            <a:pPr eaLnBrk="0" hangingPunct="0">
              <a:spcBef>
                <a:spcPct val="50000"/>
              </a:spcBef>
            </a:pPr>
            <a:r>
              <a:rPr lang="hu-HU" sz="1400" b="1">
                <a:solidFill>
                  <a:srgbClr val="0033CC"/>
                </a:solidFill>
              </a:rPr>
              <a:t>DAPI</a:t>
            </a:r>
            <a:r>
              <a:rPr lang="hu-HU" sz="1400" b="1"/>
              <a:t>: </a:t>
            </a:r>
            <a:r>
              <a:rPr lang="hu-HU" sz="1400" b="1">
                <a:solidFill>
                  <a:srgbClr val="0033CC"/>
                </a:solidFill>
              </a:rPr>
              <a:t>d</a:t>
            </a:r>
            <a:r>
              <a:rPr lang="hu-HU" sz="1400" b="1"/>
              <a:t>i</a:t>
            </a:r>
            <a:r>
              <a:rPr lang="hu-HU" sz="1400" b="1">
                <a:solidFill>
                  <a:srgbClr val="0033CC"/>
                </a:solidFill>
              </a:rPr>
              <a:t>a</a:t>
            </a:r>
            <a:r>
              <a:rPr lang="hu-HU" sz="1400" b="1"/>
              <a:t>mino-</a:t>
            </a:r>
            <a:r>
              <a:rPr lang="hu-HU" sz="1400" b="1">
                <a:solidFill>
                  <a:srgbClr val="0033CC"/>
                </a:solidFill>
              </a:rPr>
              <a:t>p</a:t>
            </a:r>
            <a:r>
              <a:rPr lang="hu-HU" sz="1400" b="1"/>
              <a:t>henyl</a:t>
            </a:r>
            <a:r>
              <a:rPr lang="hu-HU" sz="1400" b="1">
                <a:solidFill>
                  <a:srgbClr val="0033CC"/>
                </a:solidFill>
              </a:rPr>
              <a:t>i</a:t>
            </a:r>
            <a:r>
              <a:rPr lang="hu-HU" sz="1400" b="1"/>
              <a:t>ndol: ein Fluorokrom, das bindet sich spezifisch zur DNS.</a:t>
            </a:r>
          </a:p>
        </p:txBody>
      </p:sp>
      <p:sp>
        <p:nvSpPr>
          <p:cNvPr id="18435" name="Szövegdoboz 3"/>
          <p:cNvSpPr txBox="1">
            <a:spLocks noChangeArrowheads="1"/>
          </p:cNvSpPr>
          <p:nvPr/>
        </p:nvSpPr>
        <p:spPr bwMode="auto">
          <a:xfrm>
            <a:off x="899593" y="0"/>
            <a:ext cx="8136458" cy="461665"/>
          </a:xfrm>
          <a:prstGeom prst="rect">
            <a:avLst/>
          </a:prstGeom>
          <a:noFill/>
          <a:ln w="9525">
            <a:noFill/>
            <a:miter lim="800000"/>
            <a:headEnd/>
            <a:tailEnd/>
          </a:ln>
        </p:spPr>
        <p:txBody>
          <a:bodyPr wrap="square">
            <a:spAutoFit/>
          </a:bodyPr>
          <a:lstStyle/>
          <a:p>
            <a:pPr eaLnBrk="0" hangingPunct="0"/>
            <a:r>
              <a:rPr lang="hu-HU" dirty="0" err="1" smtClean="0"/>
              <a:t>Lokalisation</a:t>
            </a:r>
            <a:r>
              <a:rPr lang="hu-HU" dirty="0" smtClean="0"/>
              <a:t> </a:t>
            </a:r>
            <a:r>
              <a:rPr lang="hu-HU" dirty="0" err="1" smtClean="0"/>
              <a:t>einer</a:t>
            </a:r>
            <a:r>
              <a:rPr lang="hu-HU" dirty="0" smtClean="0"/>
              <a:t> TF in </a:t>
            </a:r>
            <a:r>
              <a:rPr lang="hu-HU" dirty="0" err="1" smtClean="0"/>
              <a:t>dem</a:t>
            </a:r>
            <a:r>
              <a:rPr lang="hu-HU" dirty="0" smtClean="0"/>
              <a:t> </a:t>
            </a:r>
            <a:r>
              <a:rPr lang="hu-HU" dirty="0" err="1" smtClean="0"/>
              <a:t>Zellkern</a:t>
            </a:r>
            <a:r>
              <a:rPr lang="hu-HU" dirty="0" smtClean="0"/>
              <a:t>: TBX3</a:t>
            </a:r>
            <a:endParaRPr lang="de-DE"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682" name="Object 2"/>
          <p:cNvGraphicFramePr>
            <a:graphicFrameLocks noChangeAspect="1"/>
          </p:cNvGraphicFramePr>
          <p:nvPr/>
        </p:nvGraphicFramePr>
        <p:xfrm>
          <a:off x="179388" y="188913"/>
          <a:ext cx="6076950" cy="6480175"/>
        </p:xfrm>
        <a:graphic>
          <a:graphicData uri="http://schemas.openxmlformats.org/presentationml/2006/ole">
            <mc:AlternateContent xmlns:mc="http://schemas.openxmlformats.org/markup-compatibility/2006">
              <mc:Choice xmlns:v="urn:schemas-microsoft-com:vml" Requires="v">
                <p:oleObj spid="_x0000_s199684" name="Image" r:id="rId4" imgW="14526984" imgH="15492063" progId="Photoshop.Image.7">
                  <p:embed/>
                </p:oleObj>
              </mc:Choice>
              <mc:Fallback>
                <p:oleObj name="Image" r:id="rId4" imgW="14526984" imgH="15492063" progId="Photoshop.Image.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6076950"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9683" name="Text Box 6"/>
          <p:cNvSpPr txBox="1">
            <a:spLocks noChangeArrowheads="1"/>
          </p:cNvSpPr>
          <p:nvPr/>
        </p:nvSpPr>
        <p:spPr bwMode="auto">
          <a:xfrm>
            <a:off x="6443663" y="1052513"/>
            <a:ext cx="2376487" cy="3597275"/>
          </a:xfrm>
          <a:prstGeom prst="rect">
            <a:avLst/>
          </a:prstGeom>
          <a:noFill/>
          <a:ln w="9525">
            <a:noFill/>
            <a:miter lim="800000"/>
            <a:headEnd/>
            <a:tailEnd/>
          </a:ln>
        </p:spPr>
        <p:txBody>
          <a:bodyPr>
            <a:spAutoFit/>
          </a:bodyPr>
          <a:lstStyle/>
          <a:p>
            <a:pPr eaLnBrk="0" hangingPunct="0">
              <a:spcBef>
                <a:spcPct val="50000"/>
              </a:spcBef>
            </a:pPr>
            <a:r>
              <a:rPr lang="hu-HU" sz="2000" dirty="0"/>
              <a:t>ISH </a:t>
            </a:r>
            <a:r>
              <a:rPr lang="hu-HU" sz="2000" dirty="0" err="1"/>
              <a:t>für</a:t>
            </a:r>
            <a:r>
              <a:rPr lang="hu-HU" sz="2000" dirty="0"/>
              <a:t> Wnt10b </a:t>
            </a:r>
            <a:r>
              <a:rPr lang="hu-HU" sz="2000" dirty="0" err="1"/>
              <a:t>während</a:t>
            </a:r>
            <a:r>
              <a:rPr lang="hu-HU" sz="2000" dirty="0"/>
              <a:t> </a:t>
            </a:r>
            <a:r>
              <a:rPr lang="hu-HU" sz="2000" dirty="0" err="1"/>
              <a:t>Mammogenese</a:t>
            </a:r>
            <a:r>
              <a:rPr lang="hu-HU" sz="2000" dirty="0"/>
              <a:t> der </a:t>
            </a:r>
            <a:r>
              <a:rPr lang="hu-HU" sz="2000" dirty="0" err="1"/>
              <a:t>Mause</a:t>
            </a:r>
            <a:r>
              <a:rPr lang="hu-HU" sz="2000" dirty="0"/>
              <a:t> </a:t>
            </a:r>
            <a:r>
              <a:rPr lang="hu-HU" sz="2000" dirty="0" smtClean="0"/>
              <a:t>(von 36 </a:t>
            </a:r>
            <a:r>
              <a:rPr lang="hu-HU" sz="2000" dirty="0" err="1" smtClean="0"/>
              <a:t>Somiten</a:t>
            </a:r>
            <a:r>
              <a:rPr lang="hu-HU" sz="2000" dirty="0" smtClean="0"/>
              <a:t> </a:t>
            </a:r>
            <a:r>
              <a:rPr lang="hu-HU" sz="2000" dirty="0" err="1" smtClean="0"/>
              <a:t>bis</a:t>
            </a:r>
            <a:r>
              <a:rPr lang="hu-HU" sz="2000" dirty="0" smtClean="0"/>
              <a:t> 49 </a:t>
            </a:r>
            <a:r>
              <a:rPr lang="hu-HU" sz="2000" dirty="0" err="1"/>
              <a:t>Somitensatdium</a:t>
            </a:r>
            <a:r>
              <a:rPr lang="hu-HU" sz="2000" dirty="0"/>
              <a:t>)</a:t>
            </a:r>
          </a:p>
          <a:p>
            <a:pPr eaLnBrk="0" hangingPunct="0">
              <a:spcBef>
                <a:spcPct val="50000"/>
              </a:spcBef>
            </a:pPr>
            <a:r>
              <a:rPr lang="hu-HU" sz="2000" dirty="0"/>
              <a:t>ml: </a:t>
            </a:r>
            <a:r>
              <a:rPr lang="hu-HU" sz="2000" dirty="0" err="1"/>
              <a:t>mediale</a:t>
            </a:r>
            <a:r>
              <a:rPr lang="hu-HU" sz="2000" dirty="0"/>
              <a:t> </a:t>
            </a:r>
            <a:r>
              <a:rPr lang="hu-HU" sz="2000" dirty="0" err="1"/>
              <a:t>Milchleiste</a:t>
            </a:r>
            <a:r>
              <a:rPr lang="hu-HU" sz="2000" dirty="0"/>
              <a:t>, die </a:t>
            </a:r>
            <a:r>
              <a:rPr lang="hu-HU" sz="2000" dirty="0" err="1"/>
              <a:t>Zahlen</a:t>
            </a:r>
            <a:r>
              <a:rPr lang="hu-HU" sz="2000" dirty="0"/>
              <a:t> </a:t>
            </a:r>
            <a:r>
              <a:rPr lang="hu-HU" sz="2000" dirty="0" err="1"/>
              <a:t>markieren</a:t>
            </a:r>
            <a:r>
              <a:rPr lang="hu-HU" sz="2000" dirty="0"/>
              <a:t> </a:t>
            </a:r>
            <a:r>
              <a:rPr lang="hu-HU" sz="2000" dirty="0" err="1"/>
              <a:t>die</a:t>
            </a:r>
            <a:r>
              <a:rPr lang="hu-HU" sz="2000" dirty="0"/>
              <a:t> </a:t>
            </a:r>
            <a:r>
              <a:rPr lang="hu-HU" sz="2000" dirty="0" err="1"/>
              <a:t>Milchplakoden</a:t>
            </a:r>
            <a:r>
              <a:rPr lang="hu-HU" sz="2000" dirty="0"/>
              <a:t> (1-5)</a:t>
            </a:r>
          </a:p>
        </p:txBody>
      </p:sp>
      <p:sp>
        <p:nvSpPr>
          <p:cNvPr id="199685" name="Text Box 9"/>
          <p:cNvSpPr txBox="1">
            <a:spLocks noChangeArrowheads="1"/>
          </p:cNvSpPr>
          <p:nvPr/>
        </p:nvSpPr>
        <p:spPr bwMode="auto">
          <a:xfrm>
            <a:off x="6300788" y="5661025"/>
            <a:ext cx="2663825" cy="701675"/>
          </a:xfrm>
          <a:prstGeom prst="rect">
            <a:avLst/>
          </a:prstGeom>
          <a:noFill/>
          <a:ln w="9525">
            <a:noFill/>
            <a:miter lim="800000"/>
            <a:headEnd/>
            <a:tailEnd/>
          </a:ln>
        </p:spPr>
        <p:txBody>
          <a:bodyPr>
            <a:spAutoFit/>
          </a:bodyPr>
          <a:lstStyle/>
          <a:p>
            <a:pPr eaLnBrk="0" hangingPunct="0">
              <a:spcBef>
                <a:spcPct val="50000"/>
              </a:spcBef>
            </a:pPr>
            <a:r>
              <a:rPr lang="hu-HU" sz="2000"/>
              <a:t>dl: dorsal line</a:t>
            </a:r>
            <a:br>
              <a:rPr lang="hu-HU" sz="2000"/>
            </a:br>
            <a:r>
              <a:rPr lang="hu-HU" sz="2000"/>
              <a:t>ml: mammary line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706" name="Object 2"/>
          <p:cNvGraphicFramePr>
            <a:graphicFrameLocks noChangeAspect="1"/>
          </p:cNvGraphicFramePr>
          <p:nvPr/>
        </p:nvGraphicFramePr>
        <p:xfrm>
          <a:off x="0" y="2351088"/>
          <a:ext cx="9144000" cy="1509712"/>
        </p:xfrm>
        <a:graphic>
          <a:graphicData uri="http://schemas.openxmlformats.org/presentationml/2006/ole">
            <mc:AlternateContent xmlns:mc="http://schemas.openxmlformats.org/markup-compatibility/2006">
              <mc:Choice xmlns:v="urn:schemas-microsoft-com:vml" Requires="v">
                <p:oleObj spid="_x0000_s288772" name="Image" r:id="rId4" imgW="14526984" imgH="2400000" progId="Photoshop.Image.7">
                  <p:embed/>
                </p:oleObj>
              </mc:Choice>
              <mc:Fallback>
                <p:oleObj name="Image" r:id="rId4" imgW="14526984" imgH="2400000" progId="Photoshop.Image.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51088"/>
                        <a:ext cx="9144000"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0708" name="Text Box 7"/>
          <p:cNvSpPr txBox="1">
            <a:spLocks noChangeArrowheads="1"/>
          </p:cNvSpPr>
          <p:nvPr/>
        </p:nvSpPr>
        <p:spPr bwMode="auto">
          <a:xfrm>
            <a:off x="683568" y="1052513"/>
            <a:ext cx="8208912" cy="1015663"/>
          </a:xfrm>
          <a:prstGeom prst="rect">
            <a:avLst/>
          </a:prstGeom>
          <a:noFill/>
          <a:ln w="9525">
            <a:noFill/>
            <a:miter lim="800000"/>
            <a:headEnd/>
            <a:tailEnd/>
          </a:ln>
        </p:spPr>
        <p:txBody>
          <a:bodyPr wrap="square">
            <a:spAutoFit/>
          </a:bodyPr>
          <a:lstStyle/>
          <a:p>
            <a:pPr algn="ctr" eaLnBrk="0" hangingPunct="0">
              <a:spcBef>
                <a:spcPct val="50000"/>
              </a:spcBef>
            </a:pPr>
            <a:r>
              <a:rPr lang="hu-HU" dirty="0" err="1"/>
              <a:t>Expression</a:t>
            </a:r>
            <a:r>
              <a:rPr lang="hu-HU" dirty="0"/>
              <a:t> von Wnt6 in 43 </a:t>
            </a:r>
            <a:r>
              <a:rPr lang="hu-HU" dirty="0" err="1"/>
              <a:t>oder</a:t>
            </a:r>
            <a:r>
              <a:rPr lang="hu-HU" dirty="0"/>
              <a:t> </a:t>
            </a:r>
            <a:r>
              <a:rPr lang="hu-HU" dirty="0" smtClean="0"/>
              <a:t>47 </a:t>
            </a:r>
            <a:r>
              <a:rPr lang="hu-HU" dirty="0" err="1"/>
              <a:t>Somiten</a:t>
            </a:r>
            <a:r>
              <a:rPr lang="hu-HU" dirty="0"/>
              <a:t> </a:t>
            </a:r>
            <a:r>
              <a:rPr lang="hu-HU" dirty="0" err="1" smtClean="0"/>
              <a:t>Mausembryo</a:t>
            </a:r>
            <a:endParaRPr lang="hu-HU" dirty="0" smtClean="0"/>
          </a:p>
          <a:p>
            <a:pPr algn="ctr" eaLnBrk="0" hangingPunct="0">
              <a:spcBef>
                <a:spcPct val="50000"/>
              </a:spcBef>
            </a:pPr>
            <a:r>
              <a:rPr lang="hu-HU" dirty="0" err="1" smtClean="0"/>
              <a:t>Ganzkörper-Querschnitt</a:t>
            </a:r>
            <a:endParaRPr lang="hu-HU" dirty="0"/>
          </a:p>
        </p:txBody>
      </p:sp>
      <p:sp>
        <p:nvSpPr>
          <p:cNvPr id="200709" name="Text Box 8"/>
          <p:cNvSpPr txBox="1">
            <a:spLocks noChangeArrowheads="1"/>
          </p:cNvSpPr>
          <p:nvPr/>
        </p:nvSpPr>
        <p:spPr bwMode="auto">
          <a:xfrm>
            <a:off x="6227763" y="4797425"/>
            <a:ext cx="2663825" cy="701675"/>
          </a:xfrm>
          <a:prstGeom prst="rect">
            <a:avLst/>
          </a:prstGeom>
          <a:noFill/>
          <a:ln w="9525">
            <a:noFill/>
            <a:miter lim="800000"/>
            <a:headEnd/>
            <a:tailEnd/>
          </a:ln>
        </p:spPr>
        <p:txBody>
          <a:bodyPr>
            <a:spAutoFit/>
          </a:bodyPr>
          <a:lstStyle/>
          <a:p>
            <a:pPr eaLnBrk="0" hangingPunct="0">
              <a:spcBef>
                <a:spcPct val="50000"/>
              </a:spcBef>
            </a:pPr>
            <a:r>
              <a:rPr lang="hu-HU" sz="2000"/>
              <a:t>dl: dorsal line</a:t>
            </a:r>
            <a:br>
              <a:rPr lang="hu-HU" sz="2000"/>
            </a:br>
            <a:r>
              <a:rPr lang="hu-HU" sz="2000"/>
              <a:t>ml: mammary line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4"/>
          <p:cNvPicPr>
            <a:picLocks noChangeAspect="1" noChangeArrowheads="1"/>
          </p:cNvPicPr>
          <p:nvPr/>
        </p:nvPicPr>
        <p:blipFill>
          <a:blip r:embed="rId3" cstate="screen"/>
          <a:srcRect/>
          <a:stretch>
            <a:fillRect/>
          </a:stretch>
        </p:blipFill>
        <p:spPr bwMode="auto">
          <a:xfrm>
            <a:off x="250825" y="188913"/>
            <a:ext cx="4487863" cy="6408737"/>
          </a:xfrm>
          <a:prstGeom prst="rect">
            <a:avLst/>
          </a:prstGeom>
          <a:noFill/>
          <a:ln w="9525">
            <a:noFill/>
            <a:miter lim="800000"/>
            <a:headEnd/>
            <a:tailEnd/>
          </a:ln>
        </p:spPr>
      </p:pic>
      <p:sp>
        <p:nvSpPr>
          <p:cNvPr id="228354" name="Text Box 6"/>
          <p:cNvSpPr txBox="1">
            <a:spLocks noChangeArrowheads="1"/>
          </p:cNvSpPr>
          <p:nvPr/>
        </p:nvSpPr>
        <p:spPr bwMode="auto">
          <a:xfrm>
            <a:off x="5004049" y="476250"/>
            <a:ext cx="3816424" cy="4662815"/>
          </a:xfrm>
          <a:prstGeom prst="rect">
            <a:avLst/>
          </a:prstGeom>
          <a:noFill/>
          <a:ln w="9525">
            <a:noFill/>
            <a:miter lim="800000"/>
            <a:headEnd/>
            <a:tailEnd/>
          </a:ln>
        </p:spPr>
        <p:txBody>
          <a:bodyPr wrap="square">
            <a:spAutoFit/>
          </a:bodyPr>
          <a:lstStyle/>
          <a:p>
            <a:pPr eaLnBrk="0" hangingPunct="0">
              <a:spcBef>
                <a:spcPct val="50000"/>
              </a:spcBef>
            </a:pPr>
            <a:r>
              <a:rPr lang="hu-HU" sz="1800" dirty="0">
                <a:latin typeface="Arial" pitchFamily="34" charset="0"/>
                <a:cs typeface="Arial" pitchFamily="34" charset="0"/>
              </a:rPr>
              <a:t>ISH </a:t>
            </a:r>
            <a:r>
              <a:rPr lang="hu-HU" sz="1800" dirty="0" err="1">
                <a:latin typeface="Arial" pitchFamily="34" charset="0"/>
                <a:cs typeface="Arial" pitchFamily="34" charset="0"/>
              </a:rPr>
              <a:t>für</a:t>
            </a:r>
            <a:r>
              <a:rPr lang="hu-HU" sz="1800" dirty="0">
                <a:latin typeface="Arial" pitchFamily="34" charset="0"/>
                <a:cs typeface="Arial" pitchFamily="34" charset="0"/>
              </a:rPr>
              <a:t> Tbx3 (und </a:t>
            </a:r>
            <a:r>
              <a:rPr lang="hu-HU" sz="1800" dirty="0" err="1">
                <a:latin typeface="Arial" pitchFamily="34" charset="0"/>
                <a:cs typeface="Arial" pitchFamily="34" charset="0"/>
              </a:rPr>
              <a:t>andere</a:t>
            </a:r>
            <a:r>
              <a:rPr lang="hu-HU" sz="1800" dirty="0">
                <a:latin typeface="Arial" pitchFamily="34" charset="0"/>
                <a:cs typeface="Arial" pitchFamily="34" charset="0"/>
              </a:rPr>
              <a:t> </a:t>
            </a:r>
            <a:r>
              <a:rPr lang="hu-HU" sz="1800" dirty="0" err="1">
                <a:latin typeface="Arial" pitchFamily="34" charset="0"/>
                <a:cs typeface="Arial" pitchFamily="34" charset="0"/>
              </a:rPr>
              <a:t>TF-en</a:t>
            </a:r>
            <a:r>
              <a:rPr lang="hu-HU" sz="1800" dirty="0">
                <a:latin typeface="Arial" pitchFamily="34" charset="0"/>
                <a:cs typeface="Arial" pitchFamily="34" charset="0"/>
              </a:rPr>
              <a:t>) </a:t>
            </a:r>
            <a:r>
              <a:rPr lang="hu-HU" sz="1800" dirty="0" err="1">
                <a:latin typeface="Arial" pitchFamily="34" charset="0"/>
                <a:cs typeface="Arial" pitchFamily="34" charset="0"/>
              </a:rPr>
              <a:t>während</a:t>
            </a:r>
            <a:r>
              <a:rPr lang="hu-HU" sz="1800" dirty="0">
                <a:latin typeface="Arial" pitchFamily="34" charset="0"/>
                <a:cs typeface="Arial" pitchFamily="34" charset="0"/>
              </a:rPr>
              <a:t> </a:t>
            </a:r>
            <a:r>
              <a:rPr lang="hu-HU" sz="1800" dirty="0" err="1">
                <a:latin typeface="Arial" pitchFamily="34" charset="0"/>
                <a:cs typeface="Arial" pitchFamily="34" charset="0"/>
              </a:rPr>
              <a:t>Mammogenese</a:t>
            </a:r>
            <a:r>
              <a:rPr lang="hu-HU" sz="1800" dirty="0">
                <a:latin typeface="Arial" pitchFamily="34" charset="0"/>
                <a:cs typeface="Arial" pitchFamily="34" charset="0"/>
              </a:rPr>
              <a:t> der </a:t>
            </a:r>
            <a:r>
              <a:rPr lang="hu-HU" sz="1800" dirty="0" err="1">
                <a:latin typeface="Arial" pitchFamily="34" charset="0"/>
                <a:cs typeface="Arial" pitchFamily="34" charset="0"/>
              </a:rPr>
              <a:t>Mause</a:t>
            </a:r>
            <a:r>
              <a:rPr lang="hu-HU" sz="1800" dirty="0" smtClean="0">
                <a:latin typeface="Arial" pitchFamily="34" charset="0"/>
                <a:cs typeface="Arial" pitchFamily="34" charset="0"/>
              </a:rPr>
              <a:t>.</a:t>
            </a:r>
          </a:p>
          <a:p>
            <a:pPr eaLnBrk="0" hangingPunct="0">
              <a:spcBef>
                <a:spcPct val="50000"/>
              </a:spcBef>
            </a:pPr>
            <a:r>
              <a:rPr lang="hu-HU" sz="1800" dirty="0" err="1" smtClean="0">
                <a:latin typeface="Arial" pitchFamily="34" charset="0"/>
                <a:cs typeface="Arial" pitchFamily="34" charset="0"/>
              </a:rPr>
              <a:t>Mausweibchen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haben</a:t>
            </a:r>
            <a:r>
              <a:rPr lang="hu-HU" sz="1800" dirty="0" smtClean="0">
                <a:latin typeface="Arial" pitchFamily="34" charset="0"/>
                <a:cs typeface="Arial" pitchFamily="34" charset="0"/>
              </a:rPr>
              <a:t> 5 </a:t>
            </a:r>
            <a:r>
              <a:rPr lang="hu-HU" sz="1800" dirty="0" err="1" smtClean="0">
                <a:latin typeface="Arial" pitchFamily="34" charset="0"/>
                <a:cs typeface="Arial" pitchFamily="34" charset="0"/>
              </a:rPr>
              <a:t>Paaren</a:t>
            </a:r>
            <a:r>
              <a:rPr lang="hu-HU" sz="1800" dirty="0" smtClean="0">
                <a:latin typeface="Arial" pitchFamily="34" charset="0"/>
                <a:cs typeface="Arial" pitchFamily="34" charset="0"/>
              </a:rPr>
              <a:t> von </a:t>
            </a:r>
            <a:r>
              <a:rPr lang="hu-HU" sz="1800" dirty="0" err="1" smtClean="0">
                <a:latin typeface="Arial" pitchFamily="34" charset="0"/>
                <a:cs typeface="Arial" pitchFamily="34" charset="0"/>
              </a:rPr>
              <a:t>Brustdrüse</a:t>
            </a:r>
            <a:r>
              <a:rPr lang="hu-HU" sz="1800" dirty="0" smtClean="0">
                <a:latin typeface="Arial" pitchFamily="34" charset="0"/>
                <a:cs typeface="Arial" pitchFamily="34" charset="0"/>
              </a:rPr>
              <a:t>. Die </a:t>
            </a:r>
            <a:r>
              <a:rPr lang="hu-HU" sz="1800" dirty="0" err="1" smtClean="0">
                <a:latin typeface="Arial" pitchFamily="34" charset="0"/>
                <a:cs typeface="Arial" pitchFamily="34" charset="0"/>
              </a:rPr>
              <a:t>Anlagen</a:t>
            </a:r>
            <a:r>
              <a:rPr lang="hu-HU" sz="1800" dirty="0" smtClean="0">
                <a:latin typeface="Arial" pitchFamily="34" charset="0"/>
                <a:cs typeface="Arial" pitchFamily="34" charset="0"/>
              </a:rPr>
              <a:t> von </a:t>
            </a:r>
            <a:r>
              <a:rPr lang="hu-HU" sz="1800" dirty="0" err="1" smtClean="0">
                <a:latin typeface="Arial" pitchFamily="34" charset="0"/>
                <a:cs typeface="Arial" pitchFamily="34" charset="0"/>
              </a:rPr>
              <a:t>diesen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Brustdrüsen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sieht</a:t>
            </a:r>
            <a:r>
              <a:rPr lang="hu-HU" sz="1800" dirty="0" smtClean="0">
                <a:latin typeface="Arial" pitchFamily="34" charset="0"/>
                <a:cs typeface="Arial" pitchFamily="34" charset="0"/>
              </a:rPr>
              <a:t> man </a:t>
            </a:r>
            <a:r>
              <a:rPr lang="hu-HU" sz="1800" dirty="0" err="1" smtClean="0">
                <a:latin typeface="Arial" pitchFamily="34" charset="0"/>
                <a:cs typeface="Arial" pitchFamily="34" charset="0"/>
              </a:rPr>
              <a:t>als</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lila-blau</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Pünktchen</a:t>
            </a:r>
            <a:r>
              <a:rPr lang="hu-HU" sz="1800" dirty="0" smtClean="0">
                <a:latin typeface="Arial" pitchFamily="34" charset="0"/>
                <a:cs typeface="Arial" pitchFamily="34" charset="0"/>
              </a:rPr>
              <a:t> an der </a:t>
            </a:r>
            <a:r>
              <a:rPr lang="hu-HU" sz="1800" dirty="0" err="1" smtClean="0">
                <a:latin typeface="Arial" pitchFamily="34" charset="0"/>
                <a:cs typeface="Arial" pitchFamily="34" charset="0"/>
              </a:rPr>
              <a:t>lateralen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Seite</a:t>
            </a:r>
            <a:r>
              <a:rPr lang="hu-HU" sz="1800" dirty="0" smtClean="0">
                <a:latin typeface="Arial" pitchFamily="34" charset="0"/>
                <a:cs typeface="Arial" pitchFamily="34" charset="0"/>
              </a:rPr>
              <a:t> des </a:t>
            </a:r>
            <a:r>
              <a:rPr lang="hu-HU" sz="1800" dirty="0" err="1" smtClean="0">
                <a:latin typeface="Arial" pitchFamily="34" charset="0"/>
                <a:cs typeface="Arial" pitchFamily="34" charset="0"/>
              </a:rPr>
              <a:t>Mauskörper</a:t>
            </a:r>
            <a:r>
              <a:rPr lang="hu-HU" sz="1800" dirty="0" smtClean="0">
                <a:latin typeface="Arial" pitchFamily="34" charset="0"/>
                <a:cs typeface="Arial" pitchFamily="34" charset="0"/>
              </a:rPr>
              <a:t> s(</a:t>
            </a:r>
            <a:r>
              <a:rPr lang="hu-HU" sz="1800" dirty="0" err="1" smtClean="0">
                <a:latin typeface="Arial" pitchFamily="34" charset="0"/>
                <a:cs typeface="Arial" pitchFamily="34" charset="0"/>
              </a:rPr>
              <a:t>Pfeile</a:t>
            </a:r>
            <a:r>
              <a:rPr lang="hu-HU" sz="1800" dirty="0" smtClean="0">
                <a:latin typeface="Arial" pitchFamily="34" charset="0"/>
                <a:cs typeface="Arial" pitchFamily="34" charset="0"/>
              </a:rPr>
              <a:t>). Die </a:t>
            </a:r>
            <a:r>
              <a:rPr lang="hu-HU" sz="1800" dirty="0" err="1" smtClean="0">
                <a:latin typeface="Arial" pitchFamily="34" charset="0"/>
                <a:cs typeface="Arial" pitchFamily="34" charset="0"/>
              </a:rPr>
              <a:t>Zahlen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geben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das</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Alter</a:t>
            </a:r>
            <a:r>
              <a:rPr lang="hu-HU" sz="1800" dirty="0" smtClean="0">
                <a:latin typeface="Arial" pitchFamily="34" charset="0"/>
                <a:cs typeface="Arial" pitchFamily="34" charset="0"/>
              </a:rPr>
              <a:t> des </a:t>
            </a:r>
            <a:r>
              <a:rPr lang="hu-HU" sz="1800" dirty="0" err="1" smtClean="0">
                <a:latin typeface="Arial" pitchFamily="34" charset="0"/>
                <a:cs typeface="Arial" pitchFamily="34" charset="0"/>
              </a:rPr>
              <a:t>Fetus</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Maus</a:t>
            </a:r>
            <a:r>
              <a:rPr lang="hu-HU" sz="1800" dirty="0" smtClean="0">
                <a:latin typeface="Arial" pitchFamily="34" charset="0"/>
                <a:cs typeface="Arial" pitchFamily="34" charset="0"/>
              </a:rPr>
              <a:t> hat 21 </a:t>
            </a:r>
            <a:r>
              <a:rPr lang="hu-HU" sz="1800" dirty="0" err="1" smtClean="0">
                <a:latin typeface="Arial" pitchFamily="34" charset="0"/>
                <a:cs typeface="Arial" pitchFamily="34" charset="0"/>
              </a:rPr>
              <a:t>Trachtigkeitsdauer</a:t>
            </a:r>
            <a:r>
              <a:rPr lang="hu-HU" sz="1800" dirty="0" smtClean="0">
                <a:latin typeface="Arial" pitchFamily="34" charset="0"/>
                <a:cs typeface="Arial" pitchFamily="34" charset="0"/>
              </a:rPr>
              <a:t>, 10,5 </a:t>
            </a:r>
            <a:r>
              <a:rPr lang="hu-HU" sz="1800" dirty="0" err="1" smtClean="0">
                <a:latin typeface="Arial" pitchFamily="34" charset="0"/>
                <a:cs typeface="Arial" pitchFamily="34" charset="0"/>
              </a:rPr>
              <a:t>bedeutet</a:t>
            </a:r>
            <a:r>
              <a:rPr lang="hu-HU" sz="1800" dirty="0" smtClean="0">
                <a:latin typeface="Arial" pitchFamily="34" charset="0"/>
                <a:cs typeface="Arial" pitchFamily="34" charset="0"/>
              </a:rPr>
              <a:t> ET10,5, </a:t>
            </a:r>
            <a:r>
              <a:rPr lang="hu-HU" sz="1800" dirty="0" err="1" smtClean="0">
                <a:latin typeface="Arial" pitchFamily="34" charset="0"/>
                <a:cs typeface="Arial" pitchFamily="34" charset="0"/>
              </a:rPr>
              <a:t>also</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mittlere</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Trächtigkeit</a:t>
            </a:r>
            <a:r>
              <a:rPr lang="hu-HU" sz="1800" dirty="0" smtClean="0">
                <a:latin typeface="Arial" pitchFamily="34" charset="0"/>
                <a:cs typeface="Arial" pitchFamily="34" charset="0"/>
              </a:rPr>
              <a:t>).</a:t>
            </a:r>
            <a:br>
              <a:rPr lang="hu-HU" sz="1800" dirty="0" smtClean="0">
                <a:latin typeface="Arial" pitchFamily="34" charset="0"/>
                <a:cs typeface="Arial" pitchFamily="34" charset="0"/>
              </a:rPr>
            </a:br>
            <a:r>
              <a:rPr lang="hu-HU" sz="1800" dirty="0" smtClean="0">
                <a:latin typeface="Arial" pitchFamily="34" charset="0"/>
                <a:cs typeface="Arial" pitchFamily="34" charset="0"/>
              </a:rPr>
              <a:t>An </a:t>
            </a:r>
            <a:r>
              <a:rPr lang="hu-HU" sz="1800" dirty="0" err="1" smtClean="0">
                <a:latin typeface="Arial" pitchFamily="34" charset="0"/>
                <a:cs typeface="Arial" pitchFamily="34" charset="0"/>
              </a:rPr>
              <a:t>Bilder</a:t>
            </a:r>
            <a:r>
              <a:rPr lang="hu-HU" sz="1800" dirty="0" smtClean="0">
                <a:latin typeface="Arial" pitchFamily="34" charset="0"/>
                <a:cs typeface="Arial" pitchFamily="34" charset="0"/>
              </a:rPr>
              <a:t> C und D </a:t>
            </a:r>
            <a:r>
              <a:rPr lang="hu-HU" sz="1800" dirty="0" err="1" smtClean="0">
                <a:latin typeface="Arial" pitchFamily="34" charset="0"/>
                <a:cs typeface="Arial" pitchFamily="34" charset="0"/>
              </a:rPr>
              <a:t>sieht</a:t>
            </a:r>
            <a:r>
              <a:rPr lang="hu-HU" sz="1800" dirty="0" smtClean="0">
                <a:latin typeface="Arial" pitchFamily="34" charset="0"/>
                <a:cs typeface="Arial" pitchFamily="34" charset="0"/>
              </a:rPr>
              <a:t> man </a:t>
            </a:r>
            <a:r>
              <a:rPr lang="hu-HU" sz="1800" dirty="0" err="1" smtClean="0">
                <a:latin typeface="Arial" pitchFamily="34" charset="0"/>
                <a:cs typeface="Arial" pitchFamily="34" charset="0"/>
              </a:rPr>
              <a:t>auch</a:t>
            </a:r>
            <a:r>
              <a:rPr lang="hu-HU" sz="1800" dirty="0" smtClean="0">
                <a:latin typeface="Arial" pitchFamily="34" charset="0"/>
                <a:cs typeface="Arial" pitchFamily="34" charset="0"/>
              </a:rPr>
              <a:t> die </a:t>
            </a:r>
            <a:r>
              <a:rPr lang="hu-HU" sz="1800" dirty="0" err="1" smtClean="0">
                <a:latin typeface="Arial" pitchFamily="34" charset="0"/>
                <a:cs typeface="Arial" pitchFamily="34" charset="0"/>
              </a:rPr>
              <a:t>ulnare</a:t>
            </a:r>
            <a:r>
              <a:rPr lang="hu-HU" sz="1800" dirty="0" smtClean="0">
                <a:latin typeface="Arial" pitchFamily="34" charset="0"/>
                <a:cs typeface="Arial" pitchFamily="34" charset="0"/>
              </a:rPr>
              <a:t> (und </a:t>
            </a:r>
            <a:r>
              <a:rPr lang="hu-HU" sz="1800" dirty="0" err="1" smtClean="0">
                <a:latin typeface="Arial" pitchFamily="34" charset="0"/>
                <a:cs typeface="Arial" pitchFamily="34" charset="0"/>
              </a:rPr>
              <a:t>fibulare</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Expression</a:t>
            </a:r>
            <a:r>
              <a:rPr lang="hu-HU" sz="1800" dirty="0" smtClean="0">
                <a:latin typeface="Arial" pitchFamily="34" charset="0"/>
                <a:cs typeface="Arial" pitchFamily="34" charset="0"/>
              </a:rPr>
              <a:t> von TBX3 in den </a:t>
            </a:r>
            <a:r>
              <a:rPr lang="hu-HU" sz="1800" dirty="0" err="1" smtClean="0">
                <a:latin typeface="Arial" pitchFamily="34" charset="0"/>
                <a:cs typeface="Arial" pitchFamily="34" charset="0"/>
              </a:rPr>
              <a:t>Extremitätsknospen</a:t>
            </a:r>
            <a:r>
              <a:rPr lang="hu-HU" sz="1800" dirty="0" smtClean="0">
                <a:latin typeface="Arial" pitchFamily="34" charset="0"/>
                <a:cs typeface="Arial" pitchFamily="34" charset="0"/>
              </a:rPr>
              <a:t>.</a:t>
            </a:r>
            <a:endParaRPr lang="hu-HU" sz="1800" dirty="0">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803176"/>
          </a:xfrm>
        </p:spPr>
        <p:txBody>
          <a:bodyPr/>
          <a:lstStyle/>
          <a:p>
            <a:r>
              <a:rPr lang="hu-HU" dirty="0" smtClean="0">
                <a:latin typeface="Arial" pitchFamily="34" charset="0"/>
                <a:cs typeface="Arial" pitchFamily="34" charset="0"/>
              </a:rPr>
              <a:t>UMS und TBX3</a:t>
            </a:r>
            <a:endParaRPr lang="de-DE" dirty="0">
              <a:latin typeface="Arial" pitchFamily="34" charset="0"/>
              <a:cs typeface="Arial" pitchFamily="34" charset="0"/>
            </a:endParaRPr>
          </a:p>
        </p:txBody>
      </p:sp>
      <p:sp>
        <p:nvSpPr>
          <p:cNvPr id="3" name="Tartalom helye 2"/>
          <p:cNvSpPr>
            <a:spLocks noGrp="1"/>
          </p:cNvSpPr>
          <p:nvPr>
            <p:ph idx="1"/>
          </p:nvPr>
        </p:nvSpPr>
        <p:spPr/>
        <p:txBody>
          <a:bodyPr/>
          <a:lstStyle/>
          <a:p>
            <a:r>
              <a:rPr lang="hu-HU" sz="2400" dirty="0" err="1" smtClean="0">
                <a:latin typeface="Arial" pitchFamily="34" charset="0"/>
                <a:cs typeface="Arial" pitchFamily="34" charset="0"/>
              </a:rPr>
              <a:t>Deswegen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haben</a:t>
            </a:r>
            <a:r>
              <a:rPr lang="hu-HU" sz="2400" dirty="0" smtClean="0">
                <a:latin typeface="Arial" pitchFamily="34" charset="0"/>
                <a:cs typeface="Arial" pitchFamily="34" charset="0"/>
              </a:rPr>
              <a:t> die </a:t>
            </a:r>
            <a:r>
              <a:rPr lang="hu-HU" sz="2400" dirty="0" err="1" smtClean="0">
                <a:latin typeface="Arial" pitchFamily="34" charset="0"/>
                <a:cs typeface="Arial" pitchFamily="34" charset="0"/>
              </a:rPr>
              <a:t>Forscher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nach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Mutationen</a:t>
            </a:r>
            <a:r>
              <a:rPr lang="hu-HU" sz="2400" dirty="0" smtClean="0">
                <a:latin typeface="Arial" pitchFamily="34" charset="0"/>
                <a:cs typeface="Arial" pitchFamily="34" charset="0"/>
              </a:rPr>
              <a:t> in der </a:t>
            </a:r>
            <a:r>
              <a:rPr lang="hu-HU" sz="2400" dirty="0" err="1" smtClean="0">
                <a:latin typeface="Arial" pitchFamily="34" charset="0"/>
                <a:cs typeface="Arial" pitchFamily="34" charset="0"/>
              </a:rPr>
              <a:t>menschlichen</a:t>
            </a:r>
            <a:r>
              <a:rPr lang="hu-HU" sz="2400" dirty="0" smtClean="0">
                <a:latin typeface="Arial" pitchFamily="34" charset="0"/>
                <a:cs typeface="Arial" pitchFamily="34" charset="0"/>
              </a:rPr>
              <a:t> TBX3 </a:t>
            </a:r>
            <a:r>
              <a:rPr lang="hu-HU" sz="2400" dirty="0" err="1" smtClean="0">
                <a:latin typeface="Arial" pitchFamily="34" charset="0"/>
                <a:cs typeface="Arial" pitchFamily="34" charset="0"/>
              </a:rPr>
              <a:t>Gene</a:t>
            </a:r>
            <a:r>
              <a:rPr lang="hu-HU" sz="2400" dirty="0" smtClean="0">
                <a:latin typeface="Arial" pitchFamily="34" charset="0"/>
                <a:cs typeface="Arial" pitchFamily="34" charset="0"/>
              </a:rPr>
              <a:t> in UMS </a:t>
            </a:r>
            <a:r>
              <a:rPr lang="hu-HU" sz="2400" dirty="0" err="1" smtClean="0">
                <a:latin typeface="Arial" pitchFamily="34" charset="0"/>
                <a:cs typeface="Arial" pitchFamily="34" charset="0"/>
              </a:rPr>
              <a:t>Patienten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gesucht</a:t>
            </a:r>
            <a:r>
              <a:rPr lang="hu-HU" sz="2400" dirty="0" smtClean="0">
                <a:latin typeface="Arial" pitchFamily="34" charset="0"/>
                <a:cs typeface="Arial" pitchFamily="34" charset="0"/>
              </a:rPr>
              <a:t>.</a:t>
            </a:r>
          </a:p>
          <a:p>
            <a:r>
              <a:rPr lang="hu-HU" sz="2400" dirty="0" smtClean="0">
                <a:latin typeface="Arial" pitchFamily="34" charset="0"/>
                <a:cs typeface="Arial" pitchFamily="34" charset="0"/>
              </a:rPr>
              <a:t>Mit </a:t>
            </a:r>
            <a:r>
              <a:rPr lang="hu-HU" sz="2400" dirty="0" err="1" smtClean="0">
                <a:latin typeface="Arial" pitchFamily="34" charset="0"/>
                <a:cs typeface="Arial" pitchFamily="34" charset="0"/>
              </a:rPr>
              <a:t>Erfolg</a:t>
            </a:r>
            <a:r>
              <a:rPr lang="hu-HU" sz="2400" dirty="0" smtClean="0">
                <a:latin typeface="Arial" pitchFamily="34" charset="0"/>
                <a:cs typeface="Arial" pitchFamily="34" charset="0"/>
              </a:rPr>
              <a:t>:</a:t>
            </a:r>
            <a:endParaRPr lang="de-DE" sz="2400" dirty="0" smtClean="0">
              <a:latin typeface="Arial" pitchFamily="34" charset="0"/>
              <a:cs typeface="Arial" pitchFamily="34" charset="0"/>
            </a:endParaRPr>
          </a:p>
          <a:p>
            <a:endParaRPr lang="de-DE"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cstate="screen"/>
          <a:srcRect/>
          <a:stretch>
            <a:fillRect/>
          </a:stretch>
        </p:blipFill>
        <p:spPr bwMode="auto">
          <a:xfrm>
            <a:off x="0" y="1908437"/>
            <a:ext cx="9144000" cy="30731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19050" y="2420888"/>
            <a:ext cx="9163050" cy="3724275"/>
          </a:xfrm>
          <a:prstGeom prst="rect">
            <a:avLst/>
          </a:prstGeom>
          <a:noFill/>
          <a:ln w="9525">
            <a:noFill/>
            <a:miter lim="800000"/>
            <a:headEnd/>
            <a:tailEnd/>
          </a:ln>
        </p:spPr>
      </p:pic>
      <p:sp>
        <p:nvSpPr>
          <p:cNvPr id="3" name="Szövegdoboz 2"/>
          <p:cNvSpPr txBox="1"/>
          <p:nvPr/>
        </p:nvSpPr>
        <p:spPr>
          <a:xfrm>
            <a:off x="611560" y="404664"/>
            <a:ext cx="5184576" cy="830997"/>
          </a:xfrm>
          <a:prstGeom prst="rect">
            <a:avLst/>
          </a:prstGeom>
          <a:noFill/>
        </p:spPr>
        <p:txBody>
          <a:bodyPr wrap="square" rtlCol="0">
            <a:spAutoFit/>
          </a:bodyPr>
          <a:lstStyle/>
          <a:p>
            <a:r>
              <a:rPr lang="hu-HU" dirty="0" err="1" smtClean="0"/>
              <a:t>Gene</a:t>
            </a:r>
            <a:r>
              <a:rPr lang="hu-HU" dirty="0" smtClean="0"/>
              <a:t> und </a:t>
            </a:r>
            <a:r>
              <a:rPr lang="hu-HU" dirty="0" err="1" smtClean="0"/>
              <a:t>ihre</a:t>
            </a:r>
            <a:r>
              <a:rPr lang="hu-HU" dirty="0" smtClean="0"/>
              <a:t> </a:t>
            </a:r>
            <a:r>
              <a:rPr lang="hu-HU" dirty="0" err="1" smtClean="0"/>
              <a:t>Steuersequenzen</a:t>
            </a:r>
            <a:r>
              <a:rPr lang="hu-HU" dirty="0" smtClean="0"/>
              <a:t>:</a:t>
            </a:r>
          </a:p>
          <a:p>
            <a:r>
              <a:rPr lang="hu-HU" dirty="0" err="1" smtClean="0"/>
              <a:t>Gen</a:t>
            </a:r>
            <a:r>
              <a:rPr lang="hu-HU" dirty="0" smtClean="0"/>
              <a:t>, </a:t>
            </a:r>
            <a:r>
              <a:rPr lang="hu-HU" dirty="0" err="1" smtClean="0">
                <a:solidFill>
                  <a:srgbClr val="800080"/>
                </a:solidFill>
              </a:rPr>
              <a:t>Promoter</a:t>
            </a:r>
            <a:r>
              <a:rPr lang="hu-HU" dirty="0" smtClean="0"/>
              <a:t>, </a:t>
            </a:r>
            <a:r>
              <a:rPr lang="hu-HU" dirty="0" smtClean="0">
                <a:solidFill>
                  <a:srgbClr val="9999FF"/>
                </a:solidFill>
              </a:rPr>
              <a:t>Enhancer</a:t>
            </a:r>
            <a:endParaRPr lang="de-DE" dirty="0">
              <a:solidFill>
                <a:srgbClr val="9999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332656"/>
            <a:ext cx="9144000" cy="659160"/>
          </a:xfrm>
        </p:spPr>
        <p:txBody>
          <a:bodyPr/>
          <a:lstStyle/>
          <a:p>
            <a:r>
              <a:rPr lang="hu-HU" sz="3200" b="1" dirty="0" err="1" smtClean="0">
                <a:latin typeface="Arial" pitchFamily="34" charset="0"/>
                <a:cs typeface="Arial" pitchFamily="34" charset="0"/>
              </a:rPr>
              <a:t>Name</a:t>
            </a:r>
            <a:r>
              <a:rPr lang="hu-HU" sz="3200" b="1" dirty="0" smtClean="0">
                <a:latin typeface="Arial" pitchFamily="34" charset="0"/>
                <a:cs typeface="Arial" pitchFamily="34" charset="0"/>
              </a:rPr>
              <a:t> der </a:t>
            </a:r>
            <a:r>
              <a:rPr lang="hu-HU" sz="3200" b="1" dirty="0" err="1" smtClean="0">
                <a:latin typeface="Arial" pitchFamily="34" charset="0"/>
                <a:cs typeface="Arial" pitchFamily="34" charset="0"/>
              </a:rPr>
              <a:t>verschiedenen</a:t>
            </a:r>
            <a:r>
              <a:rPr lang="hu-HU" sz="3200" b="1" dirty="0" smtClean="0">
                <a:latin typeface="Arial" pitchFamily="34" charset="0"/>
                <a:cs typeface="Arial" pitchFamily="34" charset="0"/>
              </a:rPr>
              <a:t> </a:t>
            </a:r>
            <a:r>
              <a:rPr lang="hu-HU" sz="3200" b="1" dirty="0" err="1" smtClean="0">
                <a:latin typeface="Arial" pitchFamily="34" charset="0"/>
                <a:cs typeface="Arial" pitchFamily="34" charset="0"/>
              </a:rPr>
              <a:t>Steuersequenzen</a:t>
            </a:r>
            <a:endParaRPr lang="hu-HU" sz="3200" b="1" dirty="0" smtClean="0">
              <a:latin typeface="Arial" pitchFamily="34" charset="0"/>
              <a:cs typeface="Arial" pitchFamily="34" charset="0"/>
            </a:endParaRPr>
          </a:p>
        </p:txBody>
      </p:sp>
      <p:sp>
        <p:nvSpPr>
          <p:cNvPr id="20482" name="Rectangle 3"/>
          <p:cNvSpPr>
            <a:spLocks noGrp="1" noChangeArrowheads="1"/>
          </p:cNvSpPr>
          <p:nvPr>
            <p:ph type="body" idx="1"/>
          </p:nvPr>
        </p:nvSpPr>
        <p:spPr/>
        <p:txBody>
          <a:bodyPr/>
          <a:lstStyle/>
          <a:p>
            <a:r>
              <a:rPr lang="hu-HU" sz="2800" dirty="0" err="1" smtClean="0">
                <a:latin typeface="Arial" pitchFamily="34" charset="0"/>
                <a:cs typeface="Arial" pitchFamily="34" charset="0"/>
              </a:rPr>
              <a:t>Promoter</a:t>
            </a:r>
            <a:endParaRPr lang="hu-HU" sz="2800" dirty="0" smtClean="0">
              <a:latin typeface="Arial" pitchFamily="34" charset="0"/>
              <a:cs typeface="Arial" pitchFamily="34" charset="0"/>
            </a:endParaRPr>
          </a:p>
          <a:p>
            <a:r>
              <a:rPr lang="hu-HU" sz="2800" dirty="0" err="1" smtClean="0">
                <a:latin typeface="Arial" pitchFamily="34" charset="0"/>
                <a:cs typeface="Arial" pitchFamily="34" charset="0"/>
              </a:rPr>
              <a:t>regulatory</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binding</a:t>
            </a:r>
            <a:r>
              <a:rPr lang="hu-HU" sz="2800" dirty="0" smtClean="0">
                <a:latin typeface="Arial" pitchFamily="34" charset="0"/>
                <a:cs typeface="Arial" pitchFamily="34" charset="0"/>
              </a:rPr>
              <a:t> site</a:t>
            </a:r>
          </a:p>
          <a:p>
            <a:r>
              <a:rPr lang="hu-HU" sz="2800" dirty="0" err="1" smtClean="0">
                <a:latin typeface="Arial" pitchFamily="34" charset="0"/>
                <a:cs typeface="Arial" pitchFamily="34" charset="0"/>
              </a:rPr>
              <a:t>regulatory</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sequences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upstream</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activating</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sequences</a:t>
            </a:r>
            <a:r>
              <a:rPr lang="hu-HU" sz="2800" dirty="0" smtClean="0">
                <a:latin typeface="Arial" pitchFamily="34" charset="0"/>
                <a:cs typeface="Arial" pitchFamily="34" charset="0"/>
              </a:rPr>
              <a:t>, UAS)</a:t>
            </a:r>
          </a:p>
          <a:p>
            <a:r>
              <a:rPr lang="hu-HU" sz="2800" dirty="0" err="1" smtClean="0">
                <a:latin typeface="Arial" pitchFamily="34" charset="0"/>
                <a:cs typeface="Arial" pitchFamily="34" charset="0"/>
              </a:rPr>
              <a:t>Inseln</a:t>
            </a:r>
            <a:r>
              <a:rPr lang="hu-HU" sz="2800" dirty="0" smtClean="0">
                <a:latin typeface="Arial" pitchFamily="34" charset="0"/>
                <a:cs typeface="Arial" pitchFamily="34" charset="0"/>
              </a:rPr>
              <a:t> von </a:t>
            </a:r>
            <a:r>
              <a:rPr lang="hu-HU" sz="2800" dirty="0" err="1" smtClean="0">
                <a:latin typeface="Arial" pitchFamily="34" charset="0"/>
                <a:cs typeface="Arial" pitchFamily="34" charset="0"/>
              </a:rPr>
              <a:t>mehreren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regulatory</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binding</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sites</a:t>
            </a:r>
            <a:r>
              <a:rPr lang="hu-HU" sz="2800" dirty="0" smtClean="0">
                <a:latin typeface="Arial" pitchFamily="34" charset="0"/>
                <a:cs typeface="Arial" pitchFamily="34" charset="0"/>
              </a:rPr>
              <a:t>: Enhancer</a:t>
            </a: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2289</TotalTime>
  <Words>2458</Words>
  <Application>Microsoft Office PowerPoint</Application>
  <PresentationFormat>Diavetítés a képernyőre (4:3 oldalarány)</PresentationFormat>
  <Paragraphs>315</Paragraphs>
  <Slides>74</Slides>
  <Notes>39</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74</vt:i4>
      </vt:variant>
    </vt:vector>
  </HeadingPairs>
  <TitlesOfParts>
    <vt:vector size="81" baseType="lpstr">
      <vt:lpstr>Arial</vt:lpstr>
      <vt:lpstr>Helvetica</vt:lpstr>
      <vt:lpstr>Segoe UI</vt:lpstr>
      <vt:lpstr>Symbol</vt:lpstr>
      <vt:lpstr>Times New Roman</vt:lpstr>
      <vt:lpstr>Alapértelmezett terv</vt:lpstr>
      <vt:lpstr>Image</vt:lpstr>
      <vt:lpstr>PowerPoint-bemutató</vt:lpstr>
      <vt:lpstr>Steuerung der Funktion der Zellen</vt:lpstr>
      <vt:lpstr>PowerPoint-bemutató</vt:lpstr>
      <vt:lpstr>Typen der Transkriptionsfaktoren</vt:lpstr>
      <vt:lpstr>Generelle Transkriptionsfaktoren</vt:lpstr>
      <vt:lpstr>Spezielle Transkriptionsfaktoren</vt:lpstr>
      <vt:lpstr>PowerPoint-bemutató</vt:lpstr>
      <vt:lpstr>PowerPoint-bemutató</vt:lpstr>
      <vt:lpstr>Name der verschiedenen Steuersequenzen</vt:lpstr>
      <vt:lpstr>Generelle Transkriptionsfaktoren</vt:lpstr>
      <vt:lpstr>Generelle Transkriptionsfaktoren</vt:lpstr>
      <vt:lpstr>Generelle Transkriptionsfaktoren</vt:lpstr>
      <vt:lpstr>PowerPoint-bemutató</vt:lpstr>
      <vt:lpstr>PowerPoint-bemutató</vt:lpstr>
      <vt:lpstr>PowerPoint-bemutató</vt:lpstr>
      <vt:lpstr>PowerPoint-bemutató</vt:lpstr>
      <vt:lpstr>PowerPoint-bemutató</vt:lpstr>
      <vt:lpstr>PowerPoint-bemutató</vt:lpstr>
      <vt:lpstr>Struktur der speziellen TF-en</vt:lpstr>
      <vt:lpstr>PowerPoint-bemutató</vt:lpstr>
      <vt:lpstr>PowerPoint-bemutató</vt:lpstr>
      <vt:lpstr>Struktur des DBD</vt:lpstr>
      <vt:lpstr>PowerPoint-bemutató</vt:lpstr>
      <vt:lpstr>PowerPoint-bemutató</vt:lpstr>
      <vt:lpstr>PowerPoint-bemutató</vt:lpstr>
      <vt:lpstr>PowerPoint-bemutató</vt:lpstr>
      <vt:lpstr>Typen der speziellen TF-en</vt:lpstr>
      <vt:lpstr>PowerPoint-bemutató</vt:lpstr>
      <vt:lpstr>Homeodomän</vt:lpstr>
      <vt:lpstr>PowerPoint-bemutató</vt:lpstr>
      <vt:lpstr>PowerPoint-bemutató</vt:lpstr>
      <vt:lpstr>PowerPoint-bemutató</vt:lpstr>
      <vt:lpstr>ZNF TF-en</vt:lpstr>
      <vt:lpstr>PowerPoint-bemutató</vt:lpstr>
      <vt:lpstr>PowerPoint-bemutató</vt:lpstr>
      <vt:lpstr>PowerPoint-bemutató</vt:lpstr>
      <vt:lpstr>PowerPoint-bemutató</vt:lpstr>
      <vt:lpstr>PowerPoint-bemutató</vt:lpstr>
      <vt:lpstr>PowerPoint-bemutató</vt:lpstr>
      <vt:lpstr>bHLH TF-en</vt:lpstr>
      <vt:lpstr>PowerPoint-bemutató</vt:lpstr>
      <vt:lpstr>PowerPoint-bemutató</vt:lpstr>
      <vt:lpstr>PowerPoint-bemutató</vt:lpstr>
      <vt:lpstr>PowerPoint-bemutató</vt:lpstr>
      <vt:lpstr>TAD</vt:lpstr>
      <vt:lpstr>PowerPoint-bemutató</vt:lpstr>
      <vt:lpstr>PowerPoint-bemutató</vt:lpstr>
      <vt:lpstr>PowerPoint-bemutató</vt:lpstr>
      <vt:lpstr>PowerPoint-bemutató</vt:lpstr>
      <vt:lpstr>PowerPoint-bemutató</vt:lpstr>
      <vt:lpstr>PowerPoint-bemutató</vt:lpstr>
      <vt:lpstr>Syndromen I.</vt:lpstr>
      <vt:lpstr>Syndromen II.</vt:lpstr>
      <vt:lpstr>„A skilled cytogeneticist may be able to spot a deletion of 5–10Mb of DNA depending on its location…” (Bickmore, 2001)</vt:lpstr>
      <vt:lpstr>Ulnar Mammary Syndrom</vt:lpstr>
      <vt:lpstr>PowerPoint-bemutató</vt:lpstr>
      <vt:lpstr>PowerPoint-bemutató</vt:lpstr>
      <vt:lpstr>PowerPoint-bemutató</vt:lpstr>
      <vt:lpstr>PowerPoint-bemutató</vt:lpstr>
      <vt:lpstr>PowerPoint-bemutató</vt:lpstr>
      <vt:lpstr>UMS und TBX3</vt:lpstr>
      <vt:lpstr>TBX3 Protein</vt:lpstr>
      <vt:lpstr>Die Ursache des UMSs: Mutation in der TBX3 Gen</vt:lpstr>
      <vt:lpstr>PowerPoint-bemutató</vt:lpstr>
      <vt:lpstr>PowerPoint-bemutató</vt:lpstr>
      <vt:lpstr>Verkürzungen</vt:lpstr>
      <vt:lpstr>PowerPoint-bemutató</vt:lpstr>
      <vt:lpstr>PowerPoint-bemutató</vt:lpstr>
      <vt:lpstr>PowerPoint-bemutató</vt:lpstr>
      <vt:lpstr>PowerPoint-bemutató</vt:lpstr>
      <vt:lpstr>PowerPoint-bemutató</vt:lpstr>
      <vt:lpstr>PowerPoint-bemutató</vt:lpstr>
      <vt:lpstr>UMS und TBX3</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Medizinische Embryologie Molekularbiologische Grundlagen, neue Perspektiven</dc:title>
  <dc:creator>Dr. Magyar Atilla</dc:creator>
  <cp:lastModifiedBy>Dr. Magyar Attila</cp:lastModifiedBy>
  <cp:revision>83</cp:revision>
  <dcterms:created xsi:type="dcterms:W3CDTF">2008-09-10T19:49:19Z</dcterms:created>
  <dcterms:modified xsi:type="dcterms:W3CDTF">2017-11-14T14:47:28Z</dcterms:modified>
</cp:coreProperties>
</file>