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0" r:id="rId2"/>
    <p:sldId id="259" r:id="rId3"/>
    <p:sldId id="260" r:id="rId4"/>
    <p:sldId id="271" r:id="rId5"/>
    <p:sldId id="262" r:id="rId6"/>
    <p:sldId id="266" r:id="rId7"/>
    <p:sldId id="267" r:id="rId8"/>
    <p:sldId id="268" r:id="rId9"/>
    <p:sldId id="269" r:id="rId10"/>
    <p:sldId id="270" r:id="rId11"/>
    <p:sldId id="263" r:id="rId12"/>
    <p:sldId id="265" r:id="rId13"/>
    <p:sldId id="264" r:id="rId14"/>
    <p:sldId id="274" r:id="rId15"/>
    <p:sldId id="273" r:id="rId16"/>
    <p:sldId id="272" r:id="rId17"/>
    <p:sldId id="257" r:id="rId18"/>
    <p:sldId id="258" r:id="rId19"/>
    <p:sldId id="275" r:id="rId20"/>
    <p:sldId id="276" r:id="rId21"/>
    <p:sldId id="277" r:id="rId22"/>
    <p:sldId id="278" r:id="rId23"/>
    <p:sldId id="279" r:id="rId24"/>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504" autoAdjust="0"/>
  </p:normalViewPr>
  <p:slideViewPr>
    <p:cSldViewPr>
      <p:cViewPr varScale="1">
        <p:scale>
          <a:sx n="76" d="100"/>
          <a:sy n="76" d="100"/>
        </p:scale>
        <p:origin x="101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7542F9-1444-49E4-9E0D-93AF4916F232}" type="datetimeFigureOut">
              <a:rPr lang="de-DE" smtClean="0"/>
              <a:pPr/>
              <a:t>11.12.2017</a:t>
            </a:fld>
            <a:endParaRPr lang="de-DE"/>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de-DE"/>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07A3B-0183-4098-BDC1-B2D18518AD57}" type="slidenum">
              <a:rPr lang="de-DE" smtClean="0"/>
              <a:pPr/>
              <a:t>‹#›</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jaxmice.jax.org/strain/008179.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jaxmice.jax.org/strain/006481.htm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jaxmice.jax.org/strain/008197.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Cre_recombinas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Here is </a:t>
            </a:r>
            <a:r>
              <a:rPr lang="hu-HU" dirty="0" err="1" smtClean="0"/>
              <a:t>the</a:t>
            </a:r>
            <a:r>
              <a:rPr lang="hu-HU" dirty="0" smtClean="0"/>
              <a:t> most </a:t>
            </a:r>
            <a:r>
              <a:rPr lang="hu-HU" dirty="0" err="1" smtClean="0"/>
              <a:t>efficient</a:t>
            </a:r>
            <a:r>
              <a:rPr lang="hu-HU" dirty="0" smtClean="0"/>
              <a:t> </a:t>
            </a:r>
            <a:r>
              <a:rPr lang="hu-HU" dirty="0" err="1" smtClean="0"/>
              <a:t>breeding</a:t>
            </a:r>
            <a:r>
              <a:rPr lang="hu-HU" dirty="0" smtClean="0"/>
              <a:t> </a:t>
            </a:r>
            <a:r>
              <a:rPr lang="hu-HU" dirty="0" err="1" smtClean="0"/>
              <a:t>scheme</a:t>
            </a:r>
            <a:r>
              <a:rPr lang="hu-HU" dirty="0" smtClean="0"/>
              <a:t> </a:t>
            </a:r>
            <a:r>
              <a:rPr lang="hu-HU" dirty="0" err="1" smtClean="0"/>
              <a:t>for</a:t>
            </a:r>
            <a:r>
              <a:rPr lang="hu-HU" dirty="0" smtClean="0"/>
              <a:t> </a:t>
            </a:r>
            <a:r>
              <a:rPr lang="hu-HU" dirty="0" err="1" smtClean="0"/>
              <a:t>generating</a:t>
            </a:r>
            <a:r>
              <a:rPr lang="hu-HU" dirty="0" smtClean="0"/>
              <a:t> </a:t>
            </a:r>
            <a:r>
              <a:rPr lang="hu-HU" dirty="0" err="1" smtClean="0"/>
              <a:t>Cre</a:t>
            </a:r>
            <a:r>
              <a:rPr lang="hu-HU" dirty="0" smtClean="0"/>
              <a:t>/</a:t>
            </a:r>
            <a:r>
              <a:rPr lang="hu-HU" i="1" dirty="0" err="1" smtClean="0"/>
              <a:t>lox</a:t>
            </a:r>
            <a:r>
              <a:rPr lang="hu-HU" dirty="0" smtClean="0"/>
              <a:t> </a:t>
            </a:r>
            <a:r>
              <a:rPr lang="hu-HU" dirty="0" err="1" smtClean="0"/>
              <a:t>tissue-specific</a:t>
            </a:r>
            <a:r>
              <a:rPr lang="hu-HU" dirty="0" smtClean="0"/>
              <a:t> </a:t>
            </a:r>
            <a:r>
              <a:rPr lang="hu-HU" dirty="0" err="1" smtClean="0"/>
              <a:t>or</a:t>
            </a:r>
            <a:r>
              <a:rPr lang="hu-HU" dirty="0" smtClean="0"/>
              <a:t> </a:t>
            </a:r>
            <a:r>
              <a:rPr lang="hu-HU" dirty="0" err="1" smtClean="0"/>
              <a:t>inducible</a:t>
            </a:r>
            <a:r>
              <a:rPr lang="hu-HU" dirty="0" smtClean="0"/>
              <a:t> </a:t>
            </a:r>
            <a:r>
              <a:rPr lang="hu-HU" dirty="0" err="1" smtClean="0"/>
              <a:t>knockouts</a:t>
            </a:r>
            <a:r>
              <a:rPr lang="hu-HU" dirty="0" smtClean="0"/>
              <a:t>. </a:t>
            </a:r>
            <a:r>
              <a:rPr lang="hu-HU" dirty="0" err="1" smtClean="0"/>
              <a:t>To</a:t>
            </a:r>
            <a:r>
              <a:rPr lang="hu-HU" dirty="0" smtClean="0"/>
              <a:t> </a:t>
            </a:r>
            <a:r>
              <a:rPr lang="hu-HU" dirty="0" err="1" smtClean="0"/>
              <a:t>generate</a:t>
            </a:r>
            <a:r>
              <a:rPr lang="hu-HU" dirty="0" smtClean="0"/>
              <a:t> </a:t>
            </a:r>
            <a:r>
              <a:rPr lang="hu-HU" dirty="0" err="1" smtClean="0"/>
              <a:t>mice</a:t>
            </a:r>
            <a:r>
              <a:rPr lang="hu-HU" dirty="0" smtClean="0"/>
              <a:t> </a:t>
            </a:r>
            <a:r>
              <a:rPr lang="hu-HU" dirty="0" err="1" smtClean="0"/>
              <a:t>that</a:t>
            </a:r>
            <a:r>
              <a:rPr lang="hu-HU" dirty="0" smtClean="0"/>
              <a:t> </a:t>
            </a:r>
            <a:r>
              <a:rPr lang="hu-HU" dirty="0" err="1" smtClean="0"/>
              <a:t>are</a:t>
            </a:r>
            <a:r>
              <a:rPr lang="hu-HU" dirty="0" smtClean="0"/>
              <a:t> </a:t>
            </a:r>
            <a:r>
              <a:rPr lang="hu-HU" dirty="0" err="1" smtClean="0"/>
              <a:t>heterozygous</a:t>
            </a:r>
            <a:r>
              <a:rPr lang="hu-HU" dirty="0" smtClean="0"/>
              <a:t> </a:t>
            </a:r>
            <a:r>
              <a:rPr lang="hu-HU" dirty="0" err="1" smtClean="0"/>
              <a:t>for</a:t>
            </a:r>
            <a:r>
              <a:rPr lang="hu-HU" dirty="0" smtClean="0"/>
              <a:t> a </a:t>
            </a:r>
            <a:r>
              <a:rPr lang="hu-HU" i="1" dirty="0" err="1" smtClean="0"/>
              <a:t>loxP</a:t>
            </a:r>
            <a:r>
              <a:rPr lang="hu-HU" dirty="0" err="1" smtClean="0"/>
              <a:t>-flanked</a:t>
            </a:r>
            <a:r>
              <a:rPr lang="hu-HU" dirty="0" smtClean="0"/>
              <a:t> </a:t>
            </a:r>
            <a:r>
              <a:rPr lang="hu-HU" dirty="0" err="1" smtClean="0"/>
              <a:t>allele</a:t>
            </a:r>
            <a:r>
              <a:rPr lang="hu-HU" dirty="0" smtClean="0"/>
              <a:t> and </a:t>
            </a:r>
            <a:r>
              <a:rPr lang="hu-HU" dirty="0" err="1" smtClean="0"/>
              <a:t>hemizygous</a:t>
            </a:r>
            <a:r>
              <a:rPr lang="hu-HU" dirty="0" smtClean="0"/>
              <a:t>/</a:t>
            </a:r>
            <a:r>
              <a:rPr lang="hu-HU" dirty="0" err="1" smtClean="0"/>
              <a:t>heterozygous</a:t>
            </a:r>
            <a:r>
              <a:rPr lang="hu-HU" dirty="0" smtClean="0"/>
              <a:t> </a:t>
            </a:r>
            <a:r>
              <a:rPr lang="hu-HU" dirty="0" err="1" smtClean="0"/>
              <a:t>for</a:t>
            </a:r>
            <a:r>
              <a:rPr lang="hu-HU" dirty="0" smtClean="0"/>
              <a:t> </a:t>
            </a:r>
            <a:r>
              <a:rPr lang="hu-HU" dirty="0" err="1" smtClean="0"/>
              <a:t>the</a:t>
            </a:r>
            <a:r>
              <a:rPr lang="hu-HU" i="1" dirty="0" err="1" smtClean="0"/>
              <a:t>cre</a:t>
            </a:r>
            <a:r>
              <a:rPr lang="hu-HU" dirty="0" smtClean="0"/>
              <a:t> </a:t>
            </a:r>
            <a:r>
              <a:rPr lang="hu-HU" dirty="0" err="1" smtClean="0"/>
              <a:t>transgene</a:t>
            </a:r>
            <a:r>
              <a:rPr lang="hu-HU" dirty="0" smtClean="0"/>
              <a:t>, </a:t>
            </a:r>
            <a:r>
              <a:rPr lang="hu-HU" dirty="0" err="1" smtClean="0"/>
              <a:t>mate</a:t>
            </a:r>
            <a:r>
              <a:rPr lang="hu-HU" dirty="0" smtClean="0"/>
              <a:t> a </a:t>
            </a:r>
            <a:r>
              <a:rPr lang="hu-HU" dirty="0" err="1" smtClean="0"/>
              <a:t>homozygous</a:t>
            </a:r>
            <a:r>
              <a:rPr lang="hu-HU" dirty="0" smtClean="0"/>
              <a:t> </a:t>
            </a:r>
            <a:r>
              <a:rPr lang="hu-HU" i="1" dirty="0" err="1" smtClean="0"/>
              <a:t>loxP</a:t>
            </a:r>
            <a:r>
              <a:rPr lang="hu-HU" dirty="0" err="1" smtClean="0"/>
              <a:t>-flanked</a:t>
            </a:r>
            <a:r>
              <a:rPr lang="hu-HU" dirty="0" smtClean="0"/>
              <a:t> </a:t>
            </a:r>
            <a:r>
              <a:rPr lang="hu-HU" dirty="0" err="1" smtClean="0"/>
              <a:t>mouse</a:t>
            </a:r>
            <a:r>
              <a:rPr lang="hu-HU" dirty="0" smtClean="0"/>
              <a:t> of interest </a:t>
            </a:r>
            <a:r>
              <a:rPr lang="hu-HU" dirty="0" err="1" smtClean="0"/>
              <a:t>to</a:t>
            </a:r>
            <a:r>
              <a:rPr lang="hu-HU" dirty="0" smtClean="0"/>
              <a:t> a </a:t>
            </a:r>
            <a:r>
              <a:rPr lang="hu-HU" dirty="0" err="1" smtClean="0"/>
              <a:t>cre</a:t>
            </a:r>
            <a:r>
              <a:rPr lang="hu-HU" dirty="0" smtClean="0"/>
              <a:t> </a:t>
            </a:r>
            <a:r>
              <a:rPr lang="hu-HU" dirty="0" err="1" smtClean="0"/>
              <a:t>transgenic</a:t>
            </a:r>
            <a:r>
              <a:rPr lang="hu-HU" dirty="0" smtClean="0"/>
              <a:t> </a:t>
            </a:r>
            <a:r>
              <a:rPr lang="hu-HU" dirty="0" err="1" smtClean="0"/>
              <a:t>mouse</a:t>
            </a:r>
            <a:r>
              <a:rPr lang="hu-HU" dirty="0" smtClean="0"/>
              <a:t> </a:t>
            </a:r>
            <a:r>
              <a:rPr lang="hu-HU" dirty="0" err="1" smtClean="0"/>
              <a:t>strain</a:t>
            </a:r>
            <a:r>
              <a:rPr lang="hu-HU" dirty="0" smtClean="0"/>
              <a:t> (</a:t>
            </a:r>
            <a:r>
              <a:rPr lang="hu-HU" dirty="0" err="1" smtClean="0"/>
              <a:t>see</a:t>
            </a:r>
            <a:r>
              <a:rPr lang="hu-HU" dirty="0" smtClean="0"/>
              <a:t> </a:t>
            </a:r>
            <a:r>
              <a:rPr lang="hu-HU" dirty="0" err="1" smtClean="0"/>
              <a:t>Figure</a:t>
            </a:r>
            <a:r>
              <a:rPr lang="hu-HU" dirty="0" smtClean="0"/>
              <a:t> 1 </a:t>
            </a:r>
            <a:r>
              <a:rPr lang="hu-HU" dirty="0" err="1" smtClean="0"/>
              <a:t>below</a:t>
            </a:r>
            <a:r>
              <a:rPr lang="hu-HU" dirty="0" smtClean="0"/>
              <a:t>). </a:t>
            </a:r>
            <a:r>
              <a:rPr lang="hu-HU" dirty="0" err="1" smtClean="0"/>
              <a:t>Approximately</a:t>
            </a:r>
            <a:r>
              <a:rPr lang="hu-HU" dirty="0" smtClean="0"/>
              <a:t> 50% of </a:t>
            </a:r>
            <a:r>
              <a:rPr lang="hu-HU" dirty="0" err="1" smtClean="0"/>
              <a:t>the</a:t>
            </a:r>
            <a:r>
              <a:rPr lang="hu-HU" dirty="0" smtClean="0"/>
              <a:t> </a:t>
            </a:r>
            <a:r>
              <a:rPr lang="hu-HU" dirty="0" err="1" smtClean="0"/>
              <a:t>offspring</a:t>
            </a:r>
            <a:r>
              <a:rPr lang="hu-HU" dirty="0" smtClean="0"/>
              <a:t> </a:t>
            </a:r>
            <a:r>
              <a:rPr lang="hu-HU" dirty="0" err="1" smtClean="0"/>
              <a:t>will</a:t>
            </a:r>
            <a:r>
              <a:rPr lang="hu-HU" dirty="0" smtClean="0"/>
              <a:t> be </a:t>
            </a:r>
            <a:r>
              <a:rPr lang="hu-HU" dirty="0" err="1" smtClean="0"/>
              <a:t>heterozygous</a:t>
            </a:r>
            <a:r>
              <a:rPr lang="hu-HU" dirty="0" smtClean="0"/>
              <a:t> </a:t>
            </a:r>
            <a:r>
              <a:rPr lang="hu-HU" dirty="0" err="1" smtClean="0"/>
              <a:t>for</a:t>
            </a:r>
            <a:r>
              <a:rPr lang="hu-HU" dirty="0" smtClean="0"/>
              <a:t> </a:t>
            </a:r>
            <a:r>
              <a:rPr lang="hu-HU" dirty="0" err="1" smtClean="0"/>
              <a:t>the</a:t>
            </a:r>
            <a:r>
              <a:rPr lang="hu-HU" dirty="0" smtClean="0"/>
              <a:t> </a:t>
            </a:r>
            <a:r>
              <a:rPr lang="hu-HU" i="1" dirty="0" err="1" smtClean="0"/>
              <a:t>loxP</a:t>
            </a:r>
            <a:r>
              <a:rPr lang="hu-HU" dirty="0" smtClean="0"/>
              <a:t> </a:t>
            </a:r>
            <a:r>
              <a:rPr lang="hu-HU" dirty="0" err="1" smtClean="0"/>
              <a:t>allele</a:t>
            </a:r>
            <a:r>
              <a:rPr lang="hu-HU" dirty="0" smtClean="0"/>
              <a:t> and </a:t>
            </a:r>
            <a:r>
              <a:rPr lang="hu-HU" dirty="0" err="1" smtClean="0"/>
              <a:t>hemizygous</a:t>
            </a:r>
            <a:r>
              <a:rPr lang="hu-HU" dirty="0" smtClean="0"/>
              <a:t>/</a:t>
            </a:r>
            <a:r>
              <a:rPr lang="hu-HU" dirty="0" err="1" smtClean="0"/>
              <a:t>heterozygous</a:t>
            </a:r>
            <a:r>
              <a:rPr lang="hu-HU" dirty="0" smtClean="0"/>
              <a:t> </a:t>
            </a:r>
            <a:r>
              <a:rPr lang="hu-HU" dirty="0" err="1" smtClean="0"/>
              <a:t>for</a:t>
            </a:r>
            <a:r>
              <a:rPr lang="hu-HU" dirty="0" smtClean="0"/>
              <a:t> </a:t>
            </a:r>
            <a:r>
              <a:rPr lang="hu-HU" dirty="0" err="1" smtClean="0"/>
              <a:t>the</a:t>
            </a:r>
            <a:r>
              <a:rPr lang="hu-HU" dirty="0" smtClean="0"/>
              <a:t> </a:t>
            </a:r>
            <a:r>
              <a:rPr lang="hu-HU" i="1" dirty="0" err="1" smtClean="0"/>
              <a:t>cre</a:t>
            </a:r>
            <a:r>
              <a:rPr lang="hu-HU" dirty="0" smtClean="0"/>
              <a:t> </a:t>
            </a:r>
            <a:r>
              <a:rPr lang="hu-HU" dirty="0" err="1" smtClean="0"/>
              <a:t>transgene</a:t>
            </a:r>
            <a:r>
              <a:rPr lang="hu-HU" dirty="0" smtClean="0"/>
              <a:t>.</a:t>
            </a:r>
            <a:endParaRPr lang="de-DE" dirty="0"/>
          </a:p>
        </p:txBody>
      </p:sp>
      <p:sp>
        <p:nvSpPr>
          <p:cNvPr id="4" name="Dia számának helye 3"/>
          <p:cNvSpPr>
            <a:spLocks noGrp="1"/>
          </p:cNvSpPr>
          <p:nvPr>
            <p:ph type="sldNum" sz="quarter" idx="10"/>
          </p:nvPr>
        </p:nvSpPr>
        <p:spPr/>
        <p:txBody>
          <a:bodyPr/>
          <a:lstStyle/>
          <a:p>
            <a:fld id="{F9307A3B-0183-4098-BDC1-B2D18518AD57}" type="slidenum">
              <a:rPr lang="de-DE" smtClean="0"/>
              <a:pPr/>
              <a:t>5</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de-DE" sz="1200" kern="1200" baseline="0" dirty="0" smtClean="0">
                <a:solidFill>
                  <a:schemeClr val="tx1"/>
                </a:solidFill>
                <a:latin typeface="+mn-lt"/>
                <a:ea typeface="+mn-ea"/>
                <a:cs typeface="+mn-cs"/>
              </a:rPr>
              <a:t>Initial </a:t>
            </a:r>
            <a:r>
              <a:rPr lang="de-DE" sz="1200" kern="1200" baseline="0" dirty="0" err="1" smtClean="0">
                <a:solidFill>
                  <a:schemeClr val="tx1"/>
                </a:solidFill>
                <a:latin typeface="+mn-lt"/>
                <a:ea typeface="+mn-ea"/>
                <a:cs typeface="+mn-cs"/>
              </a:rPr>
              <a:t>migration</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of</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neural</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crest into the heart. (A-D) Serial</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sections of an embryo at E9.5,</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taken at the level of the first</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pharyngeal pouch and the origins</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of the second pharyngeal arch</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arteries (A), the second pharyngeal</a:t>
            </a:r>
            <a:r>
              <a:rPr lang="hu-HU"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pouch</a:t>
            </a:r>
            <a:r>
              <a:rPr lang="de-DE" sz="1200" kern="1200" baseline="0" dirty="0" smtClean="0">
                <a:solidFill>
                  <a:schemeClr val="tx1"/>
                </a:solidFill>
                <a:latin typeface="+mn-lt"/>
                <a:ea typeface="+mn-ea"/>
                <a:cs typeface="+mn-cs"/>
              </a:rPr>
              <a:t> (B)</a:t>
            </a:r>
            <a:r>
              <a:rPr lang="hu-HU" sz="1200" kern="1200" baseline="0" dirty="0" smtClean="0">
                <a:solidFill>
                  <a:schemeClr val="tx1"/>
                </a:solidFill>
                <a:latin typeface="+mn-lt"/>
                <a:ea typeface="+mn-ea"/>
                <a:cs typeface="+mn-cs"/>
              </a:rPr>
              <a:t>. </a:t>
            </a:r>
          </a:p>
          <a:p>
            <a:r>
              <a:rPr lang="de-DE" sz="1200" kern="1200" baseline="0" dirty="0" smtClean="0">
                <a:solidFill>
                  <a:schemeClr val="tx1"/>
                </a:solidFill>
                <a:latin typeface="+mn-lt"/>
                <a:ea typeface="+mn-ea"/>
                <a:cs typeface="+mn-cs"/>
              </a:rPr>
              <a:t>Numbers</a:t>
            </a:r>
            <a:r>
              <a:rPr lang="hu-HU"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indicate</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pharyngeal</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arches</a:t>
            </a:r>
            <a:r>
              <a:rPr lang="de-DE" sz="1200" kern="1200" baseline="0" dirty="0" smtClean="0">
                <a:solidFill>
                  <a:schemeClr val="tx1"/>
                </a:solidFill>
                <a:latin typeface="+mn-lt"/>
                <a:ea typeface="+mn-ea"/>
                <a:cs typeface="+mn-cs"/>
              </a:rPr>
              <a:t>. Note</a:t>
            </a:r>
            <a:r>
              <a:rPr lang="hu-HU"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the</a:t>
            </a:r>
            <a:r>
              <a:rPr lang="de-DE" sz="1200" kern="1200" baseline="0" dirty="0" smtClean="0">
                <a:solidFill>
                  <a:schemeClr val="tx1"/>
                </a:solidFill>
                <a:latin typeface="+mn-lt"/>
                <a:ea typeface="+mn-ea"/>
                <a:cs typeface="+mn-cs"/>
              </a:rPr>
              <a:t> extensive </a:t>
            </a:r>
            <a:r>
              <a:rPr lang="de-DE" sz="1200" kern="1200" baseline="0" dirty="0" err="1" smtClean="0">
                <a:solidFill>
                  <a:schemeClr val="tx1"/>
                </a:solidFill>
                <a:latin typeface="+mn-lt"/>
                <a:ea typeface="+mn-ea"/>
                <a:cs typeface="+mn-cs"/>
              </a:rPr>
              <a:t>labeling</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of</a:t>
            </a:r>
            <a:r>
              <a:rPr lang="hu-HU"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pharyngeal</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arch</a:t>
            </a:r>
            <a:r>
              <a:rPr lang="de-DE" sz="1200" kern="1200" baseline="0" dirty="0" smtClean="0">
                <a:solidFill>
                  <a:schemeClr val="tx1"/>
                </a:solidFill>
                <a:latin typeface="+mn-lt"/>
                <a:ea typeface="+mn-ea"/>
                <a:cs typeface="+mn-cs"/>
              </a:rPr>
              <a:t> mesenchyme, but</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not ectoderm, foregut endoderm or</a:t>
            </a:r>
            <a:r>
              <a:rPr lang="hu-HU"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vascular</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endothelium</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Neural</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crest</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cells can be seen populating the</a:t>
            </a:r>
            <a:r>
              <a:rPr lang="hu-HU"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truncus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arteriosus</a:t>
            </a:r>
            <a:r>
              <a:rPr lang="en-US" sz="1200" kern="1200" baseline="0" dirty="0" smtClean="0">
                <a:solidFill>
                  <a:schemeClr val="tx1"/>
                </a:solidFill>
                <a:latin typeface="+mn-lt"/>
                <a:ea typeface="+mn-ea"/>
                <a:cs typeface="+mn-cs"/>
              </a:rPr>
              <a:t> in B,C, but not</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the cushions of the </a:t>
            </a:r>
            <a:r>
              <a:rPr lang="en-US" sz="1200" kern="1200" baseline="0" dirty="0" err="1" smtClean="0">
                <a:solidFill>
                  <a:schemeClr val="tx1"/>
                </a:solidFill>
                <a:latin typeface="+mn-lt"/>
                <a:ea typeface="+mn-ea"/>
                <a:cs typeface="+mn-cs"/>
              </a:rPr>
              <a:t>conus</a:t>
            </a:r>
            <a:r>
              <a:rPr lang="hu-HU"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arteriosus</a:t>
            </a:r>
            <a:r>
              <a:rPr lang="en-US" sz="1200" kern="1200" baseline="0" dirty="0" smtClean="0">
                <a:solidFill>
                  <a:schemeClr val="tx1"/>
                </a:solidFill>
                <a:latin typeface="+mn-lt"/>
                <a:ea typeface="+mn-ea"/>
                <a:cs typeface="+mn-cs"/>
              </a:rPr>
              <a:t>. The arrows in A point to</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the junction between the dorsal</a:t>
            </a:r>
            <a:r>
              <a:rPr lang="hu-HU"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aortae</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surrounded</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by</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unlabeled</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cells) and the second arch arteries</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(surrounded by labeled cells). The</a:t>
            </a:r>
            <a:r>
              <a:rPr lang="hu-HU"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thyroid</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diverticulum</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is</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apparent</a:t>
            </a:r>
            <a:r>
              <a:rPr lang="de-DE" sz="1200" kern="1200" baseline="0" dirty="0" smtClean="0">
                <a:solidFill>
                  <a:schemeClr val="tx1"/>
                </a:solidFill>
                <a:latin typeface="+mn-lt"/>
                <a:ea typeface="+mn-ea"/>
                <a:cs typeface="+mn-cs"/>
              </a:rPr>
              <a:t> in</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B at the ventral floor of the second pharyngeal pouch.</a:t>
            </a:r>
            <a:endParaRPr lang="de-DE" dirty="0"/>
          </a:p>
        </p:txBody>
      </p:sp>
      <p:sp>
        <p:nvSpPr>
          <p:cNvPr id="4" name="Dia számának helye 3"/>
          <p:cNvSpPr>
            <a:spLocks noGrp="1"/>
          </p:cNvSpPr>
          <p:nvPr>
            <p:ph type="sldNum" sz="quarter" idx="10"/>
          </p:nvPr>
        </p:nvSpPr>
        <p:spPr/>
        <p:txBody>
          <a:bodyPr/>
          <a:lstStyle/>
          <a:p>
            <a:fld id="{F9307A3B-0183-4098-BDC1-B2D18518AD57}" type="slidenum">
              <a:rPr lang="de-DE" smtClean="0"/>
              <a:pPr/>
              <a:t>18</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Distribution of neural crest during </a:t>
            </a:r>
            <a:r>
              <a:rPr lang="en-US" sz="1200" kern="1200" baseline="0" dirty="0" err="1" smtClean="0">
                <a:solidFill>
                  <a:schemeClr val="tx1"/>
                </a:solidFill>
                <a:latin typeface="+mn-lt"/>
                <a:ea typeface="+mn-ea"/>
                <a:cs typeface="+mn-cs"/>
              </a:rPr>
              <a:t>aorticopulmonary</a:t>
            </a:r>
            <a:r>
              <a:rPr lang="en-US" sz="1200" kern="1200" baseline="0" dirty="0" smtClean="0">
                <a:solidFill>
                  <a:schemeClr val="tx1"/>
                </a:solidFill>
                <a:latin typeface="+mn-lt"/>
                <a:ea typeface="+mn-ea"/>
                <a:cs typeface="+mn-cs"/>
              </a:rPr>
              <a:t> and</a:t>
            </a:r>
            <a:r>
              <a:rPr lang="hu-HU"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conotruncal</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septal</a:t>
            </a:r>
            <a:r>
              <a:rPr lang="en-US" sz="1200" kern="1200" baseline="0" dirty="0" smtClean="0">
                <a:solidFill>
                  <a:schemeClr val="tx1"/>
                </a:solidFill>
                <a:latin typeface="+mn-lt"/>
                <a:ea typeface="+mn-ea"/>
                <a:cs typeface="+mn-cs"/>
              </a:rPr>
              <a:t> formation. Sections shown are from an embryo at</a:t>
            </a:r>
            <a:r>
              <a:rPr lang="hu-HU" sz="1200" kern="1200" baseline="0" dirty="0" smtClean="0">
                <a:solidFill>
                  <a:schemeClr val="tx1"/>
                </a:solidFill>
                <a:latin typeface="+mn-lt"/>
                <a:ea typeface="+mn-ea"/>
                <a:cs typeface="+mn-cs"/>
              </a:rPr>
              <a:t> </a:t>
            </a:r>
            <a:r>
              <a:rPr lang="de-DE" sz="1200" kern="1200" baseline="0" dirty="0" smtClean="0">
                <a:solidFill>
                  <a:schemeClr val="tx1"/>
                </a:solidFill>
                <a:latin typeface="+mn-lt"/>
                <a:ea typeface="+mn-ea"/>
                <a:cs typeface="+mn-cs"/>
              </a:rPr>
              <a:t>E11.5 (A,B)</a:t>
            </a:r>
            <a:endParaRPr lang="hu-HU"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At E11.5, a mass of labeled</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mesenchyme surrounds the left and right fourth (A) and sixth (B)</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arch arteries. The staining pattern is symmetric in this embryo, but</a:t>
            </a:r>
          </a:p>
          <a:p>
            <a:r>
              <a:rPr lang="en-US" sz="1200" kern="1200" baseline="0" dirty="0" smtClean="0">
                <a:solidFill>
                  <a:schemeClr val="tx1"/>
                </a:solidFill>
                <a:latin typeface="+mn-lt"/>
                <a:ea typeface="+mn-ea"/>
                <a:cs typeface="+mn-cs"/>
              </a:rPr>
              <a:t>the sectioning was slightly off-angle. Labeled cells forming the</a:t>
            </a:r>
            <a:r>
              <a:rPr lang="hu-HU"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aorticopulmonary</a:t>
            </a:r>
            <a:r>
              <a:rPr lang="en-US" sz="1200" kern="1200" baseline="0" dirty="0" smtClean="0">
                <a:solidFill>
                  <a:schemeClr val="tx1"/>
                </a:solidFill>
                <a:latin typeface="+mn-lt"/>
                <a:ea typeface="+mn-ea"/>
                <a:cs typeface="+mn-cs"/>
              </a:rPr>
              <a:t> septum (indicated by two arrows in A) which</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separates the outflow tract into the nascent aorta and pulmonary</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trunk at the origin of the left sixth arch artery, and diffuse cells in the</a:t>
            </a:r>
            <a:r>
              <a:rPr lang="hu-HU"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conotruncal</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cushions</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are</a:t>
            </a:r>
            <a:r>
              <a:rPr lang="de-DE" sz="1200" kern="1200" baseline="0" dirty="0" smtClean="0">
                <a:solidFill>
                  <a:schemeClr val="tx1"/>
                </a:solidFill>
                <a:latin typeface="+mn-lt"/>
                <a:ea typeface="+mn-ea"/>
                <a:cs typeface="+mn-cs"/>
              </a:rPr>
              <a:t> evident.</a:t>
            </a:r>
            <a:endParaRPr lang="de-DE" dirty="0"/>
          </a:p>
        </p:txBody>
      </p:sp>
      <p:sp>
        <p:nvSpPr>
          <p:cNvPr id="4" name="Dia számának helye 3"/>
          <p:cNvSpPr>
            <a:spLocks noGrp="1"/>
          </p:cNvSpPr>
          <p:nvPr>
            <p:ph type="sldNum" sz="quarter" idx="10"/>
          </p:nvPr>
        </p:nvSpPr>
        <p:spPr/>
        <p:txBody>
          <a:bodyPr/>
          <a:lstStyle/>
          <a:p>
            <a:fld id="{F9307A3B-0183-4098-BDC1-B2D18518AD57}" type="slidenum">
              <a:rPr lang="de-DE" smtClean="0"/>
              <a:pPr/>
              <a:t>19</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de-DE" sz="1200" kern="1200" baseline="0" dirty="0" smtClean="0">
                <a:solidFill>
                  <a:schemeClr val="tx1"/>
                </a:solidFill>
                <a:latin typeface="+mn-lt"/>
                <a:ea typeface="+mn-ea"/>
                <a:cs typeface="+mn-cs"/>
              </a:rPr>
              <a:t>Ultimate </a:t>
            </a:r>
            <a:r>
              <a:rPr lang="de-DE" sz="1200" kern="1200" baseline="0" dirty="0" err="1" smtClean="0">
                <a:solidFill>
                  <a:schemeClr val="tx1"/>
                </a:solidFill>
                <a:latin typeface="+mn-lt"/>
                <a:ea typeface="+mn-ea"/>
                <a:cs typeface="+mn-cs"/>
              </a:rPr>
              <a:t>fate</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of</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the</a:t>
            </a:r>
            <a:r>
              <a:rPr lang="hu-HU"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cardiac</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neural</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crest</a:t>
            </a:r>
            <a:r>
              <a:rPr lang="de-DE" sz="1200" kern="1200" baseline="0" dirty="0" smtClean="0">
                <a:solidFill>
                  <a:schemeClr val="tx1"/>
                </a:solidFill>
                <a:latin typeface="+mn-lt"/>
                <a:ea typeface="+mn-ea"/>
                <a:cs typeface="+mn-cs"/>
              </a:rPr>
              <a:t>.</a:t>
            </a:r>
            <a:r>
              <a:rPr lang="hu-HU" sz="1200" kern="1200" baseline="0" dirty="0" smtClean="0">
                <a:solidFill>
                  <a:schemeClr val="tx1"/>
                </a:solidFill>
                <a:latin typeface="+mn-lt"/>
                <a:ea typeface="+mn-ea"/>
                <a:cs typeface="+mn-cs"/>
              </a:rPr>
              <a:t> </a:t>
            </a:r>
            <a:r>
              <a:rPr lang="de-DE" sz="1200" kern="1200" baseline="0" dirty="0" smtClean="0">
                <a:solidFill>
                  <a:schemeClr val="tx1"/>
                </a:solidFill>
                <a:latin typeface="+mn-lt"/>
                <a:ea typeface="+mn-ea"/>
                <a:cs typeface="+mn-cs"/>
              </a:rPr>
              <a:t>(A) Distribution </a:t>
            </a:r>
            <a:r>
              <a:rPr lang="de-DE" sz="1200" kern="1200" baseline="0" dirty="0" err="1" smtClean="0">
                <a:solidFill>
                  <a:schemeClr val="tx1"/>
                </a:solidFill>
                <a:latin typeface="+mn-lt"/>
                <a:ea typeface="+mn-ea"/>
                <a:cs typeface="+mn-cs"/>
              </a:rPr>
              <a:t>of</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labeled</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cells in a 7 week adult heart</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stained in whole mount (A</a:t>
            </a:r>
            <a:r>
              <a:rPr lang="hu-HU" sz="1200" kern="1200" baseline="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is</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 higher magnification of A).</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Note the extensive staining in</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the ascending aorta and the</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arch of the aorta, in the</a:t>
            </a:r>
            <a:r>
              <a:rPr lang="hu-HU"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innominate</a:t>
            </a:r>
            <a:r>
              <a:rPr lang="en-US" sz="1200" kern="1200" baseline="0" dirty="0" smtClean="0">
                <a:solidFill>
                  <a:schemeClr val="tx1"/>
                </a:solidFill>
                <a:latin typeface="+mn-lt"/>
                <a:ea typeface="+mn-ea"/>
                <a:cs typeface="+mn-cs"/>
              </a:rPr>
              <a:t> and left and right</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carotid arteries, but not in the</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dorsal aorta or in the left</a:t>
            </a:r>
          </a:p>
          <a:p>
            <a:r>
              <a:rPr lang="de-DE" sz="1200" kern="1200" baseline="0" dirty="0" err="1" smtClean="0">
                <a:solidFill>
                  <a:schemeClr val="tx1"/>
                </a:solidFill>
                <a:latin typeface="+mn-lt"/>
                <a:ea typeface="+mn-ea"/>
                <a:cs typeface="+mn-cs"/>
              </a:rPr>
              <a:t>subclavian</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artery</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except</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for</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scattered cells near the arch of</a:t>
            </a:r>
            <a:r>
              <a:rPr lang="hu-HU"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the</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aorta</a:t>
            </a:r>
            <a:r>
              <a:rPr lang="de-DE" sz="1200" kern="1200" baseline="0" dirty="0" smtClean="0">
                <a:solidFill>
                  <a:schemeClr val="tx1"/>
                </a:solidFill>
                <a:latin typeface="+mn-lt"/>
                <a:ea typeface="+mn-ea"/>
                <a:cs typeface="+mn-cs"/>
              </a:rPr>
              <a:t>. The </a:t>
            </a:r>
            <a:r>
              <a:rPr lang="de-DE" sz="1200" kern="1200" baseline="0" dirty="0" err="1" smtClean="0">
                <a:solidFill>
                  <a:schemeClr val="tx1"/>
                </a:solidFill>
                <a:latin typeface="+mn-lt"/>
                <a:ea typeface="+mn-ea"/>
                <a:cs typeface="+mn-cs"/>
              </a:rPr>
              <a:t>ligamentum</a:t>
            </a:r>
            <a:r>
              <a:rPr lang="hu-HU"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arteriosum</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indicated</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by</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the</a:t>
            </a:r>
            <a:r>
              <a:rPr lang="hu-HU"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arrowhead</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is</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heavily</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stained</a:t>
            </a:r>
            <a:r>
              <a:rPr lang="de-DE" sz="1200" kern="1200" baseline="0" dirty="0" smtClean="0">
                <a:solidFill>
                  <a:schemeClr val="tx1"/>
                </a:solidFill>
                <a:latin typeface="+mn-lt"/>
                <a:ea typeface="+mn-ea"/>
                <a:cs typeface="+mn-cs"/>
              </a:rPr>
              <a:t>.</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The right </a:t>
            </a:r>
            <a:r>
              <a:rPr lang="en-US" sz="1200" kern="1200" baseline="0" dirty="0" err="1" smtClean="0">
                <a:solidFill>
                  <a:schemeClr val="tx1"/>
                </a:solidFill>
                <a:latin typeface="+mn-lt"/>
                <a:ea typeface="+mn-ea"/>
                <a:cs typeface="+mn-cs"/>
              </a:rPr>
              <a:t>subclavian</a:t>
            </a:r>
            <a:r>
              <a:rPr lang="en-US" sz="1200" kern="1200" baseline="0" dirty="0" smtClean="0">
                <a:solidFill>
                  <a:schemeClr val="tx1"/>
                </a:solidFill>
                <a:latin typeface="+mn-lt"/>
                <a:ea typeface="+mn-ea"/>
                <a:cs typeface="+mn-cs"/>
              </a:rPr>
              <a:t> artery was torn away from the </a:t>
            </a:r>
            <a:r>
              <a:rPr lang="en-US" sz="1200" kern="1200" baseline="0" dirty="0" err="1" smtClean="0">
                <a:solidFill>
                  <a:schemeClr val="tx1"/>
                </a:solidFill>
                <a:latin typeface="+mn-lt"/>
                <a:ea typeface="+mn-ea"/>
                <a:cs typeface="+mn-cs"/>
              </a:rPr>
              <a:t>innominate</a:t>
            </a:r>
            <a:r>
              <a:rPr lang="en-US" sz="1200" kern="1200" baseline="0" dirty="0" smtClean="0">
                <a:solidFill>
                  <a:schemeClr val="tx1"/>
                </a:solidFill>
                <a:latin typeface="+mn-lt"/>
                <a:ea typeface="+mn-ea"/>
                <a:cs typeface="+mn-cs"/>
              </a:rPr>
              <a:t> artery during dissection, but its location is indicated by the leftward-pointing</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arrow. The labeled structures on the ventricular surface are nerve fibers (see also D).</a:t>
            </a:r>
            <a:endParaRPr lang="de-DE" dirty="0"/>
          </a:p>
        </p:txBody>
      </p:sp>
      <p:sp>
        <p:nvSpPr>
          <p:cNvPr id="4" name="Dia számának helye 3"/>
          <p:cNvSpPr>
            <a:spLocks noGrp="1"/>
          </p:cNvSpPr>
          <p:nvPr>
            <p:ph type="sldNum" sz="quarter" idx="10"/>
          </p:nvPr>
        </p:nvSpPr>
        <p:spPr/>
        <p:txBody>
          <a:bodyPr/>
          <a:lstStyle/>
          <a:p>
            <a:fld id="{F9307A3B-0183-4098-BDC1-B2D18518AD57}" type="slidenum">
              <a:rPr lang="de-DE" smtClean="0"/>
              <a:pPr/>
              <a:t>20</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Tissue origins of the mouse skull vault. X-Gal staining</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identifies neural crest-derived tissues in </a:t>
            </a:r>
            <a:r>
              <a:rPr lang="en-US" sz="1200" i="1" kern="1200" baseline="0" dirty="0" smtClean="0">
                <a:solidFill>
                  <a:schemeClr val="tx1"/>
                </a:solidFill>
                <a:latin typeface="+mn-lt"/>
                <a:ea typeface="+mn-ea"/>
                <a:cs typeface="+mn-cs"/>
              </a:rPr>
              <a:t>Wnt1-Cre/R26R mice. (A)</a:t>
            </a:r>
            <a:r>
              <a:rPr lang="hu-HU" sz="1200" i="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Combined X-gal and Alizarin red S staining shows that the frontal</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bone (F) coincides with a strongly X-gal-stained area; in contrast,</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the parietal bone overlies a lightly stained area and extends just</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caudal to it. The entirely </a:t>
            </a:r>
            <a:r>
              <a:rPr lang="en-US" sz="1200" kern="1200" baseline="0" dirty="0" err="1" smtClean="0">
                <a:solidFill>
                  <a:schemeClr val="tx1"/>
                </a:solidFill>
                <a:latin typeface="+mn-lt"/>
                <a:ea typeface="+mn-ea"/>
                <a:cs typeface="+mn-cs"/>
              </a:rPr>
              <a:t>mesodermal</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basioccipital</a:t>
            </a:r>
            <a:r>
              <a:rPr lang="en-US" sz="1200" kern="1200" baseline="0" dirty="0" smtClean="0">
                <a:solidFill>
                  <a:schemeClr val="tx1"/>
                </a:solidFill>
                <a:latin typeface="+mn-lt"/>
                <a:ea typeface="+mn-ea"/>
                <a:cs typeface="+mn-cs"/>
              </a:rPr>
              <a:t> bone can be</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seen through the </a:t>
            </a:r>
            <a:r>
              <a:rPr lang="en-US" sz="1200" kern="1200" baseline="0" dirty="0" err="1" smtClean="0">
                <a:solidFill>
                  <a:schemeClr val="tx1"/>
                </a:solidFill>
                <a:latin typeface="+mn-lt"/>
                <a:ea typeface="+mn-ea"/>
                <a:cs typeface="+mn-cs"/>
              </a:rPr>
              <a:t>unossified</a:t>
            </a:r>
            <a:r>
              <a:rPr lang="en-US" sz="1200" kern="1200" baseline="0" dirty="0" smtClean="0">
                <a:solidFill>
                  <a:schemeClr val="tx1"/>
                </a:solidFill>
                <a:latin typeface="+mn-lt"/>
                <a:ea typeface="+mn-ea"/>
                <a:cs typeface="+mn-cs"/>
              </a:rPr>
              <a:t> part of the skull vault; the centre of the</a:t>
            </a:r>
            <a:r>
              <a:rPr lang="hu-HU"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interparietal</a:t>
            </a:r>
            <a:r>
              <a:rPr lang="en-US" sz="1200" kern="1200" baseline="0" dirty="0" smtClean="0">
                <a:solidFill>
                  <a:schemeClr val="tx1"/>
                </a:solidFill>
                <a:latin typeface="+mn-lt"/>
                <a:ea typeface="+mn-ea"/>
                <a:cs typeface="+mn-cs"/>
              </a:rPr>
              <a:t> bone, and a patch of dermis rostral to it, is also</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X-gal-positive. (B) Similar specimen but without Alizarin staining,</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showing strong staining in the </a:t>
            </a:r>
            <a:r>
              <a:rPr lang="en-US" sz="1200" kern="1200" baseline="0" dirty="0" err="1" smtClean="0">
                <a:solidFill>
                  <a:schemeClr val="tx1"/>
                </a:solidFill>
                <a:latin typeface="+mn-lt"/>
                <a:ea typeface="+mn-ea"/>
                <a:cs typeface="+mn-cs"/>
              </a:rPr>
              <a:t>skeletogenic</a:t>
            </a:r>
            <a:r>
              <a:rPr lang="en-US" sz="1200" kern="1200" baseline="0" dirty="0" smtClean="0">
                <a:solidFill>
                  <a:schemeClr val="tx1"/>
                </a:solidFill>
                <a:latin typeface="+mn-lt"/>
                <a:ea typeface="+mn-ea"/>
                <a:cs typeface="+mn-cs"/>
              </a:rPr>
              <a:t> membrane between</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the parietal bones (</a:t>
            </a:r>
            <a:r>
              <a:rPr lang="en-US" sz="1200" kern="1200" baseline="0" dirty="0" err="1" smtClean="0">
                <a:solidFill>
                  <a:schemeClr val="tx1"/>
                </a:solidFill>
                <a:latin typeface="+mn-lt"/>
                <a:ea typeface="+mn-ea"/>
                <a:cs typeface="+mn-cs"/>
              </a:rPr>
              <a:t>sagittal</a:t>
            </a:r>
            <a:r>
              <a:rPr lang="en-US" sz="1200" kern="1200" baseline="0" dirty="0" smtClean="0">
                <a:solidFill>
                  <a:schemeClr val="tx1"/>
                </a:solidFill>
                <a:latin typeface="+mn-lt"/>
                <a:ea typeface="+mn-ea"/>
                <a:cs typeface="+mn-cs"/>
              </a:rPr>
              <a:t> suture); the orientation of the section</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shown in (F) is indicated by the line. (C) Side view, showing X-gal</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staining of the frontal, </a:t>
            </a:r>
            <a:r>
              <a:rPr lang="en-US" sz="1200" kern="1200" baseline="0" dirty="0" err="1" smtClean="0">
                <a:solidFill>
                  <a:schemeClr val="tx1"/>
                </a:solidFill>
                <a:latin typeface="+mn-lt"/>
                <a:ea typeface="+mn-ea"/>
                <a:cs typeface="+mn-cs"/>
              </a:rPr>
              <a:t>alisphenoid</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squamosal</a:t>
            </a:r>
            <a:r>
              <a:rPr lang="en-US" sz="1200" kern="1200" baseline="0" dirty="0" smtClean="0">
                <a:solidFill>
                  <a:schemeClr val="tx1"/>
                </a:solidFill>
                <a:latin typeface="+mn-lt"/>
                <a:ea typeface="+mn-ea"/>
                <a:cs typeface="+mn-cs"/>
              </a:rPr>
              <a:t> bones; the line</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shows the position and orientation of (E). (D) Low-power transverse</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section through the cerebral hemispheres at the level of the</a:t>
            </a:r>
          </a:p>
          <a:p>
            <a:r>
              <a:rPr lang="en-US" sz="1200" kern="1200" baseline="0" dirty="0" smtClean="0">
                <a:solidFill>
                  <a:schemeClr val="tx1"/>
                </a:solidFill>
                <a:latin typeface="+mn-lt"/>
                <a:ea typeface="+mn-ea"/>
                <a:cs typeface="+mn-cs"/>
              </a:rPr>
              <a:t>olfactory lobes (left) and upper cerebellum (right); neural </a:t>
            </a:r>
            <a:r>
              <a:rPr lang="en-US" sz="1200" kern="1200" baseline="0" dirty="0" err="1" smtClean="0">
                <a:solidFill>
                  <a:schemeClr val="tx1"/>
                </a:solidFill>
                <a:latin typeface="+mn-lt"/>
                <a:ea typeface="+mn-ea"/>
                <a:cs typeface="+mn-cs"/>
              </a:rPr>
              <a:t>crestderived</a:t>
            </a:r>
            <a:r>
              <a:rPr lang="hu-HU"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meninges</a:t>
            </a:r>
            <a:r>
              <a:rPr lang="en-US" sz="1200" kern="1200" baseline="0" dirty="0" smtClean="0">
                <a:solidFill>
                  <a:schemeClr val="tx1"/>
                </a:solidFill>
                <a:latin typeface="+mn-lt"/>
                <a:ea typeface="+mn-ea"/>
                <a:cs typeface="+mn-cs"/>
              </a:rPr>
              <a:t> surround the cerebral hemispheres and form the</a:t>
            </a:r>
            <a:r>
              <a:rPr lang="hu-HU"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falx</a:t>
            </a:r>
            <a:r>
              <a:rPr lang="en-US" sz="1200" kern="1200" baseline="0" dirty="0" smtClean="0">
                <a:solidFill>
                  <a:schemeClr val="tx1"/>
                </a:solidFill>
                <a:latin typeface="+mn-lt"/>
                <a:ea typeface="+mn-ea"/>
                <a:cs typeface="+mn-cs"/>
              </a:rPr>
              <a:t> cerebri and </a:t>
            </a:r>
            <a:r>
              <a:rPr lang="en-US" sz="1200" kern="1200" baseline="0" dirty="0" err="1" smtClean="0">
                <a:solidFill>
                  <a:schemeClr val="tx1"/>
                </a:solidFill>
                <a:latin typeface="+mn-lt"/>
                <a:ea typeface="+mn-ea"/>
                <a:cs typeface="+mn-cs"/>
              </a:rPr>
              <a:t>tentorium</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cerebelli</a:t>
            </a:r>
            <a:r>
              <a:rPr lang="en-US" sz="1200" kern="1200" baseline="0" dirty="0" smtClean="0">
                <a:solidFill>
                  <a:schemeClr val="tx1"/>
                </a:solidFill>
                <a:latin typeface="+mn-lt"/>
                <a:ea typeface="+mn-ea"/>
                <a:cs typeface="+mn-cs"/>
              </a:rPr>
              <a:t>. The boxed area indicates the</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area shown at higher magnification in (E). (E) The coronal suture is</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formed between two bones of different origins, the neural </a:t>
            </a:r>
            <a:r>
              <a:rPr lang="en-US" sz="1200" kern="1200" baseline="0" dirty="0" err="1" smtClean="0">
                <a:solidFill>
                  <a:schemeClr val="tx1"/>
                </a:solidFill>
                <a:latin typeface="+mn-lt"/>
                <a:ea typeface="+mn-ea"/>
                <a:cs typeface="+mn-cs"/>
              </a:rPr>
              <a:t>crestderived</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frontal bone and the </a:t>
            </a:r>
            <a:r>
              <a:rPr lang="en-US" sz="1200" kern="1200" baseline="0" dirty="0" err="1" smtClean="0">
                <a:solidFill>
                  <a:schemeClr val="tx1"/>
                </a:solidFill>
                <a:latin typeface="+mn-lt"/>
                <a:ea typeface="+mn-ea"/>
                <a:cs typeface="+mn-cs"/>
              </a:rPr>
              <a:t>mesodermal</a:t>
            </a:r>
            <a:r>
              <a:rPr lang="en-US" sz="1200" kern="1200" baseline="0" dirty="0" smtClean="0">
                <a:solidFill>
                  <a:schemeClr val="tx1"/>
                </a:solidFill>
                <a:latin typeface="+mn-lt"/>
                <a:ea typeface="+mn-ea"/>
                <a:cs typeface="+mn-cs"/>
              </a:rPr>
              <a:t> parietal bone (outlined);</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both overlie the neural crest-derived </a:t>
            </a:r>
            <a:r>
              <a:rPr lang="en-US" sz="1200" kern="1200" baseline="0" dirty="0" err="1" smtClean="0">
                <a:solidFill>
                  <a:schemeClr val="tx1"/>
                </a:solidFill>
                <a:latin typeface="+mn-lt"/>
                <a:ea typeface="+mn-ea"/>
                <a:cs typeface="+mn-cs"/>
              </a:rPr>
              <a:t>meninges</a:t>
            </a:r>
            <a:r>
              <a:rPr lang="en-US" sz="1200" kern="1200" baseline="0" dirty="0" smtClean="0">
                <a:solidFill>
                  <a:schemeClr val="tx1"/>
                </a:solidFill>
                <a:latin typeface="+mn-lt"/>
                <a:ea typeface="+mn-ea"/>
                <a:cs typeface="+mn-cs"/>
              </a:rPr>
              <a:t> covering the cerebral</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hemispheres. (F) Coronal section showing that the </a:t>
            </a:r>
            <a:r>
              <a:rPr lang="en-US" sz="1200" kern="1200" baseline="0" dirty="0" err="1" smtClean="0">
                <a:solidFill>
                  <a:schemeClr val="tx1"/>
                </a:solidFill>
                <a:latin typeface="+mn-lt"/>
                <a:ea typeface="+mn-ea"/>
                <a:cs typeface="+mn-cs"/>
              </a:rPr>
              <a:t>sagittal</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suture consists of a neural crest-derived membrane between the</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two </a:t>
            </a:r>
            <a:r>
              <a:rPr lang="en-US" sz="1200" kern="1200" baseline="0" dirty="0" err="1" smtClean="0">
                <a:solidFill>
                  <a:schemeClr val="tx1"/>
                </a:solidFill>
                <a:latin typeface="+mn-lt"/>
                <a:ea typeface="+mn-ea"/>
                <a:cs typeface="+mn-cs"/>
              </a:rPr>
              <a:t>mesodermal</a:t>
            </a:r>
            <a:r>
              <a:rPr lang="en-US" sz="1200" kern="1200" baseline="0" dirty="0" smtClean="0">
                <a:solidFill>
                  <a:schemeClr val="tx1"/>
                </a:solidFill>
                <a:latin typeface="+mn-lt"/>
                <a:ea typeface="+mn-ea"/>
                <a:cs typeface="+mn-cs"/>
              </a:rPr>
              <a:t> parietal bones. (G) Transverse section through</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part of the </a:t>
            </a:r>
            <a:r>
              <a:rPr lang="en-US" sz="1200" kern="1200" baseline="0" dirty="0" err="1" smtClean="0">
                <a:solidFill>
                  <a:schemeClr val="tx1"/>
                </a:solidFill>
                <a:latin typeface="+mn-lt"/>
                <a:ea typeface="+mn-ea"/>
                <a:cs typeface="+mn-cs"/>
              </a:rPr>
              <a:t>interparietal</a:t>
            </a:r>
            <a:r>
              <a:rPr lang="en-US" sz="1200" kern="1200" baseline="0" dirty="0" smtClean="0">
                <a:solidFill>
                  <a:schemeClr val="tx1"/>
                </a:solidFill>
                <a:latin typeface="+mn-lt"/>
                <a:ea typeface="+mn-ea"/>
                <a:cs typeface="+mn-cs"/>
              </a:rPr>
              <a:t> bone (midline is to the left), showing the</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neural crest-derived central area (left), </a:t>
            </a:r>
            <a:r>
              <a:rPr lang="en-US" sz="1200" kern="1200" baseline="0" dirty="0" err="1" smtClean="0">
                <a:solidFill>
                  <a:schemeClr val="tx1"/>
                </a:solidFill>
                <a:latin typeface="+mn-lt"/>
                <a:ea typeface="+mn-ea"/>
                <a:cs typeface="+mn-cs"/>
              </a:rPr>
              <a:t>mesodermal</a:t>
            </a:r>
            <a:r>
              <a:rPr lang="en-US" sz="1200" kern="1200" baseline="0" dirty="0" smtClean="0">
                <a:solidFill>
                  <a:schemeClr val="tx1"/>
                </a:solidFill>
                <a:latin typeface="+mn-lt"/>
                <a:ea typeface="+mn-ea"/>
                <a:cs typeface="+mn-cs"/>
              </a:rPr>
              <a:t> area (right), and</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underlying cartilage of mixed origin; </a:t>
            </a:r>
            <a:r>
              <a:rPr lang="en-US" sz="1200" kern="1200" baseline="0" dirty="0" err="1" smtClean="0">
                <a:solidFill>
                  <a:schemeClr val="tx1"/>
                </a:solidFill>
                <a:latin typeface="+mn-lt"/>
                <a:ea typeface="+mn-ea"/>
                <a:cs typeface="+mn-cs"/>
              </a:rPr>
              <a:t>noncartilaginous</a:t>
            </a:r>
            <a:r>
              <a:rPr lang="en-US" sz="1200" kern="1200" baseline="0" dirty="0" smtClean="0">
                <a:solidFill>
                  <a:schemeClr val="tx1"/>
                </a:solidFill>
                <a:latin typeface="+mn-lt"/>
                <a:ea typeface="+mn-ea"/>
                <a:cs typeface="+mn-cs"/>
              </a:rPr>
              <a:t> parts of the</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inner layer are also of neural crest origin in the central region, but</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meningeal</a:t>
            </a:r>
            <a:r>
              <a:rPr lang="en-US" sz="1200" kern="1200" baseline="0" dirty="0" smtClean="0">
                <a:solidFill>
                  <a:schemeClr val="tx1"/>
                </a:solidFill>
                <a:latin typeface="+mn-lt"/>
                <a:ea typeface="+mn-ea"/>
                <a:cs typeface="+mn-cs"/>
              </a:rPr>
              <a:t> covering of the cerebellum is </a:t>
            </a:r>
            <a:r>
              <a:rPr lang="hu-HU"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mesodermal</a:t>
            </a:r>
            <a:r>
              <a:rPr lang="en-US" sz="1200" kern="1200" baseline="0" dirty="0" smtClean="0">
                <a:solidFill>
                  <a:schemeClr val="tx1"/>
                </a:solidFill>
                <a:latin typeface="+mn-lt"/>
                <a:ea typeface="+mn-ea"/>
                <a:cs typeface="+mn-cs"/>
              </a:rPr>
              <a:t>. (H)</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Summary diagram showing neural crest contribution to the skeletal</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elements and sutures of the mouse skull vault. A, </a:t>
            </a:r>
            <a:r>
              <a:rPr lang="en-US" sz="1200" kern="1200" baseline="0" dirty="0" err="1" smtClean="0">
                <a:solidFill>
                  <a:schemeClr val="tx1"/>
                </a:solidFill>
                <a:latin typeface="+mn-lt"/>
                <a:ea typeface="+mn-ea"/>
                <a:cs typeface="+mn-cs"/>
              </a:rPr>
              <a:t>alisphenoid</a:t>
            </a:r>
            <a:r>
              <a:rPr lang="en-US" sz="1200" kern="1200" baseline="0" dirty="0" smtClean="0">
                <a:solidFill>
                  <a:schemeClr val="tx1"/>
                </a:solidFill>
                <a:latin typeface="+mn-lt"/>
                <a:ea typeface="+mn-ea"/>
                <a:cs typeface="+mn-cs"/>
              </a:rPr>
              <a:t>;</a:t>
            </a:r>
            <a:r>
              <a:rPr lang="hu-HU" sz="1200" kern="1200" baseline="0" dirty="0" smtClean="0">
                <a:solidFill>
                  <a:schemeClr val="tx1"/>
                </a:solidFill>
                <a:latin typeface="+mn-lt"/>
                <a:ea typeface="+mn-ea"/>
                <a:cs typeface="+mn-cs"/>
              </a:rPr>
              <a:t> </a:t>
            </a:r>
            <a:r>
              <a:rPr lang="de-DE" sz="1200" kern="1200" baseline="0" dirty="0" smtClean="0">
                <a:solidFill>
                  <a:schemeClr val="tx1"/>
                </a:solidFill>
                <a:latin typeface="+mn-lt"/>
                <a:ea typeface="+mn-ea"/>
                <a:cs typeface="+mn-cs"/>
              </a:rPr>
              <a:t>B, </a:t>
            </a:r>
            <a:r>
              <a:rPr lang="de-DE" sz="1200" kern="1200" baseline="0" dirty="0" err="1" smtClean="0">
                <a:solidFill>
                  <a:schemeClr val="tx1"/>
                </a:solidFill>
                <a:latin typeface="+mn-lt"/>
                <a:ea typeface="+mn-ea"/>
                <a:cs typeface="+mn-cs"/>
              </a:rPr>
              <a:t>mineralised</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bone</a:t>
            </a:r>
            <a:r>
              <a:rPr lang="de-DE" sz="1200" kern="1200" baseline="0" dirty="0" smtClean="0">
                <a:solidFill>
                  <a:schemeClr val="tx1"/>
                </a:solidFill>
                <a:latin typeface="+mn-lt"/>
                <a:ea typeface="+mn-ea"/>
                <a:cs typeface="+mn-cs"/>
              </a:rPr>
              <a:t>; B9, </a:t>
            </a:r>
            <a:r>
              <a:rPr lang="de-DE" sz="1200" kern="1200" baseline="0" dirty="0" err="1" smtClean="0">
                <a:solidFill>
                  <a:schemeClr val="tx1"/>
                </a:solidFill>
                <a:latin typeface="+mn-lt"/>
                <a:ea typeface="+mn-ea"/>
                <a:cs typeface="+mn-cs"/>
              </a:rPr>
              <a:t>basioccipital</a:t>
            </a:r>
            <a:r>
              <a:rPr lang="de-DE" sz="1200" kern="1200" baseline="0" dirty="0" smtClean="0">
                <a:solidFill>
                  <a:schemeClr val="tx1"/>
                </a:solidFill>
                <a:latin typeface="+mn-lt"/>
                <a:ea typeface="+mn-ea"/>
                <a:cs typeface="+mn-cs"/>
              </a:rPr>
              <a:t>; C, </a:t>
            </a:r>
            <a:r>
              <a:rPr lang="de-DE" sz="1200" kern="1200" baseline="0" dirty="0" err="1" smtClean="0">
                <a:solidFill>
                  <a:schemeClr val="tx1"/>
                </a:solidFill>
                <a:latin typeface="+mn-lt"/>
                <a:ea typeface="+mn-ea"/>
                <a:cs typeface="+mn-cs"/>
              </a:rPr>
              <a:t>cartilage</a:t>
            </a:r>
            <a:r>
              <a:rPr lang="de-DE" sz="1200" kern="1200" baseline="0" dirty="0" smtClean="0">
                <a:solidFill>
                  <a:schemeClr val="tx1"/>
                </a:solidFill>
                <a:latin typeface="+mn-lt"/>
                <a:ea typeface="+mn-ea"/>
                <a:cs typeface="+mn-cs"/>
              </a:rPr>
              <a:t>; c, </a:t>
            </a:r>
            <a:r>
              <a:rPr lang="de-DE" sz="1200" kern="1200" baseline="0" dirty="0" err="1" smtClean="0">
                <a:solidFill>
                  <a:schemeClr val="tx1"/>
                </a:solidFill>
                <a:latin typeface="+mn-lt"/>
                <a:ea typeface="+mn-ea"/>
                <a:cs typeface="+mn-cs"/>
              </a:rPr>
              <a:t>coronal</a:t>
            </a:r>
            <a:r>
              <a:rPr lang="hu-HU"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suture</a:t>
            </a:r>
            <a:r>
              <a:rPr lang="de-DE" sz="1200" kern="1200" baseline="0" dirty="0" smtClean="0">
                <a:solidFill>
                  <a:schemeClr val="tx1"/>
                </a:solidFill>
                <a:latin typeface="+mn-lt"/>
                <a:ea typeface="+mn-ea"/>
                <a:cs typeface="+mn-cs"/>
              </a:rPr>
              <a:t>; CB, cerebellum; CH, </a:t>
            </a:r>
            <a:r>
              <a:rPr lang="de-DE" sz="1200" kern="1200" baseline="0" dirty="0" err="1" smtClean="0">
                <a:solidFill>
                  <a:schemeClr val="tx1"/>
                </a:solidFill>
                <a:latin typeface="+mn-lt"/>
                <a:ea typeface="+mn-ea"/>
                <a:cs typeface="+mn-cs"/>
              </a:rPr>
              <a:t>cerebral</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hemispheres</a:t>
            </a:r>
            <a:r>
              <a:rPr lang="de-DE" sz="1200" kern="1200" baseline="0" dirty="0" smtClean="0">
                <a:solidFill>
                  <a:schemeClr val="tx1"/>
                </a:solidFill>
                <a:latin typeface="+mn-lt"/>
                <a:ea typeface="+mn-ea"/>
                <a:cs typeface="+mn-cs"/>
              </a:rPr>
              <a:t>; D, diencephalon;</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F, frontal; FC, </a:t>
            </a:r>
            <a:r>
              <a:rPr lang="en-US" sz="1200" kern="1200" baseline="0" dirty="0" err="1" smtClean="0">
                <a:solidFill>
                  <a:schemeClr val="tx1"/>
                </a:solidFill>
                <a:latin typeface="+mn-lt"/>
                <a:ea typeface="+mn-ea"/>
                <a:cs typeface="+mn-cs"/>
              </a:rPr>
              <a:t>falx</a:t>
            </a:r>
            <a:r>
              <a:rPr lang="en-US" sz="1200" kern="1200" baseline="0" dirty="0" smtClean="0">
                <a:solidFill>
                  <a:schemeClr val="tx1"/>
                </a:solidFill>
                <a:latin typeface="+mn-lt"/>
                <a:ea typeface="+mn-ea"/>
                <a:cs typeface="+mn-cs"/>
              </a:rPr>
              <a:t> cerebri; IL, inner layer of </a:t>
            </a:r>
            <a:r>
              <a:rPr lang="en-US" sz="1200" kern="1200" baseline="0" dirty="0" err="1" smtClean="0">
                <a:solidFill>
                  <a:schemeClr val="tx1"/>
                </a:solidFill>
                <a:latin typeface="+mn-lt"/>
                <a:ea typeface="+mn-ea"/>
                <a:cs typeface="+mn-cs"/>
              </a:rPr>
              <a:t>skeletogenic</a:t>
            </a:r>
            <a:r>
              <a:rPr lang="hu-HU" sz="1200" kern="1200" baseline="0" dirty="0" smtClean="0">
                <a:solidFill>
                  <a:schemeClr val="tx1"/>
                </a:solidFill>
                <a:latin typeface="+mn-lt"/>
                <a:ea typeface="+mn-ea"/>
                <a:cs typeface="+mn-cs"/>
              </a:rPr>
              <a:t> </a:t>
            </a:r>
            <a:r>
              <a:rPr lang="pt-BR" sz="1200" kern="1200" baseline="0" dirty="0" smtClean="0">
                <a:solidFill>
                  <a:schemeClr val="tx1"/>
                </a:solidFill>
                <a:latin typeface="+mn-lt"/>
                <a:ea typeface="+mn-ea"/>
                <a:cs typeface="+mn-cs"/>
              </a:rPr>
              <a:t>membrane; M, meninges; m, metopic suture; N, nasal; nc, nasal</a:t>
            </a:r>
            <a:r>
              <a:rPr lang="hu-HU"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cartilage</a:t>
            </a:r>
            <a:r>
              <a:rPr lang="de-DE" sz="1200" kern="1200" baseline="0" dirty="0" smtClean="0">
                <a:solidFill>
                  <a:schemeClr val="tx1"/>
                </a:solidFill>
                <a:latin typeface="+mn-lt"/>
                <a:ea typeface="+mn-ea"/>
                <a:cs typeface="+mn-cs"/>
              </a:rPr>
              <a:t>; P, parietal; S, </a:t>
            </a:r>
            <a:r>
              <a:rPr lang="de-DE" sz="1200" kern="1200" baseline="0" dirty="0" err="1" smtClean="0">
                <a:solidFill>
                  <a:schemeClr val="tx1"/>
                </a:solidFill>
                <a:latin typeface="+mn-lt"/>
                <a:ea typeface="+mn-ea"/>
                <a:cs typeface="+mn-cs"/>
              </a:rPr>
              <a:t>squamosal</a:t>
            </a:r>
            <a:r>
              <a:rPr lang="de-DE" sz="1200" kern="1200" baseline="0" dirty="0" smtClean="0">
                <a:solidFill>
                  <a:schemeClr val="tx1"/>
                </a:solidFill>
                <a:latin typeface="+mn-lt"/>
                <a:ea typeface="+mn-ea"/>
                <a:cs typeface="+mn-cs"/>
              </a:rPr>
              <a:t>; SS, sagittal </a:t>
            </a:r>
            <a:r>
              <a:rPr lang="de-DE" sz="1200" kern="1200" baseline="0" dirty="0" err="1" smtClean="0">
                <a:solidFill>
                  <a:schemeClr val="tx1"/>
                </a:solidFill>
                <a:latin typeface="+mn-lt"/>
                <a:ea typeface="+mn-ea"/>
                <a:cs typeface="+mn-cs"/>
              </a:rPr>
              <a:t>suture</a:t>
            </a:r>
            <a:r>
              <a:rPr lang="de-DE" sz="1200" kern="1200" baseline="0" dirty="0" smtClean="0">
                <a:solidFill>
                  <a:schemeClr val="tx1"/>
                </a:solidFill>
                <a:latin typeface="+mn-lt"/>
                <a:ea typeface="+mn-ea"/>
                <a:cs typeface="+mn-cs"/>
              </a:rPr>
              <a:t>; TC, </a:t>
            </a:r>
            <a:r>
              <a:rPr lang="de-DE" sz="1200" kern="1200" baseline="0" dirty="0" err="1" smtClean="0">
                <a:solidFill>
                  <a:schemeClr val="tx1"/>
                </a:solidFill>
                <a:latin typeface="+mn-lt"/>
                <a:ea typeface="+mn-ea"/>
                <a:cs typeface="+mn-cs"/>
              </a:rPr>
              <a:t>tentorium</a:t>
            </a:r>
            <a:r>
              <a:rPr lang="hu-HU" sz="1200" kern="1200" baseline="0" dirty="0" smtClean="0">
                <a:solidFill>
                  <a:schemeClr val="tx1"/>
                </a:solidFill>
                <a:latin typeface="+mn-lt"/>
                <a:ea typeface="+mn-ea"/>
                <a:cs typeface="+mn-cs"/>
              </a:rPr>
              <a:t> </a:t>
            </a:r>
            <a:r>
              <a:rPr lang="it-IT" sz="1200" kern="1200" baseline="0" dirty="0" smtClean="0">
                <a:solidFill>
                  <a:schemeClr val="tx1"/>
                </a:solidFill>
                <a:latin typeface="+mn-lt"/>
                <a:ea typeface="+mn-ea"/>
                <a:cs typeface="+mn-cs"/>
              </a:rPr>
              <a:t>cerebelli. Scale bars: A–D, 1 mm; E, F, 100 mm.</a:t>
            </a:r>
            <a:endParaRPr lang="de-DE" dirty="0"/>
          </a:p>
        </p:txBody>
      </p:sp>
      <p:sp>
        <p:nvSpPr>
          <p:cNvPr id="4" name="Dia számának helye 3"/>
          <p:cNvSpPr>
            <a:spLocks noGrp="1"/>
          </p:cNvSpPr>
          <p:nvPr>
            <p:ph type="sldNum" sz="quarter" idx="10"/>
          </p:nvPr>
        </p:nvSpPr>
        <p:spPr/>
        <p:txBody>
          <a:bodyPr/>
          <a:lstStyle/>
          <a:p>
            <a:fld id="{F9307A3B-0183-4098-BDC1-B2D18518AD57}" type="slidenum">
              <a:rPr lang="de-DE" smtClean="0"/>
              <a:pPr/>
              <a:t>21</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Tissue origins of the mouse skull vault. X-Gal staining</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identifies neural crest-derived tissues in </a:t>
            </a:r>
            <a:r>
              <a:rPr lang="en-US" sz="1200" i="1" kern="1200" baseline="0" dirty="0" smtClean="0">
                <a:solidFill>
                  <a:schemeClr val="tx1"/>
                </a:solidFill>
                <a:latin typeface="+mn-lt"/>
                <a:ea typeface="+mn-ea"/>
                <a:cs typeface="+mn-cs"/>
              </a:rPr>
              <a:t>Wnt1-Cre/R26R mice. (A)</a:t>
            </a:r>
            <a:r>
              <a:rPr lang="hu-HU" sz="1200" i="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Combined X-gal and Alizarin red S staining shows that the frontal</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bone (F) coincides with a strongly X-gal-stained area; in contrast,</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the parietal bone overlies a lightly stained area and extends just</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caudal to it. The entirely </a:t>
            </a:r>
            <a:r>
              <a:rPr lang="en-US" sz="1200" kern="1200" baseline="0" dirty="0" err="1" smtClean="0">
                <a:solidFill>
                  <a:schemeClr val="tx1"/>
                </a:solidFill>
                <a:latin typeface="+mn-lt"/>
                <a:ea typeface="+mn-ea"/>
                <a:cs typeface="+mn-cs"/>
              </a:rPr>
              <a:t>mesodermal</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basioccipital</a:t>
            </a:r>
            <a:r>
              <a:rPr lang="en-US" sz="1200" kern="1200" baseline="0" dirty="0" smtClean="0">
                <a:solidFill>
                  <a:schemeClr val="tx1"/>
                </a:solidFill>
                <a:latin typeface="+mn-lt"/>
                <a:ea typeface="+mn-ea"/>
                <a:cs typeface="+mn-cs"/>
              </a:rPr>
              <a:t> bone can be</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seen through the </a:t>
            </a:r>
            <a:r>
              <a:rPr lang="en-US" sz="1200" kern="1200" baseline="0" dirty="0" err="1" smtClean="0">
                <a:solidFill>
                  <a:schemeClr val="tx1"/>
                </a:solidFill>
                <a:latin typeface="+mn-lt"/>
                <a:ea typeface="+mn-ea"/>
                <a:cs typeface="+mn-cs"/>
              </a:rPr>
              <a:t>unossified</a:t>
            </a:r>
            <a:r>
              <a:rPr lang="en-US" sz="1200" kern="1200" baseline="0" dirty="0" smtClean="0">
                <a:solidFill>
                  <a:schemeClr val="tx1"/>
                </a:solidFill>
                <a:latin typeface="+mn-lt"/>
                <a:ea typeface="+mn-ea"/>
                <a:cs typeface="+mn-cs"/>
              </a:rPr>
              <a:t> part of the skull vault; the centre of the</a:t>
            </a:r>
            <a:r>
              <a:rPr lang="hu-HU"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interparietal</a:t>
            </a:r>
            <a:r>
              <a:rPr lang="en-US" sz="1200" kern="1200" baseline="0" dirty="0" smtClean="0">
                <a:solidFill>
                  <a:schemeClr val="tx1"/>
                </a:solidFill>
                <a:latin typeface="+mn-lt"/>
                <a:ea typeface="+mn-ea"/>
                <a:cs typeface="+mn-cs"/>
              </a:rPr>
              <a:t> bone, and a patch of dermis rostral to it, is also</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X-gal-positive. (B) Similar specimen but without Alizarin staining,</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showing strong staining in the </a:t>
            </a:r>
            <a:r>
              <a:rPr lang="en-US" sz="1200" kern="1200" baseline="0" dirty="0" err="1" smtClean="0">
                <a:solidFill>
                  <a:schemeClr val="tx1"/>
                </a:solidFill>
                <a:latin typeface="+mn-lt"/>
                <a:ea typeface="+mn-ea"/>
                <a:cs typeface="+mn-cs"/>
              </a:rPr>
              <a:t>skeletogenic</a:t>
            </a:r>
            <a:r>
              <a:rPr lang="en-US" sz="1200" kern="1200" baseline="0" dirty="0" smtClean="0">
                <a:solidFill>
                  <a:schemeClr val="tx1"/>
                </a:solidFill>
                <a:latin typeface="+mn-lt"/>
                <a:ea typeface="+mn-ea"/>
                <a:cs typeface="+mn-cs"/>
              </a:rPr>
              <a:t> membrane between</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the parietal bones (</a:t>
            </a:r>
            <a:r>
              <a:rPr lang="en-US" sz="1200" kern="1200" baseline="0" dirty="0" err="1" smtClean="0">
                <a:solidFill>
                  <a:schemeClr val="tx1"/>
                </a:solidFill>
                <a:latin typeface="+mn-lt"/>
                <a:ea typeface="+mn-ea"/>
                <a:cs typeface="+mn-cs"/>
              </a:rPr>
              <a:t>sagittal</a:t>
            </a:r>
            <a:r>
              <a:rPr lang="en-US" sz="1200" kern="1200" baseline="0" dirty="0" smtClean="0">
                <a:solidFill>
                  <a:schemeClr val="tx1"/>
                </a:solidFill>
                <a:latin typeface="+mn-lt"/>
                <a:ea typeface="+mn-ea"/>
                <a:cs typeface="+mn-cs"/>
              </a:rPr>
              <a:t> suture); the orientation of the section</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shown in (F) is indicated by the line. (C) Side view, showing X-gal</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staining of the frontal, </a:t>
            </a:r>
            <a:r>
              <a:rPr lang="en-US" sz="1200" kern="1200" baseline="0" dirty="0" err="1" smtClean="0">
                <a:solidFill>
                  <a:schemeClr val="tx1"/>
                </a:solidFill>
                <a:latin typeface="+mn-lt"/>
                <a:ea typeface="+mn-ea"/>
                <a:cs typeface="+mn-cs"/>
              </a:rPr>
              <a:t>alisphenoid</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squamosal</a:t>
            </a:r>
            <a:r>
              <a:rPr lang="en-US" sz="1200" kern="1200" baseline="0" dirty="0" smtClean="0">
                <a:solidFill>
                  <a:schemeClr val="tx1"/>
                </a:solidFill>
                <a:latin typeface="+mn-lt"/>
                <a:ea typeface="+mn-ea"/>
                <a:cs typeface="+mn-cs"/>
              </a:rPr>
              <a:t> bones; the line</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shows the position and orientation of (E). (D) Low-power transverse</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section through the cerebral hemispheres at the level of the</a:t>
            </a:r>
          </a:p>
          <a:p>
            <a:r>
              <a:rPr lang="en-US" sz="1200" kern="1200" baseline="0" dirty="0" smtClean="0">
                <a:solidFill>
                  <a:schemeClr val="tx1"/>
                </a:solidFill>
                <a:latin typeface="+mn-lt"/>
                <a:ea typeface="+mn-ea"/>
                <a:cs typeface="+mn-cs"/>
              </a:rPr>
              <a:t>olfactory lobes (left) and upper cerebellum (right); neural </a:t>
            </a:r>
            <a:r>
              <a:rPr lang="en-US" sz="1200" kern="1200" baseline="0" dirty="0" err="1" smtClean="0">
                <a:solidFill>
                  <a:schemeClr val="tx1"/>
                </a:solidFill>
                <a:latin typeface="+mn-lt"/>
                <a:ea typeface="+mn-ea"/>
                <a:cs typeface="+mn-cs"/>
              </a:rPr>
              <a:t>crestderived</a:t>
            </a:r>
            <a:r>
              <a:rPr lang="hu-HU"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meninges</a:t>
            </a:r>
            <a:r>
              <a:rPr lang="en-US" sz="1200" kern="1200" baseline="0" dirty="0" smtClean="0">
                <a:solidFill>
                  <a:schemeClr val="tx1"/>
                </a:solidFill>
                <a:latin typeface="+mn-lt"/>
                <a:ea typeface="+mn-ea"/>
                <a:cs typeface="+mn-cs"/>
              </a:rPr>
              <a:t> surround the cerebral hemispheres and form the</a:t>
            </a:r>
            <a:r>
              <a:rPr lang="hu-HU"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falx</a:t>
            </a:r>
            <a:r>
              <a:rPr lang="en-US" sz="1200" kern="1200" baseline="0" dirty="0" smtClean="0">
                <a:solidFill>
                  <a:schemeClr val="tx1"/>
                </a:solidFill>
                <a:latin typeface="+mn-lt"/>
                <a:ea typeface="+mn-ea"/>
                <a:cs typeface="+mn-cs"/>
              </a:rPr>
              <a:t> cerebri and </a:t>
            </a:r>
            <a:r>
              <a:rPr lang="en-US" sz="1200" kern="1200" baseline="0" dirty="0" err="1" smtClean="0">
                <a:solidFill>
                  <a:schemeClr val="tx1"/>
                </a:solidFill>
                <a:latin typeface="+mn-lt"/>
                <a:ea typeface="+mn-ea"/>
                <a:cs typeface="+mn-cs"/>
              </a:rPr>
              <a:t>tentorium</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cerebelli</a:t>
            </a:r>
            <a:r>
              <a:rPr lang="en-US" sz="1200" kern="1200" baseline="0" dirty="0" smtClean="0">
                <a:solidFill>
                  <a:schemeClr val="tx1"/>
                </a:solidFill>
                <a:latin typeface="+mn-lt"/>
                <a:ea typeface="+mn-ea"/>
                <a:cs typeface="+mn-cs"/>
              </a:rPr>
              <a:t>. The boxed area indicates the</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area shown at higher magnification in (E). (E) The coronal suture is</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formed between two bones of different origins, the neural </a:t>
            </a:r>
            <a:r>
              <a:rPr lang="en-US" sz="1200" kern="1200" baseline="0" dirty="0" err="1" smtClean="0">
                <a:solidFill>
                  <a:schemeClr val="tx1"/>
                </a:solidFill>
                <a:latin typeface="+mn-lt"/>
                <a:ea typeface="+mn-ea"/>
                <a:cs typeface="+mn-cs"/>
              </a:rPr>
              <a:t>crestderived</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frontal bone and the </a:t>
            </a:r>
            <a:r>
              <a:rPr lang="en-US" sz="1200" kern="1200" baseline="0" dirty="0" err="1" smtClean="0">
                <a:solidFill>
                  <a:schemeClr val="tx1"/>
                </a:solidFill>
                <a:latin typeface="+mn-lt"/>
                <a:ea typeface="+mn-ea"/>
                <a:cs typeface="+mn-cs"/>
              </a:rPr>
              <a:t>mesodermal</a:t>
            </a:r>
            <a:r>
              <a:rPr lang="en-US" sz="1200" kern="1200" baseline="0" dirty="0" smtClean="0">
                <a:solidFill>
                  <a:schemeClr val="tx1"/>
                </a:solidFill>
                <a:latin typeface="+mn-lt"/>
                <a:ea typeface="+mn-ea"/>
                <a:cs typeface="+mn-cs"/>
              </a:rPr>
              <a:t> parietal bone (outlined);</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both overlie the neural crest-derived </a:t>
            </a:r>
            <a:r>
              <a:rPr lang="en-US" sz="1200" kern="1200" baseline="0" dirty="0" err="1" smtClean="0">
                <a:solidFill>
                  <a:schemeClr val="tx1"/>
                </a:solidFill>
                <a:latin typeface="+mn-lt"/>
                <a:ea typeface="+mn-ea"/>
                <a:cs typeface="+mn-cs"/>
              </a:rPr>
              <a:t>meninges</a:t>
            </a:r>
            <a:r>
              <a:rPr lang="en-US" sz="1200" kern="1200" baseline="0" dirty="0" smtClean="0">
                <a:solidFill>
                  <a:schemeClr val="tx1"/>
                </a:solidFill>
                <a:latin typeface="+mn-lt"/>
                <a:ea typeface="+mn-ea"/>
                <a:cs typeface="+mn-cs"/>
              </a:rPr>
              <a:t> covering the cerebral</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hemispheres. (F) Coronal section showing that the </a:t>
            </a:r>
            <a:r>
              <a:rPr lang="en-US" sz="1200" kern="1200" baseline="0" dirty="0" err="1" smtClean="0">
                <a:solidFill>
                  <a:schemeClr val="tx1"/>
                </a:solidFill>
                <a:latin typeface="+mn-lt"/>
                <a:ea typeface="+mn-ea"/>
                <a:cs typeface="+mn-cs"/>
              </a:rPr>
              <a:t>sagittal</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suture consists of a neural crest-derived membrane between the</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two </a:t>
            </a:r>
            <a:r>
              <a:rPr lang="en-US" sz="1200" kern="1200" baseline="0" dirty="0" err="1" smtClean="0">
                <a:solidFill>
                  <a:schemeClr val="tx1"/>
                </a:solidFill>
                <a:latin typeface="+mn-lt"/>
                <a:ea typeface="+mn-ea"/>
                <a:cs typeface="+mn-cs"/>
              </a:rPr>
              <a:t>mesodermal</a:t>
            </a:r>
            <a:r>
              <a:rPr lang="en-US" sz="1200" kern="1200" baseline="0" dirty="0" smtClean="0">
                <a:solidFill>
                  <a:schemeClr val="tx1"/>
                </a:solidFill>
                <a:latin typeface="+mn-lt"/>
                <a:ea typeface="+mn-ea"/>
                <a:cs typeface="+mn-cs"/>
              </a:rPr>
              <a:t> parietal bones. (G) Transverse section through</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part of the </a:t>
            </a:r>
            <a:r>
              <a:rPr lang="en-US" sz="1200" kern="1200" baseline="0" dirty="0" err="1" smtClean="0">
                <a:solidFill>
                  <a:schemeClr val="tx1"/>
                </a:solidFill>
                <a:latin typeface="+mn-lt"/>
                <a:ea typeface="+mn-ea"/>
                <a:cs typeface="+mn-cs"/>
              </a:rPr>
              <a:t>interparietal</a:t>
            </a:r>
            <a:r>
              <a:rPr lang="en-US" sz="1200" kern="1200" baseline="0" dirty="0" smtClean="0">
                <a:solidFill>
                  <a:schemeClr val="tx1"/>
                </a:solidFill>
                <a:latin typeface="+mn-lt"/>
                <a:ea typeface="+mn-ea"/>
                <a:cs typeface="+mn-cs"/>
              </a:rPr>
              <a:t> bone (midline is to the left), showing the</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neural crest-derived central area (left), </a:t>
            </a:r>
            <a:r>
              <a:rPr lang="en-US" sz="1200" kern="1200" baseline="0" dirty="0" err="1" smtClean="0">
                <a:solidFill>
                  <a:schemeClr val="tx1"/>
                </a:solidFill>
                <a:latin typeface="+mn-lt"/>
                <a:ea typeface="+mn-ea"/>
                <a:cs typeface="+mn-cs"/>
              </a:rPr>
              <a:t>mesodermal</a:t>
            </a:r>
            <a:r>
              <a:rPr lang="en-US" sz="1200" kern="1200" baseline="0" dirty="0" smtClean="0">
                <a:solidFill>
                  <a:schemeClr val="tx1"/>
                </a:solidFill>
                <a:latin typeface="+mn-lt"/>
                <a:ea typeface="+mn-ea"/>
                <a:cs typeface="+mn-cs"/>
              </a:rPr>
              <a:t> area (right), and</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underlying cartilage of mixed origin; </a:t>
            </a:r>
            <a:r>
              <a:rPr lang="en-US" sz="1200" kern="1200" baseline="0" dirty="0" err="1" smtClean="0">
                <a:solidFill>
                  <a:schemeClr val="tx1"/>
                </a:solidFill>
                <a:latin typeface="+mn-lt"/>
                <a:ea typeface="+mn-ea"/>
                <a:cs typeface="+mn-cs"/>
              </a:rPr>
              <a:t>noncartilaginous</a:t>
            </a:r>
            <a:r>
              <a:rPr lang="en-US" sz="1200" kern="1200" baseline="0" dirty="0" smtClean="0">
                <a:solidFill>
                  <a:schemeClr val="tx1"/>
                </a:solidFill>
                <a:latin typeface="+mn-lt"/>
                <a:ea typeface="+mn-ea"/>
                <a:cs typeface="+mn-cs"/>
              </a:rPr>
              <a:t> parts of the</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inner layer are also of neural crest origin in the central region, but</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meningeal</a:t>
            </a:r>
            <a:r>
              <a:rPr lang="en-US" sz="1200" kern="1200" baseline="0" dirty="0" smtClean="0">
                <a:solidFill>
                  <a:schemeClr val="tx1"/>
                </a:solidFill>
                <a:latin typeface="+mn-lt"/>
                <a:ea typeface="+mn-ea"/>
                <a:cs typeface="+mn-cs"/>
              </a:rPr>
              <a:t> covering of the cerebellum is </a:t>
            </a:r>
            <a:r>
              <a:rPr lang="hu-HU"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mesodermal</a:t>
            </a:r>
            <a:r>
              <a:rPr lang="en-US" sz="1200" kern="1200" baseline="0" dirty="0" smtClean="0">
                <a:solidFill>
                  <a:schemeClr val="tx1"/>
                </a:solidFill>
                <a:latin typeface="+mn-lt"/>
                <a:ea typeface="+mn-ea"/>
                <a:cs typeface="+mn-cs"/>
              </a:rPr>
              <a:t>. (H)</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Summary diagram showing neural crest contribution to the skeletal</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elements and sutures of the mouse skull vault. A, </a:t>
            </a:r>
            <a:r>
              <a:rPr lang="en-US" sz="1200" kern="1200" baseline="0" dirty="0" err="1" smtClean="0">
                <a:solidFill>
                  <a:schemeClr val="tx1"/>
                </a:solidFill>
                <a:latin typeface="+mn-lt"/>
                <a:ea typeface="+mn-ea"/>
                <a:cs typeface="+mn-cs"/>
              </a:rPr>
              <a:t>alisphenoid</a:t>
            </a:r>
            <a:r>
              <a:rPr lang="en-US" sz="1200" kern="1200" baseline="0" dirty="0" smtClean="0">
                <a:solidFill>
                  <a:schemeClr val="tx1"/>
                </a:solidFill>
                <a:latin typeface="+mn-lt"/>
                <a:ea typeface="+mn-ea"/>
                <a:cs typeface="+mn-cs"/>
              </a:rPr>
              <a:t>;</a:t>
            </a:r>
            <a:r>
              <a:rPr lang="hu-HU" sz="1200" kern="1200" baseline="0" dirty="0" smtClean="0">
                <a:solidFill>
                  <a:schemeClr val="tx1"/>
                </a:solidFill>
                <a:latin typeface="+mn-lt"/>
                <a:ea typeface="+mn-ea"/>
                <a:cs typeface="+mn-cs"/>
              </a:rPr>
              <a:t> </a:t>
            </a:r>
            <a:r>
              <a:rPr lang="de-DE" sz="1200" kern="1200" baseline="0" dirty="0" smtClean="0">
                <a:solidFill>
                  <a:schemeClr val="tx1"/>
                </a:solidFill>
                <a:latin typeface="+mn-lt"/>
                <a:ea typeface="+mn-ea"/>
                <a:cs typeface="+mn-cs"/>
              </a:rPr>
              <a:t>B, </a:t>
            </a:r>
            <a:r>
              <a:rPr lang="de-DE" sz="1200" kern="1200" baseline="0" dirty="0" err="1" smtClean="0">
                <a:solidFill>
                  <a:schemeClr val="tx1"/>
                </a:solidFill>
                <a:latin typeface="+mn-lt"/>
                <a:ea typeface="+mn-ea"/>
                <a:cs typeface="+mn-cs"/>
              </a:rPr>
              <a:t>mineralised</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bone</a:t>
            </a:r>
            <a:r>
              <a:rPr lang="de-DE" sz="1200" kern="1200" baseline="0" dirty="0" smtClean="0">
                <a:solidFill>
                  <a:schemeClr val="tx1"/>
                </a:solidFill>
                <a:latin typeface="+mn-lt"/>
                <a:ea typeface="+mn-ea"/>
                <a:cs typeface="+mn-cs"/>
              </a:rPr>
              <a:t>; B9, </a:t>
            </a:r>
            <a:r>
              <a:rPr lang="de-DE" sz="1200" kern="1200" baseline="0" dirty="0" err="1" smtClean="0">
                <a:solidFill>
                  <a:schemeClr val="tx1"/>
                </a:solidFill>
                <a:latin typeface="+mn-lt"/>
                <a:ea typeface="+mn-ea"/>
                <a:cs typeface="+mn-cs"/>
              </a:rPr>
              <a:t>basioccipital</a:t>
            </a:r>
            <a:r>
              <a:rPr lang="de-DE" sz="1200" kern="1200" baseline="0" dirty="0" smtClean="0">
                <a:solidFill>
                  <a:schemeClr val="tx1"/>
                </a:solidFill>
                <a:latin typeface="+mn-lt"/>
                <a:ea typeface="+mn-ea"/>
                <a:cs typeface="+mn-cs"/>
              </a:rPr>
              <a:t>; C, </a:t>
            </a:r>
            <a:r>
              <a:rPr lang="de-DE" sz="1200" kern="1200" baseline="0" dirty="0" err="1" smtClean="0">
                <a:solidFill>
                  <a:schemeClr val="tx1"/>
                </a:solidFill>
                <a:latin typeface="+mn-lt"/>
                <a:ea typeface="+mn-ea"/>
                <a:cs typeface="+mn-cs"/>
              </a:rPr>
              <a:t>cartilage</a:t>
            </a:r>
            <a:r>
              <a:rPr lang="de-DE" sz="1200" kern="1200" baseline="0" dirty="0" smtClean="0">
                <a:solidFill>
                  <a:schemeClr val="tx1"/>
                </a:solidFill>
                <a:latin typeface="+mn-lt"/>
                <a:ea typeface="+mn-ea"/>
                <a:cs typeface="+mn-cs"/>
              </a:rPr>
              <a:t>; c, </a:t>
            </a:r>
            <a:r>
              <a:rPr lang="de-DE" sz="1200" kern="1200" baseline="0" dirty="0" err="1" smtClean="0">
                <a:solidFill>
                  <a:schemeClr val="tx1"/>
                </a:solidFill>
                <a:latin typeface="+mn-lt"/>
                <a:ea typeface="+mn-ea"/>
                <a:cs typeface="+mn-cs"/>
              </a:rPr>
              <a:t>coronal</a:t>
            </a:r>
            <a:r>
              <a:rPr lang="hu-HU"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suture</a:t>
            </a:r>
            <a:r>
              <a:rPr lang="de-DE" sz="1200" kern="1200" baseline="0" dirty="0" smtClean="0">
                <a:solidFill>
                  <a:schemeClr val="tx1"/>
                </a:solidFill>
                <a:latin typeface="+mn-lt"/>
                <a:ea typeface="+mn-ea"/>
                <a:cs typeface="+mn-cs"/>
              </a:rPr>
              <a:t>; CB, cerebellum; CH, </a:t>
            </a:r>
            <a:r>
              <a:rPr lang="de-DE" sz="1200" kern="1200" baseline="0" dirty="0" err="1" smtClean="0">
                <a:solidFill>
                  <a:schemeClr val="tx1"/>
                </a:solidFill>
                <a:latin typeface="+mn-lt"/>
                <a:ea typeface="+mn-ea"/>
                <a:cs typeface="+mn-cs"/>
              </a:rPr>
              <a:t>cerebral</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hemispheres</a:t>
            </a:r>
            <a:r>
              <a:rPr lang="de-DE" sz="1200" kern="1200" baseline="0" dirty="0" smtClean="0">
                <a:solidFill>
                  <a:schemeClr val="tx1"/>
                </a:solidFill>
                <a:latin typeface="+mn-lt"/>
                <a:ea typeface="+mn-ea"/>
                <a:cs typeface="+mn-cs"/>
              </a:rPr>
              <a:t>; D, diencephalon;</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F, frontal; FC, </a:t>
            </a:r>
            <a:r>
              <a:rPr lang="en-US" sz="1200" kern="1200" baseline="0" dirty="0" err="1" smtClean="0">
                <a:solidFill>
                  <a:schemeClr val="tx1"/>
                </a:solidFill>
                <a:latin typeface="+mn-lt"/>
                <a:ea typeface="+mn-ea"/>
                <a:cs typeface="+mn-cs"/>
              </a:rPr>
              <a:t>falx</a:t>
            </a:r>
            <a:r>
              <a:rPr lang="en-US" sz="1200" kern="1200" baseline="0" dirty="0" smtClean="0">
                <a:solidFill>
                  <a:schemeClr val="tx1"/>
                </a:solidFill>
                <a:latin typeface="+mn-lt"/>
                <a:ea typeface="+mn-ea"/>
                <a:cs typeface="+mn-cs"/>
              </a:rPr>
              <a:t> cerebri; IL, inner layer of </a:t>
            </a:r>
            <a:r>
              <a:rPr lang="en-US" sz="1200" kern="1200" baseline="0" dirty="0" err="1" smtClean="0">
                <a:solidFill>
                  <a:schemeClr val="tx1"/>
                </a:solidFill>
                <a:latin typeface="+mn-lt"/>
                <a:ea typeface="+mn-ea"/>
                <a:cs typeface="+mn-cs"/>
              </a:rPr>
              <a:t>skeletogenic</a:t>
            </a:r>
            <a:r>
              <a:rPr lang="hu-HU" sz="1200" kern="1200" baseline="0" dirty="0" smtClean="0">
                <a:solidFill>
                  <a:schemeClr val="tx1"/>
                </a:solidFill>
                <a:latin typeface="+mn-lt"/>
                <a:ea typeface="+mn-ea"/>
                <a:cs typeface="+mn-cs"/>
              </a:rPr>
              <a:t> </a:t>
            </a:r>
            <a:r>
              <a:rPr lang="pt-BR" sz="1200" kern="1200" baseline="0" dirty="0" smtClean="0">
                <a:solidFill>
                  <a:schemeClr val="tx1"/>
                </a:solidFill>
                <a:latin typeface="+mn-lt"/>
                <a:ea typeface="+mn-ea"/>
                <a:cs typeface="+mn-cs"/>
              </a:rPr>
              <a:t>membrane; M, meninges; m, metopic suture; N, nasal; nc, nasal</a:t>
            </a:r>
            <a:r>
              <a:rPr lang="hu-HU"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cartilage</a:t>
            </a:r>
            <a:r>
              <a:rPr lang="de-DE" sz="1200" kern="1200" baseline="0" dirty="0" smtClean="0">
                <a:solidFill>
                  <a:schemeClr val="tx1"/>
                </a:solidFill>
                <a:latin typeface="+mn-lt"/>
                <a:ea typeface="+mn-ea"/>
                <a:cs typeface="+mn-cs"/>
              </a:rPr>
              <a:t>; P, parietal; S, </a:t>
            </a:r>
            <a:r>
              <a:rPr lang="de-DE" sz="1200" kern="1200" baseline="0" dirty="0" err="1" smtClean="0">
                <a:solidFill>
                  <a:schemeClr val="tx1"/>
                </a:solidFill>
                <a:latin typeface="+mn-lt"/>
                <a:ea typeface="+mn-ea"/>
                <a:cs typeface="+mn-cs"/>
              </a:rPr>
              <a:t>squamosal</a:t>
            </a:r>
            <a:r>
              <a:rPr lang="de-DE" sz="1200" kern="1200" baseline="0" dirty="0" smtClean="0">
                <a:solidFill>
                  <a:schemeClr val="tx1"/>
                </a:solidFill>
                <a:latin typeface="+mn-lt"/>
                <a:ea typeface="+mn-ea"/>
                <a:cs typeface="+mn-cs"/>
              </a:rPr>
              <a:t>; SS, sagittal </a:t>
            </a:r>
            <a:r>
              <a:rPr lang="de-DE" sz="1200" kern="1200" baseline="0" dirty="0" err="1" smtClean="0">
                <a:solidFill>
                  <a:schemeClr val="tx1"/>
                </a:solidFill>
                <a:latin typeface="+mn-lt"/>
                <a:ea typeface="+mn-ea"/>
                <a:cs typeface="+mn-cs"/>
              </a:rPr>
              <a:t>suture</a:t>
            </a:r>
            <a:r>
              <a:rPr lang="de-DE" sz="1200" kern="1200" baseline="0" dirty="0" smtClean="0">
                <a:solidFill>
                  <a:schemeClr val="tx1"/>
                </a:solidFill>
                <a:latin typeface="+mn-lt"/>
                <a:ea typeface="+mn-ea"/>
                <a:cs typeface="+mn-cs"/>
              </a:rPr>
              <a:t>; TC, </a:t>
            </a:r>
            <a:r>
              <a:rPr lang="de-DE" sz="1200" kern="1200" baseline="0" dirty="0" err="1" smtClean="0">
                <a:solidFill>
                  <a:schemeClr val="tx1"/>
                </a:solidFill>
                <a:latin typeface="+mn-lt"/>
                <a:ea typeface="+mn-ea"/>
                <a:cs typeface="+mn-cs"/>
              </a:rPr>
              <a:t>tentorium</a:t>
            </a:r>
            <a:r>
              <a:rPr lang="hu-HU" sz="1200" kern="1200" baseline="0" dirty="0" smtClean="0">
                <a:solidFill>
                  <a:schemeClr val="tx1"/>
                </a:solidFill>
                <a:latin typeface="+mn-lt"/>
                <a:ea typeface="+mn-ea"/>
                <a:cs typeface="+mn-cs"/>
              </a:rPr>
              <a:t> </a:t>
            </a:r>
            <a:r>
              <a:rPr lang="it-IT" sz="1200" kern="1200" baseline="0" dirty="0" smtClean="0">
                <a:solidFill>
                  <a:schemeClr val="tx1"/>
                </a:solidFill>
                <a:latin typeface="+mn-lt"/>
                <a:ea typeface="+mn-ea"/>
                <a:cs typeface="+mn-cs"/>
              </a:rPr>
              <a:t>cerebelli. Scale bars: A–D, 1 mm; E, F, 100 mm.</a:t>
            </a:r>
            <a:endParaRPr lang="de-DE" dirty="0" smtClean="0"/>
          </a:p>
          <a:p>
            <a:endParaRPr lang="de-DE" dirty="0"/>
          </a:p>
        </p:txBody>
      </p:sp>
      <p:sp>
        <p:nvSpPr>
          <p:cNvPr id="4" name="Dia számának helye 3"/>
          <p:cNvSpPr>
            <a:spLocks noGrp="1"/>
          </p:cNvSpPr>
          <p:nvPr>
            <p:ph type="sldNum" sz="quarter" idx="10"/>
          </p:nvPr>
        </p:nvSpPr>
        <p:spPr/>
        <p:txBody>
          <a:bodyPr/>
          <a:lstStyle/>
          <a:p>
            <a:fld id="{F9307A3B-0183-4098-BDC1-B2D18518AD57}" type="slidenum">
              <a:rPr lang="de-DE" smtClean="0"/>
              <a:pPr/>
              <a:t>22</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Tissue origins of the mouse skull vault. X-Gal staining</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identifies neural crest-derived tissues in </a:t>
            </a:r>
            <a:r>
              <a:rPr lang="en-US" sz="1200" i="1" kern="1200" baseline="0" dirty="0" smtClean="0">
                <a:solidFill>
                  <a:schemeClr val="tx1"/>
                </a:solidFill>
                <a:latin typeface="+mn-lt"/>
                <a:ea typeface="+mn-ea"/>
                <a:cs typeface="+mn-cs"/>
              </a:rPr>
              <a:t>Wnt1-Cre/R26R mice. (A)</a:t>
            </a:r>
            <a:r>
              <a:rPr lang="hu-HU" sz="1200" i="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Combined X-gal and Alizarin red S staining shows that the frontal</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bone (F) coincides with a strongly X-gal-stained area; in contrast,</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the parietal bone overlies a lightly stained area and extends just</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caudal to it. The entirely </a:t>
            </a:r>
            <a:r>
              <a:rPr lang="en-US" sz="1200" kern="1200" baseline="0" dirty="0" err="1" smtClean="0">
                <a:solidFill>
                  <a:schemeClr val="tx1"/>
                </a:solidFill>
                <a:latin typeface="+mn-lt"/>
                <a:ea typeface="+mn-ea"/>
                <a:cs typeface="+mn-cs"/>
              </a:rPr>
              <a:t>mesodermal</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basioccipital</a:t>
            </a:r>
            <a:r>
              <a:rPr lang="en-US" sz="1200" kern="1200" baseline="0" dirty="0" smtClean="0">
                <a:solidFill>
                  <a:schemeClr val="tx1"/>
                </a:solidFill>
                <a:latin typeface="+mn-lt"/>
                <a:ea typeface="+mn-ea"/>
                <a:cs typeface="+mn-cs"/>
              </a:rPr>
              <a:t> bone can be</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seen through the </a:t>
            </a:r>
            <a:r>
              <a:rPr lang="en-US" sz="1200" kern="1200" baseline="0" dirty="0" err="1" smtClean="0">
                <a:solidFill>
                  <a:schemeClr val="tx1"/>
                </a:solidFill>
                <a:latin typeface="+mn-lt"/>
                <a:ea typeface="+mn-ea"/>
                <a:cs typeface="+mn-cs"/>
              </a:rPr>
              <a:t>unossified</a:t>
            </a:r>
            <a:r>
              <a:rPr lang="en-US" sz="1200" kern="1200" baseline="0" dirty="0" smtClean="0">
                <a:solidFill>
                  <a:schemeClr val="tx1"/>
                </a:solidFill>
                <a:latin typeface="+mn-lt"/>
                <a:ea typeface="+mn-ea"/>
                <a:cs typeface="+mn-cs"/>
              </a:rPr>
              <a:t> part of the skull vault; the centre of the</a:t>
            </a:r>
            <a:r>
              <a:rPr lang="hu-HU"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interparietal</a:t>
            </a:r>
            <a:r>
              <a:rPr lang="en-US" sz="1200" kern="1200" baseline="0" dirty="0" smtClean="0">
                <a:solidFill>
                  <a:schemeClr val="tx1"/>
                </a:solidFill>
                <a:latin typeface="+mn-lt"/>
                <a:ea typeface="+mn-ea"/>
                <a:cs typeface="+mn-cs"/>
              </a:rPr>
              <a:t> bone, and a patch of dermis rostral to it, is also</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X-gal-positive. (B) Similar specimen but without Alizarin staining,</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showing strong staining in the </a:t>
            </a:r>
            <a:r>
              <a:rPr lang="en-US" sz="1200" kern="1200" baseline="0" dirty="0" err="1" smtClean="0">
                <a:solidFill>
                  <a:schemeClr val="tx1"/>
                </a:solidFill>
                <a:latin typeface="+mn-lt"/>
                <a:ea typeface="+mn-ea"/>
                <a:cs typeface="+mn-cs"/>
              </a:rPr>
              <a:t>skeletogenic</a:t>
            </a:r>
            <a:r>
              <a:rPr lang="en-US" sz="1200" kern="1200" baseline="0" dirty="0" smtClean="0">
                <a:solidFill>
                  <a:schemeClr val="tx1"/>
                </a:solidFill>
                <a:latin typeface="+mn-lt"/>
                <a:ea typeface="+mn-ea"/>
                <a:cs typeface="+mn-cs"/>
              </a:rPr>
              <a:t> membrane between</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the parietal bones (</a:t>
            </a:r>
            <a:r>
              <a:rPr lang="en-US" sz="1200" kern="1200" baseline="0" dirty="0" err="1" smtClean="0">
                <a:solidFill>
                  <a:schemeClr val="tx1"/>
                </a:solidFill>
                <a:latin typeface="+mn-lt"/>
                <a:ea typeface="+mn-ea"/>
                <a:cs typeface="+mn-cs"/>
              </a:rPr>
              <a:t>sagittal</a:t>
            </a:r>
            <a:r>
              <a:rPr lang="en-US" sz="1200" kern="1200" baseline="0" dirty="0" smtClean="0">
                <a:solidFill>
                  <a:schemeClr val="tx1"/>
                </a:solidFill>
                <a:latin typeface="+mn-lt"/>
                <a:ea typeface="+mn-ea"/>
                <a:cs typeface="+mn-cs"/>
              </a:rPr>
              <a:t> suture); the orientation of the section</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shown in (F) is indicated by the line. (C) Side view, showing X-gal</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staining of the frontal, </a:t>
            </a:r>
            <a:r>
              <a:rPr lang="en-US" sz="1200" kern="1200" baseline="0" dirty="0" err="1" smtClean="0">
                <a:solidFill>
                  <a:schemeClr val="tx1"/>
                </a:solidFill>
                <a:latin typeface="+mn-lt"/>
                <a:ea typeface="+mn-ea"/>
                <a:cs typeface="+mn-cs"/>
              </a:rPr>
              <a:t>alisphenoid</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squamosal</a:t>
            </a:r>
            <a:r>
              <a:rPr lang="en-US" sz="1200" kern="1200" baseline="0" dirty="0" smtClean="0">
                <a:solidFill>
                  <a:schemeClr val="tx1"/>
                </a:solidFill>
                <a:latin typeface="+mn-lt"/>
                <a:ea typeface="+mn-ea"/>
                <a:cs typeface="+mn-cs"/>
              </a:rPr>
              <a:t> bones; the line</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shows the position and orientation of (E). (D) Low-power transverse</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section through the cerebral hemispheres at the level of the</a:t>
            </a:r>
          </a:p>
          <a:p>
            <a:r>
              <a:rPr lang="en-US" sz="1200" kern="1200" baseline="0" dirty="0" smtClean="0">
                <a:solidFill>
                  <a:schemeClr val="tx1"/>
                </a:solidFill>
                <a:latin typeface="+mn-lt"/>
                <a:ea typeface="+mn-ea"/>
                <a:cs typeface="+mn-cs"/>
              </a:rPr>
              <a:t>olfactory lobes (left) and upper cerebellum (right); neural </a:t>
            </a:r>
            <a:r>
              <a:rPr lang="en-US" sz="1200" kern="1200" baseline="0" dirty="0" err="1" smtClean="0">
                <a:solidFill>
                  <a:schemeClr val="tx1"/>
                </a:solidFill>
                <a:latin typeface="+mn-lt"/>
                <a:ea typeface="+mn-ea"/>
                <a:cs typeface="+mn-cs"/>
              </a:rPr>
              <a:t>crestderived</a:t>
            </a:r>
            <a:r>
              <a:rPr lang="hu-HU"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meninges</a:t>
            </a:r>
            <a:r>
              <a:rPr lang="en-US" sz="1200" kern="1200" baseline="0" dirty="0" smtClean="0">
                <a:solidFill>
                  <a:schemeClr val="tx1"/>
                </a:solidFill>
                <a:latin typeface="+mn-lt"/>
                <a:ea typeface="+mn-ea"/>
                <a:cs typeface="+mn-cs"/>
              </a:rPr>
              <a:t> surround the cerebral hemispheres and form the</a:t>
            </a:r>
            <a:r>
              <a:rPr lang="hu-HU"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falx</a:t>
            </a:r>
            <a:r>
              <a:rPr lang="en-US" sz="1200" kern="1200" baseline="0" dirty="0" smtClean="0">
                <a:solidFill>
                  <a:schemeClr val="tx1"/>
                </a:solidFill>
                <a:latin typeface="+mn-lt"/>
                <a:ea typeface="+mn-ea"/>
                <a:cs typeface="+mn-cs"/>
              </a:rPr>
              <a:t> cerebri and </a:t>
            </a:r>
            <a:r>
              <a:rPr lang="en-US" sz="1200" kern="1200" baseline="0" dirty="0" err="1" smtClean="0">
                <a:solidFill>
                  <a:schemeClr val="tx1"/>
                </a:solidFill>
                <a:latin typeface="+mn-lt"/>
                <a:ea typeface="+mn-ea"/>
                <a:cs typeface="+mn-cs"/>
              </a:rPr>
              <a:t>tentorium</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cerebelli</a:t>
            </a:r>
            <a:r>
              <a:rPr lang="en-US" sz="1200" kern="1200" baseline="0" dirty="0" smtClean="0">
                <a:solidFill>
                  <a:schemeClr val="tx1"/>
                </a:solidFill>
                <a:latin typeface="+mn-lt"/>
                <a:ea typeface="+mn-ea"/>
                <a:cs typeface="+mn-cs"/>
              </a:rPr>
              <a:t>. The boxed area indicates the</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area shown at higher magnification in (E). (E) The coronal suture is</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formed between two bones of different origins, the neural </a:t>
            </a:r>
            <a:r>
              <a:rPr lang="en-US" sz="1200" kern="1200" baseline="0" dirty="0" err="1" smtClean="0">
                <a:solidFill>
                  <a:schemeClr val="tx1"/>
                </a:solidFill>
                <a:latin typeface="+mn-lt"/>
                <a:ea typeface="+mn-ea"/>
                <a:cs typeface="+mn-cs"/>
              </a:rPr>
              <a:t>crestderived</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frontal bone and the </a:t>
            </a:r>
            <a:r>
              <a:rPr lang="en-US" sz="1200" kern="1200" baseline="0" dirty="0" err="1" smtClean="0">
                <a:solidFill>
                  <a:schemeClr val="tx1"/>
                </a:solidFill>
                <a:latin typeface="+mn-lt"/>
                <a:ea typeface="+mn-ea"/>
                <a:cs typeface="+mn-cs"/>
              </a:rPr>
              <a:t>mesodermal</a:t>
            </a:r>
            <a:r>
              <a:rPr lang="en-US" sz="1200" kern="1200" baseline="0" dirty="0" smtClean="0">
                <a:solidFill>
                  <a:schemeClr val="tx1"/>
                </a:solidFill>
                <a:latin typeface="+mn-lt"/>
                <a:ea typeface="+mn-ea"/>
                <a:cs typeface="+mn-cs"/>
              </a:rPr>
              <a:t> parietal bone (outlined);</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both overlie the neural crest-derived </a:t>
            </a:r>
            <a:r>
              <a:rPr lang="en-US" sz="1200" kern="1200" baseline="0" dirty="0" err="1" smtClean="0">
                <a:solidFill>
                  <a:schemeClr val="tx1"/>
                </a:solidFill>
                <a:latin typeface="+mn-lt"/>
                <a:ea typeface="+mn-ea"/>
                <a:cs typeface="+mn-cs"/>
              </a:rPr>
              <a:t>meninges</a:t>
            </a:r>
            <a:r>
              <a:rPr lang="en-US" sz="1200" kern="1200" baseline="0" dirty="0" smtClean="0">
                <a:solidFill>
                  <a:schemeClr val="tx1"/>
                </a:solidFill>
                <a:latin typeface="+mn-lt"/>
                <a:ea typeface="+mn-ea"/>
                <a:cs typeface="+mn-cs"/>
              </a:rPr>
              <a:t> covering the cerebral</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hemispheres. (F) Coronal section showing that the </a:t>
            </a:r>
            <a:r>
              <a:rPr lang="en-US" sz="1200" kern="1200" baseline="0" dirty="0" err="1" smtClean="0">
                <a:solidFill>
                  <a:schemeClr val="tx1"/>
                </a:solidFill>
                <a:latin typeface="+mn-lt"/>
                <a:ea typeface="+mn-ea"/>
                <a:cs typeface="+mn-cs"/>
              </a:rPr>
              <a:t>sagittal</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suture consists of a neural crest-derived membrane between the</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two </a:t>
            </a:r>
            <a:r>
              <a:rPr lang="en-US" sz="1200" kern="1200" baseline="0" dirty="0" err="1" smtClean="0">
                <a:solidFill>
                  <a:schemeClr val="tx1"/>
                </a:solidFill>
                <a:latin typeface="+mn-lt"/>
                <a:ea typeface="+mn-ea"/>
                <a:cs typeface="+mn-cs"/>
              </a:rPr>
              <a:t>mesodermal</a:t>
            </a:r>
            <a:r>
              <a:rPr lang="en-US" sz="1200" kern="1200" baseline="0" dirty="0" smtClean="0">
                <a:solidFill>
                  <a:schemeClr val="tx1"/>
                </a:solidFill>
                <a:latin typeface="+mn-lt"/>
                <a:ea typeface="+mn-ea"/>
                <a:cs typeface="+mn-cs"/>
              </a:rPr>
              <a:t> parietal bones. (G) Transverse section through</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part of the </a:t>
            </a:r>
            <a:r>
              <a:rPr lang="en-US" sz="1200" kern="1200" baseline="0" dirty="0" err="1" smtClean="0">
                <a:solidFill>
                  <a:schemeClr val="tx1"/>
                </a:solidFill>
                <a:latin typeface="+mn-lt"/>
                <a:ea typeface="+mn-ea"/>
                <a:cs typeface="+mn-cs"/>
              </a:rPr>
              <a:t>interparietal</a:t>
            </a:r>
            <a:r>
              <a:rPr lang="en-US" sz="1200" kern="1200" baseline="0" dirty="0" smtClean="0">
                <a:solidFill>
                  <a:schemeClr val="tx1"/>
                </a:solidFill>
                <a:latin typeface="+mn-lt"/>
                <a:ea typeface="+mn-ea"/>
                <a:cs typeface="+mn-cs"/>
              </a:rPr>
              <a:t> bone (midline is to the left), showing the</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neural crest-derived central area (left), </a:t>
            </a:r>
            <a:r>
              <a:rPr lang="en-US" sz="1200" kern="1200" baseline="0" dirty="0" err="1" smtClean="0">
                <a:solidFill>
                  <a:schemeClr val="tx1"/>
                </a:solidFill>
                <a:latin typeface="+mn-lt"/>
                <a:ea typeface="+mn-ea"/>
                <a:cs typeface="+mn-cs"/>
              </a:rPr>
              <a:t>mesodermal</a:t>
            </a:r>
            <a:r>
              <a:rPr lang="en-US" sz="1200" kern="1200" baseline="0" dirty="0" smtClean="0">
                <a:solidFill>
                  <a:schemeClr val="tx1"/>
                </a:solidFill>
                <a:latin typeface="+mn-lt"/>
                <a:ea typeface="+mn-ea"/>
                <a:cs typeface="+mn-cs"/>
              </a:rPr>
              <a:t> area (right), and</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underlying cartilage of mixed origin; </a:t>
            </a:r>
            <a:r>
              <a:rPr lang="en-US" sz="1200" kern="1200" baseline="0" dirty="0" err="1" smtClean="0">
                <a:solidFill>
                  <a:schemeClr val="tx1"/>
                </a:solidFill>
                <a:latin typeface="+mn-lt"/>
                <a:ea typeface="+mn-ea"/>
                <a:cs typeface="+mn-cs"/>
              </a:rPr>
              <a:t>noncartilaginous</a:t>
            </a:r>
            <a:r>
              <a:rPr lang="en-US" sz="1200" kern="1200" baseline="0" dirty="0" smtClean="0">
                <a:solidFill>
                  <a:schemeClr val="tx1"/>
                </a:solidFill>
                <a:latin typeface="+mn-lt"/>
                <a:ea typeface="+mn-ea"/>
                <a:cs typeface="+mn-cs"/>
              </a:rPr>
              <a:t> parts of the</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inner layer are also of neural crest origin in the central region, but</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the </a:t>
            </a:r>
            <a:r>
              <a:rPr lang="en-US" sz="1200" kern="1200" baseline="0" dirty="0" err="1" smtClean="0">
                <a:solidFill>
                  <a:schemeClr val="tx1"/>
                </a:solidFill>
                <a:latin typeface="+mn-lt"/>
                <a:ea typeface="+mn-ea"/>
                <a:cs typeface="+mn-cs"/>
              </a:rPr>
              <a:t>meningeal</a:t>
            </a:r>
            <a:r>
              <a:rPr lang="en-US" sz="1200" kern="1200" baseline="0" dirty="0" smtClean="0">
                <a:solidFill>
                  <a:schemeClr val="tx1"/>
                </a:solidFill>
                <a:latin typeface="+mn-lt"/>
                <a:ea typeface="+mn-ea"/>
                <a:cs typeface="+mn-cs"/>
              </a:rPr>
              <a:t> covering of the cerebellum is </a:t>
            </a:r>
            <a:r>
              <a:rPr lang="hu-HU"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mesodermal</a:t>
            </a:r>
            <a:r>
              <a:rPr lang="en-US" sz="1200" kern="1200" baseline="0" dirty="0" smtClean="0">
                <a:solidFill>
                  <a:schemeClr val="tx1"/>
                </a:solidFill>
                <a:latin typeface="+mn-lt"/>
                <a:ea typeface="+mn-ea"/>
                <a:cs typeface="+mn-cs"/>
              </a:rPr>
              <a:t>. (H)</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Summary diagram showing neural crest contribution to the skeletal</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elements and sutures of the mouse skull vault. A, </a:t>
            </a:r>
            <a:r>
              <a:rPr lang="en-US" sz="1200" kern="1200" baseline="0" dirty="0" err="1" smtClean="0">
                <a:solidFill>
                  <a:schemeClr val="tx1"/>
                </a:solidFill>
                <a:latin typeface="+mn-lt"/>
                <a:ea typeface="+mn-ea"/>
                <a:cs typeface="+mn-cs"/>
              </a:rPr>
              <a:t>alisphenoid</a:t>
            </a:r>
            <a:r>
              <a:rPr lang="en-US" sz="1200" kern="1200" baseline="0" dirty="0" smtClean="0">
                <a:solidFill>
                  <a:schemeClr val="tx1"/>
                </a:solidFill>
                <a:latin typeface="+mn-lt"/>
                <a:ea typeface="+mn-ea"/>
                <a:cs typeface="+mn-cs"/>
              </a:rPr>
              <a:t>;</a:t>
            </a:r>
            <a:r>
              <a:rPr lang="hu-HU" sz="1200" kern="1200" baseline="0" dirty="0" smtClean="0">
                <a:solidFill>
                  <a:schemeClr val="tx1"/>
                </a:solidFill>
                <a:latin typeface="+mn-lt"/>
                <a:ea typeface="+mn-ea"/>
                <a:cs typeface="+mn-cs"/>
              </a:rPr>
              <a:t> </a:t>
            </a:r>
            <a:r>
              <a:rPr lang="de-DE" sz="1200" kern="1200" baseline="0" dirty="0" smtClean="0">
                <a:solidFill>
                  <a:schemeClr val="tx1"/>
                </a:solidFill>
                <a:latin typeface="+mn-lt"/>
                <a:ea typeface="+mn-ea"/>
                <a:cs typeface="+mn-cs"/>
              </a:rPr>
              <a:t>B, </a:t>
            </a:r>
            <a:r>
              <a:rPr lang="de-DE" sz="1200" kern="1200" baseline="0" dirty="0" err="1" smtClean="0">
                <a:solidFill>
                  <a:schemeClr val="tx1"/>
                </a:solidFill>
                <a:latin typeface="+mn-lt"/>
                <a:ea typeface="+mn-ea"/>
                <a:cs typeface="+mn-cs"/>
              </a:rPr>
              <a:t>mineralised</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bone</a:t>
            </a:r>
            <a:r>
              <a:rPr lang="de-DE" sz="1200" kern="1200" baseline="0" dirty="0" smtClean="0">
                <a:solidFill>
                  <a:schemeClr val="tx1"/>
                </a:solidFill>
                <a:latin typeface="+mn-lt"/>
                <a:ea typeface="+mn-ea"/>
                <a:cs typeface="+mn-cs"/>
              </a:rPr>
              <a:t>; B9, </a:t>
            </a:r>
            <a:r>
              <a:rPr lang="de-DE" sz="1200" kern="1200" baseline="0" dirty="0" err="1" smtClean="0">
                <a:solidFill>
                  <a:schemeClr val="tx1"/>
                </a:solidFill>
                <a:latin typeface="+mn-lt"/>
                <a:ea typeface="+mn-ea"/>
                <a:cs typeface="+mn-cs"/>
              </a:rPr>
              <a:t>basioccipital</a:t>
            </a:r>
            <a:r>
              <a:rPr lang="de-DE" sz="1200" kern="1200" baseline="0" dirty="0" smtClean="0">
                <a:solidFill>
                  <a:schemeClr val="tx1"/>
                </a:solidFill>
                <a:latin typeface="+mn-lt"/>
                <a:ea typeface="+mn-ea"/>
                <a:cs typeface="+mn-cs"/>
              </a:rPr>
              <a:t>; C, </a:t>
            </a:r>
            <a:r>
              <a:rPr lang="de-DE" sz="1200" kern="1200" baseline="0" dirty="0" err="1" smtClean="0">
                <a:solidFill>
                  <a:schemeClr val="tx1"/>
                </a:solidFill>
                <a:latin typeface="+mn-lt"/>
                <a:ea typeface="+mn-ea"/>
                <a:cs typeface="+mn-cs"/>
              </a:rPr>
              <a:t>cartilage</a:t>
            </a:r>
            <a:r>
              <a:rPr lang="de-DE" sz="1200" kern="1200" baseline="0" dirty="0" smtClean="0">
                <a:solidFill>
                  <a:schemeClr val="tx1"/>
                </a:solidFill>
                <a:latin typeface="+mn-lt"/>
                <a:ea typeface="+mn-ea"/>
                <a:cs typeface="+mn-cs"/>
              </a:rPr>
              <a:t>; c, </a:t>
            </a:r>
            <a:r>
              <a:rPr lang="de-DE" sz="1200" kern="1200" baseline="0" dirty="0" err="1" smtClean="0">
                <a:solidFill>
                  <a:schemeClr val="tx1"/>
                </a:solidFill>
                <a:latin typeface="+mn-lt"/>
                <a:ea typeface="+mn-ea"/>
                <a:cs typeface="+mn-cs"/>
              </a:rPr>
              <a:t>coronal</a:t>
            </a:r>
            <a:r>
              <a:rPr lang="hu-HU"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suture</a:t>
            </a:r>
            <a:r>
              <a:rPr lang="de-DE" sz="1200" kern="1200" baseline="0" dirty="0" smtClean="0">
                <a:solidFill>
                  <a:schemeClr val="tx1"/>
                </a:solidFill>
                <a:latin typeface="+mn-lt"/>
                <a:ea typeface="+mn-ea"/>
                <a:cs typeface="+mn-cs"/>
              </a:rPr>
              <a:t>; CB, cerebellum; CH, </a:t>
            </a:r>
            <a:r>
              <a:rPr lang="de-DE" sz="1200" kern="1200" baseline="0" dirty="0" err="1" smtClean="0">
                <a:solidFill>
                  <a:schemeClr val="tx1"/>
                </a:solidFill>
                <a:latin typeface="+mn-lt"/>
                <a:ea typeface="+mn-ea"/>
                <a:cs typeface="+mn-cs"/>
              </a:rPr>
              <a:t>cerebral</a:t>
            </a:r>
            <a:r>
              <a:rPr lang="de-DE"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hemispheres</a:t>
            </a:r>
            <a:r>
              <a:rPr lang="de-DE" sz="1200" kern="1200" baseline="0" dirty="0" smtClean="0">
                <a:solidFill>
                  <a:schemeClr val="tx1"/>
                </a:solidFill>
                <a:latin typeface="+mn-lt"/>
                <a:ea typeface="+mn-ea"/>
                <a:cs typeface="+mn-cs"/>
              </a:rPr>
              <a:t>; D, diencephalon;</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F, frontal; FC, </a:t>
            </a:r>
            <a:r>
              <a:rPr lang="en-US" sz="1200" kern="1200" baseline="0" dirty="0" err="1" smtClean="0">
                <a:solidFill>
                  <a:schemeClr val="tx1"/>
                </a:solidFill>
                <a:latin typeface="+mn-lt"/>
                <a:ea typeface="+mn-ea"/>
                <a:cs typeface="+mn-cs"/>
              </a:rPr>
              <a:t>falx</a:t>
            </a:r>
            <a:r>
              <a:rPr lang="en-US" sz="1200" kern="1200" baseline="0" dirty="0" smtClean="0">
                <a:solidFill>
                  <a:schemeClr val="tx1"/>
                </a:solidFill>
                <a:latin typeface="+mn-lt"/>
                <a:ea typeface="+mn-ea"/>
                <a:cs typeface="+mn-cs"/>
              </a:rPr>
              <a:t> cerebri; IL, inner layer of </a:t>
            </a:r>
            <a:r>
              <a:rPr lang="en-US" sz="1200" kern="1200" baseline="0" dirty="0" err="1" smtClean="0">
                <a:solidFill>
                  <a:schemeClr val="tx1"/>
                </a:solidFill>
                <a:latin typeface="+mn-lt"/>
                <a:ea typeface="+mn-ea"/>
                <a:cs typeface="+mn-cs"/>
              </a:rPr>
              <a:t>skeletogenic</a:t>
            </a:r>
            <a:r>
              <a:rPr lang="hu-HU" sz="1200" kern="1200" baseline="0" dirty="0" smtClean="0">
                <a:solidFill>
                  <a:schemeClr val="tx1"/>
                </a:solidFill>
                <a:latin typeface="+mn-lt"/>
                <a:ea typeface="+mn-ea"/>
                <a:cs typeface="+mn-cs"/>
              </a:rPr>
              <a:t> </a:t>
            </a:r>
            <a:r>
              <a:rPr lang="pt-BR" sz="1200" kern="1200" baseline="0" dirty="0" smtClean="0">
                <a:solidFill>
                  <a:schemeClr val="tx1"/>
                </a:solidFill>
                <a:latin typeface="+mn-lt"/>
                <a:ea typeface="+mn-ea"/>
                <a:cs typeface="+mn-cs"/>
              </a:rPr>
              <a:t>membrane; M, meninges; m, metopic suture; N, nasal; nc, nasal</a:t>
            </a:r>
            <a:r>
              <a:rPr lang="hu-HU" sz="1200" kern="1200" baseline="0" dirty="0" smtClean="0">
                <a:solidFill>
                  <a:schemeClr val="tx1"/>
                </a:solidFill>
                <a:latin typeface="+mn-lt"/>
                <a:ea typeface="+mn-ea"/>
                <a:cs typeface="+mn-cs"/>
              </a:rPr>
              <a:t> </a:t>
            </a:r>
            <a:r>
              <a:rPr lang="de-DE" sz="1200" kern="1200" baseline="0" dirty="0" err="1" smtClean="0">
                <a:solidFill>
                  <a:schemeClr val="tx1"/>
                </a:solidFill>
                <a:latin typeface="+mn-lt"/>
                <a:ea typeface="+mn-ea"/>
                <a:cs typeface="+mn-cs"/>
              </a:rPr>
              <a:t>cartilage</a:t>
            </a:r>
            <a:r>
              <a:rPr lang="de-DE" sz="1200" kern="1200" baseline="0" dirty="0" smtClean="0">
                <a:solidFill>
                  <a:schemeClr val="tx1"/>
                </a:solidFill>
                <a:latin typeface="+mn-lt"/>
                <a:ea typeface="+mn-ea"/>
                <a:cs typeface="+mn-cs"/>
              </a:rPr>
              <a:t>; P, parietal; S, </a:t>
            </a:r>
            <a:r>
              <a:rPr lang="de-DE" sz="1200" kern="1200" baseline="0" dirty="0" err="1" smtClean="0">
                <a:solidFill>
                  <a:schemeClr val="tx1"/>
                </a:solidFill>
                <a:latin typeface="+mn-lt"/>
                <a:ea typeface="+mn-ea"/>
                <a:cs typeface="+mn-cs"/>
              </a:rPr>
              <a:t>squamosal</a:t>
            </a:r>
            <a:r>
              <a:rPr lang="de-DE" sz="1200" kern="1200" baseline="0" dirty="0" smtClean="0">
                <a:solidFill>
                  <a:schemeClr val="tx1"/>
                </a:solidFill>
                <a:latin typeface="+mn-lt"/>
                <a:ea typeface="+mn-ea"/>
                <a:cs typeface="+mn-cs"/>
              </a:rPr>
              <a:t>; SS, sagittal </a:t>
            </a:r>
            <a:r>
              <a:rPr lang="de-DE" sz="1200" kern="1200" baseline="0" dirty="0" err="1" smtClean="0">
                <a:solidFill>
                  <a:schemeClr val="tx1"/>
                </a:solidFill>
                <a:latin typeface="+mn-lt"/>
                <a:ea typeface="+mn-ea"/>
                <a:cs typeface="+mn-cs"/>
              </a:rPr>
              <a:t>suture</a:t>
            </a:r>
            <a:r>
              <a:rPr lang="de-DE" sz="1200" kern="1200" baseline="0" dirty="0" smtClean="0">
                <a:solidFill>
                  <a:schemeClr val="tx1"/>
                </a:solidFill>
                <a:latin typeface="+mn-lt"/>
                <a:ea typeface="+mn-ea"/>
                <a:cs typeface="+mn-cs"/>
              </a:rPr>
              <a:t>; TC, </a:t>
            </a:r>
            <a:r>
              <a:rPr lang="de-DE" sz="1200" kern="1200" baseline="0" dirty="0" err="1" smtClean="0">
                <a:solidFill>
                  <a:schemeClr val="tx1"/>
                </a:solidFill>
                <a:latin typeface="+mn-lt"/>
                <a:ea typeface="+mn-ea"/>
                <a:cs typeface="+mn-cs"/>
              </a:rPr>
              <a:t>tentorium</a:t>
            </a:r>
            <a:r>
              <a:rPr lang="hu-HU" sz="1200" kern="1200" baseline="0" dirty="0" smtClean="0">
                <a:solidFill>
                  <a:schemeClr val="tx1"/>
                </a:solidFill>
                <a:latin typeface="+mn-lt"/>
                <a:ea typeface="+mn-ea"/>
                <a:cs typeface="+mn-cs"/>
              </a:rPr>
              <a:t> </a:t>
            </a:r>
            <a:r>
              <a:rPr lang="it-IT" sz="1200" kern="1200" baseline="0" dirty="0" smtClean="0">
                <a:solidFill>
                  <a:schemeClr val="tx1"/>
                </a:solidFill>
                <a:latin typeface="+mn-lt"/>
                <a:ea typeface="+mn-ea"/>
                <a:cs typeface="+mn-cs"/>
              </a:rPr>
              <a:t>cerebelli. Scale bars: A–D, 1 mm; E, F, 100 mm.</a:t>
            </a:r>
            <a:endParaRPr lang="de-DE" dirty="0" smtClean="0"/>
          </a:p>
          <a:p>
            <a:endParaRPr lang="de-DE" dirty="0" smtClean="0"/>
          </a:p>
          <a:p>
            <a:endParaRPr lang="de-DE" dirty="0"/>
          </a:p>
        </p:txBody>
      </p:sp>
      <p:sp>
        <p:nvSpPr>
          <p:cNvPr id="4" name="Dia számának helye 3"/>
          <p:cNvSpPr>
            <a:spLocks noGrp="1"/>
          </p:cNvSpPr>
          <p:nvPr>
            <p:ph type="sldNum" sz="quarter" idx="10"/>
          </p:nvPr>
        </p:nvSpPr>
        <p:spPr/>
        <p:txBody>
          <a:bodyPr/>
          <a:lstStyle/>
          <a:p>
            <a:fld id="{F9307A3B-0183-4098-BDC1-B2D18518AD57}" type="slidenum">
              <a:rPr lang="de-DE" smtClean="0"/>
              <a:pPr/>
              <a:t>23</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en-US" dirty="0" smtClean="0"/>
              <a:t>Mate these mice back to the homozygous </a:t>
            </a:r>
            <a:r>
              <a:rPr lang="en-US" i="1" dirty="0" err="1" smtClean="0"/>
              <a:t>loxP</a:t>
            </a:r>
            <a:r>
              <a:rPr lang="en-US" dirty="0" smtClean="0"/>
              <a:t>-flanked mice (see Figure 2 below). Approximately 25% of the progeny from this mating will be homozygous for the </a:t>
            </a:r>
            <a:r>
              <a:rPr lang="en-US" i="1" dirty="0" err="1" smtClean="0"/>
              <a:t>loxP</a:t>
            </a:r>
            <a:r>
              <a:rPr lang="en-US" dirty="0" smtClean="0"/>
              <a:t>-flanked allele and </a:t>
            </a:r>
            <a:r>
              <a:rPr lang="en-US" dirty="0" err="1" smtClean="0"/>
              <a:t>hemizygous</a:t>
            </a:r>
            <a:r>
              <a:rPr lang="en-US" dirty="0" smtClean="0"/>
              <a:t>/heterozygous for the </a:t>
            </a:r>
            <a:r>
              <a:rPr lang="en-US" i="1" dirty="0" err="1" smtClean="0"/>
              <a:t>cre</a:t>
            </a:r>
            <a:r>
              <a:rPr lang="en-US" dirty="0" smtClean="0"/>
              <a:t> </a:t>
            </a:r>
            <a:r>
              <a:rPr lang="en-US" dirty="0" err="1" smtClean="0"/>
              <a:t>transgene</a:t>
            </a:r>
            <a:r>
              <a:rPr lang="en-US" dirty="0" smtClean="0"/>
              <a:t>. These will be your experimental mice.</a:t>
            </a:r>
            <a:endParaRPr lang="de-DE" dirty="0"/>
          </a:p>
        </p:txBody>
      </p:sp>
      <p:sp>
        <p:nvSpPr>
          <p:cNvPr id="4" name="Dia számának helye 3"/>
          <p:cNvSpPr>
            <a:spLocks noGrp="1"/>
          </p:cNvSpPr>
          <p:nvPr>
            <p:ph type="sldNum" sz="quarter" idx="10"/>
          </p:nvPr>
        </p:nvSpPr>
        <p:spPr/>
        <p:txBody>
          <a:bodyPr/>
          <a:lstStyle/>
          <a:p>
            <a:fld id="{F9307A3B-0183-4098-BDC1-B2D18518AD57}" type="slidenum">
              <a:rPr lang="de-DE" smtClean="0"/>
              <a:pPr/>
              <a:t>6</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en-US" dirty="0" smtClean="0"/>
              <a:t>The proper insertion of a </a:t>
            </a:r>
            <a:r>
              <a:rPr lang="en-US" i="1" dirty="0" err="1" smtClean="0"/>
              <a:t>loxP</a:t>
            </a:r>
            <a:r>
              <a:rPr lang="en-US" dirty="0" smtClean="0"/>
              <a:t>-flanked “stop” sequence (transcriptional termination element) between the promoter and </a:t>
            </a:r>
            <a:r>
              <a:rPr lang="en-US" dirty="0" err="1" smtClean="0"/>
              <a:t>transgene</a:t>
            </a:r>
            <a:r>
              <a:rPr lang="en-US" dirty="0" smtClean="0"/>
              <a:t> coding sequence blocks the expression of the gene. For a few examples of such strains, check out </a:t>
            </a:r>
            <a:r>
              <a:rPr lang="en-US" dirty="0" smtClean="0">
                <a:hlinkClick r:id="rId3"/>
              </a:rPr>
              <a:t>008179</a:t>
            </a:r>
            <a:r>
              <a:rPr lang="en-US" dirty="0" smtClean="0"/>
              <a:t> and </a:t>
            </a:r>
            <a:r>
              <a:rPr lang="en-US" dirty="0" smtClean="0">
                <a:hlinkClick r:id="rId4"/>
              </a:rPr>
              <a:t>006481</a:t>
            </a:r>
            <a:r>
              <a:rPr lang="en-US" dirty="0" smtClean="0"/>
              <a:t>. </a:t>
            </a:r>
            <a:r>
              <a:rPr lang="en-US" dirty="0" err="1" smtClean="0"/>
              <a:t>Cre</a:t>
            </a:r>
            <a:r>
              <a:rPr lang="en-US" dirty="0" smtClean="0"/>
              <a:t> </a:t>
            </a:r>
            <a:r>
              <a:rPr lang="en-US" dirty="0" err="1" smtClean="0"/>
              <a:t>recombinase</a:t>
            </a:r>
            <a:r>
              <a:rPr lang="en-US" dirty="0" smtClean="0"/>
              <a:t> removes the stop sequence, so the </a:t>
            </a:r>
            <a:r>
              <a:rPr lang="en-US" dirty="0" err="1" smtClean="0"/>
              <a:t>transgene</a:t>
            </a:r>
            <a:r>
              <a:rPr lang="en-US" dirty="0" smtClean="0"/>
              <a:t> is expressed only in the cells where </a:t>
            </a:r>
            <a:r>
              <a:rPr lang="en-US" dirty="0" err="1" smtClean="0"/>
              <a:t>Cre</a:t>
            </a:r>
            <a:r>
              <a:rPr lang="en-US" dirty="0" smtClean="0"/>
              <a:t> is active (see Figure 1 below).</a:t>
            </a:r>
            <a:endParaRPr lang="de-DE" dirty="0"/>
          </a:p>
        </p:txBody>
      </p:sp>
      <p:sp>
        <p:nvSpPr>
          <p:cNvPr id="4" name="Dia számának helye 3"/>
          <p:cNvSpPr>
            <a:spLocks noGrp="1"/>
          </p:cNvSpPr>
          <p:nvPr>
            <p:ph type="sldNum" sz="quarter" idx="10"/>
          </p:nvPr>
        </p:nvSpPr>
        <p:spPr/>
        <p:txBody>
          <a:bodyPr/>
          <a:lstStyle/>
          <a:p>
            <a:fld id="{F9307A3B-0183-4098-BDC1-B2D18518AD57}" type="slidenum">
              <a:rPr lang="de-DE" smtClean="0"/>
              <a:pPr/>
              <a:t>7</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en-US" dirty="0" smtClean="0"/>
              <a:t>The </a:t>
            </a:r>
            <a:r>
              <a:rPr lang="en-US" dirty="0" err="1" smtClean="0"/>
              <a:t>Cre</a:t>
            </a:r>
            <a:r>
              <a:rPr lang="en-US" dirty="0" smtClean="0"/>
              <a:t>/lox system can also be used to produce strains in which a </a:t>
            </a:r>
            <a:r>
              <a:rPr lang="en-US" dirty="0" err="1" smtClean="0"/>
              <a:t>transgene</a:t>
            </a:r>
            <a:r>
              <a:rPr lang="en-US" dirty="0" smtClean="0"/>
              <a:t> is either inducible or expressed only in certain tissues. For example, mating the transgenic strain in Figure 1 to a strain that expresses </a:t>
            </a:r>
            <a:r>
              <a:rPr lang="en-US" dirty="0" err="1" smtClean="0"/>
              <a:t>Cre</a:t>
            </a:r>
            <a:r>
              <a:rPr lang="en-US" dirty="0" smtClean="0"/>
              <a:t> </a:t>
            </a:r>
            <a:r>
              <a:rPr lang="en-US" dirty="0" err="1" smtClean="0"/>
              <a:t>recombinase</a:t>
            </a:r>
            <a:r>
              <a:rPr lang="en-US" dirty="0" smtClean="0"/>
              <a:t> in mammary tissue produces double transgenic offspring that express </a:t>
            </a:r>
            <a:r>
              <a:rPr lang="en-US" dirty="0" err="1" smtClean="0"/>
              <a:t>the</a:t>
            </a:r>
            <a:r>
              <a:rPr lang="en-US" i="1" dirty="0" err="1" smtClean="0"/>
              <a:t>Kras</a:t>
            </a:r>
            <a:r>
              <a:rPr lang="en-US" dirty="0" smtClean="0"/>
              <a:t> </a:t>
            </a:r>
            <a:r>
              <a:rPr lang="en-US" dirty="0" err="1" smtClean="0"/>
              <a:t>oncogene</a:t>
            </a:r>
            <a:r>
              <a:rPr lang="en-US" dirty="0" smtClean="0"/>
              <a:t> only in the mammary glands (Figure 2). Notice that only one generation of breeding is required</a:t>
            </a:r>
            <a:endParaRPr lang="de-DE" dirty="0"/>
          </a:p>
        </p:txBody>
      </p:sp>
      <p:sp>
        <p:nvSpPr>
          <p:cNvPr id="4" name="Dia számának helye 3"/>
          <p:cNvSpPr>
            <a:spLocks noGrp="1"/>
          </p:cNvSpPr>
          <p:nvPr>
            <p:ph type="sldNum" sz="quarter" idx="10"/>
          </p:nvPr>
        </p:nvSpPr>
        <p:spPr/>
        <p:txBody>
          <a:bodyPr/>
          <a:lstStyle/>
          <a:p>
            <a:fld id="{F9307A3B-0183-4098-BDC1-B2D18518AD57}" type="slidenum">
              <a:rPr lang="de-DE" smtClean="0"/>
              <a:pPr/>
              <a:t>8</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en-US" dirty="0" smtClean="0"/>
              <a:t>he </a:t>
            </a:r>
            <a:r>
              <a:rPr lang="en-US" dirty="0" err="1" smtClean="0"/>
              <a:t>Cre</a:t>
            </a:r>
            <a:r>
              <a:rPr lang="en-US" dirty="0" smtClean="0"/>
              <a:t>/</a:t>
            </a:r>
            <a:r>
              <a:rPr lang="en-US" i="1" dirty="0" smtClean="0"/>
              <a:t>lox</a:t>
            </a:r>
            <a:r>
              <a:rPr lang="en-US" dirty="0" smtClean="0"/>
              <a:t> system can be used to turn off a </a:t>
            </a:r>
            <a:r>
              <a:rPr lang="en-US" dirty="0" err="1" smtClean="0"/>
              <a:t>transgene</a:t>
            </a:r>
            <a:r>
              <a:rPr lang="en-US" dirty="0" smtClean="0"/>
              <a:t>. Such a </a:t>
            </a:r>
            <a:r>
              <a:rPr lang="en-US" dirty="0" err="1" smtClean="0"/>
              <a:t>transgene</a:t>
            </a:r>
            <a:r>
              <a:rPr lang="en-US" dirty="0" smtClean="0"/>
              <a:t> is designed with </a:t>
            </a:r>
            <a:r>
              <a:rPr lang="en-US" i="1" dirty="0" err="1" smtClean="0"/>
              <a:t>loxP</a:t>
            </a:r>
            <a:r>
              <a:rPr lang="en-US" dirty="0" smtClean="0"/>
              <a:t> sites flanking all or part of it. As an example, see </a:t>
            </a:r>
            <a:r>
              <a:rPr lang="en-US" dirty="0" smtClean="0">
                <a:hlinkClick r:id="rId3"/>
              </a:rPr>
              <a:t>008917</a:t>
            </a:r>
            <a:r>
              <a:rPr lang="en-US" dirty="0" smtClean="0"/>
              <a:t>. In this example, expression of </a:t>
            </a:r>
            <a:r>
              <a:rPr lang="en-US" dirty="0" err="1" smtClean="0"/>
              <a:t>Cre</a:t>
            </a:r>
            <a:r>
              <a:rPr lang="en-US" dirty="0" smtClean="0"/>
              <a:t> </a:t>
            </a:r>
            <a:r>
              <a:rPr lang="en-US" dirty="0" err="1" smtClean="0"/>
              <a:t>recombinase</a:t>
            </a:r>
            <a:r>
              <a:rPr lang="en-US" dirty="0" smtClean="0"/>
              <a:t> removes the </a:t>
            </a:r>
            <a:r>
              <a:rPr lang="en-US" dirty="0" err="1" smtClean="0"/>
              <a:t>transgene</a:t>
            </a:r>
            <a:r>
              <a:rPr lang="en-US" dirty="0" smtClean="0"/>
              <a:t> </a:t>
            </a:r>
            <a:endParaRPr lang="de-DE" dirty="0"/>
          </a:p>
        </p:txBody>
      </p:sp>
      <p:sp>
        <p:nvSpPr>
          <p:cNvPr id="4" name="Dia számának helye 3"/>
          <p:cNvSpPr>
            <a:spLocks noGrp="1"/>
          </p:cNvSpPr>
          <p:nvPr>
            <p:ph type="sldNum" sz="quarter" idx="10"/>
          </p:nvPr>
        </p:nvSpPr>
        <p:spPr/>
        <p:txBody>
          <a:bodyPr/>
          <a:lstStyle/>
          <a:p>
            <a:fld id="{F9307A3B-0183-4098-BDC1-B2D18518AD57}" type="slidenum">
              <a:rPr lang="de-DE" smtClean="0"/>
              <a:pPr/>
              <a:t>9</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en-US" dirty="0" smtClean="0"/>
              <a:t>When researchers started creating </a:t>
            </a:r>
            <a:r>
              <a:rPr lang="en-US" dirty="0" err="1" smtClean="0"/>
              <a:t>Cre</a:t>
            </a:r>
            <a:r>
              <a:rPr lang="en-US" dirty="0" smtClean="0"/>
              <a:t> </a:t>
            </a:r>
            <a:r>
              <a:rPr lang="en-US" dirty="0" err="1" smtClean="0"/>
              <a:t>recombinase</a:t>
            </a:r>
            <a:r>
              <a:rPr lang="en-US" dirty="0" smtClean="0"/>
              <a:t> mouse strains to generate tissue specific knockout mice, they needed an easy way to confirm that </a:t>
            </a:r>
            <a:r>
              <a:rPr lang="en-US" dirty="0" err="1" smtClean="0"/>
              <a:t>Cre</a:t>
            </a:r>
            <a:r>
              <a:rPr lang="en-US" dirty="0" smtClean="0"/>
              <a:t> </a:t>
            </a:r>
            <a:r>
              <a:rPr lang="en-US" dirty="0" err="1" smtClean="0"/>
              <a:t>recombinase</a:t>
            </a:r>
            <a:r>
              <a:rPr lang="en-US" dirty="0" smtClean="0"/>
              <a:t> was active only in certain tissues. This need led to the development of </a:t>
            </a:r>
            <a:r>
              <a:rPr lang="en-US" dirty="0" err="1" smtClean="0"/>
              <a:t>Cre</a:t>
            </a:r>
            <a:r>
              <a:rPr lang="en-US" dirty="0" smtClean="0"/>
              <a:t> reporter strains. These strains are designed to express a visible marker, such as green fluorescent protein (GFP) or </a:t>
            </a:r>
            <a:r>
              <a:rPr lang="en-US" dirty="0" err="1" smtClean="0"/>
              <a:t>LacZ</a:t>
            </a:r>
            <a:r>
              <a:rPr lang="en-US" dirty="0" smtClean="0"/>
              <a:t>, only after </a:t>
            </a:r>
            <a:r>
              <a:rPr lang="en-US" dirty="0" err="1" smtClean="0"/>
              <a:t>Cre</a:t>
            </a:r>
            <a:r>
              <a:rPr lang="en-US" dirty="0" smtClean="0"/>
              <a:t> </a:t>
            </a:r>
            <a:r>
              <a:rPr lang="en-US" dirty="0" err="1" smtClean="0"/>
              <a:t>recombinase</a:t>
            </a:r>
            <a:r>
              <a:rPr lang="en-US" dirty="0" smtClean="0"/>
              <a:t> excises a </a:t>
            </a:r>
            <a:r>
              <a:rPr lang="en-US" i="1" dirty="0" err="1" smtClean="0"/>
              <a:t>loxP</a:t>
            </a:r>
            <a:r>
              <a:rPr lang="en-US" dirty="0" smtClean="0"/>
              <a:t>-flanked stop sequence</a:t>
            </a:r>
            <a:endParaRPr lang="de-DE" dirty="0"/>
          </a:p>
        </p:txBody>
      </p:sp>
      <p:sp>
        <p:nvSpPr>
          <p:cNvPr id="4" name="Dia számának helye 3"/>
          <p:cNvSpPr>
            <a:spLocks noGrp="1"/>
          </p:cNvSpPr>
          <p:nvPr>
            <p:ph type="sldNum" sz="quarter" idx="10"/>
          </p:nvPr>
        </p:nvSpPr>
        <p:spPr/>
        <p:txBody>
          <a:bodyPr/>
          <a:lstStyle/>
          <a:p>
            <a:fld id="{F9307A3B-0183-4098-BDC1-B2D18518AD57}" type="slidenum">
              <a:rPr lang="de-DE" smtClean="0"/>
              <a:pPr/>
              <a:t>10</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en-US" dirty="0" smtClean="0"/>
              <a:t>When such a reporter strain is mated to a </a:t>
            </a:r>
            <a:r>
              <a:rPr lang="en-US" dirty="0" err="1" smtClean="0"/>
              <a:t>Cre</a:t>
            </a:r>
            <a:r>
              <a:rPr lang="en-US" dirty="0" smtClean="0"/>
              <a:t>-expressing strain, it produces offspring in which the visible marker is expressed only in tissues with </a:t>
            </a:r>
            <a:r>
              <a:rPr lang="en-US" dirty="0" err="1" smtClean="0"/>
              <a:t>Cre</a:t>
            </a:r>
            <a:r>
              <a:rPr lang="en-US" dirty="0" smtClean="0"/>
              <a:t> activity (Figure 5). Again, only one generation of breeding is required</a:t>
            </a:r>
            <a:endParaRPr lang="de-DE" dirty="0"/>
          </a:p>
        </p:txBody>
      </p:sp>
      <p:sp>
        <p:nvSpPr>
          <p:cNvPr id="4" name="Dia számának helye 3"/>
          <p:cNvSpPr>
            <a:spLocks noGrp="1"/>
          </p:cNvSpPr>
          <p:nvPr>
            <p:ph type="sldNum" sz="quarter" idx="10"/>
          </p:nvPr>
        </p:nvSpPr>
        <p:spPr/>
        <p:txBody>
          <a:bodyPr/>
          <a:lstStyle/>
          <a:p>
            <a:fld id="{F9307A3B-0183-4098-BDC1-B2D18518AD57}" type="slidenum">
              <a:rPr lang="de-DE" smtClean="0"/>
              <a:pPr/>
              <a:t>11</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hu-HU" dirty="0" smtClean="0"/>
              <a:t>I</a:t>
            </a:r>
            <a:r>
              <a:rPr lang="en-US" dirty="0" smtClean="0"/>
              <a:t>n several mouse studies, </a:t>
            </a:r>
            <a:r>
              <a:rPr lang="en-US" dirty="0" err="1" smtClean="0"/>
              <a:t>tamoxifen</a:t>
            </a:r>
            <a:r>
              <a:rPr lang="en-US" dirty="0" smtClean="0"/>
              <a:t> is used to induce the </a:t>
            </a:r>
            <a:r>
              <a:rPr lang="en-US" dirty="0" err="1" smtClean="0">
                <a:hlinkClick r:id="rId3" tooltip="Cre recombinase"/>
              </a:rPr>
              <a:t>Cre</a:t>
            </a:r>
            <a:r>
              <a:rPr lang="en-US" dirty="0" smtClean="0">
                <a:hlinkClick r:id="rId3" tooltip="Cre recombinase"/>
              </a:rPr>
              <a:t> </a:t>
            </a:r>
            <a:r>
              <a:rPr lang="en-US" dirty="0" err="1" smtClean="0">
                <a:hlinkClick r:id="rId3" tooltip="Cre recombinase"/>
              </a:rPr>
              <a:t>recombinase</a:t>
            </a:r>
            <a:r>
              <a:rPr lang="en-US" dirty="0" smtClean="0"/>
              <a:t>; in this case </a:t>
            </a:r>
            <a:r>
              <a:rPr lang="en-US" dirty="0" err="1" smtClean="0"/>
              <a:t>Cre</a:t>
            </a:r>
            <a:r>
              <a:rPr lang="en-US" dirty="0" smtClean="0"/>
              <a:t> is fused to a portion of the mouse estrogen receptor (ER), which is naturally localized to the cytoplasm via its interactions with chaperone proteins such as heat shock protein 70 and 90 (Hsp70 and Hsp90). </a:t>
            </a:r>
            <a:r>
              <a:rPr lang="en-US" dirty="0" err="1" smtClean="0"/>
              <a:t>Tamoxifen</a:t>
            </a:r>
            <a:r>
              <a:rPr lang="en-US" dirty="0" smtClean="0"/>
              <a:t> binds to ER and disrupts its interactions with the chaperones. That allows the </a:t>
            </a:r>
            <a:r>
              <a:rPr lang="en-US" dirty="0" err="1" smtClean="0"/>
              <a:t>Cre</a:t>
            </a:r>
            <a:r>
              <a:rPr lang="en-US" dirty="0" smtClean="0"/>
              <a:t>-ER fusion protein to enter the nucleus and act on the </a:t>
            </a:r>
            <a:r>
              <a:rPr lang="en-US" dirty="0" err="1" smtClean="0"/>
              <a:t>floxed</a:t>
            </a:r>
            <a:r>
              <a:rPr lang="en-US" dirty="0" smtClean="0"/>
              <a:t> gene.</a:t>
            </a:r>
            <a:endParaRPr lang="de-DE" dirty="0"/>
          </a:p>
        </p:txBody>
      </p:sp>
      <p:sp>
        <p:nvSpPr>
          <p:cNvPr id="4" name="Dia számának helye 3"/>
          <p:cNvSpPr>
            <a:spLocks noGrp="1"/>
          </p:cNvSpPr>
          <p:nvPr>
            <p:ph type="sldNum" sz="quarter" idx="10"/>
          </p:nvPr>
        </p:nvSpPr>
        <p:spPr/>
        <p:txBody>
          <a:bodyPr/>
          <a:lstStyle/>
          <a:p>
            <a:fld id="{F9307A3B-0183-4098-BDC1-B2D18518AD57}" type="slidenum">
              <a:rPr lang="de-DE" smtClean="0"/>
              <a:pPr/>
              <a:t>13</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Specificity and efficiency of neural crest marking</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by the Wnt1-Cre and R26R genes.</a:t>
            </a:r>
            <a:endParaRPr lang="hu-HU"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(A) </a:t>
            </a:r>
            <a:r>
              <a:rPr lang="en-US" sz="1200" kern="1200" baseline="0" dirty="0" smtClean="0">
                <a:solidFill>
                  <a:schemeClr val="tx1"/>
                </a:solidFill>
                <a:latin typeface="+mn-lt"/>
                <a:ea typeface="+mn-ea"/>
                <a:cs typeface="+mn-cs"/>
              </a:rPr>
              <a:t>Whole-mount</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staining of a E9.5 embryo. Labeling is seen in the</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pharyngeal arches (numbered), dorsal neural tube and</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migratory neural crest in the trunk. The heart (h) is</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unlabeled, but is in obvious proximity to the pharyngeal</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arches. The arrow indicates the </a:t>
            </a:r>
            <a:r>
              <a:rPr lang="en-US" sz="1200" kern="1200" baseline="0" dirty="0" err="1" smtClean="0">
                <a:solidFill>
                  <a:schemeClr val="tx1"/>
                </a:solidFill>
                <a:latin typeface="+mn-lt"/>
                <a:ea typeface="+mn-ea"/>
                <a:cs typeface="+mn-cs"/>
              </a:rPr>
              <a:t>otic</a:t>
            </a:r>
            <a:r>
              <a:rPr lang="en-US" sz="1200" kern="1200" baseline="0" dirty="0" smtClean="0">
                <a:solidFill>
                  <a:schemeClr val="tx1"/>
                </a:solidFill>
                <a:latin typeface="+mn-lt"/>
                <a:ea typeface="+mn-ea"/>
                <a:cs typeface="+mn-cs"/>
              </a:rPr>
              <a:t> vesicle. </a:t>
            </a:r>
            <a:endParaRPr lang="hu-HU"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(B,C) </a:t>
            </a:r>
            <a:r>
              <a:rPr lang="en-US" sz="1200" kern="1200" baseline="0" dirty="0" smtClean="0">
                <a:solidFill>
                  <a:schemeClr val="tx1"/>
                </a:solidFill>
                <a:latin typeface="+mn-lt"/>
                <a:ea typeface="+mn-ea"/>
                <a:cs typeface="+mn-cs"/>
              </a:rPr>
              <a:t>Staining</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in a E15.5 embryo. The arrows in B point to labeled cells</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scattered in the epidermal layer, which are presumptive</a:t>
            </a:r>
            <a:r>
              <a:rPr lang="hu-HU"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melanocytes</a:t>
            </a:r>
            <a:r>
              <a:rPr lang="en-US" sz="1200" kern="1200" baseline="0" dirty="0" smtClean="0">
                <a:solidFill>
                  <a:schemeClr val="tx1"/>
                </a:solidFill>
                <a:latin typeface="+mn-lt"/>
                <a:ea typeface="+mn-ea"/>
                <a:cs typeface="+mn-cs"/>
              </a:rPr>
              <a:t>, and </a:t>
            </a:r>
            <a:r>
              <a:rPr lang="hu-HU" sz="1200" kern="1200" baseline="0" dirty="0" smtClean="0">
                <a:solidFill>
                  <a:schemeClr val="tx1"/>
                </a:solidFill>
                <a:latin typeface="+mn-lt"/>
                <a:ea typeface="+mn-ea"/>
                <a:cs typeface="+mn-cs"/>
              </a:rPr>
              <a:t/>
            </a:r>
            <a:br>
              <a:rPr lang="hu-HU" sz="1200" kern="1200" baseline="0" dirty="0" smtClean="0">
                <a:solidFill>
                  <a:schemeClr val="tx1"/>
                </a:solidFill>
                <a:latin typeface="+mn-lt"/>
                <a:ea typeface="+mn-ea"/>
                <a:cs typeface="+mn-cs"/>
              </a:rPr>
            </a:br>
            <a:r>
              <a:rPr lang="en-US" sz="1200" b="1" kern="1200" baseline="0" dirty="0" smtClean="0">
                <a:solidFill>
                  <a:schemeClr val="tx1"/>
                </a:solidFill>
                <a:latin typeface="+mn-lt"/>
                <a:ea typeface="+mn-ea"/>
                <a:cs typeface="+mn-cs"/>
              </a:rPr>
              <a:t>C</a:t>
            </a:r>
            <a:r>
              <a:rPr lang="en-US" sz="1200" kern="1200" baseline="0" dirty="0" smtClean="0">
                <a:solidFill>
                  <a:schemeClr val="tx1"/>
                </a:solidFill>
                <a:latin typeface="+mn-lt"/>
                <a:ea typeface="+mn-ea"/>
                <a:cs typeface="+mn-cs"/>
              </a:rPr>
              <a:t> illustrates a dorsal root ganglion (</a:t>
            </a:r>
            <a:r>
              <a:rPr lang="en-US" sz="1200" kern="1200" baseline="0" dirty="0" err="1" smtClean="0">
                <a:solidFill>
                  <a:schemeClr val="tx1"/>
                </a:solidFill>
                <a:latin typeface="+mn-lt"/>
                <a:ea typeface="+mn-ea"/>
                <a:cs typeface="+mn-cs"/>
              </a:rPr>
              <a:t>drg</a:t>
            </a:r>
            <a:r>
              <a:rPr lang="en-US" sz="1200" kern="1200" baseline="0" dirty="0" smtClean="0">
                <a:solidFill>
                  <a:schemeClr val="tx1"/>
                </a:solidFill>
                <a:latin typeface="+mn-lt"/>
                <a:ea typeface="+mn-ea"/>
                <a:cs typeface="+mn-cs"/>
              </a:rPr>
              <a:t>)</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lateral to the spinal cord (sc). </a:t>
            </a:r>
            <a:r>
              <a:rPr lang="hu-HU" sz="1200" kern="1200" baseline="0" dirty="0" smtClean="0">
                <a:solidFill>
                  <a:schemeClr val="tx1"/>
                </a:solidFill>
                <a:latin typeface="+mn-lt"/>
                <a:ea typeface="+mn-ea"/>
                <a:cs typeface="+mn-cs"/>
              </a:rPr>
              <a:t/>
            </a:r>
            <a:br>
              <a:rPr lang="hu-HU" sz="1200" kern="1200" baseline="0" dirty="0" smtClean="0">
                <a:solidFill>
                  <a:schemeClr val="tx1"/>
                </a:solidFill>
                <a:latin typeface="+mn-lt"/>
                <a:ea typeface="+mn-ea"/>
                <a:cs typeface="+mn-cs"/>
              </a:rPr>
            </a:br>
            <a:r>
              <a:rPr lang="en-US" sz="1200" b="1" kern="1200" baseline="0" dirty="0" smtClean="0">
                <a:solidFill>
                  <a:schemeClr val="tx1"/>
                </a:solidFill>
                <a:latin typeface="+mn-lt"/>
                <a:ea typeface="+mn-ea"/>
                <a:cs typeface="+mn-cs"/>
              </a:rPr>
              <a:t>(D)</a:t>
            </a:r>
            <a:r>
              <a:rPr lang="en-US" sz="1200" kern="1200" baseline="0" dirty="0" smtClean="0">
                <a:solidFill>
                  <a:schemeClr val="tx1"/>
                </a:solidFill>
                <a:latin typeface="+mn-lt"/>
                <a:ea typeface="+mn-ea"/>
                <a:cs typeface="+mn-cs"/>
              </a:rPr>
              <a:t> Staining of adrenal tissue</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from a Wnt1-Cre/R26R adult (left) and a </a:t>
            </a:r>
            <a:r>
              <a:rPr lang="en-US" sz="1200" kern="1200" baseline="0" dirty="0" err="1" smtClean="0">
                <a:solidFill>
                  <a:schemeClr val="tx1"/>
                </a:solidFill>
                <a:latin typeface="+mn-lt"/>
                <a:ea typeface="+mn-ea"/>
                <a:cs typeface="+mn-cs"/>
              </a:rPr>
              <a:t>nontransgenic</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control adult (right). Only the adrenal medulla (m) is</a:t>
            </a:r>
            <a:r>
              <a:rPr lang="hu-HU"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labeled, and not the adrenal cortex (c).</a:t>
            </a:r>
            <a:endParaRPr lang="de-DE" dirty="0"/>
          </a:p>
        </p:txBody>
      </p:sp>
      <p:sp>
        <p:nvSpPr>
          <p:cNvPr id="4" name="Dia számának helye 3"/>
          <p:cNvSpPr>
            <a:spLocks noGrp="1"/>
          </p:cNvSpPr>
          <p:nvPr>
            <p:ph type="sldNum" sz="quarter" idx="10"/>
          </p:nvPr>
        </p:nvSpPr>
        <p:spPr/>
        <p:txBody>
          <a:bodyPr/>
          <a:lstStyle/>
          <a:p>
            <a:fld id="{F9307A3B-0183-4098-BDC1-B2D18518AD57}" type="slidenum">
              <a:rPr lang="de-DE" smtClean="0"/>
              <a:pPr/>
              <a:t>17</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de-DE"/>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de-DE"/>
          </a:p>
        </p:txBody>
      </p:sp>
      <p:sp>
        <p:nvSpPr>
          <p:cNvPr id="4" name="Dátum helye 3"/>
          <p:cNvSpPr>
            <a:spLocks noGrp="1"/>
          </p:cNvSpPr>
          <p:nvPr>
            <p:ph type="dt" sz="half" idx="10"/>
          </p:nvPr>
        </p:nvSpPr>
        <p:spPr/>
        <p:txBody>
          <a:bodyPr/>
          <a:lstStyle/>
          <a:p>
            <a:fld id="{6FD0E73A-C996-49E7-95E4-939B4BB501BB}" type="datetimeFigureOut">
              <a:rPr lang="de-DE" smtClean="0"/>
              <a:pPr/>
              <a:t>11.12.2017</a:t>
            </a:fld>
            <a:endParaRPr lang="de-DE"/>
          </a:p>
        </p:txBody>
      </p:sp>
      <p:sp>
        <p:nvSpPr>
          <p:cNvPr id="5" name="Élőláb helye 4"/>
          <p:cNvSpPr>
            <a:spLocks noGrp="1"/>
          </p:cNvSpPr>
          <p:nvPr>
            <p:ph type="ftr" sz="quarter" idx="11"/>
          </p:nvPr>
        </p:nvSpPr>
        <p:spPr/>
        <p:txBody>
          <a:bodyPr/>
          <a:lstStyle/>
          <a:p>
            <a:endParaRPr lang="de-DE"/>
          </a:p>
        </p:txBody>
      </p:sp>
      <p:sp>
        <p:nvSpPr>
          <p:cNvPr id="6" name="Dia számának helye 5"/>
          <p:cNvSpPr>
            <a:spLocks noGrp="1"/>
          </p:cNvSpPr>
          <p:nvPr>
            <p:ph type="sldNum" sz="quarter" idx="12"/>
          </p:nvPr>
        </p:nvSpPr>
        <p:spPr/>
        <p:txBody>
          <a:bodyPr/>
          <a:lstStyle/>
          <a:p>
            <a:fld id="{8563BB06-78A2-43E8-A5C2-61257CFAFEB7}" type="slidenum">
              <a:rPr lang="de-DE" smtClean="0"/>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de-DE"/>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de-DE"/>
          </a:p>
        </p:txBody>
      </p:sp>
      <p:sp>
        <p:nvSpPr>
          <p:cNvPr id="4" name="Dátum helye 3"/>
          <p:cNvSpPr>
            <a:spLocks noGrp="1"/>
          </p:cNvSpPr>
          <p:nvPr>
            <p:ph type="dt" sz="half" idx="10"/>
          </p:nvPr>
        </p:nvSpPr>
        <p:spPr/>
        <p:txBody>
          <a:bodyPr/>
          <a:lstStyle/>
          <a:p>
            <a:fld id="{6FD0E73A-C996-49E7-95E4-939B4BB501BB}" type="datetimeFigureOut">
              <a:rPr lang="de-DE" smtClean="0"/>
              <a:pPr/>
              <a:t>11.12.2017</a:t>
            </a:fld>
            <a:endParaRPr lang="de-DE"/>
          </a:p>
        </p:txBody>
      </p:sp>
      <p:sp>
        <p:nvSpPr>
          <p:cNvPr id="5" name="Élőláb helye 4"/>
          <p:cNvSpPr>
            <a:spLocks noGrp="1"/>
          </p:cNvSpPr>
          <p:nvPr>
            <p:ph type="ftr" sz="quarter" idx="11"/>
          </p:nvPr>
        </p:nvSpPr>
        <p:spPr/>
        <p:txBody>
          <a:bodyPr/>
          <a:lstStyle/>
          <a:p>
            <a:endParaRPr lang="de-DE"/>
          </a:p>
        </p:txBody>
      </p:sp>
      <p:sp>
        <p:nvSpPr>
          <p:cNvPr id="6" name="Dia számának helye 5"/>
          <p:cNvSpPr>
            <a:spLocks noGrp="1"/>
          </p:cNvSpPr>
          <p:nvPr>
            <p:ph type="sldNum" sz="quarter" idx="12"/>
          </p:nvPr>
        </p:nvSpPr>
        <p:spPr/>
        <p:txBody>
          <a:bodyPr/>
          <a:lstStyle/>
          <a:p>
            <a:fld id="{8563BB06-78A2-43E8-A5C2-61257CFAFEB7}"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de-DE"/>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de-DE"/>
          </a:p>
        </p:txBody>
      </p:sp>
      <p:sp>
        <p:nvSpPr>
          <p:cNvPr id="4" name="Dátum helye 3"/>
          <p:cNvSpPr>
            <a:spLocks noGrp="1"/>
          </p:cNvSpPr>
          <p:nvPr>
            <p:ph type="dt" sz="half" idx="10"/>
          </p:nvPr>
        </p:nvSpPr>
        <p:spPr/>
        <p:txBody>
          <a:bodyPr/>
          <a:lstStyle/>
          <a:p>
            <a:fld id="{6FD0E73A-C996-49E7-95E4-939B4BB501BB}" type="datetimeFigureOut">
              <a:rPr lang="de-DE" smtClean="0"/>
              <a:pPr/>
              <a:t>11.12.2017</a:t>
            </a:fld>
            <a:endParaRPr lang="de-DE"/>
          </a:p>
        </p:txBody>
      </p:sp>
      <p:sp>
        <p:nvSpPr>
          <p:cNvPr id="5" name="Élőláb helye 4"/>
          <p:cNvSpPr>
            <a:spLocks noGrp="1"/>
          </p:cNvSpPr>
          <p:nvPr>
            <p:ph type="ftr" sz="quarter" idx="11"/>
          </p:nvPr>
        </p:nvSpPr>
        <p:spPr/>
        <p:txBody>
          <a:bodyPr/>
          <a:lstStyle/>
          <a:p>
            <a:endParaRPr lang="de-DE"/>
          </a:p>
        </p:txBody>
      </p:sp>
      <p:sp>
        <p:nvSpPr>
          <p:cNvPr id="6" name="Dia számának helye 5"/>
          <p:cNvSpPr>
            <a:spLocks noGrp="1"/>
          </p:cNvSpPr>
          <p:nvPr>
            <p:ph type="sldNum" sz="quarter" idx="12"/>
          </p:nvPr>
        </p:nvSpPr>
        <p:spPr/>
        <p:txBody>
          <a:bodyPr/>
          <a:lstStyle/>
          <a:p>
            <a:fld id="{8563BB06-78A2-43E8-A5C2-61257CFAFEB7}" type="slidenum">
              <a:rPr lang="de-DE" smtClean="0"/>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de-DE"/>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de-DE"/>
          </a:p>
        </p:txBody>
      </p:sp>
      <p:sp>
        <p:nvSpPr>
          <p:cNvPr id="4" name="Dátum helye 3"/>
          <p:cNvSpPr>
            <a:spLocks noGrp="1"/>
          </p:cNvSpPr>
          <p:nvPr>
            <p:ph type="dt" sz="half" idx="10"/>
          </p:nvPr>
        </p:nvSpPr>
        <p:spPr/>
        <p:txBody>
          <a:bodyPr/>
          <a:lstStyle/>
          <a:p>
            <a:fld id="{6FD0E73A-C996-49E7-95E4-939B4BB501BB}" type="datetimeFigureOut">
              <a:rPr lang="de-DE" smtClean="0"/>
              <a:pPr/>
              <a:t>11.12.2017</a:t>
            </a:fld>
            <a:endParaRPr lang="de-DE"/>
          </a:p>
        </p:txBody>
      </p:sp>
      <p:sp>
        <p:nvSpPr>
          <p:cNvPr id="5" name="Élőláb helye 4"/>
          <p:cNvSpPr>
            <a:spLocks noGrp="1"/>
          </p:cNvSpPr>
          <p:nvPr>
            <p:ph type="ftr" sz="quarter" idx="11"/>
          </p:nvPr>
        </p:nvSpPr>
        <p:spPr/>
        <p:txBody>
          <a:bodyPr/>
          <a:lstStyle/>
          <a:p>
            <a:endParaRPr lang="de-DE"/>
          </a:p>
        </p:txBody>
      </p:sp>
      <p:sp>
        <p:nvSpPr>
          <p:cNvPr id="6" name="Dia számának helye 5"/>
          <p:cNvSpPr>
            <a:spLocks noGrp="1"/>
          </p:cNvSpPr>
          <p:nvPr>
            <p:ph type="sldNum" sz="quarter" idx="12"/>
          </p:nvPr>
        </p:nvSpPr>
        <p:spPr/>
        <p:txBody>
          <a:bodyPr/>
          <a:lstStyle/>
          <a:p>
            <a:fld id="{8563BB06-78A2-43E8-A5C2-61257CFAFEB7}" type="slidenum">
              <a:rPr lang="de-DE" smtClean="0"/>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de-DE"/>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6FD0E73A-C996-49E7-95E4-939B4BB501BB}" type="datetimeFigureOut">
              <a:rPr lang="de-DE" smtClean="0"/>
              <a:pPr/>
              <a:t>11.12.2017</a:t>
            </a:fld>
            <a:endParaRPr lang="de-DE"/>
          </a:p>
        </p:txBody>
      </p:sp>
      <p:sp>
        <p:nvSpPr>
          <p:cNvPr id="5" name="Élőláb helye 4"/>
          <p:cNvSpPr>
            <a:spLocks noGrp="1"/>
          </p:cNvSpPr>
          <p:nvPr>
            <p:ph type="ftr" sz="quarter" idx="11"/>
          </p:nvPr>
        </p:nvSpPr>
        <p:spPr/>
        <p:txBody>
          <a:bodyPr/>
          <a:lstStyle/>
          <a:p>
            <a:endParaRPr lang="de-DE"/>
          </a:p>
        </p:txBody>
      </p:sp>
      <p:sp>
        <p:nvSpPr>
          <p:cNvPr id="6" name="Dia számának helye 5"/>
          <p:cNvSpPr>
            <a:spLocks noGrp="1"/>
          </p:cNvSpPr>
          <p:nvPr>
            <p:ph type="sldNum" sz="quarter" idx="12"/>
          </p:nvPr>
        </p:nvSpPr>
        <p:spPr/>
        <p:txBody>
          <a:bodyPr/>
          <a:lstStyle/>
          <a:p>
            <a:fld id="{8563BB06-78A2-43E8-A5C2-61257CFAFEB7}"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de-DE"/>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de-DE"/>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de-DE"/>
          </a:p>
        </p:txBody>
      </p:sp>
      <p:sp>
        <p:nvSpPr>
          <p:cNvPr id="5" name="Dátum helye 4"/>
          <p:cNvSpPr>
            <a:spLocks noGrp="1"/>
          </p:cNvSpPr>
          <p:nvPr>
            <p:ph type="dt" sz="half" idx="10"/>
          </p:nvPr>
        </p:nvSpPr>
        <p:spPr/>
        <p:txBody>
          <a:bodyPr/>
          <a:lstStyle/>
          <a:p>
            <a:fld id="{6FD0E73A-C996-49E7-95E4-939B4BB501BB}" type="datetimeFigureOut">
              <a:rPr lang="de-DE" smtClean="0"/>
              <a:pPr/>
              <a:t>11.12.2017</a:t>
            </a:fld>
            <a:endParaRPr lang="de-DE"/>
          </a:p>
        </p:txBody>
      </p:sp>
      <p:sp>
        <p:nvSpPr>
          <p:cNvPr id="6" name="Élőláb helye 5"/>
          <p:cNvSpPr>
            <a:spLocks noGrp="1"/>
          </p:cNvSpPr>
          <p:nvPr>
            <p:ph type="ftr" sz="quarter" idx="11"/>
          </p:nvPr>
        </p:nvSpPr>
        <p:spPr/>
        <p:txBody>
          <a:bodyPr/>
          <a:lstStyle/>
          <a:p>
            <a:endParaRPr lang="de-DE"/>
          </a:p>
        </p:txBody>
      </p:sp>
      <p:sp>
        <p:nvSpPr>
          <p:cNvPr id="7" name="Dia számának helye 6"/>
          <p:cNvSpPr>
            <a:spLocks noGrp="1"/>
          </p:cNvSpPr>
          <p:nvPr>
            <p:ph type="sldNum" sz="quarter" idx="12"/>
          </p:nvPr>
        </p:nvSpPr>
        <p:spPr/>
        <p:txBody>
          <a:bodyPr/>
          <a:lstStyle/>
          <a:p>
            <a:fld id="{8563BB06-78A2-43E8-A5C2-61257CFAFEB7}"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de-DE"/>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de-DE"/>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de-DE"/>
          </a:p>
        </p:txBody>
      </p:sp>
      <p:sp>
        <p:nvSpPr>
          <p:cNvPr id="7" name="Dátum helye 6"/>
          <p:cNvSpPr>
            <a:spLocks noGrp="1"/>
          </p:cNvSpPr>
          <p:nvPr>
            <p:ph type="dt" sz="half" idx="10"/>
          </p:nvPr>
        </p:nvSpPr>
        <p:spPr/>
        <p:txBody>
          <a:bodyPr/>
          <a:lstStyle/>
          <a:p>
            <a:fld id="{6FD0E73A-C996-49E7-95E4-939B4BB501BB}" type="datetimeFigureOut">
              <a:rPr lang="de-DE" smtClean="0"/>
              <a:pPr/>
              <a:t>11.12.2017</a:t>
            </a:fld>
            <a:endParaRPr lang="de-DE"/>
          </a:p>
        </p:txBody>
      </p:sp>
      <p:sp>
        <p:nvSpPr>
          <p:cNvPr id="8" name="Élőláb helye 7"/>
          <p:cNvSpPr>
            <a:spLocks noGrp="1"/>
          </p:cNvSpPr>
          <p:nvPr>
            <p:ph type="ftr" sz="quarter" idx="11"/>
          </p:nvPr>
        </p:nvSpPr>
        <p:spPr/>
        <p:txBody>
          <a:bodyPr/>
          <a:lstStyle/>
          <a:p>
            <a:endParaRPr lang="de-DE"/>
          </a:p>
        </p:txBody>
      </p:sp>
      <p:sp>
        <p:nvSpPr>
          <p:cNvPr id="9" name="Dia számának helye 8"/>
          <p:cNvSpPr>
            <a:spLocks noGrp="1"/>
          </p:cNvSpPr>
          <p:nvPr>
            <p:ph type="sldNum" sz="quarter" idx="12"/>
          </p:nvPr>
        </p:nvSpPr>
        <p:spPr/>
        <p:txBody>
          <a:bodyPr/>
          <a:lstStyle/>
          <a:p>
            <a:fld id="{8563BB06-78A2-43E8-A5C2-61257CFAFEB7}"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de-DE"/>
          </a:p>
        </p:txBody>
      </p:sp>
      <p:sp>
        <p:nvSpPr>
          <p:cNvPr id="3" name="Dátum helye 2"/>
          <p:cNvSpPr>
            <a:spLocks noGrp="1"/>
          </p:cNvSpPr>
          <p:nvPr>
            <p:ph type="dt" sz="half" idx="10"/>
          </p:nvPr>
        </p:nvSpPr>
        <p:spPr/>
        <p:txBody>
          <a:bodyPr/>
          <a:lstStyle/>
          <a:p>
            <a:fld id="{6FD0E73A-C996-49E7-95E4-939B4BB501BB}" type="datetimeFigureOut">
              <a:rPr lang="de-DE" smtClean="0"/>
              <a:pPr/>
              <a:t>11.12.2017</a:t>
            </a:fld>
            <a:endParaRPr lang="de-DE"/>
          </a:p>
        </p:txBody>
      </p:sp>
      <p:sp>
        <p:nvSpPr>
          <p:cNvPr id="4" name="Élőláb helye 3"/>
          <p:cNvSpPr>
            <a:spLocks noGrp="1"/>
          </p:cNvSpPr>
          <p:nvPr>
            <p:ph type="ftr" sz="quarter" idx="11"/>
          </p:nvPr>
        </p:nvSpPr>
        <p:spPr/>
        <p:txBody>
          <a:bodyPr/>
          <a:lstStyle/>
          <a:p>
            <a:endParaRPr lang="de-DE"/>
          </a:p>
        </p:txBody>
      </p:sp>
      <p:sp>
        <p:nvSpPr>
          <p:cNvPr id="5" name="Dia számának helye 4"/>
          <p:cNvSpPr>
            <a:spLocks noGrp="1"/>
          </p:cNvSpPr>
          <p:nvPr>
            <p:ph type="sldNum" sz="quarter" idx="12"/>
          </p:nvPr>
        </p:nvSpPr>
        <p:spPr/>
        <p:txBody>
          <a:bodyPr/>
          <a:lstStyle/>
          <a:p>
            <a:fld id="{8563BB06-78A2-43E8-A5C2-61257CFAFEB7}"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6FD0E73A-C996-49E7-95E4-939B4BB501BB}" type="datetimeFigureOut">
              <a:rPr lang="de-DE" smtClean="0"/>
              <a:pPr/>
              <a:t>11.12.2017</a:t>
            </a:fld>
            <a:endParaRPr lang="de-DE"/>
          </a:p>
        </p:txBody>
      </p:sp>
      <p:sp>
        <p:nvSpPr>
          <p:cNvPr id="3" name="Élőláb helye 2"/>
          <p:cNvSpPr>
            <a:spLocks noGrp="1"/>
          </p:cNvSpPr>
          <p:nvPr>
            <p:ph type="ftr" sz="quarter" idx="11"/>
          </p:nvPr>
        </p:nvSpPr>
        <p:spPr/>
        <p:txBody>
          <a:bodyPr/>
          <a:lstStyle/>
          <a:p>
            <a:endParaRPr lang="de-DE"/>
          </a:p>
        </p:txBody>
      </p:sp>
      <p:sp>
        <p:nvSpPr>
          <p:cNvPr id="4" name="Dia számának helye 3"/>
          <p:cNvSpPr>
            <a:spLocks noGrp="1"/>
          </p:cNvSpPr>
          <p:nvPr>
            <p:ph type="sldNum" sz="quarter" idx="12"/>
          </p:nvPr>
        </p:nvSpPr>
        <p:spPr/>
        <p:txBody>
          <a:bodyPr/>
          <a:lstStyle/>
          <a:p>
            <a:fld id="{8563BB06-78A2-43E8-A5C2-61257CFAFEB7}"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de-DE"/>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de-DE"/>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6FD0E73A-C996-49E7-95E4-939B4BB501BB}" type="datetimeFigureOut">
              <a:rPr lang="de-DE" smtClean="0"/>
              <a:pPr/>
              <a:t>11.12.2017</a:t>
            </a:fld>
            <a:endParaRPr lang="de-DE"/>
          </a:p>
        </p:txBody>
      </p:sp>
      <p:sp>
        <p:nvSpPr>
          <p:cNvPr id="6" name="Élőláb helye 5"/>
          <p:cNvSpPr>
            <a:spLocks noGrp="1"/>
          </p:cNvSpPr>
          <p:nvPr>
            <p:ph type="ftr" sz="quarter" idx="11"/>
          </p:nvPr>
        </p:nvSpPr>
        <p:spPr/>
        <p:txBody>
          <a:bodyPr/>
          <a:lstStyle/>
          <a:p>
            <a:endParaRPr lang="de-DE"/>
          </a:p>
        </p:txBody>
      </p:sp>
      <p:sp>
        <p:nvSpPr>
          <p:cNvPr id="7" name="Dia számának helye 6"/>
          <p:cNvSpPr>
            <a:spLocks noGrp="1"/>
          </p:cNvSpPr>
          <p:nvPr>
            <p:ph type="sldNum" sz="quarter" idx="12"/>
          </p:nvPr>
        </p:nvSpPr>
        <p:spPr/>
        <p:txBody>
          <a:bodyPr/>
          <a:lstStyle/>
          <a:p>
            <a:fld id="{8563BB06-78A2-43E8-A5C2-61257CFAFEB7}"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de-DE"/>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6FD0E73A-C996-49E7-95E4-939B4BB501BB}" type="datetimeFigureOut">
              <a:rPr lang="de-DE" smtClean="0"/>
              <a:pPr/>
              <a:t>11.12.2017</a:t>
            </a:fld>
            <a:endParaRPr lang="de-DE"/>
          </a:p>
        </p:txBody>
      </p:sp>
      <p:sp>
        <p:nvSpPr>
          <p:cNvPr id="6" name="Élőláb helye 5"/>
          <p:cNvSpPr>
            <a:spLocks noGrp="1"/>
          </p:cNvSpPr>
          <p:nvPr>
            <p:ph type="ftr" sz="quarter" idx="11"/>
          </p:nvPr>
        </p:nvSpPr>
        <p:spPr/>
        <p:txBody>
          <a:bodyPr/>
          <a:lstStyle/>
          <a:p>
            <a:endParaRPr lang="de-DE"/>
          </a:p>
        </p:txBody>
      </p:sp>
      <p:sp>
        <p:nvSpPr>
          <p:cNvPr id="7" name="Dia számának helye 6"/>
          <p:cNvSpPr>
            <a:spLocks noGrp="1"/>
          </p:cNvSpPr>
          <p:nvPr>
            <p:ph type="sldNum" sz="quarter" idx="12"/>
          </p:nvPr>
        </p:nvSpPr>
        <p:spPr/>
        <p:txBody>
          <a:bodyPr/>
          <a:lstStyle/>
          <a:p>
            <a:fld id="{8563BB06-78A2-43E8-A5C2-61257CFAFEB7}"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de-DE"/>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de-DE"/>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D0E73A-C996-49E7-95E4-939B4BB501BB}" type="datetimeFigureOut">
              <a:rPr lang="de-DE" smtClean="0"/>
              <a:pPr/>
              <a:t>11.12.2017</a:t>
            </a:fld>
            <a:endParaRPr lang="de-DE"/>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3BB06-78A2-43E8-A5C2-61257CFAFEB7}" type="slidenum">
              <a:rPr lang="de-DE" smtClean="0"/>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3568" y="2492896"/>
            <a:ext cx="7772400" cy="1470025"/>
          </a:xfrm>
        </p:spPr>
        <p:txBody>
          <a:bodyPr/>
          <a:lstStyle/>
          <a:p>
            <a:pPr>
              <a:spcBef>
                <a:spcPct val="50000"/>
              </a:spcBef>
            </a:pPr>
            <a:r>
              <a:rPr lang="hu-HU" sz="3200" b="1" i="1" dirty="0" err="1" smtClean="0"/>
              <a:t>Das</a:t>
            </a:r>
            <a:r>
              <a:rPr lang="hu-HU" sz="3200" b="1" i="1" dirty="0" smtClean="0"/>
              <a:t> </a:t>
            </a:r>
            <a:r>
              <a:rPr lang="hu-HU" sz="3200" b="1" i="1" dirty="0" err="1" smtClean="0"/>
              <a:t>Cre-loxP</a:t>
            </a:r>
            <a:r>
              <a:rPr lang="hu-HU" sz="3200" b="1" i="1" dirty="0" smtClean="0"/>
              <a:t> System</a:t>
            </a:r>
            <a:endParaRPr lang="hu-HU" sz="1800" dirty="0">
              <a:latin typeface="Times New Roman" pitchFamily="18" charset="0"/>
            </a:endParaRPr>
          </a:p>
        </p:txBody>
      </p:sp>
      <p:sp>
        <p:nvSpPr>
          <p:cNvPr id="2051" name="Rectangle 3"/>
          <p:cNvSpPr>
            <a:spLocks noGrp="1" noChangeArrowheads="1"/>
          </p:cNvSpPr>
          <p:nvPr>
            <p:ph type="subTitle" idx="1"/>
          </p:nvPr>
        </p:nvSpPr>
        <p:spPr>
          <a:xfrm>
            <a:off x="4430713" y="4941888"/>
            <a:ext cx="4713287" cy="1198562"/>
          </a:xfrm>
        </p:spPr>
        <p:txBody>
          <a:bodyPr/>
          <a:lstStyle/>
          <a:p>
            <a:pPr eaLnBrk="1" hangingPunct="1"/>
            <a:r>
              <a:rPr lang="hu-HU" sz="2000" b="1" dirty="0">
                <a:latin typeface="Segoe UI" panose="020B0502040204020203" pitchFamily="34" charset="0"/>
                <a:cs typeface="Segoe UI" panose="020B0502040204020203" pitchFamily="34" charset="0"/>
              </a:rPr>
              <a:t>dr. Attila Magyar</a:t>
            </a:r>
          </a:p>
          <a:p>
            <a:pPr>
              <a:spcBef>
                <a:spcPct val="50000"/>
              </a:spcBef>
            </a:pPr>
            <a:r>
              <a:rPr lang="hu-HU" sz="2000" b="1" i="1" dirty="0" smtClean="0">
                <a:latin typeface="Arial" pitchFamily="34" charset="0"/>
                <a:cs typeface="Arial" pitchFamily="34" charset="0"/>
              </a:rPr>
              <a:t>31.10.2017</a:t>
            </a:r>
            <a:endParaRPr lang="hu-HU" sz="2000" b="1" i="1" dirty="0">
              <a:latin typeface="Arial" pitchFamily="34" charset="0"/>
              <a:cs typeface="Arial" pitchFamily="34" charset="0"/>
            </a:endParaRPr>
          </a:p>
        </p:txBody>
      </p:sp>
      <p:grpSp>
        <p:nvGrpSpPr>
          <p:cNvPr id="2" name="Group 43"/>
          <p:cNvGrpSpPr>
            <a:grpSpLocks/>
          </p:cNvGrpSpPr>
          <p:nvPr/>
        </p:nvGrpSpPr>
        <p:grpSpPr bwMode="auto">
          <a:xfrm>
            <a:off x="0" y="-15875"/>
            <a:ext cx="4608513" cy="647700"/>
            <a:chOff x="0" y="0"/>
            <a:chExt cx="2903" cy="408"/>
          </a:xfrm>
        </p:grpSpPr>
        <p:grpSp>
          <p:nvGrpSpPr>
            <p:cNvPr id="3" name="Csoportba foglalás 8"/>
            <p:cNvGrpSpPr>
              <a:grpSpLocks/>
            </p:cNvGrpSpPr>
            <p:nvPr/>
          </p:nvGrpSpPr>
          <p:grpSpPr bwMode="auto">
            <a:xfrm>
              <a:off x="0" y="0"/>
              <a:ext cx="975" cy="408"/>
              <a:chOff x="0" y="0"/>
              <a:chExt cx="1548363" cy="648370"/>
            </a:xfrm>
          </p:grpSpPr>
          <p:pic>
            <p:nvPicPr>
              <p:cNvPr id="2089" name="Picture 4"/>
              <p:cNvPicPr>
                <a:picLocks noChangeAspect="1" noChangeArrowheads="1"/>
              </p:cNvPicPr>
              <p:nvPr/>
            </p:nvPicPr>
            <p:blipFill>
              <a:blip r:embed="rId2" cstate="print"/>
              <a:srcRect/>
              <a:stretch>
                <a:fillRect/>
              </a:stretch>
            </p:blipFill>
            <p:spPr bwMode="auto">
              <a:xfrm>
                <a:off x="0" y="0"/>
                <a:ext cx="792787" cy="648370"/>
              </a:xfrm>
              <a:prstGeom prst="rect">
                <a:avLst/>
              </a:prstGeom>
              <a:noFill/>
              <a:ln w="9525">
                <a:noFill/>
                <a:miter lim="800000"/>
                <a:headEnd/>
                <a:tailEnd/>
              </a:ln>
            </p:spPr>
          </p:pic>
          <p:pic>
            <p:nvPicPr>
              <p:cNvPr id="2090" name="Picture 4"/>
              <p:cNvPicPr>
                <a:picLocks noChangeAspect="1" noChangeArrowheads="1"/>
              </p:cNvPicPr>
              <p:nvPr/>
            </p:nvPicPr>
            <p:blipFill>
              <a:blip r:embed="rId2" cstate="print"/>
              <a:srcRect/>
              <a:stretch>
                <a:fillRect/>
              </a:stretch>
            </p:blipFill>
            <p:spPr bwMode="auto">
              <a:xfrm>
                <a:off x="755576" y="0"/>
                <a:ext cx="792787" cy="648370"/>
              </a:xfrm>
              <a:prstGeom prst="rect">
                <a:avLst/>
              </a:prstGeom>
              <a:noFill/>
              <a:ln w="9525">
                <a:noFill/>
                <a:miter lim="800000"/>
                <a:headEnd/>
                <a:tailEnd/>
              </a:ln>
            </p:spPr>
          </p:pic>
        </p:grpSp>
        <p:grpSp>
          <p:nvGrpSpPr>
            <p:cNvPr id="4" name="Csoportba foglalás 10"/>
            <p:cNvGrpSpPr>
              <a:grpSpLocks/>
            </p:cNvGrpSpPr>
            <p:nvPr/>
          </p:nvGrpSpPr>
          <p:grpSpPr bwMode="auto">
            <a:xfrm>
              <a:off x="978" y="0"/>
              <a:ext cx="975" cy="408"/>
              <a:chOff x="0" y="0"/>
              <a:chExt cx="1548363" cy="648370"/>
            </a:xfrm>
          </p:grpSpPr>
          <p:pic>
            <p:nvPicPr>
              <p:cNvPr id="2087" name="Picture 4"/>
              <p:cNvPicPr>
                <a:picLocks noChangeAspect="1" noChangeArrowheads="1"/>
              </p:cNvPicPr>
              <p:nvPr/>
            </p:nvPicPr>
            <p:blipFill>
              <a:blip r:embed="rId2" cstate="print"/>
              <a:srcRect/>
              <a:stretch>
                <a:fillRect/>
              </a:stretch>
            </p:blipFill>
            <p:spPr bwMode="auto">
              <a:xfrm>
                <a:off x="0" y="0"/>
                <a:ext cx="792787" cy="648370"/>
              </a:xfrm>
              <a:prstGeom prst="rect">
                <a:avLst/>
              </a:prstGeom>
              <a:noFill/>
              <a:ln w="9525">
                <a:noFill/>
                <a:miter lim="800000"/>
                <a:headEnd/>
                <a:tailEnd/>
              </a:ln>
            </p:spPr>
          </p:pic>
          <p:pic>
            <p:nvPicPr>
              <p:cNvPr id="2088" name="Picture 4"/>
              <p:cNvPicPr>
                <a:picLocks noChangeAspect="1" noChangeArrowheads="1"/>
              </p:cNvPicPr>
              <p:nvPr/>
            </p:nvPicPr>
            <p:blipFill>
              <a:blip r:embed="rId2" cstate="print"/>
              <a:srcRect/>
              <a:stretch>
                <a:fillRect/>
              </a:stretch>
            </p:blipFill>
            <p:spPr bwMode="auto">
              <a:xfrm>
                <a:off x="755576" y="0"/>
                <a:ext cx="792787" cy="648370"/>
              </a:xfrm>
              <a:prstGeom prst="rect">
                <a:avLst/>
              </a:prstGeom>
              <a:noFill/>
              <a:ln w="9525">
                <a:noFill/>
                <a:miter lim="800000"/>
                <a:headEnd/>
                <a:tailEnd/>
              </a:ln>
            </p:spPr>
          </p:pic>
        </p:grpSp>
        <p:grpSp>
          <p:nvGrpSpPr>
            <p:cNvPr id="5" name="Csoportba foglalás 13"/>
            <p:cNvGrpSpPr>
              <a:grpSpLocks/>
            </p:cNvGrpSpPr>
            <p:nvPr/>
          </p:nvGrpSpPr>
          <p:grpSpPr bwMode="auto">
            <a:xfrm>
              <a:off x="1927" y="0"/>
              <a:ext cx="976" cy="408"/>
              <a:chOff x="0" y="0"/>
              <a:chExt cx="1548363" cy="648370"/>
            </a:xfrm>
          </p:grpSpPr>
          <p:pic>
            <p:nvPicPr>
              <p:cNvPr id="2085" name="Picture 4"/>
              <p:cNvPicPr>
                <a:picLocks noChangeAspect="1" noChangeArrowheads="1"/>
              </p:cNvPicPr>
              <p:nvPr/>
            </p:nvPicPr>
            <p:blipFill>
              <a:blip r:embed="rId2" cstate="print"/>
              <a:srcRect/>
              <a:stretch>
                <a:fillRect/>
              </a:stretch>
            </p:blipFill>
            <p:spPr bwMode="auto">
              <a:xfrm>
                <a:off x="0" y="0"/>
                <a:ext cx="792787" cy="648370"/>
              </a:xfrm>
              <a:prstGeom prst="rect">
                <a:avLst/>
              </a:prstGeom>
              <a:noFill/>
              <a:ln w="9525">
                <a:noFill/>
                <a:miter lim="800000"/>
                <a:headEnd/>
                <a:tailEnd/>
              </a:ln>
            </p:spPr>
          </p:pic>
          <p:pic>
            <p:nvPicPr>
              <p:cNvPr id="2086" name="Picture 4"/>
              <p:cNvPicPr>
                <a:picLocks noChangeAspect="1" noChangeArrowheads="1"/>
              </p:cNvPicPr>
              <p:nvPr/>
            </p:nvPicPr>
            <p:blipFill>
              <a:blip r:embed="rId2" cstate="print"/>
              <a:srcRect/>
              <a:stretch>
                <a:fillRect/>
              </a:stretch>
            </p:blipFill>
            <p:spPr bwMode="auto">
              <a:xfrm>
                <a:off x="755576" y="0"/>
                <a:ext cx="792787" cy="648370"/>
              </a:xfrm>
              <a:prstGeom prst="rect">
                <a:avLst/>
              </a:prstGeom>
              <a:noFill/>
              <a:ln w="9525">
                <a:noFill/>
                <a:miter lim="800000"/>
                <a:headEnd/>
                <a:tailEnd/>
              </a:ln>
            </p:spPr>
          </p:pic>
        </p:grpSp>
      </p:grpSp>
      <p:grpSp>
        <p:nvGrpSpPr>
          <p:cNvPr id="6" name="Group 44"/>
          <p:cNvGrpSpPr>
            <a:grpSpLocks/>
          </p:cNvGrpSpPr>
          <p:nvPr/>
        </p:nvGrpSpPr>
        <p:grpSpPr bwMode="auto">
          <a:xfrm>
            <a:off x="4572000" y="-15875"/>
            <a:ext cx="4576763" cy="636563"/>
            <a:chOff x="2880" y="-10"/>
            <a:chExt cx="2883" cy="413"/>
          </a:xfrm>
        </p:grpSpPr>
        <p:grpSp>
          <p:nvGrpSpPr>
            <p:cNvPr id="7" name="Csoportba foglalás 18"/>
            <p:cNvGrpSpPr>
              <a:grpSpLocks/>
            </p:cNvGrpSpPr>
            <p:nvPr/>
          </p:nvGrpSpPr>
          <p:grpSpPr bwMode="auto">
            <a:xfrm>
              <a:off x="2880" y="-10"/>
              <a:ext cx="1001" cy="413"/>
              <a:chOff x="4491318" y="-16048"/>
              <a:chExt cx="1588943" cy="655878"/>
            </a:xfrm>
          </p:grpSpPr>
          <p:pic>
            <p:nvPicPr>
              <p:cNvPr id="2080" name="Picture 4"/>
              <p:cNvPicPr>
                <a:picLocks noChangeAspect="1" noChangeArrowheads="1"/>
              </p:cNvPicPr>
              <p:nvPr/>
            </p:nvPicPr>
            <p:blipFill>
              <a:blip r:embed="rId2" cstate="print"/>
              <a:srcRect/>
              <a:stretch>
                <a:fillRect/>
              </a:stretch>
            </p:blipFill>
            <p:spPr bwMode="auto">
              <a:xfrm flipH="1">
                <a:off x="4491318" y="-16048"/>
                <a:ext cx="809376" cy="655878"/>
              </a:xfrm>
              <a:prstGeom prst="rect">
                <a:avLst/>
              </a:prstGeom>
              <a:noFill/>
              <a:ln w="9525">
                <a:noFill/>
                <a:miter lim="800000"/>
                <a:headEnd/>
                <a:tailEnd/>
              </a:ln>
            </p:spPr>
          </p:pic>
          <p:pic>
            <p:nvPicPr>
              <p:cNvPr id="2081" name="Picture 4"/>
              <p:cNvPicPr>
                <a:picLocks noChangeAspect="1" noChangeArrowheads="1"/>
              </p:cNvPicPr>
              <p:nvPr/>
            </p:nvPicPr>
            <p:blipFill>
              <a:blip r:embed="rId2" cstate="print"/>
              <a:srcRect/>
              <a:stretch>
                <a:fillRect/>
              </a:stretch>
            </p:blipFill>
            <p:spPr bwMode="auto">
              <a:xfrm flipH="1">
                <a:off x="5278632" y="-16048"/>
                <a:ext cx="801629" cy="655878"/>
              </a:xfrm>
              <a:prstGeom prst="rect">
                <a:avLst/>
              </a:prstGeom>
              <a:noFill/>
              <a:ln w="9525">
                <a:noFill/>
                <a:miter lim="800000"/>
                <a:headEnd/>
                <a:tailEnd/>
              </a:ln>
            </p:spPr>
          </p:pic>
        </p:grpSp>
        <p:grpSp>
          <p:nvGrpSpPr>
            <p:cNvPr id="8" name="Csoportba foglalás 19"/>
            <p:cNvGrpSpPr>
              <a:grpSpLocks/>
            </p:cNvGrpSpPr>
            <p:nvPr/>
          </p:nvGrpSpPr>
          <p:grpSpPr bwMode="auto">
            <a:xfrm>
              <a:off x="3866" y="-10"/>
              <a:ext cx="950" cy="413"/>
              <a:chOff x="4572000" y="-16048"/>
              <a:chExt cx="1508261" cy="655878"/>
            </a:xfrm>
          </p:grpSpPr>
          <p:pic>
            <p:nvPicPr>
              <p:cNvPr id="2078" name="Picture 4"/>
              <p:cNvPicPr>
                <a:picLocks noChangeAspect="1" noChangeArrowheads="1"/>
              </p:cNvPicPr>
              <p:nvPr/>
            </p:nvPicPr>
            <p:blipFill>
              <a:blip r:embed="rId2" cstate="print"/>
              <a:srcRect/>
              <a:stretch>
                <a:fillRect/>
              </a:stretch>
            </p:blipFill>
            <p:spPr bwMode="auto">
              <a:xfrm flipH="1">
                <a:off x="4572000" y="-16048"/>
                <a:ext cx="727712" cy="655878"/>
              </a:xfrm>
              <a:prstGeom prst="rect">
                <a:avLst/>
              </a:prstGeom>
              <a:noFill/>
              <a:ln w="9525">
                <a:noFill/>
                <a:miter lim="800000"/>
                <a:headEnd/>
                <a:tailEnd/>
              </a:ln>
            </p:spPr>
          </p:pic>
          <p:pic>
            <p:nvPicPr>
              <p:cNvPr id="2079" name="Picture 4"/>
              <p:cNvPicPr>
                <a:picLocks noChangeAspect="1" noChangeArrowheads="1"/>
              </p:cNvPicPr>
              <p:nvPr/>
            </p:nvPicPr>
            <p:blipFill>
              <a:blip r:embed="rId2" cstate="print"/>
              <a:srcRect/>
              <a:stretch>
                <a:fillRect/>
              </a:stretch>
            </p:blipFill>
            <p:spPr bwMode="auto">
              <a:xfrm flipH="1">
                <a:off x="5278632" y="-16048"/>
                <a:ext cx="801629" cy="655878"/>
              </a:xfrm>
              <a:prstGeom prst="rect">
                <a:avLst/>
              </a:prstGeom>
              <a:noFill/>
              <a:ln w="9525">
                <a:noFill/>
                <a:miter lim="800000"/>
                <a:headEnd/>
                <a:tailEnd/>
              </a:ln>
            </p:spPr>
          </p:pic>
        </p:grpSp>
        <p:grpSp>
          <p:nvGrpSpPr>
            <p:cNvPr id="9" name="Csoportba foglalás 22"/>
            <p:cNvGrpSpPr>
              <a:grpSpLocks/>
            </p:cNvGrpSpPr>
            <p:nvPr/>
          </p:nvGrpSpPr>
          <p:grpSpPr bwMode="auto">
            <a:xfrm>
              <a:off x="4813" y="-10"/>
              <a:ext cx="950" cy="413"/>
              <a:chOff x="4572000" y="-16048"/>
              <a:chExt cx="1508261" cy="655878"/>
            </a:xfrm>
          </p:grpSpPr>
          <p:pic>
            <p:nvPicPr>
              <p:cNvPr id="2076" name="Picture 4"/>
              <p:cNvPicPr>
                <a:picLocks noChangeAspect="1" noChangeArrowheads="1"/>
              </p:cNvPicPr>
              <p:nvPr/>
            </p:nvPicPr>
            <p:blipFill>
              <a:blip r:embed="rId2" cstate="print"/>
              <a:srcRect/>
              <a:stretch>
                <a:fillRect/>
              </a:stretch>
            </p:blipFill>
            <p:spPr bwMode="auto">
              <a:xfrm flipH="1">
                <a:off x="4572000" y="-16048"/>
                <a:ext cx="727712" cy="655878"/>
              </a:xfrm>
              <a:prstGeom prst="rect">
                <a:avLst/>
              </a:prstGeom>
              <a:noFill/>
              <a:ln w="9525">
                <a:noFill/>
                <a:miter lim="800000"/>
                <a:headEnd/>
                <a:tailEnd/>
              </a:ln>
            </p:spPr>
          </p:pic>
          <p:pic>
            <p:nvPicPr>
              <p:cNvPr id="2077" name="Picture 4"/>
              <p:cNvPicPr>
                <a:picLocks noChangeAspect="1" noChangeArrowheads="1"/>
              </p:cNvPicPr>
              <p:nvPr/>
            </p:nvPicPr>
            <p:blipFill>
              <a:blip r:embed="rId2" cstate="print"/>
              <a:srcRect/>
              <a:stretch>
                <a:fillRect/>
              </a:stretch>
            </p:blipFill>
            <p:spPr bwMode="auto">
              <a:xfrm flipH="1">
                <a:off x="5278632" y="-16048"/>
                <a:ext cx="801629" cy="655878"/>
              </a:xfrm>
              <a:prstGeom prst="rect">
                <a:avLst/>
              </a:prstGeom>
              <a:noFill/>
              <a:ln w="9525">
                <a:noFill/>
                <a:miter lim="800000"/>
                <a:headEnd/>
                <a:tailEnd/>
              </a:ln>
            </p:spPr>
          </p:pic>
        </p:grpSp>
      </p:grpSp>
      <p:grpSp>
        <p:nvGrpSpPr>
          <p:cNvPr id="10" name="Csoportba foglalás 26"/>
          <p:cNvGrpSpPr>
            <a:grpSpLocks/>
          </p:cNvGrpSpPr>
          <p:nvPr/>
        </p:nvGrpSpPr>
        <p:grpSpPr bwMode="auto">
          <a:xfrm rot="10800000">
            <a:off x="4763" y="6210300"/>
            <a:ext cx="9139237" cy="647700"/>
            <a:chOff x="0" y="0"/>
            <a:chExt cx="9139210" cy="648370"/>
          </a:xfrm>
        </p:grpSpPr>
        <p:grpSp>
          <p:nvGrpSpPr>
            <p:cNvPr id="11" name="Csoportba foglalás 8"/>
            <p:cNvGrpSpPr>
              <a:grpSpLocks/>
            </p:cNvGrpSpPr>
            <p:nvPr/>
          </p:nvGrpSpPr>
          <p:grpSpPr bwMode="auto">
            <a:xfrm>
              <a:off x="0" y="0"/>
              <a:ext cx="1548363" cy="648370"/>
              <a:chOff x="0" y="0"/>
              <a:chExt cx="1548363" cy="648370"/>
            </a:xfrm>
          </p:grpSpPr>
          <p:pic>
            <p:nvPicPr>
              <p:cNvPr id="2071" name="Picture 4"/>
              <p:cNvPicPr>
                <a:picLocks noChangeAspect="1" noChangeArrowheads="1"/>
              </p:cNvPicPr>
              <p:nvPr/>
            </p:nvPicPr>
            <p:blipFill>
              <a:blip r:embed="rId2" cstate="print"/>
              <a:srcRect/>
              <a:stretch>
                <a:fillRect/>
              </a:stretch>
            </p:blipFill>
            <p:spPr bwMode="auto">
              <a:xfrm>
                <a:off x="0" y="0"/>
                <a:ext cx="792787" cy="648370"/>
              </a:xfrm>
              <a:prstGeom prst="rect">
                <a:avLst/>
              </a:prstGeom>
              <a:noFill/>
              <a:ln w="9525">
                <a:noFill/>
                <a:miter lim="800000"/>
                <a:headEnd/>
                <a:tailEnd/>
              </a:ln>
            </p:spPr>
          </p:pic>
          <p:pic>
            <p:nvPicPr>
              <p:cNvPr id="2072" name="Picture 4"/>
              <p:cNvPicPr>
                <a:picLocks noChangeAspect="1" noChangeArrowheads="1"/>
              </p:cNvPicPr>
              <p:nvPr/>
            </p:nvPicPr>
            <p:blipFill>
              <a:blip r:embed="rId2" cstate="print"/>
              <a:srcRect/>
              <a:stretch>
                <a:fillRect/>
              </a:stretch>
            </p:blipFill>
            <p:spPr bwMode="auto">
              <a:xfrm>
                <a:off x="755576" y="0"/>
                <a:ext cx="792787" cy="648370"/>
              </a:xfrm>
              <a:prstGeom prst="rect">
                <a:avLst/>
              </a:prstGeom>
              <a:noFill/>
              <a:ln w="9525">
                <a:noFill/>
                <a:miter lim="800000"/>
                <a:headEnd/>
                <a:tailEnd/>
              </a:ln>
            </p:spPr>
          </p:pic>
        </p:grpSp>
        <p:grpSp>
          <p:nvGrpSpPr>
            <p:cNvPr id="12" name="Csoportba foglalás 10"/>
            <p:cNvGrpSpPr>
              <a:grpSpLocks/>
            </p:cNvGrpSpPr>
            <p:nvPr/>
          </p:nvGrpSpPr>
          <p:grpSpPr bwMode="auto">
            <a:xfrm>
              <a:off x="1552437" y="0"/>
              <a:ext cx="1548363" cy="648370"/>
              <a:chOff x="0" y="0"/>
              <a:chExt cx="1548363" cy="648370"/>
            </a:xfrm>
          </p:grpSpPr>
          <p:pic>
            <p:nvPicPr>
              <p:cNvPr id="2069" name="Picture 4"/>
              <p:cNvPicPr>
                <a:picLocks noChangeAspect="1" noChangeArrowheads="1"/>
              </p:cNvPicPr>
              <p:nvPr/>
            </p:nvPicPr>
            <p:blipFill>
              <a:blip r:embed="rId2" cstate="print"/>
              <a:srcRect/>
              <a:stretch>
                <a:fillRect/>
              </a:stretch>
            </p:blipFill>
            <p:spPr bwMode="auto">
              <a:xfrm>
                <a:off x="0" y="0"/>
                <a:ext cx="792787" cy="648370"/>
              </a:xfrm>
              <a:prstGeom prst="rect">
                <a:avLst/>
              </a:prstGeom>
              <a:noFill/>
              <a:ln w="9525">
                <a:noFill/>
                <a:miter lim="800000"/>
                <a:headEnd/>
                <a:tailEnd/>
              </a:ln>
            </p:spPr>
          </p:pic>
          <p:pic>
            <p:nvPicPr>
              <p:cNvPr id="2070" name="Picture 4"/>
              <p:cNvPicPr>
                <a:picLocks noChangeAspect="1" noChangeArrowheads="1"/>
              </p:cNvPicPr>
              <p:nvPr/>
            </p:nvPicPr>
            <p:blipFill>
              <a:blip r:embed="rId2" cstate="print"/>
              <a:srcRect/>
              <a:stretch>
                <a:fillRect/>
              </a:stretch>
            </p:blipFill>
            <p:spPr bwMode="auto">
              <a:xfrm>
                <a:off x="755576" y="0"/>
                <a:ext cx="792787" cy="648370"/>
              </a:xfrm>
              <a:prstGeom prst="rect">
                <a:avLst/>
              </a:prstGeom>
              <a:noFill/>
              <a:ln w="9525">
                <a:noFill/>
                <a:miter lim="800000"/>
                <a:headEnd/>
                <a:tailEnd/>
              </a:ln>
            </p:spPr>
          </p:pic>
        </p:grpSp>
        <p:grpSp>
          <p:nvGrpSpPr>
            <p:cNvPr id="13" name="Csoportba foglalás 13"/>
            <p:cNvGrpSpPr>
              <a:grpSpLocks/>
            </p:cNvGrpSpPr>
            <p:nvPr/>
          </p:nvGrpSpPr>
          <p:grpSpPr bwMode="auto">
            <a:xfrm>
              <a:off x="3059832" y="0"/>
              <a:ext cx="1548363" cy="648370"/>
              <a:chOff x="0" y="0"/>
              <a:chExt cx="1548363" cy="648370"/>
            </a:xfrm>
          </p:grpSpPr>
          <p:pic>
            <p:nvPicPr>
              <p:cNvPr id="2067" name="Picture 4"/>
              <p:cNvPicPr>
                <a:picLocks noChangeAspect="1" noChangeArrowheads="1"/>
              </p:cNvPicPr>
              <p:nvPr/>
            </p:nvPicPr>
            <p:blipFill>
              <a:blip r:embed="rId2" cstate="print"/>
              <a:srcRect/>
              <a:stretch>
                <a:fillRect/>
              </a:stretch>
            </p:blipFill>
            <p:spPr bwMode="auto">
              <a:xfrm>
                <a:off x="0" y="0"/>
                <a:ext cx="792787" cy="648370"/>
              </a:xfrm>
              <a:prstGeom prst="rect">
                <a:avLst/>
              </a:prstGeom>
              <a:noFill/>
              <a:ln w="9525">
                <a:noFill/>
                <a:miter lim="800000"/>
                <a:headEnd/>
                <a:tailEnd/>
              </a:ln>
            </p:spPr>
          </p:pic>
          <p:pic>
            <p:nvPicPr>
              <p:cNvPr id="2068" name="Picture 4"/>
              <p:cNvPicPr>
                <a:picLocks noChangeAspect="1" noChangeArrowheads="1"/>
              </p:cNvPicPr>
              <p:nvPr/>
            </p:nvPicPr>
            <p:blipFill>
              <a:blip r:embed="rId2" cstate="print"/>
              <a:srcRect/>
              <a:stretch>
                <a:fillRect/>
              </a:stretch>
            </p:blipFill>
            <p:spPr bwMode="auto">
              <a:xfrm>
                <a:off x="755576" y="0"/>
                <a:ext cx="792787" cy="648370"/>
              </a:xfrm>
              <a:prstGeom prst="rect">
                <a:avLst/>
              </a:prstGeom>
              <a:noFill/>
              <a:ln w="9525">
                <a:noFill/>
                <a:miter lim="800000"/>
                <a:headEnd/>
                <a:tailEnd/>
              </a:ln>
            </p:spPr>
          </p:pic>
        </p:grpSp>
        <p:grpSp>
          <p:nvGrpSpPr>
            <p:cNvPr id="14" name="Csoportba foglalás 18"/>
            <p:cNvGrpSpPr>
              <a:grpSpLocks/>
            </p:cNvGrpSpPr>
            <p:nvPr/>
          </p:nvGrpSpPr>
          <p:grpSpPr bwMode="auto">
            <a:xfrm>
              <a:off x="4572000" y="0"/>
              <a:ext cx="1579315" cy="648000"/>
              <a:chOff x="4491318" y="0"/>
              <a:chExt cx="1579315" cy="648000"/>
            </a:xfrm>
          </p:grpSpPr>
          <p:pic>
            <p:nvPicPr>
              <p:cNvPr id="2065" name="Picture 4"/>
              <p:cNvPicPr>
                <a:picLocks noChangeAspect="1" noChangeArrowheads="1"/>
              </p:cNvPicPr>
              <p:nvPr/>
            </p:nvPicPr>
            <p:blipFill>
              <a:blip r:embed="rId2" cstate="print"/>
              <a:srcRect/>
              <a:stretch>
                <a:fillRect/>
              </a:stretch>
            </p:blipFill>
            <p:spPr bwMode="auto">
              <a:xfrm flipH="1">
                <a:off x="4491318" y="0"/>
                <a:ext cx="799654" cy="648000"/>
              </a:xfrm>
              <a:prstGeom prst="rect">
                <a:avLst/>
              </a:prstGeom>
              <a:noFill/>
              <a:ln w="9525">
                <a:noFill/>
                <a:miter lim="800000"/>
                <a:headEnd/>
                <a:tailEnd/>
              </a:ln>
            </p:spPr>
          </p:pic>
          <p:pic>
            <p:nvPicPr>
              <p:cNvPr id="2066" name="Picture 4"/>
              <p:cNvPicPr>
                <a:picLocks noChangeAspect="1" noChangeArrowheads="1"/>
              </p:cNvPicPr>
              <p:nvPr/>
            </p:nvPicPr>
            <p:blipFill>
              <a:blip r:embed="rId2" cstate="print"/>
              <a:srcRect/>
              <a:stretch>
                <a:fillRect/>
              </a:stretch>
            </p:blipFill>
            <p:spPr bwMode="auto">
              <a:xfrm flipH="1">
                <a:off x="5278633" y="0"/>
                <a:ext cx="792000" cy="648000"/>
              </a:xfrm>
              <a:prstGeom prst="rect">
                <a:avLst/>
              </a:prstGeom>
              <a:noFill/>
              <a:ln w="9525">
                <a:noFill/>
                <a:miter lim="800000"/>
                <a:headEnd/>
                <a:tailEnd/>
              </a:ln>
            </p:spPr>
          </p:pic>
        </p:grpSp>
        <p:grpSp>
          <p:nvGrpSpPr>
            <p:cNvPr id="15" name="Csoportba foglalás 19"/>
            <p:cNvGrpSpPr>
              <a:grpSpLocks/>
            </p:cNvGrpSpPr>
            <p:nvPr/>
          </p:nvGrpSpPr>
          <p:grpSpPr bwMode="auto">
            <a:xfrm>
              <a:off x="6137956" y="0"/>
              <a:ext cx="1498632" cy="648000"/>
              <a:chOff x="4572001" y="0"/>
              <a:chExt cx="1498632" cy="648000"/>
            </a:xfrm>
          </p:grpSpPr>
          <p:pic>
            <p:nvPicPr>
              <p:cNvPr id="2063" name="Picture 4"/>
              <p:cNvPicPr>
                <a:picLocks noChangeAspect="1" noChangeArrowheads="1"/>
              </p:cNvPicPr>
              <p:nvPr/>
            </p:nvPicPr>
            <p:blipFill>
              <a:blip r:embed="rId2" cstate="print"/>
              <a:srcRect/>
              <a:stretch>
                <a:fillRect/>
              </a:stretch>
            </p:blipFill>
            <p:spPr bwMode="auto">
              <a:xfrm flipH="1">
                <a:off x="4572001" y="0"/>
                <a:ext cx="718971" cy="648000"/>
              </a:xfrm>
              <a:prstGeom prst="rect">
                <a:avLst/>
              </a:prstGeom>
              <a:noFill/>
              <a:ln w="9525">
                <a:noFill/>
                <a:miter lim="800000"/>
                <a:headEnd/>
                <a:tailEnd/>
              </a:ln>
            </p:spPr>
          </p:pic>
          <p:pic>
            <p:nvPicPr>
              <p:cNvPr id="2064" name="Picture 4"/>
              <p:cNvPicPr>
                <a:picLocks noChangeAspect="1" noChangeArrowheads="1"/>
              </p:cNvPicPr>
              <p:nvPr/>
            </p:nvPicPr>
            <p:blipFill>
              <a:blip r:embed="rId2" cstate="print"/>
              <a:srcRect/>
              <a:stretch>
                <a:fillRect/>
              </a:stretch>
            </p:blipFill>
            <p:spPr bwMode="auto">
              <a:xfrm flipH="1">
                <a:off x="5278633" y="0"/>
                <a:ext cx="792000" cy="648000"/>
              </a:xfrm>
              <a:prstGeom prst="rect">
                <a:avLst/>
              </a:prstGeom>
              <a:noFill/>
              <a:ln w="9525">
                <a:noFill/>
                <a:miter lim="800000"/>
                <a:headEnd/>
                <a:tailEnd/>
              </a:ln>
            </p:spPr>
          </p:pic>
        </p:grpSp>
        <p:grpSp>
          <p:nvGrpSpPr>
            <p:cNvPr id="16" name="Csoportba foglalás 22"/>
            <p:cNvGrpSpPr>
              <a:grpSpLocks/>
            </p:cNvGrpSpPr>
            <p:nvPr/>
          </p:nvGrpSpPr>
          <p:grpSpPr bwMode="auto">
            <a:xfrm>
              <a:off x="7640578" y="0"/>
              <a:ext cx="1498632" cy="648000"/>
              <a:chOff x="4572001" y="0"/>
              <a:chExt cx="1498632" cy="648000"/>
            </a:xfrm>
          </p:grpSpPr>
          <p:pic>
            <p:nvPicPr>
              <p:cNvPr id="2061" name="Picture 4"/>
              <p:cNvPicPr>
                <a:picLocks noChangeAspect="1" noChangeArrowheads="1"/>
              </p:cNvPicPr>
              <p:nvPr/>
            </p:nvPicPr>
            <p:blipFill>
              <a:blip r:embed="rId2" cstate="print"/>
              <a:srcRect/>
              <a:stretch>
                <a:fillRect/>
              </a:stretch>
            </p:blipFill>
            <p:spPr bwMode="auto">
              <a:xfrm flipH="1">
                <a:off x="4572001" y="0"/>
                <a:ext cx="718971" cy="648000"/>
              </a:xfrm>
              <a:prstGeom prst="rect">
                <a:avLst/>
              </a:prstGeom>
              <a:noFill/>
              <a:ln w="9525">
                <a:noFill/>
                <a:miter lim="800000"/>
                <a:headEnd/>
                <a:tailEnd/>
              </a:ln>
            </p:spPr>
          </p:pic>
          <p:pic>
            <p:nvPicPr>
              <p:cNvPr id="2062" name="Picture 4"/>
              <p:cNvPicPr>
                <a:picLocks noChangeAspect="1" noChangeArrowheads="1"/>
              </p:cNvPicPr>
              <p:nvPr/>
            </p:nvPicPr>
            <p:blipFill>
              <a:blip r:embed="rId2" cstate="print"/>
              <a:srcRect/>
              <a:stretch>
                <a:fillRect/>
              </a:stretch>
            </p:blipFill>
            <p:spPr bwMode="auto">
              <a:xfrm flipH="1">
                <a:off x="5278633" y="0"/>
                <a:ext cx="792000" cy="648000"/>
              </a:xfrm>
              <a:prstGeom prst="rect">
                <a:avLst/>
              </a:prstGeom>
              <a:noFill/>
              <a:ln w="9525">
                <a:noFill/>
                <a:miter lim="800000"/>
                <a:headEnd/>
                <a:tailEnd/>
              </a:ln>
            </p:spPr>
          </p:pic>
        </p:grpSp>
      </p:grpSp>
      <p:sp>
        <p:nvSpPr>
          <p:cNvPr id="43" name="Text Box 2"/>
          <p:cNvSpPr txBox="1">
            <a:spLocks noChangeArrowheads="1"/>
          </p:cNvSpPr>
          <p:nvPr/>
        </p:nvSpPr>
        <p:spPr bwMode="auto">
          <a:xfrm>
            <a:off x="236538" y="690538"/>
            <a:ext cx="8388350" cy="784830"/>
          </a:xfrm>
          <a:prstGeom prst="rect">
            <a:avLst/>
          </a:prstGeom>
          <a:noFill/>
          <a:ln w="9525">
            <a:noFill/>
            <a:miter lim="800000"/>
            <a:headEnd/>
            <a:tailEnd/>
          </a:ln>
        </p:spPr>
        <p:txBody>
          <a:bodyPr>
            <a:spAutoFit/>
          </a:bodyPr>
          <a:lstStyle/>
          <a:p>
            <a:pPr algn="ctr">
              <a:spcBef>
                <a:spcPct val="50000"/>
              </a:spcBef>
            </a:pPr>
            <a:r>
              <a:rPr kumimoji="1" lang="de-DE" sz="1800" b="1" i="1" dirty="0">
                <a:solidFill>
                  <a:srgbClr val="A50021"/>
                </a:solidFill>
                <a:latin typeface="Segoe UI" panose="020B0502040204020203" pitchFamily="34" charset="0"/>
                <a:cs typeface="Segoe UI" panose="020B0502040204020203" pitchFamily="34" charset="0"/>
              </a:rPr>
              <a:t>Medizinische Embryologie</a:t>
            </a:r>
            <a:r>
              <a:rPr kumimoji="1" lang="hu-HU" sz="1800" b="1" i="1" dirty="0">
                <a:solidFill>
                  <a:srgbClr val="A50021"/>
                </a:solidFill>
                <a:latin typeface="Segoe UI" panose="020B0502040204020203" pitchFamily="34" charset="0"/>
                <a:cs typeface="Segoe UI" panose="020B0502040204020203" pitchFamily="34" charset="0"/>
              </a:rPr>
              <a:t> I</a:t>
            </a:r>
          </a:p>
          <a:p>
            <a:pPr algn="ctr">
              <a:spcBef>
                <a:spcPct val="50000"/>
              </a:spcBef>
            </a:pPr>
            <a:r>
              <a:rPr kumimoji="1" lang="hu-HU" sz="1800" b="1" i="1" dirty="0">
                <a:solidFill>
                  <a:srgbClr val="A50021"/>
                </a:solidFill>
                <a:latin typeface="Segoe UI" panose="020B0502040204020203" pitchFamily="34" charset="0"/>
                <a:cs typeface="Segoe UI" panose="020B0502040204020203" pitchFamily="34" charset="0"/>
              </a:rPr>
              <a:t>2017-2018, </a:t>
            </a:r>
            <a:r>
              <a:rPr kumimoji="1" lang="hu-HU" sz="1800" b="1" i="1" dirty="0" err="1">
                <a:solidFill>
                  <a:srgbClr val="A50021"/>
                </a:solidFill>
                <a:latin typeface="Segoe UI" panose="020B0502040204020203" pitchFamily="34" charset="0"/>
                <a:cs typeface="Segoe UI" panose="020B0502040204020203" pitchFamily="34" charset="0"/>
              </a:rPr>
              <a:t>Wintersemester</a:t>
            </a:r>
            <a:endParaRPr kumimoji="1" lang="hu-HU" sz="1800" b="1" i="1" dirty="0">
              <a:solidFill>
                <a:srgbClr val="A50021"/>
              </a:solidFill>
              <a:latin typeface="Segoe UI" panose="020B0502040204020203" pitchFamily="34" charset="0"/>
              <a:cs typeface="Segoe UI" panose="020B0502040204020203" pitchFamily="34" charset="0"/>
            </a:endParaRPr>
          </a:p>
        </p:txBody>
      </p:sp>
      <p:sp>
        <p:nvSpPr>
          <p:cNvPr id="17" name="Szövegdoboz 16"/>
          <p:cNvSpPr txBox="1"/>
          <p:nvPr/>
        </p:nvSpPr>
        <p:spPr>
          <a:xfrm>
            <a:off x="251520" y="4514363"/>
            <a:ext cx="1800200" cy="1569660"/>
          </a:xfrm>
          <a:prstGeom prst="rect">
            <a:avLst/>
          </a:prstGeom>
          <a:noFill/>
        </p:spPr>
        <p:txBody>
          <a:bodyPr wrap="square" rtlCol="0">
            <a:spAutoFit/>
          </a:bodyPr>
          <a:lstStyle/>
          <a:p>
            <a:r>
              <a:rPr lang="hu-HU" sz="9600" b="1" dirty="0" smtClean="0">
                <a:latin typeface="Segoe UI" panose="020B0502040204020203" pitchFamily="34" charset="0"/>
                <a:cs typeface="Segoe UI" panose="020B0502040204020203" pitchFamily="34" charset="0"/>
              </a:rPr>
              <a:t>5</a:t>
            </a:r>
            <a:r>
              <a:rPr lang="hu-HU" sz="9600" b="1" dirty="0">
                <a:latin typeface="Segoe UI" panose="020B0502040204020203" pitchFamily="34" charset="0"/>
                <a:cs typeface="Segoe UI" panose="020B0502040204020203" pitchFamily="34" charset="0"/>
              </a:rPr>
              <a:t>B</a:t>
            </a:r>
            <a:endParaRPr lang="hu-HU" sz="96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04109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mouseclique.jax.org/wp-content/uploads/7181.IMAGE4_.png-550x0.png"/>
          <p:cNvPicPr>
            <a:picLocks noChangeAspect="1" noChangeArrowheads="1"/>
          </p:cNvPicPr>
          <p:nvPr/>
        </p:nvPicPr>
        <p:blipFill>
          <a:blip r:embed="rId3" cstate="print"/>
          <a:srcRect/>
          <a:stretch>
            <a:fillRect/>
          </a:stretch>
        </p:blipFill>
        <p:spPr bwMode="auto">
          <a:xfrm>
            <a:off x="251520" y="260648"/>
            <a:ext cx="8547544" cy="3456384"/>
          </a:xfrm>
          <a:prstGeom prst="rect">
            <a:avLst/>
          </a:prstGeom>
          <a:noFill/>
        </p:spPr>
      </p:pic>
      <p:sp>
        <p:nvSpPr>
          <p:cNvPr id="3" name="Téglalap 2"/>
          <p:cNvSpPr/>
          <p:nvPr/>
        </p:nvSpPr>
        <p:spPr>
          <a:xfrm>
            <a:off x="5993904" y="6642556"/>
            <a:ext cx="3150096" cy="215444"/>
          </a:xfrm>
          <a:prstGeom prst="rect">
            <a:avLst/>
          </a:prstGeom>
        </p:spPr>
        <p:txBody>
          <a:bodyPr wrap="square">
            <a:spAutoFit/>
          </a:bodyPr>
          <a:lstStyle/>
          <a:p>
            <a:r>
              <a:rPr lang="de-DE" sz="800" b="1" dirty="0" smtClean="0"/>
              <a:t>http://mouseclique.jax.org/crelox-breeding-for-dummies-part-ii/</a:t>
            </a:r>
            <a:endParaRPr lang="de-DE" sz="800" b="1" dirty="0"/>
          </a:p>
        </p:txBody>
      </p:sp>
      <p:sp>
        <p:nvSpPr>
          <p:cNvPr id="4" name="Szövegdoboz 3"/>
          <p:cNvSpPr txBox="1"/>
          <p:nvPr/>
        </p:nvSpPr>
        <p:spPr>
          <a:xfrm>
            <a:off x="0" y="6309320"/>
            <a:ext cx="539552" cy="584775"/>
          </a:xfrm>
          <a:prstGeom prst="rect">
            <a:avLst/>
          </a:prstGeom>
          <a:noFill/>
        </p:spPr>
        <p:txBody>
          <a:bodyPr wrap="square" rtlCol="0">
            <a:spAutoFit/>
          </a:bodyPr>
          <a:lstStyle/>
          <a:p>
            <a:r>
              <a:rPr lang="hu-HU" sz="3200" b="1" dirty="0" smtClean="0"/>
              <a:t>6</a:t>
            </a:r>
            <a:endParaRPr lang="de-DE" sz="32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mouseclique.jax.org/wp-content/uploads/1643.IMAGE5_.png-550x0.png"/>
          <p:cNvPicPr>
            <a:picLocks noChangeAspect="1" noChangeArrowheads="1"/>
          </p:cNvPicPr>
          <p:nvPr/>
        </p:nvPicPr>
        <p:blipFill>
          <a:blip r:embed="rId3" cstate="print"/>
          <a:srcRect/>
          <a:stretch>
            <a:fillRect/>
          </a:stretch>
        </p:blipFill>
        <p:spPr bwMode="auto">
          <a:xfrm>
            <a:off x="251520" y="260648"/>
            <a:ext cx="8663459" cy="5040560"/>
          </a:xfrm>
          <a:prstGeom prst="rect">
            <a:avLst/>
          </a:prstGeom>
          <a:noFill/>
        </p:spPr>
      </p:pic>
      <p:sp>
        <p:nvSpPr>
          <p:cNvPr id="3" name="Téglalap 2"/>
          <p:cNvSpPr/>
          <p:nvPr/>
        </p:nvSpPr>
        <p:spPr>
          <a:xfrm>
            <a:off x="5993904" y="6642556"/>
            <a:ext cx="3150096" cy="215444"/>
          </a:xfrm>
          <a:prstGeom prst="rect">
            <a:avLst/>
          </a:prstGeom>
        </p:spPr>
        <p:txBody>
          <a:bodyPr wrap="square">
            <a:spAutoFit/>
          </a:bodyPr>
          <a:lstStyle/>
          <a:p>
            <a:r>
              <a:rPr lang="de-DE" sz="800" b="1" dirty="0" smtClean="0"/>
              <a:t>http://mouseclique.jax.org/crelox-breeding-for-dummies-part-ii/</a:t>
            </a:r>
            <a:endParaRPr lang="de-DE" sz="800" b="1" dirty="0"/>
          </a:p>
        </p:txBody>
      </p:sp>
      <p:sp>
        <p:nvSpPr>
          <p:cNvPr id="4" name="Szövegdoboz 3"/>
          <p:cNvSpPr txBox="1"/>
          <p:nvPr/>
        </p:nvSpPr>
        <p:spPr>
          <a:xfrm>
            <a:off x="0" y="6309320"/>
            <a:ext cx="539552" cy="584775"/>
          </a:xfrm>
          <a:prstGeom prst="rect">
            <a:avLst/>
          </a:prstGeom>
          <a:noFill/>
        </p:spPr>
        <p:txBody>
          <a:bodyPr wrap="square" rtlCol="0">
            <a:spAutoFit/>
          </a:bodyPr>
          <a:lstStyle/>
          <a:p>
            <a:r>
              <a:rPr lang="hu-HU" sz="3200" b="1" dirty="0" smtClean="0"/>
              <a:t>7</a:t>
            </a:r>
            <a:endParaRPr lang="de-DE" sz="32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mouseclique.jax.org/wp-content/uploads/4075.3.png-550x0.png"/>
          <p:cNvPicPr>
            <a:picLocks noChangeAspect="1" noChangeArrowheads="1"/>
          </p:cNvPicPr>
          <p:nvPr/>
        </p:nvPicPr>
        <p:blipFill>
          <a:blip r:embed="rId2" cstate="print"/>
          <a:srcRect/>
          <a:stretch>
            <a:fillRect/>
          </a:stretch>
        </p:blipFill>
        <p:spPr bwMode="auto">
          <a:xfrm>
            <a:off x="251520" y="404664"/>
            <a:ext cx="8593998" cy="3600400"/>
          </a:xfrm>
          <a:prstGeom prst="rect">
            <a:avLst/>
          </a:prstGeom>
          <a:noFill/>
        </p:spPr>
      </p:pic>
      <p:sp>
        <p:nvSpPr>
          <p:cNvPr id="3" name="Téglalap 2"/>
          <p:cNvSpPr/>
          <p:nvPr/>
        </p:nvSpPr>
        <p:spPr>
          <a:xfrm>
            <a:off x="5993904" y="6642556"/>
            <a:ext cx="3150096" cy="215444"/>
          </a:xfrm>
          <a:prstGeom prst="rect">
            <a:avLst/>
          </a:prstGeom>
        </p:spPr>
        <p:txBody>
          <a:bodyPr wrap="square">
            <a:spAutoFit/>
          </a:bodyPr>
          <a:lstStyle/>
          <a:p>
            <a:r>
              <a:rPr lang="de-DE" sz="800" b="1" dirty="0" smtClean="0"/>
              <a:t>http://</a:t>
            </a:r>
            <a:r>
              <a:rPr lang="de-DE" sz="800" b="1" dirty="0" smtClean="0">
                <a:latin typeface="Arial" pitchFamily="34" charset="0"/>
                <a:cs typeface="Arial" pitchFamily="34" charset="0"/>
              </a:rPr>
              <a:t>mouseclique.jax.org/crelox-breeding-for-dummies</a:t>
            </a:r>
            <a:r>
              <a:rPr lang="de-DE" sz="800" b="1" dirty="0" smtClean="0"/>
              <a:t>/</a:t>
            </a:r>
            <a:endParaRPr lang="de-DE" sz="800" b="1" dirty="0"/>
          </a:p>
        </p:txBody>
      </p:sp>
      <p:sp>
        <p:nvSpPr>
          <p:cNvPr id="4" name="Szövegdoboz 3"/>
          <p:cNvSpPr txBox="1"/>
          <p:nvPr/>
        </p:nvSpPr>
        <p:spPr>
          <a:xfrm>
            <a:off x="0" y="6309320"/>
            <a:ext cx="539552" cy="584775"/>
          </a:xfrm>
          <a:prstGeom prst="rect">
            <a:avLst/>
          </a:prstGeom>
          <a:noFill/>
        </p:spPr>
        <p:txBody>
          <a:bodyPr wrap="square" rtlCol="0">
            <a:spAutoFit/>
          </a:bodyPr>
          <a:lstStyle/>
          <a:p>
            <a:r>
              <a:rPr lang="hu-HU" sz="3200" b="1" dirty="0" smtClean="0"/>
              <a:t>8</a:t>
            </a:r>
            <a:endParaRPr lang="de-DE" sz="32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nips.ac.jp/contents/release/images/20061030_2.jpg"/>
          <p:cNvPicPr>
            <a:picLocks noChangeAspect="1" noChangeArrowheads="1"/>
          </p:cNvPicPr>
          <p:nvPr/>
        </p:nvPicPr>
        <p:blipFill>
          <a:blip r:embed="rId3" cstate="print"/>
          <a:srcRect/>
          <a:stretch>
            <a:fillRect/>
          </a:stretch>
        </p:blipFill>
        <p:spPr bwMode="auto">
          <a:xfrm>
            <a:off x="251520" y="188640"/>
            <a:ext cx="7488832" cy="5616624"/>
          </a:xfrm>
          <a:prstGeom prst="rect">
            <a:avLst/>
          </a:prstGeom>
          <a:noFill/>
        </p:spPr>
      </p:pic>
      <p:sp>
        <p:nvSpPr>
          <p:cNvPr id="3" name="Téglalap 2"/>
          <p:cNvSpPr/>
          <p:nvPr/>
        </p:nvSpPr>
        <p:spPr>
          <a:xfrm>
            <a:off x="4572000" y="6642556"/>
            <a:ext cx="4572000" cy="215444"/>
          </a:xfrm>
          <a:prstGeom prst="rect">
            <a:avLst/>
          </a:prstGeom>
        </p:spPr>
        <p:txBody>
          <a:bodyPr>
            <a:spAutoFit/>
          </a:bodyPr>
          <a:lstStyle/>
          <a:p>
            <a:r>
              <a:rPr lang="de-DE" sz="800" b="1" dirty="0" smtClean="0"/>
              <a:t>http://www.nips.ac.jp/eng/contents/release/entry/2006/10/post-84.html</a:t>
            </a:r>
            <a:endParaRPr lang="de-DE" sz="8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Comparison of the Krox20-expression area with the pBC</a:t>
            </a:r>
            <a:endParaRPr lang="de-DE" dirty="0"/>
          </a:p>
        </p:txBody>
      </p:sp>
      <p:sp>
        <p:nvSpPr>
          <p:cNvPr id="3" name="Content Placeholder 2"/>
          <p:cNvSpPr>
            <a:spLocks noGrp="1"/>
          </p:cNvSpPr>
          <p:nvPr>
            <p:ph idx="1"/>
          </p:nvPr>
        </p:nvSpPr>
        <p:spPr/>
        <p:txBody>
          <a:bodyPr/>
          <a:lstStyle/>
          <a:p>
            <a:r>
              <a:rPr lang="de-DE" dirty="0" smtClean="0"/>
              <a:t>Krox20-cre line crossed to cre-reporter lines:</a:t>
            </a:r>
            <a:br>
              <a:rPr lang="de-DE" dirty="0" smtClean="0"/>
            </a:br>
            <a:r>
              <a:rPr lang="de-DE" dirty="0" smtClean="0"/>
              <a:t>1. R26-mTmG (double fluorescetn </a:t>
            </a:r>
            <a:r>
              <a:rPr lang="de-DE" dirty="0" err="1" smtClean="0"/>
              <a:t>line</a:t>
            </a:r>
            <a:r>
              <a:rPr lang="de-DE" dirty="0" smtClean="0"/>
              <a:t>)</a:t>
            </a:r>
            <a:endParaRPr lang="hu-HU" dirty="0"/>
          </a:p>
          <a:p>
            <a:r>
              <a:rPr lang="hu-HU" dirty="0" err="1" smtClean="0"/>
              <a:t>On</a:t>
            </a:r>
            <a:r>
              <a:rPr lang="hu-HU" dirty="0" smtClean="0"/>
              <a:t> </a:t>
            </a:r>
            <a:r>
              <a:rPr lang="hu-HU" dirty="0" err="1" smtClean="0"/>
              <a:t>serial</a:t>
            </a:r>
            <a:r>
              <a:rPr lang="hu-HU" dirty="0" smtClean="0"/>
              <a:t> </a:t>
            </a:r>
            <a:r>
              <a:rPr lang="hu-HU" dirty="0" err="1" smtClean="0"/>
              <a:t>sections</a:t>
            </a:r>
            <a:r>
              <a:rPr lang="hu-HU" dirty="0" smtClean="0"/>
              <a:t>: SST and NK1R </a:t>
            </a:r>
            <a:r>
              <a:rPr lang="hu-HU" dirty="0" err="1" smtClean="0"/>
              <a:t>staining</a:t>
            </a:r>
            <a:endParaRPr lang="de-DE"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323528" y="1124744"/>
            <a:ext cx="1691680" cy="646331"/>
          </a:xfrm>
          <a:prstGeom prst="rect">
            <a:avLst/>
          </a:prstGeom>
          <a:noFill/>
        </p:spPr>
        <p:txBody>
          <a:bodyPr wrap="square" rtlCol="0">
            <a:spAutoFit/>
          </a:bodyPr>
          <a:lstStyle/>
          <a:p>
            <a:r>
              <a:rPr lang="de-DE" dirty="0" smtClean="0">
                <a:solidFill>
                  <a:srgbClr val="92D050"/>
                </a:solidFill>
              </a:rPr>
              <a:t>Krox20 </a:t>
            </a:r>
            <a:r>
              <a:rPr lang="de-DE" dirty="0" err="1" smtClean="0">
                <a:solidFill>
                  <a:srgbClr val="92D050"/>
                </a:solidFill>
              </a:rPr>
              <a:t>expression</a:t>
            </a:r>
            <a:r>
              <a:rPr lang="de-DE" dirty="0" smtClean="0">
                <a:solidFill>
                  <a:srgbClr val="92D050"/>
                </a:solidFill>
              </a:rPr>
              <a:t> area</a:t>
            </a:r>
            <a:endParaRPr lang="de-DE" dirty="0" smtClean="0">
              <a:solidFill>
                <a:schemeClr val="bg1"/>
              </a:solidFill>
            </a:endParaRPr>
          </a:p>
        </p:txBody>
      </p:sp>
      <p:sp>
        <p:nvSpPr>
          <p:cNvPr id="7" name="TextBox 6"/>
          <p:cNvSpPr txBox="1"/>
          <p:nvPr/>
        </p:nvSpPr>
        <p:spPr>
          <a:xfrm>
            <a:off x="323528" y="4581128"/>
            <a:ext cx="1691680" cy="646331"/>
          </a:xfrm>
          <a:prstGeom prst="rect">
            <a:avLst/>
          </a:prstGeom>
          <a:noFill/>
        </p:spPr>
        <p:txBody>
          <a:bodyPr wrap="square" rtlCol="0">
            <a:spAutoFit/>
          </a:bodyPr>
          <a:lstStyle/>
          <a:p>
            <a:r>
              <a:rPr lang="de-DE" dirty="0" smtClean="0">
                <a:solidFill>
                  <a:schemeClr val="bg1"/>
                </a:solidFill>
              </a:rPr>
              <a:t>pBC with </a:t>
            </a:r>
            <a:r>
              <a:rPr lang="de-DE" dirty="0" smtClean="0">
                <a:solidFill>
                  <a:srgbClr val="92D050"/>
                </a:solidFill>
              </a:rPr>
              <a:t>SST</a:t>
            </a:r>
            <a:r>
              <a:rPr lang="de-DE" dirty="0" smtClean="0">
                <a:solidFill>
                  <a:schemeClr val="bg1"/>
                </a:solidFill>
              </a:rPr>
              <a:t> </a:t>
            </a:r>
            <a:r>
              <a:rPr lang="de-DE" dirty="0" err="1" smtClean="0">
                <a:solidFill>
                  <a:schemeClr val="bg1"/>
                </a:solidFill>
              </a:rPr>
              <a:t>and</a:t>
            </a:r>
            <a:r>
              <a:rPr lang="de-DE" dirty="0" smtClean="0">
                <a:solidFill>
                  <a:schemeClr val="bg1"/>
                </a:solidFill>
              </a:rPr>
              <a:t> </a:t>
            </a:r>
            <a:r>
              <a:rPr lang="de-DE" dirty="0" smtClean="0">
                <a:solidFill>
                  <a:srgbClr val="FF0000"/>
                </a:solidFill>
              </a:rPr>
              <a:t>NK1R</a:t>
            </a:r>
          </a:p>
        </p:txBody>
      </p:sp>
      <p:pic>
        <p:nvPicPr>
          <p:cNvPr id="38914" name="Picture 2"/>
          <p:cNvPicPr>
            <a:picLocks noChangeAspect="1" noChangeArrowheads="1"/>
          </p:cNvPicPr>
          <p:nvPr/>
        </p:nvPicPr>
        <p:blipFill>
          <a:blip r:embed="rId2" cstate="print"/>
          <a:srcRect/>
          <a:stretch>
            <a:fillRect/>
          </a:stretch>
        </p:blipFill>
        <p:spPr bwMode="auto">
          <a:xfrm>
            <a:off x="2411761" y="-9109"/>
            <a:ext cx="6732240" cy="686711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1690688" y="2005013"/>
            <a:ext cx="5761037" cy="284638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116348" cy="4653136"/>
          </a:xfrm>
          <a:prstGeom prst="rect">
            <a:avLst/>
          </a:prstGeom>
          <a:noFill/>
          <a:ln w="9525">
            <a:noFill/>
            <a:miter lim="800000"/>
            <a:headEnd/>
            <a:tailEnd/>
          </a:ln>
        </p:spPr>
      </p:pic>
      <p:sp>
        <p:nvSpPr>
          <p:cNvPr id="5" name="Téglalap 4"/>
          <p:cNvSpPr/>
          <p:nvPr/>
        </p:nvSpPr>
        <p:spPr>
          <a:xfrm>
            <a:off x="7162367" y="6642556"/>
            <a:ext cx="1981633" cy="215444"/>
          </a:xfrm>
          <a:prstGeom prst="rect">
            <a:avLst/>
          </a:prstGeom>
        </p:spPr>
        <p:txBody>
          <a:bodyPr wrap="none">
            <a:spAutoFit/>
          </a:bodyPr>
          <a:lstStyle/>
          <a:p>
            <a:r>
              <a:rPr lang="hu-HU" sz="800" b="1" dirty="0" err="1" smtClean="0"/>
              <a:t>Jiang</a:t>
            </a:r>
            <a:r>
              <a:rPr lang="hu-HU" sz="800" b="1" dirty="0" smtClean="0"/>
              <a:t>, </a:t>
            </a:r>
            <a:r>
              <a:rPr lang="de-DE" sz="800" b="1" dirty="0" smtClean="0"/>
              <a:t>Development </a:t>
            </a:r>
            <a:r>
              <a:rPr lang="de-DE" sz="800" b="1" dirty="0"/>
              <a:t>127, 1607-1616 (2000)</a:t>
            </a:r>
          </a:p>
        </p:txBody>
      </p:sp>
      <p:sp>
        <p:nvSpPr>
          <p:cNvPr id="6" name="Szövegdoboz 5"/>
          <p:cNvSpPr txBox="1"/>
          <p:nvPr/>
        </p:nvSpPr>
        <p:spPr>
          <a:xfrm>
            <a:off x="1547664" y="5085184"/>
            <a:ext cx="5472608" cy="830997"/>
          </a:xfrm>
          <a:prstGeom prst="rect">
            <a:avLst/>
          </a:prstGeom>
          <a:noFill/>
        </p:spPr>
        <p:txBody>
          <a:bodyPr wrap="square" rtlCol="0">
            <a:spAutoFit/>
          </a:bodyPr>
          <a:lstStyle/>
          <a:p>
            <a:r>
              <a:rPr lang="hu-HU" sz="2400" dirty="0" smtClean="0"/>
              <a:t>Wnt1-Cre und R26R </a:t>
            </a:r>
            <a:r>
              <a:rPr lang="hu-HU" sz="2400" dirty="0" err="1" smtClean="0"/>
              <a:t>Mauslinien</a:t>
            </a:r>
            <a:r>
              <a:rPr lang="hu-HU" sz="2400" dirty="0" smtClean="0"/>
              <a:t> </a:t>
            </a:r>
            <a:r>
              <a:rPr lang="hu-HU" sz="2400" dirty="0" err="1" smtClean="0"/>
              <a:t>wurden</a:t>
            </a:r>
            <a:r>
              <a:rPr lang="hu-HU" sz="2400" dirty="0" smtClean="0"/>
              <a:t> </a:t>
            </a:r>
            <a:r>
              <a:rPr lang="hu-HU" sz="2400" dirty="0" err="1" smtClean="0"/>
              <a:t>gekreuzt</a:t>
            </a:r>
            <a:endParaRPr lang="de-DE"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39552" y="0"/>
            <a:ext cx="8343900" cy="5229225"/>
          </a:xfrm>
          <a:prstGeom prst="rect">
            <a:avLst/>
          </a:prstGeom>
          <a:noFill/>
          <a:ln w="9525">
            <a:noFill/>
            <a:miter lim="800000"/>
            <a:headEnd/>
            <a:tailEnd/>
          </a:ln>
        </p:spPr>
      </p:pic>
      <p:sp>
        <p:nvSpPr>
          <p:cNvPr id="3" name="Téglalap 2"/>
          <p:cNvSpPr/>
          <p:nvPr/>
        </p:nvSpPr>
        <p:spPr>
          <a:xfrm>
            <a:off x="7162367" y="6642556"/>
            <a:ext cx="1981633" cy="215444"/>
          </a:xfrm>
          <a:prstGeom prst="rect">
            <a:avLst/>
          </a:prstGeom>
        </p:spPr>
        <p:txBody>
          <a:bodyPr wrap="none">
            <a:spAutoFit/>
          </a:bodyPr>
          <a:lstStyle/>
          <a:p>
            <a:r>
              <a:rPr lang="hu-HU" sz="800" b="1" dirty="0" err="1" smtClean="0"/>
              <a:t>Jiang</a:t>
            </a:r>
            <a:r>
              <a:rPr lang="hu-HU" sz="800" b="1" dirty="0" smtClean="0"/>
              <a:t>, </a:t>
            </a:r>
            <a:r>
              <a:rPr lang="de-DE" sz="800" b="1" dirty="0" smtClean="0"/>
              <a:t>Development </a:t>
            </a:r>
            <a:r>
              <a:rPr lang="de-DE" sz="800" b="1" dirty="0"/>
              <a:t>127, 1607-1616 (2000)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srcRect/>
          <a:stretch>
            <a:fillRect/>
          </a:stretch>
        </p:blipFill>
        <p:spPr bwMode="auto">
          <a:xfrm>
            <a:off x="323528" y="332656"/>
            <a:ext cx="4536504" cy="519565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err="1" smtClean="0">
                <a:solidFill>
                  <a:srgbClr val="FF0000"/>
                </a:solidFill>
              </a:rPr>
              <a:t>Sehr</a:t>
            </a:r>
            <a:r>
              <a:rPr lang="hu-HU" dirty="0" smtClean="0">
                <a:solidFill>
                  <a:srgbClr val="FF0000"/>
                </a:solidFill>
              </a:rPr>
              <a:t> </a:t>
            </a:r>
            <a:r>
              <a:rPr lang="hu-HU" dirty="0" err="1" smtClean="0">
                <a:solidFill>
                  <a:srgbClr val="FF0000"/>
                </a:solidFill>
              </a:rPr>
              <a:t>effektives</a:t>
            </a:r>
            <a:r>
              <a:rPr lang="hu-HU" dirty="0" smtClean="0">
                <a:solidFill>
                  <a:srgbClr val="FF0000"/>
                </a:solidFill>
              </a:rPr>
              <a:t> System </a:t>
            </a:r>
            <a:r>
              <a:rPr lang="hu-HU" dirty="0" err="1" smtClean="0">
                <a:solidFill>
                  <a:srgbClr val="FF0000"/>
                </a:solidFill>
              </a:rPr>
              <a:t>für</a:t>
            </a:r>
            <a:r>
              <a:rPr lang="hu-HU" dirty="0" smtClean="0">
                <a:solidFill>
                  <a:srgbClr val="FF0000"/>
                </a:solidFill>
              </a:rPr>
              <a:t> </a:t>
            </a:r>
            <a:r>
              <a:rPr lang="hu-HU" dirty="0" err="1" smtClean="0">
                <a:solidFill>
                  <a:srgbClr val="FF0000"/>
                </a:solidFill>
              </a:rPr>
              <a:t>Detektieren</a:t>
            </a:r>
            <a:r>
              <a:rPr lang="hu-HU" dirty="0" smtClean="0">
                <a:solidFill>
                  <a:srgbClr val="FF0000"/>
                </a:solidFill>
              </a:rPr>
              <a:t> LEBENDE </a:t>
            </a:r>
            <a:r>
              <a:rPr lang="hu-HU" dirty="0" err="1" smtClean="0">
                <a:solidFill>
                  <a:srgbClr val="FF0000"/>
                </a:solidFill>
              </a:rPr>
              <a:t>Zellen</a:t>
            </a:r>
            <a:r>
              <a:rPr lang="hu-HU" dirty="0" smtClean="0">
                <a:solidFill>
                  <a:srgbClr val="FF0000"/>
                </a:solidFill>
              </a:rPr>
              <a:t> </a:t>
            </a:r>
            <a:endParaRPr lang="de-DE" dirty="0">
              <a:solidFill>
                <a:srgbClr val="FF0000"/>
              </a:solidFill>
            </a:endParaRPr>
          </a:p>
        </p:txBody>
      </p:sp>
      <p:sp>
        <p:nvSpPr>
          <p:cNvPr id="3" name="Tartalom helye 2"/>
          <p:cNvSpPr>
            <a:spLocks noGrp="1"/>
          </p:cNvSpPr>
          <p:nvPr>
            <p:ph idx="1"/>
          </p:nvPr>
        </p:nvSpPr>
        <p:spPr/>
        <p:txBody>
          <a:bodyPr/>
          <a:lstStyle/>
          <a:p>
            <a:r>
              <a:rPr lang="hu-HU" dirty="0" err="1" smtClean="0"/>
              <a:t>Cre</a:t>
            </a:r>
            <a:r>
              <a:rPr lang="hu-HU" dirty="0" smtClean="0"/>
              <a:t> </a:t>
            </a:r>
            <a:r>
              <a:rPr lang="hu-HU" dirty="0" err="1" smtClean="0"/>
              <a:t>Rekombinase</a:t>
            </a:r>
            <a:r>
              <a:rPr lang="hu-HU" dirty="0" smtClean="0"/>
              <a:t>, die </a:t>
            </a:r>
            <a:r>
              <a:rPr lang="hu-HU" dirty="0" err="1" smtClean="0"/>
              <a:t>erkennt</a:t>
            </a:r>
            <a:endParaRPr lang="hu-HU" dirty="0" smtClean="0"/>
          </a:p>
          <a:p>
            <a:r>
              <a:rPr lang="hu-HU" dirty="0" err="1" smtClean="0"/>
              <a:t>loxP</a:t>
            </a:r>
            <a:r>
              <a:rPr lang="hu-HU" dirty="0" smtClean="0"/>
              <a:t> </a:t>
            </a:r>
            <a:r>
              <a:rPr lang="hu-HU" dirty="0" err="1" smtClean="0"/>
              <a:t>Sequenzen</a:t>
            </a:r>
            <a:r>
              <a:rPr lang="hu-HU" dirty="0" smtClean="0"/>
              <a:t> (</a:t>
            </a:r>
            <a:r>
              <a:rPr lang="hu-HU" dirty="0" err="1" smtClean="0"/>
              <a:t>das</a:t>
            </a:r>
            <a:r>
              <a:rPr lang="hu-HU" dirty="0" smtClean="0"/>
              <a:t> System </a:t>
            </a:r>
            <a:r>
              <a:rPr lang="hu-HU" dirty="0" err="1" smtClean="0"/>
              <a:t>stammt</a:t>
            </a:r>
            <a:r>
              <a:rPr lang="hu-HU" dirty="0" smtClean="0"/>
              <a:t> </a:t>
            </a:r>
            <a:r>
              <a:rPr lang="hu-HU" dirty="0" err="1" smtClean="0"/>
              <a:t>aus</a:t>
            </a:r>
            <a:r>
              <a:rPr lang="hu-HU" dirty="0" smtClean="0"/>
              <a:t> </a:t>
            </a:r>
            <a:r>
              <a:rPr lang="hu-HU" dirty="0" err="1" smtClean="0"/>
              <a:t>Bakteriophagen</a:t>
            </a:r>
            <a:r>
              <a:rPr lang="hu-HU" dirty="0" smtClean="0"/>
              <a:t>)</a:t>
            </a:r>
          </a:p>
          <a:p>
            <a:r>
              <a:rPr lang="hu-HU" dirty="0" err="1" smtClean="0"/>
              <a:t>Einbauen</a:t>
            </a:r>
            <a:r>
              <a:rPr lang="hu-HU" dirty="0" smtClean="0"/>
              <a:t> von </a:t>
            </a:r>
            <a:r>
              <a:rPr lang="hu-HU" dirty="0" err="1" smtClean="0"/>
              <a:t>loxP</a:t>
            </a:r>
            <a:r>
              <a:rPr lang="hu-HU" dirty="0" smtClean="0"/>
              <a:t> </a:t>
            </a:r>
            <a:r>
              <a:rPr lang="hu-HU" dirty="0" err="1" smtClean="0"/>
              <a:t>Sequenzen</a:t>
            </a:r>
            <a:r>
              <a:rPr lang="hu-HU" dirty="0" smtClean="0"/>
              <a:t> </a:t>
            </a:r>
            <a:r>
              <a:rPr lang="hu-HU" dirty="0" err="1" smtClean="0"/>
              <a:t>im</a:t>
            </a:r>
            <a:r>
              <a:rPr lang="hu-HU" dirty="0" smtClean="0"/>
              <a:t> Genom („</a:t>
            </a:r>
            <a:r>
              <a:rPr lang="hu-HU" dirty="0" err="1" smtClean="0"/>
              <a:t>floxen</a:t>
            </a:r>
            <a:r>
              <a:rPr lang="hu-HU" dirty="0" smtClean="0"/>
              <a:t>”: </a:t>
            </a:r>
            <a:r>
              <a:rPr lang="hu-HU" dirty="0" err="1" smtClean="0"/>
              <a:t>das</a:t>
            </a:r>
            <a:r>
              <a:rPr lang="hu-HU" dirty="0" smtClean="0"/>
              <a:t> </a:t>
            </a:r>
            <a:r>
              <a:rPr lang="hu-HU" dirty="0" err="1" smtClean="0"/>
              <a:t>Werb</a:t>
            </a:r>
            <a:r>
              <a:rPr lang="hu-HU" dirty="0" smtClean="0"/>
              <a:t> </a:t>
            </a:r>
            <a:r>
              <a:rPr lang="hu-HU" dirty="0" err="1" smtClean="0"/>
              <a:t>kommt</a:t>
            </a:r>
            <a:r>
              <a:rPr lang="hu-HU" dirty="0" smtClean="0"/>
              <a:t> </a:t>
            </a:r>
            <a:r>
              <a:rPr lang="hu-HU" dirty="0" err="1" smtClean="0"/>
              <a:t>aus</a:t>
            </a:r>
            <a:r>
              <a:rPr lang="hu-HU" dirty="0" smtClean="0"/>
              <a:t> </a:t>
            </a:r>
            <a:r>
              <a:rPr lang="hu-HU" dirty="0" err="1" smtClean="0"/>
              <a:t>flankieren</a:t>
            </a:r>
            <a:r>
              <a:rPr lang="hu-HU" dirty="0" smtClean="0"/>
              <a:t> mit </a:t>
            </a:r>
            <a:r>
              <a:rPr lang="hu-HU" dirty="0" err="1" smtClean="0"/>
              <a:t>loxP</a:t>
            </a:r>
            <a:r>
              <a:rPr lang="hu-HU" dirty="0" smtClean="0"/>
              <a:t> </a:t>
            </a:r>
            <a:r>
              <a:rPr lang="hu-HU" dirty="0" err="1" smtClean="0"/>
              <a:t>Sequenzen</a:t>
            </a:r>
            <a:r>
              <a:rPr lang="hu-HU" dirty="0" smtClean="0"/>
              <a:t>); </a:t>
            </a:r>
            <a:r>
              <a:rPr lang="hu-HU" dirty="0" err="1" smtClean="0"/>
              <a:t>solche</a:t>
            </a:r>
            <a:r>
              <a:rPr lang="hu-HU" dirty="0" smtClean="0"/>
              <a:t>, </a:t>
            </a:r>
            <a:r>
              <a:rPr lang="hu-HU" dirty="0" err="1" smtClean="0"/>
              <a:t>mit</a:t>
            </a:r>
            <a:r>
              <a:rPr lang="hu-HU" dirty="0" smtClean="0"/>
              <a:t> </a:t>
            </a:r>
            <a:r>
              <a:rPr lang="hu-HU" dirty="0" err="1" smtClean="0"/>
              <a:t>loxP</a:t>
            </a:r>
            <a:r>
              <a:rPr lang="hu-HU" dirty="0" smtClean="0"/>
              <a:t> </a:t>
            </a:r>
            <a:r>
              <a:rPr lang="hu-HU" dirty="0" err="1" smtClean="0"/>
              <a:t>Seq</a:t>
            </a:r>
            <a:r>
              <a:rPr lang="hu-HU" dirty="0" smtClean="0"/>
              <a:t>. </a:t>
            </a:r>
            <a:r>
              <a:rPr lang="hu-HU" dirty="0" err="1" smtClean="0"/>
              <a:t>flankierte</a:t>
            </a:r>
            <a:r>
              <a:rPr lang="hu-HU" dirty="0" smtClean="0"/>
              <a:t> </a:t>
            </a:r>
            <a:r>
              <a:rPr lang="hu-HU" dirty="0" err="1" smtClean="0"/>
              <a:t>Gene</a:t>
            </a:r>
            <a:r>
              <a:rPr lang="hu-HU" dirty="0" smtClean="0"/>
              <a:t> </a:t>
            </a:r>
            <a:r>
              <a:rPr lang="hu-HU" dirty="0" err="1" smtClean="0"/>
              <a:t>sind</a:t>
            </a:r>
            <a:r>
              <a:rPr lang="hu-HU" dirty="0" smtClean="0"/>
              <a:t> </a:t>
            </a:r>
            <a:r>
              <a:rPr lang="hu-HU" dirty="0" err="1" smtClean="0"/>
              <a:t>floxed</a:t>
            </a:r>
            <a:r>
              <a:rPr lang="hu-HU" dirty="0" smtClean="0"/>
              <a:t>=</a:t>
            </a:r>
            <a:r>
              <a:rPr lang="hu-HU" dirty="0" err="1" smtClean="0"/>
              <a:t>gefloxt</a:t>
            </a:r>
            <a:r>
              <a:rPr lang="hu-HU" dirty="0" smtClean="0"/>
              <a:t>.</a:t>
            </a:r>
            <a:endParaRPr lang="de-D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print"/>
          <a:srcRect/>
          <a:stretch>
            <a:fillRect/>
          </a:stretch>
        </p:blipFill>
        <p:spPr bwMode="auto">
          <a:xfrm>
            <a:off x="251520" y="404664"/>
            <a:ext cx="3888432" cy="394681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6832149" y="6642556"/>
            <a:ext cx="2311851" cy="215444"/>
          </a:xfrm>
          <a:prstGeom prst="rect">
            <a:avLst/>
          </a:prstGeom>
        </p:spPr>
        <p:txBody>
          <a:bodyPr wrap="none">
            <a:spAutoFit/>
          </a:bodyPr>
          <a:lstStyle/>
          <a:p>
            <a:r>
              <a:rPr lang="hu-HU" sz="800" b="1" dirty="0" err="1" smtClean="0"/>
              <a:t>Jiang</a:t>
            </a:r>
            <a:r>
              <a:rPr lang="hu-HU" sz="800" b="1" dirty="0" smtClean="0"/>
              <a:t>, </a:t>
            </a:r>
            <a:r>
              <a:rPr lang="en-US" sz="800" b="1" dirty="0" smtClean="0"/>
              <a:t>Developmental </a:t>
            </a:r>
            <a:r>
              <a:rPr lang="en-US" sz="800" b="1" dirty="0"/>
              <a:t>Biology 241, 106–116 (2002)</a:t>
            </a:r>
            <a:endParaRPr lang="de-DE" sz="800" b="1" dirty="0"/>
          </a:p>
        </p:txBody>
      </p:sp>
      <p:pic>
        <p:nvPicPr>
          <p:cNvPr id="41986" name="Picture 2"/>
          <p:cNvPicPr>
            <a:picLocks noChangeAspect="1" noChangeArrowheads="1"/>
          </p:cNvPicPr>
          <p:nvPr/>
        </p:nvPicPr>
        <p:blipFill>
          <a:blip r:embed="rId3" cstate="print"/>
          <a:srcRect/>
          <a:stretch>
            <a:fillRect/>
          </a:stretch>
        </p:blipFill>
        <p:spPr bwMode="auto">
          <a:xfrm>
            <a:off x="0" y="0"/>
            <a:ext cx="8748464" cy="652812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6832149" y="6642556"/>
            <a:ext cx="2311851" cy="215444"/>
          </a:xfrm>
          <a:prstGeom prst="rect">
            <a:avLst/>
          </a:prstGeom>
        </p:spPr>
        <p:txBody>
          <a:bodyPr wrap="none">
            <a:spAutoFit/>
          </a:bodyPr>
          <a:lstStyle/>
          <a:p>
            <a:r>
              <a:rPr lang="hu-HU" sz="800" b="1" dirty="0" err="1" smtClean="0"/>
              <a:t>Jiang</a:t>
            </a:r>
            <a:r>
              <a:rPr lang="hu-HU" sz="800" b="1" dirty="0" smtClean="0"/>
              <a:t>, </a:t>
            </a:r>
            <a:r>
              <a:rPr lang="en-US" sz="800" b="1" dirty="0" smtClean="0"/>
              <a:t>Developmental </a:t>
            </a:r>
            <a:r>
              <a:rPr lang="en-US" sz="800" b="1" dirty="0"/>
              <a:t>Biology 241, 106–116 (2002)</a:t>
            </a:r>
            <a:endParaRPr lang="de-DE" sz="800" b="1" dirty="0"/>
          </a:p>
        </p:txBody>
      </p:sp>
      <p:pic>
        <p:nvPicPr>
          <p:cNvPr id="43010" name="Picture 2"/>
          <p:cNvPicPr>
            <a:picLocks noChangeAspect="1" noChangeArrowheads="1"/>
          </p:cNvPicPr>
          <p:nvPr/>
        </p:nvPicPr>
        <p:blipFill>
          <a:blip r:embed="rId3" cstate="print"/>
          <a:srcRect/>
          <a:stretch>
            <a:fillRect/>
          </a:stretch>
        </p:blipFill>
        <p:spPr bwMode="auto">
          <a:xfrm>
            <a:off x="0" y="0"/>
            <a:ext cx="8316416" cy="6598331"/>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6832149" y="6642556"/>
            <a:ext cx="2311851" cy="215444"/>
          </a:xfrm>
          <a:prstGeom prst="rect">
            <a:avLst/>
          </a:prstGeom>
        </p:spPr>
        <p:txBody>
          <a:bodyPr wrap="none">
            <a:spAutoFit/>
          </a:bodyPr>
          <a:lstStyle/>
          <a:p>
            <a:r>
              <a:rPr lang="hu-HU" sz="800" b="1" dirty="0" err="1" smtClean="0"/>
              <a:t>Jiang</a:t>
            </a:r>
            <a:r>
              <a:rPr lang="hu-HU" sz="800" b="1" dirty="0" smtClean="0"/>
              <a:t>, </a:t>
            </a:r>
            <a:r>
              <a:rPr lang="en-US" sz="800" b="1" dirty="0" smtClean="0"/>
              <a:t>Developmental </a:t>
            </a:r>
            <a:r>
              <a:rPr lang="en-US" sz="800" b="1" dirty="0"/>
              <a:t>Biology 241, 106–116 (2002)</a:t>
            </a:r>
            <a:endParaRPr lang="de-DE" sz="800" b="1" dirty="0"/>
          </a:p>
        </p:txBody>
      </p:sp>
      <p:pic>
        <p:nvPicPr>
          <p:cNvPr id="44034" name="Picture 2"/>
          <p:cNvPicPr>
            <a:picLocks noChangeAspect="1" noChangeArrowheads="1"/>
          </p:cNvPicPr>
          <p:nvPr/>
        </p:nvPicPr>
        <p:blipFill>
          <a:blip r:embed="rId3" cstate="print"/>
          <a:srcRect/>
          <a:stretch>
            <a:fillRect/>
          </a:stretch>
        </p:blipFill>
        <p:spPr bwMode="auto">
          <a:xfrm>
            <a:off x="0" y="404663"/>
            <a:ext cx="9144000" cy="489702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0/0e/CreLoxP.jpg"/>
          <p:cNvPicPr>
            <a:picLocks noChangeAspect="1" noChangeArrowheads="1"/>
          </p:cNvPicPr>
          <p:nvPr/>
        </p:nvPicPr>
        <p:blipFill>
          <a:blip r:embed="rId2" cstate="print"/>
          <a:srcRect/>
          <a:stretch>
            <a:fillRect/>
          </a:stretch>
        </p:blipFill>
        <p:spPr bwMode="auto">
          <a:xfrm>
            <a:off x="467544" y="476672"/>
            <a:ext cx="4848200" cy="4787599"/>
          </a:xfrm>
          <a:prstGeom prst="rect">
            <a:avLst/>
          </a:prstGeom>
          <a:noFill/>
        </p:spPr>
      </p:pic>
      <p:sp>
        <p:nvSpPr>
          <p:cNvPr id="5" name="Szövegdoboz 4"/>
          <p:cNvSpPr txBox="1"/>
          <p:nvPr/>
        </p:nvSpPr>
        <p:spPr>
          <a:xfrm>
            <a:off x="2483768" y="5949280"/>
            <a:ext cx="5688632" cy="646331"/>
          </a:xfrm>
          <a:prstGeom prst="rect">
            <a:avLst/>
          </a:prstGeom>
          <a:noFill/>
        </p:spPr>
        <p:txBody>
          <a:bodyPr wrap="square" rtlCol="0">
            <a:spAutoFit/>
          </a:bodyPr>
          <a:lstStyle/>
          <a:p>
            <a:r>
              <a:rPr lang="de-DE" dirty="0" smtClean="0"/>
              <a:t>Je nach Orientierung der </a:t>
            </a:r>
            <a:r>
              <a:rPr lang="de-DE" i="1" dirty="0" err="1" smtClean="0"/>
              <a:t>loxP</a:t>
            </a:r>
            <a:r>
              <a:rPr lang="de-DE" dirty="0" smtClean="0"/>
              <a:t>-Sequenz katalysiert </a:t>
            </a:r>
            <a:r>
              <a:rPr lang="de-DE" dirty="0" err="1" smtClean="0"/>
              <a:t>Cre</a:t>
            </a:r>
            <a:r>
              <a:rPr lang="de-DE" dirty="0" smtClean="0"/>
              <a:t> die Exzision oder Inversion</a:t>
            </a:r>
            <a:r>
              <a:rPr lang="hu-HU" dirty="0" smtClean="0"/>
              <a:t>		Wikipedia</a:t>
            </a:r>
            <a:endParaRPr lang="de-DE" dirty="0"/>
          </a:p>
        </p:txBody>
      </p:sp>
      <p:sp>
        <p:nvSpPr>
          <p:cNvPr id="6" name="Szövegdoboz 5"/>
          <p:cNvSpPr txBox="1"/>
          <p:nvPr/>
        </p:nvSpPr>
        <p:spPr>
          <a:xfrm>
            <a:off x="827584" y="1827246"/>
            <a:ext cx="504056" cy="369332"/>
          </a:xfrm>
          <a:prstGeom prst="rect">
            <a:avLst/>
          </a:prstGeom>
          <a:noFill/>
        </p:spPr>
        <p:txBody>
          <a:bodyPr wrap="square" rtlCol="0">
            <a:spAutoFit/>
          </a:bodyPr>
          <a:lstStyle/>
          <a:p>
            <a:r>
              <a:rPr lang="hu-HU" dirty="0" err="1" smtClean="0">
                <a:solidFill>
                  <a:srgbClr val="FF0000"/>
                </a:solidFill>
              </a:rPr>
              <a:t>Cre</a:t>
            </a:r>
            <a:endParaRPr lang="de-DE" dirty="0">
              <a:solidFill>
                <a:srgbClr val="FF0000"/>
              </a:solidFill>
            </a:endParaRPr>
          </a:p>
        </p:txBody>
      </p:sp>
      <p:sp>
        <p:nvSpPr>
          <p:cNvPr id="7" name="Szövegdoboz 6"/>
          <p:cNvSpPr txBox="1"/>
          <p:nvPr/>
        </p:nvSpPr>
        <p:spPr>
          <a:xfrm>
            <a:off x="3502766" y="1827246"/>
            <a:ext cx="504056" cy="369332"/>
          </a:xfrm>
          <a:prstGeom prst="rect">
            <a:avLst/>
          </a:prstGeom>
          <a:noFill/>
        </p:spPr>
        <p:txBody>
          <a:bodyPr wrap="square" rtlCol="0">
            <a:spAutoFit/>
          </a:bodyPr>
          <a:lstStyle/>
          <a:p>
            <a:r>
              <a:rPr lang="hu-HU" dirty="0" err="1" smtClean="0">
                <a:solidFill>
                  <a:srgbClr val="FF0000"/>
                </a:solidFill>
              </a:rPr>
              <a:t>Cre</a:t>
            </a:r>
            <a:endParaRPr lang="de-DE" dirty="0">
              <a:solidFill>
                <a:srgbClr val="FF0000"/>
              </a:solidFill>
            </a:endParaRPr>
          </a:p>
        </p:txBody>
      </p:sp>
      <p:sp>
        <p:nvSpPr>
          <p:cNvPr id="9" name="Szövegdoboz 8"/>
          <p:cNvSpPr txBox="1"/>
          <p:nvPr/>
        </p:nvSpPr>
        <p:spPr>
          <a:xfrm>
            <a:off x="1281404" y="1229410"/>
            <a:ext cx="504056" cy="307777"/>
          </a:xfrm>
          <a:prstGeom prst="rect">
            <a:avLst/>
          </a:prstGeom>
          <a:solidFill>
            <a:schemeClr val="bg1">
              <a:lumMod val="65000"/>
              <a:alpha val="88000"/>
            </a:schemeClr>
          </a:solidFill>
        </p:spPr>
        <p:txBody>
          <a:bodyPr wrap="square" rtlCol="0">
            <a:spAutoFit/>
          </a:bodyPr>
          <a:lstStyle/>
          <a:p>
            <a:r>
              <a:rPr lang="hu-HU" sz="1400" b="1" dirty="0" err="1" smtClean="0">
                <a:solidFill>
                  <a:srgbClr val="FF0000"/>
                </a:solidFill>
              </a:rPr>
              <a:t>Gen</a:t>
            </a:r>
            <a:endParaRPr lang="de-DE" sz="1400" b="1" dirty="0">
              <a:solidFill>
                <a:srgbClr val="FF0000"/>
              </a:solidFill>
            </a:endParaRPr>
          </a:p>
        </p:txBody>
      </p:sp>
      <p:sp>
        <p:nvSpPr>
          <p:cNvPr id="10" name="Szövegdoboz 9"/>
          <p:cNvSpPr txBox="1"/>
          <p:nvPr/>
        </p:nvSpPr>
        <p:spPr>
          <a:xfrm>
            <a:off x="3995936" y="908720"/>
            <a:ext cx="504056" cy="307777"/>
          </a:xfrm>
          <a:prstGeom prst="rect">
            <a:avLst/>
          </a:prstGeom>
          <a:solidFill>
            <a:schemeClr val="bg1">
              <a:lumMod val="65000"/>
              <a:alpha val="88000"/>
            </a:schemeClr>
          </a:solidFill>
        </p:spPr>
        <p:txBody>
          <a:bodyPr wrap="square" rtlCol="0">
            <a:spAutoFit/>
          </a:bodyPr>
          <a:lstStyle/>
          <a:p>
            <a:r>
              <a:rPr lang="hu-HU" sz="1400" b="1" dirty="0" err="1" smtClean="0">
                <a:solidFill>
                  <a:srgbClr val="FF0000"/>
                </a:solidFill>
              </a:rPr>
              <a:t>Gen</a:t>
            </a:r>
            <a:endParaRPr lang="de-DE" sz="1400" b="1"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upload.wikimedia.org/wikipedia/commons/b/b7/CreLoxP_Modellversuch.png"/>
          <p:cNvPicPr>
            <a:picLocks noChangeAspect="1" noChangeArrowheads="1"/>
          </p:cNvPicPr>
          <p:nvPr/>
        </p:nvPicPr>
        <p:blipFill>
          <a:blip r:embed="rId2" cstate="print"/>
          <a:srcRect/>
          <a:stretch>
            <a:fillRect/>
          </a:stretch>
        </p:blipFill>
        <p:spPr bwMode="auto">
          <a:xfrm>
            <a:off x="0" y="124057"/>
            <a:ext cx="9144000" cy="646082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mouseclique.jax.org/wp-content/uploads/6622.1.png-550x0.png"/>
          <p:cNvPicPr>
            <a:picLocks noChangeAspect="1" noChangeArrowheads="1"/>
          </p:cNvPicPr>
          <p:nvPr/>
        </p:nvPicPr>
        <p:blipFill>
          <a:blip r:embed="rId3" cstate="print"/>
          <a:srcRect/>
          <a:stretch>
            <a:fillRect/>
          </a:stretch>
        </p:blipFill>
        <p:spPr bwMode="auto">
          <a:xfrm>
            <a:off x="251520" y="260648"/>
            <a:ext cx="8566120" cy="5544616"/>
          </a:xfrm>
          <a:prstGeom prst="rect">
            <a:avLst/>
          </a:prstGeom>
          <a:noFill/>
        </p:spPr>
      </p:pic>
      <p:sp>
        <p:nvSpPr>
          <p:cNvPr id="3" name="Téglalap 2"/>
          <p:cNvSpPr/>
          <p:nvPr/>
        </p:nvSpPr>
        <p:spPr>
          <a:xfrm>
            <a:off x="5993904" y="6642556"/>
            <a:ext cx="3150096" cy="215444"/>
          </a:xfrm>
          <a:prstGeom prst="rect">
            <a:avLst/>
          </a:prstGeom>
        </p:spPr>
        <p:txBody>
          <a:bodyPr wrap="square">
            <a:spAutoFit/>
          </a:bodyPr>
          <a:lstStyle/>
          <a:p>
            <a:r>
              <a:rPr lang="de-DE" sz="800" b="1" dirty="0" smtClean="0"/>
              <a:t>http://</a:t>
            </a:r>
            <a:r>
              <a:rPr lang="de-DE" sz="800" b="1" dirty="0" smtClean="0">
                <a:latin typeface="Arial" pitchFamily="34" charset="0"/>
                <a:cs typeface="Arial" pitchFamily="34" charset="0"/>
              </a:rPr>
              <a:t>mouseclique.jax.org/crelox-breeding-for-dummies</a:t>
            </a:r>
            <a:r>
              <a:rPr lang="de-DE" sz="800" b="1" dirty="0" smtClean="0"/>
              <a:t>/</a:t>
            </a:r>
            <a:endParaRPr lang="de-DE" sz="800" b="1" dirty="0"/>
          </a:p>
        </p:txBody>
      </p:sp>
      <p:sp>
        <p:nvSpPr>
          <p:cNvPr id="4" name="Szövegdoboz 3"/>
          <p:cNvSpPr txBox="1"/>
          <p:nvPr/>
        </p:nvSpPr>
        <p:spPr>
          <a:xfrm>
            <a:off x="0" y="6309320"/>
            <a:ext cx="539552" cy="584775"/>
          </a:xfrm>
          <a:prstGeom prst="rect">
            <a:avLst/>
          </a:prstGeom>
          <a:noFill/>
        </p:spPr>
        <p:txBody>
          <a:bodyPr wrap="square" rtlCol="0">
            <a:spAutoFit/>
          </a:bodyPr>
          <a:lstStyle/>
          <a:p>
            <a:r>
              <a:rPr lang="hu-HU" sz="3200" b="1" dirty="0" smtClean="0"/>
              <a:t>1</a:t>
            </a:r>
            <a:endParaRPr lang="de-DE" sz="32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mouseclique.jax.org/wp-content/uploads/7128.2.png-550x0.png"/>
          <p:cNvPicPr>
            <a:picLocks noChangeAspect="1" noChangeArrowheads="1"/>
          </p:cNvPicPr>
          <p:nvPr/>
        </p:nvPicPr>
        <p:blipFill>
          <a:blip r:embed="rId3" cstate="print"/>
          <a:srcRect/>
          <a:stretch>
            <a:fillRect/>
          </a:stretch>
        </p:blipFill>
        <p:spPr bwMode="auto">
          <a:xfrm>
            <a:off x="251520" y="332656"/>
            <a:ext cx="8593996" cy="5400600"/>
          </a:xfrm>
          <a:prstGeom prst="rect">
            <a:avLst/>
          </a:prstGeom>
          <a:noFill/>
        </p:spPr>
      </p:pic>
      <p:sp>
        <p:nvSpPr>
          <p:cNvPr id="4" name="Téglalap 3"/>
          <p:cNvSpPr/>
          <p:nvPr/>
        </p:nvSpPr>
        <p:spPr>
          <a:xfrm>
            <a:off x="5993904" y="6642556"/>
            <a:ext cx="3150096" cy="215444"/>
          </a:xfrm>
          <a:prstGeom prst="rect">
            <a:avLst/>
          </a:prstGeom>
        </p:spPr>
        <p:txBody>
          <a:bodyPr wrap="square">
            <a:spAutoFit/>
          </a:bodyPr>
          <a:lstStyle/>
          <a:p>
            <a:r>
              <a:rPr lang="de-DE" sz="800" b="1" dirty="0" smtClean="0"/>
              <a:t>http://</a:t>
            </a:r>
            <a:r>
              <a:rPr lang="de-DE" sz="800" b="1" dirty="0" smtClean="0">
                <a:latin typeface="Arial" pitchFamily="34" charset="0"/>
                <a:cs typeface="Arial" pitchFamily="34" charset="0"/>
              </a:rPr>
              <a:t>mouseclique.jax.org/crelox-breeding-for-dummies</a:t>
            </a:r>
            <a:r>
              <a:rPr lang="de-DE" sz="800" b="1" dirty="0" smtClean="0"/>
              <a:t>/</a:t>
            </a:r>
            <a:endParaRPr lang="de-DE" sz="800" b="1" dirty="0"/>
          </a:p>
        </p:txBody>
      </p:sp>
      <p:sp>
        <p:nvSpPr>
          <p:cNvPr id="5" name="Szövegdoboz 4"/>
          <p:cNvSpPr txBox="1"/>
          <p:nvPr/>
        </p:nvSpPr>
        <p:spPr>
          <a:xfrm>
            <a:off x="0" y="6309320"/>
            <a:ext cx="539552" cy="584775"/>
          </a:xfrm>
          <a:prstGeom prst="rect">
            <a:avLst/>
          </a:prstGeom>
          <a:noFill/>
        </p:spPr>
        <p:txBody>
          <a:bodyPr wrap="square" rtlCol="0">
            <a:spAutoFit/>
          </a:bodyPr>
          <a:lstStyle/>
          <a:p>
            <a:r>
              <a:rPr lang="hu-HU" sz="3200" b="1" dirty="0" smtClean="0"/>
              <a:t>2</a:t>
            </a:r>
            <a:endParaRPr lang="de-DE" sz="32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mouseclique.jax.org/wp-content/uploads/2313.IMAGE1_.png-550x0.png"/>
          <p:cNvPicPr>
            <a:picLocks noChangeAspect="1" noChangeArrowheads="1"/>
          </p:cNvPicPr>
          <p:nvPr/>
        </p:nvPicPr>
        <p:blipFill>
          <a:blip r:embed="rId3" cstate="print"/>
          <a:srcRect/>
          <a:stretch>
            <a:fillRect/>
          </a:stretch>
        </p:blipFill>
        <p:spPr bwMode="auto">
          <a:xfrm>
            <a:off x="251520" y="332656"/>
            <a:ext cx="8643736" cy="4896544"/>
          </a:xfrm>
          <a:prstGeom prst="rect">
            <a:avLst/>
          </a:prstGeom>
          <a:noFill/>
        </p:spPr>
      </p:pic>
      <p:sp>
        <p:nvSpPr>
          <p:cNvPr id="3" name="Téglalap 2"/>
          <p:cNvSpPr/>
          <p:nvPr/>
        </p:nvSpPr>
        <p:spPr>
          <a:xfrm>
            <a:off x="5993904" y="6642556"/>
            <a:ext cx="3150096" cy="215444"/>
          </a:xfrm>
          <a:prstGeom prst="rect">
            <a:avLst/>
          </a:prstGeom>
        </p:spPr>
        <p:txBody>
          <a:bodyPr wrap="square">
            <a:spAutoFit/>
          </a:bodyPr>
          <a:lstStyle/>
          <a:p>
            <a:r>
              <a:rPr lang="de-DE" sz="800" b="1" dirty="0" smtClean="0"/>
              <a:t>http://mouseclique.jax.org/crelox-breeding-for-dummies-part-ii/</a:t>
            </a:r>
            <a:endParaRPr lang="de-DE" sz="800" b="1" dirty="0"/>
          </a:p>
        </p:txBody>
      </p:sp>
      <p:sp>
        <p:nvSpPr>
          <p:cNvPr id="4" name="Szövegdoboz 3"/>
          <p:cNvSpPr txBox="1"/>
          <p:nvPr/>
        </p:nvSpPr>
        <p:spPr>
          <a:xfrm>
            <a:off x="0" y="6309320"/>
            <a:ext cx="539552" cy="584775"/>
          </a:xfrm>
          <a:prstGeom prst="rect">
            <a:avLst/>
          </a:prstGeom>
          <a:noFill/>
        </p:spPr>
        <p:txBody>
          <a:bodyPr wrap="square" rtlCol="0">
            <a:spAutoFit/>
          </a:bodyPr>
          <a:lstStyle/>
          <a:p>
            <a:r>
              <a:rPr lang="hu-HU" sz="3200" b="1" dirty="0" smtClean="0"/>
              <a:t>3</a:t>
            </a:r>
            <a:endParaRPr lang="de-DE" sz="3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mouseclique.jax.org/wp-content/uploads/4370.IMAGE2_.png-550x0.png"/>
          <p:cNvPicPr>
            <a:picLocks noChangeAspect="1" noChangeArrowheads="1"/>
          </p:cNvPicPr>
          <p:nvPr/>
        </p:nvPicPr>
        <p:blipFill>
          <a:blip r:embed="rId3" cstate="print"/>
          <a:srcRect/>
          <a:stretch>
            <a:fillRect/>
          </a:stretch>
        </p:blipFill>
        <p:spPr bwMode="auto">
          <a:xfrm>
            <a:off x="251520" y="332656"/>
            <a:ext cx="8581765" cy="4392488"/>
          </a:xfrm>
          <a:prstGeom prst="rect">
            <a:avLst/>
          </a:prstGeom>
          <a:noFill/>
        </p:spPr>
      </p:pic>
      <p:sp>
        <p:nvSpPr>
          <p:cNvPr id="3" name="Téglalap 2"/>
          <p:cNvSpPr/>
          <p:nvPr/>
        </p:nvSpPr>
        <p:spPr>
          <a:xfrm>
            <a:off x="5993904" y="6642556"/>
            <a:ext cx="3150096" cy="215444"/>
          </a:xfrm>
          <a:prstGeom prst="rect">
            <a:avLst/>
          </a:prstGeom>
        </p:spPr>
        <p:txBody>
          <a:bodyPr wrap="square">
            <a:spAutoFit/>
          </a:bodyPr>
          <a:lstStyle/>
          <a:p>
            <a:r>
              <a:rPr lang="de-DE" sz="800" b="1" dirty="0" smtClean="0"/>
              <a:t>http://mouseclique.jax.org/crelox-breeding-for-dummies-part-ii/</a:t>
            </a:r>
            <a:endParaRPr lang="de-DE" sz="800" b="1" dirty="0"/>
          </a:p>
        </p:txBody>
      </p:sp>
      <p:sp>
        <p:nvSpPr>
          <p:cNvPr id="4" name="Szövegdoboz 3"/>
          <p:cNvSpPr txBox="1"/>
          <p:nvPr/>
        </p:nvSpPr>
        <p:spPr>
          <a:xfrm>
            <a:off x="0" y="6309320"/>
            <a:ext cx="539552" cy="584775"/>
          </a:xfrm>
          <a:prstGeom prst="rect">
            <a:avLst/>
          </a:prstGeom>
          <a:noFill/>
        </p:spPr>
        <p:txBody>
          <a:bodyPr wrap="square" rtlCol="0">
            <a:spAutoFit/>
          </a:bodyPr>
          <a:lstStyle/>
          <a:p>
            <a:r>
              <a:rPr lang="hu-HU" sz="3200" b="1" dirty="0" smtClean="0"/>
              <a:t>4</a:t>
            </a:r>
            <a:endParaRPr lang="de-DE" sz="32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mouseclique.jax.org/wp-content/uploads/7026.IMAGE3_.png-550x0.png"/>
          <p:cNvPicPr>
            <a:picLocks noChangeAspect="1" noChangeArrowheads="1"/>
          </p:cNvPicPr>
          <p:nvPr/>
        </p:nvPicPr>
        <p:blipFill>
          <a:blip r:embed="rId3" cstate="print"/>
          <a:srcRect/>
          <a:stretch>
            <a:fillRect/>
          </a:stretch>
        </p:blipFill>
        <p:spPr bwMode="auto">
          <a:xfrm>
            <a:off x="251520" y="332656"/>
            <a:ext cx="8656725" cy="4320480"/>
          </a:xfrm>
          <a:prstGeom prst="rect">
            <a:avLst/>
          </a:prstGeom>
          <a:noFill/>
        </p:spPr>
      </p:pic>
      <p:sp>
        <p:nvSpPr>
          <p:cNvPr id="3" name="Téglalap 2"/>
          <p:cNvSpPr/>
          <p:nvPr/>
        </p:nvSpPr>
        <p:spPr>
          <a:xfrm>
            <a:off x="5993904" y="6642556"/>
            <a:ext cx="3150096" cy="215444"/>
          </a:xfrm>
          <a:prstGeom prst="rect">
            <a:avLst/>
          </a:prstGeom>
        </p:spPr>
        <p:txBody>
          <a:bodyPr wrap="square">
            <a:spAutoFit/>
          </a:bodyPr>
          <a:lstStyle/>
          <a:p>
            <a:r>
              <a:rPr lang="de-DE" sz="800" b="1" dirty="0" smtClean="0"/>
              <a:t>http://mouseclique.jax.org/crelox-breeding-for-dummies-part-ii/</a:t>
            </a:r>
            <a:endParaRPr lang="de-DE" sz="800" b="1" dirty="0"/>
          </a:p>
        </p:txBody>
      </p:sp>
      <p:sp>
        <p:nvSpPr>
          <p:cNvPr id="4" name="Szövegdoboz 3"/>
          <p:cNvSpPr txBox="1"/>
          <p:nvPr/>
        </p:nvSpPr>
        <p:spPr>
          <a:xfrm>
            <a:off x="0" y="6309320"/>
            <a:ext cx="539552" cy="584775"/>
          </a:xfrm>
          <a:prstGeom prst="rect">
            <a:avLst/>
          </a:prstGeom>
          <a:noFill/>
        </p:spPr>
        <p:txBody>
          <a:bodyPr wrap="square" rtlCol="0">
            <a:spAutoFit/>
          </a:bodyPr>
          <a:lstStyle/>
          <a:p>
            <a:r>
              <a:rPr lang="hu-HU" sz="3200" b="1" dirty="0" smtClean="0"/>
              <a:t>5</a:t>
            </a:r>
            <a:endParaRPr lang="de-DE" sz="3200" b="1" dirty="0"/>
          </a:p>
        </p:txBody>
      </p:sp>
    </p:spTree>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2403</Words>
  <Application>Microsoft Office PowerPoint</Application>
  <PresentationFormat>Diavetítés a képernyőre (4:3 oldalarány)</PresentationFormat>
  <Paragraphs>82</Paragraphs>
  <Slides>23</Slides>
  <Notes>15</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23</vt:i4>
      </vt:variant>
    </vt:vector>
  </HeadingPairs>
  <TitlesOfParts>
    <vt:vector size="28" baseType="lpstr">
      <vt:lpstr>Arial</vt:lpstr>
      <vt:lpstr>Calibri</vt:lpstr>
      <vt:lpstr>Segoe UI</vt:lpstr>
      <vt:lpstr>Times New Roman</vt:lpstr>
      <vt:lpstr>Office-téma</vt:lpstr>
      <vt:lpstr>Das Cre-loxP System</vt:lpstr>
      <vt:lpstr>Sehr effektives System für Detektieren LEBENDE Zellen </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Comparison of the Krox20-expression area with the pBC</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S E Humánmorfológiai Intézet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Cre-loxP System</dc:title>
  <dc:creator>Dr. Magyar Attila</dc:creator>
  <cp:lastModifiedBy>Dr. Magyar Attila</cp:lastModifiedBy>
  <cp:revision>13</cp:revision>
  <dcterms:created xsi:type="dcterms:W3CDTF">2014-02-11T14:55:11Z</dcterms:created>
  <dcterms:modified xsi:type="dcterms:W3CDTF">2017-12-11T06:46:55Z</dcterms:modified>
</cp:coreProperties>
</file>