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28" r:id="rId2"/>
    <p:sldId id="289" r:id="rId3"/>
    <p:sldId id="257" r:id="rId4"/>
    <p:sldId id="258" r:id="rId5"/>
    <p:sldId id="263" r:id="rId6"/>
    <p:sldId id="264" r:id="rId7"/>
    <p:sldId id="265" r:id="rId8"/>
    <p:sldId id="266" r:id="rId9"/>
    <p:sldId id="290" r:id="rId10"/>
    <p:sldId id="259" r:id="rId11"/>
    <p:sldId id="267" r:id="rId12"/>
    <p:sldId id="268" r:id="rId13"/>
    <p:sldId id="260" r:id="rId14"/>
    <p:sldId id="261" r:id="rId15"/>
    <p:sldId id="276" r:id="rId16"/>
    <p:sldId id="278" r:id="rId17"/>
    <p:sldId id="279" r:id="rId18"/>
    <p:sldId id="283" r:id="rId19"/>
    <p:sldId id="286" r:id="rId20"/>
    <p:sldId id="291" r:id="rId21"/>
    <p:sldId id="313" r:id="rId22"/>
    <p:sldId id="318" r:id="rId23"/>
    <p:sldId id="314" r:id="rId24"/>
    <p:sldId id="315" r:id="rId25"/>
    <p:sldId id="316" r:id="rId26"/>
    <p:sldId id="312" r:id="rId27"/>
    <p:sldId id="317" r:id="rId28"/>
    <p:sldId id="296" r:id="rId29"/>
    <p:sldId id="324" r:id="rId30"/>
    <p:sldId id="325" r:id="rId31"/>
    <p:sldId id="326" r:id="rId32"/>
    <p:sldId id="327" r:id="rId33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0" autoAdjust="0"/>
    <p:restoredTop sz="94660"/>
  </p:normalViewPr>
  <p:slideViewPr>
    <p:cSldViewPr>
      <p:cViewPr varScale="1">
        <p:scale>
          <a:sx n="68" d="100"/>
          <a:sy n="68" d="100"/>
        </p:scale>
        <p:origin x="133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66C1DC6-416B-4175-AC02-688D2B1A012E}" type="datetimeFigureOut">
              <a:rPr lang="de-DE"/>
              <a:pPr>
                <a:defRPr/>
              </a:pPr>
              <a:t>14.11.2017</a:t>
            </a:fld>
            <a:endParaRPr lang="de-DE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de-DE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E8909C2-41AA-4D76-894C-FDF318BA86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4FA507-8225-49D2-8D01-3C7C83FCC2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751AA2-7EC0-4BA5-B867-1930AB8887BD}" type="slidenum">
              <a:rPr lang="en-US"/>
              <a:pPr/>
              <a:t>27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6D3F17-9596-421C-89F7-EEC295A4476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2B48022-45FB-4759-ABB5-87B912DC7E2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AE694EC-E1BA-42D1-AACB-C52A03A27ED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EF354F-15B4-4D80-9811-16D1370F88C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F69EC8-B941-4E33-A923-DB7D7C57E159}" type="slidenum">
              <a:rPr lang="en-US"/>
              <a:pPr/>
              <a:t>21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D519ED-26C8-4BCA-92E4-A9F82DEFBC86}" type="slidenum">
              <a:rPr lang="en-US"/>
              <a:pPr/>
              <a:t>23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88E92A-3AEE-469A-9E34-23E8F1873566}" type="slidenum">
              <a:rPr lang="en-US"/>
              <a:pPr/>
              <a:t>24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2D376F-338E-4EBD-8275-A92F6D63E1AD}" type="slidenum">
              <a:rPr lang="en-US"/>
              <a:pPr/>
              <a:t>25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405E9-3E3D-4343-9907-66E377D04B6B}" type="datetimeFigureOut">
              <a:rPr lang="hu-HU"/>
              <a:pPr>
                <a:defRPr/>
              </a:pPr>
              <a:t>2017.11.14.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5AA5F-7EFB-471D-A491-D0F7FDA9037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59614-A8AD-47C6-888A-48ADEA1DE8DE}" type="datetimeFigureOut">
              <a:rPr lang="hu-HU"/>
              <a:pPr>
                <a:defRPr/>
              </a:pPr>
              <a:t>2017.11.14.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33077-F776-459C-8FDC-A0CE7212CAD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E8FF1-EAE7-40B1-9D0F-A867604EB47D}" type="datetimeFigureOut">
              <a:rPr lang="hu-HU"/>
              <a:pPr>
                <a:defRPr/>
              </a:pPr>
              <a:t>2017.11.14.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419AE-A4E7-4E7C-A322-1CC7CBAB775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55F75-FB04-4653-9A1B-877E82DC2D43}" type="datetimeFigureOut">
              <a:rPr lang="hu-HU"/>
              <a:pPr>
                <a:defRPr/>
              </a:pPr>
              <a:t>2017.11.14.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06D25-7626-4884-BA85-CE2D3AC710B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2D321-87F3-4297-B62F-291173013EF8}" type="datetimeFigureOut">
              <a:rPr lang="hu-HU"/>
              <a:pPr>
                <a:defRPr/>
              </a:pPr>
              <a:t>2017.11.14.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B25CD-AE52-4AD6-85B3-1BC19E52A1E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F8E30-A5B1-4AF1-9883-37771E959283}" type="datetimeFigureOut">
              <a:rPr lang="hu-HU"/>
              <a:pPr>
                <a:defRPr/>
              </a:pPr>
              <a:t>2017.11.14.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FA909-47C9-4877-B6D9-240F500A140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03C2E-B566-4997-A98D-CDC9BB609ED5}" type="datetimeFigureOut">
              <a:rPr lang="hu-HU"/>
              <a:pPr>
                <a:defRPr/>
              </a:pPr>
              <a:t>2017.11.14.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274C2-B15A-4504-82E8-CAD249D5292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67071-5684-41CD-8BED-CE2794839C72}" type="datetimeFigureOut">
              <a:rPr lang="hu-HU"/>
              <a:pPr>
                <a:defRPr/>
              </a:pPr>
              <a:t>2017.11.14.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2D3E6-25A3-4893-B6B8-B6761A20105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14C68-CDCC-4103-8E9D-601270357840}" type="datetimeFigureOut">
              <a:rPr lang="hu-HU"/>
              <a:pPr>
                <a:defRPr/>
              </a:pPr>
              <a:t>2017.11.14.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8B21A-B013-4BE5-8207-27D79070643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16536-E659-4592-A531-F18642105AF9}" type="datetimeFigureOut">
              <a:rPr lang="hu-HU"/>
              <a:pPr>
                <a:defRPr/>
              </a:pPr>
              <a:t>2017.11.14.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248BC-30D3-4514-B0B2-6ED766A882C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7F5C6-8B2A-48C3-81E7-6929360A3FAF}" type="datetimeFigureOut">
              <a:rPr lang="hu-HU"/>
              <a:pPr>
                <a:defRPr/>
              </a:pPr>
              <a:t>2017.11.14.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396AA-FB8A-4EE2-99A5-D976EA6743F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8C423F0-35ED-46E2-A11E-9133ACD6850C}" type="datetimeFigureOut">
              <a:rPr lang="hu-HU"/>
              <a:pPr>
                <a:defRPr/>
              </a:pPr>
              <a:t>2017.11.14.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38FAC7-277E-4EDA-8D48-DE9048ECD5A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neurodevelopment\histogenesis.bmp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neurodevelopment\histogenesis.bmp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492896"/>
            <a:ext cx="7772400" cy="1470025"/>
          </a:xfrm>
        </p:spPr>
        <p:txBody>
          <a:bodyPr/>
          <a:lstStyle/>
          <a:p>
            <a:pPr fontAlgn="ctr">
              <a:spcAft>
                <a:spcPts val="0"/>
              </a:spcAft>
              <a:tabLst>
                <a:tab pos="1651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hu-HU" sz="3200" b="1" dirty="0" err="1">
                <a:latin typeface="Arial" charset="0"/>
                <a:cs typeface="Arial" charset="0"/>
              </a:rPr>
              <a:t>Histogenese</a:t>
            </a:r>
            <a:r>
              <a:rPr lang="hu-HU" sz="3200" b="1" dirty="0">
                <a:latin typeface="Arial" charset="0"/>
                <a:cs typeface="Arial" charset="0"/>
              </a:rPr>
              <a:t>, AP und DV </a:t>
            </a:r>
            <a:r>
              <a:rPr lang="hu-HU" sz="3200" b="1" dirty="0" err="1">
                <a:latin typeface="Arial" charset="0"/>
                <a:cs typeface="Arial" charset="0"/>
              </a:rPr>
              <a:t>Differenzierung</a:t>
            </a:r>
            <a:r>
              <a:rPr lang="hu-HU" sz="3200" b="1" dirty="0">
                <a:latin typeface="Arial" charset="0"/>
                <a:cs typeface="Arial" charset="0"/>
              </a:rPr>
              <a:t>, </a:t>
            </a:r>
            <a:r>
              <a:rPr lang="hu-HU" sz="3200" b="1" dirty="0" err="1">
                <a:latin typeface="Arial" charset="0"/>
                <a:cs typeface="Arial" charset="0"/>
              </a:rPr>
              <a:t>Störungen</a:t>
            </a:r>
            <a:r>
              <a:rPr lang="hu-HU" sz="3200" b="1" dirty="0">
                <a:latin typeface="Arial" charset="0"/>
                <a:cs typeface="Arial" charset="0"/>
              </a:rPr>
              <a:t> der </a:t>
            </a:r>
            <a:r>
              <a:rPr lang="hu-HU" sz="3200" b="1" dirty="0" err="1">
                <a:latin typeface="Arial" charset="0"/>
                <a:cs typeface="Arial" charset="0"/>
              </a:rPr>
              <a:t>Musterbildung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hu-HU" sz="3200" b="1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30713" y="4941888"/>
            <a:ext cx="4713287" cy="1198562"/>
          </a:xfrm>
        </p:spPr>
        <p:txBody>
          <a:bodyPr/>
          <a:lstStyle/>
          <a:p>
            <a:pPr eaLnBrk="1" hangingPunct="1"/>
            <a:r>
              <a:rPr lang="hu-HU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dr. Attila Magyar</a:t>
            </a:r>
          </a:p>
          <a:p>
            <a:pPr eaLnBrk="1" hangingPunct="1"/>
            <a:r>
              <a:rPr lang="hu-HU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03.10.2017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0" y="-15875"/>
            <a:ext cx="4608513" cy="647700"/>
            <a:chOff x="0" y="0"/>
            <a:chExt cx="2903" cy="408"/>
          </a:xfrm>
        </p:grpSpPr>
        <p:grpSp>
          <p:nvGrpSpPr>
            <p:cNvPr id="3" name="Csoportba foglalás 8"/>
            <p:cNvGrpSpPr>
              <a:grpSpLocks/>
            </p:cNvGrpSpPr>
            <p:nvPr/>
          </p:nvGrpSpPr>
          <p:grpSpPr bwMode="auto">
            <a:xfrm>
              <a:off x="0" y="0"/>
              <a:ext cx="975" cy="408"/>
              <a:chOff x="0" y="0"/>
              <a:chExt cx="1548363" cy="648370"/>
            </a:xfrm>
          </p:grpSpPr>
          <p:pic>
            <p:nvPicPr>
              <p:cNvPr id="208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9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Csoportba foglalás 10"/>
            <p:cNvGrpSpPr>
              <a:grpSpLocks/>
            </p:cNvGrpSpPr>
            <p:nvPr/>
          </p:nvGrpSpPr>
          <p:grpSpPr bwMode="auto">
            <a:xfrm>
              <a:off x="978" y="0"/>
              <a:ext cx="975" cy="408"/>
              <a:chOff x="0" y="0"/>
              <a:chExt cx="1548363" cy="648370"/>
            </a:xfrm>
          </p:grpSpPr>
          <p:pic>
            <p:nvPicPr>
              <p:cNvPr id="2087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Csoportba foglalás 13"/>
            <p:cNvGrpSpPr>
              <a:grpSpLocks/>
            </p:cNvGrpSpPr>
            <p:nvPr/>
          </p:nvGrpSpPr>
          <p:grpSpPr bwMode="auto">
            <a:xfrm>
              <a:off x="1927" y="0"/>
              <a:ext cx="976" cy="408"/>
              <a:chOff x="0" y="0"/>
              <a:chExt cx="1548363" cy="648370"/>
            </a:xfrm>
          </p:grpSpPr>
          <p:pic>
            <p:nvPicPr>
              <p:cNvPr id="2085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4572000" y="-15875"/>
            <a:ext cx="4576763" cy="636563"/>
            <a:chOff x="2880" y="-10"/>
            <a:chExt cx="2883" cy="413"/>
          </a:xfrm>
        </p:grpSpPr>
        <p:grpSp>
          <p:nvGrpSpPr>
            <p:cNvPr id="7" name="Csoportba foglalás 18"/>
            <p:cNvGrpSpPr>
              <a:grpSpLocks/>
            </p:cNvGrpSpPr>
            <p:nvPr/>
          </p:nvGrpSpPr>
          <p:grpSpPr bwMode="auto">
            <a:xfrm>
              <a:off x="2880" y="-10"/>
              <a:ext cx="1001" cy="413"/>
              <a:chOff x="4491318" y="-16048"/>
              <a:chExt cx="1588943" cy="655878"/>
            </a:xfrm>
          </p:grpSpPr>
          <p:pic>
            <p:nvPicPr>
              <p:cNvPr id="208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491318" y="-16048"/>
                <a:ext cx="809376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2" y="-16048"/>
                <a:ext cx="801629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Csoportba foglalás 19"/>
            <p:cNvGrpSpPr>
              <a:grpSpLocks/>
            </p:cNvGrpSpPr>
            <p:nvPr/>
          </p:nvGrpSpPr>
          <p:grpSpPr bwMode="auto">
            <a:xfrm>
              <a:off x="3866" y="-10"/>
              <a:ext cx="950" cy="413"/>
              <a:chOff x="4572000" y="-16048"/>
              <a:chExt cx="1508261" cy="655878"/>
            </a:xfrm>
          </p:grpSpPr>
          <p:pic>
            <p:nvPicPr>
              <p:cNvPr id="207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0" y="-16048"/>
                <a:ext cx="727712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2" y="-16048"/>
                <a:ext cx="801629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9" name="Csoportba foglalás 22"/>
            <p:cNvGrpSpPr>
              <a:grpSpLocks/>
            </p:cNvGrpSpPr>
            <p:nvPr/>
          </p:nvGrpSpPr>
          <p:grpSpPr bwMode="auto">
            <a:xfrm>
              <a:off x="4813" y="-10"/>
              <a:ext cx="950" cy="413"/>
              <a:chOff x="4572000" y="-16048"/>
              <a:chExt cx="1508261" cy="655878"/>
            </a:xfrm>
          </p:grpSpPr>
          <p:pic>
            <p:nvPicPr>
              <p:cNvPr id="207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0" y="-16048"/>
                <a:ext cx="727712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7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2" y="-16048"/>
                <a:ext cx="801629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0" name="Csoportba foglalás 26"/>
          <p:cNvGrpSpPr>
            <a:grpSpLocks/>
          </p:cNvGrpSpPr>
          <p:nvPr/>
        </p:nvGrpSpPr>
        <p:grpSpPr bwMode="auto">
          <a:xfrm rot="10800000">
            <a:off x="4763" y="6210300"/>
            <a:ext cx="9139237" cy="647700"/>
            <a:chOff x="0" y="0"/>
            <a:chExt cx="9139210" cy="648370"/>
          </a:xfrm>
        </p:grpSpPr>
        <p:grpSp>
          <p:nvGrpSpPr>
            <p:cNvPr id="11" name="Csoportba foglalás 8"/>
            <p:cNvGrpSpPr>
              <a:grpSpLocks/>
            </p:cNvGrpSpPr>
            <p:nvPr/>
          </p:nvGrpSpPr>
          <p:grpSpPr bwMode="auto">
            <a:xfrm>
              <a:off x="0" y="0"/>
              <a:ext cx="1548363" cy="648370"/>
              <a:chOff x="0" y="0"/>
              <a:chExt cx="1548363" cy="648370"/>
            </a:xfrm>
          </p:grpSpPr>
          <p:pic>
            <p:nvPicPr>
              <p:cNvPr id="207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2" name="Csoportba foglalás 10"/>
            <p:cNvGrpSpPr>
              <a:grpSpLocks/>
            </p:cNvGrpSpPr>
            <p:nvPr/>
          </p:nvGrpSpPr>
          <p:grpSpPr bwMode="auto">
            <a:xfrm>
              <a:off x="1552437" y="0"/>
              <a:ext cx="1548363" cy="648370"/>
              <a:chOff x="0" y="0"/>
              <a:chExt cx="1548363" cy="648370"/>
            </a:xfrm>
          </p:grpSpPr>
          <p:pic>
            <p:nvPicPr>
              <p:cNvPr id="206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" name="Csoportba foglalás 13"/>
            <p:cNvGrpSpPr>
              <a:grpSpLocks/>
            </p:cNvGrpSpPr>
            <p:nvPr/>
          </p:nvGrpSpPr>
          <p:grpSpPr bwMode="auto">
            <a:xfrm>
              <a:off x="3059832" y="0"/>
              <a:ext cx="1548363" cy="648370"/>
              <a:chOff x="0" y="0"/>
              <a:chExt cx="1548363" cy="648370"/>
            </a:xfrm>
          </p:grpSpPr>
          <p:pic>
            <p:nvPicPr>
              <p:cNvPr id="2067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" name="Csoportba foglalás 18"/>
            <p:cNvGrpSpPr>
              <a:grpSpLocks/>
            </p:cNvGrpSpPr>
            <p:nvPr/>
          </p:nvGrpSpPr>
          <p:grpSpPr bwMode="auto">
            <a:xfrm>
              <a:off x="4572000" y="0"/>
              <a:ext cx="1579315" cy="648000"/>
              <a:chOff x="4491318" y="0"/>
              <a:chExt cx="1579315" cy="648000"/>
            </a:xfrm>
          </p:grpSpPr>
          <p:pic>
            <p:nvPicPr>
              <p:cNvPr id="2065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491318" y="0"/>
                <a:ext cx="799654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3" y="0"/>
                <a:ext cx="792000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" name="Csoportba foglalás 19"/>
            <p:cNvGrpSpPr>
              <a:grpSpLocks/>
            </p:cNvGrpSpPr>
            <p:nvPr/>
          </p:nvGrpSpPr>
          <p:grpSpPr bwMode="auto">
            <a:xfrm>
              <a:off x="6137956" y="0"/>
              <a:ext cx="1498632" cy="648000"/>
              <a:chOff x="4572001" y="0"/>
              <a:chExt cx="1498632" cy="648000"/>
            </a:xfrm>
          </p:grpSpPr>
          <p:pic>
            <p:nvPicPr>
              <p:cNvPr id="206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1" y="0"/>
                <a:ext cx="718971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4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3" y="0"/>
                <a:ext cx="792000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" name="Csoportba foglalás 22"/>
            <p:cNvGrpSpPr>
              <a:grpSpLocks/>
            </p:cNvGrpSpPr>
            <p:nvPr/>
          </p:nvGrpSpPr>
          <p:grpSpPr bwMode="auto">
            <a:xfrm>
              <a:off x="7640578" y="0"/>
              <a:ext cx="1498632" cy="648000"/>
              <a:chOff x="4572001" y="0"/>
              <a:chExt cx="1498632" cy="648000"/>
            </a:xfrm>
          </p:grpSpPr>
          <p:pic>
            <p:nvPicPr>
              <p:cNvPr id="206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1" y="0"/>
                <a:ext cx="718971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3" y="0"/>
                <a:ext cx="792000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236538" y="690538"/>
            <a:ext cx="838835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de-DE" sz="1800" b="1" i="1" dirty="0">
                <a:solidFill>
                  <a:srgbClr val="A50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Medizinische Embryologie</a:t>
            </a:r>
            <a:r>
              <a:rPr kumimoji="1" lang="hu-HU" sz="1800" b="1" i="1" dirty="0">
                <a:solidFill>
                  <a:srgbClr val="A50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</a:t>
            </a:r>
          </a:p>
          <a:p>
            <a:pPr algn="ctr">
              <a:spcBef>
                <a:spcPct val="50000"/>
              </a:spcBef>
            </a:pPr>
            <a:r>
              <a:rPr kumimoji="1" lang="hu-HU" sz="1800" b="1" i="1" dirty="0">
                <a:solidFill>
                  <a:srgbClr val="A50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2017-2018, </a:t>
            </a:r>
            <a:r>
              <a:rPr kumimoji="1" lang="hu-HU" sz="1800" b="1" i="1" dirty="0" err="1">
                <a:solidFill>
                  <a:srgbClr val="A50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Wintersemester</a:t>
            </a:r>
            <a:endParaRPr kumimoji="1" lang="hu-HU" sz="1800" b="1" i="1" dirty="0">
              <a:solidFill>
                <a:srgbClr val="A5002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251520" y="4514363"/>
            <a:ext cx="1080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b="1" dirty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169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monor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563" y="0"/>
            <a:ext cx="1076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3" descr="glial guida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1438" y="1049338"/>
            <a:ext cx="5038725" cy="435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1651000" y="406400"/>
            <a:ext cx="7378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b="1" i="1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Neuronale Wanderung entlang der Glia-Zell Ausläufer</a:t>
            </a: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1663700" y="5549900"/>
            <a:ext cx="7264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/>
              <a:t>gliale Führung: die Neuronen fahren mit Hilfe des „glial monorail” (mit 40 mikron/Stunde Geschwindigkeit)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Kép 1" descr="Gilbert 12-16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859472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28613"/>
            <a:ext cx="83820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oktatás\neurodevelopment\histogenesis.bmp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128713" y="1317625"/>
            <a:ext cx="579437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584200" y="939800"/>
            <a:ext cx="13462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Neuralrohr</a:t>
            </a: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2400300" y="927100"/>
            <a:ext cx="18161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undifferenzierte neuroepitheliale Zelle</a:t>
            </a: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3517900" y="1765300"/>
            <a:ext cx="138906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Neuroblast</a:t>
            </a: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5486400" y="1790700"/>
            <a:ext cx="1054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Neuron</a:t>
            </a: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6731000" y="2222500"/>
            <a:ext cx="812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Pia</a:t>
            </a:r>
          </a:p>
        </p:txBody>
      </p:sp>
      <p:sp>
        <p:nvSpPr>
          <p:cNvPr id="178184" name="Text Box 8"/>
          <p:cNvSpPr txBox="1">
            <a:spLocks noChangeArrowheads="1"/>
          </p:cNvSpPr>
          <p:nvPr/>
        </p:nvSpPr>
        <p:spPr bwMode="auto">
          <a:xfrm>
            <a:off x="6743700" y="2565400"/>
            <a:ext cx="1766888" cy="5461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/>
              <a:t>Zona marginalis (synthetica)</a:t>
            </a:r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6375400" y="3162300"/>
            <a:ext cx="15494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Glioblast</a:t>
            </a:r>
          </a:p>
        </p:txBody>
      </p:sp>
      <p:sp>
        <p:nvSpPr>
          <p:cNvPr id="178186" name="Text Box 10"/>
          <p:cNvSpPr txBox="1">
            <a:spLocks noChangeArrowheads="1"/>
          </p:cNvSpPr>
          <p:nvPr/>
        </p:nvSpPr>
        <p:spPr bwMode="auto">
          <a:xfrm>
            <a:off x="6718300" y="3492500"/>
            <a:ext cx="1892300" cy="7969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/>
              <a:t>Zona intermedia (postmitotische Zelle)</a:t>
            </a:r>
          </a:p>
        </p:txBody>
      </p:sp>
      <p:sp>
        <p:nvSpPr>
          <p:cNvPr id="29706" name="Text Box 11"/>
          <p:cNvSpPr txBox="1">
            <a:spLocks noChangeArrowheads="1"/>
          </p:cNvSpPr>
          <p:nvPr/>
        </p:nvSpPr>
        <p:spPr bwMode="auto">
          <a:xfrm>
            <a:off x="6477000" y="4305300"/>
            <a:ext cx="1766888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radiäres Glia</a:t>
            </a:r>
          </a:p>
        </p:txBody>
      </p:sp>
      <p:sp>
        <p:nvSpPr>
          <p:cNvPr id="178188" name="Text Box 12"/>
          <p:cNvSpPr txBox="1">
            <a:spLocks noChangeArrowheads="1"/>
          </p:cNvSpPr>
          <p:nvPr/>
        </p:nvSpPr>
        <p:spPr bwMode="auto">
          <a:xfrm>
            <a:off x="6705600" y="4724400"/>
            <a:ext cx="2003425" cy="57626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/>
              <a:t>Zona ventricularis (mitotica)</a:t>
            </a:r>
          </a:p>
        </p:txBody>
      </p:sp>
      <p:sp>
        <p:nvSpPr>
          <p:cNvPr id="29708" name="Text Box 13"/>
          <p:cNvSpPr txBox="1">
            <a:spLocks noChangeArrowheads="1"/>
          </p:cNvSpPr>
          <p:nvPr/>
        </p:nvSpPr>
        <p:spPr bwMode="auto">
          <a:xfrm>
            <a:off x="5702300" y="55245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ependymale Zelle</a:t>
            </a:r>
          </a:p>
        </p:txBody>
      </p:sp>
      <p:sp>
        <p:nvSpPr>
          <p:cNvPr id="29709" name="Text Box 14"/>
          <p:cNvSpPr txBox="1">
            <a:spLocks noChangeArrowheads="1"/>
          </p:cNvSpPr>
          <p:nvPr/>
        </p:nvSpPr>
        <p:spPr bwMode="auto">
          <a:xfrm>
            <a:off x="177800" y="5562600"/>
            <a:ext cx="2552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Zellvermehrungen (mehrreihiges, hochprismatisches Neuralepithel)</a:t>
            </a:r>
          </a:p>
        </p:txBody>
      </p:sp>
      <p:sp>
        <p:nvSpPr>
          <p:cNvPr id="29710" name="Text Box 15"/>
          <p:cNvSpPr txBox="1">
            <a:spLocks noChangeArrowheads="1"/>
          </p:cNvSpPr>
          <p:nvPr/>
        </p:nvSpPr>
        <p:spPr bwMode="auto">
          <a:xfrm>
            <a:off x="2592388" y="5702300"/>
            <a:ext cx="3452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Membrana limitans int. (luminale</a:t>
            </a:r>
          </a:p>
          <a:p>
            <a:pPr algn="ctr" eaLnBrk="0" hangingPunct="0"/>
            <a:r>
              <a:rPr lang="hu-HU" sz="1600" b="1"/>
              <a:t> Oberfläche des Neuralrohrs)</a:t>
            </a:r>
          </a:p>
        </p:txBody>
      </p:sp>
      <p:sp>
        <p:nvSpPr>
          <p:cNvPr id="29711" name="Text Box 16"/>
          <p:cNvSpPr txBox="1">
            <a:spLocks noChangeArrowheads="1"/>
          </p:cNvSpPr>
          <p:nvPr/>
        </p:nvSpPr>
        <p:spPr bwMode="auto">
          <a:xfrm>
            <a:off x="4432300" y="946150"/>
            <a:ext cx="24511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Membrana limitans ext.</a:t>
            </a:r>
          </a:p>
          <a:p>
            <a:pPr algn="ctr" eaLnBrk="0" hangingPunct="0"/>
            <a:r>
              <a:rPr lang="hu-HU" sz="1600" b="1"/>
              <a:t>(äußere Oberfläche des Neuralrohrs)</a:t>
            </a:r>
          </a:p>
        </p:txBody>
      </p:sp>
      <p:sp>
        <p:nvSpPr>
          <p:cNvPr id="29712" name="Line 17"/>
          <p:cNvSpPr>
            <a:spLocks noChangeShapeType="1"/>
          </p:cNvSpPr>
          <p:nvPr/>
        </p:nvSpPr>
        <p:spPr bwMode="auto">
          <a:xfrm flipH="1" flipV="1">
            <a:off x="3416300" y="5397500"/>
            <a:ext cx="647700" cy="317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9713" name="Line 18"/>
          <p:cNvSpPr>
            <a:spLocks noChangeShapeType="1"/>
          </p:cNvSpPr>
          <p:nvPr/>
        </p:nvSpPr>
        <p:spPr bwMode="auto">
          <a:xfrm flipH="1">
            <a:off x="4699000" y="1765300"/>
            <a:ext cx="635000" cy="698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9714" name="Text Box 19"/>
          <p:cNvSpPr txBox="1">
            <a:spLocks noChangeArrowheads="1"/>
          </p:cNvSpPr>
          <p:nvPr/>
        </p:nvSpPr>
        <p:spPr bwMode="auto">
          <a:xfrm>
            <a:off x="3187700" y="2552700"/>
            <a:ext cx="12319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DNS Synthese</a:t>
            </a:r>
          </a:p>
        </p:txBody>
      </p:sp>
      <p:sp>
        <p:nvSpPr>
          <p:cNvPr id="29715" name="Line 20"/>
          <p:cNvSpPr>
            <a:spLocks noChangeShapeType="1"/>
          </p:cNvSpPr>
          <p:nvPr/>
        </p:nvSpPr>
        <p:spPr bwMode="auto">
          <a:xfrm>
            <a:off x="3187700" y="3213100"/>
            <a:ext cx="3543300" cy="25400"/>
          </a:xfrm>
          <a:prstGeom prst="line">
            <a:avLst/>
          </a:prstGeom>
          <a:noFill/>
          <a:ln w="38100">
            <a:solidFill>
              <a:srgbClr val="80008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9716" name="Line 21"/>
          <p:cNvSpPr>
            <a:spLocks noChangeShapeType="1"/>
          </p:cNvSpPr>
          <p:nvPr/>
        </p:nvSpPr>
        <p:spPr bwMode="auto">
          <a:xfrm>
            <a:off x="3073400" y="4622800"/>
            <a:ext cx="3543300" cy="25400"/>
          </a:xfrm>
          <a:prstGeom prst="line">
            <a:avLst/>
          </a:prstGeom>
          <a:noFill/>
          <a:ln w="38100">
            <a:solidFill>
              <a:srgbClr val="80008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78198" name="Text Box 22"/>
          <p:cNvSpPr txBox="1">
            <a:spLocks noChangeArrowheads="1"/>
          </p:cNvSpPr>
          <p:nvPr/>
        </p:nvSpPr>
        <p:spPr bwMode="auto">
          <a:xfrm>
            <a:off x="2463800" y="177800"/>
            <a:ext cx="467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b="1" i="1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Histogenese des Nervengewebes</a:t>
            </a:r>
          </a:p>
        </p:txBody>
      </p:sp>
      <p:sp>
        <p:nvSpPr>
          <p:cNvPr id="29718" name="Text Box 23"/>
          <p:cNvSpPr txBox="1">
            <a:spLocks noChangeArrowheads="1"/>
          </p:cNvSpPr>
          <p:nvPr/>
        </p:nvSpPr>
        <p:spPr bwMode="auto">
          <a:xfrm>
            <a:off x="6616700" y="1397000"/>
            <a:ext cx="2082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>
                <a:solidFill>
                  <a:srgbClr val="CC3300"/>
                </a:solidFill>
              </a:rPr>
              <a:t>äußere Randzone</a:t>
            </a:r>
            <a:endParaRPr lang="hu-HU" sz="1600" b="1"/>
          </a:p>
        </p:txBody>
      </p:sp>
      <p:sp>
        <p:nvSpPr>
          <p:cNvPr id="29719" name="Text Box 24"/>
          <p:cNvSpPr txBox="1">
            <a:spLocks noChangeArrowheads="1"/>
          </p:cNvSpPr>
          <p:nvPr/>
        </p:nvSpPr>
        <p:spPr bwMode="auto">
          <a:xfrm>
            <a:off x="6210300" y="5943600"/>
            <a:ext cx="1866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>
                <a:solidFill>
                  <a:srgbClr val="CC3300"/>
                </a:solidFill>
              </a:rPr>
              <a:t>innere Randzone</a:t>
            </a:r>
            <a:endParaRPr lang="hu-HU" sz="1600" b="1"/>
          </a:p>
        </p:txBody>
      </p:sp>
      <p:sp>
        <p:nvSpPr>
          <p:cNvPr id="29720" name="Text Box 25"/>
          <p:cNvSpPr txBox="1">
            <a:spLocks noChangeArrowheads="1"/>
          </p:cNvSpPr>
          <p:nvPr/>
        </p:nvSpPr>
        <p:spPr bwMode="auto">
          <a:xfrm>
            <a:off x="3365500" y="3505200"/>
            <a:ext cx="157321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>
                <a:solidFill>
                  <a:srgbClr val="CC3300"/>
                </a:solidFill>
              </a:rPr>
              <a:t>inter-kinetische Migration</a:t>
            </a:r>
          </a:p>
        </p:txBody>
      </p:sp>
      <p:sp>
        <p:nvSpPr>
          <p:cNvPr id="29721" name="Line 26"/>
          <p:cNvSpPr>
            <a:spLocks noChangeShapeType="1"/>
          </p:cNvSpPr>
          <p:nvPr/>
        </p:nvSpPr>
        <p:spPr bwMode="auto">
          <a:xfrm flipH="1">
            <a:off x="5803900" y="6121400"/>
            <a:ext cx="431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9722" name="Line 27"/>
          <p:cNvSpPr>
            <a:spLocks noChangeShapeType="1"/>
          </p:cNvSpPr>
          <p:nvPr/>
        </p:nvSpPr>
        <p:spPr bwMode="auto">
          <a:xfrm flipH="1">
            <a:off x="6311900" y="1587500"/>
            <a:ext cx="431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78204" name="Rectangle 28"/>
          <p:cNvSpPr>
            <a:spLocks noChangeArrowheads="1"/>
          </p:cNvSpPr>
          <p:nvPr/>
        </p:nvSpPr>
        <p:spPr bwMode="auto">
          <a:xfrm>
            <a:off x="1787525" y="1416050"/>
            <a:ext cx="314325" cy="40005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178205" name="Rectangle 29"/>
          <p:cNvSpPr>
            <a:spLocks noChangeArrowheads="1"/>
          </p:cNvSpPr>
          <p:nvPr/>
        </p:nvSpPr>
        <p:spPr bwMode="auto">
          <a:xfrm>
            <a:off x="1168400" y="2279650"/>
            <a:ext cx="1428750" cy="313055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178206" name="Line 30"/>
          <p:cNvSpPr>
            <a:spLocks noChangeShapeType="1"/>
          </p:cNvSpPr>
          <p:nvPr/>
        </p:nvSpPr>
        <p:spPr bwMode="auto">
          <a:xfrm>
            <a:off x="1968500" y="1816100"/>
            <a:ext cx="0" cy="469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8207" name="Line 31"/>
          <p:cNvSpPr>
            <a:spLocks noChangeShapeType="1"/>
          </p:cNvSpPr>
          <p:nvPr/>
        </p:nvSpPr>
        <p:spPr bwMode="auto">
          <a:xfrm flipV="1">
            <a:off x="8848725" y="2743200"/>
            <a:ext cx="0" cy="25019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78208" name="Line 32"/>
          <p:cNvSpPr>
            <a:spLocks noChangeShapeType="1"/>
          </p:cNvSpPr>
          <p:nvPr/>
        </p:nvSpPr>
        <p:spPr bwMode="auto">
          <a:xfrm flipV="1">
            <a:off x="2740025" y="2654300"/>
            <a:ext cx="0" cy="2501900"/>
          </a:xfrm>
          <a:prstGeom prst="line">
            <a:avLst/>
          </a:prstGeom>
          <a:noFill/>
          <a:ln w="38100">
            <a:solidFill>
              <a:srgbClr val="CC00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9728" name="Oval 33"/>
          <p:cNvSpPr>
            <a:spLocks noChangeArrowheads="1"/>
          </p:cNvSpPr>
          <p:nvPr/>
        </p:nvSpPr>
        <p:spPr bwMode="auto">
          <a:xfrm>
            <a:off x="3771900" y="6337300"/>
            <a:ext cx="1600200" cy="3683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hu-HU" sz="1600" b="1"/>
              <a:t>Zellspitzen</a:t>
            </a:r>
          </a:p>
        </p:txBody>
      </p:sp>
      <p:sp>
        <p:nvSpPr>
          <p:cNvPr id="29729" name="Oval 34"/>
          <p:cNvSpPr>
            <a:spLocks noChangeArrowheads="1"/>
          </p:cNvSpPr>
          <p:nvPr/>
        </p:nvSpPr>
        <p:spPr bwMode="auto">
          <a:xfrm>
            <a:off x="6807200" y="787400"/>
            <a:ext cx="1612900" cy="355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hu-HU" sz="1600" b="1"/>
              <a:t>Basalmembran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8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4" grpId="0" animBg="1"/>
      <p:bldP spid="178186" grpId="0" animBg="1"/>
      <p:bldP spid="178188" grpId="0" animBg="1"/>
      <p:bldP spid="178204" grpId="0" animBg="1"/>
      <p:bldP spid="178205" grpId="0" animBg="1"/>
      <p:bldP spid="178206" grpId="0" animBg="1"/>
      <p:bldP spid="178207" grpId="0" animBg="1"/>
      <p:bldP spid="17820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ChangeArrowheads="1"/>
          </p:cNvSpPr>
          <p:nvPr/>
        </p:nvSpPr>
        <p:spPr bwMode="auto">
          <a:xfrm>
            <a:off x="5270500" y="1422400"/>
            <a:ext cx="2857500" cy="2171700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2057400" y="1168400"/>
            <a:ext cx="2705100" cy="3460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/>
              <a:t>Neuroepitheliale Zelle</a:t>
            </a: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2222500" y="1866900"/>
            <a:ext cx="2457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/>
              <a:t>DNS-Synthese</a:t>
            </a:r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1854200" y="2489200"/>
            <a:ext cx="3149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/>
              <a:t>Kernwanderung, Verlust des äußeren Fortsatzes, Mitose</a:t>
            </a:r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5867400" y="1727200"/>
            <a:ext cx="1663700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/>
              <a:t>Mesenchym</a:t>
            </a:r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5727700" y="2933700"/>
            <a:ext cx="1930400" cy="34607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/>
              <a:t>Microglia</a:t>
            </a:r>
          </a:p>
        </p:txBody>
      </p:sp>
      <p:sp>
        <p:nvSpPr>
          <p:cNvPr id="30727" name="Text Box 9"/>
          <p:cNvSpPr txBox="1">
            <a:spLocks noChangeArrowheads="1"/>
          </p:cNvSpPr>
          <p:nvPr/>
        </p:nvSpPr>
        <p:spPr bwMode="auto">
          <a:xfrm>
            <a:off x="622300" y="5003800"/>
            <a:ext cx="1501775" cy="346075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/>
              <a:t>Neuronen</a:t>
            </a:r>
          </a:p>
        </p:txBody>
      </p:sp>
      <p:sp>
        <p:nvSpPr>
          <p:cNvPr id="30728" name="Text Box 11"/>
          <p:cNvSpPr txBox="1">
            <a:spLocks noChangeArrowheads="1"/>
          </p:cNvSpPr>
          <p:nvPr/>
        </p:nvSpPr>
        <p:spPr bwMode="auto">
          <a:xfrm>
            <a:off x="5664200" y="4178300"/>
            <a:ext cx="2082800" cy="346075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/>
              <a:t>Ependymzellen</a:t>
            </a:r>
          </a:p>
        </p:txBody>
      </p:sp>
      <p:sp>
        <p:nvSpPr>
          <p:cNvPr id="30729" name="Text Box 12"/>
          <p:cNvSpPr txBox="1">
            <a:spLocks noChangeArrowheads="1"/>
          </p:cNvSpPr>
          <p:nvPr/>
        </p:nvSpPr>
        <p:spPr bwMode="auto">
          <a:xfrm>
            <a:off x="2374900" y="5029200"/>
            <a:ext cx="1643063" cy="346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/>
              <a:t>Astroblasten</a:t>
            </a:r>
          </a:p>
        </p:txBody>
      </p:sp>
      <p:sp>
        <p:nvSpPr>
          <p:cNvPr id="30730" name="Text Box 13"/>
          <p:cNvSpPr txBox="1">
            <a:spLocks noChangeArrowheads="1"/>
          </p:cNvSpPr>
          <p:nvPr/>
        </p:nvSpPr>
        <p:spPr bwMode="auto">
          <a:xfrm>
            <a:off x="4787900" y="5918200"/>
            <a:ext cx="2413000" cy="34607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/>
              <a:t>Oligodendrogliazellen</a:t>
            </a:r>
          </a:p>
        </p:txBody>
      </p:sp>
      <p:sp>
        <p:nvSpPr>
          <p:cNvPr id="30731" name="Text Box 14"/>
          <p:cNvSpPr txBox="1">
            <a:spLocks noChangeArrowheads="1"/>
          </p:cNvSpPr>
          <p:nvPr/>
        </p:nvSpPr>
        <p:spPr bwMode="auto">
          <a:xfrm>
            <a:off x="4279900" y="5016500"/>
            <a:ext cx="2484438" cy="346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/>
              <a:t>Oligodendroglioblasten</a:t>
            </a:r>
          </a:p>
        </p:txBody>
      </p:sp>
      <p:sp>
        <p:nvSpPr>
          <p:cNvPr id="30732" name="Text Box 15"/>
          <p:cNvSpPr txBox="1">
            <a:spLocks noChangeArrowheads="1"/>
          </p:cNvSpPr>
          <p:nvPr/>
        </p:nvSpPr>
        <p:spPr bwMode="auto">
          <a:xfrm>
            <a:off x="863600" y="5956300"/>
            <a:ext cx="1562100" cy="5905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/>
              <a:t>plazmatische Astrozyten</a:t>
            </a:r>
          </a:p>
        </p:txBody>
      </p:sp>
      <p:sp>
        <p:nvSpPr>
          <p:cNvPr id="30733" name="Text Box 16"/>
          <p:cNvSpPr txBox="1">
            <a:spLocks noChangeArrowheads="1"/>
          </p:cNvSpPr>
          <p:nvPr/>
        </p:nvSpPr>
        <p:spPr bwMode="auto">
          <a:xfrm>
            <a:off x="3124200" y="5956300"/>
            <a:ext cx="1308100" cy="5905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/>
              <a:t>faserige Astrozyten</a:t>
            </a:r>
          </a:p>
        </p:txBody>
      </p:sp>
      <p:sp>
        <p:nvSpPr>
          <p:cNvPr id="30734" name="Line 17"/>
          <p:cNvSpPr>
            <a:spLocks noChangeShapeType="1"/>
          </p:cNvSpPr>
          <p:nvPr/>
        </p:nvSpPr>
        <p:spPr bwMode="auto">
          <a:xfrm>
            <a:off x="6718300" y="2095500"/>
            <a:ext cx="0" cy="850900"/>
          </a:xfrm>
          <a:prstGeom prst="line">
            <a:avLst/>
          </a:prstGeom>
          <a:noFill/>
          <a:ln w="76200">
            <a:solidFill>
              <a:srgbClr val="CCCC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0735" name="Line 18"/>
          <p:cNvSpPr>
            <a:spLocks noChangeShapeType="1"/>
          </p:cNvSpPr>
          <p:nvPr/>
        </p:nvSpPr>
        <p:spPr bwMode="auto">
          <a:xfrm>
            <a:off x="3429000" y="1511300"/>
            <a:ext cx="0" cy="44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0736" name="Line 19"/>
          <p:cNvSpPr>
            <a:spLocks noChangeShapeType="1"/>
          </p:cNvSpPr>
          <p:nvPr/>
        </p:nvSpPr>
        <p:spPr bwMode="auto">
          <a:xfrm>
            <a:off x="3429000" y="2959100"/>
            <a:ext cx="0" cy="44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0737" name="Line 20"/>
          <p:cNvSpPr>
            <a:spLocks noChangeShapeType="1"/>
          </p:cNvSpPr>
          <p:nvPr/>
        </p:nvSpPr>
        <p:spPr bwMode="auto">
          <a:xfrm>
            <a:off x="3429000" y="2146300"/>
            <a:ext cx="0" cy="44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0738" name="Line 21"/>
          <p:cNvSpPr>
            <a:spLocks noChangeShapeType="1"/>
          </p:cNvSpPr>
          <p:nvPr/>
        </p:nvSpPr>
        <p:spPr bwMode="auto">
          <a:xfrm flipH="1">
            <a:off x="2374900" y="3708400"/>
            <a:ext cx="685800" cy="4699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0739" name="Line 22"/>
          <p:cNvSpPr>
            <a:spLocks noChangeShapeType="1"/>
          </p:cNvSpPr>
          <p:nvPr/>
        </p:nvSpPr>
        <p:spPr bwMode="auto">
          <a:xfrm>
            <a:off x="3886200" y="3594100"/>
            <a:ext cx="2794000" cy="53340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0740" name="Line 23"/>
          <p:cNvSpPr>
            <a:spLocks noChangeShapeType="1"/>
          </p:cNvSpPr>
          <p:nvPr/>
        </p:nvSpPr>
        <p:spPr bwMode="auto">
          <a:xfrm>
            <a:off x="3479800" y="3670300"/>
            <a:ext cx="863600" cy="50800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0741" name="Line 24"/>
          <p:cNvSpPr>
            <a:spLocks noChangeShapeType="1"/>
          </p:cNvSpPr>
          <p:nvPr/>
        </p:nvSpPr>
        <p:spPr bwMode="auto">
          <a:xfrm flipH="1">
            <a:off x="1308100" y="4521200"/>
            <a:ext cx="685800" cy="4699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0742" name="Line 25"/>
          <p:cNvSpPr>
            <a:spLocks noChangeShapeType="1"/>
          </p:cNvSpPr>
          <p:nvPr/>
        </p:nvSpPr>
        <p:spPr bwMode="auto">
          <a:xfrm flipH="1">
            <a:off x="3429000" y="4521200"/>
            <a:ext cx="965200" cy="49530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0743" name="Line 26"/>
          <p:cNvSpPr>
            <a:spLocks noChangeShapeType="1"/>
          </p:cNvSpPr>
          <p:nvPr/>
        </p:nvSpPr>
        <p:spPr bwMode="auto">
          <a:xfrm>
            <a:off x="4635500" y="4533900"/>
            <a:ext cx="1168400" cy="45720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0744" name="Line 27"/>
          <p:cNvSpPr>
            <a:spLocks noChangeShapeType="1"/>
          </p:cNvSpPr>
          <p:nvPr/>
        </p:nvSpPr>
        <p:spPr bwMode="auto">
          <a:xfrm flipH="1">
            <a:off x="1638300" y="5397500"/>
            <a:ext cx="1663700" cy="508000"/>
          </a:xfrm>
          <a:prstGeom prst="line">
            <a:avLst/>
          </a:prstGeom>
          <a:noFill/>
          <a:ln w="76200">
            <a:solidFill>
              <a:srgbClr val="CCCC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0745" name="Line 28"/>
          <p:cNvSpPr>
            <a:spLocks noChangeShapeType="1"/>
          </p:cNvSpPr>
          <p:nvPr/>
        </p:nvSpPr>
        <p:spPr bwMode="auto">
          <a:xfrm>
            <a:off x="3492500" y="5410200"/>
            <a:ext cx="330200" cy="520700"/>
          </a:xfrm>
          <a:prstGeom prst="line">
            <a:avLst/>
          </a:prstGeom>
          <a:noFill/>
          <a:ln w="76200">
            <a:solidFill>
              <a:srgbClr val="CCCC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0746" name="Line 29"/>
          <p:cNvSpPr>
            <a:spLocks noChangeShapeType="1"/>
          </p:cNvSpPr>
          <p:nvPr/>
        </p:nvSpPr>
        <p:spPr bwMode="auto">
          <a:xfrm>
            <a:off x="5334000" y="5384800"/>
            <a:ext cx="723900" cy="533400"/>
          </a:xfrm>
          <a:prstGeom prst="line">
            <a:avLst/>
          </a:prstGeom>
          <a:noFill/>
          <a:ln w="76200">
            <a:solidFill>
              <a:srgbClr val="CCCC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79230" name="Text Box 30"/>
          <p:cNvSpPr txBox="1">
            <a:spLocks noChangeArrowheads="1"/>
          </p:cNvSpPr>
          <p:nvPr/>
        </p:nvSpPr>
        <p:spPr bwMode="auto">
          <a:xfrm>
            <a:off x="467544" y="444500"/>
            <a:ext cx="82809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2800" b="1" dirty="0" err="1">
                <a:latin typeface="+mn-lt"/>
              </a:rPr>
              <a:t>Differenzierung</a:t>
            </a:r>
            <a:r>
              <a:rPr lang="hu-HU" sz="2800" b="1" dirty="0">
                <a:latin typeface="+mn-lt"/>
              </a:rPr>
              <a:t> der </a:t>
            </a:r>
            <a:r>
              <a:rPr lang="hu-HU" sz="2800" b="1" dirty="0" err="1">
                <a:latin typeface="+mn-lt"/>
              </a:rPr>
              <a:t>Nerven-</a:t>
            </a:r>
            <a:r>
              <a:rPr lang="hu-HU" sz="2800" b="1" dirty="0">
                <a:latin typeface="+mn-lt"/>
              </a:rPr>
              <a:t> und </a:t>
            </a:r>
            <a:r>
              <a:rPr lang="hu-HU" sz="2800" b="1" dirty="0" err="1">
                <a:latin typeface="+mn-lt"/>
              </a:rPr>
              <a:t>Gliazellen</a:t>
            </a:r>
            <a:endParaRPr lang="hu-HU" sz="2800" b="1" dirty="0">
              <a:latin typeface="+mn-lt"/>
            </a:endParaRPr>
          </a:p>
        </p:txBody>
      </p:sp>
      <p:sp>
        <p:nvSpPr>
          <p:cNvPr id="30748" name="Text Box 31"/>
          <p:cNvSpPr txBox="1">
            <a:spLocks noChangeArrowheads="1"/>
          </p:cNvSpPr>
          <p:nvPr/>
        </p:nvSpPr>
        <p:spPr bwMode="auto">
          <a:xfrm>
            <a:off x="6908800" y="5016500"/>
            <a:ext cx="1955800" cy="346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/>
              <a:t>Radialglioblasten</a:t>
            </a:r>
          </a:p>
        </p:txBody>
      </p:sp>
      <p:sp>
        <p:nvSpPr>
          <p:cNvPr id="30749" name="Line 32"/>
          <p:cNvSpPr>
            <a:spLocks noChangeShapeType="1"/>
          </p:cNvSpPr>
          <p:nvPr/>
        </p:nvSpPr>
        <p:spPr bwMode="auto">
          <a:xfrm>
            <a:off x="5092700" y="4495800"/>
            <a:ext cx="2628900" cy="44450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0750" name="Text Box 33"/>
          <p:cNvSpPr txBox="1">
            <a:spLocks noChangeArrowheads="1"/>
          </p:cNvSpPr>
          <p:nvPr/>
        </p:nvSpPr>
        <p:spPr bwMode="auto">
          <a:xfrm>
            <a:off x="2590800" y="3352800"/>
            <a:ext cx="1524000" cy="34607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/>
              <a:t>Stammzellen</a:t>
            </a:r>
          </a:p>
        </p:txBody>
      </p:sp>
      <p:sp>
        <p:nvSpPr>
          <p:cNvPr id="30751" name="Text Box 8"/>
          <p:cNvSpPr txBox="1">
            <a:spLocks noChangeArrowheads="1"/>
          </p:cNvSpPr>
          <p:nvPr/>
        </p:nvSpPr>
        <p:spPr bwMode="auto">
          <a:xfrm>
            <a:off x="1562100" y="4178300"/>
            <a:ext cx="1511300" cy="346075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/>
              <a:t>Neuroblasten</a:t>
            </a:r>
          </a:p>
        </p:txBody>
      </p:sp>
      <p:sp>
        <p:nvSpPr>
          <p:cNvPr id="30752" name="Text Box 10"/>
          <p:cNvSpPr txBox="1">
            <a:spLocks noChangeArrowheads="1"/>
          </p:cNvSpPr>
          <p:nvPr/>
        </p:nvSpPr>
        <p:spPr bwMode="auto">
          <a:xfrm>
            <a:off x="3632200" y="4191000"/>
            <a:ext cx="1536700" cy="346075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/>
              <a:t>Glioblasten</a:t>
            </a:r>
          </a:p>
        </p:txBody>
      </p:sp>
      <p:sp>
        <p:nvSpPr>
          <p:cNvPr id="30753" name="Szövegdoboz 2"/>
          <p:cNvSpPr txBox="1">
            <a:spLocks noChangeArrowheads="1"/>
          </p:cNvSpPr>
          <p:nvPr/>
        </p:nvSpPr>
        <p:spPr bwMode="auto">
          <a:xfrm>
            <a:off x="3887788" y="3244850"/>
            <a:ext cx="1368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latin typeface="Trebuchet MS" pitchFamily="34" charset="0"/>
              </a:rPr>
              <a:t>22-23 ET</a:t>
            </a:r>
            <a:endParaRPr lang="de-DE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3600400" cy="686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6392" y="2996952"/>
            <a:ext cx="4885028" cy="352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0"/>
            <a:ext cx="7884368" cy="491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1624"/>
            <a:ext cx="9144000" cy="200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120680" cy="523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355166"/>
            <a:ext cx="5004047" cy="3502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1674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6444" y="0"/>
            <a:ext cx="4887555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498600"/>
            <a:ext cx="4953000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5836899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164" y="620687"/>
            <a:ext cx="7360236" cy="549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>
                <a:latin typeface="Lucida Sans Unicode" pitchFamily="34" charset="0"/>
              </a:rPr>
              <a:t>Entwiklung</a:t>
            </a:r>
            <a:r>
              <a:rPr lang="hu-HU" dirty="0">
                <a:latin typeface="Lucida Sans Unicode" pitchFamily="34" charset="0"/>
              </a:rPr>
              <a:t> der </a:t>
            </a:r>
            <a:r>
              <a:rPr lang="hu-HU" dirty="0" err="1">
                <a:latin typeface="Lucida Sans Unicode" pitchFamily="34" charset="0"/>
              </a:rPr>
              <a:t>Hirnbläschen</a:t>
            </a:r>
            <a:endParaRPr lang="hu-HU" dirty="0">
              <a:latin typeface="Lucida Sans Unicode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" y="412750"/>
            <a:ext cx="8951913" cy="603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4752528" cy="666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0" y="6475108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Hin</a:t>
            </a:r>
            <a:endParaRPr lang="de-DE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6444208" y="213285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32 ET </a:t>
            </a:r>
            <a:r>
              <a:rPr lang="hu-HU" dirty="0" err="1"/>
              <a:t>Frontalschnitt</a:t>
            </a:r>
            <a:endParaRPr lang="de-DE" dirty="0"/>
          </a:p>
        </p:txBody>
      </p:sp>
      <p:sp>
        <p:nvSpPr>
          <p:cNvPr id="5" name="Szövegdoboz 4"/>
          <p:cNvSpPr txBox="1"/>
          <p:nvPr/>
        </p:nvSpPr>
        <p:spPr>
          <a:xfrm>
            <a:off x="6444208" y="457183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32 ET </a:t>
            </a:r>
            <a:r>
              <a:rPr lang="hu-HU" dirty="0" err="1"/>
              <a:t>Horizontalschnitt</a:t>
            </a:r>
            <a:endParaRPr lang="de-DE" dirty="0"/>
          </a:p>
        </p:txBody>
      </p:sp>
      <p:sp>
        <p:nvSpPr>
          <p:cNvPr id="6" name="Szövegdoboz 5"/>
          <p:cNvSpPr txBox="1"/>
          <p:nvPr/>
        </p:nvSpPr>
        <p:spPr>
          <a:xfrm>
            <a:off x="6516216" y="47667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Ohrbläschen</a:t>
            </a:r>
            <a:endParaRPr lang="de-DE" dirty="0"/>
          </a:p>
        </p:txBody>
      </p:sp>
      <p:cxnSp>
        <p:nvCxnSpPr>
          <p:cNvPr id="7" name="Egyenes összekötő nyíllal 6"/>
          <p:cNvCxnSpPr/>
          <p:nvPr/>
        </p:nvCxnSpPr>
        <p:spPr>
          <a:xfrm flipH="1">
            <a:off x="5436096" y="764704"/>
            <a:ext cx="1080120" cy="57606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H="1">
            <a:off x="5292080" y="764704"/>
            <a:ext cx="1224136" cy="374441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2915816" y="3501008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/>
              <a:t>Rhombencephalon</a:t>
            </a:r>
            <a:endParaRPr lang="de-DE" sz="10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059832" y="4509120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err="1"/>
              <a:t>Rhombomeren</a:t>
            </a:r>
            <a:endParaRPr lang="de-DE" sz="1000" dirty="0"/>
          </a:p>
        </p:txBody>
      </p:sp>
      <p:cxnSp>
        <p:nvCxnSpPr>
          <p:cNvPr id="11" name="Egyenes összekötő nyíllal 10"/>
          <p:cNvCxnSpPr/>
          <p:nvPr/>
        </p:nvCxnSpPr>
        <p:spPr>
          <a:xfrm flipV="1">
            <a:off x="3923928" y="3861048"/>
            <a:ext cx="432048" cy="57606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>
            <a:off x="3923928" y="4437112"/>
            <a:ext cx="360040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2771800" y="332656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/>
              <a:t>Rhombencephalon</a:t>
            </a:r>
            <a:endParaRPr lang="de-DE" sz="1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050" y="19050"/>
            <a:ext cx="7581900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0829" y="1"/>
            <a:ext cx="5761491" cy="685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685" y="0"/>
            <a:ext cx="799263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176" y="0"/>
            <a:ext cx="8824311" cy="682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867" y="-4670"/>
            <a:ext cx="6188477" cy="686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23850" y="2130425"/>
            <a:ext cx="8496300" cy="1470025"/>
          </a:xfrm>
        </p:spPr>
        <p:txBody>
          <a:bodyPr/>
          <a:lstStyle/>
          <a:p>
            <a:r>
              <a:rPr lang="hu-HU" sz="4000" dirty="0" err="1"/>
              <a:t>Entwicklung</a:t>
            </a:r>
            <a:r>
              <a:rPr lang="hu-HU" sz="4000" dirty="0"/>
              <a:t> der </a:t>
            </a:r>
            <a:r>
              <a:rPr lang="hu-HU" sz="4000" dirty="0" err="1"/>
              <a:t>Rückenmark</a:t>
            </a:r>
            <a:endParaRPr lang="hu-HU" sz="4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82729"/>
            <a:ext cx="5400600" cy="660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0" y="1701800"/>
            <a:ext cx="3505200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2800" b="1" dirty="0">
                <a:latin typeface="+mn-lt"/>
              </a:rPr>
              <a:t>Neuroepithel</a:t>
            </a:r>
          </a:p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dirty="0" err="1"/>
              <a:t>Mehrreihiges</a:t>
            </a:r>
            <a:r>
              <a:rPr lang="hu-HU" dirty="0"/>
              <a:t> </a:t>
            </a:r>
            <a:r>
              <a:rPr lang="hu-HU" dirty="0" err="1"/>
              <a:t>zylindrisches</a:t>
            </a:r>
            <a:r>
              <a:rPr lang="hu-HU" dirty="0"/>
              <a:t> </a:t>
            </a:r>
            <a:r>
              <a:rPr lang="hu-HU" dirty="0" err="1"/>
              <a:t>Epithel</a:t>
            </a:r>
            <a:r>
              <a:rPr lang="hu-HU" dirty="0"/>
              <a:t> in der </a:t>
            </a:r>
            <a:r>
              <a:rPr lang="hu-HU" dirty="0" err="1"/>
              <a:t>Wand</a:t>
            </a:r>
            <a:r>
              <a:rPr lang="hu-HU" dirty="0"/>
              <a:t> des </a:t>
            </a:r>
            <a:r>
              <a:rPr lang="hu-HU" dirty="0" err="1"/>
              <a:t>Neuralrohrs</a:t>
            </a:r>
            <a:r>
              <a:rPr lang="hu-HU" dirty="0"/>
              <a:t> (</a:t>
            </a:r>
            <a:r>
              <a:rPr lang="hu-HU" dirty="0" err="1"/>
              <a:t>Scanning</a:t>
            </a:r>
            <a:r>
              <a:rPr lang="hu-HU" dirty="0"/>
              <a:t> </a:t>
            </a:r>
            <a:r>
              <a:rPr lang="hu-HU" dirty="0" err="1"/>
              <a:t>Elektronenmikroskopie</a:t>
            </a:r>
            <a:r>
              <a:rPr lang="hu-HU" dirty="0"/>
              <a:t>)</a:t>
            </a:r>
          </a:p>
        </p:txBody>
      </p:sp>
      <p:pic>
        <p:nvPicPr>
          <p:cNvPr id="15362" name="Kép 2" descr="Larsen 9-3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5975" y="39688"/>
            <a:ext cx="5145088" cy="678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78441"/>
            <a:ext cx="6192688" cy="6701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8495"/>
            <a:ext cx="7272807" cy="672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213" y="276225"/>
            <a:ext cx="5743575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987824" y="5517232"/>
            <a:ext cx="3315444" cy="37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dirty="0"/>
              <a:t>Lumen des </a:t>
            </a:r>
            <a:r>
              <a:rPr lang="hu-HU" dirty="0" err="1"/>
              <a:t>Neuralrohrs</a:t>
            </a:r>
            <a:endParaRPr lang="hu-HU" dirty="0"/>
          </a:p>
        </p:txBody>
      </p:sp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0" y="241300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2800" b="1" dirty="0" err="1">
                <a:latin typeface="Arial" pitchFamily="34" charset="0"/>
                <a:cs typeface="Arial" pitchFamily="34" charset="0"/>
              </a:rPr>
              <a:t>Phasen</a:t>
            </a:r>
            <a:r>
              <a:rPr lang="hu-HU" sz="2800" b="1" dirty="0">
                <a:latin typeface="Arial" pitchFamily="34" charset="0"/>
                <a:cs typeface="Arial" pitchFamily="34" charset="0"/>
              </a:rPr>
              <a:t> des </a:t>
            </a:r>
            <a:r>
              <a:rPr lang="hu-HU" sz="2800" b="1" dirty="0" err="1">
                <a:latin typeface="Arial" pitchFamily="34" charset="0"/>
                <a:cs typeface="Arial" pitchFamily="34" charset="0"/>
              </a:rPr>
              <a:t>Zellzyklus</a:t>
            </a:r>
            <a:r>
              <a:rPr lang="hu-HU" sz="2800" b="1" dirty="0">
                <a:latin typeface="Arial" pitchFamily="34" charset="0"/>
                <a:cs typeface="Arial" pitchFamily="34" charset="0"/>
              </a:rPr>
              <a:t>: „</a:t>
            </a:r>
            <a:r>
              <a:rPr lang="hu-HU" sz="2800" b="1" dirty="0" err="1">
                <a:latin typeface="Arial" pitchFamily="34" charset="0"/>
                <a:cs typeface="Arial" pitchFamily="34" charset="0"/>
              </a:rPr>
              <a:t>nukleäre</a:t>
            </a:r>
            <a:r>
              <a:rPr lang="hu-H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800" b="1" dirty="0" err="1">
                <a:latin typeface="Arial" pitchFamily="34" charset="0"/>
                <a:cs typeface="Arial" pitchFamily="34" charset="0"/>
              </a:rPr>
              <a:t>Migration</a:t>
            </a:r>
            <a:r>
              <a:rPr lang="hu-HU" sz="2800" b="1" dirty="0">
                <a:latin typeface="Arial" pitchFamily="34" charset="0"/>
                <a:cs typeface="Arial" pitchFamily="34" charset="0"/>
              </a:rPr>
              <a:t>”</a:t>
            </a:r>
          </a:p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endParaRPr lang="hu-HU" sz="3200" b="1" dirty="0">
              <a:latin typeface="+mn-lt"/>
            </a:endParaRPr>
          </a:p>
        </p:txBody>
      </p:sp>
      <p:grpSp>
        <p:nvGrpSpPr>
          <p:cNvPr id="26" name="Csoportba foglalás 25"/>
          <p:cNvGrpSpPr/>
          <p:nvPr/>
        </p:nvGrpSpPr>
        <p:grpSpPr>
          <a:xfrm>
            <a:off x="0" y="764704"/>
            <a:ext cx="9144000" cy="4759469"/>
            <a:chOff x="0" y="1147619"/>
            <a:chExt cx="9144000" cy="4759469"/>
          </a:xfrm>
        </p:grpSpPr>
        <p:pic>
          <p:nvPicPr>
            <p:cNvPr id="16385" name="Picture 2" descr="histogenesis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343025"/>
              <a:ext cx="9144000" cy="4564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88" name="Text Box 5"/>
            <p:cNvSpPr txBox="1">
              <a:spLocks noChangeArrowheads="1"/>
            </p:cNvSpPr>
            <p:nvPr/>
          </p:nvSpPr>
          <p:spPr bwMode="auto">
            <a:xfrm>
              <a:off x="35496" y="1171600"/>
              <a:ext cx="812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hu-HU" dirty="0"/>
                <a:t>G1</a:t>
              </a:r>
            </a:p>
          </p:txBody>
        </p:sp>
        <p:sp>
          <p:nvSpPr>
            <p:cNvPr id="16389" name="Text Box 6"/>
            <p:cNvSpPr txBox="1">
              <a:spLocks noChangeArrowheads="1"/>
            </p:cNvSpPr>
            <p:nvPr/>
          </p:nvSpPr>
          <p:spPr bwMode="auto">
            <a:xfrm>
              <a:off x="4495800" y="1174158"/>
              <a:ext cx="812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hu-HU" dirty="0"/>
                <a:t>G2</a:t>
              </a:r>
            </a:p>
          </p:txBody>
        </p:sp>
        <p:sp>
          <p:nvSpPr>
            <p:cNvPr id="16390" name="Text Box 7"/>
            <p:cNvSpPr txBox="1">
              <a:spLocks noChangeArrowheads="1"/>
            </p:cNvSpPr>
            <p:nvPr/>
          </p:nvSpPr>
          <p:spPr bwMode="auto">
            <a:xfrm>
              <a:off x="7624602" y="1164310"/>
              <a:ext cx="812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hu-HU" dirty="0"/>
                <a:t>G1</a:t>
              </a:r>
            </a:p>
          </p:txBody>
        </p:sp>
        <p:sp>
          <p:nvSpPr>
            <p:cNvPr id="16391" name="Text Box 8"/>
            <p:cNvSpPr txBox="1">
              <a:spLocks noChangeArrowheads="1"/>
            </p:cNvSpPr>
            <p:nvPr/>
          </p:nvSpPr>
          <p:spPr bwMode="auto">
            <a:xfrm>
              <a:off x="1921837" y="1173327"/>
              <a:ext cx="8001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hu-HU" dirty="0"/>
                <a:t>S</a:t>
              </a:r>
              <a:endParaRPr lang="hu-HU" sz="1400" dirty="0"/>
            </a:p>
          </p:txBody>
        </p:sp>
        <p:sp>
          <p:nvSpPr>
            <p:cNvPr id="16392" name="Text Box 9"/>
            <p:cNvSpPr txBox="1">
              <a:spLocks noChangeArrowheads="1"/>
            </p:cNvSpPr>
            <p:nvPr/>
          </p:nvSpPr>
          <p:spPr bwMode="auto">
            <a:xfrm>
              <a:off x="6146800" y="1147619"/>
              <a:ext cx="8255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hu-HU" dirty="0"/>
                <a:t>M</a:t>
              </a:r>
              <a:endParaRPr lang="hu-HU" sz="1400" dirty="0"/>
            </a:p>
          </p:txBody>
        </p:sp>
      </p:grp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7092280" y="5517232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b="1" dirty="0">
                <a:solidFill>
                  <a:srgbClr val="C00000"/>
                </a:solidFill>
              </a:rPr>
              <a:t>„</a:t>
            </a:r>
            <a:r>
              <a:rPr lang="hu-HU" b="1" dirty="0" err="1">
                <a:solidFill>
                  <a:srgbClr val="C00000"/>
                </a:solidFill>
              </a:rPr>
              <a:t>vertikale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b="1" dirty="0" err="1">
                <a:solidFill>
                  <a:srgbClr val="C00000"/>
                </a:solidFill>
              </a:rPr>
              <a:t>Verteilung</a:t>
            </a:r>
            <a:r>
              <a:rPr lang="hu-HU" b="1" dirty="0">
                <a:solidFill>
                  <a:srgbClr val="C00000"/>
                </a:solidFill>
              </a:rPr>
              <a:t>”</a:t>
            </a:r>
          </a:p>
        </p:txBody>
      </p:sp>
      <p:sp>
        <p:nvSpPr>
          <p:cNvPr id="16394" name="Line 11"/>
          <p:cNvSpPr>
            <a:spLocks noChangeShapeType="1"/>
          </p:cNvSpPr>
          <p:nvPr/>
        </p:nvSpPr>
        <p:spPr bwMode="auto">
          <a:xfrm>
            <a:off x="7937500" y="2019300"/>
            <a:ext cx="0" cy="863600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grpSp>
        <p:nvGrpSpPr>
          <p:cNvPr id="28" name="Csoportba foglalás 27"/>
          <p:cNvGrpSpPr/>
          <p:nvPr/>
        </p:nvGrpSpPr>
        <p:grpSpPr>
          <a:xfrm rot="5400000">
            <a:off x="409228" y="5647556"/>
            <a:ext cx="1340768" cy="1080120"/>
            <a:chOff x="395536" y="5589240"/>
            <a:chExt cx="1698254" cy="126876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5589240"/>
              <a:ext cx="1698254" cy="1268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églalap 26"/>
            <p:cNvSpPr/>
            <p:nvPr/>
          </p:nvSpPr>
          <p:spPr>
            <a:xfrm>
              <a:off x="827584" y="5949280"/>
              <a:ext cx="504056" cy="2160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Kép 1" descr="Hamilton  1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14313"/>
            <a:ext cx="8429625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Kép 1" descr="Hamilton  1a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357188"/>
            <a:ext cx="88106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Kép 1" descr="Hamilton 3a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571500"/>
            <a:ext cx="7358063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Kép 1" descr="Hamilton  2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17475"/>
            <a:ext cx="8072438" cy="657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oktatás\neurodevelopment\histogenesis.bmp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128713" y="1317625"/>
            <a:ext cx="579437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584200" y="939800"/>
            <a:ext cx="13462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Neuralrohr</a:t>
            </a: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2400300" y="927100"/>
            <a:ext cx="18161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undifferenzierte neuroepitheliale Zelle</a:t>
            </a: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3517900" y="1765300"/>
            <a:ext cx="138906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Neuroblast</a:t>
            </a: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5486400" y="1790700"/>
            <a:ext cx="1054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Neuron</a:t>
            </a: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6732240" y="2132856"/>
            <a:ext cx="812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 dirty="0"/>
              <a:t>Pia</a:t>
            </a:r>
          </a:p>
        </p:txBody>
      </p:sp>
      <p:sp>
        <p:nvSpPr>
          <p:cNvPr id="178184" name="Text Box 8"/>
          <p:cNvSpPr txBox="1">
            <a:spLocks noChangeArrowheads="1"/>
          </p:cNvSpPr>
          <p:nvPr/>
        </p:nvSpPr>
        <p:spPr bwMode="auto">
          <a:xfrm>
            <a:off x="6732240" y="2636912"/>
            <a:ext cx="1932756" cy="431552"/>
          </a:xfrm>
          <a:prstGeom prst="rect">
            <a:avLst/>
          </a:prstGeom>
          <a:solidFill>
            <a:schemeClr val="hlink">
              <a:alpha val="25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/>
              <a:t>Zona </a:t>
            </a:r>
            <a:r>
              <a:rPr lang="hu-HU" sz="1600" b="1" dirty="0" err="1"/>
              <a:t>marginalis</a:t>
            </a:r>
            <a:endParaRPr lang="hu-HU" sz="1600" b="1" dirty="0"/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6375400" y="3162300"/>
            <a:ext cx="15494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Glioblast</a:t>
            </a:r>
          </a:p>
        </p:txBody>
      </p:sp>
      <p:sp>
        <p:nvSpPr>
          <p:cNvPr id="178186" name="Text Box 10"/>
          <p:cNvSpPr txBox="1">
            <a:spLocks noChangeArrowheads="1"/>
          </p:cNvSpPr>
          <p:nvPr/>
        </p:nvSpPr>
        <p:spPr bwMode="auto">
          <a:xfrm>
            <a:off x="6718300" y="3492500"/>
            <a:ext cx="1892300" cy="796925"/>
          </a:xfrm>
          <a:prstGeom prst="rect">
            <a:avLst/>
          </a:prstGeom>
          <a:solidFill>
            <a:schemeClr val="hlink">
              <a:alpha val="25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/>
              <a:t>Zona </a:t>
            </a:r>
            <a:r>
              <a:rPr lang="hu-HU" sz="1600" b="1" dirty="0" err="1"/>
              <a:t>intermedia</a:t>
            </a:r>
            <a:r>
              <a:rPr lang="hu-HU" sz="1600" b="1" dirty="0"/>
              <a:t> (</a:t>
            </a:r>
            <a:r>
              <a:rPr lang="hu-HU" sz="1600" b="1" dirty="0" err="1"/>
              <a:t>postmitotische</a:t>
            </a:r>
            <a:r>
              <a:rPr lang="hu-HU" sz="1600" b="1" dirty="0"/>
              <a:t> </a:t>
            </a:r>
            <a:r>
              <a:rPr lang="hu-HU" sz="1600" b="1" dirty="0" err="1"/>
              <a:t>Zelle</a:t>
            </a:r>
            <a:r>
              <a:rPr lang="hu-HU" sz="1600" b="1" dirty="0"/>
              <a:t>)</a:t>
            </a:r>
          </a:p>
        </p:txBody>
      </p:sp>
      <p:sp>
        <p:nvSpPr>
          <p:cNvPr id="29706" name="Text Box 11"/>
          <p:cNvSpPr txBox="1">
            <a:spLocks noChangeArrowheads="1"/>
          </p:cNvSpPr>
          <p:nvPr/>
        </p:nvSpPr>
        <p:spPr bwMode="auto">
          <a:xfrm>
            <a:off x="6477000" y="4305300"/>
            <a:ext cx="1766888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radiäres Glia</a:t>
            </a:r>
          </a:p>
        </p:txBody>
      </p:sp>
      <p:sp>
        <p:nvSpPr>
          <p:cNvPr id="178188" name="Text Box 12"/>
          <p:cNvSpPr txBox="1">
            <a:spLocks noChangeArrowheads="1"/>
          </p:cNvSpPr>
          <p:nvPr/>
        </p:nvSpPr>
        <p:spPr bwMode="auto">
          <a:xfrm>
            <a:off x="6705600" y="4724400"/>
            <a:ext cx="2003425" cy="576263"/>
          </a:xfrm>
          <a:prstGeom prst="rect">
            <a:avLst/>
          </a:prstGeom>
          <a:solidFill>
            <a:schemeClr val="hlink">
              <a:alpha val="25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/>
              <a:t>Zona </a:t>
            </a:r>
            <a:r>
              <a:rPr lang="hu-HU" sz="1600" b="1" dirty="0" err="1"/>
              <a:t>ventricularis</a:t>
            </a:r>
            <a:r>
              <a:rPr lang="hu-HU" sz="1600" b="1" dirty="0"/>
              <a:t> (</a:t>
            </a:r>
            <a:r>
              <a:rPr lang="hu-HU" sz="1600" b="1" dirty="0" err="1"/>
              <a:t>mitotica</a:t>
            </a:r>
            <a:r>
              <a:rPr lang="hu-HU" sz="1600" b="1" dirty="0"/>
              <a:t>)</a:t>
            </a:r>
          </a:p>
        </p:txBody>
      </p:sp>
      <p:sp>
        <p:nvSpPr>
          <p:cNvPr id="29708" name="Text Box 13"/>
          <p:cNvSpPr txBox="1">
            <a:spLocks noChangeArrowheads="1"/>
          </p:cNvSpPr>
          <p:nvPr/>
        </p:nvSpPr>
        <p:spPr bwMode="auto">
          <a:xfrm>
            <a:off x="5702300" y="55245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ependymale Zelle</a:t>
            </a:r>
          </a:p>
        </p:txBody>
      </p:sp>
      <p:sp>
        <p:nvSpPr>
          <p:cNvPr id="29709" name="Text Box 14"/>
          <p:cNvSpPr txBox="1">
            <a:spLocks noChangeArrowheads="1"/>
          </p:cNvSpPr>
          <p:nvPr/>
        </p:nvSpPr>
        <p:spPr bwMode="auto">
          <a:xfrm>
            <a:off x="177800" y="5562600"/>
            <a:ext cx="2552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Zellvermehrungen (mehrreihiges, hochprismatisches Neuralepithel)</a:t>
            </a:r>
          </a:p>
        </p:txBody>
      </p:sp>
      <p:sp>
        <p:nvSpPr>
          <p:cNvPr id="29710" name="Text Box 15"/>
          <p:cNvSpPr txBox="1">
            <a:spLocks noChangeArrowheads="1"/>
          </p:cNvSpPr>
          <p:nvPr/>
        </p:nvSpPr>
        <p:spPr bwMode="auto">
          <a:xfrm>
            <a:off x="2843808" y="6273800"/>
            <a:ext cx="3452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 dirty="0"/>
              <a:t>Membrana limitans int. (luminale</a:t>
            </a:r>
          </a:p>
          <a:p>
            <a:pPr algn="ctr" eaLnBrk="0" hangingPunct="0"/>
            <a:r>
              <a:rPr lang="hu-HU" sz="1600" b="1" dirty="0"/>
              <a:t> </a:t>
            </a:r>
            <a:r>
              <a:rPr lang="hu-HU" sz="1600" b="1" dirty="0" err="1"/>
              <a:t>Oberfläche</a:t>
            </a:r>
            <a:r>
              <a:rPr lang="hu-HU" sz="1600" b="1" dirty="0"/>
              <a:t> des </a:t>
            </a:r>
            <a:r>
              <a:rPr lang="hu-HU" sz="1600" b="1" dirty="0" err="1"/>
              <a:t>Neuralrohrs</a:t>
            </a:r>
            <a:r>
              <a:rPr lang="hu-HU" sz="1600" b="1" dirty="0"/>
              <a:t>)</a:t>
            </a:r>
          </a:p>
        </p:txBody>
      </p:sp>
      <p:sp>
        <p:nvSpPr>
          <p:cNvPr id="29711" name="Text Box 16"/>
          <p:cNvSpPr txBox="1">
            <a:spLocks noChangeArrowheads="1"/>
          </p:cNvSpPr>
          <p:nvPr/>
        </p:nvSpPr>
        <p:spPr bwMode="auto">
          <a:xfrm>
            <a:off x="4572000" y="836712"/>
            <a:ext cx="3888432" cy="52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 dirty="0"/>
              <a:t>Membrana limitans </a:t>
            </a:r>
            <a:r>
              <a:rPr lang="hu-HU" sz="1600" b="1" dirty="0" err="1"/>
              <a:t>ext</a:t>
            </a:r>
            <a:r>
              <a:rPr lang="hu-HU" sz="1600" b="1" dirty="0"/>
              <a:t>.</a:t>
            </a:r>
          </a:p>
          <a:p>
            <a:pPr algn="ctr" eaLnBrk="0" hangingPunct="0"/>
            <a:r>
              <a:rPr lang="hu-HU" sz="1600" b="1" dirty="0"/>
              <a:t>(</a:t>
            </a:r>
            <a:r>
              <a:rPr lang="hu-HU" sz="1600" b="1" dirty="0" err="1"/>
              <a:t>äußere</a:t>
            </a:r>
            <a:r>
              <a:rPr lang="hu-HU" sz="1600" b="1" dirty="0"/>
              <a:t> </a:t>
            </a:r>
            <a:r>
              <a:rPr lang="hu-HU" sz="1600" b="1" dirty="0" err="1"/>
              <a:t>Oberfläche</a:t>
            </a:r>
            <a:r>
              <a:rPr lang="hu-HU" sz="1600" b="1" dirty="0"/>
              <a:t> des </a:t>
            </a:r>
            <a:r>
              <a:rPr lang="hu-HU" sz="1600" b="1" dirty="0" err="1"/>
              <a:t>Neuralrohrs</a:t>
            </a:r>
            <a:r>
              <a:rPr lang="hu-HU" sz="1600" b="1" dirty="0"/>
              <a:t>)</a:t>
            </a:r>
          </a:p>
        </p:txBody>
      </p:sp>
      <p:sp>
        <p:nvSpPr>
          <p:cNvPr id="29712" name="Line 17"/>
          <p:cNvSpPr>
            <a:spLocks noChangeShapeType="1"/>
          </p:cNvSpPr>
          <p:nvPr/>
        </p:nvSpPr>
        <p:spPr bwMode="auto">
          <a:xfrm flipH="1" flipV="1">
            <a:off x="4716016" y="5445224"/>
            <a:ext cx="0" cy="86409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9713" name="Line 18"/>
          <p:cNvSpPr>
            <a:spLocks noChangeShapeType="1"/>
          </p:cNvSpPr>
          <p:nvPr/>
        </p:nvSpPr>
        <p:spPr bwMode="auto">
          <a:xfrm flipH="1">
            <a:off x="4699000" y="1412776"/>
            <a:ext cx="953120" cy="105102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9714" name="Text Box 19"/>
          <p:cNvSpPr txBox="1">
            <a:spLocks noChangeArrowheads="1"/>
          </p:cNvSpPr>
          <p:nvPr/>
        </p:nvSpPr>
        <p:spPr bwMode="auto">
          <a:xfrm>
            <a:off x="3187700" y="2552700"/>
            <a:ext cx="12319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hu-HU" sz="1600" b="1"/>
              <a:t>DNS Synthese</a:t>
            </a:r>
          </a:p>
        </p:txBody>
      </p:sp>
      <p:sp>
        <p:nvSpPr>
          <p:cNvPr id="29715" name="Line 20"/>
          <p:cNvSpPr>
            <a:spLocks noChangeShapeType="1"/>
          </p:cNvSpPr>
          <p:nvPr/>
        </p:nvSpPr>
        <p:spPr bwMode="auto">
          <a:xfrm>
            <a:off x="3187700" y="3213100"/>
            <a:ext cx="3543300" cy="25400"/>
          </a:xfrm>
          <a:prstGeom prst="line">
            <a:avLst/>
          </a:prstGeom>
          <a:noFill/>
          <a:ln w="38100">
            <a:solidFill>
              <a:srgbClr val="80008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9716" name="Line 21"/>
          <p:cNvSpPr>
            <a:spLocks noChangeShapeType="1"/>
          </p:cNvSpPr>
          <p:nvPr/>
        </p:nvSpPr>
        <p:spPr bwMode="auto">
          <a:xfrm>
            <a:off x="3073400" y="4622800"/>
            <a:ext cx="3543300" cy="25400"/>
          </a:xfrm>
          <a:prstGeom prst="line">
            <a:avLst/>
          </a:prstGeom>
          <a:noFill/>
          <a:ln w="38100">
            <a:solidFill>
              <a:srgbClr val="80008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78198" name="Text Box 22"/>
          <p:cNvSpPr txBox="1">
            <a:spLocks noChangeArrowheads="1"/>
          </p:cNvSpPr>
          <p:nvPr/>
        </p:nvSpPr>
        <p:spPr bwMode="auto">
          <a:xfrm>
            <a:off x="0" y="116632"/>
            <a:ext cx="63098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3200" b="1" dirty="0" err="1">
                <a:latin typeface="+mn-lt"/>
              </a:rPr>
              <a:t>Histogenese</a:t>
            </a:r>
            <a:r>
              <a:rPr lang="hu-HU" sz="3200" b="1" dirty="0">
                <a:latin typeface="+mn-lt"/>
              </a:rPr>
              <a:t> des </a:t>
            </a:r>
            <a:r>
              <a:rPr lang="hu-HU" sz="3200" b="1" dirty="0" err="1">
                <a:latin typeface="+mn-lt"/>
              </a:rPr>
              <a:t>Nervengewebes</a:t>
            </a:r>
            <a:endParaRPr lang="hu-HU" sz="3200" b="1" dirty="0">
              <a:latin typeface="+mn-lt"/>
            </a:endParaRPr>
          </a:p>
        </p:txBody>
      </p:sp>
      <p:sp>
        <p:nvSpPr>
          <p:cNvPr id="29718" name="Text Box 23"/>
          <p:cNvSpPr txBox="1">
            <a:spLocks noChangeArrowheads="1"/>
          </p:cNvSpPr>
          <p:nvPr/>
        </p:nvSpPr>
        <p:spPr bwMode="auto">
          <a:xfrm>
            <a:off x="7061200" y="404664"/>
            <a:ext cx="2082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 dirty="0" err="1">
                <a:solidFill>
                  <a:srgbClr val="CC3300"/>
                </a:solidFill>
              </a:rPr>
              <a:t>äußere</a:t>
            </a:r>
            <a:r>
              <a:rPr lang="hu-HU" sz="1600" b="1" dirty="0">
                <a:solidFill>
                  <a:srgbClr val="CC3300"/>
                </a:solidFill>
              </a:rPr>
              <a:t> </a:t>
            </a:r>
            <a:r>
              <a:rPr lang="hu-HU" sz="1600" b="1" dirty="0" err="1">
                <a:solidFill>
                  <a:srgbClr val="CC3300"/>
                </a:solidFill>
              </a:rPr>
              <a:t>Randzone</a:t>
            </a:r>
            <a:endParaRPr lang="hu-HU" sz="1600" b="1" dirty="0"/>
          </a:p>
        </p:txBody>
      </p:sp>
      <p:sp>
        <p:nvSpPr>
          <p:cNvPr id="29719" name="Text Box 24"/>
          <p:cNvSpPr txBox="1">
            <a:spLocks noChangeArrowheads="1"/>
          </p:cNvSpPr>
          <p:nvPr/>
        </p:nvSpPr>
        <p:spPr bwMode="auto">
          <a:xfrm>
            <a:off x="6948264" y="6381328"/>
            <a:ext cx="1866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 dirty="0" err="1">
                <a:solidFill>
                  <a:srgbClr val="CC3300"/>
                </a:solidFill>
              </a:rPr>
              <a:t>innere</a:t>
            </a:r>
            <a:r>
              <a:rPr lang="hu-HU" sz="1600" b="1" dirty="0">
                <a:solidFill>
                  <a:srgbClr val="CC3300"/>
                </a:solidFill>
              </a:rPr>
              <a:t> </a:t>
            </a:r>
            <a:r>
              <a:rPr lang="hu-HU" sz="1600" b="1" dirty="0" err="1">
                <a:solidFill>
                  <a:srgbClr val="CC3300"/>
                </a:solidFill>
              </a:rPr>
              <a:t>Randzone</a:t>
            </a:r>
            <a:endParaRPr lang="hu-HU" sz="1600" b="1" dirty="0"/>
          </a:p>
        </p:txBody>
      </p:sp>
      <p:sp>
        <p:nvSpPr>
          <p:cNvPr id="29720" name="Text Box 25"/>
          <p:cNvSpPr txBox="1">
            <a:spLocks noChangeArrowheads="1"/>
          </p:cNvSpPr>
          <p:nvPr/>
        </p:nvSpPr>
        <p:spPr bwMode="auto">
          <a:xfrm>
            <a:off x="3365500" y="3505200"/>
            <a:ext cx="157321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>
                <a:solidFill>
                  <a:srgbClr val="CC3300"/>
                </a:solidFill>
              </a:rPr>
              <a:t>inter-kinetische Migration</a:t>
            </a:r>
          </a:p>
        </p:txBody>
      </p:sp>
      <p:sp>
        <p:nvSpPr>
          <p:cNvPr id="29721" name="Line 26"/>
          <p:cNvSpPr>
            <a:spLocks noChangeShapeType="1"/>
          </p:cNvSpPr>
          <p:nvPr/>
        </p:nvSpPr>
        <p:spPr bwMode="auto">
          <a:xfrm flipH="1">
            <a:off x="6300192" y="6597352"/>
            <a:ext cx="431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9722" name="Line 27"/>
          <p:cNvSpPr>
            <a:spLocks noChangeShapeType="1"/>
          </p:cNvSpPr>
          <p:nvPr/>
        </p:nvSpPr>
        <p:spPr bwMode="auto">
          <a:xfrm flipH="1">
            <a:off x="6876256" y="692696"/>
            <a:ext cx="287784" cy="216024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78204" name="Rectangle 28"/>
          <p:cNvSpPr>
            <a:spLocks noChangeArrowheads="1"/>
          </p:cNvSpPr>
          <p:nvPr/>
        </p:nvSpPr>
        <p:spPr bwMode="auto">
          <a:xfrm>
            <a:off x="1787525" y="1416050"/>
            <a:ext cx="314325" cy="40005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178205" name="Rectangle 29"/>
          <p:cNvSpPr>
            <a:spLocks noChangeArrowheads="1"/>
          </p:cNvSpPr>
          <p:nvPr/>
        </p:nvSpPr>
        <p:spPr bwMode="auto">
          <a:xfrm>
            <a:off x="1168400" y="2279650"/>
            <a:ext cx="1428750" cy="313055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178206" name="Line 30"/>
          <p:cNvSpPr>
            <a:spLocks noChangeShapeType="1"/>
          </p:cNvSpPr>
          <p:nvPr/>
        </p:nvSpPr>
        <p:spPr bwMode="auto">
          <a:xfrm>
            <a:off x="1968500" y="1816100"/>
            <a:ext cx="0" cy="469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8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4" grpId="0" animBg="1"/>
      <p:bldP spid="178186" grpId="0" animBg="1"/>
      <p:bldP spid="178188" grpId="0" animBg="1"/>
      <p:bldP spid="178204" grpId="0" animBg="1"/>
      <p:bldP spid="178205" grpId="0" animBg="1"/>
      <p:bldP spid="178206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274</Words>
  <Application>Microsoft Office PowerPoint</Application>
  <PresentationFormat>Diavetítés a képernyőre (4:3 oldalarány)</PresentationFormat>
  <Paragraphs>99</Paragraphs>
  <Slides>32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8" baseType="lpstr">
      <vt:lpstr>Arial</vt:lpstr>
      <vt:lpstr>Calibri</vt:lpstr>
      <vt:lpstr>Lucida Sans Unicode</vt:lpstr>
      <vt:lpstr>Segoe UI</vt:lpstr>
      <vt:lpstr>Trebuchet MS</vt:lpstr>
      <vt:lpstr>Office-téma</vt:lpstr>
      <vt:lpstr>Histogenese, AP und DV Differenzierung, Störungen der Musterbildung.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Entwiklung der Hirnbläschen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Entwicklung der Rückenmark</vt:lpstr>
      <vt:lpstr>PowerPoint-bemutató</vt:lpstr>
      <vt:lpstr>PowerPoint-bemutató</vt:lpstr>
      <vt:lpstr>PowerPoint-bemutató</vt:lpstr>
      <vt:lpstr>PowerPoint-bemutató</vt:lpstr>
    </vt:vector>
  </TitlesOfParts>
  <Company>S E Humánmorfológiai Intézet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Entwicklung des ZNS II. Histogenese, AP und DV Differenzierung, Störungen der Pattern-Bildung</dc:title>
  <dc:creator>Dr. Magyar Attila</dc:creator>
  <cp:lastModifiedBy>M</cp:lastModifiedBy>
  <cp:revision>32</cp:revision>
  <dcterms:created xsi:type="dcterms:W3CDTF">2009-11-15T15:27:42Z</dcterms:created>
  <dcterms:modified xsi:type="dcterms:W3CDTF">2017-11-14T20:48:01Z</dcterms:modified>
</cp:coreProperties>
</file>