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6" r:id="rId2"/>
    <p:sldId id="372" r:id="rId3"/>
    <p:sldId id="281" r:id="rId4"/>
    <p:sldId id="280" r:id="rId5"/>
    <p:sldId id="289" r:id="rId6"/>
    <p:sldId id="293" r:id="rId7"/>
    <p:sldId id="290" r:id="rId8"/>
    <p:sldId id="262" r:id="rId9"/>
    <p:sldId id="291" r:id="rId10"/>
    <p:sldId id="292" r:id="rId11"/>
    <p:sldId id="295" r:id="rId12"/>
    <p:sldId id="294" r:id="rId13"/>
    <p:sldId id="263" r:id="rId14"/>
    <p:sldId id="264" r:id="rId15"/>
    <p:sldId id="265" r:id="rId16"/>
    <p:sldId id="306" r:id="rId17"/>
    <p:sldId id="311" r:id="rId18"/>
    <p:sldId id="310" r:id="rId19"/>
    <p:sldId id="314" r:id="rId20"/>
    <p:sldId id="312" r:id="rId21"/>
    <p:sldId id="313" r:id="rId22"/>
    <p:sldId id="315" r:id="rId23"/>
    <p:sldId id="316" r:id="rId24"/>
    <p:sldId id="317" r:id="rId25"/>
    <p:sldId id="318" r:id="rId26"/>
    <p:sldId id="319" r:id="rId27"/>
    <p:sldId id="320" r:id="rId28"/>
    <p:sldId id="321" r:id="rId29"/>
    <p:sldId id="309" r:id="rId30"/>
    <p:sldId id="307" r:id="rId31"/>
    <p:sldId id="308" r:id="rId32"/>
    <p:sldId id="322" r:id="rId33"/>
    <p:sldId id="343"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296" r:id="rId55"/>
    <p:sldId id="344" r:id="rId56"/>
    <p:sldId id="352" r:id="rId57"/>
    <p:sldId id="345" r:id="rId58"/>
    <p:sldId id="346" r:id="rId59"/>
    <p:sldId id="347" r:id="rId60"/>
    <p:sldId id="348" r:id="rId61"/>
    <p:sldId id="349" r:id="rId62"/>
    <p:sldId id="353" r:id="rId63"/>
    <p:sldId id="357" r:id="rId64"/>
    <p:sldId id="355" r:id="rId65"/>
    <p:sldId id="356" r:id="rId66"/>
    <p:sldId id="401" r:id="rId67"/>
    <p:sldId id="358" r:id="rId68"/>
    <p:sldId id="360" r:id="rId69"/>
    <p:sldId id="361" r:id="rId70"/>
    <p:sldId id="362" r:id="rId71"/>
    <p:sldId id="363" r:id="rId72"/>
    <p:sldId id="364" r:id="rId73"/>
    <p:sldId id="366" r:id="rId74"/>
    <p:sldId id="365" r:id="rId75"/>
    <p:sldId id="367" r:id="rId76"/>
    <p:sldId id="368" r:id="rId77"/>
    <p:sldId id="369" r:id="rId78"/>
    <p:sldId id="370" r:id="rId79"/>
    <p:sldId id="371" r:id="rId80"/>
    <p:sldId id="373" r:id="rId81"/>
    <p:sldId id="374" r:id="rId82"/>
    <p:sldId id="376" r:id="rId83"/>
    <p:sldId id="375" r:id="rId84"/>
    <p:sldId id="377" r:id="rId85"/>
    <p:sldId id="378" r:id="rId86"/>
    <p:sldId id="379" r:id="rId87"/>
    <p:sldId id="385" r:id="rId88"/>
    <p:sldId id="386" r:id="rId89"/>
    <p:sldId id="395" r:id="rId90"/>
    <p:sldId id="396" r:id="rId91"/>
    <p:sldId id="397" r:id="rId92"/>
    <p:sldId id="387" r:id="rId93"/>
    <p:sldId id="388" r:id="rId94"/>
    <p:sldId id="389" r:id="rId95"/>
    <p:sldId id="390" r:id="rId96"/>
    <p:sldId id="391" r:id="rId97"/>
    <p:sldId id="392" r:id="rId98"/>
    <p:sldId id="393" r:id="rId99"/>
    <p:sldId id="398" r:id="rId100"/>
    <p:sldId id="400" r:id="rId101"/>
    <p:sldId id="351" r:id="rId102"/>
    <p:sldId id="257" r:id="rId103"/>
    <p:sldId id="258" r:id="rId104"/>
    <p:sldId id="259" r:id="rId105"/>
    <p:sldId id="260" r:id="rId106"/>
    <p:sldId id="350" r:id="rId107"/>
    <p:sldId id="261" r:id="rId108"/>
    <p:sldId id="402" r:id="rId109"/>
    <p:sldId id="380" r:id="rId110"/>
    <p:sldId id="383" r:id="rId111"/>
    <p:sldId id="384" r:id="rId112"/>
    <p:sldId id="381" r:id="rId113"/>
    <p:sldId id="382" r:id="rId114"/>
    <p:sldId id="403" r:id="rId115"/>
    <p:sldId id="404" r:id="rId116"/>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83" autoAdjust="0"/>
  </p:normalViewPr>
  <p:slideViewPr>
    <p:cSldViewPr>
      <p:cViewPr varScale="1">
        <p:scale>
          <a:sx n="83" d="100"/>
          <a:sy n="83" d="100"/>
        </p:scale>
        <p:origin x="8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u-HU"/>
          </a:p>
        </p:txBody>
      </p:sp>
      <p:sp>
        <p:nvSpPr>
          <p:cNvPr id="1198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u-HU"/>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CECBE2F-8905-4998-A1CF-E5CE7744C3FD}" type="slidenum">
              <a:rPr lang="hu-HU"/>
              <a:pPr>
                <a:defRPr/>
              </a:pPr>
              <a:t>‹#›</a:t>
            </a:fld>
            <a:endParaRPr lang="hu-HU"/>
          </a:p>
        </p:txBody>
      </p:sp>
    </p:spTree>
    <p:extLst>
      <p:ext uri="{BB962C8B-B14F-4D97-AF65-F5344CB8AC3E}">
        <p14:creationId xmlns:p14="http://schemas.microsoft.com/office/powerpoint/2010/main" val="1365237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journal.frontiersin.org/Journal/10.3389/fncel.2013.00060/full"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en.wikipedia.org/wiki/File:Human_Brain_Development_Timeline_Image.jpg"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21D8082-85FC-4318-9A36-F23D75816891}" type="slidenum">
              <a:rPr lang="hu-HU" smtClean="0"/>
              <a:pPr/>
              <a:t>7</a:t>
            </a:fld>
            <a:endParaRPr lang="hu-HU"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spcBef>
                <a:spcPct val="20000"/>
              </a:spcBef>
            </a:pPr>
            <a:r>
              <a:rPr lang="en-US" smtClean="0"/>
              <a:t>Growth trajectory of head circumference by group.
</a:t>
            </a:r>
          </a:p>
          <a:p>
            <a:pPr eaLnBrk="1" hangingPunct="1"/>
            <a:endParaRPr lang="hu-HU" smtClean="0"/>
          </a:p>
          <a:p>
            <a:pPr eaLnBrk="1" hangingPunct="1"/>
            <a:endParaRPr lang="hu-HU" smtClean="0"/>
          </a:p>
          <a:p>
            <a:pPr eaLnBrk="1" hangingPunct="1"/>
            <a:r>
              <a:rPr lang="hu-HU" smtClean="0"/>
              <a:t>Hazlett, </a:t>
            </a:r>
            <a:r>
              <a:rPr lang="en-US" smtClean="0"/>
              <a:t>Arch Gen Psychiatry. 2005;62(12):1366-1376. doi:10.1001/archpsyc.62.12.1366</a:t>
            </a:r>
          </a:p>
          <a:p>
            <a:pPr eaLnBrk="1" hangingPunct="1"/>
            <a:endParaRPr lang="hu-HU" smtClean="0"/>
          </a:p>
        </p:txBody>
      </p:sp>
    </p:spTree>
    <p:extLst>
      <p:ext uri="{BB962C8B-B14F-4D97-AF65-F5344CB8AC3E}">
        <p14:creationId xmlns:p14="http://schemas.microsoft.com/office/powerpoint/2010/main" val="1240208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iakép helye 1"/>
          <p:cNvSpPr>
            <a:spLocks noGrp="1" noRot="1" noChangeAspect="1" noTextEdit="1"/>
          </p:cNvSpPr>
          <p:nvPr>
            <p:ph type="sldImg"/>
          </p:nvPr>
        </p:nvSpPr>
        <p:spPr>
          <a:ln/>
        </p:spPr>
      </p:sp>
      <p:sp>
        <p:nvSpPr>
          <p:cNvPr id="130051" name="Jegyzetek helye 2"/>
          <p:cNvSpPr>
            <a:spLocks noGrp="1"/>
          </p:cNvSpPr>
          <p:nvPr>
            <p:ph type="body" idx="1"/>
          </p:nvPr>
        </p:nvSpPr>
        <p:spPr>
          <a:noFill/>
          <a:ln/>
        </p:spPr>
        <p:txBody>
          <a:bodyPr/>
          <a:lstStyle/>
          <a:p>
            <a:pPr eaLnBrk="1" hangingPunct="1"/>
            <a:r>
              <a:rPr lang="de-DE" smtClean="0"/>
              <a:t>Mukaetova-Ladinska</a:t>
            </a:r>
            <a:r>
              <a:rPr lang="hu-HU" smtClean="0"/>
              <a:t>, </a:t>
            </a:r>
            <a:r>
              <a:rPr lang="de-DE" smtClean="0"/>
              <a:t>Neuropathology and Applied Neurobiology</a:t>
            </a:r>
            <a:r>
              <a:rPr lang="hu-HU" smtClean="0"/>
              <a:t> </a:t>
            </a:r>
            <a:r>
              <a:rPr lang="de-DE" smtClean="0"/>
              <a:t>(2004),</a:t>
            </a:r>
            <a:r>
              <a:rPr lang="hu-HU" smtClean="0"/>
              <a:t> </a:t>
            </a:r>
            <a:r>
              <a:rPr lang="de-DE" smtClean="0"/>
              <a:t>30</a:t>
            </a:r>
            <a:r>
              <a:rPr lang="hu-HU" smtClean="0"/>
              <a:t>:</a:t>
            </a:r>
            <a:r>
              <a:rPr lang="de-DE" smtClean="0"/>
              <a:t> 615</a:t>
            </a:r>
            <a:r>
              <a:rPr lang="hu-HU" smtClean="0"/>
              <a:t>.</a:t>
            </a:r>
            <a:endParaRPr lang="de-DE" smtClean="0"/>
          </a:p>
          <a:p>
            <a:pPr eaLnBrk="1" hangingPunct="1"/>
            <a:endParaRPr lang="de-DE" smtClean="0"/>
          </a:p>
        </p:txBody>
      </p:sp>
      <p:sp>
        <p:nvSpPr>
          <p:cNvPr id="130052" name="Dia számának helye 3"/>
          <p:cNvSpPr>
            <a:spLocks noGrp="1"/>
          </p:cNvSpPr>
          <p:nvPr>
            <p:ph type="sldNum" sz="quarter" idx="5"/>
          </p:nvPr>
        </p:nvSpPr>
        <p:spPr>
          <a:noFill/>
        </p:spPr>
        <p:txBody>
          <a:bodyPr/>
          <a:lstStyle/>
          <a:p>
            <a:fld id="{7D9E5D1C-DA96-478A-914B-7FBF817E2FF4}" type="slidenum">
              <a:rPr lang="hu-HU" smtClean="0"/>
              <a:pPr/>
              <a:t>20</a:t>
            </a:fld>
            <a:endParaRPr lang="hu-HU" smtClean="0"/>
          </a:p>
        </p:txBody>
      </p:sp>
    </p:spTree>
    <p:extLst>
      <p:ext uri="{BB962C8B-B14F-4D97-AF65-F5344CB8AC3E}">
        <p14:creationId xmlns:p14="http://schemas.microsoft.com/office/powerpoint/2010/main" val="1761779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Diakép helye 1"/>
          <p:cNvSpPr>
            <a:spLocks noGrp="1" noRot="1" noChangeAspect="1" noTextEdit="1"/>
          </p:cNvSpPr>
          <p:nvPr>
            <p:ph type="sldImg"/>
          </p:nvPr>
        </p:nvSpPr>
        <p:spPr>
          <a:ln/>
        </p:spPr>
      </p:sp>
      <p:sp>
        <p:nvSpPr>
          <p:cNvPr id="131075" name="Jegyzetek helye 2"/>
          <p:cNvSpPr>
            <a:spLocks noGrp="1"/>
          </p:cNvSpPr>
          <p:nvPr>
            <p:ph type="body" idx="1"/>
          </p:nvPr>
        </p:nvSpPr>
        <p:spPr>
          <a:noFill/>
          <a:ln/>
        </p:spPr>
        <p:txBody>
          <a:bodyPr/>
          <a:lstStyle/>
          <a:p>
            <a:r>
              <a:rPr lang="de-DE" smtClean="0"/>
              <a:t>Mukaetova-Ladinska</a:t>
            </a:r>
            <a:r>
              <a:rPr lang="hu-HU" smtClean="0"/>
              <a:t>, </a:t>
            </a:r>
            <a:r>
              <a:rPr lang="de-DE" smtClean="0"/>
              <a:t>Neuropathology and Applied Neurobiology</a:t>
            </a:r>
            <a:r>
              <a:rPr lang="hu-HU" smtClean="0"/>
              <a:t> </a:t>
            </a:r>
            <a:r>
              <a:rPr lang="de-DE" smtClean="0"/>
              <a:t>(2004),</a:t>
            </a:r>
            <a:r>
              <a:rPr lang="hu-HU" smtClean="0"/>
              <a:t> </a:t>
            </a:r>
            <a:r>
              <a:rPr lang="de-DE" smtClean="0"/>
              <a:t>30</a:t>
            </a:r>
            <a:r>
              <a:rPr lang="hu-HU" smtClean="0"/>
              <a:t>:</a:t>
            </a:r>
            <a:r>
              <a:rPr lang="de-DE" smtClean="0"/>
              <a:t> 615</a:t>
            </a:r>
            <a:r>
              <a:rPr lang="hu-HU" smtClean="0"/>
              <a:t>.</a:t>
            </a:r>
            <a:endParaRPr lang="de-DE" smtClean="0"/>
          </a:p>
          <a:p>
            <a:endParaRPr lang="de-DE" smtClean="0"/>
          </a:p>
        </p:txBody>
      </p:sp>
      <p:sp>
        <p:nvSpPr>
          <p:cNvPr id="131076" name="Dia számának helye 3"/>
          <p:cNvSpPr>
            <a:spLocks noGrp="1"/>
          </p:cNvSpPr>
          <p:nvPr>
            <p:ph type="sldNum" sz="quarter" idx="5"/>
          </p:nvPr>
        </p:nvSpPr>
        <p:spPr>
          <a:noFill/>
        </p:spPr>
        <p:txBody>
          <a:bodyPr/>
          <a:lstStyle/>
          <a:p>
            <a:fld id="{67131A9A-2454-42CC-BAF6-6C2A4634D1DB}" type="slidenum">
              <a:rPr lang="hu-HU" smtClean="0"/>
              <a:pPr/>
              <a:t>21</a:t>
            </a:fld>
            <a:endParaRPr lang="hu-HU" smtClean="0"/>
          </a:p>
        </p:txBody>
      </p:sp>
    </p:spTree>
    <p:extLst>
      <p:ext uri="{BB962C8B-B14F-4D97-AF65-F5344CB8AC3E}">
        <p14:creationId xmlns:p14="http://schemas.microsoft.com/office/powerpoint/2010/main" val="1785065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Diakép helye 1"/>
          <p:cNvSpPr>
            <a:spLocks noGrp="1" noRot="1" noChangeAspect="1" noTextEdit="1"/>
          </p:cNvSpPr>
          <p:nvPr>
            <p:ph type="sldImg"/>
          </p:nvPr>
        </p:nvSpPr>
        <p:spPr>
          <a:ln/>
        </p:spPr>
      </p:sp>
      <p:sp>
        <p:nvSpPr>
          <p:cNvPr id="132099" name="Jegyzetek helye 2"/>
          <p:cNvSpPr>
            <a:spLocks noGrp="1"/>
          </p:cNvSpPr>
          <p:nvPr>
            <p:ph type="body" idx="1"/>
          </p:nvPr>
        </p:nvSpPr>
        <p:spPr>
          <a:noFill/>
          <a:ln/>
        </p:spPr>
        <p:txBody>
          <a:bodyPr/>
          <a:lstStyle/>
          <a:p>
            <a:r>
              <a:rPr lang="en-US" smtClean="0"/>
              <a:t>Quantification of the transition zone between cortical</a:t>
            </a:r>
            <a:r>
              <a:rPr lang="hu-HU" smtClean="0"/>
              <a:t> </a:t>
            </a:r>
            <a:r>
              <a:rPr lang="en-US" smtClean="0"/>
              <a:t>gray and white matter using overlaid sigmoid functions in</a:t>
            </a:r>
            <a:r>
              <a:rPr lang="hu-HU" smtClean="0"/>
              <a:t> </a:t>
            </a:r>
            <a:r>
              <a:rPr lang="en-US" smtClean="0"/>
              <a:t>binary images. Neurotypical subject (A) boundaries were</a:t>
            </a:r>
            <a:r>
              <a:rPr lang="hu-HU" smtClean="0"/>
              <a:t> </a:t>
            </a:r>
            <a:r>
              <a:rPr lang="en-US" smtClean="0"/>
              <a:t>typically more distinct than those found in ASD subjects (B).</a:t>
            </a:r>
            <a:r>
              <a:rPr lang="hu-HU" smtClean="0"/>
              <a:t> </a:t>
            </a:r>
            <a:r>
              <a:rPr lang="de-DE" smtClean="0"/>
              <a:t>Scale bar=100 </a:t>
            </a:r>
            <a:r>
              <a:rPr lang="el-GR" smtClean="0"/>
              <a:t>μ</a:t>
            </a:r>
            <a:r>
              <a:rPr lang="de-DE" smtClean="0"/>
              <a:t>m.</a:t>
            </a:r>
          </a:p>
          <a:p>
            <a:endParaRPr lang="hu-HU" smtClean="0"/>
          </a:p>
          <a:p>
            <a:r>
              <a:rPr lang="de-DE" smtClean="0"/>
              <a:t>Avino,</a:t>
            </a:r>
            <a:r>
              <a:rPr lang="hu-HU" smtClean="0"/>
              <a:t> Brain Res. 2010, 1360: 138.</a:t>
            </a:r>
            <a:endParaRPr lang="de-DE" smtClean="0"/>
          </a:p>
        </p:txBody>
      </p:sp>
      <p:sp>
        <p:nvSpPr>
          <p:cNvPr id="132100" name="Dia számának helye 3"/>
          <p:cNvSpPr>
            <a:spLocks noGrp="1"/>
          </p:cNvSpPr>
          <p:nvPr>
            <p:ph type="sldNum" sz="quarter" idx="5"/>
          </p:nvPr>
        </p:nvSpPr>
        <p:spPr>
          <a:noFill/>
        </p:spPr>
        <p:txBody>
          <a:bodyPr/>
          <a:lstStyle/>
          <a:p>
            <a:fld id="{A0110509-A6A4-48B4-9294-CE3906575838}" type="slidenum">
              <a:rPr lang="hu-HU" smtClean="0"/>
              <a:pPr/>
              <a:t>24</a:t>
            </a:fld>
            <a:endParaRPr lang="hu-HU" smtClean="0"/>
          </a:p>
        </p:txBody>
      </p:sp>
    </p:spTree>
    <p:extLst>
      <p:ext uri="{BB962C8B-B14F-4D97-AF65-F5344CB8AC3E}">
        <p14:creationId xmlns:p14="http://schemas.microsoft.com/office/powerpoint/2010/main" val="115933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Diakép helye 1"/>
          <p:cNvSpPr>
            <a:spLocks noGrp="1" noRot="1" noChangeAspect="1" noTextEdit="1"/>
          </p:cNvSpPr>
          <p:nvPr>
            <p:ph type="sldImg"/>
          </p:nvPr>
        </p:nvSpPr>
        <p:spPr>
          <a:ln/>
        </p:spPr>
      </p:sp>
      <p:sp>
        <p:nvSpPr>
          <p:cNvPr id="133123" name="Jegyzetek helye 2"/>
          <p:cNvSpPr>
            <a:spLocks noGrp="1"/>
          </p:cNvSpPr>
          <p:nvPr>
            <p:ph type="body" idx="1"/>
          </p:nvPr>
        </p:nvSpPr>
        <p:spPr>
          <a:noFill/>
          <a:ln/>
        </p:spPr>
        <p:txBody>
          <a:bodyPr/>
          <a:lstStyle/>
          <a:p>
            <a:r>
              <a:rPr lang="hu-HU" smtClean="0"/>
              <a:t>Larsen’s Human embryology, Churchill_livingstone, 2009</a:t>
            </a:r>
            <a:endParaRPr lang="de-DE" smtClean="0"/>
          </a:p>
        </p:txBody>
      </p:sp>
      <p:sp>
        <p:nvSpPr>
          <p:cNvPr id="133124" name="Dia számának helye 3"/>
          <p:cNvSpPr>
            <a:spLocks noGrp="1"/>
          </p:cNvSpPr>
          <p:nvPr>
            <p:ph type="sldNum" sz="quarter" idx="5"/>
          </p:nvPr>
        </p:nvSpPr>
        <p:spPr>
          <a:noFill/>
        </p:spPr>
        <p:txBody>
          <a:bodyPr/>
          <a:lstStyle/>
          <a:p>
            <a:fld id="{A2025AF5-FBA7-42C7-97DB-DC0226FE9DDC}" type="slidenum">
              <a:rPr lang="hu-HU" smtClean="0"/>
              <a:pPr/>
              <a:t>26</a:t>
            </a:fld>
            <a:endParaRPr lang="hu-HU" smtClean="0"/>
          </a:p>
        </p:txBody>
      </p:sp>
    </p:spTree>
    <p:extLst>
      <p:ext uri="{BB962C8B-B14F-4D97-AF65-F5344CB8AC3E}">
        <p14:creationId xmlns:p14="http://schemas.microsoft.com/office/powerpoint/2010/main" val="1120998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Diakép helye 1"/>
          <p:cNvSpPr>
            <a:spLocks noGrp="1" noRot="1" noChangeAspect="1" noTextEdit="1"/>
          </p:cNvSpPr>
          <p:nvPr>
            <p:ph type="sldImg"/>
          </p:nvPr>
        </p:nvSpPr>
        <p:spPr>
          <a:ln/>
        </p:spPr>
      </p:sp>
      <p:sp>
        <p:nvSpPr>
          <p:cNvPr id="134147" name="Jegyzetek helye 2"/>
          <p:cNvSpPr>
            <a:spLocks noGrp="1"/>
          </p:cNvSpPr>
          <p:nvPr>
            <p:ph type="body" idx="1"/>
          </p:nvPr>
        </p:nvSpPr>
        <p:spPr>
          <a:noFill/>
          <a:ln/>
        </p:spPr>
        <p:txBody>
          <a:bodyPr/>
          <a:lstStyle/>
          <a:p>
            <a:r>
              <a:rPr lang="hu-HU" smtClean="0"/>
              <a:t>Sanes: Development of the nervous system, AP, 2006</a:t>
            </a:r>
            <a:endParaRPr lang="de-DE" smtClean="0"/>
          </a:p>
        </p:txBody>
      </p:sp>
      <p:sp>
        <p:nvSpPr>
          <p:cNvPr id="134148" name="Dia számának helye 3"/>
          <p:cNvSpPr>
            <a:spLocks noGrp="1"/>
          </p:cNvSpPr>
          <p:nvPr>
            <p:ph type="sldNum" sz="quarter" idx="5"/>
          </p:nvPr>
        </p:nvSpPr>
        <p:spPr>
          <a:noFill/>
        </p:spPr>
        <p:txBody>
          <a:bodyPr/>
          <a:lstStyle/>
          <a:p>
            <a:fld id="{537CCAF3-445E-4F70-9783-37ED73922B4E}" type="slidenum">
              <a:rPr lang="hu-HU" smtClean="0"/>
              <a:pPr/>
              <a:t>27</a:t>
            </a:fld>
            <a:endParaRPr lang="hu-HU" smtClean="0"/>
          </a:p>
        </p:txBody>
      </p:sp>
    </p:spTree>
    <p:extLst>
      <p:ext uri="{BB962C8B-B14F-4D97-AF65-F5344CB8AC3E}">
        <p14:creationId xmlns:p14="http://schemas.microsoft.com/office/powerpoint/2010/main" val="3750082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D6698C17-D487-4D9C-A659-C9F9ECE08293}" type="slidenum">
              <a:rPr lang="en-US" smtClean="0"/>
              <a:pPr/>
              <a:t>28</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hu-HU" smtClean="0"/>
          </a:p>
        </p:txBody>
      </p:sp>
    </p:spTree>
    <p:extLst>
      <p:ext uri="{BB962C8B-B14F-4D97-AF65-F5344CB8AC3E}">
        <p14:creationId xmlns:p14="http://schemas.microsoft.com/office/powerpoint/2010/main" val="4164269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DA259BF7-FDD3-4A11-8670-04C519B478A5}" type="slidenum">
              <a:rPr lang="hu-HU" smtClean="0"/>
              <a:pPr/>
              <a:t>30</a:t>
            </a:fld>
            <a:endParaRPr lang="hu-HU"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hu-HU" smtClean="0"/>
              <a:t>Santos, Brain Res, 2011</a:t>
            </a:r>
          </a:p>
        </p:txBody>
      </p:sp>
    </p:spTree>
    <p:extLst>
      <p:ext uri="{BB962C8B-B14F-4D97-AF65-F5344CB8AC3E}">
        <p14:creationId xmlns:p14="http://schemas.microsoft.com/office/powerpoint/2010/main" val="3532660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523CF0E-33D9-4684-AB13-BDB27D229E45}" type="slidenum">
              <a:rPr lang="hu-HU" smtClean="0"/>
              <a:pPr/>
              <a:t>31</a:t>
            </a:fld>
            <a:endParaRPr lang="hu-HU"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hu-HU" smtClean="0"/>
              <a:t>Santos, Brain Res, 2011</a:t>
            </a:r>
          </a:p>
        </p:txBody>
      </p:sp>
    </p:spTree>
    <p:extLst>
      <p:ext uri="{BB962C8B-B14F-4D97-AF65-F5344CB8AC3E}">
        <p14:creationId xmlns:p14="http://schemas.microsoft.com/office/powerpoint/2010/main" val="1679980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Diakép helye 1"/>
          <p:cNvSpPr>
            <a:spLocks noGrp="1" noRot="1" noChangeAspect="1" noTextEdit="1"/>
          </p:cNvSpPr>
          <p:nvPr>
            <p:ph type="sldImg"/>
          </p:nvPr>
        </p:nvSpPr>
        <p:spPr>
          <a:ln/>
        </p:spPr>
      </p:sp>
      <p:sp>
        <p:nvSpPr>
          <p:cNvPr id="138243" name="Jegyzetek helye 2"/>
          <p:cNvSpPr>
            <a:spLocks noGrp="1"/>
          </p:cNvSpPr>
          <p:nvPr>
            <p:ph type="body" idx="1"/>
          </p:nvPr>
        </p:nvSpPr>
        <p:spPr>
          <a:noFill/>
          <a:ln/>
        </p:spPr>
        <p:txBody>
          <a:bodyPr/>
          <a:lstStyle/>
          <a:p>
            <a:r>
              <a:rPr lang="hu-HU" smtClean="0"/>
              <a:t>Mills Schumann, Brain Res, 2011, 1380: 175.</a:t>
            </a:r>
            <a:endParaRPr lang="de-DE" smtClean="0"/>
          </a:p>
        </p:txBody>
      </p:sp>
      <p:sp>
        <p:nvSpPr>
          <p:cNvPr id="138244" name="Dia számának helye 3"/>
          <p:cNvSpPr>
            <a:spLocks noGrp="1"/>
          </p:cNvSpPr>
          <p:nvPr>
            <p:ph type="sldNum" sz="quarter" idx="5"/>
          </p:nvPr>
        </p:nvSpPr>
        <p:spPr>
          <a:noFill/>
        </p:spPr>
        <p:txBody>
          <a:bodyPr/>
          <a:lstStyle/>
          <a:p>
            <a:fld id="{25192EE7-1F0D-47F2-BF10-C3DEE70113EC}" type="slidenum">
              <a:rPr lang="hu-HU" smtClean="0"/>
              <a:pPr/>
              <a:t>34</a:t>
            </a:fld>
            <a:endParaRPr lang="hu-HU" smtClean="0"/>
          </a:p>
        </p:txBody>
      </p:sp>
    </p:spTree>
    <p:extLst>
      <p:ext uri="{BB962C8B-B14F-4D97-AF65-F5344CB8AC3E}">
        <p14:creationId xmlns:p14="http://schemas.microsoft.com/office/powerpoint/2010/main" val="1940588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Diakép helye 1"/>
          <p:cNvSpPr>
            <a:spLocks noGrp="1" noRot="1" noChangeAspect="1" noTextEdit="1"/>
          </p:cNvSpPr>
          <p:nvPr>
            <p:ph type="sldImg"/>
          </p:nvPr>
        </p:nvSpPr>
        <p:spPr>
          <a:ln/>
        </p:spPr>
      </p:sp>
      <p:sp>
        <p:nvSpPr>
          <p:cNvPr id="139267" name="Jegyzetek helye 2"/>
          <p:cNvSpPr>
            <a:spLocks noGrp="1"/>
          </p:cNvSpPr>
          <p:nvPr>
            <p:ph type="body" idx="1"/>
          </p:nvPr>
        </p:nvSpPr>
        <p:spPr>
          <a:noFill/>
          <a:ln/>
        </p:spPr>
        <p:txBody>
          <a:bodyPr/>
          <a:lstStyle/>
          <a:p>
            <a:r>
              <a:rPr lang="en-US" smtClean="0"/>
              <a:t>(Left) Organization of a columnar array of apical dendrites of layers IIyII and V pyramidal cells in</a:t>
            </a:r>
            <a:r>
              <a:rPr lang="hu-HU" smtClean="0"/>
              <a:t> </a:t>
            </a:r>
            <a:r>
              <a:rPr lang="en-US" smtClean="0"/>
              <a:t>the </a:t>
            </a:r>
            <a:r>
              <a:rPr lang="en-US" b="1" smtClean="0"/>
              <a:t>primary visual cortex of macaque monkeys</a:t>
            </a:r>
            <a:r>
              <a:rPr lang="en-US" smtClean="0"/>
              <a:t>. Numbers to right represent layers of cortex. </a:t>
            </a:r>
            <a:endParaRPr lang="hu-HU" smtClean="0"/>
          </a:p>
          <a:p>
            <a:endParaRPr lang="hu-HU" smtClean="0"/>
          </a:p>
          <a:p>
            <a:r>
              <a:rPr lang="en-US" smtClean="0"/>
              <a:t>(Right) Typical layer III pyramidal cell and three named types of inhibitory interneuron, each</a:t>
            </a:r>
            <a:r>
              <a:rPr lang="hu-HU" smtClean="0"/>
              <a:t> </a:t>
            </a:r>
            <a:r>
              <a:rPr lang="en-US" smtClean="0"/>
              <a:t>with its specific type of axonal arborization terminating on different parts of the pyramidal cell. </a:t>
            </a:r>
            <a:r>
              <a:rPr lang="en-US" b="1" smtClean="0"/>
              <a:t>Primate</a:t>
            </a:r>
            <a:r>
              <a:rPr lang="hu-HU" b="1" smtClean="0"/>
              <a:t> </a:t>
            </a:r>
            <a:r>
              <a:rPr lang="de-DE" b="1" smtClean="0"/>
              <a:t>cerebral cortex</a:t>
            </a:r>
            <a:r>
              <a:rPr lang="de-DE" smtClean="0"/>
              <a:t>.</a:t>
            </a:r>
            <a:endParaRPr lang="hu-HU" smtClean="0"/>
          </a:p>
          <a:p>
            <a:endParaRPr lang="hu-HU" smtClean="0"/>
          </a:p>
          <a:p>
            <a:r>
              <a:rPr lang="hu-HU" smtClean="0"/>
              <a:t>Jones, PNAS, 2009, 97: 5019</a:t>
            </a:r>
            <a:endParaRPr lang="de-DE" smtClean="0"/>
          </a:p>
        </p:txBody>
      </p:sp>
      <p:sp>
        <p:nvSpPr>
          <p:cNvPr id="139268" name="Dia számának helye 3"/>
          <p:cNvSpPr>
            <a:spLocks noGrp="1"/>
          </p:cNvSpPr>
          <p:nvPr>
            <p:ph type="sldNum" sz="quarter" idx="5"/>
          </p:nvPr>
        </p:nvSpPr>
        <p:spPr>
          <a:noFill/>
        </p:spPr>
        <p:txBody>
          <a:bodyPr/>
          <a:lstStyle/>
          <a:p>
            <a:fld id="{41AED11B-47E0-439E-90F3-59241B165B93}" type="slidenum">
              <a:rPr lang="hu-HU" smtClean="0"/>
              <a:pPr/>
              <a:t>36</a:t>
            </a:fld>
            <a:endParaRPr lang="hu-HU" smtClean="0"/>
          </a:p>
        </p:txBody>
      </p:sp>
    </p:spTree>
    <p:extLst>
      <p:ext uri="{BB962C8B-B14F-4D97-AF65-F5344CB8AC3E}">
        <p14:creationId xmlns:p14="http://schemas.microsoft.com/office/powerpoint/2010/main" val="4107552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49A4C719-4094-44E4-9BA8-AC961F04EB77}" type="slidenum">
              <a:rPr lang="hu-HU" smtClean="0"/>
              <a:pPr/>
              <a:t>8</a:t>
            </a:fld>
            <a:endParaRPr lang="hu-HU"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hu-HU" smtClean="0"/>
              <a:t>Whole brain volume by age: 2- to 4-year-old autistic and normal boys are plotted showing overall whole brain enlargement of the youngest autistic children. As shown, 90% of the autistic boys had whole brain volumes larger than the normal mean. In contrast, only one normal boy in this age range exceeded the autism mean.</a:t>
            </a:r>
          </a:p>
          <a:p>
            <a:pPr eaLnBrk="1" hangingPunct="1"/>
            <a:endParaRPr lang="hu-HU" smtClean="0"/>
          </a:p>
          <a:p>
            <a:pPr eaLnBrk="1" hangingPunct="1"/>
            <a:r>
              <a:rPr lang="hu-HU" b="1" smtClean="0"/>
              <a:t>Courchesne, NEUROLOGY 57: 245, (2001)</a:t>
            </a:r>
          </a:p>
        </p:txBody>
      </p:sp>
    </p:spTree>
    <p:extLst>
      <p:ext uri="{BB962C8B-B14F-4D97-AF65-F5344CB8AC3E}">
        <p14:creationId xmlns:p14="http://schemas.microsoft.com/office/powerpoint/2010/main" val="87661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Diakép helye 1"/>
          <p:cNvSpPr>
            <a:spLocks noGrp="1" noRot="1" noChangeAspect="1" noTextEdit="1"/>
          </p:cNvSpPr>
          <p:nvPr>
            <p:ph type="sldImg"/>
          </p:nvPr>
        </p:nvSpPr>
        <p:spPr>
          <a:ln/>
        </p:spPr>
      </p:sp>
      <p:sp>
        <p:nvSpPr>
          <p:cNvPr id="140291" name="Jegyzetek helye 2"/>
          <p:cNvSpPr>
            <a:spLocks noGrp="1"/>
          </p:cNvSpPr>
          <p:nvPr>
            <p:ph type="body" idx="1"/>
          </p:nvPr>
        </p:nvSpPr>
        <p:spPr>
          <a:noFill/>
          <a:ln/>
        </p:spPr>
        <p:txBody>
          <a:bodyPr/>
          <a:lstStyle/>
          <a:p>
            <a:r>
              <a:rPr lang="en-US" smtClean="0"/>
              <a:t>(Left) Laser confocal scanning micrograph from a vertical section through layer III of the cerebral</a:t>
            </a:r>
            <a:r>
              <a:rPr lang="hu-HU" smtClean="0"/>
              <a:t> </a:t>
            </a:r>
            <a:r>
              <a:rPr lang="en-US" smtClean="0"/>
              <a:t>cortex of a monkey, showing double bouquet cells and their descending axon bundles, stained immunocytochemically</a:t>
            </a:r>
            <a:r>
              <a:rPr lang="hu-HU" smtClean="0"/>
              <a:t> </a:t>
            </a:r>
            <a:r>
              <a:rPr lang="en-US" smtClean="0"/>
              <a:t>for the calcium binding protein, calbindin. </a:t>
            </a:r>
            <a:endParaRPr lang="hu-HU" smtClean="0"/>
          </a:p>
          <a:p>
            <a:endParaRPr lang="hu-HU" smtClean="0"/>
          </a:p>
          <a:p>
            <a:r>
              <a:rPr lang="en-US" smtClean="0"/>
              <a:t>(Right) Photomicrograph of a tangential</a:t>
            </a:r>
            <a:r>
              <a:rPr lang="hu-HU" smtClean="0"/>
              <a:t> </a:t>
            </a:r>
            <a:r>
              <a:rPr lang="en-US" smtClean="0"/>
              <a:t>section through layer III of the same cortex showing the repeating pattern of the bundles of calbindinimmunoreactive</a:t>
            </a:r>
            <a:r>
              <a:rPr lang="hu-HU" smtClean="0"/>
              <a:t> </a:t>
            </a:r>
            <a:r>
              <a:rPr lang="de-DE" smtClean="0"/>
              <a:t>axons.</a:t>
            </a:r>
            <a:endParaRPr lang="hu-HU" smtClean="0"/>
          </a:p>
          <a:p>
            <a:endParaRPr lang="hu-HU" smtClean="0"/>
          </a:p>
          <a:p>
            <a:r>
              <a:rPr lang="hu-HU" smtClean="0"/>
              <a:t>Jones, PNAS, 2009, 97: 5019</a:t>
            </a:r>
            <a:endParaRPr lang="de-DE" smtClean="0"/>
          </a:p>
        </p:txBody>
      </p:sp>
      <p:sp>
        <p:nvSpPr>
          <p:cNvPr id="140292" name="Dia számának helye 3"/>
          <p:cNvSpPr>
            <a:spLocks noGrp="1"/>
          </p:cNvSpPr>
          <p:nvPr>
            <p:ph type="sldNum" sz="quarter" idx="5"/>
          </p:nvPr>
        </p:nvSpPr>
        <p:spPr>
          <a:noFill/>
        </p:spPr>
        <p:txBody>
          <a:bodyPr/>
          <a:lstStyle/>
          <a:p>
            <a:fld id="{6A490312-75CB-47AA-8243-9A8DA282E65B}" type="slidenum">
              <a:rPr lang="hu-HU" smtClean="0"/>
              <a:pPr/>
              <a:t>37</a:t>
            </a:fld>
            <a:endParaRPr lang="hu-HU" smtClean="0"/>
          </a:p>
        </p:txBody>
      </p:sp>
    </p:spTree>
    <p:extLst>
      <p:ext uri="{BB962C8B-B14F-4D97-AF65-F5344CB8AC3E}">
        <p14:creationId xmlns:p14="http://schemas.microsoft.com/office/powerpoint/2010/main" val="153763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Diakép helye 1"/>
          <p:cNvSpPr>
            <a:spLocks noGrp="1" noRot="1" noChangeAspect="1" noTextEdit="1"/>
          </p:cNvSpPr>
          <p:nvPr>
            <p:ph type="sldImg"/>
          </p:nvPr>
        </p:nvSpPr>
        <p:spPr>
          <a:ln/>
        </p:spPr>
      </p:sp>
      <p:sp>
        <p:nvSpPr>
          <p:cNvPr id="141315" name="Jegyzetek helye 2"/>
          <p:cNvSpPr>
            <a:spLocks noGrp="1"/>
          </p:cNvSpPr>
          <p:nvPr>
            <p:ph type="body" idx="1"/>
          </p:nvPr>
        </p:nvSpPr>
        <p:spPr>
          <a:noFill/>
          <a:ln/>
        </p:spPr>
        <p:txBody>
          <a:bodyPr/>
          <a:lstStyle/>
          <a:p>
            <a:endParaRPr lang="hu-HU" smtClean="0"/>
          </a:p>
          <a:p>
            <a:endParaRPr lang="hu-HU" smtClean="0"/>
          </a:p>
          <a:p>
            <a:endParaRPr lang="hu-HU" smtClean="0"/>
          </a:p>
          <a:p>
            <a:endParaRPr lang="hu-HU" smtClean="0"/>
          </a:p>
          <a:p>
            <a:r>
              <a:rPr lang="de-DE" smtClean="0"/>
              <a:t>Rockland</a:t>
            </a:r>
            <a:r>
              <a:rPr lang="hu-HU" smtClean="0"/>
              <a:t>, </a:t>
            </a:r>
            <a:r>
              <a:rPr lang="fr-FR" smtClean="0"/>
              <a:t>Exp Brain Res (2004) 158: 265–277</a:t>
            </a:r>
            <a:endParaRPr lang="de-DE" smtClean="0"/>
          </a:p>
        </p:txBody>
      </p:sp>
      <p:sp>
        <p:nvSpPr>
          <p:cNvPr id="141316" name="Dia számának helye 3"/>
          <p:cNvSpPr>
            <a:spLocks noGrp="1"/>
          </p:cNvSpPr>
          <p:nvPr>
            <p:ph type="sldNum" sz="quarter" idx="5"/>
          </p:nvPr>
        </p:nvSpPr>
        <p:spPr>
          <a:noFill/>
        </p:spPr>
        <p:txBody>
          <a:bodyPr/>
          <a:lstStyle/>
          <a:p>
            <a:fld id="{FEE0BD95-F79D-42EB-84D7-4CAFCB24E571}" type="slidenum">
              <a:rPr lang="hu-HU" smtClean="0"/>
              <a:pPr/>
              <a:t>38</a:t>
            </a:fld>
            <a:endParaRPr lang="hu-HU" smtClean="0"/>
          </a:p>
        </p:txBody>
      </p:sp>
    </p:spTree>
    <p:extLst>
      <p:ext uri="{BB962C8B-B14F-4D97-AF65-F5344CB8AC3E}">
        <p14:creationId xmlns:p14="http://schemas.microsoft.com/office/powerpoint/2010/main" val="3617497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Diakép helye 1"/>
          <p:cNvSpPr>
            <a:spLocks noGrp="1" noRot="1" noChangeAspect="1" noTextEdit="1"/>
          </p:cNvSpPr>
          <p:nvPr>
            <p:ph type="sldImg"/>
          </p:nvPr>
        </p:nvSpPr>
        <p:spPr>
          <a:ln/>
        </p:spPr>
      </p:sp>
      <p:sp>
        <p:nvSpPr>
          <p:cNvPr id="142339" name="Jegyzetek helye 2"/>
          <p:cNvSpPr>
            <a:spLocks noGrp="1"/>
          </p:cNvSpPr>
          <p:nvPr>
            <p:ph type="body" idx="1"/>
          </p:nvPr>
        </p:nvSpPr>
        <p:spPr>
          <a:noFill/>
          <a:ln/>
        </p:spPr>
        <p:txBody>
          <a:bodyPr/>
          <a:lstStyle/>
          <a:p>
            <a:r>
              <a:rPr lang="de-DE" smtClean="0"/>
              <a:t>Rockland</a:t>
            </a:r>
            <a:r>
              <a:rPr lang="hu-HU" smtClean="0"/>
              <a:t>, </a:t>
            </a:r>
            <a:r>
              <a:rPr lang="fr-FR" smtClean="0"/>
              <a:t>Exp Brain Res (2004) 158: 265–277</a:t>
            </a:r>
            <a:endParaRPr lang="de-DE" smtClean="0"/>
          </a:p>
          <a:p>
            <a:endParaRPr lang="de-DE" smtClean="0"/>
          </a:p>
        </p:txBody>
      </p:sp>
      <p:sp>
        <p:nvSpPr>
          <p:cNvPr id="142340" name="Dia számának helye 3"/>
          <p:cNvSpPr>
            <a:spLocks noGrp="1"/>
          </p:cNvSpPr>
          <p:nvPr>
            <p:ph type="sldNum" sz="quarter" idx="5"/>
          </p:nvPr>
        </p:nvSpPr>
        <p:spPr>
          <a:noFill/>
        </p:spPr>
        <p:txBody>
          <a:bodyPr/>
          <a:lstStyle/>
          <a:p>
            <a:fld id="{05056DEC-B8F8-4F02-864E-1BEA7E37582E}" type="slidenum">
              <a:rPr lang="hu-HU" smtClean="0"/>
              <a:pPr/>
              <a:t>39</a:t>
            </a:fld>
            <a:endParaRPr lang="hu-HU" smtClean="0"/>
          </a:p>
        </p:txBody>
      </p:sp>
    </p:spTree>
    <p:extLst>
      <p:ext uri="{BB962C8B-B14F-4D97-AF65-F5344CB8AC3E}">
        <p14:creationId xmlns:p14="http://schemas.microsoft.com/office/powerpoint/2010/main" val="2462896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Diakép helye 1"/>
          <p:cNvSpPr>
            <a:spLocks noGrp="1" noRot="1" noChangeAspect="1" noTextEdit="1"/>
          </p:cNvSpPr>
          <p:nvPr>
            <p:ph type="sldImg"/>
          </p:nvPr>
        </p:nvSpPr>
        <p:spPr>
          <a:ln/>
        </p:spPr>
      </p:sp>
      <p:sp>
        <p:nvSpPr>
          <p:cNvPr id="143363" name="Jegyzetek helye 2"/>
          <p:cNvSpPr>
            <a:spLocks noGrp="1"/>
          </p:cNvSpPr>
          <p:nvPr>
            <p:ph type="body" idx="1"/>
          </p:nvPr>
        </p:nvSpPr>
        <p:spPr>
          <a:noFill/>
          <a:ln/>
        </p:spPr>
        <p:txBody>
          <a:bodyPr/>
          <a:lstStyle/>
          <a:p>
            <a:r>
              <a:rPr lang="de-DE" smtClean="0"/>
              <a:t>Rockland</a:t>
            </a:r>
            <a:r>
              <a:rPr lang="hu-HU" smtClean="0"/>
              <a:t>, </a:t>
            </a:r>
            <a:r>
              <a:rPr lang="fr-FR" smtClean="0"/>
              <a:t>Exp Brain Res (2004) 158: 265–277</a:t>
            </a:r>
            <a:endParaRPr lang="de-DE" smtClean="0"/>
          </a:p>
          <a:p>
            <a:endParaRPr lang="de-DE" smtClean="0"/>
          </a:p>
        </p:txBody>
      </p:sp>
      <p:sp>
        <p:nvSpPr>
          <p:cNvPr id="143364" name="Dia számának helye 3"/>
          <p:cNvSpPr>
            <a:spLocks noGrp="1"/>
          </p:cNvSpPr>
          <p:nvPr>
            <p:ph type="sldNum" sz="quarter" idx="5"/>
          </p:nvPr>
        </p:nvSpPr>
        <p:spPr>
          <a:noFill/>
        </p:spPr>
        <p:txBody>
          <a:bodyPr/>
          <a:lstStyle/>
          <a:p>
            <a:fld id="{C9FA2906-7EB8-4C0A-9754-43A4B425D967}" type="slidenum">
              <a:rPr lang="hu-HU" smtClean="0"/>
              <a:pPr/>
              <a:t>40</a:t>
            </a:fld>
            <a:endParaRPr lang="hu-HU" smtClean="0"/>
          </a:p>
        </p:txBody>
      </p:sp>
    </p:spTree>
    <p:extLst>
      <p:ext uri="{BB962C8B-B14F-4D97-AF65-F5344CB8AC3E}">
        <p14:creationId xmlns:p14="http://schemas.microsoft.com/office/powerpoint/2010/main" val="1273348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iakép helye 1"/>
          <p:cNvSpPr>
            <a:spLocks noGrp="1" noRot="1" noChangeAspect="1" noTextEdit="1"/>
          </p:cNvSpPr>
          <p:nvPr>
            <p:ph type="sldImg"/>
          </p:nvPr>
        </p:nvSpPr>
        <p:spPr>
          <a:ln/>
        </p:spPr>
      </p:sp>
      <p:sp>
        <p:nvSpPr>
          <p:cNvPr id="144387" name="Jegyzetek helye 2"/>
          <p:cNvSpPr>
            <a:spLocks noGrp="1"/>
          </p:cNvSpPr>
          <p:nvPr>
            <p:ph type="body" idx="1"/>
          </p:nvPr>
        </p:nvSpPr>
        <p:spPr>
          <a:noFill/>
          <a:ln/>
        </p:spPr>
        <p:txBody>
          <a:bodyPr/>
          <a:lstStyle/>
          <a:p>
            <a:r>
              <a:rPr lang="de-DE" smtClean="0"/>
              <a:t>Buxhoeveden,</a:t>
            </a:r>
            <a:r>
              <a:rPr lang="hu-HU" smtClean="0"/>
              <a:t> </a:t>
            </a:r>
            <a:r>
              <a:rPr lang="de-DE" smtClean="0"/>
              <a:t>Neuropathol</a:t>
            </a:r>
            <a:r>
              <a:rPr lang="hu-HU" smtClean="0"/>
              <a:t>.</a:t>
            </a:r>
            <a:r>
              <a:rPr lang="de-DE" smtClean="0"/>
              <a:t> App</a:t>
            </a:r>
            <a:r>
              <a:rPr lang="hu-HU" smtClean="0"/>
              <a:t>.</a:t>
            </a:r>
            <a:r>
              <a:rPr lang="de-DE" smtClean="0"/>
              <a:t> Neurobiol</a:t>
            </a:r>
            <a:r>
              <a:rPr lang="hu-HU" smtClean="0"/>
              <a:t>., </a:t>
            </a:r>
            <a:r>
              <a:rPr lang="de-DE" smtClean="0"/>
              <a:t>2006,</a:t>
            </a:r>
            <a:r>
              <a:rPr lang="hu-HU" smtClean="0"/>
              <a:t> </a:t>
            </a:r>
            <a:r>
              <a:rPr lang="de-DE" b="1" smtClean="0"/>
              <a:t>32</a:t>
            </a:r>
            <a:r>
              <a:rPr lang="hu-HU" smtClean="0"/>
              <a:t>:</a:t>
            </a:r>
            <a:r>
              <a:rPr lang="de-DE" smtClean="0"/>
              <a:t> 483–491</a:t>
            </a:r>
          </a:p>
        </p:txBody>
      </p:sp>
      <p:sp>
        <p:nvSpPr>
          <p:cNvPr id="144388" name="Dia számának helye 3"/>
          <p:cNvSpPr>
            <a:spLocks noGrp="1"/>
          </p:cNvSpPr>
          <p:nvPr>
            <p:ph type="sldNum" sz="quarter" idx="5"/>
          </p:nvPr>
        </p:nvSpPr>
        <p:spPr>
          <a:noFill/>
        </p:spPr>
        <p:txBody>
          <a:bodyPr/>
          <a:lstStyle/>
          <a:p>
            <a:fld id="{8F41C7DF-EE17-4D7F-95DD-3DAA21CB626C}" type="slidenum">
              <a:rPr lang="hu-HU" smtClean="0"/>
              <a:pPr/>
              <a:t>45</a:t>
            </a:fld>
            <a:endParaRPr lang="hu-HU" smtClean="0"/>
          </a:p>
        </p:txBody>
      </p:sp>
    </p:spTree>
    <p:extLst>
      <p:ext uri="{BB962C8B-B14F-4D97-AF65-F5344CB8AC3E}">
        <p14:creationId xmlns:p14="http://schemas.microsoft.com/office/powerpoint/2010/main" val="1266691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Diakép helye 1"/>
          <p:cNvSpPr>
            <a:spLocks noGrp="1" noRot="1" noChangeAspect="1" noTextEdit="1"/>
          </p:cNvSpPr>
          <p:nvPr>
            <p:ph type="sldImg"/>
          </p:nvPr>
        </p:nvSpPr>
        <p:spPr>
          <a:ln/>
        </p:spPr>
      </p:sp>
      <p:sp>
        <p:nvSpPr>
          <p:cNvPr id="145411" name="Jegyzetek helye 2"/>
          <p:cNvSpPr>
            <a:spLocks noGrp="1"/>
          </p:cNvSpPr>
          <p:nvPr>
            <p:ph type="body" idx="1"/>
          </p:nvPr>
        </p:nvSpPr>
        <p:spPr>
          <a:noFill/>
          <a:ln/>
        </p:spPr>
        <p:txBody>
          <a:bodyPr/>
          <a:lstStyle/>
          <a:p>
            <a:r>
              <a:rPr lang="de-DE" smtClean="0"/>
              <a:t>Buxhoeveden,</a:t>
            </a:r>
            <a:r>
              <a:rPr lang="hu-HU" smtClean="0"/>
              <a:t> </a:t>
            </a:r>
            <a:r>
              <a:rPr lang="de-DE" smtClean="0"/>
              <a:t>Neuropathol</a:t>
            </a:r>
            <a:r>
              <a:rPr lang="hu-HU" smtClean="0"/>
              <a:t>.</a:t>
            </a:r>
            <a:r>
              <a:rPr lang="de-DE" smtClean="0"/>
              <a:t> App</a:t>
            </a:r>
            <a:r>
              <a:rPr lang="hu-HU" smtClean="0"/>
              <a:t>.</a:t>
            </a:r>
            <a:r>
              <a:rPr lang="de-DE" smtClean="0"/>
              <a:t> Neurobiol</a:t>
            </a:r>
            <a:r>
              <a:rPr lang="hu-HU" smtClean="0"/>
              <a:t>., </a:t>
            </a:r>
            <a:r>
              <a:rPr lang="de-DE" smtClean="0"/>
              <a:t>2006,</a:t>
            </a:r>
            <a:r>
              <a:rPr lang="hu-HU" smtClean="0"/>
              <a:t> </a:t>
            </a:r>
            <a:r>
              <a:rPr lang="de-DE" b="1" smtClean="0"/>
              <a:t>32</a:t>
            </a:r>
            <a:r>
              <a:rPr lang="hu-HU" smtClean="0"/>
              <a:t>:</a:t>
            </a:r>
            <a:r>
              <a:rPr lang="de-DE" smtClean="0"/>
              <a:t> 483–491</a:t>
            </a:r>
          </a:p>
          <a:p>
            <a:endParaRPr lang="de-DE" smtClean="0"/>
          </a:p>
        </p:txBody>
      </p:sp>
      <p:sp>
        <p:nvSpPr>
          <p:cNvPr id="145412" name="Dia számának helye 3"/>
          <p:cNvSpPr>
            <a:spLocks noGrp="1"/>
          </p:cNvSpPr>
          <p:nvPr>
            <p:ph type="sldNum" sz="quarter" idx="5"/>
          </p:nvPr>
        </p:nvSpPr>
        <p:spPr>
          <a:noFill/>
        </p:spPr>
        <p:txBody>
          <a:bodyPr/>
          <a:lstStyle/>
          <a:p>
            <a:fld id="{1339AA2C-0DA1-423B-87D3-D2FBA65DDF36}" type="slidenum">
              <a:rPr lang="hu-HU" smtClean="0"/>
              <a:pPr/>
              <a:t>46</a:t>
            </a:fld>
            <a:endParaRPr lang="hu-HU" smtClean="0"/>
          </a:p>
        </p:txBody>
      </p:sp>
    </p:spTree>
    <p:extLst>
      <p:ext uri="{BB962C8B-B14F-4D97-AF65-F5344CB8AC3E}">
        <p14:creationId xmlns:p14="http://schemas.microsoft.com/office/powerpoint/2010/main" val="1825998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9031FFC7-DB8E-4294-B740-EE8E778130EA}" type="slidenum">
              <a:rPr lang="hu-HU" smtClean="0"/>
              <a:pPr/>
              <a:t>48</a:t>
            </a:fld>
            <a:endParaRPr lang="hu-HU"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hu-HU" smtClean="0"/>
          </a:p>
          <a:p>
            <a:pPr eaLnBrk="1" hangingPunct="1"/>
            <a:endParaRPr lang="hu-HU" smtClean="0"/>
          </a:p>
          <a:p>
            <a:pPr eaLnBrk="1" hangingPunct="1"/>
            <a:r>
              <a:rPr lang="hu-HU" smtClean="0"/>
              <a:t>Vargas, Ann Neurol 2005</a:t>
            </a:r>
          </a:p>
        </p:txBody>
      </p:sp>
    </p:spTree>
    <p:extLst>
      <p:ext uri="{BB962C8B-B14F-4D97-AF65-F5344CB8AC3E}">
        <p14:creationId xmlns:p14="http://schemas.microsoft.com/office/powerpoint/2010/main" val="671904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01A802C1-D289-4CFB-8714-8C2C588B3410}" type="slidenum">
              <a:rPr lang="hu-HU" smtClean="0"/>
              <a:pPr/>
              <a:t>49</a:t>
            </a:fld>
            <a:endParaRPr lang="hu-HU"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hu-HU" smtClean="0"/>
          </a:p>
          <a:p>
            <a:pPr eaLnBrk="1" hangingPunct="1"/>
            <a:endParaRPr lang="hu-HU" smtClean="0"/>
          </a:p>
          <a:p>
            <a:pPr eaLnBrk="1" hangingPunct="1"/>
            <a:r>
              <a:rPr lang="hu-HU" smtClean="0"/>
              <a:t>Vargas, Ann Neurol 2005</a:t>
            </a:r>
          </a:p>
          <a:p>
            <a:pPr eaLnBrk="1" hangingPunct="1"/>
            <a:endParaRPr lang="hu-HU" smtClean="0"/>
          </a:p>
        </p:txBody>
      </p:sp>
    </p:spTree>
    <p:extLst>
      <p:ext uri="{BB962C8B-B14F-4D97-AF65-F5344CB8AC3E}">
        <p14:creationId xmlns:p14="http://schemas.microsoft.com/office/powerpoint/2010/main" val="1479250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0473AB4-77C6-4DE7-8E82-6D6D0F11D709}" type="slidenum">
              <a:rPr lang="hu-HU" smtClean="0"/>
              <a:pPr/>
              <a:t>50</a:t>
            </a:fld>
            <a:endParaRPr lang="hu-HU"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hu-HU" smtClean="0"/>
              <a:t>Vargas, Ann Neurol 2005</a:t>
            </a:r>
          </a:p>
          <a:p>
            <a:pPr eaLnBrk="1" hangingPunct="1"/>
            <a:endParaRPr lang="hu-HU" smtClean="0"/>
          </a:p>
        </p:txBody>
      </p:sp>
    </p:spTree>
    <p:extLst>
      <p:ext uri="{BB962C8B-B14F-4D97-AF65-F5344CB8AC3E}">
        <p14:creationId xmlns:p14="http://schemas.microsoft.com/office/powerpoint/2010/main" val="1980051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A1CCAA2E-FDE9-408F-BF18-D4DDB507E615}" type="slidenum">
              <a:rPr lang="hu-HU" smtClean="0"/>
              <a:pPr/>
              <a:t>51</a:t>
            </a:fld>
            <a:endParaRPr lang="hu-HU"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r>
              <a:rPr lang="hu-HU" smtClean="0"/>
              <a:t>Vargas, Ann Neurol 2005</a:t>
            </a:r>
          </a:p>
          <a:p>
            <a:pPr eaLnBrk="1" hangingPunct="1"/>
            <a:endParaRPr lang="hu-HU" smtClean="0"/>
          </a:p>
        </p:txBody>
      </p:sp>
    </p:spTree>
    <p:extLst>
      <p:ext uri="{BB962C8B-B14F-4D97-AF65-F5344CB8AC3E}">
        <p14:creationId xmlns:p14="http://schemas.microsoft.com/office/powerpoint/2010/main" val="53715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CE4F6FF0-1D51-4893-A551-9D709B835F4E}" type="slidenum">
              <a:rPr lang="hu-HU" smtClean="0"/>
              <a:pPr/>
              <a:t>9</a:t>
            </a:fld>
            <a:endParaRPr lang="hu-HU"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hu-HU" smtClean="0"/>
              <a:t>Total cerebral volume (Vol) growth trajectory for males (</a:t>
            </a:r>
            <a:r>
              <a:rPr lang="hu-HU" smtClean="0">
                <a:latin typeface="Arial Unicode MS" pitchFamily="34" charset="-128"/>
                <a:ea typeface="Arial Unicode MS" pitchFamily="34" charset="-128"/>
                <a:cs typeface="Arial Unicode MS" pitchFamily="34" charset="-128"/>
              </a:rPr>
              <a:t>◯</a:t>
            </a:r>
            <a:r>
              <a:rPr lang="hu-HU" smtClean="0"/>
              <a:t>) and females</a:t>
            </a:r>
          </a:p>
          <a:p>
            <a:pPr eaLnBrk="1" hangingPunct="1"/>
            <a:r>
              <a:rPr lang="hu-HU" smtClean="0"/>
              <a:t>(</a:t>
            </a:r>
            <a:r>
              <a:rPr lang="hu-HU" smtClean="0">
                <a:cs typeface="Arial" charset="0"/>
              </a:rPr>
              <a:t>□</a:t>
            </a:r>
            <a:r>
              <a:rPr lang="hu-HU" smtClean="0"/>
              <a:t>). Dotted lines represent each subject’s volume measurements; solid lines are autistic</a:t>
            </a:r>
          </a:p>
          <a:p>
            <a:pPr eaLnBrk="1" hangingPunct="1"/>
            <a:r>
              <a:rPr lang="hu-HU" smtClean="0"/>
              <a:t>disorder (red) and typical control (blue) group quadratic growth regression curves. mo,</a:t>
            </a:r>
          </a:p>
          <a:p>
            <a:pPr eaLnBrk="1" hangingPunct="1"/>
            <a:r>
              <a:rPr lang="hu-HU" smtClean="0"/>
              <a:t>Months.</a:t>
            </a:r>
          </a:p>
          <a:p>
            <a:pPr eaLnBrk="1" hangingPunct="1"/>
            <a:endParaRPr lang="hu-HU" smtClean="0"/>
          </a:p>
          <a:p>
            <a:pPr eaLnBrk="1" hangingPunct="1"/>
            <a:r>
              <a:rPr lang="hu-HU" b="1" smtClean="0"/>
              <a:t>Schumann, J Neurosci 2010</a:t>
            </a:r>
          </a:p>
          <a:p>
            <a:pPr eaLnBrk="1" hangingPunct="1"/>
            <a:endParaRPr lang="hu-HU" smtClean="0"/>
          </a:p>
        </p:txBody>
      </p:sp>
    </p:spTree>
    <p:extLst>
      <p:ext uri="{BB962C8B-B14F-4D97-AF65-F5344CB8AC3E}">
        <p14:creationId xmlns:p14="http://schemas.microsoft.com/office/powerpoint/2010/main" val="2445675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35857073-D526-4165-B0DD-6DA3110D2A86}" type="slidenum">
              <a:rPr lang="hu-HU" smtClean="0"/>
              <a:pPr/>
              <a:t>52</a:t>
            </a:fld>
            <a:endParaRPr lang="hu-HU"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hu-HU" smtClean="0"/>
              <a:t>Vargas, Ann Neurol 2005</a:t>
            </a:r>
          </a:p>
          <a:p>
            <a:pPr eaLnBrk="1" hangingPunct="1"/>
            <a:endParaRPr lang="hu-HU" smtClean="0"/>
          </a:p>
        </p:txBody>
      </p:sp>
    </p:spTree>
    <p:extLst>
      <p:ext uri="{BB962C8B-B14F-4D97-AF65-F5344CB8AC3E}">
        <p14:creationId xmlns:p14="http://schemas.microsoft.com/office/powerpoint/2010/main" val="525615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1FFBE17A-BBD1-4513-A761-D708ECC96988}" type="slidenum">
              <a:rPr lang="hu-HU" smtClean="0"/>
              <a:pPr/>
              <a:t>53</a:t>
            </a:fld>
            <a:endParaRPr lang="hu-HU"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hu-HU" smtClean="0"/>
              <a:t>Vargas, Ann Neurol 2005</a:t>
            </a:r>
          </a:p>
          <a:p>
            <a:pPr eaLnBrk="1" hangingPunct="1"/>
            <a:endParaRPr lang="hu-HU" smtClean="0"/>
          </a:p>
        </p:txBody>
      </p:sp>
    </p:spTree>
    <p:extLst>
      <p:ext uri="{BB962C8B-B14F-4D97-AF65-F5344CB8AC3E}">
        <p14:creationId xmlns:p14="http://schemas.microsoft.com/office/powerpoint/2010/main" val="25703248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Diakép helye 1"/>
          <p:cNvSpPr>
            <a:spLocks noGrp="1" noRot="1" noChangeAspect="1" noTextEdit="1"/>
          </p:cNvSpPr>
          <p:nvPr>
            <p:ph type="sldImg"/>
          </p:nvPr>
        </p:nvSpPr>
        <p:spPr>
          <a:ln/>
        </p:spPr>
      </p:sp>
      <p:sp>
        <p:nvSpPr>
          <p:cNvPr id="152579" name="Jegyzetek helye 2"/>
          <p:cNvSpPr>
            <a:spLocks noGrp="1"/>
          </p:cNvSpPr>
          <p:nvPr>
            <p:ph type="body" idx="1"/>
          </p:nvPr>
        </p:nvSpPr>
        <p:spPr>
          <a:noFill/>
          <a:ln/>
        </p:spPr>
        <p:txBody>
          <a:bodyPr/>
          <a:lstStyle/>
          <a:p>
            <a:r>
              <a:rPr lang="de-DE" smtClean="0"/>
              <a:t>Simms</a:t>
            </a:r>
            <a:r>
              <a:rPr lang="hu-HU" smtClean="0"/>
              <a:t>, </a:t>
            </a:r>
            <a:r>
              <a:rPr lang="de-DE" smtClean="0"/>
              <a:t>Acta Neuropathol (2009) 118:673–684</a:t>
            </a:r>
            <a:r>
              <a:rPr lang="hu-HU" smtClean="0"/>
              <a:t>.</a:t>
            </a:r>
            <a:endParaRPr lang="de-DE" smtClean="0"/>
          </a:p>
        </p:txBody>
      </p:sp>
      <p:sp>
        <p:nvSpPr>
          <p:cNvPr id="152580" name="Dia számának helye 3"/>
          <p:cNvSpPr>
            <a:spLocks noGrp="1"/>
          </p:cNvSpPr>
          <p:nvPr>
            <p:ph type="sldNum" sz="quarter" idx="5"/>
          </p:nvPr>
        </p:nvSpPr>
        <p:spPr>
          <a:noFill/>
        </p:spPr>
        <p:txBody>
          <a:bodyPr/>
          <a:lstStyle/>
          <a:p>
            <a:fld id="{204A4D60-9CA5-4C03-AF20-543840D2BB65}" type="slidenum">
              <a:rPr lang="hu-HU" smtClean="0"/>
              <a:pPr/>
              <a:t>55</a:t>
            </a:fld>
            <a:endParaRPr lang="hu-HU" smtClean="0"/>
          </a:p>
        </p:txBody>
      </p:sp>
    </p:spTree>
    <p:extLst>
      <p:ext uri="{BB962C8B-B14F-4D97-AF65-F5344CB8AC3E}">
        <p14:creationId xmlns:p14="http://schemas.microsoft.com/office/powerpoint/2010/main" val="2615113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Diakép helye 1"/>
          <p:cNvSpPr>
            <a:spLocks noGrp="1" noRot="1" noChangeAspect="1" noTextEdit="1"/>
          </p:cNvSpPr>
          <p:nvPr>
            <p:ph type="sldImg"/>
          </p:nvPr>
        </p:nvSpPr>
        <p:spPr>
          <a:ln/>
        </p:spPr>
      </p:sp>
      <p:sp>
        <p:nvSpPr>
          <p:cNvPr id="153603" name="Jegyzetek helye 2"/>
          <p:cNvSpPr>
            <a:spLocks noGrp="1"/>
          </p:cNvSpPr>
          <p:nvPr>
            <p:ph type="body" idx="1"/>
          </p:nvPr>
        </p:nvSpPr>
        <p:spPr>
          <a:noFill/>
          <a:ln/>
        </p:spPr>
        <p:txBody>
          <a:bodyPr/>
          <a:lstStyle/>
          <a:p>
            <a:r>
              <a:rPr lang="hu-HU" smtClean="0"/>
              <a:t>Oblak, </a:t>
            </a:r>
            <a:r>
              <a:rPr lang="en-US" smtClean="0"/>
              <a:t>Autism Research 2: 205–219, 2009 </a:t>
            </a:r>
            <a:endParaRPr lang="hu-HU" smtClean="0"/>
          </a:p>
          <a:p>
            <a:r>
              <a:rPr lang="hu-HU" smtClean="0"/>
              <a:t>disabling obsesion: lebénító kényszerképzet</a:t>
            </a:r>
          </a:p>
          <a:p>
            <a:r>
              <a:rPr lang="hu-HU" smtClean="0"/>
              <a:t>compulsion: erőszak</a:t>
            </a:r>
          </a:p>
          <a:p>
            <a:r>
              <a:rPr lang="hu-HU" smtClean="0"/>
              <a:t>blunted affect: tompult lelkiállapot</a:t>
            </a:r>
            <a:endParaRPr lang="de-DE" smtClean="0"/>
          </a:p>
        </p:txBody>
      </p:sp>
      <p:sp>
        <p:nvSpPr>
          <p:cNvPr id="153604" name="Dia számának helye 3"/>
          <p:cNvSpPr>
            <a:spLocks noGrp="1"/>
          </p:cNvSpPr>
          <p:nvPr>
            <p:ph type="sldNum" sz="quarter" idx="5"/>
          </p:nvPr>
        </p:nvSpPr>
        <p:spPr>
          <a:noFill/>
        </p:spPr>
        <p:txBody>
          <a:bodyPr/>
          <a:lstStyle/>
          <a:p>
            <a:fld id="{36909B3D-01DC-47B2-ACFC-2E1943BFAC1B}" type="slidenum">
              <a:rPr lang="hu-HU" smtClean="0"/>
              <a:pPr/>
              <a:t>56</a:t>
            </a:fld>
            <a:endParaRPr lang="hu-HU" smtClean="0"/>
          </a:p>
        </p:txBody>
      </p:sp>
    </p:spTree>
    <p:extLst>
      <p:ext uri="{BB962C8B-B14F-4D97-AF65-F5344CB8AC3E}">
        <p14:creationId xmlns:p14="http://schemas.microsoft.com/office/powerpoint/2010/main" val="2493689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r>
              <a:rPr lang="de-DE" smtClean="0"/>
              <a:t>Simms</a:t>
            </a:r>
            <a:r>
              <a:rPr lang="hu-HU" smtClean="0"/>
              <a:t>, </a:t>
            </a:r>
            <a:r>
              <a:rPr lang="de-DE" smtClean="0"/>
              <a:t>Acta Neuropathol (2009) 118:673–684</a:t>
            </a:r>
            <a:r>
              <a:rPr lang="hu-HU" smtClean="0"/>
              <a:t>.</a:t>
            </a:r>
            <a:endParaRPr lang="de-DE" smtClean="0"/>
          </a:p>
          <a:p>
            <a:endParaRPr lang="hu-HU" smtClean="0"/>
          </a:p>
        </p:txBody>
      </p:sp>
    </p:spTree>
    <p:extLst>
      <p:ext uri="{BB962C8B-B14F-4D97-AF65-F5344CB8AC3E}">
        <p14:creationId xmlns:p14="http://schemas.microsoft.com/office/powerpoint/2010/main" val="3299693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p:spPr>
        <p:txBody>
          <a:bodyPr/>
          <a:lstStyle/>
          <a:p>
            <a:r>
              <a:rPr lang="de-DE" smtClean="0"/>
              <a:t>Simms</a:t>
            </a:r>
            <a:r>
              <a:rPr lang="hu-HU" smtClean="0"/>
              <a:t>, </a:t>
            </a:r>
            <a:r>
              <a:rPr lang="de-DE" smtClean="0"/>
              <a:t>Acta Neuropathol (2009) 118:673–684</a:t>
            </a:r>
            <a:r>
              <a:rPr lang="hu-HU" smtClean="0"/>
              <a:t>.</a:t>
            </a:r>
            <a:endParaRPr lang="de-DE" smtClean="0"/>
          </a:p>
          <a:p>
            <a:endParaRPr lang="hu-HU" smtClean="0"/>
          </a:p>
        </p:txBody>
      </p:sp>
    </p:spTree>
    <p:extLst>
      <p:ext uri="{BB962C8B-B14F-4D97-AF65-F5344CB8AC3E}">
        <p14:creationId xmlns:p14="http://schemas.microsoft.com/office/powerpoint/2010/main" val="2516016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r>
              <a:rPr lang="de-DE" smtClean="0"/>
              <a:t>Simms</a:t>
            </a:r>
            <a:r>
              <a:rPr lang="hu-HU" smtClean="0"/>
              <a:t>, </a:t>
            </a:r>
            <a:r>
              <a:rPr lang="de-DE" smtClean="0"/>
              <a:t>Acta Neuropathol (2009) 118:673–684</a:t>
            </a:r>
            <a:r>
              <a:rPr lang="hu-HU" smtClean="0"/>
              <a:t>.</a:t>
            </a:r>
            <a:endParaRPr lang="de-DE" smtClean="0"/>
          </a:p>
          <a:p>
            <a:endParaRPr lang="hu-HU" smtClean="0"/>
          </a:p>
        </p:txBody>
      </p:sp>
    </p:spTree>
    <p:extLst>
      <p:ext uri="{BB962C8B-B14F-4D97-AF65-F5344CB8AC3E}">
        <p14:creationId xmlns:p14="http://schemas.microsoft.com/office/powerpoint/2010/main" val="906455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p:spPr>
        <p:txBody>
          <a:bodyPr/>
          <a:lstStyle/>
          <a:p>
            <a:r>
              <a:rPr lang="de-DE" smtClean="0"/>
              <a:t>Simms</a:t>
            </a:r>
            <a:r>
              <a:rPr lang="hu-HU" smtClean="0"/>
              <a:t>, </a:t>
            </a:r>
            <a:r>
              <a:rPr lang="de-DE" smtClean="0"/>
              <a:t>Acta Neuropathol (2009) 118:673–684</a:t>
            </a:r>
            <a:r>
              <a:rPr lang="hu-HU" smtClean="0"/>
              <a:t>.</a:t>
            </a:r>
            <a:endParaRPr lang="de-DE" smtClean="0"/>
          </a:p>
          <a:p>
            <a:endParaRPr lang="hu-HU" smtClean="0"/>
          </a:p>
        </p:txBody>
      </p:sp>
    </p:spTree>
    <p:extLst>
      <p:ext uri="{BB962C8B-B14F-4D97-AF65-F5344CB8AC3E}">
        <p14:creationId xmlns:p14="http://schemas.microsoft.com/office/powerpoint/2010/main" val="2871655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Diakép helye 1"/>
          <p:cNvSpPr>
            <a:spLocks noGrp="1" noRot="1" noChangeAspect="1" noTextEdit="1"/>
          </p:cNvSpPr>
          <p:nvPr>
            <p:ph type="sldImg"/>
          </p:nvPr>
        </p:nvSpPr>
        <p:spPr>
          <a:ln/>
        </p:spPr>
      </p:sp>
      <p:sp>
        <p:nvSpPr>
          <p:cNvPr id="158723" name="Jegyzetek helye 2"/>
          <p:cNvSpPr>
            <a:spLocks noGrp="1"/>
          </p:cNvSpPr>
          <p:nvPr>
            <p:ph type="body" idx="1"/>
          </p:nvPr>
        </p:nvSpPr>
        <p:spPr>
          <a:noFill/>
          <a:ln/>
        </p:spPr>
        <p:txBody>
          <a:bodyPr/>
          <a:lstStyle/>
          <a:p>
            <a:r>
              <a:rPr lang="hu-HU" smtClean="0"/>
              <a:t>Oblak, </a:t>
            </a:r>
            <a:r>
              <a:rPr lang="en-US" smtClean="0"/>
              <a:t>Autism Research 2: 205–219, 2009 </a:t>
            </a:r>
            <a:endParaRPr lang="de-DE" smtClean="0"/>
          </a:p>
        </p:txBody>
      </p:sp>
      <p:sp>
        <p:nvSpPr>
          <p:cNvPr id="158724" name="Dia számának helye 3"/>
          <p:cNvSpPr>
            <a:spLocks noGrp="1"/>
          </p:cNvSpPr>
          <p:nvPr>
            <p:ph type="sldNum" sz="quarter" idx="5"/>
          </p:nvPr>
        </p:nvSpPr>
        <p:spPr>
          <a:noFill/>
        </p:spPr>
        <p:txBody>
          <a:bodyPr/>
          <a:lstStyle/>
          <a:p>
            <a:fld id="{C5B3A5FF-75B0-4E62-9552-C777D16F4374}" type="slidenum">
              <a:rPr lang="hu-HU" smtClean="0"/>
              <a:pPr/>
              <a:t>64</a:t>
            </a:fld>
            <a:endParaRPr lang="hu-HU" smtClean="0"/>
          </a:p>
        </p:txBody>
      </p:sp>
    </p:spTree>
    <p:extLst>
      <p:ext uri="{BB962C8B-B14F-4D97-AF65-F5344CB8AC3E}">
        <p14:creationId xmlns:p14="http://schemas.microsoft.com/office/powerpoint/2010/main" val="4176079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Diakép helye 1"/>
          <p:cNvSpPr>
            <a:spLocks noGrp="1" noRot="1" noChangeAspect="1" noTextEdit="1"/>
          </p:cNvSpPr>
          <p:nvPr>
            <p:ph type="sldImg"/>
          </p:nvPr>
        </p:nvSpPr>
        <p:spPr>
          <a:ln/>
        </p:spPr>
      </p:sp>
      <p:sp>
        <p:nvSpPr>
          <p:cNvPr id="159747" name="Jegyzetek helye 2"/>
          <p:cNvSpPr>
            <a:spLocks noGrp="1"/>
          </p:cNvSpPr>
          <p:nvPr>
            <p:ph type="body" idx="1"/>
          </p:nvPr>
        </p:nvSpPr>
        <p:spPr>
          <a:noFill/>
          <a:ln/>
        </p:spPr>
        <p:txBody>
          <a:bodyPr/>
          <a:lstStyle/>
          <a:p>
            <a:r>
              <a:rPr lang="hu-HU" smtClean="0"/>
              <a:t>Oblak, </a:t>
            </a:r>
            <a:r>
              <a:rPr lang="en-US" smtClean="0"/>
              <a:t>Autism Research 2: 205–219, 2009 </a:t>
            </a:r>
            <a:endParaRPr lang="de-DE" smtClean="0"/>
          </a:p>
          <a:p>
            <a:endParaRPr lang="de-DE" smtClean="0"/>
          </a:p>
        </p:txBody>
      </p:sp>
      <p:sp>
        <p:nvSpPr>
          <p:cNvPr id="159748" name="Dia számának helye 3"/>
          <p:cNvSpPr>
            <a:spLocks noGrp="1"/>
          </p:cNvSpPr>
          <p:nvPr>
            <p:ph type="sldNum" sz="quarter" idx="5"/>
          </p:nvPr>
        </p:nvSpPr>
        <p:spPr>
          <a:noFill/>
        </p:spPr>
        <p:txBody>
          <a:bodyPr/>
          <a:lstStyle/>
          <a:p>
            <a:fld id="{312EDD89-D28C-466E-B107-B15E42349FBF}" type="slidenum">
              <a:rPr lang="hu-HU" smtClean="0"/>
              <a:pPr/>
              <a:t>65</a:t>
            </a:fld>
            <a:endParaRPr lang="hu-HU" smtClean="0"/>
          </a:p>
        </p:txBody>
      </p:sp>
    </p:spTree>
    <p:extLst>
      <p:ext uri="{BB962C8B-B14F-4D97-AF65-F5344CB8AC3E}">
        <p14:creationId xmlns:p14="http://schemas.microsoft.com/office/powerpoint/2010/main" val="2260038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1F8E5CA3-EE46-4758-8769-DCFF1BB2C0C7}" type="slidenum">
              <a:rPr lang="hu-HU" smtClean="0"/>
              <a:pPr/>
              <a:t>10</a:t>
            </a:fld>
            <a:endParaRPr lang="hu-HU"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hu-HU" b="1" smtClean="0"/>
              <a:t>Schumann, J Neurosci 2010</a:t>
            </a:r>
          </a:p>
          <a:p>
            <a:pPr eaLnBrk="1" hangingPunct="1"/>
            <a:endParaRPr lang="hu-HU" smtClean="0"/>
          </a:p>
        </p:txBody>
      </p:sp>
    </p:spTree>
    <p:extLst>
      <p:ext uri="{BB962C8B-B14F-4D97-AF65-F5344CB8AC3E}">
        <p14:creationId xmlns:p14="http://schemas.microsoft.com/office/powerpoint/2010/main" val="1066584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Diakép helye 1"/>
          <p:cNvSpPr>
            <a:spLocks noGrp="1" noRot="1" noChangeAspect="1" noTextEdit="1"/>
          </p:cNvSpPr>
          <p:nvPr>
            <p:ph type="sldImg"/>
          </p:nvPr>
        </p:nvSpPr>
        <p:spPr>
          <a:ln/>
        </p:spPr>
      </p:sp>
      <p:sp>
        <p:nvSpPr>
          <p:cNvPr id="160771" name="Jegyzetek helye 2"/>
          <p:cNvSpPr>
            <a:spLocks noGrp="1"/>
          </p:cNvSpPr>
          <p:nvPr>
            <p:ph type="body" idx="1"/>
          </p:nvPr>
        </p:nvSpPr>
        <p:spPr>
          <a:noFill/>
          <a:ln/>
        </p:spPr>
        <p:txBody>
          <a:bodyPr/>
          <a:lstStyle/>
          <a:p>
            <a:r>
              <a:rPr lang="hu-HU" smtClean="0"/>
              <a:t>van Kooten, </a:t>
            </a:r>
            <a:r>
              <a:rPr lang="de-DE" smtClean="0"/>
              <a:t>Brain (2008), 131, 987</a:t>
            </a:r>
            <a:r>
              <a:rPr lang="hu-HU" smtClean="0"/>
              <a:t>-</a:t>
            </a:r>
            <a:r>
              <a:rPr lang="de-DE" smtClean="0"/>
              <a:t>999</a:t>
            </a:r>
            <a:r>
              <a:rPr lang="hu-HU" smtClean="0"/>
              <a:t>.</a:t>
            </a:r>
          </a:p>
          <a:p>
            <a:r>
              <a:rPr lang="hu-HU" smtClean="0"/>
              <a:t>Wikipedia</a:t>
            </a:r>
            <a:endParaRPr lang="de-DE" smtClean="0"/>
          </a:p>
        </p:txBody>
      </p:sp>
      <p:sp>
        <p:nvSpPr>
          <p:cNvPr id="160772" name="Dia számának helye 3"/>
          <p:cNvSpPr>
            <a:spLocks noGrp="1"/>
          </p:cNvSpPr>
          <p:nvPr>
            <p:ph type="sldNum" sz="quarter" idx="5"/>
          </p:nvPr>
        </p:nvSpPr>
        <p:spPr>
          <a:noFill/>
        </p:spPr>
        <p:txBody>
          <a:bodyPr/>
          <a:lstStyle/>
          <a:p>
            <a:fld id="{189BC2D3-5007-42A1-AA5B-3283BE63D9DB}" type="slidenum">
              <a:rPr lang="hu-HU" smtClean="0"/>
              <a:pPr/>
              <a:t>68</a:t>
            </a:fld>
            <a:endParaRPr lang="hu-HU" smtClean="0"/>
          </a:p>
        </p:txBody>
      </p:sp>
    </p:spTree>
    <p:extLst>
      <p:ext uri="{BB962C8B-B14F-4D97-AF65-F5344CB8AC3E}">
        <p14:creationId xmlns:p14="http://schemas.microsoft.com/office/powerpoint/2010/main" val="2695006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Diakép helye 1"/>
          <p:cNvSpPr>
            <a:spLocks noGrp="1" noRot="1" noChangeAspect="1" noTextEdit="1"/>
          </p:cNvSpPr>
          <p:nvPr>
            <p:ph type="sldImg"/>
          </p:nvPr>
        </p:nvSpPr>
        <p:spPr>
          <a:ln/>
        </p:spPr>
      </p:sp>
      <p:sp>
        <p:nvSpPr>
          <p:cNvPr id="161795" name="Jegyzetek helye 2"/>
          <p:cNvSpPr>
            <a:spLocks noGrp="1"/>
          </p:cNvSpPr>
          <p:nvPr>
            <p:ph type="body" idx="1"/>
          </p:nvPr>
        </p:nvSpPr>
        <p:spPr>
          <a:noFill/>
          <a:ln/>
        </p:spPr>
        <p:txBody>
          <a:bodyPr/>
          <a:lstStyle/>
          <a:p>
            <a:r>
              <a:rPr lang="en-US" smtClean="0"/>
              <a:t>Total neuron numbers in the cortical grey matter (CGM)</a:t>
            </a:r>
            <a:r>
              <a:rPr lang="hu-HU" smtClean="0"/>
              <a:t>, </a:t>
            </a:r>
            <a:r>
              <a:rPr lang="de-DE" smtClean="0"/>
              <a:t>area 17</a:t>
            </a:r>
            <a:r>
              <a:rPr lang="hu-HU" smtClean="0"/>
              <a:t> </a:t>
            </a:r>
            <a:r>
              <a:rPr lang="en-US" smtClean="0"/>
              <a:t>and layers II, III, IV,V and VI of the</a:t>
            </a:r>
            <a:r>
              <a:rPr lang="hu-HU" smtClean="0"/>
              <a:t> </a:t>
            </a:r>
            <a:r>
              <a:rPr lang="de-DE" smtClean="0"/>
              <a:t>fusiform gyrus</a:t>
            </a:r>
            <a:r>
              <a:rPr lang="hu-HU" smtClean="0"/>
              <a:t> (FG).</a:t>
            </a:r>
            <a:endParaRPr lang="de-DE" smtClean="0"/>
          </a:p>
        </p:txBody>
      </p:sp>
      <p:sp>
        <p:nvSpPr>
          <p:cNvPr id="161796" name="Dia számának helye 3"/>
          <p:cNvSpPr>
            <a:spLocks noGrp="1"/>
          </p:cNvSpPr>
          <p:nvPr>
            <p:ph type="sldNum" sz="quarter" idx="5"/>
          </p:nvPr>
        </p:nvSpPr>
        <p:spPr>
          <a:noFill/>
        </p:spPr>
        <p:txBody>
          <a:bodyPr/>
          <a:lstStyle/>
          <a:p>
            <a:fld id="{2ACC39FF-057D-4E18-AB2F-9B959317242F}" type="slidenum">
              <a:rPr lang="hu-HU" smtClean="0"/>
              <a:pPr/>
              <a:t>69</a:t>
            </a:fld>
            <a:endParaRPr lang="hu-HU" smtClean="0"/>
          </a:p>
        </p:txBody>
      </p:sp>
    </p:spTree>
    <p:extLst>
      <p:ext uri="{BB962C8B-B14F-4D97-AF65-F5344CB8AC3E}">
        <p14:creationId xmlns:p14="http://schemas.microsoft.com/office/powerpoint/2010/main" val="1714295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Diakép helye 1"/>
          <p:cNvSpPr>
            <a:spLocks noGrp="1" noRot="1" noChangeAspect="1" noTextEdit="1"/>
          </p:cNvSpPr>
          <p:nvPr>
            <p:ph type="sldImg"/>
          </p:nvPr>
        </p:nvSpPr>
        <p:spPr>
          <a:ln/>
        </p:spPr>
      </p:sp>
      <p:sp>
        <p:nvSpPr>
          <p:cNvPr id="162819" name="Jegyzetek helye 2"/>
          <p:cNvSpPr>
            <a:spLocks noGrp="1"/>
          </p:cNvSpPr>
          <p:nvPr>
            <p:ph type="body" idx="1"/>
          </p:nvPr>
        </p:nvSpPr>
        <p:spPr>
          <a:noFill/>
          <a:ln/>
        </p:spPr>
        <p:txBody>
          <a:bodyPr/>
          <a:lstStyle/>
          <a:p>
            <a:r>
              <a:rPr lang="hu-HU" smtClean="0"/>
              <a:t>Schumann, J Neurosci 2004</a:t>
            </a:r>
            <a:endParaRPr lang="de-DE" smtClean="0"/>
          </a:p>
        </p:txBody>
      </p:sp>
      <p:sp>
        <p:nvSpPr>
          <p:cNvPr id="162820" name="Dia számának helye 3"/>
          <p:cNvSpPr>
            <a:spLocks noGrp="1"/>
          </p:cNvSpPr>
          <p:nvPr>
            <p:ph type="sldNum" sz="quarter" idx="5"/>
          </p:nvPr>
        </p:nvSpPr>
        <p:spPr>
          <a:noFill/>
        </p:spPr>
        <p:txBody>
          <a:bodyPr/>
          <a:lstStyle/>
          <a:p>
            <a:fld id="{F8312C59-3420-4721-8CC2-6A082C2991A1}" type="slidenum">
              <a:rPr lang="hu-HU" smtClean="0"/>
              <a:pPr/>
              <a:t>73</a:t>
            </a:fld>
            <a:endParaRPr lang="hu-HU" smtClean="0"/>
          </a:p>
        </p:txBody>
      </p:sp>
    </p:spTree>
    <p:extLst>
      <p:ext uri="{BB962C8B-B14F-4D97-AF65-F5344CB8AC3E}">
        <p14:creationId xmlns:p14="http://schemas.microsoft.com/office/powerpoint/2010/main" val="2390866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Diakép helye 1"/>
          <p:cNvSpPr>
            <a:spLocks noGrp="1" noRot="1" noChangeAspect="1" noTextEdit="1"/>
          </p:cNvSpPr>
          <p:nvPr>
            <p:ph type="sldImg"/>
          </p:nvPr>
        </p:nvSpPr>
        <p:spPr>
          <a:ln/>
        </p:spPr>
      </p:sp>
      <p:sp>
        <p:nvSpPr>
          <p:cNvPr id="163843" name="Jegyzetek helye 2"/>
          <p:cNvSpPr>
            <a:spLocks noGrp="1"/>
          </p:cNvSpPr>
          <p:nvPr>
            <p:ph type="body" idx="1"/>
          </p:nvPr>
        </p:nvSpPr>
        <p:spPr>
          <a:noFill/>
          <a:ln/>
        </p:spPr>
        <p:txBody>
          <a:bodyPr/>
          <a:lstStyle/>
          <a:p>
            <a:r>
              <a:rPr lang="de-DE" smtClean="0"/>
              <a:t>Sparks,</a:t>
            </a:r>
            <a:r>
              <a:rPr lang="hu-HU" smtClean="0"/>
              <a:t> </a:t>
            </a:r>
            <a:r>
              <a:rPr lang="de-DE" smtClean="0"/>
              <a:t>NEUROLOGY 2002;59:184–192</a:t>
            </a:r>
            <a:r>
              <a:rPr lang="hu-HU" smtClean="0"/>
              <a:t>.</a:t>
            </a:r>
            <a:endParaRPr lang="de-DE" smtClean="0"/>
          </a:p>
        </p:txBody>
      </p:sp>
      <p:sp>
        <p:nvSpPr>
          <p:cNvPr id="163844" name="Dia számának helye 3"/>
          <p:cNvSpPr>
            <a:spLocks noGrp="1"/>
          </p:cNvSpPr>
          <p:nvPr>
            <p:ph type="sldNum" sz="quarter" idx="5"/>
          </p:nvPr>
        </p:nvSpPr>
        <p:spPr>
          <a:noFill/>
        </p:spPr>
        <p:txBody>
          <a:bodyPr/>
          <a:lstStyle/>
          <a:p>
            <a:fld id="{D2E711E5-CC32-4727-804E-AF2A95E909BA}" type="slidenum">
              <a:rPr lang="hu-HU" smtClean="0"/>
              <a:pPr/>
              <a:t>74</a:t>
            </a:fld>
            <a:endParaRPr lang="hu-HU" smtClean="0"/>
          </a:p>
        </p:txBody>
      </p:sp>
    </p:spTree>
    <p:extLst>
      <p:ext uri="{BB962C8B-B14F-4D97-AF65-F5344CB8AC3E}">
        <p14:creationId xmlns:p14="http://schemas.microsoft.com/office/powerpoint/2010/main" val="3031282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Diakép helye 1"/>
          <p:cNvSpPr>
            <a:spLocks noGrp="1" noRot="1" noChangeAspect="1" noTextEdit="1"/>
          </p:cNvSpPr>
          <p:nvPr>
            <p:ph type="sldImg"/>
          </p:nvPr>
        </p:nvSpPr>
        <p:spPr>
          <a:ln/>
        </p:spPr>
      </p:sp>
      <p:sp>
        <p:nvSpPr>
          <p:cNvPr id="164867" name="Jegyzetek helye 2"/>
          <p:cNvSpPr>
            <a:spLocks noGrp="1"/>
          </p:cNvSpPr>
          <p:nvPr>
            <p:ph type="body" idx="1"/>
          </p:nvPr>
        </p:nvSpPr>
        <p:spPr>
          <a:noFill/>
          <a:ln/>
        </p:spPr>
        <p:txBody>
          <a:bodyPr/>
          <a:lstStyle/>
          <a:p>
            <a:r>
              <a:rPr lang="hu-HU" dirty="0" smtClean="0"/>
              <a:t>Schumann, J </a:t>
            </a:r>
            <a:r>
              <a:rPr lang="hu-HU" dirty="0" err="1" smtClean="0"/>
              <a:t>Neurosci</a:t>
            </a:r>
            <a:r>
              <a:rPr lang="hu-HU" dirty="0" smtClean="0"/>
              <a:t> 2004</a:t>
            </a:r>
            <a:endParaRPr lang="de-DE" dirty="0" smtClean="0"/>
          </a:p>
          <a:p>
            <a:endParaRPr lang="de-DE" dirty="0" smtClean="0"/>
          </a:p>
        </p:txBody>
      </p:sp>
      <p:sp>
        <p:nvSpPr>
          <p:cNvPr id="164868" name="Dia számának helye 3"/>
          <p:cNvSpPr>
            <a:spLocks noGrp="1"/>
          </p:cNvSpPr>
          <p:nvPr>
            <p:ph type="sldNum" sz="quarter" idx="5"/>
          </p:nvPr>
        </p:nvSpPr>
        <p:spPr>
          <a:noFill/>
        </p:spPr>
        <p:txBody>
          <a:bodyPr/>
          <a:lstStyle/>
          <a:p>
            <a:fld id="{A0CC6C12-1D9B-4A5E-9267-2E5727A07B6E}" type="slidenum">
              <a:rPr lang="hu-HU" smtClean="0"/>
              <a:pPr/>
              <a:t>75</a:t>
            </a:fld>
            <a:endParaRPr lang="hu-HU" smtClean="0"/>
          </a:p>
        </p:txBody>
      </p:sp>
    </p:spTree>
    <p:extLst>
      <p:ext uri="{BB962C8B-B14F-4D97-AF65-F5344CB8AC3E}">
        <p14:creationId xmlns:p14="http://schemas.microsoft.com/office/powerpoint/2010/main" val="901646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smtClean="0"/>
              <a:t>Schumann, J </a:t>
            </a:r>
            <a:r>
              <a:rPr lang="hu-HU" dirty="0" err="1" smtClean="0"/>
              <a:t>Neurosci</a:t>
            </a:r>
            <a:r>
              <a:rPr lang="hu-HU" dirty="0" smtClean="0"/>
              <a:t> 2004</a:t>
            </a:r>
            <a:endParaRPr lang="de-DE" smtClean="0"/>
          </a:p>
          <a:p>
            <a:endParaRPr lang="de-DE"/>
          </a:p>
        </p:txBody>
      </p:sp>
      <p:sp>
        <p:nvSpPr>
          <p:cNvPr id="4" name="Dia számának helye 3"/>
          <p:cNvSpPr>
            <a:spLocks noGrp="1"/>
          </p:cNvSpPr>
          <p:nvPr>
            <p:ph type="sldNum" sz="quarter" idx="10"/>
          </p:nvPr>
        </p:nvSpPr>
        <p:spPr/>
        <p:txBody>
          <a:bodyPr/>
          <a:lstStyle/>
          <a:p>
            <a:pPr>
              <a:defRPr/>
            </a:pPr>
            <a:fld id="{ECECBE2F-8905-4998-A1CF-E5CE7744C3FD}" type="slidenum">
              <a:rPr lang="hu-HU" smtClean="0"/>
              <a:pPr>
                <a:defRPr/>
              </a:pPr>
              <a:t>76</a:t>
            </a:fld>
            <a:endParaRPr lang="hu-HU"/>
          </a:p>
        </p:txBody>
      </p:sp>
    </p:spTree>
    <p:extLst>
      <p:ext uri="{BB962C8B-B14F-4D97-AF65-F5344CB8AC3E}">
        <p14:creationId xmlns:p14="http://schemas.microsoft.com/office/powerpoint/2010/main" val="27811632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Diakép helye 1"/>
          <p:cNvSpPr>
            <a:spLocks noGrp="1" noRot="1" noChangeAspect="1" noTextEdit="1"/>
          </p:cNvSpPr>
          <p:nvPr>
            <p:ph type="sldImg"/>
          </p:nvPr>
        </p:nvSpPr>
        <p:spPr>
          <a:ln/>
        </p:spPr>
      </p:sp>
      <p:sp>
        <p:nvSpPr>
          <p:cNvPr id="165891" name="Jegyzetek helye 2"/>
          <p:cNvSpPr>
            <a:spLocks noGrp="1"/>
          </p:cNvSpPr>
          <p:nvPr>
            <p:ph type="body" idx="1"/>
          </p:nvPr>
        </p:nvSpPr>
        <p:spPr>
          <a:noFill/>
          <a:ln/>
        </p:spPr>
        <p:txBody>
          <a:bodyPr/>
          <a:lstStyle/>
          <a:p>
            <a:r>
              <a:rPr lang="de-DE" smtClean="0"/>
              <a:t>Scott,</a:t>
            </a:r>
            <a:r>
              <a:rPr lang="hu-HU" smtClean="0"/>
              <a:t> </a:t>
            </a:r>
            <a:r>
              <a:rPr lang="en-US" smtClean="0"/>
              <a:t>Autism Research 2: 246–257, 2009</a:t>
            </a:r>
            <a:endParaRPr lang="de-DE" smtClean="0"/>
          </a:p>
        </p:txBody>
      </p:sp>
      <p:sp>
        <p:nvSpPr>
          <p:cNvPr id="165892" name="Dia számának helye 3"/>
          <p:cNvSpPr>
            <a:spLocks noGrp="1"/>
          </p:cNvSpPr>
          <p:nvPr>
            <p:ph type="sldNum" sz="quarter" idx="5"/>
          </p:nvPr>
        </p:nvSpPr>
        <p:spPr>
          <a:noFill/>
        </p:spPr>
        <p:txBody>
          <a:bodyPr/>
          <a:lstStyle/>
          <a:p>
            <a:fld id="{6CC3A740-1554-4757-925B-A52AED992528}" type="slidenum">
              <a:rPr lang="hu-HU" smtClean="0"/>
              <a:pPr/>
              <a:t>83</a:t>
            </a:fld>
            <a:endParaRPr lang="hu-HU" smtClean="0"/>
          </a:p>
        </p:txBody>
      </p:sp>
    </p:spTree>
    <p:extLst>
      <p:ext uri="{BB962C8B-B14F-4D97-AF65-F5344CB8AC3E}">
        <p14:creationId xmlns:p14="http://schemas.microsoft.com/office/powerpoint/2010/main" val="689717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Diakép helye 1"/>
          <p:cNvSpPr>
            <a:spLocks noGrp="1" noRot="1" noChangeAspect="1" noTextEdit="1"/>
          </p:cNvSpPr>
          <p:nvPr>
            <p:ph type="sldImg"/>
          </p:nvPr>
        </p:nvSpPr>
        <p:spPr>
          <a:ln/>
        </p:spPr>
      </p:sp>
      <p:sp>
        <p:nvSpPr>
          <p:cNvPr id="166915" name="Jegyzetek helye 2"/>
          <p:cNvSpPr>
            <a:spLocks noGrp="1"/>
          </p:cNvSpPr>
          <p:nvPr>
            <p:ph type="body" idx="1"/>
          </p:nvPr>
        </p:nvSpPr>
        <p:spPr>
          <a:noFill/>
          <a:ln/>
        </p:spPr>
        <p:txBody>
          <a:bodyPr/>
          <a:lstStyle/>
          <a:p>
            <a:r>
              <a:rPr lang="de-DE" smtClean="0"/>
              <a:t>Scott,</a:t>
            </a:r>
            <a:r>
              <a:rPr lang="hu-HU" smtClean="0"/>
              <a:t> </a:t>
            </a:r>
            <a:r>
              <a:rPr lang="en-US" smtClean="0"/>
              <a:t>Autism Research 2: 246–257, 2009</a:t>
            </a:r>
            <a:endParaRPr lang="de-DE" smtClean="0"/>
          </a:p>
          <a:p>
            <a:endParaRPr lang="de-DE" smtClean="0"/>
          </a:p>
        </p:txBody>
      </p:sp>
      <p:sp>
        <p:nvSpPr>
          <p:cNvPr id="166916" name="Dia számának helye 3"/>
          <p:cNvSpPr>
            <a:spLocks noGrp="1"/>
          </p:cNvSpPr>
          <p:nvPr>
            <p:ph type="sldNum" sz="quarter" idx="5"/>
          </p:nvPr>
        </p:nvSpPr>
        <p:spPr>
          <a:noFill/>
        </p:spPr>
        <p:txBody>
          <a:bodyPr/>
          <a:lstStyle/>
          <a:p>
            <a:fld id="{399C05C0-D4CA-49B5-83A3-747F2D0BC5AA}" type="slidenum">
              <a:rPr lang="hu-HU" smtClean="0"/>
              <a:pPr/>
              <a:t>84</a:t>
            </a:fld>
            <a:endParaRPr lang="hu-HU" smtClean="0"/>
          </a:p>
        </p:txBody>
      </p:sp>
    </p:spTree>
    <p:extLst>
      <p:ext uri="{BB962C8B-B14F-4D97-AF65-F5344CB8AC3E}">
        <p14:creationId xmlns:p14="http://schemas.microsoft.com/office/powerpoint/2010/main" val="2089780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3AD85ADC-8C7B-4FB3-9CDF-2B1A30DF36F3}" type="slidenum">
              <a:rPr lang="hu-HU" smtClean="0"/>
              <a:pPr/>
              <a:t>105</a:t>
            </a:fld>
            <a:endParaRPr lang="hu-HU"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r>
              <a:rPr lang="hu-HU" b="1" smtClean="0"/>
              <a:t>Normal developmental trajectory of neurogenesis, neuronal migration, and myelination in the human.</a:t>
            </a:r>
            <a:r>
              <a:rPr lang="hu-HU" smtClean="0"/>
              <a:t> Neurogenesis and the subsequent migration of neurons to the cortex begin within a few weeks of gestation in the human (</a:t>
            </a:r>
            <a:r>
              <a:rPr lang="hu-HU" smtClean="0">
                <a:hlinkClick r:id="rId3"/>
              </a:rPr>
              <a:t>Zecevic et al., 2011</a:t>
            </a:r>
            <a:r>
              <a:rPr lang="hu-HU" smtClean="0"/>
              <a:t>). Pyramidal neurogenesis and migration of these cells to the cortex occurs by radial migration and is completed by mid-gestation (</a:t>
            </a:r>
            <a:r>
              <a:rPr lang="hu-HU" smtClean="0">
                <a:hlinkClick r:id="rId3"/>
              </a:rPr>
              <a:t>Nadarajah and Parnavelas, 2002</a:t>
            </a:r>
            <a:r>
              <a:rPr lang="hu-HU" smtClean="0"/>
              <a:t>), while genesis and migration of GABAergic interneurons continues into early post-natal life, with emerging evidence based on the presence of molecular markers of immature neurons suggesting that this process continues into adulthood in primates (</a:t>
            </a:r>
            <a:r>
              <a:rPr lang="hu-HU" smtClean="0">
                <a:hlinkClick r:id="rId3"/>
              </a:rPr>
              <a:t>Gould et al., 1999</a:t>
            </a:r>
            <a:r>
              <a:rPr lang="hu-HU" smtClean="0"/>
              <a:t>, </a:t>
            </a:r>
            <a:r>
              <a:rPr lang="hu-HU" smtClean="0">
                <a:hlinkClick r:id="rId3"/>
              </a:rPr>
              <a:t>2001</a:t>
            </a:r>
            <a:r>
              <a:rPr lang="hu-HU" smtClean="0"/>
              <a:t>; </a:t>
            </a:r>
            <a:r>
              <a:rPr lang="hu-HU" smtClean="0">
                <a:hlinkClick r:id="rId3"/>
              </a:rPr>
              <a:t>Bernier et al., 2002</a:t>
            </a:r>
            <a:r>
              <a:rPr lang="hu-HU" smtClean="0"/>
              <a:t>; </a:t>
            </a:r>
            <a:r>
              <a:rPr lang="hu-HU" smtClean="0">
                <a:hlinkClick r:id="rId3"/>
              </a:rPr>
              <a:t>Fung et al., 2011a</a:t>
            </a:r>
            <a:r>
              <a:rPr lang="hu-HU" smtClean="0"/>
              <a:t>; </a:t>
            </a:r>
            <a:r>
              <a:rPr lang="hu-HU" smtClean="0">
                <a:hlinkClick r:id="rId3"/>
              </a:rPr>
              <a:t>Wang et al., 2011</a:t>
            </a:r>
            <a:r>
              <a:rPr lang="hu-HU" smtClean="0"/>
              <a:t>). Prefrontal myelination occurs predominantly in early post-natal life, still increasing through adolescence before reaching adult levels (</a:t>
            </a:r>
            <a:r>
              <a:rPr lang="hu-HU" smtClean="0">
                <a:hlinkClick r:id="rId3"/>
              </a:rPr>
              <a:t>Kang et al., 2011</a:t>
            </a:r>
            <a:r>
              <a:rPr lang="hu-HU" smtClean="0"/>
              <a:t>). </a:t>
            </a:r>
          </a:p>
          <a:p>
            <a:pPr eaLnBrk="1" hangingPunct="1"/>
            <a:endParaRPr lang="hu-HU" smtClean="0"/>
          </a:p>
        </p:txBody>
      </p:sp>
    </p:spTree>
    <p:extLst>
      <p:ext uri="{BB962C8B-B14F-4D97-AF65-F5344CB8AC3E}">
        <p14:creationId xmlns:p14="http://schemas.microsoft.com/office/powerpoint/2010/main" val="2393038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09BCBFFB-36FB-44D7-AF87-87D3663CA3C2}" type="slidenum">
              <a:rPr lang="hu-HU" smtClean="0"/>
              <a:pPr/>
              <a:t>107</a:t>
            </a:fld>
            <a:endParaRPr lang="hu-HU"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hu-HU" smtClean="0"/>
              <a:t>Human Brain Development Timeline Image</a:t>
            </a:r>
            <a:r>
              <a:rPr lang="hu-HU" smtClean="0">
                <a:hlinkClick r:id="rId3"/>
              </a:rPr>
              <a:t>Fair use</a:t>
            </a:r>
            <a:endParaRPr lang="hu-HU" smtClean="0"/>
          </a:p>
          <a:p>
            <a:pPr eaLnBrk="1" hangingPunct="1"/>
            <a:r>
              <a:rPr lang="hu-HU" smtClean="0"/>
              <a:t>Susan L. Andersen - Neuroscience and Biobehavioral Reviews 27 (2003) 3–18</a:t>
            </a:r>
          </a:p>
        </p:txBody>
      </p:sp>
    </p:spTree>
    <p:extLst>
      <p:ext uri="{BB962C8B-B14F-4D97-AF65-F5344CB8AC3E}">
        <p14:creationId xmlns:p14="http://schemas.microsoft.com/office/powerpoint/2010/main" val="3961661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3464ADE8-A203-49A6-B82E-2B072D8C68D4}" type="slidenum">
              <a:rPr lang="hu-HU" smtClean="0"/>
              <a:pPr/>
              <a:t>11</a:t>
            </a:fld>
            <a:endParaRPr lang="hu-HU"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hu-HU" b="1" smtClean="0"/>
              <a:t>Schumann, J Neurosci 2010</a:t>
            </a:r>
          </a:p>
          <a:p>
            <a:pPr eaLnBrk="1" hangingPunct="1"/>
            <a:endParaRPr lang="hu-HU" smtClean="0"/>
          </a:p>
        </p:txBody>
      </p:sp>
    </p:spTree>
    <p:extLst>
      <p:ext uri="{BB962C8B-B14F-4D97-AF65-F5344CB8AC3E}">
        <p14:creationId xmlns:p14="http://schemas.microsoft.com/office/powerpoint/2010/main" val="16141399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p:spPr>
        <p:txBody>
          <a:bodyPr/>
          <a:lstStyle/>
          <a:p>
            <a:r>
              <a:rPr lang="hu-HU" smtClean="0"/>
              <a:t>Carper Neuroimage 2002</a:t>
            </a:r>
          </a:p>
        </p:txBody>
      </p:sp>
    </p:spTree>
    <p:extLst>
      <p:ext uri="{BB962C8B-B14F-4D97-AF65-F5344CB8AC3E}">
        <p14:creationId xmlns:p14="http://schemas.microsoft.com/office/powerpoint/2010/main" val="42926223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Rodier</a:t>
            </a:r>
            <a:r>
              <a:rPr lang="hu-HU" dirty="0" smtClean="0"/>
              <a:t>, J </a:t>
            </a:r>
            <a:r>
              <a:rPr lang="hu-HU" dirty="0" err="1" smtClean="0"/>
              <a:t>Comp</a:t>
            </a:r>
            <a:r>
              <a:rPr lang="hu-HU" baseline="0" dirty="0" smtClean="0"/>
              <a:t> </a:t>
            </a:r>
            <a:r>
              <a:rPr lang="hu-HU" baseline="0" dirty="0" err="1" smtClean="0"/>
              <a:t>Neurol</a:t>
            </a:r>
            <a:r>
              <a:rPr lang="hu-HU" baseline="0" dirty="0" smtClean="0"/>
              <a:t>, 1996, 370: 247-261.</a:t>
            </a:r>
            <a:endParaRPr lang="de-DE" dirty="0" smtClean="0"/>
          </a:p>
          <a:p>
            <a:endParaRPr lang="de-DE" dirty="0"/>
          </a:p>
        </p:txBody>
      </p:sp>
      <p:sp>
        <p:nvSpPr>
          <p:cNvPr id="4" name="Dia számának helye 3"/>
          <p:cNvSpPr>
            <a:spLocks noGrp="1"/>
          </p:cNvSpPr>
          <p:nvPr>
            <p:ph type="sldNum" sz="quarter" idx="10"/>
          </p:nvPr>
        </p:nvSpPr>
        <p:spPr/>
        <p:txBody>
          <a:bodyPr/>
          <a:lstStyle/>
          <a:p>
            <a:pPr>
              <a:defRPr/>
            </a:pPr>
            <a:fld id="{ECECBE2F-8905-4998-A1CF-E5CE7744C3FD}" type="slidenum">
              <a:rPr lang="hu-HU" smtClean="0"/>
              <a:pPr>
                <a:defRPr/>
              </a:pPr>
              <a:t>110</a:t>
            </a:fld>
            <a:endParaRPr lang="hu-HU"/>
          </a:p>
        </p:txBody>
      </p:sp>
    </p:spTree>
    <p:extLst>
      <p:ext uri="{BB962C8B-B14F-4D97-AF65-F5344CB8AC3E}">
        <p14:creationId xmlns:p14="http://schemas.microsoft.com/office/powerpoint/2010/main" val="3402312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Rodier</a:t>
            </a:r>
            <a:r>
              <a:rPr lang="hu-HU" dirty="0" smtClean="0"/>
              <a:t>, J </a:t>
            </a:r>
            <a:r>
              <a:rPr lang="hu-HU" dirty="0" err="1" smtClean="0"/>
              <a:t>Comp</a:t>
            </a:r>
            <a:r>
              <a:rPr lang="hu-HU" baseline="0" dirty="0" smtClean="0"/>
              <a:t> </a:t>
            </a:r>
            <a:r>
              <a:rPr lang="hu-HU" baseline="0" dirty="0" err="1" smtClean="0"/>
              <a:t>Neurol</a:t>
            </a:r>
            <a:r>
              <a:rPr lang="hu-HU" baseline="0" dirty="0" smtClean="0"/>
              <a:t>, 1996, 370: 247-261.</a:t>
            </a:r>
            <a:endParaRPr lang="de-DE" smtClean="0"/>
          </a:p>
          <a:p>
            <a:endParaRPr lang="de-DE"/>
          </a:p>
        </p:txBody>
      </p:sp>
      <p:sp>
        <p:nvSpPr>
          <p:cNvPr id="4" name="Dia számának helye 3"/>
          <p:cNvSpPr>
            <a:spLocks noGrp="1"/>
          </p:cNvSpPr>
          <p:nvPr>
            <p:ph type="sldNum" sz="quarter" idx="10"/>
          </p:nvPr>
        </p:nvSpPr>
        <p:spPr/>
        <p:txBody>
          <a:bodyPr/>
          <a:lstStyle/>
          <a:p>
            <a:pPr>
              <a:defRPr/>
            </a:pPr>
            <a:fld id="{ECECBE2F-8905-4998-A1CF-E5CE7744C3FD}" type="slidenum">
              <a:rPr lang="hu-HU" smtClean="0"/>
              <a:pPr>
                <a:defRPr/>
              </a:pPr>
              <a:t>111</a:t>
            </a:fld>
            <a:endParaRPr lang="hu-HU"/>
          </a:p>
        </p:txBody>
      </p:sp>
    </p:spTree>
    <p:extLst>
      <p:ext uri="{BB962C8B-B14F-4D97-AF65-F5344CB8AC3E}">
        <p14:creationId xmlns:p14="http://schemas.microsoft.com/office/powerpoint/2010/main" val="3657468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Diakép helye 1"/>
          <p:cNvSpPr>
            <a:spLocks noGrp="1" noRot="1" noChangeAspect="1" noTextEdit="1"/>
          </p:cNvSpPr>
          <p:nvPr>
            <p:ph type="sldImg"/>
          </p:nvPr>
        </p:nvSpPr>
        <p:spPr>
          <a:ln/>
        </p:spPr>
      </p:sp>
      <p:sp>
        <p:nvSpPr>
          <p:cNvPr id="171011" name="Jegyzetek helye 2"/>
          <p:cNvSpPr>
            <a:spLocks noGrp="1"/>
          </p:cNvSpPr>
          <p:nvPr>
            <p:ph type="body" idx="1"/>
          </p:nvPr>
        </p:nvSpPr>
        <p:spPr>
          <a:noFill/>
          <a:ln/>
        </p:spPr>
        <p:txBody>
          <a:bodyPr/>
          <a:lstStyle/>
          <a:p>
            <a:r>
              <a:rPr lang="de-DE" smtClean="0"/>
              <a:t>Palmen</a:t>
            </a:r>
            <a:r>
              <a:rPr lang="hu-HU" smtClean="0"/>
              <a:t>, Brain, </a:t>
            </a:r>
            <a:r>
              <a:rPr lang="de-DE" smtClean="0"/>
              <a:t>(2004), 127, 2572–2583</a:t>
            </a:r>
            <a:r>
              <a:rPr lang="hu-HU" smtClean="0"/>
              <a:t>.</a:t>
            </a:r>
            <a:endParaRPr lang="de-DE" smtClean="0"/>
          </a:p>
        </p:txBody>
      </p:sp>
      <p:sp>
        <p:nvSpPr>
          <p:cNvPr id="171012" name="Dia számának helye 3"/>
          <p:cNvSpPr>
            <a:spLocks noGrp="1"/>
          </p:cNvSpPr>
          <p:nvPr>
            <p:ph type="sldNum" sz="quarter" idx="5"/>
          </p:nvPr>
        </p:nvSpPr>
        <p:spPr>
          <a:noFill/>
        </p:spPr>
        <p:txBody>
          <a:bodyPr/>
          <a:lstStyle/>
          <a:p>
            <a:fld id="{6A392E67-3E47-449F-93E1-90E993A20C56}" type="slidenum">
              <a:rPr lang="hu-HU" smtClean="0"/>
              <a:pPr/>
              <a:t>113</a:t>
            </a:fld>
            <a:endParaRPr lang="hu-HU" smtClean="0"/>
          </a:p>
        </p:txBody>
      </p:sp>
    </p:spTree>
    <p:extLst>
      <p:ext uri="{BB962C8B-B14F-4D97-AF65-F5344CB8AC3E}">
        <p14:creationId xmlns:p14="http://schemas.microsoft.com/office/powerpoint/2010/main" val="370179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5028A48-0C73-47C4-A3EA-876749D78F3D}" type="slidenum">
              <a:rPr lang="hu-HU" smtClean="0"/>
              <a:pPr/>
              <a:t>13</a:t>
            </a:fld>
            <a:endParaRPr lang="hu-HU"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hu-HU" smtClean="0"/>
              <a:t>Cerebral volumes by age. Volumes of (A) cerebral white matter and (B) cerebral cortical gray matter are plotted with their best-fit curves for normal and autistic 2- to 16-year-old boys. Despite precocious white and gray matter growth by early childhood, in autism both cerebral compartments were smaller than normal by adolescence.</a:t>
            </a:r>
          </a:p>
          <a:p>
            <a:pPr eaLnBrk="1" hangingPunct="1"/>
            <a:endParaRPr lang="hu-HU" smtClean="0"/>
          </a:p>
          <a:p>
            <a:pPr eaLnBrk="1" hangingPunct="1"/>
            <a:r>
              <a:rPr lang="hu-HU" b="1" smtClean="0"/>
              <a:t>Courchesne, NEUROLOGY 57: 245, (2001)</a:t>
            </a:r>
          </a:p>
          <a:p>
            <a:pPr eaLnBrk="1" hangingPunct="1"/>
            <a:endParaRPr lang="hu-HU" smtClean="0"/>
          </a:p>
        </p:txBody>
      </p:sp>
    </p:spTree>
    <p:extLst>
      <p:ext uri="{BB962C8B-B14F-4D97-AF65-F5344CB8AC3E}">
        <p14:creationId xmlns:p14="http://schemas.microsoft.com/office/powerpoint/2010/main" val="3391342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567F5933-F6F7-44F5-AF4C-EB7B5D5F3667}" type="slidenum">
              <a:rPr lang="hu-HU" smtClean="0"/>
              <a:pPr/>
              <a:t>14</a:t>
            </a:fld>
            <a:endParaRPr lang="hu-HU"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hu-HU" smtClean="0"/>
              <a:t>Gray:white volume ratio by age. (A) Cerebral cortical gray:white volume ratio and (B) cerebellar gray:white volume ratio for normal and autistic 2- to 16-year-old boys plotted as a function of age with their best-fit curves. There was a disproportionately greater volume of gray than white matter (gray:white ratio) in the cerebrum in the autistic</a:t>
            </a:r>
          </a:p>
          <a:p>
            <a:pPr eaLnBrk="1" hangingPunct="1"/>
            <a:r>
              <a:rPr lang="hu-HU" smtClean="0"/>
              <a:t>group. In contrast, there was a significantly smaller gray to white matter ratio in the cerebellum in the autistic group.</a:t>
            </a:r>
          </a:p>
          <a:p>
            <a:pPr eaLnBrk="1" hangingPunct="1"/>
            <a:endParaRPr lang="hu-HU" smtClean="0"/>
          </a:p>
          <a:p>
            <a:pPr eaLnBrk="1" hangingPunct="1"/>
            <a:r>
              <a:rPr lang="hu-HU" b="1" smtClean="0"/>
              <a:t>Courchesne, NEUROLOGY 57: 245, (2001)</a:t>
            </a:r>
          </a:p>
          <a:p>
            <a:pPr eaLnBrk="1" hangingPunct="1"/>
            <a:endParaRPr lang="hu-HU" smtClean="0"/>
          </a:p>
        </p:txBody>
      </p:sp>
    </p:spTree>
    <p:extLst>
      <p:ext uri="{BB962C8B-B14F-4D97-AF65-F5344CB8AC3E}">
        <p14:creationId xmlns:p14="http://schemas.microsoft.com/office/powerpoint/2010/main" val="3797188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9E1F5DF5-C0DD-49A7-B0D7-6C5EB62B2758}" type="slidenum">
              <a:rPr lang="hu-HU" smtClean="0"/>
              <a:pPr/>
              <a:t>15</a:t>
            </a:fld>
            <a:endParaRPr lang="hu-HU"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hu-HU" smtClean="0"/>
              <a:t>Cerebellar volumes. (A) Volume of cerebellar white matter, (B) volume of cerebellar gray matter for autistic and normal 2- to 16-year-old boys plotted with their best-fit curves, and (C) cross sectional area of vermis lobules VI and VII.</a:t>
            </a:r>
            <a:endParaRPr lang="hu-HU" b="1" smtClean="0"/>
          </a:p>
          <a:p>
            <a:pPr eaLnBrk="1" hangingPunct="1"/>
            <a:endParaRPr lang="hu-HU" b="1" smtClean="0"/>
          </a:p>
          <a:p>
            <a:pPr eaLnBrk="1" hangingPunct="1"/>
            <a:r>
              <a:rPr lang="hu-HU" b="1" smtClean="0"/>
              <a:t>Courchesne, NEUROLOGY 57: 245, (2001)</a:t>
            </a:r>
          </a:p>
          <a:p>
            <a:pPr eaLnBrk="1" hangingPunct="1"/>
            <a:endParaRPr lang="hu-HU" smtClean="0"/>
          </a:p>
        </p:txBody>
      </p:sp>
    </p:spTree>
    <p:extLst>
      <p:ext uri="{BB962C8B-B14F-4D97-AF65-F5344CB8AC3E}">
        <p14:creationId xmlns:p14="http://schemas.microsoft.com/office/powerpoint/2010/main" val="356090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Diakép helye 1"/>
          <p:cNvSpPr>
            <a:spLocks noGrp="1" noRot="1" noChangeAspect="1" noTextEdit="1"/>
          </p:cNvSpPr>
          <p:nvPr>
            <p:ph type="sldImg"/>
          </p:nvPr>
        </p:nvSpPr>
        <p:spPr>
          <a:ln/>
        </p:spPr>
      </p:sp>
      <p:sp>
        <p:nvSpPr>
          <p:cNvPr id="129027" name="Jegyzetek helye 2"/>
          <p:cNvSpPr>
            <a:spLocks noGrp="1"/>
          </p:cNvSpPr>
          <p:nvPr>
            <p:ph type="body" idx="1"/>
          </p:nvPr>
        </p:nvSpPr>
        <p:spPr>
          <a:noFill/>
          <a:ln/>
        </p:spPr>
        <p:txBody>
          <a:bodyPr/>
          <a:lstStyle/>
          <a:p>
            <a:pPr eaLnBrk="1" hangingPunct="1"/>
            <a:r>
              <a:rPr lang="de-DE" smtClean="0"/>
              <a:t>Mukaetova-Ladinska</a:t>
            </a:r>
            <a:r>
              <a:rPr lang="hu-HU" smtClean="0"/>
              <a:t>, </a:t>
            </a:r>
            <a:r>
              <a:rPr lang="de-DE" smtClean="0"/>
              <a:t>Neuropathology and Applied Neurobiology</a:t>
            </a:r>
            <a:r>
              <a:rPr lang="hu-HU" smtClean="0"/>
              <a:t> </a:t>
            </a:r>
            <a:r>
              <a:rPr lang="de-DE" smtClean="0"/>
              <a:t>(2004),</a:t>
            </a:r>
            <a:r>
              <a:rPr lang="hu-HU" smtClean="0"/>
              <a:t> </a:t>
            </a:r>
            <a:r>
              <a:rPr lang="de-DE" smtClean="0"/>
              <a:t>30</a:t>
            </a:r>
            <a:r>
              <a:rPr lang="hu-HU" smtClean="0"/>
              <a:t>:</a:t>
            </a:r>
            <a:r>
              <a:rPr lang="de-DE" smtClean="0"/>
              <a:t> 615</a:t>
            </a:r>
            <a:r>
              <a:rPr lang="hu-HU" smtClean="0"/>
              <a:t>.</a:t>
            </a:r>
            <a:endParaRPr lang="de-DE" smtClean="0"/>
          </a:p>
        </p:txBody>
      </p:sp>
      <p:sp>
        <p:nvSpPr>
          <p:cNvPr id="129028" name="Dia számának helye 3"/>
          <p:cNvSpPr>
            <a:spLocks noGrp="1"/>
          </p:cNvSpPr>
          <p:nvPr>
            <p:ph type="sldNum" sz="quarter" idx="5"/>
          </p:nvPr>
        </p:nvSpPr>
        <p:spPr>
          <a:noFill/>
        </p:spPr>
        <p:txBody>
          <a:bodyPr/>
          <a:lstStyle/>
          <a:p>
            <a:fld id="{B72692F6-C452-41AF-8759-09DDC85274FB}" type="slidenum">
              <a:rPr lang="hu-HU" smtClean="0"/>
              <a:pPr/>
              <a:t>18</a:t>
            </a:fld>
            <a:endParaRPr lang="hu-HU" smtClean="0"/>
          </a:p>
        </p:txBody>
      </p:sp>
    </p:spTree>
    <p:extLst>
      <p:ext uri="{BB962C8B-B14F-4D97-AF65-F5344CB8AC3E}">
        <p14:creationId xmlns:p14="http://schemas.microsoft.com/office/powerpoint/2010/main" val="3193201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de-DE"/>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6B9691AC-4D80-4EF8-964B-F4EC18FB2DEC}"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D8224EBF-8AAF-413B-8402-997259CEAE35}"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de-DE"/>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6422C29F-D65B-4113-9DC8-B2394231CF79}"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6669D3C2-4C63-4973-9459-D10AAE6B86BF}"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de-DE"/>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A3821192-5F4E-43B2-9AF6-A3170249AF1A}"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533A3EAD-0FCD-41F4-89B3-BAD6151098A3}"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de-DE"/>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EF55FD38-F329-455B-B1BF-9ED2F70DACA3}"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5A23FD28-8A95-4142-8B80-75FE8535E39C}"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C27AD014-81AF-4203-A12C-83416AB84E89}"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de-DE"/>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de-DE"/>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0082215C-B9E8-4CB4-B7DC-CD1212E67EFE}"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de-DE"/>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A3264DC8-D1A9-4781-989D-0B301FAB5FED}"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5B5C5E3-D309-4BF4-BCFE-2EAD0A8E111B}"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wmf"/></Relationships>
</file>

<file path=ppt/slides/_rels/slide3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file:///C:\oktat&#225;s\neurodevelopment\rhomb2.bmp" TargetMode="External"/><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file:///C:\oktat&#225;s\neurodevelopment\rhomb3.bmp" TargetMode="External"/><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file:///C:\oktat&#225;s\neurodevelopment\Dumbbell.wmf" TargetMode="External"/><Relationship Id="rId4" Type="http://schemas.openxmlformats.org/officeDocument/2006/relationships/image" Target="../media/image88.wmf"/></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hu-HU" dirty="0" smtClean="0"/>
              <a:t>Tű a szénakazalban</a:t>
            </a:r>
            <a:br>
              <a:rPr lang="hu-HU" dirty="0" smtClean="0"/>
            </a:br>
            <a:r>
              <a:rPr lang="hu-HU" sz="2400" dirty="0" smtClean="0"/>
              <a:t>Elváltozások az autizmussal élők agyában</a:t>
            </a:r>
          </a:p>
        </p:txBody>
      </p:sp>
      <p:sp>
        <p:nvSpPr>
          <p:cNvPr id="2051" name="Rectangle 3"/>
          <p:cNvSpPr>
            <a:spLocks noGrp="1" noChangeArrowheads="1"/>
          </p:cNvSpPr>
          <p:nvPr>
            <p:ph type="subTitle" idx="1"/>
          </p:nvPr>
        </p:nvSpPr>
        <p:spPr>
          <a:xfrm>
            <a:off x="4430713" y="4941888"/>
            <a:ext cx="4713287" cy="1198562"/>
          </a:xfrm>
        </p:spPr>
        <p:txBody>
          <a:bodyPr/>
          <a:lstStyle/>
          <a:p>
            <a:pPr eaLnBrk="1" hangingPunct="1"/>
            <a:r>
              <a:rPr lang="hu-HU" sz="2000" dirty="0" smtClean="0"/>
              <a:t>Autizmus szeminárium</a:t>
            </a:r>
          </a:p>
          <a:p>
            <a:pPr eaLnBrk="1" hangingPunct="1"/>
            <a:r>
              <a:rPr lang="hu-HU" sz="2000" dirty="0" smtClean="0"/>
              <a:t>dr. Magyar </a:t>
            </a:r>
            <a:r>
              <a:rPr lang="hu-HU" sz="2000" dirty="0" smtClean="0"/>
              <a:t>Attila</a:t>
            </a:r>
            <a:endParaRPr lang="hu-HU" sz="2000" dirty="0" smtClean="0"/>
          </a:p>
        </p:txBody>
      </p:sp>
      <p:grpSp>
        <p:nvGrpSpPr>
          <p:cNvPr id="2052" name="Group 43"/>
          <p:cNvGrpSpPr>
            <a:grpSpLocks/>
          </p:cNvGrpSpPr>
          <p:nvPr/>
        </p:nvGrpSpPr>
        <p:grpSpPr bwMode="auto">
          <a:xfrm>
            <a:off x="0" y="-15875"/>
            <a:ext cx="4608513" cy="647700"/>
            <a:chOff x="0" y="0"/>
            <a:chExt cx="2903" cy="408"/>
          </a:xfrm>
        </p:grpSpPr>
        <p:grpSp>
          <p:nvGrpSpPr>
            <p:cNvPr id="2082" name="Csoportba foglalás 8"/>
            <p:cNvGrpSpPr>
              <a:grpSpLocks/>
            </p:cNvGrpSpPr>
            <p:nvPr/>
          </p:nvGrpSpPr>
          <p:grpSpPr bwMode="auto">
            <a:xfrm>
              <a:off x="0" y="0"/>
              <a:ext cx="975" cy="408"/>
              <a:chOff x="0" y="0"/>
              <a:chExt cx="1548363" cy="648370"/>
            </a:xfrm>
          </p:grpSpPr>
          <p:pic>
            <p:nvPicPr>
              <p:cNvPr id="2089" name="Picture 4"/>
              <p:cNvPicPr>
                <a:picLocks noChangeAspect="1" noChangeArrowheads="1"/>
              </p:cNvPicPr>
              <p:nvPr/>
            </p:nvPicPr>
            <p:blipFill>
              <a:blip r:embed="rId2" cstate="screen"/>
              <a:srcRect/>
              <a:stretch>
                <a:fillRect/>
              </a:stretch>
            </p:blipFill>
            <p:spPr bwMode="auto">
              <a:xfrm>
                <a:off x="0" y="0"/>
                <a:ext cx="792787" cy="648370"/>
              </a:xfrm>
              <a:prstGeom prst="rect">
                <a:avLst/>
              </a:prstGeom>
              <a:noFill/>
              <a:ln w="9525">
                <a:noFill/>
                <a:miter lim="800000"/>
                <a:headEnd/>
                <a:tailEnd/>
              </a:ln>
            </p:spPr>
          </p:pic>
          <p:pic>
            <p:nvPicPr>
              <p:cNvPr id="2090" name="Picture 4"/>
              <p:cNvPicPr>
                <a:picLocks noChangeAspect="1" noChangeArrowheads="1"/>
              </p:cNvPicPr>
              <p:nvPr/>
            </p:nvPicPr>
            <p:blipFill>
              <a:blip r:embed="rId2" cstate="screen"/>
              <a:srcRect/>
              <a:stretch>
                <a:fillRect/>
              </a:stretch>
            </p:blipFill>
            <p:spPr bwMode="auto">
              <a:xfrm>
                <a:off x="755576" y="0"/>
                <a:ext cx="792787" cy="648370"/>
              </a:xfrm>
              <a:prstGeom prst="rect">
                <a:avLst/>
              </a:prstGeom>
              <a:noFill/>
              <a:ln w="9525">
                <a:noFill/>
                <a:miter lim="800000"/>
                <a:headEnd/>
                <a:tailEnd/>
              </a:ln>
            </p:spPr>
          </p:pic>
        </p:grpSp>
        <p:grpSp>
          <p:nvGrpSpPr>
            <p:cNvPr id="2083" name="Csoportba foglalás 10"/>
            <p:cNvGrpSpPr>
              <a:grpSpLocks/>
            </p:cNvGrpSpPr>
            <p:nvPr/>
          </p:nvGrpSpPr>
          <p:grpSpPr bwMode="auto">
            <a:xfrm>
              <a:off x="978" y="0"/>
              <a:ext cx="975" cy="408"/>
              <a:chOff x="0" y="0"/>
              <a:chExt cx="1548363" cy="648370"/>
            </a:xfrm>
          </p:grpSpPr>
          <p:pic>
            <p:nvPicPr>
              <p:cNvPr id="2087" name="Picture 4"/>
              <p:cNvPicPr>
                <a:picLocks noChangeAspect="1" noChangeArrowheads="1"/>
              </p:cNvPicPr>
              <p:nvPr/>
            </p:nvPicPr>
            <p:blipFill>
              <a:blip r:embed="rId2" cstate="screen"/>
              <a:srcRect/>
              <a:stretch>
                <a:fillRect/>
              </a:stretch>
            </p:blipFill>
            <p:spPr bwMode="auto">
              <a:xfrm>
                <a:off x="0" y="0"/>
                <a:ext cx="792787" cy="648370"/>
              </a:xfrm>
              <a:prstGeom prst="rect">
                <a:avLst/>
              </a:prstGeom>
              <a:noFill/>
              <a:ln w="9525">
                <a:noFill/>
                <a:miter lim="800000"/>
                <a:headEnd/>
                <a:tailEnd/>
              </a:ln>
            </p:spPr>
          </p:pic>
          <p:pic>
            <p:nvPicPr>
              <p:cNvPr id="2088" name="Picture 4"/>
              <p:cNvPicPr>
                <a:picLocks noChangeAspect="1" noChangeArrowheads="1"/>
              </p:cNvPicPr>
              <p:nvPr/>
            </p:nvPicPr>
            <p:blipFill>
              <a:blip r:embed="rId2" cstate="screen"/>
              <a:srcRect/>
              <a:stretch>
                <a:fillRect/>
              </a:stretch>
            </p:blipFill>
            <p:spPr bwMode="auto">
              <a:xfrm>
                <a:off x="755576" y="0"/>
                <a:ext cx="792787" cy="648370"/>
              </a:xfrm>
              <a:prstGeom prst="rect">
                <a:avLst/>
              </a:prstGeom>
              <a:noFill/>
              <a:ln w="9525">
                <a:noFill/>
                <a:miter lim="800000"/>
                <a:headEnd/>
                <a:tailEnd/>
              </a:ln>
            </p:spPr>
          </p:pic>
        </p:grpSp>
        <p:grpSp>
          <p:nvGrpSpPr>
            <p:cNvPr id="2084" name="Csoportba foglalás 13"/>
            <p:cNvGrpSpPr>
              <a:grpSpLocks/>
            </p:cNvGrpSpPr>
            <p:nvPr/>
          </p:nvGrpSpPr>
          <p:grpSpPr bwMode="auto">
            <a:xfrm>
              <a:off x="1927" y="0"/>
              <a:ext cx="976" cy="408"/>
              <a:chOff x="0" y="0"/>
              <a:chExt cx="1548363" cy="648370"/>
            </a:xfrm>
          </p:grpSpPr>
          <p:pic>
            <p:nvPicPr>
              <p:cNvPr id="2085" name="Picture 4"/>
              <p:cNvPicPr>
                <a:picLocks noChangeAspect="1" noChangeArrowheads="1"/>
              </p:cNvPicPr>
              <p:nvPr/>
            </p:nvPicPr>
            <p:blipFill>
              <a:blip r:embed="rId2" cstate="screen"/>
              <a:srcRect/>
              <a:stretch>
                <a:fillRect/>
              </a:stretch>
            </p:blipFill>
            <p:spPr bwMode="auto">
              <a:xfrm>
                <a:off x="0" y="0"/>
                <a:ext cx="792787" cy="648370"/>
              </a:xfrm>
              <a:prstGeom prst="rect">
                <a:avLst/>
              </a:prstGeom>
              <a:noFill/>
              <a:ln w="9525">
                <a:noFill/>
                <a:miter lim="800000"/>
                <a:headEnd/>
                <a:tailEnd/>
              </a:ln>
            </p:spPr>
          </p:pic>
          <p:pic>
            <p:nvPicPr>
              <p:cNvPr id="2086" name="Picture 4"/>
              <p:cNvPicPr>
                <a:picLocks noChangeAspect="1" noChangeArrowheads="1"/>
              </p:cNvPicPr>
              <p:nvPr/>
            </p:nvPicPr>
            <p:blipFill>
              <a:blip r:embed="rId2" cstate="screen"/>
              <a:srcRect/>
              <a:stretch>
                <a:fillRect/>
              </a:stretch>
            </p:blipFill>
            <p:spPr bwMode="auto">
              <a:xfrm>
                <a:off x="755576" y="0"/>
                <a:ext cx="792787" cy="648370"/>
              </a:xfrm>
              <a:prstGeom prst="rect">
                <a:avLst/>
              </a:prstGeom>
              <a:noFill/>
              <a:ln w="9525">
                <a:noFill/>
                <a:miter lim="800000"/>
                <a:headEnd/>
                <a:tailEnd/>
              </a:ln>
            </p:spPr>
          </p:pic>
        </p:grpSp>
      </p:grpSp>
      <p:grpSp>
        <p:nvGrpSpPr>
          <p:cNvPr id="2053" name="Group 44"/>
          <p:cNvGrpSpPr>
            <a:grpSpLocks/>
          </p:cNvGrpSpPr>
          <p:nvPr/>
        </p:nvGrpSpPr>
        <p:grpSpPr bwMode="auto">
          <a:xfrm>
            <a:off x="4572000" y="-15875"/>
            <a:ext cx="4576763" cy="655638"/>
            <a:chOff x="2880" y="-10"/>
            <a:chExt cx="2883" cy="413"/>
          </a:xfrm>
        </p:grpSpPr>
        <p:grpSp>
          <p:nvGrpSpPr>
            <p:cNvPr id="2073" name="Csoportba foglalás 18"/>
            <p:cNvGrpSpPr>
              <a:grpSpLocks/>
            </p:cNvGrpSpPr>
            <p:nvPr/>
          </p:nvGrpSpPr>
          <p:grpSpPr bwMode="auto">
            <a:xfrm>
              <a:off x="2880" y="-10"/>
              <a:ext cx="1001" cy="413"/>
              <a:chOff x="4491318" y="-16048"/>
              <a:chExt cx="1588943" cy="655878"/>
            </a:xfrm>
          </p:grpSpPr>
          <p:pic>
            <p:nvPicPr>
              <p:cNvPr id="2080" name="Picture 4"/>
              <p:cNvPicPr>
                <a:picLocks noChangeAspect="1" noChangeArrowheads="1"/>
              </p:cNvPicPr>
              <p:nvPr/>
            </p:nvPicPr>
            <p:blipFill>
              <a:blip r:embed="rId3" cstate="screen"/>
              <a:srcRect/>
              <a:stretch>
                <a:fillRect/>
              </a:stretch>
            </p:blipFill>
            <p:spPr bwMode="auto">
              <a:xfrm flipH="1">
                <a:off x="4491318" y="-16048"/>
                <a:ext cx="809376" cy="655878"/>
              </a:xfrm>
              <a:prstGeom prst="rect">
                <a:avLst/>
              </a:prstGeom>
              <a:noFill/>
              <a:ln w="9525">
                <a:noFill/>
                <a:miter lim="800000"/>
                <a:headEnd/>
                <a:tailEnd/>
              </a:ln>
            </p:spPr>
          </p:pic>
          <p:pic>
            <p:nvPicPr>
              <p:cNvPr id="2081" name="Picture 4"/>
              <p:cNvPicPr>
                <a:picLocks noChangeAspect="1" noChangeArrowheads="1"/>
              </p:cNvPicPr>
              <p:nvPr/>
            </p:nvPicPr>
            <p:blipFill>
              <a:blip r:embed="rId4" cstate="screen"/>
              <a:srcRect/>
              <a:stretch>
                <a:fillRect/>
              </a:stretch>
            </p:blipFill>
            <p:spPr bwMode="auto">
              <a:xfrm flipH="1">
                <a:off x="5278632" y="-16048"/>
                <a:ext cx="801629" cy="655878"/>
              </a:xfrm>
              <a:prstGeom prst="rect">
                <a:avLst/>
              </a:prstGeom>
              <a:noFill/>
              <a:ln w="9525">
                <a:noFill/>
                <a:miter lim="800000"/>
                <a:headEnd/>
                <a:tailEnd/>
              </a:ln>
            </p:spPr>
          </p:pic>
        </p:grpSp>
        <p:grpSp>
          <p:nvGrpSpPr>
            <p:cNvPr id="2074" name="Csoportba foglalás 19"/>
            <p:cNvGrpSpPr>
              <a:grpSpLocks/>
            </p:cNvGrpSpPr>
            <p:nvPr/>
          </p:nvGrpSpPr>
          <p:grpSpPr bwMode="auto">
            <a:xfrm>
              <a:off x="3866" y="-10"/>
              <a:ext cx="950" cy="413"/>
              <a:chOff x="4572000" y="-16048"/>
              <a:chExt cx="1508261" cy="655878"/>
            </a:xfrm>
          </p:grpSpPr>
          <p:pic>
            <p:nvPicPr>
              <p:cNvPr id="2078" name="Picture 4"/>
              <p:cNvPicPr>
                <a:picLocks noChangeAspect="1" noChangeArrowheads="1"/>
              </p:cNvPicPr>
              <p:nvPr/>
            </p:nvPicPr>
            <p:blipFill>
              <a:blip r:embed="rId5" cstate="screen"/>
              <a:srcRect/>
              <a:stretch>
                <a:fillRect/>
              </a:stretch>
            </p:blipFill>
            <p:spPr bwMode="auto">
              <a:xfrm flipH="1">
                <a:off x="4572000" y="-16048"/>
                <a:ext cx="727712" cy="655878"/>
              </a:xfrm>
              <a:prstGeom prst="rect">
                <a:avLst/>
              </a:prstGeom>
              <a:noFill/>
              <a:ln w="9525">
                <a:noFill/>
                <a:miter lim="800000"/>
                <a:headEnd/>
                <a:tailEnd/>
              </a:ln>
            </p:spPr>
          </p:pic>
          <p:pic>
            <p:nvPicPr>
              <p:cNvPr id="2079" name="Picture 4"/>
              <p:cNvPicPr>
                <a:picLocks noChangeAspect="1" noChangeArrowheads="1"/>
              </p:cNvPicPr>
              <p:nvPr/>
            </p:nvPicPr>
            <p:blipFill>
              <a:blip r:embed="rId6" cstate="screen"/>
              <a:srcRect/>
              <a:stretch>
                <a:fillRect/>
              </a:stretch>
            </p:blipFill>
            <p:spPr bwMode="auto">
              <a:xfrm flipH="1">
                <a:off x="5278632" y="-16048"/>
                <a:ext cx="801629" cy="655878"/>
              </a:xfrm>
              <a:prstGeom prst="rect">
                <a:avLst/>
              </a:prstGeom>
              <a:noFill/>
              <a:ln w="9525">
                <a:noFill/>
                <a:miter lim="800000"/>
                <a:headEnd/>
                <a:tailEnd/>
              </a:ln>
            </p:spPr>
          </p:pic>
        </p:grpSp>
        <p:grpSp>
          <p:nvGrpSpPr>
            <p:cNvPr id="2075" name="Csoportba foglalás 22"/>
            <p:cNvGrpSpPr>
              <a:grpSpLocks/>
            </p:cNvGrpSpPr>
            <p:nvPr/>
          </p:nvGrpSpPr>
          <p:grpSpPr bwMode="auto">
            <a:xfrm>
              <a:off x="4813" y="-10"/>
              <a:ext cx="950" cy="413"/>
              <a:chOff x="4572000" y="-16048"/>
              <a:chExt cx="1508261" cy="655878"/>
            </a:xfrm>
          </p:grpSpPr>
          <p:pic>
            <p:nvPicPr>
              <p:cNvPr id="2076" name="Picture 4"/>
              <p:cNvPicPr>
                <a:picLocks noChangeAspect="1" noChangeArrowheads="1"/>
              </p:cNvPicPr>
              <p:nvPr/>
            </p:nvPicPr>
            <p:blipFill>
              <a:blip r:embed="rId5" cstate="screen"/>
              <a:srcRect/>
              <a:stretch>
                <a:fillRect/>
              </a:stretch>
            </p:blipFill>
            <p:spPr bwMode="auto">
              <a:xfrm flipH="1">
                <a:off x="4572000" y="-16048"/>
                <a:ext cx="727712" cy="655878"/>
              </a:xfrm>
              <a:prstGeom prst="rect">
                <a:avLst/>
              </a:prstGeom>
              <a:noFill/>
              <a:ln w="9525">
                <a:noFill/>
                <a:miter lim="800000"/>
                <a:headEnd/>
                <a:tailEnd/>
              </a:ln>
            </p:spPr>
          </p:pic>
          <p:pic>
            <p:nvPicPr>
              <p:cNvPr id="2077" name="Picture 4"/>
              <p:cNvPicPr>
                <a:picLocks noChangeAspect="1" noChangeArrowheads="1"/>
              </p:cNvPicPr>
              <p:nvPr/>
            </p:nvPicPr>
            <p:blipFill>
              <a:blip r:embed="rId6" cstate="screen"/>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2054" name="Csoportba foglalás 26"/>
          <p:cNvGrpSpPr>
            <a:grpSpLocks/>
          </p:cNvGrpSpPr>
          <p:nvPr/>
        </p:nvGrpSpPr>
        <p:grpSpPr bwMode="auto">
          <a:xfrm rot="10800000">
            <a:off x="4763" y="6210300"/>
            <a:ext cx="9139237" cy="647700"/>
            <a:chOff x="0" y="0"/>
            <a:chExt cx="9139210" cy="648370"/>
          </a:xfrm>
        </p:grpSpPr>
        <p:grpSp>
          <p:nvGrpSpPr>
            <p:cNvPr id="2055" name="Csoportba foglalás 8"/>
            <p:cNvGrpSpPr>
              <a:grpSpLocks/>
            </p:cNvGrpSpPr>
            <p:nvPr/>
          </p:nvGrpSpPr>
          <p:grpSpPr bwMode="auto">
            <a:xfrm>
              <a:off x="0" y="0"/>
              <a:ext cx="1548363" cy="648370"/>
              <a:chOff x="0" y="0"/>
              <a:chExt cx="1548363" cy="648370"/>
            </a:xfrm>
          </p:grpSpPr>
          <p:pic>
            <p:nvPicPr>
              <p:cNvPr id="2071" name="Picture 4"/>
              <p:cNvPicPr>
                <a:picLocks noChangeAspect="1" noChangeArrowheads="1"/>
              </p:cNvPicPr>
              <p:nvPr/>
            </p:nvPicPr>
            <p:blipFill>
              <a:blip r:embed="rId2" cstate="screen"/>
              <a:srcRect/>
              <a:stretch>
                <a:fillRect/>
              </a:stretch>
            </p:blipFill>
            <p:spPr bwMode="auto">
              <a:xfrm>
                <a:off x="0" y="0"/>
                <a:ext cx="792787" cy="648370"/>
              </a:xfrm>
              <a:prstGeom prst="rect">
                <a:avLst/>
              </a:prstGeom>
              <a:noFill/>
              <a:ln w="9525">
                <a:noFill/>
                <a:miter lim="800000"/>
                <a:headEnd/>
                <a:tailEnd/>
              </a:ln>
            </p:spPr>
          </p:pic>
          <p:pic>
            <p:nvPicPr>
              <p:cNvPr id="2072" name="Picture 4"/>
              <p:cNvPicPr>
                <a:picLocks noChangeAspect="1" noChangeArrowheads="1"/>
              </p:cNvPicPr>
              <p:nvPr/>
            </p:nvPicPr>
            <p:blipFill>
              <a:blip r:embed="rId2" cstate="screen"/>
              <a:srcRect/>
              <a:stretch>
                <a:fillRect/>
              </a:stretch>
            </p:blipFill>
            <p:spPr bwMode="auto">
              <a:xfrm>
                <a:off x="755576" y="0"/>
                <a:ext cx="792787" cy="648370"/>
              </a:xfrm>
              <a:prstGeom prst="rect">
                <a:avLst/>
              </a:prstGeom>
              <a:noFill/>
              <a:ln w="9525">
                <a:noFill/>
                <a:miter lim="800000"/>
                <a:headEnd/>
                <a:tailEnd/>
              </a:ln>
            </p:spPr>
          </p:pic>
        </p:grpSp>
        <p:grpSp>
          <p:nvGrpSpPr>
            <p:cNvPr id="2056" name="Csoportba foglalás 10"/>
            <p:cNvGrpSpPr>
              <a:grpSpLocks/>
            </p:cNvGrpSpPr>
            <p:nvPr/>
          </p:nvGrpSpPr>
          <p:grpSpPr bwMode="auto">
            <a:xfrm>
              <a:off x="1552437" y="0"/>
              <a:ext cx="1548363" cy="648370"/>
              <a:chOff x="0" y="0"/>
              <a:chExt cx="1548363" cy="648370"/>
            </a:xfrm>
          </p:grpSpPr>
          <p:pic>
            <p:nvPicPr>
              <p:cNvPr id="2069" name="Picture 4"/>
              <p:cNvPicPr>
                <a:picLocks noChangeAspect="1" noChangeArrowheads="1"/>
              </p:cNvPicPr>
              <p:nvPr/>
            </p:nvPicPr>
            <p:blipFill>
              <a:blip r:embed="rId2" cstate="screen"/>
              <a:srcRect/>
              <a:stretch>
                <a:fillRect/>
              </a:stretch>
            </p:blipFill>
            <p:spPr bwMode="auto">
              <a:xfrm>
                <a:off x="0" y="0"/>
                <a:ext cx="792787" cy="648370"/>
              </a:xfrm>
              <a:prstGeom prst="rect">
                <a:avLst/>
              </a:prstGeom>
              <a:noFill/>
              <a:ln w="9525">
                <a:noFill/>
                <a:miter lim="800000"/>
                <a:headEnd/>
                <a:tailEnd/>
              </a:ln>
            </p:spPr>
          </p:pic>
          <p:pic>
            <p:nvPicPr>
              <p:cNvPr id="2070" name="Picture 4"/>
              <p:cNvPicPr>
                <a:picLocks noChangeAspect="1" noChangeArrowheads="1"/>
              </p:cNvPicPr>
              <p:nvPr/>
            </p:nvPicPr>
            <p:blipFill>
              <a:blip r:embed="rId2" cstate="screen"/>
              <a:srcRect/>
              <a:stretch>
                <a:fillRect/>
              </a:stretch>
            </p:blipFill>
            <p:spPr bwMode="auto">
              <a:xfrm>
                <a:off x="755576" y="0"/>
                <a:ext cx="792787" cy="648370"/>
              </a:xfrm>
              <a:prstGeom prst="rect">
                <a:avLst/>
              </a:prstGeom>
              <a:noFill/>
              <a:ln w="9525">
                <a:noFill/>
                <a:miter lim="800000"/>
                <a:headEnd/>
                <a:tailEnd/>
              </a:ln>
            </p:spPr>
          </p:pic>
        </p:grpSp>
        <p:grpSp>
          <p:nvGrpSpPr>
            <p:cNvPr id="2057" name="Csoportba foglalás 13"/>
            <p:cNvGrpSpPr>
              <a:grpSpLocks/>
            </p:cNvGrpSpPr>
            <p:nvPr/>
          </p:nvGrpSpPr>
          <p:grpSpPr bwMode="auto">
            <a:xfrm>
              <a:off x="3059832" y="0"/>
              <a:ext cx="1548363" cy="648370"/>
              <a:chOff x="0" y="0"/>
              <a:chExt cx="1548363" cy="648370"/>
            </a:xfrm>
          </p:grpSpPr>
          <p:pic>
            <p:nvPicPr>
              <p:cNvPr id="2067" name="Picture 4"/>
              <p:cNvPicPr>
                <a:picLocks noChangeAspect="1" noChangeArrowheads="1"/>
              </p:cNvPicPr>
              <p:nvPr/>
            </p:nvPicPr>
            <p:blipFill>
              <a:blip r:embed="rId2" cstate="screen"/>
              <a:srcRect/>
              <a:stretch>
                <a:fillRect/>
              </a:stretch>
            </p:blipFill>
            <p:spPr bwMode="auto">
              <a:xfrm>
                <a:off x="0" y="0"/>
                <a:ext cx="792787" cy="648370"/>
              </a:xfrm>
              <a:prstGeom prst="rect">
                <a:avLst/>
              </a:prstGeom>
              <a:noFill/>
              <a:ln w="9525">
                <a:noFill/>
                <a:miter lim="800000"/>
                <a:headEnd/>
                <a:tailEnd/>
              </a:ln>
            </p:spPr>
          </p:pic>
          <p:pic>
            <p:nvPicPr>
              <p:cNvPr id="2068" name="Picture 4"/>
              <p:cNvPicPr>
                <a:picLocks noChangeAspect="1" noChangeArrowheads="1"/>
              </p:cNvPicPr>
              <p:nvPr/>
            </p:nvPicPr>
            <p:blipFill>
              <a:blip r:embed="rId2" cstate="screen"/>
              <a:srcRect/>
              <a:stretch>
                <a:fillRect/>
              </a:stretch>
            </p:blipFill>
            <p:spPr bwMode="auto">
              <a:xfrm>
                <a:off x="755576" y="0"/>
                <a:ext cx="792787" cy="648370"/>
              </a:xfrm>
              <a:prstGeom prst="rect">
                <a:avLst/>
              </a:prstGeom>
              <a:noFill/>
              <a:ln w="9525">
                <a:noFill/>
                <a:miter lim="800000"/>
                <a:headEnd/>
                <a:tailEnd/>
              </a:ln>
            </p:spPr>
          </p:pic>
        </p:grpSp>
        <p:grpSp>
          <p:nvGrpSpPr>
            <p:cNvPr id="2058" name="Csoportba foglalás 18"/>
            <p:cNvGrpSpPr>
              <a:grpSpLocks/>
            </p:cNvGrpSpPr>
            <p:nvPr/>
          </p:nvGrpSpPr>
          <p:grpSpPr bwMode="auto">
            <a:xfrm>
              <a:off x="4572000" y="0"/>
              <a:ext cx="1579315" cy="648000"/>
              <a:chOff x="4491318" y="0"/>
              <a:chExt cx="1579315" cy="648000"/>
            </a:xfrm>
          </p:grpSpPr>
          <p:pic>
            <p:nvPicPr>
              <p:cNvPr id="2065" name="Picture 4"/>
              <p:cNvPicPr>
                <a:picLocks noChangeAspect="1" noChangeArrowheads="1"/>
              </p:cNvPicPr>
              <p:nvPr/>
            </p:nvPicPr>
            <p:blipFill>
              <a:blip r:embed="rId7" cstate="screen"/>
              <a:srcRect/>
              <a:stretch>
                <a:fillRect/>
              </a:stretch>
            </p:blipFill>
            <p:spPr bwMode="auto">
              <a:xfrm flipH="1">
                <a:off x="4491318" y="0"/>
                <a:ext cx="799654" cy="648000"/>
              </a:xfrm>
              <a:prstGeom prst="rect">
                <a:avLst/>
              </a:prstGeom>
              <a:noFill/>
              <a:ln w="9525">
                <a:noFill/>
                <a:miter lim="800000"/>
                <a:headEnd/>
                <a:tailEnd/>
              </a:ln>
            </p:spPr>
          </p:pic>
          <p:pic>
            <p:nvPicPr>
              <p:cNvPr id="2066" name="Picture 4"/>
              <p:cNvPicPr>
                <a:picLocks noChangeAspect="1" noChangeArrowheads="1"/>
              </p:cNvPicPr>
              <p:nvPr/>
            </p:nvPicPr>
            <p:blipFill>
              <a:blip r:embed="rId2" cstate="screen"/>
              <a:srcRect/>
              <a:stretch>
                <a:fillRect/>
              </a:stretch>
            </p:blipFill>
            <p:spPr bwMode="auto">
              <a:xfrm flipH="1">
                <a:off x="5278633" y="0"/>
                <a:ext cx="792000" cy="648000"/>
              </a:xfrm>
              <a:prstGeom prst="rect">
                <a:avLst/>
              </a:prstGeom>
              <a:noFill/>
              <a:ln w="9525">
                <a:noFill/>
                <a:miter lim="800000"/>
                <a:headEnd/>
                <a:tailEnd/>
              </a:ln>
            </p:spPr>
          </p:pic>
        </p:grpSp>
        <p:grpSp>
          <p:nvGrpSpPr>
            <p:cNvPr id="2059" name="Csoportba foglalás 19"/>
            <p:cNvGrpSpPr>
              <a:grpSpLocks/>
            </p:cNvGrpSpPr>
            <p:nvPr/>
          </p:nvGrpSpPr>
          <p:grpSpPr bwMode="auto">
            <a:xfrm>
              <a:off x="6137956" y="0"/>
              <a:ext cx="1498632" cy="648000"/>
              <a:chOff x="4572001" y="0"/>
              <a:chExt cx="1498632" cy="648000"/>
            </a:xfrm>
          </p:grpSpPr>
          <p:pic>
            <p:nvPicPr>
              <p:cNvPr id="2063" name="Picture 4"/>
              <p:cNvPicPr>
                <a:picLocks noChangeAspect="1" noChangeArrowheads="1"/>
              </p:cNvPicPr>
              <p:nvPr/>
            </p:nvPicPr>
            <p:blipFill>
              <a:blip r:embed="rId8" cstate="screen"/>
              <a:srcRect/>
              <a:stretch>
                <a:fillRect/>
              </a:stretch>
            </p:blipFill>
            <p:spPr bwMode="auto">
              <a:xfrm flipH="1">
                <a:off x="4572001" y="0"/>
                <a:ext cx="718971" cy="648000"/>
              </a:xfrm>
              <a:prstGeom prst="rect">
                <a:avLst/>
              </a:prstGeom>
              <a:noFill/>
              <a:ln w="9525">
                <a:noFill/>
                <a:miter lim="800000"/>
                <a:headEnd/>
                <a:tailEnd/>
              </a:ln>
            </p:spPr>
          </p:pic>
          <p:pic>
            <p:nvPicPr>
              <p:cNvPr id="2064" name="Picture 4"/>
              <p:cNvPicPr>
                <a:picLocks noChangeAspect="1" noChangeArrowheads="1"/>
              </p:cNvPicPr>
              <p:nvPr/>
            </p:nvPicPr>
            <p:blipFill>
              <a:blip r:embed="rId2" cstate="screen"/>
              <a:srcRect/>
              <a:stretch>
                <a:fillRect/>
              </a:stretch>
            </p:blipFill>
            <p:spPr bwMode="auto">
              <a:xfrm flipH="1">
                <a:off x="5278633" y="0"/>
                <a:ext cx="792000" cy="648000"/>
              </a:xfrm>
              <a:prstGeom prst="rect">
                <a:avLst/>
              </a:prstGeom>
              <a:noFill/>
              <a:ln w="9525">
                <a:noFill/>
                <a:miter lim="800000"/>
                <a:headEnd/>
                <a:tailEnd/>
              </a:ln>
            </p:spPr>
          </p:pic>
        </p:grpSp>
        <p:grpSp>
          <p:nvGrpSpPr>
            <p:cNvPr id="2060" name="Csoportba foglalás 22"/>
            <p:cNvGrpSpPr>
              <a:grpSpLocks/>
            </p:cNvGrpSpPr>
            <p:nvPr/>
          </p:nvGrpSpPr>
          <p:grpSpPr bwMode="auto">
            <a:xfrm>
              <a:off x="7640578" y="0"/>
              <a:ext cx="1498632" cy="648000"/>
              <a:chOff x="4572001" y="0"/>
              <a:chExt cx="1498632" cy="648000"/>
            </a:xfrm>
          </p:grpSpPr>
          <p:pic>
            <p:nvPicPr>
              <p:cNvPr id="2061" name="Picture 4"/>
              <p:cNvPicPr>
                <a:picLocks noChangeAspect="1" noChangeArrowheads="1"/>
              </p:cNvPicPr>
              <p:nvPr/>
            </p:nvPicPr>
            <p:blipFill>
              <a:blip r:embed="rId8" cstate="screen"/>
              <a:srcRect/>
              <a:stretch>
                <a:fillRect/>
              </a:stretch>
            </p:blipFill>
            <p:spPr bwMode="auto">
              <a:xfrm flipH="1">
                <a:off x="4572001" y="0"/>
                <a:ext cx="718971" cy="648000"/>
              </a:xfrm>
              <a:prstGeom prst="rect">
                <a:avLst/>
              </a:prstGeom>
              <a:noFill/>
              <a:ln w="9525">
                <a:noFill/>
                <a:miter lim="800000"/>
                <a:headEnd/>
                <a:tailEnd/>
              </a:ln>
            </p:spPr>
          </p:pic>
          <p:pic>
            <p:nvPicPr>
              <p:cNvPr id="2062" name="Picture 4"/>
              <p:cNvPicPr>
                <a:picLocks noChangeAspect="1" noChangeArrowheads="1"/>
              </p:cNvPicPr>
              <p:nvPr/>
            </p:nvPicPr>
            <p:blipFill>
              <a:blip r:embed="rId2" cstate="screen"/>
              <a:srcRect/>
              <a:stretch>
                <a:fillRect/>
              </a:stretch>
            </p:blipFill>
            <p:spPr bwMode="auto">
              <a:xfrm flipH="1">
                <a:off x="5278633" y="0"/>
                <a:ext cx="792000" cy="648000"/>
              </a:xfrm>
              <a:prstGeom prst="rect">
                <a:avLst/>
              </a:prstGeom>
              <a:noFill/>
              <a:ln w="9525">
                <a:noFill/>
                <a:miter lim="800000"/>
                <a:headEnd/>
                <a:tailEnd/>
              </a:ln>
            </p:spPr>
          </p:pic>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screen"/>
          <a:srcRect/>
          <a:stretch>
            <a:fillRect/>
          </a:stretch>
        </p:blipFill>
        <p:spPr bwMode="auto">
          <a:xfrm>
            <a:off x="0" y="44450"/>
            <a:ext cx="9144000" cy="5875338"/>
          </a:xfrm>
          <a:prstGeom prst="rect">
            <a:avLst/>
          </a:prstGeom>
          <a:noFill/>
          <a:ln w="9525">
            <a:noFill/>
            <a:miter lim="800000"/>
            <a:headEnd/>
            <a:tailEnd/>
          </a:ln>
        </p:spPr>
      </p:pic>
      <p:sp>
        <p:nvSpPr>
          <p:cNvPr id="11267" name="Text Box 3"/>
          <p:cNvSpPr txBox="1">
            <a:spLocks noChangeArrowheads="1"/>
          </p:cNvSpPr>
          <p:nvPr/>
        </p:nvSpPr>
        <p:spPr bwMode="auto">
          <a:xfrm>
            <a:off x="0" y="5949950"/>
            <a:ext cx="9144000" cy="641350"/>
          </a:xfrm>
          <a:prstGeom prst="rect">
            <a:avLst/>
          </a:prstGeom>
          <a:noFill/>
          <a:ln w="9525">
            <a:noFill/>
            <a:miter lim="800000"/>
            <a:headEnd/>
            <a:tailEnd/>
          </a:ln>
        </p:spPr>
        <p:txBody>
          <a:bodyPr>
            <a:spAutoFit/>
          </a:bodyPr>
          <a:lstStyle/>
          <a:p>
            <a:pPr>
              <a:spcBef>
                <a:spcPct val="50000"/>
              </a:spcBef>
            </a:pPr>
            <a:r>
              <a:rPr lang="hu-HU"/>
              <a:t>2,5 éves AÉ-ben a nagyagyon belül megnő mind a </a:t>
            </a:r>
            <a:r>
              <a:rPr lang="hu-HU" b="1">
                <a:solidFill>
                  <a:srgbClr val="C00000"/>
                </a:solidFill>
              </a:rPr>
              <a:t>frontális</a:t>
            </a:r>
            <a:r>
              <a:rPr lang="hu-HU"/>
              <a:t> kéreg, mind a </a:t>
            </a:r>
            <a:r>
              <a:rPr lang="hu-HU" b="1">
                <a:solidFill>
                  <a:srgbClr val="C00000"/>
                </a:solidFill>
              </a:rPr>
              <a:t>temporális</a:t>
            </a:r>
            <a:r>
              <a:rPr lang="hu-HU"/>
              <a:t> kéreg szürkeállományának mérete</a:t>
            </a:r>
          </a:p>
        </p:txBody>
      </p:sp>
      <p:cxnSp>
        <p:nvCxnSpPr>
          <p:cNvPr id="5" name="Egyenes összekötő 4"/>
          <p:cNvCxnSpPr/>
          <p:nvPr/>
        </p:nvCxnSpPr>
        <p:spPr>
          <a:xfrm>
            <a:off x="4067175" y="2606675"/>
            <a:ext cx="360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Egyenes összekötő 5"/>
          <p:cNvCxnSpPr/>
          <p:nvPr/>
        </p:nvCxnSpPr>
        <p:spPr>
          <a:xfrm>
            <a:off x="4067175" y="3619500"/>
            <a:ext cx="360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Egyenes összekötő 6"/>
          <p:cNvCxnSpPr/>
          <p:nvPr/>
        </p:nvCxnSpPr>
        <p:spPr>
          <a:xfrm>
            <a:off x="4067175" y="3890963"/>
            <a:ext cx="360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artalom helye 4"/>
          <p:cNvSpPr>
            <a:spLocks noGrp="1"/>
          </p:cNvSpPr>
          <p:nvPr>
            <p:ph idx="1"/>
          </p:nvPr>
        </p:nvSpPr>
        <p:spPr>
          <a:xfrm>
            <a:off x="457200" y="765175"/>
            <a:ext cx="8229600" cy="5360988"/>
          </a:xfrm>
        </p:spPr>
        <p:txBody>
          <a:bodyPr/>
          <a:lstStyle/>
          <a:p>
            <a:r>
              <a:rPr lang="hu-HU" sz="2400" smtClean="0"/>
              <a:t>Humán kisagy: KS megjelnnek 16-19 EH, CSS: 21-24 EHéten</a:t>
            </a:r>
          </a:p>
          <a:p>
            <a:r>
              <a:rPr lang="hu-HU" sz="2400" smtClean="0"/>
              <a:t>A KS-PS szinapszisok kialkulnak a 30 Ehétig</a:t>
            </a:r>
          </a:p>
          <a:p>
            <a:r>
              <a:rPr lang="hu-HU" sz="2400" smtClean="0"/>
              <a:t>Így a PS eltűnése az autistákban a terhesség utolsó negyedére tehető.</a:t>
            </a:r>
          </a:p>
          <a:p>
            <a:r>
              <a:rPr lang="hu-HU" sz="2400" smtClean="0"/>
              <a:t>Autistákban az inferior oliva megkímélt. (Egéragyban a vemhesség legvégére alakul ki az egy : egy arány a PS és a kúszórost között. Sőt, a glutamátreceptot manipulációjával el lehet érni, hogy egy PS-en több kúszórost maradjon.)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sp>
        <p:nvSpPr>
          <p:cNvPr id="104450" name="Cím 1"/>
          <p:cNvSpPr>
            <a:spLocks noGrp="1"/>
          </p:cNvSpPr>
          <p:nvPr>
            <p:ph type="ctrTitle"/>
          </p:nvPr>
        </p:nvSpPr>
        <p:spPr/>
        <p:txBody>
          <a:bodyPr/>
          <a:lstStyle/>
          <a:p>
            <a:r>
              <a:rPr lang="hu-HU" smtClean="0"/>
              <a:t>Mielinizáció</a:t>
            </a:r>
            <a:endParaRPr lang="de-DE" smtClean="0"/>
          </a:p>
        </p:txBody>
      </p:sp>
      <p:sp>
        <p:nvSpPr>
          <p:cNvPr id="104451" name="Alcím 2"/>
          <p:cNvSpPr>
            <a:spLocks noGrp="1"/>
          </p:cNvSpPr>
          <p:nvPr>
            <p:ph type="subTitle" idx="1"/>
          </p:nvPr>
        </p:nvSpPr>
        <p:spPr/>
        <p:txBody>
          <a:bodyPr/>
          <a:lstStyle/>
          <a:p>
            <a:endParaRPr lang="de-DE" smtClean="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hu-HU" smtClean="0"/>
              <a:t>Az agy mielinizációja</a:t>
            </a:r>
          </a:p>
        </p:txBody>
      </p:sp>
      <p:sp>
        <p:nvSpPr>
          <p:cNvPr id="105475" name="Rectangle 3"/>
          <p:cNvSpPr>
            <a:spLocks noGrp="1" noChangeArrowheads="1"/>
          </p:cNvSpPr>
          <p:nvPr>
            <p:ph type="body" idx="1"/>
          </p:nvPr>
        </p:nvSpPr>
        <p:spPr/>
        <p:txBody>
          <a:bodyPr/>
          <a:lstStyle/>
          <a:p>
            <a:pPr eaLnBrk="1" hangingPunct="1"/>
            <a:r>
              <a:rPr lang="hu-HU" sz="2800" smtClean="0"/>
              <a:t>10</a:t>
            </a:r>
            <a:r>
              <a:rPr lang="hu-HU" sz="2800" baseline="30000" smtClean="0"/>
              <a:t>11</a:t>
            </a:r>
            <a:r>
              <a:rPr lang="hu-HU" sz="2800" smtClean="0"/>
              <a:t> neuron az agy összes sejtjének 10%-a</a:t>
            </a:r>
          </a:p>
          <a:p>
            <a:pPr eaLnBrk="1" hangingPunct="1"/>
            <a:r>
              <a:rPr lang="hu-HU" sz="2800" smtClean="0"/>
              <a:t>45% asztrocita, 35% oligodendroglia 5% mikroglia, 5%NG2 sejt</a:t>
            </a:r>
          </a:p>
          <a:p>
            <a:pPr eaLnBrk="1" hangingPunct="1"/>
            <a:r>
              <a:rPr lang="hu-HU" sz="2800" smtClean="0"/>
              <a:t>agyi összsúly 25%-a mielin</a:t>
            </a:r>
          </a:p>
          <a:p>
            <a:pPr eaLnBrk="1" hangingPunct="1"/>
            <a:r>
              <a:rPr lang="hu-HU" sz="2800" smtClean="0"/>
              <a:t>mielinizáció: fordított U alakú görbe</a:t>
            </a:r>
          </a:p>
          <a:p>
            <a:pPr eaLnBrk="1" hangingPunct="1"/>
            <a:r>
              <a:rPr lang="hu-HU" sz="2800" smtClean="0"/>
              <a:t>hálózat szinkrinizáláshoz: a sebesség felgyorsítása: 3000-szeres (100-szor gyorsabb vezetés és 34 szer rövidebb refrakter periódus)</a:t>
            </a:r>
          </a:p>
          <a:p>
            <a:pPr eaLnBrk="1" hangingPunct="1"/>
            <a:endParaRPr lang="hu-HU" sz="2800" smtClean="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endParaRPr lang="hu-HU" smtClean="0"/>
          </a:p>
        </p:txBody>
      </p:sp>
      <p:sp>
        <p:nvSpPr>
          <p:cNvPr id="106499" name="Rectangle 3"/>
          <p:cNvSpPr>
            <a:spLocks noGrp="1" noChangeArrowheads="1"/>
          </p:cNvSpPr>
          <p:nvPr>
            <p:ph type="body" idx="1"/>
          </p:nvPr>
        </p:nvSpPr>
        <p:spPr/>
        <p:txBody>
          <a:bodyPr/>
          <a:lstStyle/>
          <a:p>
            <a:pPr eaLnBrk="1" hangingPunct="1">
              <a:lnSpc>
                <a:spcPct val="90000"/>
              </a:lnSpc>
            </a:pPr>
            <a:r>
              <a:rPr lang="hu-HU" sz="2400" smtClean="0"/>
              <a:t>neuronális mhálózatok szinkronizálása gyerekkorban kezdődik: szubkortikális mielinizációval (fehér állomány)</a:t>
            </a:r>
          </a:p>
          <a:p>
            <a:pPr eaLnBrk="1" hangingPunct="1">
              <a:lnSpc>
                <a:spcPct val="90000"/>
              </a:lnSpc>
            </a:pPr>
            <a:r>
              <a:rPr lang="hu-HU" sz="2400" smtClean="0"/>
              <a:t>ennek lezárulása után  az ingerületvezetési képesség felgyorsul, de a gyenge pontja: az intrakortikális axonszakaszok lassúsága, ekkor jön az intrakortikális mielinizáció</a:t>
            </a:r>
          </a:p>
          <a:p>
            <a:pPr eaLnBrk="1" hangingPunct="1">
              <a:lnSpc>
                <a:spcPct val="90000"/>
              </a:lnSpc>
            </a:pPr>
            <a:r>
              <a:rPr lang="hu-HU" sz="2400" smtClean="0"/>
              <a:t>fiatal felnőtt korig nő az OD-k száma</a:t>
            </a:r>
          </a:p>
          <a:p>
            <a:pPr eaLnBrk="1" hangingPunct="1">
              <a:lnSpc>
                <a:spcPct val="90000"/>
              </a:lnSpc>
            </a:pPr>
            <a:r>
              <a:rPr lang="hu-HU" sz="2400" smtClean="0"/>
              <a:t>egy kicsit más a sejttípus, egy kicsit más a mielin</a:t>
            </a:r>
          </a:p>
          <a:p>
            <a:pPr eaLnBrk="1" hangingPunct="1">
              <a:lnSpc>
                <a:spcPct val="90000"/>
              </a:lnSpc>
            </a:pPr>
            <a:r>
              <a:rPr lang="hu-HU" sz="2400" smtClean="0"/>
              <a:t>mielinizáció: késői felnőttkorig (60 éves korig?)</a:t>
            </a:r>
          </a:p>
          <a:p>
            <a:pPr eaLnBrk="1" hangingPunct="1">
              <a:lnSpc>
                <a:spcPct val="90000"/>
              </a:lnSpc>
            </a:pPr>
            <a:r>
              <a:rPr lang="hu-HU" sz="2400" smtClean="0"/>
              <a:t>felnőttkorra a OD-k száma felkúszik 50%-ra</a:t>
            </a:r>
          </a:p>
          <a:p>
            <a:pPr eaLnBrk="1" hangingPunct="1">
              <a:lnSpc>
                <a:spcPct val="90000"/>
              </a:lnSpc>
              <a:buFontTx/>
              <a:buNone/>
            </a:pPr>
            <a:endParaRPr lang="hu-HU" sz="2400" smtClean="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cstate="screen"/>
          <a:srcRect/>
          <a:stretch>
            <a:fillRect/>
          </a:stretch>
        </p:blipFill>
        <p:spPr bwMode="auto">
          <a:xfrm>
            <a:off x="250825" y="404813"/>
            <a:ext cx="8569325" cy="5399087"/>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http://www.frontiersin.org/files/Articles/46936/fncel-07-00060-HTML/image_m/fncel-07-00060-g002.jpg"/>
          <p:cNvPicPr>
            <a:picLocks noChangeAspect="1" noChangeArrowheads="1"/>
          </p:cNvPicPr>
          <p:nvPr/>
        </p:nvPicPr>
        <p:blipFill>
          <a:blip r:embed="rId3" cstate="screen"/>
          <a:srcRect/>
          <a:stretch>
            <a:fillRect/>
          </a:stretch>
        </p:blipFill>
        <p:spPr bwMode="auto">
          <a:xfrm>
            <a:off x="557213" y="704850"/>
            <a:ext cx="8029575" cy="54483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screen"/>
          <a:srcRect/>
          <a:stretch>
            <a:fillRect/>
          </a:stretch>
        </p:blipFill>
        <p:spPr bwMode="auto">
          <a:xfrm>
            <a:off x="0" y="1395413"/>
            <a:ext cx="9144000" cy="406717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5" descr="800px-Human_Brain_Development_Timeline_Image"/>
          <p:cNvPicPr>
            <a:picLocks noChangeAspect="1" noChangeArrowheads="1"/>
          </p:cNvPicPr>
          <p:nvPr/>
        </p:nvPicPr>
        <p:blipFill>
          <a:blip r:embed="rId3" cstate="screen"/>
          <a:srcRect/>
          <a:stretch>
            <a:fillRect/>
          </a:stretch>
        </p:blipFill>
        <p:spPr bwMode="auto">
          <a:xfrm>
            <a:off x="1195388" y="895350"/>
            <a:ext cx="6753225" cy="50673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p:cNvPicPr>
            <a:picLocks noChangeAspect="1" noChangeArrowheads="1"/>
          </p:cNvPicPr>
          <p:nvPr/>
        </p:nvPicPr>
        <p:blipFill>
          <a:blip r:embed="rId3" cstate="screen"/>
          <a:srcRect/>
          <a:stretch>
            <a:fillRect/>
          </a:stretch>
        </p:blipFill>
        <p:spPr bwMode="auto">
          <a:xfrm>
            <a:off x="0" y="765175"/>
            <a:ext cx="9144000" cy="45974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12642" name="Cím 1"/>
          <p:cNvSpPr>
            <a:spLocks noGrp="1"/>
          </p:cNvSpPr>
          <p:nvPr>
            <p:ph type="ctrTitle"/>
          </p:nvPr>
        </p:nvSpPr>
        <p:spPr/>
        <p:txBody>
          <a:bodyPr/>
          <a:lstStyle/>
          <a:p>
            <a:r>
              <a:rPr lang="hu-HU" smtClean="0"/>
              <a:t>A facialismag elváltozása</a:t>
            </a:r>
            <a:endParaRPr lang="de-DE" smtClean="0"/>
          </a:p>
        </p:txBody>
      </p:sp>
      <p:sp>
        <p:nvSpPr>
          <p:cNvPr id="112643" name="Alcím 2"/>
          <p:cNvSpPr>
            <a:spLocks noGrp="1"/>
          </p:cNvSpPr>
          <p:nvPr>
            <p:ph type="subTitle" idx="1"/>
          </p:nvPr>
        </p:nvSpPr>
        <p:spPr/>
        <p:txBody>
          <a:bodyPr/>
          <a:lstStyle/>
          <a:p>
            <a:endParaRPr lang="de-DE"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cstate="screen"/>
          <a:srcRect/>
          <a:stretch>
            <a:fillRect/>
          </a:stretch>
        </p:blipFill>
        <p:spPr bwMode="auto">
          <a:xfrm>
            <a:off x="0" y="692150"/>
            <a:ext cx="9144000" cy="4819650"/>
          </a:xfrm>
          <a:prstGeom prst="rect">
            <a:avLst/>
          </a:prstGeom>
          <a:noFill/>
          <a:ln w="9525">
            <a:noFill/>
            <a:miter lim="800000"/>
            <a:headEnd/>
            <a:tailEnd/>
          </a:ln>
        </p:spPr>
      </p:pic>
      <p:sp>
        <p:nvSpPr>
          <p:cNvPr id="12291" name="Text Box 6"/>
          <p:cNvSpPr txBox="1">
            <a:spLocks noChangeArrowheads="1"/>
          </p:cNvSpPr>
          <p:nvPr/>
        </p:nvSpPr>
        <p:spPr bwMode="auto">
          <a:xfrm>
            <a:off x="0" y="5949950"/>
            <a:ext cx="9144000" cy="641350"/>
          </a:xfrm>
          <a:prstGeom prst="rect">
            <a:avLst/>
          </a:prstGeom>
          <a:noFill/>
          <a:ln w="9525">
            <a:noFill/>
            <a:miter lim="800000"/>
            <a:headEnd/>
            <a:tailEnd/>
          </a:ln>
        </p:spPr>
        <p:txBody>
          <a:bodyPr>
            <a:spAutoFit/>
          </a:bodyPr>
          <a:lstStyle/>
          <a:p>
            <a:pPr>
              <a:spcBef>
                <a:spcPct val="50000"/>
              </a:spcBef>
            </a:pPr>
            <a:r>
              <a:rPr lang="hu-HU"/>
              <a:t>A kicsikben a nagyagyon belül megnő mind a frontális kéreg, mind a temporális kéreg szürkeállományának mérete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screen"/>
          <a:srcRect/>
          <a:stretch>
            <a:fillRect/>
          </a:stretch>
        </p:blipFill>
        <p:spPr bwMode="auto">
          <a:xfrm>
            <a:off x="0" y="1638300"/>
            <a:ext cx="9144000" cy="3581400"/>
          </a:xfrm>
          <a:prstGeom prst="rect">
            <a:avLst/>
          </a:prstGeom>
          <a:noFill/>
          <a:ln w="9525">
            <a:noFill/>
            <a:miter lim="800000"/>
            <a:headEnd/>
            <a:tailEnd/>
          </a:ln>
        </p:spPr>
      </p:pic>
      <p:sp>
        <p:nvSpPr>
          <p:cNvPr id="113667" name="Szövegdoboz 3"/>
          <p:cNvSpPr txBox="1">
            <a:spLocks noChangeArrowheads="1"/>
          </p:cNvSpPr>
          <p:nvPr/>
        </p:nvSpPr>
        <p:spPr bwMode="auto">
          <a:xfrm>
            <a:off x="2051050" y="1268413"/>
            <a:ext cx="503238" cy="369887"/>
          </a:xfrm>
          <a:prstGeom prst="rect">
            <a:avLst/>
          </a:prstGeom>
          <a:noFill/>
          <a:ln w="9525">
            <a:noFill/>
            <a:miter lim="800000"/>
            <a:headEnd/>
            <a:tailEnd/>
          </a:ln>
        </p:spPr>
        <p:txBody>
          <a:bodyPr>
            <a:spAutoFit/>
          </a:bodyPr>
          <a:lstStyle/>
          <a:p>
            <a:r>
              <a:rPr lang="hu-HU" b="1">
                <a:solidFill>
                  <a:srgbClr val="C00000"/>
                </a:solidFill>
              </a:rPr>
              <a:t>NT</a:t>
            </a:r>
            <a:endParaRPr lang="de-DE" b="1">
              <a:solidFill>
                <a:srgbClr val="C00000"/>
              </a:solidFill>
            </a:endParaRPr>
          </a:p>
        </p:txBody>
      </p:sp>
      <p:sp>
        <p:nvSpPr>
          <p:cNvPr id="113668" name="Szövegdoboz 3"/>
          <p:cNvSpPr txBox="1">
            <a:spLocks noChangeArrowheads="1"/>
          </p:cNvSpPr>
          <p:nvPr/>
        </p:nvSpPr>
        <p:spPr bwMode="auto">
          <a:xfrm>
            <a:off x="6516688" y="1268413"/>
            <a:ext cx="503237" cy="369887"/>
          </a:xfrm>
          <a:prstGeom prst="rect">
            <a:avLst/>
          </a:prstGeom>
          <a:noFill/>
          <a:ln w="9525">
            <a:noFill/>
            <a:miter lim="800000"/>
            <a:headEnd/>
            <a:tailEnd/>
          </a:ln>
        </p:spPr>
        <p:txBody>
          <a:bodyPr>
            <a:spAutoFit/>
          </a:bodyPr>
          <a:lstStyle/>
          <a:p>
            <a:r>
              <a:rPr lang="hu-HU" b="1">
                <a:solidFill>
                  <a:srgbClr val="C00000"/>
                </a:solidFill>
              </a:rPr>
              <a:t>A</a:t>
            </a:r>
            <a:endParaRPr lang="de-DE" b="1">
              <a:solidFill>
                <a:srgbClr val="C00000"/>
              </a:solidFill>
            </a:endParaRPr>
          </a:p>
        </p:txBody>
      </p:sp>
      <p:sp>
        <p:nvSpPr>
          <p:cNvPr id="113669" name="Szövegdoboz 6"/>
          <p:cNvSpPr txBox="1">
            <a:spLocks noChangeArrowheads="1"/>
          </p:cNvSpPr>
          <p:nvPr/>
        </p:nvSpPr>
        <p:spPr bwMode="auto">
          <a:xfrm>
            <a:off x="1908175" y="404813"/>
            <a:ext cx="5976938" cy="369887"/>
          </a:xfrm>
          <a:prstGeom prst="rect">
            <a:avLst/>
          </a:prstGeom>
          <a:noFill/>
          <a:ln w="9525">
            <a:noFill/>
            <a:miter lim="800000"/>
            <a:headEnd/>
            <a:tailEnd/>
          </a:ln>
        </p:spPr>
        <p:txBody>
          <a:bodyPr>
            <a:spAutoFit/>
          </a:bodyPr>
          <a:lstStyle/>
          <a:p>
            <a:r>
              <a:rPr lang="hu-HU"/>
              <a:t>Szövettani metszet a facialismag középső részéről</a:t>
            </a:r>
            <a:endParaRPr lang="de-DE"/>
          </a:p>
        </p:txBody>
      </p:sp>
      <p:sp>
        <p:nvSpPr>
          <p:cNvPr id="113670" name="Szövegdoboz 7"/>
          <p:cNvSpPr txBox="1">
            <a:spLocks noChangeArrowheads="1"/>
          </p:cNvSpPr>
          <p:nvPr/>
        </p:nvSpPr>
        <p:spPr bwMode="auto">
          <a:xfrm>
            <a:off x="395288" y="6092825"/>
            <a:ext cx="4897437" cy="369888"/>
          </a:xfrm>
          <a:prstGeom prst="rect">
            <a:avLst/>
          </a:prstGeom>
          <a:noFill/>
          <a:ln w="9525">
            <a:noFill/>
            <a:miter lim="800000"/>
            <a:headEnd/>
            <a:tailEnd/>
          </a:ln>
        </p:spPr>
        <p:txBody>
          <a:bodyPr>
            <a:spAutoFit/>
          </a:bodyPr>
          <a:lstStyle/>
          <a:p>
            <a:r>
              <a:rPr lang="hu-HU"/>
              <a:t>egy 21 éves nő agytörzsén végzett vizsgálat</a:t>
            </a:r>
            <a:endParaRPr lang="de-DE"/>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screen"/>
          <a:srcRect/>
          <a:stretch>
            <a:fillRect/>
          </a:stretch>
        </p:blipFill>
        <p:spPr bwMode="auto">
          <a:xfrm>
            <a:off x="1979613" y="188913"/>
            <a:ext cx="6121400" cy="4725987"/>
          </a:xfrm>
          <a:prstGeom prst="rect">
            <a:avLst/>
          </a:prstGeom>
          <a:noFill/>
          <a:ln w="9525">
            <a:noFill/>
            <a:miter lim="800000"/>
            <a:headEnd/>
            <a:tailEnd/>
          </a:ln>
        </p:spPr>
      </p:pic>
      <p:sp>
        <p:nvSpPr>
          <p:cNvPr id="114691" name="Szövegdoboz 2"/>
          <p:cNvSpPr txBox="1">
            <a:spLocks noChangeArrowheads="1"/>
          </p:cNvSpPr>
          <p:nvPr/>
        </p:nvSpPr>
        <p:spPr bwMode="auto">
          <a:xfrm>
            <a:off x="1835150" y="5013325"/>
            <a:ext cx="6121400" cy="1200150"/>
          </a:xfrm>
          <a:prstGeom prst="rect">
            <a:avLst/>
          </a:prstGeom>
          <a:noFill/>
          <a:ln w="9525">
            <a:noFill/>
            <a:miter lim="800000"/>
            <a:headEnd/>
            <a:tailEnd/>
          </a:ln>
        </p:spPr>
        <p:txBody>
          <a:bodyPr>
            <a:spAutoFit/>
          </a:bodyPr>
          <a:lstStyle/>
          <a:p>
            <a:pPr algn="ctr"/>
            <a:r>
              <a:rPr lang="hu-HU" dirty="0"/>
              <a:t>A </a:t>
            </a:r>
            <a:r>
              <a:rPr lang="hu-HU" dirty="0" err="1"/>
              <a:t>facialismag</a:t>
            </a:r>
            <a:r>
              <a:rPr lang="hu-HU" dirty="0"/>
              <a:t> adatai:</a:t>
            </a:r>
          </a:p>
          <a:p>
            <a:endParaRPr lang="hu-HU" dirty="0"/>
          </a:p>
          <a:p>
            <a:r>
              <a:rPr lang="hu-HU" dirty="0"/>
              <a:t>2610 </a:t>
            </a:r>
            <a:r>
              <a:rPr lang="hu-HU" dirty="0">
                <a:latin typeface="Symbol" pitchFamily="18" charset="2"/>
              </a:rPr>
              <a:t>m</a:t>
            </a:r>
            <a:r>
              <a:rPr lang="hu-HU" dirty="0"/>
              <a:t>m					500</a:t>
            </a:r>
            <a:r>
              <a:rPr lang="hu-HU" dirty="0">
                <a:latin typeface="Symbol" pitchFamily="18" charset="2"/>
              </a:rPr>
              <a:t>m</a:t>
            </a:r>
            <a:r>
              <a:rPr lang="hu-HU" dirty="0"/>
              <a:t>m</a:t>
            </a:r>
          </a:p>
          <a:p>
            <a:r>
              <a:rPr lang="hu-HU" smtClean="0"/>
              <a:t>9356 </a:t>
            </a:r>
            <a:r>
              <a:rPr lang="hu-HU"/>
              <a:t>neuron				345 neuron</a:t>
            </a:r>
            <a:endParaRPr lang="de-DE"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Cím 3"/>
          <p:cNvSpPr>
            <a:spLocks noGrp="1"/>
          </p:cNvSpPr>
          <p:nvPr>
            <p:ph type="ctrTitle"/>
          </p:nvPr>
        </p:nvSpPr>
        <p:spPr/>
        <p:txBody>
          <a:bodyPr/>
          <a:lstStyle/>
          <a:p>
            <a:r>
              <a:rPr lang="de-DE" smtClean="0"/>
              <a:t>Consistent neuropathological findings in autism</a:t>
            </a:r>
          </a:p>
        </p:txBody>
      </p:sp>
      <p:sp>
        <p:nvSpPr>
          <p:cNvPr id="115715" name="Alcím 4"/>
          <p:cNvSpPr>
            <a:spLocks noGrp="1"/>
          </p:cNvSpPr>
          <p:nvPr>
            <p:ph type="subTitle" idx="1"/>
          </p:nvPr>
        </p:nvSpPr>
        <p:spPr/>
        <p:txBody>
          <a:bodyPr/>
          <a:lstStyle/>
          <a:p>
            <a:endParaRPr lang="de-DE" smtClean="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artalom helye 4"/>
          <p:cNvSpPr>
            <a:spLocks noGrp="1"/>
          </p:cNvSpPr>
          <p:nvPr>
            <p:ph idx="1"/>
          </p:nvPr>
        </p:nvSpPr>
        <p:spPr>
          <a:xfrm>
            <a:off x="457200" y="549275"/>
            <a:ext cx="8229600" cy="5759450"/>
          </a:xfrm>
        </p:spPr>
        <p:txBody>
          <a:bodyPr/>
          <a:lstStyle/>
          <a:p>
            <a:r>
              <a:rPr lang="en-US" sz="2800" smtClean="0"/>
              <a:t>Increased cell packing density and smaller neurons in the limbic system</a:t>
            </a:r>
            <a:endParaRPr lang="hu-HU" sz="2800" smtClean="0"/>
          </a:p>
          <a:p>
            <a:r>
              <a:rPr lang="en-US" sz="2800" smtClean="0"/>
              <a:t>Decreased numbers of/smaller Purkinje cells in CB</a:t>
            </a:r>
            <a:endParaRPr lang="hu-HU" sz="2800" smtClean="0"/>
          </a:p>
          <a:p>
            <a:r>
              <a:rPr lang="en-US" sz="2800" smtClean="0"/>
              <a:t>Age changes in CB nuclei and inferior olive</a:t>
            </a:r>
            <a:endParaRPr lang="hu-HU" sz="2800" smtClean="0"/>
          </a:p>
          <a:p>
            <a:r>
              <a:rPr lang="de-DE" sz="2800" smtClean="0"/>
              <a:t>Brainstem/olivary dysplasia</a:t>
            </a:r>
            <a:endParaRPr lang="hu-HU" sz="2800" smtClean="0"/>
          </a:p>
          <a:p>
            <a:r>
              <a:rPr lang="de-DE" sz="2800" smtClean="0"/>
              <a:t>Alterations in the neocortex</a:t>
            </a:r>
            <a:endParaRPr lang="hu-HU" sz="2800" smtClean="0"/>
          </a:p>
          <a:p>
            <a:r>
              <a:rPr lang="de-DE" sz="2800" smtClean="0"/>
              <a:t>Cortical dysgenesis</a:t>
            </a:r>
            <a:endParaRPr lang="hu-HU" sz="2800" smtClean="0"/>
          </a:p>
          <a:p>
            <a:r>
              <a:rPr lang="de-DE" sz="2800" smtClean="0"/>
              <a:t>Abnormalities in cholinergic system</a:t>
            </a:r>
            <a:endParaRPr lang="hu-HU" sz="2800" smtClean="0"/>
          </a:p>
          <a:p>
            <a:r>
              <a:rPr lang="de-DE" sz="2800" smtClean="0"/>
              <a:t>Abnormalities in GABAergic system</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ím 1"/>
          <p:cNvSpPr>
            <a:spLocks noGrp="1"/>
          </p:cNvSpPr>
          <p:nvPr>
            <p:ph type="title"/>
          </p:nvPr>
        </p:nvSpPr>
        <p:spPr/>
        <p:txBody>
          <a:bodyPr/>
          <a:lstStyle/>
          <a:p>
            <a:r>
              <a:rPr lang="hu-HU" smtClean="0"/>
              <a:t>Milyen betegségekkel jár együtt az autizmus?</a:t>
            </a:r>
            <a:endParaRPr lang="de-DE" smtClean="0"/>
          </a:p>
        </p:txBody>
      </p:sp>
      <p:sp>
        <p:nvSpPr>
          <p:cNvPr id="117763" name="Tartalom helye 2"/>
          <p:cNvSpPr>
            <a:spLocks noGrp="1"/>
          </p:cNvSpPr>
          <p:nvPr>
            <p:ph idx="1"/>
          </p:nvPr>
        </p:nvSpPr>
        <p:spPr/>
        <p:txBody>
          <a:bodyPr/>
          <a:lstStyle/>
          <a:p>
            <a:r>
              <a:rPr lang="hu-HU" sz="2400" b="1" smtClean="0"/>
              <a:t>epilepszia</a:t>
            </a:r>
            <a:r>
              <a:rPr lang="hu-HU" sz="2400" smtClean="0"/>
              <a:t>: az autisták 30%-nak van epilepsziája</a:t>
            </a:r>
          </a:p>
          <a:p>
            <a:r>
              <a:rPr lang="hu-HU" sz="2400" b="1" smtClean="0"/>
              <a:t>tuberous sclerosis complex </a:t>
            </a:r>
            <a:r>
              <a:rPr lang="hu-HU" sz="2400" smtClean="0"/>
              <a:t>(TSC): nem malignus daganatok (szem, agy, vese, szív, bőr, tüdő); a TSC-esek 25%-a autista, de a TSC nagyon ritka, ezért az autista esetek 1-1,5%-át adja</a:t>
            </a:r>
          </a:p>
          <a:p>
            <a:r>
              <a:rPr lang="hu-HU" sz="2400" b="1" smtClean="0"/>
              <a:t>fragilis X szindróma </a:t>
            </a:r>
            <a:r>
              <a:rPr lang="hu-HU" sz="2400" smtClean="0"/>
              <a:t>(FXS): az FXS betegek 30%-nak van autizmusa, de mivel ez is ritka, az autista esetek 7-8%-át adja;</a:t>
            </a:r>
          </a:p>
          <a:p>
            <a:r>
              <a:rPr lang="hu-HU" sz="2400" smtClean="0"/>
              <a:t>neurofibromatosis: a NF betegek több, mint 20%-nak van autizmusa;</a:t>
            </a:r>
          </a:p>
          <a:p>
            <a:r>
              <a:rPr lang="hu-HU" sz="2400" smtClean="0"/>
              <a:t>Angelmann (AS) és Prader-Willi (PW): egy tanulmány szerint az AS-ok több, mint 40%-ának vannak autista tünetei</a:t>
            </a:r>
            <a:endParaRPr lang="de-DE" sz="2400" smtClean="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ím 1"/>
          <p:cNvSpPr>
            <a:spLocks noGrp="1"/>
          </p:cNvSpPr>
          <p:nvPr>
            <p:ph type="title"/>
          </p:nvPr>
        </p:nvSpPr>
        <p:spPr/>
        <p:txBody>
          <a:bodyPr/>
          <a:lstStyle/>
          <a:p>
            <a:r>
              <a:rPr lang="hu-HU" smtClean="0"/>
              <a:t>Milyen betegségekkel jár együtt az autizmus?</a:t>
            </a:r>
            <a:endParaRPr lang="de-DE" smtClean="0"/>
          </a:p>
        </p:txBody>
      </p:sp>
      <p:sp>
        <p:nvSpPr>
          <p:cNvPr id="118787" name="Tartalom helye 2"/>
          <p:cNvSpPr>
            <a:spLocks noGrp="1"/>
          </p:cNvSpPr>
          <p:nvPr>
            <p:ph idx="1"/>
          </p:nvPr>
        </p:nvSpPr>
        <p:spPr/>
        <p:txBody>
          <a:bodyPr/>
          <a:lstStyle/>
          <a:p>
            <a:r>
              <a:rPr lang="hu-HU" sz="2400" dirty="0" smtClean="0"/>
              <a:t>más tanulmány szerint az </a:t>
            </a:r>
            <a:r>
              <a:rPr lang="hu-HU" sz="2400" dirty="0" err="1" smtClean="0"/>
              <a:t>AS-ok</a:t>
            </a:r>
            <a:r>
              <a:rPr lang="hu-HU" sz="2400" dirty="0" smtClean="0"/>
              <a:t> 2%-ának van autizmusa, a PW egyes eseteiben (</a:t>
            </a:r>
            <a:r>
              <a:rPr lang="hu-HU" sz="2400" dirty="0" err="1" smtClean="0"/>
              <a:t>maternális</a:t>
            </a:r>
            <a:r>
              <a:rPr lang="hu-HU" sz="2400" dirty="0" smtClean="0"/>
              <a:t> </a:t>
            </a:r>
            <a:r>
              <a:rPr lang="hu-HU" sz="2400" dirty="0" err="1" smtClean="0"/>
              <a:t>unioparentálsi</a:t>
            </a:r>
            <a:r>
              <a:rPr lang="hu-HU" sz="2400" dirty="0" smtClean="0"/>
              <a:t> </a:t>
            </a:r>
            <a:r>
              <a:rPr lang="hu-HU" sz="2400" dirty="0" err="1" smtClean="0"/>
              <a:t>diszómia</a:t>
            </a:r>
            <a:r>
              <a:rPr lang="hu-HU" sz="2400" dirty="0" smtClean="0"/>
              <a:t>) a társulás autizmussal 38%, </a:t>
            </a:r>
            <a:r>
              <a:rPr lang="hu-HU" sz="2400" dirty="0" err="1" smtClean="0"/>
              <a:t>deléciós</a:t>
            </a:r>
            <a:r>
              <a:rPr lang="hu-HU" sz="2400" dirty="0" smtClean="0"/>
              <a:t> PW esetében csak 18%</a:t>
            </a:r>
          </a:p>
          <a:p>
            <a:r>
              <a:rPr lang="hu-HU" sz="2400" dirty="0" err="1" smtClean="0"/>
              <a:t>Duchenne</a:t>
            </a:r>
            <a:r>
              <a:rPr lang="hu-HU" sz="2400" dirty="0" smtClean="0"/>
              <a:t> muszkuláris </a:t>
            </a:r>
            <a:r>
              <a:rPr lang="hu-HU" sz="2400" dirty="0" err="1" smtClean="0"/>
              <a:t>disztrófia</a:t>
            </a:r>
            <a:r>
              <a:rPr lang="hu-HU" sz="2400" dirty="0" smtClean="0"/>
              <a:t> esetében is leírtak nagyobb  gyakoriságot: fiúknál</a:t>
            </a:r>
          </a:p>
          <a:p>
            <a:r>
              <a:rPr lang="hu-HU" sz="2400" smtClean="0"/>
              <a:t>fenilketonúria</a:t>
            </a:r>
            <a:endParaRPr lang="de-DE" sz="2400"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ctrTitle"/>
          </p:nvPr>
        </p:nvSpPr>
        <p:spPr/>
        <p:txBody>
          <a:bodyPr/>
          <a:lstStyle/>
          <a:p>
            <a:pPr eaLnBrk="1" hangingPunct="1"/>
            <a:r>
              <a:rPr lang="hu-HU" sz="4000" smtClean="0"/>
              <a:t>A felnőttekben az agy térfogata már kisebb mint a NT-okban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cstate="screen"/>
          <a:srcRect/>
          <a:stretch>
            <a:fillRect/>
          </a:stretch>
        </p:blipFill>
        <p:spPr bwMode="auto">
          <a:xfrm>
            <a:off x="179388" y="333375"/>
            <a:ext cx="5029200" cy="6097588"/>
          </a:xfrm>
          <a:prstGeom prst="rect">
            <a:avLst/>
          </a:prstGeom>
          <a:noFill/>
          <a:ln w="9525">
            <a:noFill/>
            <a:miter lim="800000"/>
            <a:headEnd/>
            <a:tailEnd/>
          </a:ln>
        </p:spPr>
      </p:pic>
      <p:sp>
        <p:nvSpPr>
          <p:cNvPr id="14339" name="Text Box 5"/>
          <p:cNvSpPr txBox="1">
            <a:spLocks noChangeArrowheads="1"/>
          </p:cNvSpPr>
          <p:nvPr/>
        </p:nvSpPr>
        <p:spPr bwMode="auto">
          <a:xfrm>
            <a:off x="5580063" y="1052513"/>
            <a:ext cx="2736850" cy="915987"/>
          </a:xfrm>
          <a:prstGeom prst="rect">
            <a:avLst/>
          </a:prstGeom>
          <a:noFill/>
          <a:ln w="9525">
            <a:noFill/>
            <a:miter lim="800000"/>
            <a:headEnd/>
            <a:tailEnd/>
          </a:ln>
        </p:spPr>
        <p:txBody>
          <a:bodyPr>
            <a:spAutoFit/>
          </a:bodyPr>
          <a:lstStyle/>
          <a:p>
            <a:pPr>
              <a:spcBef>
                <a:spcPct val="50000"/>
              </a:spcBef>
            </a:pPr>
            <a:r>
              <a:rPr lang="hu-HU"/>
              <a:t>Ez a különbség az iskolakezdés idejére megfordul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cstate="screen"/>
          <a:srcRect/>
          <a:stretch>
            <a:fillRect/>
          </a:stretch>
        </p:blipFill>
        <p:spPr bwMode="auto">
          <a:xfrm>
            <a:off x="2192338" y="346075"/>
            <a:ext cx="4757737" cy="61642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screen"/>
          <a:srcRect/>
          <a:stretch>
            <a:fillRect/>
          </a:stretch>
        </p:blipFill>
        <p:spPr bwMode="auto">
          <a:xfrm>
            <a:off x="0" y="0"/>
            <a:ext cx="3698875"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srcRect/>
          <a:tile tx="0" ty="0" sx="100000" sy="100000" flip="none" algn="tl"/>
        </a:blipFill>
        <a:effectLst/>
      </p:bgPr>
    </p:bg>
    <p:spTree>
      <p:nvGrpSpPr>
        <p:cNvPr id="1" name=""/>
        <p:cNvGrpSpPr/>
        <p:nvPr/>
      </p:nvGrpSpPr>
      <p:grpSpPr>
        <a:xfrm>
          <a:off x="0" y="0"/>
          <a:ext cx="0" cy="0"/>
          <a:chOff x="0" y="0"/>
          <a:chExt cx="0" cy="0"/>
        </a:xfrm>
      </p:grpSpPr>
      <p:sp>
        <p:nvSpPr>
          <p:cNvPr id="17410" name="Rectangle 4"/>
          <p:cNvSpPr>
            <a:spLocks noGrp="1" noChangeArrowheads="1"/>
          </p:cNvSpPr>
          <p:nvPr>
            <p:ph type="ctrTitle"/>
          </p:nvPr>
        </p:nvSpPr>
        <p:spPr/>
        <p:txBody>
          <a:bodyPr/>
          <a:lstStyle/>
          <a:p>
            <a:pPr eaLnBrk="1" hangingPunct="1"/>
            <a:r>
              <a:rPr lang="hu-HU" smtClean="0"/>
              <a:t>A frontális kortex elváltozásai</a:t>
            </a:r>
          </a:p>
        </p:txBody>
      </p:sp>
      <p:sp>
        <p:nvSpPr>
          <p:cNvPr id="17411" name="Rectangle 5"/>
          <p:cNvSpPr>
            <a:spLocks noGrp="1" noChangeArrowheads="1"/>
          </p:cNvSpPr>
          <p:nvPr>
            <p:ph type="subTitle" idx="1"/>
          </p:nvPr>
        </p:nvSpPr>
        <p:spPr/>
        <p:txBody>
          <a:bodyPr/>
          <a:lstStyle/>
          <a:p>
            <a:pPr eaLnBrk="1" hangingPunct="1"/>
            <a:endParaRPr lang="hu-HU"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18434" name="Cím 3"/>
          <p:cNvSpPr>
            <a:spLocks noGrp="1"/>
          </p:cNvSpPr>
          <p:nvPr>
            <p:ph type="ctrTitle"/>
          </p:nvPr>
        </p:nvSpPr>
        <p:spPr/>
        <p:txBody>
          <a:bodyPr/>
          <a:lstStyle/>
          <a:p>
            <a:pPr eaLnBrk="1" hangingPunct="1"/>
            <a:r>
              <a:rPr lang="hu-HU" smtClean="0"/>
              <a:t>A frontális kortex neuronjainak és dendritjeinek MAP2 pozitivitása csökkent</a:t>
            </a:r>
            <a:endParaRPr lang="de-DE" smtClean="0"/>
          </a:p>
        </p:txBody>
      </p:sp>
      <p:sp>
        <p:nvSpPr>
          <p:cNvPr id="18435" name="Alcím 4"/>
          <p:cNvSpPr>
            <a:spLocks noGrp="1"/>
          </p:cNvSpPr>
          <p:nvPr>
            <p:ph type="subTitle" idx="1"/>
          </p:nvPr>
        </p:nvSpPr>
        <p:spPr/>
        <p:txBody>
          <a:bodyPr/>
          <a:lstStyle/>
          <a:p>
            <a:pPr eaLnBrk="1" hangingPunct="1"/>
            <a:endParaRPr lang="de-DE"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screen"/>
          <a:srcRect/>
          <a:stretch>
            <a:fillRect/>
          </a:stretch>
        </p:blipFill>
        <p:spPr bwMode="auto">
          <a:xfrm>
            <a:off x="39688" y="53975"/>
            <a:ext cx="9023350" cy="3213100"/>
          </a:xfrm>
          <a:prstGeom prst="rect">
            <a:avLst/>
          </a:prstGeom>
          <a:noFill/>
          <a:ln w="9525">
            <a:noFill/>
            <a:miter lim="800000"/>
            <a:headEnd/>
            <a:tailEnd/>
          </a:ln>
        </p:spPr>
      </p:pic>
      <p:pic>
        <p:nvPicPr>
          <p:cNvPr id="19459" name="Picture 3"/>
          <p:cNvPicPr>
            <a:picLocks noChangeAspect="1" noChangeArrowheads="1"/>
          </p:cNvPicPr>
          <p:nvPr/>
        </p:nvPicPr>
        <p:blipFill>
          <a:blip r:embed="rId4" cstate="screen"/>
          <a:srcRect/>
          <a:stretch>
            <a:fillRect/>
          </a:stretch>
        </p:blipFill>
        <p:spPr bwMode="auto">
          <a:xfrm>
            <a:off x="26988" y="3213100"/>
            <a:ext cx="9093200" cy="3095625"/>
          </a:xfrm>
          <a:prstGeom prst="rect">
            <a:avLst/>
          </a:prstGeom>
          <a:noFill/>
          <a:ln w="9525">
            <a:noFill/>
            <a:miter lim="800000"/>
            <a:headEnd/>
            <a:tailEnd/>
          </a:ln>
        </p:spPr>
      </p:pic>
      <p:sp>
        <p:nvSpPr>
          <p:cNvPr id="19460" name="Szövegdoboz 5"/>
          <p:cNvSpPr txBox="1">
            <a:spLocks noChangeArrowheads="1"/>
          </p:cNvSpPr>
          <p:nvPr/>
        </p:nvSpPr>
        <p:spPr bwMode="auto">
          <a:xfrm>
            <a:off x="395288" y="6381750"/>
            <a:ext cx="8208962" cy="368300"/>
          </a:xfrm>
          <a:prstGeom prst="rect">
            <a:avLst/>
          </a:prstGeom>
          <a:noFill/>
          <a:ln w="9525">
            <a:noFill/>
            <a:miter lim="800000"/>
            <a:headEnd/>
            <a:tailEnd/>
          </a:ln>
        </p:spPr>
        <p:txBody>
          <a:bodyPr>
            <a:spAutoFit/>
          </a:bodyPr>
          <a:lstStyle/>
          <a:p>
            <a:r>
              <a:rPr lang="hu-HU"/>
              <a:t>Két, 30 év körül paciens agyát dolgozták fel (post mortem delay!): </a:t>
            </a:r>
            <a:r>
              <a:rPr lang="hu-HU" b="1"/>
              <a:t>BA9 és 10</a:t>
            </a:r>
            <a:endParaRPr lang="de-DE" b="1"/>
          </a:p>
        </p:txBody>
      </p:sp>
      <p:sp>
        <p:nvSpPr>
          <p:cNvPr id="19461" name="Szövegdoboz 4"/>
          <p:cNvSpPr txBox="1">
            <a:spLocks noChangeArrowheads="1"/>
          </p:cNvSpPr>
          <p:nvPr/>
        </p:nvSpPr>
        <p:spPr bwMode="auto">
          <a:xfrm>
            <a:off x="3851275" y="53975"/>
            <a:ext cx="1441450" cy="369888"/>
          </a:xfrm>
          <a:prstGeom prst="rect">
            <a:avLst/>
          </a:prstGeom>
          <a:noFill/>
          <a:ln w="9525">
            <a:noFill/>
            <a:miter lim="800000"/>
            <a:headEnd/>
            <a:tailEnd/>
          </a:ln>
        </p:spPr>
        <p:txBody>
          <a:bodyPr>
            <a:spAutoFit/>
          </a:bodyPr>
          <a:lstStyle/>
          <a:p>
            <a:r>
              <a:rPr lang="hu-HU"/>
              <a:t>Nissl festés</a:t>
            </a:r>
            <a:endParaRPr lang="de-DE"/>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screen"/>
          <a:srcRect/>
          <a:stretch>
            <a:fillRect/>
          </a:stretch>
        </p:blipFill>
        <p:spPr bwMode="auto">
          <a:xfrm>
            <a:off x="0" y="620713"/>
            <a:ext cx="9086850" cy="3024187"/>
          </a:xfrm>
          <a:prstGeom prst="rect">
            <a:avLst/>
          </a:prstGeom>
          <a:noFill/>
          <a:ln w="9525">
            <a:noFill/>
            <a:miter lim="800000"/>
            <a:headEnd/>
            <a:tailEnd/>
          </a:ln>
        </p:spPr>
      </p:pic>
      <p:sp>
        <p:nvSpPr>
          <p:cNvPr id="20483" name="Szövegdoboz 2"/>
          <p:cNvSpPr txBox="1">
            <a:spLocks noChangeArrowheads="1"/>
          </p:cNvSpPr>
          <p:nvPr/>
        </p:nvSpPr>
        <p:spPr bwMode="auto">
          <a:xfrm>
            <a:off x="611188" y="4005263"/>
            <a:ext cx="7561262" cy="1200150"/>
          </a:xfrm>
          <a:prstGeom prst="rect">
            <a:avLst/>
          </a:prstGeom>
          <a:noFill/>
          <a:ln w="9525">
            <a:noFill/>
            <a:miter lim="800000"/>
            <a:headEnd/>
            <a:tailEnd/>
          </a:ln>
        </p:spPr>
        <p:txBody>
          <a:bodyPr>
            <a:spAutoFit/>
          </a:bodyPr>
          <a:lstStyle/>
          <a:p>
            <a:r>
              <a:rPr lang="hu-HU"/>
              <a:t>Az AÉ-ben a szubkortikális neuronok száma nem különbözik a kontrollcsoporthoz képest, a szubkortikális gliasejtek száma majd 2x nagyobb.</a:t>
            </a:r>
          </a:p>
          <a:p>
            <a:r>
              <a:rPr lang="hu-HU"/>
              <a:t>Az AÉ-ben a neuronok MAP2 pozitivitása csak 10%-a a kontrollokénak.</a:t>
            </a:r>
            <a:endParaRPr lang="de-D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églalap 3"/>
          <p:cNvSpPr>
            <a:spLocks noChangeArrowheads="1"/>
          </p:cNvSpPr>
          <p:nvPr/>
        </p:nvSpPr>
        <p:spPr bwMode="auto">
          <a:xfrm>
            <a:off x="323850" y="1557338"/>
            <a:ext cx="7704138" cy="954087"/>
          </a:xfrm>
          <a:prstGeom prst="rect">
            <a:avLst/>
          </a:prstGeom>
          <a:noFill/>
          <a:ln w="9525">
            <a:noFill/>
            <a:miter lim="800000"/>
            <a:headEnd/>
            <a:tailEnd/>
          </a:ln>
        </p:spPr>
        <p:txBody>
          <a:bodyPr>
            <a:spAutoFit/>
          </a:bodyPr>
          <a:lstStyle/>
          <a:p>
            <a:r>
              <a:rPr lang="en-US" sz="2800"/>
              <a:t>"I have nothing to offer but blood, toil, tears, and sweat</a:t>
            </a:r>
            <a:r>
              <a:rPr lang="hu-HU" sz="2800"/>
              <a:t>…</a:t>
            </a:r>
            <a:r>
              <a:rPr lang="en-US" sz="2800"/>
              <a:t>„</a:t>
            </a:r>
            <a:r>
              <a:rPr lang="hu-HU" sz="2800"/>
              <a:t> </a:t>
            </a:r>
            <a:r>
              <a:rPr lang="hu-HU" sz="1200"/>
              <a:t>(Churchill)</a:t>
            </a:r>
            <a:endParaRPr lang="de-DE" sz="1200"/>
          </a:p>
        </p:txBody>
      </p:sp>
      <p:sp>
        <p:nvSpPr>
          <p:cNvPr id="3075" name="Szövegdoboz 4"/>
          <p:cNvSpPr txBox="1">
            <a:spLocks noChangeArrowheads="1"/>
          </p:cNvSpPr>
          <p:nvPr/>
        </p:nvSpPr>
        <p:spPr bwMode="auto">
          <a:xfrm>
            <a:off x="4356100" y="3357563"/>
            <a:ext cx="2952750" cy="522287"/>
          </a:xfrm>
          <a:prstGeom prst="rect">
            <a:avLst/>
          </a:prstGeom>
          <a:noFill/>
          <a:ln w="9525">
            <a:noFill/>
            <a:miter lim="800000"/>
            <a:headEnd/>
            <a:tailEnd/>
          </a:ln>
        </p:spPr>
        <p:txBody>
          <a:bodyPr>
            <a:spAutoFit/>
          </a:bodyPr>
          <a:lstStyle/>
          <a:p>
            <a:r>
              <a:rPr lang="hu-HU" sz="2800"/>
              <a:t>„…for today” </a:t>
            </a:r>
            <a:r>
              <a:rPr lang="hu-HU" sz="1200"/>
              <a:t>(Magyar)</a:t>
            </a:r>
            <a:endParaRPr lang="de-DE"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screen"/>
          <a:srcRect/>
          <a:stretch>
            <a:fillRect/>
          </a:stretch>
        </p:blipFill>
        <p:spPr bwMode="auto">
          <a:xfrm>
            <a:off x="39688" y="260350"/>
            <a:ext cx="9051925" cy="3097213"/>
          </a:xfrm>
          <a:prstGeom prst="rect">
            <a:avLst/>
          </a:prstGeom>
          <a:noFill/>
          <a:ln w="9525">
            <a:noFill/>
            <a:miter lim="800000"/>
            <a:headEnd/>
            <a:tailEnd/>
          </a:ln>
        </p:spPr>
      </p:pic>
      <p:sp>
        <p:nvSpPr>
          <p:cNvPr id="21507" name="Szövegdoboz 2"/>
          <p:cNvSpPr txBox="1">
            <a:spLocks noChangeArrowheads="1"/>
          </p:cNvSpPr>
          <p:nvPr/>
        </p:nvSpPr>
        <p:spPr bwMode="auto">
          <a:xfrm>
            <a:off x="323850" y="3500438"/>
            <a:ext cx="8280400" cy="1754187"/>
          </a:xfrm>
          <a:prstGeom prst="rect">
            <a:avLst/>
          </a:prstGeom>
          <a:noFill/>
          <a:ln w="9525">
            <a:noFill/>
            <a:miter lim="800000"/>
            <a:headEnd/>
            <a:tailEnd/>
          </a:ln>
        </p:spPr>
        <p:txBody>
          <a:bodyPr>
            <a:spAutoFit/>
          </a:bodyPr>
          <a:lstStyle/>
          <a:p>
            <a:r>
              <a:rPr lang="hu-HU"/>
              <a:t>MAP2 (mikrotubulus-asszociált fehérje -2) festés </a:t>
            </a:r>
            <a:r>
              <a:rPr lang="hu-HU" b="1">
                <a:solidFill>
                  <a:srgbClr val="C00000"/>
                </a:solidFill>
              </a:rPr>
              <a:t>A</a:t>
            </a:r>
            <a:r>
              <a:rPr lang="hu-HU"/>
              <a:t> frontális agyterületein:</a:t>
            </a:r>
          </a:p>
          <a:p>
            <a:endParaRPr lang="hu-HU"/>
          </a:p>
          <a:p>
            <a:r>
              <a:rPr lang="hu-HU"/>
              <a:t>Az AÉ-k frontális kortexében az összes idegsejtnek sejtnek csak 2,5%-e festődik MAP2 specifikus ellenanyaggal, míg az egészséges felnőttben ez a szám eléri a 10,5%-ot. Ez az arány még rosszabb a szubkortikális neuronokat illetően: 4,5% (AÉ) versus 47,5%.</a:t>
            </a:r>
            <a:endParaRPr lang="de-DE"/>
          </a:p>
        </p:txBody>
      </p:sp>
      <p:sp>
        <p:nvSpPr>
          <p:cNvPr id="21508" name="Text Box 5"/>
          <p:cNvSpPr txBox="1">
            <a:spLocks noChangeArrowheads="1"/>
          </p:cNvSpPr>
          <p:nvPr/>
        </p:nvSpPr>
        <p:spPr bwMode="auto">
          <a:xfrm>
            <a:off x="1979613" y="3141663"/>
            <a:ext cx="360362" cy="366712"/>
          </a:xfrm>
          <a:prstGeom prst="rect">
            <a:avLst/>
          </a:prstGeom>
          <a:noFill/>
          <a:ln w="9525">
            <a:noFill/>
            <a:miter lim="800000"/>
            <a:headEnd/>
            <a:tailEnd/>
          </a:ln>
        </p:spPr>
        <p:txBody>
          <a:bodyPr>
            <a:spAutoFit/>
          </a:bodyPr>
          <a:lstStyle/>
          <a:p>
            <a:pPr>
              <a:spcBef>
                <a:spcPct val="50000"/>
              </a:spcBef>
            </a:pPr>
            <a:r>
              <a:rPr lang="hu-HU" b="1">
                <a:solidFill>
                  <a:srgbClr val="CC0000"/>
                </a:solidFill>
              </a:rPr>
              <a:t>A</a:t>
            </a:r>
          </a:p>
        </p:txBody>
      </p:sp>
      <p:sp>
        <p:nvSpPr>
          <p:cNvPr id="21509" name="Text Box 6"/>
          <p:cNvSpPr txBox="1">
            <a:spLocks noChangeArrowheads="1"/>
          </p:cNvSpPr>
          <p:nvPr/>
        </p:nvSpPr>
        <p:spPr bwMode="auto">
          <a:xfrm>
            <a:off x="6732588" y="3141663"/>
            <a:ext cx="576262" cy="366712"/>
          </a:xfrm>
          <a:prstGeom prst="rect">
            <a:avLst/>
          </a:prstGeom>
          <a:noFill/>
          <a:ln w="9525">
            <a:noFill/>
            <a:miter lim="800000"/>
            <a:headEnd/>
            <a:tailEnd/>
          </a:ln>
        </p:spPr>
        <p:txBody>
          <a:bodyPr>
            <a:spAutoFit/>
          </a:bodyPr>
          <a:lstStyle/>
          <a:p>
            <a:pPr>
              <a:spcBef>
                <a:spcPct val="50000"/>
              </a:spcBef>
            </a:pPr>
            <a:r>
              <a:rPr lang="hu-HU" b="1">
                <a:solidFill>
                  <a:srgbClr val="CC0000"/>
                </a:solidFill>
              </a:rPr>
              <a:t>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ím 1"/>
          <p:cNvSpPr>
            <a:spLocks noGrp="1"/>
          </p:cNvSpPr>
          <p:nvPr>
            <p:ph type="title"/>
          </p:nvPr>
        </p:nvSpPr>
        <p:spPr/>
        <p:txBody>
          <a:bodyPr/>
          <a:lstStyle/>
          <a:p>
            <a:pPr eaLnBrk="1" hangingPunct="1"/>
            <a:r>
              <a:rPr lang="hu-HU" smtClean="0"/>
              <a:t>Citoarchitektonikai elváltozások</a:t>
            </a:r>
            <a:endParaRPr lang="de-DE" smtClean="0"/>
          </a:p>
        </p:txBody>
      </p:sp>
      <p:sp>
        <p:nvSpPr>
          <p:cNvPr id="22531" name="Tartalom helye 2"/>
          <p:cNvSpPr>
            <a:spLocks noGrp="1"/>
          </p:cNvSpPr>
          <p:nvPr>
            <p:ph idx="1"/>
          </p:nvPr>
        </p:nvSpPr>
        <p:spPr/>
        <p:txBody>
          <a:bodyPr/>
          <a:lstStyle/>
          <a:p>
            <a:pPr eaLnBrk="1" hangingPunct="1"/>
            <a:r>
              <a:rPr lang="hu-HU" sz="2800" smtClean="0"/>
              <a:t>A rétegződés nem olyan tiszta, mint a kontrolloknál, a rétegek egymásba tolódnak</a:t>
            </a:r>
          </a:p>
          <a:p>
            <a:pPr eaLnBrk="1" hangingPunct="1"/>
            <a:r>
              <a:rPr lang="hu-HU" sz="2800" smtClean="0"/>
              <a:t>II. réteg: kevesebb sejttel, és alulról összekeveredik a III-as réteggel</a:t>
            </a:r>
          </a:p>
          <a:p>
            <a:pPr eaLnBrk="1" hangingPunct="1"/>
            <a:r>
              <a:rPr lang="hu-HU" sz="2800" smtClean="0"/>
              <a:t>A IV-es réteg is szélesebb, mert alulról beletolódik az V-ös</a:t>
            </a:r>
          </a:p>
          <a:p>
            <a:pPr eaLnBrk="1" hangingPunct="1"/>
            <a:r>
              <a:rPr lang="hu-HU" sz="2800" smtClean="0"/>
              <a:t>Kétszer több gliasejt a szubkortikális rétegben</a:t>
            </a:r>
            <a:endParaRPr lang="de-DE" sz="280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ím 1"/>
          <p:cNvSpPr>
            <a:spLocks noGrp="1"/>
          </p:cNvSpPr>
          <p:nvPr>
            <p:ph type="title"/>
          </p:nvPr>
        </p:nvSpPr>
        <p:spPr/>
        <p:txBody>
          <a:bodyPr/>
          <a:lstStyle/>
          <a:p>
            <a:endParaRPr lang="de-DE" smtClean="0"/>
          </a:p>
        </p:txBody>
      </p:sp>
      <p:sp>
        <p:nvSpPr>
          <p:cNvPr id="23555" name="Tartalom helye 2"/>
          <p:cNvSpPr>
            <a:spLocks noGrp="1"/>
          </p:cNvSpPr>
          <p:nvPr>
            <p:ph idx="1"/>
          </p:nvPr>
        </p:nvSpPr>
        <p:spPr/>
        <p:txBody>
          <a:bodyPr/>
          <a:lstStyle/>
          <a:p>
            <a:r>
              <a:rPr lang="hu-HU" smtClean="0"/>
              <a:t>A MAP2 a dendritek egyik fő fehérjéje</a:t>
            </a:r>
          </a:p>
          <a:p>
            <a:r>
              <a:rPr lang="hu-HU" smtClean="0"/>
              <a:t>csökkenése: jelezheti a csökkent dendritikus arborizációt</a:t>
            </a:r>
          </a:p>
          <a:p>
            <a:r>
              <a:rPr lang="hu-HU" smtClean="0"/>
              <a:t>Autizmus: 2q34 deléció, ez a régió tartalmazza a MAP2 gént</a:t>
            </a:r>
            <a:endParaRPr lang="de-DE"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24578" name="Cím 3"/>
          <p:cNvSpPr>
            <a:spLocks noGrp="1"/>
          </p:cNvSpPr>
          <p:nvPr>
            <p:ph type="ctrTitle"/>
          </p:nvPr>
        </p:nvSpPr>
        <p:spPr/>
        <p:txBody>
          <a:bodyPr/>
          <a:lstStyle/>
          <a:p>
            <a:r>
              <a:rPr lang="hu-HU" smtClean="0"/>
              <a:t>A kortex VI rétege és a fehérállomány közötti átmenet  más A-agyban, mint NT agyban</a:t>
            </a:r>
            <a:endParaRPr lang="de-DE"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screen"/>
          <a:srcRect/>
          <a:stretch>
            <a:fillRect/>
          </a:stretch>
        </p:blipFill>
        <p:spPr bwMode="auto">
          <a:xfrm>
            <a:off x="179388" y="0"/>
            <a:ext cx="4441825" cy="6858000"/>
          </a:xfrm>
          <a:prstGeom prst="rect">
            <a:avLst/>
          </a:prstGeom>
          <a:noFill/>
          <a:ln w="9525">
            <a:noFill/>
            <a:miter lim="800000"/>
            <a:headEnd/>
            <a:tailEnd/>
          </a:ln>
        </p:spPr>
      </p:pic>
      <p:sp>
        <p:nvSpPr>
          <p:cNvPr id="25603" name="Szövegdoboz 4"/>
          <p:cNvSpPr txBox="1">
            <a:spLocks noChangeArrowheads="1"/>
          </p:cNvSpPr>
          <p:nvPr/>
        </p:nvSpPr>
        <p:spPr bwMode="auto">
          <a:xfrm>
            <a:off x="5292725" y="476250"/>
            <a:ext cx="3671888" cy="1477963"/>
          </a:xfrm>
          <a:prstGeom prst="rect">
            <a:avLst/>
          </a:prstGeom>
          <a:noFill/>
          <a:ln w="9525">
            <a:noFill/>
            <a:miter lim="800000"/>
            <a:headEnd/>
            <a:tailEnd/>
          </a:ln>
        </p:spPr>
        <p:txBody>
          <a:bodyPr>
            <a:spAutoFit/>
          </a:bodyPr>
          <a:lstStyle/>
          <a:p>
            <a:r>
              <a:rPr lang="hu-HU"/>
              <a:t>A VI réteg (balra) és a fehérállomány határának átmenete nem olyan éles AÉ-ben (nem olyan meredek görbe a sejteloszlásra)</a:t>
            </a:r>
            <a:endParaRPr lang="de-DE"/>
          </a:p>
        </p:txBody>
      </p:sp>
      <p:sp>
        <p:nvSpPr>
          <p:cNvPr id="25604" name="Szövegdoboz 5"/>
          <p:cNvSpPr txBox="1">
            <a:spLocks noChangeArrowheads="1"/>
          </p:cNvSpPr>
          <p:nvPr/>
        </p:nvSpPr>
        <p:spPr bwMode="auto">
          <a:xfrm>
            <a:off x="3924300" y="836613"/>
            <a:ext cx="576263" cy="369887"/>
          </a:xfrm>
          <a:prstGeom prst="rect">
            <a:avLst/>
          </a:prstGeom>
          <a:noFill/>
          <a:ln w="9525">
            <a:noFill/>
            <a:miter lim="800000"/>
            <a:headEnd/>
            <a:tailEnd/>
          </a:ln>
        </p:spPr>
        <p:txBody>
          <a:bodyPr>
            <a:spAutoFit/>
          </a:bodyPr>
          <a:lstStyle/>
          <a:p>
            <a:r>
              <a:rPr lang="hu-HU" b="1">
                <a:solidFill>
                  <a:srgbClr val="C00000"/>
                </a:solidFill>
              </a:rPr>
              <a:t>NT</a:t>
            </a:r>
            <a:endParaRPr lang="de-DE" b="1">
              <a:solidFill>
                <a:srgbClr val="C00000"/>
              </a:solidFill>
            </a:endParaRPr>
          </a:p>
        </p:txBody>
      </p:sp>
      <p:sp>
        <p:nvSpPr>
          <p:cNvPr id="25605" name="Szövegdoboz 6"/>
          <p:cNvSpPr txBox="1">
            <a:spLocks noChangeArrowheads="1"/>
          </p:cNvSpPr>
          <p:nvPr/>
        </p:nvSpPr>
        <p:spPr bwMode="auto">
          <a:xfrm>
            <a:off x="3924300" y="4787900"/>
            <a:ext cx="576263" cy="369888"/>
          </a:xfrm>
          <a:prstGeom prst="rect">
            <a:avLst/>
          </a:prstGeom>
          <a:noFill/>
          <a:ln w="9525">
            <a:noFill/>
            <a:miter lim="800000"/>
            <a:headEnd/>
            <a:tailEnd/>
          </a:ln>
        </p:spPr>
        <p:txBody>
          <a:bodyPr>
            <a:spAutoFit/>
          </a:bodyPr>
          <a:lstStyle/>
          <a:p>
            <a:r>
              <a:rPr lang="hu-HU" b="1">
                <a:solidFill>
                  <a:srgbClr val="C00000"/>
                </a:solidFill>
              </a:rPr>
              <a:t>A</a:t>
            </a:r>
            <a:endParaRPr lang="de-DE" b="1">
              <a:solidFill>
                <a:srgbClr val="C00000"/>
              </a:solidFill>
            </a:endParaRPr>
          </a:p>
        </p:txBody>
      </p:sp>
      <p:pic>
        <p:nvPicPr>
          <p:cNvPr id="25606" name="Picture 3"/>
          <p:cNvPicPr>
            <a:picLocks noChangeAspect="1" noChangeArrowheads="1"/>
          </p:cNvPicPr>
          <p:nvPr/>
        </p:nvPicPr>
        <p:blipFill>
          <a:blip r:embed="rId4" cstate="screen"/>
          <a:srcRect/>
          <a:stretch>
            <a:fillRect/>
          </a:stretch>
        </p:blipFill>
        <p:spPr bwMode="auto">
          <a:xfrm>
            <a:off x="5076825" y="1989138"/>
            <a:ext cx="4067175" cy="3500437"/>
          </a:xfrm>
          <a:prstGeom prst="rect">
            <a:avLst/>
          </a:prstGeom>
          <a:noFill/>
          <a:ln w="9525">
            <a:noFill/>
            <a:miter lim="800000"/>
            <a:headEnd/>
            <a:tailEnd/>
          </a:ln>
        </p:spPr>
      </p:pic>
      <p:sp>
        <p:nvSpPr>
          <p:cNvPr id="25607" name="Szövegdoboz 8"/>
          <p:cNvSpPr txBox="1">
            <a:spLocks noChangeArrowheads="1"/>
          </p:cNvSpPr>
          <p:nvPr/>
        </p:nvSpPr>
        <p:spPr bwMode="auto">
          <a:xfrm>
            <a:off x="5867400" y="5157788"/>
            <a:ext cx="720725" cy="338137"/>
          </a:xfrm>
          <a:prstGeom prst="rect">
            <a:avLst/>
          </a:prstGeom>
          <a:noFill/>
          <a:ln w="9525">
            <a:noFill/>
            <a:miter lim="800000"/>
            <a:headEnd/>
            <a:tailEnd/>
          </a:ln>
        </p:spPr>
        <p:txBody>
          <a:bodyPr>
            <a:spAutoFit/>
          </a:bodyPr>
          <a:lstStyle/>
          <a:p>
            <a:r>
              <a:rPr lang="hu-HU" sz="1600" b="1">
                <a:solidFill>
                  <a:srgbClr val="C00000"/>
                </a:solidFill>
              </a:rPr>
              <a:t>BA7</a:t>
            </a:r>
            <a:endParaRPr lang="de-DE" sz="1600" b="1">
              <a:solidFill>
                <a:srgbClr val="C00000"/>
              </a:solidFill>
            </a:endParaRPr>
          </a:p>
        </p:txBody>
      </p:sp>
      <p:sp>
        <p:nvSpPr>
          <p:cNvPr id="25608" name="Szövegdoboz 9"/>
          <p:cNvSpPr txBox="1">
            <a:spLocks noChangeArrowheads="1"/>
          </p:cNvSpPr>
          <p:nvPr/>
        </p:nvSpPr>
        <p:spPr bwMode="auto">
          <a:xfrm>
            <a:off x="7094538" y="5157788"/>
            <a:ext cx="719137" cy="338137"/>
          </a:xfrm>
          <a:prstGeom prst="rect">
            <a:avLst/>
          </a:prstGeom>
          <a:solidFill>
            <a:schemeClr val="bg1"/>
          </a:solidFill>
          <a:ln w="9525">
            <a:noFill/>
            <a:miter lim="800000"/>
            <a:headEnd/>
            <a:tailEnd/>
          </a:ln>
        </p:spPr>
        <p:txBody>
          <a:bodyPr>
            <a:spAutoFit/>
          </a:bodyPr>
          <a:lstStyle/>
          <a:p>
            <a:r>
              <a:rPr lang="hu-HU" sz="1600" b="1">
                <a:solidFill>
                  <a:srgbClr val="C00000"/>
                </a:solidFill>
              </a:rPr>
              <a:t>BA9</a:t>
            </a:r>
            <a:endParaRPr lang="de-DE" sz="1600" b="1">
              <a:solidFill>
                <a:srgbClr val="C00000"/>
              </a:solidFill>
            </a:endParaRPr>
          </a:p>
        </p:txBody>
      </p:sp>
      <p:sp>
        <p:nvSpPr>
          <p:cNvPr id="25609" name="Szövegdoboz 10"/>
          <p:cNvSpPr txBox="1">
            <a:spLocks noChangeArrowheads="1"/>
          </p:cNvSpPr>
          <p:nvPr/>
        </p:nvSpPr>
        <p:spPr bwMode="auto">
          <a:xfrm>
            <a:off x="8243888" y="5157788"/>
            <a:ext cx="720725" cy="338137"/>
          </a:xfrm>
          <a:prstGeom prst="rect">
            <a:avLst/>
          </a:prstGeom>
          <a:noFill/>
          <a:ln w="9525">
            <a:noFill/>
            <a:miter lim="800000"/>
            <a:headEnd/>
            <a:tailEnd/>
          </a:ln>
        </p:spPr>
        <p:txBody>
          <a:bodyPr>
            <a:spAutoFit/>
          </a:bodyPr>
          <a:lstStyle/>
          <a:p>
            <a:r>
              <a:rPr lang="hu-HU" sz="1600" b="1">
                <a:solidFill>
                  <a:srgbClr val="C00000"/>
                </a:solidFill>
              </a:rPr>
              <a:t>BA21</a:t>
            </a:r>
            <a:endParaRPr lang="de-DE" sz="1600" b="1">
              <a:solidFill>
                <a:srgbClr val="C00000"/>
              </a:solidFill>
            </a:endParaRPr>
          </a:p>
        </p:txBody>
      </p:sp>
      <p:sp>
        <p:nvSpPr>
          <p:cNvPr id="25610" name="Szövegdoboz 11"/>
          <p:cNvSpPr txBox="1">
            <a:spLocks noChangeArrowheads="1"/>
          </p:cNvSpPr>
          <p:nvPr/>
        </p:nvSpPr>
        <p:spPr bwMode="auto">
          <a:xfrm>
            <a:off x="4932363" y="5732463"/>
            <a:ext cx="3816350" cy="923925"/>
          </a:xfrm>
          <a:prstGeom prst="rect">
            <a:avLst/>
          </a:prstGeom>
          <a:noFill/>
          <a:ln w="9525">
            <a:noFill/>
            <a:miter lim="800000"/>
            <a:headEnd/>
            <a:tailEnd/>
          </a:ln>
        </p:spPr>
        <p:txBody>
          <a:bodyPr>
            <a:spAutoFit/>
          </a:bodyPr>
          <a:lstStyle/>
          <a:p>
            <a:r>
              <a:rPr lang="hu-HU"/>
              <a:t>BA7: dorz. par. lebeny, BA) gyr. front. med. eleje, BA21 hátsó gyr. temp. med.</a:t>
            </a:r>
            <a:endParaRPr lang="de-DE"/>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ím 1"/>
          <p:cNvSpPr>
            <a:spLocks noGrp="1"/>
          </p:cNvSpPr>
          <p:nvPr>
            <p:ph type="title"/>
          </p:nvPr>
        </p:nvSpPr>
        <p:spPr/>
        <p:txBody>
          <a:bodyPr/>
          <a:lstStyle/>
          <a:p>
            <a:endParaRPr lang="de-DE" smtClean="0"/>
          </a:p>
        </p:txBody>
      </p:sp>
      <p:sp>
        <p:nvSpPr>
          <p:cNvPr id="26627" name="Tartalom helye 2"/>
          <p:cNvSpPr>
            <a:spLocks noGrp="1"/>
          </p:cNvSpPr>
          <p:nvPr>
            <p:ph idx="1"/>
          </p:nvPr>
        </p:nvSpPr>
        <p:spPr/>
        <p:txBody>
          <a:bodyPr/>
          <a:lstStyle/>
          <a:p>
            <a:r>
              <a:rPr lang="hu-HU" smtClean="0"/>
              <a:t>oka: zavart neuronális migráció, supranumerary neurons in the subplate?</a:t>
            </a:r>
          </a:p>
          <a:p>
            <a:r>
              <a:rPr lang="hu-HU" smtClean="0"/>
              <a:t>oka: elmaradt apoptózis a migráció után? </a:t>
            </a:r>
            <a:endParaRPr lang="de-DE"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screen"/>
          <a:srcRect/>
          <a:stretch>
            <a:fillRect/>
          </a:stretch>
        </p:blipFill>
        <p:spPr bwMode="auto">
          <a:xfrm>
            <a:off x="-22225" y="692150"/>
            <a:ext cx="9166225" cy="4968875"/>
          </a:xfrm>
          <a:prstGeom prst="rect">
            <a:avLst/>
          </a:prstGeom>
          <a:noFill/>
          <a:ln w="9525">
            <a:noFill/>
            <a:miter lim="800000"/>
            <a:headEnd/>
            <a:tailEnd/>
          </a:ln>
        </p:spPr>
      </p:pic>
      <p:sp>
        <p:nvSpPr>
          <p:cNvPr id="27651" name="Szövegdoboz 4"/>
          <p:cNvSpPr txBox="1">
            <a:spLocks noChangeArrowheads="1"/>
          </p:cNvSpPr>
          <p:nvPr/>
        </p:nvSpPr>
        <p:spPr bwMode="auto">
          <a:xfrm>
            <a:off x="684213" y="0"/>
            <a:ext cx="7343775" cy="646113"/>
          </a:xfrm>
          <a:prstGeom prst="rect">
            <a:avLst/>
          </a:prstGeom>
          <a:noFill/>
          <a:ln w="9525">
            <a:noFill/>
            <a:miter lim="800000"/>
            <a:headEnd/>
            <a:tailEnd/>
          </a:ln>
        </p:spPr>
        <p:txBody>
          <a:bodyPr>
            <a:spAutoFit/>
          </a:bodyPr>
          <a:lstStyle/>
          <a:p>
            <a:r>
              <a:rPr lang="hu-HU"/>
              <a:t>kortikális neurogenezis: a mélyebbtől (először) a felszínesebb rétegekig</a:t>
            </a:r>
            <a:endParaRPr lang="de-DE"/>
          </a:p>
        </p:txBody>
      </p:sp>
      <p:sp>
        <p:nvSpPr>
          <p:cNvPr id="27652" name="Szövegdoboz 5"/>
          <p:cNvSpPr txBox="1">
            <a:spLocks noChangeArrowheads="1"/>
          </p:cNvSpPr>
          <p:nvPr/>
        </p:nvSpPr>
        <p:spPr bwMode="auto">
          <a:xfrm>
            <a:off x="250825" y="5876925"/>
            <a:ext cx="8208963" cy="646113"/>
          </a:xfrm>
          <a:prstGeom prst="rect">
            <a:avLst/>
          </a:prstGeom>
          <a:noFill/>
          <a:ln w="9525">
            <a:noFill/>
            <a:miter lim="800000"/>
            <a:headEnd/>
            <a:tailEnd/>
          </a:ln>
        </p:spPr>
        <p:txBody>
          <a:bodyPr>
            <a:spAutoFit/>
          </a:bodyPr>
          <a:lstStyle/>
          <a:p>
            <a:r>
              <a:rPr lang="hu-HU"/>
              <a:t>VZ: vetrikuláris zóna, IZ: intermedier zóna, PP: preplate, SP: subplate, CP: cortical plate, MZ: marginális zóna, SVZ: szubventrikuláris zóna</a:t>
            </a:r>
            <a:endParaRPr lang="de-DE"/>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http://127.0.0.1:1818/images/3FF15B.jpg"/>
          <p:cNvPicPr>
            <a:picLocks noChangeAspect="1" noChangeArrowheads="1"/>
          </p:cNvPicPr>
          <p:nvPr/>
        </p:nvPicPr>
        <p:blipFill>
          <a:blip r:embed="rId3" cstate="screen"/>
          <a:srcRect/>
          <a:stretch>
            <a:fillRect/>
          </a:stretch>
        </p:blipFill>
        <p:spPr bwMode="auto">
          <a:xfrm>
            <a:off x="3544888" y="1773238"/>
            <a:ext cx="2611437" cy="3257550"/>
          </a:xfrm>
          <a:prstGeom prst="rect">
            <a:avLst/>
          </a:prstGeom>
          <a:noFill/>
          <a:ln w="9525">
            <a:noFill/>
            <a:miter lim="800000"/>
            <a:headEnd/>
            <a:tailEnd/>
          </a:ln>
        </p:spPr>
      </p:pic>
      <p:pic>
        <p:nvPicPr>
          <p:cNvPr id="28675" name="Picture 6" descr="http://127.0.0.1:1818/images/3FF15C.jpg"/>
          <p:cNvPicPr>
            <a:picLocks noChangeAspect="1" noChangeArrowheads="1"/>
          </p:cNvPicPr>
          <p:nvPr/>
        </p:nvPicPr>
        <p:blipFill>
          <a:blip r:embed="rId4" cstate="screen"/>
          <a:srcRect/>
          <a:stretch>
            <a:fillRect/>
          </a:stretch>
        </p:blipFill>
        <p:spPr bwMode="auto">
          <a:xfrm>
            <a:off x="6156325" y="0"/>
            <a:ext cx="2808288" cy="5094288"/>
          </a:xfrm>
          <a:prstGeom prst="rect">
            <a:avLst/>
          </a:prstGeom>
          <a:noFill/>
          <a:ln w="9525">
            <a:noFill/>
            <a:miter lim="800000"/>
            <a:headEnd/>
            <a:tailEnd/>
          </a:ln>
        </p:spPr>
      </p:pic>
      <p:sp>
        <p:nvSpPr>
          <p:cNvPr id="28676" name="Szövegdoboz 5"/>
          <p:cNvSpPr txBox="1">
            <a:spLocks noChangeArrowheads="1"/>
          </p:cNvSpPr>
          <p:nvPr/>
        </p:nvSpPr>
        <p:spPr bwMode="auto">
          <a:xfrm>
            <a:off x="0" y="5257800"/>
            <a:ext cx="9144000" cy="1600200"/>
          </a:xfrm>
          <a:prstGeom prst="rect">
            <a:avLst/>
          </a:prstGeom>
          <a:noFill/>
          <a:ln w="9525">
            <a:noFill/>
            <a:miter lim="800000"/>
            <a:headEnd/>
            <a:tailEnd/>
          </a:ln>
        </p:spPr>
        <p:txBody>
          <a:bodyPr>
            <a:spAutoFit/>
          </a:bodyPr>
          <a:lstStyle/>
          <a:p>
            <a:r>
              <a:rPr lang="en-US" sz="1400"/>
              <a:t>Histogenesis in the cerebral cortex proceeds through three stages. In the first stage of histogenesis, the wall of the cerebral cortex is made up of the progenitor cells, which occupy the ventricular zone (VZ). In the next stage of development, the first neurons exit the cell cycle (red) and accumulate in the preplate, adjacent to the pial surface. The neurons of the preplate can be divided into the more superficial Cajal-Retzius cells and the subplate cells. In the next stage of cortical histogenesis, newly generated neurons (red) migrate along radial glial fibers to form a layer between the Cajal-Retzius cells and the subplate. This layer is called the cortical plate, and the majority of the neurons in the cerebral cortex accumulate in this layer.</a:t>
            </a:r>
            <a:endParaRPr lang="de-DE" sz="1400"/>
          </a:p>
        </p:txBody>
      </p:sp>
      <p:pic>
        <p:nvPicPr>
          <p:cNvPr id="28677" name="Picture 2" descr="http://127.0.0.1:1818/images/3FF15A.jpg"/>
          <p:cNvPicPr>
            <a:picLocks noChangeAspect="1" noChangeArrowheads="1"/>
          </p:cNvPicPr>
          <p:nvPr/>
        </p:nvPicPr>
        <p:blipFill>
          <a:blip r:embed="rId5" cstate="screen"/>
          <a:srcRect/>
          <a:stretch>
            <a:fillRect/>
          </a:stretch>
        </p:blipFill>
        <p:spPr bwMode="auto">
          <a:xfrm>
            <a:off x="2411413" y="3189288"/>
            <a:ext cx="1836737" cy="18383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Sanes_04"/>
          <p:cNvPicPr>
            <a:picLocks noChangeAspect="1" noChangeArrowheads="1"/>
          </p:cNvPicPr>
          <p:nvPr/>
        </p:nvPicPr>
        <p:blipFill>
          <a:blip r:embed="rId3" cstate="screen"/>
          <a:srcRect/>
          <a:stretch>
            <a:fillRect/>
          </a:stretch>
        </p:blipFill>
        <p:spPr bwMode="auto">
          <a:xfrm>
            <a:off x="2095500" y="177800"/>
            <a:ext cx="4970463" cy="65055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30722" name="Rectangle 4"/>
          <p:cNvSpPr>
            <a:spLocks noGrp="1" noChangeArrowheads="1"/>
          </p:cNvSpPr>
          <p:nvPr>
            <p:ph type="ctrTitle"/>
          </p:nvPr>
        </p:nvSpPr>
        <p:spPr/>
        <p:txBody>
          <a:bodyPr/>
          <a:lstStyle/>
          <a:p>
            <a:pPr eaLnBrk="1" hangingPunct="1"/>
            <a:r>
              <a:rPr lang="hu-HU" smtClean="0"/>
              <a:t>A VEN magasabb arányú előfordulása a kortexben</a:t>
            </a:r>
          </a:p>
        </p:txBody>
      </p:sp>
      <p:sp>
        <p:nvSpPr>
          <p:cNvPr id="30723" name="Rectangle 5"/>
          <p:cNvSpPr>
            <a:spLocks noGrp="1" noChangeArrowheads="1"/>
          </p:cNvSpPr>
          <p:nvPr>
            <p:ph type="subTitle" idx="1"/>
          </p:nvPr>
        </p:nvSpPr>
        <p:spPr/>
        <p:txBody>
          <a:bodyPr/>
          <a:lstStyle/>
          <a:p>
            <a:pPr eaLnBrk="1" hangingPunct="1"/>
            <a:endParaRPr lang="hu-HU"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hu-HU" smtClean="0"/>
          </a:p>
        </p:txBody>
      </p:sp>
      <p:sp>
        <p:nvSpPr>
          <p:cNvPr id="4099" name="Rectangle 3"/>
          <p:cNvSpPr>
            <a:spLocks noGrp="1" noChangeArrowheads="1"/>
          </p:cNvSpPr>
          <p:nvPr>
            <p:ph type="body" idx="1"/>
          </p:nvPr>
        </p:nvSpPr>
        <p:spPr/>
        <p:txBody>
          <a:bodyPr/>
          <a:lstStyle/>
          <a:p>
            <a:pPr eaLnBrk="1" hangingPunct="1"/>
            <a:r>
              <a:rPr lang="hu-HU" smtClean="0"/>
              <a:t>Az agy „durva” morfológiájában nincs eltérés</a:t>
            </a:r>
          </a:p>
          <a:p>
            <a:pPr eaLnBrk="1" hangingPunct="1"/>
            <a:r>
              <a:rPr lang="hu-HU" smtClean="0"/>
              <a:t>Mivel a tünetek kisgyerekkortól (2-2,5 éves kor) jelentkeznek, </a:t>
            </a:r>
            <a:r>
              <a:rPr lang="hu-HU" b="1" smtClean="0"/>
              <a:t>korábbi </a:t>
            </a:r>
            <a:r>
              <a:rPr lang="hu-HU" smtClean="0"/>
              <a:t>fejlődési szakaszokból egyáltalán </a:t>
            </a:r>
            <a:r>
              <a:rPr lang="hu-HU" b="1" smtClean="0"/>
              <a:t>nincs</a:t>
            </a:r>
            <a:r>
              <a:rPr lang="hu-HU" smtClean="0"/>
              <a:t> semmilyen adat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cstate="screen"/>
          <a:srcRect/>
          <a:stretch>
            <a:fillRect/>
          </a:stretch>
        </p:blipFill>
        <p:spPr bwMode="auto">
          <a:xfrm>
            <a:off x="250825" y="260350"/>
            <a:ext cx="2792413" cy="4321175"/>
          </a:xfrm>
          <a:prstGeom prst="rect">
            <a:avLst/>
          </a:prstGeom>
          <a:noFill/>
          <a:ln w="9525">
            <a:noFill/>
            <a:miter lim="800000"/>
            <a:headEnd/>
            <a:tailEnd/>
          </a:ln>
        </p:spPr>
      </p:pic>
      <p:sp>
        <p:nvSpPr>
          <p:cNvPr id="31747" name="Text Box 5"/>
          <p:cNvSpPr txBox="1">
            <a:spLocks noChangeArrowheads="1"/>
          </p:cNvSpPr>
          <p:nvPr/>
        </p:nvSpPr>
        <p:spPr bwMode="auto">
          <a:xfrm>
            <a:off x="323850" y="4868863"/>
            <a:ext cx="2519363" cy="1741487"/>
          </a:xfrm>
          <a:prstGeom prst="rect">
            <a:avLst/>
          </a:prstGeom>
          <a:noFill/>
          <a:ln w="9525">
            <a:noFill/>
            <a:miter lim="800000"/>
            <a:headEnd/>
            <a:tailEnd/>
          </a:ln>
        </p:spPr>
        <p:txBody>
          <a:bodyPr>
            <a:spAutoFit/>
          </a:bodyPr>
          <a:lstStyle/>
          <a:p>
            <a:pPr>
              <a:spcBef>
                <a:spcPct val="50000"/>
              </a:spcBef>
            </a:pPr>
            <a:r>
              <a:rPr lang="hu-HU"/>
              <a:t>AI: anterior insula</a:t>
            </a:r>
          </a:p>
          <a:p>
            <a:pPr>
              <a:spcBef>
                <a:spcPct val="50000"/>
              </a:spcBef>
            </a:pPr>
            <a:r>
              <a:rPr lang="hu-HU"/>
              <a:t>FI: frontoinsularis kéreg</a:t>
            </a:r>
          </a:p>
          <a:p>
            <a:pPr>
              <a:spcBef>
                <a:spcPct val="50000"/>
              </a:spcBef>
            </a:pPr>
            <a:r>
              <a:rPr lang="hu-HU"/>
              <a:t>OFC: orbitofrontális kéreg</a:t>
            </a:r>
          </a:p>
        </p:txBody>
      </p:sp>
      <p:pic>
        <p:nvPicPr>
          <p:cNvPr id="31748" name="Picture 6"/>
          <p:cNvPicPr>
            <a:picLocks noChangeAspect="1" noChangeArrowheads="1"/>
          </p:cNvPicPr>
          <p:nvPr/>
        </p:nvPicPr>
        <p:blipFill>
          <a:blip r:embed="rId4" cstate="screen"/>
          <a:srcRect/>
          <a:stretch>
            <a:fillRect/>
          </a:stretch>
        </p:blipFill>
        <p:spPr bwMode="auto">
          <a:xfrm>
            <a:off x="3851275" y="0"/>
            <a:ext cx="4406900" cy="6092825"/>
          </a:xfrm>
          <a:prstGeom prst="rect">
            <a:avLst/>
          </a:prstGeom>
          <a:noFill/>
          <a:ln w="9525">
            <a:noFill/>
            <a:miter lim="800000"/>
            <a:headEnd/>
            <a:tailEnd/>
          </a:ln>
        </p:spPr>
      </p:pic>
      <p:sp>
        <p:nvSpPr>
          <p:cNvPr id="31749" name="Text Box 7"/>
          <p:cNvSpPr txBox="1">
            <a:spLocks noChangeArrowheads="1"/>
          </p:cNvSpPr>
          <p:nvPr/>
        </p:nvSpPr>
        <p:spPr bwMode="auto">
          <a:xfrm>
            <a:off x="3059113" y="6165850"/>
            <a:ext cx="5616575" cy="641350"/>
          </a:xfrm>
          <a:prstGeom prst="rect">
            <a:avLst/>
          </a:prstGeom>
          <a:noFill/>
          <a:ln w="9525">
            <a:noFill/>
            <a:miter lim="800000"/>
            <a:headEnd/>
            <a:tailEnd/>
          </a:ln>
        </p:spPr>
        <p:txBody>
          <a:bodyPr>
            <a:spAutoFit/>
          </a:bodyPr>
          <a:lstStyle/>
          <a:p>
            <a:pPr>
              <a:spcBef>
                <a:spcPct val="50000"/>
              </a:spcBef>
            </a:pPr>
            <a:r>
              <a:rPr lang="hu-HU"/>
              <a:t>A: piramissejt, B-F: von Economo bipoláris sejt</a:t>
            </a:r>
            <a:br>
              <a:rPr lang="hu-HU"/>
            </a:br>
            <a:r>
              <a:rPr lang="hu-HU"/>
              <a:t>A, B : NT, C-F: AÉ</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cstate="screen"/>
          <a:srcRect/>
          <a:stretch>
            <a:fillRect/>
          </a:stretch>
        </p:blipFill>
        <p:spPr bwMode="auto">
          <a:xfrm>
            <a:off x="3132138" y="2706688"/>
            <a:ext cx="5424487" cy="3546475"/>
          </a:xfrm>
          <a:prstGeom prst="rect">
            <a:avLst/>
          </a:prstGeom>
          <a:noFill/>
          <a:ln w="9525">
            <a:noFill/>
            <a:miter lim="800000"/>
            <a:headEnd/>
            <a:tailEnd/>
          </a:ln>
        </p:spPr>
      </p:pic>
      <p:sp>
        <p:nvSpPr>
          <p:cNvPr id="32771" name="Text Box 5"/>
          <p:cNvSpPr txBox="1">
            <a:spLocks noChangeArrowheads="1"/>
          </p:cNvSpPr>
          <p:nvPr/>
        </p:nvSpPr>
        <p:spPr bwMode="auto">
          <a:xfrm>
            <a:off x="323850" y="476250"/>
            <a:ext cx="4176713" cy="2014538"/>
          </a:xfrm>
          <a:prstGeom prst="rect">
            <a:avLst/>
          </a:prstGeom>
          <a:noFill/>
          <a:ln w="9525">
            <a:noFill/>
            <a:miter lim="800000"/>
            <a:headEnd/>
            <a:tailEnd/>
          </a:ln>
        </p:spPr>
        <p:txBody>
          <a:bodyPr>
            <a:spAutoFit/>
          </a:bodyPr>
          <a:lstStyle/>
          <a:p>
            <a:r>
              <a:rPr lang="hu-HU"/>
              <a:t>von Economo nagy bipoláris sejt: a frontoinsuláris és az elülső cinguláris kéreg jellegzetes sejtje, „that have been suggested to subserve certain aspects of social cognition and intuition” (előfordul: ember és emberszabásúak)</a:t>
            </a:r>
          </a:p>
        </p:txBody>
      </p:sp>
      <p:sp>
        <p:nvSpPr>
          <p:cNvPr id="32772" name="Text Box 6"/>
          <p:cNvSpPr txBox="1">
            <a:spLocks noChangeArrowheads="1"/>
          </p:cNvSpPr>
          <p:nvPr/>
        </p:nvSpPr>
        <p:spPr bwMode="auto">
          <a:xfrm>
            <a:off x="5076825" y="620713"/>
            <a:ext cx="3598863" cy="915987"/>
          </a:xfrm>
          <a:prstGeom prst="rect">
            <a:avLst/>
          </a:prstGeom>
          <a:noFill/>
          <a:ln w="9525">
            <a:noFill/>
            <a:miter lim="800000"/>
            <a:headEnd/>
            <a:tailEnd/>
          </a:ln>
        </p:spPr>
        <p:txBody>
          <a:bodyPr>
            <a:spAutoFit/>
          </a:bodyPr>
          <a:lstStyle/>
          <a:p>
            <a:pPr>
              <a:spcBef>
                <a:spcPct val="50000"/>
              </a:spcBef>
            </a:pPr>
            <a:r>
              <a:rPr lang="hu-HU"/>
              <a:t>Az eltolódott arány a kortikális lamináció, migráció vagy apoptózis zavarára utal. </a:t>
            </a:r>
          </a:p>
        </p:txBody>
      </p:sp>
      <p:sp>
        <p:nvSpPr>
          <p:cNvPr id="32773" name="Text Box 7"/>
          <p:cNvSpPr txBox="1">
            <a:spLocks noChangeArrowheads="1"/>
          </p:cNvSpPr>
          <p:nvPr/>
        </p:nvSpPr>
        <p:spPr bwMode="auto">
          <a:xfrm>
            <a:off x="250825" y="3573463"/>
            <a:ext cx="2233613" cy="2838450"/>
          </a:xfrm>
          <a:prstGeom prst="rect">
            <a:avLst/>
          </a:prstGeom>
          <a:noFill/>
          <a:ln w="9525">
            <a:noFill/>
            <a:miter lim="800000"/>
            <a:headEnd/>
            <a:tailEnd/>
          </a:ln>
        </p:spPr>
        <p:txBody>
          <a:bodyPr>
            <a:spAutoFit/>
          </a:bodyPr>
          <a:lstStyle/>
          <a:p>
            <a:r>
              <a:rPr lang="hu-HU"/>
              <a:t>Higher numbers of VENs in the FI of patients</a:t>
            </a:r>
          </a:p>
          <a:p>
            <a:r>
              <a:rPr lang="hu-HU"/>
              <a:t>with autism may also underlie a heightened interoception, described in some clinical</a:t>
            </a:r>
          </a:p>
          <a:p>
            <a:r>
              <a:rPr lang="hu-HU"/>
              <a:t>observations.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33794" name="Cím 1"/>
          <p:cNvSpPr>
            <a:spLocks noGrp="1"/>
          </p:cNvSpPr>
          <p:nvPr>
            <p:ph type="ctrTitle"/>
          </p:nvPr>
        </p:nvSpPr>
        <p:spPr/>
        <p:txBody>
          <a:bodyPr/>
          <a:lstStyle/>
          <a:p>
            <a:r>
              <a:rPr lang="hu-HU" smtClean="0"/>
              <a:t>A kéreg minikolumnáris szerkezetének megváltozása</a:t>
            </a:r>
            <a:endParaRPr lang="de-DE" smtClean="0"/>
          </a:p>
        </p:txBody>
      </p:sp>
      <p:sp>
        <p:nvSpPr>
          <p:cNvPr id="33795" name="Alcím 2"/>
          <p:cNvSpPr>
            <a:spLocks noGrp="1"/>
          </p:cNvSpPr>
          <p:nvPr>
            <p:ph type="subTitle" idx="1"/>
          </p:nvPr>
        </p:nvSpPr>
        <p:spPr/>
        <p:txBody>
          <a:bodyPr/>
          <a:lstStyle/>
          <a:p>
            <a:endParaRPr lang="de-DE" smtClean="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ím 3"/>
          <p:cNvSpPr>
            <a:spLocks noGrp="1"/>
          </p:cNvSpPr>
          <p:nvPr>
            <p:ph type="ctrTitle"/>
          </p:nvPr>
        </p:nvSpPr>
        <p:spPr/>
        <p:txBody>
          <a:bodyPr/>
          <a:lstStyle/>
          <a:p>
            <a:r>
              <a:rPr lang="hu-HU" smtClean="0"/>
              <a:t>Minioszlopok</a:t>
            </a:r>
            <a:endParaRPr lang="de-DE" smtClean="0"/>
          </a:p>
        </p:txBody>
      </p:sp>
      <p:sp>
        <p:nvSpPr>
          <p:cNvPr id="34819" name="Alcím 4"/>
          <p:cNvSpPr>
            <a:spLocks noGrp="1"/>
          </p:cNvSpPr>
          <p:nvPr>
            <p:ph type="subTitle" idx="1"/>
          </p:nvPr>
        </p:nvSpPr>
        <p:spPr/>
        <p:txBody>
          <a:bodyPr/>
          <a:lstStyle/>
          <a:p>
            <a:endParaRPr lang="de-DE" smtClean="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screen"/>
          <a:srcRect/>
          <a:stretch>
            <a:fillRect/>
          </a:stretch>
        </p:blipFill>
        <p:spPr bwMode="auto">
          <a:xfrm>
            <a:off x="1331913" y="0"/>
            <a:ext cx="4140200" cy="6858000"/>
          </a:xfrm>
          <a:prstGeom prst="rect">
            <a:avLst/>
          </a:prstGeom>
          <a:noFill/>
          <a:ln w="9525">
            <a:noFill/>
            <a:miter lim="800000"/>
            <a:headEnd/>
            <a:tailEnd/>
          </a:ln>
        </p:spPr>
      </p:pic>
      <p:sp>
        <p:nvSpPr>
          <p:cNvPr id="35843" name="Szövegdoboz 4"/>
          <p:cNvSpPr txBox="1">
            <a:spLocks noChangeArrowheads="1"/>
          </p:cNvSpPr>
          <p:nvPr/>
        </p:nvSpPr>
        <p:spPr bwMode="auto">
          <a:xfrm>
            <a:off x="5795963" y="1268413"/>
            <a:ext cx="3097212" cy="923925"/>
          </a:xfrm>
          <a:prstGeom prst="rect">
            <a:avLst/>
          </a:prstGeom>
          <a:noFill/>
          <a:ln w="9525">
            <a:noFill/>
            <a:miter lim="800000"/>
            <a:headEnd/>
            <a:tailEnd/>
          </a:ln>
        </p:spPr>
        <p:txBody>
          <a:bodyPr>
            <a:spAutoFit/>
          </a:bodyPr>
          <a:lstStyle/>
          <a:p>
            <a:r>
              <a:rPr lang="hu-HU"/>
              <a:t>Dendritikus arborizáció a megszületést követő két évben</a:t>
            </a:r>
            <a:endParaRPr lang="de-DE"/>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ím 1"/>
          <p:cNvSpPr>
            <a:spLocks noGrp="1"/>
          </p:cNvSpPr>
          <p:nvPr>
            <p:ph type="title"/>
          </p:nvPr>
        </p:nvSpPr>
        <p:spPr/>
        <p:txBody>
          <a:bodyPr/>
          <a:lstStyle/>
          <a:p>
            <a:r>
              <a:rPr lang="hu-HU" smtClean="0"/>
              <a:t>Kolumnáris szerkezet</a:t>
            </a:r>
            <a:endParaRPr lang="de-DE" smtClean="0"/>
          </a:p>
        </p:txBody>
      </p:sp>
      <p:sp>
        <p:nvSpPr>
          <p:cNvPr id="36867" name="Tartalom helye 2"/>
          <p:cNvSpPr>
            <a:spLocks noGrp="1"/>
          </p:cNvSpPr>
          <p:nvPr>
            <p:ph idx="1"/>
          </p:nvPr>
        </p:nvSpPr>
        <p:spPr/>
        <p:txBody>
          <a:bodyPr/>
          <a:lstStyle/>
          <a:p>
            <a:r>
              <a:rPr lang="hu-HU" sz="2800" smtClean="0"/>
              <a:t>megkülönböztetnek oszlopokat és mini- vagy mikrooszlopokat.</a:t>
            </a:r>
          </a:p>
          <a:p>
            <a:r>
              <a:rPr lang="hu-HU" sz="2800" smtClean="0"/>
              <a:t>Az </a:t>
            </a:r>
            <a:r>
              <a:rPr lang="hu-HU" sz="2800" b="1" smtClean="0">
                <a:solidFill>
                  <a:srgbClr val="C00000"/>
                </a:solidFill>
              </a:rPr>
              <a:t>oszlopok</a:t>
            </a:r>
            <a:r>
              <a:rPr lang="hu-HU" sz="2800" smtClean="0"/>
              <a:t> elsősorban elektrofiziológiai módszerekkel azonosíthatók, 300-600 </a:t>
            </a:r>
            <a:r>
              <a:rPr lang="hu-HU" sz="2800" smtClean="0">
                <a:latin typeface="Symbol" pitchFamily="18" charset="2"/>
              </a:rPr>
              <a:t>m</a:t>
            </a:r>
            <a:r>
              <a:rPr lang="hu-HU" sz="2800" smtClean="0"/>
              <a:t>m átmérőjűek és több minioszlopból állanak</a:t>
            </a:r>
          </a:p>
          <a:p>
            <a:r>
              <a:rPr lang="hu-HU" sz="2800" smtClean="0"/>
              <a:t>A </a:t>
            </a:r>
            <a:r>
              <a:rPr lang="hu-HU" sz="2800" b="1" smtClean="0">
                <a:solidFill>
                  <a:srgbClr val="C00000"/>
                </a:solidFill>
              </a:rPr>
              <a:t>minioszlopokra</a:t>
            </a:r>
            <a:r>
              <a:rPr lang="hu-HU" sz="2800" smtClean="0"/>
              <a:t> többféle adat van, pl. a rhesusmajom látókérgében: 31 </a:t>
            </a:r>
            <a:r>
              <a:rPr lang="hu-HU" sz="2800" smtClean="0">
                <a:latin typeface="Symbol" pitchFamily="18" charset="2"/>
              </a:rPr>
              <a:t>m</a:t>
            </a:r>
            <a:r>
              <a:rPr lang="hu-HU" sz="2800" smtClean="0"/>
              <a:t>m átmérőjű, 142 neuronból áll, ehhez hasonló méreteket írtak le emberben, illetve a többi kortikális területről</a:t>
            </a:r>
            <a:endParaRPr lang="de-DE" sz="280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539750" y="0"/>
            <a:ext cx="2087563" cy="6780213"/>
          </a:xfrm>
          <a:prstGeom prst="rect">
            <a:avLst/>
          </a:prstGeom>
          <a:noFill/>
          <a:ln w="9525">
            <a:noFill/>
            <a:miter lim="800000"/>
            <a:headEnd/>
            <a:tailEnd/>
          </a:ln>
        </p:spPr>
      </p:pic>
      <p:pic>
        <p:nvPicPr>
          <p:cNvPr id="37891" name="Picture 3"/>
          <p:cNvPicPr>
            <a:picLocks noChangeAspect="1" noChangeArrowheads="1"/>
          </p:cNvPicPr>
          <p:nvPr/>
        </p:nvPicPr>
        <p:blipFill>
          <a:blip r:embed="rId4" cstate="screen"/>
          <a:srcRect/>
          <a:stretch>
            <a:fillRect/>
          </a:stretch>
        </p:blipFill>
        <p:spPr bwMode="auto">
          <a:xfrm>
            <a:off x="3176588" y="0"/>
            <a:ext cx="5967412" cy="5472113"/>
          </a:xfrm>
          <a:prstGeom prst="rect">
            <a:avLst/>
          </a:prstGeom>
          <a:noFill/>
          <a:ln w="9525">
            <a:noFill/>
            <a:miter lim="800000"/>
            <a:headEnd/>
            <a:tailEnd/>
          </a:ln>
        </p:spPr>
      </p:pic>
      <p:sp>
        <p:nvSpPr>
          <p:cNvPr id="37892" name="Szövegdoboz 5"/>
          <p:cNvSpPr txBox="1">
            <a:spLocks noChangeArrowheads="1"/>
          </p:cNvSpPr>
          <p:nvPr/>
        </p:nvSpPr>
        <p:spPr bwMode="auto">
          <a:xfrm>
            <a:off x="2843213" y="5589588"/>
            <a:ext cx="6300787" cy="1200150"/>
          </a:xfrm>
          <a:prstGeom prst="rect">
            <a:avLst/>
          </a:prstGeom>
          <a:noFill/>
          <a:ln w="9525">
            <a:noFill/>
            <a:miter lim="800000"/>
            <a:headEnd/>
            <a:tailEnd/>
          </a:ln>
        </p:spPr>
        <p:txBody>
          <a:bodyPr>
            <a:spAutoFit/>
          </a:bodyPr>
          <a:lstStyle/>
          <a:p>
            <a:r>
              <a:rPr lang="hu-HU"/>
              <a:t>Két példa a főemlős minoioszlopokra: balra: majom látókéreg, az oszlop a felszálló dendritek nyalábolódása révén jön létre; jobbra: főemlős kortex: az oszlopot a double bouquet sejtek leszálló axonja hozza létre</a:t>
            </a:r>
            <a:endParaRPr lang="de-DE"/>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screen"/>
          <a:srcRect/>
          <a:stretch>
            <a:fillRect/>
          </a:stretch>
        </p:blipFill>
        <p:spPr bwMode="auto">
          <a:xfrm>
            <a:off x="611188" y="0"/>
            <a:ext cx="7796212" cy="5832475"/>
          </a:xfrm>
          <a:prstGeom prst="rect">
            <a:avLst/>
          </a:prstGeom>
          <a:noFill/>
          <a:ln w="9525">
            <a:noFill/>
            <a:miter lim="800000"/>
            <a:headEnd/>
            <a:tailEnd/>
          </a:ln>
        </p:spPr>
      </p:pic>
      <p:sp>
        <p:nvSpPr>
          <p:cNvPr id="38915" name="Szövegdoboz 2"/>
          <p:cNvSpPr txBox="1">
            <a:spLocks noChangeArrowheads="1"/>
          </p:cNvSpPr>
          <p:nvPr/>
        </p:nvSpPr>
        <p:spPr bwMode="auto">
          <a:xfrm>
            <a:off x="250825" y="5876925"/>
            <a:ext cx="8424863" cy="369888"/>
          </a:xfrm>
          <a:prstGeom prst="rect">
            <a:avLst/>
          </a:prstGeom>
          <a:noFill/>
          <a:ln w="9525">
            <a:noFill/>
            <a:miter lim="800000"/>
            <a:headEnd/>
            <a:tailEnd/>
          </a:ln>
        </p:spPr>
        <p:txBody>
          <a:bodyPr>
            <a:spAutoFit/>
          </a:bodyPr>
          <a:lstStyle/>
          <a:p>
            <a:r>
              <a:rPr lang="hu-HU"/>
              <a:t>A  DB sejtek axonnyalábja calbindin pozitívak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screen"/>
          <a:srcRect/>
          <a:stretch>
            <a:fillRect/>
          </a:stretch>
        </p:blipFill>
        <p:spPr bwMode="auto">
          <a:xfrm>
            <a:off x="0" y="0"/>
            <a:ext cx="5113338" cy="6858000"/>
          </a:xfrm>
          <a:prstGeom prst="rect">
            <a:avLst/>
          </a:prstGeom>
          <a:noFill/>
          <a:ln w="9525">
            <a:noFill/>
            <a:miter lim="800000"/>
            <a:headEnd/>
            <a:tailEnd/>
          </a:ln>
        </p:spPr>
      </p:pic>
      <p:sp>
        <p:nvSpPr>
          <p:cNvPr id="39939" name="Szövegdoboz 2"/>
          <p:cNvSpPr txBox="1">
            <a:spLocks noChangeArrowheads="1"/>
          </p:cNvSpPr>
          <p:nvPr/>
        </p:nvSpPr>
        <p:spPr bwMode="auto">
          <a:xfrm>
            <a:off x="5364163" y="981075"/>
            <a:ext cx="3529012" cy="2584450"/>
          </a:xfrm>
          <a:prstGeom prst="rect">
            <a:avLst/>
          </a:prstGeom>
          <a:noFill/>
          <a:ln w="9525">
            <a:noFill/>
            <a:miter lim="800000"/>
            <a:headEnd/>
            <a:tailEnd/>
          </a:ln>
        </p:spPr>
        <p:txBody>
          <a:bodyPr>
            <a:spAutoFit/>
          </a:bodyPr>
          <a:lstStyle/>
          <a:p>
            <a:r>
              <a:rPr lang="de-DE"/>
              <a:t>Nissl stained coronal</a:t>
            </a:r>
            <a:r>
              <a:rPr lang="hu-HU"/>
              <a:t> </a:t>
            </a:r>
            <a:r>
              <a:rPr lang="de-DE"/>
              <a:t>sections through posterior</a:t>
            </a:r>
            <a:r>
              <a:rPr lang="hu-HU"/>
              <a:t> </a:t>
            </a:r>
            <a:r>
              <a:rPr lang="en-US"/>
              <a:t>temporal cortex (TEp) of macaque</a:t>
            </a:r>
            <a:r>
              <a:rPr lang="hu-HU"/>
              <a:t> </a:t>
            </a:r>
            <a:r>
              <a:rPr lang="de-DE"/>
              <a:t>monkey. Upper and lower</a:t>
            </a:r>
          </a:p>
          <a:p>
            <a:r>
              <a:rPr lang="en-US"/>
              <a:t>borders of layer 4 are shown by</a:t>
            </a:r>
          </a:p>
          <a:p>
            <a:r>
              <a:rPr lang="en-US"/>
              <a:t>dashed lines at right of A.</a:t>
            </a:r>
          </a:p>
          <a:p>
            <a:r>
              <a:rPr lang="en-US"/>
              <a:t>Arrows in A indicate three vertical</a:t>
            </a:r>
            <a:r>
              <a:rPr lang="hu-HU"/>
              <a:t> </a:t>
            </a:r>
            <a:r>
              <a:rPr lang="en-US"/>
              <a:t>rows of cell bodies in the</a:t>
            </a:r>
          </a:p>
          <a:p>
            <a:r>
              <a:rPr lang="en-US"/>
              <a:t>lower part of layer 3.</a:t>
            </a:r>
            <a:endParaRPr lang="de-DE"/>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screen"/>
          <a:srcRect/>
          <a:stretch>
            <a:fillRect/>
          </a:stretch>
        </p:blipFill>
        <p:spPr bwMode="auto">
          <a:xfrm>
            <a:off x="0" y="0"/>
            <a:ext cx="4838700" cy="5876925"/>
          </a:xfrm>
          <a:prstGeom prst="rect">
            <a:avLst/>
          </a:prstGeom>
          <a:noFill/>
          <a:ln w="9525">
            <a:noFill/>
            <a:miter lim="800000"/>
            <a:headEnd/>
            <a:tailEnd/>
          </a:ln>
        </p:spPr>
      </p:pic>
      <p:sp>
        <p:nvSpPr>
          <p:cNvPr id="40963" name="Téglalap 2"/>
          <p:cNvSpPr>
            <a:spLocks noChangeArrowheads="1"/>
          </p:cNvSpPr>
          <p:nvPr/>
        </p:nvSpPr>
        <p:spPr bwMode="auto">
          <a:xfrm>
            <a:off x="4859338" y="188913"/>
            <a:ext cx="4284662" cy="3416300"/>
          </a:xfrm>
          <a:prstGeom prst="rect">
            <a:avLst/>
          </a:prstGeom>
          <a:noFill/>
          <a:ln w="9525">
            <a:noFill/>
            <a:miter lim="800000"/>
            <a:headEnd/>
            <a:tailEnd/>
          </a:ln>
        </p:spPr>
        <p:txBody>
          <a:bodyPr>
            <a:spAutoFit/>
          </a:bodyPr>
          <a:lstStyle/>
          <a:p>
            <a:r>
              <a:rPr lang="en-US"/>
              <a:t>Pyramidal cell modules stained by immunohistochemistry</a:t>
            </a:r>
            <a:r>
              <a:rPr lang="hu-HU"/>
              <a:t> </a:t>
            </a:r>
            <a:r>
              <a:rPr lang="en-US"/>
              <a:t>for 5-HT2A receptor (from area 24, ventral bank of the cingulate</a:t>
            </a:r>
            <a:r>
              <a:rPr lang="hu-HU"/>
              <a:t> </a:t>
            </a:r>
            <a:r>
              <a:rPr lang="en-US"/>
              <a:t>gyrus). In layer 5, many pyramidal cells contribute their apical</a:t>
            </a:r>
            <a:r>
              <a:rPr lang="hu-HU"/>
              <a:t> </a:t>
            </a:r>
            <a:r>
              <a:rPr lang="en-US"/>
              <a:t>dendrites to distinct bundles or clusters. One of these is indicated by</a:t>
            </a:r>
            <a:r>
              <a:rPr lang="hu-HU"/>
              <a:t> </a:t>
            </a:r>
            <a:r>
              <a:rPr lang="en-US"/>
              <a:t>solid arrow. Arrowheads indicate two cell bodies whose dendrites</a:t>
            </a:r>
            <a:r>
              <a:rPr lang="hu-HU"/>
              <a:t> </a:t>
            </a:r>
            <a:r>
              <a:rPr lang="en-US"/>
              <a:t>tilt and join together. Open arrow indicates a cell with a thicker</a:t>
            </a:r>
            <a:r>
              <a:rPr lang="hu-HU"/>
              <a:t> </a:t>
            </a:r>
            <a:r>
              <a:rPr lang="en-US"/>
              <a:t>dendrite, which appears not to be part of a bundle. Scale bar 100 μm</a:t>
            </a:r>
            <a:endParaRPr lang="de-DE"/>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hu-HU" smtClean="0"/>
              <a:t>Vizsgálatok</a:t>
            </a:r>
          </a:p>
        </p:txBody>
      </p:sp>
      <p:sp>
        <p:nvSpPr>
          <p:cNvPr id="5123" name="Rectangle 3"/>
          <p:cNvSpPr>
            <a:spLocks noGrp="1" noChangeArrowheads="1"/>
          </p:cNvSpPr>
          <p:nvPr>
            <p:ph type="body" idx="1"/>
          </p:nvPr>
        </p:nvSpPr>
        <p:spPr/>
        <p:txBody>
          <a:bodyPr/>
          <a:lstStyle/>
          <a:p>
            <a:pPr eaLnBrk="1" hangingPunct="1">
              <a:lnSpc>
                <a:spcPct val="80000"/>
              </a:lnSpc>
            </a:pPr>
            <a:r>
              <a:rPr lang="hu-HU" sz="2800" b="1" smtClean="0">
                <a:solidFill>
                  <a:srgbClr val="C00000"/>
                </a:solidFill>
              </a:rPr>
              <a:t>MRI</a:t>
            </a:r>
            <a:r>
              <a:rPr lang="hu-HU" sz="2800" smtClean="0"/>
              <a:t>: gyerekkor (2 éves kortól vannak adatok)</a:t>
            </a:r>
          </a:p>
          <a:p>
            <a:pPr eaLnBrk="1" hangingPunct="1">
              <a:lnSpc>
                <a:spcPct val="80000"/>
              </a:lnSpc>
            </a:pPr>
            <a:r>
              <a:rPr lang="hu-HU" sz="2800" b="1" smtClean="0">
                <a:solidFill>
                  <a:srgbClr val="C00000"/>
                </a:solidFill>
              </a:rPr>
              <a:t>Szövettan</a:t>
            </a:r>
            <a:r>
              <a:rPr lang="hu-HU" sz="2800" smtClean="0"/>
              <a:t>: leginkább csak fiatal felnőttekre-felnőttekre vonatkozó adatok vannak</a:t>
            </a:r>
          </a:p>
          <a:p>
            <a:pPr eaLnBrk="1" hangingPunct="1">
              <a:lnSpc>
                <a:spcPct val="80000"/>
              </a:lnSpc>
            </a:pPr>
            <a:r>
              <a:rPr lang="hu-HU" sz="2800" smtClean="0"/>
              <a:t>az egész kutatás bizonytalanságát mutatja, hogy ez idáig kb. 200 autisztikus agyat vizsgáltak morfológiai módszerekkel, és ezen vizsgálatok nagy része olyan egyszerűbb paramétereket használt, mint összneuronszám, perikaryon térfogat, stb.</a:t>
            </a:r>
          </a:p>
          <a:p>
            <a:pPr eaLnBrk="1" hangingPunct="1">
              <a:lnSpc>
                <a:spcPct val="80000"/>
              </a:lnSpc>
            </a:pPr>
            <a:r>
              <a:rPr lang="hu-HU" sz="2800" smtClean="0"/>
              <a:t>a talált elváltozások pedig kvantitatívak, 10-20% eltéréssel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screen"/>
          <a:srcRect/>
          <a:stretch>
            <a:fillRect/>
          </a:stretch>
        </p:blipFill>
        <p:spPr bwMode="auto">
          <a:xfrm>
            <a:off x="0" y="0"/>
            <a:ext cx="4838700" cy="6829425"/>
          </a:xfrm>
          <a:prstGeom prst="rect">
            <a:avLst/>
          </a:prstGeom>
          <a:noFill/>
          <a:ln w="9525">
            <a:noFill/>
            <a:miter lim="800000"/>
            <a:headEnd/>
            <a:tailEnd/>
          </a:ln>
        </p:spPr>
      </p:pic>
      <p:sp>
        <p:nvSpPr>
          <p:cNvPr id="41987" name="Téglalap 2"/>
          <p:cNvSpPr>
            <a:spLocks noChangeArrowheads="1"/>
          </p:cNvSpPr>
          <p:nvPr/>
        </p:nvSpPr>
        <p:spPr bwMode="auto">
          <a:xfrm>
            <a:off x="5076825" y="-79375"/>
            <a:ext cx="3887788" cy="6937375"/>
          </a:xfrm>
          <a:prstGeom prst="rect">
            <a:avLst/>
          </a:prstGeom>
          <a:noFill/>
          <a:ln w="9525">
            <a:noFill/>
            <a:miter lim="800000"/>
            <a:headEnd/>
            <a:tailEnd/>
          </a:ln>
        </p:spPr>
        <p:txBody>
          <a:bodyPr>
            <a:spAutoFit/>
          </a:bodyPr>
          <a:lstStyle/>
          <a:p>
            <a:r>
              <a:rPr lang="de-DE"/>
              <a:t>Microtubule associated protein 2 (MAP2)-immunoreacted</a:t>
            </a:r>
            <a:r>
              <a:rPr lang="hu-HU"/>
              <a:t> </a:t>
            </a:r>
            <a:r>
              <a:rPr lang="en-US"/>
              <a:t>sections reveal </a:t>
            </a:r>
            <a:r>
              <a:rPr lang="hu-HU"/>
              <a:t>a</a:t>
            </a:r>
            <a:r>
              <a:rPr lang="en-US"/>
              <a:t>pical dendritic bundles. A Typical appearance</a:t>
            </a:r>
            <a:r>
              <a:rPr lang="hu-HU"/>
              <a:t> </a:t>
            </a:r>
            <a:r>
              <a:rPr lang="en-US"/>
              <a:t>of narrow bundles ascending from layer 5 toward the pia (coronal</a:t>
            </a:r>
            <a:r>
              <a:rPr lang="hu-HU"/>
              <a:t> </a:t>
            </a:r>
            <a:r>
              <a:rPr lang="en-US"/>
              <a:t>section from TEp). B In some areas, the dendrites tend to bifurcate,</a:t>
            </a:r>
            <a:r>
              <a:rPr lang="hu-HU"/>
              <a:t> </a:t>
            </a:r>
            <a:r>
              <a:rPr lang="en-US"/>
              <a:t>and the bifurcations continue in a bundle formation (coronal section</a:t>
            </a:r>
            <a:r>
              <a:rPr lang="hu-HU"/>
              <a:t> </a:t>
            </a:r>
            <a:r>
              <a:rPr lang="en-US"/>
              <a:t>through medial area 6 or 8). C Higher magnification of another</a:t>
            </a:r>
          </a:p>
          <a:p>
            <a:r>
              <a:rPr lang="en-US"/>
              <a:t>bifurcated bundle. Solid arrow shows the point of common</a:t>
            </a:r>
            <a:r>
              <a:rPr lang="hu-HU"/>
              <a:t> </a:t>
            </a:r>
            <a:r>
              <a:rPr lang="en-US"/>
              <a:t>bifurcation. Arrowhead indicates a second fork, occurring closer</a:t>
            </a:r>
            <a:r>
              <a:rPr lang="hu-HU"/>
              <a:t> </a:t>
            </a:r>
            <a:r>
              <a:rPr lang="en-US"/>
              <a:t>to the pia. Open arrow indicates a solitary forked dendrite. D</a:t>
            </a:r>
            <a:r>
              <a:rPr lang="hu-HU"/>
              <a:t> </a:t>
            </a:r>
            <a:r>
              <a:rPr lang="en-US"/>
              <a:t>Tangential section through the middle of layer 4 in area TEO.</a:t>
            </a:r>
            <a:r>
              <a:rPr lang="hu-HU"/>
              <a:t> </a:t>
            </a:r>
            <a:r>
              <a:rPr lang="en-US"/>
              <a:t>Dendritic bundles are not identical. Some contain thick apical</a:t>
            </a:r>
            <a:r>
              <a:rPr lang="hu-HU"/>
              <a:t> </a:t>
            </a:r>
            <a:r>
              <a:rPr lang="en-US"/>
              <a:t>dendrites (arrow), but others do not. Scale bars A,B 200 μm, C</a:t>
            </a:r>
            <a:r>
              <a:rPr lang="hu-HU"/>
              <a:t> </a:t>
            </a:r>
            <a:r>
              <a:rPr lang="el-GR"/>
              <a:t>50 μm, D 20 μm</a:t>
            </a:r>
            <a:endParaRPr lang="de-DE"/>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43010" name="Cím 1"/>
          <p:cNvSpPr>
            <a:spLocks noGrp="1"/>
          </p:cNvSpPr>
          <p:nvPr>
            <p:ph type="ctrTitle"/>
          </p:nvPr>
        </p:nvSpPr>
        <p:spPr/>
        <p:txBody>
          <a:bodyPr/>
          <a:lstStyle/>
          <a:p>
            <a:r>
              <a:rPr lang="hu-HU" smtClean="0"/>
              <a:t>A minioszlopok elváltozásai AÉ-ben</a:t>
            </a:r>
            <a:endParaRPr lang="de-DE" smtClean="0"/>
          </a:p>
        </p:txBody>
      </p:sp>
      <p:sp>
        <p:nvSpPr>
          <p:cNvPr id="43011" name="Alcím 2"/>
          <p:cNvSpPr>
            <a:spLocks noGrp="1"/>
          </p:cNvSpPr>
          <p:nvPr>
            <p:ph type="subTitle" idx="1"/>
          </p:nvPr>
        </p:nvSpPr>
        <p:spPr/>
        <p:txBody>
          <a:bodyPr/>
          <a:lstStyle/>
          <a:p>
            <a:endParaRPr lang="de-DE"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screen"/>
          <a:srcRect/>
          <a:stretch>
            <a:fillRect/>
          </a:stretch>
        </p:blipFill>
        <p:spPr bwMode="auto">
          <a:xfrm>
            <a:off x="179388" y="0"/>
            <a:ext cx="5545137" cy="6875463"/>
          </a:xfrm>
          <a:prstGeom prst="rect">
            <a:avLst/>
          </a:prstGeom>
          <a:noFill/>
          <a:ln w="9525">
            <a:noFill/>
            <a:miter lim="800000"/>
            <a:headEnd/>
            <a:tailEnd/>
          </a:ln>
        </p:spPr>
      </p:pic>
      <p:sp>
        <p:nvSpPr>
          <p:cNvPr id="44035" name="Szövegdoboz 4"/>
          <p:cNvSpPr txBox="1">
            <a:spLocks noChangeArrowheads="1"/>
          </p:cNvSpPr>
          <p:nvPr/>
        </p:nvSpPr>
        <p:spPr bwMode="auto">
          <a:xfrm>
            <a:off x="4211638" y="4221163"/>
            <a:ext cx="647700" cy="369887"/>
          </a:xfrm>
          <a:prstGeom prst="rect">
            <a:avLst/>
          </a:prstGeom>
          <a:noFill/>
          <a:ln w="9525">
            <a:noFill/>
            <a:miter lim="800000"/>
            <a:headEnd/>
            <a:tailEnd/>
          </a:ln>
        </p:spPr>
        <p:txBody>
          <a:bodyPr>
            <a:spAutoFit/>
          </a:bodyPr>
          <a:lstStyle/>
          <a:p>
            <a:r>
              <a:rPr lang="hu-HU" b="1">
                <a:solidFill>
                  <a:srgbClr val="C00000"/>
                </a:solidFill>
              </a:rPr>
              <a:t>A</a:t>
            </a:r>
            <a:endParaRPr lang="de-DE" b="1">
              <a:solidFill>
                <a:srgbClr val="C00000"/>
              </a:solidFill>
            </a:endParaRPr>
          </a:p>
        </p:txBody>
      </p:sp>
      <p:sp>
        <p:nvSpPr>
          <p:cNvPr id="44036" name="Szövegdoboz 5"/>
          <p:cNvSpPr txBox="1">
            <a:spLocks noChangeArrowheads="1"/>
          </p:cNvSpPr>
          <p:nvPr/>
        </p:nvSpPr>
        <p:spPr bwMode="auto">
          <a:xfrm>
            <a:off x="4211638" y="549275"/>
            <a:ext cx="647700" cy="368300"/>
          </a:xfrm>
          <a:prstGeom prst="rect">
            <a:avLst/>
          </a:prstGeom>
          <a:noFill/>
          <a:ln w="9525">
            <a:noFill/>
            <a:miter lim="800000"/>
            <a:headEnd/>
            <a:tailEnd/>
          </a:ln>
        </p:spPr>
        <p:txBody>
          <a:bodyPr>
            <a:spAutoFit/>
          </a:bodyPr>
          <a:lstStyle/>
          <a:p>
            <a:r>
              <a:rPr lang="hu-HU" b="1">
                <a:solidFill>
                  <a:srgbClr val="C00000"/>
                </a:solidFill>
              </a:rPr>
              <a:t>NT</a:t>
            </a:r>
            <a:endParaRPr lang="de-DE" b="1">
              <a:solidFill>
                <a:srgbClr val="C00000"/>
              </a:solidFill>
            </a:endParaRPr>
          </a:p>
        </p:txBody>
      </p:sp>
      <p:sp>
        <p:nvSpPr>
          <p:cNvPr id="44037" name="Szövegdoboz 6"/>
          <p:cNvSpPr txBox="1">
            <a:spLocks noChangeArrowheads="1"/>
          </p:cNvSpPr>
          <p:nvPr/>
        </p:nvSpPr>
        <p:spPr bwMode="auto">
          <a:xfrm>
            <a:off x="250825" y="188913"/>
            <a:ext cx="865188" cy="276225"/>
          </a:xfrm>
          <a:prstGeom prst="rect">
            <a:avLst/>
          </a:prstGeom>
          <a:noFill/>
          <a:ln w="9525">
            <a:noFill/>
            <a:miter lim="800000"/>
            <a:headEnd/>
            <a:tailEnd/>
          </a:ln>
        </p:spPr>
        <p:txBody>
          <a:bodyPr>
            <a:spAutoFit/>
          </a:bodyPr>
          <a:lstStyle/>
          <a:p>
            <a:r>
              <a:rPr lang="hu-HU" sz="1200" b="1"/>
              <a:t>200 </a:t>
            </a:r>
            <a:r>
              <a:rPr lang="hu-HU" sz="1200" b="1">
                <a:latin typeface="Symbol" pitchFamily="18" charset="2"/>
              </a:rPr>
              <a:t>m</a:t>
            </a:r>
            <a:r>
              <a:rPr lang="hu-HU" sz="1200" b="1"/>
              <a:t>m</a:t>
            </a:r>
            <a:endParaRPr lang="de-DE" sz="1200" b="1"/>
          </a:p>
        </p:txBody>
      </p:sp>
      <p:sp>
        <p:nvSpPr>
          <p:cNvPr id="44038" name="Szövegdoboz 7"/>
          <p:cNvSpPr txBox="1">
            <a:spLocks noChangeArrowheads="1"/>
          </p:cNvSpPr>
          <p:nvPr/>
        </p:nvSpPr>
        <p:spPr bwMode="auto">
          <a:xfrm>
            <a:off x="4000500" y="3068638"/>
            <a:ext cx="719138" cy="277812"/>
          </a:xfrm>
          <a:prstGeom prst="rect">
            <a:avLst/>
          </a:prstGeom>
          <a:noFill/>
          <a:ln w="9525">
            <a:noFill/>
            <a:miter lim="800000"/>
            <a:headEnd/>
            <a:tailEnd/>
          </a:ln>
        </p:spPr>
        <p:txBody>
          <a:bodyPr>
            <a:spAutoFit/>
          </a:bodyPr>
          <a:lstStyle/>
          <a:p>
            <a:r>
              <a:rPr lang="hu-HU" sz="1200" b="1"/>
              <a:t>50 </a:t>
            </a:r>
            <a:r>
              <a:rPr lang="hu-HU" sz="1200" b="1">
                <a:latin typeface="Symbol" pitchFamily="18" charset="2"/>
              </a:rPr>
              <a:t>m</a:t>
            </a:r>
            <a:r>
              <a:rPr lang="hu-HU" sz="1200" b="1"/>
              <a:t>m</a:t>
            </a:r>
            <a:endParaRPr lang="de-DE" sz="12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zövegdoboz 1"/>
          <p:cNvSpPr txBox="1">
            <a:spLocks noChangeArrowheads="1"/>
          </p:cNvSpPr>
          <p:nvPr/>
        </p:nvSpPr>
        <p:spPr bwMode="auto">
          <a:xfrm>
            <a:off x="755650" y="476250"/>
            <a:ext cx="4968875" cy="369888"/>
          </a:xfrm>
          <a:prstGeom prst="rect">
            <a:avLst/>
          </a:prstGeom>
          <a:noFill/>
          <a:ln w="9525">
            <a:noFill/>
            <a:miter lim="800000"/>
            <a:headEnd/>
            <a:tailEnd/>
          </a:ln>
        </p:spPr>
        <p:txBody>
          <a:bodyPr>
            <a:spAutoFit/>
          </a:bodyPr>
          <a:lstStyle/>
          <a:p>
            <a:r>
              <a:rPr lang="hu-HU"/>
              <a:t>Bonyolult számítások után:</a:t>
            </a:r>
            <a:endParaRPr lang="de-DE"/>
          </a:p>
        </p:txBody>
      </p:sp>
      <p:pic>
        <p:nvPicPr>
          <p:cNvPr id="45059" name="Picture 2"/>
          <p:cNvPicPr>
            <a:picLocks noChangeAspect="1" noChangeArrowheads="1"/>
          </p:cNvPicPr>
          <p:nvPr/>
        </p:nvPicPr>
        <p:blipFill>
          <a:blip r:embed="rId2" cstate="screen"/>
          <a:srcRect/>
          <a:stretch>
            <a:fillRect/>
          </a:stretch>
        </p:blipFill>
        <p:spPr bwMode="auto">
          <a:xfrm>
            <a:off x="468313" y="1196975"/>
            <a:ext cx="6770687" cy="4608513"/>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églalap 1"/>
          <p:cNvSpPr>
            <a:spLocks noChangeArrowheads="1"/>
          </p:cNvSpPr>
          <p:nvPr/>
        </p:nvSpPr>
        <p:spPr bwMode="auto">
          <a:xfrm>
            <a:off x="250825" y="765175"/>
            <a:ext cx="8642350" cy="4892675"/>
          </a:xfrm>
          <a:prstGeom prst="rect">
            <a:avLst/>
          </a:prstGeom>
          <a:noFill/>
          <a:ln w="9525">
            <a:noFill/>
            <a:miter lim="800000"/>
            <a:headEnd/>
            <a:tailEnd/>
          </a:ln>
        </p:spPr>
        <p:txBody>
          <a:bodyPr>
            <a:spAutoFit/>
          </a:bodyPr>
          <a:lstStyle/>
          <a:p>
            <a:r>
              <a:rPr lang="en-US" sz="2400"/>
              <a:t>On average </a:t>
            </a:r>
            <a:r>
              <a:rPr lang="hu-HU" sz="2400"/>
              <a:t>minicolumnar width </a:t>
            </a:r>
            <a:r>
              <a:rPr lang="en-US" sz="2400"/>
              <a:t>was </a:t>
            </a:r>
            <a:r>
              <a:rPr lang="en-US" sz="2400" b="1"/>
              <a:t>27.2 </a:t>
            </a:r>
            <a:r>
              <a:rPr lang="hu-HU" sz="2400" b="1">
                <a:latin typeface="Symbol" pitchFamily="18" charset="2"/>
              </a:rPr>
              <a:t>m</a:t>
            </a:r>
            <a:r>
              <a:rPr lang="en-US" sz="2400" b="1"/>
              <a:t>m in controls </a:t>
            </a:r>
            <a:r>
              <a:rPr lang="en-US" sz="2400"/>
              <a:t>and</a:t>
            </a:r>
            <a:r>
              <a:rPr lang="hu-HU" sz="2400"/>
              <a:t> </a:t>
            </a:r>
            <a:r>
              <a:rPr lang="en-US" sz="2400" b="1">
                <a:solidFill>
                  <a:srgbClr val="C00000"/>
                </a:solidFill>
              </a:rPr>
              <a:t>25.7 </a:t>
            </a:r>
            <a:r>
              <a:rPr lang="hu-HU" sz="2400" b="1">
                <a:solidFill>
                  <a:srgbClr val="C00000"/>
                </a:solidFill>
                <a:latin typeface="Symbol" pitchFamily="18" charset="2"/>
              </a:rPr>
              <a:t>m</a:t>
            </a:r>
            <a:r>
              <a:rPr lang="en-US" sz="2400" b="1">
                <a:solidFill>
                  <a:srgbClr val="C00000"/>
                </a:solidFill>
              </a:rPr>
              <a:t>m in autistic patients</a:t>
            </a:r>
            <a:r>
              <a:rPr lang="en-US" sz="2400"/>
              <a:t>. </a:t>
            </a:r>
            <a:r>
              <a:rPr lang="hu-HU" sz="2400"/>
              <a:t/>
            </a:r>
            <a:br>
              <a:rPr lang="hu-HU" sz="2400"/>
            </a:br>
            <a:r>
              <a:rPr lang="en-US" sz="2400"/>
              <a:t>Mean neuron</a:t>
            </a:r>
            <a:r>
              <a:rPr lang="hu-HU" sz="2400"/>
              <a:t> </a:t>
            </a:r>
            <a:r>
              <a:rPr lang="en-US" sz="2400"/>
              <a:t>and nucleolar cross sections were found to be </a:t>
            </a:r>
            <a:r>
              <a:rPr lang="en-US" sz="2400" b="1">
                <a:solidFill>
                  <a:srgbClr val="C00000"/>
                </a:solidFill>
              </a:rPr>
              <a:t>smaller</a:t>
            </a:r>
            <a:r>
              <a:rPr lang="hu-HU" sz="2400" b="1">
                <a:solidFill>
                  <a:srgbClr val="C00000"/>
                </a:solidFill>
              </a:rPr>
              <a:t> </a:t>
            </a:r>
            <a:r>
              <a:rPr lang="en-US" sz="2400" b="1">
                <a:solidFill>
                  <a:srgbClr val="C00000"/>
                </a:solidFill>
              </a:rPr>
              <a:t>in autistic </a:t>
            </a:r>
            <a:r>
              <a:rPr lang="en-US" sz="2400"/>
              <a:t>cases compared to controls, while </a:t>
            </a:r>
            <a:r>
              <a:rPr lang="en-US" sz="2400" b="1">
                <a:solidFill>
                  <a:srgbClr val="C00000"/>
                </a:solidFill>
              </a:rPr>
              <a:t>neuron</a:t>
            </a:r>
            <a:r>
              <a:rPr lang="hu-HU" sz="2400" b="1">
                <a:solidFill>
                  <a:srgbClr val="C00000"/>
                </a:solidFill>
              </a:rPr>
              <a:t> </a:t>
            </a:r>
            <a:r>
              <a:rPr lang="en-US" sz="2400" b="1">
                <a:solidFill>
                  <a:srgbClr val="C00000"/>
                </a:solidFill>
              </a:rPr>
              <a:t>density </a:t>
            </a:r>
            <a:r>
              <a:rPr lang="en-US" sz="2400"/>
              <a:t>in autism </a:t>
            </a:r>
            <a:r>
              <a:rPr lang="en-US" sz="2400" b="1">
                <a:solidFill>
                  <a:srgbClr val="C00000"/>
                </a:solidFill>
              </a:rPr>
              <a:t>exceeded</a:t>
            </a:r>
            <a:r>
              <a:rPr lang="en-US" sz="2400"/>
              <a:t> the comparison group by</a:t>
            </a:r>
            <a:r>
              <a:rPr lang="hu-HU" sz="2400"/>
              <a:t> </a:t>
            </a:r>
            <a:r>
              <a:rPr lang="en-US" sz="2400"/>
              <a:t>23%. Analysis of inter- and intracluster distances of a</a:t>
            </a:r>
            <a:r>
              <a:rPr lang="hu-HU" sz="2400"/>
              <a:t> </a:t>
            </a:r>
            <a:r>
              <a:rPr lang="en-US" sz="2400"/>
              <a:t>Delaunay triangulation suggests that the increased cell</a:t>
            </a:r>
            <a:r>
              <a:rPr lang="hu-HU" sz="2400"/>
              <a:t> </a:t>
            </a:r>
            <a:r>
              <a:rPr lang="en-US" sz="2400"/>
              <a:t>density is the result of a greater number of minicolumns,</a:t>
            </a:r>
            <a:r>
              <a:rPr lang="hu-HU" sz="2400"/>
              <a:t> </a:t>
            </a:r>
            <a:r>
              <a:rPr lang="en-US" sz="2400"/>
              <a:t>otherwise the number of cells per minicolumns</a:t>
            </a:r>
            <a:r>
              <a:rPr lang="hu-HU" sz="2400"/>
              <a:t> </a:t>
            </a:r>
            <a:r>
              <a:rPr lang="en-US" sz="2400"/>
              <a:t>appears normal. A reduction in both somatic and</a:t>
            </a:r>
            <a:r>
              <a:rPr lang="hu-HU" sz="2400"/>
              <a:t> </a:t>
            </a:r>
            <a:r>
              <a:rPr lang="en-US" sz="2400"/>
              <a:t>nucleolar cross sections could reflect a </a:t>
            </a:r>
            <a:r>
              <a:rPr lang="en-US" sz="2400" b="1"/>
              <a:t>bias towards</a:t>
            </a:r>
            <a:r>
              <a:rPr lang="hu-HU" sz="2400" b="1"/>
              <a:t> </a:t>
            </a:r>
            <a:r>
              <a:rPr lang="en-US" sz="2400" b="1"/>
              <a:t>shorter connecting fibers</a:t>
            </a:r>
            <a:r>
              <a:rPr lang="en-US" sz="2400"/>
              <a:t>, which favors </a:t>
            </a:r>
            <a:r>
              <a:rPr lang="en-US" sz="2400" b="1"/>
              <a:t>local computation</a:t>
            </a:r>
            <a:r>
              <a:rPr lang="hu-HU" sz="2400"/>
              <a:t> </a:t>
            </a:r>
            <a:r>
              <a:rPr lang="en-US" sz="2400"/>
              <a:t>at the expense of inter-areal and callosal connectivity.</a:t>
            </a:r>
            <a:endParaRPr lang="de-DE"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screen"/>
          <a:srcRect/>
          <a:stretch>
            <a:fillRect/>
          </a:stretch>
        </p:blipFill>
        <p:spPr bwMode="auto">
          <a:xfrm>
            <a:off x="0" y="0"/>
            <a:ext cx="2987675" cy="6856413"/>
          </a:xfrm>
          <a:prstGeom prst="rect">
            <a:avLst/>
          </a:prstGeom>
          <a:noFill/>
          <a:ln w="9525">
            <a:noFill/>
            <a:miter lim="800000"/>
            <a:headEnd/>
            <a:tailEnd/>
          </a:ln>
        </p:spPr>
      </p:pic>
      <p:sp>
        <p:nvSpPr>
          <p:cNvPr id="47107" name="Szövegdoboz 2"/>
          <p:cNvSpPr txBox="1">
            <a:spLocks noChangeArrowheads="1"/>
          </p:cNvSpPr>
          <p:nvPr/>
        </p:nvSpPr>
        <p:spPr bwMode="auto">
          <a:xfrm>
            <a:off x="611188" y="260350"/>
            <a:ext cx="504825" cy="369888"/>
          </a:xfrm>
          <a:prstGeom prst="rect">
            <a:avLst/>
          </a:prstGeom>
          <a:noFill/>
          <a:ln w="9525">
            <a:noFill/>
            <a:miter lim="800000"/>
            <a:headEnd/>
            <a:tailEnd/>
          </a:ln>
        </p:spPr>
        <p:txBody>
          <a:bodyPr>
            <a:spAutoFit/>
          </a:bodyPr>
          <a:lstStyle/>
          <a:p>
            <a:r>
              <a:rPr lang="hu-HU" b="1">
                <a:solidFill>
                  <a:srgbClr val="C00000"/>
                </a:solidFill>
              </a:rPr>
              <a:t>A</a:t>
            </a:r>
            <a:endParaRPr lang="de-DE" b="1">
              <a:solidFill>
                <a:srgbClr val="C00000"/>
              </a:solidFill>
            </a:endParaRPr>
          </a:p>
        </p:txBody>
      </p:sp>
      <p:sp>
        <p:nvSpPr>
          <p:cNvPr id="47108" name="Szövegdoboz 3"/>
          <p:cNvSpPr txBox="1">
            <a:spLocks noChangeArrowheads="1"/>
          </p:cNvSpPr>
          <p:nvPr/>
        </p:nvSpPr>
        <p:spPr bwMode="auto">
          <a:xfrm>
            <a:off x="611188" y="3933825"/>
            <a:ext cx="504825" cy="368300"/>
          </a:xfrm>
          <a:prstGeom prst="rect">
            <a:avLst/>
          </a:prstGeom>
          <a:noFill/>
          <a:ln w="9525">
            <a:noFill/>
            <a:miter lim="800000"/>
            <a:headEnd/>
            <a:tailEnd/>
          </a:ln>
        </p:spPr>
        <p:txBody>
          <a:bodyPr>
            <a:spAutoFit/>
          </a:bodyPr>
          <a:lstStyle/>
          <a:p>
            <a:r>
              <a:rPr lang="hu-HU" b="1">
                <a:solidFill>
                  <a:srgbClr val="C00000"/>
                </a:solidFill>
              </a:rPr>
              <a:t>NT</a:t>
            </a:r>
            <a:endParaRPr lang="de-DE" b="1">
              <a:solidFill>
                <a:srgbClr val="C00000"/>
              </a:solidFill>
            </a:endParaRPr>
          </a:p>
        </p:txBody>
      </p:sp>
      <p:pic>
        <p:nvPicPr>
          <p:cNvPr id="47109" name="Picture 3"/>
          <p:cNvPicPr>
            <a:picLocks noChangeAspect="1" noChangeArrowheads="1"/>
          </p:cNvPicPr>
          <p:nvPr/>
        </p:nvPicPr>
        <p:blipFill>
          <a:blip r:embed="rId4" cstate="screen"/>
          <a:srcRect/>
          <a:stretch>
            <a:fillRect/>
          </a:stretch>
        </p:blipFill>
        <p:spPr bwMode="auto">
          <a:xfrm>
            <a:off x="3203575" y="0"/>
            <a:ext cx="3348038" cy="6861175"/>
          </a:xfrm>
          <a:prstGeom prst="rect">
            <a:avLst/>
          </a:prstGeom>
          <a:noFill/>
          <a:ln w="9525">
            <a:noFill/>
            <a:miter lim="800000"/>
            <a:headEnd/>
            <a:tailEnd/>
          </a:ln>
        </p:spPr>
      </p:pic>
      <p:sp>
        <p:nvSpPr>
          <p:cNvPr id="47110" name="Szövegdoboz 5"/>
          <p:cNvSpPr txBox="1">
            <a:spLocks noChangeArrowheads="1"/>
          </p:cNvSpPr>
          <p:nvPr/>
        </p:nvSpPr>
        <p:spPr bwMode="auto">
          <a:xfrm>
            <a:off x="6659563" y="1341438"/>
            <a:ext cx="1800225" cy="3138487"/>
          </a:xfrm>
          <a:prstGeom prst="rect">
            <a:avLst/>
          </a:prstGeom>
          <a:noFill/>
          <a:ln w="9525">
            <a:noFill/>
            <a:miter lim="800000"/>
            <a:headEnd/>
            <a:tailEnd/>
          </a:ln>
        </p:spPr>
        <p:txBody>
          <a:bodyPr>
            <a:spAutoFit/>
          </a:bodyPr>
          <a:lstStyle/>
          <a:p>
            <a:r>
              <a:rPr lang="hu-HU"/>
              <a:t>CS: oszloptávolság</a:t>
            </a:r>
          </a:p>
          <a:p>
            <a:r>
              <a:rPr lang="hu-HU"/>
              <a:t>NS: neuropil szélesség</a:t>
            </a:r>
          </a:p>
          <a:p>
            <a:r>
              <a:rPr lang="hu-HU"/>
              <a:t>fekete: AÉ</a:t>
            </a:r>
          </a:p>
          <a:p>
            <a:r>
              <a:rPr lang="hu-HU"/>
              <a:t>szürke: NT</a:t>
            </a:r>
          </a:p>
          <a:p>
            <a:endParaRPr lang="hu-HU"/>
          </a:p>
          <a:p>
            <a:r>
              <a:rPr lang="hu-HU"/>
              <a:t>a frontális kortex dorzális, orbitális és mediális része</a:t>
            </a:r>
            <a:endParaRPr lang="de-DE"/>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screen"/>
          <a:srcRect/>
          <a:stretch>
            <a:fillRect/>
          </a:stretch>
        </p:blipFill>
        <p:spPr bwMode="auto">
          <a:xfrm>
            <a:off x="539750" y="549275"/>
            <a:ext cx="4391025" cy="3219450"/>
          </a:xfrm>
          <a:prstGeom prst="rect">
            <a:avLst/>
          </a:prstGeom>
          <a:noFill/>
          <a:ln w="9525">
            <a:noFill/>
            <a:miter lim="800000"/>
            <a:headEnd/>
            <a:tailEnd/>
          </a:ln>
        </p:spPr>
      </p:pic>
      <p:sp>
        <p:nvSpPr>
          <p:cNvPr id="48131" name="Szövegdoboz 2"/>
          <p:cNvSpPr txBox="1">
            <a:spLocks noChangeArrowheads="1"/>
          </p:cNvSpPr>
          <p:nvPr/>
        </p:nvSpPr>
        <p:spPr bwMode="auto">
          <a:xfrm>
            <a:off x="5364163" y="1052513"/>
            <a:ext cx="2520950" cy="1477962"/>
          </a:xfrm>
          <a:prstGeom prst="rect">
            <a:avLst/>
          </a:prstGeom>
          <a:noFill/>
          <a:ln w="9525">
            <a:noFill/>
            <a:miter lim="800000"/>
            <a:headEnd/>
            <a:tailEnd/>
          </a:ln>
        </p:spPr>
        <p:txBody>
          <a:bodyPr>
            <a:spAutoFit/>
          </a:bodyPr>
          <a:lstStyle/>
          <a:p>
            <a:r>
              <a:rPr lang="hu-HU"/>
              <a:t>Az előbbi vizsgálat folytatása: nincs különbség a látókéreg adatainál az AÉ és a NT között</a:t>
            </a:r>
            <a:endParaRPr lang="de-DE"/>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49154" name="Rectangle 4"/>
          <p:cNvSpPr>
            <a:spLocks noGrp="1" noChangeArrowheads="1"/>
          </p:cNvSpPr>
          <p:nvPr>
            <p:ph type="ctrTitle"/>
          </p:nvPr>
        </p:nvSpPr>
        <p:spPr/>
        <p:txBody>
          <a:bodyPr/>
          <a:lstStyle/>
          <a:p>
            <a:pPr eaLnBrk="1" hangingPunct="1"/>
            <a:r>
              <a:rPr lang="hu-HU" sz="4000" smtClean="0"/>
              <a:t>Gyulladás vagy természetes immunválasz az AÉ-k agyában</a:t>
            </a:r>
          </a:p>
        </p:txBody>
      </p:sp>
      <p:sp>
        <p:nvSpPr>
          <p:cNvPr id="49155" name="Rectangle 5"/>
          <p:cNvSpPr>
            <a:spLocks noGrp="1" noChangeArrowheads="1"/>
          </p:cNvSpPr>
          <p:nvPr>
            <p:ph type="subTitle" idx="1"/>
          </p:nvPr>
        </p:nvSpPr>
        <p:spPr/>
        <p:txBody>
          <a:bodyPr/>
          <a:lstStyle/>
          <a:p>
            <a:pPr eaLnBrk="1" hangingPunct="1"/>
            <a:endParaRPr lang="hu-HU" smtClean="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3" cstate="screen"/>
          <a:srcRect/>
          <a:stretch>
            <a:fillRect/>
          </a:stretch>
        </p:blipFill>
        <p:spPr bwMode="auto">
          <a:xfrm>
            <a:off x="31750" y="363538"/>
            <a:ext cx="9078913" cy="61309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3" cstate="screen"/>
          <a:srcRect/>
          <a:stretch>
            <a:fillRect/>
          </a:stretch>
        </p:blipFill>
        <p:spPr bwMode="auto">
          <a:xfrm>
            <a:off x="0" y="549275"/>
            <a:ext cx="9144000" cy="414178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sp>
        <p:nvSpPr>
          <p:cNvPr id="6146" name="Rectangle 4"/>
          <p:cNvSpPr>
            <a:spLocks noGrp="1" noChangeArrowheads="1"/>
          </p:cNvSpPr>
          <p:nvPr>
            <p:ph type="ctrTitle"/>
          </p:nvPr>
        </p:nvSpPr>
        <p:spPr/>
        <p:txBody>
          <a:bodyPr/>
          <a:lstStyle/>
          <a:p>
            <a:pPr eaLnBrk="1" hangingPunct="1"/>
            <a:r>
              <a:rPr lang="hu-HU" smtClean="0"/>
              <a:t>Mit mutatnak az MRI eredmények?</a:t>
            </a:r>
          </a:p>
        </p:txBody>
      </p:sp>
      <p:sp>
        <p:nvSpPr>
          <p:cNvPr id="6147" name="Rectangle 5"/>
          <p:cNvSpPr>
            <a:spLocks noGrp="1" noChangeArrowheads="1"/>
          </p:cNvSpPr>
          <p:nvPr>
            <p:ph type="subTitle" idx="1"/>
          </p:nvPr>
        </p:nvSpPr>
        <p:spPr/>
        <p:txBody>
          <a:bodyPr/>
          <a:lstStyle/>
          <a:p>
            <a:pPr eaLnBrk="1" hangingPunct="1"/>
            <a:endParaRPr lang="hu-HU"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p:cNvPicPr>
            <a:picLocks noChangeAspect="1" noChangeArrowheads="1"/>
          </p:cNvPicPr>
          <p:nvPr/>
        </p:nvPicPr>
        <p:blipFill>
          <a:blip r:embed="rId3" cstate="screen"/>
          <a:srcRect/>
          <a:stretch>
            <a:fillRect/>
          </a:stretch>
        </p:blipFill>
        <p:spPr bwMode="auto">
          <a:xfrm>
            <a:off x="2268538" y="3048000"/>
            <a:ext cx="6875462" cy="3810000"/>
          </a:xfrm>
          <a:prstGeom prst="rect">
            <a:avLst/>
          </a:prstGeom>
          <a:noFill/>
          <a:ln w="9525">
            <a:noFill/>
            <a:miter lim="800000"/>
            <a:headEnd/>
            <a:tailEnd/>
          </a:ln>
        </p:spPr>
      </p:pic>
      <p:pic>
        <p:nvPicPr>
          <p:cNvPr id="52227" name="Picture 6"/>
          <p:cNvPicPr>
            <a:picLocks noChangeAspect="1" noChangeArrowheads="1"/>
          </p:cNvPicPr>
          <p:nvPr/>
        </p:nvPicPr>
        <p:blipFill>
          <a:blip r:embed="rId4" cstate="screen"/>
          <a:srcRect/>
          <a:stretch>
            <a:fillRect/>
          </a:stretch>
        </p:blipFill>
        <p:spPr bwMode="auto">
          <a:xfrm>
            <a:off x="0" y="0"/>
            <a:ext cx="6516688" cy="3581400"/>
          </a:xfrm>
          <a:prstGeom prst="rect">
            <a:avLst/>
          </a:prstGeom>
          <a:noFill/>
          <a:ln w="9525">
            <a:noFill/>
            <a:miter lim="800000"/>
            <a:headEnd/>
            <a:tailEnd/>
          </a:ln>
        </p:spPr>
      </p:pic>
      <p:sp>
        <p:nvSpPr>
          <p:cNvPr id="52228" name="Text Box 7"/>
          <p:cNvSpPr txBox="1">
            <a:spLocks noChangeArrowheads="1"/>
          </p:cNvSpPr>
          <p:nvPr/>
        </p:nvSpPr>
        <p:spPr bwMode="auto">
          <a:xfrm>
            <a:off x="0" y="3213100"/>
            <a:ext cx="576263" cy="366713"/>
          </a:xfrm>
          <a:prstGeom prst="rect">
            <a:avLst/>
          </a:prstGeom>
          <a:noFill/>
          <a:ln w="9525">
            <a:noFill/>
            <a:miter lim="800000"/>
            <a:headEnd/>
            <a:tailEnd/>
          </a:ln>
        </p:spPr>
        <p:txBody>
          <a:bodyPr>
            <a:spAutoFit/>
          </a:bodyPr>
          <a:lstStyle/>
          <a:p>
            <a:pPr>
              <a:spcBef>
                <a:spcPct val="50000"/>
              </a:spcBef>
            </a:pPr>
            <a:r>
              <a:rPr lang="hu-HU" b="1">
                <a:solidFill>
                  <a:srgbClr val="C00000"/>
                </a:solidFill>
              </a:rPr>
              <a:t>A</a:t>
            </a:r>
          </a:p>
        </p:txBody>
      </p:sp>
      <p:sp>
        <p:nvSpPr>
          <p:cNvPr id="52229" name="Text Box 8"/>
          <p:cNvSpPr txBox="1">
            <a:spLocks noChangeArrowheads="1"/>
          </p:cNvSpPr>
          <p:nvPr/>
        </p:nvSpPr>
        <p:spPr bwMode="auto">
          <a:xfrm>
            <a:off x="2339975" y="6491288"/>
            <a:ext cx="576263" cy="366712"/>
          </a:xfrm>
          <a:prstGeom prst="rect">
            <a:avLst/>
          </a:prstGeom>
          <a:noFill/>
          <a:ln w="9525">
            <a:noFill/>
            <a:miter lim="800000"/>
            <a:headEnd/>
            <a:tailEnd/>
          </a:ln>
        </p:spPr>
        <p:txBody>
          <a:bodyPr>
            <a:spAutoFit/>
          </a:bodyPr>
          <a:lstStyle/>
          <a:p>
            <a:pPr>
              <a:spcBef>
                <a:spcPct val="50000"/>
              </a:spcBef>
            </a:pPr>
            <a:r>
              <a:rPr lang="hu-HU" b="1">
                <a:solidFill>
                  <a:srgbClr val="C00000"/>
                </a:solidFill>
              </a:rPr>
              <a:t>A</a:t>
            </a:r>
          </a:p>
        </p:txBody>
      </p:sp>
      <p:sp>
        <p:nvSpPr>
          <p:cNvPr id="52230" name="Text Box 9"/>
          <p:cNvSpPr txBox="1">
            <a:spLocks noChangeArrowheads="1"/>
          </p:cNvSpPr>
          <p:nvPr/>
        </p:nvSpPr>
        <p:spPr bwMode="auto">
          <a:xfrm>
            <a:off x="3348038" y="3213100"/>
            <a:ext cx="576262" cy="366713"/>
          </a:xfrm>
          <a:prstGeom prst="rect">
            <a:avLst/>
          </a:prstGeom>
          <a:noFill/>
          <a:ln w="9525">
            <a:noFill/>
            <a:miter lim="800000"/>
            <a:headEnd/>
            <a:tailEnd/>
          </a:ln>
        </p:spPr>
        <p:txBody>
          <a:bodyPr>
            <a:spAutoFit/>
          </a:bodyPr>
          <a:lstStyle/>
          <a:p>
            <a:pPr>
              <a:spcBef>
                <a:spcPct val="50000"/>
              </a:spcBef>
            </a:pPr>
            <a:r>
              <a:rPr lang="hu-HU" b="1">
                <a:solidFill>
                  <a:srgbClr val="C00000"/>
                </a:solidFill>
              </a:rPr>
              <a:t>NT</a:t>
            </a:r>
          </a:p>
        </p:txBody>
      </p:sp>
      <p:sp>
        <p:nvSpPr>
          <p:cNvPr id="52231" name="Text Box 10"/>
          <p:cNvSpPr txBox="1">
            <a:spLocks noChangeArrowheads="1"/>
          </p:cNvSpPr>
          <p:nvPr/>
        </p:nvSpPr>
        <p:spPr bwMode="auto">
          <a:xfrm>
            <a:off x="5795963" y="6491288"/>
            <a:ext cx="576262" cy="366712"/>
          </a:xfrm>
          <a:prstGeom prst="rect">
            <a:avLst/>
          </a:prstGeom>
          <a:noFill/>
          <a:ln w="9525">
            <a:noFill/>
            <a:miter lim="800000"/>
            <a:headEnd/>
            <a:tailEnd/>
          </a:ln>
        </p:spPr>
        <p:txBody>
          <a:bodyPr>
            <a:spAutoFit/>
          </a:bodyPr>
          <a:lstStyle/>
          <a:p>
            <a:pPr>
              <a:spcBef>
                <a:spcPct val="50000"/>
              </a:spcBef>
            </a:pPr>
            <a:r>
              <a:rPr lang="hu-HU" b="1">
                <a:solidFill>
                  <a:srgbClr val="C00000"/>
                </a:solidFill>
              </a:rPr>
              <a:t>NT</a:t>
            </a:r>
          </a:p>
        </p:txBody>
      </p:sp>
      <p:sp>
        <p:nvSpPr>
          <p:cNvPr id="52232" name="Text Box 11"/>
          <p:cNvSpPr txBox="1">
            <a:spLocks noChangeArrowheads="1"/>
          </p:cNvSpPr>
          <p:nvPr/>
        </p:nvSpPr>
        <p:spPr bwMode="auto">
          <a:xfrm>
            <a:off x="6659563" y="260350"/>
            <a:ext cx="2484437" cy="641350"/>
          </a:xfrm>
          <a:prstGeom prst="rect">
            <a:avLst/>
          </a:prstGeom>
          <a:noFill/>
          <a:ln w="9525">
            <a:noFill/>
            <a:miter lim="800000"/>
            <a:headEnd/>
            <a:tailEnd/>
          </a:ln>
        </p:spPr>
        <p:txBody>
          <a:bodyPr>
            <a:spAutoFit/>
          </a:bodyPr>
          <a:lstStyle/>
          <a:p>
            <a:pPr>
              <a:spcBef>
                <a:spcPct val="50000"/>
              </a:spcBef>
            </a:pPr>
            <a:r>
              <a:rPr lang="hu-HU"/>
              <a:t>pánlamináris mikroglia aktiváció (HLA-DR)</a:t>
            </a:r>
          </a:p>
        </p:txBody>
      </p:sp>
      <p:sp>
        <p:nvSpPr>
          <p:cNvPr id="52233" name="Text Box 12"/>
          <p:cNvSpPr txBox="1">
            <a:spLocks noChangeArrowheads="1"/>
          </p:cNvSpPr>
          <p:nvPr/>
        </p:nvSpPr>
        <p:spPr bwMode="auto">
          <a:xfrm>
            <a:off x="0" y="5949950"/>
            <a:ext cx="2484438" cy="641350"/>
          </a:xfrm>
          <a:prstGeom prst="rect">
            <a:avLst/>
          </a:prstGeom>
          <a:noFill/>
          <a:ln w="9525">
            <a:noFill/>
            <a:miter lim="800000"/>
            <a:headEnd/>
            <a:tailEnd/>
          </a:ln>
        </p:spPr>
        <p:txBody>
          <a:bodyPr>
            <a:spAutoFit/>
          </a:bodyPr>
          <a:lstStyle/>
          <a:p>
            <a:pPr>
              <a:spcBef>
                <a:spcPct val="50000"/>
              </a:spcBef>
            </a:pPr>
            <a:r>
              <a:rPr lang="hu-HU"/>
              <a:t>pánlamináris asztrogliózis (GFAP)</a:t>
            </a:r>
          </a:p>
        </p:txBody>
      </p:sp>
      <p:sp>
        <p:nvSpPr>
          <p:cNvPr id="52234" name="Text Box 13"/>
          <p:cNvSpPr txBox="1">
            <a:spLocks noChangeArrowheads="1"/>
          </p:cNvSpPr>
          <p:nvPr/>
        </p:nvSpPr>
        <p:spPr bwMode="auto">
          <a:xfrm>
            <a:off x="6227763" y="2781300"/>
            <a:ext cx="2700337" cy="366713"/>
          </a:xfrm>
          <a:prstGeom prst="rect">
            <a:avLst/>
          </a:prstGeom>
          <a:noFill/>
          <a:ln w="9525">
            <a:noFill/>
            <a:miter lim="800000"/>
            <a:headEnd/>
            <a:tailEnd/>
          </a:ln>
        </p:spPr>
        <p:txBody>
          <a:bodyPr>
            <a:spAutoFit/>
          </a:bodyPr>
          <a:lstStyle/>
          <a:p>
            <a:pPr>
              <a:spcBef>
                <a:spcPct val="50000"/>
              </a:spcBef>
            </a:pPr>
            <a:r>
              <a:rPr lang="hu-HU" b="1"/>
              <a:t>a gyrus front. med-ban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6"/>
          <p:cNvSpPr txBox="1">
            <a:spLocks noChangeArrowheads="1"/>
          </p:cNvSpPr>
          <p:nvPr/>
        </p:nvSpPr>
        <p:spPr bwMode="auto">
          <a:xfrm>
            <a:off x="323850" y="4149725"/>
            <a:ext cx="2735263" cy="2017713"/>
          </a:xfrm>
          <a:prstGeom prst="rect">
            <a:avLst/>
          </a:prstGeom>
          <a:noFill/>
          <a:ln w="9525">
            <a:noFill/>
            <a:miter lim="800000"/>
            <a:headEnd/>
            <a:tailEnd/>
          </a:ln>
        </p:spPr>
        <p:txBody>
          <a:bodyPr>
            <a:spAutoFit/>
          </a:bodyPr>
          <a:lstStyle/>
          <a:p>
            <a:pPr>
              <a:spcBef>
                <a:spcPct val="50000"/>
              </a:spcBef>
            </a:pPr>
            <a:r>
              <a:rPr lang="hu-HU"/>
              <a:t>Ugyanaz kvantitálva:</a:t>
            </a:r>
          </a:p>
          <a:p>
            <a:pPr>
              <a:spcBef>
                <a:spcPct val="50000"/>
              </a:spcBef>
            </a:pPr>
            <a:r>
              <a:rPr lang="hu-HU"/>
              <a:t>Mfg: gyr. front. med</a:t>
            </a:r>
          </a:p>
          <a:p>
            <a:pPr>
              <a:spcBef>
                <a:spcPct val="50000"/>
              </a:spcBef>
            </a:pPr>
            <a:r>
              <a:rPr lang="hu-HU"/>
              <a:t>Acg: anterior gyr. cing.</a:t>
            </a:r>
          </a:p>
          <a:p>
            <a:pPr>
              <a:spcBef>
                <a:spcPct val="50000"/>
              </a:spcBef>
            </a:pPr>
            <a:r>
              <a:rPr lang="hu-HU"/>
              <a:t>Cbl gm: cerebell., sz.áll.</a:t>
            </a:r>
          </a:p>
          <a:p>
            <a:pPr>
              <a:spcBef>
                <a:spcPct val="50000"/>
              </a:spcBef>
            </a:pPr>
            <a:r>
              <a:rPr lang="hu-HU"/>
              <a:t>Cbl wm: cerebell, f.áll.</a:t>
            </a:r>
          </a:p>
        </p:txBody>
      </p:sp>
      <p:pic>
        <p:nvPicPr>
          <p:cNvPr id="53251" name="Picture 5"/>
          <p:cNvPicPr>
            <a:picLocks noChangeAspect="1" noChangeArrowheads="1"/>
          </p:cNvPicPr>
          <p:nvPr/>
        </p:nvPicPr>
        <p:blipFill>
          <a:blip r:embed="rId3" cstate="screen"/>
          <a:srcRect/>
          <a:stretch>
            <a:fillRect/>
          </a:stretch>
        </p:blipFill>
        <p:spPr bwMode="auto">
          <a:xfrm>
            <a:off x="3151188" y="3716338"/>
            <a:ext cx="5729287" cy="2941637"/>
          </a:xfrm>
          <a:prstGeom prst="rect">
            <a:avLst/>
          </a:prstGeom>
          <a:noFill/>
          <a:ln w="9525">
            <a:noFill/>
            <a:miter lim="800000"/>
            <a:headEnd/>
            <a:tailEnd/>
          </a:ln>
        </p:spPr>
      </p:pic>
      <p:pic>
        <p:nvPicPr>
          <p:cNvPr id="53252" name="Picture 6"/>
          <p:cNvPicPr>
            <a:picLocks noChangeAspect="1" noChangeArrowheads="1"/>
          </p:cNvPicPr>
          <p:nvPr/>
        </p:nvPicPr>
        <p:blipFill>
          <a:blip r:embed="rId4" cstate="screen"/>
          <a:srcRect/>
          <a:stretch>
            <a:fillRect/>
          </a:stretch>
        </p:blipFill>
        <p:spPr bwMode="auto">
          <a:xfrm>
            <a:off x="250825" y="188913"/>
            <a:ext cx="6081713" cy="3240087"/>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p:cNvPicPr>
            <a:picLocks noChangeAspect="1" noChangeArrowheads="1"/>
          </p:cNvPicPr>
          <p:nvPr/>
        </p:nvPicPr>
        <p:blipFill>
          <a:blip r:embed="rId3" cstate="screen"/>
          <a:srcRect/>
          <a:stretch>
            <a:fillRect/>
          </a:stretch>
        </p:blipFill>
        <p:spPr bwMode="auto">
          <a:xfrm>
            <a:off x="0" y="0"/>
            <a:ext cx="5351463" cy="3500438"/>
          </a:xfrm>
          <a:prstGeom prst="rect">
            <a:avLst/>
          </a:prstGeom>
          <a:noFill/>
          <a:ln w="9525">
            <a:noFill/>
            <a:miter lim="800000"/>
            <a:headEnd/>
            <a:tailEnd/>
          </a:ln>
        </p:spPr>
      </p:pic>
      <p:pic>
        <p:nvPicPr>
          <p:cNvPr id="54275" name="Picture 5"/>
          <p:cNvPicPr>
            <a:picLocks noChangeAspect="1" noChangeArrowheads="1"/>
          </p:cNvPicPr>
          <p:nvPr/>
        </p:nvPicPr>
        <p:blipFill>
          <a:blip r:embed="rId4" cstate="screen"/>
          <a:srcRect/>
          <a:stretch>
            <a:fillRect/>
          </a:stretch>
        </p:blipFill>
        <p:spPr bwMode="auto">
          <a:xfrm>
            <a:off x="3849688" y="3500438"/>
            <a:ext cx="5294312" cy="3357562"/>
          </a:xfrm>
          <a:prstGeom prst="rect">
            <a:avLst/>
          </a:prstGeom>
          <a:noFill/>
          <a:ln w="9525">
            <a:noFill/>
            <a:miter lim="800000"/>
            <a:headEnd/>
            <a:tailEnd/>
          </a:ln>
        </p:spPr>
      </p:pic>
      <p:pic>
        <p:nvPicPr>
          <p:cNvPr id="54276" name="Picture 5"/>
          <p:cNvPicPr>
            <a:picLocks noChangeAspect="1" noChangeArrowheads="1"/>
          </p:cNvPicPr>
          <p:nvPr/>
        </p:nvPicPr>
        <p:blipFill>
          <a:blip r:embed="rId5" cstate="screen"/>
          <a:srcRect/>
          <a:stretch>
            <a:fillRect/>
          </a:stretch>
        </p:blipFill>
        <p:spPr bwMode="auto">
          <a:xfrm>
            <a:off x="179388" y="4868863"/>
            <a:ext cx="2879725" cy="1747837"/>
          </a:xfrm>
          <a:prstGeom prst="rect">
            <a:avLst/>
          </a:prstGeom>
          <a:noFill/>
          <a:ln w="9525">
            <a:noFill/>
            <a:miter lim="800000"/>
            <a:headEnd/>
            <a:tailEnd/>
          </a:ln>
        </p:spPr>
      </p:pic>
      <p:sp>
        <p:nvSpPr>
          <p:cNvPr id="54277" name="Text Box 6"/>
          <p:cNvSpPr txBox="1">
            <a:spLocks noChangeArrowheads="1"/>
          </p:cNvSpPr>
          <p:nvPr/>
        </p:nvSpPr>
        <p:spPr bwMode="auto">
          <a:xfrm>
            <a:off x="5940425" y="620713"/>
            <a:ext cx="2663825" cy="1465262"/>
          </a:xfrm>
          <a:prstGeom prst="rect">
            <a:avLst/>
          </a:prstGeom>
          <a:noFill/>
          <a:ln w="9525">
            <a:noFill/>
            <a:miter lim="800000"/>
            <a:headEnd/>
            <a:tailEnd/>
          </a:ln>
        </p:spPr>
        <p:txBody>
          <a:bodyPr>
            <a:spAutoFit/>
          </a:bodyPr>
          <a:lstStyle/>
          <a:p>
            <a:pPr>
              <a:spcBef>
                <a:spcPct val="50000"/>
              </a:spcBef>
            </a:pPr>
            <a:r>
              <a:rPr lang="hu-HU"/>
              <a:t>Citokin protein array, függőleges tengely: a pöttyök denzitás önkényes mértékegységekben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cstate="screen"/>
          <a:srcRect/>
          <a:stretch>
            <a:fillRect/>
          </a:stretch>
        </p:blipFill>
        <p:spPr bwMode="auto">
          <a:xfrm>
            <a:off x="1116013" y="0"/>
            <a:ext cx="6823075"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sp>
        <p:nvSpPr>
          <p:cNvPr id="56322" name="Rectangle 4"/>
          <p:cNvSpPr>
            <a:spLocks noGrp="1" noChangeArrowheads="1"/>
          </p:cNvSpPr>
          <p:nvPr>
            <p:ph type="ctrTitle"/>
          </p:nvPr>
        </p:nvSpPr>
        <p:spPr/>
        <p:txBody>
          <a:bodyPr/>
          <a:lstStyle/>
          <a:p>
            <a:pPr eaLnBrk="1" hangingPunct="1"/>
            <a:r>
              <a:rPr lang="hu-HU" smtClean="0"/>
              <a:t>Az elülső cinguláris kéreg (ACC) elváltozásai</a:t>
            </a:r>
          </a:p>
        </p:txBody>
      </p:sp>
      <p:sp>
        <p:nvSpPr>
          <p:cNvPr id="56323" name="Rectangle 5"/>
          <p:cNvSpPr>
            <a:spLocks noGrp="1" noChangeArrowheads="1"/>
          </p:cNvSpPr>
          <p:nvPr>
            <p:ph type="subTitle" idx="1"/>
          </p:nvPr>
        </p:nvSpPr>
        <p:spPr/>
        <p:txBody>
          <a:bodyPr/>
          <a:lstStyle/>
          <a:p>
            <a:pPr eaLnBrk="1" hangingPunct="1"/>
            <a:endParaRPr lang="hu-HU"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screen"/>
          <a:srcRect/>
          <a:stretch>
            <a:fillRect/>
          </a:stretch>
        </p:blipFill>
        <p:spPr bwMode="auto">
          <a:xfrm>
            <a:off x="0" y="0"/>
            <a:ext cx="5132388" cy="2952750"/>
          </a:xfrm>
          <a:prstGeom prst="rect">
            <a:avLst/>
          </a:prstGeom>
          <a:noFill/>
          <a:ln w="9525">
            <a:noFill/>
            <a:miter lim="800000"/>
            <a:headEnd/>
            <a:tailEnd/>
          </a:ln>
        </p:spPr>
      </p:pic>
      <p:pic>
        <p:nvPicPr>
          <p:cNvPr id="57347" name="Picture 3"/>
          <p:cNvPicPr>
            <a:picLocks noChangeAspect="1" noChangeArrowheads="1"/>
          </p:cNvPicPr>
          <p:nvPr/>
        </p:nvPicPr>
        <p:blipFill>
          <a:blip r:embed="rId4" cstate="screen"/>
          <a:srcRect/>
          <a:stretch>
            <a:fillRect/>
          </a:stretch>
        </p:blipFill>
        <p:spPr bwMode="auto">
          <a:xfrm>
            <a:off x="3059113" y="2441575"/>
            <a:ext cx="6084887" cy="4416425"/>
          </a:xfrm>
          <a:prstGeom prst="rect">
            <a:avLst/>
          </a:prstGeom>
          <a:noFill/>
          <a:ln w="9525">
            <a:noFill/>
            <a:miter lim="800000"/>
            <a:headEnd/>
            <a:tailEnd/>
          </a:ln>
        </p:spPr>
      </p:pic>
      <p:sp>
        <p:nvSpPr>
          <p:cNvPr id="57348" name="Szövegdoboz 5"/>
          <p:cNvSpPr txBox="1">
            <a:spLocks noChangeArrowheads="1"/>
          </p:cNvSpPr>
          <p:nvPr/>
        </p:nvSpPr>
        <p:spPr bwMode="auto">
          <a:xfrm>
            <a:off x="5364163" y="260350"/>
            <a:ext cx="863600" cy="366713"/>
          </a:xfrm>
          <a:prstGeom prst="rect">
            <a:avLst/>
          </a:prstGeom>
          <a:noFill/>
          <a:ln w="9525">
            <a:noFill/>
            <a:miter lim="800000"/>
            <a:headEnd/>
            <a:tailEnd/>
          </a:ln>
        </p:spPr>
        <p:txBody>
          <a:bodyPr>
            <a:spAutoFit/>
          </a:bodyPr>
          <a:lstStyle/>
          <a:p>
            <a:r>
              <a:rPr lang="hu-HU" b="1"/>
              <a:t>BA24</a:t>
            </a:r>
            <a:endParaRPr lang="de-DE"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zövegdoboz 4"/>
          <p:cNvSpPr txBox="1">
            <a:spLocks noChangeArrowheads="1"/>
          </p:cNvSpPr>
          <p:nvPr/>
        </p:nvSpPr>
        <p:spPr bwMode="auto">
          <a:xfrm>
            <a:off x="395288" y="476250"/>
            <a:ext cx="8137525" cy="1200150"/>
          </a:xfrm>
          <a:prstGeom prst="rect">
            <a:avLst/>
          </a:prstGeom>
          <a:noFill/>
          <a:ln w="9525">
            <a:noFill/>
            <a:miter lim="800000"/>
            <a:headEnd/>
            <a:tailEnd/>
          </a:ln>
        </p:spPr>
        <p:txBody>
          <a:bodyPr>
            <a:spAutoFit/>
          </a:bodyPr>
          <a:lstStyle/>
          <a:p>
            <a:r>
              <a:rPr lang="de-DE"/>
              <a:t>Anterior cingulate lesions</a:t>
            </a:r>
            <a:r>
              <a:rPr lang="hu-HU"/>
              <a:t> </a:t>
            </a:r>
            <a:r>
              <a:rPr lang="en-US"/>
              <a:t>are known to cause blunted affect, impulsivity, </a:t>
            </a:r>
            <a:r>
              <a:rPr lang="hu-HU"/>
              <a:t>d</a:t>
            </a:r>
            <a:r>
              <a:rPr lang="en-US"/>
              <a:t>isinhibition,</a:t>
            </a:r>
            <a:r>
              <a:rPr lang="hu-HU"/>
              <a:t> </a:t>
            </a:r>
            <a:r>
              <a:rPr lang="en-US"/>
              <a:t>aggressive behavior, disabling obsessions and compulsions,</a:t>
            </a:r>
          </a:p>
          <a:p>
            <a:r>
              <a:rPr lang="en-US"/>
              <a:t>and impaired social judgment including the</a:t>
            </a:r>
            <a:r>
              <a:rPr lang="hu-HU"/>
              <a:t> </a:t>
            </a:r>
            <a:r>
              <a:rPr lang="de-DE"/>
              <a:t>inability to interpret social cues [Devinsky, Morrell, &amp;</a:t>
            </a:r>
            <a:r>
              <a:rPr lang="hu-HU"/>
              <a:t> </a:t>
            </a:r>
            <a:r>
              <a:rPr lang="de-DE"/>
              <a:t>Vogt, 1995].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screen"/>
          <a:srcRect/>
          <a:stretch>
            <a:fillRect/>
          </a:stretch>
        </p:blipFill>
        <p:spPr bwMode="auto">
          <a:xfrm>
            <a:off x="323850" y="-1588"/>
            <a:ext cx="5162550" cy="3240088"/>
          </a:xfrm>
          <a:prstGeom prst="rect">
            <a:avLst/>
          </a:prstGeom>
          <a:noFill/>
          <a:ln w="9525">
            <a:noFill/>
            <a:miter lim="800000"/>
            <a:headEnd/>
            <a:tailEnd/>
          </a:ln>
        </p:spPr>
      </p:pic>
      <p:sp>
        <p:nvSpPr>
          <p:cNvPr id="59395" name="Szövegdoboz 2"/>
          <p:cNvSpPr txBox="1">
            <a:spLocks noChangeArrowheads="1"/>
          </p:cNvSpPr>
          <p:nvPr/>
        </p:nvSpPr>
        <p:spPr bwMode="auto">
          <a:xfrm>
            <a:off x="6011863" y="1331913"/>
            <a:ext cx="2376487" cy="368300"/>
          </a:xfrm>
          <a:prstGeom prst="rect">
            <a:avLst/>
          </a:prstGeom>
          <a:noFill/>
          <a:ln w="9525">
            <a:noFill/>
            <a:miter lim="800000"/>
            <a:headEnd/>
            <a:tailEnd/>
          </a:ln>
        </p:spPr>
        <p:txBody>
          <a:bodyPr>
            <a:spAutoFit/>
          </a:bodyPr>
          <a:lstStyle/>
          <a:p>
            <a:r>
              <a:rPr lang="hu-HU"/>
              <a:t>idegsejtek sűrűsége</a:t>
            </a:r>
            <a:endParaRPr lang="de-DE"/>
          </a:p>
        </p:txBody>
      </p:sp>
      <p:pic>
        <p:nvPicPr>
          <p:cNvPr id="59396" name="Picture 3"/>
          <p:cNvPicPr>
            <a:picLocks noChangeAspect="1" noChangeArrowheads="1"/>
          </p:cNvPicPr>
          <p:nvPr/>
        </p:nvPicPr>
        <p:blipFill>
          <a:blip r:embed="rId4" cstate="screen"/>
          <a:srcRect/>
          <a:stretch>
            <a:fillRect/>
          </a:stretch>
        </p:blipFill>
        <p:spPr bwMode="auto">
          <a:xfrm>
            <a:off x="334963" y="3408363"/>
            <a:ext cx="5173662" cy="3449637"/>
          </a:xfrm>
          <a:prstGeom prst="rect">
            <a:avLst/>
          </a:prstGeom>
          <a:noFill/>
          <a:ln w="9525">
            <a:noFill/>
            <a:miter lim="800000"/>
            <a:headEnd/>
            <a:tailEnd/>
          </a:ln>
        </p:spPr>
      </p:pic>
      <p:sp>
        <p:nvSpPr>
          <p:cNvPr id="59397" name="Szövegdoboz 4"/>
          <p:cNvSpPr txBox="1">
            <a:spLocks noChangeArrowheads="1"/>
          </p:cNvSpPr>
          <p:nvPr/>
        </p:nvSpPr>
        <p:spPr bwMode="auto">
          <a:xfrm>
            <a:off x="6011863" y="4643438"/>
            <a:ext cx="2376487" cy="369887"/>
          </a:xfrm>
          <a:prstGeom prst="rect">
            <a:avLst/>
          </a:prstGeom>
          <a:noFill/>
          <a:ln w="9525">
            <a:noFill/>
            <a:miter lim="800000"/>
            <a:headEnd/>
            <a:tailEnd/>
          </a:ln>
        </p:spPr>
        <p:txBody>
          <a:bodyPr>
            <a:spAutoFit/>
          </a:bodyPr>
          <a:lstStyle/>
          <a:p>
            <a:r>
              <a:rPr lang="hu-HU"/>
              <a:t>idegsejtek térfogata</a:t>
            </a:r>
            <a:endParaRPr lang="de-DE"/>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screen"/>
          <a:srcRect/>
          <a:stretch>
            <a:fillRect/>
          </a:stretch>
        </p:blipFill>
        <p:spPr bwMode="auto">
          <a:xfrm>
            <a:off x="0" y="0"/>
            <a:ext cx="5538788" cy="6858000"/>
          </a:xfrm>
          <a:prstGeom prst="rect">
            <a:avLst/>
          </a:prstGeom>
          <a:noFill/>
          <a:ln w="9525">
            <a:noFill/>
            <a:miter lim="800000"/>
            <a:headEnd/>
            <a:tailEnd/>
          </a:ln>
        </p:spPr>
      </p:pic>
      <p:sp>
        <p:nvSpPr>
          <p:cNvPr id="60419" name="Szövegdoboz 2"/>
          <p:cNvSpPr txBox="1">
            <a:spLocks noChangeArrowheads="1"/>
          </p:cNvSpPr>
          <p:nvPr/>
        </p:nvSpPr>
        <p:spPr bwMode="auto">
          <a:xfrm>
            <a:off x="539750" y="2852738"/>
            <a:ext cx="503238" cy="369887"/>
          </a:xfrm>
          <a:prstGeom prst="rect">
            <a:avLst/>
          </a:prstGeom>
          <a:noFill/>
          <a:ln w="9525">
            <a:noFill/>
            <a:miter lim="800000"/>
            <a:headEnd/>
            <a:tailEnd/>
          </a:ln>
        </p:spPr>
        <p:txBody>
          <a:bodyPr>
            <a:spAutoFit/>
          </a:bodyPr>
          <a:lstStyle/>
          <a:p>
            <a:r>
              <a:rPr lang="hu-HU" b="1">
                <a:solidFill>
                  <a:srgbClr val="C00000"/>
                </a:solidFill>
              </a:rPr>
              <a:t>A</a:t>
            </a:r>
            <a:endParaRPr lang="de-DE" b="1">
              <a:solidFill>
                <a:srgbClr val="C00000"/>
              </a:solidFill>
            </a:endParaRPr>
          </a:p>
        </p:txBody>
      </p:sp>
      <p:sp>
        <p:nvSpPr>
          <p:cNvPr id="60420" name="Szövegdoboz 3"/>
          <p:cNvSpPr txBox="1">
            <a:spLocks noChangeArrowheads="1"/>
          </p:cNvSpPr>
          <p:nvPr/>
        </p:nvSpPr>
        <p:spPr bwMode="auto">
          <a:xfrm>
            <a:off x="539750" y="6237288"/>
            <a:ext cx="503238" cy="369887"/>
          </a:xfrm>
          <a:prstGeom prst="rect">
            <a:avLst/>
          </a:prstGeom>
          <a:noFill/>
          <a:ln w="9525">
            <a:noFill/>
            <a:miter lim="800000"/>
            <a:headEnd/>
            <a:tailEnd/>
          </a:ln>
        </p:spPr>
        <p:txBody>
          <a:bodyPr>
            <a:spAutoFit/>
          </a:bodyPr>
          <a:lstStyle/>
          <a:p>
            <a:r>
              <a:rPr lang="hu-HU" b="1">
                <a:solidFill>
                  <a:srgbClr val="C00000"/>
                </a:solidFill>
              </a:rPr>
              <a:t>NT</a:t>
            </a:r>
            <a:endParaRPr lang="de-DE" b="1">
              <a:solidFill>
                <a:srgbClr val="C00000"/>
              </a:solidFill>
            </a:endParaRPr>
          </a:p>
        </p:txBody>
      </p:sp>
      <p:sp>
        <p:nvSpPr>
          <p:cNvPr id="60421" name="Szövegdoboz 4"/>
          <p:cNvSpPr txBox="1">
            <a:spLocks noChangeArrowheads="1"/>
          </p:cNvSpPr>
          <p:nvPr/>
        </p:nvSpPr>
        <p:spPr bwMode="auto">
          <a:xfrm>
            <a:off x="6011863" y="981075"/>
            <a:ext cx="2520950" cy="646113"/>
          </a:xfrm>
          <a:prstGeom prst="rect">
            <a:avLst/>
          </a:prstGeom>
          <a:noFill/>
          <a:ln w="9525">
            <a:noFill/>
            <a:miter lim="800000"/>
            <a:headEnd/>
            <a:tailEnd/>
          </a:ln>
        </p:spPr>
        <p:txBody>
          <a:bodyPr>
            <a:spAutoFit/>
          </a:bodyPr>
          <a:lstStyle/>
          <a:p>
            <a:r>
              <a:rPr lang="hu-HU"/>
              <a:t>szabálytalan lamináció a 24a-ban AÉ-nál</a:t>
            </a:r>
            <a:endParaRPr lang="de-DE"/>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screen"/>
          <a:srcRect/>
          <a:stretch>
            <a:fillRect/>
          </a:stretch>
        </p:blipFill>
        <p:spPr bwMode="auto">
          <a:xfrm>
            <a:off x="0" y="0"/>
            <a:ext cx="6496050" cy="4752975"/>
          </a:xfrm>
          <a:prstGeom prst="rect">
            <a:avLst/>
          </a:prstGeom>
          <a:noFill/>
          <a:ln w="9525">
            <a:noFill/>
            <a:miter lim="800000"/>
            <a:headEnd/>
            <a:tailEnd/>
          </a:ln>
        </p:spPr>
      </p:pic>
      <p:sp>
        <p:nvSpPr>
          <p:cNvPr id="61443" name="Szövegdoboz 2"/>
          <p:cNvSpPr txBox="1">
            <a:spLocks noChangeArrowheads="1"/>
          </p:cNvSpPr>
          <p:nvPr/>
        </p:nvSpPr>
        <p:spPr bwMode="auto">
          <a:xfrm>
            <a:off x="3779838" y="5300663"/>
            <a:ext cx="3529012" cy="646112"/>
          </a:xfrm>
          <a:prstGeom prst="rect">
            <a:avLst/>
          </a:prstGeom>
          <a:noFill/>
          <a:ln w="9525">
            <a:noFill/>
            <a:miter lim="800000"/>
            <a:headEnd/>
            <a:tailEnd/>
          </a:ln>
        </p:spPr>
        <p:txBody>
          <a:bodyPr>
            <a:spAutoFit/>
          </a:bodyPr>
          <a:lstStyle/>
          <a:p>
            <a:r>
              <a:rPr lang="hu-HU"/>
              <a:t>megnőtt a szubkortikális  fehérállományi idegsejtek száma</a:t>
            </a:r>
            <a:endParaRPr lang="de-DE"/>
          </a:p>
        </p:txBody>
      </p:sp>
      <p:sp>
        <p:nvSpPr>
          <p:cNvPr id="61444" name="Szövegdoboz 3"/>
          <p:cNvSpPr txBox="1">
            <a:spLocks noChangeArrowheads="1"/>
          </p:cNvSpPr>
          <p:nvPr/>
        </p:nvSpPr>
        <p:spPr bwMode="auto">
          <a:xfrm>
            <a:off x="1258888" y="4868863"/>
            <a:ext cx="504825" cy="369887"/>
          </a:xfrm>
          <a:prstGeom prst="rect">
            <a:avLst/>
          </a:prstGeom>
          <a:noFill/>
          <a:ln w="9525">
            <a:noFill/>
            <a:miter lim="800000"/>
            <a:headEnd/>
            <a:tailEnd/>
          </a:ln>
        </p:spPr>
        <p:txBody>
          <a:bodyPr>
            <a:spAutoFit/>
          </a:bodyPr>
          <a:lstStyle/>
          <a:p>
            <a:r>
              <a:rPr lang="hu-HU" b="1">
                <a:solidFill>
                  <a:srgbClr val="C00000"/>
                </a:solidFill>
              </a:rPr>
              <a:t>A</a:t>
            </a:r>
            <a:endParaRPr lang="de-DE" b="1">
              <a:solidFill>
                <a:srgbClr val="C00000"/>
              </a:solidFill>
            </a:endParaRPr>
          </a:p>
        </p:txBody>
      </p:sp>
      <p:sp>
        <p:nvSpPr>
          <p:cNvPr id="61445" name="Szövegdoboz 4"/>
          <p:cNvSpPr txBox="1">
            <a:spLocks noChangeArrowheads="1"/>
          </p:cNvSpPr>
          <p:nvPr/>
        </p:nvSpPr>
        <p:spPr bwMode="auto">
          <a:xfrm>
            <a:off x="4643438" y="4868863"/>
            <a:ext cx="504825" cy="369887"/>
          </a:xfrm>
          <a:prstGeom prst="rect">
            <a:avLst/>
          </a:prstGeom>
          <a:noFill/>
          <a:ln w="9525">
            <a:noFill/>
            <a:miter lim="800000"/>
            <a:headEnd/>
            <a:tailEnd/>
          </a:ln>
        </p:spPr>
        <p:txBody>
          <a:bodyPr>
            <a:spAutoFit/>
          </a:bodyPr>
          <a:lstStyle/>
          <a:p>
            <a:r>
              <a:rPr lang="hu-HU" b="1">
                <a:solidFill>
                  <a:srgbClr val="C00000"/>
                </a:solidFill>
              </a:rPr>
              <a:t>NT</a:t>
            </a:r>
            <a:endParaRPr lang="de-DE" b="1">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ctrTitle"/>
          </p:nvPr>
        </p:nvSpPr>
        <p:spPr>
          <a:xfrm>
            <a:off x="685800" y="3254375"/>
            <a:ext cx="7772400" cy="1470025"/>
          </a:xfrm>
        </p:spPr>
        <p:txBody>
          <a:bodyPr/>
          <a:lstStyle/>
          <a:p>
            <a:pPr eaLnBrk="1" hangingPunct="1"/>
            <a:r>
              <a:rPr lang="hu-HU" sz="4000" smtClean="0"/>
              <a:t>Kisgyerekkorban a fej körfogata, az agy térfogata és a frontális és temporális lebenyek kérgének térfogata nagyobb A-ben</a:t>
            </a:r>
            <a:br>
              <a:rPr lang="hu-HU" sz="4000" smtClean="0"/>
            </a:br>
            <a:r>
              <a:rPr lang="hu-HU" sz="4000" smtClean="0"/>
              <a:t/>
            </a:r>
            <a:br>
              <a:rPr lang="hu-HU" sz="4000" smtClean="0"/>
            </a:br>
            <a:r>
              <a:rPr lang="hu-HU" sz="1800" smtClean="0"/>
              <a:t>A: autizmusta</a:t>
            </a:r>
            <a:br>
              <a:rPr lang="hu-HU" sz="1800" smtClean="0"/>
            </a:br>
            <a:r>
              <a:rPr lang="hu-HU" sz="1800" smtClean="0"/>
              <a:t>NT: neurotipikus (kontroll) egyén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screen"/>
          <a:srcRect/>
          <a:stretch>
            <a:fillRect/>
          </a:stretch>
        </p:blipFill>
        <p:spPr bwMode="auto">
          <a:xfrm>
            <a:off x="50800" y="0"/>
            <a:ext cx="6753225" cy="4048125"/>
          </a:xfrm>
          <a:prstGeom prst="rect">
            <a:avLst/>
          </a:prstGeom>
          <a:noFill/>
          <a:ln w="9525">
            <a:noFill/>
            <a:miter lim="800000"/>
            <a:headEnd/>
            <a:tailEnd/>
          </a:ln>
        </p:spPr>
      </p:pic>
      <p:sp>
        <p:nvSpPr>
          <p:cNvPr id="62467" name="Szövegdoboz 2"/>
          <p:cNvSpPr txBox="1">
            <a:spLocks noChangeArrowheads="1"/>
          </p:cNvSpPr>
          <p:nvPr/>
        </p:nvSpPr>
        <p:spPr bwMode="auto">
          <a:xfrm>
            <a:off x="7235825" y="404813"/>
            <a:ext cx="1223963" cy="2862262"/>
          </a:xfrm>
          <a:prstGeom prst="rect">
            <a:avLst/>
          </a:prstGeom>
          <a:noFill/>
          <a:ln w="9525">
            <a:noFill/>
            <a:miter lim="800000"/>
            <a:headEnd/>
            <a:tailEnd/>
          </a:ln>
        </p:spPr>
        <p:txBody>
          <a:bodyPr>
            <a:spAutoFit/>
          </a:bodyPr>
          <a:lstStyle/>
          <a:p>
            <a:r>
              <a:rPr lang="hu-HU"/>
              <a:t>AÉ-ben a Ven denzitás két irányba változhat: high VEN group és low VEN Group</a:t>
            </a:r>
            <a:endParaRPr lang="de-DE"/>
          </a:p>
        </p:txBody>
      </p:sp>
      <p:pic>
        <p:nvPicPr>
          <p:cNvPr id="62468" name="Picture 3"/>
          <p:cNvPicPr>
            <a:picLocks noChangeAspect="1" noChangeArrowheads="1"/>
          </p:cNvPicPr>
          <p:nvPr/>
        </p:nvPicPr>
        <p:blipFill>
          <a:blip r:embed="rId4" cstate="screen"/>
          <a:srcRect/>
          <a:stretch>
            <a:fillRect/>
          </a:stretch>
        </p:blipFill>
        <p:spPr bwMode="auto">
          <a:xfrm>
            <a:off x="5776913" y="4043363"/>
            <a:ext cx="3367087" cy="2814637"/>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églalap 1"/>
          <p:cNvSpPr>
            <a:spLocks noChangeArrowheads="1"/>
          </p:cNvSpPr>
          <p:nvPr/>
        </p:nvSpPr>
        <p:spPr bwMode="auto">
          <a:xfrm>
            <a:off x="0" y="620713"/>
            <a:ext cx="9144000" cy="4154487"/>
          </a:xfrm>
          <a:prstGeom prst="rect">
            <a:avLst/>
          </a:prstGeom>
          <a:noFill/>
          <a:ln w="9525">
            <a:noFill/>
            <a:miter lim="800000"/>
            <a:headEnd/>
            <a:tailEnd/>
          </a:ln>
        </p:spPr>
        <p:txBody>
          <a:bodyPr>
            <a:spAutoFit/>
          </a:bodyPr>
          <a:lstStyle/>
          <a:p>
            <a:r>
              <a:rPr lang="en-US" sz="2400"/>
              <a:t>Because the ACC is strongly implicated in modulating</a:t>
            </a:r>
            <a:r>
              <a:rPr lang="hu-HU" sz="2400"/>
              <a:t> </a:t>
            </a:r>
            <a:r>
              <a:rPr lang="en-US" sz="2400"/>
              <a:t>social interaction, a logical hypothesis is autism cases with</a:t>
            </a:r>
            <a:r>
              <a:rPr lang="hu-HU" sz="2400"/>
              <a:t> </a:t>
            </a:r>
            <a:r>
              <a:rPr lang="en-US" sz="2400"/>
              <a:t>cerebral cortical malformations will exhibit the most severe</a:t>
            </a:r>
            <a:r>
              <a:rPr lang="hu-HU" sz="2400"/>
              <a:t> </a:t>
            </a:r>
            <a:r>
              <a:rPr lang="en-US" sz="2400"/>
              <a:t>autism features. Furthermore, given the suspected role of</a:t>
            </a:r>
            <a:r>
              <a:rPr lang="hu-HU" sz="2400"/>
              <a:t> </a:t>
            </a:r>
            <a:r>
              <a:rPr lang="en-US" sz="2400"/>
              <a:t>VENs in higher-order cognitive and socio-emotional processing,</a:t>
            </a:r>
            <a:r>
              <a:rPr lang="hu-HU" sz="2400"/>
              <a:t> </a:t>
            </a:r>
            <a:r>
              <a:rPr lang="en-US" sz="2400"/>
              <a:t>a logical hypothesis is the cases with </a:t>
            </a:r>
            <a:r>
              <a:rPr lang="hu-HU" sz="2400"/>
              <a:t>d</a:t>
            </a:r>
            <a:r>
              <a:rPr lang="en-US" sz="2400"/>
              <a:t>ecreased</a:t>
            </a:r>
            <a:r>
              <a:rPr lang="hu-HU" sz="2400"/>
              <a:t> </a:t>
            </a:r>
            <a:r>
              <a:rPr lang="en-US" sz="2400"/>
              <a:t>VENs might exhibit the most severe autism symptomotology.</a:t>
            </a:r>
            <a:r>
              <a:rPr lang="hu-HU" sz="2400"/>
              <a:t> </a:t>
            </a:r>
            <a:r>
              <a:rPr lang="en-US" sz="2400"/>
              <a:t>However, it can be seen in Table 3 that the</a:t>
            </a:r>
            <a:r>
              <a:rPr lang="hu-HU" sz="2400"/>
              <a:t> </a:t>
            </a:r>
            <a:r>
              <a:rPr lang="en-US" sz="2400"/>
              <a:t>available clinical data do not support a relationship</a:t>
            </a:r>
            <a:r>
              <a:rPr lang="hu-HU" sz="2400"/>
              <a:t> </a:t>
            </a:r>
            <a:r>
              <a:rPr lang="en-US" sz="2400"/>
              <a:t>between cortical malformations and autism severity or a</a:t>
            </a:r>
            <a:r>
              <a:rPr lang="hu-HU" sz="2400"/>
              <a:t> </a:t>
            </a:r>
            <a:r>
              <a:rPr lang="en-US" sz="2400"/>
              <a:t>relationship between clinical features of autism subjects</a:t>
            </a:r>
            <a:r>
              <a:rPr lang="hu-HU" sz="2400"/>
              <a:t> </a:t>
            </a:r>
            <a:r>
              <a:rPr lang="en-US" sz="2400"/>
              <a:t>and subpopulations of VEN densities.</a:t>
            </a:r>
            <a:endParaRPr lang="de-DE" sz="2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64514" name="Cím 1"/>
          <p:cNvSpPr>
            <a:spLocks noGrp="1"/>
          </p:cNvSpPr>
          <p:nvPr>
            <p:ph type="ctrTitle"/>
          </p:nvPr>
        </p:nvSpPr>
        <p:spPr/>
        <p:txBody>
          <a:bodyPr/>
          <a:lstStyle/>
          <a:p>
            <a:r>
              <a:rPr lang="hu-HU" smtClean="0"/>
              <a:t>GABA</a:t>
            </a:r>
            <a:r>
              <a:rPr lang="hu-HU" baseline="-25000" smtClean="0"/>
              <a:t>A</a:t>
            </a:r>
            <a:r>
              <a:rPr lang="hu-HU" smtClean="0"/>
              <a:t>R</a:t>
            </a:r>
            <a:r>
              <a:rPr lang="hu-HU" baseline="-25000" smtClean="0"/>
              <a:t> </a:t>
            </a:r>
            <a:r>
              <a:rPr lang="hu-HU" smtClean="0"/>
              <a:t>denzitása csökkent az ACC-ben</a:t>
            </a:r>
            <a:endParaRPr lang="de-DE" baseline="-25000" smtClean="0"/>
          </a:p>
        </p:txBody>
      </p:sp>
      <p:sp>
        <p:nvSpPr>
          <p:cNvPr id="64515" name="Alcím 2"/>
          <p:cNvSpPr>
            <a:spLocks noGrp="1"/>
          </p:cNvSpPr>
          <p:nvPr>
            <p:ph type="subTitle" idx="1"/>
          </p:nvPr>
        </p:nvSpPr>
        <p:spPr/>
        <p:txBody>
          <a:bodyPr/>
          <a:lstStyle/>
          <a:p>
            <a:endParaRPr lang="de-DE"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ím 1"/>
          <p:cNvSpPr>
            <a:spLocks noGrp="1"/>
          </p:cNvSpPr>
          <p:nvPr>
            <p:ph type="title"/>
          </p:nvPr>
        </p:nvSpPr>
        <p:spPr/>
        <p:txBody>
          <a:bodyPr/>
          <a:lstStyle/>
          <a:p>
            <a:r>
              <a:rPr lang="hu-HU" sz="3200" smtClean="0"/>
              <a:t>GABA és gátló neurotranszmitterek</a:t>
            </a:r>
            <a:endParaRPr lang="de-DE" sz="3200" smtClean="0"/>
          </a:p>
        </p:txBody>
      </p:sp>
      <p:sp>
        <p:nvSpPr>
          <p:cNvPr id="65539" name="Tartalom helye 2"/>
          <p:cNvSpPr>
            <a:spLocks noGrp="1"/>
          </p:cNvSpPr>
          <p:nvPr>
            <p:ph idx="1"/>
          </p:nvPr>
        </p:nvSpPr>
        <p:spPr/>
        <p:txBody>
          <a:bodyPr/>
          <a:lstStyle/>
          <a:p>
            <a:r>
              <a:rPr lang="hu-HU" sz="2800" smtClean="0"/>
              <a:t>teória: autizmusban felborul az idegsejteket elérő serkentő és gátló bemenetek aránya</a:t>
            </a:r>
          </a:p>
          <a:p>
            <a:r>
              <a:rPr lang="hu-HU" sz="2800" smtClean="0"/>
              <a:t>az autizmusban megfigyelt egyik kromoszómahiba a 15q11-q13 deléciója, ez a szakasz tartalmazza a GABA</a:t>
            </a:r>
            <a:r>
              <a:rPr lang="hu-HU" sz="2800" baseline="-25000" smtClean="0"/>
              <a:t>A</a:t>
            </a:r>
            <a:r>
              <a:rPr lang="hu-HU" sz="2800" smtClean="0"/>
              <a:t>R</a:t>
            </a:r>
            <a:r>
              <a:rPr lang="hu-HU" sz="2800" baseline="-25000" smtClean="0"/>
              <a:t> </a:t>
            </a:r>
            <a:r>
              <a:rPr lang="hu-HU" sz="2800" smtClean="0"/>
              <a:t>géneket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screen"/>
          <a:srcRect/>
          <a:stretch>
            <a:fillRect/>
          </a:stretch>
        </p:blipFill>
        <p:spPr bwMode="auto">
          <a:xfrm>
            <a:off x="755650" y="0"/>
            <a:ext cx="7945438" cy="6858000"/>
          </a:xfrm>
          <a:prstGeom prst="rect">
            <a:avLst/>
          </a:prstGeom>
          <a:noFill/>
          <a:ln w="9525">
            <a:noFill/>
            <a:miter lim="800000"/>
            <a:headEnd/>
            <a:tailEnd/>
          </a:ln>
        </p:spPr>
      </p:pic>
      <p:sp>
        <p:nvSpPr>
          <p:cNvPr id="66563" name="Szövegdoboz 2"/>
          <p:cNvSpPr txBox="1">
            <a:spLocks noChangeArrowheads="1"/>
          </p:cNvSpPr>
          <p:nvPr/>
        </p:nvSpPr>
        <p:spPr bwMode="auto">
          <a:xfrm>
            <a:off x="827088" y="2924175"/>
            <a:ext cx="503237" cy="369888"/>
          </a:xfrm>
          <a:prstGeom prst="rect">
            <a:avLst/>
          </a:prstGeom>
          <a:noFill/>
          <a:ln w="9525">
            <a:noFill/>
            <a:miter lim="800000"/>
            <a:headEnd/>
            <a:tailEnd/>
          </a:ln>
        </p:spPr>
        <p:txBody>
          <a:bodyPr>
            <a:spAutoFit/>
          </a:bodyPr>
          <a:lstStyle/>
          <a:p>
            <a:r>
              <a:rPr lang="hu-HU" b="1">
                <a:solidFill>
                  <a:srgbClr val="C00000"/>
                </a:solidFill>
              </a:rPr>
              <a:t>A</a:t>
            </a:r>
            <a:endParaRPr lang="de-DE" b="1">
              <a:solidFill>
                <a:srgbClr val="C00000"/>
              </a:solidFill>
            </a:endParaRPr>
          </a:p>
        </p:txBody>
      </p:sp>
      <p:sp>
        <p:nvSpPr>
          <p:cNvPr id="66564" name="Szövegdoboz 2"/>
          <p:cNvSpPr txBox="1">
            <a:spLocks noChangeArrowheads="1"/>
          </p:cNvSpPr>
          <p:nvPr/>
        </p:nvSpPr>
        <p:spPr bwMode="auto">
          <a:xfrm>
            <a:off x="7813675" y="2924175"/>
            <a:ext cx="503238" cy="369888"/>
          </a:xfrm>
          <a:prstGeom prst="rect">
            <a:avLst/>
          </a:prstGeom>
          <a:noFill/>
          <a:ln w="9525">
            <a:noFill/>
            <a:miter lim="800000"/>
            <a:headEnd/>
            <a:tailEnd/>
          </a:ln>
        </p:spPr>
        <p:txBody>
          <a:bodyPr>
            <a:spAutoFit/>
          </a:bodyPr>
          <a:lstStyle/>
          <a:p>
            <a:r>
              <a:rPr lang="hu-HU" b="1">
                <a:solidFill>
                  <a:srgbClr val="C00000"/>
                </a:solidFill>
              </a:rPr>
              <a:t>NT</a:t>
            </a:r>
            <a:endParaRPr lang="de-DE" b="1">
              <a:solidFill>
                <a:srgbClr val="C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screen"/>
          <a:srcRect/>
          <a:stretch>
            <a:fillRect/>
          </a:stretch>
        </p:blipFill>
        <p:spPr bwMode="auto">
          <a:xfrm>
            <a:off x="755650" y="0"/>
            <a:ext cx="7042150" cy="6858000"/>
          </a:xfrm>
          <a:prstGeom prst="rect">
            <a:avLst/>
          </a:prstGeom>
          <a:noFill/>
          <a:ln w="9525">
            <a:noFill/>
            <a:miter lim="800000"/>
            <a:headEnd/>
            <a:tailEnd/>
          </a:ln>
        </p:spPr>
      </p:pic>
      <p:sp>
        <p:nvSpPr>
          <p:cNvPr id="67587" name="Szövegdoboz 2"/>
          <p:cNvSpPr txBox="1">
            <a:spLocks noChangeArrowheads="1"/>
          </p:cNvSpPr>
          <p:nvPr/>
        </p:nvSpPr>
        <p:spPr bwMode="auto">
          <a:xfrm>
            <a:off x="827088" y="2924175"/>
            <a:ext cx="503237" cy="369888"/>
          </a:xfrm>
          <a:prstGeom prst="rect">
            <a:avLst/>
          </a:prstGeom>
          <a:noFill/>
          <a:ln w="9525">
            <a:noFill/>
            <a:miter lim="800000"/>
            <a:headEnd/>
            <a:tailEnd/>
          </a:ln>
        </p:spPr>
        <p:txBody>
          <a:bodyPr>
            <a:spAutoFit/>
          </a:bodyPr>
          <a:lstStyle/>
          <a:p>
            <a:r>
              <a:rPr lang="hu-HU" b="1">
                <a:solidFill>
                  <a:srgbClr val="C00000"/>
                </a:solidFill>
              </a:rPr>
              <a:t>A</a:t>
            </a:r>
            <a:endParaRPr lang="de-DE" b="1">
              <a:solidFill>
                <a:srgbClr val="C00000"/>
              </a:solidFill>
            </a:endParaRPr>
          </a:p>
        </p:txBody>
      </p:sp>
      <p:sp>
        <p:nvSpPr>
          <p:cNvPr id="67588" name="Szövegdoboz 2"/>
          <p:cNvSpPr txBox="1">
            <a:spLocks noChangeArrowheads="1"/>
          </p:cNvSpPr>
          <p:nvPr/>
        </p:nvSpPr>
        <p:spPr bwMode="auto">
          <a:xfrm>
            <a:off x="6516688" y="3000375"/>
            <a:ext cx="503237" cy="369888"/>
          </a:xfrm>
          <a:prstGeom prst="rect">
            <a:avLst/>
          </a:prstGeom>
          <a:noFill/>
          <a:ln w="9525">
            <a:noFill/>
            <a:miter lim="800000"/>
            <a:headEnd/>
            <a:tailEnd/>
          </a:ln>
        </p:spPr>
        <p:txBody>
          <a:bodyPr>
            <a:spAutoFit/>
          </a:bodyPr>
          <a:lstStyle/>
          <a:p>
            <a:r>
              <a:rPr lang="hu-HU" b="1">
                <a:solidFill>
                  <a:srgbClr val="C00000"/>
                </a:solidFill>
              </a:rPr>
              <a:t>NT</a:t>
            </a:r>
            <a:endParaRPr lang="de-DE" b="1">
              <a:solidFill>
                <a:srgbClr val="C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hu-HU" smtClean="0"/>
          </a:p>
        </p:txBody>
      </p:sp>
      <p:sp>
        <p:nvSpPr>
          <p:cNvPr id="68611" name="Rectangle 3"/>
          <p:cNvSpPr>
            <a:spLocks noGrp="1" noChangeArrowheads="1"/>
          </p:cNvSpPr>
          <p:nvPr>
            <p:ph type="body" idx="1"/>
          </p:nvPr>
        </p:nvSpPr>
        <p:spPr/>
        <p:txBody>
          <a:bodyPr/>
          <a:lstStyle/>
          <a:p>
            <a:pPr>
              <a:lnSpc>
                <a:spcPct val="80000"/>
              </a:lnSpc>
            </a:pPr>
            <a:r>
              <a:rPr lang="hu-HU" sz="2800" smtClean="0"/>
              <a:t>népszerű teória: autizmusban megnő a kortex ingerelhetősége, megnő az excitabilitás: fokozott glutamáterg transzmisszió</a:t>
            </a:r>
          </a:p>
          <a:p>
            <a:pPr>
              <a:lnSpc>
                <a:spcPct val="80000"/>
              </a:lnSpc>
            </a:pPr>
            <a:r>
              <a:rPr lang="hu-HU" sz="2800" smtClean="0"/>
              <a:t>vagy csökken a gátlás: csökkent GABAerg jelátvitel</a:t>
            </a:r>
          </a:p>
          <a:p>
            <a:pPr>
              <a:lnSpc>
                <a:spcPct val="80000"/>
              </a:lnSpc>
            </a:pPr>
            <a:r>
              <a:rPr lang="hu-HU" sz="2800" smtClean="0"/>
              <a:t>az ilyen kéreg funkcionálisan kevésbé differenciált, amely mind az érzékelést, mind a megismerést, mind a motoros szabályozást gátolja</a:t>
            </a:r>
          </a:p>
          <a:p>
            <a:pPr>
              <a:lnSpc>
                <a:spcPct val="80000"/>
              </a:lnSpc>
            </a:pPr>
            <a:r>
              <a:rPr lang="hu-HU" sz="2800" smtClean="0"/>
              <a:t>a túl zajos kéreg (hiperexcitábilis, funkcionálisan nem differenciáló) már magában instabil és hajlamos epilepsziára</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sp>
        <p:nvSpPr>
          <p:cNvPr id="69634" name="Cím 1"/>
          <p:cNvSpPr>
            <a:spLocks noGrp="1"/>
          </p:cNvSpPr>
          <p:nvPr>
            <p:ph type="ctrTitle"/>
          </p:nvPr>
        </p:nvSpPr>
        <p:spPr/>
        <p:txBody>
          <a:bodyPr/>
          <a:lstStyle/>
          <a:p>
            <a:r>
              <a:rPr lang="hu-HU" smtClean="0"/>
              <a:t>A temporális kéreg elváltozásai</a:t>
            </a:r>
            <a:endParaRPr lang="de-DE" smtClean="0"/>
          </a:p>
        </p:txBody>
      </p:sp>
      <p:sp>
        <p:nvSpPr>
          <p:cNvPr id="69635" name="Alcím 2"/>
          <p:cNvSpPr>
            <a:spLocks noGrp="1"/>
          </p:cNvSpPr>
          <p:nvPr>
            <p:ph type="subTitle" idx="1"/>
          </p:nvPr>
        </p:nvSpPr>
        <p:spPr/>
        <p:txBody>
          <a:bodyPr/>
          <a:lstStyle/>
          <a:p>
            <a:endParaRPr lang="de-DE" smtClean="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Csoportba foglalás 5"/>
          <p:cNvGrpSpPr>
            <a:grpSpLocks/>
          </p:cNvGrpSpPr>
          <p:nvPr/>
        </p:nvGrpSpPr>
        <p:grpSpPr bwMode="auto">
          <a:xfrm>
            <a:off x="0" y="0"/>
            <a:ext cx="5184775" cy="6858000"/>
            <a:chOff x="1331913" y="0"/>
            <a:chExt cx="5184775" cy="6858000"/>
          </a:xfrm>
        </p:grpSpPr>
        <p:pic>
          <p:nvPicPr>
            <p:cNvPr id="70661" name="Picture 2"/>
            <p:cNvPicPr>
              <a:picLocks noChangeAspect="1" noChangeArrowheads="1"/>
            </p:cNvPicPr>
            <p:nvPr/>
          </p:nvPicPr>
          <p:blipFill>
            <a:blip r:embed="rId3" cstate="screen"/>
            <a:srcRect/>
            <a:stretch>
              <a:fillRect/>
            </a:stretch>
          </p:blipFill>
          <p:spPr bwMode="auto">
            <a:xfrm>
              <a:off x="2051050" y="0"/>
              <a:ext cx="3421063" cy="6858000"/>
            </a:xfrm>
            <a:prstGeom prst="rect">
              <a:avLst/>
            </a:prstGeom>
            <a:noFill/>
            <a:ln w="9525">
              <a:noFill/>
              <a:miter lim="800000"/>
              <a:headEnd/>
              <a:tailEnd/>
            </a:ln>
          </p:spPr>
        </p:pic>
        <p:sp>
          <p:nvSpPr>
            <p:cNvPr id="70662" name="Szövegdoboz 4"/>
            <p:cNvSpPr txBox="1">
              <a:spLocks noChangeArrowheads="1"/>
            </p:cNvSpPr>
            <p:nvPr/>
          </p:nvSpPr>
          <p:spPr bwMode="auto">
            <a:xfrm>
              <a:off x="1331913" y="2276475"/>
              <a:ext cx="647700" cy="369888"/>
            </a:xfrm>
            <a:prstGeom prst="rect">
              <a:avLst/>
            </a:prstGeom>
            <a:noFill/>
            <a:ln w="9525">
              <a:noFill/>
              <a:miter lim="800000"/>
              <a:headEnd/>
              <a:tailEnd/>
            </a:ln>
          </p:spPr>
          <p:txBody>
            <a:bodyPr>
              <a:spAutoFit/>
            </a:bodyPr>
            <a:lstStyle/>
            <a:p>
              <a:r>
                <a:rPr lang="hu-HU" b="1">
                  <a:solidFill>
                    <a:srgbClr val="C00000"/>
                  </a:solidFill>
                </a:rPr>
                <a:t>NT</a:t>
              </a:r>
              <a:endParaRPr lang="de-DE" b="1">
                <a:solidFill>
                  <a:srgbClr val="C00000"/>
                </a:solidFill>
              </a:endParaRPr>
            </a:p>
          </p:txBody>
        </p:sp>
        <p:sp>
          <p:nvSpPr>
            <p:cNvPr id="70663" name="Szövegdoboz 5"/>
            <p:cNvSpPr txBox="1">
              <a:spLocks noChangeArrowheads="1"/>
            </p:cNvSpPr>
            <p:nvPr/>
          </p:nvSpPr>
          <p:spPr bwMode="auto">
            <a:xfrm>
              <a:off x="5580063" y="2276475"/>
              <a:ext cx="936625" cy="369888"/>
            </a:xfrm>
            <a:prstGeom prst="rect">
              <a:avLst/>
            </a:prstGeom>
            <a:noFill/>
            <a:ln w="9525">
              <a:noFill/>
              <a:miter lim="800000"/>
              <a:headEnd/>
              <a:tailEnd/>
            </a:ln>
          </p:spPr>
          <p:txBody>
            <a:bodyPr>
              <a:spAutoFit/>
            </a:bodyPr>
            <a:lstStyle/>
            <a:p>
              <a:r>
                <a:rPr lang="hu-HU" b="1">
                  <a:solidFill>
                    <a:srgbClr val="C00000"/>
                  </a:solidFill>
                </a:rPr>
                <a:t>AUT</a:t>
              </a:r>
              <a:endParaRPr lang="de-DE" b="1">
                <a:solidFill>
                  <a:srgbClr val="C00000"/>
                </a:solidFill>
              </a:endParaRPr>
            </a:p>
          </p:txBody>
        </p:sp>
      </p:grpSp>
      <p:pic>
        <p:nvPicPr>
          <p:cNvPr id="70659" name="Picture 8" descr="http://upload.wikimedia.org/wikipedia/commons/7/7e/Gray727_fusiform_gyrus.png"/>
          <p:cNvPicPr>
            <a:picLocks noChangeAspect="1" noChangeArrowheads="1"/>
          </p:cNvPicPr>
          <p:nvPr/>
        </p:nvPicPr>
        <p:blipFill>
          <a:blip r:embed="rId4" cstate="screen"/>
          <a:srcRect/>
          <a:stretch>
            <a:fillRect/>
          </a:stretch>
        </p:blipFill>
        <p:spPr bwMode="auto">
          <a:xfrm>
            <a:off x="4284663" y="3644900"/>
            <a:ext cx="4697412" cy="2736850"/>
          </a:xfrm>
          <a:prstGeom prst="rect">
            <a:avLst/>
          </a:prstGeom>
          <a:noFill/>
          <a:ln w="9525">
            <a:noFill/>
            <a:miter lim="800000"/>
            <a:headEnd/>
            <a:tailEnd/>
          </a:ln>
        </p:spPr>
      </p:pic>
      <p:sp>
        <p:nvSpPr>
          <p:cNvPr id="70660" name="Szövegdoboz 7"/>
          <p:cNvSpPr txBox="1">
            <a:spLocks noChangeArrowheads="1"/>
          </p:cNvSpPr>
          <p:nvPr/>
        </p:nvSpPr>
        <p:spPr bwMode="auto">
          <a:xfrm>
            <a:off x="4500563" y="549275"/>
            <a:ext cx="4356100" cy="1476375"/>
          </a:xfrm>
          <a:prstGeom prst="rect">
            <a:avLst/>
          </a:prstGeom>
          <a:noFill/>
          <a:ln w="9525">
            <a:noFill/>
            <a:miter lim="800000"/>
            <a:headEnd/>
            <a:tailEnd/>
          </a:ln>
        </p:spPr>
        <p:txBody>
          <a:bodyPr>
            <a:spAutoFit/>
          </a:bodyPr>
          <a:lstStyle/>
          <a:p>
            <a:r>
              <a:rPr lang="hu-HU"/>
              <a:t>A temporális lebeny gyrus fusiformisát vizsgálták: ez tulajdonképpen a gyrus occipitotemporalis lateralis, amelynek sérülése az arc felismerését gátolja (prosopagnosia)</a:t>
            </a:r>
            <a:endParaRPr lang="de-DE"/>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screen"/>
          <a:srcRect/>
          <a:stretch>
            <a:fillRect/>
          </a:stretch>
        </p:blipFill>
        <p:spPr bwMode="auto">
          <a:xfrm>
            <a:off x="0" y="260350"/>
            <a:ext cx="2919413" cy="5545138"/>
          </a:xfrm>
          <a:prstGeom prst="rect">
            <a:avLst/>
          </a:prstGeom>
          <a:noFill/>
          <a:ln w="9525">
            <a:noFill/>
            <a:miter lim="800000"/>
            <a:headEnd/>
            <a:tailEnd/>
          </a:ln>
        </p:spPr>
      </p:pic>
      <p:pic>
        <p:nvPicPr>
          <p:cNvPr id="71683" name="Picture 3"/>
          <p:cNvPicPr>
            <a:picLocks noChangeAspect="1" noChangeArrowheads="1"/>
          </p:cNvPicPr>
          <p:nvPr/>
        </p:nvPicPr>
        <p:blipFill>
          <a:blip r:embed="rId4" cstate="screen"/>
          <a:srcRect/>
          <a:stretch>
            <a:fillRect/>
          </a:stretch>
        </p:blipFill>
        <p:spPr bwMode="auto">
          <a:xfrm>
            <a:off x="3276600" y="0"/>
            <a:ext cx="3049588" cy="6834188"/>
          </a:xfrm>
          <a:prstGeom prst="rect">
            <a:avLst/>
          </a:prstGeom>
          <a:noFill/>
          <a:ln w="9525">
            <a:noFill/>
            <a:miter lim="800000"/>
            <a:headEnd/>
            <a:tailEnd/>
          </a:ln>
        </p:spPr>
      </p:pic>
      <p:sp>
        <p:nvSpPr>
          <p:cNvPr id="71684" name="Szövegdoboz 3"/>
          <p:cNvSpPr txBox="1">
            <a:spLocks noChangeArrowheads="1"/>
          </p:cNvSpPr>
          <p:nvPr/>
        </p:nvSpPr>
        <p:spPr bwMode="auto">
          <a:xfrm>
            <a:off x="6588125" y="981075"/>
            <a:ext cx="2376488" cy="2030413"/>
          </a:xfrm>
          <a:prstGeom prst="rect">
            <a:avLst/>
          </a:prstGeom>
          <a:noFill/>
          <a:ln w="9525">
            <a:noFill/>
            <a:miter lim="800000"/>
            <a:headEnd/>
            <a:tailEnd/>
          </a:ln>
        </p:spPr>
        <p:txBody>
          <a:bodyPr>
            <a:spAutoFit/>
          </a:bodyPr>
          <a:lstStyle/>
          <a:p>
            <a:r>
              <a:rPr lang="hu-HU"/>
              <a:t>Összneuronszám a nagyagykéregben átlagban (CGR), a látókéregben (area 17) és a gyrus fusiformis 6 sejtrétegében (FG)</a:t>
            </a:r>
            <a:endParaRPr lang="de-D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over"/>
          <p:cNvPicPr>
            <a:picLocks noChangeAspect="1" noChangeArrowheads="1"/>
          </p:cNvPicPr>
          <p:nvPr/>
        </p:nvPicPr>
        <p:blipFill>
          <a:blip r:embed="rId3" cstate="screen"/>
          <a:srcRect/>
          <a:stretch>
            <a:fillRect/>
          </a:stretch>
        </p:blipFill>
        <p:spPr bwMode="auto">
          <a:xfrm>
            <a:off x="269875" y="76200"/>
            <a:ext cx="8459788" cy="6723063"/>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screen"/>
          <a:srcRect/>
          <a:stretch>
            <a:fillRect/>
          </a:stretch>
        </p:blipFill>
        <p:spPr bwMode="auto">
          <a:xfrm>
            <a:off x="0" y="549275"/>
            <a:ext cx="2762250" cy="5400675"/>
          </a:xfrm>
          <a:prstGeom prst="rect">
            <a:avLst/>
          </a:prstGeom>
          <a:noFill/>
          <a:ln w="9525">
            <a:noFill/>
            <a:miter lim="800000"/>
            <a:headEnd/>
            <a:tailEnd/>
          </a:ln>
        </p:spPr>
      </p:pic>
      <p:pic>
        <p:nvPicPr>
          <p:cNvPr id="72707" name="Picture 3"/>
          <p:cNvPicPr>
            <a:picLocks noChangeAspect="1" noChangeArrowheads="1"/>
          </p:cNvPicPr>
          <p:nvPr/>
        </p:nvPicPr>
        <p:blipFill>
          <a:blip r:embed="rId3" cstate="screen"/>
          <a:srcRect/>
          <a:stretch>
            <a:fillRect/>
          </a:stretch>
        </p:blipFill>
        <p:spPr bwMode="auto">
          <a:xfrm>
            <a:off x="3006725" y="549275"/>
            <a:ext cx="2743200" cy="5400675"/>
          </a:xfrm>
          <a:prstGeom prst="rect">
            <a:avLst/>
          </a:prstGeom>
          <a:noFill/>
          <a:ln w="9525">
            <a:noFill/>
            <a:miter lim="800000"/>
            <a:headEnd/>
            <a:tailEnd/>
          </a:ln>
        </p:spPr>
      </p:pic>
      <p:sp>
        <p:nvSpPr>
          <p:cNvPr id="72708" name="Szövegdoboz 3"/>
          <p:cNvSpPr txBox="1">
            <a:spLocks noChangeArrowheads="1"/>
          </p:cNvSpPr>
          <p:nvPr/>
        </p:nvSpPr>
        <p:spPr bwMode="auto">
          <a:xfrm>
            <a:off x="5867400" y="1989138"/>
            <a:ext cx="2592388" cy="1754187"/>
          </a:xfrm>
          <a:prstGeom prst="rect">
            <a:avLst/>
          </a:prstGeom>
          <a:noFill/>
          <a:ln w="9525">
            <a:noFill/>
            <a:miter lim="800000"/>
            <a:headEnd/>
            <a:tailEnd/>
          </a:ln>
        </p:spPr>
        <p:txBody>
          <a:bodyPr>
            <a:spAutoFit/>
          </a:bodyPr>
          <a:lstStyle/>
          <a:p>
            <a:r>
              <a:rPr lang="hu-HU"/>
              <a:t>Átlagos perikarion térfogat a látókéregben (area 17) és a gyrus fusiformis 6 sejtrétegében (FG)</a:t>
            </a:r>
            <a:endParaRPr lang="de-DE"/>
          </a:p>
          <a:p>
            <a:endParaRPr lang="de-DE"/>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ím 1"/>
          <p:cNvSpPr>
            <a:spLocks noGrp="1"/>
          </p:cNvSpPr>
          <p:nvPr>
            <p:ph type="title"/>
          </p:nvPr>
        </p:nvSpPr>
        <p:spPr/>
        <p:txBody>
          <a:bodyPr/>
          <a:lstStyle/>
          <a:p>
            <a:endParaRPr lang="de-DE" smtClean="0"/>
          </a:p>
        </p:txBody>
      </p:sp>
      <p:sp>
        <p:nvSpPr>
          <p:cNvPr id="73731" name="Tartalom helye 3"/>
          <p:cNvSpPr>
            <a:spLocks noGrp="1"/>
          </p:cNvSpPr>
          <p:nvPr>
            <p:ph idx="1"/>
          </p:nvPr>
        </p:nvSpPr>
        <p:spPr>
          <a:xfrm>
            <a:off x="457200" y="1600200"/>
            <a:ext cx="8229600" cy="3144838"/>
          </a:xfrm>
        </p:spPr>
        <p:txBody>
          <a:bodyPr>
            <a:spAutoFit/>
          </a:bodyPr>
          <a:lstStyle/>
          <a:p>
            <a:r>
              <a:rPr lang="hu-HU" smtClean="0"/>
              <a:t>Mind a sejtszám, mind a sejttérfogat igazából csak a FG mélyebb rétegeiben csökkent (4-23 éves autisták)</a:t>
            </a:r>
          </a:p>
          <a:p>
            <a:r>
              <a:rPr lang="hu-HU" smtClean="0"/>
              <a:t>Az MRI vizsgálatok szerint a temporális kéreg vastagsága nő kisgyermekkorban (6 éves korig)</a:t>
            </a:r>
            <a:endParaRPr lang="de-DE" smtClean="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srcRect/>
          <a:tile tx="0" ty="0" sx="100000" sy="100000" flip="none" algn="tl"/>
        </a:blipFill>
        <a:effectLst/>
      </p:bgPr>
    </p:bg>
    <p:spTree>
      <p:nvGrpSpPr>
        <p:cNvPr id="1" name=""/>
        <p:cNvGrpSpPr/>
        <p:nvPr/>
      </p:nvGrpSpPr>
      <p:grpSpPr>
        <a:xfrm>
          <a:off x="0" y="0"/>
          <a:ext cx="0" cy="0"/>
          <a:chOff x="0" y="0"/>
          <a:chExt cx="0" cy="0"/>
        </a:xfrm>
      </p:grpSpPr>
      <p:sp>
        <p:nvSpPr>
          <p:cNvPr id="74754" name="Cím 3"/>
          <p:cNvSpPr>
            <a:spLocks noGrp="1"/>
          </p:cNvSpPr>
          <p:nvPr>
            <p:ph type="ctrTitle"/>
          </p:nvPr>
        </p:nvSpPr>
        <p:spPr/>
        <p:txBody>
          <a:bodyPr/>
          <a:lstStyle/>
          <a:p>
            <a:r>
              <a:rPr lang="hu-HU" smtClean="0"/>
              <a:t>Az amygdala elváltozásai MRI-vel</a:t>
            </a:r>
            <a:endParaRPr lang="de-DE" smtClean="0"/>
          </a:p>
        </p:txBody>
      </p:sp>
      <p:sp>
        <p:nvSpPr>
          <p:cNvPr id="74755" name="Alcím 4"/>
          <p:cNvSpPr>
            <a:spLocks noGrp="1"/>
          </p:cNvSpPr>
          <p:nvPr>
            <p:ph type="subTitle" idx="1"/>
          </p:nvPr>
        </p:nvSpPr>
        <p:spPr/>
        <p:txBody>
          <a:bodyPr/>
          <a:lstStyle/>
          <a:p>
            <a:endParaRPr lang="de-DE" smtClean="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screen"/>
          <a:srcRect/>
          <a:stretch>
            <a:fillRect/>
          </a:stretch>
        </p:blipFill>
        <p:spPr bwMode="auto">
          <a:xfrm>
            <a:off x="1295400" y="142875"/>
            <a:ext cx="6553200" cy="657225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p:cNvPicPr>
            <a:picLocks noChangeAspect="1" noChangeArrowheads="1"/>
          </p:cNvPicPr>
          <p:nvPr/>
        </p:nvPicPr>
        <p:blipFill>
          <a:blip r:embed="rId3" cstate="screen"/>
          <a:srcRect/>
          <a:stretch>
            <a:fillRect/>
          </a:stretch>
        </p:blipFill>
        <p:spPr bwMode="auto">
          <a:xfrm>
            <a:off x="1547813" y="404813"/>
            <a:ext cx="6430962" cy="2952750"/>
          </a:xfrm>
          <a:prstGeom prst="rect">
            <a:avLst/>
          </a:prstGeom>
          <a:noFill/>
          <a:ln w="9525">
            <a:noFill/>
            <a:miter lim="800000"/>
            <a:headEnd/>
            <a:tailEnd/>
          </a:ln>
        </p:spPr>
      </p:pic>
      <p:sp>
        <p:nvSpPr>
          <p:cNvPr id="76803" name="Szövegdoboz 5"/>
          <p:cNvSpPr txBox="1">
            <a:spLocks noChangeArrowheads="1"/>
          </p:cNvSpPr>
          <p:nvPr/>
        </p:nvSpPr>
        <p:spPr bwMode="auto">
          <a:xfrm>
            <a:off x="0" y="1700213"/>
            <a:ext cx="1258888" cy="647700"/>
          </a:xfrm>
          <a:prstGeom prst="rect">
            <a:avLst/>
          </a:prstGeom>
          <a:noFill/>
          <a:ln w="9525">
            <a:noFill/>
            <a:miter lim="800000"/>
            <a:headEnd/>
            <a:tailEnd/>
          </a:ln>
        </p:spPr>
        <p:txBody>
          <a:bodyPr>
            <a:spAutoFit/>
          </a:bodyPr>
          <a:lstStyle/>
          <a:p>
            <a:r>
              <a:rPr lang="hu-HU"/>
              <a:t>autista fiúk</a:t>
            </a:r>
            <a:endParaRPr lang="de-DE"/>
          </a:p>
        </p:txBody>
      </p:sp>
      <p:pic>
        <p:nvPicPr>
          <p:cNvPr id="76804" name="Picture 4"/>
          <p:cNvPicPr>
            <a:picLocks noChangeAspect="1" noChangeArrowheads="1"/>
          </p:cNvPicPr>
          <p:nvPr/>
        </p:nvPicPr>
        <p:blipFill>
          <a:blip r:embed="rId4" cstate="screen"/>
          <a:srcRect/>
          <a:stretch>
            <a:fillRect/>
          </a:stretch>
        </p:blipFill>
        <p:spPr bwMode="auto">
          <a:xfrm>
            <a:off x="1547813" y="3429000"/>
            <a:ext cx="6408737" cy="3095625"/>
          </a:xfrm>
          <a:prstGeom prst="rect">
            <a:avLst/>
          </a:prstGeom>
          <a:noFill/>
          <a:ln w="9525">
            <a:noFill/>
            <a:miter lim="800000"/>
            <a:headEnd/>
            <a:tailEnd/>
          </a:ln>
        </p:spPr>
      </p:pic>
      <p:sp>
        <p:nvSpPr>
          <p:cNvPr id="76805" name="Szövegdoboz 7"/>
          <p:cNvSpPr txBox="1">
            <a:spLocks noChangeArrowheads="1"/>
          </p:cNvSpPr>
          <p:nvPr/>
        </p:nvSpPr>
        <p:spPr bwMode="auto">
          <a:xfrm>
            <a:off x="0" y="4724400"/>
            <a:ext cx="1258888" cy="647700"/>
          </a:xfrm>
          <a:prstGeom prst="rect">
            <a:avLst/>
          </a:prstGeom>
          <a:noFill/>
          <a:ln w="9525">
            <a:noFill/>
            <a:miter lim="800000"/>
            <a:headEnd/>
            <a:tailEnd/>
          </a:ln>
        </p:spPr>
        <p:txBody>
          <a:bodyPr>
            <a:spAutoFit/>
          </a:bodyPr>
          <a:lstStyle/>
          <a:p>
            <a:r>
              <a:rPr lang="hu-HU"/>
              <a:t>autista lányok</a:t>
            </a:r>
            <a:endParaRPr lang="de-DE"/>
          </a:p>
        </p:txBody>
      </p:sp>
      <p:sp>
        <p:nvSpPr>
          <p:cNvPr id="76806" name="Szövegdoboz 8"/>
          <p:cNvSpPr txBox="1">
            <a:spLocks noChangeArrowheads="1"/>
          </p:cNvSpPr>
          <p:nvPr/>
        </p:nvSpPr>
        <p:spPr bwMode="auto">
          <a:xfrm>
            <a:off x="0" y="3213100"/>
            <a:ext cx="1331913" cy="646113"/>
          </a:xfrm>
          <a:prstGeom prst="rect">
            <a:avLst/>
          </a:prstGeom>
          <a:noFill/>
          <a:ln w="9525">
            <a:noFill/>
            <a:miter lim="800000"/>
            <a:headEnd/>
            <a:tailEnd/>
          </a:ln>
        </p:spPr>
        <p:txBody>
          <a:bodyPr>
            <a:spAutoFit/>
          </a:bodyPr>
          <a:lstStyle/>
          <a:p>
            <a:r>
              <a:rPr lang="hu-HU"/>
              <a:t>3-4 éves kor közötti</a:t>
            </a:r>
            <a:endParaRPr lang="de-DE"/>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screen"/>
          <a:srcRect/>
          <a:stretch>
            <a:fillRect/>
          </a:stretch>
        </p:blipFill>
        <p:spPr bwMode="auto">
          <a:xfrm>
            <a:off x="0" y="981075"/>
            <a:ext cx="9139238" cy="4103688"/>
          </a:xfrm>
          <a:prstGeom prst="rect">
            <a:avLst/>
          </a:prstGeom>
          <a:noFill/>
          <a:ln w="9525">
            <a:noFill/>
            <a:miter lim="800000"/>
            <a:headEnd/>
            <a:tailEnd/>
          </a:ln>
        </p:spPr>
      </p:pic>
      <p:sp>
        <p:nvSpPr>
          <p:cNvPr id="77827" name="Szövegdoboz 2"/>
          <p:cNvSpPr txBox="1">
            <a:spLocks noChangeArrowheads="1"/>
          </p:cNvSpPr>
          <p:nvPr/>
        </p:nvSpPr>
        <p:spPr bwMode="auto">
          <a:xfrm>
            <a:off x="1908175" y="5229225"/>
            <a:ext cx="5543550" cy="369888"/>
          </a:xfrm>
          <a:prstGeom prst="rect">
            <a:avLst/>
          </a:prstGeom>
          <a:noFill/>
          <a:ln w="9525">
            <a:noFill/>
            <a:miter lim="800000"/>
            <a:headEnd/>
            <a:tailEnd/>
          </a:ln>
        </p:spPr>
        <p:txBody>
          <a:bodyPr>
            <a:spAutoFit/>
          </a:bodyPr>
          <a:lstStyle/>
          <a:p>
            <a:r>
              <a:rPr lang="hu-HU"/>
              <a:t>Később, 14-18 éves korra, ez a különbség eltűnik</a:t>
            </a:r>
            <a:endParaRPr lang="de-DE"/>
          </a:p>
        </p:txBody>
      </p:sp>
      <p:sp>
        <p:nvSpPr>
          <p:cNvPr id="77828" name="Szövegdoboz 3"/>
          <p:cNvSpPr txBox="1">
            <a:spLocks noChangeArrowheads="1"/>
          </p:cNvSpPr>
          <p:nvPr/>
        </p:nvSpPr>
        <p:spPr bwMode="auto">
          <a:xfrm>
            <a:off x="1476375" y="476250"/>
            <a:ext cx="1655763" cy="369888"/>
          </a:xfrm>
          <a:prstGeom prst="rect">
            <a:avLst/>
          </a:prstGeom>
          <a:noFill/>
          <a:ln w="9525">
            <a:noFill/>
            <a:miter lim="800000"/>
            <a:headEnd/>
            <a:tailEnd/>
          </a:ln>
        </p:spPr>
        <p:txBody>
          <a:bodyPr>
            <a:spAutoFit/>
          </a:bodyPr>
          <a:lstStyle/>
          <a:p>
            <a:r>
              <a:rPr lang="hu-HU"/>
              <a:t>bal amygdala</a:t>
            </a:r>
            <a:endParaRPr lang="de-DE"/>
          </a:p>
        </p:txBody>
      </p:sp>
      <p:sp>
        <p:nvSpPr>
          <p:cNvPr id="77829" name="Szövegdoboz 4"/>
          <p:cNvSpPr txBox="1">
            <a:spLocks noChangeArrowheads="1"/>
          </p:cNvSpPr>
          <p:nvPr/>
        </p:nvSpPr>
        <p:spPr bwMode="auto">
          <a:xfrm>
            <a:off x="6588125" y="476250"/>
            <a:ext cx="1944688" cy="369888"/>
          </a:xfrm>
          <a:prstGeom prst="rect">
            <a:avLst/>
          </a:prstGeom>
          <a:noFill/>
          <a:ln w="9525">
            <a:noFill/>
            <a:miter lim="800000"/>
            <a:headEnd/>
            <a:tailEnd/>
          </a:ln>
        </p:spPr>
        <p:txBody>
          <a:bodyPr>
            <a:spAutoFit/>
          </a:bodyPr>
          <a:lstStyle/>
          <a:p>
            <a:r>
              <a:rPr lang="hu-HU"/>
              <a:t>jobb amygdala</a:t>
            </a:r>
            <a:endParaRPr lang="de-DE"/>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screen"/>
          <a:srcRect/>
          <a:stretch>
            <a:fillRect/>
          </a:stretch>
        </p:blipFill>
        <p:spPr bwMode="auto">
          <a:xfrm>
            <a:off x="0" y="692150"/>
            <a:ext cx="9178925" cy="4321175"/>
          </a:xfrm>
          <a:prstGeom prst="rect">
            <a:avLst/>
          </a:prstGeom>
          <a:noFill/>
          <a:ln w="9525">
            <a:noFill/>
            <a:miter lim="800000"/>
            <a:headEnd/>
            <a:tailEnd/>
          </a:ln>
        </p:spPr>
      </p:pic>
      <p:sp>
        <p:nvSpPr>
          <p:cNvPr id="78851" name="Szövegdoboz 2"/>
          <p:cNvSpPr txBox="1">
            <a:spLocks noChangeArrowheads="1"/>
          </p:cNvSpPr>
          <p:nvPr/>
        </p:nvSpPr>
        <p:spPr bwMode="auto">
          <a:xfrm>
            <a:off x="971550" y="5373688"/>
            <a:ext cx="6769100" cy="646112"/>
          </a:xfrm>
          <a:prstGeom prst="rect">
            <a:avLst/>
          </a:prstGeom>
          <a:noFill/>
          <a:ln w="9525">
            <a:noFill/>
            <a:miter lim="800000"/>
            <a:headEnd/>
            <a:tailEnd/>
          </a:ln>
        </p:spPr>
        <p:txBody>
          <a:bodyPr>
            <a:spAutoFit/>
          </a:bodyPr>
          <a:lstStyle/>
          <a:p>
            <a:r>
              <a:rPr lang="hu-HU"/>
              <a:t>Az amygdalával ellentétben a hippocampus minden életkorban nagyobb marad autistákban</a:t>
            </a:r>
            <a:endParaRPr lang="de-DE"/>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ím 1"/>
          <p:cNvSpPr>
            <a:spLocks noGrp="1"/>
          </p:cNvSpPr>
          <p:nvPr>
            <p:ph type="title"/>
          </p:nvPr>
        </p:nvSpPr>
        <p:spPr/>
        <p:txBody>
          <a:bodyPr/>
          <a:lstStyle/>
          <a:p>
            <a:endParaRPr lang="de-DE" smtClean="0"/>
          </a:p>
        </p:txBody>
      </p:sp>
      <p:sp>
        <p:nvSpPr>
          <p:cNvPr id="79875" name="Tartalom helye 2"/>
          <p:cNvSpPr>
            <a:spLocks noGrp="1"/>
          </p:cNvSpPr>
          <p:nvPr>
            <p:ph idx="1"/>
          </p:nvPr>
        </p:nvSpPr>
        <p:spPr/>
        <p:txBody>
          <a:bodyPr/>
          <a:lstStyle/>
          <a:p>
            <a:r>
              <a:rPr lang="hu-HU" sz="2800" smtClean="0"/>
              <a:t>Amgdala: a szociális viselkedés/kognitív folyamatok egyik kivitelezője</a:t>
            </a:r>
          </a:p>
          <a:p>
            <a:r>
              <a:rPr lang="hu-HU" sz="2800" smtClean="0"/>
              <a:t>arcfelismerés, emóciók azonosítása, emóciótartalmú események emlékezetbe vitele, jutalmazás</a:t>
            </a:r>
          </a:p>
          <a:p>
            <a:r>
              <a:rPr lang="hu-HU" sz="2800" smtClean="0"/>
              <a:t>ember: amygdala sérülés nem vált ki autizmust</a:t>
            </a:r>
          </a:p>
          <a:p>
            <a:r>
              <a:rPr lang="hu-HU" sz="2800" smtClean="0"/>
              <a:t>az autisták megnagyobbodott amygdalája a szorongás miatt van?</a:t>
            </a:r>
          </a:p>
          <a:p>
            <a:endParaRPr lang="de-DE" smtClean="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ím 1"/>
          <p:cNvSpPr>
            <a:spLocks noGrp="1"/>
          </p:cNvSpPr>
          <p:nvPr>
            <p:ph type="title"/>
          </p:nvPr>
        </p:nvSpPr>
        <p:spPr/>
        <p:txBody>
          <a:bodyPr/>
          <a:lstStyle/>
          <a:p>
            <a:endParaRPr lang="de-DE" smtClean="0"/>
          </a:p>
        </p:txBody>
      </p:sp>
      <p:sp>
        <p:nvSpPr>
          <p:cNvPr id="80899" name="Tartalom helye 2"/>
          <p:cNvSpPr>
            <a:spLocks noGrp="1"/>
          </p:cNvSpPr>
          <p:nvPr>
            <p:ph idx="1"/>
          </p:nvPr>
        </p:nvSpPr>
        <p:spPr/>
        <p:txBody>
          <a:bodyPr/>
          <a:lstStyle/>
          <a:p>
            <a:r>
              <a:rPr lang="hu-HU" dirty="0" smtClean="0"/>
              <a:t>Az MRI eredményekkel ellentétben az egyetlen morfológiai vizsgálat azt találta, hogy az amygdala egyes részein a </a:t>
            </a:r>
            <a:r>
              <a:rPr lang="hu-HU" dirty="0" err="1" smtClean="0"/>
              <a:t>neuronszám</a:t>
            </a:r>
            <a:r>
              <a:rPr lang="hu-HU" dirty="0" smtClean="0"/>
              <a:t> (és így az </a:t>
            </a:r>
            <a:r>
              <a:rPr lang="hu-HU" dirty="0" err="1" smtClean="0"/>
              <a:t>összneuronszám</a:t>
            </a:r>
            <a:r>
              <a:rPr lang="hu-HU" dirty="0" smtClean="0"/>
              <a:t> is) csökkent…</a:t>
            </a:r>
          </a:p>
          <a:p>
            <a:r>
              <a:rPr lang="hu-HU" dirty="0" smtClean="0"/>
              <a:t>kiegészítés: a jobb amygdala 16%-kal nagyobb olyan, egészséges gyermekekben, akik állandó szorongás alatt élnek (</a:t>
            </a:r>
            <a:r>
              <a:rPr lang="de-DE" sz="1400" dirty="0" smtClean="0"/>
              <a:t>De </a:t>
            </a:r>
            <a:r>
              <a:rPr lang="de-DE" sz="1400" dirty="0" err="1" smtClean="0"/>
              <a:t>Bellis</a:t>
            </a:r>
            <a:r>
              <a:rPr lang="de-DE" sz="1400" dirty="0" smtClean="0"/>
              <a:t> MD</a:t>
            </a:r>
            <a:r>
              <a:rPr lang="hu-HU" sz="1400" dirty="0" smtClean="0"/>
              <a:t> et </a:t>
            </a:r>
            <a:r>
              <a:rPr lang="hu-HU" sz="1400" dirty="0" err="1" smtClean="0"/>
              <a:t>al</a:t>
            </a:r>
            <a:r>
              <a:rPr lang="hu-HU" sz="1400" dirty="0" smtClean="0"/>
              <a:t>., </a:t>
            </a:r>
            <a:r>
              <a:rPr lang="de-DE" sz="1400" dirty="0" smtClean="0"/>
              <a:t>(2000) A </a:t>
            </a:r>
            <a:r>
              <a:rPr lang="de-DE" sz="1400" dirty="0" err="1" smtClean="0"/>
              <a:t>pilot</a:t>
            </a:r>
            <a:r>
              <a:rPr lang="hu-HU" sz="1400" dirty="0" smtClean="0"/>
              <a:t>  </a:t>
            </a:r>
            <a:r>
              <a:rPr lang="en-US" sz="1400" dirty="0" smtClean="0"/>
              <a:t>study of amygdala volumes in pediatric generalized anxiety disorder. </a:t>
            </a:r>
            <a:r>
              <a:rPr lang="hu-HU" sz="1400" dirty="0" smtClean="0"/>
              <a:t> </a:t>
            </a:r>
            <a:r>
              <a:rPr lang="en-US" sz="1400" dirty="0" err="1" smtClean="0"/>
              <a:t>Biol</a:t>
            </a:r>
            <a:r>
              <a:rPr lang="hu-HU" sz="1400" dirty="0" smtClean="0"/>
              <a:t>. </a:t>
            </a:r>
            <a:r>
              <a:rPr lang="de-DE" sz="1400" dirty="0" err="1" smtClean="0"/>
              <a:t>Psychiatry</a:t>
            </a:r>
            <a:r>
              <a:rPr lang="de-DE" sz="1400" dirty="0" smtClean="0"/>
              <a:t> 48:51–57.</a:t>
            </a:r>
            <a:r>
              <a:rPr lang="hu-HU" dirty="0" smtClean="0"/>
              <a:t>).</a:t>
            </a:r>
            <a:endParaRPr lang="de-DE" dirty="0" smtClean="0"/>
          </a:p>
          <a:p>
            <a:endParaRPr lang="de-DE" dirty="0"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screen"/>
          <a:srcRect/>
          <a:stretch>
            <a:fillRect/>
          </a:stretch>
        </p:blipFill>
        <p:spPr bwMode="auto">
          <a:xfrm>
            <a:off x="0" y="2114550"/>
            <a:ext cx="4537075" cy="4743450"/>
          </a:xfrm>
          <a:prstGeom prst="rect">
            <a:avLst/>
          </a:prstGeom>
          <a:noFill/>
          <a:ln w="9525">
            <a:noFill/>
            <a:miter lim="800000"/>
            <a:headEnd/>
            <a:tailEnd/>
          </a:ln>
        </p:spPr>
      </p:pic>
      <p:pic>
        <p:nvPicPr>
          <p:cNvPr id="81923" name="Picture 3"/>
          <p:cNvPicPr>
            <a:picLocks noChangeAspect="1" noChangeArrowheads="1"/>
          </p:cNvPicPr>
          <p:nvPr/>
        </p:nvPicPr>
        <p:blipFill>
          <a:blip r:embed="rId3" cstate="screen"/>
          <a:srcRect/>
          <a:stretch>
            <a:fillRect/>
          </a:stretch>
        </p:blipFill>
        <p:spPr bwMode="auto">
          <a:xfrm>
            <a:off x="4524375" y="0"/>
            <a:ext cx="4619625" cy="33575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cstate="screen"/>
          <a:srcRect/>
          <a:stretch>
            <a:fillRect/>
          </a:stretch>
        </p:blipFill>
        <p:spPr bwMode="auto">
          <a:xfrm>
            <a:off x="684213" y="765175"/>
            <a:ext cx="7704137" cy="4781550"/>
          </a:xfrm>
          <a:prstGeom prst="rect">
            <a:avLst/>
          </a:prstGeom>
          <a:noFill/>
          <a:ln w="9525">
            <a:noFill/>
            <a:miter lim="800000"/>
            <a:headEnd/>
            <a:tailEnd/>
          </a:ln>
        </p:spPr>
      </p:pic>
      <p:sp>
        <p:nvSpPr>
          <p:cNvPr id="9219" name="Text Box 5"/>
          <p:cNvSpPr txBox="1">
            <a:spLocks noChangeArrowheads="1"/>
          </p:cNvSpPr>
          <p:nvPr/>
        </p:nvSpPr>
        <p:spPr bwMode="auto">
          <a:xfrm>
            <a:off x="468313" y="5661025"/>
            <a:ext cx="8424862" cy="641350"/>
          </a:xfrm>
          <a:prstGeom prst="rect">
            <a:avLst/>
          </a:prstGeom>
          <a:noFill/>
          <a:ln w="9525">
            <a:noFill/>
            <a:miter lim="800000"/>
            <a:headEnd/>
            <a:tailEnd/>
          </a:ln>
        </p:spPr>
        <p:txBody>
          <a:bodyPr>
            <a:spAutoFit/>
          </a:bodyPr>
          <a:lstStyle/>
          <a:p>
            <a:pPr>
              <a:spcBef>
                <a:spcPct val="50000"/>
              </a:spcBef>
            </a:pPr>
            <a:r>
              <a:rPr lang="hu-HU"/>
              <a:t>2,5 és 4 éves kor között az A agytérfogata kb. 100 cm</a:t>
            </a:r>
            <a:r>
              <a:rPr lang="hu-HU" baseline="30000"/>
              <a:t>3</a:t>
            </a:r>
            <a:r>
              <a:rPr lang="hu-HU"/>
              <a:t>-rel nagyobb a neurotipikusokéhoz képest.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82946" name="Cím 1"/>
          <p:cNvSpPr>
            <a:spLocks noGrp="1"/>
          </p:cNvSpPr>
          <p:nvPr>
            <p:ph type="ctrTitle"/>
          </p:nvPr>
        </p:nvSpPr>
        <p:spPr/>
        <p:txBody>
          <a:bodyPr/>
          <a:lstStyle/>
          <a:p>
            <a:r>
              <a:rPr lang="hu-HU" smtClean="0"/>
              <a:t>Kisagyi elváltozások MRI-vel</a:t>
            </a:r>
            <a:endParaRPr lang="de-DE" smtClean="0"/>
          </a:p>
        </p:txBody>
      </p:sp>
      <p:sp>
        <p:nvSpPr>
          <p:cNvPr id="82947" name="Alcím 2"/>
          <p:cNvSpPr>
            <a:spLocks noGrp="1"/>
          </p:cNvSpPr>
          <p:nvPr>
            <p:ph type="subTitle" idx="1"/>
          </p:nvPr>
        </p:nvSpPr>
        <p:spPr/>
        <p:txBody>
          <a:bodyPr/>
          <a:lstStyle/>
          <a:p>
            <a:endParaRPr lang="de-DE"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ím 1"/>
          <p:cNvSpPr>
            <a:spLocks noGrp="1"/>
          </p:cNvSpPr>
          <p:nvPr>
            <p:ph type="title"/>
          </p:nvPr>
        </p:nvSpPr>
        <p:spPr/>
        <p:txBody>
          <a:bodyPr/>
          <a:lstStyle/>
          <a:p>
            <a:r>
              <a:rPr lang="hu-HU" smtClean="0"/>
              <a:t>A kisagy egészben</a:t>
            </a:r>
            <a:endParaRPr lang="de-DE" smtClean="0"/>
          </a:p>
        </p:txBody>
      </p:sp>
      <p:sp>
        <p:nvSpPr>
          <p:cNvPr id="83971" name="Tartalom helye 2"/>
          <p:cNvSpPr>
            <a:spLocks noGrp="1"/>
          </p:cNvSpPr>
          <p:nvPr>
            <p:ph idx="1"/>
          </p:nvPr>
        </p:nvSpPr>
        <p:spPr>
          <a:xfrm>
            <a:off x="179388" y="1600200"/>
            <a:ext cx="8785225" cy="4525963"/>
          </a:xfrm>
        </p:spPr>
        <p:txBody>
          <a:bodyPr/>
          <a:lstStyle/>
          <a:p>
            <a:r>
              <a:rPr lang="hu-HU" sz="2800" smtClean="0"/>
              <a:t>Egyes MRI vizsgálatok kisagy megnagyobbodást találtak;</a:t>
            </a:r>
          </a:p>
          <a:p>
            <a:r>
              <a:rPr lang="hu-HU" sz="2800" smtClean="0"/>
              <a:t>mások szerint az agy általános megnagyobbodását kísérő kisagy megnagyobbodásról van csak szó;</a:t>
            </a:r>
          </a:p>
          <a:p>
            <a:r>
              <a:rPr lang="hu-HU" sz="2800" smtClean="0"/>
              <a:t>de ritkán lehetett kisagy megnagyobbodást találni, amely nem járt együtt a nagyagyéval;</a:t>
            </a:r>
          </a:p>
          <a:p>
            <a:r>
              <a:rPr lang="hu-HU" sz="2800" smtClean="0"/>
              <a:t>és volt olyan vizsgálat is, ami nem mutatott ki megnagyobbodást.</a:t>
            </a:r>
            <a:endParaRPr lang="de-DE" sz="2800"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ím 1"/>
          <p:cNvSpPr>
            <a:spLocks noGrp="1"/>
          </p:cNvSpPr>
          <p:nvPr>
            <p:ph type="title"/>
          </p:nvPr>
        </p:nvSpPr>
        <p:spPr>
          <a:xfrm>
            <a:off x="468313" y="1052513"/>
            <a:ext cx="8229600" cy="1143000"/>
          </a:xfrm>
        </p:spPr>
        <p:txBody>
          <a:bodyPr/>
          <a:lstStyle/>
          <a:p>
            <a:r>
              <a:rPr lang="hu-HU" sz="3600" smtClean="0"/>
              <a:t>A kisagy </a:t>
            </a:r>
            <a:r>
              <a:rPr lang="hu-HU" sz="3600" b="1" smtClean="0">
                <a:solidFill>
                  <a:srgbClr val="C00000"/>
                </a:solidFill>
              </a:rPr>
              <a:t>vermisének </a:t>
            </a:r>
            <a:r>
              <a:rPr lang="hu-HU" sz="3600" smtClean="0"/>
              <a:t>méretváltozása</a:t>
            </a:r>
            <a:endParaRPr lang="de-DE" sz="3600" smtClean="0"/>
          </a:p>
        </p:txBody>
      </p:sp>
      <p:sp>
        <p:nvSpPr>
          <p:cNvPr id="84995" name="Tartalom helye 2"/>
          <p:cNvSpPr>
            <a:spLocks noGrp="1"/>
          </p:cNvSpPr>
          <p:nvPr>
            <p:ph idx="1"/>
          </p:nvPr>
        </p:nvSpPr>
        <p:spPr>
          <a:xfrm>
            <a:off x="457200" y="2997200"/>
            <a:ext cx="8229600" cy="1584325"/>
          </a:xfrm>
        </p:spPr>
        <p:txBody>
          <a:bodyPr/>
          <a:lstStyle/>
          <a:p>
            <a:r>
              <a:rPr lang="hu-HU" sz="2800" smtClean="0"/>
              <a:t>autistákban előfordul, hogy a (változatlan méretű) kisagyon belül a vermis megkisebbedik</a:t>
            </a:r>
            <a:endParaRPr lang="de-DE" sz="2800" smtClean="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screen"/>
          <a:srcRect/>
          <a:stretch>
            <a:fillRect/>
          </a:stretch>
        </p:blipFill>
        <p:spPr bwMode="auto">
          <a:xfrm>
            <a:off x="0" y="0"/>
            <a:ext cx="5857875" cy="3667125"/>
          </a:xfrm>
          <a:prstGeom prst="rect">
            <a:avLst/>
          </a:prstGeom>
          <a:noFill/>
          <a:ln w="9525">
            <a:noFill/>
            <a:miter lim="800000"/>
            <a:headEnd/>
            <a:tailEnd/>
          </a:ln>
        </p:spPr>
      </p:pic>
      <p:sp>
        <p:nvSpPr>
          <p:cNvPr id="86019" name="Szövegdoboz 4"/>
          <p:cNvSpPr txBox="1">
            <a:spLocks noChangeArrowheads="1"/>
          </p:cNvSpPr>
          <p:nvPr/>
        </p:nvSpPr>
        <p:spPr bwMode="auto">
          <a:xfrm>
            <a:off x="6084888" y="476250"/>
            <a:ext cx="2590800" cy="369888"/>
          </a:xfrm>
          <a:prstGeom prst="rect">
            <a:avLst/>
          </a:prstGeom>
          <a:noFill/>
          <a:ln w="9525">
            <a:noFill/>
            <a:miter lim="800000"/>
            <a:headEnd/>
            <a:tailEnd/>
          </a:ln>
        </p:spPr>
        <p:txBody>
          <a:bodyPr>
            <a:spAutoFit/>
          </a:bodyPr>
          <a:lstStyle/>
          <a:p>
            <a:r>
              <a:rPr lang="hu-HU"/>
              <a:t>midsagittal: A</a:t>
            </a:r>
            <a:endParaRPr lang="de-DE"/>
          </a:p>
        </p:txBody>
      </p:sp>
      <p:pic>
        <p:nvPicPr>
          <p:cNvPr id="86020" name="Picture 3"/>
          <p:cNvPicPr>
            <a:picLocks noChangeAspect="1" noChangeArrowheads="1"/>
          </p:cNvPicPr>
          <p:nvPr/>
        </p:nvPicPr>
        <p:blipFill>
          <a:blip r:embed="rId4" cstate="screen"/>
          <a:srcRect/>
          <a:stretch>
            <a:fillRect/>
          </a:stretch>
        </p:blipFill>
        <p:spPr bwMode="auto">
          <a:xfrm>
            <a:off x="1979613" y="3679825"/>
            <a:ext cx="7164387" cy="3178175"/>
          </a:xfrm>
          <a:prstGeom prst="rect">
            <a:avLst/>
          </a:prstGeom>
          <a:noFill/>
          <a:ln w="9525">
            <a:noFill/>
            <a:miter lim="800000"/>
            <a:headEnd/>
            <a:tailEnd/>
          </a:ln>
        </p:spPr>
      </p:pic>
      <p:sp>
        <p:nvSpPr>
          <p:cNvPr id="86021" name="Szövegdoboz 6"/>
          <p:cNvSpPr txBox="1">
            <a:spLocks noChangeArrowheads="1"/>
          </p:cNvSpPr>
          <p:nvPr/>
        </p:nvSpPr>
        <p:spPr bwMode="auto">
          <a:xfrm>
            <a:off x="6227763" y="1628775"/>
            <a:ext cx="2232025" cy="1754188"/>
          </a:xfrm>
          <a:prstGeom prst="rect">
            <a:avLst/>
          </a:prstGeom>
          <a:noFill/>
          <a:ln w="9525">
            <a:noFill/>
            <a:miter lim="800000"/>
            <a:headEnd/>
            <a:tailEnd/>
          </a:ln>
        </p:spPr>
        <p:txBody>
          <a:bodyPr>
            <a:spAutoFit/>
          </a:bodyPr>
          <a:lstStyle/>
          <a:p>
            <a:r>
              <a:rPr lang="hu-HU"/>
              <a:t>A vermist a középvonalban mérve (</a:t>
            </a:r>
            <a:r>
              <a:rPr lang="hu-HU" b="1"/>
              <a:t>felszín</a:t>
            </a:r>
            <a:r>
              <a:rPr lang="hu-HU"/>
              <a:t>) </a:t>
            </a:r>
            <a:r>
              <a:rPr lang="hu-HU" b="1">
                <a:solidFill>
                  <a:srgbClr val="C00000"/>
                </a:solidFill>
              </a:rPr>
              <a:t>nincs eltérés </a:t>
            </a:r>
            <a:r>
              <a:rPr lang="hu-HU"/>
              <a:t>a kontroll és A agyak között</a:t>
            </a:r>
            <a:endParaRPr lang="de-DE"/>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screen"/>
          <a:srcRect/>
          <a:stretch>
            <a:fillRect/>
          </a:stretch>
        </p:blipFill>
        <p:spPr bwMode="auto">
          <a:xfrm>
            <a:off x="111125" y="1776413"/>
            <a:ext cx="8896350" cy="4467225"/>
          </a:xfrm>
          <a:prstGeom prst="rect">
            <a:avLst/>
          </a:prstGeom>
          <a:noFill/>
          <a:ln w="9525">
            <a:noFill/>
            <a:miter lim="800000"/>
            <a:headEnd/>
            <a:tailEnd/>
          </a:ln>
        </p:spPr>
      </p:pic>
      <p:sp>
        <p:nvSpPr>
          <p:cNvPr id="87043" name="Szövegdoboz 2"/>
          <p:cNvSpPr txBox="1">
            <a:spLocks noChangeArrowheads="1"/>
          </p:cNvSpPr>
          <p:nvPr/>
        </p:nvSpPr>
        <p:spPr bwMode="auto">
          <a:xfrm>
            <a:off x="1835150" y="692150"/>
            <a:ext cx="5545138" cy="646113"/>
          </a:xfrm>
          <a:prstGeom prst="rect">
            <a:avLst/>
          </a:prstGeom>
          <a:noFill/>
          <a:ln w="9525">
            <a:noFill/>
            <a:miter lim="800000"/>
            <a:headEnd/>
            <a:tailEnd/>
          </a:ln>
        </p:spPr>
        <p:txBody>
          <a:bodyPr>
            <a:spAutoFit/>
          </a:bodyPr>
          <a:lstStyle/>
          <a:p>
            <a:r>
              <a:rPr lang="hu-HU"/>
              <a:t>A vermis </a:t>
            </a:r>
            <a:r>
              <a:rPr lang="hu-HU" b="1"/>
              <a:t>térfogatát</a:t>
            </a:r>
            <a:r>
              <a:rPr lang="hu-HU"/>
              <a:t> mérve </a:t>
            </a:r>
            <a:r>
              <a:rPr lang="hu-HU" b="1">
                <a:solidFill>
                  <a:srgbClr val="C00000"/>
                </a:solidFill>
              </a:rPr>
              <a:t>kismértékű eltérést </a:t>
            </a:r>
            <a:r>
              <a:rPr lang="hu-HU"/>
              <a:t>kapunk a kontroll és A agyak között</a:t>
            </a:r>
            <a:endParaRPr lang="de-DE"/>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88066" name="Cím 1"/>
          <p:cNvSpPr>
            <a:spLocks noGrp="1"/>
          </p:cNvSpPr>
          <p:nvPr>
            <p:ph type="ctrTitle"/>
          </p:nvPr>
        </p:nvSpPr>
        <p:spPr/>
        <p:txBody>
          <a:bodyPr/>
          <a:lstStyle/>
          <a:p>
            <a:r>
              <a:rPr lang="hu-HU" smtClean="0"/>
              <a:t>A kisagy morfológiai elváltozásai</a:t>
            </a:r>
            <a:endParaRPr lang="de-DE" smtClean="0"/>
          </a:p>
        </p:txBody>
      </p:sp>
      <p:sp>
        <p:nvSpPr>
          <p:cNvPr id="88067" name="Alcím 2"/>
          <p:cNvSpPr>
            <a:spLocks noGrp="1"/>
          </p:cNvSpPr>
          <p:nvPr>
            <p:ph type="subTitle" idx="1"/>
          </p:nvPr>
        </p:nvSpPr>
        <p:spPr/>
        <p:txBody>
          <a:bodyPr/>
          <a:lstStyle/>
          <a:p>
            <a:r>
              <a:rPr lang="hu-HU" smtClean="0"/>
              <a:t>A Purkinje sejtek számának csökkenése: az autista agy egyik legkonzekvensebb elváltozása</a:t>
            </a:r>
            <a:endParaRPr lang="de-DE" smtClean="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p:cNvPicPr>
            <a:picLocks noChangeAspect="1" noChangeArrowheads="1"/>
          </p:cNvPicPr>
          <p:nvPr/>
        </p:nvPicPr>
        <p:blipFill>
          <a:blip r:embed="rId2" cstate="screen"/>
          <a:srcRect/>
          <a:stretch>
            <a:fillRect/>
          </a:stretch>
        </p:blipFill>
        <p:spPr bwMode="auto">
          <a:xfrm>
            <a:off x="2484438" y="404813"/>
            <a:ext cx="6313487" cy="3960812"/>
          </a:xfrm>
          <a:prstGeom prst="rect">
            <a:avLst/>
          </a:prstGeom>
          <a:noFill/>
          <a:ln w="9525">
            <a:noFill/>
            <a:miter lim="800000"/>
            <a:headEnd/>
            <a:tailEnd/>
          </a:ln>
        </p:spPr>
      </p:pic>
      <p:sp>
        <p:nvSpPr>
          <p:cNvPr id="89091" name="Szövegdoboz 5"/>
          <p:cNvSpPr txBox="1">
            <a:spLocks noChangeArrowheads="1"/>
          </p:cNvSpPr>
          <p:nvPr/>
        </p:nvSpPr>
        <p:spPr bwMode="auto">
          <a:xfrm>
            <a:off x="971550" y="4868863"/>
            <a:ext cx="6553200" cy="646112"/>
          </a:xfrm>
          <a:prstGeom prst="rect">
            <a:avLst/>
          </a:prstGeom>
          <a:noFill/>
          <a:ln w="9525">
            <a:noFill/>
            <a:miter lim="800000"/>
            <a:headEnd/>
            <a:tailEnd/>
          </a:ln>
        </p:spPr>
        <p:txBody>
          <a:bodyPr>
            <a:spAutoFit/>
          </a:bodyPr>
          <a:lstStyle/>
          <a:p>
            <a:r>
              <a:rPr lang="hu-HU"/>
              <a:t>Purkinje sejtek száma mm-enként, kontroll és A kisagyakban, calbindin immunhisztokémiával</a:t>
            </a:r>
            <a:endParaRPr lang="de-DE"/>
          </a:p>
        </p:txBody>
      </p:sp>
      <p:sp>
        <p:nvSpPr>
          <p:cNvPr id="89092" name="Szövegdoboz 6"/>
          <p:cNvSpPr txBox="1">
            <a:spLocks noChangeArrowheads="1"/>
          </p:cNvSpPr>
          <p:nvPr/>
        </p:nvSpPr>
        <p:spPr bwMode="auto">
          <a:xfrm>
            <a:off x="539750" y="3719513"/>
            <a:ext cx="1944688" cy="641350"/>
          </a:xfrm>
          <a:prstGeom prst="rect">
            <a:avLst/>
          </a:prstGeom>
          <a:noFill/>
          <a:ln w="9525">
            <a:noFill/>
            <a:miter lim="800000"/>
            <a:headEnd/>
            <a:tailEnd/>
          </a:ln>
        </p:spPr>
        <p:txBody>
          <a:bodyPr>
            <a:spAutoFit/>
          </a:bodyPr>
          <a:lstStyle/>
          <a:p>
            <a:r>
              <a:rPr lang="hu-HU"/>
              <a:t>az egyes esetek kódszáma:</a:t>
            </a:r>
            <a:endParaRPr lang="de-DE"/>
          </a:p>
        </p:txBody>
      </p:sp>
      <p:cxnSp>
        <p:nvCxnSpPr>
          <p:cNvPr id="9" name="Egyenes összekötő nyíllal 8"/>
          <p:cNvCxnSpPr/>
          <p:nvPr/>
        </p:nvCxnSpPr>
        <p:spPr>
          <a:xfrm>
            <a:off x="2339975" y="3933825"/>
            <a:ext cx="57626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screen"/>
          <a:srcRect/>
          <a:stretch>
            <a:fillRect/>
          </a:stretch>
        </p:blipFill>
        <p:spPr bwMode="auto">
          <a:xfrm>
            <a:off x="0" y="0"/>
            <a:ext cx="4643438" cy="6858000"/>
          </a:xfrm>
          <a:prstGeom prst="rect">
            <a:avLst/>
          </a:prstGeom>
          <a:noFill/>
          <a:ln w="9525">
            <a:noFill/>
            <a:miter lim="800000"/>
            <a:headEnd/>
            <a:tailEnd/>
          </a:ln>
        </p:spPr>
      </p:pic>
      <p:pic>
        <p:nvPicPr>
          <p:cNvPr id="90115" name="Picture 3"/>
          <p:cNvPicPr>
            <a:picLocks noChangeAspect="1" noChangeArrowheads="1"/>
          </p:cNvPicPr>
          <p:nvPr/>
        </p:nvPicPr>
        <p:blipFill>
          <a:blip r:embed="rId3" cstate="screen"/>
          <a:srcRect/>
          <a:stretch>
            <a:fillRect/>
          </a:stretch>
        </p:blipFill>
        <p:spPr bwMode="auto">
          <a:xfrm>
            <a:off x="4708525" y="2133600"/>
            <a:ext cx="4435475" cy="47244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screen"/>
          <a:srcRect/>
          <a:stretch>
            <a:fillRect/>
          </a:stretch>
        </p:blipFill>
        <p:spPr bwMode="auto">
          <a:xfrm>
            <a:off x="323850" y="549275"/>
            <a:ext cx="3362325" cy="5124450"/>
          </a:xfrm>
          <a:prstGeom prst="rect">
            <a:avLst/>
          </a:prstGeom>
          <a:noFill/>
          <a:ln w="9525">
            <a:noFill/>
            <a:miter lim="800000"/>
            <a:headEnd/>
            <a:tailEnd/>
          </a:ln>
        </p:spPr>
      </p:pic>
      <p:sp>
        <p:nvSpPr>
          <p:cNvPr id="91139" name="Szövegdoboz 2"/>
          <p:cNvSpPr txBox="1">
            <a:spLocks noChangeArrowheads="1"/>
          </p:cNvSpPr>
          <p:nvPr/>
        </p:nvSpPr>
        <p:spPr bwMode="auto">
          <a:xfrm>
            <a:off x="4427538" y="476250"/>
            <a:ext cx="3313112" cy="1477963"/>
          </a:xfrm>
          <a:prstGeom prst="rect">
            <a:avLst/>
          </a:prstGeom>
          <a:noFill/>
          <a:ln w="9525">
            <a:noFill/>
            <a:miter lim="800000"/>
            <a:headEnd/>
            <a:tailEnd/>
          </a:ln>
        </p:spPr>
        <p:txBody>
          <a:bodyPr>
            <a:spAutoFit/>
          </a:bodyPr>
          <a:lstStyle/>
          <a:p>
            <a:r>
              <a:rPr lang="hu-HU"/>
              <a:t>Az előbbi vizsgálat extrém alacsony Purkinje sejtszámú kisagyában a Purkinje sejtek alacsony denzitása nem fokális, hanem egyenletes.</a:t>
            </a:r>
            <a:endParaRPr lang="de-DE"/>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92162" name="Cím 1"/>
          <p:cNvSpPr>
            <a:spLocks noGrp="1"/>
          </p:cNvSpPr>
          <p:nvPr>
            <p:ph type="ctrTitle"/>
          </p:nvPr>
        </p:nvSpPr>
        <p:spPr/>
        <p:txBody>
          <a:bodyPr/>
          <a:lstStyle/>
          <a:p>
            <a:r>
              <a:rPr lang="hu-HU" smtClean="0"/>
              <a:t>A kosársejtek és a csillagsejtek száma a kontrollokéhoz hasonlít</a:t>
            </a:r>
            <a:endParaRPr lang="de-DE" smtClean="0"/>
          </a:p>
        </p:txBody>
      </p:sp>
      <p:sp>
        <p:nvSpPr>
          <p:cNvPr id="92163" name="Alcím 2"/>
          <p:cNvSpPr>
            <a:spLocks noGrp="1"/>
          </p:cNvSpPr>
          <p:nvPr>
            <p:ph type="subTitle" idx="1"/>
          </p:nvPr>
        </p:nvSpPr>
        <p:spPr/>
        <p:txBody>
          <a:bodyPr/>
          <a:lstStyle/>
          <a:p>
            <a:endParaRPr lang="de-DE"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screen"/>
          <a:srcRect/>
          <a:stretch>
            <a:fillRect/>
          </a:stretch>
        </p:blipFill>
        <p:spPr bwMode="auto">
          <a:xfrm>
            <a:off x="1331913" y="0"/>
            <a:ext cx="7451725" cy="6838950"/>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ím 1"/>
          <p:cNvSpPr>
            <a:spLocks noGrp="1"/>
          </p:cNvSpPr>
          <p:nvPr>
            <p:ph type="title"/>
          </p:nvPr>
        </p:nvSpPr>
        <p:spPr/>
        <p:txBody>
          <a:bodyPr/>
          <a:lstStyle/>
          <a:p>
            <a:endParaRPr lang="de-DE" smtClean="0"/>
          </a:p>
        </p:txBody>
      </p:sp>
      <p:sp>
        <p:nvSpPr>
          <p:cNvPr id="93187" name="Tartalom helye 2"/>
          <p:cNvSpPr>
            <a:spLocks noGrp="1"/>
          </p:cNvSpPr>
          <p:nvPr>
            <p:ph idx="1"/>
          </p:nvPr>
        </p:nvSpPr>
        <p:spPr/>
        <p:txBody>
          <a:bodyPr/>
          <a:lstStyle/>
          <a:p>
            <a:r>
              <a:rPr lang="hu-HU" smtClean="0"/>
              <a:t>A gátló (GABAerg) korsár- és csillagsejtek denzitása autista agyban nem különbözik a kontroll kisagyétól</a:t>
            </a:r>
            <a:endParaRPr lang="de-DE" smtClea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p:cNvPicPr>
            <a:picLocks noChangeAspect="1" noChangeArrowheads="1"/>
          </p:cNvPicPr>
          <p:nvPr/>
        </p:nvPicPr>
        <p:blipFill>
          <a:blip r:embed="rId2" cstate="screen"/>
          <a:srcRect/>
          <a:stretch>
            <a:fillRect/>
          </a:stretch>
        </p:blipFill>
        <p:spPr bwMode="auto">
          <a:xfrm>
            <a:off x="395288" y="333375"/>
            <a:ext cx="4465637" cy="2447925"/>
          </a:xfrm>
          <a:prstGeom prst="rect">
            <a:avLst/>
          </a:prstGeom>
          <a:noFill/>
          <a:ln w="9525">
            <a:noFill/>
            <a:miter lim="800000"/>
            <a:headEnd/>
            <a:tailEnd/>
          </a:ln>
        </p:spPr>
      </p:pic>
      <p:sp>
        <p:nvSpPr>
          <p:cNvPr id="6" name="Szövegdoboz 5"/>
          <p:cNvSpPr txBox="1"/>
          <p:nvPr/>
        </p:nvSpPr>
        <p:spPr>
          <a:xfrm>
            <a:off x="395288" y="2924175"/>
            <a:ext cx="4392612" cy="647700"/>
          </a:xfrm>
          <a:prstGeom prst="rect">
            <a:avLst/>
          </a:prstGeom>
          <a:noFill/>
        </p:spPr>
        <p:txBody>
          <a:bodyPr>
            <a:spAutoFit/>
          </a:bodyPr>
          <a:lstStyle/>
          <a:p>
            <a:pPr>
              <a:defRPr/>
            </a:pPr>
            <a:r>
              <a:rPr lang="hu-HU" dirty="0"/>
              <a:t>Kosársejtek gyakorisága </a:t>
            </a:r>
            <a:r>
              <a:rPr lang="hu-HU" b="1" dirty="0">
                <a:solidFill>
                  <a:schemeClr val="bg2">
                    <a:lumMod val="75000"/>
                  </a:schemeClr>
                </a:solidFill>
              </a:rPr>
              <a:t>kontroll </a:t>
            </a:r>
            <a:r>
              <a:rPr lang="hu-HU" dirty="0"/>
              <a:t>és </a:t>
            </a:r>
            <a:r>
              <a:rPr lang="hu-HU" b="1" dirty="0"/>
              <a:t>autista</a:t>
            </a:r>
            <a:r>
              <a:rPr lang="hu-HU" dirty="0"/>
              <a:t> agyban</a:t>
            </a:r>
            <a:endParaRPr lang="de-DE" dirty="0"/>
          </a:p>
        </p:txBody>
      </p:sp>
      <p:pic>
        <p:nvPicPr>
          <p:cNvPr id="94212" name="Picture 4"/>
          <p:cNvPicPr>
            <a:picLocks noChangeAspect="1" noChangeArrowheads="1"/>
          </p:cNvPicPr>
          <p:nvPr/>
        </p:nvPicPr>
        <p:blipFill>
          <a:blip r:embed="rId3" cstate="screen"/>
          <a:srcRect/>
          <a:stretch>
            <a:fillRect/>
          </a:stretch>
        </p:blipFill>
        <p:spPr bwMode="auto">
          <a:xfrm>
            <a:off x="4822825" y="4149725"/>
            <a:ext cx="4321175" cy="2432050"/>
          </a:xfrm>
          <a:prstGeom prst="rect">
            <a:avLst/>
          </a:prstGeom>
          <a:noFill/>
          <a:ln w="9525">
            <a:noFill/>
            <a:miter lim="800000"/>
            <a:headEnd/>
            <a:tailEnd/>
          </a:ln>
        </p:spPr>
      </p:pic>
      <p:sp>
        <p:nvSpPr>
          <p:cNvPr id="8" name="Szövegdoboz 7"/>
          <p:cNvSpPr txBox="1"/>
          <p:nvPr/>
        </p:nvSpPr>
        <p:spPr>
          <a:xfrm>
            <a:off x="395288" y="6211888"/>
            <a:ext cx="4392612" cy="646112"/>
          </a:xfrm>
          <a:prstGeom prst="rect">
            <a:avLst/>
          </a:prstGeom>
          <a:noFill/>
        </p:spPr>
        <p:txBody>
          <a:bodyPr>
            <a:spAutoFit/>
          </a:bodyPr>
          <a:lstStyle/>
          <a:p>
            <a:pPr>
              <a:defRPr/>
            </a:pPr>
            <a:r>
              <a:rPr lang="hu-HU" dirty="0"/>
              <a:t>Csillagsejtek gyakorisága </a:t>
            </a:r>
            <a:r>
              <a:rPr lang="hu-HU" b="1" dirty="0">
                <a:solidFill>
                  <a:schemeClr val="bg2">
                    <a:lumMod val="75000"/>
                  </a:schemeClr>
                </a:solidFill>
              </a:rPr>
              <a:t>kontroll </a:t>
            </a:r>
            <a:r>
              <a:rPr lang="hu-HU" dirty="0"/>
              <a:t>és </a:t>
            </a:r>
            <a:r>
              <a:rPr lang="hu-HU" b="1" dirty="0"/>
              <a:t>autista</a:t>
            </a:r>
            <a:r>
              <a:rPr lang="hu-HU" dirty="0"/>
              <a:t> agyban</a:t>
            </a:r>
            <a:endParaRPr lang="de-DE"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oktatás\neurodevelopment\rhomb2.bmp"/>
          <p:cNvPicPr>
            <a:picLocks noChangeAspect="1" noChangeArrowheads="1"/>
          </p:cNvPicPr>
          <p:nvPr/>
        </p:nvPicPr>
        <p:blipFill>
          <a:blip r:embed="rId2" r:link="rId3" cstate="screen"/>
          <a:srcRect/>
          <a:stretch>
            <a:fillRect/>
          </a:stretch>
        </p:blipFill>
        <p:spPr bwMode="auto">
          <a:xfrm>
            <a:off x="2762250" y="0"/>
            <a:ext cx="3452813" cy="6858000"/>
          </a:xfrm>
          <a:prstGeom prst="rect">
            <a:avLst/>
          </a:prstGeom>
          <a:noFill/>
          <a:ln w="9525">
            <a:noFill/>
            <a:miter lim="800000"/>
            <a:headEnd/>
            <a:tailEnd/>
          </a:ln>
        </p:spPr>
      </p:pic>
      <p:sp>
        <p:nvSpPr>
          <p:cNvPr id="95235" name="Text Box 3"/>
          <p:cNvSpPr txBox="1">
            <a:spLocks noChangeArrowheads="1"/>
          </p:cNvSpPr>
          <p:nvPr/>
        </p:nvSpPr>
        <p:spPr bwMode="auto">
          <a:xfrm>
            <a:off x="1571625" y="866775"/>
            <a:ext cx="1784350" cy="379413"/>
          </a:xfrm>
          <a:prstGeom prst="rect">
            <a:avLst/>
          </a:prstGeom>
          <a:solidFill>
            <a:srgbClr val="FF9900"/>
          </a:solidFill>
          <a:ln w="9525">
            <a:solidFill>
              <a:schemeClr val="tx1"/>
            </a:solidFill>
            <a:miter lim="800000"/>
            <a:headEnd/>
            <a:tailEnd/>
          </a:ln>
        </p:spPr>
        <p:txBody>
          <a:bodyPr/>
          <a:lstStyle/>
          <a:p>
            <a:pPr algn="ctr" eaLnBrk="0" hangingPunct="0"/>
            <a:r>
              <a:rPr lang="hu-HU" sz="1600" b="1"/>
              <a:t>Mesenzephalon</a:t>
            </a:r>
          </a:p>
        </p:txBody>
      </p:sp>
      <p:sp>
        <p:nvSpPr>
          <p:cNvPr id="95236" name="Text Box 4"/>
          <p:cNvSpPr txBox="1">
            <a:spLocks noChangeArrowheads="1"/>
          </p:cNvSpPr>
          <p:nvPr/>
        </p:nvSpPr>
        <p:spPr bwMode="auto">
          <a:xfrm>
            <a:off x="1419225" y="2155825"/>
            <a:ext cx="1768475" cy="379413"/>
          </a:xfrm>
          <a:prstGeom prst="rect">
            <a:avLst/>
          </a:prstGeom>
          <a:solidFill>
            <a:srgbClr val="99CC00"/>
          </a:solidFill>
          <a:ln w="9525">
            <a:solidFill>
              <a:schemeClr val="tx1"/>
            </a:solidFill>
            <a:miter lim="800000"/>
            <a:headEnd/>
            <a:tailEnd/>
          </a:ln>
        </p:spPr>
        <p:txBody>
          <a:bodyPr/>
          <a:lstStyle/>
          <a:p>
            <a:pPr algn="ctr" eaLnBrk="0" hangingPunct="0"/>
            <a:r>
              <a:rPr lang="hu-HU" sz="1600" b="1"/>
              <a:t>Metenzephalon</a:t>
            </a:r>
          </a:p>
        </p:txBody>
      </p:sp>
      <p:sp>
        <p:nvSpPr>
          <p:cNvPr id="95237" name="Text Box 5"/>
          <p:cNvSpPr txBox="1">
            <a:spLocks noChangeArrowheads="1"/>
          </p:cNvSpPr>
          <p:nvPr/>
        </p:nvSpPr>
        <p:spPr bwMode="auto">
          <a:xfrm>
            <a:off x="1682750" y="4772025"/>
            <a:ext cx="1887538" cy="403225"/>
          </a:xfrm>
          <a:prstGeom prst="rect">
            <a:avLst/>
          </a:prstGeom>
          <a:solidFill>
            <a:srgbClr val="339966"/>
          </a:solidFill>
          <a:ln w="9525">
            <a:solidFill>
              <a:schemeClr val="tx1"/>
            </a:solidFill>
            <a:miter lim="800000"/>
            <a:headEnd/>
            <a:tailEnd/>
          </a:ln>
        </p:spPr>
        <p:txBody>
          <a:bodyPr/>
          <a:lstStyle/>
          <a:p>
            <a:pPr algn="ctr" eaLnBrk="0" hangingPunct="0"/>
            <a:r>
              <a:rPr lang="hu-HU" sz="1600" b="1"/>
              <a:t>Myelenzephalon</a:t>
            </a:r>
          </a:p>
        </p:txBody>
      </p:sp>
      <p:sp>
        <p:nvSpPr>
          <p:cNvPr id="95238" name="Text Box 6"/>
          <p:cNvSpPr txBox="1">
            <a:spLocks noChangeArrowheads="1"/>
          </p:cNvSpPr>
          <p:nvPr/>
        </p:nvSpPr>
        <p:spPr bwMode="auto">
          <a:xfrm>
            <a:off x="5534025" y="5600700"/>
            <a:ext cx="1806575" cy="342900"/>
          </a:xfrm>
          <a:prstGeom prst="rect">
            <a:avLst/>
          </a:prstGeom>
          <a:noFill/>
          <a:ln w="9525">
            <a:noFill/>
            <a:miter lim="800000"/>
            <a:headEnd/>
            <a:tailEnd/>
          </a:ln>
        </p:spPr>
        <p:txBody>
          <a:bodyPr/>
          <a:lstStyle/>
          <a:p>
            <a:pPr algn="ctr" eaLnBrk="0" hangingPunct="0"/>
            <a:r>
              <a:rPr lang="hu-HU" sz="1600" b="1"/>
              <a:t>Flügelplatte</a:t>
            </a:r>
          </a:p>
        </p:txBody>
      </p:sp>
      <p:sp>
        <p:nvSpPr>
          <p:cNvPr id="95239" name="Text Box 7"/>
          <p:cNvSpPr txBox="1">
            <a:spLocks noChangeArrowheads="1"/>
          </p:cNvSpPr>
          <p:nvPr/>
        </p:nvSpPr>
        <p:spPr bwMode="auto">
          <a:xfrm>
            <a:off x="5470525" y="4648200"/>
            <a:ext cx="3236913" cy="381000"/>
          </a:xfrm>
          <a:prstGeom prst="rect">
            <a:avLst/>
          </a:prstGeom>
          <a:noFill/>
          <a:ln w="9525">
            <a:noFill/>
            <a:miter lim="800000"/>
            <a:headEnd/>
            <a:tailEnd/>
          </a:ln>
        </p:spPr>
        <p:txBody>
          <a:bodyPr/>
          <a:lstStyle/>
          <a:p>
            <a:pPr algn="ctr" eaLnBrk="0" hangingPunct="0"/>
            <a:r>
              <a:rPr lang="hu-HU" sz="1600" b="1"/>
              <a:t>Deckplatte (geschnitten)</a:t>
            </a:r>
          </a:p>
        </p:txBody>
      </p:sp>
      <p:sp>
        <p:nvSpPr>
          <p:cNvPr id="95240" name="Text Box 8"/>
          <p:cNvSpPr txBox="1">
            <a:spLocks noChangeArrowheads="1"/>
          </p:cNvSpPr>
          <p:nvPr/>
        </p:nvSpPr>
        <p:spPr bwMode="auto">
          <a:xfrm>
            <a:off x="5673725" y="4064000"/>
            <a:ext cx="1555750" cy="393700"/>
          </a:xfrm>
          <a:prstGeom prst="rect">
            <a:avLst/>
          </a:prstGeom>
          <a:noFill/>
          <a:ln w="9525">
            <a:noFill/>
            <a:miter lim="800000"/>
            <a:headEnd/>
            <a:tailEnd/>
          </a:ln>
        </p:spPr>
        <p:txBody>
          <a:bodyPr/>
          <a:lstStyle/>
          <a:p>
            <a:pPr algn="ctr" eaLnBrk="0" hangingPunct="0"/>
            <a:r>
              <a:rPr lang="hu-HU" sz="1600" b="1"/>
              <a:t>Grundplatte</a:t>
            </a:r>
          </a:p>
        </p:txBody>
      </p:sp>
      <p:sp>
        <p:nvSpPr>
          <p:cNvPr id="95241" name="Text Box 9"/>
          <p:cNvSpPr txBox="1">
            <a:spLocks noChangeArrowheads="1"/>
          </p:cNvSpPr>
          <p:nvPr/>
        </p:nvSpPr>
        <p:spPr bwMode="auto">
          <a:xfrm>
            <a:off x="5641975" y="3098800"/>
            <a:ext cx="2841625" cy="590550"/>
          </a:xfrm>
          <a:prstGeom prst="rect">
            <a:avLst/>
          </a:prstGeom>
          <a:noFill/>
          <a:ln w="9525">
            <a:noFill/>
            <a:miter lim="800000"/>
            <a:headEnd/>
            <a:tailEnd/>
          </a:ln>
        </p:spPr>
        <p:txBody>
          <a:bodyPr/>
          <a:lstStyle/>
          <a:p>
            <a:pPr algn="ctr" eaLnBrk="0" hangingPunct="0"/>
            <a:r>
              <a:rPr lang="hu-HU" sz="1600" b="1"/>
              <a:t>Rautenlippe (transversal ausgerichtet)</a:t>
            </a:r>
          </a:p>
        </p:txBody>
      </p:sp>
      <p:sp>
        <p:nvSpPr>
          <p:cNvPr id="95242" name="Text Box 10"/>
          <p:cNvSpPr txBox="1">
            <a:spLocks noChangeArrowheads="1"/>
          </p:cNvSpPr>
          <p:nvPr/>
        </p:nvSpPr>
        <p:spPr bwMode="auto">
          <a:xfrm>
            <a:off x="5543550" y="1746250"/>
            <a:ext cx="2006600" cy="304800"/>
          </a:xfrm>
          <a:prstGeom prst="rect">
            <a:avLst/>
          </a:prstGeom>
          <a:noFill/>
          <a:ln w="9525">
            <a:noFill/>
            <a:miter lim="800000"/>
            <a:headEnd/>
            <a:tailEnd/>
          </a:ln>
        </p:spPr>
        <p:txBody>
          <a:bodyPr/>
          <a:lstStyle/>
          <a:p>
            <a:pPr algn="ctr" eaLnBrk="0" hangingPunct="0"/>
            <a:r>
              <a:rPr lang="hu-HU" sz="1600" b="1"/>
              <a:t>N. trochlearis</a:t>
            </a:r>
          </a:p>
        </p:txBody>
      </p:sp>
      <p:sp>
        <p:nvSpPr>
          <p:cNvPr id="95243" name="Text Box 11"/>
          <p:cNvSpPr txBox="1">
            <a:spLocks noChangeArrowheads="1"/>
          </p:cNvSpPr>
          <p:nvPr/>
        </p:nvSpPr>
        <p:spPr bwMode="auto">
          <a:xfrm>
            <a:off x="568325" y="6121400"/>
            <a:ext cx="1101725" cy="342900"/>
          </a:xfrm>
          <a:prstGeom prst="rect">
            <a:avLst/>
          </a:prstGeom>
          <a:solidFill>
            <a:schemeClr val="folHlink"/>
          </a:solidFill>
          <a:ln w="9525">
            <a:solidFill>
              <a:schemeClr val="tx1"/>
            </a:solidFill>
            <a:miter lim="800000"/>
            <a:headEnd/>
            <a:tailEnd/>
          </a:ln>
        </p:spPr>
        <p:txBody>
          <a:bodyPr/>
          <a:lstStyle/>
          <a:p>
            <a:pPr algn="ctr" eaLnBrk="0" hangingPunct="0"/>
            <a:r>
              <a:rPr lang="hu-HU" sz="1600" b="1">
                <a:solidFill>
                  <a:srgbClr val="CC0099"/>
                </a:solidFill>
              </a:rPr>
              <a:t>Woche 5</a:t>
            </a:r>
          </a:p>
        </p:txBody>
      </p:sp>
      <p:sp>
        <p:nvSpPr>
          <p:cNvPr id="95244" name="Text Box 12"/>
          <p:cNvSpPr txBox="1">
            <a:spLocks noChangeArrowheads="1"/>
          </p:cNvSpPr>
          <p:nvPr/>
        </p:nvSpPr>
        <p:spPr bwMode="auto">
          <a:xfrm>
            <a:off x="993775" y="4238625"/>
            <a:ext cx="2012950" cy="463550"/>
          </a:xfrm>
          <a:prstGeom prst="rect">
            <a:avLst/>
          </a:prstGeom>
          <a:noFill/>
          <a:ln w="9525">
            <a:noFill/>
            <a:miter lim="800000"/>
            <a:headEnd/>
            <a:tailEnd/>
          </a:ln>
        </p:spPr>
        <p:txBody>
          <a:bodyPr/>
          <a:lstStyle/>
          <a:p>
            <a:pPr algn="ctr" eaLnBrk="0" hangingPunct="0"/>
            <a:r>
              <a:rPr lang="hu-HU" sz="1600" b="1"/>
              <a:t>Sulcus limitans</a:t>
            </a:r>
          </a:p>
        </p:txBody>
      </p:sp>
      <p:sp>
        <p:nvSpPr>
          <p:cNvPr id="95245" name="Line 13"/>
          <p:cNvSpPr>
            <a:spLocks noChangeShapeType="1"/>
          </p:cNvSpPr>
          <p:nvPr/>
        </p:nvSpPr>
        <p:spPr bwMode="auto">
          <a:xfrm flipV="1">
            <a:off x="2870200" y="3873500"/>
            <a:ext cx="1104900" cy="546100"/>
          </a:xfrm>
          <a:prstGeom prst="line">
            <a:avLst/>
          </a:prstGeom>
          <a:noFill/>
          <a:ln w="9525">
            <a:solidFill>
              <a:schemeClr val="tx1"/>
            </a:solidFill>
            <a:round/>
            <a:headEnd/>
            <a:tailEnd/>
          </a:ln>
        </p:spPr>
        <p:txBody>
          <a:bodyPr wrap="none" anchor="ctr"/>
          <a:lstStyle/>
          <a:p>
            <a:endParaRPr lang="de-DE"/>
          </a:p>
        </p:txBody>
      </p:sp>
      <p:sp>
        <p:nvSpPr>
          <p:cNvPr id="95246" name="Text Box 14"/>
          <p:cNvSpPr txBox="1">
            <a:spLocks noChangeArrowheads="1"/>
          </p:cNvSpPr>
          <p:nvPr/>
        </p:nvSpPr>
        <p:spPr bwMode="auto">
          <a:xfrm>
            <a:off x="1349375" y="5483225"/>
            <a:ext cx="2547938" cy="323850"/>
          </a:xfrm>
          <a:prstGeom prst="rect">
            <a:avLst/>
          </a:prstGeom>
          <a:noFill/>
          <a:ln w="9525">
            <a:noFill/>
            <a:miter lim="800000"/>
            <a:headEnd/>
            <a:tailEnd/>
          </a:ln>
        </p:spPr>
        <p:txBody>
          <a:bodyPr/>
          <a:lstStyle/>
          <a:p>
            <a:pPr algn="ctr" eaLnBrk="0" hangingPunct="0"/>
            <a:r>
              <a:rPr lang="hu-HU" sz="1600" b="1"/>
              <a:t>Sulcus medianus</a:t>
            </a:r>
          </a:p>
        </p:txBody>
      </p:sp>
      <p:sp>
        <p:nvSpPr>
          <p:cNvPr id="95247" name="Line 15"/>
          <p:cNvSpPr>
            <a:spLocks noChangeShapeType="1"/>
          </p:cNvSpPr>
          <p:nvPr/>
        </p:nvSpPr>
        <p:spPr bwMode="auto">
          <a:xfrm flipV="1">
            <a:off x="3568700" y="5181600"/>
            <a:ext cx="1003300" cy="469900"/>
          </a:xfrm>
          <a:prstGeom prst="line">
            <a:avLst/>
          </a:prstGeom>
          <a:noFill/>
          <a:ln w="9525">
            <a:solidFill>
              <a:schemeClr val="tx1"/>
            </a:solidFill>
            <a:round/>
            <a:headEnd/>
            <a:tailEnd/>
          </a:ln>
        </p:spPr>
        <p:txBody>
          <a:bodyPr wrap="none" anchor="ctr"/>
          <a:lstStyle/>
          <a:p>
            <a:endParaRPr lang="de-DE"/>
          </a:p>
        </p:txBody>
      </p:sp>
      <p:sp>
        <p:nvSpPr>
          <p:cNvPr id="71696" name="Text Box 16"/>
          <p:cNvSpPr txBox="1">
            <a:spLocks noChangeArrowheads="1"/>
          </p:cNvSpPr>
          <p:nvPr/>
        </p:nvSpPr>
        <p:spPr bwMode="auto">
          <a:xfrm>
            <a:off x="5397500" y="215900"/>
            <a:ext cx="3556000" cy="1187450"/>
          </a:xfrm>
          <a:prstGeom prst="rect">
            <a:avLst/>
          </a:prstGeom>
          <a:noFill/>
          <a:ln w="9525">
            <a:noFill/>
            <a:miter lim="800000"/>
            <a:headEnd/>
            <a:tailEnd/>
          </a:ln>
          <a:effectLst/>
        </p:spPr>
        <p:txBody>
          <a:bodyPr>
            <a:spAutoFit/>
          </a:bodyPr>
          <a:lstStyle/>
          <a:p>
            <a:pPr algn="ctr" eaLnBrk="0" hangingPunct="0">
              <a:spcBef>
                <a:spcPct val="50000"/>
              </a:spcBef>
              <a:defRPr/>
            </a:pPr>
            <a:r>
              <a:rPr lang="hu-HU" sz="2400" b="1" i="1">
                <a:solidFill>
                  <a:srgbClr val="990099"/>
                </a:solidFill>
                <a:effectLst>
                  <a:outerShdw blurRad="38100" dist="38100" dir="2700000" algn="tl">
                    <a:srgbClr val="C0C0C0"/>
                  </a:outerShdw>
                </a:effectLst>
                <a:latin typeface="Times New Roman" pitchFamily="18" charset="0"/>
              </a:rPr>
              <a:t>Entwicklung der Fossa rhomboidea und des Kleinhirns</a:t>
            </a:r>
          </a:p>
        </p:txBody>
      </p:sp>
      <p:sp>
        <p:nvSpPr>
          <p:cNvPr id="95249" name="Text Box 17"/>
          <p:cNvSpPr txBox="1">
            <a:spLocks noChangeArrowheads="1"/>
          </p:cNvSpPr>
          <p:nvPr/>
        </p:nvSpPr>
        <p:spPr bwMode="auto">
          <a:xfrm>
            <a:off x="5711825" y="2324100"/>
            <a:ext cx="2365375" cy="368300"/>
          </a:xfrm>
          <a:prstGeom prst="rect">
            <a:avLst/>
          </a:prstGeom>
          <a:noFill/>
          <a:ln w="9525">
            <a:noFill/>
            <a:miter lim="800000"/>
            <a:headEnd/>
            <a:tailEnd/>
          </a:ln>
        </p:spPr>
        <p:txBody>
          <a:bodyPr/>
          <a:lstStyle/>
          <a:p>
            <a:pPr algn="ctr" eaLnBrk="0" hangingPunct="0"/>
            <a:r>
              <a:rPr lang="hu-HU" sz="1600" b="1"/>
              <a:t>Fossa rhomboidea</a:t>
            </a:r>
          </a:p>
        </p:txBody>
      </p:sp>
      <p:sp>
        <p:nvSpPr>
          <p:cNvPr id="95250" name="Line 18"/>
          <p:cNvSpPr>
            <a:spLocks noChangeShapeType="1"/>
          </p:cNvSpPr>
          <p:nvPr/>
        </p:nvSpPr>
        <p:spPr bwMode="auto">
          <a:xfrm flipH="1">
            <a:off x="4724400" y="2489200"/>
            <a:ext cx="1181100" cy="685800"/>
          </a:xfrm>
          <a:prstGeom prst="line">
            <a:avLst/>
          </a:prstGeom>
          <a:noFill/>
          <a:ln w="9525">
            <a:solidFill>
              <a:schemeClr val="tx1"/>
            </a:solidFill>
            <a:round/>
            <a:headEnd/>
            <a:tailEnd/>
          </a:ln>
        </p:spPr>
        <p:txBody>
          <a:bodyPr wrap="none" anchor="ctr"/>
          <a:lstStyle/>
          <a:p>
            <a:endParaRPr lang="de-DE"/>
          </a:p>
        </p:txBody>
      </p:sp>
      <p:sp>
        <p:nvSpPr>
          <p:cNvPr id="95251" name="Text Box 19"/>
          <p:cNvSpPr txBox="1">
            <a:spLocks noChangeArrowheads="1"/>
          </p:cNvSpPr>
          <p:nvPr/>
        </p:nvSpPr>
        <p:spPr bwMode="auto">
          <a:xfrm>
            <a:off x="523875" y="3336925"/>
            <a:ext cx="2012950" cy="463550"/>
          </a:xfrm>
          <a:prstGeom prst="rect">
            <a:avLst/>
          </a:prstGeom>
          <a:noFill/>
          <a:ln w="9525">
            <a:noFill/>
            <a:miter lim="800000"/>
            <a:headEnd/>
            <a:tailEnd/>
          </a:ln>
        </p:spPr>
        <p:txBody>
          <a:bodyPr/>
          <a:lstStyle/>
          <a:p>
            <a:pPr algn="ctr" eaLnBrk="0" hangingPunct="0"/>
            <a:r>
              <a:rPr lang="hu-HU" sz="1600" b="1"/>
              <a:t>Brückenbeuge</a:t>
            </a:r>
          </a:p>
        </p:txBody>
      </p:sp>
      <p:sp>
        <p:nvSpPr>
          <p:cNvPr id="95252" name="Line 20"/>
          <p:cNvSpPr>
            <a:spLocks noChangeShapeType="1"/>
          </p:cNvSpPr>
          <p:nvPr/>
        </p:nvSpPr>
        <p:spPr bwMode="auto">
          <a:xfrm>
            <a:off x="2311400" y="3517900"/>
            <a:ext cx="609600" cy="0"/>
          </a:xfrm>
          <a:prstGeom prst="line">
            <a:avLst/>
          </a:prstGeom>
          <a:noFill/>
          <a:ln w="76200">
            <a:solidFill>
              <a:srgbClr val="CC0099"/>
            </a:solidFill>
            <a:round/>
            <a:headEnd/>
            <a:tailEnd type="triangle" w="med" len="med"/>
          </a:ln>
        </p:spPr>
        <p:txBody>
          <a:bodyPr/>
          <a:lstStyle/>
          <a:p>
            <a:endParaRPr lang="de-DE"/>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oktatás\neurodevelopment\rhomb3.bmp"/>
          <p:cNvPicPr>
            <a:picLocks noChangeAspect="1" noChangeArrowheads="1"/>
          </p:cNvPicPr>
          <p:nvPr/>
        </p:nvPicPr>
        <p:blipFill>
          <a:blip r:embed="rId2" r:link="rId3" cstate="screen"/>
          <a:srcRect/>
          <a:stretch>
            <a:fillRect/>
          </a:stretch>
        </p:blipFill>
        <p:spPr bwMode="auto">
          <a:xfrm>
            <a:off x="3311525" y="1830388"/>
            <a:ext cx="3814763" cy="3559175"/>
          </a:xfrm>
          <a:prstGeom prst="rect">
            <a:avLst/>
          </a:prstGeom>
          <a:noFill/>
          <a:ln w="9525">
            <a:noFill/>
            <a:miter lim="800000"/>
            <a:headEnd/>
            <a:tailEnd/>
          </a:ln>
        </p:spPr>
      </p:pic>
      <p:sp>
        <p:nvSpPr>
          <p:cNvPr id="96259" name="Text Box 3"/>
          <p:cNvSpPr txBox="1">
            <a:spLocks noChangeArrowheads="1"/>
          </p:cNvSpPr>
          <p:nvPr/>
        </p:nvSpPr>
        <p:spPr bwMode="auto">
          <a:xfrm>
            <a:off x="6562725" y="4597400"/>
            <a:ext cx="1743075" cy="377825"/>
          </a:xfrm>
          <a:prstGeom prst="rect">
            <a:avLst/>
          </a:prstGeom>
          <a:noFill/>
          <a:ln w="9525">
            <a:noFill/>
            <a:miter lim="800000"/>
            <a:headEnd/>
            <a:tailEnd/>
          </a:ln>
        </p:spPr>
        <p:txBody>
          <a:bodyPr/>
          <a:lstStyle/>
          <a:p>
            <a:pPr algn="ctr" eaLnBrk="0" hangingPunct="0"/>
            <a:r>
              <a:rPr lang="hu-HU" b="1"/>
              <a:t>IV. Ventrikel</a:t>
            </a:r>
          </a:p>
        </p:txBody>
      </p:sp>
      <p:sp>
        <p:nvSpPr>
          <p:cNvPr id="96260" name="Text Box 4"/>
          <p:cNvSpPr txBox="1">
            <a:spLocks noChangeArrowheads="1"/>
          </p:cNvSpPr>
          <p:nvPr/>
        </p:nvSpPr>
        <p:spPr bwMode="auto">
          <a:xfrm>
            <a:off x="5997575" y="1304925"/>
            <a:ext cx="2162175" cy="647700"/>
          </a:xfrm>
          <a:prstGeom prst="rect">
            <a:avLst/>
          </a:prstGeom>
          <a:noFill/>
          <a:ln w="9525">
            <a:noFill/>
            <a:miter lim="800000"/>
            <a:headEnd/>
            <a:tailEnd/>
          </a:ln>
        </p:spPr>
        <p:txBody>
          <a:bodyPr/>
          <a:lstStyle/>
          <a:p>
            <a:pPr algn="ctr" eaLnBrk="0" hangingPunct="0"/>
            <a:r>
              <a:rPr lang="hu-HU" b="1"/>
              <a:t>Lobus flocculonodularis</a:t>
            </a:r>
          </a:p>
        </p:txBody>
      </p:sp>
      <p:sp>
        <p:nvSpPr>
          <p:cNvPr id="96261" name="Text Box 5"/>
          <p:cNvSpPr txBox="1">
            <a:spLocks noChangeArrowheads="1"/>
          </p:cNvSpPr>
          <p:nvPr/>
        </p:nvSpPr>
        <p:spPr bwMode="auto">
          <a:xfrm>
            <a:off x="4610100" y="2127250"/>
            <a:ext cx="1108075" cy="352425"/>
          </a:xfrm>
          <a:prstGeom prst="rect">
            <a:avLst/>
          </a:prstGeom>
          <a:noFill/>
          <a:ln w="9525">
            <a:noFill/>
            <a:miter lim="800000"/>
            <a:headEnd/>
            <a:tailEnd/>
          </a:ln>
        </p:spPr>
        <p:txBody>
          <a:bodyPr/>
          <a:lstStyle/>
          <a:p>
            <a:pPr algn="ctr" eaLnBrk="0" hangingPunct="0"/>
            <a:r>
              <a:rPr lang="hu-HU" b="1"/>
              <a:t>Vermis</a:t>
            </a:r>
          </a:p>
        </p:txBody>
      </p:sp>
      <p:sp>
        <p:nvSpPr>
          <p:cNvPr id="96262" name="Text Box 6"/>
          <p:cNvSpPr txBox="1">
            <a:spLocks noChangeArrowheads="1"/>
          </p:cNvSpPr>
          <p:nvPr/>
        </p:nvSpPr>
        <p:spPr bwMode="auto">
          <a:xfrm>
            <a:off x="3679825" y="1489075"/>
            <a:ext cx="2041525" cy="669925"/>
          </a:xfrm>
          <a:prstGeom prst="rect">
            <a:avLst/>
          </a:prstGeom>
          <a:noFill/>
          <a:ln w="9525">
            <a:noFill/>
            <a:miter lim="800000"/>
            <a:headEnd/>
            <a:tailEnd/>
          </a:ln>
        </p:spPr>
        <p:txBody>
          <a:bodyPr/>
          <a:lstStyle/>
          <a:p>
            <a:pPr algn="ctr" eaLnBrk="0" hangingPunct="0"/>
            <a:r>
              <a:rPr lang="hu-HU" b="1"/>
              <a:t>Fissura posterolateralis</a:t>
            </a:r>
          </a:p>
        </p:txBody>
      </p:sp>
      <p:sp>
        <p:nvSpPr>
          <p:cNvPr id="96263" name="Text Box 7"/>
          <p:cNvSpPr txBox="1">
            <a:spLocks noChangeArrowheads="1"/>
          </p:cNvSpPr>
          <p:nvPr/>
        </p:nvSpPr>
        <p:spPr bwMode="auto">
          <a:xfrm>
            <a:off x="1384300" y="1276350"/>
            <a:ext cx="2644775" cy="641350"/>
          </a:xfrm>
          <a:prstGeom prst="rect">
            <a:avLst/>
          </a:prstGeom>
          <a:noFill/>
          <a:ln w="9525">
            <a:noFill/>
            <a:miter lim="800000"/>
            <a:headEnd/>
            <a:tailEnd/>
          </a:ln>
        </p:spPr>
        <p:txBody>
          <a:bodyPr/>
          <a:lstStyle/>
          <a:p>
            <a:pPr algn="ctr" eaLnBrk="0" hangingPunct="0"/>
            <a:r>
              <a:rPr lang="hu-HU" b="1"/>
              <a:t>Kleinhirnwülste (Flügelplatte)</a:t>
            </a:r>
          </a:p>
        </p:txBody>
      </p:sp>
      <p:sp>
        <p:nvSpPr>
          <p:cNvPr id="96264" name="Text Box 8"/>
          <p:cNvSpPr txBox="1">
            <a:spLocks noChangeArrowheads="1"/>
          </p:cNvSpPr>
          <p:nvPr/>
        </p:nvSpPr>
        <p:spPr bwMode="auto">
          <a:xfrm>
            <a:off x="7172325" y="5845175"/>
            <a:ext cx="1365250" cy="406400"/>
          </a:xfrm>
          <a:prstGeom prst="rect">
            <a:avLst/>
          </a:prstGeom>
          <a:solidFill>
            <a:schemeClr val="folHlink"/>
          </a:solidFill>
          <a:ln w="9525">
            <a:solidFill>
              <a:schemeClr val="tx1"/>
            </a:solidFill>
            <a:miter lim="800000"/>
            <a:headEnd/>
            <a:tailEnd/>
          </a:ln>
        </p:spPr>
        <p:txBody>
          <a:bodyPr/>
          <a:lstStyle/>
          <a:p>
            <a:pPr algn="ctr" eaLnBrk="0" hangingPunct="0"/>
            <a:r>
              <a:rPr lang="hu-HU" b="1">
                <a:solidFill>
                  <a:srgbClr val="CC0099"/>
                </a:solidFill>
              </a:rPr>
              <a:t>Woche 13</a:t>
            </a:r>
          </a:p>
        </p:txBody>
      </p:sp>
      <p:sp>
        <p:nvSpPr>
          <p:cNvPr id="96265" name="Text Box 9"/>
          <p:cNvSpPr txBox="1">
            <a:spLocks noChangeArrowheads="1"/>
          </p:cNvSpPr>
          <p:nvPr/>
        </p:nvSpPr>
        <p:spPr bwMode="auto">
          <a:xfrm>
            <a:off x="6988175" y="3387725"/>
            <a:ext cx="1438275" cy="590550"/>
          </a:xfrm>
          <a:prstGeom prst="rect">
            <a:avLst/>
          </a:prstGeom>
          <a:noFill/>
          <a:ln w="9525">
            <a:noFill/>
            <a:miter lim="800000"/>
            <a:headEnd/>
            <a:tailEnd/>
          </a:ln>
        </p:spPr>
        <p:txBody>
          <a:bodyPr/>
          <a:lstStyle/>
          <a:p>
            <a:pPr algn="ctr" eaLnBrk="0" hangingPunct="0"/>
            <a:r>
              <a:rPr lang="hu-HU" b="1"/>
              <a:t>Recessus lateralis</a:t>
            </a:r>
          </a:p>
        </p:txBody>
      </p:sp>
      <p:sp>
        <p:nvSpPr>
          <p:cNvPr id="96266" name="Text Box 10"/>
          <p:cNvSpPr txBox="1">
            <a:spLocks noChangeArrowheads="1"/>
          </p:cNvSpPr>
          <p:nvPr/>
        </p:nvSpPr>
        <p:spPr bwMode="auto">
          <a:xfrm>
            <a:off x="812800" y="5003800"/>
            <a:ext cx="2552700" cy="647700"/>
          </a:xfrm>
          <a:prstGeom prst="rect">
            <a:avLst/>
          </a:prstGeom>
          <a:noFill/>
          <a:ln w="9525">
            <a:noFill/>
            <a:miter lim="800000"/>
            <a:headEnd/>
            <a:tailEnd/>
          </a:ln>
        </p:spPr>
        <p:txBody>
          <a:bodyPr/>
          <a:lstStyle/>
          <a:p>
            <a:pPr algn="ctr" eaLnBrk="0" hangingPunct="0"/>
            <a:r>
              <a:rPr lang="hu-HU" b="1"/>
              <a:t>Fissura transversa rhombencephalica</a:t>
            </a:r>
          </a:p>
        </p:txBody>
      </p:sp>
      <p:sp>
        <p:nvSpPr>
          <p:cNvPr id="96267" name="Line 11"/>
          <p:cNvSpPr>
            <a:spLocks noChangeShapeType="1"/>
          </p:cNvSpPr>
          <p:nvPr/>
        </p:nvSpPr>
        <p:spPr bwMode="auto">
          <a:xfrm flipH="1">
            <a:off x="3175000" y="3810000"/>
            <a:ext cx="850900" cy="1231900"/>
          </a:xfrm>
          <a:prstGeom prst="line">
            <a:avLst/>
          </a:prstGeom>
          <a:noFill/>
          <a:ln w="9525">
            <a:solidFill>
              <a:schemeClr val="tx1"/>
            </a:solidFill>
            <a:round/>
            <a:headEnd/>
            <a:tailEnd/>
          </a:ln>
        </p:spPr>
        <p:txBody>
          <a:bodyPr wrap="none" anchor="ctr"/>
          <a:lstStyle/>
          <a:p>
            <a:endParaRPr lang="de-DE"/>
          </a:p>
        </p:txBody>
      </p:sp>
      <p:sp>
        <p:nvSpPr>
          <p:cNvPr id="72716" name="Text Box 12"/>
          <p:cNvSpPr txBox="1">
            <a:spLocks noChangeArrowheads="1"/>
          </p:cNvSpPr>
          <p:nvPr/>
        </p:nvSpPr>
        <p:spPr bwMode="auto">
          <a:xfrm>
            <a:off x="673100" y="419100"/>
            <a:ext cx="7658100" cy="457200"/>
          </a:xfrm>
          <a:prstGeom prst="rect">
            <a:avLst/>
          </a:prstGeom>
          <a:noFill/>
          <a:ln w="9525">
            <a:noFill/>
            <a:miter lim="800000"/>
            <a:headEnd/>
            <a:tailEnd/>
          </a:ln>
          <a:effectLst/>
        </p:spPr>
        <p:txBody>
          <a:bodyPr>
            <a:spAutoFit/>
          </a:bodyPr>
          <a:lstStyle/>
          <a:p>
            <a:pPr algn="ctr" eaLnBrk="0" hangingPunct="0">
              <a:spcBef>
                <a:spcPct val="50000"/>
              </a:spcBef>
              <a:defRPr/>
            </a:pPr>
            <a:r>
              <a:rPr lang="hu-HU" sz="2400" b="1" i="1">
                <a:solidFill>
                  <a:srgbClr val="990099"/>
                </a:solidFill>
                <a:effectLst>
                  <a:outerShdw blurRad="38100" dist="38100" dir="2700000" algn="tl">
                    <a:srgbClr val="C0C0C0"/>
                  </a:outerShdw>
                </a:effectLst>
                <a:latin typeface="Times New Roman" pitchFamily="18" charset="0"/>
              </a:rPr>
              <a:t>Entwicklung der Fossa rhomboidea und des Kleinhirns</a:t>
            </a:r>
          </a:p>
        </p:txBody>
      </p:sp>
      <p:pic>
        <p:nvPicPr>
          <p:cNvPr id="96269" name="Picture 13" descr="C:\oktatás\neurodevelopment\Dumbbell.wmf"/>
          <p:cNvPicPr>
            <a:picLocks noChangeAspect="1" noChangeArrowheads="1"/>
          </p:cNvPicPr>
          <p:nvPr/>
        </p:nvPicPr>
        <p:blipFill>
          <a:blip r:embed="rId4" r:link="rId5" cstate="screen"/>
          <a:srcRect/>
          <a:stretch>
            <a:fillRect/>
          </a:stretch>
        </p:blipFill>
        <p:spPr bwMode="auto">
          <a:xfrm>
            <a:off x="701675" y="2068513"/>
            <a:ext cx="2378075" cy="1417637"/>
          </a:xfrm>
          <a:prstGeom prst="rect">
            <a:avLst/>
          </a:prstGeom>
          <a:noFill/>
          <a:ln w="9525">
            <a:noFill/>
            <a:miter lim="800000"/>
            <a:headEnd/>
            <a:tailEnd/>
          </a:ln>
        </p:spPr>
      </p:pic>
      <p:sp>
        <p:nvSpPr>
          <p:cNvPr id="72718" name="Text Box 14"/>
          <p:cNvSpPr txBox="1">
            <a:spLocks noChangeArrowheads="1"/>
          </p:cNvSpPr>
          <p:nvPr/>
        </p:nvSpPr>
        <p:spPr bwMode="auto">
          <a:xfrm>
            <a:off x="2527300" y="5829300"/>
            <a:ext cx="3302000" cy="650875"/>
          </a:xfrm>
          <a:prstGeom prst="rect">
            <a:avLst/>
          </a:prstGeom>
          <a:solidFill>
            <a:srgbClr val="FFCCCC"/>
          </a:solidFill>
          <a:ln w="9525">
            <a:solidFill>
              <a:schemeClr val="tx1"/>
            </a:solid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hu-HU" b="1"/>
              <a:t>Fusion der Rautenlippen - Kleinhirnwülste</a:t>
            </a:r>
          </a:p>
        </p:txBody>
      </p:sp>
      <p:sp>
        <p:nvSpPr>
          <p:cNvPr id="96271" name="Text Box 15"/>
          <p:cNvSpPr txBox="1">
            <a:spLocks noChangeArrowheads="1"/>
          </p:cNvSpPr>
          <p:nvPr/>
        </p:nvSpPr>
        <p:spPr bwMode="auto">
          <a:xfrm>
            <a:off x="6619875" y="4102100"/>
            <a:ext cx="1647825" cy="323850"/>
          </a:xfrm>
          <a:prstGeom prst="rect">
            <a:avLst/>
          </a:prstGeom>
          <a:noFill/>
          <a:ln w="9525">
            <a:noFill/>
            <a:miter lim="800000"/>
            <a:headEnd/>
            <a:tailEnd/>
          </a:ln>
        </p:spPr>
        <p:txBody>
          <a:bodyPr/>
          <a:lstStyle/>
          <a:p>
            <a:pPr algn="ctr" eaLnBrk="0" hangingPunct="0"/>
            <a:r>
              <a:rPr lang="hu-HU" b="1"/>
              <a:t>Rautenlippe</a:t>
            </a:r>
          </a:p>
        </p:txBody>
      </p:sp>
      <p:sp>
        <p:nvSpPr>
          <p:cNvPr id="96272" name="Text Box 16"/>
          <p:cNvSpPr txBox="1">
            <a:spLocks noChangeArrowheads="1"/>
          </p:cNvSpPr>
          <p:nvPr/>
        </p:nvSpPr>
        <p:spPr bwMode="auto">
          <a:xfrm>
            <a:off x="444500" y="3860800"/>
            <a:ext cx="2476500" cy="779463"/>
          </a:xfrm>
          <a:prstGeom prst="rect">
            <a:avLst/>
          </a:prstGeom>
          <a:noFill/>
          <a:ln w="9525">
            <a:noFill/>
            <a:miter lim="800000"/>
            <a:headEnd/>
            <a:tailEnd/>
          </a:ln>
        </p:spPr>
        <p:txBody>
          <a:bodyPr>
            <a:spAutoFit/>
          </a:bodyPr>
          <a:lstStyle/>
          <a:p>
            <a:pPr algn="ctr" eaLnBrk="0" hangingPunct="0">
              <a:spcBef>
                <a:spcPct val="50000"/>
              </a:spcBef>
            </a:pPr>
            <a:r>
              <a:rPr lang="hu-HU" b="1"/>
              <a:t>Hantelförmig</a:t>
            </a:r>
          </a:p>
          <a:p>
            <a:pPr algn="ctr" eaLnBrk="0" hangingPunct="0">
              <a:spcBef>
                <a:spcPct val="50000"/>
              </a:spcBef>
            </a:pPr>
            <a:r>
              <a:rPr lang="hu-HU" b="1"/>
              <a:t>„Dumb-bell shaped”</a:t>
            </a:r>
          </a:p>
        </p:txBody>
      </p:sp>
      <p:sp>
        <p:nvSpPr>
          <p:cNvPr id="96273" name="Line 17"/>
          <p:cNvSpPr>
            <a:spLocks noChangeShapeType="1"/>
          </p:cNvSpPr>
          <p:nvPr/>
        </p:nvSpPr>
        <p:spPr bwMode="auto">
          <a:xfrm flipH="1">
            <a:off x="6362700" y="3759200"/>
            <a:ext cx="787400" cy="25400"/>
          </a:xfrm>
          <a:prstGeom prst="line">
            <a:avLst/>
          </a:prstGeom>
          <a:noFill/>
          <a:ln w="9525">
            <a:solidFill>
              <a:schemeClr val="tx1"/>
            </a:solidFill>
            <a:round/>
            <a:headEnd/>
            <a:tailEnd type="triangle" w="med" len="med"/>
          </a:ln>
        </p:spPr>
        <p:txBody>
          <a:bodyPr wrap="none" anchor="ctr"/>
          <a:lstStyle/>
          <a:p>
            <a:endParaRPr lang="de-DE"/>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screen"/>
          <a:srcRect/>
          <a:stretch>
            <a:fillRect/>
          </a:stretch>
        </p:blipFill>
        <p:spPr bwMode="auto">
          <a:xfrm>
            <a:off x="63500" y="1196975"/>
            <a:ext cx="9056688" cy="3500438"/>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screen"/>
          <a:srcRect/>
          <a:stretch>
            <a:fillRect/>
          </a:stretch>
        </p:blipFill>
        <p:spPr bwMode="auto">
          <a:xfrm>
            <a:off x="34925" y="620713"/>
            <a:ext cx="9074150" cy="5472112"/>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Kép 1" descr="Sanes 3.tif"/>
          <p:cNvPicPr>
            <a:picLocks noChangeAspect="1"/>
          </p:cNvPicPr>
          <p:nvPr/>
        </p:nvPicPr>
        <p:blipFill>
          <a:blip r:embed="rId2" cstate="screen"/>
          <a:srcRect/>
          <a:stretch>
            <a:fillRect/>
          </a:stretch>
        </p:blipFill>
        <p:spPr bwMode="auto">
          <a:xfrm>
            <a:off x="785813" y="357188"/>
            <a:ext cx="7500937" cy="5618162"/>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screen"/>
          <a:srcRect/>
          <a:stretch>
            <a:fillRect/>
          </a:stretch>
        </p:blipFill>
        <p:spPr bwMode="auto">
          <a:xfrm>
            <a:off x="539750" y="0"/>
            <a:ext cx="6264275" cy="6802438"/>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screen"/>
          <a:srcRect/>
          <a:stretch>
            <a:fillRect/>
          </a:stretch>
        </p:blipFill>
        <p:spPr bwMode="auto">
          <a:xfrm>
            <a:off x="539750" y="0"/>
            <a:ext cx="3240088" cy="3517900"/>
          </a:xfrm>
          <a:prstGeom prst="rect">
            <a:avLst/>
          </a:prstGeom>
          <a:noFill/>
          <a:ln w="9525">
            <a:noFill/>
            <a:miter lim="800000"/>
            <a:headEnd/>
            <a:tailEnd/>
          </a:ln>
        </p:spPr>
      </p:pic>
      <p:pic>
        <p:nvPicPr>
          <p:cNvPr id="101379" name="Picture 3"/>
          <p:cNvPicPr>
            <a:picLocks noChangeAspect="1" noChangeArrowheads="1"/>
          </p:cNvPicPr>
          <p:nvPr/>
        </p:nvPicPr>
        <p:blipFill>
          <a:blip r:embed="rId3" cstate="screen"/>
          <a:srcRect/>
          <a:stretch>
            <a:fillRect/>
          </a:stretch>
        </p:blipFill>
        <p:spPr bwMode="auto">
          <a:xfrm>
            <a:off x="0" y="4149725"/>
            <a:ext cx="9126538" cy="159067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artalom helye 2"/>
          <p:cNvSpPr>
            <a:spLocks noGrp="1"/>
          </p:cNvSpPr>
          <p:nvPr>
            <p:ph idx="1"/>
          </p:nvPr>
        </p:nvSpPr>
        <p:spPr>
          <a:xfrm>
            <a:off x="457200" y="476250"/>
            <a:ext cx="8229600" cy="5649913"/>
          </a:xfrm>
        </p:spPr>
        <p:txBody>
          <a:bodyPr/>
          <a:lstStyle/>
          <a:p>
            <a:r>
              <a:rPr lang="hu-HU" sz="2400" smtClean="0"/>
              <a:t>Mi lehet a csökken Purkinje sejtszám (PS) oka? Csökkent differenciálódás vagy normális differenciálódás és fokozott apoptózis?</a:t>
            </a:r>
          </a:p>
          <a:p>
            <a:r>
              <a:rPr lang="hu-HU" sz="2400" smtClean="0"/>
              <a:t>A PS fontosak a normális rétegződés kialkulásához (egérben a PS differenciálódási zavar következménye, hogy nem alakul kia 3 rétegű kisagykéreg, zavart a foliumok kialkulása).</a:t>
            </a:r>
          </a:p>
          <a:p>
            <a:r>
              <a:rPr lang="hu-HU" sz="2400" smtClean="0"/>
              <a:t>KS, CSS szám normális abban a kisagyban, ahol a PS szám a legalacsonyabb. Arra utal, hogy kialakultak a PS-ek, kiépültek a szinaptikus kapcsolataik, és aztán pusztultak el (egér mutáns, ahol a PS-ek későn pusztulnak el: rendes számú KS, CSS).</a:t>
            </a:r>
          </a:p>
          <a:p>
            <a:endParaRPr lang="de-DE" sz="2800" smtClean="0"/>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1049</TotalTime>
  <Words>3846</Words>
  <Application>Microsoft Office PowerPoint</Application>
  <PresentationFormat>Diavetítés a képernyőre (4:3 oldalarány)</PresentationFormat>
  <Paragraphs>391</Paragraphs>
  <Slides>115</Slides>
  <Notes>53</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115</vt:i4>
      </vt:variant>
    </vt:vector>
  </HeadingPairs>
  <TitlesOfParts>
    <vt:vector size="120" baseType="lpstr">
      <vt:lpstr>Arial</vt:lpstr>
      <vt:lpstr>Arial Unicode MS</vt:lpstr>
      <vt:lpstr>Symbol</vt:lpstr>
      <vt:lpstr>Times New Roman</vt:lpstr>
      <vt:lpstr>Alapértelmezett terv</vt:lpstr>
      <vt:lpstr>Tű a szénakazalban Elváltozások az autizmussal élők agyában</vt:lpstr>
      <vt:lpstr>PowerPoint-bemutató</vt:lpstr>
      <vt:lpstr>PowerPoint-bemutató</vt:lpstr>
      <vt:lpstr>Vizsgálatok</vt:lpstr>
      <vt:lpstr>Mit mutatnak az MRI eredmények?</vt:lpstr>
      <vt:lpstr>Kisgyerekkorban a fej körfogata, az agy térfogata és a frontális és temporális lebenyek kérgének térfogata nagyobb A-ben  A: autizmusta NT: neurotipikus (kontroll) egyén</vt:lpstr>
      <vt:lpstr>PowerPoint-bemutató</vt:lpstr>
      <vt:lpstr>PowerPoint-bemutató</vt:lpstr>
      <vt:lpstr>PowerPoint-bemutató</vt:lpstr>
      <vt:lpstr>PowerPoint-bemutató</vt:lpstr>
      <vt:lpstr>PowerPoint-bemutató</vt:lpstr>
      <vt:lpstr>A felnőttekben az agy térfogata már kisebb mint a NT-okban</vt:lpstr>
      <vt:lpstr>PowerPoint-bemutató</vt:lpstr>
      <vt:lpstr>PowerPoint-bemutató</vt:lpstr>
      <vt:lpstr>PowerPoint-bemutató</vt:lpstr>
      <vt:lpstr>A frontális kortex elváltozásai</vt:lpstr>
      <vt:lpstr>A frontális kortex neuronjainak és dendritjeinek MAP2 pozitivitása csökkent</vt:lpstr>
      <vt:lpstr>PowerPoint-bemutató</vt:lpstr>
      <vt:lpstr>PowerPoint-bemutató</vt:lpstr>
      <vt:lpstr>PowerPoint-bemutató</vt:lpstr>
      <vt:lpstr>Citoarchitektonikai elváltozások</vt:lpstr>
      <vt:lpstr>PowerPoint-bemutató</vt:lpstr>
      <vt:lpstr>A kortex VI rétege és a fehérállomány közötti átmenet  más A-agyban, mint NT agyban</vt:lpstr>
      <vt:lpstr>PowerPoint-bemutató</vt:lpstr>
      <vt:lpstr>PowerPoint-bemutató</vt:lpstr>
      <vt:lpstr>PowerPoint-bemutató</vt:lpstr>
      <vt:lpstr>PowerPoint-bemutató</vt:lpstr>
      <vt:lpstr>PowerPoint-bemutató</vt:lpstr>
      <vt:lpstr>A VEN magasabb arányú előfordulása a kortexben</vt:lpstr>
      <vt:lpstr>PowerPoint-bemutató</vt:lpstr>
      <vt:lpstr>PowerPoint-bemutató</vt:lpstr>
      <vt:lpstr>A kéreg minikolumnáris szerkezetének megváltozása</vt:lpstr>
      <vt:lpstr>Minioszlopok</vt:lpstr>
      <vt:lpstr>PowerPoint-bemutató</vt:lpstr>
      <vt:lpstr>Kolumnáris szerkezet</vt:lpstr>
      <vt:lpstr>PowerPoint-bemutató</vt:lpstr>
      <vt:lpstr>PowerPoint-bemutató</vt:lpstr>
      <vt:lpstr>PowerPoint-bemutató</vt:lpstr>
      <vt:lpstr>PowerPoint-bemutató</vt:lpstr>
      <vt:lpstr>PowerPoint-bemutató</vt:lpstr>
      <vt:lpstr>A minioszlopok elváltozásai AÉ-ben</vt:lpstr>
      <vt:lpstr>PowerPoint-bemutató</vt:lpstr>
      <vt:lpstr>PowerPoint-bemutató</vt:lpstr>
      <vt:lpstr>PowerPoint-bemutató</vt:lpstr>
      <vt:lpstr>PowerPoint-bemutató</vt:lpstr>
      <vt:lpstr>PowerPoint-bemutató</vt:lpstr>
      <vt:lpstr>Gyulladás vagy természetes immunválasz az AÉ-k agyában</vt:lpstr>
      <vt:lpstr>PowerPoint-bemutató</vt:lpstr>
      <vt:lpstr>PowerPoint-bemutató</vt:lpstr>
      <vt:lpstr>PowerPoint-bemutató</vt:lpstr>
      <vt:lpstr>PowerPoint-bemutató</vt:lpstr>
      <vt:lpstr>PowerPoint-bemutató</vt:lpstr>
      <vt:lpstr>PowerPoint-bemutató</vt:lpstr>
      <vt:lpstr>Az elülső cinguláris kéreg (ACC) elváltozásai</vt:lpstr>
      <vt:lpstr>PowerPoint-bemutató</vt:lpstr>
      <vt:lpstr>PowerPoint-bemutató</vt:lpstr>
      <vt:lpstr>PowerPoint-bemutató</vt:lpstr>
      <vt:lpstr>PowerPoint-bemutató</vt:lpstr>
      <vt:lpstr>PowerPoint-bemutató</vt:lpstr>
      <vt:lpstr>PowerPoint-bemutató</vt:lpstr>
      <vt:lpstr>PowerPoint-bemutató</vt:lpstr>
      <vt:lpstr>GABAAR denzitása csökkent az ACC-ben</vt:lpstr>
      <vt:lpstr>GABA és gátló neurotranszmitterek</vt:lpstr>
      <vt:lpstr>PowerPoint-bemutató</vt:lpstr>
      <vt:lpstr>PowerPoint-bemutató</vt:lpstr>
      <vt:lpstr>PowerPoint-bemutató</vt:lpstr>
      <vt:lpstr>A temporális kéreg elváltozásai</vt:lpstr>
      <vt:lpstr>PowerPoint-bemutató</vt:lpstr>
      <vt:lpstr>PowerPoint-bemutató</vt:lpstr>
      <vt:lpstr>PowerPoint-bemutató</vt:lpstr>
      <vt:lpstr>PowerPoint-bemutató</vt:lpstr>
      <vt:lpstr>Az amygdala elváltozásai MRI-vel</vt:lpstr>
      <vt:lpstr>PowerPoint-bemutató</vt:lpstr>
      <vt:lpstr>PowerPoint-bemutató</vt:lpstr>
      <vt:lpstr>PowerPoint-bemutató</vt:lpstr>
      <vt:lpstr>PowerPoint-bemutató</vt:lpstr>
      <vt:lpstr>PowerPoint-bemutató</vt:lpstr>
      <vt:lpstr>PowerPoint-bemutató</vt:lpstr>
      <vt:lpstr>PowerPoint-bemutató</vt:lpstr>
      <vt:lpstr>Kisagyi elváltozások MRI-vel</vt:lpstr>
      <vt:lpstr>A kisagy egészben</vt:lpstr>
      <vt:lpstr>A kisagy vermisének méretváltozása</vt:lpstr>
      <vt:lpstr>PowerPoint-bemutató</vt:lpstr>
      <vt:lpstr>PowerPoint-bemutató</vt:lpstr>
      <vt:lpstr>A kisagy morfológiai elváltozásai</vt:lpstr>
      <vt:lpstr>PowerPoint-bemutató</vt:lpstr>
      <vt:lpstr>PowerPoint-bemutató</vt:lpstr>
      <vt:lpstr>PowerPoint-bemutató</vt:lpstr>
      <vt:lpstr>A kosársejtek és a csillagsejtek száma a kontrollokéhoz hasonlít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Mielinizáció</vt:lpstr>
      <vt:lpstr>Az agy mielinizációja</vt:lpstr>
      <vt:lpstr>PowerPoint-bemutató</vt:lpstr>
      <vt:lpstr>PowerPoint-bemutató</vt:lpstr>
      <vt:lpstr>PowerPoint-bemutató</vt:lpstr>
      <vt:lpstr>PowerPoint-bemutató</vt:lpstr>
      <vt:lpstr>PowerPoint-bemutató</vt:lpstr>
      <vt:lpstr>PowerPoint-bemutató</vt:lpstr>
      <vt:lpstr>A facialismag elváltozása</vt:lpstr>
      <vt:lpstr>PowerPoint-bemutató</vt:lpstr>
      <vt:lpstr>PowerPoint-bemutató</vt:lpstr>
      <vt:lpstr>Consistent neuropathological findings in autism</vt:lpstr>
      <vt:lpstr>PowerPoint-bemutató</vt:lpstr>
      <vt:lpstr>Milyen betegségekkel jár együtt az autizmus?</vt:lpstr>
      <vt:lpstr>Milyen betegségekkel jár együtt az autizmus?</vt:lpstr>
    </vt:vector>
  </TitlesOfParts>
  <Company>Semmelweis Egyetem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 egészséges és az autista agy fejlődése</dc:title>
  <dc:creator>Dr. Magyar Attila</dc:creator>
  <cp:lastModifiedBy>csgergo</cp:lastModifiedBy>
  <cp:revision>85</cp:revision>
  <dcterms:created xsi:type="dcterms:W3CDTF">2014-10-27T14:10:59Z</dcterms:created>
  <dcterms:modified xsi:type="dcterms:W3CDTF">2017-12-01T10:32:37Z</dcterms:modified>
</cp:coreProperties>
</file>