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5CAD3-998B-461E-9716-8DCF3D068744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4321F-6E5A-4246-A0EF-238CEAC0CAC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92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200" dirty="0"/>
              <a:t>From: Stage- and Species-Specific Developmental Toxicity of All-Trans Retinoic Acid in Four Native North American </a:t>
            </a:r>
            <a:r>
              <a:rPr lang="en-US" altLang="hu-HU" sz="1200" dirty="0" err="1"/>
              <a:t>Ranids</a:t>
            </a:r>
            <a:r>
              <a:rPr lang="en-US" altLang="hu-HU" sz="1200" dirty="0"/>
              <a:t> and </a:t>
            </a:r>
            <a:r>
              <a:rPr lang="en-US" altLang="hu-HU" sz="1200" dirty="0" err="1"/>
              <a:t>Xenopus</a:t>
            </a:r>
            <a:r>
              <a:rPr lang="en-US" altLang="hu-HU" sz="1200" dirty="0"/>
              <a:t> </a:t>
            </a:r>
            <a:r>
              <a:rPr lang="en-US" altLang="hu-HU" sz="1200" dirty="0" err="1"/>
              <a:t>laevis</a:t>
            </a:r>
            <a:endParaRPr lang="en-US" altLang="hu-HU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100" dirty="0" err="1"/>
              <a:t>Toxicol</a:t>
            </a:r>
            <a:r>
              <a:rPr lang="en-US" altLang="hu-HU" sz="1100" dirty="0"/>
              <a:t> Sci. 2000;57(2):264-274. doi:10.1093/</a:t>
            </a:r>
            <a:r>
              <a:rPr lang="en-US" altLang="hu-HU" sz="1100" dirty="0" err="1"/>
              <a:t>toxsci</a:t>
            </a:r>
            <a:r>
              <a:rPr lang="en-US" altLang="hu-HU" sz="1100" dirty="0"/>
              <a:t>/57.2.264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100" dirty="0" err="1"/>
              <a:t>Toxicol</a:t>
            </a:r>
            <a:r>
              <a:rPr lang="en-US" altLang="hu-HU" sz="1100" dirty="0"/>
              <a:t> </a:t>
            </a:r>
            <a:r>
              <a:rPr lang="en-US" altLang="hu-HU" sz="1100" dirty="0" err="1"/>
              <a:t>Sci</a:t>
            </a:r>
            <a:r>
              <a:rPr lang="en-US" altLang="hu-HU" sz="1100" dirty="0"/>
              <a:t> | © 2000 Society of Toxicology</a:t>
            </a:r>
          </a:p>
          <a:p>
            <a:endParaRPr lang="en-US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786B792-EFB0-427B-99F3-DBA460493537}" type="slidenum">
              <a:rPr lang="en-US" altLang="hu-HU" sz="1200"/>
              <a:pPr algn="r" eaLnBrk="1" hangingPunct="1"/>
              <a:t>6</a:t>
            </a:fld>
            <a:endParaRPr lang="en-US" altLang="hu-HU" sz="1200"/>
          </a:p>
        </p:txBody>
      </p:sp>
    </p:spTree>
    <p:extLst>
      <p:ext uri="{BB962C8B-B14F-4D97-AF65-F5344CB8AC3E}">
        <p14:creationId xmlns:p14="http://schemas.microsoft.com/office/powerpoint/2010/main" val="2588645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/>
              <a:t>Gilbert, </a:t>
            </a:r>
            <a:r>
              <a:rPr lang="hu-HU" sz="1200" dirty="0" err="1"/>
              <a:t>Developmental</a:t>
            </a:r>
            <a:r>
              <a:rPr lang="hu-HU" sz="1200" dirty="0"/>
              <a:t> </a:t>
            </a:r>
            <a:r>
              <a:rPr lang="hu-HU" sz="1200" dirty="0" err="1"/>
              <a:t>Biology</a:t>
            </a:r>
            <a:r>
              <a:rPr lang="hu-HU" sz="1200" dirty="0"/>
              <a:t>, 9. </a:t>
            </a:r>
            <a:r>
              <a:rPr lang="hu-HU" sz="1200" dirty="0" err="1"/>
              <a:t>Auflage</a:t>
            </a:r>
            <a:r>
              <a:rPr lang="hu-HU" sz="1200" dirty="0"/>
              <a:t>, </a:t>
            </a:r>
            <a:r>
              <a:rPr lang="hu-HU" sz="1200" dirty="0" err="1"/>
              <a:t>Sinauer</a:t>
            </a:r>
            <a:r>
              <a:rPr lang="hu-HU" sz="1200" dirty="0"/>
              <a:t>, 2010</a:t>
            </a:r>
            <a:endParaRPr lang="hu-HU" dirty="0"/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60F3-34AD-4B59-8435-8F76AD536FDD}" type="slidenum">
              <a:rPr lang="hu-HU" smtClean="0"/>
              <a:pPr>
                <a:defRPr/>
              </a:pPr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3239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1074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O’Rahilly&amp;Müller: Embyrologie und Teratologie des Menschen, Huber, 1999</a:t>
            </a:r>
            <a:endParaRPr lang="de-DE"/>
          </a:p>
        </p:txBody>
      </p:sp>
      <p:sp>
        <p:nvSpPr>
          <p:cNvPr id="131075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B9C1C-7EA4-47E7-A4B8-2F175C4E86FB}" type="slidenum">
              <a:rPr lang="hu-HU" smtClean="0"/>
              <a:pPr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122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hu-HU"/>
              <a:t>links: http://imgbuddy.com/cranial-meningocele.asp</a:t>
            </a:r>
          </a:p>
          <a:p>
            <a:r>
              <a:rPr lang="hu-HU"/>
              <a:t>rechts: http://medicine.academic.ru/21332/encephalocele</a:t>
            </a:r>
            <a:endParaRPr lang="de-DE"/>
          </a:p>
        </p:txBody>
      </p:sp>
      <p:sp>
        <p:nvSpPr>
          <p:cNvPr id="161796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AA706F4-D7A0-4B15-BFFB-7E759CA2E825}" type="slidenum">
              <a:rPr lang="hu-HU" sz="1200">
                <a:latin typeface="Times New Roman" pitchFamily="18" charset="0"/>
              </a:rPr>
              <a:pPr algn="r" eaLnBrk="0" hangingPunct="0"/>
              <a:t>32</a:t>
            </a:fld>
            <a:endParaRPr lang="hu-HU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958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hu-HU">
                <a:latin typeface="Arial" charset="0"/>
              </a:rPr>
              <a:t>Larsen’s Human Embryology, 4th ed.,Elsevier, 2009</a:t>
            </a:r>
            <a:r>
              <a:rPr lang="hu-HU" sz="2400"/>
              <a:t> </a:t>
            </a:r>
          </a:p>
          <a:p>
            <a:endParaRPr lang="de-DE"/>
          </a:p>
        </p:txBody>
      </p:sp>
      <p:sp>
        <p:nvSpPr>
          <p:cNvPr id="167940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4499290-CA21-45EB-B31E-9E407359A70B}" type="slidenum">
              <a:rPr lang="hu-HU" sz="1200">
                <a:latin typeface="Times New Roman" pitchFamily="18" charset="0"/>
              </a:rPr>
              <a:pPr algn="r" eaLnBrk="0" hangingPunct="0"/>
              <a:t>37</a:t>
            </a:fld>
            <a:endParaRPr lang="hu-HU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249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de-DE"/>
              <a:t>B</a:t>
            </a:r>
            <a:r>
              <a:rPr lang="hu-HU"/>
              <a:t>otto, New Eng J Med, 1999, 341:1509</a:t>
            </a:r>
            <a:endParaRPr lang="de-DE"/>
          </a:p>
        </p:txBody>
      </p:sp>
      <p:sp>
        <p:nvSpPr>
          <p:cNvPr id="169988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9AAB820-8451-4F48-A9A0-1D7C07BBCAA6}" type="slidenum">
              <a:rPr lang="hu-HU" sz="1200">
                <a:latin typeface="Times New Roman" pitchFamily="18" charset="0"/>
              </a:rPr>
              <a:pPr algn="r" eaLnBrk="0" hangingPunct="0"/>
              <a:t>38</a:t>
            </a:fld>
            <a:endParaRPr lang="hu-HU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63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de-DE"/>
              <a:t>Kaptanoglu,</a:t>
            </a:r>
            <a:r>
              <a:rPr lang="hu-HU"/>
              <a:t> </a:t>
            </a:r>
            <a:r>
              <a:rPr lang="de-DE"/>
              <a:t>Ann Dermatol Vol. 23, Suppl. 3, 2011</a:t>
            </a:r>
          </a:p>
        </p:txBody>
      </p:sp>
      <p:sp>
        <p:nvSpPr>
          <p:cNvPr id="172036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49C4442-1DAD-483F-B794-A38934FB0F9E}" type="slidenum">
              <a:rPr lang="hu-HU" sz="1200">
                <a:latin typeface="Times New Roman" pitchFamily="18" charset="0"/>
              </a:rPr>
              <a:pPr algn="r" eaLnBrk="0" hangingPunct="0"/>
              <a:t>39</a:t>
            </a:fld>
            <a:endParaRPr lang="hu-HU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617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hu-HU"/>
              <a:t>Larsen’s Human Embryology, 2nd Ed, Churchill-Livingstone, 1997</a:t>
            </a:r>
          </a:p>
          <a:p>
            <a:endParaRPr lang="de-DE"/>
          </a:p>
        </p:txBody>
      </p:sp>
      <p:sp>
        <p:nvSpPr>
          <p:cNvPr id="174084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368874AA-6254-453B-827C-AB962544F055}" type="slidenum">
              <a:rPr lang="hu-HU" sz="1200">
                <a:latin typeface="Times New Roman" pitchFamily="18" charset="0"/>
              </a:rPr>
              <a:pPr algn="r" eaLnBrk="0" hangingPunct="0"/>
              <a:t>40</a:t>
            </a:fld>
            <a:endParaRPr lang="hu-HU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325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de-DE"/>
          </a:p>
        </p:txBody>
      </p:sp>
      <p:sp>
        <p:nvSpPr>
          <p:cNvPr id="176132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C28AD3D4-EF3D-4A04-85F4-0DE16560FB55}" type="slidenum">
              <a:rPr lang="hu-HU" sz="1200">
                <a:latin typeface="Times New Roman" pitchFamily="18" charset="0"/>
              </a:rPr>
              <a:pPr algn="r" eaLnBrk="0" hangingPunct="0"/>
              <a:t>41</a:t>
            </a:fld>
            <a:endParaRPr lang="hu-HU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059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hu-HU"/>
              <a:t>links: </a:t>
            </a:r>
            <a:r>
              <a:rPr lang="de-DE"/>
              <a:t>http://bestpractice.bmj.com/best-practice/monograph/709/resources/images/print/30.html</a:t>
            </a:r>
            <a:endParaRPr lang="hu-HU"/>
          </a:p>
          <a:p>
            <a:r>
              <a:rPr lang="hu-HU"/>
              <a:t>rechts: http://dcs.uqroo.mx/paginas/atlaspediatria/atlas014e1.html</a:t>
            </a:r>
            <a:endParaRPr lang="de-DE"/>
          </a:p>
        </p:txBody>
      </p:sp>
      <p:sp>
        <p:nvSpPr>
          <p:cNvPr id="178180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7E4017C-4BDD-4C29-BC2F-4DD41A7D8531}" type="slidenum">
              <a:rPr lang="hu-HU" sz="1200">
                <a:latin typeface="Times New Roman" pitchFamily="18" charset="0"/>
              </a:rPr>
              <a:pPr algn="r" eaLnBrk="0" hangingPunct="0"/>
              <a:t>42</a:t>
            </a:fld>
            <a:endParaRPr lang="hu-HU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122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hu-HU"/>
              <a:t>O’Rahilly&amp;Müller: Embyrologie und Teratologie des Menschen, Huber, 1999</a:t>
            </a:r>
            <a:endParaRPr lang="de-DE"/>
          </a:p>
          <a:p>
            <a:endParaRPr lang="de-DE"/>
          </a:p>
        </p:txBody>
      </p:sp>
      <p:sp>
        <p:nvSpPr>
          <p:cNvPr id="180228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09DBDC1F-BDDC-43BA-81FE-EAD9CADF1E8F}" type="slidenum">
              <a:rPr lang="hu-HU" sz="1200">
                <a:latin typeface="Times New Roman" pitchFamily="18" charset="0"/>
              </a:rPr>
              <a:pPr algn="r" eaLnBrk="0" hangingPunct="0"/>
              <a:t>43</a:t>
            </a:fld>
            <a:endParaRPr lang="hu-HU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493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Gilbert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60F3-34AD-4B59-8435-8F76AD536FDD}" type="slidenum">
              <a:rPr lang="hu-HU" smtClean="0"/>
              <a:pPr>
                <a:defRPr/>
              </a:pPr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64884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hu-HU"/>
              <a:t>O”Rahilly&amp;Müller: Embyrologie und Teratologie des Menschen, Huber, 1999</a:t>
            </a:r>
            <a:endParaRPr lang="de-DE"/>
          </a:p>
          <a:p>
            <a:endParaRPr lang="de-DE"/>
          </a:p>
        </p:txBody>
      </p:sp>
      <p:sp>
        <p:nvSpPr>
          <p:cNvPr id="182276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5657479-B428-4291-AD54-B6633394EB7E}" type="slidenum">
              <a:rPr lang="hu-HU" sz="1200">
                <a:latin typeface="Times New Roman" pitchFamily="18" charset="0"/>
              </a:rPr>
              <a:pPr algn="r" eaLnBrk="0" hangingPunct="0"/>
              <a:t>44</a:t>
            </a:fld>
            <a:endParaRPr lang="hu-HU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40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hu-HU"/>
              <a:t>O’Rahilly&amp;Müller: Embyrologie und Teratologie des Menschen, Huber, 1999</a:t>
            </a:r>
            <a:endParaRPr lang="de-DE"/>
          </a:p>
          <a:p>
            <a:endParaRPr lang="de-DE"/>
          </a:p>
        </p:txBody>
      </p:sp>
      <p:sp>
        <p:nvSpPr>
          <p:cNvPr id="185348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4D649ED-4C2B-4778-933C-D9F6A1B1102B}" type="slidenum">
              <a:rPr lang="hu-HU" sz="1200">
                <a:latin typeface="Times New Roman" pitchFamily="18" charset="0"/>
              </a:rPr>
              <a:pPr algn="r" eaLnBrk="0" hangingPunct="0"/>
              <a:t>46</a:t>
            </a:fld>
            <a:endParaRPr lang="hu-HU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4879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O’Rahilly-Müller</a:t>
            </a:r>
            <a:r>
              <a:rPr lang="hu-HU" dirty="0"/>
              <a:t>, </a:t>
            </a:r>
            <a:r>
              <a:rPr lang="hu-HU" dirty="0" err="1"/>
              <a:t>Embryologie</a:t>
            </a:r>
            <a:r>
              <a:rPr lang="hu-HU" dirty="0"/>
              <a:t> und </a:t>
            </a:r>
            <a:r>
              <a:rPr lang="hu-HU" dirty="0" err="1"/>
              <a:t>Teratologie</a:t>
            </a:r>
            <a:r>
              <a:rPr lang="hu-HU" dirty="0"/>
              <a:t> des </a:t>
            </a:r>
            <a:r>
              <a:rPr lang="hu-HU" dirty="0" err="1"/>
              <a:t>Menschen</a:t>
            </a:r>
            <a:r>
              <a:rPr lang="hu-HU" dirty="0"/>
              <a:t> Huber, 1999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60F3-34AD-4B59-8435-8F76AD536FDD}" type="slidenum">
              <a:rPr lang="hu-HU" smtClean="0"/>
              <a:pPr>
                <a:defRPr/>
              </a:pPr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38365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err="1">
                <a:latin typeface="Arial" charset="0"/>
              </a:rPr>
              <a:t>Larsen’s</a:t>
            </a:r>
            <a:r>
              <a:rPr lang="hu-HU" sz="1200" dirty="0">
                <a:latin typeface="Arial" charset="0"/>
              </a:rPr>
              <a:t> Human </a:t>
            </a:r>
            <a:r>
              <a:rPr lang="hu-HU" sz="1200" dirty="0" err="1">
                <a:latin typeface="Arial" charset="0"/>
              </a:rPr>
              <a:t>Embryology</a:t>
            </a:r>
            <a:r>
              <a:rPr lang="hu-HU" sz="1200" dirty="0">
                <a:latin typeface="Arial" charset="0"/>
              </a:rPr>
              <a:t>, 4. </a:t>
            </a:r>
            <a:r>
              <a:rPr lang="hu-HU" sz="1200" dirty="0" err="1">
                <a:latin typeface="Arial" charset="0"/>
              </a:rPr>
              <a:t>Auflage</a:t>
            </a:r>
            <a:r>
              <a:rPr lang="hu-HU" sz="1200" dirty="0">
                <a:latin typeface="Arial" charset="0"/>
              </a:rPr>
              <a:t>, Churchill-Livingstone, 2009</a:t>
            </a:r>
            <a:r>
              <a:rPr lang="hu-HU" dirty="0"/>
              <a:t> </a:t>
            </a:r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60F3-34AD-4B59-8435-8F76AD536FDD}" type="slidenum">
              <a:rPr lang="hu-HU" smtClean="0"/>
              <a:pPr>
                <a:defRPr/>
              </a:pPr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28714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O’Rahilly-Müller</a:t>
            </a:r>
            <a:r>
              <a:rPr lang="hu-HU" dirty="0"/>
              <a:t>, </a:t>
            </a:r>
            <a:r>
              <a:rPr lang="hu-HU" dirty="0" err="1"/>
              <a:t>Embryologie</a:t>
            </a:r>
            <a:r>
              <a:rPr lang="hu-HU" dirty="0"/>
              <a:t> und </a:t>
            </a:r>
            <a:r>
              <a:rPr lang="hu-HU" dirty="0" err="1"/>
              <a:t>Teratologie</a:t>
            </a:r>
            <a:r>
              <a:rPr lang="hu-HU" dirty="0"/>
              <a:t> des </a:t>
            </a:r>
            <a:r>
              <a:rPr lang="hu-HU" dirty="0" err="1"/>
              <a:t>Menschen</a:t>
            </a:r>
            <a:r>
              <a:rPr lang="hu-HU" dirty="0"/>
              <a:t> Huber, 1999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60F3-34AD-4B59-8435-8F76AD536FDD}" type="slidenum">
              <a:rPr lang="hu-HU" smtClean="0"/>
              <a:pPr>
                <a:defRPr/>
              </a:pPr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714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Hinrichsen</a:t>
            </a:r>
            <a:r>
              <a:rPr lang="hu-HU" dirty="0"/>
              <a:t>, </a:t>
            </a:r>
            <a:r>
              <a:rPr lang="hu-HU" dirty="0" err="1"/>
              <a:t>Humanembryologie</a:t>
            </a:r>
            <a:r>
              <a:rPr lang="hu-HU" dirty="0"/>
              <a:t>, Springer, 1990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60F3-34AD-4B59-8435-8F76AD536FDD}" type="slidenum">
              <a:rPr lang="hu-HU" smtClean="0"/>
              <a:pPr>
                <a:defRPr/>
              </a:pPr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8000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O’Rahilly-Müller</a:t>
            </a:r>
            <a:r>
              <a:rPr lang="hu-HU" dirty="0"/>
              <a:t>, </a:t>
            </a:r>
            <a:r>
              <a:rPr lang="hu-HU" dirty="0" err="1"/>
              <a:t>Embryologie</a:t>
            </a:r>
            <a:r>
              <a:rPr lang="hu-HU" dirty="0"/>
              <a:t> und </a:t>
            </a:r>
            <a:r>
              <a:rPr lang="hu-HU" dirty="0" err="1"/>
              <a:t>Teratologie</a:t>
            </a:r>
            <a:r>
              <a:rPr lang="hu-HU" dirty="0"/>
              <a:t> des </a:t>
            </a:r>
            <a:r>
              <a:rPr lang="hu-HU" dirty="0" err="1"/>
              <a:t>Menschen</a:t>
            </a:r>
            <a:r>
              <a:rPr lang="hu-HU" dirty="0"/>
              <a:t> Huber, 1999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60F3-34AD-4B59-8435-8F76AD536FDD}" type="slidenum">
              <a:rPr lang="hu-HU" smtClean="0"/>
              <a:pPr>
                <a:defRPr/>
              </a:pPr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60855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Hinrichsen</a:t>
            </a:r>
            <a:r>
              <a:rPr lang="hu-HU" dirty="0"/>
              <a:t>, </a:t>
            </a:r>
            <a:r>
              <a:rPr lang="hu-HU" dirty="0" err="1"/>
              <a:t>Humanembryologie</a:t>
            </a:r>
            <a:r>
              <a:rPr lang="hu-HU" dirty="0"/>
              <a:t>, Springer, 1990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60F3-34AD-4B59-8435-8F76AD536FDD}" type="slidenum">
              <a:rPr lang="hu-HU" smtClean="0"/>
              <a:pPr>
                <a:defRPr/>
              </a:pPr>
              <a:t>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13360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Hinrichsen</a:t>
            </a:r>
            <a:r>
              <a:rPr lang="hu-HU" dirty="0"/>
              <a:t>, </a:t>
            </a:r>
            <a:r>
              <a:rPr lang="hu-HU" dirty="0" err="1"/>
              <a:t>Humanembryologie</a:t>
            </a:r>
            <a:r>
              <a:rPr lang="hu-HU" dirty="0"/>
              <a:t>, Springer, 1990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60F3-34AD-4B59-8435-8F76AD536FDD}" type="slidenum">
              <a:rPr lang="hu-HU" smtClean="0"/>
              <a:pPr>
                <a:defRPr/>
              </a:pPr>
              <a:t>57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54875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Hinrichsen</a:t>
            </a:r>
            <a:r>
              <a:rPr lang="hu-HU" dirty="0"/>
              <a:t>, </a:t>
            </a:r>
            <a:r>
              <a:rPr lang="hu-HU" dirty="0" err="1"/>
              <a:t>Humanembryologie</a:t>
            </a:r>
            <a:r>
              <a:rPr lang="hu-HU" dirty="0"/>
              <a:t>, Springer, 1990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60F3-34AD-4B59-8435-8F76AD536FDD}" type="slidenum">
              <a:rPr lang="hu-HU" smtClean="0"/>
              <a:pPr>
                <a:defRPr/>
              </a:pPr>
              <a:t>58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2062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Pearson</a:t>
            </a:r>
            <a:r>
              <a:rPr lang="hu-HU" dirty="0"/>
              <a:t>, </a:t>
            </a:r>
            <a:r>
              <a:rPr lang="hu-HU" dirty="0" err="1"/>
              <a:t>Nat</a:t>
            </a:r>
            <a:r>
              <a:rPr lang="hu-HU" dirty="0"/>
              <a:t>. </a:t>
            </a:r>
            <a:r>
              <a:rPr lang="hu-HU" dirty="0" err="1"/>
              <a:t>Rev</a:t>
            </a:r>
            <a:r>
              <a:rPr lang="hu-HU" dirty="0"/>
              <a:t>. </a:t>
            </a:r>
            <a:r>
              <a:rPr lang="hu-HU" dirty="0" err="1"/>
              <a:t>Genet</a:t>
            </a:r>
            <a:r>
              <a:rPr lang="hu-HU" dirty="0"/>
              <a:t>. 2005, 6:</a:t>
            </a:r>
            <a:r>
              <a:rPr lang="hu-HU" baseline="0" dirty="0"/>
              <a:t> 893.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74F2F1-5498-4CD9-9B03-1AE4B5FB5E35}" type="slidenum">
              <a:rPr lang="hu-HU" smtClean="0"/>
              <a:pPr>
                <a:defRPr/>
              </a:pPr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0942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2D376F-338E-4EBD-8275-A92F6D63E1AD}" type="slidenum">
              <a:rPr lang="en-US"/>
              <a:pPr/>
              <a:t>12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5840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D519ED-26C8-4BCA-92E4-A9F82DEFBC86}" type="slidenum">
              <a:rPr lang="en-US"/>
              <a:pPr/>
              <a:t>13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9084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8E92A-3AEE-469A-9E34-23E8F1873566}" type="slidenum">
              <a:rPr lang="en-US"/>
              <a:pPr/>
              <a:t>14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2453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/>
              <a:t>Gilbert, </a:t>
            </a:r>
            <a:r>
              <a:rPr lang="hu-HU" sz="1200" dirty="0" err="1"/>
              <a:t>Developmental</a:t>
            </a:r>
            <a:r>
              <a:rPr lang="hu-HU" sz="1200" dirty="0"/>
              <a:t> </a:t>
            </a:r>
            <a:r>
              <a:rPr lang="hu-HU" sz="1200" dirty="0" err="1"/>
              <a:t>Biology</a:t>
            </a:r>
            <a:r>
              <a:rPr lang="hu-HU" sz="1200" dirty="0"/>
              <a:t>, 9. </a:t>
            </a:r>
            <a:r>
              <a:rPr lang="hu-HU" sz="1200" dirty="0" err="1"/>
              <a:t>Auflage</a:t>
            </a:r>
            <a:r>
              <a:rPr lang="hu-HU" sz="1200" dirty="0"/>
              <a:t>, </a:t>
            </a:r>
            <a:r>
              <a:rPr lang="hu-HU" sz="1200" dirty="0" err="1"/>
              <a:t>Sinauer</a:t>
            </a:r>
            <a:r>
              <a:rPr lang="hu-HU" sz="1200" dirty="0"/>
              <a:t>, 2010</a:t>
            </a:r>
            <a:endParaRPr lang="hu-HU" dirty="0"/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60F3-34AD-4B59-8435-8F76AD536FDD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8546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err="1">
                <a:latin typeface="Lucida Sans Unicode" pitchFamily="34" charset="0"/>
              </a:rPr>
              <a:t>Carlson</a:t>
            </a:r>
            <a:r>
              <a:rPr lang="hu-HU" sz="1200" dirty="0">
                <a:latin typeface="Lucida Sans Unicode" pitchFamily="34" charset="0"/>
              </a:rPr>
              <a:t>, Human </a:t>
            </a:r>
            <a:r>
              <a:rPr lang="hu-HU" sz="1200" dirty="0" err="1">
                <a:latin typeface="Lucida Sans Unicode" pitchFamily="34" charset="0"/>
              </a:rPr>
              <a:t>embryology</a:t>
            </a:r>
            <a:r>
              <a:rPr lang="hu-HU" sz="1200" dirty="0">
                <a:latin typeface="Lucida Sans Unicode" pitchFamily="34" charset="0"/>
              </a:rPr>
              <a:t> and </a:t>
            </a:r>
            <a:r>
              <a:rPr lang="hu-HU" sz="1200" dirty="0" err="1">
                <a:latin typeface="Lucida Sans Unicode" pitchFamily="34" charset="0"/>
              </a:rPr>
              <a:t>developmental</a:t>
            </a:r>
            <a:r>
              <a:rPr lang="hu-HU" sz="1200" dirty="0">
                <a:latin typeface="Lucida Sans Unicode" pitchFamily="34" charset="0"/>
              </a:rPr>
              <a:t> </a:t>
            </a:r>
            <a:r>
              <a:rPr lang="hu-HU" sz="1200" dirty="0" err="1">
                <a:latin typeface="Lucida Sans Unicode" pitchFamily="34" charset="0"/>
              </a:rPr>
              <a:t>biology</a:t>
            </a:r>
            <a:r>
              <a:rPr lang="hu-HU" sz="1200" dirty="0">
                <a:latin typeface="Lucida Sans Unicode" pitchFamily="34" charset="0"/>
              </a:rPr>
              <a:t>, </a:t>
            </a:r>
            <a:r>
              <a:rPr lang="hu-HU" sz="1200" dirty="0" err="1">
                <a:latin typeface="Lucida Sans Unicode" pitchFamily="34" charset="0"/>
              </a:rPr>
              <a:t>Elsevier</a:t>
            </a:r>
            <a:r>
              <a:rPr lang="hu-HU" sz="1200" dirty="0">
                <a:latin typeface="Lucida Sans Unicode" pitchFamily="34" charset="0"/>
              </a:rPr>
              <a:t>, 2008</a:t>
            </a:r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60F3-34AD-4B59-8435-8F76AD536FDD}" type="slidenum">
              <a:rPr lang="hu-HU" smtClean="0"/>
              <a:pPr>
                <a:defRPr/>
              </a:pPr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1225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/>
              <a:t>Gilbert, </a:t>
            </a:r>
            <a:r>
              <a:rPr lang="hu-HU" sz="1200" dirty="0" err="1"/>
              <a:t>Developmental</a:t>
            </a:r>
            <a:r>
              <a:rPr lang="hu-HU" sz="1200" dirty="0"/>
              <a:t> </a:t>
            </a:r>
            <a:r>
              <a:rPr lang="hu-HU" sz="1200" dirty="0" err="1"/>
              <a:t>Biology</a:t>
            </a:r>
            <a:r>
              <a:rPr lang="hu-HU" sz="1200" dirty="0"/>
              <a:t>, 9. </a:t>
            </a:r>
            <a:r>
              <a:rPr lang="hu-HU" sz="1200" dirty="0" err="1"/>
              <a:t>Auflage</a:t>
            </a:r>
            <a:r>
              <a:rPr lang="hu-HU" sz="1200" dirty="0"/>
              <a:t>, </a:t>
            </a:r>
            <a:r>
              <a:rPr lang="hu-HU" sz="1200" dirty="0" err="1"/>
              <a:t>Sinauer</a:t>
            </a:r>
            <a:r>
              <a:rPr lang="hu-HU" sz="1200" dirty="0"/>
              <a:t>, 2010</a:t>
            </a:r>
            <a:endParaRPr lang="hu-HU" dirty="0"/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60F3-34AD-4B59-8435-8F76AD536FDD}" type="slidenum">
              <a:rPr lang="hu-HU" smtClean="0"/>
              <a:pPr>
                <a:defRPr/>
              </a:pPr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767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39AA-F8E9-4EA5-B9E8-E7DD266FCE29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A7F40-092E-4194-9164-96AC626DCF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1774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39AA-F8E9-4EA5-B9E8-E7DD266FCE29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A7F40-092E-4194-9164-96AC626DCF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090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39AA-F8E9-4EA5-B9E8-E7DD266FCE29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A7F40-092E-4194-9164-96AC626DCF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9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39AA-F8E9-4EA5-B9E8-E7DD266FCE29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A7F40-092E-4194-9164-96AC626DCF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111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39AA-F8E9-4EA5-B9E8-E7DD266FCE29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A7F40-092E-4194-9164-96AC626DCF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503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39AA-F8E9-4EA5-B9E8-E7DD266FCE29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A7F40-092E-4194-9164-96AC626DCF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04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39AA-F8E9-4EA5-B9E8-E7DD266FCE29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A7F40-092E-4194-9164-96AC626DCF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62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39AA-F8E9-4EA5-B9E8-E7DD266FCE29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A7F40-092E-4194-9164-96AC626DCF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47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39AA-F8E9-4EA5-B9E8-E7DD266FCE29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A7F40-092E-4194-9164-96AC626DCF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162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39AA-F8E9-4EA5-B9E8-E7DD266FCE29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A7F40-092E-4194-9164-96AC626DCF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3102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39AA-F8E9-4EA5-B9E8-E7DD266FCE29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A7F40-092E-4194-9164-96AC626DCF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210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439AA-F8E9-4EA5-B9E8-E7DD266FCE29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A7F40-092E-4194-9164-96AC626DCF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31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morfogenezis_new.bmp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492896"/>
            <a:ext cx="7772400" cy="1470025"/>
          </a:xfrm>
        </p:spPr>
        <p:txBody>
          <a:bodyPr>
            <a:normAutofit fontScale="90000"/>
          </a:bodyPr>
          <a:lstStyle/>
          <a:p>
            <a:pPr fontAlgn="ctr">
              <a:spcAft>
                <a:spcPts val="0"/>
              </a:spcAft>
              <a:tabLst>
                <a:tab pos="1651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br>
              <a:rPr lang="hu-HU" sz="3200" b="1" dirty="0"/>
            </a:b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Kraniokaudale und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dorsoventrale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Differenzierung</a:t>
            </a:r>
            <a:r>
              <a:rPr lang="hu-HU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des </a:t>
            </a:r>
            <a:r>
              <a:rPr lang="hu-HU" sz="3200" b="1">
                <a:latin typeface="Segoe UI" panose="020B0502040204020203" pitchFamily="34" charset="0"/>
                <a:cs typeface="Segoe UI" panose="020B0502040204020203" pitchFamily="34" charset="0"/>
              </a:rPr>
              <a:t>Neuralrohres</a:t>
            </a:r>
            <a:r>
              <a:rPr lang="en-GB" sz="3200" b="1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br>
              <a:rPr lang="hu-HU" sz="32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Missbildungen</a:t>
            </a:r>
            <a:r>
              <a:rPr lang="hu-HU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br>
              <a:rPr lang="hu-HU" sz="32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hu-HU" sz="3200" b="1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60237" y="5007898"/>
            <a:ext cx="2345232" cy="863376"/>
          </a:xfrm>
        </p:spPr>
        <p:txBody>
          <a:bodyPr/>
          <a:lstStyle/>
          <a:p>
            <a:pPr eaLnBrk="1" hangingPunct="1"/>
            <a:r>
              <a:rPr lang="hu-H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dr. Attila Magyar</a:t>
            </a:r>
          </a:p>
          <a:p>
            <a:pPr eaLnBrk="1" hangingPunct="1"/>
            <a:r>
              <a:rPr lang="hu-H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26.09.2017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0" y="-15875"/>
            <a:ext cx="4608513" cy="647700"/>
            <a:chOff x="0" y="0"/>
            <a:chExt cx="2903" cy="408"/>
          </a:xfrm>
        </p:grpSpPr>
        <p:grpSp>
          <p:nvGrpSpPr>
            <p:cNvPr id="3" name="Csoportba foglalás 8"/>
            <p:cNvGrpSpPr>
              <a:grpSpLocks/>
            </p:cNvGrpSpPr>
            <p:nvPr/>
          </p:nvGrpSpPr>
          <p:grpSpPr bwMode="auto">
            <a:xfrm>
              <a:off x="0" y="0"/>
              <a:ext cx="975" cy="408"/>
              <a:chOff x="0" y="0"/>
              <a:chExt cx="1548363" cy="648370"/>
            </a:xfrm>
          </p:grpSpPr>
          <p:pic>
            <p:nvPicPr>
              <p:cNvPr id="208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9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Csoportba foglalás 10"/>
            <p:cNvGrpSpPr>
              <a:grpSpLocks/>
            </p:cNvGrpSpPr>
            <p:nvPr/>
          </p:nvGrpSpPr>
          <p:grpSpPr bwMode="auto">
            <a:xfrm>
              <a:off x="978" y="0"/>
              <a:ext cx="975" cy="408"/>
              <a:chOff x="0" y="0"/>
              <a:chExt cx="1548363" cy="648370"/>
            </a:xfrm>
          </p:grpSpPr>
          <p:pic>
            <p:nvPicPr>
              <p:cNvPr id="208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Csoportba foglalás 13"/>
            <p:cNvGrpSpPr>
              <a:grpSpLocks/>
            </p:cNvGrpSpPr>
            <p:nvPr/>
          </p:nvGrpSpPr>
          <p:grpSpPr bwMode="auto">
            <a:xfrm>
              <a:off x="1927" y="0"/>
              <a:ext cx="976" cy="408"/>
              <a:chOff x="0" y="0"/>
              <a:chExt cx="1548363" cy="648370"/>
            </a:xfrm>
          </p:grpSpPr>
          <p:pic>
            <p:nvPicPr>
              <p:cNvPr id="208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4572000" y="-15875"/>
            <a:ext cx="4576763" cy="636563"/>
            <a:chOff x="2880" y="-10"/>
            <a:chExt cx="2883" cy="413"/>
          </a:xfrm>
        </p:grpSpPr>
        <p:grpSp>
          <p:nvGrpSpPr>
            <p:cNvPr id="7" name="Csoportba foglalás 18"/>
            <p:cNvGrpSpPr>
              <a:grpSpLocks/>
            </p:cNvGrpSpPr>
            <p:nvPr/>
          </p:nvGrpSpPr>
          <p:grpSpPr bwMode="auto">
            <a:xfrm>
              <a:off x="2880" y="-10"/>
              <a:ext cx="1001" cy="413"/>
              <a:chOff x="4491318" y="-16048"/>
              <a:chExt cx="1588943" cy="655878"/>
            </a:xfrm>
          </p:grpSpPr>
          <p:pic>
            <p:nvPicPr>
              <p:cNvPr id="208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491318" y="-16048"/>
                <a:ext cx="809376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Csoportba foglalás 19"/>
            <p:cNvGrpSpPr>
              <a:grpSpLocks/>
            </p:cNvGrpSpPr>
            <p:nvPr/>
          </p:nvGrpSpPr>
          <p:grpSpPr bwMode="auto">
            <a:xfrm>
              <a:off x="3866" y="-10"/>
              <a:ext cx="950" cy="413"/>
              <a:chOff x="4572000" y="-16048"/>
              <a:chExt cx="1508261" cy="655878"/>
            </a:xfrm>
          </p:grpSpPr>
          <p:pic>
            <p:nvPicPr>
              <p:cNvPr id="207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0" y="-16048"/>
                <a:ext cx="727712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Csoportba foglalás 22"/>
            <p:cNvGrpSpPr>
              <a:grpSpLocks/>
            </p:cNvGrpSpPr>
            <p:nvPr/>
          </p:nvGrpSpPr>
          <p:grpSpPr bwMode="auto">
            <a:xfrm>
              <a:off x="4813" y="-10"/>
              <a:ext cx="950" cy="413"/>
              <a:chOff x="4572000" y="-16048"/>
              <a:chExt cx="1508261" cy="655878"/>
            </a:xfrm>
          </p:grpSpPr>
          <p:pic>
            <p:nvPicPr>
              <p:cNvPr id="207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0" y="-16048"/>
                <a:ext cx="727712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0" name="Csoportba foglalás 26"/>
          <p:cNvGrpSpPr>
            <a:grpSpLocks/>
          </p:cNvGrpSpPr>
          <p:nvPr/>
        </p:nvGrpSpPr>
        <p:grpSpPr bwMode="auto">
          <a:xfrm rot="10800000">
            <a:off x="4763" y="6210300"/>
            <a:ext cx="9139237" cy="647700"/>
            <a:chOff x="0" y="0"/>
            <a:chExt cx="9139210" cy="648370"/>
          </a:xfrm>
        </p:grpSpPr>
        <p:grpSp>
          <p:nvGrpSpPr>
            <p:cNvPr id="11" name="Csoportba foglalás 8"/>
            <p:cNvGrpSpPr>
              <a:grpSpLocks/>
            </p:cNvGrpSpPr>
            <p:nvPr/>
          </p:nvGrpSpPr>
          <p:grpSpPr bwMode="auto">
            <a:xfrm>
              <a:off x="0" y="0"/>
              <a:ext cx="1548363" cy="648370"/>
              <a:chOff x="0" y="0"/>
              <a:chExt cx="1548363" cy="648370"/>
            </a:xfrm>
          </p:grpSpPr>
          <p:pic>
            <p:nvPicPr>
              <p:cNvPr id="207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Csoportba foglalás 10"/>
            <p:cNvGrpSpPr>
              <a:grpSpLocks/>
            </p:cNvGrpSpPr>
            <p:nvPr/>
          </p:nvGrpSpPr>
          <p:grpSpPr bwMode="auto">
            <a:xfrm>
              <a:off x="1552437" y="0"/>
              <a:ext cx="1548363" cy="648370"/>
              <a:chOff x="0" y="0"/>
              <a:chExt cx="1548363" cy="648370"/>
            </a:xfrm>
          </p:grpSpPr>
          <p:pic>
            <p:nvPicPr>
              <p:cNvPr id="206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Csoportba foglalás 13"/>
            <p:cNvGrpSpPr>
              <a:grpSpLocks/>
            </p:cNvGrpSpPr>
            <p:nvPr/>
          </p:nvGrpSpPr>
          <p:grpSpPr bwMode="auto">
            <a:xfrm>
              <a:off x="3059832" y="0"/>
              <a:ext cx="1548363" cy="648370"/>
              <a:chOff x="0" y="0"/>
              <a:chExt cx="1548363" cy="648370"/>
            </a:xfrm>
          </p:grpSpPr>
          <p:pic>
            <p:nvPicPr>
              <p:cNvPr id="206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Csoportba foglalás 18"/>
            <p:cNvGrpSpPr>
              <a:grpSpLocks/>
            </p:cNvGrpSpPr>
            <p:nvPr/>
          </p:nvGrpSpPr>
          <p:grpSpPr bwMode="auto">
            <a:xfrm>
              <a:off x="4572000" y="0"/>
              <a:ext cx="1579315" cy="648000"/>
              <a:chOff x="4491318" y="0"/>
              <a:chExt cx="1579315" cy="648000"/>
            </a:xfrm>
          </p:grpSpPr>
          <p:pic>
            <p:nvPicPr>
              <p:cNvPr id="206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491318" y="0"/>
                <a:ext cx="799654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" name="Csoportba foglalás 19"/>
            <p:cNvGrpSpPr>
              <a:grpSpLocks/>
            </p:cNvGrpSpPr>
            <p:nvPr/>
          </p:nvGrpSpPr>
          <p:grpSpPr bwMode="auto">
            <a:xfrm>
              <a:off x="6137956" y="0"/>
              <a:ext cx="1498632" cy="648000"/>
              <a:chOff x="4572001" y="0"/>
              <a:chExt cx="1498632" cy="648000"/>
            </a:xfrm>
          </p:grpSpPr>
          <p:pic>
            <p:nvPicPr>
              <p:cNvPr id="206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1" y="0"/>
                <a:ext cx="71897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4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" name="Csoportba foglalás 22"/>
            <p:cNvGrpSpPr>
              <a:grpSpLocks/>
            </p:cNvGrpSpPr>
            <p:nvPr/>
          </p:nvGrpSpPr>
          <p:grpSpPr bwMode="auto">
            <a:xfrm>
              <a:off x="7640578" y="0"/>
              <a:ext cx="1498632" cy="648000"/>
              <a:chOff x="4572001" y="0"/>
              <a:chExt cx="1498632" cy="648000"/>
            </a:xfrm>
          </p:grpSpPr>
          <p:pic>
            <p:nvPicPr>
              <p:cNvPr id="206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1" y="0"/>
                <a:ext cx="71897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236538" y="690538"/>
            <a:ext cx="838835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de-DE" sz="1800" b="1" i="1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Medizinische Embryologie</a:t>
            </a:r>
            <a:r>
              <a:rPr kumimoji="1" lang="hu-HU" sz="1800" b="1" i="1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</a:t>
            </a:r>
          </a:p>
          <a:p>
            <a:pPr algn="ctr">
              <a:spcBef>
                <a:spcPct val="50000"/>
              </a:spcBef>
            </a:pPr>
            <a:r>
              <a:rPr kumimoji="1" lang="hu-HU" sz="1800" b="1" i="1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2017-2018, </a:t>
            </a:r>
            <a:r>
              <a:rPr kumimoji="1" lang="hu-HU" sz="1800" b="1" i="1" dirty="0" err="1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Wintersemester</a:t>
            </a:r>
            <a:endParaRPr kumimoji="1" lang="hu-HU" sz="1800" b="1" i="1" dirty="0">
              <a:solidFill>
                <a:srgbClr val="A5002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51520" y="4514363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b="1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71640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8E9740EF-D326-4EE4-BBBA-53D4CD2D9C41}"/>
              </a:ext>
            </a:extLst>
          </p:cNvPr>
          <p:cNvSpPr txBox="1"/>
          <p:nvPr/>
        </p:nvSpPr>
        <p:spPr>
          <a:xfrm>
            <a:off x="539552" y="609329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Raldh</a:t>
            </a:r>
            <a:r>
              <a:rPr lang="hu-HU" dirty="0"/>
              <a:t> 2: </a:t>
            </a:r>
            <a:r>
              <a:rPr lang="hu-HU" dirty="0" err="1"/>
              <a:t>Verantwortlich</a:t>
            </a:r>
            <a:r>
              <a:rPr lang="hu-HU" dirty="0"/>
              <a:t> </a:t>
            </a:r>
            <a:r>
              <a:rPr lang="hu-HU" dirty="0" err="1"/>
              <a:t>für</a:t>
            </a:r>
            <a:r>
              <a:rPr lang="hu-HU" dirty="0"/>
              <a:t> </a:t>
            </a:r>
            <a:r>
              <a:rPr lang="hu-HU" dirty="0" err="1"/>
              <a:t>dis</a:t>
            </a:r>
            <a:r>
              <a:rPr lang="hu-HU" dirty="0"/>
              <a:t> </a:t>
            </a:r>
            <a:r>
              <a:rPr lang="hu-HU" dirty="0" err="1"/>
              <a:t>Synthese</a:t>
            </a:r>
            <a:r>
              <a:rPr lang="hu-HU" dirty="0"/>
              <a:t> von RA, Cyp26 </a:t>
            </a:r>
            <a:r>
              <a:rPr lang="hu-HU" dirty="0" err="1"/>
              <a:t>für</a:t>
            </a:r>
            <a:r>
              <a:rPr lang="hu-HU" dirty="0"/>
              <a:t> </a:t>
            </a:r>
            <a:r>
              <a:rPr lang="hu-HU" dirty="0" err="1"/>
              <a:t>den</a:t>
            </a:r>
            <a:r>
              <a:rPr lang="hu-HU" dirty="0"/>
              <a:t> </a:t>
            </a:r>
            <a:r>
              <a:rPr lang="hu-HU" dirty="0" err="1"/>
              <a:t>Abbau</a:t>
            </a:r>
            <a:r>
              <a:rPr lang="hu-HU" dirty="0"/>
              <a:t> von RA. </a:t>
            </a:r>
            <a:r>
              <a:rPr lang="hu-HU" dirty="0" err="1"/>
              <a:t>Klammer</a:t>
            </a:r>
            <a:r>
              <a:rPr lang="hu-HU" dirty="0"/>
              <a:t>: </a:t>
            </a:r>
            <a:r>
              <a:rPr lang="hu-HU" dirty="0" err="1"/>
              <a:t>Mittelhoirn</a:t>
            </a:r>
            <a:r>
              <a:rPr lang="hu-HU" dirty="0"/>
              <a:t> </a:t>
            </a:r>
            <a:r>
              <a:rPr lang="hu-HU" dirty="0" err="1"/>
              <a:t>Region</a:t>
            </a:r>
            <a:r>
              <a:rPr lang="hu-HU" dirty="0"/>
              <a:t>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55394" cy="4467977"/>
          </a:xfrm>
          <a:prstGeom prst="rect">
            <a:avLst/>
          </a:prstGeom>
        </p:spPr>
      </p:pic>
      <p:graphicFrame>
        <p:nvGraphicFramePr>
          <p:cNvPr id="5" name="Objektum 4"/>
          <p:cNvGraphicFramePr>
            <a:graphicFrameLocks noChangeAspect="1"/>
          </p:cNvGraphicFramePr>
          <p:nvPr>
            <p:extLst/>
          </p:nvPr>
        </p:nvGraphicFramePr>
        <p:xfrm>
          <a:off x="2785508" y="0"/>
          <a:ext cx="2754988" cy="4467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4" imgW="4126680" imgH="6692040" progId="Photoshop.Image.7">
                  <p:embed/>
                </p:oleObj>
              </mc:Choice>
              <mc:Fallback>
                <p:oleObj name="Image" r:id="rId4" imgW="4126680" imgH="6692040" progId="Photoshop.Image.7">
                  <p:embed/>
                  <p:pic>
                    <p:nvPicPr>
                      <p:cNvPr id="5" name="Objektum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85508" y="0"/>
                        <a:ext cx="2754988" cy="4467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zabadkézi sokszög 8"/>
          <p:cNvSpPr/>
          <p:nvPr/>
        </p:nvSpPr>
        <p:spPr>
          <a:xfrm>
            <a:off x="3162522" y="10048"/>
            <a:ext cx="1148221" cy="4149970"/>
          </a:xfrm>
          <a:custGeom>
            <a:avLst/>
            <a:gdLst>
              <a:gd name="connsiteX0" fmla="*/ 233821 w 1148221"/>
              <a:gd name="connsiteY0" fmla="*/ 70339 h 4149970"/>
              <a:gd name="connsiteX1" fmla="*/ 163482 w 1148221"/>
              <a:gd name="connsiteY1" fmla="*/ 120581 h 4149970"/>
              <a:gd name="connsiteX2" fmla="*/ 73047 w 1148221"/>
              <a:gd name="connsiteY2" fmla="*/ 190919 h 4149970"/>
              <a:gd name="connsiteX3" fmla="*/ 42902 w 1148221"/>
              <a:gd name="connsiteY3" fmla="*/ 251209 h 4149970"/>
              <a:gd name="connsiteX4" fmla="*/ 22805 w 1148221"/>
              <a:gd name="connsiteY4" fmla="*/ 281354 h 4149970"/>
              <a:gd name="connsiteX5" fmla="*/ 52951 w 1148221"/>
              <a:gd name="connsiteY5" fmla="*/ 512466 h 4149970"/>
              <a:gd name="connsiteX6" fmla="*/ 73047 w 1148221"/>
              <a:gd name="connsiteY6" fmla="*/ 542611 h 4149970"/>
              <a:gd name="connsiteX7" fmla="*/ 22805 w 1148221"/>
              <a:gd name="connsiteY7" fmla="*/ 663192 h 4149970"/>
              <a:gd name="connsiteX8" fmla="*/ 2709 w 1148221"/>
              <a:gd name="connsiteY8" fmla="*/ 693337 h 4149970"/>
              <a:gd name="connsiteX9" fmla="*/ 32854 w 1148221"/>
              <a:gd name="connsiteY9" fmla="*/ 884255 h 4149970"/>
              <a:gd name="connsiteX10" fmla="*/ 73047 w 1148221"/>
              <a:gd name="connsiteY10" fmla="*/ 904352 h 4149970"/>
              <a:gd name="connsiteX11" fmla="*/ 123289 w 1148221"/>
              <a:gd name="connsiteY11" fmla="*/ 964642 h 4149970"/>
              <a:gd name="connsiteX12" fmla="*/ 163482 w 1148221"/>
              <a:gd name="connsiteY12" fmla="*/ 1024932 h 4149970"/>
              <a:gd name="connsiteX13" fmla="*/ 173531 w 1148221"/>
              <a:gd name="connsiteY13" fmla="*/ 1296238 h 4149970"/>
              <a:gd name="connsiteX14" fmla="*/ 193627 w 1148221"/>
              <a:gd name="connsiteY14" fmla="*/ 1326383 h 4149970"/>
              <a:gd name="connsiteX15" fmla="*/ 233821 w 1148221"/>
              <a:gd name="connsiteY15" fmla="*/ 1386673 h 4149970"/>
              <a:gd name="connsiteX16" fmla="*/ 253918 w 1148221"/>
              <a:gd name="connsiteY16" fmla="*/ 1416818 h 4149970"/>
              <a:gd name="connsiteX17" fmla="*/ 324256 w 1148221"/>
              <a:gd name="connsiteY17" fmla="*/ 1467060 h 4149970"/>
              <a:gd name="connsiteX18" fmla="*/ 354401 w 1148221"/>
              <a:gd name="connsiteY18" fmla="*/ 1497205 h 4149970"/>
              <a:gd name="connsiteX19" fmla="*/ 384546 w 1148221"/>
              <a:gd name="connsiteY19" fmla="*/ 1567543 h 4149970"/>
              <a:gd name="connsiteX20" fmla="*/ 404643 w 1148221"/>
              <a:gd name="connsiteY20" fmla="*/ 1969477 h 4149970"/>
              <a:gd name="connsiteX21" fmla="*/ 364449 w 1148221"/>
              <a:gd name="connsiteY21" fmla="*/ 2441750 h 4149970"/>
              <a:gd name="connsiteX22" fmla="*/ 344353 w 1148221"/>
              <a:gd name="connsiteY22" fmla="*/ 2542233 h 4149970"/>
              <a:gd name="connsiteX23" fmla="*/ 324256 w 1148221"/>
              <a:gd name="connsiteY23" fmla="*/ 2582427 h 4149970"/>
              <a:gd name="connsiteX24" fmla="*/ 284063 w 1148221"/>
              <a:gd name="connsiteY24" fmla="*/ 2703007 h 4149970"/>
              <a:gd name="connsiteX25" fmla="*/ 243869 w 1148221"/>
              <a:gd name="connsiteY25" fmla="*/ 2763297 h 4149970"/>
              <a:gd name="connsiteX26" fmla="*/ 223773 w 1148221"/>
              <a:gd name="connsiteY26" fmla="*/ 2883877 h 4149970"/>
              <a:gd name="connsiteX27" fmla="*/ 203676 w 1148221"/>
              <a:gd name="connsiteY27" fmla="*/ 2934119 h 4149970"/>
              <a:gd name="connsiteX28" fmla="*/ 193627 w 1148221"/>
              <a:gd name="connsiteY28" fmla="*/ 2984361 h 4149970"/>
              <a:gd name="connsiteX29" fmla="*/ 173531 w 1148221"/>
              <a:gd name="connsiteY29" fmla="*/ 3044651 h 4149970"/>
              <a:gd name="connsiteX30" fmla="*/ 163482 w 1148221"/>
              <a:gd name="connsiteY30" fmla="*/ 3094893 h 4149970"/>
              <a:gd name="connsiteX31" fmla="*/ 153434 w 1148221"/>
              <a:gd name="connsiteY31" fmla="*/ 3155183 h 4149970"/>
              <a:gd name="connsiteX32" fmla="*/ 143386 w 1148221"/>
              <a:gd name="connsiteY32" fmla="*/ 3185328 h 4149970"/>
              <a:gd name="connsiteX33" fmla="*/ 153434 w 1148221"/>
              <a:gd name="connsiteY33" fmla="*/ 3547068 h 4149970"/>
              <a:gd name="connsiteX34" fmla="*/ 163482 w 1148221"/>
              <a:gd name="connsiteY34" fmla="*/ 3647552 h 4149970"/>
              <a:gd name="connsiteX35" fmla="*/ 183579 w 1148221"/>
              <a:gd name="connsiteY35" fmla="*/ 3687745 h 4149970"/>
              <a:gd name="connsiteX36" fmla="*/ 193627 w 1148221"/>
              <a:gd name="connsiteY36" fmla="*/ 3737987 h 4149970"/>
              <a:gd name="connsiteX37" fmla="*/ 223773 w 1148221"/>
              <a:gd name="connsiteY37" fmla="*/ 3778181 h 4149970"/>
              <a:gd name="connsiteX38" fmla="*/ 314208 w 1148221"/>
              <a:gd name="connsiteY38" fmla="*/ 3848519 h 4149970"/>
              <a:gd name="connsiteX39" fmla="*/ 364449 w 1148221"/>
              <a:gd name="connsiteY39" fmla="*/ 3888712 h 4149970"/>
              <a:gd name="connsiteX40" fmla="*/ 474981 w 1148221"/>
              <a:gd name="connsiteY40" fmla="*/ 3989196 h 4149970"/>
              <a:gd name="connsiteX41" fmla="*/ 515175 w 1148221"/>
              <a:gd name="connsiteY41" fmla="*/ 4009293 h 4149970"/>
              <a:gd name="connsiteX42" fmla="*/ 585513 w 1148221"/>
              <a:gd name="connsiteY42" fmla="*/ 4049486 h 4149970"/>
              <a:gd name="connsiteX43" fmla="*/ 615658 w 1148221"/>
              <a:gd name="connsiteY43" fmla="*/ 4069583 h 4149970"/>
              <a:gd name="connsiteX44" fmla="*/ 655852 w 1148221"/>
              <a:gd name="connsiteY44" fmla="*/ 4099728 h 4149970"/>
              <a:gd name="connsiteX45" fmla="*/ 685997 w 1148221"/>
              <a:gd name="connsiteY45" fmla="*/ 4109776 h 4149970"/>
              <a:gd name="connsiteX46" fmla="*/ 897012 w 1148221"/>
              <a:gd name="connsiteY46" fmla="*/ 4149970 h 4149970"/>
              <a:gd name="connsiteX47" fmla="*/ 927157 w 1148221"/>
              <a:gd name="connsiteY47" fmla="*/ 4139921 h 4149970"/>
              <a:gd name="connsiteX48" fmla="*/ 947254 w 1148221"/>
              <a:gd name="connsiteY48" fmla="*/ 4079631 h 4149970"/>
              <a:gd name="connsiteX49" fmla="*/ 967351 w 1148221"/>
              <a:gd name="connsiteY49" fmla="*/ 4049486 h 4149970"/>
              <a:gd name="connsiteX50" fmla="*/ 997496 w 1148221"/>
              <a:gd name="connsiteY50" fmla="*/ 3918857 h 4149970"/>
              <a:gd name="connsiteX51" fmla="*/ 1037689 w 1148221"/>
              <a:gd name="connsiteY51" fmla="*/ 3858567 h 4149970"/>
              <a:gd name="connsiteX52" fmla="*/ 1067834 w 1148221"/>
              <a:gd name="connsiteY52" fmla="*/ 3848519 h 4149970"/>
              <a:gd name="connsiteX53" fmla="*/ 1087931 w 1148221"/>
              <a:gd name="connsiteY53" fmla="*/ 3788229 h 4149970"/>
              <a:gd name="connsiteX54" fmla="*/ 1097979 w 1148221"/>
              <a:gd name="connsiteY54" fmla="*/ 3748036 h 4149970"/>
              <a:gd name="connsiteX55" fmla="*/ 1118076 w 1148221"/>
              <a:gd name="connsiteY55" fmla="*/ 3697794 h 4149970"/>
              <a:gd name="connsiteX56" fmla="*/ 1128124 w 1148221"/>
              <a:gd name="connsiteY56" fmla="*/ 3667649 h 4149970"/>
              <a:gd name="connsiteX57" fmla="*/ 1148221 w 1148221"/>
              <a:gd name="connsiteY57" fmla="*/ 3516923 h 4149970"/>
              <a:gd name="connsiteX58" fmla="*/ 1138173 w 1148221"/>
              <a:gd name="connsiteY58" fmla="*/ 3185328 h 4149970"/>
              <a:gd name="connsiteX59" fmla="*/ 1108027 w 1148221"/>
              <a:gd name="connsiteY59" fmla="*/ 3094893 h 4149970"/>
              <a:gd name="connsiteX60" fmla="*/ 1097979 w 1148221"/>
              <a:gd name="connsiteY60" fmla="*/ 3064748 h 4149970"/>
              <a:gd name="connsiteX61" fmla="*/ 1027641 w 1148221"/>
              <a:gd name="connsiteY61" fmla="*/ 2964264 h 4149970"/>
              <a:gd name="connsiteX62" fmla="*/ 1007544 w 1148221"/>
              <a:gd name="connsiteY62" fmla="*/ 2903974 h 4149970"/>
              <a:gd name="connsiteX63" fmla="*/ 967351 w 1148221"/>
              <a:gd name="connsiteY63" fmla="*/ 2823587 h 4149970"/>
              <a:gd name="connsiteX64" fmla="*/ 957302 w 1148221"/>
              <a:gd name="connsiteY64" fmla="*/ 2793442 h 4149970"/>
              <a:gd name="connsiteX65" fmla="*/ 937205 w 1148221"/>
              <a:gd name="connsiteY65" fmla="*/ 2753249 h 4149970"/>
              <a:gd name="connsiteX66" fmla="*/ 907060 w 1148221"/>
              <a:gd name="connsiteY66" fmla="*/ 2672862 h 4149970"/>
              <a:gd name="connsiteX67" fmla="*/ 886964 w 1148221"/>
              <a:gd name="connsiteY67" fmla="*/ 2642717 h 4149970"/>
              <a:gd name="connsiteX68" fmla="*/ 866867 w 1148221"/>
              <a:gd name="connsiteY68" fmla="*/ 2562330 h 4149970"/>
              <a:gd name="connsiteX69" fmla="*/ 836722 w 1148221"/>
              <a:gd name="connsiteY69" fmla="*/ 2481943 h 4149970"/>
              <a:gd name="connsiteX70" fmla="*/ 796529 w 1148221"/>
              <a:gd name="connsiteY70" fmla="*/ 2280976 h 4149970"/>
              <a:gd name="connsiteX71" fmla="*/ 756335 w 1148221"/>
              <a:gd name="connsiteY71" fmla="*/ 2190541 h 4149970"/>
              <a:gd name="connsiteX72" fmla="*/ 736238 w 1148221"/>
              <a:gd name="connsiteY72" fmla="*/ 2080009 h 4149970"/>
              <a:gd name="connsiteX73" fmla="*/ 716142 w 1148221"/>
              <a:gd name="connsiteY73" fmla="*/ 1909187 h 4149970"/>
              <a:gd name="connsiteX74" fmla="*/ 726190 w 1148221"/>
              <a:gd name="connsiteY74" fmla="*/ 1497205 h 4149970"/>
              <a:gd name="connsiteX75" fmla="*/ 736238 w 1148221"/>
              <a:gd name="connsiteY75" fmla="*/ 1467060 h 4149970"/>
              <a:gd name="connsiteX76" fmla="*/ 766383 w 1148221"/>
              <a:gd name="connsiteY76" fmla="*/ 1446963 h 4149970"/>
              <a:gd name="connsiteX77" fmla="*/ 796529 w 1148221"/>
              <a:gd name="connsiteY77" fmla="*/ 1416818 h 4149970"/>
              <a:gd name="connsiteX78" fmla="*/ 856819 w 1148221"/>
              <a:gd name="connsiteY78" fmla="*/ 1356528 h 4149970"/>
              <a:gd name="connsiteX79" fmla="*/ 897012 w 1148221"/>
              <a:gd name="connsiteY79" fmla="*/ 1296238 h 4149970"/>
              <a:gd name="connsiteX80" fmla="*/ 907060 w 1148221"/>
              <a:gd name="connsiteY80" fmla="*/ 1266093 h 4149970"/>
              <a:gd name="connsiteX81" fmla="*/ 927157 w 1148221"/>
              <a:gd name="connsiteY81" fmla="*/ 1235948 h 4149970"/>
              <a:gd name="connsiteX82" fmla="*/ 937205 w 1148221"/>
              <a:gd name="connsiteY82" fmla="*/ 1205803 h 4149970"/>
              <a:gd name="connsiteX83" fmla="*/ 917109 w 1148221"/>
              <a:gd name="connsiteY83" fmla="*/ 1024932 h 4149970"/>
              <a:gd name="connsiteX84" fmla="*/ 927157 w 1148221"/>
              <a:gd name="connsiteY84" fmla="*/ 984739 h 4149970"/>
              <a:gd name="connsiteX85" fmla="*/ 957302 w 1148221"/>
              <a:gd name="connsiteY85" fmla="*/ 954594 h 4149970"/>
              <a:gd name="connsiteX86" fmla="*/ 977399 w 1148221"/>
              <a:gd name="connsiteY86" fmla="*/ 924449 h 4149970"/>
              <a:gd name="connsiteX87" fmla="*/ 987447 w 1148221"/>
              <a:gd name="connsiteY87" fmla="*/ 894304 h 4149970"/>
              <a:gd name="connsiteX88" fmla="*/ 1027641 w 1148221"/>
              <a:gd name="connsiteY88" fmla="*/ 834014 h 4149970"/>
              <a:gd name="connsiteX89" fmla="*/ 1037689 w 1148221"/>
              <a:gd name="connsiteY89" fmla="*/ 663192 h 4149970"/>
              <a:gd name="connsiteX90" fmla="*/ 967351 w 1148221"/>
              <a:gd name="connsiteY90" fmla="*/ 572756 h 4149970"/>
              <a:gd name="connsiteX91" fmla="*/ 987447 w 1148221"/>
              <a:gd name="connsiteY91" fmla="*/ 452176 h 4149970"/>
              <a:gd name="connsiteX92" fmla="*/ 1027641 w 1148221"/>
              <a:gd name="connsiteY92" fmla="*/ 391886 h 4149970"/>
              <a:gd name="connsiteX93" fmla="*/ 1077882 w 1148221"/>
              <a:gd name="connsiteY93" fmla="*/ 311499 h 4149970"/>
              <a:gd name="connsiteX94" fmla="*/ 1087931 w 1148221"/>
              <a:gd name="connsiteY94" fmla="*/ 120581 h 4149970"/>
              <a:gd name="connsiteX95" fmla="*/ 1027641 w 1148221"/>
              <a:gd name="connsiteY95" fmla="*/ 100484 h 4149970"/>
              <a:gd name="connsiteX96" fmla="*/ 876915 w 1148221"/>
              <a:gd name="connsiteY96" fmla="*/ 70339 h 4149970"/>
              <a:gd name="connsiteX97" fmla="*/ 846770 w 1148221"/>
              <a:gd name="connsiteY97" fmla="*/ 60290 h 4149970"/>
              <a:gd name="connsiteX98" fmla="*/ 766383 w 1148221"/>
              <a:gd name="connsiteY98" fmla="*/ 40194 h 4149970"/>
              <a:gd name="connsiteX99" fmla="*/ 675948 w 1148221"/>
              <a:gd name="connsiteY99" fmla="*/ 10049 h 4149970"/>
              <a:gd name="connsiteX100" fmla="*/ 645803 w 1148221"/>
              <a:gd name="connsiteY100" fmla="*/ 0 h 4149970"/>
              <a:gd name="connsiteX101" fmla="*/ 344353 w 1148221"/>
              <a:gd name="connsiteY101" fmla="*/ 10049 h 4149970"/>
              <a:gd name="connsiteX102" fmla="*/ 304159 w 1148221"/>
              <a:gd name="connsiteY102" fmla="*/ 20097 h 4149970"/>
              <a:gd name="connsiteX103" fmla="*/ 274014 w 1148221"/>
              <a:gd name="connsiteY103" fmla="*/ 40194 h 4149970"/>
              <a:gd name="connsiteX104" fmla="*/ 233821 w 1148221"/>
              <a:gd name="connsiteY104" fmla="*/ 70339 h 414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148221" h="4149970">
                <a:moveTo>
                  <a:pt x="233821" y="70339"/>
                </a:moveTo>
                <a:cubicBezTo>
                  <a:pt x="215399" y="83737"/>
                  <a:pt x="233193" y="59584"/>
                  <a:pt x="163482" y="120581"/>
                </a:cubicBezTo>
                <a:cubicBezTo>
                  <a:pt x="94539" y="180905"/>
                  <a:pt x="118405" y="136489"/>
                  <a:pt x="73047" y="190919"/>
                </a:cubicBezTo>
                <a:cubicBezTo>
                  <a:pt x="37053" y="234113"/>
                  <a:pt x="65561" y="205893"/>
                  <a:pt x="42902" y="251209"/>
                </a:cubicBezTo>
                <a:cubicBezTo>
                  <a:pt x="37501" y="262011"/>
                  <a:pt x="29504" y="271306"/>
                  <a:pt x="22805" y="281354"/>
                </a:cubicBezTo>
                <a:cubicBezTo>
                  <a:pt x="24161" y="304407"/>
                  <a:pt x="18507" y="460798"/>
                  <a:pt x="52951" y="512466"/>
                </a:cubicBezTo>
                <a:lnTo>
                  <a:pt x="73047" y="542611"/>
                </a:lnTo>
                <a:cubicBezTo>
                  <a:pt x="59028" y="626727"/>
                  <a:pt x="74301" y="585948"/>
                  <a:pt x="22805" y="663192"/>
                </a:cubicBezTo>
                <a:lnTo>
                  <a:pt x="2709" y="693337"/>
                </a:lnTo>
                <a:cubicBezTo>
                  <a:pt x="3762" y="710188"/>
                  <a:pt x="-14836" y="844513"/>
                  <a:pt x="32854" y="884255"/>
                </a:cubicBezTo>
                <a:cubicBezTo>
                  <a:pt x="44361" y="893844"/>
                  <a:pt x="59649" y="897653"/>
                  <a:pt x="73047" y="904352"/>
                </a:cubicBezTo>
                <a:cubicBezTo>
                  <a:pt x="144868" y="1012082"/>
                  <a:pt x="33017" y="848577"/>
                  <a:pt x="123289" y="964642"/>
                </a:cubicBezTo>
                <a:cubicBezTo>
                  <a:pt x="138118" y="983707"/>
                  <a:pt x="163482" y="1024932"/>
                  <a:pt x="163482" y="1024932"/>
                </a:cubicBezTo>
                <a:cubicBezTo>
                  <a:pt x="166832" y="1115367"/>
                  <a:pt x="164526" y="1206190"/>
                  <a:pt x="173531" y="1296238"/>
                </a:cubicBezTo>
                <a:cubicBezTo>
                  <a:pt x="174733" y="1308255"/>
                  <a:pt x="188226" y="1315581"/>
                  <a:pt x="193627" y="1326383"/>
                </a:cubicBezTo>
                <a:cubicBezTo>
                  <a:pt x="233357" y="1405844"/>
                  <a:pt x="162394" y="1300961"/>
                  <a:pt x="233821" y="1386673"/>
                </a:cubicBezTo>
                <a:cubicBezTo>
                  <a:pt x="241552" y="1395951"/>
                  <a:pt x="245379" y="1408279"/>
                  <a:pt x="253918" y="1416818"/>
                </a:cubicBezTo>
                <a:cubicBezTo>
                  <a:pt x="290117" y="1453017"/>
                  <a:pt x="290024" y="1438533"/>
                  <a:pt x="324256" y="1467060"/>
                </a:cubicBezTo>
                <a:cubicBezTo>
                  <a:pt x="335173" y="1476157"/>
                  <a:pt x="346141" y="1485641"/>
                  <a:pt x="354401" y="1497205"/>
                </a:cubicBezTo>
                <a:cubicBezTo>
                  <a:pt x="369923" y="1518936"/>
                  <a:pt x="376346" y="1542941"/>
                  <a:pt x="384546" y="1567543"/>
                </a:cubicBezTo>
                <a:cubicBezTo>
                  <a:pt x="404329" y="1725809"/>
                  <a:pt x="407910" y="1734222"/>
                  <a:pt x="404643" y="1969477"/>
                </a:cubicBezTo>
                <a:cubicBezTo>
                  <a:pt x="395850" y="2602598"/>
                  <a:pt x="419123" y="2204830"/>
                  <a:pt x="364449" y="2441750"/>
                </a:cubicBezTo>
                <a:cubicBezTo>
                  <a:pt x="357503" y="2471849"/>
                  <a:pt x="355701" y="2511972"/>
                  <a:pt x="344353" y="2542233"/>
                </a:cubicBezTo>
                <a:cubicBezTo>
                  <a:pt x="339093" y="2556259"/>
                  <a:pt x="330955" y="2569029"/>
                  <a:pt x="324256" y="2582427"/>
                </a:cubicBezTo>
                <a:cubicBezTo>
                  <a:pt x="309075" y="2643150"/>
                  <a:pt x="311875" y="2656654"/>
                  <a:pt x="284063" y="2703007"/>
                </a:cubicBezTo>
                <a:cubicBezTo>
                  <a:pt x="271636" y="2723718"/>
                  <a:pt x="243869" y="2763297"/>
                  <a:pt x="243869" y="2763297"/>
                </a:cubicBezTo>
                <a:cubicBezTo>
                  <a:pt x="237170" y="2803490"/>
                  <a:pt x="233106" y="2844212"/>
                  <a:pt x="223773" y="2883877"/>
                </a:cubicBezTo>
                <a:cubicBezTo>
                  <a:pt x="219642" y="2901435"/>
                  <a:pt x="208859" y="2916842"/>
                  <a:pt x="203676" y="2934119"/>
                </a:cubicBezTo>
                <a:cubicBezTo>
                  <a:pt x="198768" y="2950478"/>
                  <a:pt x="198121" y="2967884"/>
                  <a:pt x="193627" y="2984361"/>
                </a:cubicBezTo>
                <a:cubicBezTo>
                  <a:pt x="188053" y="3004798"/>
                  <a:pt x="177686" y="3023879"/>
                  <a:pt x="173531" y="3044651"/>
                </a:cubicBezTo>
                <a:cubicBezTo>
                  <a:pt x="170181" y="3061398"/>
                  <a:pt x="166537" y="3078089"/>
                  <a:pt x="163482" y="3094893"/>
                </a:cubicBezTo>
                <a:cubicBezTo>
                  <a:pt x="159837" y="3114938"/>
                  <a:pt x="157854" y="3135294"/>
                  <a:pt x="153434" y="3155183"/>
                </a:cubicBezTo>
                <a:cubicBezTo>
                  <a:pt x="151136" y="3165523"/>
                  <a:pt x="146735" y="3175280"/>
                  <a:pt x="143386" y="3185328"/>
                </a:cubicBezTo>
                <a:cubicBezTo>
                  <a:pt x="146735" y="3305908"/>
                  <a:pt x="148195" y="3426555"/>
                  <a:pt x="153434" y="3547068"/>
                </a:cubicBezTo>
                <a:cubicBezTo>
                  <a:pt x="154896" y="3580698"/>
                  <a:pt x="156429" y="3614637"/>
                  <a:pt x="163482" y="3647552"/>
                </a:cubicBezTo>
                <a:cubicBezTo>
                  <a:pt x="166621" y="3662199"/>
                  <a:pt x="176880" y="3674347"/>
                  <a:pt x="183579" y="3687745"/>
                </a:cubicBezTo>
                <a:cubicBezTo>
                  <a:pt x="186928" y="3704492"/>
                  <a:pt x="186691" y="3722380"/>
                  <a:pt x="193627" y="3737987"/>
                </a:cubicBezTo>
                <a:cubicBezTo>
                  <a:pt x="200429" y="3753291"/>
                  <a:pt x="212874" y="3765465"/>
                  <a:pt x="223773" y="3778181"/>
                </a:cubicBezTo>
                <a:cubicBezTo>
                  <a:pt x="264962" y="3826234"/>
                  <a:pt x="252352" y="3799034"/>
                  <a:pt x="314208" y="3848519"/>
                </a:cubicBezTo>
                <a:cubicBezTo>
                  <a:pt x="330955" y="3861917"/>
                  <a:pt x="348690" y="3874165"/>
                  <a:pt x="364449" y="3888712"/>
                </a:cubicBezTo>
                <a:cubicBezTo>
                  <a:pt x="420410" y="3940368"/>
                  <a:pt x="423812" y="3959956"/>
                  <a:pt x="474981" y="3989196"/>
                </a:cubicBezTo>
                <a:cubicBezTo>
                  <a:pt x="487987" y="3996628"/>
                  <a:pt x="502472" y="4001354"/>
                  <a:pt x="515175" y="4009293"/>
                </a:cubicBezTo>
                <a:cubicBezTo>
                  <a:pt x="584698" y="4052745"/>
                  <a:pt x="526289" y="4029745"/>
                  <a:pt x="585513" y="4049486"/>
                </a:cubicBezTo>
                <a:cubicBezTo>
                  <a:pt x="595561" y="4056185"/>
                  <a:pt x="605831" y="4062564"/>
                  <a:pt x="615658" y="4069583"/>
                </a:cubicBezTo>
                <a:cubicBezTo>
                  <a:pt x="629286" y="4079317"/>
                  <a:pt x="641311" y="4091419"/>
                  <a:pt x="655852" y="4099728"/>
                </a:cubicBezTo>
                <a:cubicBezTo>
                  <a:pt x="665048" y="4104983"/>
                  <a:pt x="675611" y="4107699"/>
                  <a:pt x="685997" y="4109776"/>
                </a:cubicBezTo>
                <a:cubicBezTo>
                  <a:pt x="957164" y="4164009"/>
                  <a:pt x="780007" y="4120716"/>
                  <a:pt x="897012" y="4149970"/>
                </a:cubicBezTo>
                <a:cubicBezTo>
                  <a:pt x="907060" y="4146620"/>
                  <a:pt x="921001" y="4148540"/>
                  <a:pt x="927157" y="4139921"/>
                </a:cubicBezTo>
                <a:cubicBezTo>
                  <a:pt x="939470" y="4122683"/>
                  <a:pt x="938650" y="4098989"/>
                  <a:pt x="947254" y="4079631"/>
                </a:cubicBezTo>
                <a:cubicBezTo>
                  <a:pt x="952159" y="4068595"/>
                  <a:pt x="960652" y="4059534"/>
                  <a:pt x="967351" y="4049486"/>
                </a:cubicBezTo>
                <a:cubicBezTo>
                  <a:pt x="974227" y="4001355"/>
                  <a:pt x="975426" y="3962996"/>
                  <a:pt x="997496" y="3918857"/>
                </a:cubicBezTo>
                <a:cubicBezTo>
                  <a:pt x="1008298" y="3897254"/>
                  <a:pt x="1014775" y="3866205"/>
                  <a:pt x="1037689" y="3858567"/>
                </a:cubicBezTo>
                <a:lnTo>
                  <a:pt x="1067834" y="3848519"/>
                </a:lnTo>
                <a:cubicBezTo>
                  <a:pt x="1074533" y="3828422"/>
                  <a:pt x="1081844" y="3808519"/>
                  <a:pt x="1087931" y="3788229"/>
                </a:cubicBezTo>
                <a:cubicBezTo>
                  <a:pt x="1091899" y="3775001"/>
                  <a:pt x="1093612" y="3761137"/>
                  <a:pt x="1097979" y="3748036"/>
                </a:cubicBezTo>
                <a:cubicBezTo>
                  <a:pt x="1103683" y="3730924"/>
                  <a:pt x="1111743" y="3714683"/>
                  <a:pt x="1118076" y="3697794"/>
                </a:cubicBezTo>
                <a:cubicBezTo>
                  <a:pt x="1121795" y="3687877"/>
                  <a:pt x="1124775" y="3677697"/>
                  <a:pt x="1128124" y="3667649"/>
                </a:cubicBezTo>
                <a:cubicBezTo>
                  <a:pt x="1130603" y="3650297"/>
                  <a:pt x="1148221" y="3529918"/>
                  <a:pt x="1148221" y="3516923"/>
                </a:cubicBezTo>
                <a:cubicBezTo>
                  <a:pt x="1148221" y="3406341"/>
                  <a:pt x="1144142" y="3295749"/>
                  <a:pt x="1138173" y="3185328"/>
                </a:cubicBezTo>
                <a:cubicBezTo>
                  <a:pt x="1136755" y="3159098"/>
                  <a:pt x="1116267" y="3116865"/>
                  <a:pt x="1108027" y="3094893"/>
                </a:cubicBezTo>
                <a:cubicBezTo>
                  <a:pt x="1104308" y="3084976"/>
                  <a:pt x="1103234" y="3073944"/>
                  <a:pt x="1097979" y="3064748"/>
                </a:cubicBezTo>
                <a:cubicBezTo>
                  <a:pt x="1079636" y="3032647"/>
                  <a:pt x="1039203" y="2998950"/>
                  <a:pt x="1027641" y="2964264"/>
                </a:cubicBezTo>
                <a:cubicBezTo>
                  <a:pt x="1020942" y="2944167"/>
                  <a:pt x="1017018" y="2922921"/>
                  <a:pt x="1007544" y="2903974"/>
                </a:cubicBezTo>
                <a:cubicBezTo>
                  <a:pt x="994146" y="2877178"/>
                  <a:pt x="976825" y="2852008"/>
                  <a:pt x="967351" y="2823587"/>
                </a:cubicBezTo>
                <a:cubicBezTo>
                  <a:pt x="964001" y="2813539"/>
                  <a:pt x="961475" y="2803177"/>
                  <a:pt x="957302" y="2793442"/>
                </a:cubicBezTo>
                <a:cubicBezTo>
                  <a:pt x="951401" y="2779674"/>
                  <a:pt x="943106" y="2767017"/>
                  <a:pt x="937205" y="2753249"/>
                </a:cubicBezTo>
                <a:cubicBezTo>
                  <a:pt x="911108" y="2692356"/>
                  <a:pt x="948708" y="2756159"/>
                  <a:pt x="907060" y="2672862"/>
                </a:cubicBezTo>
                <a:cubicBezTo>
                  <a:pt x="901659" y="2662060"/>
                  <a:pt x="893663" y="2652765"/>
                  <a:pt x="886964" y="2642717"/>
                </a:cubicBezTo>
                <a:cubicBezTo>
                  <a:pt x="880265" y="2615921"/>
                  <a:pt x="875601" y="2588533"/>
                  <a:pt x="866867" y="2562330"/>
                </a:cubicBezTo>
                <a:cubicBezTo>
                  <a:pt x="851115" y="2515073"/>
                  <a:pt x="860753" y="2542019"/>
                  <a:pt x="836722" y="2481943"/>
                </a:cubicBezTo>
                <a:cubicBezTo>
                  <a:pt x="834200" y="2466811"/>
                  <a:pt x="811517" y="2310950"/>
                  <a:pt x="796529" y="2280976"/>
                </a:cubicBezTo>
                <a:cubicBezTo>
                  <a:pt x="768365" y="2224650"/>
                  <a:pt x="781995" y="2254691"/>
                  <a:pt x="756335" y="2190541"/>
                </a:cubicBezTo>
                <a:cubicBezTo>
                  <a:pt x="749636" y="2153697"/>
                  <a:pt x="740700" y="2117190"/>
                  <a:pt x="736238" y="2080009"/>
                </a:cubicBezTo>
                <a:cubicBezTo>
                  <a:pt x="713956" y="1894329"/>
                  <a:pt x="743642" y="1991690"/>
                  <a:pt x="716142" y="1909187"/>
                </a:cubicBezTo>
                <a:cubicBezTo>
                  <a:pt x="719491" y="1771860"/>
                  <a:pt x="719953" y="1634431"/>
                  <a:pt x="726190" y="1497205"/>
                </a:cubicBezTo>
                <a:cubicBezTo>
                  <a:pt x="726671" y="1486624"/>
                  <a:pt x="729621" y="1475331"/>
                  <a:pt x="736238" y="1467060"/>
                </a:cubicBezTo>
                <a:cubicBezTo>
                  <a:pt x="743782" y="1457630"/>
                  <a:pt x="757105" y="1454694"/>
                  <a:pt x="766383" y="1446963"/>
                </a:cubicBezTo>
                <a:cubicBezTo>
                  <a:pt x="777300" y="1437866"/>
                  <a:pt x="787281" y="1427607"/>
                  <a:pt x="796529" y="1416818"/>
                </a:cubicBezTo>
                <a:cubicBezTo>
                  <a:pt x="846386" y="1358653"/>
                  <a:pt x="803750" y="1391908"/>
                  <a:pt x="856819" y="1356528"/>
                </a:cubicBezTo>
                <a:cubicBezTo>
                  <a:pt x="880711" y="1284851"/>
                  <a:pt x="846833" y="1371507"/>
                  <a:pt x="897012" y="1296238"/>
                </a:cubicBezTo>
                <a:cubicBezTo>
                  <a:pt x="902887" y="1287425"/>
                  <a:pt x="902323" y="1275567"/>
                  <a:pt x="907060" y="1266093"/>
                </a:cubicBezTo>
                <a:cubicBezTo>
                  <a:pt x="912461" y="1255291"/>
                  <a:pt x="920458" y="1245996"/>
                  <a:pt x="927157" y="1235948"/>
                </a:cubicBezTo>
                <a:cubicBezTo>
                  <a:pt x="930506" y="1225900"/>
                  <a:pt x="937205" y="1216395"/>
                  <a:pt x="937205" y="1205803"/>
                </a:cubicBezTo>
                <a:cubicBezTo>
                  <a:pt x="937205" y="1095481"/>
                  <a:pt x="935318" y="1097771"/>
                  <a:pt x="917109" y="1024932"/>
                </a:cubicBezTo>
                <a:cubicBezTo>
                  <a:pt x="920458" y="1011534"/>
                  <a:pt x="920305" y="996729"/>
                  <a:pt x="927157" y="984739"/>
                </a:cubicBezTo>
                <a:cubicBezTo>
                  <a:pt x="934207" y="972401"/>
                  <a:pt x="948205" y="965511"/>
                  <a:pt x="957302" y="954594"/>
                </a:cubicBezTo>
                <a:cubicBezTo>
                  <a:pt x="965033" y="945316"/>
                  <a:pt x="970700" y="934497"/>
                  <a:pt x="977399" y="924449"/>
                </a:cubicBezTo>
                <a:cubicBezTo>
                  <a:pt x="980748" y="914401"/>
                  <a:pt x="982303" y="903563"/>
                  <a:pt x="987447" y="894304"/>
                </a:cubicBezTo>
                <a:cubicBezTo>
                  <a:pt x="999177" y="873190"/>
                  <a:pt x="1027641" y="834014"/>
                  <a:pt x="1027641" y="834014"/>
                </a:cubicBezTo>
                <a:cubicBezTo>
                  <a:pt x="1051299" y="763036"/>
                  <a:pt x="1063864" y="752189"/>
                  <a:pt x="1037689" y="663192"/>
                </a:cubicBezTo>
                <a:cubicBezTo>
                  <a:pt x="1027673" y="629136"/>
                  <a:pt x="992183" y="597588"/>
                  <a:pt x="967351" y="572756"/>
                </a:cubicBezTo>
                <a:cubicBezTo>
                  <a:pt x="974050" y="532563"/>
                  <a:pt x="974561" y="490833"/>
                  <a:pt x="987447" y="452176"/>
                </a:cubicBezTo>
                <a:cubicBezTo>
                  <a:pt x="995085" y="429262"/>
                  <a:pt x="1027641" y="391886"/>
                  <a:pt x="1027641" y="391886"/>
                </a:cubicBezTo>
                <a:cubicBezTo>
                  <a:pt x="1051556" y="320139"/>
                  <a:pt x="1030111" y="343347"/>
                  <a:pt x="1077882" y="311499"/>
                </a:cubicBezTo>
                <a:cubicBezTo>
                  <a:pt x="1099835" y="245640"/>
                  <a:pt x="1124247" y="198401"/>
                  <a:pt x="1087931" y="120581"/>
                </a:cubicBezTo>
                <a:cubicBezTo>
                  <a:pt x="1078973" y="101385"/>
                  <a:pt x="1027641" y="100484"/>
                  <a:pt x="1027641" y="100484"/>
                </a:cubicBezTo>
                <a:cubicBezTo>
                  <a:pt x="960214" y="55532"/>
                  <a:pt x="1021965" y="89679"/>
                  <a:pt x="876915" y="70339"/>
                </a:cubicBezTo>
                <a:cubicBezTo>
                  <a:pt x="866416" y="68939"/>
                  <a:pt x="856989" y="63077"/>
                  <a:pt x="846770" y="60290"/>
                </a:cubicBezTo>
                <a:cubicBezTo>
                  <a:pt x="820123" y="53023"/>
                  <a:pt x="792586" y="48928"/>
                  <a:pt x="766383" y="40194"/>
                </a:cubicBezTo>
                <a:lnTo>
                  <a:pt x="675948" y="10049"/>
                </a:lnTo>
                <a:lnTo>
                  <a:pt x="645803" y="0"/>
                </a:lnTo>
                <a:cubicBezTo>
                  <a:pt x="545320" y="3350"/>
                  <a:pt x="444719" y="4145"/>
                  <a:pt x="344353" y="10049"/>
                </a:cubicBezTo>
                <a:cubicBezTo>
                  <a:pt x="330567" y="10860"/>
                  <a:pt x="316853" y="14657"/>
                  <a:pt x="304159" y="20097"/>
                </a:cubicBezTo>
                <a:cubicBezTo>
                  <a:pt x="293059" y="24854"/>
                  <a:pt x="284816" y="34793"/>
                  <a:pt x="274014" y="40194"/>
                </a:cubicBezTo>
                <a:cubicBezTo>
                  <a:pt x="232625" y="60889"/>
                  <a:pt x="252243" y="56941"/>
                  <a:pt x="233821" y="70339"/>
                </a:cubicBezTo>
                <a:close/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1" name="Egyenes összekötő nyíllal 10"/>
          <p:cNvCxnSpPr/>
          <p:nvPr/>
        </p:nvCxnSpPr>
        <p:spPr>
          <a:xfrm flipH="1">
            <a:off x="4163002" y="548680"/>
            <a:ext cx="2281206" cy="14401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6588224" y="332656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punktiert</a:t>
            </a:r>
            <a:r>
              <a:rPr lang="hu-HU" dirty="0"/>
              <a:t>: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Grenze</a:t>
            </a:r>
            <a:r>
              <a:rPr lang="hu-HU" dirty="0"/>
              <a:t> der </a:t>
            </a:r>
            <a:r>
              <a:rPr lang="hu-HU" dirty="0" err="1"/>
              <a:t>Neuraplatte</a:t>
            </a:r>
            <a:r>
              <a:rPr lang="hu-HU" dirty="0"/>
              <a:t>/</a:t>
            </a:r>
            <a:r>
              <a:rPr lang="hu-HU" dirty="0" err="1"/>
              <a:t>Neuralrohres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22739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95536" y="6381328"/>
            <a:ext cx="8280920" cy="476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Arial" pitchFamily="34" charset="0"/>
                <a:cs typeface="Arial" pitchFamily="34" charset="0"/>
              </a:rPr>
              <a:t>Vergleich</a:t>
            </a:r>
            <a:r>
              <a:rPr lang="hu-HU" dirty="0">
                <a:latin typeface="Arial" pitchFamily="34" charset="0"/>
                <a:cs typeface="Arial" pitchFamily="34" charset="0"/>
              </a:rPr>
              <a:t> von </a:t>
            </a:r>
            <a:r>
              <a:rPr lang="hu-HU" dirty="0" err="1">
                <a:latin typeface="Arial" pitchFamily="34" charset="0"/>
                <a:cs typeface="Arial" pitchFamily="34" charset="0"/>
              </a:rPr>
              <a:t>Hox-Genen</a:t>
            </a:r>
            <a:r>
              <a:rPr lang="hu-HU" dirty="0">
                <a:latin typeface="Arial" pitchFamily="34" charset="0"/>
                <a:cs typeface="Arial" pitchFamily="34" charset="0"/>
              </a:rPr>
              <a:t> der </a:t>
            </a:r>
            <a:r>
              <a:rPr lang="hu-HU" dirty="0" err="1">
                <a:latin typeface="Arial" pitchFamily="34" charset="0"/>
                <a:cs typeface="Arial" pitchFamily="34" charset="0"/>
              </a:rPr>
              <a:t>Drosi</a:t>
            </a:r>
            <a:r>
              <a:rPr lang="hu-HU" dirty="0">
                <a:latin typeface="Arial" pitchFamily="34" charset="0"/>
                <a:cs typeface="Arial" pitchFamily="34" charset="0"/>
              </a:rPr>
              <a:t> und der </a:t>
            </a:r>
            <a:r>
              <a:rPr lang="hu-HU" dirty="0" err="1">
                <a:latin typeface="Arial" pitchFamily="34" charset="0"/>
                <a:cs typeface="Arial" pitchFamily="34" charset="0"/>
              </a:rPr>
              <a:t>Maus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9144000" cy="4468813"/>
            <a:chOff x="0" y="0"/>
            <a:chExt cx="9144000" cy="4468813"/>
          </a:xfrm>
        </p:grpSpPr>
        <p:pic>
          <p:nvPicPr>
            <p:cNvPr id="2334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446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églalap 3"/>
            <p:cNvSpPr/>
            <p:nvPr/>
          </p:nvSpPr>
          <p:spPr bwMode="auto">
            <a:xfrm>
              <a:off x="251520" y="2204864"/>
              <a:ext cx="7920880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832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685" y="0"/>
            <a:ext cx="799263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3577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50" y="19050"/>
            <a:ext cx="758190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2377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0829" y="1"/>
            <a:ext cx="5761491" cy="685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6525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 err="1"/>
              <a:t>Wnt</a:t>
            </a:r>
            <a:r>
              <a:rPr lang="hu-HU" sz="4000" dirty="0"/>
              <a:t>- </a:t>
            </a:r>
            <a:r>
              <a:rPr lang="hu-HU" sz="4000" dirty="0" err="1"/>
              <a:t>Signalübertragung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 err="1"/>
              <a:t>Aus</a:t>
            </a:r>
            <a:r>
              <a:rPr lang="hu-HU" sz="2800" dirty="0"/>
              <a:t> </a:t>
            </a:r>
            <a:r>
              <a:rPr lang="hu-HU" sz="2800" dirty="0" err="1"/>
              <a:t>dem</a:t>
            </a:r>
            <a:r>
              <a:rPr lang="hu-HU" sz="2800" dirty="0"/>
              <a:t> </a:t>
            </a:r>
            <a:r>
              <a:rPr lang="hu-HU" sz="2800" dirty="0" err="1"/>
              <a:t>Organizer</a:t>
            </a:r>
            <a:r>
              <a:rPr lang="hu-HU" sz="2800" dirty="0"/>
              <a:t> </a:t>
            </a:r>
            <a:r>
              <a:rPr lang="hu-HU" sz="2800" dirty="0" err="1"/>
              <a:t>werden</a:t>
            </a:r>
            <a:r>
              <a:rPr lang="hu-HU" sz="2800" dirty="0"/>
              <a:t> </a:t>
            </a:r>
            <a:r>
              <a:rPr lang="hu-HU" sz="2800" dirty="0" err="1"/>
              <a:t>mindestens</a:t>
            </a:r>
            <a:r>
              <a:rPr lang="hu-HU" sz="2800" dirty="0"/>
              <a:t> </a:t>
            </a:r>
            <a:r>
              <a:rPr lang="hu-HU" sz="2800" dirty="0" err="1"/>
              <a:t>drei</a:t>
            </a:r>
            <a:r>
              <a:rPr lang="hu-HU" sz="2800" dirty="0"/>
              <a:t> </a:t>
            </a:r>
            <a:r>
              <a:rPr lang="hu-HU" sz="2800" dirty="0" err="1"/>
              <a:t>Wnt-Hemmer</a:t>
            </a:r>
            <a:r>
              <a:rPr lang="hu-HU" sz="2800" dirty="0"/>
              <a:t> </a:t>
            </a:r>
            <a:r>
              <a:rPr lang="hu-HU" sz="2800" dirty="0" err="1"/>
              <a:t>freigesetzt</a:t>
            </a:r>
            <a:r>
              <a:rPr lang="hu-HU" sz="2800" dirty="0"/>
              <a:t>: cerberus, </a:t>
            </a:r>
            <a:r>
              <a:rPr lang="hu-HU" sz="2800" dirty="0" err="1"/>
              <a:t>FrzB</a:t>
            </a:r>
            <a:r>
              <a:rPr lang="hu-HU" sz="2800" dirty="0"/>
              <a:t> und </a:t>
            </a:r>
            <a:r>
              <a:rPr lang="hu-HU" sz="2800"/>
              <a:t>dickkopf</a:t>
            </a:r>
          </a:p>
        </p:txBody>
      </p:sp>
    </p:spTree>
    <p:extLst>
      <p:ext uri="{BB962C8B-B14F-4D97-AF65-F5344CB8AC3E}">
        <p14:creationId xmlns:p14="http://schemas.microsoft.com/office/powerpoint/2010/main" val="255537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176" y="0"/>
            <a:ext cx="8824311" cy="682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0132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3.2. </a:t>
            </a:r>
            <a:r>
              <a:rPr lang="hu-HU" dirty="0" err="1"/>
              <a:t>Dorsoventrale</a:t>
            </a:r>
            <a:r>
              <a:rPr lang="hu-HU" dirty="0"/>
              <a:t> </a:t>
            </a:r>
            <a:r>
              <a:rPr lang="hu-HU" dirty="0" err="1"/>
              <a:t>Regionalisation</a:t>
            </a:r>
            <a:endParaRPr lang="de-DE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875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2267744" y="5805264"/>
            <a:ext cx="5257031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hu-HU" sz="2800" b="1" dirty="0" err="1"/>
              <a:t>Ventralisierender</a:t>
            </a:r>
            <a:r>
              <a:rPr lang="hu-HU" sz="2800" b="1" dirty="0"/>
              <a:t> Effekt: Shh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7" y="392944"/>
            <a:ext cx="902747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8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u-HU" sz="2400"/>
              <a:t>S</a:t>
            </a:r>
            <a:r>
              <a:rPr lang="hu-HU" sz="2400">
                <a:latin typeface="Arial" charset="0"/>
              </a:rPr>
              <a:t>onic </a:t>
            </a:r>
            <a:r>
              <a:rPr lang="hu-HU" sz="2400"/>
              <a:t>h</a:t>
            </a:r>
            <a:r>
              <a:rPr lang="hu-HU" sz="2400">
                <a:latin typeface="Arial" charset="0"/>
              </a:rPr>
              <a:t>edgehog (Shh) als parakrine Faktor aus der Chorda (ISH) </a:t>
            </a:r>
            <a:endParaRPr lang="hu-HU" sz="2400"/>
          </a:p>
        </p:txBody>
      </p:sp>
      <p:pic>
        <p:nvPicPr>
          <p:cNvPr id="142339" name="Picture 8" descr="Shh3antiszenz próna nayg na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2925" y="1412875"/>
            <a:ext cx="37465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0" name="Text Box 6"/>
          <p:cNvSpPr txBox="1">
            <a:spLocks noChangeArrowheads="1"/>
          </p:cNvSpPr>
          <p:nvPr/>
        </p:nvSpPr>
        <p:spPr bwMode="auto">
          <a:xfrm>
            <a:off x="7451725" y="6553200"/>
            <a:ext cx="1692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>
                <a:latin typeface="Lucida Sans Unicode" pitchFamily="34" charset="0"/>
              </a:rPr>
              <a:t>Attila Magyar</a:t>
            </a:r>
          </a:p>
        </p:txBody>
      </p:sp>
      <p:pic>
        <p:nvPicPr>
          <p:cNvPr id="142342" name="Picture 6" descr="Sonic AS emai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050"/>
            <a:ext cx="3668713" cy="5949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388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>
                <a:latin typeface="Lucida Sans Unicode" pitchFamily="34" charset="0"/>
              </a:rPr>
              <a:t>3. </a:t>
            </a:r>
            <a:r>
              <a:rPr lang="hu-HU" dirty="0" err="1">
                <a:latin typeface="Lucida Sans Unicode" pitchFamily="34" charset="0"/>
              </a:rPr>
              <a:t>Regionalisation</a:t>
            </a:r>
            <a:r>
              <a:rPr lang="hu-HU" dirty="0">
                <a:latin typeface="Lucida Sans Unicode" pitchFamily="34" charset="0"/>
              </a:rPr>
              <a:t> des </a:t>
            </a:r>
            <a:r>
              <a:rPr lang="hu-HU" dirty="0" err="1">
                <a:latin typeface="Lucida Sans Unicode" pitchFamily="34" charset="0"/>
              </a:rPr>
              <a:t>Neuralrohres</a:t>
            </a:r>
            <a:endParaRPr lang="hu-HU" dirty="0"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980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80584" cy="63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74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Kép 1" descr="gilbert 1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0"/>
            <a:ext cx="6429375" cy="678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Text Box 4"/>
          <p:cNvSpPr txBox="1">
            <a:spLocks noChangeArrowheads="1"/>
          </p:cNvSpPr>
          <p:nvPr/>
        </p:nvSpPr>
        <p:spPr bwMode="auto">
          <a:xfrm>
            <a:off x="7164388" y="2349500"/>
            <a:ext cx="19796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F: </a:t>
            </a:r>
            <a:br>
              <a:rPr lang="hu-HU" b="1"/>
            </a:br>
            <a:r>
              <a:rPr lang="hu-HU" b="1">
                <a:solidFill>
                  <a:srgbClr val="006600"/>
                </a:solidFill>
              </a:rPr>
              <a:t>Shh</a:t>
            </a:r>
            <a:br>
              <a:rPr lang="hu-HU" b="1">
                <a:solidFill>
                  <a:srgbClr val="006600"/>
                </a:solidFill>
              </a:rPr>
            </a:br>
            <a:r>
              <a:rPr lang="hu-HU" b="1">
                <a:solidFill>
                  <a:srgbClr val="FF0000"/>
                </a:solidFill>
              </a:rPr>
              <a:t>Motoneuron</a:t>
            </a:r>
            <a:br>
              <a:rPr lang="hu-HU" b="1">
                <a:solidFill>
                  <a:srgbClr val="FF0000"/>
                </a:solidFill>
              </a:rPr>
            </a:br>
            <a:r>
              <a:rPr lang="hu-HU" b="1">
                <a:solidFill>
                  <a:srgbClr val="3333FF"/>
                </a:solidFill>
              </a:rPr>
              <a:t>TGF-</a:t>
            </a:r>
            <a:r>
              <a:rPr lang="hu-HU" b="1">
                <a:solidFill>
                  <a:srgbClr val="3333FF"/>
                </a:solidFill>
                <a:latin typeface="Symbol" pitchFamily="18" charset="2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10932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0825" y="2130425"/>
            <a:ext cx="8569325" cy="1470025"/>
          </a:xfrm>
        </p:spPr>
        <p:txBody>
          <a:bodyPr>
            <a:normAutofit fontScale="90000"/>
          </a:bodyPr>
          <a:lstStyle/>
          <a:p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6. Missbildungen des Verschlusses von Neuralrohr:</a:t>
            </a:r>
            <a:b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Neuralrohr-Defekten</a:t>
            </a:r>
            <a:b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Neural</a:t>
            </a: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tube</a:t>
            </a: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defects</a:t>
            </a: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: NTD, </a:t>
            </a:r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Dysraphien</a:t>
            </a: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8325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620688"/>
            <a:ext cx="7772400" cy="5475312"/>
          </a:xfrm>
        </p:spPr>
        <p:txBody>
          <a:bodyPr/>
          <a:lstStyle/>
          <a:p>
            <a:r>
              <a:rPr lang="hu-HU" sz="2800" b="1" dirty="0" err="1">
                <a:latin typeface="Arial" pitchFamily="34" charset="0"/>
                <a:cs typeface="Arial" pitchFamily="34" charset="0"/>
              </a:rPr>
              <a:t>Neuralrohrdefekten</a:t>
            </a:r>
            <a:r>
              <a:rPr lang="hu-H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hu-HU" sz="2800" dirty="0" err="1">
                <a:latin typeface="Arial" pitchFamily="34" charset="0"/>
                <a:cs typeface="Arial" pitchFamily="34" charset="0"/>
              </a:rPr>
              <a:t>wenn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Neurulation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(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Entstehung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des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Neuralrohres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)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läuft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fehlerhaft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ab.</a:t>
            </a:r>
          </a:p>
          <a:p>
            <a:r>
              <a:rPr lang="hu-HU" sz="2800" dirty="0">
                <a:latin typeface="Arial" pitchFamily="34" charset="0"/>
                <a:cs typeface="Arial" pitchFamily="34" charset="0"/>
              </a:rPr>
              <a:t>Es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gibt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schwergradige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und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schwache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Fallen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hu-HU" sz="2800" b="1" dirty="0" err="1">
                <a:latin typeface="Arial" pitchFamily="34" charset="0"/>
                <a:cs typeface="Arial" pitchFamily="34" charset="0"/>
              </a:rPr>
              <a:t>Schwergradige</a:t>
            </a:r>
            <a:r>
              <a:rPr lang="hu-H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b="1" dirty="0" err="1">
                <a:latin typeface="Arial" pitchFamily="34" charset="0"/>
                <a:cs typeface="Arial" pitchFamily="34" charset="0"/>
              </a:rPr>
              <a:t>Formen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: an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bestimmten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Stellen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(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oder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selten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das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ganze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Neuralrohr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)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bleibt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geöffnet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hu-HU" sz="2800" b="1" dirty="0" err="1">
                <a:latin typeface="Arial" pitchFamily="34" charset="0"/>
                <a:cs typeface="Arial" pitchFamily="34" charset="0"/>
              </a:rPr>
              <a:t>Schwache</a:t>
            </a:r>
            <a:r>
              <a:rPr lang="hu-H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b="1" dirty="0" err="1">
                <a:latin typeface="Arial" pitchFamily="34" charset="0"/>
                <a:cs typeface="Arial" pitchFamily="34" charset="0"/>
              </a:rPr>
              <a:t>Formen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: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Neuralrohr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schließt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sich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nur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die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umgebende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knöcherne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Strukturen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(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Wirbelkanal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oder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Schädel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)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bleiben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>
                <a:latin typeface="Arial" pitchFamily="34" charset="0"/>
                <a:cs typeface="Arial" pitchFamily="34" charset="0"/>
              </a:rPr>
              <a:t>geöffnet</a:t>
            </a:r>
            <a:r>
              <a:rPr lang="hu-HU" sz="2800" dirty="0">
                <a:latin typeface="Arial" pitchFamily="34" charset="0"/>
                <a:cs typeface="Arial" pitchFamily="34" charset="0"/>
              </a:rPr>
              <a:t>.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23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864096"/>
          </a:xfrm>
        </p:spPr>
        <p:txBody>
          <a:bodyPr/>
          <a:lstStyle/>
          <a:p>
            <a:r>
              <a:rPr lang="hu-HU" dirty="0" err="1">
                <a:latin typeface="Arial" pitchFamily="34" charset="0"/>
                <a:cs typeface="Arial" pitchFamily="34" charset="0"/>
              </a:rPr>
              <a:t>Neuralrohrdefekte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1412776"/>
            <a:ext cx="7772400" cy="4683224"/>
          </a:xfrm>
        </p:spPr>
        <p:txBody>
          <a:bodyPr/>
          <a:lstStyle/>
          <a:p>
            <a:r>
              <a:rPr lang="hu-HU" sz="2400" dirty="0" err="1">
                <a:latin typeface="Arial" pitchFamily="34" charset="0"/>
                <a:cs typeface="Arial" pitchFamily="34" charset="0"/>
              </a:rPr>
              <a:t>Schwache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Formen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:</a:t>
            </a:r>
            <a:br>
              <a:rPr lang="hu-HU" sz="2400" dirty="0">
                <a:latin typeface="Arial" pitchFamily="34" charset="0"/>
                <a:cs typeface="Arial" pitchFamily="34" charset="0"/>
              </a:rPr>
            </a:br>
            <a:r>
              <a:rPr lang="hu-HU" sz="2400" b="1" dirty="0" err="1">
                <a:latin typeface="Arial" pitchFamily="34" charset="0"/>
                <a:cs typeface="Arial" pitchFamily="34" charset="0"/>
              </a:rPr>
              <a:t>Spina</a:t>
            </a:r>
            <a:r>
              <a:rPr lang="hu-HU" sz="2400" b="1" dirty="0">
                <a:latin typeface="Arial" pitchFamily="34" charset="0"/>
                <a:cs typeface="Arial" pitchFamily="34" charset="0"/>
              </a:rPr>
              <a:t> bifida occulta 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Rückenmark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),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Cranium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bifidum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occultum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Gehirn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hu-HU" sz="2400" dirty="0" err="1">
                <a:latin typeface="Arial" pitchFamily="34" charset="0"/>
                <a:cs typeface="Arial" pitchFamily="34" charset="0"/>
              </a:rPr>
              <a:t>mittelschwere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Formen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hu-HU" sz="2400" b="1" dirty="0">
                <a:latin typeface="Arial" pitchFamily="34" charset="0"/>
                <a:cs typeface="Arial" pitchFamily="34" charset="0"/>
              </a:rPr>
              <a:t>Meningozele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(RM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oder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Gehirn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hu-HU" sz="2400" dirty="0" err="1">
                <a:latin typeface="Arial" pitchFamily="34" charset="0"/>
                <a:cs typeface="Arial" pitchFamily="34" charset="0"/>
              </a:rPr>
              <a:t>schweregradige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formen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hu-HU" sz="2400" b="1" dirty="0" err="1">
                <a:latin typeface="Arial" pitchFamily="34" charset="0"/>
                <a:cs typeface="Arial" pitchFamily="34" charset="0"/>
              </a:rPr>
              <a:t>Myelomeningozele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(RM), </a:t>
            </a:r>
            <a:r>
              <a:rPr lang="hu-HU" sz="2400" b="1" dirty="0" err="1">
                <a:latin typeface="Arial" pitchFamily="34" charset="0"/>
                <a:cs typeface="Arial" pitchFamily="34" charset="0"/>
              </a:rPr>
              <a:t>Anencephalie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oder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Cranioschisis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Gehirn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)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oder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Craniorachischisis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(die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ganze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Länge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des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Neuralrohr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bleibt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geöffnet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)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29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Cím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31837"/>
          </a:xfrm>
        </p:spPr>
        <p:txBody>
          <a:bodyPr/>
          <a:lstStyle/>
          <a:p>
            <a:r>
              <a:rPr lang="hu-HU" sz="4000" b="1" dirty="0" err="1">
                <a:latin typeface="MS Reference Sans Serif" panose="020B0604030504040204" pitchFamily="34" charset="0"/>
                <a:cs typeface="Arial" charset="0"/>
              </a:rPr>
              <a:t>Folsäure</a:t>
            </a:r>
            <a:r>
              <a:rPr lang="hu-HU" sz="4000" b="1" dirty="0">
                <a:latin typeface="MS Reference Sans Serif" panose="020B0604030504040204" pitchFamily="34" charset="0"/>
                <a:cs typeface="Arial" charset="0"/>
              </a:rPr>
              <a:t> (FS) und NRD</a:t>
            </a:r>
            <a:endParaRPr lang="de-DE" sz="4000" b="1" dirty="0">
              <a:latin typeface="MS Reference Sans Serif" panose="020B0604030504040204" pitchFamily="34" charset="0"/>
              <a:cs typeface="Arial" charset="0"/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 bwMode="auto">
          <a:xfrm>
            <a:off x="457200" y="1196752"/>
            <a:ext cx="8228072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2000" kern="0" dirty="0"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Medizinische Forschung der 60-er Jahren (Richard </a:t>
            </a:r>
            <a:r>
              <a:rPr lang="de-DE" sz="2000" kern="0" dirty="0" err="1"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Smithells</a:t>
            </a:r>
            <a:r>
              <a:rPr lang="de-DE" sz="2000" kern="0" dirty="0"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) haben gezeigt, dass die Mütter, die ein Kind mit NRD geboren haben, haben einen erhöhten Abbauprodukt (FIGLU) im Harn, das auf einen Folsäuremangel hindeutet.</a:t>
            </a:r>
          </a:p>
          <a:p>
            <a:r>
              <a:rPr lang="de-DE" sz="2000" kern="0" dirty="0"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Multivitamine mit Folsäure wurden in den 80/90-er Jahren getestet</a:t>
            </a:r>
          </a:p>
          <a:p>
            <a:r>
              <a:rPr lang="de-DE" sz="2000" kern="0" dirty="0"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Dieses Diät hat die Häufigkeit der NRD drastisch (mit 50-70%) reduziert.</a:t>
            </a:r>
          </a:p>
          <a:p>
            <a:r>
              <a:rPr lang="de-DE" sz="2000" kern="0" dirty="0"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Tägliches Dosis ist </a:t>
            </a:r>
            <a:r>
              <a:rPr lang="de-DE" sz="2000" b="1" u="sng" kern="0" dirty="0">
                <a:solidFill>
                  <a:srgbClr val="C00000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0,4 mg </a:t>
            </a:r>
            <a:r>
              <a:rPr lang="de-DE" sz="2000" kern="0" dirty="0"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(Prävention ist dann 50%) oder 4 mg, (für </a:t>
            </a:r>
            <a:r>
              <a:rPr lang="hu-HU" sz="2000" kern="0" dirty="0" err="1"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die</a:t>
            </a:r>
            <a:r>
              <a:rPr lang="hu-HU" sz="2000" kern="0" dirty="0"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</a:t>
            </a:r>
            <a:r>
              <a:rPr lang="de-DE" sz="2000" kern="0" dirty="0"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Frauen</a:t>
            </a:r>
            <a:r>
              <a:rPr lang="hu-HU" sz="2000" kern="0" dirty="0"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,</a:t>
            </a:r>
            <a:r>
              <a:rPr lang="de-DE" sz="2000" kern="0" dirty="0"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die schon ein Kind mit NRD haben; Prävention ist 70%) für die Monaten </a:t>
            </a:r>
            <a:r>
              <a:rPr lang="de-DE" sz="2000" b="1" kern="0" dirty="0">
                <a:solidFill>
                  <a:srgbClr val="C00000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-1 bis +3</a:t>
            </a:r>
            <a:r>
              <a:rPr lang="de-DE" sz="2000" kern="0" dirty="0"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.</a:t>
            </a:r>
          </a:p>
          <a:p>
            <a:r>
              <a:rPr lang="de-DE" sz="2000" kern="0" dirty="0"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Daraus kann man folgen: Störung des Metabolismus von der FS ist die Hauptursache der NRD</a:t>
            </a:r>
          </a:p>
          <a:p>
            <a:r>
              <a:rPr lang="de-DE" sz="2000" kern="0" dirty="0"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Mit FS kann man aber NRD nicht komplett eliminieren: es gibt FS-unabhängige NRD-Fällen.</a:t>
            </a:r>
          </a:p>
          <a:p>
            <a:endParaRPr lang="hu-HU" sz="2000" kern="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33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Gilbert 12-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610600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Text Box 4"/>
          <p:cNvSpPr txBox="1">
            <a:spLocks noChangeArrowheads="1"/>
          </p:cNvSpPr>
          <p:nvPr/>
        </p:nvSpPr>
        <p:spPr bwMode="auto">
          <a:xfrm>
            <a:off x="457200" y="4953000"/>
            <a:ext cx="80010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MS Reference Sans Serif" panose="020B0604030504040204" pitchFamily="34" charset="0"/>
              </a:rPr>
              <a:t>Die Häufigkeit von </a:t>
            </a:r>
            <a:r>
              <a:rPr lang="de-DE" dirty="0" err="1">
                <a:latin typeface="MS Reference Sans Serif" panose="020B0604030504040204" pitchFamily="34" charset="0"/>
              </a:rPr>
              <a:t>Verschlußstörungen</a:t>
            </a:r>
            <a:r>
              <a:rPr lang="de-DE" dirty="0">
                <a:latin typeface="MS Reference Sans Serif" panose="020B0604030504040204" pitchFamily="34" charset="0"/>
              </a:rPr>
              <a:t> des Neuralrohres sind durch  prophylaktische Versorgung der Trächtigen (und vor der geplanten Trächtigkeit) mit Folsäure drastisch reduziert.</a:t>
            </a:r>
          </a:p>
          <a:p>
            <a:pPr>
              <a:spcBef>
                <a:spcPct val="50000"/>
              </a:spcBef>
            </a:pPr>
            <a:r>
              <a:rPr lang="de-DE" dirty="0">
                <a:latin typeface="MS Reference Sans Serif" panose="020B0604030504040204" pitchFamily="34" charset="0"/>
              </a:rPr>
              <a:t> Folsäure </a:t>
            </a:r>
            <a:r>
              <a:rPr lang="hu-HU" dirty="0">
                <a:latin typeface="MS Reference Sans Serif" panose="020B0604030504040204" pitchFamily="34" charset="0"/>
              </a:rPr>
              <a:t>(Vitamin B</a:t>
            </a:r>
            <a:r>
              <a:rPr lang="hu-HU" baseline="-25000" dirty="0">
                <a:latin typeface="MS Reference Sans Serif" panose="020B0604030504040204" pitchFamily="34" charset="0"/>
              </a:rPr>
              <a:t>9</a:t>
            </a:r>
            <a:r>
              <a:rPr lang="hu-HU" dirty="0">
                <a:latin typeface="MS Reference Sans Serif" panose="020B0604030504040204" pitchFamily="34" charset="0"/>
              </a:rPr>
              <a:t>) </a:t>
            </a:r>
            <a:r>
              <a:rPr lang="de-DE" dirty="0">
                <a:latin typeface="MS Reference Sans Serif" panose="020B0604030504040204" pitchFamily="34" charset="0"/>
              </a:rPr>
              <a:t>reichert sich in den späteren Fusionsregionen der Neuralplatte an. </a:t>
            </a:r>
            <a:r>
              <a:rPr lang="hu-HU" dirty="0" err="1">
                <a:latin typeface="MS Reference Sans Serif" panose="020B0604030504040204" pitchFamily="34" charset="0"/>
              </a:rPr>
              <a:t>die</a:t>
            </a:r>
            <a:r>
              <a:rPr lang="hu-HU" dirty="0">
                <a:latin typeface="MS Reference Sans Serif" panose="020B0604030504040204" pitchFamily="34" charset="0"/>
              </a:rPr>
              <a:t> </a:t>
            </a:r>
            <a:r>
              <a:rPr lang="de-DE" dirty="0">
                <a:latin typeface="MS Reference Sans Serif" panose="020B0604030504040204" pitchFamily="34" charset="0"/>
              </a:rPr>
              <a:t>Bild</a:t>
            </a:r>
            <a:r>
              <a:rPr lang="hu-HU" dirty="0" err="1">
                <a:latin typeface="MS Reference Sans Serif" panose="020B0604030504040204" pitchFamily="34" charset="0"/>
              </a:rPr>
              <a:t>er</a:t>
            </a:r>
            <a:r>
              <a:rPr lang="hu-HU" dirty="0">
                <a:latin typeface="MS Reference Sans Serif" panose="020B0604030504040204" pitchFamily="34" charset="0"/>
              </a:rPr>
              <a:t> </a:t>
            </a:r>
            <a:r>
              <a:rPr lang="de-DE" dirty="0">
                <a:latin typeface="MS Reference Sans Serif" panose="020B0604030504040204" pitchFamily="34" charset="0"/>
              </a:rPr>
              <a:t>zeig</a:t>
            </a:r>
            <a:r>
              <a:rPr lang="hu-HU" dirty="0">
                <a:latin typeface="MS Reference Sans Serif" panose="020B0604030504040204" pitchFamily="34" charset="0"/>
              </a:rPr>
              <a:t>en</a:t>
            </a:r>
            <a:r>
              <a:rPr lang="de-DE" dirty="0">
                <a:latin typeface="MS Reference Sans Serif" panose="020B0604030504040204" pitchFamily="34" charset="0"/>
              </a:rPr>
              <a:t> in situ Hybridisierung für Folsäure-bindendes Protein.</a:t>
            </a:r>
          </a:p>
        </p:txBody>
      </p:sp>
    </p:spTree>
    <p:extLst>
      <p:ext uri="{BB962C8B-B14F-4D97-AF65-F5344CB8AC3E}">
        <p14:creationId xmlns:p14="http://schemas.microsoft.com/office/powerpoint/2010/main" val="432394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960"/>
            <a:ext cx="4169300" cy="560028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48" y="2996952"/>
            <a:ext cx="4313244" cy="3673568"/>
          </a:xfrm>
          <a:prstGeom prst="rect">
            <a:avLst/>
          </a:prstGeom>
        </p:spPr>
      </p:pic>
      <p:sp>
        <p:nvSpPr>
          <p:cNvPr id="6" name="Szabadkézi sokszög 5"/>
          <p:cNvSpPr/>
          <p:nvPr/>
        </p:nvSpPr>
        <p:spPr>
          <a:xfrm>
            <a:off x="2637947" y="2350770"/>
            <a:ext cx="4244840" cy="3714384"/>
          </a:xfrm>
          <a:custGeom>
            <a:avLst/>
            <a:gdLst>
              <a:gd name="connsiteX0" fmla="*/ 4220053 w 4244840"/>
              <a:gd name="connsiteY0" fmla="*/ 651510 h 3714384"/>
              <a:gd name="connsiteX1" fmla="*/ 4189573 w 4244840"/>
              <a:gd name="connsiteY1" fmla="*/ 255270 h 3714384"/>
              <a:gd name="connsiteX2" fmla="*/ 3732373 w 4244840"/>
              <a:gd name="connsiteY2" fmla="*/ 26670 h 3714384"/>
              <a:gd name="connsiteX3" fmla="*/ 3138013 w 4244840"/>
              <a:gd name="connsiteY3" fmla="*/ 11430 h 3714384"/>
              <a:gd name="connsiteX4" fmla="*/ 2497933 w 4244840"/>
              <a:gd name="connsiteY4" fmla="*/ 87630 h 3714384"/>
              <a:gd name="connsiteX5" fmla="*/ 2055973 w 4244840"/>
              <a:gd name="connsiteY5" fmla="*/ 438150 h 3714384"/>
              <a:gd name="connsiteX6" fmla="*/ 1857853 w 4244840"/>
              <a:gd name="connsiteY6" fmla="*/ 1169670 h 3714384"/>
              <a:gd name="connsiteX7" fmla="*/ 1873093 w 4244840"/>
              <a:gd name="connsiteY7" fmla="*/ 2190750 h 3714384"/>
              <a:gd name="connsiteX8" fmla="*/ 1873093 w 4244840"/>
              <a:gd name="connsiteY8" fmla="*/ 3425190 h 3714384"/>
              <a:gd name="connsiteX9" fmla="*/ 1415893 w 4244840"/>
              <a:gd name="connsiteY9" fmla="*/ 3669030 h 3714384"/>
              <a:gd name="connsiteX10" fmla="*/ 272893 w 4244840"/>
              <a:gd name="connsiteY10" fmla="*/ 3684270 h 3714384"/>
              <a:gd name="connsiteX11" fmla="*/ 29053 w 4244840"/>
              <a:gd name="connsiteY11" fmla="*/ 3348990 h 3714384"/>
              <a:gd name="connsiteX12" fmla="*/ 13813 w 4244840"/>
              <a:gd name="connsiteY12" fmla="*/ 3333750 h 371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44840" h="3714384">
                <a:moveTo>
                  <a:pt x="4220053" y="651510"/>
                </a:moveTo>
                <a:cubicBezTo>
                  <a:pt x="4245453" y="505460"/>
                  <a:pt x="4270853" y="359410"/>
                  <a:pt x="4189573" y="255270"/>
                </a:cubicBezTo>
                <a:cubicBezTo>
                  <a:pt x="4108293" y="151130"/>
                  <a:pt x="3907633" y="67310"/>
                  <a:pt x="3732373" y="26670"/>
                </a:cubicBezTo>
                <a:cubicBezTo>
                  <a:pt x="3557113" y="-13970"/>
                  <a:pt x="3343753" y="1270"/>
                  <a:pt x="3138013" y="11430"/>
                </a:cubicBezTo>
                <a:cubicBezTo>
                  <a:pt x="2932273" y="21590"/>
                  <a:pt x="2678273" y="16510"/>
                  <a:pt x="2497933" y="87630"/>
                </a:cubicBezTo>
                <a:cubicBezTo>
                  <a:pt x="2317593" y="158750"/>
                  <a:pt x="2162653" y="257810"/>
                  <a:pt x="2055973" y="438150"/>
                </a:cubicBezTo>
                <a:cubicBezTo>
                  <a:pt x="1949293" y="618490"/>
                  <a:pt x="1888333" y="877570"/>
                  <a:pt x="1857853" y="1169670"/>
                </a:cubicBezTo>
                <a:cubicBezTo>
                  <a:pt x="1827373" y="1461770"/>
                  <a:pt x="1870553" y="1814830"/>
                  <a:pt x="1873093" y="2190750"/>
                </a:cubicBezTo>
                <a:cubicBezTo>
                  <a:pt x="1875633" y="2566670"/>
                  <a:pt x="1949293" y="3178810"/>
                  <a:pt x="1873093" y="3425190"/>
                </a:cubicBezTo>
                <a:cubicBezTo>
                  <a:pt x="1796893" y="3671570"/>
                  <a:pt x="1682593" y="3625850"/>
                  <a:pt x="1415893" y="3669030"/>
                </a:cubicBezTo>
                <a:cubicBezTo>
                  <a:pt x="1149193" y="3712210"/>
                  <a:pt x="504033" y="3737610"/>
                  <a:pt x="272893" y="3684270"/>
                </a:cubicBezTo>
                <a:cubicBezTo>
                  <a:pt x="41753" y="3630930"/>
                  <a:pt x="72233" y="3407410"/>
                  <a:pt x="29053" y="3348990"/>
                </a:cubicBezTo>
                <a:cubicBezTo>
                  <a:pt x="-14127" y="3290570"/>
                  <a:pt x="-157" y="3312160"/>
                  <a:pt x="13813" y="3333750"/>
                </a:cubicBezTo>
              </a:path>
            </a:pathLst>
          </a:custGeom>
          <a:noFill/>
          <a:ln w="73025" cap="rnd">
            <a:solidFill>
              <a:srgbClr val="FF0000"/>
            </a:solidFill>
            <a:prstDash val="solid"/>
            <a:head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Szövegdoboz 6"/>
          <p:cNvSpPr txBox="1"/>
          <p:nvPr/>
        </p:nvSpPr>
        <p:spPr>
          <a:xfrm>
            <a:off x="5004048" y="260648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Dihydrofolsäre-Reduktase</a:t>
            </a:r>
            <a:endParaRPr lang="hu-HU" dirty="0"/>
          </a:p>
          <a:p>
            <a:r>
              <a:rPr lang="hu-HU" dirty="0" err="1"/>
              <a:t>Methylentetrahydrofolsäre-Reduktase</a:t>
            </a:r>
            <a:endParaRPr lang="hu-HU" dirty="0"/>
          </a:p>
          <a:p>
            <a:r>
              <a:rPr lang="hu-HU" dirty="0"/>
              <a:t>S-</a:t>
            </a:r>
            <a:r>
              <a:rPr lang="hu-HU" dirty="0" err="1"/>
              <a:t>Adenosyl</a:t>
            </a:r>
            <a:r>
              <a:rPr lang="hu-HU" dirty="0"/>
              <a:t> </a:t>
            </a:r>
            <a:r>
              <a:rPr lang="hu-HU" dirty="0" err="1"/>
              <a:t>Methionin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3488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" y="-12144"/>
            <a:ext cx="9144000" cy="5228268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8384" y="5445224"/>
            <a:ext cx="9137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MS Reference Sans Serif" panose="020B0604030504040204" pitchFamily="34" charset="0"/>
              </a:rPr>
              <a:t>Substrates obtained via diet are highlighted in yellow. (1) Vitamin B6 is a cofactor to serine</a:t>
            </a:r>
            <a:r>
              <a:rPr lang="hu-HU" sz="1200" dirty="0">
                <a:latin typeface="MS Reference Sans Serif" panose="020B0604030504040204" pitchFamily="34" charset="0"/>
              </a:rPr>
              <a:t> </a:t>
            </a:r>
            <a:r>
              <a:rPr lang="en-US" sz="1200" dirty="0" err="1">
                <a:latin typeface="MS Reference Sans Serif" panose="020B0604030504040204" pitchFamily="34" charset="0"/>
              </a:rPr>
              <a:t>hydroxymethyltransferase</a:t>
            </a:r>
            <a:r>
              <a:rPr lang="en-US" sz="1200" dirty="0">
                <a:latin typeface="MS Reference Sans Serif" panose="020B0604030504040204" pitchFamily="34" charset="0"/>
              </a:rPr>
              <a:t> in the conversion of tetrahydrofolate (THF) to 5,10-methylene</a:t>
            </a:r>
            <a:r>
              <a:rPr lang="hu-HU" sz="1200" dirty="0">
                <a:latin typeface="MS Reference Sans Serif" panose="020B0604030504040204" pitchFamily="34" charset="0"/>
              </a:rPr>
              <a:t> </a:t>
            </a:r>
            <a:r>
              <a:rPr lang="en-US" sz="1200" dirty="0">
                <a:latin typeface="MS Reference Sans Serif" panose="020B0604030504040204" pitchFamily="34" charset="0"/>
              </a:rPr>
              <a:t>THF. (2) Vitamin B2 is a precursor to FAD, which is a cofactor to</a:t>
            </a:r>
            <a:r>
              <a:rPr lang="hu-HU" sz="1200" dirty="0">
                <a:latin typeface="MS Reference Sans Serif" panose="020B0604030504040204" pitchFamily="34" charset="0"/>
              </a:rPr>
              <a:t> </a:t>
            </a:r>
            <a:r>
              <a:rPr lang="en-US" sz="1200" dirty="0">
                <a:latin typeface="MS Reference Sans Serif" panose="020B0604030504040204" pitchFamily="34" charset="0"/>
              </a:rPr>
              <a:t>methylenetetrahydrofolate reductase (MTHFR) in the conversion of 5,10-methylene THF to</a:t>
            </a:r>
            <a:r>
              <a:rPr lang="hu-HU" sz="1200" dirty="0">
                <a:latin typeface="MS Reference Sans Serif" panose="020B0604030504040204" pitchFamily="34" charset="0"/>
              </a:rPr>
              <a:t> </a:t>
            </a:r>
            <a:r>
              <a:rPr lang="en-US" sz="1200" dirty="0">
                <a:latin typeface="MS Reference Sans Serif" panose="020B0604030504040204" pitchFamily="34" charset="0"/>
              </a:rPr>
              <a:t>5-methyl THF. (3) Vitamin B12 is a precursor to methionine synthase, involved in the</a:t>
            </a:r>
            <a:r>
              <a:rPr lang="hu-HU" sz="1200" dirty="0">
                <a:latin typeface="MS Reference Sans Serif" panose="020B0604030504040204" pitchFamily="34" charset="0"/>
              </a:rPr>
              <a:t> </a:t>
            </a:r>
            <a:r>
              <a:rPr lang="en-US" sz="1200" dirty="0">
                <a:latin typeface="MS Reference Sans Serif" panose="020B0604030504040204" pitchFamily="34" charset="0"/>
              </a:rPr>
              <a:t>production of methionine from homocysteine and betaine. Acronyms: </a:t>
            </a:r>
            <a:r>
              <a:rPr lang="en-US" sz="1200" dirty="0" err="1">
                <a:latin typeface="MS Reference Sans Serif" panose="020B0604030504040204" pitchFamily="34" charset="0"/>
              </a:rPr>
              <a:t>dihydrofolate</a:t>
            </a:r>
            <a:r>
              <a:rPr lang="en-US" sz="1200" dirty="0">
                <a:latin typeface="MS Reference Sans Serif" panose="020B0604030504040204" pitchFamily="34" charset="0"/>
              </a:rPr>
              <a:t> (DHF),</a:t>
            </a:r>
            <a:r>
              <a:rPr lang="hu-HU" sz="1200" dirty="0">
                <a:latin typeface="MS Reference Sans Serif" panose="020B0604030504040204" pitchFamily="34" charset="0"/>
              </a:rPr>
              <a:t> </a:t>
            </a:r>
            <a:r>
              <a:rPr lang="en-US" sz="1200" dirty="0" err="1">
                <a:latin typeface="MS Reference Sans Serif" panose="020B0604030504040204" pitchFamily="34" charset="0"/>
              </a:rPr>
              <a:t>flavin</a:t>
            </a:r>
            <a:r>
              <a:rPr lang="en-US" sz="1200" dirty="0">
                <a:latin typeface="MS Reference Sans Serif" panose="020B0604030504040204" pitchFamily="34" charset="0"/>
              </a:rPr>
              <a:t> adenine dinucleotide (FAD), dimethylglycine (DMG), methylenetetrahydrofolate</a:t>
            </a:r>
            <a:r>
              <a:rPr lang="hu-HU" sz="1200" dirty="0">
                <a:latin typeface="MS Reference Sans Serif" panose="020B0604030504040204" pitchFamily="34" charset="0"/>
              </a:rPr>
              <a:t> </a:t>
            </a:r>
            <a:r>
              <a:rPr lang="de-DE" sz="1200" dirty="0" err="1">
                <a:latin typeface="MS Reference Sans Serif" panose="020B0604030504040204" pitchFamily="34" charset="0"/>
              </a:rPr>
              <a:t>reductase</a:t>
            </a:r>
            <a:r>
              <a:rPr lang="de-DE" sz="1200" dirty="0">
                <a:latin typeface="MS Reference Sans Serif" panose="020B0604030504040204" pitchFamily="34" charset="0"/>
              </a:rPr>
              <a:t> (MTHFR), S-</a:t>
            </a:r>
            <a:r>
              <a:rPr lang="de-DE" sz="1200" dirty="0" err="1">
                <a:latin typeface="MS Reference Sans Serif" panose="020B0604030504040204" pitchFamily="34" charset="0"/>
              </a:rPr>
              <a:t>adenosylhomocysteine</a:t>
            </a:r>
            <a:r>
              <a:rPr lang="de-DE" sz="1200" dirty="0">
                <a:latin typeface="MS Reference Sans Serif" panose="020B0604030504040204" pitchFamily="34" charset="0"/>
              </a:rPr>
              <a:t> (SAH), </a:t>
            </a:r>
            <a:r>
              <a:rPr lang="de-DE" sz="1200" dirty="0" err="1">
                <a:latin typeface="MS Reference Sans Serif" panose="020B0604030504040204" pitchFamily="34" charset="0"/>
              </a:rPr>
              <a:t>tetrahydrofolate</a:t>
            </a:r>
            <a:r>
              <a:rPr lang="de-DE" sz="1200" dirty="0">
                <a:latin typeface="MS Reference Sans Serif" panose="020B0604030504040204" pitchFamily="34" charset="0"/>
              </a:rPr>
              <a:t> (THF).</a:t>
            </a:r>
          </a:p>
        </p:txBody>
      </p:sp>
    </p:spTree>
    <p:extLst>
      <p:ext uri="{BB962C8B-B14F-4D97-AF65-F5344CB8AC3E}">
        <p14:creationId xmlns:p14="http://schemas.microsoft.com/office/powerpoint/2010/main" val="4258314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0"/>
            <a:ext cx="662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7748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3.1. </a:t>
            </a:r>
            <a:r>
              <a:rPr lang="hu-HU" dirty="0" err="1"/>
              <a:t>Kranio-kaudale</a:t>
            </a:r>
            <a:r>
              <a:rPr lang="hu-HU" dirty="0"/>
              <a:t> </a:t>
            </a:r>
            <a:r>
              <a:rPr lang="hu-HU" dirty="0" err="1"/>
              <a:t>oder</a:t>
            </a:r>
            <a:r>
              <a:rPr lang="hu-HU" dirty="0"/>
              <a:t> </a:t>
            </a:r>
            <a:r>
              <a:rPr lang="hu-HU" dirty="0" err="1"/>
              <a:t>anterior-posteiror</a:t>
            </a:r>
            <a:r>
              <a:rPr lang="hu-HU" dirty="0"/>
              <a:t> </a:t>
            </a:r>
            <a:r>
              <a:rPr lang="hu-HU" dirty="0" err="1"/>
              <a:t>Regionalisation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3283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Cím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dirty="0" err="1">
                <a:cs typeface="Arial" charset="0"/>
              </a:rPr>
              <a:t>Zerebrale</a:t>
            </a:r>
            <a:r>
              <a:rPr lang="hu-HU" dirty="0">
                <a:cs typeface="Arial" charset="0"/>
              </a:rPr>
              <a:t> </a:t>
            </a:r>
            <a:r>
              <a:rPr lang="hu-HU" dirty="0" err="1">
                <a:cs typeface="Arial" charset="0"/>
              </a:rPr>
              <a:t>Dysraphien</a:t>
            </a:r>
            <a:endParaRPr lang="de-DE" dirty="0">
              <a:cs typeface="Arial" charset="0"/>
            </a:endParaRPr>
          </a:p>
        </p:txBody>
      </p:sp>
      <p:sp>
        <p:nvSpPr>
          <p:cNvPr id="158723" name="Alcím 2"/>
          <p:cNvSpPr>
            <a:spLocks noGrp="1"/>
          </p:cNvSpPr>
          <p:nvPr>
            <p:ph type="subTitle" idx="4294967295"/>
          </p:nvPr>
        </p:nvSpPr>
        <p:spPr>
          <a:xfrm>
            <a:off x="1182688" y="3695700"/>
            <a:ext cx="6778625" cy="1927225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1501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http://www.ajnr.org/site/imgquiz/img/06242013qz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5343525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Téglalap 2"/>
          <p:cNvSpPr>
            <a:spLocks noChangeArrowheads="1"/>
          </p:cNvSpPr>
          <p:nvPr/>
        </p:nvSpPr>
        <p:spPr bwMode="auto">
          <a:xfrm>
            <a:off x="5724525" y="260350"/>
            <a:ext cx="3132138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sz="1400">
                <a:latin typeface="Arial" charset="0"/>
                <a:cs typeface="Arial" charset="0"/>
              </a:rPr>
              <a:t>Cleidocranial dysplasia (CCD) is a rare congenital autosomal-dominant skeletal dysplasia that results in delayed or failed ossification of the membranous bones. It is characterized by typical clinical and radiological findings, which include prominent womian bones (intrasutural bones, </a:t>
            </a:r>
            <a:r>
              <a:rPr lang="hu-HU" sz="1400" i="1">
                <a:latin typeface="Arial" charset="0"/>
                <a:cs typeface="Arial" charset="0"/>
              </a:rPr>
              <a:t>green arrows</a:t>
            </a:r>
            <a:r>
              <a:rPr lang="hu-HU" sz="1400">
                <a:latin typeface="Arial" charset="0"/>
                <a:cs typeface="Arial" charset="0"/>
              </a:rPr>
              <a:t>); patent cranial sutures and fontanelles (</a:t>
            </a:r>
            <a:r>
              <a:rPr lang="hu-HU" sz="1400" i="1">
                <a:latin typeface="Arial" charset="0"/>
                <a:cs typeface="Arial" charset="0"/>
              </a:rPr>
              <a:t>blue arrows</a:t>
            </a:r>
            <a:r>
              <a:rPr lang="hu-HU" sz="1400">
                <a:latin typeface="Arial" charset="0"/>
                <a:cs typeface="Arial" charset="0"/>
              </a:rPr>
              <a:t>); </a:t>
            </a:r>
            <a:r>
              <a:rPr lang="hu-HU" sz="1400">
                <a:solidFill>
                  <a:srgbClr val="C00000"/>
                </a:solidFill>
                <a:latin typeface="Arial" charset="0"/>
                <a:cs typeface="Arial" charset="0"/>
              </a:rPr>
              <a:t>cranium bifidum occultum frontalis (</a:t>
            </a:r>
            <a:r>
              <a:rPr lang="hu-HU" sz="1400" i="1">
                <a:solidFill>
                  <a:srgbClr val="C00000"/>
                </a:solidFill>
                <a:latin typeface="Arial" charset="0"/>
                <a:cs typeface="Arial" charset="0"/>
              </a:rPr>
              <a:t>red arrow</a:t>
            </a:r>
            <a:r>
              <a:rPr lang="hu-HU" sz="1400">
                <a:solidFill>
                  <a:srgbClr val="C00000"/>
                </a:solidFill>
                <a:latin typeface="Arial" charset="0"/>
                <a:cs typeface="Arial" charset="0"/>
              </a:rPr>
              <a:t>)</a:t>
            </a:r>
            <a:r>
              <a:rPr lang="hu-HU" sz="1400">
                <a:latin typeface="Arial" charset="0"/>
                <a:cs typeface="Arial" charset="0"/>
              </a:rPr>
              <a:t>; bell-shaped, superiorly narrowed thorax with hypoplastic or aplastic clavicles (</a:t>
            </a:r>
            <a:r>
              <a:rPr lang="hu-HU" sz="1400" i="1">
                <a:latin typeface="Arial" charset="0"/>
                <a:cs typeface="Arial" charset="0"/>
              </a:rPr>
              <a:t>yellow arrows</a:t>
            </a:r>
            <a:r>
              <a:rPr lang="hu-HU" sz="1400">
                <a:latin typeface="Arial" charset="0"/>
                <a:cs typeface="Arial" charset="0"/>
              </a:rPr>
              <a:t>); supernumerary teeth; short stature; and a variety of other skeletal changes. </a:t>
            </a:r>
            <a:endParaRPr lang="de-DE" sz="1400">
              <a:latin typeface="Arial" charset="0"/>
              <a:cs typeface="Arial" charset="0"/>
            </a:endParaRPr>
          </a:p>
        </p:txBody>
      </p:sp>
      <p:sp>
        <p:nvSpPr>
          <p:cNvPr id="159748" name="Rectangle 4"/>
          <p:cNvSpPr>
            <a:spLocks noChangeArrowheads="1"/>
          </p:cNvSpPr>
          <p:nvPr/>
        </p:nvSpPr>
        <p:spPr bwMode="auto">
          <a:xfrm>
            <a:off x="6372225" y="4581525"/>
            <a:ext cx="218521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 dirty="0" err="1">
                <a:solidFill>
                  <a:srgbClr val="C00000"/>
                </a:solidFill>
                <a:latin typeface="Arial" charset="0"/>
              </a:rPr>
              <a:t>Cranium</a:t>
            </a:r>
            <a:r>
              <a:rPr lang="hu-HU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Arial" charset="0"/>
              </a:rPr>
              <a:t>bifidum</a:t>
            </a:r>
            <a:endParaRPr lang="hu-HU" b="1" dirty="0">
              <a:solidFill>
                <a:srgbClr val="C00000"/>
              </a:solidFill>
              <a:latin typeface="Arial" charset="0"/>
            </a:endParaRPr>
          </a:p>
          <a:p>
            <a:r>
              <a:rPr lang="hu-HU" b="1" dirty="0" err="1">
                <a:solidFill>
                  <a:srgbClr val="C00000"/>
                </a:solidFill>
                <a:latin typeface="Arial" charset="0"/>
              </a:rPr>
              <a:t>occultum</a:t>
            </a:r>
            <a:r>
              <a:rPr lang="hu-HU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Arial" charset="0"/>
              </a:rPr>
              <a:t>frontalis</a:t>
            </a:r>
            <a:endParaRPr lang="hu-HU" b="1" dirty="0">
              <a:solidFill>
                <a:srgbClr val="C00000"/>
              </a:solidFill>
              <a:latin typeface="Arial" charset="0"/>
            </a:endParaRPr>
          </a:p>
          <a:p>
            <a:r>
              <a:rPr lang="hu-HU" b="1" dirty="0">
                <a:solidFill>
                  <a:srgbClr val="C00000"/>
                </a:solidFill>
                <a:latin typeface="Arial" charset="0"/>
              </a:rPr>
              <a:t>(</a:t>
            </a:r>
            <a:r>
              <a:rPr lang="hu-HU" b="1" dirty="0" err="1">
                <a:solidFill>
                  <a:srgbClr val="C00000"/>
                </a:solidFill>
                <a:latin typeface="Arial" charset="0"/>
              </a:rPr>
              <a:t>roter</a:t>
            </a:r>
            <a:r>
              <a:rPr lang="hu-HU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Arial" charset="0"/>
              </a:rPr>
              <a:t>Pfeil</a:t>
            </a:r>
            <a:r>
              <a:rPr lang="hu-HU" b="1" dirty="0">
                <a:solidFill>
                  <a:srgbClr val="C00000"/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2764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zövegdoboz 4"/>
          <p:cNvSpPr txBox="1">
            <a:spLocks noChangeArrowheads="1"/>
          </p:cNvSpPr>
          <p:nvPr/>
        </p:nvSpPr>
        <p:spPr bwMode="auto">
          <a:xfrm>
            <a:off x="611188" y="5157788"/>
            <a:ext cx="3240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dirty="0" err="1">
                <a:latin typeface="Arial" charset="0"/>
                <a:cs typeface="Arial" charset="0"/>
              </a:rPr>
              <a:t>Kraniale</a:t>
            </a:r>
            <a:r>
              <a:rPr lang="hu-HU" sz="2400" dirty="0">
                <a:latin typeface="Arial" charset="0"/>
                <a:cs typeface="Arial" charset="0"/>
              </a:rPr>
              <a:t> Meningozele</a:t>
            </a:r>
            <a:endParaRPr lang="de-DE" sz="2400" dirty="0">
              <a:latin typeface="Arial" charset="0"/>
              <a:cs typeface="Arial" charset="0"/>
            </a:endParaRPr>
          </a:p>
        </p:txBody>
      </p:sp>
      <p:pic>
        <p:nvPicPr>
          <p:cNvPr id="160771" name="Picture 4" descr="http://medicine.academic.ru/pictures/medicine/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716338"/>
            <a:ext cx="4244975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2" name="Picture 6" descr="http://www.pediatricsconsultantlive.com/sites/default/files/peds/16377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620713"/>
            <a:ext cx="42862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4818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215900"/>
            <a:ext cx="8950325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3329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3" descr="Anencephyaly 1Matthe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96000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3" name="Picture 4" descr="Anencephaly Maryan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801938"/>
            <a:ext cx="541020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4" name="Text Box 5"/>
          <p:cNvSpPr txBox="1">
            <a:spLocks noChangeArrowheads="1"/>
          </p:cNvSpPr>
          <p:nvPr/>
        </p:nvSpPr>
        <p:spPr bwMode="auto">
          <a:xfrm>
            <a:off x="228600" y="4267200"/>
            <a:ext cx="34290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>
                <a:latin typeface="Lucida Sans Unicode" pitchFamily="34" charset="0"/>
              </a:rPr>
              <a:t>Anencephalie: siehe weitere Information über solche Kinder:</a:t>
            </a:r>
          </a:p>
          <a:p>
            <a:pPr>
              <a:spcBef>
                <a:spcPct val="50000"/>
              </a:spcBef>
            </a:pPr>
            <a:r>
              <a:rPr lang="hu-HU" sz="2000">
                <a:latin typeface="Lucida Sans Unicode" pitchFamily="34" charset="0"/>
              </a:rPr>
              <a:t>http://www.anencephalie-info.org</a:t>
            </a:r>
          </a:p>
        </p:txBody>
      </p:sp>
      <p:sp>
        <p:nvSpPr>
          <p:cNvPr id="163845" name="Téglalap 4"/>
          <p:cNvSpPr>
            <a:spLocks noChangeArrowheads="1"/>
          </p:cNvSpPr>
          <p:nvPr/>
        </p:nvSpPr>
        <p:spPr bwMode="auto">
          <a:xfrm>
            <a:off x="6011863" y="0"/>
            <a:ext cx="313213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Arial" charset="0"/>
                <a:cs typeface="Arial" charset="0"/>
              </a:rPr>
              <a:t>7% died in utero </a:t>
            </a:r>
            <a:br>
              <a:rPr lang="en-US" sz="1600">
                <a:latin typeface="Arial" charset="0"/>
                <a:cs typeface="Arial" charset="0"/>
              </a:rPr>
            </a:br>
            <a:r>
              <a:rPr lang="en-US" sz="1600">
                <a:latin typeface="Arial" charset="0"/>
                <a:cs typeface="Arial" charset="0"/>
              </a:rPr>
              <a:t>18% died during birth </a:t>
            </a:r>
            <a:br>
              <a:rPr lang="en-US" sz="1600">
                <a:latin typeface="Arial" charset="0"/>
                <a:cs typeface="Arial" charset="0"/>
              </a:rPr>
            </a:br>
            <a:r>
              <a:rPr lang="en-US" sz="1600">
                <a:latin typeface="Arial" charset="0"/>
                <a:cs typeface="Arial" charset="0"/>
              </a:rPr>
              <a:t>26% lived between 1 and 60 minutes </a:t>
            </a:r>
            <a:br>
              <a:rPr lang="en-US" sz="1600">
                <a:latin typeface="Arial" charset="0"/>
                <a:cs typeface="Arial" charset="0"/>
              </a:rPr>
            </a:br>
            <a:r>
              <a:rPr lang="en-US" sz="1600">
                <a:latin typeface="Arial" charset="0"/>
                <a:cs typeface="Arial" charset="0"/>
              </a:rPr>
              <a:t>27% lived between 1 and 24 hours </a:t>
            </a:r>
            <a:br>
              <a:rPr lang="en-US" sz="1600">
                <a:latin typeface="Arial" charset="0"/>
                <a:cs typeface="Arial" charset="0"/>
              </a:rPr>
            </a:br>
            <a:r>
              <a:rPr lang="en-US" sz="1600">
                <a:latin typeface="Arial" charset="0"/>
                <a:cs typeface="Arial" charset="0"/>
              </a:rPr>
              <a:t>17% lived between 1 and 5 days </a:t>
            </a:r>
            <a:br>
              <a:rPr lang="en-US" sz="1600">
                <a:latin typeface="Arial" charset="0"/>
                <a:cs typeface="Arial" charset="0"/>
              </a:rPr>
            </a:br>
            <a:r>
              <a:rPr lang="en-US" sz="1600">
                <a:latin typeface="Arial" charset="0"/>
                <a:cs typeface="Arial" charset="0"/>
              </a:rPr>
              <a:t>5% lived 6 or more days </a:t>
            </a:r>
            <a:endParaRPr lang="hu-HU" sz="1600">
              <a:latin typeface="Arial" charset="0"/>
              <a:cs typeface="Arial" charset="0"/>
            </a:endParaRPr>
          </a:p>
          <a:p>
            <a:r>
              <a:rPr lang="hu-HU" sz="1600">
                <a:latin typeface="Arial" charset="0"/>
                <a:cs typeface="Arial" charset="0"/>
              </a:rPr>
              <a:t>Vitoria de Cristo: 2,5 Jahren</a:t>
            </a:r>
            <a:br>
              <a:rPr lang="en-US" sz="1600">
                <a:latin typeface="Arial" charset="0"/>
                <a:cs typeface="Arial" charset="0"/>
              </a:rPr>
            </a:br>
            <a:endParaRPr lang="de-DE" sz="16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788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Kép 1" descr="anencephaly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3450" y="0"/>
            <a:ext cx="4737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7565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Cím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>
                <a:cs typeface="Arial" charset="0"/>
              </a:rPr>
              <a:t>Spina bifida</a:t>
            </a:r>
            <a:endParaRPr lang="de-DE">
              <a:cs typeface="Arial" charset="0"/>
            </a:endParaRPr>
          </a:p>
        </p:txBody>
      </p:sp>
      <p:sp>
        <p:nvSpPr>
          <p:cNvPr id="165891" name="Alcím 2"/>
          <p:cNvSpPr>
            <a:spLocks noGrp="1"/>
          </p:cNvSpPr>
          <p:nvPr>
            <p:ph type="subTitle" idx="4294967295"/>
          </p:nvPr>
        </p:nvSpPr>
        <p:spPr>
          <a:xfrm>
            <a:off x="1182688" y="3695700"/>
            <a:ext cx="6778625" cy="1927225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785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Larsen 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"/>
            <a:ext cx="39433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5" name="Picture 3" descr="Larss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1925" y="1295400"/>
            <a:ext cx="23876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6" name="Picture 4" descr="Larsen 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3502025"/>
            <a:ext cx="234950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179388" y="4508500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hu-HU">
                <a:latin typeface="Lucida Sans Unicode" pitchFamily="34" charset="0"/>
              </a:rPr>
              <a:t>Spina bifida aperta: Myelomeningozele in der lumbosakralen Region</a:t>
            </a:r>
            <a:endParaRPr lang="hu-HU">
              <a:latin typeface="Times New Roman" pitchFamily="18" charset="0"/>
            </a:endParaRPr>
          </a:p>
        </p:txBody>
      </p:sp>
      <p:sp>
        <p:nvSpPr>
          <p:cNvPr id="166918" name="Rectangle 7"/>
          <p:cNvSpPr>
            <a:spLocks noChangeArrowheads="1"/>
          </p:cNvSpPr>
          <p:nvPr/>
        </p:nvSpPr>
        <p:spPr bwMode="auto">
          <a:xfrm>
            <a:off x="4140200" y="0"/>
            <a:ext cx="5003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000">
                <a:latin typeface="Arial" charset="0"/>
                <a:cs typeface="Arial" charset="0"/>
              </a:rPr>
              <a:t>Verschlußstörungen des Neuralrohres: die des </a:t>
            </a:r>
            <a:r>
              <a:rPr lang="hu-HU" sz="2000" b="1">
                <a:solidFill>
                  <a:srgbClr val="CC0066"/>
                </a:solidFill>
                <a:latin typeface="Arial" charset="0"/>
                <a:cs typeface="Arial" charset="0"/>
              </a:rPr>
              <a:t>caudalen Neuroporus </a:t>
            </a:r>
            <a:r>
              <a:rPr lang="hu-HU" sz="2000">
                <a:latin typeface="Arial" charset="0"/>
                <a:cs typeface="Arial" charset="0"/>
              </a:rPr>
              <a:t>resultiert in Spina bifida</a:t>
            </a:r>
            <a:r>
              <a:rPr lang="hu-HU" sz="2400">
                <a:latin typeface="Times New Roman" pitchFamily="18" charset="0"/>
              </a:rPr>
              <a:t>.</a:t>
            </a:r>
          </a:p>
        </p:txBody>
      </p:sp>
      <p:sp>
        <p:nvSpPr>
          <p:cNvPr id="166919" name="Text Box 5"/>
          <p:cNvSpPr txBox="1">
            <a:spLocks noChangeArrowheads="1"/>
          </p:cNvSpPr>
          <p:nvPr/>
        </p:nvSpPr>
        <p:spPr bwMode="auto">
          <a:xfrm>
            <a:off x="395288" y="5732463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hu-HU">
                <a:latin typeface="Lucida Sans Unicode" pitchFamily="34" charset="0"/>
              </a:rPr>
              <a:t>Spina bifida occulta: Lipom/Angiom in der lumbosakralen Region</a:t>
            </a:r>
            <a:endParaRPr lang="hu-H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3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66700"/>
            <a:ext cx="90582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9594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7818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Szövegdoboz 2"/>
          <p:cNvSpPr txBox="1">
            <a:spLocks noChangeArrowheads="1"/>
          </p:cNvSpPr>
          <p:nvPr/>
        </p:nvSpPr>
        <p:spPr bwMode="auto">
          <a:xfrm>
            <a:off x="6516216" y="6488113"/>
            <a:ext cx="2627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>
                <a:latin typeface="Arial" charset="0"/>
                <a:cs typeface="Arial" charset="0"/>
              </a:rPr>
              <a:t>13-jähriges </a:t>
            </a:r>
            <a:r>
              <a:rPr lang="hu-HU" dirty="0" err="1">
                <a:latin typeface="Arial" charset="0"/>
                <a:cs typeface="Arial" charset="0"/>
              </a:rPr>
              <a:t>Mädchen</a:t>
            </a:r>
            <a:endParaRPr lang="de-DE" dirty="0">
              <a:latin typeface="Arial" charset="0"/>
              <a:cs typeface="Arial" charset="0"/>
            </a:endParaRPr>
          </a:p>
        </p:txBody>
      </p:sp>
      <p:sp>
        <p:nvSpPr>
          <p:cNvPr id="171012" name="Szövegdoboz 3"/>
          <p:cNvSpPr txBox="1">
            <a:spLocks noChangeArrowheads="1"/>
          </p:cNvSpPr>
          <p:nvPr/>
        </p:nvSpPr>
        <p:spPr bwMode="auto">
          <a:xfrm>
            <a:off x="7019925" y="981075"/>
            <a:ext cx="1584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dirty="0">
                <a:latin typeface="Arial" charset="0"/>
                <a:cs typeface="Arial" charset="0"/>
              </a:rPr>
              <a:t>Faun- </a:t>
            </a:r>
            <a:r>
              <a:rPr lang="hu-HU" sz="2400" dirty="0" err="1">
                <a:latin typeface="Arial" charset="0"/>
                <a:cs typeface="Arial" charset="0"/>
              </a:rPr>
              <a:t>Schwanz</a:t>
            </a:r>
            <a:endParaRPr lang="de-DE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05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sz="2800" dirty="0"/>
              <a:t>Faktoren aus dem Organizer </a:t>
            </a:r>
            <a:r>
              <a:rPr lang="hu-HU" sz="2800" b="1" dirty="0" err="1"/>
              <a:t>nicht</a:t>
            </a:r>
            <a:r>
              <a:rPr lang="hu-HU" sz="2800" b="1" dirty="0"/>
              <a:t> </a:t>
            </a:r>
            <a:r>
              <a:rPr lang="hu-HU" sz="2800" b="1" dirty="0" err="1"/>
              <a:t>nur</a:t>
            </a:r>
            <a:r>
              <a:rPr lang="hu-HU" sz="2800" b="1" dirty="0"/>
              <a:t> </a:t>
            </a:r>
            <a:r>
              <a:rPr lang="de-DE" sz="2800" dirty="0"/>
              <a:t>induzieren </a:t>
            </a:r>
            <a:r>
              <a:rPr lang="hu-HU" sz="2800" dirty="0"/>
              <a:t>di </a:t>
            </a:r>
            <a:r>
              <a:rPr lang="hu-HU" sz="2800" dirty="0" err="1"/>
              <a:t>Neuralplatte</a:t>
            </a:r>
            <a:r>
              <a:rPr lang="hu-HU" sz="2800" dirty="0"/>
              <a:t>, </a:t>
            </a:r>
            <a:r>
              <a:rPr lang="hu-HU" sz="2800" dirty="0" err="1"/>
              <a:t>sondern</a:t>
            </a:r>
            <a:r>
              <a:rPr lang="hu-HU" sz="2800" dirty="0"/>
              <a:t> </a:t>
            </a:r>
            <a:r>
              <a:rPr lang="hu-HU" sz="2800" dirty="0" err="1"/>
              <a:t>induzieren</a:t>
            </a:r>
            <a:r>
              <a:rPr lang="hu-HU" sz="2800" dirty="0"/>
              <a:t> </a:t>
            </a:r>
            <a:r>
              <a:rPr lang="hu-HU" sz="2800" dirty="0" err="1"/>
              <a:t>eine</a:t>
            </a:r>
            <a:r>
              <a:rPr lang="hu-HU" sz="2800" dirty="0"/>
              <a:t> </a:t>
            </a:r>
            <a:r>
              <a:rPr lang="hu-HU" sz="2800" b="1" dirty="0" err="1"/>
              <a:t>Anteriorisation</a:t>
            </a:r>
            <a:r>
              <a:rPr lang="hu-HU" sz="2800" dirty="0"/>
              <a:t>: </a:t>
            </a:r>
            <a:r>
              <a:rPr lang="hu-HU" sz="2800" dirty="0" err="1"/>
              <a:t>Entwicklung</a:t>
            </a:r>
            <a:r>
              <a:rPr lang="hu-HU" sz="2800" dirty="0"/>
              <a:t> des </a:t>
            </a:r>
            <a:r>
              <a:rPr lang="de-DE" sz="2800" b="1" dirty="0"/>
              <a:t>Gehirn</a:t>
            </a:r>
            <a:r>
              <a:rPr lang="hu-HU" sz="2800" b="1" dirty="0"/>
              <a:t>s</a:t>
            </a:r>
            <a:r>
              <a:rPr lang="de-DE" sz="2800" dirty="0"/>
              <a:t> aus Neuralrohr</a:t>
            </a:r>
          </a:p>
          <a:p>
            <a:r>
              <a:rPr lang="de-DE" sz="2800" dirty="0"/>
              <a:t>A-P Gradiente von </a:t>
            </a:r>
            <a:r>
              <a:rPr lang="de-DE" sz="2800" dirty="0" err="1"/>
              <a:t>parakrinen</a:t>
            </a:r>
            <a:r>
              <a:rPr lang="de-DE" sz="2800" dirty="0"/>
              <a:t> Faktoren (FGF, </a:t>
            </a:r>
            <a:r>
              <a:rPr lang="de-DE" sz="2800" dirty="0" err="1"/>
              <a:t>Retins</a:t>
            </a:r>
            <a:r>
              <a:rPr lang="hu-HU" sz="2800" dirty="0"/>
              <a:t>ä</a:t>
            </a:r>
            <a:r>
              <a:rPr lang="de-DE" sz="2800" dirty="0" err="1"/>
              <a:t>ure</a:t>
            </a:r>
            <a:r>
              <a:rPr lang="de-DE" sz="2800" dirty="0"/>
              <a:t>)</a:t>
            </a:r>
            <a:endParaRPr lang="hu-HU" sz="2800" dirty="0"/>
          </a:p>
          <a:p>
            <a:r>
              <a:rPr lang="hu-HU" sz="2800" dirty="0"/>
              <a:t>Es sind </a:t>
            </a:r>
            <a:r>
              <a:rPr lang="hu-HU" sz="2800" dirty="0" err="1"/>
              <a:t>Molekülen</a:t>
            </a:r>
            <a:r>
              <a:rPr lang="hu-HU" sz="2800" dirty="0"/>
              <a:t> </a:t>
            </a:r>
            <a:r>
              <a:rPr lang="hu-HU" sz="2800" dirty="0" err="1"/>
              <a:t>nötig</a:t>
            </a:r>
            <a:r>
              <a:rPr lang="hu-HU" sz="2800" dirty="0"/>
              <a:t>, </a:t>
            </a:r>
            <a:r>
              <a:rPr lang="hu-HU" sz="2800" dirty="0" err="1"/>
              <a:t>die</a:t>
            </a:r>
            <a:r>
              <a:rPr lang="hu-HU" sz="2800" dirty="0"/>
              <a:t> </a:t>
            </a:r>
            <a:r>
              <a:rPr lang="hu-HU" sz="2800" dirty="0" err="1"/>
              <a:t>die</a:t>
            </a:r>
            <a:r>
              <a:rPr lang="hu-HU" sz="2800" dirty="0"/>
              <a:t> </a:t>
            </a:r>
            <a:r>
              <a:rPr lang="hu-HU" sz="2800" dirty="0" err="1"/>
              <a:t>Entwicklung</a:t>
            </a:r>
            <a:r>
              <a:rPr lang="hu-HU" sz="2800" dirty="0"/>
              <a:t> von </a:t>
            </a:r>
            <a:r>
              <a:rPr lang="hu-HU" sz="2800" dirty="0" err="1"/>
              <a:t>Rückenmark</a:t>
            </a:r>
            <a:r>
              <a:rPr lang="hu-HU" sz="2800" dirty="0"/>
              <a:t> </a:t>
            </a:r>
            <a:r>
              <a:rPr lang="hu-HU" sz="2800" dirty="0" err="1"/>
              <a:t>induzieren</a:t>
            </a:r>
            <a:r>
              <a:rPr lang="hu-HU" sz="2800" dirty="0"/>
              <a:t>!</a:t>
            </a:r>
          </a:p>
          <a:p>
            <a:r>
              <a:rPr lang="hu-HU" sz="2800" dirty="0"/>
              <a:t>Otx2-Gbx </a:t>
            </a:r>
            <a:r>
              <a:rPr lang="hu-HU" sz="2800" dirty="0" err="1"/>
              <a:t>Einteilung</a:t>
            </a:r>
            <a:r>
              <a:rPr lang="hu-HU" sz="2800" dirty="0"/>
              <a:t> (</a:t>
            </a:r>
            <a:r>
              <a:rPr lang="hu-HU" sz="2800" dirty="0" err="1"/>
              <a:t>Gehirn-Rückenmark</a:t>
            </a:r>
            <a:r>
              <a:rPr lang="hu-HU" sz="2800" dirty="0"/>
              <a:t>)</a:t>
            </a:r>
            <a:endParaRPr lang="de-DE" sz="2800" dirty="0"/>
          </a:p>
          <a:p>
            <a:r>
              <a:rPr lang="de-DE" sz="2800" dirty="0" err="1"/>
              <a:t>Hox</a:t>
            </a:r>
            <a:r>
              <a:rPr lang="de-DE" sz="2800" dirty="0"/>
              <a:t>- Gene Expression</a:t>
            </a:r>
            <a:r>
              <a:rPr lang="hu-HU" sz="2800" dirty="0"/>
              <a:t> </a:t>
            </a:r>
            <a:r>
              <a:rPr lang="hu-HU" sz="2800" dirty="0" err="1"/>
              <a:t>bildet</a:t>
            </a:r>
            <a:r>
              <a:rPr lang="hu-HU" sz="2800" dirty="0"/>
              <a:t> </a:t>
            </a:r>
            <a:r>
              <a:rPr lang="hu-HU" sz="2800" dirty="0" err="1"/>
              <a:t>die</a:t>
            </a:r>
            <a:r>
              <a:rPr lang="hu-HU" sz="2800" dirty="0"/>
              <a:t> </a:t>
            </a:r>
            <a:r>
              <a:rPr lang="hu-HU" sz="2800" dirty="0" err="1"/>
              <a:t>Muster</a:t>
            </a:r>
            <a:r>
              <a:rPr lang="hu-HU" sz="2800" dirty="0"/>
              <a:t> </a:t>
            </a:r>
            <a:r>
              <a:rPr lang="hu-HU" sz="2800" dirty="0" err="1"/>
              <a:t>für</a:t>
            </a:r>
            <a:r>
              <a:rPr lang="hu-HU" sz="2800" dirty="0"/>
              <a:t> </a:t>
            </a:r>
            <a:r>
              <a:rPr lang="hu-HU" sz="2800" dirty="0" err="1"/>
              <a:t>Hirnstamm-Rückenmark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223256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C:\Documents and Settings\Dr. Magyar Atilla\Dokumentumok\Attila\Pető intézet\7 előadás 2007 11 06\Larssen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52388"/>
            <a:ext cx="4500562" cy="676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5364163" y="2708275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hu-HU">
                <a:latin typeface="Lucida Sans Unicode" pitchFamily="34" charset="0"/>
              </a:rPr>
              <a:t>Spina bifida aperta: Myelomeningozele in der lumbaren Region</a:t>
            </a:r>
            <a:endParaRPr lang="hu-H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50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:\Documents and Settings\Dr. Magyar Atilla\Dokumentumok\Képek\PEDIA01-01-007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913" y="1250950"/>
            <a:ext cx="6986587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Text Box 5"/>
          <p:cNvSpPr txBox="1">
            <a:spLocks noChangeArrowheads="1"/>
          </p:cNvSpPr>
          <p:nvPr/>
        </p:nvSpPr>
        <p:spPr bwMode="auto">
          <a:xfrm>
            <a:off x="1187450" y="5661025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hu-HU">
                <a:latin typeface="Lucida Sans Unicode" pitchFamily="34" charset="0"/>
              </a:rPr>
              <a:t>Spina bifida aperta: Myelomeningozele in der thorakolumbaren Region</a:t>
            </a:r>
            <a:endParaRPr lang="hu-H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293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://bestpractice.bmj.com/best-practice/images/bp/en-gb/709-32_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1816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6688" y="3500438"/>
            <a:ext cx="643731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6" name="Szövegdoboz 3"/>
          <p:cNvSpPr txBox="1">
            <a:spLocks noChangeArrowheads="1"/>
          </p:cNvSpPr>
          <p:nvPr/>
        </p:nvSpPr>
        <p:spPr bwMode="auto">
          <a:xfrm>
            <a:off x="5867400" y="333375"/>
            <a:ext cx="27368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latin typeface="Times New Roman" pitchFamily="18" charset="0"/>
              </a:rPr>
              <a:t>Zervikale und sakrale Meningozele</a:t>
            </a:r>
            <a:endParaRPr lang="de-DE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709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53975"/>
            <a:ext cx="5400675" cy="677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4116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8" y="3151188"/>
            <a:ext cx="90170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1" name="Szövegdoboz 2"/>
          <p:cNvSpPr txBox="1">
            <a:spLocks noChangeArrowheads="1"/>
          </p:cNvSpPr>
          <p:nvPr/>
        </p:nvSpPr>
        <p:spPr bwMode="auto">
          <a:xfrm>
            <a:off x="611188" y="620713"/>
            <a:ext cx="77771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latin typeface="Arial" charset="0"/>
                <a:cs typeface="Arial" charset="0"/>
              </a:rPr>
              <a:t>Verknöcherung der Wirbeln: „bei allen Feten und Kindern eine normale Spina bifida occulta vorhanden. Sie wird hervorgerufen durch einen dorsomedialen Verknöcherungsmangel in der Lumbosakral-Region.”</a:t>
            </a:r>
            <a:endParaRPr lang="de-DE" sz="2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051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Cím 1"/>
          <p:cNvSpPr>
            <a:spLocks noGrp="1"/>
          </p:cNvSpPr>
          <p:nvPr>
            <p:ph type="title" idx="4294967295"/>
          </p:nvPr>
        </p:nvSpPr>
        <p:spPr>
          <a:xfrm>
            <a:off x="685800" y="260350"/>
            <a:ext cx="7772400" cy="865188"/>
          </a:xfrm>
        </p:spPr>
        <p:txBody>
          <a:bodyPr/>
          <a:lstStyle/>
          <a:p>
            <a:r>
              <a:rPr lang="hu-HU">
                <a:cs typeface="Arial" charset="0"/>
              </a:rPr>
              <a:t>Neuralrohrdefekten</a:t>
            </a:r>
            <a:endParaRPr lang="de-DE">
              <a:cs typeface="Arial" charset="0"/>
            </a:endParaRPr>
          </a:p>
        </p:txBody>
      </p:sp>
      <p:sp>
        <p:nvSpPr>
          <p:cNvPr id="183299" name="Tartalom helye 2"/>
          <p:cNvSpPr>
            <a:spLocks noGrp="1"/>
          </p:cNvSpPr>
          <p:nvPr>
            <p:ph idx="4294967295"/>
          </p:nvPr>
        </p:nvSpPr>
        <p:spPr>
          <a:xfrm>
            <a:off x="685800" y="1125538"/>
            <a:ext cx="7772400" cy="4970462"/>
          </a:xfrm>
        </p:spPr>
        <p:txBody>
          <a:bodyPr/>
          <a:lstStyle/>
          <a:p>
            <a:r>
              <a:rPr lang="hu-HU" sz="2400">
                <a:cs typeface="Arial" charset="0"/>
              </a:rPr>
              <a:t>noch dazu: NRD werden von sozialem und wirtschaftlichem Status beeinflußt</a:t>
            </a:r>
          </a:p>
          <a:p>
            <a:r>
              <a:rPr lang="hu-HU" sz="2400">
                <a:cs typeface="Arial" charset="0"/>
              </a:rPr>
              <a:t>mütterliche Hyperthermie während des ertsten Trimester beeinflußt </a:t>
            </a:r>
          </a:p>
          <a:p>
            <a:r>
              <a:rPr lang="hu-HU" sz="2400">
                <a:cs typeface="Arial" charset="0"/>
              </a:rPr>
              <a:t>durch Kaffeeetrinken beeinflußt</a:t>
            </a:r>
          </a:p>
          <a:p>
            <a:r>
              <a:rPr lang="hu-HU" sz="2400">
                <a:cs typeface="Arial" charset="0"/>
              </a:rPr>
              <a:t>auch durch elternlichen Alter beeinflußt (häufiger bei Müttern über 40 und unter 19)</a:t>
            </a:r>
          </a:p>
          <a:p>
            <a:r>
              <a:rPr lang="hu-HU" sz="2400">
                <a:cs typeface="Arial" charset="0"/>
              </a:rPr>
              <a:t>durch Arbeitsstelle der Eltern beeinflußt (häufiger bei denen, die mit Agrochemikalien arbeiten, bei Kochen, Portier, Putzleutem….)</a:t>
            </a:r>
          </a:p>
          <a:p>
            <a:r>
              <a:rPr lang="hu-HU" sz="2400">
                <a:cs typeface="Arial" charset="0"/>
              </a:rPr>
              <a:t>was fehlt? Schlagen mit Auge von Hexen….</a:t>
            </a:r>
            <a:endParaRPr lang="de-DE" sz="24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197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0" y="3284538"/>
            <a:ext cx="31321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2400">
                <a:latin typeface="Arial" charset="0"/>
                <a:cs typeface="Arial" charset="0"/>
              </a:rPr>
              <a:t>Zirkulation des </a:t>
            </a:r>
            <a:r>
              <a:rPr lang="hu-HU" sz="2400">
                <a:latin typeface="Symbol" pitchFamily="18" charset="2"/>
                <a:cs typeface="Arial" charset="0"/>
              </a:rPr>
              <a:t>a</a:t>
            </a:r>
            <a:r>
              <a:rPr lang="hu-HU" sz="2400">
                <a:latin typeface="Arial" charset="0"/>
                <a:cs typeface="Arial" charset="0"/>
              </a:rPr>
              <a:t>-Fetoproteins (AFP)</a:t>
            </a:r>
          </a:p>
        </p:txBody>
      </p:sp>
      <p:pic>
        <p:nvPicPr>
          <p:cNvPr id="1843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00788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3203575"/>
            <a:ext cx="5435600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0"/>
            <a:ext cx="334803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6" name="Text Box 2"/>
          <p:cNvSpPr txBox="1">
            <a:spLocks noChangeArrowheads="1"/>
          </p:cNvSpPr>
          <p:nvPr/>
        </p:nvSpPr>
        <p:spPr bwMode="auto">
          <a:xfrm>
            <a:off x="468313" y="5921375"/>
            <a:ext cx="31305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2400">
                <a:latin typeface="Arial" charset="0"/>
                <a:cs typeface="Arial" charset="0"/>
              </a:rPr>
              <a:t>AFP in dem mütterlichen Serum</a:t>
            </a:r>
          </a:p>
        </p:txBody>
      </p:sp>
    </p:spTree>
    <p:extLst>
      <p:ext uri="{BB962C8B-B14F-4D97-AF65-F5344CB8AC3E}">
        <p14:creationId xmlns:p14="http://schemas.microsoft.com/office/powerpoint/2010/main" val="243779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>
                <a:latin typeface="Lucida Sans Unicode" pitchFamily="34" charset="0"/>
              </a:rPr>
              <a:t>7. </a:t>
            </a:r>
            <a:r>
              <a:rPr lang="hu-HU" dirty="0" err="1">
                <a:latin typeface="Lucida Sans Unicode" pitchFamily="34" charset="0"/>
              </a:rPr>
              <a:t>Entwiklung</a:t>
            </a:r>
            <a:r>
              <a:rPr lang="hu-HU" dirty="0">
                <a:latin typeface="Lucida Sans Unicode" pitchFamily="34" charset="0"/>
              </a:rPr>
              <a:t> der </a:t>
            </a:r>
            <a:r>
              <a:rPr lang="hu-HU" dirty="0" err="1">
                <a:latin typeface="Lucida Sans Unicode" pitchFamily="34" charset="0"/>
              </a:rPr>
              <a:t>Hirnbläschen</a:t>
            </a:r>
            <a:endParaRPr lang="hu-HU" dirty="0"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649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60350"/>
            <a:ext cx="2592387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188913"/>
            <a:ext cx="5183188" cy="645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59982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 descr="morfogenez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75" y="1257300"/>
            <a:ext cx="3878263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6" name="Text Box 3"/>
          <p:cNvSpPr txBox="1">
            <a:spLocks noChangeArrowheads="1"/>
          </p:cNvSpPr>
          <p:nvPr/>
        </p:nvSpPr>
        <p:spPr bwMode="auto">
          <a:xfrm>
            <a:off x="812800" y="1074738"/>
            <a:ext cx="2336800" cy="80645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0099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>
                <a:solidFill>
                  <a:srgbClr val="990099"/>
                </a:solidFill>
                <a:latin typeface="Arial" charset="0"/>
              </a:rPr>
              <a:t>frühe Gliederung (primäre Hirnbläschen)</a:t>
            </a:r>
          </a:p>
        </p:txBody>
      </p:sp>
      <p:sp>
        <p:nvSpPr>
          <p:cNvPr id="144387" name="Text Box 4"/>
          <p:cNvSpPr txBox="1">
            <a:spLocks noChangeArrowheads="1"/>
          </p:cNvSpPr>
          <p:nvPr/>
        </p:nvSpPr>
        <p:spPr bwMode="auto">
          <a:xfrm>
            <a:off x="3921125" y="914400"/>
            <a:ext cx="2759075" cy="3556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0099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>
                <a:solidFill>
                  <a:srgbClr val="990099"/>
                </a:solidFill>
                <a:latin typeface="Arial" charset="0"/>
              </a:rPr>
              <a:t>sekundäre Hirnbläschen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334963" y="2324100"/>
            <a:ext cx="213042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i="1">
                <a:solidFill>
                  <a:srgbClr val="990099"/>
                </a:solidFill>
                <a:latin typeface="Arial" charset="0"/>
              </a:rPr>
              <a:t>Vorderhirn</a:t>
            </a:r>
            <a:r>
              <a:rPr lang="hu-HU" sz="1600" b="1">
                <a:latin typeface="Arial" charset="0"/>
              </a:rPr>
              <a:t> </a:t>
            </a:r>
          </a:p>
          <a:p>
            <a:pPr algn="ctr" eaLnBrk="0" hangingPunct="0"/>
            <a:r>
              <a:rPr lang="hu-HU" sz="1600" b="1">
                <a:latin typeface="Arial" charset="0"/>
              </a:rPr>
              <a:t>(Prosenzephalon)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220663" y="3149600"/>
            <a:ext cx="23177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i="1">
                <a:solidFill>
                  <a:srgbClr val="990099"/>
                </a:solidFill>
                <a:latin typeface="Arial" charset="0"/>
              </a:rPr>
              <a:t>Mittelhirn</a:t>
            </a:r>
            <a:r>
              <a:rPr lang="hu-HU" sz="1600" b="1">
                <a:latin typeface="Arial" charset="0"/>
              </a:rPr>
              <a:t> </a:t>
            </a:r>
          </a:p>
          <a:p>
            <a:pPr algn="ctr" eaLnBrk="0" hangingPunct="0"/>
            <a:r>
              <a:rPr lang="hu-HU" sz="1600" b="1">
                <a:latin typeface="Arial" charset="0"/>
              </a:rPr>
              <a:t>(Mesenzephalon)</a:t>
            </a: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200025" y="4076700"/>
            <a:ext cx="234315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i="1">
                <a:solidFill>
                  <a:srgbClr val="990099"/>
                </a:solidFill>
                <a:latin typeface="Arial" charset="0"/>
              </a:rPr>
              <a:t>Rautenhirn</a:t>
            </a:r>
            <a:r>
              <a:rPr lang="hu-HU" sz="1600" b="1">
                <a:latin typeface="Arial" charset="0"/>
              </a:rPr>
              <a:t> </a:t>
            </a:r>
          </a:p>
          <a:p>
            <a:pPr algn="ctr" eaLnBrk="0" hangingPunct="0"/>
            <a:r>
              <a:rPr lang="hu-HU" sz="1600" b="1">
                <a:latin typeface="Arial" charset="0"/>
              </a:rPr>
              <a:t>(Rhombenzephalon)</a:t>
            </a: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258763" y="5549900"/>
            <a:ext cx="23177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i="1">
                <a:solidFill>
                  <a:srgbClr val="990099"/>
                </a:solidFill>
                <a:latin typeface="Arial" charset="0"/>
              </a:rPr>
              <a:t>Rückenmark </a:t>
            </a:r>
          </a:p>
          <a:p>
            <a:pPr algn="ctr" eaLnBrk="0" hangingPunct="0"/>
            <a:r>
              <a:rPr lang="hu-HU" sz="1600" b="1">
                <a:latin typeface="Arial" charset="0"/>
              </a:rPr>
              <a:t>(Medulla spinalis)</a:t>
            </a: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5694363" y="1516063"/>
            <a:ext cx="19431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i="1">
                <a:solidFill>
                  <a:srgbClr val="990099"/>
                </a:solidFill>
                <a:latin typeface="Arial" charset="0"/>
              </a:rPr>
              <a:t>Endhirn </a:t>
            </a:r>
            <a:r>
              <a:rPr lang="hu-HU" sz="1600" b="1">
                <a:latin typeface="Arial" charset="0"/>
              </a:rPr>
              <a:t>(Telenzephalon)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5757863" y="2198688"/>
            <a:ext cx="180022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i="1">
                <a:solidFill>
                  <a:srgbClr val="990099"/>
                </a:solidFill>
                <a:latin typeface="Arial" charset="0"/>
              </a:rPr>
              <a:t>Zwischenhirn </a:t>
            </a:r>
            <a:r>
              <a:rPr lang="hu-HU" sz="1600" b="1">
                <a:latin typeface="Arial" charset="0"/>
              </a:rPr>
              <a:t>(Dienzephalon)</a:t>
            </a: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5748338" y="3859213"/>
            <a:ext cx="18684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i="1">
                <a:solidFill>
                  <a:srgbClr val="990099"/>
                </a:solidFill>
                <a:latin typeface="Arial" charset="0"/>
              </a:rPr>
              <a:t>Nachhirn</a:t>
            </a:r>
            <a:r>
              <a:rPr lang="hu-HU" sz="1600" b="1">
                <a:latin typeface="Arial" charset="0"/>
              </a:rPr>
              <a:t> (Metenzephalon)</a:t>
            </a:r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5816600" y="4716463"/>
            <a:ext cx="1895475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i="1">
                <a:solidFill>
                  <a:srgbClr val="990099"/>
                </a:solidFill>
                <a:latin typeface="Arial" charset="0"/>
              </a:rPr>
              <a:t>Markhirn (</a:t>
            </a:r>
            <a:r>
              <a:rPr lang="hu-HU" sz="1600" b="1">
                <a:latin typeface="Arial" charset="0"/>
              </a:rPr>
              <a:t>Myelenzephalon)</a:t>
            </a:r>
          </a:p>
        </p:txBody>
      </p:sp>
      <p:grpSp>
        <p:nvGrpSpPr>
          <p:cNvPr id="93197" name="Group 13"/>
          <p:cNvGrpSpPr>
            <a:grpSpLocks/>
          </p:cNvGrpSpPr>
          <p:nvPr/>
        </p:nvGrpSpPr>
        <p:grpSpPr bwMode="auto">
          <a:xfrm>
            <a:off x="7550150" y="804863"/>
            <a:ext cx="1446213" cy="5443537"/>
            <a:chOff x="4756" y="507"/>
            <a:chExt cx="911" cy="3429"/>
          </a:xfrm>
        </p:grpSpPr>
        <p:sp>
          <p:nvSpPr>
            <p:cNvPr id="144403" name="Text Box 14"/>
            <p:cNvSpPr txBox="1">
              <a:spLocks noChangeArrowheads="1"/>
            </p:cNvSpPr>
            <p:nvPr/>
          </p:nvSpPr>
          <p:spPr bwMode="auto">
            <a:xfrm>
              <a:off x="4762" y="507"/>
              <a:ext cx="858" cy="26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hu-HU" sz="1600" b="1">
                  <a:solidFill>
                    <a:srgbClr val="990099"/>
                  </a:solidFill>
                  <a:latin typeface="Arial" charset="0"/>
                </a:rPr>
                <a:t>Ventrikel</a:t>
              </a:r>
            </a:p>
          </p:txBody>
        </p:sp>
        <p:sp>
          <p:nvSpPr>
            <p:cNvPr id="144404" name="Text Box 15"/>
            <p:cNvSpPr txBox="1">
              <a:spLocks noChangeArrowheads="1"/>
            </p:cNvSpPr>
            <p:nvPr/>
          </p:nvSpPr>
          <p:spPr bwMode="auto">
            <a:xfrm>
              <a:off x="4756" y="1010"/>
              <a:ext cx="893" cy="37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hu-HU" sz="1600" b="1">
                  <a:latin typeface="Arial" charset="0"/>
                </a:rPr>
                <a:t>Seiten-kammern</a:t>
              </a:r>
            </a:p>
          </p:txBody>
        </p:sp>
        <p:sp>
          <p:nvSpPr>
            <p:cNvPr id="144405" name="Text Box 16"/>
            <p:cNvSpPr txBox="1">
              <a:spLocks noChangeArrowheads="1"/>
            </p:cNvSpPr>
            <p:nvPr/>
          </p:nvSpPr>
          <p:spPr bwMode="auto">
            <a:xfrm>
              <a:off x="4762" y="1582"/>
              <a:ext cx="862" cy="2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hu-HU" sz="1600" b="1">
                  <a:latin typeface="Arial" charset="0"/>
                </a:rPr>
                <a:t>III. Ventrikel</a:t>
              </a:r>
            </a:p>
          </p:txBody>
        </p:sp>
        <p:sp>
          <p:nvSpPr>
            <p:cNvPr id="144406" name="Text Box 17"/>
            <p:cNvSpPr txBox="1">
              <a:spLocks noChangeArrowheads="1"/>
            </p:cNvSpPr>
            <p:nvPr/>
          </p:nvSpPr>
          <p:spPr bwMode="auto">
            <a:xfrm>
              <a:off x="4767" y="1968"/>
              <a:ext cx="861" cy="35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hu-HU" sz="1600" b="1">
                  <a:latin typeface="Arial" charset="0"/>
                </a:rPr>
                <a:t>Aqueductus cerebri</a:t>
              </a:r>
            </a:p>
          </p:txBody>
        </p:sp>
        <p:sp>
          <p:nvSpPr>
            <p:cNvPr id="144407" name="Text Box 18"/>
            <p:cNvSpPr txBox="1">
              <a:spLocks noChangeArrowheads="1"/>
            </p:cNvSpPr>
            <p:nvPr/>
          </p:nvSpPr>
          <p:spPr bwMode="auto">
            <a:xfrm>
              <a:off x="4763" y="2832"/>
              <a:ext cx="904" cy="21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hu-HU" sz="1600" b="1">
                  <a:latin typeface="Arial" charset="0"/>
                </a:rPr>
                <a:t>IV. Ventrikel</a:t>
              </a:r>
            </a:p>
          </p:txBody>
        </p:sp>
        <p:sp>
          <p:nvSpPr>
            <p:cNvPr id="144408" name="Text Box 19"/>
            <p:cNvSpPr txBox="1">
              <a:spLocks noChangeArrowheads="1"/>
            </p:cNvSpPr>
            <p:nvPr/>
          </p:nvSpPr>
          <p:spPr bwMode="auto">
            <a:xfrm>
              <a:off x="4823" y="3593"/>
              <a:ext cx="775" cy="34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hu-HU" sz="1600" b="1">
                  <a:latin typeface="Arial" charset="0"/>
                </a:rPr>
                <a:t>Canalis centralis</a:t>
              </a:r>
            </a:p>
          </p:txBody>
        </p:sp>
      </p:grpSp>
      <p:sp>
        <p:nvSpPr>
          <p:cNvPr id="93204" name="Text Box 20"/>
          <p:cNvSpPr txBox="1">
            <a:spLocks noChangeArrowheads="1"/>
          </p:cNvSpPr>
          <p:nvPr/>
        </p:nvSpPr>
        <p:spPr bwMode="auto">
          <a:xfrm>
            <a:off x="1905000" y="152400"/>
            <a:ext cx="546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 i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Die Untergliederung der Hirnbläschen I.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5662613" y="2968625"/>
            <a:ext cx="19716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i="1">
                <a:solidFill>
                  <a:srgbClr val="990099"/>
                </a:solidFill>
                <a:latin typeface="Arial" charset="0"/>
              </a:rPr>
              <a:t>Mittelhirn</a:t>
            </a:r>
            <a:r>
              <a:rPr lang="hu-HU" sz="1600" b="1">
                <a:latin typeface="Arial" charset="0"/>
              </a:rPr>
              <a:t> </a:t>
            </a:r>
          </a:p>
          <a:p>
            <a:pPr algn="ctr" eaLnBrk="0" hangingPunct="0"/>
            <a:r>
              <a:rPr lang="hu-HU" sz="1600" b="1">
                <a:latin typeface="Arial" charset="0"/>
              </a:rPr>
              <a:t>(Mesenzephalon)</a:t>
            </a: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5610225" y="5702300"/>
            <a:ext cx="20335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i="1">
                <a:solidFill>
                  <a:srgbClr val="990099"/>
                </a:solidFill>
                <a:latin typeface="Arial" charset="0"/>
              </a:rPr>
              <a:t>Rückenmark </a:t>
            </a:r>
          </a:p>
          <a:p>
            <a:pPr algn="ctr" eaLnBrk="0" hangingPunct="0"/>
            <a:r>
              <a:rPr lang="hu-HU" sz="1600" b="1">
                <a:latin typeface="Arial" charset="0"/>
              </a:rPr>
              <a:t>(Medulla spinalis)</a:t>
            </a:r>
          </a:p>
        </p:txBody>
      </p:sp>
      <p:sp>
        <p:nvSpPr>
          <p:cNvPr id="93207" name="Text Box 23"/>
          <p:cNvSpPr txBox="1">
            <a:spLocks noChangeArrowheads="1"/>
          </p:cNvSpPr>
          <p:nvPr/>
        </p:nvSpPr>
        <p:spPr bwMode="auto">
          <a:xfrm>
            <a:off x="3113088" y="3986213"/>
            <a:ext cx="1349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>
                <a:latin typeface="Arial" charset="0"/>
              </a:rPr>
              <a:t>Pons, Cerebellum</a:t>
            </a:r>
          </a:p>
        </p:txBody>
      </p:sp>
      <p:sp>
        <p:nvSpPr>
          <p:cNvPr id="93208" name="Text Box 24"/>
          <p:cNvSpPr txBox="1">
            <a:spLocks noChangeArrowheads="1"/>
          </p:cNvSpPr>
          <p:nvPr/>
        </p:nvSpPr>
        <p:spPr bwMode="auto">
          <a:xfrm>
            <a:off x="3138488" y="4584700"/>
            <a:ext cx="1303337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>
                <a:latin typeface="Arial" charset="0"/>
              </a:rPr>
              <a:t>Medulla oblongata</a:t>
            </a:r>
          </a:p>
        </p:txBody>
      </p:sp>
    </p:spTree>
    <p:extLst>
      <p:ext uri="{BB962C8B-B14F-4D97-AF65-F5344CB8AC3E}">
        <p14:creationId xmlns:p14="http://schemas.microsoft.com/office/powerpoint/2010/main" val="4120906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/>
      <p:bldP spid="93190" grpId="0"/>
      <p:bldP spid="93191" grpId="0"/>
      <p:bldP spid="93192" grpId="0"/>
      <p:bldP spid="93193" grpId="0"/>
      <p:bldP spid="93194" grpId="0"/>
      <p:bldP spid="93195" grpId="0"/>
      <p:bldP spid="93196" grpId="0"/>
      <p:bldP spid="93205" grpId="0"/>
      <p:bldP spid="93206" grpId="0"/>
      <p:bldP spid="93207" grpId="0"/>
      <p:bldP spid="932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Ursprüngliche Idee von </a:t>
            </a:r>
            <a:r>
              <a:rPr lang="de-DE" sz="2400" dirty="0" err="1"/>
              <a:t>Nieuwkoop</a:t>
            </a:r>
            <a:r>
              <a:rPr lang="de-DE" sz="2400" dirty="0"/>
              <a:t>: Signale aus Organizer induzieren hauptsächlich vordere neurale Strukturen</a:t>
            </a:r>
            <a:r>
              <a:rPr lang="hu-HU" sz="2400" dirty="0"/>
              <a:t>: </a:t>
            </a:r>
            <a:r>
              <a:rPr lang="hu-HU" sz="2400" dirty="0" err="1"/>
              <a:t>Gehirn</a:t>
            </a:r>
            <a:r>
              <a:rPr lang="de-DE" sz="2400" dirty="0"/>
              <a:t> (</a:t>
            </a:r>
            <a:r>
              <a:rPr lang="hu-HU" sz="2400" dirty="0" err="1"/>
              <a:t>erste</a:t>
            </a:r>
            <a:r>
              <a:rPr lang="hu-HU" sz="2400" dirty="0"/>
              <a:t> </a:t>
            </a:r>
            <a:r>
              <a:rPr lang="hu-HU" sz="2400" dirty="0" err="1"/>
              <a:t>Signale</a:t>
            </a:r>
            <a:r>
              <a:rPr lang="hu-HU" sz="2400" dirty="0"/>
              <a:t>, </a:t>
            </a:r>
            <a:r>
              <a:rPr lang="de-DE" sz="2400" dirty="0" err="1"/>
              <a:t>activator</a:t>
            </a:r>
            <a:r>
              <a:rPr lang="hu-HU" sz="2400" dirty="0"/>
              <a:t> </a:t>
            </a:r>
            <a:r>
              <a:rPr lang="hu-HU" sz="2400" dirty="0" err="1"/>
              <a:t>Signale</a:t>
            </a:r>
            <a:r>
              <a:rPr lang="de-DE" sz="2400" dirty="0"/>
              <a:t>), und spätere, zweite Signalen sind nötig dazu, dass Rückenmark und </a:t>
            </a:r>
            <a:r>
              <a:rPr lang="de-DE" sz="2400" dirty="0" err="1"/>
              <a:t>Rhombencephalon</a:t>
            </a:r>
            <a:r>
              <a:rPr lang="de-DE" sz="2400" dirty="0"/>
              <a:t> aus der Neuralplatte sich entwickeln können (</a:t>
            </a:r>
            <a:r>
              <a:rPr lang="hu-HU" sz="2400" dirty="0" err="1"/>
              <a:t>zweite</a:t>
            </a:r>
            <a:r>
              <a:rPr lang="hu-HU" sz="2400" dirty="0"/>
              <a:t>, </a:t>
            </a:r>
            <a:r>
              <a:rPr lang="de-DE" sz="2400" dirty="0" err="1"/>
              <a:t>transformer</a:t>
            </a:r>
            <a:r>
              <a:rPr lang="hu-HU" sz="2400" dirty="0"/>
              <a:t> </a:t>
            </a:r>
            <a:r>
              <a:rPr lang="hu-HU" sz="2400" dirty="0" err="1"/>
              <a:t>Signale</a:t>
            </a:r>
            <a:r>
              <a:rPr lang="de-DE" sz="2400" dirty="0"/>
              <a:t>).</a:t>
            </a:r>
          </a:p>
          <a:p>
            <a:r>
              <a:rPr lang="de-DE" sz="2400" dirty="0"/>
              <a:t>Solche zweite Signale sind die folgende Faktoren: FGF (FGF8)? </a:t>
            </a:r>
            <a:r>
              <a:rPr lang="de-DE" sz="2400" dirty="0" err="1"/>
              <a:t>Retinsäure</a:t>
            </a:r>
            <a:r>
              <a:rPr lang="de-DE" sz="2400" dirty="0"/>
              <a:t>, </a:t>
            </a:r>
            <a:r>
              <a:rPr lang="de-DE" sz="2400" dirty="0" err="1"/>
              <a:t>Wnt</a:t>
            </a:r>
            <a:r>
              <a:rPr lang="de-DE" sz="2400" dirty="0"/>
              <a:t>.</a:t>
            </a:r>
          </a:p>
          <a:p>
            <a:r>
              <a:rPr lang="de-DE" sz="2400" dirty="0" err="1"/>
              <a:t>Retinsäure</a:t>
            </a:r>
            <a:r>
              <a:rPr lang="de-DE" sz="2400" dirty="0"/>
              <a:t> (</a:t>
            </a:r>
            <a:r>
              <a:rPr lang="de-DE" sz="2400" dirty="0" err="1"/>
              <a:t>retinoi</a:t>
            </a:r>
            <a:r>
              <a:rPr lang="hu-HU" sz="2400" dirty="0"/>
              <a:t>c</a:t>
            </a:r>
            <a:r>
              <a:rPr lang="de-DE" sz="2400" dirty="0"/>
              <a:t> </a:t>
            </a:r>
            <a:r>
              <a:rPr lang="de-DE" sz="2400" dirty="0" err="1"/>
              <a:t>acid</a:t>
            </a:r>
            <a:r>
              <a:rPr lang="de-DE" sz="2400" dirty="0"/>
              <a:t>) Arzneimittel gegen Akne</a:t>
            </a:r>
            <a:r>
              <a:rPr lang="hu-HU" sz="2400" dirty="0"/>
              <a:t>; </a:t>
            </a:r>
            <a:r>
              <a:rPr lang="hu-HU" sz="2400" dirty="0" err="1"/>
              <a:t>Morphogen</a:t>
            </a:r>
            <a:r>
              <a:rPr lang="hu-HU" sz="2400" dirty="0"/>
              <a:t>; </a:t>
            </a:r>
            <a:r>
              <a:rPr lang="hu-HU" sz="2400" dirty="0" err="1"/>
              <a:t>Morphogen-Gradient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9684194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C:\oktatás\neurodevelopment\morfogenezis_new.bmp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042988" y="1125538"/>
            <a:ext cx="7202487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8" name="Text Box 3"/>
          <p:cNvSpPr txBox="1">
            <a:spLocks noChangeArrowheads="1"/>
          </p:cNvSpPr>
          <p:nvPr/>
        </p:nvSpPr>
        <p:spPr bwMode="auto">
          <a:xfrm>
            <a:off x="482600" y="1295400"/>
            <a:ext cx="1409700" cy="4953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0099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sz="1200" b="1">
                <a:solidFill>
                  <a:srgbClr val="990099"/>
                </a:solidFill>
              </a:rPr>
              <a:t>elsődleges agyhólyagok</a:t>
            </a:r>
          </a:p>
        </p:txBody>
      </p:sp>
      <p:sp>
        <p:nvSpPr>
          <p:cNvPr id="137219" name="Text Box 4"/>
          <p:cNvSpPr txBox="1">
            <a:spLocks noChangeArrowheads="1"/>
          </p:cNvSpPr>
          <p:nvPr/>
        </p:nvSpPr>
        <p:spPr bwMode="auto">
          <a:xfrm>
            <a:off x="1955800" y="762000"/>
            <a:ext cx="2082800" cy="3556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0099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sz="1200" b="1">
                <a:solidFill>
                  <a:srgbClr val="990099"/>
                </a:solidFill>
              </a:rPr>
              <a:t>másodlagos agyhólyagok</a:t>
            </a:r>
          </a:p>
        </p:txBody>
      </p:sp>
      <p:sp>
        <p:nvSpPr>
          <p:cNvPr id="137220" name="Text Box 6"/>
          <p:cNvSpPr txBox="1">
            <a:spLocks noChangeArrowheads="1"/>
          </p:cNvSpPr>
          <p:nvPr/>
        </p:nvSpPr>
        <p:spPr bwMode="auto">
          <a:xfrm>
            <a:off x="241300" y="2171700"/>
            <a:ext cx="10160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 i="1">
                <a:solidFill>
                  <a:srgbClr val="990099"/>
                </a:solidFill>
              </a:rPr>
              <a:t>előagy</a:t>
            </a:r>
            <a:r>
              <a:rPr lang="hu-HU" sz="1200" b="1"/>
              <a:t> prosen-cephalon</a:t>
            </a:r>
          </a:p>
        </p:txBody>
      </p:sp>
      <p:sp>
        <p:nvSpPr>
          <p:cNvPr id="137221" name="Text Box 7"/>
          <p:cNvSpPr txBox="1">
            <a:spLocks noChangeArrowheads="1"/>
          </p:cNvSpPr>
          <p:nvPr/>
        </p:nvSpPr>
        <p:spPr bwMode="auto">
          <a:xfrm>
            <a:off x="190500" y="2997200"/>
            <a:ext cx="11049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 i="1">
                <a:solidFill>
                  <a:srgbClr val="990099"/>
                </a:solidFill>
              </a:rPr>
              <a:t>középagy</a:t>
            </a:r>
            <a:r>
              <a:rPr lang="hu-HU" sz="1200" b="1"/>
              <a:t> mesen-cephalon</a:t>
            </a:r>
          </a:p>
        </p:txBody>
      </p:sp>
      <p:sp>
        <p:nvSpPr>
          <p:cNvPr id="137222" name="Text Box 8"/>
          <p:cNvSpPr txBox="1">
            <a:spLocks noChangeArrowheads="1"/>
          </p:cNvSpPr>
          <p:nvPr/>
        </p:nvSpPr>
        <p:spPr bwMode="auto">
          <a:xfrm>
            <a:off x="177800" y="3924300"/>
            <a:ext cx="1117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 i="1">
                <a:solidFill>
                  <a:srgbClr val="990099"/>
                </a:solidFill>
              </a:rPr>
              <a:t>utóagy</a:t>
            </a:r>
            <a:r>
              <a:rPr lang="hu-HU" sz="1200" b="1"/>
              <a:t> rhomben-cephalon</a:t>
            </a:r>
          </a:p>
        </p:txBody>
      </p:sp>
      <p:sp>
        <p:nvSpPr>
          <p:cNvPr id="137223" name="Text Box 9"/>
          <p:cNvSpPr txBox="1">
            <a:spLocks noChangeArrowheads="1"/>
          </p:cNvSpPr>
          <p:nvPr/>
        </p:nvSpPr>
        <p:spPr bwMode="auto">
          <a:xfrm>
            <a:off x="228600" y="5397500"/>
            <a:ext cx="11049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 i="1">
                <a:solidFill>
                  <a:srgbClr val="990099"/>
                </a:solidFill>
              </a:rPr>
              <a:t>gerincvelő </a:t>
            </a:r>
            <a:r>
              <a:rPr lang="hu-HU" sz="1200" b="1"/>
              <a:t>medulla spinalis</a:t>
            </a:r>
          </a:p>
        </p:txBody>
      </p:sp>
      <p:sp>
        <p:nvSpPr>
          <p:cNvPr id="137224" name="Text Box 10"/>
          <p:cNvSpPr txBox="1">
            <a:spLocks noChangeArrowheads="1"/>
          </p:cNvSpPr>
          <p:nvPr/>
        </p:nvSpPr>
        <p:spPr bwMode="auto">
          <a:xfrm>
            <a:off x="1816100" y="1612900"/>
            <a:ext cx="1270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 i="1">
                <a:solidFill>
                  <a:srgbClr val="990099"/>
                </a:solidFill>
              </a:rPr>
              <a:t>telencephalon </a:t>
            </a:r>
            <a:r>
              <a:rPr lang="hu-HU" sz="1200" b="1"/>
              <a:t>(féltekék)</a:t>
            </a:r>
          </a:p>
        </p:txBody>
      </p:sp>
      <p:sp>
        <p:nvSpPr>
          <p:cNvPr id="137225" name="Text Box 11"/>
          <p:cNvSpPr txBox="1">
            <a:spLocks noChangeArrowheads="1"/>
          </p:cNvSpPr>
          <p:nvPr/>
        </p:nvSpPr>
        <p:spPr bwMode="auto">
          <a:xfrm>
            <a:off x="1917700" y="3009900"/>
            <a:ext cx="1498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 i="1">
                <a:solidFill>
                  <a:srgbClr val="990099"/>
                </a:solidFill>
              </a:rPr>
              <a:t>mesencephalon </a:t>
            </a:r>
            <a:r>
              <a:rPr lang="hu-HU" sz="1200" b="1"/>
              <a:t>középagy </a:t>
            </a:r>
          </a:p>
        </p:txBody>
      </p:sp>
      <p:sp>
        <p:nvSpPr>
          <p:cNvPr id="137226" name="Text Box 12"/>
          <p:cNvSpPr txBox="1">
            <a:spLocks noChangeArrowheads="1"/>
          </p:cNvSpPr>
          <p:nvPr/>
        </p:nvSpPr>
        <p:spPr bwMode="auto">
          <a:xfrm>
            <a:off x="2197100" y="2171700"/>
            <a:ext cx="1282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 i="1">
                <a:solidFill>
                  <a:srgbClr val="990099"/>
                </a:solidFill>
              </a:rPr>
              <a:t>diencephalon</a:t>
            </a:r>
            <a:r>
              <a:rPr lang="hu-HU" sz="1200" b="1"/>
              <a:t> (pl. thalamus)</a:t>
            </a:r>
          </a:p>
        </p:txBody>
      </p:sp>
      <p:sp>
        <p:nvSpPr>
          <p:cNvPr id="137227" name="Text Box 13"/>
          <p:cNvSpPr txBox="1">
            <a:spLocks noChangeArrowheads="1"/>
          </p:cNvSpPr>
          <p:nvPr/>
        </p:nvSpPr>
        <p:spPr bwMode="auto">
          <a:xfrm>
            <a:off x="1866900" y="3670300"/>
            <a:ext cx="1511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 i="1">
                <a:solidFill>
                  <a:srgbClr val="990099"/>
                </a:solidFill>
              </a:rPr>
              <a:t>metencephalon</a:t>
            </a:r>
            <a:r>
              <a:rPr lang="hu-HU" sz="1200" b="1"/>
              <a:t> (pons, cerebellum)</a:t>
            </a:r>
          </a:p>
        </p:txBody>
      </p:sp>
      <p:sp>
        <p:nvSpPr>
          <p:cNvPr id="137228" name="Text Box 14"/>
          <p:cNvSpPr txBox="1">
            <a:spLocks noChangeArrowheads="1"/>
          </p:cNvSpPr>
          <p:nvPr/>
        </p:nvSpPr>
        <p:spPr bwMode="auto">
          <a:xfrm>
            <a:off x="1930400" y="4292600"/>
            <a:ext cx="14097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 i="1">
                <a:solidFill>
                  <a:srgbClr val="990099"/>
                </a:solidFill>
              </a:rPr>
              <a:t>myelencephalon</a:t>
            </a:r>
          </a:p>
          <a:p>
            <a:r>
              <a:rPr lang="hu-HU" sz="1200" b="1"/>
              <a:t>(nyúltagy</a:t>
            </a:r>
          </a:p>
          <a:p>
            <a:r>
              <a:rPr lang="hu-HU" sz="1200" b="1"/>
              <a:t>medulla oblongata)</a:t>
            </a:r>
          </a:p>
        </p:txBody>
      </p:sp>
      <p:sp>
        <p:nvSpPr>
          <p:cNvPr id="137229" name="Text Box 15"/>
          <p:cNvSpPr txBox="1">
            <a:spLocks noChangeArrowheads="1"/>
          </p:cNvSpPr>
          <p:nvPr/>
        </p:nvSpPr>
        <p:spPr bwMode="auto">
          <a:xfrm>
            <a:off x="2235200" y="5562600"/>
            <a:ext cx="1181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 i="1">
                <a:solidFill>
                  <a:srgbClr val="990099"/>
                </a:solidFill>
              </a:rPr>
              <a:t>gerincvelő </a:t>
            </a:r>
            <a:r>
              <a:rPr lang="hu-HU" sz="1200" b="1"/>
              <a:t>medulla spinalis</a:t>
            </a:r>
          </a:p>
        </p:txBody>
      </p:sp>
      <p:sp>
        <p:nvSpPr>
          <p:cNvPr id="137230" name="Text Box 21"/>
          <p:cNvSpPr txBox="1">
            <a:spLocks noChangeArrowheads="1"/>
          </p:cNvSpPr>
          <p:nvPr/>
        </p:nvSpPr>
        <p:spPr bwMode="auto">
          <a:xfrm>
            <a:off x="5867400" y="1016000"/>
            <a:ext cx="88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>
                <a:solidFill>
                  <a:schemeClr val="accent2"/>
                </a:solidFill>
                <a:latin typeface="Arial" charset="0"/>
              </a:rPr>
              <a:t>F</a:t>
            </a:r>
            <a:r>
              <a:rPr lang="hu-HU" sz="1200" b="1">
                <a:solidFill>
                  <a:schemeClr val="accent2"/>
                </a:solidFill>
              </a:rPr>
              <a:t>lexura cephalica</a:t>
            </a:r>
          </a:p>
        </p:txBody>
      </p:sp>
      <p:sp>
        <p:nvSpPr>
          <p:cNvPr id="137231" name="Text Box 22"/>
          <p:cNvSpPr txBox="1">
            <a:spLocks noChangeArrowheads="1"/>
          </p:cNvSpPr>
          <p:nvPr/>
        </p:nvSpPr>
        <p:spPr bwMode="auto">
          <a:xfrm>
            <a:off x="7912100" y="1905000"/>
            <a:ext cx="10287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>
                <a:solidFill>
                  <a:srgbClr val="990099"/>
                </a:solidFill>
                <a:latin typeface="Arial" charset="0"/>
              </a:rPr>
              <a:t>F</a:t>
            </a:r>
            <a:r>
              <a:rPr lang="hu-HU" sz="1200" b="1">
                <a:solidFill>
                  <a:srgbClr val="990099"/>
                </a:solidFill>
              </a:rPr>
              <a:t>lexura cervicalis</a:t>
            </a:r>
          </a:p>
        </p:txBody>
      </p:sp>
      <p:sp>
        <p:nvSpPr>
          <p:cNvPr id="137232" name="Text Box 23"/>
          <p:cNvSpPr txBox="1">
            <a:spLocks noChangeArrowheads="1"/>
          </p:cNvSpPr>
          <p:nvPr/>
        </p:nvSpPr>
        <p:spPr bwMode="auto">
          <a:xfrm>
            <a:off x="6375400" y="3022600"/>
            <a:ext cx="14351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>
                <a:solidFill>
                  <a:srgbClr val="800000"/>
                </a:solidFill>
                <a:latin typeface="Arial" charset="0"/>
              </a:rPr>
              <a:t>F</a:t>
            </a:r>
            <a:r>
              <a:rPr lang="hu-HU" sz="1200" b="1">
                <a:solidFill>
                  <a:srgbClr val="800000"/>
                </a:solidFill>
              </a:rPr>
              <a:t>lexura pontis</a:t>
            </a:r>
          </a:p>
        </p:txBody>
      </p:sp>
      <p:sp>
        <p:nvSpPr>
          <p:cNvPr id="137233" name="Text Box 24"/>
          <p:cNvSpPr txBox="1">
            <a:spLocks noChangeArrowheads="1"/>
          </p:cNvSpPr>
          <p:nvPr/>
        </p:nvSpPr>
        <p:spPr bwMode="auto">
          <a:xfrm>
            <a:off x="6870700" y="952500"/>
            <a:ext cx="1447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>
                <a:latin typeface="Arial" charset="0"/>
              </a:rPr>
              <a:t>I</a:t>
            </a:r>
            <a:r>
              <a:rPr lang="hu-HU" sz="1200" b="1"/>
              <a:t>sthmus rhombencephali</a:t>
            </a:r>
          </a:p>
        </p:txBody>
      </p:sp>
      <p:sp>
        <p:nvSpPr>
          <p:cNvPr id="137234" name="Text Box 25"/>
          <p:cNvSpPr txBox="1">
            <a:spLocks noChangeArrowheads="1"/>
          </p:cNvSpPr>
          <p:nvPr/>
        </p:nvSpPr>
        <p:spPr bwMode="auto">
          <a:xfrm>
            <a:off x="6781800" y="3606800"/>
            <a:ext cx="177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>
                <a:latin typeface="Arial" charset="0"/>
              </a:rPr>
              <a:t>S</a:t>
            </a:r>
            <a:r>
              <a:rPr lang="hu-HU" sz="1200" b="1"/>
              <a:t>ulcus mesodiencephalicus</a:t>
            </a:r>
          </a:p>
        </p:txBody>
      </p:sp>
      <p:sp>
        <p:nvSpPr>
          <p:cNvPr id="137235" name="Text Box 26"/>
          <p:cNvSpPr txBox="1">
            <a:spLocks noChangeArrowheads="1"/>
          </p:cNvSpPr>
          <p:nvPr/>
        </p:nvSpPr>
        <p:spPr bwMode="auto">
          <a:xfrm>
            <a:off x="5054600" y="3606800"/>
            <a:ext cx="170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>
                <a:latin typeface="Arial" charset="0"/>
              </a:rPr>
              <a:t>S</a:t>
            </a:r>
            <a:r>
              <a:rPr lang="hu-HU" sz="1200" b="1"/>
              <a:t>ulcus telodiencephalicus</a:t>
            </a:r>
          </a:p>
        </p:txBody>
      </p:sp>
      <p:sp>
        <p:nvSpPr>
          <p:cNvPr id="137236" name="Text Box 27"/>
          <p:cNvSpPr txBox="1">
            <a:spLocks noChangeArrowheads="1"/>
          </p:cNvSpPr>
          <p:nvPr/>
        </p:nvSpPr>
        <p:spPr bwMode="auto">
          <a:xfrm>
            <a:off x="6146800" y="6286500"/>
            <a:ext cx="1397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>
                <a:solidFill>
                  <a:srgbClr val="800000"/>
                </a:solidFill>
                <a:latin typeface="Arial" charset="0"/>
              </a:rPr>
              <a:t>F</a:t>
            </a:r>
            <a:r>
              <a:rPr lang="hu-HU" sz="1200" b="1">
                <a:solidFill>
                  <a:srgbClr val="800000"/>
                </a:solidFill>
              </a:rPr>
              <a:t>lexura pontis</a:t>
            </a:r>
          </a:p>
        </p:txBody>
      </p:sp>
      <p:sp>
        <p:nvSpPr>
          <p:cNvPr id="137237" name="Text Box 28"/>
          <p:cNvSpPr txBox="1">
            <a:spLocks noChangeArrowheads="1"/>
          </p:cNvSpPr>
          <p:nvPr/>
        </p:nvSpPr>
        <p:spPr bwMode="auto">
          <a:xfrm>
            <a:off x="8051800" y="4826000"/>
            <a:ext cx="9017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>
                <a:solidFill>
                  <a:srgbClr val="990099"/>
                </a:solidFill>
                <a:latin typeface="Arial" charset="0"/>
              </a:rPr>
              <a:t>F</a:t>
            </a:r>
            <a:r>
              <a:rPr lang="hu-HU" sz="1200" b="1">
                <a:solidFill>
                  <a:srgbClr val="990099"/>
                </a:solidFill>
              </a:rPr>
              <a:t>lexura cervicalis</a:t>
            </a:r>
          </a:p>
        </p:txBody>
      </p:sp>
      <p:sp>
        <p:nvSpPr>
          <p:cNvPr id="137238" name="Text Box 29"/>
          <p:cNvSpPr txBox="1">
            <a:spLocks noChangeArrowheads="1"/>
          </p:cNvSpPr>
          <p:nvPr/>
        </p:nvSpPr>
        <p:spPr bwMode="auto">
          <a:xfrm>
            <a:off x="7912100" y="4114800"/>
            <a:ext cx="88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200" b="1">
                <a:solidFill>
                  <a:schemeClr val="accent2"/>
                </a:solidFill>
                <a:latin typeface="Arial" charset="0"/>
              </a:rPr>
              <a:t>F</a:t>
            </a:r>
            <a:r>
              <a:rPr lang="hu-HU" sz="1200" b="1">
                <a:solidFill>
                  <a:schemeClr val="accent2"/>
                </a:solidFill>
              </a:rPr>
              <a:t>lexura cephalica</a:t>
            </a:r>
          </a:p>
        </p:txBody>
      </p:sp>
      <p:sp>
        <p:nvSpPr>
          <p:cNvPr id="137239" name="Line 30"/>
          <p:cNvSpPr>
            <a:spLocks noChangeShapeType="1"/>
          </p:cNvSpPr>
          <p:nvPr/>
        </p:nvSpPr>
        <p:spPr bwMode="auto">
          <a:xfrm flipV="1">
            <a:off x="6896100" y="2743200"/>
            <a:ext cx="0" cy="330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7240" name="Line 31"/>
          <p:cNvSpPr>
            <a:spLocks noChangeShapeType="1"/>
          </p:cNvSpPr>
          <p:nvPr/>
        </p:nvSpPr>
        <p:spPr bwMode="auto">
          <a:xfrm flipH="1">
            <a:off x="6121400" y="1435100"/>
            <a:ext cx="1905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7241" name="Line 32"/>
          <p:cNvSpPr>
            <a:spLocks noChangeShapeType="1"/>
          </p:cNvSpPr>
          <p:nvPr/>
        </p:nvSpPr>
        <p:spPr bwMode="auto">
          <a:xfrm flipH="1">
            <a:off x="7861300" y="2311400"/>
            <a:ext cx="215900" cy="177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7242" name="Line 33"/>
          <p:cNvSpPr>
            <a:spLocks noChangeShapeType="1"/>
          </p:cNvSpPr>
          <p:nvPr/>
        </p:nvSpPr>
        <p:spPr bwMode="auto">
          <a:xfrm flipH="1">
            <a:off x="6972300" y="4013200"/>
            <a:ext cx="698500" cy="48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7243" name="Line 34"/>
          <p:cNvSpPr>
            <a:spLocks noChangeShapeType="1"/>
          </p:cNvSpPr>
          <p:nvPr/>
        </p:nvSpPr>
        <p:spPr bwMode="auto">
          <a:xfrm>
            <a:off x="5905500" y="4025900"/>
            <a:ext cx="596900" cy="546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7244" name="Line 35"/>
          <p:cNvSpPr>
            <a:spLocks noChangeShapeType="1"/>
          </p:cNvSpPr>
          <p:nvPr/>
        </p:nvSpPr>
        <p:spPr bwMode="auto">
          <a:xfrm flipV="1">
            <a:off x="6819900" y="5956300"/>
            <a:ext cx="304800" cy="368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7245" name="Line 36"/>
          <p:cNvSpPr>
            <a:spLocks noChangeShapeType="1"/>
          </p:cNvSpPr>
          <p:nvPr/>
        </p:nvSpPr>
        <p:spPr bwMode="auto">
          <a:xfrm flipH="1">
            <a:off x="8013700" y="5295900"/>
            <a:ext cx="177800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7246" name="Line 37"/>
          <p:cNvSpPr>
            <a:spLocks noChangeShapeType="1"/>
          </p:cNvSpPr>
          <p:nvPr/>
        </p:nvSpPr>
        <p:spPr bwMode="auto">
          <a:xfrm flipH="1">
            <a:off x="7645400" y="4457700"/>
            <a:ext cx="304800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7247" name="Line 38"/>
          <p:cNvSpPr>
            <a:spLocks noChangeShapeType="1"/>
          </p:cNvSpPr>
          <p:nvPr/>
        </p:nvSpPr>
        <p:spPr bwMode="auto">
          <a:xfrm flipH="1">
            <a:off x="6286500" y="1346200"/>
            <a:ext cx="66040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7671" name="Text Box 39"/>
          <p:cNvSpPr txBox="1">
            <a:spLocks noChangeArrowheads="1"/>
          </p:cNvSpPr>
          <p:nvPr/>
        </p:nvSpPr>
        <p:spPr bwMode="auto">
          <a:xfrm>
            <a:off x="4622800" y="228600"/>
            <a:ext cx="4330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b="1" i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Die Entstehung der Hirnbläschen</a:t>
            </a:r>
          </a:p>
        </p:txBody>
      </p:sp>
      <p:sp>
        <p:nvSpPr>
          <p:cNvPr id="137249" name="Rectangle 42"/>
          <p:cNvSpPr>
            <a:spLocks noChangeArrowheads="1"/>
          </p:cNvSpPr>
          <p:nvPr/>
        </p:nvSpPr>
        <p:spPr bwMode="auto">
          <a:xfrm>
            <a:off x="0" y="620713"/>
            <a:ext cx="5076825" cy="6237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7250" name="Text Box 22"/>
          <p:cNvSpPr txBox="1">
            <a:spLocks noChangeArrowheads="1"/>
          </p:cNvSpPr>
          <p:nvPr/>
        </p:nvSpPr>
        <p:spPr bwMode="auto">
          <a:xfrm>
            <a:off x="250825" y="1341438"/>
            <a:ext cx="47529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600" b="1">
                <a:solidFill>
                  <a:srgbClr val="990099"/>
                </a:solidFill>
                <a:latin typeface="Arial" charset="0"/>
              </a:rPr>
              <a:t>F</a:t>
            </a:r>
            <a:r>
              <a:rPr lang="hu-HU" sz="1600" b="1">
                <a:solidFill>
                  <a:srgbClr val="990099"/>
                </a:solidFill>
              </a:rPr>
              <a:t>lexura cervicalis</a:t>
            </a:r>
            <a:r>
              <a:rPr lang="hu-HU" sz="1600" b="1">
                <a:solidFill>
                  <a:srgbClr val="990099"/>
                </a:solidFill>
                <a:latin typeface="Arial" charset="0"/>
              </a:rPr>
              <a:t>: Nackenbeuge</a:t>
            </a:r>
          </a:p>
          <a:p>
            <a:r>
              <a:rPr lang="hu-HU" sz="1600" b="1">
                <a:solidFill>
                  <a:srgbClr val="800000"/>
                </a:solidFill>
                <a:latin typeface="Arial" charset="0"/>
              </a:rPr>
              <a:t>Flexura pontis: Brückenbeuge</a:t>
            </a:r>
          </a:p>
          <a:p>
            <a:r>
              <a:rPr lang="hu-HU" sz="1600" b="1">
                <a:solidFill>
                  <a:schemeClr val="accent2"/>
                </a:solidFill>
                <a:latin typeface="Arial" charset="0"/>
              </a:rPr>
              <a:t>Flexura cephalica: Scheitelbeuge</a:t>
            </a:r>
          </a:p>
          <a:p>
            <a:endParaRPr lang="hu-HU" b="1">
              <a:solidFill>
                <a:srgbClr val="800000"/>
              </a:solidFill>
              <a:latin typeface="Arial" charset="0"/>
            </a:endParaRPr>
          </a:p>
          <a:p>
            <a:endParaRPr lang="hu-HU" sz="1200" b="1">
              <a:solidFill>
                <a:srgbClr val="990099"/>
              </a:solidFill>
              <a:latin typeface="Arial" charset="0"/>
            </a:endParaRPr>
          </a:p>
          <a:p>
            <a:endParaRPr lang="hu-HU" sz="1200" b="1">
              <a:solidFill>
                <a:srgbClr val="9900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763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Kép 1" descr="Larsen 3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98425"/>
            <a:ext cx="5357813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4070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850" y="2130425"/>
            <a:ext cx="8496300" cy="1470025"/>
          </a:xfrm>
        </p:spPr>
        <p:txBody>
          <a:bodyPr/>
          <a:lstStyle/>
          <a:p>
            <a:r>
              <a:rPr lang="hu-HU" sz="4000" dirty="0"/>
              <a:t>8. </a:t>
            </a:r>
            <a:r>
              <a:rPr lang="hu-HU" sz="4000" dirty="0" err="1"/>
              <a:t>Entwicklung</a:t>
            </a:r>
            <a:r>
              <a:rPr lang="hu-HU" sz="4000" dirty="0"/>
              <a:t> der </a:t>
            </a:r>
            <a:r>
              <a:rPr lang="hu-HU" sz="4000" dirty="0" err="1"/>
              <a:t>Rückenmark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6570830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60350"/>
            <a:ext cx="3024187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4716463" y="836613"/>
            <a:ext cx="360045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latin typeface="Arial" charset="0"/>
              </a:rPr>
              <a:t>Deckplatte</a:t>
            </a:r>
          </a:p>
          <a:p>
            <a:pPr>
              <a:spcBef>
                <a:spcPct val="50000"/>
              </a:spcBef>
            </a:pPr>
            <a:r>
              <a:rPr lang="hu-HU">
                <a:latin typeface="Arial" charset="0"/>
              </a:rPr>
              <a:t>Flügelplatte</a:t>
            </a:r>
          </a:p>
          <a:p>
            <a:pPr>
              <a:spcBef>
                <a:spcPct val="50000"/>
              </a:spcBef>
            </a:pPr>
            <a:r>
              <a:rPr lang="hu-HU">
                <a:latin typeface="Arial" charset="0"/>
              </a:rPr>
              <a:t>Grundplatte</a:t>
            </a:r>
          </a:p>
          <a:p>
            <a:pPr>
              <a:spcBef>
                <a:spcPct val="50000"/>
              </a:spcBef>
            </a:pPr>
            <a:r>
              <a:rPr lang="hu-HU">
                <a:latin typeface="Arial" charset="0"/>
              </a:rPr>
              <a:t>Bodenplatte</a:t>
            </a: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4572000" y="3789363"/>
            <a:ext cx="3960813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latin typeface="Arial" charset="0"/>
              </a:rPr>
              <a:t>Ventrikuläre Zone</a:t>
            </a:r>
          </a:p>
          <a:p>
            <a:pPr>
              <a:spcBef>
                <a:spcPct val="50000"/>
              </a:spcBef>
            </a:pPr>
            <a:r>
              <a:rPr lang="hu-HU">
                <a:latin typeface="Arial" charset="0"/>
              </a:rPr>
              <a:t>Mantelzone (intermediäre Zone)</a:t>
            </a:r>
          </a:p>
          <a:p>
            <a:pPr>
              <a:spcBef>
                <a:spcPct val="50000"/>
              </a:spcBef>
            </a:pPr>
            <a:r>
              <a:rPr lang="hu-HU">
                <a:latin typeface="Arial" charset="0"/>
              </a:rPr>
              <a:t>Marginalzone</a:t>
            </a:r>
          </a:p>
        </p:txBody>
      </p:sp>
    </p:spTree>
    <p:extLst>
      <p:ext uri="{BB962C8B-B14F-4D97-AF65-F5344CB8AC3E}">
        <p14:creationId xmlns:p14="http://schemas.microsoft.com/office/powerpoint/2010/main" val="2766359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33375"/>
            <a:ext cx="845343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3" name="Szövegdoboz 2"/>
          <p:cNvSpPr txBox="1">
            <a:spLocks noChangeArrowheads="1"/>
          </p:cNvSpPr>
          <p:nvPr/>
        </p:nvSpPr>
        <p:spPr bwMode="auto">
          <a:xfrm>
            <a:off x="1835150" y="5445125"/>
            <a:ext cx="936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6 EW</a:t>
            </a:r>
            <a:endParaRPr lang="de-DE"/>
          </a:p>
        </p:txBody>
      </p:sp>
      <p:sp>
        <p:nvSpPr>
          <p:cNvPr id="179204" name="Szövegdoboz 3"/>
          <p:cNvSpPr txBox="1">
            <a:spLocks noChangeArrowheads="1"/>
          </p:cNvSpPr>
          <p:nvPr/>
        </p:nvSpPr>
        <p:spPr bwMode="auto">
          <a:xfrm>
            <a:off x="6372225" y="5445125"/>
            <a:ext cx="936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7 EW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5498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33375"/>
            <a:ext cx="655320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7" name="Szövegdoboz 2"/>
          <p:cNvSpPr txBox="1">
            <a:spLocks noChangeArrowheads="1"/>
          </p:cNvSpPr>
          <p:nvPr/>
        </p:nvSpPr>
        <p:spPr bwMode="auto">
          <a:xfrm>
            <a:off x="1187624" y="908720"/>
            <a:ext cx="86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/>
              <a:t>8 EW</a:t>
            </a:r>
            <a:endParaRPr lang="de-DE" dirty="0"/>
          </a:p>
        </p:txBody>
      </p:sp>
      <p:sp>
        <p:nvSpPr>
          <p:cNvPr id="180228" name="Szövegdoboz 3"/>
          <p:cNvSpPr txBox="1">
            <a:spLocks noChangeArrowheads="1"/>
          </p:cNvSpPr>
          <p:nvPr/>
        </p:nvSpPr>
        <p:spPr bwMode="auto">
          <a:xfrm>
            <a:off x="4211960" y="404664"/>
            <a:ext cx="935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/>
              <a:t>Geburt</a:t>
            </a:r>
            <a:endParaRPr lang="de-DE" dirty="0"/>
          </a:p>
        </p:txBody>
      </p:sp>
      <p:sp>
        <p:nvSpPr>
          <p:cNvPr id="180229" name="Szövegdoboz 4"/>
          <p:cNvSpPr txBox="1">
            <a:spLocks noChangeArrowheads="1"/>
          </p:cNvSpPr>
          <p:nvPr/>
        </p:nvSpPr>
        <p:spPr bwMode="auto">
          <a:xfrm>
            <a:off x="5652120" y="4725144"/>
            <a:ext cx="1512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/>
              <a:t>Erwachsene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39572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5" y="-1"/>
            <a:ext cx="831641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1" name="Szövegdoboz 2"/>
          <p:cNvSpPr txBox="1">
            <a:spLocks noChangeArrowheads="1"/>
          </p:cNvSpPr>
          <p:nvPr/>
        </p:nvSpPr>
        <p:spPr bwMode="auto">
          <a:xfrm>
            <a:off x="899592" y="0"/>
            <a:ext cx="18716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/>
              <a:t>Zervikalmark</a:t>
            </a:r>
            <a:r>
              <a:rPr lang="hu-HU" dirty="0"/>
              <a:t>, </a:t>
            </a:r>
            <a:r>
              <a:rPr lang="hu-HU" dirty="0" err="1"/>
              <a:t>Ende</a:t>
            </a:r>
            <a:r>
              <a:rPr lang="hu-HU" dirty="0"/>
              <a:t> der 5 EW</a:t>
            </a:r>
            <a:endParaRPr lang="de-DE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1484784"/>
            <a:ext cx="14036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1: </a:t>
            </a:r>
            <a:r>
              <a:rPr lang="hu-HU" sz="1400" dirty="0" err="1"/>
              <a:t>Basalplatte</a:t>
            </a:r>
            <a:endParaRPr lang="hu-HU" sz="1400" dirty="0"/>
          </a:p>
          <a:p>
            <a:r>
              <a:rPr lang="hu-HU" sz="1400" dirty="0"/>
              <a:t>2: </a:t>
            </a:r>
            <a:r>
              <a:rPr lang="hu-HU" sz="1400" dirty="0" err="1"/>
              <a:t>Flügelplatte</a:t>
            </a:r>
            <a:endParaRPr lang="hu-HU" sz="1400" dirty="0"/>
          </a:p>
          <a:p>
            <a:r>
              <a:rPr lang="hu-HU" sz="1400" dirty="0"/>
              <a:t>3: Sulcus limit.</a:t>
            </a:r>
          </a:p>
          <a:p>
            <a:r>
              <a:rPr lang="hu-HU" sz="1400" dirty="0"/>
              <a:t>4: </a:t>
            </a:r>
            <a:r>
              <a:rPr lang="hu-HU" sz="1400" dirty="0" err="1"/>
              <a:t>vordere</a:t>
            </a:r>
            <a:r>
              <a:rPr lang="hu-HU" sz="1400" dirty="0"/>
              <a:t> </a:t>
            </a:r>
            <a:r>
              <a:rPr lang="hu-HU" sz="1400" dirty="0" err="1"/>
              <a:t>Wurzel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8030828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1" y="-1"/>
            <a:ext cx="7812360" cy="68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5" name="Szövegdoboz 2"/>
          <p:cNvSpPr txBox="1">
            <a:spLocks noChangeArrowheads="1"/>
          </p:cNvSpPr>
          <p:nvPr/>
        </p:nvSpPr>
        <p:spPr bwMode="auto">
          <a:xfrm>
            <a:off x="1403648" y="0"/>
            <a:ext cx="20875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/>
              <a:t>Anfang</a:t>
            </a:r>
            <a:r>
              <a:rPr lang="hu-HU" dirty="0"/>
              <a:t> der 7 EW</a:t>
            </a:r>
          </a:p>
          <a:p>
            <a:r>
              <a:rPr lang="hu-HU" dirty="0" err="1"/>
              <a:t>motorische</a:t>
            </a:r>
            <a:r>
              <a:rPr lang="hu-HU" dirty="0"/>
              <a:t> </a:t>
            </a:r>
            <a:r>
              <a:rPr lang="hu-HU" dirty="0" err="1"/>
              <a:t>Säule</a:t>
            </a:r>
            <a:r>
              <a:rPr lang="hu-HU" dirty="0"/>
              <a:t> </a:t>
            </a:r>
            <a:r>
              <a:rPr lang="hu-HU" dirty="0" err="1"/>
              <a:t>vergrößert</a:t>
            </a:r>
            <a:endParaRPr lang="de-DE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2276872"/>
            <a:ext cx="1979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1: </a:t>
            </a:r>
            <a:r>
              <a:rPr lang="hu-HU" sz="1400" dirty="0" err="1"/>
              <a:t>sensorische</a:t>
            </a:r>
            <a:r>
              <a:rPr lang="hu-HU" sz="1400" dirty="0"/>
              <a:t> </a:t>
            </a:r>
            <a:r>
              <a:rPr lang="hu-HU" sz="1400" dirty="0" err="1"/>
              <a:t>Säule</a:t>
            </a:r>
            <a:endParaRPr lang="hu-HU" sz="1400" dirty="0"/>
          </a:p>
          <a:p>
            <a:r>
              <a:rPr lang="hu-HU" sz="1400" dirty="0"/>
              <a:t>2: </a:t>
            </a:r>
            <a:r>
              <a:rPr lang="hu-HU" sz="1400" dirty="0" err="1"/>
              <a:t>mot</a:t>
            </a:r>
            <a:r>
              <a:rPr lang="hu-HU" sz="1400" dirty="0"/>
              <a:t>. </a:t>
            </a:r>
            <a:r>
              <a:rPr lang="hu-HU" sz="1400" dirty="0" err="1"/>
              <a:t>Säule</a:t>
            </a:r>
            <a:endParaRPr lang="hu-HU" sz="1400" dirty="0"/>
          </a:p>
          <a:p>
            <a:r>
              <a:rPr lang="hu-HU" sz="1400" dirty="0"/>
              <a:t>3: </a:t>
            </a:r>
            <a:r>
              <a:rPr lang="hu-HU" sz="1400" dirty="0" err="1"/>
              <a:t>Marginalzone</a:t>
            </a:r>
            <a:endParaRPr lang="hu-HU" sz="1400" dirty="0"/>
          </a:p>
          <a:p>
            <a:r>
              <a:rPr lang="hu-HU" sz="1400" dirty="0"/>
              <a:t>4: </a:t>
            </a:r>
            <a:r>
              <a:rPr lang="hu-HU" sz="1400" dirty="0" err="1"/>
              <a:t>Intermediärzone</a:t>
            </a:r>
            <a:endParaRPr lang="hu-HU" sz="1400" dirty="0"/>
          </a:p>
          <a:p>
            <a:r>
              <a:rPr lang="hu-HU" sz="1400" dirty="0"/>
              <a:t>5: </a:t>
            </a:r>
            <a:r>
              <a:rPr lang="hu-HU" sz="1400" dirty="0" err="1"/>
              <a:t>Ventrikulärzone</a:t>
            </a:r>
            <a:endParaRPr lang="hu-HU" sz="1400" dirty="0"/>
          </a:p>
          <a:p>
            <a:r>
              <a:rPr lang="hu-HU" sz="1400" dirty="0"/>
              <a:t>6: </a:t>
            </a:r>
            <a:r>
              <a:rPr lang="hu-HU" sz="1400" dirty="0" err="1"/>
              <a:t>Hinterstrang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3881241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"/>
            <a:ext cx="817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299" name="Szövegdoboz 2"/>
          <p:cNvSpPr txBox="1">
            <a:spLocks noChangeArrowheads="1"/>
          </p:cNvSpPr>
          <p:nvPr/>
        </p:nvSpPr>
        <p:spPr bwMode="auto">
          <a:xfrm>
            <a:off x="1043608" y="0"/>
            <a:ext cx="2592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/>
              <a:t>20 EW: </a:t>
            </a:r>
            <a:r>
              <a:rPr lang="hu-HU" dirty="0" err="1"/>
              <a:t>AChE</a:t>
            </a:r>
            <a:r>
              <a:rPr lang="hu-HU" dirty="0"/>
              <a:t> </a:t>
            </a:r>
            <a:r>
              <a:rPr lang="hu-HU" dirty="0" err="1"/>
              <a:t>Nachweis</a:t>
            </a:r>
            <a:r>
              <a:rPr lang="hu-HU" dirty="0"/>
              <a:t>,</a:t>
            </a:r>
          </a:p>
          <a:p>
            <a:r>
              <a:rPr lang="hu-HU" dirty="0" err="1"/>
              <a:t>obere</a:t>
            </a:r>
            <a:r>
              <a:rPr lang="hu-HU" dirty="0"/>
              <a:t> </a:t>
            </a:r>
            <a:r>
              <a:rPr lang="hu-HU" dirty="0" err="1"/>
              <a:t>Zervikalmark</a:t>
            </a:r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0" y="6119336"/>
            <a:ext cx="3059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1: Substantia </a:t>
            </a:r>
            <a:r>
              <a:rPr lang="hu-HU" sz="1400" dirty="0" err="1"/>
              <a:t>gelatinosa</a:t>
            </a:r>
            <a:endParaRPr lang="hu-HU" sz="1400" dirty="0"/>
          </a:p>
          <a:p>
            <a:r>
              <a:rPr lang="hu-HU" sz="1400" dirty="0"/>
              <a:t>2: </a:t>
            </a:r>
            <a:r>
              <a:rPr lang="hu-HU" sz="1400" dirty="0" err="1"/>
              <a:t>Hinterstrang</a:t>
            </a:r>
            <a:endParaRPr lang="hu-HU" sz="1400" dirty="0"/>
          </a:p>
          <a:p>
            <a:r>
              <a:rPr lang="hu-HU" sz="1400" dirty="0"/>
              <a:t>3: </a:t>
            </a:r>
            <a:r>
              <a:rPr lang="hu-HU" sz="1400" dirty="0" err="1"/>
              <a:t>Vorderhorn</a:t>
            </a:r>
            <a:r>
              <a:rPr lang="hu-HU" sz="1400" dirty="0"/>
              <a:t> mit </a:t>
            </a:r>
            <a:r>
              <a:rPr lang="hu-HU" sz="1400" dirty="0" err="1"/>
              <a:t>Motoneuronen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4179437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 txBox="1">
            <a:spLocks/>
          </p:cNvSpPr>
          <p:nvPr/>
        </p:nvSpPr>
        <p:spPr bwMode="auto">
          <a:xfrm>
            <a:off x="0" y="5537280"/>
            <a:ext cx="91440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600" tIns="0" rIns="2286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hu-HU" altLang="hu-HU" sz="1200" b="1" dirty="0" err="1">
                <a:cs typeface="Arial" panose="020B0604020202020204" pitchFamily="34" charset="0"/>
              </a:rPr>
              <a:t>Kaulkappen</a:t>
            </a:r>
            <a:r>
              <a:rPr lang="hu-HU" altLang="hu-HU" sz="1200" b="1" dirty="0">
                <a:cs typeface="Arial" panose="020B0604020202020204" pitchFamily="34" charset="0"/>
              </a:rPr>
              <a:t> (</a:t>
            </a:r>
            <a:r>
              <a:rPr lang="en-US" altLang="hu-HU" sz="1200" dirty="0">
                <a:cs typeface="Arial" panose="020B0604020202020204" pitchFamily="34" charset="0"/>
              </a:rPr>
              <a:t>Rana </a:t>
            </a:r>
            <a:r>
              <a:rPr lang="en-US" altLang="hu-HU" sz="1200" dirty="0" err="1">
                <a:cs typeface="Arial" panose="020B0604020202020204" pitchFamily="34" charset="0"/>
              </a:rPr>
              <a:t>septentrionalis</a:t>
            </a:r>
            <a:r>
              <a:rPr lang="hu-HU" altLang="hu-HU" sz="1200" dirty="0">
                <a:cs typeface="Arial" panose="020B0604020202020204" pitchFamily="34" charset="0"/>
              </a:rPr>
              <a:t>), </a:t>
            </a:r>
            <a:r>
              <a:rPr lang="hu-HU" altLang="hu-HU" sz="1200" dirty="0" err="1">
                <a:cs typeface="Arial" panose="020B0604020202020204" pitchFamily="34" charset="0"/>
              </a:rPr>
              <a:t>die</a:t>
            </a:r>
            <a:r>
              <a:rPr lang="hu-HU" altLang="hu-HU" sz="1200" dirty="0">
                <a:cs typeface="Arial" panose="020B0604020202020204" pitchFamily="34" charset="0"/>
              </a:rPr>
              <a:t> in </a:t>
            </a:r>
            <a:r>
              <a:rPr lang="hu-HU" altLang="hu-HU" sz="1200" dirty="0" err="1">
                <a:cs typeface="Arial" panose="020B0604020202020204" pitchFamily="34" charset="0"/>
              </a:rPr>
              <a:t>eine</a:t>
            </a:r>
            <a:r>
              <a:rPr lang="hu-HU" altLang="hu-HU" sz="1200" dirty="0">
                <a:cs typeface="Arial" panose="020B0604020202020204" pitchFamily="34" charset="0"/>
              </a:rPr>
              <a:t> </a:t>
            </a:r>
            <a:r>
              <a:rPr lang="hu-HU" altLang="hu-HU" sz="1200" dirty="0" err="1">
                <a:cs typeface="Arial" panose="020B0604020202020204" pitchFamily="34" charset="0"/>
              </a:rPr>
              <a:t>Flüssigkeit</a:t>
            </a:r>
            <a:r>
              <a:rPr lang="hu-HU" altLang="hu-HU" sz="1200" dirty="0">
                <a:cs typeface="Arial" panose="020B0604020202020204" pitchFamily="34" charset="0"/>
              </a:rPr>
              <a:t> </a:t>
            </a:r>
            <a:r>
              <a:rPr lang="hu-HU" altLang="hu-HU" sz="1200" dirty="0" err="1">
                <a:cs typeface="Arial" panose="020B0604020202020204" pitchFamily="34" charset="0"/>
              </a:rPr>
              <a:t>für</a:t>
            </a:r>
            <a:r>
              <a:rPr lang="hu-HU" altLang="hu-HU" sz="1200" dirty="0">
                <a:cs typeface="Arial" panose="020B0604020202020204" pitchFamily="34" charset="0"/>
              </a:rPr>
              <a:t> 24 </a:t>
            </a:r>
            <a:r>
              <a:rPr lang="hu-HU" altLang="hu-HU" sz="1200" dirty="0" err="1">
                <a:cs typeface="Arial" panose="020B0604020202020204" pitchFamily="34" charset="0"/>
              </a:rPr>
              <a:t>Stun</a:t>
            </a:r>
            <a:r>
              <a:rPr lang="hu-HU" altLang="hu-HU" sz="1200" dirty="0">
                <a:cs typeface="Arial" panose="020B0604020202020204" pitchFamily="34" charset="0"/>
              </a:rPr>
              <a:t> den </a:t>
            </a:r>
            <a:r>
              <a:rPr lang="hu-HU" altLang="hu-HU" sz="1200" dirty="0" err="1">
                <a:cs typeface="Arial" panose="020B0604020202020204" pitchFamily="34" charset="0"/>
              </a:rPr>
              <a:t>gezüchtet</a:t>
            </a:r>
            <a:r>
              <a:rPr lang="hu-HU" altLang="hu-HU" sz="1200" dirty="0">
                <a:cs typeface="Arial" panose="020B0604020202020204" pitchFamily="34" charset="0"/>
              </a:rPr>
              <a:t> </a:t>
            </a:r>
            <a:r>
              <a:rPr lang="hu-HU" altLang="hu-HU" sz="1200" dirty="0" err="1">
                <a:cs typeface="Arial" panose="020B0604020202020204" pitchFamily="34" charset="0"/>
              </a:rPr>
              <a:t>waren</a:t>
            </a:r>
            <a:r>
              <a:rPr lang="hu-HU" altLang="hu-HU" sz="1200" dirty="0">
                <a:cs typeface="Arial" panose="020B0604020202020204" pitchFamily="34" charset="0"/>
              </a:rPr>
              <a:t>, </a:t>
            </a:r>
            <a:r>
              <a:rPr lang="hu-HU" altLang="hu-HU" sz="1200" dirty="0" err="1">
                <a:cs typeface="Arial" panose="020B0604020202020204" pitchFamily="34" charset="0"/>
              </a:rPr>
              <a:t>die</a:t>
            </a:r>
            <a:r>
              <a:rPr lang="hu-HU" altLang="hu-HU" sz="1200" dirty="0">
                <a:cs typeface="Arial" panose="020B0604020202020204" pitchFamily="34" charset="0"/>
              </a:rPr>
              <a:t> </a:t>
            </a:r>
            <a:r>
              <a:rPr lang="hu-HU" altLang="hu-HU" sz="1200" dirty="0" err="1">
                <a:cs typeface="Arial" panose="020B0604020202020204" pitchFamily="34" charset="0"/>
              </a:rPr>
              <a:t>keine</a:t>
            </a:r>
            <a:r>
              <a:rPr lang="hu-HU" altLang="hu-HU" sz="1200" dirty="0">
                <a:cs typeface="Arial" panose="020B0604020202020204" pitchFamily="34" charset="0"/>
              </a:rPr>
              <a:t> (C), </a:t>
            </a:r>
            <a:r>
              <a:rPr lang="hu-HU" altLang="hu-HU" sz="1200" dirty="0" err="1">
                <a:cs typeface="Arial" panose="020B0604020202020204" pitchFamily="34" charset="0"/>
              </a:rPr>
              <a:t>oder</a:t>
            </a:r>
            <a:r>
              <a:rPr lang="hu-HU" altLang="hu-HU" sz="1200" dirty="0">
                <a:cs typeface="Arial" panose="020B0604020202020204" pitchFamily="34" charset="0"/>
              </a:rPr>
              <a:t> 12,5 </a:t>
            </a:r>
            <a:r>
              <a:rPr lang="hu-HU" altLang="hu-HU" sz="1200" dirty="0" err="1">
                <a:cs typeface="Arial" panose="020B0604020202020204" pitchFamily="34" charset="0"/>
              </a:rPr>
              <a:t>ng</a:t>
            </a:r>
            <a:r>
              <a:rPr lang="hu-HU" altLang="hu-HU" sz="1200" dirty="0">
                <a:cs typeface="Arial" panose="020B0604020202020204" pitchFamily="34" charset="0"/>
              </a:rPr>
              <a:t>/ml RA (d) </a:t>
            </a:r>
            <a:r>
              <a:rPr lang="hu-HU" altLang="hu-HU" sz="1200" dirty="0" err="1">
                <a:cs typeface="Arial" panose="020B0604020202020204" pitchFamily="34" charset="0"/>
              </a:rPr>
              <a:t>oder</a:t>
            </a:r>
            <a:r>
              <a:rPr lang="hu-HU" altLang="hu-HU" sz="1200" dirty="0">
                <a:cs typeface="Arial" panose="020B0604020202020204" pitchFamily="34" charset="0"/>
              </a:rPr>
              <a:t> 25 </a:t>
            </a:r>
            <a:r>
              <a:rPr lang="hu-HU" altLang="hu-HU" sz="1200" dirty="0" err="1">
                <a:cs typeface="Arial" panose="020B0604020202020204" pitchFamily="34" charset="0"/>
              </a:rPr>
              <a:t>ng</a:t>
            </a:r>
            <a:r>
              <a:rPr lang="hu-HU" altLang="hu-HU" sz="1200" dirty="0">
                <a:cs typeface="Arial" panose="020B0604020202020204" pitchFamily="34" charset="0"/>
              </a:rPr>
              <a:t>/ml RA (e) </a:t>
            </a:r>
            <a:r>
              <a:rPr lang="hu-HU" altLang="hu-HU" sz="1200" dirty="0" err="1">
                <a:cs typeface="Arial" panose="020B0604020202020204" pitchFamily="34" charset="0"/>
              </a:rPr>
              <a:t>oder</a:t>
            </a:r>
            <a:r>
              <a:rPr lang="hu-HU" altLang="hu-HU" sz="1200" dirty="0">
                <a:cs typeface="Arial" panose="020B0604020202020204" pitchFamily="34" charset="0"/>
              </a:rPr>
              <a:t> 50 </a:t>
            </a:r>
            <a:r>
              <a:rPr lang="hu-HU" altLang="hu-HU" sz="1200" dirty="0" err="1">
                <a:cs typeface="Arial" panose="020B0604020202020204" pitchFamily="34" charset="0"/>
              </a:rPr>
              <a:t>ng</a:t>
            </a:r>
            <a:r>
              <a:rPr lang="hu-HU" altLang="hu-HU" sz="1200" dirty="0">
                <a:cs typeface="Arial" panose="020B0604020202020204" pitchFamily="34" charset="0"/>
              </a:rPr>
              <a:t>/ml RA (f) </a:t>
            </a:r>
            <a:r>
              <a:rPr lang="hu-HU" altLang="hu-HU" sz="1200" dirty="0" err="1">
                <a:cs typeface="Arial" panose="020B0604020202020204" pitchFamily="34" charset="0"/>
              </a:rPr>
              <a:t>enthaltet</a:t>
            </a:r>
            <a:r>
              <a:rPr lang="hu-HU" altLang="hu-HU" sz="1200" dirty="0">
                <a:cs typeface="Arial" panose="020B0604020202020204" pitchFamily="34" charset="0"/>
              </a:rPr>
              <a:t> hat. (a) und (b) sind </a:t>
            </a:r>
            <a:r>
              <a:rPr lang="hu-HU" altLang="hu-HU" sz="1200" dirty="0" err="1">
                <a:cs typeface="Arial" panose="020B0604020202020204" pitchFamily="34" charset="0"/>
              </a:rPr>
              <a:t>Fehlbildungs</a:t>
            </a:r>
            <a:r>
              <a:rPr lang="hu-HU" altLang="hu-HU" sz="1200" dirty="0">
                <a:cs typeface="Arial" panose="020B0604020202020204" pitchFamily="34" charset="0"/>
              </a:rPr>
              <a:t>- und </a:t>
            </a:r>
            <a:r>
              <a:rPr lang="hu-HU" altLang="hu-HU" sz="1200" dirty="0" err="1">
                <a:cs typeface="Arial" panose="020B0604020202020204" pitchFamily="34" charset="0"/>
              </a:rPr>
              <a:t>Mortalitätsgraphen</a:t>
            </a:r>
            <a:r>
              <a:rPr lang="hu-HU" altLang="hu-HU" sz="12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hu-HU" altLang="hu-HU">
              <a:solidFill>
                <a:srgbClr val="FFFFFF"/>
              </a:solidFill>
            </a:endParaRPr>
          </a:p>
        </p:txBody>
      </p: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0" y="231775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hu-HU" altLang="hu-HU" sz="1400"/>
          </a:p>
        </p:txBody>
      </p:sp>
      <p:pic>
        <p:nvPicPr>
          <p:cNvPr id="16391" name="Picture 7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4304"/>
            <a:ext cx="7056784" cy="527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754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81814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76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89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6D7D763-E0B7-4523-8D26-2BD7AAA5A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560654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8E99717-AD32-4C15-A29E-3DD81A10E989}"/>
              </a:ext>
            </a:extLst>
          </p:cNvPr>
          <p:cNvSpPr txBox="1"/>
          <p:nvPr/>
        </p:nvSpPr>
        <p:spPr>
          <a:xfrm>
            <a:off x="611560" y="5877272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RA: </a:t>
            </a:r>
            <a:r>
              <a:rPr lang="hu-HU" dirty="0" err="1"/>
              <a:t>höchste</a:t>
            </a:r>
            <a:r>
              <a:rPr lang="hu-HU" dirty="0"/>
              <a:t> </a:t>
            </a:r>
            <a:r>
              <a:rPr lang="hu-HU" dirty="0" err="1"/>
              <a:t>Konzentration</a:t>
            </a:r>
            <a:r>
              <a:rPr lang="hu-HU" dirty="0"/>
              <a:t> an </a:t>
            </a:r>
            <a:r>
              <a:rPr lang="hu-HU" dirty="0" err="1"/>
              <a:t>der</a:t>
            </a:r>
            <a:r>
              <a:rPr lang="hu-HU" dirty="0"/>
              <a:t> </a:t>
            </a:r>
            <a:r>
              <a:rPr lang="hu-HU" dirty="0" err="1"/>
              <a:t>Grenze</a:t>
            </a:r>
            <a:r>
              <a:rPr lang="hu-HU" dirty="0"/>
              <a:t> von </a:t>
            </a:r>
            <a:r>
              <a:rPr lang="hu-HU" dirty="0" err="1"/>
              <a:t>Rautenhirn</a:t>
            </a:r>
            <a:r>
              <a:rPr lang="hu-HU" dirty="0"/>
              <a:t> </a:t>
            </a:r>
            <a:r>
              <a:rPr lang="hu-HU" dirty="0" err="1"/>
              <a:t>zum</a:t>
            </a:r>
            <a:r>
              <a:rPr lang="hu-HU" dirty="0"/>
              <a:t> </a:t>
            </a:r>
            <a:r>
              <a:rPr lang="hu-HU" dirty="0" err="1"/>
              <a:t>Rückenmark</a:t>
            </a:r>
            <a:r>
              <a:rPr lang="hu-HU" dirty="0"/>
              <a:t> (SC: </a:t>
            </a:r>
            <a:r>
              <a:rPr lang="hu-HU" dirty="0" err="1"/>
              <a:t>Rückenmark</a:t>
            </a:r>
            <a:r>
              <a:rPr lang="hu-HU" dirty="0"/>
              <a:t>; HB: </a:t>
            </a:r>
            <a:r>
              <a:rPr lang="hu-HU" dirty="0" err="1"/>
              <a:t>Rautenhirn</a:t>
            </a:r>
            <a:r>
              <a:rPr lang="hu-HU" dirty="0"/>
              <a:t>, MB, FB: </a:t>
            </a:r>
            <a:r>
              <a:rPr lang="hu-HU" dirty="0" err="1"/>
              <a:t>Mittel</a:t>
            </a:r>
            <a:r>
              <a:rPr lang="hu-HU" dirty="0"/>
              <a:t>- und </a:t>
            </a:r>
            <a:r>
              <a:rPr lang="hu-HU" dirty="0" err="1"/>
              <a:t>Vorderhirn</a:t>
            </a:r>
            <a:r>
              <a:rPr lang="hu-HU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4049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1537</Words>
  <Application>Microsoft Office PowerPoint</Application>
  <PresentationFormat>Diavetítés a képernyőre (4:3 oldalarány)</PresentationFormat>
  <Paragraphs>225</Paragraphs>
  <Slides>58</Slides>
  <Notes>29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58</vt:i4>
      </vt:variant>
    </vt:vector>
  </HeadingPairs>
  <TitlesOfParts>
    <vt:vector size="70" baseType="lpstr">
      <vt:lpstr>ＭＳ Ｐゴシック</vt:lpstr>
      <vt:lpstr>Arial</vt:lpstr>
      <vt:lpstr>Calibri</vt:lpstr>
      <vt:lpstr>Calibri Light</vt:lpstr>
      <vt:lpstr>Ebrima</vt:lpstr>
      <vt:lpstr>Lucida Sans Unicode</vt:lpstr>
      <vt:lpstr>MS Reference Sans Serif</vt:lpstr>
      <vt:lpstr>Segoe UI</vt:lpstr>
      <vt:lpstr>Symbol</vt:lpstr>
      <vt:lpstr>Times New Roman</vt:lpstr>
      <vt:lpstr>Office-téma</vt:lpstr>
      <vt:lpstr>Image</vt:lpstr>
      <vt:lpstr> Kraniokaudale und dorsoventrale Differenzierung des Neuralrohres.  Missbildungen. </vt:lpstr>
      <vt:lpstr>3. Regionalisation des Neuralrohres</vt:lpstr>
      <vt:lpstr>3.1. Kranio-kaudale oder anterior-posteiror Regionalisation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Wnt- Signalübertragung</vt:lpstr>
      <vt:lpstr>PowerPoint-bemutató</vt:lpstr>
      <vt:lpstr>3.2. Dorsoventrale Regionalisation</vt:lpstr>
      <vt:lpstr>PowerPoint-bemutató</vt:lpstr>
      <vt:lpstr>PowerPoint-bemutató</vt:lpstr>
      <vt:lpstr>PowerPoint-bemutató</vt:lpstr>
      <vt:lpstr>PowerPoint-bemutató</vt:lpstr>
      <vt:lpstr>6. Missbildungen des Verschlusses von Neuralrohr: Neuralrohr-Defekten (Neural tube defects: NTD, Dysraphien)</vt:lpstr>
      <vt:lpstr>PowerPoint-bemutató</vt:lpstr>
      <vt:lpstr>Neuralrohrdefekte</vt:lpstr>
      <vt:lpstr>Folsäure (FS) und NRD</vt:lpstr>
      <vt:lpstr>PowerPoint-bemutató</vt:lpstr>
      <vt:lpstr>PowerPoint-bemutató</vt:lpstr>
      <vt:lpstr>PowerPoint-bemutató</vt:lpstr>
      <vt:lpstr>PowerPoint-bemutató</vt:lpstr>
      <vt:lpstr>Zerebrale Dysraphien</vt:lpstr>
      <vt:lpstr>PowerPoint-bemutató</vt:lpstr>
      <vt:lpstr>PowerPoint-bemutató</vt:lpstr>
      <vt:lpstr>PowerPoint-bemutató</vt:lpstr>
      <vt:lpstr>PowerPoint-bemutató</vt:lpstr>
      <vt:lpstr>PowerPoint-bemutató</vt:lpstr>
      <vt:lpstr>Spina bifida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Neuralrohrdefekten</vt:lpstr>
      <vt:lpstr>PowerPoint-bemutató</vt:lpstr>
      <vt:lpstr>7. Entwiklung der Hirnbläschen</vt:lpstr>
      <vt:lpstr>PowerPoint-bemutató</vt:lpstr>
      <vt:lpstr>PowerPoint-bemutató</vt:lpstr>
      <vt:lpstr>PowerPoint-bemutató</vt:lpstr>
      <vt:lpstr>PowerPoint-bemutató</vt:lpstr>
      <vt:lpstr>8. Entwicklung der Rückenmark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Kraniokaudale und dorsoventrale Differenzierung.  Missbildungen. </dc:title>
  <dc:creator>M</dc:creator>
  <cp:lastModifiedBy>M</cp:lastModifiedBy>
  <cp:revision>2</cp:revision>
  <dcterms:created xsi:type="dcterms:W3CDTF">2017-11-14T20:36:28Z</dcterms:created>
  <dcterms:modified xsi:type="dcterms:W3CDTF">2017-11-14T20:43:10Z</dcterms:modified>
</cp:coreProperties>
</file>