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Lst>
  <p:sldSz cx="9144000" cy="6858000" type="screen4x3"/>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101" d="100"/>
          <a:sy n="101" d="100"/>
        </p:scale>
        <p:origin x="174" y="2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image" Target="../media/image55.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76B613-FE3B-449B-8859-42B74141C406}" type="datetimeFigureOut">
              <a:rPr lang="hu-HU" smtClean="0"/>
              <a:t>2017. 12. 11.</a:t>
            </a:fld>
            <a:endParaRPr lang="hu-HU"/>
          </a:p>
        </p:txBody>
      </p:sp>
      <p:sp>
        <p:nvSpPr>
          <p:cNvPr id="4" name="Diakép hely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9D4D32-BA11-4080-A230-DF223C7DEAAB}" type="slidenum">
              <a:rPr lang="hu-HU" smtClean="0"/>
              <a:t>‹#›</a:t>
            </a:fld>
            <a:endParaRPr lang="hu-HU"/>
          </a:p>
        </p:txBody>
      </p:sp>
    </p:spTree>
    <p:extLst>
      <p:ext uri="{BB962C8B-B14F-4D97-AF65-F5344CB8AC3E}">
        <p14:creationId xmlns:p14="http://schemas.microsoft.com/office/powerpoint/2010/main" val="3643953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biomedsearch.com/nih/HOX-genes-seductive-science-mysterious/16457401.html"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de-DE" dirty="0" smtClean="0"/>
              <a:t>http://www.biologytimes.com/nomenclature-of-hox-genes/</a:t>
            </a:r>
            <a:endParaRPr lang="de-DE" dirty="0"/>
          </a:p>
        </p:txBody>
      </p:sp>
      <p:sp>
        <p:nvSpPr>
          <p:cNvPr id="4" name="Dia számának helye 3"/>
          <p:cNvSpPr>
            <a:spLocks noGrp="1"/>
          </p:cNvSpPr>
          <p:nvPr>
            <p:ph type="sldNum" sz="quarter" idx="10"/>
          </p:nvPr>
        </p:nvSpPr>
        <p:spPr/>
        <p:txBody>
          <a:bodyPr/>
          <a:lstStyle/>
          <a:p>
            <a:pPr>
              <a:defRPr/>
            </a:pPr>
            <a:fld id="{C974F2F1-5498-4CD9-9B03-1AE4B5FB5E35}" type="slidenum">
              <a:rPr lang="hu-HU" smtClean="0"/>
              <a:pPr>
                <a:defRPr/>
              </a:pPr>
              <a:t>5</a:t>
            </a:fld>
            <a:endParaRPr lang="hu-HU"/>
          </a:p>
        </p:txBody>
      </p:sp>
    </p:spTree>
    <p:extLst>
      <p:ext uri="{BB962C8B-B14F-4D97-AF65-F5344CB8AC3E}">
        <p14:creationId xmlns:p14="http://schemas.microsoft.com/office/powerpoint/2010/main" val="1870288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sz="1200" b="0" dirty="0" err="1" smtClean="0"/>
              <a:t>Kmita</a:t>
            </a:r>
            <a:r>
              <a:rPr lang="hu-HU" sz="1200" b="0" dirty="0" smtClean="0"/>
              <a:t>, Science 301,  18 </a:t>
            </a:r>
            <a:r>
              <a:rPr lang="hu-HU" sz="1200" b="0" dirty="0" err="1" smtClean="0"/>
              <a:t>July</a:t>
            </a:r>
            <a:r>
              <a:rPr lang="hu-HU" sz="1200" b="0" dirty="0" smtClean="0"/>
              <a:t> 2003</a:t>
            </a:r>
          </a:p>
          <a:p>
            <a:endParaRPr lang="hu-HU" dirty="0"/>
          </a:p>
        </p:txBody>
      </p:sp>
      <p:sp>
        <p:nvSpPr>
          <p:cNvPr id="4" name="Dia számának helye 3"/>
          <p:cNvSpPr>
            <a:spLocks noGrp="1"/>
          </p:cNvSpPr>
          <p:nvPr>
            <p:ph type="sldNum" sz="quarter" idx="10"/>
          </p:nvPr>
        </p:nvSpPr>
        <p:spPr/>
        <p:txBody>
          <a:bodyPr/>
          <a:lstStyle/>
          <a:p>
            <a:pPr>
              <a:defRPr/>
            </a:pPr>
            <a:fld id="{C974F2F1-5498-4CD9-9B03-1AE4B5FB5E35}" type="slidenum">
              <a:rPr lang="hu-HU" smtClean="0"/>
              <a:pPr>
                <a:defRPr/>
              </a:pPr>
              <a:t>16</a:t>
            </a:fld>
            <a:endParaRPr lang="hu-HU"/>
          </a:p>
        </p:txBody>
      </p:sp>
    </p:spTree>
    <p:extLst>
      <p:ext uri="{BB962C8B-B14F-4D97-AF65-F5344CB8AC3E}">
        <p14:creationId xmlns:p14="http://schemas.microsoft.com/office/powerpoint/2010/main" val="1288002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dirty="0" err="1" smtClean="0"/>
              <a:t>Burke</a:t>
            </a:r>
            <a:r>
              <a:rPr lang="hu-HU" dirty="0" smtClean="0"/>
              <a:t>, </a:t>
            </a:r>
            <a:r>
              <a:rPr lang="hu-HU" dirty="0" err="1" smtClean="0"/>
              <a:t>Development</a:t>
            </a:r>
            <a:r>
              <a:rPr lang="hu-HU" dirty="0" smtClean="0"/>
              <a:t>,</a:t>
            </a:r>
            <a:r>
              <a:rPr lang="hu-HU" baseline="0" dirty="0" smtClean="0"/>
              <a:t> 1995, 121:333</a:t>
            </a:r>
            <a:endParaRPr lang="hu-HU" dirty="0" smtClean="0"/>
          </a:p>
          <a:p>
            <a:endParaRPr lang="hu-HU" dirty="0"/>
          </a:p>
        </p:txBody>
      </p:sp>
      <p:sp>
        <p:nvSpPr>
          <p:cNvPr id="4" name="Dia számának helye 3"/>
          <p:cNvSpPr>
            <a:spLocks noGrp="1"/>
          </p:cNvSpPr>
          <p:nvPr>
            <p:ph type="sldNum" sz="quarter" idx="10"/>
          </p:nvPr>
        </p:nvSpPr>
        <p:spPr/>
        <p:txBody>
          <a:bodyPr/>
          <a:lstStyle/>
          <a:p>
            <a:pPr>
              <a:defRPr/>
            </a:pPr>
            <a:fld id="{C974F2F1-5498-4CD9-9B03-1AE4B5FB5E35}" type="slidenum">
              <a:rPr lang="hu-HU" smtClean="0"/>
              <a:pPr>
                <a:defRPr/>
              </a:pPr>
              <a:t>17</a:t>
            </a:fld>
            <a:endParaRPr lang="hu-HU"/>
          </a:p>
        </p:txBody>
      </p:sp>
    </p:spTree>
    <p:extLst>
      <p:ext uri="{BB962C8B-B14F-4D97-AF65-F5344CB8AC3E}">
        <p14:creationId xmlns:p14="http://schemas.microsoft.com/office/powerpoint/2010/main" val="2917795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dirty="0" smtClean="0"/>
              <a:t>Fig.11.45 is </a:t>
            </a:r>
            <a:r>
              <a:rPr lang="hu-HU" dirty="0" err="1" smtClean="0"/>
              <a:t>the</a:t>
            </a:r>
            <a:r>
              <a:rPr lang="hu-HU" dirty="0" smtClean="0"/>
              <a:t> </a:t>
            </a:r>
            <a:r>
              <a:rPr lang="hu-HU" dirty="0" err="1" smtClean="0"/>
              <a:t>same</a:t>
            </a:r>
            <a:r>
              <a:rPr lang="hu-HU" dirty="0" smtClean="0"/>
              <a:t> </a:t>
            </a:r>
            <a:r>
              <a:rPr lang="hu-HU" dirty="0" err="1" smtClean="0"/>
              <a:t>as</a:t>
            </a:r>
            <a:r>
              <a:rPr lang="hu-HU" dirty="0" smtClean="0"/>
              <a:t> Fig.8.31.: SF Gilbert, </a:t>
            </a:r>
            <a:r>
              <a:rPr lang="hu-HU" dirty="0" err="1" smtClean="0"/>
              <a:t>Developmental</a:t>
            </a:r>
            <a:r>
              <a:rPr lang="hu-HU" dirty="0" smtClean="0"/>
              <a:t> </a:t>
            </a:r>
            <a:r>
              <a:rPr lang="hu-HU" dirty="0" err="1" smtClean="0"/>
              <a:t>biology</a:t>
            </a:r>
            <a:r>
              <a:rPr lang="hu-HU" dirty="0" smtClean="0"/>
              <a:t>, 9th E,</a:t>
            </a:r>
            <a:r>
              <a:rPr lang="hu-HU" baseline="0" dirty="0" smtClean="0"/>
              <a:t> </a:t>
            </a:r>
            <a:r>
              <a:rPr lang="hu-HU" dirty="0" err="1" smtClean="0"/>
              <a:t>Sinauer</a:t>
            </a:r>
            <a:r>
              <a:rPr lang="hu-HU" dirty="0" smtClean="0"/>
              <a:t>, 2010</a:t>
            </a:r>
          </a:p>
          <a:p>
            <a:endParaRPr lang="hu-HU" dirty="0"/>
          </a:p>
        </p:txBody>
      </p:sp>
      <p:sp>
        <p:nvSpPr>
          <p:cNvPr id="4" name="Dia számának helye 3"/>
          <p:cNvSpPr>
            <a:spLocks noGrp="1"/>
          </p:cNvSpPr>
          <p:nvPr>
            <p:ph type="sldNum" sz="quarter" idx="10"/>
          </p:nvPr>
        </p:nvSpPr>
        <p:spPr/>
        <p:txBody>
          <a:bodyPr/>
          <a:lstStyle/>
          <a:p>
            <a:pPr>
              <a:defRPr/>
            </a:pPr>
            <a:fld id="{C974F2F1-5498-4CD9-9B03-1AE4B5FB5E35}" type="slidenum">
              <a:rPr lang="hu-HU" smtClean="0"/>
              <a:pPr>
                <a:defRPr/>
              </a:pPr>
              <a:t>18</a:t>
            </a:fld>
            <a:endParaRPr lang="hu-HU"/>
          </a:p>
        </p:txBody>
      </p:sp>
    </p:spTree>
    <p:extLst>
      <p:ext uri="{BB962C8B-B14F-4D97-AF65-F5344CB8AC3E}">
        <p14:creationId xmlns:p14="http://schemas.microsoft.com/office/powerpoint/2010/main" val="792917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dirty="0" smtClean="0"/>
              <a:t>Fig.11.43 is </a:t>
            </a:r>
            <a:r>
              <a:rPr lang="hu-HU" dirty="0" err="1" smtClean="0"/>
              <a:t>the</a:t>
            </a:r>
            <a:r>
              <a:rPr lang="hu-HU" dirty="0" smtClean="0"/>
              <a:t> </a:t>
            </a:r>
            <a:r>
              <a:rPr lang="hu-HU" dirty="0" err="1" smtClean="0"/>
              <a:t>same</a:t>
            </a:r>
            <a:r>
              <a:rPr lang="hu-HU" dirty="0" smtClean="0"/>
              <a:t> </a:t>
            </a:r>
            <a:r>
              <a:rPr lang="hu-HU" dirty="0" err="1" smtClean="0"/>
              <a:t>as</a:t>
            </a:r>
            <a:r>
              <a:rPr lang="hu-HU" dirty="0" smtClean="0"/>
              <a:t> Fig.8.32.: SF Gilbert, </a:t>
            </a:r>
            <a:r>
              <a:rPr lang="hu-HU" dirty="0" err="1" smtClean="0"/>
              <a:t>Developmental</a:t>
            </a:r>
            <a:r>
              <a:rPr lang="hu-HU" dirty="0" smtClean="0"/>
              <a:t> </a:t>
            </a:r>
            <a:r>
              <a:rPr lang="hu-HU" dirty="0" err="1" smtClean="0"/>
              <a:t>biology</a:t>
            </a:r>
            <a:r>
              <a:rPr lang="hu-HU" dirty="0" smtClean="0"/>
              <a:t>, 9th E,</a:t>
            </a:r>
            <a:r>
              <a:rPr lang="hu-HU" baseline="0" dirty="0" smtClean="0"/>
              <a:t> </a:t>
            </a:r>
            <a:r>
              <a:rPr lang="hu-HU" dirty="0" err="1" smtClean="0"/>
              <a:t>Sinauer</a:t>
            </a:r>
            <a:r>
              <a:rPr lang="hu-HU" dirty="0" smtClean="0"/>
              <a:t>, 2010</a:t>
            </a:r>
          </a:p>
          <a:p>
            <a:endParaRPr lang="hu-HU" dirty="0"/>
          </a:p>
        </p:txBody>
      </p:sp>
      <p:sp>
        <p:nvSpPr>
          <p:cNvPr id="4" name="Dia számának helye 3"/>
          <p:cNvSpPr>
            <a:spLocks noGrp="1"/>
          </p:cNvSpPr>
          <p:nvPr>
            <p:ph type="sldNum" sz="quarter" idx="10"/>
          </p:nvPr>
        </p:nvSpPr>
        <p:spPr/>
        <p:txBody>
          <a:bodyPr/>
          <a:lstStyle/>
          <a:p>
            <a:pPr>
              <a:defRPr/>
            </a:pPr>
            <a:fld id="{C974F2F1-5498-4CD9-9B03-1AE4B5FB5E35}" type="slidenum">
              <a:rPr lang="hu-HU" smtClean="0"/>
              <a:pPr>
                <a:defRPr/>
              </a:pPr>
              <a:t>19</a:t>
            </a:fld>
            <a:endParaRPr lang="hu-HU"/>
          </a:p>
        </p:txBody>
      </p:sp>
    </p:spTree>
    <p:extLst>
      <p:ext uri="{BB962C8B-B14F-4D97-AF65-F5344CB8AC3E}">
        <p14:creationId xmlns:p14="http://schemas.microsoft.com/office/powerpoint/2010/main" val="2074861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err="1" smtClean="0"/>
              <a:t>Wellik</a:t>
            </a:r>
            <a:r>
              <a:rPr lang="hu-HU" dirty="0" smtClean="0"/>
              <a:t>, </a:t>
            </a:r>
            <a:r>
              <a:rPr lang="hu-HU" dirty="0" err="1" smtClean="0"/>
              <a:t>Developmental</a:t>
            </a:r>
            <a:r>
              <a:rPr lang="hu-HU" dirty="0" smtClean="0"/>
              <a:t> Dynamics, 2007, 236: 2454.</a:t>
            </a:r>
            <a:endParaRPr lang="hu-HU" dirty="0"/>
          </a:p>
        </p:txBody>
      </p:sp>
      <p:sp>
        <p:nvSpPr>
          <p:cNvPr id="4" name="Dia számának helye 3"/>
          <p:cNvSpPr>
            <a:spLocks noGrp="1"/>
          </p:cNvSpPr>
          <p:nvPr>
            <p:ph type="sldNum" sz="quarter" idx="10"/>
          </p:nvPr>
        </p:nvSpPr>
        <p:spPr/>
        <p:txBody>
          <a:bodyPr/>
          <a:lstStyle/>
          <a:p>
            <a:pPr>
              <a:defRPr/>
            </a:pPr>
            <a:fld id="{C974F2F1-5498-4CD9-9B03-1AE4B5FB5E35}" type="slidenum">
              <a:rPr lang="hu-HU" smtClean="0"/>
              <a:pPr>
                <a:defRPr/>
              </a:pPr>
              <a:t>20</a:t>
            </a:fld>
            <a:endParaRPr lang="hu-HU"/>
          </a:p>
        </p:txBody>
      </p:sp>
    </p:spTree>
    <p:extLst>
      <p:ext uri="{BB962C8B-B14F-4D97-AF65-F5344CB8AC3E}">
        <p14:creationId xmlns:p14="http://schemas.microsoft.com/office/powerpoint/2010/main" val="2668479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régi </a:t>
            </a:r>
            <a:r>
              <a:rPr lang="hu-HU" dirty="0" err="1" smtClean="0"/>
              <a:t>Larsen</a:t>
            </a:r>
            <a:r>
              <a:rPr lang="hu-HU" dirty="0" smtClean="0"/>
              <a:t>?</a:t>
            </a:r>
            <a:endParaRPr lang="hu-HU" dirty="0"/>
          </a:p>
        </p:txBody>
      </p:sp>
      <p:sp>
        <p:nvSpPr>
          <p:cNvPr id="4" name="Dia számának helye 3"/>
          <p:cNvSpPr>
            <a:spLocks noGrp="1"/>
          </p:cNvSpPr>
          <p:nvPr>
            <p:ph type="sldNum" sz="quarter" idx="10"/>
          </p:nvPr>
        </p:nvSpPr>
        <p:spPr/>
        <p:txBody>
          <a:bodyPr/>
          <a:lstStyle/>
          <a:p>
            <a:pPr>
              <a:defRPr/>
            </a:pPr>
            <a:fld id="{C974F2F1-5498-4CD9-9B03-1AE4B5FB5E35}" type="slidenum">
              <a:rPr lang="hu-HU" smtClean="0"/>
              <a:pPr>
                <a:defRPr/>
              </a:pPr>
              <a:t>21</a:t>
            </a:fld>
            <a:endParaRPr lang="hu-HU"/>
          </a:p>
        </p:txBody>
      </p:sp>
    </p:spTree>
    <p:extLst>
      <p:ext uri="{BB962C8B-B14F-4D97-AF65-F5344CB8AC3E}">
        <p14:creationId xmlns:p14="http://schemas.microsoft.com/office/powerpoint/2010/main" val="2935743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sz="1200" b="0" dirty="0" err="1" smtClean="0"/>
              <a:t>Kmita</a:t>
            </a:r>
            <a:r>
              <a:rPr lang="hu-HU" sz="1200" b="0" dirty="0" smtClean="0"/>
              <a:t>, Science 301,  18 </a:t>
            </a:r>
            <a:r>
              <a:rPr lang="hu-HU" sz="1200" b="0" dirty="0" err="1" smtClean="0"/>
              <a:t>July</a:t>
            </a:r>
            <a:r>
              <a:rPr lang="hu-HU" sz="1200" b="0" dirty="0" smtClean="0"/>
              <a:t> 2003</a:t>
            </a:r>
          </a:p>
          <a:p>
            <a:pPr marL="0" marR="0" indent="0" algn="l" defTabSz="914400" rtl="0" eaLnBrk="0" fontAlgn="base" latinLnBrk="0" hangingPunct="0">
              <a:lnSpc>
                <a:spcPct val="100000"/>
              </a:lnSpc>
              <a:spcBef>
                <a:spcPct val="30000"/>
              </a:spcBef>
              <a:spcAft>
                <a:spcPct val="0"/>
              </a:spcAft>
              <a:buClrTx/>
              <a:buSzTx/>
              <a:buFontTx/>
              <a:buNone/>
              <a:tabLst/>
              <a:defRPr/>
            </a:pPr>
            <a:r>
              <a:rPr lang="hu-HU" sz="1200" b="0" dirty="0" err="1" smtClean="0"/>
              <a:t>Alzianblau</a:t>
            </a:r>
            <a:r>
              <a:rPr lang="hu-HU" sz="1200" b="0" dirty="0" smtClean="0"/>
              <a:t> am </a:t>
            </a:r>
            <a:r>
              <a:rPr lang="hu-HU" sz="1200" b="0" dirty="0" err="1" smtClean="0"/>
              <a:t>Skelett</a:t>
            </a:r>
            <a:r>
              <a:rPr lang="hu-HU" sz="1200" b="0" dirty="0" smtClean="0"/>
              <a:t>: Fig.8.31 </a:t>
            </a:r>
            <a:r>
              <a:rPr lang="hu-HU" sz="1200" b="0" dirty="0" err="1" smtClean="0"/>
              <a:t>from</a:t>
            </a:r>
            <a:r>
              <a:rPr lang="hu-HU" sz="1200" b="0" dirty="0" smtClean="0"/>
              <a:t> </a:t>
            </a:r>
            <a:r>
              <a:rPr lang="hu-HU" dirty="0" smtClean="0"/>
              <a:t>SF Gilbert, </a:t>
            </a:r>
            <a:r>
              <a:rPr lang="hu-HU" dirty="0" err="1" smtClean="0"/>
              <a:t>Developmental</a:t>
            </a:r>
            <a:r>
              <a:rPr lang="hu-HU" dirty="0" smtClean="0"/>
              <a:t> </a:t>
            </a:r>
            <a:r>
              <a:rPr lang="hu-HU" dirty="0" err="1" smtClean="0"/>
              <a:t>biology</a:t>
            </a:r>
            <a:r>
              <a:rPr lang="hu-HU" dirty="0" smtClean="0"/>
              <a:t>, 8th E,</a:t>
            </a:r>
            <a:r>
              <a:rPr lang="hu-HU" baseline="0" dirty="0" smtClean="0"/>
              <a:t> </a:t>
            </a:r>
            <a:r>
              <a:rPr lang="hu-HU" dirty="0" err="1" smtClean="0"/>
              <a:t>Sinauer</a:t>
            </a:r>
            <a:r>
              <a:rPr lang="hu-HU" dirty="0" smtClean="0"/>
              <a:t>, 2010</a:t>
            </a:r>
          </a:p>
          <a:p>
            <a:endParaRPr lang="hu-HU"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hu-HU" sz="1200" b="0" dirty="0" smtClean="0"/>
          </a:p>
          <a:p>
            <a:endParaRPr lang="hu-HU" dirty="0"/>
          </a:p>
        </p:txBody>
      </p:sp>
      <p:sp>
        <p:nvSpPr>
          <p:cNvPr id="4" name="Dia számának helye 3"/>
          <p:cNvSpPr>
            <a:spLocks noGrp="1"/>
          </p:cNvSpPr>
          <p:nvPr>
            <p:ph type="sldNum" sz="quarter" idx="10"/>
          </p:nvPr>
        </p:nvSpPr>
        <p:spPr/>
        <p:txBody>
          <a:bodyPr/>
          <a:lstStyle/>
          <a:p>
            <a:pPr>
              <a:defRPr/>
            </a:pPr>
            <a:fld id="{C974F2F1-5498-4CD9-9B03-1AE4B5FB5E35}" type="slidenum">
              <a:rPr lang="hu-HU" smtClean="0"/>
              <a:pPr>
                <a:defRPr/>
              </a:pPr>
              <a:t>23</a:t>
            </a:fld>
            <a:endParaRPr lang="hu-HU"/>
          </a:p>
        </p:txBody>
      </p:sp>
    </p:spTree>
    <p:extLst>
      <p:ext uri="{BB962C8B-B14F-4D97-AF65-F5344CB8AC3E}">
        <p14:creationId xmlns:p14="http://schemas.microsoft.com/office/powerpoint/2010/main" val="1354296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err="1" smtClean="0"/>
              <a:t>Rinn</a:t>
            </a:r>
            <a:r>
              <a:rPr lang="hu-HU" dirty="0" smtClean="0"/>
              <a:t>, </a:t>
            </a:r>
            <a:r>
              <a:rPr lang="hu-HU" dirty="0" err="1" smtClean="0"/>
              <a:t>PLoS</a:t>
            </a:r>
            <a:r>
              <a:rPr lang="hu-HU" dirty="0" smtClean="0"/>
              <a:t> </a:t>
            </a:r>
            <a:r>
              <a:rPr lang="hu-HU" dirty="0" err="1" smtClean="0"/>
              <a:t>Genetics</a:t>
            </a:r>
            <a:r>
              <a:rPr lang="hu-HU" dirty="0" smtClean="0"/>
              <a:t>, 2006 </a:t>
            </a:r>
            <a:r>
              <a:rPr lang="hu-HU" dirty="0" err="1" smtClean="0"/>
              <a:t>July</a:t>
            </a:r>
            <a:r>
              <a:rPr lang="hu-HU" dirty="0" smtClean="0"/>
              <a:t>,</a:t>
            </a:r>
            <a:r>
              <a:rPr lang="hu-HU" baseline="0" dirty="0" smtClean="0"/>
              <a:t> </a:t>
            </a:r>
            <a:r>
              <a:rPr lang="hu-HU" dirty="0" smtClean="0"/>
              <a:t>DOI: 10.1371/journal.pgen.0020119</a:t>
            </a:r>
            <a:endParaRPr lang="hu-HU" dirty="0"/>
          </a:p>
        </p:txBody>
      </p:sp>
      <p:sp>
        <p:nvSpPr>
          <p:cNvPr id="4" name="Dia számának helye 3"/>
          <p:cNvSpPr>
            <a:spLocks noGrp="1"/>
          </p:cNvSpPr>
          <p:nvPr>
            <p:ph type="sldNum" sz="quarter" idx="10"/>
          </p:nvPr>
        </p:nvSpPr>
        <p:spPr/>
        <p:txBody>
          <a:bodyPr/>
          <a:lstStyle/>
          <a:p>
            <a:pPr>
              <a:defRPr/>
            </a:pPr>
            <a:fld id="{C974F2F1-5498-4CD9-9B03-1AE4B5FB5E35}" type="slidenum">
              <a:rPr lang="hu-HU" smtClean="0"/>
              <a:pPr>
                <a:defRPr/>
              </a:pPr>
              <a:t>25</a:t>
            </a:fld>
            <a:endParaRPr lang="hu-HU"/>
          </a:p>
        </p:txBody>
      </p:sp>
    </p:spTree>
    <p:extLst>
      <p:ext uri="{BB962C8B-B14F-4D97-AF65-F5344CB8AC3E}">
        <p14:creationId xmlns:p14="http://schemas.microsoft.com/office/powerpoint/2010/main" val="15439971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err="1" smtClean="0"/>
              <a:t>Rinn</a:t>
            </a:r>
            <a:r>
              <a:rPr lang="hu-HU" dirty="0" smtClean="0"/>
              <a:t>, </a:t>
            </a:r>
            <a:r>
              <a:rPr lang="hu-HU" dirty="0" err="1" smtClean="0"/>
              <a:t>PLoS</a:t>
            </a:r>
            <a:r>
              <a:rPr lang="hu-HU" dirty="0" smtClean="0"/>
              <a:t> </a:t>
            </a:r>
            <a:r>
              <a:rPr lang="hu-HU" dirty="0" err="1" smtClean="0"/>
              <a:t>Genetics</a:t>
            </a:r>
            <a:r>
              <a:rPr lang="hu-HU" dirty="0" smtClean="0"/>
              <a:t>, 2006 </a:t>
            </a:r>
            <a:r>
              <a:rPr lang="hu-HU" dirty="0" err="1" smtClean="0"/>
              <a:t>July</a:t>
            </a:r>
            <a:r>
              <a:rPr lang="hu-HU" dirty="0" smtClean="0"/>
              <a:t>,</a:t>
            </a:r>
            <a:r>
              <a:rPr lang="hu-HU" baseline="0" dirty="0" smtClean="0"/>
              <a:t> </a:t>
            </a:r>
            <a:r>
              <a:rPr lang="hu-HU" dirty="0" smtClean="0"/>
              <a:t>DOI: 10.1371/journal.pgen.0020119</a:t>
            </a:r>
            <a:endParaRPr lang="hu-HU" dirty="0"/>
          </a:p>
        </p:txBody>
      </p:sp>
      <p:sp>
        <p:nvSpPr>
          <p:cNvPr id="4" name="Dia számának helye 3"/>
          <p:cNvSpPr>
            <a:spLocks noGrp="1"/>
          </p:cNvSpPr>
          <p:nvPr>
            <p:ph type="sldNum" sz="quarter" idx="10"/>
          </p:nvPr>
        </p:nvSpPr>
        <p:spPr/>
        <p:txBody>
          <a:bodyPr/>
          <a:lstStyle/>
          <a:p>
            <a:pPr>
              <a:defRPr/>
            </a:pPr>
            <a:fld id="{C974F2F1-5498-4CD9-9B03-1AE4B5FB5E35}" type="slidenum">
              <a:rPr lang="hu-HU" smtClean="0"/>
              <a:pPr>
                <a:defRPr/>
              </a:pPr>
              <a:t>26</a:t>
            </a:fld>
            <a:endParaRPr lang="hu-HU"/>
          </a:p>
        </p:txBody>
      </p:sp>
    </p:spTree>
    <p:extLst>
      <p:ext uri="{BB962C8B-B14F-4D97-AF65-F5344CB8AC3E}">
        <p14:creationId xmlns:p14="http://schemas.microsoft.com/office/powerpoint/2010/main" val="22383807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dirty="0" err="1" smtClean="0"/>
              <a:t>Larsen’s</a:t>
            </a:r>
            <a:r>
              <a:rPr lang="hu-HU" dirty="0" smtClean="0"/>
              <a:t> Human </a:t>
            </a:r>
            <a:r>
              <a:rPr lang="hu-HU" dirty="0" err="1" smtClean="0"/>
              <a:t>embryology</a:t>
            </a:r>
            <a:r>
              <a:rPr lang="hu-HU" dirty="0" smtClean="0"/>
              <a:t>,</a:t>
            </a:r>
            <a:r>
              <a:rPr lang="hu-HU" baseline="0" dirty="0" smtClean="0"/>
              <a:t> </a:t>
            </a:r>
            <a:r>
              <a:rPr lang="hu-HU" baseline="0" dirty="0" err="1" smtClean="0"/>
              <a:t>Schoenwolf</a:t>
            </a:r>
            <a:r>
              <a:rPr lang="hu-HU" baseline="0" dirty="0" smtClean="0"/>
              <a:t>, </a:t>
            </a:r>
            <a:r>
              <a:rPr lang="hu-HU" baseline="0" dirty="0" err="1" smtClean="0"/>
              <a:t>Bleyl</a:t>
            </a:r>
            <a:r>
              <a:rPr lang="hu-HU" baseline="0" dirty="0" smtClean="0"/>
              <a:t>, </a:t>
            </a:r>
            <a:r>
              <a:rPr lang="hu-HU" baseline="0" dirty="0" err="1" smtClean="0"/>
              <a:t>Brauer</a:t>
            </a:r>
            <a:r>
              <a:rPr lang="hu-HU" baseline="0" dirty="0" smtClean="0"/>
              <a:t>, Francis-West, </a:t>
            </a:r>
            <a:r>
              <a:rPr lang="hu-HU" baseline="0" dirty="0" err="1" smtClean="0"/>
              <a:t>Chrurchill-Livingstone</a:t>
            </a:r>
            <a:r>
              <a:rPr lang="hu-HU" baseline="0" dirty="0" smtClean="0"/>
              <a:t>, 2009</a:t>
            </a:r>
            <a:endParaRPr lang="hu-HU" dirty="0" smtClean="0"/>
          </a:p>
          <a:p>
            <a:endParaRPr lang="hu-HU" dirty="0"/>
          </a:p>
        </p:txBody>
      </p:sp>
      <p:sp>
        <p:nvSpPr>
          <p:cNvPr id="4" name="Dia számának helye 3"/>
          <p:cNvSpPr>
            <a:spLocks noGrp="1"/>
          </p:cNvSpPr>
          <p:nvPr>
            <p:ph type="sldNum" sz="quarter" idx="10"/>
          </p:nvPr>
        </p:nvSpPr>
        <p:spPr/>
        <p:txBody>
          <a:bodyPr/>
          <a:lstStyle/>
          <a:p>
            <a:pPr>
              <a:defRPr/>
            </a:pPr>
            <a:fld id="{C974F2F1-5498-4CD9-9B03-1AE4B5FB5E35}" type="slidenum">
              <a:rPr lang="hu-HU" smtClean="0"/>
              <a:pPr>
                <a:defRPr/>
              </a:pPr>
              <a:t>27</a:t>
            </a:fld>
            <a:endParaRPr lang="hu-HU"/>
          </a:p>
        </p:txBody>
      </p:sp>
    </p:spTree>
    <p:extLst>
      <p:ext uri="{BB962C8B-B14F-4D97-AF65-F5344CB8AC3E}">
        <p14:creationId xmlns:p14="http://schemas.microsoft.com/office/powerpoint/2010/main" val="2879036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err="1" smtClean="0"/>
              <a:t>Pearson</a:t>
            </a:r>
            <a:r>
              <a:rPr lang="hu-HU" dirty="0" smtClean="0"/>
              <a:t>, </a:t>
            </a:r>
            <a:r>
              <a:rPr lang="hu-HU" dirty="0" err="1" smtClean="0"/>
              <a:t>Nat</a:t>
            </a:r>
            <a:r>
              <a:rPr lang="hu-HU" dirty="0" smtClean="0"/>
              <a:t>. </a:t>
            </a:r>
            <a:r>
              <a:rPr lang="hu-HU" dirty="0" err="1" smtClean="0"/>
              <a:t>Rev</a:t>
            </a:r>
            <a:r>
              <a:rPr lang="hu-HU" dirty="0" smtClean="0"/>
              <a:t>. </a:t>
            </a:r>
            <a:r>
              <a:rPr lang="hu-HU" dirty="0" err="1" smtClean="0"/>
              <a:t>Genet</a:t>
            </a:r>
            <a:r>
              <a:rPr lang="hu-HU" dirty="0" smtClean="0"/>
              <a:t>. 2005, 6:</a:t>
            </a:r>
            <a:r>
              <a:rPr lang="hu-HU" baseline="0" dirty="0" smtClean="0"/>
              <a:t> 893.</a:t>
            </a:r>
            <a:endParaRPr lang="hu-HU" dirty="0"/>
          </a:p>
        </p:txBody>
      </p:sp>
      <p:sp>
        <p:nvSpPr>
          <p:cNvPr id="4" name="Dia számának helye 3"/>
          <p:cNvSpPr>
            <a:spLocks noGrp="1"/>
          </p:cNvSpPr>
          <p:nvPr>
            <p:ph type="sldNum" sz="quarter" idx="10"/>
          </p:nvPr>
        </p:nvSpPr>
        <p:spPr/>
        <p:txBody>
          <a:bodyPr/>
          <a:lstStyle/>
          <a:p>
            <a:pPr>
              <a:defRPr/>
            </a:pPr>
            <a:fld id="{C974F2F1-5498-4CD9-9B03-1AE4B5FB5E35}" type="slidenum">
              <a:rPr lang="hu-HU" smtClean="0"/>
              <a:pPr>
                <a:defRPr/>
              </a:pPr>
              <a:t>6</a:t>
            </a:fld>
            <a:endParaRPr lang="hu-HU"/>
          </a:p>
        </p:txBody>
      </p:sp>
    </p:spTree>
    <p:extLst>
      <p:ext uri="{BB962C8B-B14F-4D97-AF65-F5344CB8AC3E}">
        <p14:creationId xmlns:p14="http://schemas.microsoft.com/office/powerpoint/2010/main" val="7026478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err="1" smtClean="0"/>
              <a:t>Featherstone</a:t>
            </a:r>
            <a:r>
              <a:rPr lang="hu-HU" dirty="0" smtClean="0"/>
              <a:t>, </a:t>
            </a:r>
            <a:r>
              <a:rPr lang="hu-HU" dirty="0" err="1" smtClean="0"/>
              <a:t>Adv</a:t>
            </a:r>
            <a:r>
              <a:rPr lang="hu-HU" dirty="0" smtClean="0"/>
              <a:t>. </a:t>
            </a:r>
            <a:r>
              <a:rPr lang="hu-HU" dirty="0" err="1" smtClean="0"/>
              <a:t>Dev</a:t>
            </a:r>
            <a:r>
              <a:rPr lang="hu-HU" dirty="0" smtClean="0"/>
              <a:t>. </a:t>
            </a:r>
            <a:r>
              <a:rPr lang="hu-HU" dirty="0" err="1" smtClean="0"/>
              <a:t>Biol</a:t>
            </a:r>
            <a:r>
              <a:rPr lang="hu-HU" dirty="0" smtClean="0"/>
              <a:t>. </a:t>
            </a:r>
            <a:r>
              <a:rPr lang="hu-HU" dirty="0" err="1" smtClean="0"/>
              <a:t>Biochem</a:t>
            </a:r>
            <a:r>
              <a:rPr lang="hu-HU" dirty="0" smtClean="0"/>
              <a:t>.,</a:t>
            </a:r>
            <a:r>
              <a:rPr lang="hu-HU" baseline="0" dirty="0" smtClean="0"/>
              <a:t> 2003, 13:1.</a:t>
            </a:r>
            <a:endParaRPr lang="hu-HU" dirty="0"/>
          </a:p>
        </p:txBody>
      </p:sp>
      <p:sp>
        <p:nvSpPr>
          <p:cNvPr id="4" name="Dia számának helye 3"/>
          <p:cNvSpPr>
            <a:spLocks noGrp="1"/>
          </p:cNvSpPr>
          <p:nvPr>
            <p:ph type="sldNum" sz="quarter" idx="10"/>
          </p:nvPr>
        </p:nvSpPr>
        <p:spPr/>
        <p:txBody>
          <a:bodyPr/>
          <a:lstStyle/>
          <a:p>
            <a:pPr>
              <a:defRPr/>
            </a:pPr>
            <a:fld id="{C974F2F1-5498-4CD9-9B03-1AE4B5FB5E35}" type="slidenum">
              <a:rPr lang="hu-HU" smtClean="0"/>
              <a:pPr>
                <a:defRPr/>
              </a:pPr>
              <a:t>30</a:t>
            </a:fld>
            <a:endParaRPr lang="hu-HU"/>
          </a:p>
        </p:txBody>
      </p:sp>
    </p:spTree>
    <p:extLst>
      <p:ext uri="{BB962C8B-B14F-4D97-AF65-F5344CB8AC3E}">
        <p14:creationId xmlns:p14="http://schemas.microsoft.com/office/powerpoint/2010/main" val="1518451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err="1" smtClean="0"/>
              <a:t>Merabet</a:t>
            </a:r>
            <a:r>
              <a:rPr lang="hu-HU" dirty="0" smtClean="0"/>
              <a:t>, </a:t>
            </a:r>
            <a:r>
              <a:rPr lang="hu-HU" dirty="0" err="1" smtClean="0"/>
              <a:t>Bioessays</a:t>
            </a:r>
            <a:r>
              <a:rPr lang="hu-HU" dirty="0" smtClean="0"/>
              <a:t>, 2009, 31:500.</a:t>
            </a:r>
            <a:endParaRPr lang="hu-HU" dirty="0"/>
          </a:p>
        </p:txBody>
      </p:sp>
      <p:sp>
        <p:nvSpPr>
          <p:cNvPr id="4" name="Dia számának helye 3"/>
          <p:cNvSpPr>
            <a:spLocks noGrp="1"/>
          </p:cNvSpPr>
          <p:nvPr>
            <p:ph type="sldNum" sz="quarter" idx="10"/>
          </p:nvPr>
        </p:nvSpPr>
        <p:spPr/>
        <p:txBody>
          <a:bodyPr/>
          <a:lstStyle/>
          <a:p>
            <a:pPr>
              <a:defRPr/>
            </a:pPr>
            <a:fld id="{C974F2F1-5498-4CD9-9B03-1AE4B5FB5E35}" type="slidenum">
              <a:rPr lang="hu-HU" smtClean="0"/>
              <a:pPr>
                <a:defRPr/>
              </a:pPr>
              <a:t>31</a:t>
            </a:fld>
            <a:endParaRPr lang="hu-HU"/>
          </a:p>
        </p:txBody>
      </p:sp>
    </p:spTree>
    <p:extLst>
      <p:ext uri="{BB962C8B-B14F-4D97-AF65-F5344CB8AC3E}">
        <p14:creationId xmlns:p14="http://schemas.microsoft.com/office/powerpoint/2010/main" val="38019461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err="1" smtClean="0"/>
              <a:t>Hueber</a:t>
            </a:r>
            <a:r>
              <a:rPr lang="hu-HU" dirty="0" smtClean="0"/>
              <a:t>, </a:t>
            </a:r>
            <a:r>
              <a:rPr lang="hu-HU" dirty="0" err="1" smtClean="0"/>
              <a:t>Bioessays</a:t>
            </a:r>
            <a:r>
              <a:rPr lang="hu-HU" dirty="0" smtClean="0"/>
              <a:t>, 2008, 30: 965.</a:t>
            </a:r>
            <a:endParaRPr lang="hu-HU" dirty="0"/>
          </a:p>
        </p:txBody>
      </p:sp>
      <p:sp>
        <p:nvSpPr>
          <p:cNvPr id="4" name="Dia számának helye 3"/>
          <p:cNvSpPr>
            <a:spLocks noGrp="1"/>
          </p:cNvSpPr>
          <p:nvPr>
            <p:ph type="sldNum" sz="quarter" idx="10"/>
          </p:nvPr>
        </p:nvSpPr>
        <p:spPr/>
        <p:txBody>
          <a:bodyPr/>
          <a:lstStyle/>
          <a:p>
            <a:pPr>
              <a:defRPr/>
            </a:pPr>
            <a:fld id="{C974F2F1-5498-4CD9-9B03-1AE4B5FB5E35}" type="slidenum">
              <a:rPr lang="hu-HU" smtClean="0"/>
              <a:pPr>
                <a:defRPr/>
              </a:pPr>
              <a:t>32</a:t>
            </a:fld>
            <a:endParaRPr lang="hu-HU"/>
          </a:p>
        </p:txBody>
      </p:sp>
    </p:spTree>
    <p:extLst>
      <p:ext uri="{BB962C8B-B14F-4D97-AF65-F5344CB8AC3E}">
        <p14:creationId xmlns:p14="http://schemas.microsoft.com/office/powerpoint/2010/main" val="3856566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dirty="0" err="1" smtClean="0"/>
              <a:t>Pearson</a:t>
            </a:r>
            <a:r>
              <a:rPr lang="hu-HU" dirty="0" smtClean="0"/>
              <a:t>, </a:t>
            </a:r>
            <a:r>
              <a:rPr lang="hu-HU" dirty="0" err="1" smtClean="0"/>
              <a:t>Nat</a:t>
            </a:r>
            <a:r>
              <a:rPr lang="hu-HU" dirty="0" smtClean="0"/>
              <a:t>. </a:t>
            </a:r>
            <a:r>
              <a:rPr lang="hu-HU" dirty="0" err="1" smtClean="0"/>
              <a:t>Rev</a:t>
            </a:r>
            <a:r>
              <a:rPr lang="hu-HU" dirty="0" smtClean="0"/>
              <a:t>. </a:t>
            </a:r>
            <a:r>
              <a:rPr lang="hu-HU" dirty="0" err="1" smtClean="0"/>
              <a:t>Genet</a:t>
            </a:r>
            <a:r>
              <a:rPr lang="hu-HU" dirty="0" smtClean="0"/>
              <a:t>. 2005, </a:t>
            </a:r>
            <a:r>
              <a:rPr lang="hu-HU" dirty="0" err="1" smtClean="0"/>
              <a:t>Vol</a:t>
            </a:r>
            <a:r>
              <a:rPr lang="hu-HU" dirty="0" smtClean="0"/>
              <a:t> 6, </a:t>
            </a:r>
            <a:r>
              <a:rPr lang="hu-HU" dirty="0" err="1" smtClean="0"/>
              <a:t>Issue</a:t>
            </a:r>
            <a:r>
              <a:rPr lang="hu-HU" dirty="0" smtClean="0"/>
              <a:t> 12</a:t>
            </a:r>
          </a:p>
          <a:p>
            <a:endParaRPr lang="hu-HU" dirty="0"/>
          </a:p>
        </p:txBody>
      </p:sp>
      <p:sp>
        <p:nvSpPr>
          <p:cNvPr id="4" name="Dia számának helye 3"/>
          <p:cNvSpPr>
            <a:spLocks noGrp="1"/>
          </p:cNvSpPr>
          <p:nvPr>
            <p:ph type="sldNum" sz="quarter" idx="10"/>
          </p:nvPr>
        </p:nvSpPr>
        <p:spPr/>
        <p:txBody>
          <a:bodyPr/>
          <a:lstStyle/>
          <a:p>
            <a:pPr>
              <a:defRPr/>
            </a:pPr>
            <a:fld id="{C974F2F1-5498-4CD9-9B03-1AE4B5FB5E35}" type="slidenum">
              <a:rPr lang="hu-HU" smtClean="0"/>
              <a:pPr>
                <a:defRPr/>
              </a:pPr>
              <a:t>33</a:t>
            </a:fld>
            <a:endParaRPr lang="hu-HU"/>
          </a:p>
        </p:txBody>
      </p:sp>
    </p:spTree>
    <p:extLst>
      <p:ext uri="{BB962C8B-B14F-4D97-AF65-F5344CB8AC3E}">
        <p14:creationId xmlns:p14="http://schemas.microsoft.com/office/powerpoint/2010/main" val="19605628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dirty="0" err="1" smtClean="0"/>
              <a:t>Hueber</a:t>
            </a:r>
            <a:r>
              <a:rPr lang="hu-HU" dirty="0" smtClean="0"/>
              <a:t>, </a:t>
            </a:r>
            <a:r>
              <a:rPr lang="hu-HU" dirty="0" err="1" smtClean="0"/>
              <a:t>Bioessays</a:t>
            </a:r>
            <a:r>
              <a:rPr lang="hu-HU" dirty="0" smtClean="0"/>
              <a:t>, 2008, 30: 965.</a:t>
            </a:r>
          </a:p>
          <a:p>
            <a:endParaRPr lang="hu-HU" dirty="0"/>
          </a:p>
        </p:txBody>
      </p:sp>
      <p:sp>
        <p:nvSpPr>
          <p:cNvPr id="4" name="Dia számának helye 3"/>
          <p:cNvSpPr>
            <a:spLocks noGrp="1"/>
          </p:cNvSpPr>
          <p:nvPr>
            <p:ph type="sldNum" sz="quarter" idx="10"/>
          </p:nvPr>
        </p:nvSpPr>
        <p:spPr/>
        <p:txBody>
          <a:bodyPr/>
          <a:lstStyle/>
          <a:p>
            <a:pPr>
              <a:defRPr/>
            </a:pPr>
            <a:fld id="{C974F2F1-5498-4CD9-9B03-1AE4B5FB5E35}" type="slidenum">
              <a:rPr lang="hu-HU" smtClean="0"/>
              <a:pPr>
                <a:defRPr/>
              </a:pPr>
              <a:t>34</a:t>
            </a:fld>
            <a:endParaRPr lang="hu-HU"/>
          </a:p>
        </p:txBody>
      </p:sp>
    </p:spTree>
    <p:extLst>
      <p:ext uri="{BB962C8B-B14F-4D97-AF65-F5344CB8AC3E}">
        <p14:creationId xmlns:p14="http://schemas.microsoft.com/office/powerpoint/2010/main" val="18277392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err="1" smtClean="0"/>
              <a:t>Passner</a:t>
            </a:r>
            <a:r>
              <a:rPr lang="hu-HU" dirty="0" smtClean="0"/>
              <a:t>, </a:t>
            </a:r>
            <a:r>
              <a:rPr lang="hu-HU" dirty="0" err="1" smtClean="0"/>
              <a:t>Nature</a:t>
            </a:r>
            <a:r>
              <a:rPr lang="hu-HU" dirty="0" smtClean="0"/>
              <a:t>, 1999, </a:t>
            </a:r>
            <a:r>
              <a:rPr lang="hu-HU" dirty="0" err="1" smtClean="0"/>
              <a:t>Vol</a:t>
            </a:r>
            <a:r>
              <a:rPr lang="hu-HU" dirty="0" smtClean="0"/>
              <a:t> 397, 714.</a:t>
            </a:r>
            <a:endParaRPr lang="hu-HU" dirty="0"/>
          </a:p>
        </p:txBody>
      </p:sp>
      <p:sp>
        <p:nvSpPr>
          <p:cNvPr id="4" name="Dia számának helye 3"/>
          <p:cNvSpPr>
            <a:spLocks noGrp="1"/>
          </p:cNvSpPr>
          <p:nvPr>
            <p:ph type="sldNum" sz="quarter" idx="10"/>
          </p:nvPr>
        </p:nvSpPr>
        <p:spPr/>
        <p:txBody>
          <a:bodyPr/>
          <a:lstStyle/>
          <a:p>
            <a:pPr>
              <a:defRPr/>
            </a:pPr>
            <a:fld id="{C974F2F1-5498-4CD9-9B03-1AE4B5FB5E35}" type="slidenum">
              <a:rPr lang="hu-HU" smtClean="0"/>
              <a:pPr>
                <a:defRPr/>
              </a:pPr>
              <a:t>35</a:t>
            </a:fld>
            <a:endParaRPr lang="hu-HU"/>
          </a:p>
        </p:txBody>
      </p:sp>
    </p:spTree>
    <p:extLst>
      <p:ext uri="{BB962C8B-B14F-4D97-AF65-F5344CB8AC3E}">
        <p14:creationId xmlns:p14="http://schemas.microsoft.com/office/powerpoint/2010/main" val="17330802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dirty="0" err="1" smtClean="0"/>
              <a:t>Passner</a:t>
            </a:r>
            <a:r>
              <a:rPr lang="hu-HU" dirty="0" smtClean="0"/>
              <a:t>, </a:t>
            </a:r>
            <a:r>
              <a:rPr lang="hu-HU" dirty="0" err="1" smtClean="0"/>
              <a:t>Nature</a:t>
            </a:r>
            <a:r>
              <a:rPr lang="hu-HU" dirty="0" smtClean="0"/>
              <a:t>, 1999, </a:t>
            </a:r>
            <a:r>
              <a:rPr lang="hu-HU" dirty="0" err="1" smtClean="0"/>
              <a:t>Vol</a:t>
            </a:r>
            <a:r>
              <a:rPr lang="hu-HU" dirty="0" smtClean="0"/>
              <a:t> 397, 714.</a:t>
            </a:r>
          </a:p>
          <a:p>
            <a:endParaRPr lang="hu-HU" dirty="0"/>
          </a:p>
        </p:txBody>
      </p:sp>
      <p:sp>
        <p:nvSpPr>
          <p:cNvPr id="4" name="Dia számának helye 3"/>
          <p:cNvSpPr>
            <a:spLocks noGrp="1"/>
          </p:cNvSpPr>
          <p:nvPr>
            <p:ph type="sldNum" sz="quarter" idx="10"/>
          </p:nvPr>
        </p:nvSpPr>
        <p:spPr/>
        <p:txBody>
          <a:bodyPr/>
          <a:lstStyle/>
          <a:p>
            <a:pPr>
              <a:defRPr/>
            </a:pPr>
            <a:fld id="{C974F2F1-5498-4CD9-9B03-1AE4B5FB5E35}" type="slidenum">
              <a:rPr lang="hu-HU" smtClean="0"/>
              <a:pPr>
                <a:defRPr/>
              </a:pPr>
              <a:t>36</a:t>
            </a:fld>
            <a:endParaRPr lang="hu-HU"/>
          </a:p>
        </p:txBody>
      </p:sp>
    </p:spTree>
    <p:extLst>
      <p:ext uri="{BB962C8B-B14F-4D97-AF65-F5344CB8AC3E}">
        <p14:creationId xmlns:p14="http://schemas.microsoft.com/office/powerpoint/2010/main" val="28522506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dirty="0" err="1" smtClean="0"/>
              <a:t>Hueber</a:t>
            </a:r>
            <a:r>
              <a:rPr lang="hu-HU" dirty="0" smtClean="0"/>
              <a:t>, </a:t>
            </a:r>
            <a:r>
              <a:rPr lang="hu-HU" dirty="0" err="1" smtClean="0"/>
              <a:t>Bioessays</a:t>
            </a:r>
            <a:r>
              <a:rPr lang="hu-HU" dirty="0" smtClean="0"/>
              <a:t>, 2008, 30: 965.</a:t>
            </a:r>
          </a:p>
          <a:p>
            <a:endParaRPr lang="hu-HU" dirty="0"/>
          </a:p>
        </p:txBody>
      </p:sp>
      <p:sp>
        <p:nvSpPr>
          <p:cNvPr id="4" name="Dia számának helye 3"/>
          <p:cNvSpPr>
            <a:spLocks noGrp="1"/>
          </p:cNvSpPr>
          <p:nvPr>
            <p:ph type="sldNum" sz="quarter" idx="10"/>
          </p:nvPr>
        </p:nvSpPr>
        <p:spPr/>
        <p:txBody>
          <a:bodyPr/>
          <a:lstStyle/>
          <a:p>
            <a:pPr>
              <a:defRPr/>
            </a:pPr>
            <a:fld id="{C974F2F1-5498-4CD9-9B03-1AE4B5FB5E35}" type="slidenum">
              <a:rPr lang="hu-HU" smtClean="0"/>
              <a:pPr>
                <a:defRPr/>
              </a:pPr>
              <a:t>38</a:t>
            </a:fld>
            <a:endParaRPr lang="hu-HU"/>
          </a:p>
        </p:txBody>
      </p:sp>
    </p:spTree>
    <p:extLst>
      <p:ext uri="{BB962C8B-B14F-4D97-AF65-F5344CB8AC3E}">
        <p14:creationId xmlns:p14="http://schemas.microsoft.com/office/powerpoint/2010/main" val="21956219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dirty="0" err="1" smtClean="0"/>
              <a:t>Hueber</a:t>
            </a:r>
            <a:r>
              <a:rPr lang="hu-HU" dirty="0" smtClean="0"/>
              <a:t>, </a:t>
            </a:r>
            <a:r>
              <a:rPr lang="hu-HU" dirty="0" err="1" smtClean="0"/>
              <a:t>Bioessays</a:t>
            </a:r>
            <a:r>
              <a:rPr lang="hu-HU" dirty="0" smtClean="0"/>
              <a:t>, 2008, 30: 965.</a:t>
            </a:r>
          </a:p>
          <a:p>
            <a:endParaRPr lang="hu-HU" dirty="0"/>
          </a:p>
        </p:txBody>
      </p:sp>
      <p:sp>
        <p:nvSpPr>
          <p:cNvPr id="4" name="Dia számának helye 3"/>
          <p:cNvSpPr>
            <a:spLocks noGrp="1"/>
          </p:cNvSpPr>
          <p:nvPr>
            <p:ph type="sldNum" sz="quarter" idx="10"/>
          </p:nvPr>
        </p:nvSpPr>
        <p:spPr/>
        <p:txBody>
          <a:bodyPr/>
          <a:lstStyle/>
          <a:p>
            <a:pPr>
              <a:defRPr/>
            </a:pPr>
            <a:fld id="{C974F2F1-5498-4CD9-9B03-1AE4B5FB5E35}" type="slidenum">
              <a:rPr lang="hu-HU" smtClean="0"/>
              <a:pPr>
                <a:defRPr/>
              </a:pPr>
              <a:t>39</a:t>
            </a:fld>
            <a:endParaRPr lang="hu-HU"/>
          </a:p>
        </p:txBody>
      </p:sp>
    </p:spTree>
    <p:extLst>
      <p:ext uri="{BB962C8B-B14F-4D97-AF65-F5344CB8AC3E}">
        <p14:creationId xmlns:p14="http://schemas.microsoft.com/office/powerpoint/2010/main" val="10573553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sz="1200" b="0" dirty="0" err="1" smtClean="0">
                <a:latin typeface="Arial" charset="0"/>
              </a:rPr>
              <a:t>Deschamps</a:t>
            </a:r>
            <a:r>
              <a:rPr lang="hu-HU" sz="1200" b="0" dirty="0" smtClean="0">
                <a:latin typeface="Arial" charset="0"/>
              </a:rPr>
              <a:t>, </a:t>
            </a:r>
            <a:r>
              <a:rPr lang="hu-HU" sz="1200" b="0" dirty="0" err="1" smtClean="0">
                <a:latin typeface="Arial" charset="0"/>
              </a:rPr>
              <a:t>Development</a:t>
            </a:r>
            <a:r>
              <a:rPr lang="hu-HU" sz="1200" b="0" dirty="0" smtClean="0">
                <a:latin typeface="Arial" charset="0"/>
              </a:rPr>
              <a:t> 132, 2931-2942</a:t>
            </a:r>
            <a:endParaRPr lang="hu-HU" sz="1200" b="0" dirty="0">
              <a:latin typeface="Arial" charset="0"/>
            </a:endParaRPr>
          </a:p>
        </p:txBody>
      </p:sp>
      <p:sp>
        <p:nvSpPr>
          <p:cNvPr id="4" name="Dia számának helye 3"/>
          <p:cNvSpPr>
            <a:spLocks noGrp="1"/>
          </p:cNvSpPr>
          <p:nvPr>
            <p:ph type="sldNum" sz="quarter" idx="10"/>
          </p:nvPr>
        </p:nvSpPr>
        <p:spPr/>
        <p:txBody>
          <a:bodyPr/>
          <a:lstStyle/>
          <a:p>
            <a:pPr>
              <a:defRPr/>
            </a:pPr>
            <a:fld id="{C974F2F1-5498-4CD9-9B03-1AE4B5FB5E35}" type="slidenum">
              <a:rPr lang="hu-HU" smtClean="0"/>
              <a:pPr>
                <a:defRPr/>
              </a:pPr>
              <a:t>43</a:t>
            </a:fld>
            <a:endParaRPr lang="hu-HU"/>
          </a:p>
        </p:txBody>
      </p:sp>
    </p:spTree>
    <p:extLst>
      <p:ext uri="{BB962C8B-B14F-4D97-AF65-F5344CB8AC3E}">
        <p14:creationId xmlns:p14="http://schemas.microsoft.com/office/powerpoint/2010/main" val="912208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err="1" smtClean="0"/>
              <a:t>Fig</a:t>
            </a:r>
            <a:r>
              <a:rPr lang="hu-HU" dirty="0" smtClean="0"/>
              <a:t>. 3.6: WJ </a:t>
            </a:r>
            <a:r>
              <a:rPr lang="hu-HU" dirty="0" err="1" smtClean="0"/>
              <a:t>Gehring</a:t>
            </a:r>
            <a:r>
              <a:rPr lang="hu-HU" dirty="0" smtClean="0"/>
              <a:t>, Master </a:t>
            </a:r>
            <a:r>
              <a:rPr lang="hu-HU" dirty="0" err="1" smtClean="0"/>
              <a:t>control</a:t>
            </a:r>
            <a:r>
              <a:rPr lang="hu-HU" dirty="0" smtClean="0"/>
              <a:t> </a:t>
            </a:r>
            <a:r>
              <a:rPr lang="hu-HU" dirty="0" err="1" smtClean="0"/>
              <a:t>genes</a:t>
            </a:r>
            <a:r>
              <a:rPr lang="hu-HU" dirty="0" smtClean="0"/>
              <a:t> in </a:t>
            </a:r>
            <a:r>
              <a:rPr lang="hu-HU" dirty="0" err="1" smtClean="0"/>
              <a:t>development</a:t>
            </a:r>
            <a:r>
              <a:rPr lang="hu-HU" dirty="0" smtClean="0"/>
              <a:t> and </a:t>
            </a:r>
            <a:r>
              <a:rPr lang="hu-HU" dirty="0" err="1" smtClean="0"/>
              <a:t>evolution</a:t>
            </a:r>
            <a:r>
              <a:rPr lang="hu-HU" dirty="0" smtClean="0"/>
              <a:t>: </a:t>
            </a:r>
            <a:r>
              <a:rPr lang="hu-HU" dirty="0" err="1" smtClean="0"/>
              <a:t>the</a:t>
            </a:r>
            <a:r>
              <a:rPr lang="hu-HU" dirty="0" smtClean="0"/>
              <a:t> </a:t>
            </a:r>
            <a:r>
              <a:rPr lang="hu-HU" dirty="0" err="1" smtClean="0"/>
              <a:t>homeobox</a:t>
            </a:r>
            <a:r>
              <a:rPr lang="hu-HU" dirty="0" smtClean="0"/>
              <a:t> story, YUP, 1998</a:t>
            </a:r>
            <a:endParaRPr lang="hu-HU" dirty="0"/>
          </a:p>
        </p:txBody>
      </p:sp>
      <p:sp>
        <p:nvSpPr>
          <p:cNvPr id="4" name="Dia számának helye 3"/>
          <p:cNvSpPr>
            <a:spLocks noGrp="1"/>
          </p:cNvSpPr>
          <p:nvPr>
            <p:ph type="sldNum" sz="quarter" idx="10"/>
          </p:nvPr>
        </p:nvSpPr>
        <p:spPr/>
        <p:txBody>
          <a:bodyPr/>
          <a:lstStyle/>
          <a:p>
            <a:pPr>
              <a:defRPr/>
            </a:pPr>
            <a:fld id="{C974F2F1-5498-4CD9-9B03-1AE4B5FB5E35}" type="slidenum">
              <a:rPr lang="hu-HU" smtClean="0"/>
              <a:pPr>
                <a:defRPr/>
              </a:pPr>
              <a:t>7</a:t>
            </a:fld>
            <a:endParaRPr lang="hu-HU"/>
          </a:p>
        </p:txBody>
      </p:sp>
    </p:spTree>
    <p:extLst>
      <p:ext uri="{BB962C8B-B14F-4D97-AF65-F5344CB8AC3E}">
        <p14:creationId xmlns:p14="http://schemas.microsoft.com/office/powerpoint/2010/main" val="28916162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2"/>
          <p:cNvSpPr>
            <a:spLocks noGrp="1" noRot="1" noChangeAspect="1" noChangeArrowheads="1" noTextEdit="1"/>
          </p:cNvSpPr>
          <p:nvPr>
            <p:ph type="sldImg"/>
          </p:nvPr>
        </p:nvSpPr>
        <p:spPr>
          <a:ln/>
        </p:spPr>
      </p:sp>
      <p:sp>
        <p:nvSpPr>
          <p:cNvPr id="352258"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sz="1200" dirty="0" err="1" smtClean="0">
                <a:latin typeface="Arial" charset="0"/>
              </a:rPr>
              <a:t>Kmita</a:t>
            </a:r>
            <a:r>
              <a:rPr lang="hu-HU" sz="1200" dirty="0" smtClean="0">
                <a:latin typeface="Arial" charset="0"/>
              </a:rPr>
              <a:t>, Science 301,  18 </a:t>
            </a:r>
            <a:r>
              <a:rPr lang="hu-HU" sz="1200" dirty="0" err="1" smtClean="0">
                <a:latin typeface="Arial" charset="0"/>
              </a:rPr>
              <a:t>July</a:t>
            </a:r>
            <a:r>
              <a:rPr lang="hu-HU" sz="1200" dirty="0" smtClean="0">
                <a:latin typeface="Arial" charset="0"/>
              </a:rPr>
              <a:t> 2003</a:t>
            </a:r>
          </a:p>
          <a:p>
            <a:endParaRPr lang="hu-HU" dirty="0" smtClean="0"/>
          </a:p>
          <a:p>
            <a:endParaRPr lang="hu-HU" dirty="0" smtClean="0"/>
          </a:p>
          <a:p>
            <a:r>
              <a:rPr lang="hu-HU" dirty="0" smtClean="0"/>
              <a:t>[(B) </a:t>
            </a:r>
            <a:r>
              <a:rPr lang="hu-HU" dirty="0" err="1" smtClean="0"/>
              <a:t>to</a:t>
            </a:r>
            <a:r>
              <a:rPr lang="hu-HU" dirty="0" smtClean="0"/>
              <a:t> (D)] </a:t>
            </a:r>
            <a:r>
              <a:rPr lang="hu-HU" dirty="0" err="1" smtClean="0"/>
              <a:t>Molecular</a:t>
            </a:r>
            <a:r>
              <a:rPr lang="hu-HU" dirty="0" smtClean="0"/>
              <a:t> </a:t>
            </a:r>
            <a:r>
              <a:rPr lang="hu-HU" dirty="0" err="1" smtClean="0"/>
              <a:t>mechanisms</a:t>
            </a:r>
            <a:r>
              <a:rPr lang="hu-HU" dirty="0" smtClean="0"/>
              <a:t> </a:t>
            </a:r>
            <a:r>
              <a:rPr lang="hu-HU" dirty="0" err="1" smtClean="0"/>
              <a:t>proposed</a:t>
            </a:r>
            <a:r>
              <a:rPr lang="hu-HU" dirty="0" smtClean="0"/>
              <a:t> </a:t>
            </a:r>
            <a:r>
              <a:rPr lang="hu-HU" dirty="0" err="1" smtClean="0"/>
              <a:t>for</a:t>
            </a:r>
            <a:r>
              <a:rPr lang="hu-HU" dirty="0" smtClean="0"/>
              <a:t> </a:t>
            </a:r>
            <a:r>
              <a:rPr lang="hu-HU" dirty="0" err="1" smtClean="0"/>
              <a:t>colinear</a:t>
            </a:r>
            <a:r>
              <a:rPr lang="hu-HU" dirty="0" smtClean="0"/>
              <a:t> </a:t>
            </a:r>
            <a:r>
              <a:rPr lang="hu-HU" dirty="0" err="1" smtClean="0"/>
              <a:t>activation</a:t>
            </a:r>
            <a:r>
              <a:rPr lang="hu-HU" dirty="0" smtClean="0"/>
              <a:t>. A </a:t>
            </a:r>
            <a:r>
              <a:rPr lang="hu-HU" dirty="0" err="1" smtClean="0"/>
              <a:t>time-based</a:t>
            </a:r>
            <a:r>
              <a:rPr lang="hu-HU" dirty="0" smtClean="0"/>
              <a:t> </a:t>
            </a:r>
            <a:r>
              <a:rPr lang="hu-HU" dirty="0" err="1" smtClean="0"/>
              <a:t>activation</a:t>
            </a:r>
            <a:r>
              <a:rPr lang="hu-HU" dirty="0" smtClean="0"/>
              <a:t> </a:t>
            </a:r>
            <a:r>
              <a:rPr lang="hu-HU" dirty="0" err="1" smtClean="0"/>
              <a:t>may</a:t>
            </a:r>
            <a:r>
              <a:rPr lang="hu-HU" dirty="0" smtClean="0"/>
              <a:t> </a:t>
            </a:r>
            <a:r>
              <a:rPr lang="hu-HU" dirty="0" err="1" smtClean="0"/>
              <a:t>derive</a:t>
            </a:r>
            <a:r>
              <a:rPr lang="hu-HU" dirty="0" smtClean="0"/>
              <a:t> </a:t>
            </a:r>
            <a:r>
              <a:rPr lang="hu-HU" dirty="0" err="1" smtClean="0"/>
              <a:t>from</a:t>
            </a:r>
            <a:r>
              <a:rPr lang="hu-HU" dirty="0" smtClean="0"/>
              <a:t> </a:t>
            </a:r>
            <a:r>
              <a:rPr lang="hu-HU" dirty="0" err="1" smtClean="0"/>
              <a:t>the</a:t>
            </a:r>
            <a:r>
              <a:rPr lang="hu-HU" dirty="0" smtClean="0"/>
              <a:t> </a:t>
            </a:r>
            <a:r>
              <a:rPr lang="hu-HU" dirty="0" err="1" smtClean="0"/>
              <a:t>gradual</a:t>
            </a:r>
            <a:r>
              <a:rPr lang="hu-HU" dirty="0" smtClean="0"/>
              <a:t> </a:t>
            </a:r>
            <a:r>
              <a:rPr lang="hu-HU" dirty="0" err="1" smtClean="0"/>
              <a:t>accessibility</a:t>
            </a:r>
            <a:r>
              <a:rPr lang="hu-HU" dirty="0" smtClean="0"/>
              <a:t> of </a:t>
            </a:r>
            <a:r>
              <a:rPr lang="hu-HU" dirty="0" err="1" smtClean="0"/>
              <a:t>genes</a:t>
            </a:r>
            <a:r>
              <a:rPr lang="hu-HU" dirty="0" smtClean="0"/>
              <a:t> </a:t>
            </a:r>
            <a:r>
              <a:rPr lang="hu-HU" dirty="0" err="1" smtClean="0"/>
              <a:t>to</a:t>
            </a:r>
            <a:r>
              <a:rPr lang="hu-HU" dirty="0" smtClean="0"/>
              <a:t> </a:t>
            </a:r>
            <a:r>
              <a:rPr lang="hu-HU" dirty="0" err="1" smtClean="0"/>
              <a:t>the</a:t>
            </a:r>
            <a:r>
              <a:rPr lang="hu-HU" dirty="0" smtClean="0"/>
              <a:t> </a:t>
            </a:r>
            <a:r>
              <a:rPr lang="hu-HU" dirty="0" err="1" smtClean="0"/>
              <a:t>transcription</a:t>
            </a:r>
            <a:r>
              <a:rPr lang="hu-HU" dirty="0" smtClean="0"/>
              <a:t> </a:t>
            </a:r>
            <a:r>
              <a:rPr lang="hu-HU" dirty="0" err="1" smtClean="0"/>
              <a:t>machinery</a:t>
            </a:r>
            <a:r>
              <a:rPr lang="hu-HU" dirty="0" smtClean="0"/>
              <a:t> (</a:t>
            </a:r>
            <a:r>
              <a:rPr lang="hu-HU" b="1" dirty="0" smtClean="0"/>
              <a:t>B</a:t>
            </a:r>
            <a:r>
              <a:rPr lang="hu-HU" dirty="0" smtClean="0"/>
              <a:t>), </a:t>
            </a:r>
            <a:r>
              <a:rPr lang="hu-HU" dirty="0" err="1" smtClean="0"/>
              <a:t>through</a:t>
            </a:r>
            <a:r>
              <a:rPr lang="hu-HU" dirty="0" smtClean="0"/>
              <a:t> </a:t>
            </a:r>
            <a:r>
              <a:rPr lang="hu-HU" dirty="0" err="1" smtClean="0"/>
              <a:t>progressive</a:t>
            </a:r>
            <a:r>
              <a:rPr lang="hu-HU" dirty="0" smtClean="0"/>
              <a:t> </a:t>
            </a:r>
            <a:r>
              <a:rPr lang="hu-HU" dirty="0" err="1" smtClean="0"/>
              <a:t>chromatin</a:t>
            </a:r>
            <a:r>
              <a:rPr lang="hu-HU" dirty="0" smtClean="0"/>
              <a:t> </a:t>
            </a:r>
            <a:r>
              <a:rPr lang="hu-HU" dirty="0" err="1" smtClean="0"/>
              <a:t>remodeling</a:t>
            </a:r>
            <a:r>
              <a:rPr lang="hu-HU" dirty="0" smtClean="0"/>
              <a:t>. In </a:t>
            </a:r>
            <a:r>
              <a:rPr lang="hu-HU" dirty="0" err="1" smtClean="0"/>
              <a:t>this</a:t>
            </a:r>
            <a:r>
              <a:rPr lang="hu-HU" dirty="0" smtClean="0"/>
              <a:t> </a:t>
            </a:r>
            <a:r>
              <a:rPr lang="hu-HU" dirty="0" err="1" smtClean="0"/>
              <a:t>model</a:t>
            </a:r>
            <a:r>
              <a:rPr lang="hu-HU" dirty="0" smtClean="0"/>
              <a:t>, </a:t>
            </a:r>
            <a:r>
              <a:rPr lang="hu-HU" dirty="0" err="1" smtClean="0"/>
              <a:t>genes</a:t>
            </a:r>
            <a:r>
              <a:rPr lang="hu-HU" dirty="0" smtClean="0"/>
              <a:t> </a:t>
            </a:r>
            <a:r>
              <a:rPr lang="hu-HU" dirty="0" err="1" smtClean="0"/>
              <a:t>are</a:t>
            </a:r>
            <a:r>
              <a:rPr lang="hu-HU" dirty="0" smtClean="0"/>
              <a:t> </a:t>
            </a:r>
            <a:r>
              <a:rPr lang="hu-HU" dirty="0" err="1" smtClean="0"/>
              <a:t>initially</a:t>
            </a:r>
            <a:r>
              <a:rPr lang="hu-HU" dirty="0" smtClean="0"/>
              <a:t> </a:t>
            </a:r>
            <a:r>
              <a:rPr lang="hu-HU" dirty="0" err="1" smtClean="0"/>
              <a:t>silenced</a:t>
            </a:r>
            <a:r>
              <a:rPr lang="hu-HU" dirty="0" smtClean="0"/>
              <a:t> </a:t>
            </a:r>
            <a:r>
              <a:rPr lang="hu-HU" dirty="0" err="1" smtClean="0"/>
              <a:t>to</a:t>
            </a:r>
            <a:r>
              <a:rPr lang="hu-HU" dirty="0" smtClean="0"/>
              <a:t> </a:t>
            </a:r>
            <a:r>
              <a:rPr lang="hu-HU" dirty="0" err="1" smtClean="0"/>
              <a:t>become</a:t>
            </a:r>
            <a:r>
              <a:rPr lang="hu-HU" dirty="0" smtClean="0"/>
              <a:t> </a:t>
            </a:r>
            <a:r>
              <a:rPr lang="hu-HU" dirty="0" err="1" smtClean="0"/>
              <a:t>progressively</a:t>
            </a:r>
            <a:endParaRPr lang="hu-HU" dirty="0" smtClean="0"/>
          </a:p>
          <a:p>
            <a:r>
              <a:rPr lang="hu-HU" dirty="0" err="1" smtClean="0"/>
              <a:t>accessible</a:t>
            </a:r>
            <a:r>
              <a:rPr lang="hu-HU" dirty="0" smtClean="0"/>
              <a:t>. </a:t>
            </a:r>
            <a:r>
              <a:rPr lang="hu-HU" dirty="0" err="1" smtClean="0"/>
              <a:t>Alternatively</a:t>
            </a:r>
            <a:r>
              <a:rPr lang="hu-HU" dirty="0" smtClean="0"/>
              <a:t>, </a:t>
            </a:r>
            <a:r>
              <a:rPr lang="hu-HU" dirty="0" err="1" smtClean="0"/>
              <a:t>interspersed</a:t>
            </a:r>
            <a:r>
              <a:rPr lang="hu-HU" dirty="0" smtClean="0"/>
              <a:t> </a:t>
            </a:r>
            <a:r>
              <a:rPr lang="hu-HU" dirty="0" err="1" smtClean="0"/>
              <a:t>locally</a:t>
            </a:r>
            <a:r>
              <a:rPr lang="hu-HU" dirty="0" smtClean="0"/>
              <a:t> </a:t>
            </a:r>
            <a:r>
              <a:rPr lang="hu-HU" dirty="0" err="1" smtClean="0"/>
              <a:t>acting</a:t>
            </a:r>
            <a:r>
              <a:rPr lang="hu-HU" dirty="0" smtClean="0"/>
              <a:t> </a:t>
            </a:r>
            <a:r>
              <a:rPr lang="hu-HU" dirty="0" err="1" smtClean="0"/>
              <a:t>cis-regulatory</a:t>
            </a:r>
            <a:r>
              <a:rPr lang="hu-HU" dirty="0" smtClean="0"/>
              <a:t> </a:t>
            </a:r>
            <a:r>
              <a:rPr lang="hu-HU" dirty="0" err="1" smtClean="0"/>
              <a:t>sequences</a:t>
            </a:r>
            <a:r>
              <a:rPr lang="hu-HU" dirty="0" smtClean="0"/>
              <a:t> </a:t>
            </a:r>
            <a:r>
              <a:rPr lang="hu-HU" dirty="0" err="1" smtClean="0"/>
              <a:t>could</a:t>
            </a:r>
            <a:r>
              <a:rPr lang="hu-HU" dirty="0" smtClean="0"/>
              <a:t> </a:t>
            </a:r>
            <a:r>
              <a:rPr lang="hu-HU" dirty="0" err="1" smtClean="0"/>
              <a:t>implement</a:t>
            </a:r>
            <a:r>
              <a:rPr lang="hu-HU" dirty="0" smtClean="0"/>
              <a:t> </a:t>
            </a:r>
            <a:r>
              <a:rPr lang="hu-HU" dirty="0" err="1" smtClean="0"/>
              <a:t>colinear</a:t>
            </a:r>
            <a:r>
              <a:rPr lang="hu-HU" dirty="0" smtClean="0"/>
              <a:t> </a:t>
            </a:r>
            <a:r>
              <a:rPr lang="hu-HU" dirty="0" err="1" smtClean="0"/>
              <a:t>expression</a:t>
            </a:r>
            <a:r>
              <a:rPr lang="hu-HU" dirty="0" smtClean="0"/>
              <a:t> (</a:t>
            </a:r>
            <a:r>
              <a:rPr lang="hu-HU" b="1" dirty="0" smtClean="0"/>
              <a:t>C</a:t>
            </a:r>
            <a:r>
              <a:rPr lang="hu-HU" dirty="0" smtClean="0"/>
              <a:t>), </a:t>
            </a:r>
            <a:r>
              <a:rPr lang="hu-HU" dirty="0" err="1" smtClean="0"/>
              <a:t>for</a:t>
            </a:r>
            <a:r>
              <a:rPr lang="hu-HU" dirty="0" smtClean="0"/>
              <a:t> </a:t>
            </a:r>
            <a:r>
              <a:rPr lang="hu-HU" dirty="0" err="1" smtClean="0"/>
              <a:t>instance</a:t>
            </a:r>
            <a:r>
              <a:rPr lang="hu-HU" dirty="0" smtClean="0"/>
              <a:t> </a:t>
            </a:r>
            <a:r>
              <a:rPr lang="hu-HU" dirty="0" err="1" smtClean="0"/>
              <a:t>by</a:t>
            </a:r>
            <a:r>
              <a:rPr lang="hu-HU" dirty="0" smtClean="0"/>
              <a:t> displaying</a:t>
            </a:r>
          </a:p>
          <a:p>
            <a:r>
              <a:rPr lang="hu-HU" dirty="0" err="1" smtClean="0"/>
              <a:t>graded</a:t>
            </a:r>
            <a:r>
              <a:rPr lang="hu-HU" dirty="0" smtClean="0"/>
              <a:t> </a:t>
            </a:r>
            <a:r>
              <a:rPr lang="hu-HU" dirty="0" err="1" smtClean="0"/>
              <a:t>affinities</a:t>
            </a:r>
            <a:r>
              <a:rPr lang="hu-HU" dirty="0" smtClean="0"/>
              <a:t> (</a:t>
            </a:r>
            <a:r>
              <a:rPr lang="hu-HU" dirty="0" err="1" smtClean="0"/>
              <a:t>green</a:t>
            </a:r>
            <a:r>
              <a:rPr lang="hu-HU" dirty="0" smtClean="0"/>
              <a:t> </a:t>
            </a:r>
            <a:r>
              <a:rPr lang="hu-HU" dirty="0" err="1" smtClean="0"/>
              <a:t>or</a:t>
            </a:r>
            <a:r>
              <a:rPr lang="hu-HU" dirty="0" smtClean="0"/>
              <a:t> </a:t>
            </a:r>
            <a:r>
              <a:rPr lang="hu-HU" dirty="0" err="1" smtClean="0"/>
              <a:t>yellow</a:t>
            </a:r>
            <a:r>
              <a:rPr lang="hu-HU" dirty="0" smtClean="0"/>
              <a:t> </a:t>
            </a:r>
            <a:r>
              <a:rPr lang="hu-HU" dirty="0" err="1" smtClean="0"/>
              <a:t>arrows</a:t>
            </a:r>
            <a:r>
              <a:rPr lang="hu-HU" dirty="0" smtClean="0"/>
              <a:t>) </a:t>
            </a:r>
            <a:r>
              <a:rPr lang="hu-HU" dirty="0" err="1" smtClean="0"/>
              <a:t>or</a:t>
            </a:r>
            <a:r>
              <a:rPr lang="hu-HU" dirty="0" smtClean="0"/>
              <a:t> </a:t>
            </a:r>
            <a:r>
              <a:rPr lang="hu-HU" dirty="0" err="1" smtClean="0"/>
              <a:t>various</a:t>
            </a:r>
            <a:r>
              <a:rPr lang="hu-HU" dirty="0" smtClean="0"/>
              <a:t> </a:t>
            </a:r>
            <a:r>
              <a:rPr lang="hu-HU" dirty="0" err="1" smtClean="0"/>
              <a:t>specificities</a:t>
            </a:r>
            <a:r>
              <a:rPr lang="hu-HU" dirty="0" smtClean="0"/>
              <a:t> </a:t>
            </a:r>
            <a:r>
              <a:rPr lang="hu-HU" dirty="0" err="1" smtClean="0"/>
              <a:t>for</a:t>
            </a:r>
            <a:r>
              <a:rPr lang="hu-HU" dirty="0" smtClean="0"/>
              <a:t> </a:t>
            </a:r>
            <a:r>
              <a:rPr lang="hu-HU" dirty="0" err="1" smtClean="0"/>
              <a:t>upstream</a:t>
            </a:r>
            <a:r>
              <a:rPr lang="hu-HU" dirty="0" smtClean="0"/>
              <a:t> regulators [</a:t>
            </a:r>
            <a:r>
              <a:rPr lang="hu-HU" dirty="0" err="1" smtClean="0"/>
              <a:t>stars</a:t>
            </a:r>
            <a:r>
              <a:rPr lang="hu-HU" dirty="0" smtClean="0"/>
              <a:t> in (C)]. The </a:t>
            </a:r>
            <a:r>
              <a:rPr lang="hu-HU" dirty="0" err="1" smtClean="0"/>
              <a:t>sharing</a:t>
            </a:r>
            <a:r>
              <a:rPr lang="hu-HU" dirty="0" smtClean="0"/>
              <a:t> of </a:t>
            </a:r>
            <a:r>
              <a:rPr lang="hu-HU" dirty="0" err="1" smtClean="0"/>
              <a:t>these</a:t>
            </a:r>
            <a:r>
              <a:rPr lang="hu-HU" dirty="0" smtClean="0"/>
              <a:t> local </a:t>
            </a:r>
            <a:r>
              <a:rPr lang="hu-HU" dirty="0" err="1" smtClean="0"/>
              <a:t>enhancers</a:t>
            </a:r>
            <a:r>
              <a:rPr lang="hu-HU" dirty="0" smtClean="0"/>
              <a:t> </a:t>
            </a:r>
            <a:r>
              <a:rPr lang="hu-HU" dirty="0" err="1" smtClean="0"/>
              <a:t>between</a:t>
            </a:r>
            <a:r>
              <a:rPr lang="hu-HU" dirty="0" smtClean="0"/>
              <a:t> </a:t>
            </a:r>
            <a:r>
              <a:rPr lang="hu-HU" dirty="0" err="1" smtClean="0"/>
              <a:t>neighboring</a:t>
            </a:r>
            <a:r>
              <a:rPr lang="hu-HU" dirty="0" smtClean="0"/>
              <a:t> </a:t>
            </a:r>
            <a:r>
              <a:rPr lang="hu-HU" dirty="0" err="1" smtClean="0"/>
              <a:t>genes</a:t>
            </a:r>
            <a:r>
              <a:rPr lang="hu-HU" dirty="0" smtClean="0"/>
              <a:t> </a:t>
            </a:r>
            <a:r>
              <a:rPr lang="hu-HU" dirty="0" err="1" smtClean="0"/>
              <a:t>could</a:t>
            </a:r>
            <a:r>
              <a:rPr lang="hu-HU" dirty="0" smtClean="0"/>
              <a:t> </a:t>
            </a:r>
            <a:r>
              <a:rPr lang="hu-HU" dirty="0" err="1" smtClean="0"/>
              <a:t>also</a:t>
            </a:r>
            <a:r>
              <a:rPr lang="hu-HU" dirty="0" smtClean="0"/>
              <a:t> </a:t>
            </a:r>
            <a:r>
              <a:rPr lang="hu-HU" dirty="0" err="1" smtClean="0"/>
              <a:t>participate</a:t>
            </a:r>
            <a:r>
              <a:rPr lang="hu-HU" dirty="0" smtClean="0"/>
              <a:t> in </a:t>
            </a:r>
            <a:r>
              <a:rPr lang="hu-HU" dirty="0" err="1" smtClean="0"/>
              <a:t>directional</a:t>
            </a:r>
            <a:r>
              <a:rPr lang="hu-HU" dirty="0" smtClean="0"/>
              <a:t> </a:t>
            </a:r>
            <a:r>
              <a:rPr lang="hu-HU" dirty="0" err="1" smtClean="0"/>
              <a:t>gene</a:t>
            </a:r>
            <a:r>
              <a:rPr lang="hu-HU" dirty="0" smtClean="0"/>
              <a:t> </a:t>
            </a:r>
            <a:r>
              <a:rPr lang="hu-HU" dirty="0" err="1" smtClean="0"/>
              <a:t>activation</a:t>
            </a:r>
            <a:r>
              <a:rPr lang="hu-HU" dirty="0" smtClean="0"/>
              <a:t>. In </a:t>
            </a:r>
            <a:r>
              <a:rPr lang="hu-HU" dirty="0" err="1" smtClean="0"/>
              <a:t>model</a:t>
            </a:r>
            <a:r>
              <a:rPr lang="hu-HU" dirty="0" smtClean="0"/>
              <a:t> (</a:t>
            </a:r>
            <a:r>
              <a:rPr lang="hu-HU" b="1" dirty="0" smtClean="0"/>
              <a:t>D</a:t>
            </a:r>
            <a:r>
              <a:rPr lang="hu-HU" dirty="0" smtClean="0"/>
              <a:t>), </a:t>
            </a:r>
            <a:r>
              <a:rPr lang="hu-HU" dirty="0" err="1" smtClean="0"/>
              <a:t>global</a:t>
            </a:r>
            <a:r>
              <a:rPr lang="hu-HU" dirty="0" smtClean="0"/>
              <a:t> enhancer </a:t>
            </a:r>
            <a:r>
              <a:rPr lang="hu-HU" dirty="0" err="1" smtClean="0"/>
              <a:t>sequences</a:t>
            </a:r>
            <a:r>
              <a:rPr lang="hu-HU" dirty="0" smtClean="0"/>
              <a:t> </a:t>
            </a:r>
            <a:r>
              <a:rPr lang="hu-HU" dirty="0" err="1" smtClean="0"/>
              <a:t>located</a:t>
            </a:r>
            <a:r>
              <a:rPr lang="hu-HU" dirty="0" smtClean="0"/>
              <a:t> </a:t>
            </a:r>
            <a:r>
              <a:rPr lang="hu-HU" dirty="0" err="1" smtClean="0"/>
              <a:t>outside</a:t>
            </a:r>
            <a:r>
              <a:rPr lang="hu-HU" dirty="0" smtClean="0"/>
              <a:t> </a:t>
            </a:r>
            <a:r>
              <a:rPr lang="hu-HU" dirty="0" err="1" smtClean="0"/>
              <a:t>the</a:t>
            </a:r>
            <a:r>
              <a:rPr lang="hu-HU" dirty="0" smtClean="0"/>
              <a:t> </a:t>
            </a:r>
            <a:r>
              <a:rPr lang="hu-HU" dirty="0" err="1" smtClean="0"/>
              <a:t>cluster</a:t>
            </a:r>
            <a:r>
              <a:rPr lang="hu-HU" dirty="0" smtClean="0"/>
              <a:t> </a:t>
            </a:r>
            <a:r>
              <a:rPr lang="hu-HU" dirty="0" err="1" smtClean="0"/>
              <a:t>regulate</a:t>
            </a:r>
            <a:r>
              <a:rPr lang="hu-HU" dirty="0" smtClean="0"/>
              <a:t> </a:t>
            </a:r>
            <a:r>
              <a:rPr lang="hu-HU" dirty="0" err="1" smtClean="0"/>
              <a:t>the</a:t>
            </a:r>
            <a:r>
              <a:rPr lang="hu-HU" dirty="0" smtClean="0"/>
              <a:t> </a:t>
            </a:r>
            <a:r>
              <a:rPr lang="hu-HU" dirty="0" err="1" smtClean="0"/>
              <a:t>various</a:t>
            </a:r>
            <a:r>
              <a:rPr lang="hu-HU" dirty="0" smtClean="0"/>
              <a:t> </a:t>
            </a:r>
            <a:r>
              <a:rPr lang="hu-HU" dirty="0" err="1" smtClean="0"/>
              <a:t>genes</a:t>
            </a:r>
            <a:r>
              <a:rPr lang="hu-HU" dirty="0" smtClean="0"/>
              <a:t> </a:t>
            </a:r>
            <a:r>
              <a:rPr lang="hu-HU" dirty="0" err="1" smtClean="0"/>
              <a:t>differently</a:t>
            </a:r>
            <a:r>
              <a:rPr lang="hu-HU" dirty="0" smtClean="0"/>
              <a:t>, </a:t>
            </a:r>
            <a:r>
              <a:rPr lang="hu-HU" dirty="0" err="1" smtClean="0"/>
              <a:t>as</a:t>
            </a:r>
            <a:r>
              <a:rPr lang="hu-HU" dirty="0" smtClean="0"/>
              <a:t> a </a:t>
            </a:r>
            <a:r>
              <a:rPr lang="hu-HU" dirty="0" err="1" smtClean="0"/>
              <a:t>result</a:t>
            </a:r>
            <a:r>
              <a:rPr lang="hu-HU" dirty="0" smtClean="0"/>
              <a:t> of a </a:t>
            </a:r>
            <a:r>
              <a:rPr lang="hu-HU" dirty="0" err="1" smtClean="0"/>
              <a:t>distance</a:t>
            </a:r>
            <a:r>
              <a:rPr lang="hu-HU" dirty="0" smtClean="0"/>
              <a:t> </a:t>
            </a:r>
            <a:r>
              <a:rPr lang="hu-HU" dirty="0" err="1" smtClean="0"/>
              <a:t>effect</a:t>
            </a:r>
            <a:r>
              <a:rPr lang="hu-HU" dirty="0" smtClean="0"/>
              <a:t>, </a:t>
            </a:r>
            <a:r>
              <a:rPr lang="hu-HU" dirty="0" err="1" smtClean="0"/>
              <a:t>promoter</a:t>
            </a:r>
            <a:r>
              <a:rPr lang="hu-HU" dirty="0" smtClean="0"/>
              <a:t> </a:t>
            </a:r>
            <a:r>
              <a:rPr lang="hu-HU" dirty="0" err="1" smtClean="0"/>
              <a:t>competition</a:t>
            </a:r>
            <a:r>
              <a:rPr lang="hu-HU" dirty="0" smtClean="0"/>
              <a:t>, </a:t>
            </a:r>
            <a:r>
              <a:rPr lang="hu-HU" dirty="0" err="1" smtClean="0"/>
              <a:t>or</a:t>
            </a:r>
            <a:r>
              <a:rPr lang="hu-HU" dirty="0" smtClean="0"/>
              <a:t> </a:t>
            </a:r>
            <a:r>
              <a:rPr lang="hu-HU" dirty="0" err="1" smtClean="0"/>
              <a:t>sequence-specific</a:t>
            </a:r>
            <a:r>
              <a:rPr lang="hu-HU" dirty="0" smtClean="0"/>
              <a:t> </a:t>
            </a:r>
            <a:r>
              <a:rPr lang="hu-HU" dirty="0" err="1" smtClean="0"/>
              <a:t>recognition</a:t>
            </a:r>
            <a:r>
              <a:rPr lang="hu-HU" dirty="0" smtClean="0"/>
              <a:t>. </a:t>
            </a:r>
            <a:r>
              <a:rPr lang="hu-HU" dirty="0" err="1" smtClean="0"/>
              <a:t>This</a:t>
            </a:r>
            <a:r>
              <a:rPr lang="hu-HU" dirty="0" smtClean="0"/>
              <a:t> </a:t>
            </a:r>
            <a:r>
              <a:rPr lang="hu-HU" dirty="0" err="1" smtClean="0"/>
              <a:t>latter</a:t>
            </a:r>
            <a:r>
              <a:rPr lang="hu-HU" dirty="0" smtClean="0"/>
              <a:t> </a:t>
            </a:r>
            <a:r>
              <a:rPr lang="hu-HU" dirty="0" err="1" smtClean="0"/>
              <a:t>model</a:t>
            </a:r>
            <a:r>
              <a:rPr lang="hu-HU" dirty="0" smtClean="0"/>
              <a:t> is </a:t>
            </a:r>
            <a:r>
              <a:rPr lang="hu-HU" dirty="0" err="1" smtClean="0"/>
              <a:t>implemented</a:t>
            </a:r>
            <a:r>
              <a:rPr lang="hu-HU" dirty="0" smtClean="0"/>
              <a:t> </a:t>
            </a:r>
            <a:r>
              <a:rPr lang="hu-HU" dirty="0" err="1" smtClean="0"/>
              <a:t>during</a:t>
            </a:r>
            <a:r>
              <a:rPr lang="hu-HU" dirty="0" smtClean="0"/>
              <a:t> </a:t>
            </a:r>
            <a:r>
              <a:rPr lang="hu-HU" dirty="0" err="1" smtClean="0"/>
              <a:t>vertebrate</a:t>
            </a:r>
            <a:r>
              <a:rPr lang="hu-HU" dirty="0" smtClean="0"/>
              <a:t> </a:t>
            </a:r>
            <a:r>
              <a:rPr lang="hu-HU" dirty="0" err="1" smtClean="0"/>
              <a:t>limb</a:t>
            </a:r>
            <a:r>
              <a:rPr lang="hu-HU" dirty="0" smtClean="0"/>
              <a:t> </a:t>
            </a:r>
            <a:r>
              <a:rPr lang="hu-HU" dirty="0" err="1" smtClean="0"/>
              <a:t>development</a:t>
            </a:r>
            <a:r>
              <a:rPr lang="hu-HU" dirty="0" smtClean="0"/>
              <a:t>. </a:t>
            </a:r>
            <a:r>
              <a:rPr lang="hu-HU" dirty="0" err="1" smtClean="0"/>
              <a:t>Dark</a:t>
            </a:r>
            <a:r>
              <a:rPr lang="hu-HU" dirty="0" smtClean="0"/>
              <a:t> </a:t>
            </a:r>
            <a:r>
              <a:rPr lang="hu-HU" dirty="0" err="1" smtClean="0"/>
              <a:t>blue</a:t>
            </a:r>
            <a:r>
              <a:rPr lang="hu-HU" dirty="0" smtClean="0"/>
              <a:t> and </a:t>
            </a:r>
            <a:r>
              <a:rPr lang="hu-HU" dirty="0" err="1" smtClean="0"/>
              <a:t>light</a:t>
            </a:r>
            <a:r>
              <a:rPr lang="hu-HU" dirty="0" smtClean="0"/>
              <a:t> </a:t>
            </a:r>
            <a:r>
              <a:rPr lang="hu-HU" dirty="0" err="1" smtClean="0"/>
              <a:t>blue</a:t>
            </a:r>
            <a:r>
              <a:rPr lang="hu-HU" dirty="0" smtClean="0"/>
              <a:t> </a:t>
            </a:r>
            <a:r>
              <a:rPr lang="hu-HU" dirty="0" err="1" smtClean="0"/>
              <a:t>arrows</a:t>
            </a:r>
            <a:r>
              <a:rPr lang="hu-HU" dirty="0" smtClean="0"/>
              <a:t> </a:t>
            </a:r>
            <a:r>
              <a:rPr lang="hu-HU" dirty="0" err="1" smtClean="0"/>
              <a:t>depict</a:t>
            </a:r>
            <a:r>
              <a:rPr lang="hu-HU" dirty="0" smtClean="0"/>
              <a:t> </a:t>
            </a:r>
            <a:r>
              <a:rPr lang="hu-HU" dirty="0" err="1" smtClean="0"/>
              <a:t>regulatory</a:t>
            </a:r>
            <a:r>
              <a:rPr lang="hu-HU" dirty="0" smtClean="0"/>
              <a:t> </a:t>
            </a:r>
            <a:r>
              <a:rPr lang="hu-HU" dirty="0" err="1" smtClean="0"/>
              <a:t>inputs</a:t>
            </a:r>
            <a:r>
              <a:rPr lang="hu-HU" dirty="0" smtClean="0"/>
              <a:t> of 5 and 3 </a:t>
            </a:r>
            <a:r>
              <a:rPr lang="hu-HU" dirty="0" err="1" smtClean="0"/>
              <a:t>remote</a:t>
            </a:r>
            <a:r>
              <a:rPr lang="hu-HU" dirty="0" smtClean="0"/>
              <a:t> </a:t>
            </a:r>
            <a:r>
              <a:rPr lang="hu-HU" dirty="0" err="1" smtClean="0"/>
              <a:t>cis-acting</a:t>
            </a:r>
            <a:r>
              <a:rPr lang="hu-HU" dirty="0" smtClean="0"/>
              <a:t> </a:t>
            </a:r>
            <a:r>
              <a:rPr lang="hu-HU" dirty="0" err="1" smtClean="0"/>
              <a:t>elements</a:t>
            </a:r>
            <a:r>
              <a:rPr lang="hu-HU" dirty="0" smtClean="0"/>
              <a:t>, </a:t>
            </a:r>
            <a:r>
              <a:rPr lang="hu-HU" dirty="0" err="1" smtClean="0"/>
              <a:t>respectively</a:t>
            </a:r>
            <a:r>
              <a:rPr lang="hu-HU" dirty="0" smtClean="0"/>
              <a:t>. </a:t>
            </a:r>
            <a:r>
              <a:rPr lang="hu-HU" dirty="0" err="1" smtClean="0"/>
              <a:t>These</a:t>
            </a:r>
            <a:r>
              <a:rPr lang="hu-HU" dirty="0" smtClean="0"/>
              <a:t> </a:t>
            </a:r>
            <a:r>
              <a:rPr lang="hu-HU" dirty="0" err="1" smtClean="0"/>
              <a:t>models</a:t>
            </a:r>
            <a:r>
              <a:rPr lang="hu-HU" dirty="0" smtClean="0"/>
              <a:t> </a:t>
            </a:r>
            <a:r>
              <a:rPr lang="hu-HU" dirty="0" err="1" smtClean="0"/>
              <a:t>are</a:t>
            </a:r>
            <a:r>
              <a:rPr lang="hu-HU" dirty="0" smtClean="0"/>
              <a:t> </a:t>
            </a:r>
            <a:r>
              <a:rPr lang="hu-HU" dirty="0" err="1" smtClean="0"/>
              <a:t>not</a:t>
            </a:r>
            <a:r>
              <a:rPr lang="hu-HU" dirty="0" smtClean="0"/>
              <a:t> </a:t>
            </a:r>
            <a:r>
              <a:rPr lang="hu-HU" dirty="0" err="1" smtClean="0"/>
              <a:t>mutually</a:t>
            </a:r>
            <a:r>
              <a:rPr lang="hu-HU" dirty="0" smtClean="0"/>
              <a:t> </a:t>
            </a:r>
            <a:r>
              <a:rPr lang="hu-HU" dirty="0" err="1" smtClean="0"/>
              <a:t>exclusive</a:t>
            </a:r>
            <a:r>
              <a:rPr lang="hu-HU" dirty="0" smtClean="0"/>
              <a:t>. </a:t>
            </a:r>
            <a:r>
              <a:rPr lang="hu-HU" dirty="0" err="1" smtClean="0"/>
              <a:t>Instead</a:t>
            </a:r>
            <a:r>
              <a:rPr lang="hu-HU" dirty="0" smtClean="0"/>
              <a:t>, </a:t>
            </a:r>
            <a:r>
              <a:rPr lang="hu-HU" dirty="0" err="1" smtClean="0"/>
              <a:t>it</a:t>
            </a:r>
            <a:r>
              <a:rPr lang="hu-HU" dirty="0" smtClean="0"/>
              <a:t> is </a:t>
            </a:r>
            <a:r>
              <a:rPr lang="hu-HU" dirty="0" err="1" smtClean="0"/>
              <a:t>likely</a:t>
            </a:r>
            <a:r>
              <a:rPr lang="hu-HU" dirty="0" smtClean="0"/>
              <a:t> </a:t>
            </a:r>
            <a:r>
              <a:rPr lang="hu-HU" dirty="0" err="1" smtClean="0"/>
              <a:t>that</a:t>
            </a:r>
            <a:r>
              <a:rPr lang="hu-HU" dirty="0" smtClean="0"/>
              <a:t> </a:t>
            </a:r>
            <a:r>
              <a:rPr lang="hu-HU" dirty="0" err="1" smtClean="0"/>
              <a:t>colinear</a:t>
            </a:r>
            <a:r>
              <a:rPr lang="hu-HU" dirty="0" smtClean="0"/>
              <a:t> </a:t>
            </a:r>
            <a:r>
              <a:rPr lang="hu-HU" dirty="0" err="1" smtClean="0"/>
              <a:t>activation</a:t>
            </a:r>
            <a:r>
              <a:rPr lang="hu-HU" dirty="0" smtClean="0"/>
              <a:t> in </a:t>
            </a:r>
            <a:r>
              <a:rPr lang="hu-HU" dirty="0" err="1" smtClean="0"/>
              <a:t>various</a:t>
            </a:r>
            <a:r>
              <a:rPr lang="hu-HU" dirty="0" smtClean="0"/>
              <a:t> </a:t>
            </a:r>
            <a:r>
              <a:rPr lang="hu-HU" dirty="0" err="1" smtClean="0"/>
              <a:t>structures</a:t>
            </a:r>
            <a:r>
              <a:rPr lang="hu-HU" dirty="0" smtClean="0"/>
              <a:t> </a:t>
            </a:r>
            <a:r>
              <a:rPr lang="hu-HU" dirty="0" err="1" smtClean="0"/>
              <a:t>relies</a:t>
            </a:r>
            <a:r>
              <a:rPr lang="hu-HU" dirty="0" smtClean="0"/>
              <a:t> </a:t>
            </a:r>
            <a:r>
              <a:rPr lang="hu-HU" dirty="0" err="1" smtClean="0"/>
              <a:t>upon</a:t>
            </a:r>
            <a:r>
              <a:rPr lang="hu-HU" dirty="0" smtClean="0"/>
              <a:t> </a:t>
            </a:r>
            <a:r>
              <a:rPr lang="hu-HU" dirty="0" err="1" smtClean="0"/>
              <a:t>distinct</a:t>
            </a:r>
            <a:r>
              <a:rPr lang="hu-HU" dirty="0" smtClean="0"/>
              <a:t> </a:t>
            </a:r>
            <a:r>
              <a:rPr lang="hu-HU" dirty="0" err="1" smtClean="0"/>
              <a:t>mixtures</a:t>
            </a:r>
            <a:r>
              <a:rPr lang="hu-HU" dirty="0" smtClean="0"/>
              <a:t> of </a:t>
            </a:r>
            <a:r>
              <a:rPr lang="hu-HU" dirty="0" err="1" smtClean="0"/>
              <a:t>these</a:t>
            </a:r>
            <a:r>
              <a:rPr lang="hu-HU" dirty="0" smtClean="0"/>
              <a:t> </a:t>
            </a:r>
            <a:r>
              <a:rPr lang="hu-HU" dirty="0" err="1" smtClean="0"/>
              <a:t>mechanisms</a:t>
            </a:r>
            <a:r>
              <a:rPr lang="hu-HU" dirty="0" smtClean="0"/>
              <a:t>. Red </a:t>
            </a:r>
            <a:r>
              <a:rPr lang="hu-HU" dirty="0" err="1" smtClean="0"/>
              <a:t>arrows</a:t>
            </a:r>
            <a:r>
              <a:rPr lang="hu-HU" dirty="0" smtClean="0"/>
              <a:t> in (B), (C) and (D) </a:t>
            </a:r>
            <a:r>
              <a:rPr lang="hu-HU" dirty="0" err="1" smtClean="0"/>
              <a:t>indicate</a:t>
            </a:r>
            <a:r>
              <a:rPr lang="hu-HU" dirty="0" smtClean="0"/>
              <a:t> </a:t>
            </a:r>
            <a:r>
              <a:rPr lang="hu-HU" dirty="0" err="1" smtClean="0"/>
              <a:t>genes</a:t>
            </a:r>
            <a:r>
              <a:rPr lang="hu-HU" dirty="0" smtClean="0"/>
              <a:t> </a:t>
            </a:r>
            <a:r>
              <a:rPr lang="hu-HU" dirty="0" err="1" smtClean="0"/>
              <a:t>that</a:t>
            </a:r>
            <a:r>
              <a:rPr lang="hu-HU" dirty="0" smtClean="0"/>
              <a:t> </a:t>
            </a:r>
            <a:r>
              <a:rPr lang="hu-HU" dirty="0" err="1" smtClean="0"/>
              <a:t>are</a:t>
            </a:r>
            <a:r>
              <a:rPr lang="hu-HU" dirty="0" smtClean="0"/>
              <a:t> </a:t>
            </a:r>
            <a:r>
              <a:rPr lang="hu-HU" dirty="0" err="1" smtClean="0"/>
              <a:t>active</a:t>
            </a:r>
            <a:r>
              <a:rPr lang="hu-HU" dirty="0" smtClean="0"/>
              <a:t> </a:t>
            </a:r>
            <a:r>
              <a:rPr lang="hu-HU" dirty="0" err="1" smtClean="0"/>
              <a:t>transcriptionally</a:t>
            </a:r>
            <a:r>
              <a:rPr lang="hu-HU" dirty="0" smtClean="0"/>
              <a:t>.</a:t>
            </a:r>
          </a:p>
        </p:txBody>
      </p:sp>
    </p:spTree>
    <p:extLst>
      <p:ext uri="{BB962C8B-B14F-4D97-AF65-F5344CB8AC3E}">
        <p14:creationId xmlns:p14="http://schemas.microsoft.com/office/powerpoint/2010/main" val="14269782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sz="1200" dirty="0" smtClean="0">
                <a:solidFill>
                  <a:schemeClr val="tx1"/>
                </a:solidFill>
                <a:hlinkClick r:id="rId3"/>
              </a:rPr>
              <a:t>http://www.biomedsearch.com/nih/HOX-genes-seductive-science-mysterious/16457401.html</a:t>
            </a:r>
            <a:endParaRPr lang="hu-HU" sz="1200" dirty="0" smtClean="0">
              <a:solidFill>
                <a:schemeClr val="tx1"/>
              </a:solidFill>
            </a:endParaRPr>
          </a:p>
          <a:p>
            <a:endParaRPr lang="de-DE" dirty="0"/>
          </a:p>
        </p:txBody>
      </p:sp>
      <p:sp>
        <p:nvSpPr>
          <p:cNvPr id="4" name="Dia számának helye 3"/>
          <p:cNvSpPr>
            <a:spLocks noGrp="1"/>
          </p:cNvSpPr>
          <p:nvPr>
            <p:ph type="sldNum" sz="quarter" idx="10"/>
          </p:nvPr>
        </p:nvSpPr>
        <p:spPr/>
        <p:txBody>
          <a:bodyPr/>
          <a:lstStyle/>
          <a:p>
            <a:pPr>
              <a:defRPr/>
            </a:pPr>
            <a:fld id="{C974F2F1-5498-4CD9-9B03-1AE4B5FB5E35}" type="slidenum">
              <a:rPr lang="hu-HU" smtClean="0"/>
              <a:pPr>
                <a:defRPr/>
              </a:pPr>
              <a:t>45</a:t>
            </a:fld>
            <a:endParaRPr lang="hu-HU"/>
          </a:p>
        </p:txBody>
      </p:sp>
    </p:spTree>
    <p:extLst>
      <p:ext uri="{BB962C8B-B14F-4D97-AF65-F5344CB8AC3E}">
        <p14:creationId xmlns:p14="http://schemas.microsoft.com/office/powerpoint/2010/main" val="8573989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err="1" smtClean="0"/>
              <a:t>Hueber</a:t>
            </a:r>
            <a:r>
              <a:rPr lang="hu-HU" dirty="0" smtClean="0"/>
              <a:t>, </a:t>
            </a:r>
            <a:r>
              <a:rPr lang="hu-HU" dirty="0" err="1" smtClean="0"/>
              <a:t>Bioessays</a:t>
            </a:r>
            <a:r>
              <a:rPr lang="hu-HU" dirty="0" smtClean="0"/>
              <a:t>, 2008, 30: 965.</a:t>
            </a:r>
            <a:endParaRPr lang="hu-HU" dirty="0"/>
          </a:p>
        </p:txBody>
      </p:sp>
      <p:sp>
        <p:nvSpPr>
          <p:cNvPr id="4" name="Dia számának helye 3"/>
          <p:cNvSpPr>
            <a:spLocks noGrp="1"/>
          </p:cNvSpPr>
          <p:nvPr>
            <p:ph type="sldNum" sz="quarter" idx="10"/>
          </p:nvPr>
        </p:nvSpPr>
        <p:spPr/>
        <p:txBody>
          <a:bodyPr/>
          <a:lstStyle/>
          <a:p>
            <a:pPr>
              <a:defRPr/>
            </a:pPr>
            <a:fld id="{C974F2F1-5498-4CD9-9B03-1AE4B5FB5E35}" type="slidenum">
              <a:rPr lang="hu-HU" smtClean="0"/>
              <a:pPr>
                <a:defRPr/>
              </a:pPr>
              <a:t>46</a:t>
            </a:fld>
            <a:endParaRPr lang="hu-HU"/>
          </a:p>
        </p:txBody>
      </p:sp>
    </p:spTree>
    <p:extLst>
      <p:ext uri="{BB962C8B-B14F-4D97-AF65-F5344CB8AC3E}">
        <p14:creationId xmlns:p14="http://schemas.microsoft.com/office/powerpoint/2010/main" val="12692364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sz="1200" b="0" dirty="0" err="1" smtClean="0">
                <a:latin typeface="Arial" charset="0"/>
              </a:rPr>
              <a:t>Deschamps</a:t>
            </a:r>
            <a:r>
              <a:rPr lang="hu-HU" sz="1200" b="0" dirty="0" smtClean="0">
                <a:latin typeface="Arial" charset="0"/>
              </a:rPr>
              <a:t>, </a:t>
            </a:r>
            <a:r>
              <a:rPr lang="hu-HU" sz="1200" b="0" dirty="0" err="1" smtClean="0">
                <a:latin typeface="Arial" charset="0"/>
              </a:rPr>
              <a:t>Development</a:t>
            </a:r>
            <a:r>
              <a:rPr lang="hu-HU" sz="1200" b="0" dirty="0" smtClean="0">
                <a:latin typeface="Arial" charset="0"/>
              </a:rPr>
              <a:t> 132, 2931-2942</a:t>
            </a:r>
          </a:p>
          <a:p>
            <a:endParaRPr lang="hu-HU" dirty="0"/>
          </a:p>
        </p:txBody>
      </p:sp>
      <p:sp>
        <p:nvSpPr>
          <p:cNvPr id="4" name="Dia számának helye 3"/>
          <p:cNvSpPr>
            <a:spLocks noGrp="1"/>
          </p:cNvSpPr>
          <p:nvPr>
            <p:ph type="sldNum" sz="quarter" idx="10"/>
          </p:nvPr>
        </p:nvSpPr>
        <p:spPr/>
        <p:txBody>
          <a:bodyPr/>
          <a:lstStyle/>
          <a:p>
            <a:pPr>
              <a:defRPr/>
            </a:pPr>
            <a:fld id="{C974F2F1-5498-4CD9-9B03-1AE4B5FB5E35}" type="slidenum">
              <a:rPr lang="hu-HU" smtClean="0"/>
              <a:pPr>
                <a:defRPr/>
              </a:pPr>
              <a:t>48</a:t>
            </a:fld>
            <a:endParaRPr lang="hu-HU"/>
          </a:p>
        </p:txBody>
      </p:sp>
    </p:spTree>
    <p:extLst>
      <p:ext uri="{BB962C8B-B14F-4D97-AF65-F5344CB8AC3E}">
        <p14:creationId xmlns:p14="http://schemas.microsoft.com/office/powerpoint/2010/main" val="2805059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sz="1200" dirty="0" smtClean="0"/>
              <a:t>SF</a:t>
            </a:r>
            <a:r>
              <a:rPr lang="hu-HU" sz="1200" baseline="0" dirty="0" smtClean="0"/>
              <a:t> </a:t>
            </a:r>
            <a:r>
              <a:rPr lang="hu-HU" sz="1200" dirty="0" smtClean="0"/>
              <a:t>Gilbert, </a:t>
            </a:r>
            <a:r>
              <a:rPr lang="hu-HU" sz="1200" dirty="0" err="1" smtClean="0"/>
              <a:t>Developmental</a:t>
            </a:r>
            <a:r>
              <a:rPr lang="hu-HU" sz="1200" dirty="0" smtClean="0"/>
              <a:t> </a:t>
            </a:r>
            <a:r>
              <a:rPr lang="hu-HU" sz="1200" dirty="0" err="1" smtClean="0"/>
              <a:t>Biology</a:t>
            </a:r>
            <a:r>
              <a:rPr lang="hu-HU" sz="1200" dirty="0" smtClean="0"/>
              <a:t> 7th E, 2004</a:t>
            </a:r>
          </a:p>
          <a:p>
            <a:endParaRPr lang="hu-HU" dirty="0"/>
          </a:p>
        </p:txBody>
      </p:sp>
      <p:sp>
        <p:nvSpPr>
          <p:cNvPr id="4" name="Dia számának helye 3"/>
          <p:cNvSpPr>
            <a:spLocks noGrp="1"/>
          </p:cNvSpPr>
          <p:nvPr>
            <p:ph type="sldNum" sz="quarter" idx="10"/>
          </p:nvPr>
        </p:nvSpPr>
        <p:spPr/>
        <p:txBody>
          <a:bodyPr/>
          <a:lstStyle/>
          <a:p>
            <a:pPr>
              <a:defRPr/>
            </a:pPr>
            <a:fld id="{C974F2F1-5498-4CD9-9B03-1AE4B5FB5E35}" type="slidenum">
              <a:rPr lang="hu-HU" smtClean="0"/>
              <a:pPr>
                <a:defRPr/>
              </a:pPr>
              <a:t>49</a:t>
            </a:fld>
            <a:endParaRPr lang="hu-HU"/>
          </a:p>
        </p:txBody>
      </p:sp>
    </p:spTree>
    <p:extLst>
      <p:ext uri="{BB962C8B-B14F-4D97-AF65-F5344CB8AC3E}">
        <p14:creationId xmlns:p14="http://schemas.microsoft.com/office/powerpoint/2010/main" val="21638405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2"/>
          <p:cNvSpPr>
            <a:spLocks noGrp="1" noRot="1" noChangeAspect="1" noChangeArrowheads="1" noTextEdit="1"/>
          </p:cNvSpPr>
          <p:nvPr>
            <p:ph type="sldImg"/>
          </p:nvPr>
        </p:nvSpPr>
        <p:spPr>
          <a:ln/>
        </p:spPr>
      </p:sp>
      <p:sp>
        <p:nvSpPr>
          <p:cNvPr id="360450" name="Rectangle 3"/>
          <p:cNvSpPr>
            <a:spLocks noGrp="1" noChangeArrowheads="1"/>
          </p:cNvSpPr>
          <p:nvPr>
            <p:ph type="body" idx="1"/>
          </p:nvPr>
        </p:nvSpPr>
        <p:spPr>
          <a:noFill/>
          <a:ln/>
        </p:spPr>
        <p:txBody>
          <a:bodyPr/>
          <a:lstStyle/>
          <a:p>
            <a:r>
              <a:rPr lang="hu-HU" dirty="0" smtClean="0"/>
              <a:t>Tabin, </a:t>
            </a:r>
            <a:r>
              <a:rPr lang="hu-HU" dirty="0" err="1" smtClean="0"/>
              <a:t>Development</a:t>
            </a:r>
            <a:r>
              <a:rPr lang="hu-HU" dirty="0" smtClean="0"/>
              <a:t> 116, 289-296 (1992)</a:t>
            </a:r>
          </a:p>
          <a:p>
            <a:endParaRPr lang="hu-HU" dirty="0" smtClean="0"/>
          </a:p>
          <a:p>
            <a:r>
              <a:rPr lang="en-US" sz="1200" kern="1200" baseline="0" dirty="0" smtClean="0">
                <a:solidFill>
                  <a:schemeClr val="tx1"/>
                </a:solidFill>
                <a:latin typeface="Calibri" pitchFamily="34" charset="0"/>
                <a:ea typeface="+mn-ea"/>
                <a:cs typeface="+mn-cs"/>
              </a:rPr>
              <a:t>Expression patterns of Hox</a:t>
            </a:r>
            <a:r>
              <a:rPr lang="hu-HU" sz="1200" kern="1200" baseline="0" dirty="0" smtClean="0">
                <a:solidFill>
                  <a:schemeClr val="tx1"/>
                </a:solidFill>
                <a:latin typeface="Calibri" pitchFamily="34" charset="0"/>
                <a:ea typeface="+mn-ea"/>
                <a:cs typeface="+mn-cs"/>
              </a:rPr>
              <a:t>A</a:t>
            </a:r>
            <a:r>
              <a:rPr lang="en-US" sz="1200" kern="1200" baseline="0" dirty="0" smtClean="0">
                <a:solidFill>
                  <a:schemeClr val="tx1"/>
                </a:solidFill>
                <a:latin typeface="Calibri" pitchFamily="34" charset="0"/>
                <a:ea typeface="+mn-ea"/>
                <a:cs typeface="+mn-cs"/>
              </a:rPr>
              <a:t> and Hox</a:t>
            </a:r>
            <a:r>
              <a:rPr lang="hu-HU" sz="1200" kern="1200" baseline="0" dirty="0" smtClean="0">
                <a:solidFill>
                  <a:schemeClr val="tx1"/>
                </a:solidFill>
                <a:latin typeface="Calibri" pitchFamily="34" charset="0"/>
                <a:ea typeface="+mn-ea"/>
                <a:cs typeface="+mn-cs"/>
              </a:rPr>
              <a:t>D</a:t>
            </a:r>
            <a:r>
              <a:rPr lang="en-US" sz="1200" kern="1200" baseline="0" dirty="0" smtClean="0">
                <a:solidFill>
                  <a:schemeClr val="tx1"/>
                </a:solidFill>
                <a:latin typeface="Calibri" pitchFamily="34" charset="0"/>
                <a:ea typeface="+mn-ea"/>
                <a:cs typeface="+mn-cs"/>
              </a:rPr>
              <a:t> genes in the limb</a:t>
            </a:r>
            <a:r>
              <a:rPr lang="hu-HU" sz="1200" kern="1200" baseline="0" dirty="0" smtClean="0">
                <a:solidFill>
                  <a:schemeClr val="tx1"/>
                </a:solidFill>
                <a:latin typeface="Calibri" pitchFamily="34" charset="0"/>
                <a:ea typeface="+mn-ea"/>
                <a:cs typeface="+mn-cs"/>
              </a:rPr>
              <a:t> </a:t>
            </a:r>
            <a:r>
              <a:rPr lang="en-US" sz="1200" kern="1200" baseline="0" dirty="0" smtClean="0">
                <a:solidFill>
                  <a:schemeClr val="tx1"/>
                </a:solidFill>
                <a:latin typeface="Calibri" pitchFamily="34" charset="0"/>
                <a:ea typeface="+mn-ea"/>
                <a:cs typeface="+mn-cs"/>
              </a:rPr>
              <a:t>bud. The chromosomal gene order of these clusters are</a:t>
            </a:r>
            <a:r>
              <a:rPr lang="hu-HU" sz="1200" kern="1200" baseline="0" dirty="0" smtClean="0">
                <a:solidFill>
                  <a:schemeClr val="tx1"/>
                </a:solidFill>
                <a:latin typeface="Calibri" pitchFamily="34" charset="0"/>
                <a:ea typeface="+mn-ea"/>
                <a:cs typeface="+mn-cs"/>
              </a:rPr>
              <a:t> </a:t>
            </a:r>
            <a:r>
              <a:rPr lang="en-US" sz="1200" kern="1200" baseline="0" dirty="0" smtClean="0">
                <a:solidFill>
                  <a:schemeClr val="tx1"/>
                </a:solidFill>
                <a:latin typeface="Calibri" pitchFamily="34" charset="0"/>
                <a:ea typeface="+mn-ea"/>
                <a:cs typeface="+mn-cs"/>
              </a:rPr>
              <a:t>diagrammed at top. For clarity, the expression pattern of only two</a:t>
            </a:r>
            <a:r>
              <a:rPr lang="hu-HU" sz="1200" kern="1200" baseline="0" dirty="0" smtClean="0">
                <a:solidFill>
                  <a:schemeClr val="tx1"/>
                </a:solidFill>
                <a:latin typeface="Calibri" pitchFamily="34" charset="0"/>
                <a:ea typeface="+mn-ea"/>
                <a:cs typeface="+mn-cs"/>
              </a:rPr>
              <a:t> </a:t>
            </a:r>
            <a:r>
              <a:rPr lang="en-US" sz="1200" kern="1200" baseline="0" dirty="0" smtClean="0">
                <a:solidFill>
                  <a:schemeClr val="tx1"/>
                </a:solidFill>
                <a:latin typeface="Calibri" pitchFamily="34" charset="0"/>
                <a:ea typeface="+mn-ea"/>
                <a:cs typeface="+mn-cs"/>
              </a:rPr>
              <a:t>genes are drawn for each cluster: </a:t>
            </a:r>
            <a:r>
              <a:rPr lang="en-US" sz="1200" i="1" kern="1200" baseline="0" dirty="0" smtClean="0">
                <a:solidFill>
                  <a:schemeClr val="tx1"/>
                </a:solidFill>
                <a:latin typeface="Calibri" pitchFamily="34" charset="0"/>
                <a:ea typeface="+mn-ea"/>
                <a:cs typeface="+mn-cs"/>
              </a:rPr>
              <a:t>Hox</a:t>
            </a:r>
            <a:r>
              <a:rPr lang="hu-HU" sz="1200" i="1" kern="1200" baseline="0" dirty="0" smtClean="0">
                <a:solidFill>
                  <a:schemeClr val="tx1"/>
                </a:solidFill>
                <a:latin typeface="Calibri" pitchFamily="34" charset="0"/>
                <a:ea typeface="+mn-ea"/>
                <a:cs typeface="+mn-cs"/>
              </a:rPr>
              <a:t>D13 </a:t>
            </a:r>
            <a:r>
              <a:rPr lang="en-US" sz="1200" i="1" kern="1200" baseline="0" dirty="0" smtClean="0">
                <a:solidFill>
                  <a:schemeClr val="tx1"/>
                </a:solidFill>
                <a:latin typeface="Calibri" pitchFamily="34" charset="0"/>
                <a:ea typeface="+mn-ea"/>
                <a:cs typeface="+mn-cs"/>
              </a:rPr>
              <a:t>and its homologue Hox</a:t>
            </a:r>
            <a:r>
              <a:rPr lang="hu-HU" sz="1200" i="1" kern="1200" baseline="0" dirty="0" smtClean="0">
                <a:solidFill>
                  <a:schemeClr val="tx1"/>
                </a:solidFill>
                <a:latin typeface="Calibri" pitchFamily="34" charset="0"/>
                <a:ea typeface="+mn-ea"/>
                <a:cs typeface="+mn-cs"/>
              </a:rPr>
              <a:t>A13</a:t>
            </a:r>
            <a:r>
              <a:rPr lang="en-US" sz="1200" i="1" kern="1200" baseline="0" dirty="0" smtClean="0">
                <a:solidFill>
                  <a:schemeClr val="tx1"/>
                </a:solidFill>
                <a:latin typeface="Calibri" pitchFamily="34" charset="0"/>
                <a:ea typeface="+mn-ea"/>
                <a:cs typeface="+mn-cs"/>
              </a:rPr>
              <a:t>(striped) and Hox</a:t>
            </a:r>
            <a:r>
              <a:rPr lang="hu-HU" sz="1200" i="1" kern="1200" baseline="0" dirty="0" smtClean="0">
                <a:solidFill>
                  <a:schemeClr val="tx1"/>
                </a:solidFill>
                <a:latin typeface="Calibri" pitchFamily="34" charset="0"/>
                <a:ea typeface="+mn-ea"/>
                <a:cs typeface="+mn-cs"/>
              </a:rPr>
              <a:t>D11 </a:t>
            </a:r>
            <a:r>
              <a:rPr lang="en-US" sz="1200" i="1" kern="1200" baseline="0" dirty="0" smtClean="0">
                <a:solidFill>
                  <a:schemeClr val="tx1"/>
                </a:solidFill>
                <a:latin typeface="Calibri" pitchFamily="34" charset="0"/>
                <a:ea typeface="+mn-ea"/>
                <a:cs typeface="+mn-cs"/>
              </a:rPr>
              <a:t>and its homologue Hox</a:t>
            </a:r>
            <a:r>
              <a:rPr lang="hu-HU" sz="1200" i="1" kern="1200" baseline="0" dirty="0" smtClean="0">
                <a:solidFill>
                  <a:schemeClr val="tx1"/>
                </a:solidFill>
                <a:latin typeface="Calibri" pitchFamily="34" charset="0"/>
                <a:ea typeface="+mn-ea"/>
                <a:cs typeface="+mn-cs"/>
              </a:rPr>
              <a:t>A11 </a:t>
            </a:r>
            <a:r>
              <a:rPr lang="en-US" sz="1200" i="1" kern="1200" baseline="0" dirty="0" smtClean="0">
                <a:solidFill>
                  <a:schemeClr val="tx1"/>
                </a:solidFill>
                <a:latin typeface="Calibri" pitchFamily="34" charset="0"/>
                <a:ea typeface="+mn-ea"/>
                <a:cs typeface="+mn-cs"/>
              </a:rPr>
              <a:t>(stippled).</a:t>
            </a:r>
            <a:r>
              <a:rPr lang="hu-HU" sz="1200" i="1" kern="1200" baseline="0" dirty="0" smtClean="0">
                <a:solidFill>
                  <a:schemeClr val="tx1"/>
                </a:solidFill>
                <a:latin typeface="Calibri" pitchFamily="34" charset="0"/>
                <a:ea typeface="+mn-ea"/>
                <a:cs typeface="+mn-cs"/>
              </a:rPr>
              <a:t> </a:t>
            </a:r>
            <a:r>
              <a:rPr lang="en-US" sz="1200" kern="1200" baseline="0" dirty="0" smtClean="0">
                <a:solidFill>
                  <a:schemeClr val="tx1"/>
                </a:solidFill>
                <a:latin typeface="Calibri" pitchFamily="34" charset="0"/>
                <a:ea typeface="+mn-ea"/>
                <a:cs typeface="+mn-cs"/>
              </a:rPr>
              <a:t>For the full set of Hox-4 genes see Fig. 2. Initially, the Hox genes</a:t>
            </a:r>
          </a:p>
          <a:p>
            <a:r>
              <a:rPr lang="en-US" sz="1200" kern="1200" baseline="0" dirty="0" smtClean="0">
                <a:solidFill>
                  <a:schemeClr val="tx1"/>
                </a:solidFill>
                <a:latin typeface="Calibri" pitchFamily="34" charset="0"/>
                <a:ea typeface="+mn-ea"/>
                <a:cs typeface="+mn-cs"/>
              </a:rPr>
              <a:t>of both clusters are expressed in a nested set emanating from the</a:t>
            </a:r>
            <a:r>
              <a:rPr lang="hu-HU" sz="1200" kern="1200" baseline="0" dirty="0" smtClean="0">
                <a:solidFill>
                  <a:schemeClr val="tx1"/>
                </a:solidFill>
                <a:latin typeface="Calibri" pitchFamily="34" charset="0"/>
                <a:ea typeface="+mn-ea"/>
                <a:cs typeface="+mn-cs"/>
              </a:rPr>
              <a:t> </a:t>
            </a:r>
            <a:r>
              <a:rPr lang="en-US" sz="1200" kern="1200" baseline="0" dirty="0" smtClean="0">
                <a:solidFill>
                  <a:schemeClr val="tx1"/>
                </a:solidFill>
                <a:latin typeface="Calibri" pitchFamily="34" charset="0"/>
                <a:ea typeface="+mn-ea"/>
                <a:cs typeface="+mn-cs"/>
              </a:rPr>
              <a:t>distal posterior margin. Later in development Hox</a:t>
            </a:r>
            <a:r>
              <a:rPr lang="hu-HU" sz="1200" kern="1200" baseline="0" dirty="0" smtClean="0">
                <a:solidFill>
                  <a:schemeClr val="tx1"/>
                </a:solidFill>
                <a:latin typeface="Calibri" pitchFamily="34" charset="0"/>
                <a:ea typeface="+mn-ea"/>
                <a:cs typeface="+mn-cs"/>
              </a:rPr>
              <a:t>D</a:t>
            </a:r>
            <a:r>
              <a:rPr lang="en-US" sz="1200" kern="1200" baseline="0" dirty="0" smtClean="0">
                <a:solidFill>
                  <a:schemeClr val="tx1"/>
                </a:solidFill>
                <a:latin typeface="Calibri" pitchFamily="34" charset="0"/>
                <a:ea typeface="+mn-ea"/>
                <a:cs typeface="+mn-cs"/>
              </a:rPr>
              <a:t> genes divide</a:t>
            </a:r>
            <a:r>
              <a:rPr lang="hu-HU" sz="1200" kern="1200" baseline="0" dirty="0" smtClean="0">
                <a:solidFill>
                  <a:schemeClr val="tx1"/>
                </a:solidFill>
                <a:latin typeface="Calibri" pitchFamily="34" charset="0"/>
                <a:ea typeface="+mn-ea"/>
                <a:cs typeface="+mn-cs"/>
              </a:rPr>
              <a:t> </a:t>
            </a:r>
            <a:r>
              <a:rPr lang="en-US" sz="1200" kern="1200" baseline="0" dirty="0" smtClean="0">
                <a:solidFill>
                  <a:schemeClr val="tx1"/>
                </a:solidFill>
                <a:latin typeface="Calibri" pitchFamily="34" charset="0"/>
                <a:ea typeface="+mn-ea"/>
                <a:cs typeface="+mn-cs"/>
              </a:rPr>
              <a:t>the bud into anterior/posterior domains. The Hox</a:t>
            </a:r>
            <a:r>
              <a:rPr lang="hu-HU" sz="1200" kern="1200" baseline="0" dirty="0" smtClean="0">
                <a:solidFill>
                  <a:schemeClr val="tx1"/>
                </a:solidFill>
                <a:latin typeface="Calibri" pitchFamily="34" charset="0"/>
                <a:ea typeface="+mn-ea"/>
                <a:cs typeface="+mn-cs"/>
              </a:rPr>
              <a:t>A</a:t>
            </a:r>
            <a:r>
              <a:rPr lang="en-US" sz="1200" kern="1200" baseline="0" dirty="0" smtClean="0">
                <a:solidFill>
                  <a:schemeClr val="tx1"/>
                </a:solidFill>
                <a:latin typeface="Calibri" pitchFamily="34" charset="0"/>
                <a:ea typeface="+mn-ea"/>
                <a:cs typeface="+mn-cs"/>
              </a:rPr>
              <a:t> genes are</a:t>
            </a:r>
            <a:r>
              <a:rPr lang="hu-HU" sz="1200" kern="1200" baseline="0" dirty="0" smtClean="0">
                <a:solidFill>
                  <a:schemeClr val="tx1"/>
                </a:solidFill>
                <a:latin typeface="Calibri" pitchFamily="34" charset="0"/>
                <a:ea typeface="+mn-ea"/>
                <a:cs typeface="+mn-cs"/>
              </a:rPr>
              <a:t> </a:t>
            </a:r>
            <a:r>
              <a:rPr lang="en-US" sz="1200" kern="1200" baseline="0" dirty="0" smtClean="0">
                <a:solidFill>
                  <a:schemeClr val="tx1"/>
                </a:solidFill>
                <a:latin typeface="Calibri" pitchFamily="34" charset="0"/>
                <a:ea typeface="+mn-ea"/>
                <a:cs typeface="+mn-cs"/>
              </a:rPr>
              <a:t>expressed in an orthogonal pattern dividing the bud into</a:t>
            </a:r>
          </a:p>
          <a:p>
            <a:r>
              <a:rPr lang="de-DE" sz="1200" kern="1200" baseline="0" dirty="0" smtClean="0">
                <a:solidFill>
                  <a:schemeClr val="tx1"/>
                </a:solidFill>
                <a:latin typeface="Calibri" pitchFamily="34" charset="0"/>
                <a:ea typeface="+mn-ea"/>
                <a:cs typeface="+mn-cs"/>
              </a:rPr>
              <a:t>proximal/distal </a:t>
            </a:r>
            <a:r>
              <a:rPr lang="de-DE" sz="1200" kern="1200" baseline="0" dirty="0" err="1" smtClean="0">
                <a:solidFill>
                  <a:schemeClr val="tx1"/>
                </a:solidFill>
                <a:latin typeface="Calibri" pitchFamily="34" charset="0"/>
                <a:ea typeface="+mn-ea"/>
                <a:cs typeface="+mn-cs"/>
              </a:rPr>
              <a:t>domains</a:t>
            </a:r>
            <a:r>
              <a:rPr lang="de-DE" sz="1200" kern="1200" baseline="0" dirty="0" smtClean="0">
                <a:solidFill>
                  <a:schemeClr val="tx1"/>
                </a:solidFill>
                <a:latin typeface="Calibri" pitchFamily="34" charset="0"/>
                <a:ea typeface="+mn-ea"/>
                <a:cs typeface="+mn-cs"/>
              </a:rPr>
              <a:t>.</a:t>
            </a:r>
            <a:endParaRPr lang="hu-HU" dirty="0" smtClean="0"/>
          </a:p>
        </p:txBody>
      </p:sp>
    </p:spTree>
    <p:extLst>
      <p:ext uri="{BB962C8B-B14F-4D97-AF65-F5344CB8AC3E}">
        <p14:creationId xmlns:p14="http://schemas.microsoft.com/office/powerpoint/2010/main" val="5105787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dirty="0" err="1" smtClean="0"/>
              <a:t>Larsen’s</a:t>
            </a:r>
            <a:r>
              <a:rPr lang="hu-HU" dirty="0" smtClean="0"/>
              <a:t> Human </a:t>
            </a:r>
            <a:r>
              <a:rPr lang="hu-HU" dirty="0" err="1" smtClean="0"/>
              <a:t>embryology</a:t>
            </a:r>
            <a:r>
              <a:rPr lang="hu-HU" dirty="0" smtClean="0"/>
              <a:t>,</a:t>
            </a:r>
            <a:r>
              <a:rPr lang="hu-HU" baseline="0" dirty="0" smtClean="0"/>
              <a:t> </a:t>
            </a:r>
            <a:r>
              <a:rPr lang="hu-HU" baseline="0" dirty="0" err="1" smtClean="0"/>
              <a:t>Schoenwolf</a:t>
            </a:r>
            <a:r>
              <a:rPr lang="hu-HU" baseline="0" dirty="0" smtClean="0"/>
              <a:t>, </a:t>
            </a:r>
            <a:r>
              <a:rPr lang="hu-HU" baseline="0" dirty="0" err="1" smtClean="0"/>
              <a:t>Bleyl</a:t>
            </a:r>
            <a:r>
              <a:rPr lang="hu-HU" baseline="0" dirty="0" smtClean="0"/>
              <a:t>, </a:t>
            </a:r>
            <a:r>
              <a:rPr lang="hu-HU" baseline="0" dirty="0" err="1" smtClean="0"/>
              <a:t>Brauer</a:t>
            </a:r>
            <a:r>
              <a:rPr lang="hu-HU" baseline="0" dirty="0" smtClean="0"/>
              <a:t>, Francis-West, </a:t>
            </a:r>
            <a:r>
              <a:rPr lang="hu-HU" baseline="0" dirty="0" err="1" smtClean="0"/>
              <a:t>Chrurchill-Livingstone</a:t>
            </a:r>
            <a:r>
              <a:rPr lang="hu-HU" baseline="0" dirty="0" smtClean="0"/>
              <a:t>, 2009</a:t>
            </a:r>
            <a:endParaRPr lang="hu-HU" dirty="0" smtClean="0"/>
          </a:p>
          <a:p>
            <a:endParaRPr lang="hu-HU" dirty="0"/>
          </a:p>
        </p:txBody>
      </p:sp>
      <p:sp>
        <p:nvSpPr>
          <p:cNvPr id="4" name="Dia számának helye 3"/>
          <p:cNvSpPr>
            <a:spLocks noGrp="1"/>
          </p:cNvSpPr>
          <p:nvPr>
            <p:ph type="sldNum" sz="quarter" idx="10"/>
          </p:nvPr>
        </p:nvSpPr>
        <p:spPr/>
        <p:txBody>
          <a:bodyPr/>
          <a:lstStyle/>
          <a:p>
            <a:pPr>
              <a:defRPr/>
            </a:pPr>
            <a:fld id="{C974F2F1-5498-4CD9-9B03-1AE4B5FB5E35}" type="slidenum">
              <a:rPr lang="hu-HU" smtClean="0"/>
              <a:pPr>
                <a:defRPr/>
              </a:pPr>
              <a:t>54</a:t>
            </a:fld>
            <a:endParaRPr lang="hu-HU"/>
          </a:p>
        </p:txBody>
      </p:sp>
    </p:spTree>
    <p:extLst>
      <p:ext uri="{BB962C8B-B14F-4D97-AF65-F5344CB8AC3E}">
        <p14:creationId xmlns:p14="http://schemas.microsoft.com/office/powerpoint/2010/main" val="25624610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dirty="0" err="1" smtClean="0"/>
              <a:t>Larsen’s</a:t>
            </a:r>
            <a:r>
              <a:rPr lang="hu-HU" dirty="0" smtClean="0"/>
              <a:t> Human </a:t>
            </a:r>
            <a:r>
              <a:rPr lang="hu-HU" dirty="0" err="1" smtClean="0"/>
              <a:t>embryology</a:t>
            </a:r>
            <a:r>
              <a:rPr lang="hu-HU" dirty="0" smtClean="0"/>
              <a:t>,</a:t>
            </a:r>
            <a:r>
              <a:rPr lang="hu-HU" baseline="0" dirty="0" smtClean="0"/>
              <a:t> </a:t>
            </a:r>
            <a:r>
              <a:rPr lang="hu-HU" baseline="0" dirty="0" err="1" smtClean="0"/>
              <a:t>Schoenwolf</a:t>
            </a:r>
            <a:r>
              <a:rPr lang="hu-HU" baseline="0" dirty="0" smtClean="0"/>
              <a:t>, </a:t>
            </a:r>
            <a:r>
              <a:rPr lang="hu-HU" baseline="0" dirty="0" err="1" smtClean="0"/>
              <a:t>Bleyl</a:t>
            </a:r>
            <a:r>
              <a:rPr lang="hu-HU" baseline="0" dirty="0" smtClean="0"/>
              <a:t>, </a:t>
            </a:r>
            <a:r>
              <a:rPr lang="hu-HU" baseline="0" dirty="0" err="1" smtClean="0"/>
              <a:t>Brauer</a:t>
            </a:r>
            <a:r>
              <a:rPr lang="hu-HU" baseline="0" dirty="0" smtClean="0"/>
              <a:t>, Francis-West, </a:t>
            </a:r>
            <a:r>
              <a:rPr lang="hu-HU" baseline="0" dirty="0" err="1" smtClean="0"/>
              <a:t>Chrurchill-Livingstone</a:t>
            </a:r>
            <a:r>
              <a:rPr lang="hu-HU" baseline="0" dirty="0" smtClean="0"/>
              <a:t>, 2009</a:t>
            </a:r>
            <a:endParaRPr lang="hu-HU" dirty="0" smtClean="0"/>
          </a:p>
          <a:p>
            <a:endParaRPr lang="hu-HU" dirty="0"/>
          </a:p>
        </p:txBody>
      </p:sp>
      <p:sp>
        <p:nvSpPr>
          <p:cNvPr id="4" name="Dia számának helye 3"/>
          <p:cNvSpPr>
            <a:spLocks noGrp="1"/>
          </p:cNvSpPr>
          <p:nvPr>
            <p:ph type="sldNum" sz="quarter" idx="10"/>
          </p:nvPr>
        </p:nvSpPr>
        <p:spPr/>
        <p:txBody>
          <a:bodyPr/>
          <a:lstStyle/>
          <a:p>
            <a:pPr>
              <a:defRPr/>
            </a:pPr>
            <a:fld id="{C974F2F1-5498-4CD9-9B03-1AE4B5FB5E35}" type="slidenum">
              <a:rPr lang="hu-HU" smtClean="0"/>
              <a:pPr>
                <a:defRPr/>
              </a:pPr>
              <a:t>55</a:t>
            </a:fld>
            <a:endParaRPr lang="hu-HU"/>
          </a:p>
        </p:txBody>
      </p:sp>
    </p:spTree>
    <p:extLst>
      <p:ext uri="{BB962C8B-B14F-4D97-AF65-F5344CB8AC3E}">
        <p14:creationId xmlns:p14="http://schemas.microsoft.com/office/powerpoint/2010/main" val="9582072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2"/>
          <p:cNvSpPr>
            <a:spLocks noGrp="1" noRot="1" noChangeAspect="1" noChangeArrowheads="1" noTextEdit="1"/>
          </p:cNvSpPr>
          <p:nvPr>
            <p:ph type="sldImg"/>
          </p:nvPr>
        </p:nvSpPr>
        <p:spPr>
          <a:ln/>
        </p:spPr>
      </p:sp>
      <p:sp>
        <p:nvSpPr>
          <p:cNvPr id="365570" name="Rectangle 3"/>
          <p:cNvSpPr>
            <a:spLocks noGrp="1" noChangeArrowheads="1"/>
          </p:cNvSpPr>
          <p:nvPr>
            <p:ph type="body" idx="1"/>
          </p:nvPr>
        </p:nvSpPr>
        <p:spPr>
          <a:noFill/>
          <a:ln/>
        </p:spPr>
        <p:txBody>
          <a:bodyPr/>
          <a:lstStyle/>
          <a:p>
            <a:r>
              <a:rPr lang="hu-HU" smtClean="0">
                <a:latin typeface="Arial" charset="0"/>
              </a:rPr>
              <a:t>Quinonez, </a:t>
            </a:r>
            <a:r>
              <a:rPr lang="hu-HU" smtClean="0"/>
              <a:t>Molecular Genetics and Metabolism 111 (2014) 4–15</a:t>
            </a:r>
          </a:p>
        </p:txBody>
      </p:sp>
    </p:spTree>
    <p:extLst>
      <p:ext uri="{BB962C8B-B14F-4D97-AF65-F5344CB8AC3E}">
        <p14:creationId xmlns:p14="http://schemas.microsoft.com/office/powerpoint/2010/main" val="19972254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err="1" smtClean="0"/>
              <a:t>Devriendt</a:t>
            </a:r>
            <a:r>
              <a:rPr lang="hu-HU" dirty="0" smtClean="0"/>
              <a:t>, Am J </a:t>
            </a:r>
            <a:r>
              <a:rPr lang="hu-HU" dirty="0" err="1" smtClean="0"/>
              <a:t>Hum</a:t>
            </a:r>
            <a:r>
              <a:rPr lang="hu-HU" dirty="0" smtClean="0"/>
              <a:t> </a:t>
            </a:r>
            <a:r>
              <a:rPr lang="hu-HU" dirty="0" err="1" smtClean="0"/>
              <a:t>Genet</a:t>
            </a:r>
            <a:r>
              <a:rPr lang="hu-HU" dirty="0" smtClean="0"/>
              <a:t>, 1999, 65: 249.</a:t>
            </a:r>
            <a:endParaRPr lang="hu-HU" dirty="0"/>
          </a:p>
        </p:txBody>
      </p:sp>
      <p:sp>
        <p:nvSpPr>
          <p:cNvPr id="4" name="Dia számának helye 3"/>
          <p:cNvSpPr>
            <a:spLocks noGrp="1"/>
          </p:cNvSpPr>
          <p:nvPr>
            <p:ph type="sldNum" sz="quarter" idx="10"/>
          </p:nvPr>
        </p:nvSpPr>
        <p:spPr/>
        <p:txBody>
          <a:bodyPr/>
          <a:lstStyle/>
          <a:p>
            <a:pPr>
              <a:defRPr/>
            </a:pPr>
            <a:fld id="{C974F2F1-5498-4CD9-9B03-1AE4B5FB5E35}" type="slidenum">
              <a:rPr lang="hu-HU" smtClean="0"/>
              <a:pPr>
                <a:defRPr/>
              </a:pPr>
              <a:t>57</a:t>
            </a:fld>
            <a:endParaRPr lang="hu-HU"/>
          </a:p>
        </p:txBody>
      </p:sp>
    </p:spTree>
    <p:extLst>
      <p:ext uri="{BB962C8B-B14F-4D97-AF65-F5344CB8AC3E}">
        <p14:creationId xmlns:p14="http://schemas.microsoft.com/office/powerpoint/2010/main" val="3832270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err="1" smtClean="0"/>
              <a:t>links</a:t>
            </a:r>
            <a:r>
              <a:rPr lang="hu-HU" dirty="0" smtClean="0"/>
              <a:t> </a:t>
            </a:r>
            <a:r>
              <a:rPr lang="hu-HU" dirty="0" err="1" smtClean="0"/>
              <a:t>oben</a:t>
            </a:r>
            <a:r>
              <a:rPr lang="hu-HU" dirty="0" smtClean="0"/>
              <a:t> und </a:t>
            </a:r>
            <a:r>
              <a:rPr lang="hu-HU" dirty="0" err="1" smtClean="0"/>
              <a:t>rechts</a:t>
            </a:r>
            <a:r>
              <a:rPr lang="hu-HU" dirty="0" smtClean="0"/>
              <a:t>: http://darkgothiclolita.forumcommunity.net/?t=44692192</a:t>
            </a:r>
          </a:p>
          <a:p>
            <a:r>
              <a:rPr lang="hu-HU" dirty="0" err="1" smtClean="0"/>
              <a:t>links</a:t>
            </a:r>
            <a:r>
              <a:rPr lang="hu-HU" dirty="0" smtClean="0"/>
              <a:t> </a:t>
            </a:r>
            <a:r>
              <a:rPr lang="hu-HU" dirty="0" err="1" smtClean="0"/>
              <a:t>unten</a:t>
            </a:r>
            <a:r>
              <a:rPr lang="hu-HU" dirty="0" smtClean="0"/>
              <a:t>: http://experimentiv.wordpress.com/2007/12/05/frank-lentini-the-human-tripod/</a:t>
            </a:r>
            <a:endParaRPr lang="hu-HU" dirty="0"/>
          </a:p>
        </p:txBody>
      </p:sp>
      <p:sp>
        <p:nvSpPr>
          <p:cNvPr id="4" name="Dia számának helye 3"/>
          <p:cNvSpPr>
            <a:spLocks noGrp="1"/>
          </p:cNvSpPr>
          <p:nvPr>
            <p:ph type="sldNum" sz="quarter" idx="10"/>
          </p:nvPr>
        </p:nvSpPr>
        <p:spPr/>
        <p:txBody>
          <a:bodyPr/>
          <a:lstStyle/>
          <a:p>
            <a:pPr>
              <a:defRPr/>
            </a:pPr>
            <a:fld id="{C974F2F1-5498-4CD9-9B03-1AE4B5FB5E35}" type="slidenum">
              <a:rPr lang="hu-HU" smtClean="0"/>
              <a:pPr>
                <a:defRPr/>
              </a:pPr>
              <a:t>8</a:t>
            </a:fld>
            <a:endParaRPr lang="hu-HU"/>
          </a:p>
        </p:txBody>
      </p:sp>
    </p:spTree>
    <p:extLst>
      <p:ext uri="{BB962C8B-B14F-4D97-AF65-F5344CB8AC3E}">
        <p14:creationId xmlns:p14="http://schemas.microsoft.com/office/powerpoint/2010/main" val="16150520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dirty="0" err="1" smtClean="0"/>
              <a:t>Devriendt</a:t>
            </a:r>
            <a:r>
              <a:rPr lang="hu-HU" dirty="0" smtClean="0"/>
              <a:t>, Am J </a:t>
            </a:r>
            <a:r>
              <a:rPr lang="hu-HU" dirty="0" err="1" smtClean="0"/>
              <a:t>Hum</a:t>
            </a:r>
            <a:r>
              <a:rPr lang="hu-HU" dirty="0" smtClean="0"/>
              <a:t> </a:t>
            </a:r>
            <a:r>
              <a:rPr lang="hu-HU" dirty="0" err="1" smtClean="0"/>
              <a:t>Genet</a:t>
            </a:r>
            <a:r>
              <a:rPr lang="hu-HU" dirty="0" smtClean="0"/>
              <a:t>, 1999, 65: 249.</a:t>
            </a:r>
          </a:p>
          <a:p>
            <a:endParaRPr lang="hu-HU" dirty="0"/>
          </a:p>
        </p:txBody>
      </p:sp>
      <p:sp>
        <p:nvSpPr>
          <p:cNvPr id="4" name="Dia számának helye 3"/>
          <p:cNvSpPr>
            <a:spLocks noGrp="1"/>
          </p:cNvSpPr>
          <p:nvPr>
            <p:ph type="sldNum" sz="quarter" idx="10"/>
          </p:nvPr>
        </p:nvSpPr>
        <p:spPr/>
        <p:txBody>
          <a:bodyPr/>
          <a:lstStyle/>
          <a:p>
            <a:pPr>
              <a:defRPr/>
            </a:pPr>
            <a:fld id="{C974F2F1-5498-4CD9-9B03-1AE4B5FB5E35}" type="slidenum">
              <a:rPr lang="hu-HU" smtClean="0"/>
              <a:pPr>
                <a:defRPr/>
              </a:pPr>
              <a:t>58</a:t>
            </a:fld>
            <a:endParaRPr lang="hu-HU"/>
          </a:p>
        </p:txBody>
      </p:sp>
    </p:spTree>
    <p:extLst>
      <p:ext uri="{BB962C8B-B14F-4D97-AF65-F5344CB8AC3E}">
        <p14:creationId xmlns:p14="http://schemas.microsoft.com/office/powerpoint/2010/main" val="21097429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err="1" smtClean="0"/>
              <a:t>Goodman</a:t>
            </a:r>
            <a:r>
              <a:rPr lang="hu-HU" dirty="0" smtClean="0"/>
              <a:t>, Am J </a:t>
            </a:r>
            <a:r>
              <a:rPr lang="hu-HU" dirty="0" err="1" smtClean="0"/>
              <a:t>Hum</a:t>
            </a:r>
            <a:r>
              <a:rPr lang="hu-HU" dirty="0" smtClean="0"/>
              <a:t> </a:t>
            </a:r>
            <a:r>
              <a:rPr lang="hu-HU" dirty="0" err="1" smtClean="0"/>
              <a:t>Genet</a:t>
            </a:r>
            <a:r>
              <a:rPr lang="hu-HU" dirty="0" smtClean="0"/>
              <a:t>, 2000, 67:197.</a:t>
            </a:r>
            <a:endParaRPr lang="hu-HU" dirty="0"/>
          </a:p>
        </p:txBody>
      </p:sp>
      <p:sp>
        <p:nvSpPr>
          <p:cNvPr id="4" name="Dia számának helye 3"/>
          <p:cNvSpPr>
            <a:spLocks noGrp="1"/>
          </p:cNvSpPr>
          <p:nvPr>
            <p:ph type="sldNum" sz="quarter" idx="10"/>
          </p:nvPr>
        </p:nvSpPr>
        <p:spPr/>
        <p:txBody>
          <a:bodyPr/>
          <a:lstStyle/>
          <a:p>
            <a:pPr>
              <a:defRPr/>
            </a:pPr>
            <a:fld id="{C974F2F1-5498-4CD9-9B03-1AE4B5FB5E35}" type="slidenum">
              <a:rPr lang="hu-HU" smtClean="0"/>
              <a:pPr>
                <a:defRPr/>
              </a:pPr>
              <a:t>59</a:t>
            </a:fld>
            <a:endParaRPr lang="hu-HU"/>
          </a:p>
        </p:txBody>
      </p:sp>
    </p:spTree>
    <p:extLst>
      <p:ext uri="{BB962C8B-B14F-4D97-AF65-F5344CB8AC3E}">
        <p14:creationId xmlns:p14="http://schemas.microsoft.com/office/powerpoint/2010/main" val="8737795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smtClean="0"/>
              <a:t>Spitz, </a:t>
            </a:r>
            <a:r>
              <a:rPr lang="hu-HU" dirty="0" err="1" smtClean="0"/>
              <a:t>Cell</a:t>
            </a:r>
            <a:r>
              <a:rPr lang="hu-HU" dirty="0" smtClean="0"/>
              <a:t>, 2003, 113: 405.</a:t>
            </a:r>
            <a:endParaRPr lang="hu-HU" dirty="0"/>
          </a:p>
        </p:txBody>
      </p:sp>
      <p:sp>
        <p:nvSpPr>
          <p:cNvPr id="4" name="Dia számának helye 3"/>
          <p:cNvSpPr>
            <a:spLocks noGrp="1"/>
          </p:cNvSpPr>
          <p:nvPr>
            <p:ph type="sldNum" sz="quarter" idx="10"/>
          </p:nvPr>
        </p:nvSpPr>
        <p:spPr/>
        <p:txBody>
          <a:bodyPr/>
          <a:lstStyle/>
          <a:p>
            <a:pPr>
              <a:defRPr/>
            </a:pPr>
            <a:fld id="{C974F2F1-5498-4CD9-9B03-1AE4B5FB5E35}" type="slidenum">
              <a:rPr lang="hu-HU" smtClean="0"/>
              <a:pPr>
                <a:defRPr/>
              </a:pPr>
              <a:t>60</a:t>
            </a:fld>
            <a:endParaRPr lang="hu-HU"/>
          </a:p>
        </p:txBody>
      </p:sp>
    </p:spTree>
    <p:extLst>
      <p:ext uri="{BB962C8B-B14F-4D97-AF65-F5344CB8AC3E}">
        <p14:creationId xmlns:p14="http://schemas.microsoft.com/office/powerpoint/2010/main" val="4769635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dirty="0" err="1" smtClean="0"/>
              <a:t>Larsen’s</a:t>
            </a:r>
            <a:r>
              <a:rPr lang="hu-HU" dirty="0" smtClean="0"/>
              <a:t> Human </a:t>
            </a:r>
            <a:r>
              <a:rPr lang="hu-HU" dirty="0" err="1" smtClean="0"/>
              <a:t>embryology</a:t>
            </a:r>
            <a:r>
              <a:rPr lang="hu-HU" dirty="0" smtClean="0"/>
              <a:t>,</a:t>
            </a:r>
            <a:r>
              <a:rPr lang="hu-HU" baseline="0" dirty="0" smtClean="0"/>
              <a:t> </a:t>
            </a:r>
            <a:r>
              <a:rPr lang="hu-HU" baseline="0" dirty="0" err="1" smtClean="0"/>
              <a:t>Schoenwolf</a:t>
            </a:r>
            <a:r>
              <a:rPr lang="hu-HU" baseline="0" dirty="0" smtClean="0"/>
              <a:t>, </a:t>
            </a:r>
            <a:r>
              <a:rPr lang="hu-HU" baseline="0" dirty="0" err="1" smtClean="0"/>
              <a:t>Bleyl</a:t>
            </a:r>
            <a:r>
              <a:rPr lang="hu-HU" baseline="0" dirty="0" smtClean="0"/>
              <a:t>, </a:t>
            </a:r>
            <a:r>
              <a:rPr lang="hu-HU" baseline="0" dirty="0" err="1" smtClean="0"/>
              <a:t>Brauer</a:t>
            </a:r>
            <a:r>
              <a:rPr lang="hu-HU" baseline="0" dirty="0" smtClean="0"/>
              <a:t>, Francis-West, </a:t>
            </a:r>
            <a:r>
              <a:rPr lang="hu-HU" baseline="0" dirty="0" err="1" smtClean="0"/>
              <a:t>Chrurchill-Livingstone</a:t>
            </a:r>
            <a:r>
              <a:rPr lang="hu-HU" baseline="0" dirty="0" smtClean="0"/>
              <a:t>, 2009</a:t>
            </a:r>
            <a:endParaRPr lang="hu-HU" dirty="0" smtClean="0"/>
          </a:p>
          <a:p>
            <a:endParaRPr lang="hu-HU" dirty="0"/>
          </a:p>
        </p:txBody>
      </p:sp>
      <p:sp>
        <p:nvSpPr>
          <p:cNvPr id="4" name="Dia számának helye 3"/>
          <p:cNvSpPr>
            <a:spLocks noGrp="1"/>
          </p:cNvSpPr>
          <p:nvPr>
            <p:ph type="sldNum" sz="quarter" idx="10"/>
          </p:nvPr>
        </p:nvSpPr>
        <p:spPr/>
        <p:txBody>
          <a:bodyPr/>
          <a:lstStyle/>
          <a:p>
            <a:pPr>
              <a:defRPr/>
            </a:pPr>
            <a:fld id="{C974F2F1-5498-4CD9-9B03-1AE4B5FB5E35}" type="slidenum">
              <a:rPr lang="hu-HU" smtClean="0"/>
              <a:pPr>
                <a:defRPr/>
              </a:pPr>
              <a:t>61</a:t>
            </a:fld>
            <a:endParaRPr lang="hu-HU"/>
          </a:p>
        </p:txBody>
      </p:sp>
    </p:spTree>
    <p:extLst>
      <p:ext uri="{BB962C8B-B14F-4D97-AF65-F5344CB8AC3E}">
        <p14:creationId xmlns:p14="http://schemas.microsoft.com/office/powerpoint/2010/main" val="26288155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err="1" smtClean="0"/>
              <a:t>Frisén</a:t>
            </a:r>
            <a:r>
              <a:rPr lang="hu-HU" dirty="0" smtClean="0"/>
              <a:t>, J </a:t>
            </a:r>
            <a:r>
              <a:rPr lang="hu-HU" dirty="0" err="1" smtClean="0"/>
              <a:t>Med</a:t>
            </a:r>
            <a:r>
              <a:rPr lang="hu-HU" dirty="0" smtClean="0"/>
              <a:t> </a:t>
            </a:r>
            <a:r>
              <a:rPr lang="hu-HU" dirty="0" err="1" smtClean="0"/>
              <a:t>Genet</a:t>
            </a:r>
            <a:r>
              <a:rPr lang="hu-HU" dirty="0" smtClean="0"/>
              <a:t>, 2003, 40: e49.</a:t>
            </a:r>
            <a:endParaRPr lang="hu-HU" dirty="0"/>
          </a:p>
        </p:txBody>
      </p:sp>
      <p:sp>
        <p:nvSpPr>
          <p:cNvPr id="4" name="Dia számának helye 3"/>
          <p:cNvSpPr>
            <a:spLocks noGrp="1"/>
          </p:cNvSpPr>
          <p:nvPr>
            <p:ph type="sldNum" sz="quarter" idx="10"/>
          </p:nvPr>
        </p:nvSpPr>
        <p:spPr/>
        <p:txBody>
          <a:bodyPr/>
          <a:lstStyle/>
          <a:p>
            <a:pPr>
              <a:defRPr/>
            </a:pPr>
            <a:fld id="{C974F2F1-5498-4CD9-9B03-1AE4B5FB5E35}" type="slidenum">
              <a:rPr lang="hu-HU" smtClean="0"/>
              <a:pPr>
                <a:defRPr/>
              </a:pPr>
              <a:t>62</a:t>
            </a:fld>
            <a:endParaRPr lang="hu-HU"/>
          </a:p>
        </p:txBody>
      </p:sp>
    </p:spTree>
    <p:extLst>
      <p:ext uri="{BB962C8B-B14F-4D97-AF65-F5344CB8AC3E}">
        <p14:creationId xmlns:p14="http://schemas.microsoft.com/office/powerpoint/2010/main" val="28832620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r>
              <a:rPr lang="hu-HU" dirty="0" err="1" smtClean="0"/>
              <a:t>Larsen’s</a:t>
            </a:r>
            <a:r>
              <a:rPr lang="hu-HU" dirty="0" smtClean="0"/>
              <a:t> Human </a:t>
            </a:r>
            <a:r>
              <a:rPr lang="hu-HU" dirty="0" err="1" smtClean="0"/>
              <a:t>embryology</a:t>
            </a:r>
            <a:r>
              <a:rPr lang="hu-HU" dirty="0" smtClean="0"/>
              <a:t>,</a:t>
            </a:r>
            <a:r>
              <a:rPr lang="hu-HU" baseline="0" dirty="0" smtClean="0"/>
              <a:t> </a:t>
            </a:r>
            <a:r>
              <a:rPr lang="hu-HU" baseline="0" dirty="0" err="1" smtClean="0"/>
              <a:t>Schoenwolf</a:t>
            </a:r>
            <a:r>
              <a:rPr lang="hu-HU" baseline="0" dirty="0" smtClean="0"/>
              <a:t>, </a:t>
            </a:r>
            <a:r>
              <a:rPr lang="hu-HU" baseline="0" dirty="0" err="1" smtClean="0"/>
              <a:t>Bleyl</a:t>
            </a:r>
            <a:r>
              <a:rPr lang="hu-HU" baseline="0" dirty="0" smtClean="0"/>
              <a:t>, </a:t>
            </a:r>
            <a:r>
              <a:rPr lang="hu-HU" baseline="0" dirty="0" err="1" smtClean="0"/>
              <a:t>Brauer</a:t>
            </a:r>
            <a:r>
              <a:rPr lang="hu-HU" baseline="0" dirty="0" smtClean="0"/>
              <a:t>, Francis-West, </a:t>
            </a:r>
            <a:r>
              <a:rPr lang="hu-HU" baseline="0" dirty="0" err="1" smtClean="0"/>
              <a:t>Chrurchill-Livingstone</a:t>
            </a:r>
            <a:r>
              <a:rPr lang="hu-HU" baseline="0" dirty="0" smtClean="0"/>
              <a:t>, 2009</a:t>
            </a:r>
            <a:endParaRPr lang="hu-HU" dirty="0"/>
          </a:p>
        </p:txBody>
      </p:sp>
      <p:sp>
        <p:nvSpPr>
          <p:cNvPr id="4" name="Dia számának helye 3"/>
          <p:cNvSpPr>
            <a:spLocks noGrp="1"/>
          </p:cNvSpPr>
          <p:nvPr>
            <p:ph type="sldNum" sz="quarter" idx="10"/>
          </p:nvPr>
        </p:nvSpPr>
        <p:spPr/>
        <p:txBody>
          <a:bodyPr/>
          <a:lstStyle/>
          <a:p>
            <a:pPr>
              <a:defRPr/>
            </a:pPr>
            <a:fld id="{C974F2F1-5498-4CD9-9B03-1AE4B5FB5E35}" type="slidenum">
              <a:rPr lang="hu-HU" smtClean="0"/>
              <a:pPr>
                <a:defRPr/>
              </a:pPr>
              <a:t>11</a:t>
            </a:fld>
            <a:endParaRPr lang="hu-HU"/>
          </a:p>
        </p:txBody>
      </p:sp>
    </p:spTree>
    <p:extLst>
      <p:ext uri="{BB962C8B-B14F-4D97-AF65-F5344CB8AC3E}">
        <p14:creationId xmlns:p14="http://schemas.microsoft.com/office/powerpoint/2010/main" val="1347910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dirty="0" err="1" smtClean="0"/>
              <a:t>Larsen’s</a:t>
            </a:r>
            <a:r>
              <a:rPr lang="hu-HU" dirty="0" smtClean="0"/>
              <a:t> Human </a:t>
            </a:r>
            <a:r>
              <a:rPr lang="hu-HU" dirty="0" err="1" smtClean="0"/>
              <a:t>embryology</a:t>
            </a:r>
            <a:r>
              <a:rPr lang="hu-HU" dirty="0" smtClean="0"/>
              <a:t>,</a:t>
            </a:r>
            <a:r>
              <a:rPr lang="hu-HU" baseline="0" dirty="0" smtClean="0"/>
              <a:t> </a:t>
            </a:r>
            <a:r>
              <a:rPr lang="hu-HU" baseline="0" dirty="0" err="1" smtClean="0"/>
              <a:t>Schoenwolf</a:t>
            </a:r>
            <a:r>
              <a:rPr lang="hu-HU" baseline="0" dirty="0" smtClean="0"/>
              <a:t>, </a:t>
            </a:r>
            <a:r>
              <a:rPr lang="hu-HU" baseline="0" dirty="0" err="1" smtClean="0"/>
              <a:t>Bleyl</a:t>
            </a:r>
            <a:r>
              <a:rPr lang="hu-HU" baseline="0" dirty="0" smtClean="0"/>
              <a:t>, </a:t>
            </a:r>
            <a:r>
              <a:rPr lang="hu-HU" baseline="0" dirty="0" err="1" smtClean="0"/>
              <a:t>Brauer</a:t>
            </a:r>
            <a:r>
              <a:rPr lang="hu-HU" baseline="0" dirty="0" smtClean="0"/>
              <a:t>, Francis-West, </a:t>
            </a:r>
            <a:r>
              <a:rPr lang="hu-HU" baseline="0" dirty="0" err="1" smtClean="0"/>
              <a:t>Chrurchill-Livingstone</a:t>
            </a:r>
            <a:r>
              <a:rPr lang="hu-HU" baseline="0" dirty="0" smtClean="0"/>
              <a:t>, 2009</a:t>
            </a:r>
            <a:endParaRPr lang="hu-HU" dirty="0" smtClean="0"/>
          </a:p>
          <a:p>
            <a:endParaRPr lang="hu-HU" dirty="0"/>
          </a:p>
        </p:txBody>
      </p:sp>
      <p:sp>
        <p:nvSpPr>
          <p:cNvPr id="4" name="Dia számának helye 3"/>
          <p:cNvSpPr>
            <a:spLocks noGrp="1"/>
          </p:cNvSpPr>
          <p:nvPr>
            <p:ph type="sldNum" sz="quarter" idx="10"/>
          </p:nvPr>
        </p:nvSpPr>
        <p:spPr/>
        <p:txBody>
          <a:bodyPr/>
          <a:lstStyle/>
          <a:p>
            <a:pPr>
              <a:defRPr/>
            </a:pPr>
            <a:fld id="{C974F2F1-5498-4CD9-9B03-1AE4B5FB5E35}" type="slidenum">
              <a:rPr lang="hu-HU" smtClean="0"/>
              <a:pPr>
                <a:defRPr/>
              </a:pPr>
              <a:t>12</a:t>
            </a:fld>
            <a:endParaRPr lang="hu-HU"/>
          </a:p>
        </p:txBody>
      </p:sp>
    </p:spTree>
    <p:extLst>
      <p:ext uri="{BB962C8B-B14F-4D97-AF65-F5344CB8AC3E}">
        <p14:creationId xmlns:p14="http://schemas.microsoft.com/office/powerpoint/2010/main" val="2376550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sz="1200" b="0" dirty="0" err="1" smtClean="0">
                <a:latin typeface="Arial" charset="0"/>
              </a:rPr>
              <a:t>Deschamps</a:t>
            </a:r>
            <a:r>
              <a:rPr lang="hu-HU" sz="1200" b="0" dirty="0" smtClean="0">
                <a:latin typeface="Arial" charset="0"/>
              </a:rPr>
              <a:t>, </a:t>
            </a:r>
            <a:r>
              <a:rPr lang="hu-HU" sz="1200" b="0" dirty="0" err="1" smtClean="0">
                <a:latin typeface="Arial" charset="0"/>
              </a:rPr>
              <a:t>Development</a:t>
            </a:r>
            <a:r>
              <a:rPr lang="hu-HU" sz="1200" b="0" dirty="0" smtClean="0">
                <a:latin typeface="Arial" charset="0"/>
              </a:rPr>
              <a:t> 132, 2931-2942</a:t>
            </a:r>
          </a:p>
          <a:p>
            <a:pPr marL="0" marR="0" indent="0" algn="l" defTabSz="914400" rtl="0" eaLnBrk="0" fontAlgn="base" latinLnBrk="0" hangingPunct="0">
              <a:lnSpc>
                <a:spcPct val="100000"/>
              </a:lnSpc>
              <a:spcBef>
                <a:spcPct val="30000"/>
              </a:spcBef>
              <a:spcAft>
                <a:spcPct val="0"/>
              </a:spcAft>
              <a:buClrTx/>
              <a:buSzTx/>
              <a:buFontTx/>
              <a:buNone/>
              <a:tabLst/>
              <a:defRPr/>
            </a:pPr>
            <a:r>
              <a:rPr lang="hu-HU" sz="1200" b="0" dirty="0" err="1" smtClean="0">
                <a:latin typeface="Arial" charset="0"/>
              </a:rPr>
              <a:t>oben</a:t>
            </a:r>
            <a:r>
              <a:rPr lang="hu-HU" sz="1200" b="0" dirty="0" smtClean="0">
                <a:latin typeface="Arial" charset="0"/>
              </a:rPr>
              <a:t> </a:t>
            </a:r>
            <a:r>
              <a:rPr lang="hu-HU" sz="1200" b="0" dirty="0" err="1" smtClean="0">
                <a:latin typeface="Arial" charset="0"/>
              </a:rPr>
              <a:t>rechts</a:t>
            </a:r>
            <a:r>
              <a:rPr lang="hu-HU" sz="1200" b="0" dirty="0" smtClean="0">
                <a:latin typeface="Arial" charset="0"/>
              </a:rPr>
              <a:t>: </a:t>
            </a:r>
            <a:r>
              <a:rPr lang="hu-HU" dirty="0" err="1" smtClean="0"/>
              <a:t>Larsen’s</a:t>
            </a:r>
            <a:r>
              <a:rPr lang="hu-HU" dirty="0" smtClean="0"/>
              <a:t> Human </a:t>
            </a:r>
            <a:r>
              <a:rPr lang="hu-HU" dirty="0" err="1" smtClean="0"/>
              <a:t>embryology</a:t>
            </a:r>
            <a:r>
              <a:rPr lang="hu-HU" dirty="0" smtClean="0"/>
              <a:t>,</a:t>
            </a:r>
            <a:r>
              <a:rPr lang="hu-HU" baseline="0" dirty="0" smtClean="0"/>
              <a:t> </a:t>
            </a:r>
            <a:r>
              <a:rPr lang="hu-HU" baseline="0" dirty="0" err="1" smtClean="0"/>
              <a:t>Schoenwolf</a:t>
            </a:r>
            <a:r>
              <a:rPr lang="hu-HU" baseline="0" dirty="0" smtClean="0"/>
              <a:t>, </a:t>
            </a:r>
            <a:r>
              <a:rPr lang="hu-HU" baseline="0" dirty="0" err="1" smtClean="0"/>
              <a:t>Bleyl</a:t>
            </a:r>
            <a:r>
              <a:rPr lang="hu-HU" baseline="0" dirty="0" smtClean="0"/>
              <a:t>, </a:t>
            </a:r>
            <a:r>
              <a:rPr lang="hu-HU" baseline="0" dirty="0" err="1" smtClean="0"/>
              <a:t>Brauer</a:t>
            </a:r>
            <a:r>
              <a:rPr lang="hu-HU" baseline="0" dirty="0" smtClean="0"/>
              <a:t>, Francis-West, </a:t>
            </a:r>
            <a:r>
              <a:rPr lang="hu-HU" baseline="0" dirty="0" err="1" smtClean="0"/>
              <a:t>Chrurchill-Livingstone</a:t>
            </a:r>
            <a:r>
              <a:rPr lang="hu-HU" baseline="0" dirty="0" smtClean="0"/>
              <a:t>, 2009</a:t>
            </a:r>
            <a:endParaRPr lang="hu-HU"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hu-HU" sz="1200" b="0" dirty="0" smtClean="0">
              <a:latin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hu-HU" sz="1200" b="0" dirty="0" smtClean="0">
              <a:latin typeface="Arial" charset="0"/>
            </a:endParaRPr>
          </a:p>
          <a:p>
            <a:endParaRPr lang="hu-HU" dirty="0"/>
          </a:p>
        </p:txBody>
      </p:sp>
      <p:sp>
        <p:nvSpPr>
          <p:cNvPr id="4" name="Dia számának helye 3"/>
          <p:cNvSpPr>
            <a:spLocks noGrp="1"/>
          </p:cNvSpPr>
          <p:nvPr>
            <p:ph type="sldNum" sz="quarter" idx="10"/>
          </p:nvPr>
        </p:nvSpPr>
        <p:spPr/>
        <p:txBody>
          <a:bodyPr/>
          <a:lstStyle/>
          <a:p>
            <a:pPr>
              <a:defRPr/>
            </a:pPr>
            <a:fld id="{C974F2F1-5498-4CD9-9B03-1AE4B5FB5E35}" type="slidenum">
              <a:rPr lang="hu-HU" smtClean="0"/>
              <a:pPr>
                <a:defRPr/>
              </a:pPr>
              <a:t>13</a:t>
            </a:fld>
            <a:endParaRPr lang="hu-HU"/>
          </a:p>
        </p:txBody>
      </p:sp>
    </p:spTree>
    <p:extLst>
      <p:ext uri="{BB962C8B-B14F-4D97-AF65-F5344CB8AC3E}">
        <p14:creationId xmlns:p14="http://schemas.microsoft.com/office/powerpoint/2010/main" val="613085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sz="1200" b="0" dirty="0" err="1" smtClean="0">
                <a:latin typeface="Arial" charset="0"/>
              </a:rPr>
              <a:t>Deschamps</a:t>
            </a:r>
            <a:r>
              <a:rPr lang="hu-HU" sz="1200" b="0" dirty="0" smtClean="0">
                <a:latin typeface="Arial" charset="0"/>
              </a:rPr>
              <a:t>, </a:t>
            </a:r>
            <a:r>
              <a:rPr lang="hu-HU" sz="1200" b="0" dirty="0" err="1" smtClean="0">
                <a:latin typeface="Arial" charset="0"/>
              </a:rPr>
              <a:t>Development</a:t>
            </a:r>
            <a:r>
              <a:rPr lang="hu-HU" sz="1200" b="0" dirty="0" smtClean="0">
                <a:latin typeface="Arial" charset="0"/>
              </a:rPr>
              <a:t> 132, 2931-2942</a:t>
            </a:r>
          </a:p>
          <a:p>
            <a:endParaRPr lang="hu-HU" dirty="0"/>
          </a:p>
        </p:txBody>
      </p:sp>
      <p:sp>
        <p:nvSpPr>
          <p:cNvPr id="4" name="Dia számának helye 3"/>
          <p:cNvSpPr>
            <a:spLocks noGrp="1"/>
          </p:cNvSpPr>
          <p:nvPr>
            <p:ph type="sldNum" sz="quarter" idx="10"/>
          </p:nvPr>
        </p:nvSpPr>
        <p:spPr/>
        <p:txBody>
          <a:bodyPr/>
          <a:lstStyle/>
          <a:p>
            <a:pPr>
              <a:defRPr/>
            </a:pPr>
            <a:fld id="{C974F2F1-5498-4CD9-9B03-1AE4B5FB5E35}" type="slidenum">
              <a:rPr lang="hu-HU" smtClean="0"/>
              <a:pPr>
                <a:defRPr/>
              </a:pPr>
              <a:t>14</a:t>
            </a:fld>
            <a:endParaRPr lang="hu-HU"/>
          </a:p>
        </p:txBody>
      </p:sp>
    </p:spTree>
    <p:extLst>
      <p:ext uri="{BB962C8B-B14F-4D97-AF65-F5344CB8AC3E}">
        <p14:creationId xmlns:p14="http://schemas.microsoft.com/office/powerpoint/2010/main" val="278538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hu-HU" sz="1200" b="0" dirty="0" err="1" smtClean="0">
                <a:latin typeface="Arial" charset="0"/>
              </a:rPr>
              <a:t>Deschamps</a:t>
            </a:r>
            <a:r>
              <a:rPr lang="hu-HU" sz="1200" b="0" dirty="0" smtClean="0">
                <a:latin typeface="Arial" charset="0"/>
              </a:rPr>
              <a:t>, </a:t>
            </a:r>
            <a:r>
              <a:rPr lang="hu-HU" sz="1200" b="0" dirty="0" err="1" smtClean="0">
                <a:latin typeface="Arial" charset="0"/>
              </a:rPr>
              <a:t>Development</a:t>
            </a:r>
            <a:r>
              <a:rPr lang="hu-HU" sz="1200" b="0" dirty="0" smtClean="0">
                <a:latin typeface="Arial" charset="0"/>
              </a:rPr>
              <a:t> 132, 2931-2942</a:t>
            </a:r>
          </a:p>
          <a:p>
            <a:endParaRPr lang="hu-HU" dirty="0"/>
          </a:p>
        </p:txBody>
      </p:sp>
      <p:sp>
        <p:nvSpPr>
          <p:cNvPr id="4" name="Dia számának helye 3"/>
          <p:cNvSpPr>
            <a:spLocks noGrp="1"/>
          </p:cNvSpPr>
          <p:nvPr>
            <p:ph type="sldNum" sz="quarter" idx="10"/>
          </p:nvPr>
        </p:nvSpPr>
        <p:spPr/>
        <p:txBody>
          <a:bodyPr/>
          <a:lstStyle/>
          <a:p>
            <a:pPr>
              <a:defRPr/>
            </a:pPr>
            <a:fld id="{C974F2F1-5498-4CD9-9B03-1AE4B5FB5E35}" type="slidenum">
              <a:rPr lang="hu-HU" smtClean="0"/>
              <a:pPr>
                <a:defRPr/>
              </a:pPr>
              <a:t>15</a:t>
            </a:fld>
            <a:endParaRPr lang="hu-HU"/>
          </a:p>
        </p:txBody>
      </p:sp>
    </p:spTree>
    <p:extLst>
      <p:ext uri="{BB962C8B-B14F-4D97-AF65-F5344CB8AC3E}">
        <p14:creationId xmlns:p14="http://schemas.microsoft.com/office/powerpoint/2010/main" val="642656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u-HU" smtClean="0"/>
              <a:t>Mintacím szerkesztése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smtClean="0"/>
              <a:t>Kattintson ide az alcím mintájának szerkesztéséhez</a:t>
            </a:r>
            <a:endParaRPr lang="en-US" dirty="0"/>
          </a:p>
        </p:txBody>
      </p:sp>
      <p:sp>
        <p:nvSpPr>
          <p:cNvPr id="4" name="Date Placeholder 3"/>
          <p:cNvSpPr>
            <a:spLocks noGrp="1"/>
          </p:cNvSpPr>
          <p:nvPr>
            <p:ph type="dt" sz="half" idx="10"/>
          </p:nvPr>
        </p:nvSpPr>
        <p:spPr/>
        <p:txBody>
          <a:bodyPr/>
          <a:lstStyle/>
          <a:p>
            <a:fld id="{E12E99A1-6E0A-46B2-BC39-7F6653411136}" type="datetimeFigureOut">
              <a:rPr lang="hu-HU" smtClean="0"/>
              <a:t>2017. 12. 11.</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052E17F2-9D74-44F0-822A-2497D1947158}" type="slidenum">
              <a:rPr lang="hu-HU" smtClean="0"/>
              <a:t>‹#›</a:t>
            </a:fld>
            <a:endParaRPr lang="hu-HU"/>
          </a:p>
        </p:txBody>
      </p:sp>
    </p:spTree>
    <p:extLst>
      <p:ext uri="{BB962C8B-B14F-4D97-AF65-F5344CB8AC3E}">
        <p14:creationId xmlns:p14="http://schemas.microsoft.com/office/powerpoint/2010/main" val="3870514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Vertical Text Placeholder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E12E99A1-6E0A-46B2-BC39-7F6653411136}" type="datetimeFigureOut">
              <a:rPr lang="hu-HU" smtClean="0"/>
              <a:t>2017. 12. 11.</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052E17F2-9D74-44F0-822A-2497D1947158}" type="slidenum">
              <a:rPr lang="hu-HU" smtClean="0"/>
              <a:t>‹#›</a:t>
            </a:fld>
            <a:endParaRPr lang="hu-HU"/>
          </a:p>
        </p:txBody>
      </p:sp>
    </p:spTree>
    <p:extLst>
      <p:ext uri="{BB962C8B-B14F-4D97-AF65-F5344CB8AC3E}">
        <p14:creationId xmlns:p14="http://schemas.microsoft.com/office/powerpoint/2010/main" val="1021880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u-HU" smtClean="0"/>
              <a:t>Mintacím szerkesztése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E12E99A1-6E0A-46B2-BC39-7F6653411136}" type="datetimeFigureOut">
              <a:rPr lang="hu-HU" smtClean="0"/>
              <a:t>2017. 12. 11.</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052E17F2-9D74-44F0-822A-2497D1947158}" type="slidenum">
              <a:rPr lang="hu-HU" smtClean="0"/>
              <a:t>‹#›</a:t>
            </a:fld>
            <a:endParaRPr lang="hu-HU"/>
          </a:p>
        </p:txBody>
      </p:sp>
    </p:spTree>
    <p:extLst>
      <p:ext uri="{BB962C8B-B14F-4D97-AF65-F5344CB8AC3E}">
        <p14:creationId xmlns:p14="http://schemas.microsoft.com/office/powerpoint/2010/main" val="4218454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Content Placeholder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10"/>
          </p:nvPr>
        </p:nvSpPr>
        <p:spPr/>
        <p:txBody>
          <a:bodyPr/>
          <a:lstStyle/>
          <a:p>
            <a:fld id="{E12E99A1-6E0A-46B2-BC39-7F6653411136}" type="datetimeFigureOut">
              <a:rPr lang="hu-HU" smtClean="0"/>
              <a:t>2017. 12. 11.</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052E17F2-9D74-44F0-822A-2497D1947158}" type="slidenum">
              <a:rPr lang="hu-HU" smtClean="0"/>
              <a:t>‹#›</a:t>
            </a:fld>
            <a:endParaRPr lang="hu-HU"/>
          </a:p>
        </p:txBody>
      </p:sp>
    </p:spTree>
    <p:extLst>
      <p:ext uri="{BB962C8B-B14F-4D97-AF65-F5344CB8AC3E}">
        <p14:creationId xmlns:p14="http://schemas.microsoft.com/office/powerpoint/2010/main" val="3792855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u-HU" smtClean="0"/>
              <a:t>Mintacím szerkesztése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smtClean="0"/>
              <a:t>Mintaszöveg szerkesztése</a:t>
            </a:r>
          </a:p>
        </p:txBody>
      </p:sp>
      <p:sp>
        <p:nvSpPr>
          <p:cNvPr id="4" name="Date Placeholder 3"/>
          <p:cNvSpPr>
            <a:spLocks noGrp="1"/>
          </p:cNvSpPr>
          <p:nvPr>
            <p:ph type="dt" sz="half" idx="10"/>
          </p:nvPr>
        </p:nvSpPr>
        <p:spPr/>
        <p:txBody>
          <a:bodyPr/>
          <a:lstStyle/>
          <a:p>
            <a:fld id="{E12E99A1-6E0A-46B2-BC39-7F6653411136}" type="datetimeFigureOut">
              <a:rPr lang="hu-HU" smtClean="0"/>
              <a:t>2017. 12. 11.</a:t>
            </a:fld>
            <a:endParaRPr lang="hu-HU"/>
          </a:p>
        </p:txBody>
      </p:sp>
      <p:sp>
        <p:nvSpPr>
          <p:cNvPr id="5" name="Footer Placeholder 4"/>
          <p:cNvSpPr>
            <a:spLocks noGrp="1"/>
          </p:cNvSpPr>
          <p:nvPr>
            <p:ph type="ftr" sz="quarter" idx="11"/>
          </p:nvPr>
        </p:nvSpPr>
        <p:spPr/>
        <p:txBody>
          <a:bodyPr/>
          <a:lstStyle/>
          <a:p>
            <a:endParaRPr lang="hu-HU"/>
          </a:p>
        </p:txBody>
      </p:sp>
      <p:sp>
        <p:nvSpPr>
          <p:cNvPr id="6" name="Slide Number Placeholder 5"/>
          <p:cNvSpPr>
            <a:spLocks noGrp="1"/>
          </p:cNvSpPr>
          <p:nvPr>
            <p:ph type="sldNum" sz="quarter" idx="12"/>
          </p:nvPr>
        </p:nvSpPr>
        <p:spPr/>
        <p:txBody>
          <a:bodyPr/>
          <a:lstStyle/>
          <a:p>
            <a:fld id="{052E17F2-9D74-44F0-822A-2497D1947158}" type="slidenum">
              <a:rPr lang="hu-HU" smtClean="0"/>
              <a:t>‹#›</a:t>
            </a:fld>
            <a:endParaRPr lang="hu-HU"/>
          </a:p>
        </p:txBody>
      </p:sp>
    </p:spTree>
    <p:extLst>
      <p:ext uri="{BB962C8B-B14F-4D97-AF65-F5344CB8AC3E}">
        <p14:creationId xmlns:p14="http://schemas.microsoft.com/office/powerpoint/2010/main" val="1462487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5" name="Date Placeholder 4"/>
          <p:cNvSpPr>
            <a:spLocks noGrp="1"/>
          </p:cNvSpPr>
          <p:nvPr>
            <p:ph type="dt" sz="half" idx="10"/>
          </p:nvPr>
        </p:nvSpPr>
        <p:spPr/>
        <p:txBody>
          <a:bodyPr/>
          <a:lstStyle/>
          <a:p>
            <a:fld id="{E12E99A1-6E0A-46B2-BC39-7F6653411136}" type="datetimeFigureOut">
              <a:rPr lang="hu-HU" smtClean="0"/>
              <a:t>2017. 12. 11.</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052E17F2-9D74-44F0-822A-2497D1947158}" type="slidenum">
              <a:rPr lang="hu-HU" smtClean="0"/>
              <a:t>‹#›</a:t>
            </a:fld>
            <a:endParaRPr lang="hu-HU"/>
          </a:p>
        </p:txBody>
      </p:sp>
    </p:spTree>
    <p:extLst>
      <p:ext uri="{BB962C8B-B14F-4D97-AF65-F5344CB8AC3E}">
        <p14:creationId xmlns:p14="http://schemas.microsoft.com/office/powerpoint/2010/main" val="2787889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u-HU" smtClean="0"/>
              <a:t>Mintacím szerkesztése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Content Placeholder 3"/>
          <p:cNvSpPr>
            <a:spLocks noGrp="1"/>
          </p:cNvSpPr>
          <p:nvPr>
            <p:ph sz="half" idx="2"/>
          </p:nvPr>
        </p:nvSpPr>
        <p:spPr>
          <a:xfrm>
            <a:off x="629842" y="2505075"/>
            <a:ext cx="3868340" cy="36845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Content Placeholder 5"/>
          <p:cNvSpPr>
            <a:spLocks noGrp="1"/>
          </p:cNvSpPr>
          <p:nvPr>
            <p:ph sz="quarter" idx="4"/>
          </p:nvPr>
        </p:nvSpPr>
        <p:spPr>
          <a:xfrm>
            <a:off x="4629150" y="2505075"/>
            <a:ext cx="3887391" cy="36845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7" name="Date Placeholder 6"/>
          <p:cNvSpPr>
            <a:spLocks noGrp="1"/>
          </p:cNvSpPr>
          <p:nvPr>
            <p:ph type="dt" sz="half" idx="10"/>
          </p:nvPr>
        </p:nvSpPr>
        <p:spPr/>
        <p:txBody>
          <a:bodyPr/>
          <a:lstStyle/>
          <a:p>
            <a:fld id="{E12E99A1-6E0A-46B2-BC39-7F6653411136}" type="datetimeFigureOut">
              <a:rPr lang="hu-HU" smtClean="0"/>
              <a:t>2017. 12. 11.</a:t>
            </a:fld>
            <a:endParaRPr lang="hu-HU"/>
          </a:p>
        </p:txBody>
      </p:sp>
      <p:sp>
        <p:nvSpPr>
          <p:cNvPr id="8" name="Footer Placeholder 7"/>
          <p:cNvSpPr>
            <a:spLocks noGrp="1"/>
          </p:cNvSpPr>
          <p:nvPr>
            <p:ph type="ftr" sz="quarter" idx="11"/>
          </p:nvPr>
        </p:nvSpPr>
        <p:spPr/>
        <p:txBody>
          <a:bodyPr/>
          <a:lstStyle/>
          <a:p>
            <a:endParaRPr lang="hu-HU"/>
          </a:p>
        </p:txBody>
      </p:sp>
      <p:sp>
        <p:nvSpPr>
          <p:cNvPr id="9" name="Slide Number Placeholder 8"/>
          <p:cNvSpPr>
            <a:spLocks noGrp="1"/>
          </p:cNvSpPr>
          <p:nvPr>
            <p:ph type="sldNum" sz="quarter" idx="12"/>
          </p:nvPr>
        </p:nvSpPr>
        <p:spPr/>
        <p:txBody>
          <a:bodyPr/>
          <a:lstStyle/>
          <a:p>
            <a:fld id="{052E17F2-9D74-44F0-822A-2497D1947158}" type="slidenum">
              <a:rPr lang="hu-HU" smtClean="0"/>
              <a:t>‹#›</a:t>
            </a:fld>
            <a:endParaRPr lang="hu-HU"/>
          </a:p>
        </p:txBody>
      </p:sp>
    </p:spTree>
    <p:extLst>
      <p:ext uri="{BB962C8B-B14F-4D97-AF65-F5344CB8AC3E}">
        <p14:creationId xmlns:p14="http://schemas.microsoft.com/office/powerpoint/2010/main" val="2715372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smtClean="0"/>
              <a:t>Mintacím szerkesztése</a:t>
            </a:r>
            <a:endParaRPr lang="en-US" dirty="0"/>
          </a:p>
        </p:txBody>
      </p:sp>
      <p:sp>
        <p:nvSpPr>
          <p:cNvPr id="3" name="Date Placeholder 2"/>
          <p:cNvSpPr>
            <a:spLocks noGrp="1"/>
          </p:cNvSpPr>
          <p:nvPr>
            <p:ph type="dt" sz="half" idx="10"/>
          </p:nvPr>
        </p:nvSpPr>
        <p:spPr/>
        <p:txBody>
          <a:bodyPr/>
          <a:lstStyle/>
          <a:p>
            <a:fld id="{E12E99A1-6E0A-46B2-BC39-7F6653411136}" type="datetimeFigureOut">
              <a:rPr lang="hu-HU" smtClean="0"/>
              <a:t>2017. 12. 11.</a:t>
            </a:fld>
            <a:endParaRPr lang="hu-HU"/>
          </a:p>
        </p:txBody>
      </p:sp>
      <p:sp>
        <p:nvSpPr>
          <p:cNvPr id="4" name="Footer Placeholder 3"/>
          <p:cNvSpPr>
            <a:spLocks noGrp="1"/>
          </p:cNvSpPr>
          <p:nvPr>
            <p:ph type="ftr" sz="quarter" idx="11"/>
          </p:nvPr>
        </p:nvSpPr>
        <p:spPr/>
        <p:txBody>
          <a:bodyPr/>
          <a:lstStyle/>
          <a:p>
            <a:endParaRPr lang="hu-HU"/>
          </a:p>
        </p:txBody>
      </p:sp>
      <p:sp>
        <p:nvSpPr>
          <p:cNvPr id="5" name="Slide Number Placeholder 4"/>
          <p:cNvSpPr>
            <a:spLocks noGrp="1"/>
          </p:cNvSpPr>
          <p:nvPr>
            <p:ph type="sldNum" sz="quarter" idx="12"/>
          </p:nvPr>
        </p:nvSpPr>
        <p:spPr/>
        <p:txBody>
          <a:bodyPr/>
          <a:lstStyle/>
          <a:p>
            <a:fld id="{052E17F2-9D74-44F0-822A-2497D1947158}" type="slidenum">
              <a:rPr lang="hu-HU" smtClean="0"/>
              <a:t>‹#›</a:t>
            </a:fld>
            <a:endParaRPr lang="hu-HU"/>
          </a:p>
        </p:txBody>
      </p:sp>
    </p:spTree>
    <p:extLst>
      <p:ext uri="{BB962C8B-B14F-4D97-AF65-F5344CB8AC3E}">
        <p14:creationId xmlns:p14="http://schemas.microsoft.com/office/powerpoint/2010/main" val="3561905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2E99A1-6E0A-46B2-BC39-7F6653411136}" type="datetimeFigureOut">
              <a:rPr lang="hu-HU" smtClean="0"/>
              <a:t>2017. 12. 11.</a:t>
            </a:fld>
            <a:endParaRPr lang="hu-HU"/>
          </a:p>
        </p:txBody>
      </p:sp>
      <p:sp>
        <p:nvSpPr>
          <p:cNvPr id="3" name="Footer Placeholder 2"/>
          <p:cNvSpPr>
            <a:spLocks noGrp="1"/>
          </p:cNvSpPr>
          <p:nvPr>
            <p:ph type="ftr" sz="quarter" idx="11"/>
          </p:nvPr>
        </p:nvSpPr>
        <p:spPr/>
        <p:txBody>
          <a:bodyPr/>
          <a:lstStyle/>
          <a:p>
            <a:endParaRPr lang="hu-HU"/>
          </a:p>
        </p:txBody>
      </p:sp>
      <p:sp>
        <p:nvSpPr>
          <p:cNvPr id="4" name="Slide Number Placeholder 3"/>
          <p:cNvSpPr>
            <a:spLocks noGrp="1"/>
          </p:cNvSpPr>
          <p:nvPr>
            <p:ph type="sldNum" sz="quarter" idx="12"/>
          </p:nvPr>
        </p:nvSpPr>
        <p:spPr/>
        <p:txBody>
          <a:bodyPr/>
          <a:lstStyle/>
          <a:p>
            <a:fld id="{052E17F2-9D74-44F0-822A-2497D1947158}" type="slidenum">
              <a:rPr lang="hu-HU" smtClean="0"/>
              <a:t>‹#›</a:t>
            </a:fld>
            <a:endParaRPr lang="hu-HU"/>
          </a:p>
        </p:txBody>
      </p:sp>
    </p:spTree>
    <p:extLst>
      <p:ext uri="{BB962C8B-B14F-4D97-AF65-F5344CB8AC3E}">
        <p14:creationId xmlns:p14="http://schemas.microsoft.com/office/powerpoint/2010/main" val="310104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u-HU" smtClean="0"/>
              <a:t>Mintacím szerkesztése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ate Placeholder 4"/>
          <p:cNvSpPr>
            <a:spLocks noGrp="1"/>
          </p:cNvSpPr>
          <p:nvPr>
            <p:ph type="dt" sz="half" idx="10"/>
          </p:nvPr>
        </p:nvSpPr>
        <p:spPr/>
        <p:txBody>
          <a:bodyPr/>
          <a:lstStyle/>
          <a:p>
            <a:fld id="{E12E99A1-6E0A-46B2-BC39-7F6653411136}" type="datetimeFigureOut">
              <a:rPr lang="hu-HU" smtClean="0"/>
              <a:t>2017. 12. 11.</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052E17F2-9D74-44F0-822A-2497D1947158}" type="slidenum">
              <a:rPr lang="hu-HU" smtClean="0"/>
              <a:t>‹#›</a:t>
            </a:fld>
            <a:endParaRPr lang="hu-HU"/>
          </a:p>
        </p:txBody>
      </p:sp>
    </p:spTree>
    <p:extLst>
      <p:ext uri="{BB962C8B-B14F-4D97-AF65-F5344CB8AC3E}">
        <p14:creationId xmlns:p14="http://schemas.microsoft.com/office/powerpoint/2010/main" val="3754257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u-HU" smtClean="0"/>
              <a:t>Mintacím szerkesztése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u-HU" smtClean="0"/>
              <a:t>Kép beszúrásához kattintson az ikonra</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ate Placeholder 4"/>
          <p:cNvSpPr>
            <a:spLocks noGrp="1"/>
          </p:cNvSpPr>
          <p:nvPr>
            <p:ph type="dt" sz="half" idx="10"/>
          </p:nvPr>
        </p:nvSpPr>
        <p:spPr/>
        <p:txBody>
          <a:bodyPr/>
          <a:lstStyle/>
          <a:p>
            <a:fld id="{E12E99A1-6E0A-46B2-BC39-7F6653411136}" type="datetimeFigureOut">
              <a:rPr lang="hu-HU" smtClean="0"/>
              <a:t>2017. 12. 11.</a:t>
            </a:fld>
            <a:endParaRPr lang="hu-HU"/>
          </a:p>
        </p:txBody>
      </p:sp>
      <p:sp>
        <p:nvSpPr>
          <p:cNvPr id="6" name="Footer Placeholder 5"/>
          <p:cNvSpPr>
            <a:spLocks noGrp="1"/>
          </p:cNvSpPr>
          <p:nvPr>
            <p:ph type="ftr" sz="quarter" idx="11"/>
          </p:nvPr>
        </p:nvSpPr>
        <p:spPr/>
        <p:txBody>
          <a:bodyPr/>
          <a:lstStyle/>
          <a:p>
            <a:endParaRPr lang="hu-HU"/>
          </a:p>
        </p:txBody>
      </p:sp>
      <p:sp>
        <p:nvSpPr>
          <p:cNvPr id="7" name="Slide Number Placeholder 6"/>
          <p:cNvSpPr>
            <a:spLocks noGrp="1"/>
          </p:cNvSpPr>
          <p:nvPr>
            <p:ph type="sldNum" sz="quarter" idx="12"/>
          </p:nvPr>
        </p:nvSpPr>
        <p:spPr/>
        <p:txBody>
          <a:bodyPr/>
          <a:lstStyle/>
          <a:p>
            <a:fld id="{052E17F2-9D74-44F0-822A-2497D1947158}" type="slidenum">
              <a:rPr lang="hu-HU" smtClean="0"/>
              <a:t>‹#›</a:t>
            </a:fld>
            <a:endParaRPr lang="hu-HU"/>
          </a:p>
        </p:txBody>
      </p:sp>
    </p:spTree>
    <p:extLst>
      <p:ext uri="{BB962C8B-B14F-4D97-AF65-F5344CB8AC3E}">
        <p14:creationId xmlns:p14="http://schemas.microsoft.com/office/powerpoint/2010/main" val="2077943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u-HU" smtClean="0"/>
              <a:t>Mintacím szerkesztése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2E99A1-6E0A-46B2-BC39-7F6653411136}" type="datetimeFigureOut">
              <a:rPr lang="hu-HU" smtClean="0"/>
              <a:t>2017. 12. 11.</a:t>
            </a:fld>
            <a:endParaRPr lang="hu-H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2E17F2-9D74-44F0-822A-2497D1947158}" type="slidenum">
              <a:rPr lang="hu-HU" smtClean="0"/>
              <a:t>‹#›</a:t>
            </a:fld>
            <a:endParaRPr lang="hu-HU"/>
          </a:p>
        </p:txBody>
      </p:sp>
    </p:spTree>
    <p:extLst>
      <p:ext uri="{BB962C8B-B14F-4D97-AF65-F5344CB8AC3E}">
        <p14:creationId xmlns:p14="http://schemas.microsoft.com/office/powerpoint/2010/main" val="2155388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9.wmf"/></Relationships>
</file>

<file path=ppt/slides/_rels/slide17.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21.png"/><Relationship Id="rId4" Type="http://schemas.openxmlformats.org/officeDocument/2006/relationships/oleObject" Target="../embeddings/oleObject3.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22.png"/><Relationship Id="rId4" Type="http://schemas.openxmlformats.org/officeDocument/2006/relationships/oleObject" Target="../embeddings/oleObject4.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6.png"/><Relationship Id="rId5" Type="http://schemas.openxmlformats.org/officeDocument/2006/relationships/oleObject" Target="../embeddings/oleObject5.bin"/><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9.wmf"/></Relationships>
</file>

<file path=ppt/slides/_rels/slide26.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4.wmf"/></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1.wmf"/><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5.wmf"/><Relationship Id="rId5" Type="http://schemas.openxmlformats.org/officeDocument/2006/relationships/image" Target="../media/image44.wmf"/><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1.wmf"/><Relationship Id="rId4" Type="http://schemas.openxmlformats.org/officeDocument/2006/relationships/image" Target="../media/image50.wmf"/></Relationships>
</file>

<file path=ppt/slides/_rels/slide44.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51.wmf"/><Relationship Id="rId4" Type="http://schemas.openxmlformats.org/officeDocument/2006/relationships/image" Target="../media/image50.wmf"/></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56.pn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8.bin"/><Relationship Id="rId5" Type="http://schemas.openxmlformats.org/officeDocument/2006/relationships/image" Target="../media/image55.png"/><Relationship Id="rId4" Type="http://schemas.openxmlformats.org/officeDocument/2006/relationships/oleObject" Target="../embeddings/oleObject7.bin"/></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62.png"/><Relationship Id="rId4" Type="http://schemas.openxmlformats.org/officeDocument/2006/relationships/oleObject" Target="../embeddings/oleObject9.bin"/></Relationships>
</file>

<file path=ppt/slides/_rels/slide56.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3" Type="http://schemas.openxmlformats.org/officeDocument/2006/relationships/image" Target="../media/image67.wmf"/><Relationship Id="rId18" Type="http://schemas.openxmlformats.org/officeDocument/2006/relationships/image" Target="../media/image72.wmf"/><Relationship Id="rId26" Type="http://schemas.openxmlformats.org/officeDocument/2006/relationships/image" Target="../media/image80.wmf"/><Relationship Id="rId39" Type="http://schemas.openxmlformats.org/officeDocument/2006/relationships/image" Target="../media/image93.wmf"/><Relationship Id="rId21" Type="http://schemas.openxmlformats.org/officeDocument/2006/relationships/image" Target="../media/image75.wmf"/><Relationship Id="rId34" Type="http://schemas.openxmlformats.org/officeDocument/2006/relationships/image" Target="../media/image88.wmf"/><Relationship Id="rId7" Type="http://schemas.openxmlformats.org/officeDocument/2006/relationships/hyperlink" Target="http://www.ncbi.nlm.nih.gov/books/bv.fcgi?rid=helpmyncbi.chapter.MyNCBI" TargetMode="External"/><Relationship Id="rId12" Type="http://schemas.openxmlformats.org/officeDocument/2006/relationships/image" Target="../media/image66.png"/><Relationship Id="rId17" Type="http://schemas.openxmlformats.org/officeDocument/2006/relationships/image" Target="../media/image71.wmf"/><Relationship Id="rId25" Type="http://schemas.openxmlformats.org/officeDocument/2006/relationships/image" Target="../media/image79.wmf"/><Relationship Id="rId33" Type="http://schemas.openxmlformats.org/officeDocument/2006/relationships/image" Target="../media/image87.wmf"/><Relationship Id="rId38" Type="http://schemas.openxmlformats.org/officeDocument/2006/relationships/image" Target="../media/image92.wmf"/><Relationship Id="rId2" Type="http://schemas.openxmlformats.org/officeDocument/2006/relationships/notesSlide" Target="../notesSlides/notesSlide39.xml"/><Relationship Id="rId16" Type="http://schemas.openxmlformats.org/officeDocument/2006/relationships/image" Target="../media/image70.wmf"/><Relationship Id="rId20" Type="http://schemas.openxmlformats.org/officeDocument/2006/relationships/image" Target="../media/image74.wmf"/><Relationship Id="rId29" Type="http://schemas.openxmlformats.org/officeDocument/2006/relationships/image" Target="../media/image83.wmf"/><Relationship Id="rId1" Type="http://schemas.openxmlformats.org/officeDocument/2006/relationships/slideLayout" Target="../slideLayouts/slideLayout7.xml"/><Relationship Id="rId6" Type="http://schemas.openxmlformats.org/officeDocument/2006/relationships/hyperlink" Target="http://www.ncbi.nlm.nih.gov/sites/myncbi/?" TargetMode="External"/><Relationship Id="rId11" Type="http://schemas.openxmlformats.org/officeDocument/2006/relationships/image" Target="../media/image65.png"/><Relationship Id="rId24" Type="http://schemas.openxmlformats.org/officeDocument/2006/relationships/image" Target="../media/image78.wmf"/><Relationship Id="rId32" Type="http://schemas.openxmlformats.org/officeDocument/2006/relationships/image" Target="../media/image86.wmf"/><Relationship Id="rId37" Type="http://schemas.openxmlformats.org/officeDocument/2006/relationships/image" Target="../media/image91.wmf"/><Relationship Id="rId40" Type="http://schemas.openxmlformats.org/officeDocument/2006/relationships/image" Target="../media/image94.wmf"/><Relationship Id="rId5" Type="http://schemas.openxmlformats.org/officeDocument/2006/relationships/hyperlink" Target="http://www.ncbi.nlm.nih.gov/omim" TargetMode="External"/><Relationship Id="rId15" Type="http://schemas.openxmlformats.org/officeDocument/2006/relationships/image" Target="../media/image69.wmf"/><Relationship Id="rId23" Type="http://schemas.openxmlformats.org/officeDocument/2006/relationships/image" Target="../media/image77.wmf"/><Relationship Id="rId28" Type="http://schemas.openxmlformats.org/officeDocument/2006/relationships/image" Target="../media/image82.wmf"/><Relationship Id="rId36" Type="http://schemas.openxmlformats.org/officeDocument/2006/relationships/image" Target="../media/image90.wmf"/><Relationship Id="rId10" Type="http://schemas.openxmlformats.org/officeDocument/2006/relationships/image" Target="../media/image64.png"/><Relationship Id="rId19" Type="http://schemas.openxmlformats.org/officeDocument/2006/relationships/image" Target="../media/image73.wmf"/><Relationship Id="rId31" Type="http://schemas.openxmlformats.org/officeDocument/2006/relationships/image" Target="../media/image85.wmf"/><Relationship Id="rId4" Type="http://schemas.openxmlformats.org/officeDocument/2006/relationships/hyperlink" Target="http://www.genetests.org/query?mim=140000" TargetMode="External"/><Relationship Id="rId9" Type="http://schemas.openxmlformats.org/officeDocument/2006/relationships/hyperlink" Target="http://www.ncbi.nlm.nih.gov/sites/myncbi/register/?back_url=http://www.ncbi.nlm.nih.gov/sites/entrez?cmd=Retrieve&amp;db=omim&amp;dopt=Detailed&amp;list_uids=140000&amp;tmpl=dispomimTemplate" TargetMode="External"/><Relationship Id="rId14" Type="http://schemas.openxmlformats.org/officeDocument/2006/relationships/image" Target="../media/image68.wmf"/><Relationship Id="rId22" Type="http://schemas.openxmlformats.org/officeDocument/2006/relationships/image" Target="../media/image76.wmf"/><Relationship Id="rId27" Type="http://schemas.openxmlformats.org/officeDocument/2006/relationships/image" Target="../media/image81.wmf"/><Relationship Id="rId30" Type="http://schemas.openxmlformats.org/officeDocument/2006/relationships/image" Target="../media/image84.wmf"/><Relationship Id="rId35" Type="http://schemas.openxmlformats.org/officeDocument/2006/relationships/image" Target="../media/image89.wmf"/><Relationship Id="rId8" Type="http://schemas.openxmlformats.org/officeDocument/2006/relationships/hyperlink" Target="http://www.ncbi.nlm.nih.gov/sites/myncbi/?back_url=http://www.ncbi.nlm.nih.gov/sites/entrez?cmd=Retrieve&amp;db=omim&amp;dopt=Detailed&amp;list_uids=140000&amp;tmpl=dispomimTemplate" TargetMode="External"/><Relationship Id="rId3" Type="http://schemas.openxmlformats.org/officeDocument/2006/relationships/hyperlink" Target="http://www.ncbi.nlm.nih.gov/entrez/dispomim.cgi?cmd=entry&amp;id=140000" TargetMode="External"/></Relationships>
</file>

<file path=ppt/slides/_rels/slide58.xml.rels><?xml version="1.0" encoding="UTF-8" standalone="yes"?>
<Relationships xmlns="http://schemas.openxmlformats.org/package/2006/relationships"><Relationship Id="rId13" Type="http://schemas.openxmlformats.org/officeDocument/2006/relationships/image" Target="../media/image96.wmf"/><Relationship Id="rId18" Type="http://schemas.openxmlformats.org/officeDocument/2006/relationships/image" Target="../media/image73.wmf"/><Relationship Id="rId26" Type="http://schemas.openxmlformats.org/officeDocument/2006/relationships/image" Target="../media/image107.wmf"/><Relationship Id="rId39" Type="http://schemas.openxmlformats.org/officeDocument/2006/relationships/image" Target="../media/image120.wmf"/><Relationship Id="rId21" Type="http://schemas.openxmlformats.org/officeDocument/2006/relationships/image" Target="../media/image102.wmf"/><Relationship Id="rId34" Type="http://schemas.openxmlformats.org/officeDocument/2006/relationships/image" Target="../media/image115.wmf"/><Relationship Id="rId7" Type="http://schemas.openxmlformats.org/officeDocument/2006/relationships/hyperlink" Target="http://www.ncbi.nlm.nih.gov/sites/myncbi/?" TargetMode="External"/><Relationship Id="rId12" Type="http://schemas.openxmlformats.org/officeDocument/2006/relationships/image" Target="../media/image65.png"/><Relationship Id="rId17" Type="http://schemas.openxmlformats.org/officeDocument/2006/relationships/image" Target="../media/image99.wmf"/><Relationship Id="rId25" Type="http://schemas.openxmlformats.org/officeDocument/2006/relationships/image" Target="../media/image106.wmf"/><Relationship Id="rId33" Type="http://schemas.openxmlformats.org/officeDocument/2006/relationships/image" Target="../media/image114.wmf"/><Relationship Id="rId38" Type="http://schemas.openxmlformats.org/officeDocument/2006/relationships/image" Target="../media/image119.wmf"/><Relationship Id="rId2" Type="http://schemas.openxmlformats.org/officeDocument/2006/relationships/notesSlide" Target="../notesSlides/notesSlide40.xml"/><Relationship Id="rId16" Type="http://schemas.openxmlformats.org/officeDocument/2006/relationships/image" Target="../media/image98.wmf"/><Relationship Id="rId20" Type="http://schemas.openxmlformats.org/officeDocument/2006/relationships/image" Target="../media/image101.wmf"/><Relationship Id="rId29" Type="http://schemas.openxmlformats.org/officeDocument/2006/relationships/image" Target="../media/image110.wmf"/><Relationship Id="rId1" Type="http://schemas.openxmlformats.org/officeDocument/2006/relationships/slideLayout" Target="../slideLayouts/slideLayout7.xml"/><Relationship Id="rId6" Type="http://schemas.openxmlformats.org/officeDocument/2006/relationships/hyperlink" Target="http://www.ncbi.nlm.nih.gov/omim" TargetMode="External"/><Relationship Id="rId11" Type="http://schemas.openxmlformats.org/officeDocument/2006/relationships/image" Target="../media/image64.png"/><Relationship Id="rId24" Type="http://schemas.openxmlformats.org/officeDocument/2006/relationships/image" Target="../media/image105.wmf"/><Relationship Id="rId32" Type="http://schemas.openxmlformats.org/officeDocument/2006/relationships/image" Target="../media/image113.wmf"/><Relationship Id="rId37" Type="http://schemas.openxmlformats.org/officeDocument/2006/relationships/image" Target="../media/image118.wmf"/><Relationship Id="rId5" Type="http://schemas.openxmlformats.org/officeDocument/2006/relationships/hyperlink" Target="http://www.genetests.org/query?mim=140000" TargetMode="External"/><Relationship Id="rId15" Type="http://schemas.openxmlformats.org/officeDocument/2006/relationships/image" Target="../media/image70.wmf"/><Relationship Id="rId23" Type="http://schemas.openxmlformats.org/officeDocument/2006/relationships/image" Target="../media/image104.wmf"/><Relationship Id="rId28" Type="http://schemas.openxmlformats.org/officeDocument/2006/relationships/image" Target="../media/image109.wmf"/><Relationship Id="rId36" Type="http://schemas.openxmlformats.org/officeDocument/2006/relationships/image" Target="../media/image117.wmf"/><Relationship Id="rId10" Type="http://schemas.openxmlformats.org/officeDocument/2006/relationships/hyperlink" Target="http://www.ncbi.nlm.nih.gov/sites/myncbi/register/?back_url=http://www.ncbi.nlm.nih.gov/sites/entrez?cmd=Retrieve&amp;db=omim&amp;dopt=Detailed&amp;list_uids=140000&amp;tmpl=dispomimTemplate" TargetMode="External"/><Relationship Id="rId19" Type="http://schemas.openxmlformats.org/officeDocument/2006/relationships/image" Target="../media/image100.wmf"/><Relationship Id="rId31" Type="http://schemas.openxmlformats.org/officeDocument/2006/relationships/image" Target="../media/image112.wmf"/><Relationship Id="rId4" Type="http://schemas.openxmlformats.org/officeDocument/2006/relationships/hyperlink" Target="http://www.ncbi.nlm.nih.gov/entrez/dispomim.cgi?cmd=entry&amp;id=140000" TargetMode="External"/><Relationship Id="rId9" Type="http://schemas.openxmlformats.org/officeDocument/2006/relationships/hyperlink" Target="http://www.ncbi.nlm.nih.gov/sites/myncbi/?back_url=http://www.ncbi.nlm.nih.gov/sites/entrez?cmd=Retrieve&amp;db=omim&amp;dopt=Detailed&amp;list_uids=140000&amp;tmpl=dispomimTemplate" TargetMode="External"/><Relationship Id="rId14" Type="http://schemas.openxmlformats.org/officeDocument/2006/relationships/image" Target="../media/image97.wmf"/><Relationship Id="rId22" Type="http://schemas.openxmlformats.org/officeDocument/2006/relationships/image" Target="../media/image103.wmf"/><Relationship Id="rId27" Type="http://schemas.openxmlformats.org/officeDocument/2006/relationships/image" Target="../media/image108.wmf"/><Relationship Id="rId30" Type="http://schemas.openxmlformats.org/officeDocument/2006/relationships/image" Target="../media/image111.wmf"/><Relationship Id="rId35" Type="http://schemas.openxmlformats.org/officeDocument/2006/relationships/image" Target="../media/image116.wmf"/><Relationship Id="rId8" Type="http://schemas.openxmlformats.org/officeDocument/2006/relationships/hyperlink" Target="http://www.ncbi.nlm.nih.gov/books/bv.fcgi?rid=helpmyncbi.chapter.MyNCBI" TargetMode="External"/><Relationship Id="rId3" Type="http://schemas.openxmlformats.org/officeDocument/2006/relationships/image" Target="../media/image95.wmf"/></Relationships>
</file>

<file path=ppt/slides/_rels/slide59.xml.rels><?xml version="1.0" encoding="UTF-8" standalone="yes"?>
<Relationships xmlns="http://schemas.openxmlformats.org/package/2006/relationships"><Relationship Id="rId3" Type="http://schemas.openxmlformats.org/officeDocument/2006/relationships/image" Target="../media/image121.wmf"/><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hyperlink" Target="http://www.genetests.org/query?mim=140000" TargetMode="External"/><Relationship Id="rId5" Type="http://schemas.openxmlformats.org/officeDocument/2006/relationships/hyperlink" Target="http://www.ncbi.nlm.nih.gov/entrez/dispomim.cgi?cmd=entry&amp;id=140000" TargetMode="External"/><Relationship Id="rId4" Type="http://schemas.openxmlformats.org/officeDocument/2006/relationships/image" Target="../media/image122.wmf"/></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62.xml.rels><?xml version="1.0" encoding="UTF-8" standalone="yes"?>
<Relationships xmlns="http://schemas.openxmlformats.org/package/2006/relationships"><Relationship Id="rId3" Type="http://schemas.openxmlformats.org/officeDocument/2006/relationships/hyperlink" Target="http://www.ncbi.nlm.nih.gov/entrez/dispomim.cgi?cmd=entry&amp;id=140000" TargetMode="External"/><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hyperlink" Target="http://www.genetests.org/query?mim=140000"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6.png"/><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8" descr="RoBilP1"/>
          <p:cNvPicPr>
            <a:picLocks noChangeAspect="1" noChangeArrowheads="1"/>
          </p:cNvPicPr>
          <p:nvPr/>
        </p:nvPicPr>
        <p:blipFill>
          <a:blip r:embed="rId2" cstate="print"/>
          <a:srcRect/>
          <a:stretch>
            <a:fillRect/>
          </a:stretch>
        </p:blipFill>
        <p:spPr bwMode="auto">
          <a:xfrm>
            <a:off x="0" y="179908"/>
            <a:ext cx="9144000" cy="6096000"/>
          </a:xfrm>
          <a:prstGeom prst="rect">
            <a:avLst/>
          </a:prstGeom>
          <a:noFill/>
          <a:ln w="9525">
            <a:noFill/>
            <a:miter lim="800000"/>
            <a:headEnd/>
            <a:tailEnd/>
          </a:ln>
        </p:spPr>
      </p:pic>
      <p:sp>
        <p:nvSpPr>
          <p:cNvPr id="2051" name="Rectangle 3"/>
          <p:cNvSpPr>
            <a:spLocks noGrp="1" noChangeArrowheads="1"/>
          </p:cNvSpPr>
          <p:nvPr>
            <p:ph type="subTitle" idx="1"/>
          </p:nvPr>
        </p:nvSpPr>
        <p:spPr>
          <a:xfrm>
            <a:off x="5790717" y="5293210"/>
            <a:ext cx="3006725" cy="935384"/>
          </a:xfrm>
          <a:solidFill>
            <a:srgbClr val="00B050">
              <a:alpha val="32000"/>
            </a:srgbClr>
          </a:solidFill>
        </p:spPr>
        <p:txBody>
          <a:bodyPr/>
          <a:lstStyle/>
          <a:p>
            <a:pPr eaLnBrk="1" hangingPunct="1"/>
            <a:r>
              <a:rPr lang="hu-HU" sz="2000" b="1" dirty="0">
                <a:latin typeface="Segoe UI" panose="020B0502040204020203" pitchFamily="34" charset="0"/>
                <a:cs typeface="Segoe UI" panose="020B0502040204020203" pitchFamily="34" charset="0"/>
              </a:rPr>
              <a:t>dr. Attila Magyar</a:t>
            </a:r>
          </a:p>
          <a:p>
            <a:pPr>
              <a:spcBef>
                <a:spcPct val="50000"/>
              </a:spcBef>
            </a:pPr>
            <a:r>
              <a:rPr lang="hu-HU" sz="2000" b="1" i="1" dirty="0" smtClean="0">
                <a:latin typeface="Arial" pitchFamily="34" charset="0"/>
                <a:cs typeface="Arial" pitchFamily="34" charset="0"/>
              </a:rPr>
              <a:t>05.12.2017</a:t>
            </a:r>
            <a:endParaRPr lang="hu-HU" sz="2000" b="1" i="1" dirty="0">
              <a:latin typeface="Arial" pitchFamily="34" charset="0"/>
              <a:cs typeface="Arial" pitchFamily="34" charset="0"/>
            </a:endParaRPr>
          </a:p>
        </p:txBody>
      </p:sp>
      <p:grpSp>
        <p:nvGrpSpPr>
          <p:cNvPr id="2" name="Group 43"/>
          <p:cNvGrpSpPr>
            <a:grpSpLocks/>
          </p:cNvGrpSpPr>
          <p:nvPr/>
        </p:nvGrpSpPr>
        <p:grpSpPr bwMode="auto">
          <a:xfrm>
            <a:off x="0" y="-15875"/>
            <a:ext cx="4608513" cy="647700"/>
            <a:chOff x="0" y="0"/>
            <a:chExt cx="2903" cy="408"/>
          </a:xfrm>
        </p:grpSpPr>
        <p:grpSp>
          <p:nvGrpSpPr>
            <p:cNvPr id="3" name="Csoportba foglalás 8"/>
            <p:cNvGrpSpPr>
              <a:grpSpLocks/>
            </p:cNvGrpSpPr>
            <p:nvPr/>
          </p:nvGrpSpPr>
          <p:grpSpPr bwMode="auto">
            <a:xfrm>
              <a:off x="0" y="0"/>
              <a:ext cx="975" cy="408"/>
              <a:chOff x="0" y="0"/>
              <a:chExt cx="1548363" cy="648370"/>
            </a:xfrm>
          </p:grpSpPr>
          <p:pic>
            <p:nvPicPr>
              <p:cNvPr id="2089" name="Picture 4"/>
              <p:cNvPicPr>
                <a:picLocks noChangeAspect="1" noChangeArrowheads="1"/>
              </p:cNvPicPr>
              <p:nvPr/>
            </p:nvPicPr>
            <p:blipFill>
              <a:blip r:embed="rId3" cstate="print"/>
              <a:srcRect/>
              <a:stretch>
                <a:fillRect/>
              </a:stretch>
            </p:blipFill>
            <p:spPr bwMode="auto">
              <a:xfrm>
                <a:off x="0" y="0"/>
                <a:ext cx="792787" cy="648370"/>
              </a:xfrm>
              <a:prstGeom prst="rect">
                <a:avLst/>
              </a:prstGeom>
              <a:noFill/>
              <a:ln w="9525">
                <a:noFill/>
                <a:miter lim="800000"/>
                <a:headEnd/>
                <a:tailEnd/>
              </a:ln>
            </p:spPr>
          </p:pic>
          <p:pic>
            <p:nvPicPr>
              <p:cNvPr id="2090" name="Picture 4"/>
              <p:cNvPicPr>
                <a:picLocks noChangeAspect="1" noChangeArrowheads="1"/>
              </p:cNvPicPr>
              <p:nvPr/>
            </p:nvPicPr>
            <p:blipFill>
              <a:blip r:embed="rId3" cstate="print"/>
              <a:srcRect/>
              <a:stretch>
                <a:fillRect/>
              </a:stretch>
            </p:blipFill>
            <p:spPr bwMode="auto">
              <a:xfrm>
                <a:off x="755576" y="0"/>
                <a:ext cx="792787" cy="648370"/>
              </a:xfrm>
              <a:prstGeom prst="rect">
                <a:avLst/>
              </a:prstGeom>
              <a:noFill/>
              <a:ln w="9525">
                <a:noFill/>
                <a:miter lim="800000"/>
                <a:headEnd/>
                <a:tailEnd/>
              </a:ln>
            </p:spPr>
          </p:pic>
        </p:grpSp>
        <p:grpSp>
          <p:nvGrpSpPr>
            <p:cNvPr id="4" name="Csoportba foglalás 10"/>
            <p:cNvGrpSpPr>
              <a:grpSpLocks/>
            </p:cNvGrpSpPr>
            <p:nvPr/>
          </p:nvGrpSpPr>
          <p:grpSpPr bwMode="auto">
            <a:xfrm>
              <a:off x="978" y="0"/>
              <a:ext cx="975" cy="408"/>
              <a:chOff x="0" y="0"/>
              <a:chExt cx="1548363" cy="648370"/>
            </a:xfrm>
          </p:grpSpPr>
          <p:pic>
            <p:nvPicPr>
              <p:cNvPr id="2087" name="Picture 4"/>
              <p:cNvPicPr>
                <a:picLocks noChangeAspect="1" noChangeArrowheads="1"/>
              </p:cNvPicPr>
              <p:nvPr/>
            </p:nvPicPr>
            <p:blipFill>
              <a:blip r:embed="rId3" cstate="print"/>
              <a:srcRect/>
              <a:stretch>
                <a:fillRect/>
              </a:stretch>
            </p:blipFill>
            <p:spPr bwMode="auto">
              <a:xfrm>
                <a:off x="0" y="0"/>
                <a:ext cx="792787" cy="648370"/>
              </a:xfrm>
              <a:prstGeom prst="rect">
                <a:avLst/>
              </a:prstGeom>
              <a:noFill/>
              <a:ln w="9525">
                <a:noFill/>
                <a:miter lim="800000"/>
                <a:headEnd/>
                <a:tailEnd/>
              </a:ln>
            </p:spPr>
          </p:pic>
          <p:pic>
            <p:nvPicPr>
              <p:cNvPr id="2088" name="Picture 4"/>
              <p:cNvPicPr>
                <a:picLocks noChangeAspect="1" noChangeArrowheads="1"/>
              </p:cNvPicPr>
              <p:nvPr/>
            </p:nvPicPr>
            <p:blipFill>
              <a:blip r:embed="rId3" cstate="print"/>
              <a:srcRect/>
              <a:stretch>
                <a:fillRect/>
              </a:stretch>
            </p:blipFill>
            <p:spPr bwMode="auto">
              <a:xfrm>
                <a:off x="755576" y="0"/>
                <a:ext cx="792787" cy="648370"/>
              </a:xfrm>
              <a:prstGeom prst="rect">
                <a:avLst/>
              </a:prstGeom>
              <a:noFill/>
              <a:ln w="9525">
                <a:noFill/>
                <a:miter lim="800000"/>
                <a:headEnd/>
                <a:tailEnd/>
              </a:ln>
            </p:spPr>
          </p:pic>
        </p:grpSp>
        <p:grpSp>
          <p:nvGrpSpPr>
            <p:cNvPr id="5" name="Csoportba foglalás 13"/>
            <p:cNvGrpSpPr>
              <a:grpSpLocks/>
            </p:cNvGrpSpPr>
            <p:nvPr/>
          </p:nvGrpSpPr>
          <p:grpSpPr bwMode="auto">
            <a:xfrm>
              <a:off x="1927" y="0"/>
              <a:ext cx="976" cy="408"/>
              <a:chOff x="0" y="0"/>
              <a:chExt cx="1548363" cy="648370"/>
            </a:xfrm>
          </p:grpSpPr>
          <p:pic>
            <p:nvPicPr>
              <p:cNvPr id="2085" name="Picture 4"/>
              <p:cNvPicPr>
                <a:picLocks noChangeAspect="1" noChangeArrowheads="1"/>
              </p:cNvPicPr>
              <p:nvPr/>
            </p:nvPicPr>
            <p:blipFill>
              <a:blip r:embed="rId3" cstate="print"/>
              <a:srcRect/>
              <a:stretch>
                <a:fillRect/>
              </a:stretch>
            </p:blipFill>
            <p:spPr bwMode="auto">
              <a:xfrm>
                <a:off x="0" y="0"/>
                <a:ext cx="792787" cy="648370"/>
              </a:xfrm>
              <a:prstGeom prst="rect">
                <a:avLst/>
              </a:prstGeom>
              <a:noFill/>
              <a:ln w="9525">
                <a:noFill/>
                <a:miter lim="800000"/>
                <a:headEnd/>
                <a:tailEnd/>
              </a:ln>
            </p:spPr>
          </p:pic>
          <p:pic>
            <p:nvPicPr>
              <p:cNvPr id="2086" name="Picture 4"/>
              <p:cNvPicPr>
                <a:picLocks noChangeAspect="1" noChangeArrowheads="1"/>
              </p:cNvPicPr>
              <p:nvPr/>
            </p:nvPicPr>
            <p:blipFill>
              <a:blip r:embed="rId3" cstate="print"/>
              <a:srcRect/>
              <a:stretch>
                <a:fillRect/>
              </a:stretch>
            </p:blipFill>
            <p:spPr bwMode="auto">
              <a:xfrm>
                <a:off x="755576" y="0"/>
                <a:ext cx="792787" cy="648370"/>
              </a:xfrm>
              <a:prstGeom prst="rect">
                <a:avLst/>
              </a:prstGeom>
              <a:noFill/>
              <a:ln w="9525">
                <a:noFill/>
                <a:miter lim="800000"/>
                <a:headEnd/>
                <a:tailEnd/>
              </a:ln>
            </p:spPr>
          </p:pic>
        </p:grpSp>
      </p:grpSp>
      <p:grpSp>
        <p:nvGrpSpPr>
          <p:cNvPr id="6" name="Group 44"/>
          <p:cNvGrpSpPr>
            <a:grpSpLocks/>
          </p:cNvGrpSpPr>
          <p:nvPr/>
        </p:nvGrpSpPr>
        <p:grpSpPr bwMode="auto">
          <a:xfrm>
            <a:off x="4572000" y="-15875"/>
            <a:ext cx="4576763" cy="636563"/>
            <a:chOff x="2880" y="-10"/>
            <a:chExt cx="2883" cy="413"/>
          </a:xfrm>
        </p:grpSpPr>
        <p:grpSp>
          <p:nvGrpSpPr>
            <p:cNvPr id="7" name="Csoportba foglalás 18"/>
            <p:cNvGrpSpPr>
              <a:grpSpLocks/>
            </p:cNvGrpSpPr>
            <p:nvPr/>
          </p:nvGrpSpPr>
          <p:grpSpPr bwMode="auto">
            <a:xfrm>
              <a:off x="2880" y="-10"/>
              <a:ext cx="1001" cy="413"/>
              <a:chOff x="4491318" y="-16048"/>
              <a:chExt cx="1588943" cy="655878"/>
            </a:xfrm>
          </p:grpSpPr>
          <p:pic>
            <p:nvPicPr>
              <p:cNvPr id="2080" name="Picture 4"/>
              <p:cNvPicPr>
                <a:picLocks noChangeAspect="1" noChangeArrowheads="1"/>
              </p:cNvPicPr>
              <p:nvPr/>
            </p:nvPicPr>
            <p:blipFill>
              <a:blip r:embed="rId3" cstate="print"/>
              <a:srcRect/>
              <a:stretch>
                <a:fillRect/>
              </a:stretch>
            </p:blipFill>
            <p:spPr bwMode="auto">
              <a:xfrm flipH="1">
                <a:off x="4491318" y="-16048"/>
                <a:ext cx="809376" cy="655878"/>
              </a:xfrm>
              <a:prstGeom prst="rect">
                <a:avLst/>
              </a:prstGeom>
              <a:noFill/>
              <a:ln w="9525">
                <a:noFill/>
                <a:miter lim="800000"/>
                <a:headEnd/>
                <a:tailEnd/>
              </a:ln>
            </p:spPr>
          </p:pic>
          <p:pic>
            <p:nvPicPr>
              <p:cNvPr id="2081" name="Picture 4"/>
              <p:cNvPicPr>
                <a:picLocks noChangeAspect="1" noChangeArrowheads="1"/>
              </p:cNvPicPr>
              <p:nvPr/>
            </p:nvPicPr>
            <p:blipFill>
              <a:blip r:embed="rId3" cstate="print"/>
              <a:srcRect/>
              <a:stretch>
                <a:fillRect/>
              </a:stretch>
            </p:blipFill>
            <p:spPr bwMode="auto">
              <a:xfrm flipH="1">
                <a:off x="5278632" y="-16048"/>
                <a:ext cx="801629" cy="655878"/>
              </a:xfrm>
              <a:prstGeom prst="rect">
                <a:avLst/>
              </a:prstGeom>
              <a:noFill/>
              <a:ln w="9525">
                <a:noFill/>
                <a:miter lim="800000"/>
                <a:headEnd/>
                <a:tailEnd/>
              </a:ln>
            </p:spPr>
          </p:pic>
        </p:grpSp>
        <p:grpSp>
          <p:nvGrpSpPr>
            <p:cNvPr id="8" name="Csoportba foglalás 19"/>
            <p:cNvGrpSpPr>
              <a:grpSpLocks/>
            </p:cNvGrpSpPr>
            <p:nvPr/>
          </p:nvGrpSpPr>
          <p:grpSpPr bwMode="auto">
            <a:xfrm>
              <a:off x="3866" y="-10"/>
              <a:ext cx="950" cy="413"/>
              <a:chOff x="4572000" y="-16048"/>
              <a:chExt cx="1508261" cy="655878"/>
            </a:xfrm>
          </p:grpSpPr>
          <p:pic>
            <p:nvPicPr>
              <p:cNvPr id="2078" name="Picture 4"/>
              <p:cNvPicPr>
                <a:picLocks noChangeAspect="1" noChangeArrowheads="1"/>
              </p:cNvPicPr>
              <p:nvPr/>
            </p:nvPicPr>
            <p:blipFill>
              <a:blip r:embed="rId3" cstate="print"/>
              <a:srcRect/>
              <a:stretch>
                <a:fillRect/>
              </a:stretch>
            </p:blipFill>
            <p:spPr bwMode="auto">
              <a:xfrm flipH="1">
                <a:off x="4572000" y="-16048"/>
                <a:ext cx="727712" cy="655878"/>
              </a:xfrm>
              <a:prstGeom prst="rect">
                <a:avLst/>
              </a:prstGeom>
              <a:noFill/>
              <a:ln w="9525">
                <a:noFill/>
                <a:miter lim="800000"/>
                <a:headEnd/>
                <a:tailEnd/>
              </a:ln>
            </p:spPr>
          </p:pic>
          <p:pic>
            <p:nvPicPr>
              <p:cNvPr id="2079" name="Picture 4"/>
              <p:cNvPicPr>
                <a:picLocks noChangeAspect="1" noChangeArrowheads="1"/>
              </p:cNvPicPr>
              <p:nvPr/>
            </p:nvPicPr>
            <p:blipFill>
              <a:blip r:embed="rId3" cstate="print"/>
              <a:srcRect/>
              <a:stretch>
                <a:fillRect/>
              </a:stretch>
            </p:blipFill>
            <p:spPr bwMode="auto">
              <a:xfrm flipH="1">
                <a:off x="5278632" y="-16048"/>
                <a:ext cx="801629" cy="655878"/>
              </a:xfrm>
              <a:prstGeom prst="rect">
                <a:avLst/>
              </a:prstGeom>
              <a:noFill/>
              <a:ln w="9525">
                <a:noFill/>
                <a:miter lim="800000"/>
                <a:headEnd/>
                <a:tailEnd/>
              </a:ln>
            </p:spPr>
          </p:pic>
        </p:grpSp>
        <p:grpSp>
          <p:nvGrpSpPr>
            <p:cNvPr id="9" name="Csoportba foglalás 22"/>
            <p:cNvGrpSpPr>
              <a:grpSpLocks/>
            </p:cNvGrpSpPr>
            <p:nvPr/>
          </p:nvGrpSpPr>
          <p:grpSpPr bwMode="auto">
            <a:xfrm>
              <a:off x="4813" y="-10"/>
              <a:ext cx="950" cy="413"/>
              <a:chOff x="4572000" y="-16048"/>
              <a:chExt cx="1508261" cy="655878"/>
            </a:xfrm>
          </p:grpSpPr>
          <p:pic>
            <p:nvPicPr>
              <p:cNvPr id="2076" name="Picture 4"/>
              <p:cNvPicPr>
                <a:picLocks noChangeAspect="1" noChangeArrowheads="1"/>
              </p:cNvPicPr>
              <p:nvPr/>
            </p:nvPicPr>
            <p:blipFill>
              <a:blip r:embed="rId3" cstate="print"/>
              <a:srcRect/>
              <a:stretch>
                <a:fillRect/>
              </a:stretch>
            </p:blipFill>
            <p:spPr bwMode="auto">
              <a:xfrm flipH="1">
                <a:off x="4572000" y="-16048"/>
                <a:ext cx="727712" cy="655878"/>
              </a:xfrm>
              <a:prstGeom prst="rect">
                <a:avLst/>
              </a:prstGeom>
              <a:noFill/>
              <a:ln w="9525">
                <a:noFill/>
                <a:miter lim="800000"/>
                <a:headEnd/>
                <a:tailEnd/>
              </a:ln>
            </p:spPr>
          </p:pic>
          <p:pic>
            <p:nvPicPr>
              <p:cNvPr id="2077" name="Picture 4"/>
              <p:cNvPicPr>
                <a:picLocks noChangeAspect="1" noChangeArrowheads="1"/>
              </p:cNvPicPr>
              <p:nvPr/>
            </p:nvPicPr>
            <p:blipFill>
              <a:blip r:embed="rId3" cstate="print"/>
              <a:srcRect/>
              <a:stretch>
                <a:fillRect/>
              </a:stretch>
            </p:blipFill>
            <p:spPr bwMode="auto">
              <a:xfrm flipH="1">
                <a:off x="5278632" y="-16048"/>
                <a:ext cx="801629" cy="655878"/>
              </a:xfrm>
              <a:prstGeom prst="rect">
                <a:avLst/>
              </a:prstGeom>
              <a:noFill/>
              <a:ln w="9525">
                <a:noFill/>
                <a:miter lim="800000"/>
                <a:headEnd/>
                <a:tailEnd/>
              </a:ln>
            </p:spPr>
          </p:pic>
        </p:grpSp>
      </p:grpSp>
      <p:grpSp>
        <p:nvGrpSpPr>
          <p:cNvPr id="10" name="Csoportba foglalás 26"/>
          <p:cNvGrpSpPr>
            <a:grpSpLocks/>
          </p:cNvGrpSpPr>
          <p:nvPr/>
        </p:nvGrpSpPr>
        <p:grpSpPr bwMode="auto">
          <a:xfrm rot="10800000">
            <a:off x="4763" y="6210300"/>
            <a:ext cx="9139237" cy="647700"/>
            <a:chOff x="0" y="0"/>
            <a:chExt cx="9139210" cy="648370"/>
          </a:xfrm>
        </p:grpSpPr>
        <p:grpSp>
          <p:nvGrpSpPr>
            <p:cNvPr id="11" name="Csoportba foglalás 8"/>
            <p:cNvGrpSpPr>
              <a:grpSpLocks/>
            </p:cNvGrpSpPr>
            <p:nvPr/>
          </p:nvGrpSpPr>
          <p:grpSpPr bwMode="auto">
            <a:xfrm>
              <a:off x="0" y="0"/>
              <a:ext cx="1548363" cy="648370"/>
              <a:chOff x="0" y="0"/>
              <a:chExt cx="1548363" cy="648370"/>
            </a:xfrm>
          </p:grpSpPr>
          <p:pic>
            <p:nvPicPr>
              <p:cNvPr id="2071" name="Picture 4"/>
              <p:cNvPicPr>
                <a:picLocks noChangeAspect="1" noChangeArrowheads="1"/>
              </p:cNvPicPr>
              <p:nvPr/>
            </p:nvPicPr>
            <p:blipFill>
              <a:blip r:embed="rId3" cstate="print"/>
              <a:srcRect/>
              <a:stretch>
                <a:fillRect/>
              </a:stretch>
            </p:blipFill>
            <p:spPr bwMode="auto">
              <a:xfrm>
                <a:off x="0" y="0"/>
                <a:ext cx="792787" cy="648370"/>
              </a:xfrm>
              <a:prstGeom prst="rect">
                <a:avLst/>
              </a:prstGeom>
              <a:noFill/>
              <a:ln w="9525">
                <a:noFill/>
                <a:miter lim="800000"/>
                <a:headEnd/>
                <a:tailEnd/>
              </a:ln>
            </p:spPr>
          </p:pic>
          <p:pic>
            <p:nvPicPr>
              <p:cNvPr id="2072" name="Picture 4"/>
              <p:cNvPicPr>
                <a:picLocks noChangeAspect="1" noChangeArrowheads="1"/>
              </p:cNvPicPr>
              <p:nvPr/>
            </p:nvPicPr>
            <p:blipFill>
              <a:blip r:embed="rId3" cstate="print"/>
              <a:srcRect/>
              <a:stretch>
                <a:fillRect/>
              </a:stretch>
            </p:blipFill>
            <p:spPr bwMode="auto">
              <a:xfrm>
                <a:off x="755576" y="0"/>
                <a:ext cx="792787" cy="648370"/>
              </a:xfrm>
              <a:prstGeom prst="rect">
                <a:avLst/>
              </a:prstGeom>
              <a:noFill/>
              <a:ln w="9525">
                <a:noFill/>
                <a:miter lim="800000"/>
                <a:headEnd/>
                <a:tailEnd/>
              </a:ln>
            </p:spPr>
          </p:pic>
        </p:grpSp>
        <p:grpSp>
          <p:nvGrpSpPr>
            <p:cNvPr id="12" name="Csoportba foglalás 10"/>
            <p:cNvGrpSpPr>
              <a:grpSpLocks/>
            </p:cNvGrpSpPr>
            <p:nvPr/>
          </p:nvGrpSpPr>
          <p:grpSpPr bwMode="auto">
            <a:xfrm>
              <a:off x="1552437" y="0"/>
              <a:ext cx="1548363" cy="648370"/>
              <a:chOff x="0" y="0"/>
              <a:chExt cx="1548363" cy="648370"/>
            </a:xfrm>
          </p:grpSpPr>
          <p:pic>
            <p:nvPicPr>
              <p:cNvPr id="2069" name="Picture 4"/>
              <p:cNvPicPr>
                <a:picLocks noChangeAspect="1" noChangeArrowheads="1"/>
              </p:cNvPicPr>
              <p:nvPr/>
            </p:nvPicPr>
            <p:blipFill>
              <a:blip r:embed="rId3" cstate="print"/>
              <a:srcRect/>
              <a:stretch>
                <a:fillRect/>
              </a:stretch>
            </p:blipFill>
            <p:spPr bwMode="auto">
              <a:xfrm>
                <a:off x="0" y="0"/>
                <a:ext cx="792787" cy="648370"/>
              </a:xfrm>
              <a:prstGeom prst="rect">
                <a:avLst/>
              </a:prstGeom>
              <a:noFill/>
              <a:ln w="9525">
                <a:noFill/>
                <a:miter lim="800000"/>
                <a:headEnd/>
                <a:tailEnd/>
              </a:ln>
            </p:spPr>
          </p:pic>
          <p:pic>
            <p:nvPicPr>
              <p:cNvPr id="2070" name="Picture 4"/>
              <p:cNvPicPr>
                <a:picLocks noChangeAspect="1" noChangeArrowheads="1"/>
              </p:cNvPicPr>
              <p:nvPr/>
            </p:nvPicPr>
            <p:blipFill>
              <a:blip r:embed="rId3" cstate="print"/>
              <a:srcRect/>
              <a:stretch>
                <a:fillRect/>
              </a:stretch>
            </p:blipFill>
            <p:spPr bwMode="auto">
              <a:xfrm>
                <a:off x="755576" y="0"/>
                <a:ext cx="792787" cy="648370"/>
              </a:xfrm>
              <a:prstGeom prst="rect">
                <a:avLst/>
              </a:prstGeom>
              <a:noFill/>
              <a:ln w="9525">
                <a:noFill/>
                <a:miter lim="800000"/>
                <a:headEnd/>
                <a:tailEnd/>
              </a:ln>
            </p:spPr>
          </p:pic>
        </p:grpSp>
        <p:grpSp>
          <p:nvGrpSpPr>
            <p:cNvPr id="13" name="Csoportba foglalás 13"/>
            <p:cNvGrpSpPr>
              <a:grpSpLocks/>
            </p:cNvGrpSpPr>
            <p:nvPr/>
          </p:nvGrpSpPr>
          <p:grpSpPr bwMode="auto">
            <a:xfrm>
              <a:off x="3059832" y="0"/>
              <a:ext cx="1548363" cy="648370"/>
              <a:chOff x="0" y="0"/>
              <a:chExt cx="1548363" cy="648370"/>
            </a:xfrm>
          </p:grpSpPr>
          <p:pic>
            <p:nvPicPr>
              <p:cNvPr id="2067" name="Picture 4"/>
              <p:cNvPicPr>
                <a:picLocks noChangeAspect="1" noChangeArrowheads="1"/>
              </p:cNvPicPr>
              <p:nvPr/>
            </p:nvPicPr>
            <p:blipFill>
              <a:blip r:embed="rId3" cstate="print"/>
              <a:srcRect/>
              <a:stretch>
                <a:fillRect/>
              </a:stretch>
            </p:blipFill>
            <p:spPr bwMode="auto">
              <a:xfrm>
                <a:off x="0" y="0"/>
                <a:ext cx="792787" cy="648370"/>
              </a:xfrm>
              <a:prstGeom prst="rect">
                <a:avLst/>
              </a:prstGeom>
              <a:noFill/>
              <a:ln w="9525">
                <a:noFill/>
                <a:miter lim="800000"/>
                <a:headEnd/>
                <a:tailEnd/>
              </a:ln>
            </p:spPr>
          </p:pic>
          <p:pic>
            <p:nvPicPr>
              <p:cNvPr id="2068" name="Picture 4"/>
              <p:cNvPicPr>
                <a:picLocks noChangeAspect="1" noChangeArrowheads="1"/>
              </p:cNvPicPr>
              <p:nvPr/>
            </p:nvPicPr>
            <p:blipFill>
              <a:blip r:embed="rId3" cstate="print"/>
              <a:srcRect/>
              <a:stretch>
                <a:fillRect/>
              </a:stretch>
            </p:blipFill>
            <p:spPr bwMode="auto">
              <a:xfrm>
                <a:off x="755576" y="0"/>
                <a:ext cx="792787" cy="648370"/>
              </a:xfrm>
              <a:prstGeom prst="rect">
                <a:avLst/>
              </a:prstGeom>
              <a:noFill/>
              <a:ln w="9525">
                <a:noFill/>
                <a:miter lim="800000"/>
                <a:headEnd/>
                <a:tailEnd/>
              </a:ln>
            </p:spPr>
          </p:pic>
        </p:grpSp>
        <p:grpSp>
          <p:nvGrpSpPr>
            <p:cNvPr id="14" name="Csoportba foglalás 18"/>
            <p:cNvGrpSpPr>
              <a:grpSpLocks/>
            </p:cNvGrpSpPr>
            <p:nvPr/>
          </p:nvGrpSpPr>
          <p:grpSpPr bwMode="auto">
            <a:xfrm>
              <a:off x="4572000" y="0"/>
              <a:ext cx="1579315" cy="648000"/>
              <a:chOff x="4491318" y="0"/>
              <a:chExt cx="1579315" cy="648000"/>
            </a:xfrm>
          </p:grpSpPr>
          <p:pic>
            <p:nvPicPr>
              <p:cNvPr id="2065" name="Picture 4"/>
              <p:cNvPicPr>
                <a:picLocks noChangeAspect="1" noChangeArrowheads="1"/>
              </p:cNvPicPr>
              <p:nvPr/>
            </p:nvPicPr>
            <p:blipFill>
              <a:blip r:embed="rId3" cstate="print"/>
              <a:srcRect/>
              <a:stretch>
                <a:fillRect/>
              </a:stretch>
            </p:blipFill>
            <p:spPr bwMode="auto">
              <a:xfrm flipH="1">
                <a:off x="4491318" y="0"/>
                <a:ext cx="799654" cy="648000"/>
              </a:xfrm>
              <a:prstGeom prst="rect">
                <a:avLst/>
              </a:prstGeom>
              <a:noFill/>
              <a:ln w="9525">
                <a:noFill/>
                <a:miter lim="800000"/>
                <a:headEnd/>
                <a:tailEnd/>
              </a:ln>
            </p:spPr>
          </p:pic>
          <p:pic>
            <p:nvPicPr>
              <p:cNvPr id="2066" name="Picture 4"/>
              <p:cNvPicPr>
                <a:picLocks noChangeAspect="1" noChangeArrowheads="1"/>
              </p:cNvPicPr>
              <p:nvPr/>
            </p:nvPicPr>
            <p:blipFill>
              <a:blip r:embed="rId3" cstate="print"/>
              <a:srcRect/>
              <a:stretch>
                <a:fillRect/>
              </a:stretch>
            </p:blipFill>
            <p:spPr bwMode="auto">
              <a:xfrm flipH="1">
                <a:off x="5278633" y="0"/>
                <a:ext cx="792000" cy="648000"/>
              </a:xfrm>
              <a:prstGeom prst="rect">
                <a:avLst/>
              </a:prstGeom>
              <a:noFill/>
              <a:ln w="9525">
                <a:noFill/>
                <a:miter lim="800000"/>
                <a:headEnd/>
                <a:tailEnd/>
              </a:ln>
            </p:spPr>
          </p:pic>
        </p:grpSp>
        <p:grpSp>
          <p:nvGrpSpPr>
            <p:cNvPr id="15" name="Csoportba foglalás 19"/>
            <p:cNvGrpSpPr>
              <a:grpSpLocks/>
            </p:cNvGrpSpPr>
            <p:nvPr/>
          </p:nvGrpSpPr>
          <p:grpSpPr bwMode="auto">
            <a:xfrm>
              <a:off x="6137956" y="0"/>
              <a:ext cx="1498632" cy="648000"/>
              <a:chOff x="4572001" y="0"/>
              <a:chExt cx="1498632" cy="648000"/>
            </a:xfrm>
          </p:grpSpPr>
          <p:pic>
            <p:nvPicPr>
              <p:cNvPr id="2063" name="Picture 4"/>
              <p:cNvPicPr>
                <a:picLocks noChangeAspect="1" noChangeArrowheads="1"/>
              </p:cNvPicPr>
              <p:nvPr/>
            </p:nvPicPr>
            <p:blipFill>
              <a:blip r:embed="rId3" cstate="print"/>
              <a:srcRect/>
              <a:stretch>
                <a:fillRect/>
              </a:stretch>
            </p:blipFill>
            <p:spPr bwMode="auto">
              <a:xfrm flipH="1">
                <a:off x="4572001" y="0"/>
                <a:ext cx="718971" cy="648000"/>
              </a:xfrm>
              <a:prstGeom prst="rect">
                <a:avLst/>
              </a:prstGeom>
              <a:noFill/>
              <a:ln w="9525">
                <a:noFill/>
                <a:miter lim="800000"/>
                <a:headEnd/>
                <a:tailEnd/>
              </a:ln>
            </p:spPr>
          </p:pic>
          <p:pic>
            <p:nvPicPr>
              <p:cNvPr id="2064" name="Picture 4"/>
              <p:cNvPicPr>
                <a:picLocks noChangeAspect="1" noChangeArrowheads="1"/>
              </p:cNvPicPr>
              <p:nvPr/>
            </p:nvPicPr>
            <p:blipFill>
              <a:blip r:embed="rId3" cstate="print"/>
              <a:srcRect/>
              <a:stretch>
                <a:fillRect/>
              </a:stretch>
            </p:blipFill>
            <p:spPr bwMode="auto">
              <a:xfrm flipH="1">
                <a:off x="5278633" y="0"/>
                <a:ext cx="792000" cy="648000"/>
              </a:xfrm>
              <a:prstGeom prst="rect">
                <a:avLst/>
              </a:prstGeom>
              <a:noFill/>
              <a:ln w="9525">
                <a:noFill/>
                <a:miter lim="800000"/>
                <a:headEnd/>
                <a:tailEnd/>
              </a:ln>
            </p:spPr>
          </p:pic>
        </p:grpSp>
        <p:grpSp>
          <p:nvGrpSpPr>
            <p:cNvPr id="16" name="Csoportba foglalás 22"/>
            <p:cNvGrpSpPr>
              <a:grpSpLocks/>
            </p:cNvGrpSpPr>
            <p:nvPr/>
          </p:nvGrpSpPr>
          <p:grpSpPr bwMode="auto">
            <a:xfrm>
              <a:off x="7640578" y="0"/>
              <a:ext cx="1498632" cy="648000"/>
              <a:chOff x="4572001" y="0"/>
              <a:chExt cx="1498632" cy="648000"/>
            </a:xfrm>
          </p:grpSpPr>
          <p:pic>
            <p:nvPicPr>
              <p:cNvPr id="2061" name="Picture 4"/>
              <p:cNvPicPr>
                <a:picLocks noChangeAspect="1" noChangeArrowheads="1"/>
              </p:cNvPicPr>
              <p:nvPr/>
            </p:nvPicPr>
            <p:blipFill>
              <a:blip r:embed="rId3" cstate="print"/>
              <a:srcRect/>
              <a:stretch>
                <a:fillRect/>
              </a:stretch>
            </p:blipFill>
            <p:spPr bwMode="auto">
              <a:xfrm flipH="1">
                <a:off x="4572001" y="0"/>
                <a:ext cx="718971" cy="648000"/>
              </a:xfrm>
              <a:prstGeom prst="rect">
                <a:avLst/>
              </a:prstGeom>
              <a:noFill/>
              <a:ln w="9525">
                <a:noFill/>
                <a:miter lim="800000"/>
                <a:headEnd/>
                <a:tailEnd/>
              </a:ln>
            </p:spPr>
          </p:pic>
          <p:pic>
            <p:nvPicPr>
              <p:cNvPr id="2062" name="Picture 4"/>
              <p:cNvPicPr>
                <a:picLocks noChangeAspect="1" noChangeArrowheads="1"/>
              </p:cNvPicPr>
              <p:nvPr/>
            </p:nvPicPr>
            <p:blipFill>
              <a:blip r:embed="rId3" cstate="print"/>
              <a:srcRect/>
              <a:stretch>
                <a:fillRect/>
              </a:stretch>
            </p:blipFill>
            <p:spPr bwMode="auto">
              <a:xfrm flipH="1">
                <a:off x="5278633" y="0"/>
                <a:ext cx="792000" cy="648000"/>
              </a:xfrm>
              <a:prstGeom prst="rect">
                <a:avLst/>
              </a:prstGeom>
              <a:noFill/>
              <a:ln w="9525">
                <a:noFill/>
                <a:miter lim="800000"/>
                <a:headEnd/>
                <a:tailEnd/>
              </a:ln>
            </p:spPr>
          </p:pic>
        </p:grpSp>
      </p:grpSp>
      <p:sp>
        <p:nvSpPr>
          <p:cNvPr id="43" name="Text Box 2"/>
          <p:cNvSpPr txBox="1">
            <a:spLocks noChangeArrowheads="1"/>
          </p:cNvSpPr>
          <p:nvPr/>
        </p:nvSpPr>
        <p:spPr bwMode="auto">
          <a:xfrm>
            <a:off x="236538" y="690538"/>
            <a:ext cx="8388350" cy="784830"/>
          </a:xfrm>
          <a:prstGeom prst="rect">
            <a:avLst/>
          </a:prstGeom>
          <a:noFill/>
          <a:ln w="9525">
            <a:noFill/>
            <a:miter lim="800000"/>
            <a:headEnd/>
            <a:tailEnd/>
          </a:ln>
        </p:spPr>
        <p:txBody>
          <a:bodyPr>
            <a:spAutoFit/>
          </a:bodyPr>
          <a:lstStyle/>
          <a:p>
            <a:pPr algn="ctr">
              <a:spcBef>
                <a:spcPct val="50000"/>
              </a:spcBef>
            </a:pPr>
            <a:r>
              <a:rPr kumimoji="1" lang="de-DE" sz="1800" b="1" i="1" dirty="0">
                <a:solidFill>
                  <a:srgbClr val="A50021"/>
                </a:solidFill>
                <a:latin typeface="Segoe UI" panose="020B0502040204020203" pitchFamily="34" charset="0"/>
                <a:cs typeface="Segoe UI" panose="020B0502040204020203" pitchFamily="34" charset="0"/>
              </a:rPr>
              <a:t>Medizinische Embryologie</a:t>
            </a:r>
            <a:r>
              <a:rPr kumimoji="1" lang="hu-HU" sz="1800" b="1" i="1" dirty="0">
                <a:solidFill>
                  <a:srgbClr val="A50021"/>
                </a:solidFill>
                <a:latin typeface="Segoe UI" panose="020B0502040204020203" pitchFamily="34" charset="0"/>
                <a:cs typeface="Segoe UI" panose="020B0502040204020203" pitchFamily="34" charset="0"/>
              </a:rPr>
              <a:t> I</a:t>
            </a:r>
          </a:p>
          <a:p>
            <a:pPr algn="ctr">
              <a:spcBef>
                <a:spcPct val="50000"/>
              </a:spcBef>
            </a:pPr>
            <a:r>
              <a:rPr kumimoji="1" lang="hu-HU" sz="1800" b="1" i="1" dirty="0">
                <a:solidFill>
                  <a:srgbClr val="A50021"/>
                </a:solidFill>
                <a:latin typeface="Segoe UI" panose="020B0502040204020203" pitchFamily="34" charset="0"/>
                <a:cs typeface="Segoe UI" panose="020B0502040204020203" pitchFamily="34" charset="0"/>
              </a:rPr>
              <a:t>2017-2018, </a:t>
            </a:r>
            <a:r>
              <a:rPr kumimoji="1" lang="hu-HU" sz="1800" b="1" i="1" dirty="0" err="1">
                <a:solidFill>
                  <a:srgbClr val="A50021"/>
                </a:solidFill>
                <a:latin typeface="Segoe UI" panose="020B0502040204020203" pitchFamily="34" charset="0"/>
                <a:cs typeface="Segoe UI" panose="020B0502040204020203" pitchFamily="34" charset="0"/>
              </a:rPr>
              <a:t>Wintersemester</a:t>
            </a:r>
            <a:endParaRPr kumimoji="1" lang="hu-HU" sz="1800" b="1" i="1" dirty="0">
              <a:solidFill>
                <a:srgbClr val="A50021"/>
              </a:solidFill>
              <a:latin typeface="Segoe UI" panose="020B0502040204020203" pitchFamily="34" charset="0"/>
              <a:cs typeface="Segoe UI" panose="020B0502040204020203" pitchFamily="34" charset="0"/>
            </a:endParaRPr>
          </a:p>
        </p:txBody>
      </p:sp>
      <p:sp>
        <p:nvSpPr>
          <p:cNvPr id="17" name="Szövegdoboz 16"/>
          <p:cNvSpPr txBox="1"/>
          <p:nvPr/>
        </p:nvSpPr>
        <p:spPr>
          <a:xfrm>
            <a:off x="251520" y="4514363"/>
            <a:ext cx="1800200" cy="1569660"/>
          </a:xfrm>
          <a:prstGeom prst="rect">
            <a:avLst/>
          </a:prstGeom>
          <a:noFill/>
        </p:spPr>
        <p:txBody>
          <a:bodyPr wrap="square" rtlCol="0">
            <a:spAutoFit/>
          </a:bodyPr>
          <a:lstStyle/>
          <a:p>
            <a:r>
              <a:rPr lang="hu-HU" sz="9600" b="1" dirty="0" smtClean="0">
                <a:solidFill>
                  <a:srgbClr val="FFC000"/>
                </a:solidFill>
                <a:latin typeface="Segoe UI" panose="020B0502040204020203" pitchFamily="34" charset="0"/>
                <a:cs typeface="Segoe UI" panose="020B0502040204020203" pitchFamily="34" charset="0"/>
              </a:rPr>
              <a:t>11</a:t>
            </a:r>
            <a:endParaRPr lang="hu-HU" sz="9600" b="1" dirty="0">
              <a:solidFill>
                <a:srgbClr val="FFC000"/>
              </a:solidFill>
              <a:latin typeface="Segoe UI" panose="020B0502040204020203" pitchFamily="34" charset="0"/>
              <a:cs typeface="Segoe UI" panose="020B0502040204020203" pitchFamily="34" charset="0"/>
            </a:endParaRPr>
          </a:p>
        </p:txBody>
      </p:sp>
      <p:sp>
        <p:nvSpPr>
          <p:cNvPr id="47" name="Text Box 5"/>
          <p:cNvSpPr txBox="1">
            <a:spLocks noChangeArrowheads="1"/>
          </p:cNvSpPr>
          <p:nvPr/>
        </p:nvSpPr>
        <p:spPr bwMode="auto">
          <a:xfrm>
            <a:off x="4723746" y="2492896"/>
            <a:ext cx="4150043" cy="1200329"/>
          </a:xfrm>
          <a:prstGeom prst="rect">
            <a:avLst/>
          </a:prstGeom>
          <a:noFill/>
          <a:ln w="9525">
            <a:noFill/>
            <a:miter lim="800000"/>
            <a:headEnd/>
            <a:tailEnd/>
          </a:ln>
        </p:spPr>
        <p:txBody>
          <a:bodyPr wrap="square">
            <a:spAutoFit/>
          </a:bodyPr>
          <a:lstStyle/>
          <a:p>
            <a:pPr algn="ctr" eaLnBrk="0" hangingPunct="0">
              <a:spcBef>
                <a:spcPct val="50000"/>
              </a:spcBef>
            </a:pPr>
            <a:r>
              <a:rPr lang="hu-HU" sz="3600" b="1" dirty="0" smtClean="0">
                <a:latin typeface="Segoe UI" panose="020B0502040204020203" pitchFamily="34" charset="0"/>
                <a:cs typeface="Segoe UI" panose="020B0502040204020203" pitchFamily="34" charset="0"/>
              </a:rPr>
              <a:t>Hox </a:t>
            </a:r>
            <a:r>
              <a:rPr lang="hu-HU" sz="3600" b="1" dirty="0" err="1">
                <a:latin typeface="Segoe UI" panose="020B0502040204020203" pitchFamily="34" charset="0"/>
                <a:cs typeface="Segoe UI" panose="020B0502040204020203" pitchFamily="34" charset="0"/>
              </a:rPr>
              <a:t>Gene</a:t>
            </a:r>
            <a:r>
              <a:rPr lang="hu-HU" sz="3600" b="1" dirty="0">
                <a:latin typeface="Segoe UI" panose="020B0502040204020203" pitchFamily="34" charset="0"/>
                <a:cs typeface="Segoe UI" panose="020B0502040204020203" pitchFamily="34" charset="0"/>
              </a:rPr>
              <a:t> und </a:t>
            </a:r>
            <a:r>
              <a:rPr lang="hu-HU" sz="3600" b="1" dirty="0" err="1" smtClean="0">
                <a:latin typeface="Segoe UI" panose="020B0502040204020203" pitchFamily="34" charset="0"/>
                <a:cs typeface="Segoe UI" panose="020B0502040204020203" pitchFamily="34" charset="0"/>
              </a:rPr>
              <a:t>Proteine</a:t>
            </a:r>
            <a:r>
              <a:rPr lang="hu-HU" sz="3600" b="1">
                <a:latin typeface="Segoe UI" panose="020B0502040204020203" pitchFamily="34" charset="0"/>
                <a:cs typeface="Segoe UI" panose="020B0502040204020203" pitchFamily="34" charset="0"/>
              </a:rPr>
              <a:t> </a:t>
            </a:r>
            <a:r>
              <a:rPr lang="hu-HU" sz="3600" b="1" smtClean="0">
                <a:latin typeface="Segoe UI" panose="020B0502040204020203" pitchFamily="34" charset="0"/>
                <a:cs typeface="Segoe UI" panose="020B0502040204020203" pitchFamily="34" charset="0"/>
              </a:rPr>
              <a:t>2.</a:t>
            </a:r>
            <a:endParaRPr lang="hu-HU" sz="36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936978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85800" y="404664"/>
            <a:ext cx="7772400" cy="648072"/>
          </a:xfrm>
        </p:spPr>
        <p:txBody>
          <a:bodyPr/>
          <a:lstStyle/>
          <a:p>
            <a:r>
              <a:rPr lang="hu-HU" sz="2800" b="1" dirty="0" err="1" smtClean="0">
                <a:latin typeface="Arial" pitchFamily="34" charset="0"/>
                <a:cs typeface="Arial" pitchFamily="34" charset="0"/>
              </a:rPr>
              <a:t>Hox-Gene</a:t>
            </a:r>
            <a:r>
              <a:rPr lang="hu-HU" sz="2800" b="1" dirty="0" smtClean="0">
                <a:latin typeface="Arial" pitchFamily="34" charset="0"/>
                <a:cs typeface="Arial" pitchFamily="34" charset="0"/>
              </a:rPr>
              <a:t> </a:t>
            </a:r>
            <a:r>
              <a:rPr lang="hu-HU" sz="2800" b="1" dirty="0" err="1" smtClean="0">
                <a:latin typeface="Arial" pitchFamily="34" charset="0"/>
                <a:cs typeface="Arial" pitchFamily="34" charset="0"/>
              </a:rPr>
              <a:t>expression</a:t>
            </a:r>
            <a:r>
              <a:rPr lang="hu-HU" sz="2800" b="1" dirty="0" smtClean="0">
                <a:latin typeface="Arial" pitchFamily="34" charset="0"/>
                <a:cs typeface="Arial" pitchFamily="34" charset="0"/>
              </a:rPr>
              <a:t> </a:t>
            </a:r>
            <a:r>
              <a:rPr lang="hu-HU" sz="2800" b="1" dirty="0" err="1" smtClean="0">
                <a:latin typeface="Arial" pitchFamily="34" charset="0"/>
                <a:cs typeface="Arial" pitchFamily="34" charset="0"/>
              </a:rPr>
              <a:t>im</a:t>
            </a:r>
            <a:r>
              <a:rPr lang="hu-HU" sz="2800" b="1" dirty="0" smtClean="0">
                <a:latin typeface="Arial" pitchFamily="34" charset="0"/>
                <a:cs typeface="Arial" pitchFamily="34" charset="0"/>
              </a:rPr>
              <a:t> </a:t>
            </a:r>
            <a:r>
              <a:rPr lang="hu-HU" sz="2800" b="1" dirty="0" err="1" smtClean="0">
                <a:latin typeface="Arial" pitchFamily="34" charset="0"/>
                <a:cs typeface="Arial" pitchFamily="34" charset="0"/>
              </a:rPr>
              <a:t>Mensch</a:t>
            </a:r>
            <a:r>
              <a:rPr lang="hu-HU" sz="2800" b="1" dirty="0" smtClean="0">
                <a:latin typeface="Arial" pitchFamily="34" charset="0"/>
                <a:cs typeface="Arial" pitchFamily="34" charset="0"/>
              </a:rPr>
              <a:t> </a:t>
            </a:r>
            <a:endParaRPr lang="de-DE" sz="2800" b="1" dirty="0">
              <a:latin typeface="Arial" pitchFamily="34" charset="0"/>
              <a:cs typeface="Arial" pitchFamily="34" charset="0"/>
            </a:endParaRPr>
          </a:p>
        </p:txBody>
      </p:sp>
      <p:sp>
        <p:nvSpPr>
          <p:cNvPr id="3" name="Tartalom helye 2"/>
          <p:cNvSpPr>
            <a:spLocks noGrp="1"/>
          </p:cNvSpPr>
          <p:nvPr>
            <p:ph idx="1"/>
          </p:nvPr>
        </p:nvSpPr>
        <p:spPr>
          <a:xfrm>
            <a:off x="685800" y="1412776"/>
            <a:ext cx="7772400" cy="4683224"/>
          </a:xfrm>
        </p:spPr>
        <p:txBody>
          <a:bodyPr/>
          <a:lstStyle/>
          <a:p>
            <a:r>
              <a:rPr lang="hu-HU" sz="2400" dirty="0" err="1" smtClean="0">
                <a:latin typeface="Arial" pitchFamily="34" charset="0"/>
                <a:cs typeface="Arial" pitchFamily="34" charset="0"/>
              </a:rPr>
              <a:t>Hox-Gene</a:t>
            </a:r>
            <a:r>
              <a:rPr lang="hu-HU" sz="2400" dirty="0" smtClean="0">
                <a:latin typeface="Arial" pitchFamily="34" charset="0"/>
                <a:cs typeface="Arial" pitchFamily="34" charset="0"/>
              </a:rPr>
              <a:t> exprimieren </a:t>
            </a:r>
            <a:r>
              <a:rPr lang="hu-HU" sz="2400" dirty="0" err="1" smtClean="0">
                <a:latin typeface="Arial" pitchFamily="34" charset="0"/>
                <a:cs typeface="Arial" pitchFamily="34" charset="0"/>
              </a:rPr>
              <a:t>sich</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besonders</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stark</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im</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Neuralrohr</a:t>
            </a:r>
            <a:r>
              <a:rPr lang="hu-HU" sz="2400" dirty="0" smtClean="0">
                <a:latin typeface="Arial" pitchFamily="34" charset="0"/>
                <a:cs typeface="Arial" pitchFamily="34" charset="0"/>
              </a:rPr>
              <a:t> und in </a:t>
            </a:r>
            <a:r>
              <a:rPr lang="hu-HU" sz="2400" dirty="0" err="1" smtClean="0">
                <a:latin typeface="Arial" pitchFamily="34" charset="0"/>
                <a:cs typeface="Arial" pitchFamily="34" charset="0"/>
              </a:rPr>
              <a:t>somitischen</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Mesoderm</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aber</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auch</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in</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anderen</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Mesoderm-Anteilen</a:t>
            </a:r>
            <a:endParaRPr lang="hu-HU" sz="2400" dirty="0" smtClean="0">
              <a:latin typeface="Arial" pitchFamily="34" charset="0"/>
              <a:cs typeface="Arial" pitchFamily="34" charset="0"/>
            </a:endParaRPr>
          </a:p>
          <a:p>
            <a:r>
              <a:rPr lang="hu-HU" sz="2400" dirty="0" err="1" smtClean="0">
                <a:latin typeface="Arial" pitchFamily="34" charset="0"/>
                <a:cs typeface="Arial" pitchFamily="34" charset="0"/>
              </a:rPr>
              <a:t>Hox-Gen</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Expression</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beginnt</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bei</a:t>
            </a:r>
            <a:r>
              <a:rPr lang="hu-HU" sz="2400" dirty="0" smtClean="0">
                <a:latin typeface="Arial" pitchFamily="34" charset="0"/>
                <a:cs typeface="Arial" pitchFamily="34" charset="0"/>
              </a:rPr>
              <a:t> der </a:t>
            </a:r>
            <a:r>
              <a:rPr lang="hu-HU" sz="2400" dirty="0" err="1" smtClean="0">
                <a:latin typeface="Arial" pitchFamily="34" charset="0"/>
                <a:cs typeface="Arial" pitchFamily="34" charset="0"/>
              </a:rPr>
              <a:t>Gastrulation</a:t>
            </a:r>
            <a:endParaRPr lang="de-DE" sz="2400" dirty="0">
              <a:latin typeface="Arial" pitchFamily="34" charset="0"/>
              <a:cs typeface="Arial" pitchFamily="34" charset="0"/>
            </a:endParaRPr>
          </a:p>
        </p:txBody>
      </p:sp>
    </p:spTree>
    <p:extLst>
      <p:ext uri="{BB962C8B-B14F-4D97-AF65-F5344CB8AC3E}">
        <p14:creationId xmlns:p14="http://schemas.microsoft.com/office/powerpoint/2010/main" val="37073396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Kép 1" descr="gastrul copy.jpg"/>
          <p:cNvPicPr>
            <a:picLocks noChangeAspect="1"/>
          </p:cNvPicPr>
          <p:nvPr/>
        </p:nvPicPr>
        <p:blipFill>
          <a:blip r:embed="rId3" cstate="print"/>
          <a:srcRect/>
          <a:stretch>
            <a:fillRect/>
          </a:stretch>
        </p:blipFill>
        <p:spPr bwMode="auto">
          <a:xfrm>
            <a:off x="298450" y="1484313"/>
            <a:ext cx="8547100" cy="3889375"/>
          </a:xfrm>
          <a:prstGeom prst="rect">
            <a:avLst/>
          </a:prstGeom>
          <a:noFill/>
          <a:ln w="9525">
            <a:noFill/>
            <a:miter lim="800000"/>
            <a:headEnd/>
            <a:tailEnd/>
          </a:ln>
        </p:spPr>
      </p:pic>
      <p:sp>
        <p:nvSpPr>
          <p:cNvPr id="3" name="Szövegdoboz 2"/>
          <p:cNvSpPr txBox="1"/>
          <p:nvPr/>
        </p:nvSpPr>
        <p:spPr>
          <a:xfrm>
            <a:off x="755576" y="5733256"/>
            <a:ext cx="7704856" cy="461665"/>
          </a:xfrm>
          <a:prstGeom prst="rect">
            <a:avLst/>
          </a:prstGeom>
          <a:noFill/>
        </p:spPr>
        <p:txBody>
          <a:bodyPr wrap="square" rtlCol="0">
            <a:spAutoFit/>
          </a:bodyPr>
          <a:lstStyle/>
          <a:p>
            <a:pPr algn="ctr"/>
            <a:r>
              <a:rPr lang="hu-HU" dirty="0" err="1" smtClean="0"/>
              <a:t>Gastrulation</a:t>
            </a:r>
            <a:r>
              <a:rPr lang="hu-HU" dirty="0" smtClean="0"/>
              <a:t> </a:t>
            </a:r>
            <a:r>
              <a:rPr lang="hu-HU" dirty="0" err="1" smtClean="0"/>
              <a:t>im</a:t>
            </a:r>
            <a:r>
              <a:rPr lang="hu-HU" dirty="0" smtClean="0"/>
              <a:t> </a:t>
            </a:r>
            <a:r>
              <a:rPr lang="hu-HU" dirty="0" err="1" smtClean="0"/>
              <a:t>menschlichen</a:t>
            </a:r>
            <a:r>
              <a:rPr lang="hu-HU" dirty="0" smtClean="0"/>
              <a:t> </a:t>
            </a:r>
            <a:r>
              <a:rPr lang="hu-HU" dirty="0" err="1" smtClean="0"/>
              <a:t>Embryo</a:t>
            </a:r>
            <a:r>
              <a:rPr lang="hu-HU" dirty="0" smtClean="0"/>
              <a:t> 1.</a:t>
            </a:r>
            <a:endParaRPr lang="de-DE" dirty="0"/>
          </a:p>
        </p:txBody>
      </p:sp>
    </p:spTree>
    <p:extLst>
      <p:ext uri="{BB962C8B-B14F-4D97-AF65-F5344CB8AC3E}">
        <p14:creationId xmlns:p14="http://schemas.microsoft.com/office/powerpoint/2010/main" val="33838961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2"/>
          <p:cNvPicPr>
            <a:picLocks noChangeAspect="1" noChangeArrowheads="1"/>
          </p:cNvPicPr>
          <p:nvPr/>
        </p:nvPicPr>
        <p:blipFill>
          <a:blip r:embed="rId3" cstate="print"/>
          <a:srcRect/>
          <a:stretch>
            <a:fillRect/>
          </a:stretch>
        </p:blipFill>
        <p:spPr bwMode="auto">
          <a:xfrm>
            <a:off x="323528" y="188640"/>
            <a:ext cx="5826125" cy="6002337"/>
          </a:xfrm>
          <a:prstGeom prst="rect">
            <a:avLst/>
          </a:prstGeom>
          <a:noFill/>
          <a:ln w="9525">
            <a:noFill/>
            <a:miter lim="800000"/>
            <a:headEnd/>
            <a:tailEnd/>
          </a:ln>
        </p:spPr>
      </p:pic>
      <p:sp>
        <p:nvSpPr>
          <p:cNvPr id="3" name="Szövegdoboz 2"/>
          <p:cNvSpPr txBox="1"/>
          <p:nvPr/>
        </p:nvSpPr>
        <p:spPr>
          <a:xfrm>
            <a:off x="827584" y="6309320"/>
            <a:ext cx="7704856" cy="461665"/>
          </a:xfrm>
          <a:prstGeom prst="rect">
            <a:avLst/>
          </a:prstGeom>
          <a:noFill/>
        </p:spPr>
        <p:txBody>
          <a:bodyPr wrap="square" rtlCol="0">
            <a:spAutoFit/>
          </a:bodyPr>
          <a:lstStyle/>
          <a:p>
            <a:pPr algn="ctr"/>
            <a:r>
              <a:rPr lang="hu-HU" dirty="0" err="1" smtClean="0"/>
              <a:t>Gastrulation</a:t>
            </a:r>
            <a:r>
              <a:rPr lang="hu-HU" dirty="0" smtClean="0"/>
              <a:t> </a:t>
            </a:r>
            <a:r>
              <a:rPr lang="hu-HU" dirty="0" err="1" smtClean="0"/>
              <a:t>im</a:t>
            </a:r>
            <a:r>
              <a:rPr lang="hu-HU" dirty="0" smtClean="0"/>
              <a:t> </a:t>
            </a:r>
            <a:r>
              <a:rPr lang="hu-HU" dirty="0" err="1" smtClean="0"/>
              <a:t>menschlichen</a:t>
            </a:r>
            <a:r>
              <a:rPr lang="hu-HU" dirty="0" smtClean="0"/>
              <a:t> </a:t>
            </a:r>
            <a:r>
              <a:rPr lang="hu-HU" dirty="0" err="1" smtClean="0"/>
              <a:t>Embryo</a:t>
            </a:r>
            <a:r>
              <a:rPr lang="hu-HU" dirty="0" smtClean="0"/>
              <a:t> 2.</a:t>
            </a:r>
            <a:endParaRPr lang="de-DE" dirty="0"/>
          </a:p>
        </p:txBody>
      </p:sp>
    </p:spTree>
    <p:extLst>
      <p:ext uri="{BB962C8B-B14F-4D97-AF65-F5344CB8AC3E}">
        <p14:creationId xmlns:p14="http://schemas.microsoft.com/office/powerpoint/2010/main" val="18279744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2"/>
          <p:cNvPicPr>
            <a:picLocks noChangeAspect="1" noChangeArrowheads="1"/>
          </p:cNvPicPr>
          <p:nvPr/>
        </p:nvPicPr>
        <p:blipFill>
          <a:blip r:embed="rId3" cstate="print"/>
          <a:srcRect/>
          <a:stretch>
            <a:fillRect/>
          </a:stretch>
        </p:blipFill>
        <p:spPr bwMode="auto">
          <a:xfrm>
            <a:off x="0" y="0"/>
            <a:ext cx="5783263" cy="6858000"/>
          </a:xfrm>
          <a:prstGeom prst="rect">
            <a:avLst/>
          </a:prstGeom>
          <a:noFill/>
          <a:ln w="9525">
            <a:noFill/>
            <a:miter lim="800000"/>
            <a:headEnd/>
            <a:tailEnd/>
          </a:ln>
        </p:spPr>
      </p:pic>
      <p:pic>
        <p:nvPicPr>
          <p:cNvPr id="242690" name="Picture 2"/>
          <p:cNvPicPr>
            <a:picLocks noChangeAspect="1" noChangeArrowheads="1"/>
          </p:cNvPicPr>
          <p:nvPr/>
        </p:nvPicPr>
        <p:blipFill>
          <a:blip r:embed="rId4" cstate="print"/>
          <a:srcRect/>
          <a:stretch>
            <a:fillRect/>
          </a:stretch>
        </p:blipFill>
        <p:spPr bwMode="auto">
          <a:xfrm>
            <a:off x="6948488" y="549275"/>
            <a:ext cx="1701800" cy="1752600"/>
          </a:xfrm>
          <a:prstGeom prst="rect">
            <a:avLst/>
          </a:prstGeom>
          <a:noFill/>
          <a:ln w="9525">
            <a:noFill/>
            <a:miter lim="800000"/>
            <a:headEnd/>
            <a:tailEnd/>
          </a:ln>
        </p:spPr>
      </p:pic>
      <p:pic>
        <p:nvPicPr>
          <p:cNvPr id="242691" name="Picture 3"/>
          <p:cNvPicPr>
            <a:picLocks noChangeAspect="1" noChangeArrowheads="1"/>
          </p:cNvPicPr>
          <p:nvPr/>
        </p:nvPicPr>
        <p:blipFill>
          <a:blip r:embed="rId5" cstate="print"/>
          <a:srcRect/>
          <a:stretch>
            <a:fillRect/>
          </a:stretch>
        </p:blipFill>
        <p:spPr bwMode="auto">
          <a:xfrm>
            <a:off x="5029200" y="2514600"/>
            <a:ext cx="4114800" cy="2835275"/>
          </a:xfrm>
          <a:prstGeom prst="rect">
            <a:avLst/>
          </a:prstGeom>
          <a:noFill/>
          <a:ln w="9525">
            <a:noFill/>
            <a:miter lim="800000"/>
            <a:headEnd/>
            <a:tailEnd/>
          </a:ln>
        </p:spPr>
      </p:pic>
      <p:sp>
        <p:nvSpPr>
          <p:cNvPr id="242693" name="Rectangle 5"/>
          <p:cNvSpPr>
            <a:spLocks noChangeArrowheads="1"/>
          </p:cNvSpPr>
          <p:nvPr/>
        </p:nvSpPr>
        <p:spPr bwMode="auto">
          <a:xfrm>
            <a:off x="6469063" y="0"/>
            <a:ext cx="2674937" cy="244475"/>
          </a:xfrm>
          <a:prstGeom prst="rect">
            <a:avLst/>
          </a:prstGeom>
          <a:noFill/>
          <a:ln w="9525">
            <a:noFill/>
            <a:miter lim="800000"/>
            <a:headEnd/>
            <a:tailEnd/>
          </a:ln>
        </p:spPr>
        <p:txBody>
          <a:bodyPr wrap="none">
            <a:spAutoFit/>
          </a:bodyPr>
          <a:lstStyle/>
          <a:p>
            <a:r>
              <a:rPr lang="hu-HU" sz="1000" b="1" dirty="0" err="1">
                <a:latin typeface="Arial" charset="0"/>
              </a:rPr>
              <a:t>Deschamps</a:t>
            </a:r>
            <a:r>
              <a:rPr lang="hu-HU" sz="1000" b="1" dirty="0">
                <a:latin typeface="Arial" charset="0"/>
              </a:rPr>
              <a:t>, </a:t>
            </a:r>
            <a:r>
              <a:rPr lang="hu-HU" sz="1000" b="1" dirty="0" err="1">
                <a:latin typeface="Arial" charset="0"/>
              </a:rPr>
              <a:t>Development</a:t>
            </a:r>
            <a:r>
              <a:rPr lang="hu-HU" sz="1000" b="1" dirty="0">
                <a:latin typeface="Arial" charset="0"/>
              </a:rPr>
              <a:t> 132, 2931-2942</a:t>
            </a:r>
          </a:p>
        </p:txBody>
      </p:sp>
      <p:sp>
        <p:nvSpPr>
          <p:cNvPr id="6" name="Szövegdoboz 5"/>
          <p:cNvSpPr txBox="1"/>
          <p:nvPr/>
        </p:nvSpPr>
        <p:spPr>
          <a:xfrm>
            <a:off x="5796136" y="5301208"/>
            <a:ext cx="3347864" cy="1200329"/>
          </a:xfrm>
          <a:prstGeom prst="rect">
            <a:avLst/>
          </a:prstGeom>
          <a:noFill/>
        </p:spPr>
        <p:txBody>
          <a:bodyPr wrap="square" rtlCol="0">
            <a:spAutoFit/>
          </a:bodyPr>
          <a:lstStyle/>
          <a:p>
            <a:r>
              <a:rPr lang="hu-HU" dirty="0" smtClean="0"/>
              <a:t>Hox </a:t>
            </a:r>
            <a:r>
              <a:rPr lang="hu-HU" dirty="0" err="1" smtClean="0"/>
              <a:t>Gene</a:t>
            </a:r>
            <a:r>
              <a:rPr lang="hu-HU" dirty="0" smtClean="0"/>
              <a:t> </a:t>
            </a:r>
            <a:r>
              <a:rPr lang="hu-HU" dirty="0" err="1" smtClean="0"/>
              <a:t>Expression</a:t>
            </a:r>
            <a:r>
              <a:rPr lang="hu-HU" dirty="0" smtClean="0"/>
              <a:t> </a:t>
            </a:r>
            <a:r>
              <a:rPr lang="hu-HU" dirty="0" err="1" smtClean="0"/>
              <a:t>wird</a:t>
            </a:r>
            <a:r>
              <a:rPr lang="hu-HU" dirty="0" smtClean="0"/>
              <a:t> in </a:t>
            </a:r>
            <a:r>
              <a:rPr lang="hu-HU" dirty="0" err="1" smtClean="0"/>
              <a:t>Primitivstreifen</a:t>
            </a:r>
            <a:r>
              <a:rPr lang="hu-HU" dirty="0" smtClean="0"/>
              <a:t> </a:t>
            </a:r>
            <a:r>
              <a:rPr lang="hu-HU" dirty="0" err="1" smtClean="0"/>
              <a:t>eingeschaltet</a:t>
            </a:r>
            <a:endParaRPr lang="de-DE" dirty="0"/>
          </a:p>
        </p:txBody>
      </p:sp>
    </p:spTree>
    <p:extLst>
      <p:ext uri="{BB962C8B-B14F-4D97-AF65-F5344CB8AC3E}">
        <p14:creationId xmlns:p14="http://schemas.microsoft.com/office/powerpoint/2010/main" val="1122485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3713" name="Group 7"/>
          <p:cNvGrpSpPr>
            <a:grpSpLocks/>
          </p:cNvGrpSpPr>
          <p:nvPr/>
        </p:nvGrpSpPr>
        <p:grpSpPr bwMode="auto">
          <a:xfrm>
            <a:off x="0" y="0"/>
            <a:ext cx="9144000" cy="6854825"/>
            <a:chOff x="0" y="-1"/>
            <a:chExt cx="5760" cy="4318"/>
          </a:xfrm>
        </p:grpSpPr>
        <p:pic>
          <p:nvPicPr>
            <p:cNvPr id="243715" name="Picture 2"/>
            <p:cNvPicPr>
              <a:picLocks noChangeAspect="1" noChangeArrowheads="1"/>
            </p:cNvPicPr>
            <p:nvPr/>
          </p:nvPicPr>
          <p:blipFill>
            <a:blip r:embed="rId3" cstate="print"/>
            <a:srcRect/>
            <a:stretch>
              <a:fillRect/>
            </a:stretch>
          </p:blipFill>
          <p:spPr bwMode="auto">
            <a:xfrm>
              <a:off x="0" y="-1"/>
              <a:ext cx="4708" cy="4318"/>
            </a:xfrm>
            <a:prstGeom prst="rect">
              <a:avLst/>
            </a:prstGeom>
            <a:noFill/>
            <a:ln w="9525">
              <a:noFill/>
              <a:miter lim="800000"/>
              <a:headEnd/>
              <a:tailEnd/>
            </a:ln>
          </p:spPr>
        </p:pic>
        <p:sp>
          <p:nvSpPr>
            <p:cNvPr id="243717" name="Text Box 4"/>
            <p:cNvSpPr txBox="1">
              <a:spLocks noChangeArrowheads="1"/>
            </p:cNvSpPr>
            <p:nvPr/>
          </p:nvSpPr>
          <p:spPr bwMode="auto">
            <a:xfrm>
              <a:off x="4649" y="1206"/>
              <a:ext cx="1111" cy="3005"/>
            </a:xfrm>
            <a:prstGeom prst="rect">
              <a:avLst/>
            </a:prstGeom>
            <a:noFill/>
            <a:ln w="9525">
              <a:noFill/>
              <a:miter lim="800000"/>
              <a:headEnd/>
              <a:tailEnd/>
            </a:ln>
          </p:spPr>
          <p:txBody>
            <a:bodyPr wrap="square">
              <a:spAutoFit/>
            </a:bodyPr>
            <a:lstStyle/>
            <a:p>
              <a:pPr eaLnBrk="0" hangingPunct="0">
                <a:spcBef>
                  <a:spcPct val="50000"/>
                </a:spcBef>
              </a:pPr>
              <a:r>
                <a:rPr lang="hu-HU" sz="1600" b="1" dirty="0" err="1"/>
                <a:t>zeitlich</a:t>
              </a:r>
              <a:r>
                <a:rPr lang="hu-HU" sz="1600" b="1" dirty="0"/>
                <a:t> und </a:t>
              </a:r>
              <a:r>
                <a:rPr lang="hu-HU" sz="1600" b="1" dirty="0" err="1"/>
                <a:t>räumlich</a:t>
              </a:r>
              <a:r>
                <a:rPr lang="hu-HU" sz="1600" b="1" dirty="0"/>
                <a:t> </a:t>
              </a:r>
              <a:r>
                <a:rPr lang="hu-HU" sz="1600" b="1" dirty="0" err="1"/>
                <a:t>koordinierte</a:t>
              </a:r>
              <a:r>
                <a:rPr lang="hu-HU" sz="1600" b="1" dirty="0"/>
                <a:t> </a:t>
              </a:r>
              <a:r>
                <a:rPr lang="hu-HU" sz="1600" b="1" dirty="0" err="1" smtClean="0"/>
                <a:t>Expression</a:t>
              </a:r>
              <a:r>
                <a:rPr lang="hu-HU" sz="1600" b="1" dirty="0" smtClean="0"/>
                <a:t> von Hox 2, (</a:t>
              </a:r>
              <a:r>
                <a:rPr lang="hu-HU" sz="1600" b="1" dirty="0" err="1" smtClean="0"/>
                <a:t>rot</a:t>
              </a:r>
              <a:r>
                <a:rPr lang="hu-HU" sz="1600" b="1" dirty="0" smtClean="0"/>
                <a:t>), Hox-4 (</a:t>
              </a:r>
              <a:r>
                <a:rPr lang="hu-HU" sz="1600" b="1" dirty="0" err="1" smtClean="0"/>
                <a:t>grün</a:t>
              </a:r>
              <a:r>
                <a:rPr lang="hu-HU" sz="1600" b="1" dirty="0" smtClean="0"/>
                <a:t>) und Hox-9  (</a:t>
              </a:r>
              <a:r>
                <a:rPr lang="hu-HU" sz="1600" b="1" dirty="0" err="1" smtClean="0"/>
                <a:t>blau</a:t>
              </a:r>
              <a:r>
                <a:rPr lang="hu-HU" sz="1600" b="1" dirty="0" smtClean="0"/>
                <a:t>) </a:t>
              </a:r>
              <a:r>
                <a:rPr lang="hu-HU" sz="1600" b="1" dirty="0" err="1" smtClean="0"/>
                <a:t>Paralogen</a:t>
              </a:r>
              <a:r>
                <a:rPr lang="hu-HU" sz="1600" b="1" dirty="0" smtClean="0"/>
                <a:t>: die </a:t>
              </a:r>
              <a:r>
                <a:rPr lang="hu-HU" sz="1600" b="1" dirty="0" err="1" smtClean="0"/>
                <a:t>Hox-Gene</a:t>
              </a:r>
              <a:r>
                <a:rPr lang="hu-HU" sz="1600" b="1" dirty="0" smtClean="0"/>
                <a:t> exprimieren </a:t>
              </a:r>
              <a:r>
                <a:rPr lang="hu-HU" sz="1600" b="1" dirty="0" err="1" smtClean="0"/>
                <a:t>sich</a:t>
              </a:r>
              <a:r>
                <a:rPr lang="hu-HU" sz="1600" b="1" dirty="0" smtClean="0"/>
                <a:t> </a:t>
              </a:r>
              <a:r>
                <a:rPr lang="hu-HU" sz="1600" b="1" dirty="0" err="1" smtClean="0"/>
                <a:t>erstmals</a:t>
              </a:r>
              <a:r>
                <a:rPr lang="hu-HU" sz="1600" b="1" dirty="0" smtClean="0"/>
                <a:t> </a:t>
              </a:r>
              <a:r>
                <a:rPr lang="hu-HU" sz="1600" b="1" dirty="0" err="1" smtClean="0"/>
                <a:t>um</a:t>
              </a:r>
              <a:r>
                <a:rPr lang="hu-HU" sz="1600" b="1" dirty="0" smtClean="0"/>
                <a:t> </a:t>
              </a:r>
              <a:r>
                <a:rPr lang="hu-HU" sz="1600" b="1" dirty="0" err="1" smtClean="0"/>
                <a:t>Primitivstreifen</a:t>
              </a:r>
              <a:r>
                <a:rPr lang="hu-HU" sz="1600" b="1" dirty="0" smtClean="0"/>
                <a:t> </a:t>
              </a:r>
              <a:r>
                <a:rPr lang="hu-HU" sz="1600" b="1" dirty="0" err="1" smtClean="0"/>
                <a:t>so</a:t>
              </a:r>
              <a:r>
                <a:rPr lang="hu-HU" sz="1600" b="1" dirty="0" smtClean="0"/>
                <a:t>, </a:t>
              </a:r>
              <a:r>
                <a:rPr lang="hu-HU" sz="1600" b="1" dirty="0" err="1" smtClean="0"/>
                <a:t>dass</a:t>
              </a:r>
              <a:r>
                <a:rPr lang="hu-HU" sz="1600" b="1" dirty="0" smtClean="0"/>
                <a:t> die </a:t>
              </a:r>
              <a:r>
                <a:rPr lang="hu-HU" sz="1600" b="1" dirty="0" err="1" smtClean="0"/>
                <a:t>mehr</a:t>
              </a:r>
              <a:r>
                <a:rPr lang="hu-HU" sz="1600" b="1" dirty="0" smtClean="0"/>
                <a:t> 5’-liegende </a:t>
              </a:r>
              <a:r>
                <a:rPr lang="hu-HU" sz="1600" b="1" dirty="0" err="1" smtClean="0"/>
                <a:t>Gene</a:t>
              </a:r>
              <a:r>
                <a:rPr lang="hu-HU" sz="1600" b="1" dirty="0" smtClean="0"/>
                <a:t> </a:t>
              </a:r>
              <a:r>
                <a:rPr lang="hu-HU" sz="1600" b="1" dirty="0" err="1" smtClean="0"/>
                <a:t>sich</a:t>
              </a:r>
              <a:r>
                <a:rPr lang="hu-HU" sz="1600" b="1" dirty="0" smtClean="0"/>
                <a:t> </a:t>
              </a:r>
              <a:r>
                <a:rPr lang="hu-HU" sz="1600" b="1" dirty="0" err="1" smtClean="0"/>
                <a:t>später</a:t>
              </a:r>
              <a:r>
                <a:rPr lang="hu-HU" sz="1600" b="1" dirty="0" smtClean="0"/>
                <a:t> exprimieren. Von </a:t>
              </a:r>
              <a:r>
                <a:rPr lang="hu-HU" sz="1600" b="1" dirty="0" err="1" smtClean="0"/>
                <a:t>hier</a:t>
              </a:r>
              <a:r>
                <a:rPr lang="hu-HU" sz="1600" b="1" dirty="0" smtClean="0"/>
                <a:t> </a:t>
              </a:r>
              <a:r>
                <a:rPr lang="hu-HU" sz="1600" b="1" dirty="0" err="1" smtClean="0"/>
                <a:t>wandern</a:t>
              </a:r>
              <a:r>
                <a:rPr lang="hu-HU" sz="1600" b="1" dirty="0" smtClean="0"/>
                <a:t> </a:t>
              </a:r>
              <a:r>
                <a:rPr lang="hu-HU" sz="1600" b="1" dirty="0" err="1" smtClean="0"/>
                <a:t>sie</a:t>
              </a:r>
              <a:r>
                <a:rPr lang="hu-HU" sz="1600" b="1" dirty="0" smtClean="0"/>
                <a:t> </a:t>
              </a:r>
              <a:r>
                <a:rPr lang="hu-HU" sz="1600" b="1" dirty="0" err="1" smtClean="0"/>
                <a:t>mehr</a:t>
              </a:r>
              <a:r>
                <a:rPr lang="hu-HU" sz="1600" b="1" dirty="0" smtClean="0"/>
                <a:t> </a:t>
              </a:r>
              <a:r>
                <a:rPr lang="hu-HU" sz="1600" b="1" dirty="0" err="1" smtClean="0"/>
                <a:t>nach</a:t>
              </a:r>
              <a:r>
                <a:rPr lang="hu-HU" sz="1600" b="1" dirty="0" smtClean="0"/>
                <a:t> </a:t>
              </a:r>
              <a:r>
                <a:rPr lang="hu-HU" sz="1600" b="1" dirty="0" err="1" smtClean="0"/>
                <a:t>kaudal</a:t>
              </a:r>
              <a:r>
                <a:rPr lang="hu-HU" sz="1600" b="1" dirty="0" smtClean="0"/>
                <a:t>.</a:t>
              </a:r>
              <a:endParaRPr lang="hu-HU" sz="1600" b="1" dirty="0"/>
            </a:p>
          </p:txBody>
        </p:sp>
        <p:sp>
          <p:nvSpPr>
            <p:cNvPr id="243718" name="Text Box 6"/>
            <p:cNvSpPr txBox="1">
              <a:spLocks noChangeArrowheads="1"/>
            </p:cNvSpPr>
            <p:nvPr/>
          </p:nvSpPr>
          <p:spPr bwMode="auto">
            <a:xfrm>
              <a:off x="4740" y="-1"/>
              <a:ext cx="884" cy="461"/>
            </a:xfrm>
            <a:prstGeom prst="rect">
              <a:avLst/>
            </a:prstGeom>
            <a:noFill/>
            <a:ln w="9525">
              <a:noFill/>
              <a:miter lim="800000"/>
              <a:headEnd/>
              <a:tailEnd/>
            </a:ln>
          </p:spPr>
          <p:txBody>
            <a:bodyPr>
              <a:spAutoFit/>
            </a:bodyPr>
            <a:lstStyle/>
            <a:p>
              <a:pPr eaLnBrk="0" hangingPunct="0">
                <a:spcBef>
                  <a:spcPct val="50000"/>
                </a:spcBef>
              </a:pPr>
              <a:r>
                <a:rPr lang="hu-HU" sz="1200" b="1" dirty="0" err="1"/>
                <a:t>Mause</a:t>
              </a:r>
              <a:r>
                <a:rPr lang="hu-HU" sz="1200" b="1" dirty="0"/>
                <a:t> </a:t>
              </a:r>
              <a:r>
                <a:rPr lang="hu-HU" sz="1200" b="1" dirty="0" err="1"/>
                <a:t>Embryos</a:t>
              </a:r>
              <a:endParaRPr lang="hu-HU" sz="1200" b="1" dirty="0"/>
            </a:p>
            <a:p>
              <a:pPr eaLnBrk="0" hangingPunct="0">
                <a:spcBef>
                  <a:spcPct val="50000"/>
                </a:spcBef>
              </a:pPr>
              <a:r>
                <a:rPr lang="hu-HU" sz="1200" b="1" dirty="0" err="1"/>
                <a:t>ps</a:t>
              </a:r>
              <a:r>
                <a:rPr lang="hu-HU" sz="1200" b="1" dirty="0"/>
                <a:t>: </a:t>
              </a:r>
              <a:r>
                <a:rPr lang="hu-HU" sz="1200" b="1" dirty="0" err="1"/>
                <a:t>Primitivstreifen</a:t>
              </a:r>
              <a:endParaRPr lang="hu-HU" sz="1200" b="1" dirty="0"/>
            </a:p>
          </p:txBody>
        </p:sp>
      </p:grpSp>
    </p:spTree>
    <p:extLst>
      <p:ext uri="{BB962C8B-B14F-4D97-AF65-F5344CB8AC3E}">
        <p14:creationId xmlns:p14="http://schemas.microsoft.com/office/powerpoint/2010/main" val="10032914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2"/>
          <p:cNvPicPr>
            <a:picLocks noChangeAspect="1" noChangeArrowheads="1"/>
          </p:cNvPicPr>
          <p:nvPr/>
        </p:nvPicPr>
        <p:blipFill>
          <a:blip r:embed="rId3" cstate="print"/>
          <a:srcRect/>
          <a:stretch>
            <a:fillRect/>
          </a:stretch>
        </p:blipFill>
        <p:spPr bwMode="auto">
          <a:xfrm>
            <a:off x="835025" y="1588"/>
            <a:ext cx="2060575" cy="1890712"/>
          </a:xfrm>
          <a:prstGeom prst="rect">
            <a:avLst/>
          </a:prstGeom>
          <a:noFill/>
          <a:ln w="9525">
            <a:noFill/>
            <a:miter lim="800000"/>
            <a:headEnd/>
            <a:tailEnd/>
          </a:ln>
        </p:spPr>
      </p:pic>
      <p:pic>
        <p:nvPicPr>
          <p:cNvPr id="244738" name="Picture 3"/>
          <p:cNvPicPr>
            <a:picLocks noChangeAspect="1" noChangeArrowheads="1"/>
          </p:cNvPicPr>
          <p:nvPr/>
        </p:nvPicPr>
        <p:blipFill>
          <a:blip r:embed="rId4" cstate="print"/>
          <a:srcRect/>
          <a:stretch>
            <a:fillRect/>
          </a:stretch>
        </p:blipFill>
        <p:spPr bwMode="auto">
          <a:xfrm>
            <a:off x="1728788" y="1803400"/>
            <a:ext cx="7415212" cy="5054600"/>
          </a:xfrm>
          <a:prstGeom prst="rect">
            <a:avLst/>
          </a:prstGeom>
          <a:noFill/>
          <a:ln w="9525">
            <a:noFill/>
            <a:miter lim="800000"/>
            <a:headEnd/>
            <a:tailEnd/>
          </a:ln>
        </p:spPr>
      </p:pic>
    </p:spTree>
    <p:extLst>
      <p:ext uri="{BB962C8B-B14F-4D97-AF65-F5344CB8AC3E}">
        <p14:creationId xmlns:p14="http://schemas.microsoft.com/office/powerpoint/2010/main" val="1345533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61" name="Group 8"/>
          <p:cNvGrpSpPr>
            <a:grpSpLocks/>
          </p:cNvGrpSpPr>
          <p:nvPr/>
        </p:nvGrpSpPr>
        <p:grpSpPr bwMode="auto">
          <a:xfrm>
            <a:off x="250825" y="404813"/>
            <a:ext cx="7926388" cy="6276975"/>
            <a:chOff x="158" y="255"/>
            <a:chExt cx="4993" cy="3954"/>
          </a:xfrm>
        </p:grpSpPr>
        <p:pic>
          <p:nvPicPr>
            <p:cNvPr id="245764" name="Picture 4"/>
            <p:cNvPicPr>
              <a:picLocks noChangeAspect="1" noChangeArrowheads="1"/>
            </p:cNvPicPr>
            <p:nvPr/>
          </p:nvPicPr>
          <p:blipFill>
            <a:blip r:embed="rId3" cstate="print"/>
            <a:srcRect/>
            <a:stretch>
              <a:fillRect/>
            </a:stretch>
          </p:blipFill>
          <p:spPr bwMode="auto">
            <a:xfrm>
              <a:off x="249" y="255"/>
              <a:ext cx="4445" cy="2452"/>
            </a:xfrm>
            <a:prstGeom prst="rect">
              <a:avLst/>
            </a:prstGeom>
            <a:noFill/>
            <a:ln w="9525">
              <a:noFill/>
              <a:miter lim="800000"/>
              <a:headEnd/>
              <a:tailEnd/>
            </a:ln>
          </p:spPr>
        </p:pic>
        <p:pic>
          <p:nvPicPr>
            <p:cNvPr id="245765" name="Picture 5"/>
            <p:cNvPicPr>
              <a:picLocks noChangeAspect="1" noChangeArrowheads="1"/>
            </p:cNvPicPr>
            <p:nvPr/>
          </p:nvPicPr>
          <p:blipFill>
            <a:blip r:embed="rId4" cstate="print"/>
            <a:srcRect/>
            <a:stretch>
              <a:fillRect/>
            </a:stretch>
          </p:blipFill>
          <p:spPr bwMode="auto">
            <a:xfrm>
              <a:off x="158" y="2763"/>
              <a:ext cx="4945" cy="1393"/>
            </a:xfrm>
            <a:prstGeom prst="rect">
              <a:avLst/>
            </a:prstGeom>
            <a:noFill/>
            <a:ln w="9525">
              <a:noFill/>
              <a:miter lim="800000"/>
              <a:headEnd/>
              <a:tailEnd/>
            </a:ln>
          </p:spPr>
        </p:pic>
        <p:sp>
          <p:nvSpPr>
            <p:cNvPr id="245766" name="Rectangle 7"/>
            <p:cNvSpPr>
              <a:spLocks noChangeArrowheads="1"/>
            </p:cNvSpPr>
            <p:nvPr/>
          </p:nvSpPr>
          <p:spPr bwMode="auto">
            <a:xfrm>
              <a:off x="1340" y="3982"/>
              <a:ext cx="3811" cy="227"/>
            </a:xfrm>
            <a:prstGeom prst="rect">
              <a:avLst/>
            </a:prstGeom>
            <a:solidFill>
              <a:schemeClr val="bg1"/>
            </a:solidFill>
            <a:ln w="9525">
              <a:noFill/>
              <a:miter lim="800000"/>
              <a:headEnd/>
              <a:tailEnd/>
            </a:ln>
          </p:spPr>
          <p:txBody>
            <a:bodyPr wrap="none" anchor="ctr"/>
            <a:lstStyle/>
            <a:p>
              <a:pPr eaLnBrk="0" hangingPunct="0"/>
              <a:endParaRPr lang="de-DE"/>
            </a:p>
          </p:txBody>
        </p:sp>
      </p:grpSp>
      <p:sp>
        <p:nvSpPr>
          <p:cNvPr id="245762" name="Text Box 10"/>
          <p:cNvSpPr txBox="1">
            <a:spLocks noChangeArrowheads="1"/>
          </p:cNvSpPr>
          <p:nvPr/>
        </p:nvSpPr>
        <p:spPr bwMode="auto">
          <a:xfrm>
            <a:off x="7507572" y="260648"/>
            <a:ext cx="1584176" cy="3785652"/>
          </a:xfrm>
          <a:prstGeom prst="rect">
            <a:avLst/>
          </a:prstGeom>
          <a:noFill/>
          <a:ln w="9525">
            <a:noFill/>
            <a:miter lim="800000"/>
            <a:headEnd/>
            <a:tailEnd/>
          </a:ln>
        </p:spPr>
        <p:txBody>
          <a:bodyPr wrap="square">
            <a:spAutoFit/>
          </a:bodyPr>
          <a:lstStyle/>
          <a:p>
            <a:pPr eaLnBrk="0" hangingPunct="0">
              <a:spcBef>
                <a:spcPct val="50000"/>
              </a:spcBef>
            </a:pPr>
            <a:r>
              <a:rPr lang="hu-HU" sz="1600" dirty="0" err="1">
                <a:latin typeface="Arial" pitchFamily="34" charset="0"/>
                <a:cs typeface="Arial" pitchFamily="34" charset="0"/>
              </a:rPr>
              <a:t>Whole</a:t>
            </a:r>
            <a:r>
              <a:rPr lang="hu-HU" sz="1600" dirty="0">
                <a:latin typeface="Arial" pitchFamily="34" charset="0"/>
                <a:cs typeface="Arial" pitchFamily="34" charset="0"/>
              </a:rPr>
              <a:t> </a:t>
            </a:r>
            <a:r>
              <a:rPr lang="hu-HU" sz="1600" dirty="0" err="1">
                <a:latin typeface="Arial" pitchFamily="34" charset="0"/>
                <a:cs typeface="Arial" pitchFamily="34" charset="0"/>
              </a:rPr>
              <a:t>mount</a:t>
            </a:r>
            <a:r>
              <a:rPr lang="hu-HU" sz="1600" dirty="0">
                <a:latin typeface="Arial" pitchFamily="34" charset="0"/>
                <a:cs typeface="Arial" pitchFamily="34" charset="0"/>
              </a:rPr>
              <a:t> </a:t>
            </a:r>
            <a:r>
              <a:rPr lang="hu-HU" sz="1600" dirty="0" smtClean="0">
                <a:latin typeface="Arial" pitchFamily="34" charset="0"/>
                <a:cs typeface="Arial" pitchFamily="34" charset="0"/>
              </a:rPr>
              <a:t>ISH </a:t>
            </a:r>
            <a:r>
              <a:rPr lang="hu-HU" sz="1600" dirty="0" err="1" smtClean="0">
                <a:latin typeface="Arial" pitchFamily="34" charset="0"/>
                <a:cs typeface="Arial" pitchFamily="34" charset="0"/>
              </a:rPr>
              <a:t>für</a:t>
            </a:r>
            <a:r>
              <a:rPr lang="hu-HU" sz="1600" dirty="0" smtClean="0">
                <a:latin typeface="Arial" pitchFamily="34" charset="0"/>
                <a:cs typeface="Arial" pitchFamily="34" charset="0"/>
              </a:rPr>
              <a:t> </a:t>
            </a:r>
            <a:r>
              <a:rPr lang="hu-HU" sz="1600" dirty="0" err="1" smtClean="0">
                <a:latin typeface="Arial" pitchFamily="34" charset="0"/>
                <a:cs typeface="Arial" pitchFamily="34" charset="0"/>
              </a:rPr>
              <a:t>Hox-D</a:t>
            </a:r>
            <a:r>
              <a:rPr lang="hu-HU" sz="1600" dirty="0" smtClean="0">
                <a:latin typeface="Arial" pitchFamily="34" charset="0"/>
                <a:cs typeface="Arial" pitchFamily="34" charset="0"/>
              </a:rPr>
              <a:t> </a:t>
            </a:r>
            <a:r>
              <a:rPr lang="hu-HU" sz="1600" dirty="0" err="1" smtClean="0">
                <a:latin typeface="Arial" pitchFamily="34" charset="0"/>
                <a:cs typeface="Arial" pitchFamily="34" charset="0"/>
              </a:rPr>
              <a:t>Gene</a:t>
            </a:r>
            <a:r>
              <a:rPr lang="hu-HU" sz="1600" dirty="0" smtClean="0">
                <a:latin typeface="Arial" pitchFamily="34" charset="0"/>
                <a:cs typeface="Arial" pitchFamily="34" charset="0"/>
              </a:rPr>
              <a:t> </a:t>
            </a:r>
            <a:r>
              <a:rPr lang="hu-HU" sz="1600" dirty="0" err="1" smtClean="0">
                <a:latin typeface="Arial" pitchFamily="34" charset="0"/>
                <a:cs typeface="Arial" pitchFamily="34" charset="0"/>
              </a:rPr>
              <a:t>Expression</a:t>
            </a:r>
            <a:r>
              <a:rPr lang="hu-HU" sz="1600" dirty="0" smtClean="0">
                <a:latin typeface="Arial" pitchFamily="34" charset="0"/>
                <a:cs typeface="Arial" pitchFamily="34" charset="0"/>
              </a:rPr>
              <a:t>. </a:t>
            </a:r>
            <a:br>
              <a:rPr lang="hu-HU" sz="1600" dirty="0" smtClean="0">
                <a:latin typeface="Arial" pitchFamily="34" charset="0"/>
                <a:cs typeface="Arial" pitchFamily="34" charset="0"/>
              </a:rPr>
            </a:br>
            <a:r>
              <a:rPr lang="hu-HU" sz="1600" dirty="0" smtClean="0">
                <a:latin typeface="Arial" pitchFamily="34" charset="0"/>
                <a:cs typeface="Arial" pitchFamily="34" charset="0"/>
              </a:rPr>
              <a:t/>
            </a:r>
            <a:br>
              <a:rPr lang="hu-HU" sz="1600" dirty="0" smtClean="0">
                <a:latin typeface="Arial" pitchFamily="34" charset="0"/>
                <a:cs typeface="Arial" pitchFamily="34" charset="0"/>
              </a:rPr>
            </a:br>
            <a:r>
              <a:rPr lang="hu-HU" sz="1600" dirty="0" err="1" smtClean="0">
                <a:latin typeface="Arial" pitchFamily="34" charset="0"/>
                <a:cs typeface="Arial" pitchFamily="34" charset="0"/>
              </a:rPr>
              <a:t>Sieht</a:t>
            </a:r>
            <a:r>
              <a:rPr lang="hu-HU" sz="1600" dirty="0" smtClean="0">
                <a:latin typeface="Arial" pitchFamily="34" charset="0"/>
                <a:cs typeface="Arial" pitchFamily="34" charset="0"/>
              </a:rPr>
              <a:t> man </a:t>
            </a:r>
            <a:r>
              <a:rPr lang="hu-HU" sz="1600" dirty="0" err="1" smtClean="0">
                <a:latin typeface="Arial" pitchFamily="34" charset="0"/>
                <a:cs typeface="Arial" pitchFamily="34" charset="0"/>
              </a:rPr>
              <a:t>einerseits</a:t>
            </a:r>
            <a:r>
              <a:rPr lang="hu-HU" sz="1600" dirty="0" smtClean="0">
                <a:latin typeface="Arial" pitchFamily="34" charset="0"/>
                <a:cs typeface="Arial" pitchFamily="34" charset="0"/>
              </a:rPr>
              <a:t> die AP-Expression </a:t>
            </a:r>
            <a:r>
              <a:rPr lang="hu-HU" sz="1600" dirty="0" err="1" smtClean="0">
                <a:latin typeface="Arial" pitchFamily="34" charset="0"/>
                <a:cs typeface="Arial" pitchFamily="34" charset="0"/>
              </a:rPr>
              <a:t>im</a:t>
            </a:r>
            <a:r>
              <a:rPr lang="hu-HU" sz="1600" dirty="0" smtClean="0">
                <a:latin typeface="Arial" pitchFamily="34" charset="0"/>
                <a:cs typeface="Arial" pitchFamily="34" charset="0"/>
              </a:rPr>
              <a:t> </a:t>
            </a:r>
            <a:r>
              <a:rPr lang="hu-HU" sz="1600" dirty="0" err="1" smtClean="0">
                <a:latin typeface="Arial" pitchFamily="34" charset="0"/>
                <a:cs typeface="Arial" pitchFamily="34" charset="0"/>
              </a:rPr>
              <a:t>Neuralrohr</a:t>
            </a:r>
            <a:r>
              <a:rPr lang="hu-HU" sz="1600" dirty="0" smtClean="0">
                <a:latin typeface="Arial" pitchFamily="34" charset="0"/>
                <a:cs typeface="Arial" pitchFamily="34" charset="0"/>
              </a:rPr>
              <a:t> und </a:t>
            </a:r>
            <a:r>
              <a:rPr lang="hu-HU" sz="1600" dirty="0" err="1" smtClean="0">
                <a:latin typeface="Arial" pitchFamily="34" charset="0"/>
                <a:cs typeface="Arial" pitchFamily="34" charset="0"/>
              </a:rPr>
              <a:t>Somiten</a:t>
            </a:r>
            <a:r>
              <a:rPr lang="hu-HU" sz="1600" dirty="0" smtClean="0">
                <a:latin typeface="Arial" pitchFamily="34" charset="0"/>
                <a:cs typeface="Arial" pitchFamily="34" charset="0"/>
              </a:rPr>
              <a:t>, </a:t>
            </a:r>
            <a:r>
              <a:rPr lang="hu-HU" sz="1600" dirty="0" err="1" smtClean="0">
                <a:latin typeface="Arial" pitchFamily="34" charset="0"/>
                <a:cs typeface="Arial" pitchFamily="34" charset="0"/>
              </a:rPr>
              <a:t>zweitens</a:t>
            </a:r>
            <a:r>
              <a:rPr lang="hu-HU" sz="1600" dirty="0" smtClean="0">
                <a:latin typeface="Arial" pitchFamily="34" charset="0"/>
                <a:cs typeface="Arial" pitchFamily="34" charset="0"/>
              </a:rPr>
              <a:t> die </a:t>
            </a:r>
            <a:r>
              <a:rPr lang="hu-HU" sz="1600" dirty="0" err="1" smtClean="0">
                <a:latin typeface="Arial" pitchFamily="34" charset="0"/>
                <a:cs typeface="Arial" pitchFamily="34" charset="0"/>
              </a:rPr>
              <a:t>Expression</a:t>
            </a:r>
            <a:r>
              <a:rPr lang="hu-HU" sz="1600" dirty="0" smtClean="0">
                <a:latin typeface="Arial" pitchFamily="34" charset="0"/>
                <a:cs typeface="Arial" pitchFamily="34" charset="0"/>
              </a:rPr>
              <a:t> in den </a:t>
            </a:r>
            <a:r>
              <a:rPr lang="hu-HU" sz="1600" dirty="0" err="1" smtClean="0">
                <a:latin typeface="Arial" pitchFamily="34" charset="0"/>
                <a:cs typeface="Arial" pitchFamily="34" charset="0"/>
              </a:rPr>
              <a:t>Extremitäts-knospen</a:t>
            </a:r>
            <a:endParaRPr lang="hu-HU" sz="1600" dirty="0">
              <a:latin typeface="Arial" pitchFamily="34" charset="0"/>
              <a:cs typeface="Arial" pitchFamily="34" charset="0"/>
            </a:endParaRPr>
          </a:p>
        </p:txBody>
      </p:sp>
    </p:spTree>
    <p:extLst>
      <p:ext uri="{BB962C8B-B14F-4D97-AF65-F5344CB8AC3E}">
        <p14:creationId xmlns:p14="http://schemas.microsoft.com/office/powerpoint/2010/main" val="1304617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2"/>
          <p:cNvPicPr>
            <a:picLocks noChangeAspect="1" noChangeArrowheads="1"/>
          </p:cNvPicPr>
          <p:nvPr/>
        </p:nvPicPr>
        <p:blipFill>
          <a:blip r:embed="rId3" cstate="print"/>
          <a:srcRect/>
          <a:stretch>
            <a:fillRect/>
          </a:stretch>
        </p:blipFill>
        <p:spPr bwMode="auto">
          <a:xfrm>
            <a:off x="0" y="0"/>
            <a:ext cx="9144000" cy="4851400"/>
          </a:xfrm>
          <a:prstGeom prst="rect">
            <a:avLst/>
          </a:prstGeom>
          <a:noFill/>
          <a:ln w="9525">
            <a:noFill/>
            <a:miter lim="800000"/>
            <a:headEnd/>
            <a:tailEnd/>
          </a:ln>
        </p:spPr>
      </p:pic>
      <p:sp>
        <p:nvSpPr>
          <p:cNvPr id="247811" name="Text Box 4"/>
          <p:cNvSpPr txBox="1">
            <a:spLocks noChangeArrowheads="1"/>
          </p:cNvSpPr>
          <p:nvPr/>
        </p:nvSpPr>
        <p:spPr bwMode="auto">
          <a:xfrm>
            <a:off x="5003800" y="5013325"/>
            <a:ext cx="4140200" cy="366713"/>
          </a:xfrm>
          <a:prstGeom prst="rect">
            <a:avLst/>
          </a:prstGeom>
          <a:noFill/>
          <a:ln w="9525">
            <a:noFill/>
            <a:miter lim="800000"/>
            <a:headEnd/>
            <a:tailEnd/>
          </a:ln>
        </p:spPr>
        <p:txBody>
          <a:bodyPr>
            <a:spAutoFit/>
          </a:bodyPr>
          <a:lstStyle/>
          <a:p>
            <a:pPr>
              <a:spcBef>
                <a:spcPct val="50000"/>
              </a:spcBef>
            </a:pPr>
            <a:r>
              <a:rPr lang="hu-HU" sz="1800">
                <a:latin typeface="Arial" charset="0"/>
              </a:rPr>
              <a:t>Maus: 7xC, 13xTh, 6xL, 4xS, 20+xCx</a:t>
            </a:r>
          </a:p>
        </p:txBody>
      </p:sp>
      <p:sp>
        <p:nvSpPr>
          <p:cNvPr id="247812" name="Text Box 5"/>
          <p:cNvSpPr txBox="1">
            <a:spLocks noChangeArrowheads="1"/>
          </p:cNvSpPr>
          <p:nvPr/>
        </p:nvSpPr>
        <p:spPr bwMode="auto">
          <a:xfrm>
            <a:off x="250825" y="5013325"/>
            <a:ext cx="4105275" cy="366713"/>
          </a:xfrm>
          <a:prstGeom prst="rect">
            <a:avLst/>
          </a:prstGeom>
          <a:noFill/>
          <a:ln w="9525">
            <a:noFill/>
            <a:miter lim="800000"/>
            <a:headEnd/>
            <a:tailEnd/>
          </a:ln>
        </p:spPr>
        <p:txBody>
          <a:bodyPr>
            <a:spAutoFit/>
          </a:bodyPr>
          <a:lstStyle/>
          <a:p>
            <a:pPr>
              <a:spcBef>
                <a:spcPct val="50000"/>
              </a:spcBef>
            </a:pPr>
            <a:r>
              <a:rPr lang="hu-HU" sz="1800">
                <a:latin typeface="Arial" charset="0"/>
              </a:rPr>
              <a:t>Küken: 14xC, 7xTh, 12/13xLS, 5xCx</a:t>
            </a:r>
          </a:p>
        </p:txBody>
      </p:sp>
      <p:sp>
        <p:nvSpPr>
          <p:cNvPr id="5" name="Szövegdoboz 4"/>
          <p:cNvSpPr txBox="1"/>
          <p:nvPr/>
        </p:nvSpPr>
        <p:spPr>
          <a:xfrm>
            <a:off x="0" y="5517232"/>
            <a:ext cx="9144000" cy="707886"/>
          </a:xfrm>
          <a:prstGeom prst="rect">
            <a:avLst/>
          </a:prstGeom>
          <a:noFill/>
        </p:spPr>
        <p:txBody>
          <a:bodyPr wrap="square" rtlCol="0">
            <a:spAutoFit/>
          </a:bodyPr>
          <a:lstStyle/>
          <a:p>
            <a:pPr algn="ctr"/>
            <a:r>
              <a:rPr lang="hu-HU" sz="2000" dirty="0" err="1" smtClean="0">
                <a:latin typeface="Arial" pitchFamily="34" charset="0"/>
                <a:cs typeface="Arial" pitchFamily="34" charset="0"/>
              </a:rPr>
              <a:t>Vergleich</a:t>
            </a:r>
            <a:r>
              <a:rPr lang="hu-HU" sz="2000" dirty="0" smtClean="0">
                <a:latin typeface="Arial" pitchFamily="34" charset="0"/>
                <a:cs typeface="Arial" pitchFamily="34" charset="0"/>
              </a:rPr>
              <a:t> der </a:t>
            </a:r>
            <a:r>
              <a:rPr lang="hu-HU" sz="2000" dirty="0" err="1" smtClean="0">
                <a:latin typeface="Arial" pitchFamily="34" charset="0"/>
                <a:cs typeface="Arial" pitchFamily="34" charset="0"/>
              </a:rPr>
              <a:t>Wirbelsäule</a:t>
            </a:r>
            <a:r>
              <a:rPr lang="hu-HU" sz="2000" dirty="0" smtClean="0">
                <a:latin typeface="Arial" pitchFamily="34" charset="0"/>
                <a:cs typeface="Arial" pitchFamily="34" charset="0"/>
              </a:rPr>
              <a:t> </a:t>
            </a:r>
            <a:r>
              <a:rPr lang="hu-HU" sz="2000" dirty="0" err="1" smtClean="0">
                <a:latin typeface="Arial" pitchFamily="34" charset="0"/>
                <a:cs typeface="Arial" pitchFamily="34" charset="0"/>
              </a:rPr>
              <a:t>zwischen</a:t>
            </a:r>
            <a:r>
              <a:rPr lang="hu-HU" sz="2000" dirty="0" smtClean="0">
                <a:latin typeface="Arial" pitchFamily="34" charset="0"/>
                <a:cs typeface="Arial" pitchFamily="34" charset="0"/>
              </a:rPr>
              <a:t> </a:t>
            </a:r>
            <a:r>
              <a:rPr lang="hu-HU" sz="2000" dirty="0" err="1" smtClean="0">
                <a:latin typeface="Arial" pitchFamily="34" charset="0"/>
                <a:cs typeface="Arial" pitchFamily="34" charset="0"/>
              </a:rPr>
              <a:t>Maus</a:t>
            </a:r>
            <a:r>
              <a:rPr lang="hu-HU" sz="2000" dirty="0" smtClean="0">
                <a:latin typeface="Arial" pitchFamily="34" charset="0"/>
                <a:cs typeface="Arial" pitchFamily="34" charset="0"/>
              </a:rPr>
              <a:t> und </a:t>
            </a:r>
            <a:r>
              <a:rPr lang="hu-HU" sz="2000" dirty="0" err="1" smtClean="0">
                <a:latin typeface="Arial" pitchFamily="34" charset="0"/>
                <a:cs typeface="Arial" pitchFamily="34" charset="0"/>
              </a:rPr>
              <a:t>Küken</a:t>
            </a:r>
            <a:r>
              <a:rPr lang="hu-HU" sz="2000" dirty="0" smtClean="0">
                <a:latin typeface="Arial" pitchFamily="34" charset="0"/>
                <a:cs typeface="Arial" pitchFamily="34" charset="0"/>
              </a:rPr>
              <a:t>.</a:t>
            </a:r>
          </a:p>
          <a:p>
            <a:pPr algn="ctr"/>
            <a:r>
              <a:rPr lang="hu-HU" sz="2000" dirty="0" err="1" smtClean="0">
                <a:latin typeface="Arial" pitchFamily="34" charset="0"/>
                <a:cs typeface="Arial" pitchFamily="34" charset="0"/>
              </a:rPr>
              <a:t>Huhn</a:t>
            </a:r>
            <a:r>
              <a:rPr lang="hu-HU" sz="2000" dirty="0" smtClean="0">
                <a:latin typeface="Arial" pitchFamily="34" charset="0"/>
                <a:cs typeface="Arial" pitchFamily="34" charset="0"/>
              </a:rPr>
              <a:t> </a:t>
            </a:r>
            <a:r>
              <a:rPr lang="hu-HU" sz="2000" dirty="0" err="1" smtClean="0">
                <a:latin typeface="Arial" pitchFamily="34" charset="0"/>
                <a:cs typeface="Arial" pitchFamily="34" charset="0"/>
              </a:rPr>
              <a:t>besitzt</a:t>
            </a:r>
            <a:r>
              <a:rPr lang="hu-HU" sz="2000" dirty="0" smtClean="0">
                <a:latin typeface="Arial" pitchFamily="34" charset="0"/>
                <a:cs typeface="Arial" pitchFamily="34" charset="0"/>
              </a:rPr>
              <a:t> 14 </a:t>
            </a:r>
            <a:r>
              <a:rPr lang="hu-HU" sz="2000" dirty="0" err="1" smtClean="0">
                <a:latin typeface="Arial" pitchFamily="34" charset="0"/>
                <a:cs typeface="Arial" pitchFamily="34" charset="0"/>
              </a:rPr>
              <a:t>Zervikalwirbeln</a:t>
            </a:r>
            <a:r>
              <a:rPr lang="hu-HU" sz="2000" dirty="0" smtClean="0">
                <a:latin typeface="Arial" pitchFamily="34" charset="0"/>
                <a:cs typeface="Arial" pitchFamily="34" charset="0"/>
              </a:rPr>
              <a:t> und 7 </a:t>
            </a:r>
            <a:r>
              <a:rPr lang="hu-HU" sz="2000" dirty="0" err="1" smtClean="0">
                <a:latin typeface="Arial" pitchFamily="34" charset="0"/>
                <a:cs typeface="Arial" pitchFamily="34" charset="0"/>
              </a:rPr>
              <a:t>Thorakalwirbeln</a:t>
            </a:r>
            <a:r>
              <a:rPr lang="hu-HU" sz="2000" dirty="0" smtClean="0">
                <a:latin typeface="Arial" pitchFamily="34" charset="0"/>
                <a:cs typeface="Arial" pitchFamily="34" charset="0"/>
              </a:rPr>
              <a:t>.</a:t>
            </a:r>
            <a:endParaRPr lang="de-DE" sz="2000" dirty="0">
              <a:latin typeface="Arial" pitchFamily="34" charset="0"/>
              <a:cs typeface="Arial" pitchFamily="34" charset="0"/>
            </a:endParaRPr>
          </a:p>
        </p:txBody>
      </p:sp>
    </p:spTree>
    <p:extLst>
      <p:ext uri="{BB962C8B-B14F-4D97-AF65-F5344CB8AC3E}">
        <p14:creationId xmlns:p14="http://schemas.microsoft.com/office/powerpoint/2010/main" val="12570319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3" name="Object 5"/>
          <p:cNvGraphicFramePr>
            <a:graphicFrameLocks noChangeAspect="1"/>
          </p:cNvGraphicFramePr>
          <p:nvPr/>
        </p:nvGraphicFramePr>
        <p:xfrm>
          <a:off x="71438" y="44624"/>
          <a:ext cx="9002712" cy="5461000"/>
        </p:xfrm>
        <a:graphic>
          <a:graphicData uri="http://schemas.openxmlformats.org/presentationml/2006/ole">
            <mc:AlternateContent xmlns:mc="http://schemas.openxmlformats.org/markup-compatibility/2006">
              <mc:Choice xmlns:v="urn:schemas-microsoft-com:vml" Requires="v">
                <p:oleObj spid="_x0000_s2054" name="Image" r:id="rId4" imgW="9003175" imgH="5460317" progId="Photoshop.Image.7">
                  <p:embed/>
                </p:oleObj>
              </mc:Choice>
              <mc:Fallback>
                <p:oleObj name="Image" r:id="rId4" imgW="9003175" imgH="5460317" progId="Photoshop.Image.7">
                  <p:embed/>
                  <p:pic>
                    <p:nvPicPr>
                      <p:cNvPr id="2053"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38" y="44624"/>
                        <a:ext cx="9002712" cy="546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Szövegdoboz 2"/>
          <p:cNvSpPr txBox="1"/>
          <p:nvPr/>
        </p:nvSpPr>
        <p:spPr>
          <a:xfrm>
            <a:off x="0" y="5733256"/>
            <a:ext cx="9144000" cy="923330"/>
          </a:xfrm>
          <a:prstGeom prst="rect">
            <a:avLst/>
          </a:prstGeom>
          <a:noFill/>
        </p:spPr>
        <p:txBody>
          <a:bodyPr wrap="square" rtlCol="0">
            <a:spAutoFit/>
          </a:bodyPr>
          <a:lstStyle/>
          <a:p>
            <a:r>
              <a:rPr lang="hu-HU" sz="1800" dirty="0" err="1" smtClean="0">
                <a:latin typeface="Arial" pitchFamily="34" charset="0"/>
                <a:cs typeface="Arial" pitchFamily="34" charset="0"/>
              </a:rPr>
              <a:t>Gegenüber</a:t>
            </a:r>
            <a:r>
              <a:rPr lang="hu-HU" sz="1800" dirty="0" smtClean="0">
                <a:latin typeface="Arial" pitchFamily="34" charset="0"/>
                <a:cs typeface="Arial" pitchFamily="34" charset="0"/>
              </a:rPr>
              <a:t> der </a:t>
            </a:r>
            <a:r>
              <a:rPr lang="hu-HU" sz="1800" dirty="0" err="1" smtClean="0">
                <a:latin typeface="Arial" pitchFamily="34" charset="0"/>
                <a:cs typeface="Arial" pitchFamily="34" charset="0"/>
              </a:rPr>
              <a:t>unterschiedlichen</a:t>
            </a:r>
            <a:r>
              <a:rPr lang="hu-HU" sz="1800" dirty="0" smtClean="0">
                <a:latin typeface="Arial" pitchFamily="34" charset="0"/>
                <a:cs typeface="Arial" pitchFamily="34" charset="0"/>
              </a:rPr>
              <a:t> </a:t>
            </a:r>
            <a:r>
              <a:rPr lang="hu-HU" sz="1800" dirty="0" err="1" smtClean="0">
                <a:latin typeface="Arial" pitchFamily="34" charset="0"/>
                <a:cs typeface="Arial" pitchFamily="34" charset="0"/>
              </a:rPr>
              <a:t>Zahl</a:t>
            </a:r>
            <a:r>
              <a:rPr lang="hu-HU" sz="1800" dirty="0" smtClean="0">
                <a:latin typeface="Arial" pitchFamily="34" charset="0"/>
                <a:cs typeface="Arial" pitchFamily="34" charset="0"/>
              </a:rPr>
              <a:t> </a:t>
            </a:r>
            <a:r>
              <a:rPr lang="hu-HU" sz="1800" dirty="0" err="1" smtClean="0">
                <a:latin typeface="Arial" pitchFamily="34" charset="0"/>
                <a:cs typeface="Arial" pitchFamily="34" charset="0"/>
              </a:rPr>
              <a:t>der</a:t>
            </a:r>
            <a:r>
              <a:rPr lang="hu-HU" sz="1800" dirty="0" smtClean="0">
                <a:latin typeface="Arial" pitchFamily="34" charset="0"/>
                <a:cs typeface="Arial" pitchFamily="34" charset="0"/>
              </a:rPr>
              <a:t> </a:t>
            </a:r>
            <a:r>
              <a:rPr lang="hu-HU" sz="1800" dirty="0" err="1" smtClean="0">
                <a:latin typeface="Arial" pitchFamily="34" charset="0"/>
                <a:cs typeface="Arial" pitchFamily="34" charset="0"/>
              </a:rPr>
              <a:t>zB</a:t>
            </a:r>
            <a:r>
              <a:rPr lang="hu-HU" sz="1800" dirty="0" smtClean="0">
                <a:latin typeface="Arial" pitchFamily="34" charset="0"/>
                <a:cs typeface="Arial" pitchFamily="34" charset="0"/>
              </a:rPr>
              <a:t> Hals- </a:t>
            </a:r>
            <a:r>
              <a:rPr lang="hu-HU" sz="1800" dirty="0" err="1" smtClean="0">
                <a:latin typeface="Arial" pitchFamily="34" charset="0"/>
                <a:cs typeface="Arial" pitchFamily="34" charset="0"/>
              </a:rPr>
              <a:t>oder</a:t>
            </a:r>
            <a:r>
              <a:rPr lang="hu-HU" sz="1800" dirty="0" smtClean="0">
                <a:latin typeface="Arial" pitchFamily="34" charset="0"/>
                <a:cs typeface="Arial" pitchFamily="34" charset="0"/>
              </a:rPr>
              <a:t> </a:t>
            </a:r>
            <a:r>
              <a:rPr lang="hu-HU" sz="1800" dirty="0" err="1" smtClean="0">
                <a:latin typeface="Arial" pitchFamily="34" charset="0"/>
                <a:cs typeface="Arial" pitchFamily="34" charset="0"/>
              </a:rPr>
              <a:t>Brustwirbeln</a:t>
            </a:r>
            <a:r>
              <a:rPr lang="hu-HU" sz="1800" dirty="0" smtClean="0">
                <a:latin typeface="Arial" pitchFamily="34" charset="0"/>
                <a:cs typeface="Arial" pitchFamily="34" charset="0"/>
              </a:rPr>
              <a:t> </a:t>
            </a:r>
            <a:r>
              <a:rPr lang="hu-HU" sz="1800" dirty="0" err="1" smtClean="0">
                <a:latin typeface="Arial" pitchFamily="34" charset="0"/>
                <a:cs typeface="Arial" pitchFamily="34" charset="0"/>
              </a:rPr>
              <a:t>bei</a:t>
            </a:r>
            <a:r>
              <a:rPr lang="hu-HU" sz="1800" dirty="0" smtClean="0">
                <a:latin typeface="Arial" pitchFamily="34" charset="0"/>
                <a:cs typeface="Arial" pitchFamily="34" charset="0"/>
              </a:rPr>
              <a:t> </a:t>
            </a:r>
            <a:r>
              <a:rPr lang="hu-HU" sz="1800" dirty="0" err="1" smtClean="0">
                <a:latin typeface="Arial" pitchFamily="34" charset="0"/>
                <a:cs typeface="Arial" pitchFamily="34" charset="0"/>
              </a:rPr>
              <a:t>diesen</a:t>
            </a:r>
            <a:r>
              <a:rPr lang="hu-HU" sz="1800" dirty="0" smtClean="0">
                <a:latin typeface="Arial" pitchFamily="34" charset="0"/>
                <a:cs typeface="Arial" pitchFamily="34" charset="0"/>
              </a:rPr>
              <a:t> </a:t>
            </a:r>
            <a:r>
              <a:rPr lang="hu-HU" sz="1800" dirty="0" err="1" smtClean="0">
                <a:latin typeface="Arial" pitchFamily="34" charset="0"/>
                <a:cs typeface="Arial" pitchFamily="34" charset="0"/>
              </a:rPr>
              <a:t>zwei</a:t>
            </a:r>
            <a:r>
              <a:rPr lang="hu-HU" sz="1800" dirty="0" smtClean="0">
                <a:latin typeface="Arial" pitchFamily="34" charset="0"/>
                <a:cs typeface="Arial" pitchFamily="34" charset="0"/>
              </a:rPr>
              <a:t> </a:t>
            </a:r>
            <a:r>
              <a:rPr lang="hu-HU" sz="1800" dirty="0" err="1" smtClean="0">
                <a:latin typeface="Arial" pitchFamily="34" charset="0"/>
                <a:cs typeface="Arial" pitchFamily="34" charset="0"/>
              </a:rPr>
              <a:t>Tierarten</a:t>
            </a:r>
            <a:r>
              <a:rPr lang="hu-HU" sz="1800" dirty="0" smtClean="0">
                <a:latin typeface="Arial" pitchFamily="34" charset="0"/>
                <a:cs typeface="Arial" pitchFamily="34" charset="0"/>
              </a:rPr>
              <a:t>, die </a:t>
            </a:r>
            <a:r>
              <a:rPr lang="hu-HU" sz="1800" dirty="0" err="1" smtClean="0">
                <a:latin typeface="Arial" pitchFamily="34" charset="0"/>
                <a:cs typeface="Arial" pitchFamily="34" charset="0"/>
              </a:rPr>
              <a:t>Hox-Gene</a:t>
            </a:r>
            <a:r>
              <a:rPr lang="hu-HU" sz="1800" dirty="0" smtClean="0">
                <a:latin typeface="Arial" pitchFamily="34" charset="0"/>
                <a:cs typeface="Arial" pitchFamily="34" charset="0"/>
              </a:rPr>
              <a:t> </a:t>
            </a:r>
            <a:r>
              <a:rPr lang="hu-HU" sz="1800" dirty="0" err="1" smtClean="0">
                <a:latin typeface="Arial" pitchFamily="34" charset="0"/>
                <a:cs typeface="Arial" pitchFamily="34" charset="0"/>
              </a:rPr>
              <a:t>Expression</a:t>
            </a:r>
            <a:r>
              <a:rPr lang="hu-HU" sz="1800" dirty="0" smtClean="0">
                <a:latin typeface="Arial" pitchFamily="34" charset="0"/>
                <a:cs typeface="Arial" pitchFamily="34" charset="0"/>
              </a:rPr>
              <a:t> </a:t>
            </a:r>
            <a:r>
              <a:rPr lang="hu-HU" sz="1800" dirty="0" err="1" smtClean="0">
                <a:latin typeface="Arial" pitchFamily="34" charset="0"/>
                <a:cs typeface="Arial" pitchFamily="34" charset="0"/>
              </a:rPr>
              <a:t>ist</a:t>
            </a:r>
            <a:r>
              <a:rPr lang="hu-HU" sz="1800" dirty="0" smtClean="0">
                <a:latin typeface="Arial" pitchFamily="34" charset="0"/>
                <a:cs typeface="Arial" pitchFamily="34" charset="0"/>
              </a:rPr>
              <a:t> </a:t>
            </a:r>
            <a:r>
              <a:rPr lang="hu-HU" sz="1800" dirty="0" err="1" smtClean="0">
                <a:latin typeface="Arial" pitchFamily="34" charset="0"/>
                <a:cs typeface="Arial" pitchFamily="34" charset="0"/>
              </a:rPr>
              <a:t>gleich</a:t>
            </a:r>
            <a:r>
              <a:rPr lang="hu-HU" sz="1800" dirty="0" smtClean="0">
                <a:latin typeface="Arial" pitchFamily="34" charset="0"/>
                <a:cs typeface="Arial" pitchFamily="34" charset="0"/>
              </a:rPr>
              <a:t>: der </a:t>
            </a:r>
            <a:r>
              <a:rPr lang="hu-HU" sz="1800" dirty="0" err="1" smtClean="0">
                <a:latin typeface="Arial" pitchFamily="34" charset="0"/>
                <a:cs typeface="Arial" pitchFamily="34" charset="0"/>
              </a:rPr>
              <a:t>Übergang</a:t>
            </a:r>
            <a:r>
              <a:rPr lang="hu-HU" sz="1800" dirty="0" smtClean="0">
                <a:latin typeface="Arial" pitchFamily="34" charset="0"/>
                <a:cs typeface="Arial" pitchFamily="34" charset="0"/>
              </a:rPr>
              <a:t> </a:t>
            </a:r>
            <a:r>
              <a:rPr lang="hu-HU" sz="1800" dirty="0" err="1" smtClean="0">
                <a:latin typeface="Arial" pitchFamily="34" charset="0"/>
                <a:cs typeface="Arial" pitchFamily="34" charset="0"/>
              </a:rPr>
              <a:t>zwischen</a:t>
            </a:r>
            <a:r>
              <a:rPr lang="hu-HU" sz="1800" dirty="0" smtClean="0">
                <a:latin typeface="Arial" pitchFamily="34" charset="0"/>
                <a:cs typeface="Arial" pitchFamily="34" charset="0"/>
              </a:rPr>
              <a:t> Hals- und </a:t>
            </a:r>
            <a:r>
              <a:rPr lang="hu-HU" sz="1800" dirty="0" err="1" smtClean="0">
                <a:latin typeface="Arial" pitchFamily="34" charset="0"/>
                <a:cs typeface="Arial" pitchFamily="34" charset="0"/>
              </a:rPr>
              <a:t>Thorakalwirbeln</a:t>
            </a:r>
            <a:r>
              <a:rPr lang="hu-HU" sz="1800" dirty="0" smtClean="0">
                <a:latin typeface="Arial" pitchFamily="34" charset="0"/>
                <a:cs typeface="Arial" pitchFamily="34" charset="0"/>
              </a:rPr>
              <a:t> </a:t>
            </a:r>
            <a:r>
              <a:rPr lang="hu-HU" sz="1800" dirty="0" err="1" smtClean="0">
                <a:latin typeface="Arial" pitchFamily="34" charset="0"/>
                <a:cs typeface="Arial" pitchFamily="34" charset="0"/>
              </a:rPr>
              <a:t>ist</a:t>
            </a:r>
            <a:r>
              <a:rPr lang="hu-HU" sz="1800" dirty="0" smtClean="0">
                <a:latin typeface="Arial" pitchFamily="34" charset="0"/>
                <a:cs typeface="Arial" pitchFamily="34" charset="0"/>
              </a:rPr>
              <a:t> </a:t>
            </a:r>
            <a:r>
              <a:rPr lang="hu-HU" sz="1800" dirty="0" err="1" smtClean="0">
                <a:latin typeface="Arial" pitchFamily="34" charset="0"/>
                <a:cs typeface="Arial" pitchFamily="34" charset="0"/>
              </a:rPr>
              <a:t>markiert</a:t>
            </a:r>
            <a:r>
              <a:rPr lang="hu-HU" sz="1800" dirty="0" smtClean="0">
                <a:latin typeface="Arial" pitchFamily="34" charset="0"/>
                <a:cs typeface="Arial" pitchFamily="34" charset="0"/>
              </a:rPr>
              <a:t> </a:t>
            </a:r>
            <a:r>
              <a:rPr lang="hu-HU" sz="1800" dirty="0" err="1" smtClean="0">
                <a:latin typeface="Arial" pitchFamily="34" charset="0"/>
                <a:cs typeface="Arial" pitchFamily="34" charset="0"/>
              </a:rPr>
              <a:t>durch</a:t>
            </a:r>
            <a:r>
              <a:rPr lang="hu-HU" sz="1800" dirty="0" smtClean="0">
                <a:latin typeface="Arial" pitchFamily="34" charset="0"/>
                <a:cs typeface="Arial" pitchFamily="34" charset="0"/>
              </a:rPr>
              <a:t> Hox-5 und Hox-6 </a:t>
            </a:r>
            <a:r>
              <a:rPr lang="hu-HU" sz="1800" dirty="0" err="1" smtClean="0">
                <a:latin typeface="Arial" pitchFamily="34" charset="0"/>
                <a:cs typeface="Arial" pitchFamily="34" charset="0"/>
              </a:rPr>
              <a:t>Paralogen</a:t>
            </a:r>
            <a:endParaRPr lang="de-DE" sz="1800" dirty="0">
              <a:latin typeface="Arial" pitchFamily="34" charset="0"/>
              <a:cs typeface="Arial" pitchFamily="34" charset="0"/>
            </a:endParaRPr>
          </a:p>
        </p:txBody>
      </p:sp>
    </p:spTree>
    <p:extLst>
      <p:ext uri="{BB962C8B-B14F-4D97-AF65-F5344CB8AC3E}">
        <p14:creationId xmlns:p14="http://schemas.microsoft.com/office/powerpoint/2010/main" val="3718644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2098" name="Object 2"/>
          <p:cNvGraphicFramePr>
            <a:graphicFrameLocks noChangeAspect="1"/>
          </p:cNvGraphicFramePr>
          <p:nvPr/>
        </p:nvGraphicFramePr>
        <p:xfrm>
          <a:off x="900113" y="260350"/>
          <a:ext cx="3267075" cy="6334125"/>
        </p:xfrm>
        <a:graphic>
          <a:graphicData uri="http://schemas.openxmlformats.org/presentationml/2006/ole">
            <mc:AlternateContent xmlns:mc="http://schemas.openxmlformats.org/markup-compatibility/2006">
              <mc:Choice xmlns:v="urn:schemas-microsoft-com:vml" Requires="v">
                <p:oleObj spid="_x0000_s3078" name="Image" r:id="rId4" imgW="4355556" imgH="8444444" progId="Photoshop.Image.7">
                  <p:embed/>
                </p:oleObj>
              </mc:Choice>
              <mc:Fallback>
                <p:oleObj name="Image" r:id="rId4" imgW="4355556" imgH="8444444" progId="Photoshop.Image.7">
                  <p:embed/>
                  <p:pic>
                    <p:nvPicPr>
                      <p:cNvPr id="13209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260350"/>
                        <a:ext cx="3267075" cy="633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2099" name="Szövegdoboz 4"/>
          <p:cNvSpPr txBox="1">
            <a:spLocks noChangeArrowheads="1"/>
          </p:cNvSpPr>
          <p:nvPr/>
        </p:nvSpPr>
        <p:spPr bwMode="auto">
          <a:xfrm>
            <a:off x="4643438" y="285750"/>
            <a:ext cx="3857625" cy="4473575"/>
          </a:xfrm>
          <a:prstGeom prst="rect">
            <a:avLst/>
          </a:prstGeom>
          <a:noFill/>
          <a:ln w="9525">
            <a:noFill/>
            <a:miter lim="800000"/>
            <a:headEnd/>
            <a:tailEnd/>
          </a:ln>
        </p:spPr>
        <p:txBody>
          <a:bodyPr>
            <a:spAutoFit/>
          </a:bodyPr>
          <a:lstStyle/>
          <a:p>
            <a:pPr eaLnBrk="0" hangingPunct="0"/>
            <a:r>
              <a:rPr lang="hu-HU" b="1">
                <a:solidFill>
                  <a:srgbClr val="FF0000"/>
                </a:solidFill>
                <a:latin typeface="Arial" charset="0"/>
              </a:rPr>
              <a:t>Funktion der Hox Gene </a:t>
            </a:r>
            <a:r>
              <a:rPr lang="hu-HU" b="1">
                <a:latin typeface="Arial" charset="0"/>
              </a:rPr>
              <a:t/>
            </a:r>
            <a:br>
              <a:rPr lang="hu-HU" b="1">
                <a:latin typeface="Arial" charset="0"/>
              </a:rPr>
            </a:br>
            <a:endParaRPr lang="hu-HU" b="1">
              <a:latin typeface="Arial" charset="0"/>
            </a:endParaRPr>
          </a:p>
          <a:p>
            <a:pPr eaLnBrk="0" hangingPunct="0"/>
            <a:r>
              <a:rPr lang="hu-HU">
                <a:latin typeface="Arial" charset="0"/>
              </a:rPr>
              <a:t>Wildtyp</a:t>
            </a:r>
          </a:p>
          <a:p>
            <a:pPr eaLnBrk="0" hangingPunct="0"/>
            <a:endParaRPr lang="hu-HU">
              <a:latin typeface="Arial" charset="0"/>
            </a:endParaRPr>
          </a:p>
          <a:p>
            <a:pPr eaLnBrk="0" hangingPunct="0"/>
            <a:r>
              <a:rPr lang="hu-HU">
                <a:latin typeface="Arial" charset="0"/>
              </a:rPr>
              <a:t/>
            </a:r>
            <a:br>
              <a:rPr lang="hu-HU">
                <a:latin typeface="Arial" charset="0"/>
              </a:rPr>
            </a:br>
            <a:r>
              <a:rPr lang="hu-HU">
                <a:latin typeface="Arial" charset="0"/>
              </a:rPr>
              <a:t/>
            </a:r>
            <a:br>
              <a:rPr lang="hu-HU">
                <a:latin typeface="Arial" charset="0"/>
              </a:rPr>
            </a:br>
            <a:r>
              <a:rPr lang="hu-HU">
                <a:latin typeface="Arial" charset="0"/>
              </a:rPr>
              <a:t>Hox aaccdd10 </a:t>
            </a:r>
            <a:r>
              <a:rPr lang="hu-HU" baseline="30000">
                <a:latin typeface="Arial" charset="0"/>
              </a:rPr>
              <a:t>-/-</a:t>
            </a:r>
            <a:r>
              <a:rPr lang="hu-HU">
                <a:latin typeface="Arial" charset="0"/>
              </a:rPr>
              <a:t> KO Mäus</a:t>
            </a:r>
          </a:p>
          <a:p>
            <a:pPr eaLnBrk="0" hangingPunct="0"/>
            <a:endParaRPr lang="hu-HU">
              <a:latin typeface="Arial" charset="0"/>
            </a:endParaRPr>
          </a:p>
          <a:p>
            <a:pPr eaLnBrk="0" hangingPunct="0"/>
            <a:endParaRPr lang="hu-HU">
              <a:latin typeface="Arial" charset="0"/>
            </a:endParaRPr>
          </a:p>
          <a:p>
            <a:pPr eaLnBrk="0" hangingPunct="0"/>
            <a:endParaRPr lang="hu-HU">
              <a:latin typeface="Arial" charset="0"/>
            </a:endParaRPr>
          </a:p>
          <a:p>
            <a:pPr eaLnBrk="0" hangingPunct="0"/>
            <a:r>
              <a:rPr lang="hu-HU">
                <a:latin typeface="Arial" charset="0"/>
              </a:rPr>
              <a:t/>
            </a:r>
            <a:br>
              <a:rPr lang="hu-HU">
                <a:latin typeface="Arial" charset="0"/>
              </a:rPr>
            </a:br>
            <a:r>
              <a:rPr lang="hu-HU">
                <a:latin typeface="Arial" charset="0"/>
              </a:rPr>
              <a:t>Hox aaccdd11 </a:t>
            </a:r>
            <a:r>
              <a:rPr lang="hu-HU" baseline="30000">
                <a:latin typeface="Arial" charset="0"/>
              </a:rPr>
              <a:t>-/-</a:t>
            </a:r>
            <a:r>
              <a:rPr lang="hu-HU">
                <a:latin typeface="Arial" charset="0"/>
              </a:rPr>
              <a:t> KO Mäus</a:t>
            </a:r>
          </a:p>
        </p:txBody>
      </p:sp>
      <p:sp>
        <p:nvSpPr>
          <p:cNvPr id="132100" name="Text Box 5"/>
          <p:cNvSpPr txBox="1">
            <a:spLocks noChangeArrowheads="1"/>
          </p:cNvSpPr>
          <p:nvPr/>
        </p:nvSpPr>
        <p:spPr bwMode="auto">
          <a:xfrm>
            <a:off x="4643438" y="5589588"/>
            <a:ext cx="4105275" cy="825500"/>
          </a:xfrm>
          <a:prstGeom prst="rect">
            <a:avLst/>
          </a:prstGeom>
          <a:noFill/>
          <a:ln w="9525">
            <a:noFill/>
            <a:miter lim="800000"/>
            <a:headEnd/>
            <a:tailEnd/>
          </a:ln>
        </p:spPr>
        <p:txBody>
          <a:bodyPr>
            <a:spAutoFit/>
          </a:bodyPr>
          <a:lstStyle/>
          <a:p>
            <a:pPr>
              <a:spcBef>
                <a:spcPct val="50000"/>
              </a:spcBef>
            </a:pPr>
            <a:r>
              <a:rPr lang="hu-HU" sz="1600">
                <a:latin typeface="Arial" charset="0"/>
              </a:rPr>
              <a:t>Mutation von 3’ Hox Gene: Umwaqndlungen im Okzipital-Atlas-Axis Bereich (siehe: Goethe’sche Wirbeltheorie)</a:t>
            </a:r>
          </a:p>
        </p:txBody>
      </p:sp>
    </p:spTree>
    <p:extLst>
      <p:ext uri="{BB962C8B-B14F-4D97-AF65-F5344CB8AC3E}">
        <p14:creationId xmlns:p14="http://schemas.microsoft.com/office/powerpoint/2010/main" val="2839046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sz="3200" b="1" dirty="0" err="1" smtClean="0">
                <a:latin typeface="Arial" pitchFamily="34" charset="0"/>
                <a:cs typeface="Arial" pitchFamily="34" charset="0"/>
              </a:rPr>
              <a:t>Hox-Gene</a:t>
            </a:r>
            <a:r>
              <a:rPr lang="hu-HU" sz="3200" b="1" dirty="0" smtClean="0">
                <a:latin typeface="Arial" pitchFamily="34" charset="0"/>
                <a:cs typeface="Arial" pitchFamily="34" charset="0"/>
              </a:rPr>
              <a:t> des </a:t>
            </a:r>
            <a:r>
              <a:rPr lang="hu-HU" sz="3200" b="1" dirty="0" err="1" smtClean="0">
                <a:latin typeface="Arial" pitchFamily="34" charset="0"/>
                <a:cs typeface="Arial" pitchFamily="34" charset="0"/>
              </a:rPr>
              <a:t>Menschen</a:t>
            </a:r>
            <a:r>
              <a:rPr lang="hu-HU" sz="3200" b="1" dirty="0" smtClean="0">
                <a:latin typeface="Arial" pitchFamily="34" charset="0"/>
                <a:cs typeface="Arial" pitchFamily="34" charset="0"/>
              </a:rPr>
              <a:t> und </a:t>
            </a:r>
            <a:r>
              <a:rPr lang="hu-HU" sz="3200" b="1" dirty="0" err="1" smtClean="0">
                <a:latin typeface="Arial" pitchFamily="34" charset="0"/>
                <a:cs typeface="Arial" pitchFamily="34" charset="0"/>
              </a:rPr>
              <a:t>Maus</a:t>
            </a:r>
            <a:endParaRPr lang="de-DE" sz="3200" b="1" dirty="0">
              <a:latin typeface="Arial" pitchFamily="34" charset="0"/>
              <a:cs typeface="Arial" pitchFamily="34" charset="0"/>
            </a:endParaRPr>
          </a:p>
        </p:txBody>
      </p:sp>
    </p:spTree>
    <p:extLst>
      <p:ext uri="{BB962C8B-B14F-4D97-AF65-F5344CB8AC3E}">
        <p14:creationId xmlns:p14="http://schemas.microsoft.com/office/powerpoint/2010/main" val="1496030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5" name="Picture 2"/>
          <p:cNvPicPr>
            <a:picLocks noChangeAspect="1" noChangeArrowheads="1"/>
          </p:cNvPicPr>
          <p:nvPr/>
        </p:nvPicPr>
        <p:blipFill>
          <a:blip r:embed="rId3" cstate="print"/>
          <a:srcRect/>
          <a:stretch>
            <a:fillRect/>
          </a:stretch>
        </p:blipFill>
        <p:spPr bwMode="auto">
          <a:xfrm>
            <a:off x="179388" y="115888"/>
            <a:ext cx="6913562" cy="6507162"/>
          </a:xfrm>
          <a:prstGeom prst="rect">
            <a:avLst/>
          </a:prstGeom>
          <a:noFill/>
          <a:ln w="9525">
            <a:noFill/>
            <a:miter lim="800000"/>
            <a:headEnd/>
            <a:tailEnd/>
          </a:ln>
        </p:spPr>
      </p:pic>
      <p:pic>
        <p:nvPicPr>
          <p:cNvPr id="251906" name="Picture 3"/>
          <p:cNvPicPr>
            <a:picLocks noChangeAspect="1" noChangeArrowheads="1"/>
          </p:cNvPicPr>
          <p:nvPr/>
        </p:nvPicPr>
        <p:blipFill>
          <a:blip r:embed="rId4" cstate="print"/>
          <a:srcRect/>
          <a:stretch>
            <a:fillRect/>
          </a:stretch>
        </p:blipFill>
        <p:spPr bwMode="auto">
          <a:xfrm>
            <a:off x="5867400" y="188913"/>
            <a:ext cx="3105150" cy="2057400"/>
          </a:xfrm>
          <a:prstGeom prst="rect">
            <a:avLst/>
          </a:prstGeom>
          <a:noFill/>
          <a:ln w="9525">
            <a:noFill/>
            <a:miter lim="800000"/>
            <a:headEnd/>
            <a:tailEnd/>
          </a:ln>
        </p:spPr>
      </p:pic>
      <p:sp>
        <p:nvSpPr>
          <p:cNvPr id="251908" name="Text Box 5"/>
          <p:cNvSpPr txBox="1">
            <a:spLocks noChangeArrowheads="1"/>
          </p:cNvSpPr>
          <p:nvPr/>
        </p:nvSpPr>
        <p:spPr bwMode="auto">
          <a:xfrm>
            <a:off x="2195513" y="260350"/>
            <a:ext cx="865187" cy="366713"/>
          </a:xfrm>
          <a:prstGeom prst="rect">
            <a:avLst/>
          </a:prstGeom>
          <a:noFill/>
          <a:ln w="9525">
            <a:noFill/>
            <a:miter lim="800000"/>
            <a:headEnd/>
            <a:tailEnd/>
          </a:ln>
        </p:spPr>
        <p:txBody>
          <a:bodyPr>
            <a:spAutoFit/>
          </a:bodyPr>
          <a:lstStyle/>
          <a:p>
            <a:pPr>
              <a:spcBef>
                <a:spcPct val="50000"/>
              </a:spcBef>
            </a:pPr>
            <a:r>
              <a:rPr lang="hu-HU" sz="1800" b="1">
                <a:latin typeface="Arial" charset="0"/>
              </a:rPr>
              <a:t>Maus</a:t>
            </a:r>
          </a:p>
        </p:txBody>
      </p:sp>
    </p:spTree>
    <p:extLst>
      <p:ext uri="{BB962C8B-B14F-4D97-AF65-F5344CB8AC3E}">
        <p14:creationId xmlns:p14="http://schemas.microsoft.com/office/powerpoint/2010/main" val="5990319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13"/>
          <p:cNvPicPr>
            <a:picLocks noChangeAspect="1" noChangeArrowheads="1"/>
          </p:cNvPicPr>
          <p:nvPr/>
        </p:nvPicPr>
        <p:blipFill>
          <a:blip r:embed="rId3" cstate="print"/>
          <a:srcRect/>
          <a:stretch>
            <a:fillRect/>
          </a:stretch>
        </p:blipFill>
        <p:spPr bwMode="auto">
          <a:xfrm>
            <a:off x="539750" y="404813"/>
            <a:ext cx="5256213" cy="4906962"/>
          </a:xfrm>
          <a:prstGeom prst="rect">
            <a:avLst/>
          </a:prstGeom>
          <a:noFill/>
          <a:ln w="9525">
            <a:noFill/>
            <a:miter lim="800000"/>
            <a:headEnd/>
            <a:tailEnd/>
          </a:ln>
        </p:spPr>
      </p:pic>
      <p:sp>
        <p:nvSpPr>
          <p:cNvPr id="252930" name="Text Box 12"/>
          <p:cNvSpPr txBox="1">
            <a:spLocks noChangeArrowheads="1"/>
          </p:cNvSpPr>
          <p:nvPr/>
        </p:nvSpPr>
        <p:spPr bwMode="auto">
          <a:xfrm>
            <a:off x="6516688" y="3860800"/>
            <a:ext cx="2374900" cy="2838450"/>
          </a:xfrm>
          <a:prstGeom prst="rect">
            <a:avLst/>
          </a:prstGeom>
          <a:noFill/>
          <a:ln w="9525">
            <a:noFill/>
            <a:miter lim="800000"/>
            <a:headEnd/>
            <a:tailEnd/>
          </a:ln>
        </p:spPr>
        <p:txBody>
          <a:bodyPr>
            <a:spAutoFit/>
          </a:bodyPr>
          <a:lstStyle/>
          <a:p>
            <a:pPr eaLnBrk="0" hangingPunct="0">
              <a:spcBef>
                <a:spcPct val="50000"/>
              </a:spcBef>
            </a:pPr>
            <a:r>
              <a:rPr lang="hu-HU" sz="1800">
                <a:latin typeface="Arial" charset="0"/>
                <a:cs typeface="Arial" charset="0"/>
              </a:rPr>
              <a:t>gain of function Mutation von Hox10a: Posteriorisation, d.h. lumbales Phenotyp erscheint kranial, an der Stelle von Thorakalwirbeln finden wir Lumbarwirbeln</a:t>
            </a:r>
            <a:endParaRPr lang="hu-HU" sz="1800" baseline="30000">
              <a:latin typeface="Arial" charset="0"/>
              <a:cs typeface="Arial" charset="0"/>
            </a:endParaRPr>
          </a:p>
        </p:txBody>
      </p:sp>
      <p:sp>
        <p:nvSpPr>
          <p:cNvPr id="252931" name="Line 13"/>
          <p:cNvSpPr>
            <a:spLocks noChangeShapeType="1"/>
          </p:cNvSpPr>
          <p:nvPr/>
        </p:nvSpPr>
        <p:spPr bwMode="auto">
          <a:xfrm flipH="1" flipV="1">
            <a:off x="5435600" y="4149725"/>
            <a:ext cx="1008063" cy="142875"/>
          </a:xfrm>
          <a:prstGeom prst="line">
            <a:avLst/>
          </a:prstGeom>
          <a:noFill/>
          <a:ln w="41275">
            <a:solidFill>
              <a:srgbClr val="FF0000"/>
            </a:solidFill>
            <a:round/>
            <a:headEnd/>
            <a:tailEnd type="triangle" w="med" len="med"/>
          </a:ln>
        </p:spPr>
        <p:txBody>
          <a:bodyPr/>
          <a:lstStyle/>
          <a:p>
            <a:endParaRPr lang="hu-HU"/>
          </a:p>
        </p:txBody>
      </p:sp>
      <p:sp>
        <p:nvSpPr>
          <p:cNvPr id="252932" name="Szövegdoboz 5"/>
          <p:cNvSpPr txBox="1">
            <a:spLocks noChangeArrowheads="1"/>
          </p:cNvSpPr>
          <p:nvPr/>
        </p:nvSpPr>
        <p:spPr bwMode="auto">
          <a:xfrm>
            <a:off x="6443663" y="1989138"/>
            <a:ext cx="865187" cy="461962"/>
          </a:xfrm>
          <a:prstGeom prst="rect">
            <a:avLst/>
          </a:prstGeom>
          <a:noFill/>
          <a:ln w="9525">
            <a:noFill/>
            <a:miter lim="800000"/>
            <a:headEnd/>
            <a:tailEnd/>
          </a:ln>
        </p:spPr>
        <p:txBody>
          <a:bodyPr>
            <a:spAutoFit/>
          </a:bodyPr>
          <a:lstStyle/>
          <a:p>
            <a:pPr eaLnBrk="0" hangingPunct="0"/>
            <a:r>
              <a:rPr lang="hu-HU">
                <a:latin typeface="Arial" charset="0"/>
                <a:cs typeface="Arial" charset="0"/>
              </a:rPr>
              <a:t>WT</a:t>
            </a:r>
            <a:endParaRPr lang="de-DE">
              <a:latin typeface="Arial" charset="0"/>
              <a:cs typeface="Arial" charset="0"/>
            </a:endParaRPr>
          </a:p>
        </p:txBody>
      </p:sp>
      <p:sp>
        <p:nvSpPr>
          <p:cNvPr id="252933" name="Line 13"/>
          <p:cNvSpPr>
            <a:spLocks noChangeShapeType="1"/>
          </p:cNvSpPr>
          <p:nvPr/>
        </p:nvSpPr>
        <p:spPr bwMode="auto">
          <a:xfrm flipH="1" flipV="1">
            <a:off x="5435600" y="2060575"/>
            <a:ext cx="936625" cy="144463"/>
          </a:xfrm>
          <a:prstGeom prst="line">
            <a:avLst/>
          </a:prstGeom>
          <a:noFill/>
          <a:ln w="41275">
            <a:solidFill>
              <a:srgbClr val="FF0000"/>
            </a:solidFill>
            <a:round/>
            <a:headEnd/>
            <a:tailEnd type="triangle" w="med" len="med"/>
          </a:ln>
        </p:spPr>
        <p:txBody>
          <a:bodyPr/>
          <a:lstStyle/>
          <a:p>
            <a:endParaRPr lang="hu-HU"/>
          </a:p>
        </p:txBody>
      </p:sp>
      <p:sp>
        <p:nvSpPr>
          <p:cNvPr id="252934" name="Text Box 7"/>
          <p:cNvSpPr txBox="1">
            <a:spLocks noChangeArrowheads="1"/>
          </p:cNvSpPr>
          <p:nvPr/>
        </p:nvSpPr>
        <p:spPr bwMode="auto">
          <a:xfrm>
            <a:off x="323850" y="6021388"/>
            <a:ext cx="4679950" cy="581025"/>
          </a:xfrm>
          <a:prstGeom prst="rect">
            <a:avLst/>
          </a:prstGeom>
          <a:noFill/>
          <a:ln w="9525">
            <a:noFill/>
            <a:miter lim="800000"/>
            <a:headEnd/>
            <a:tailEnd/>
          </a:ln>
        </p:spPr>
        <p:txBody>
          <a:bodyPr>
            <a:spAutoFit/>
          </a:bodyPr>
          <a:lstStyle/>
          <a:p>
            <a:pPr>
              <a:spcBef>
                <a:spcPct val="50000"/>
              </a:spcBef>
            </a:pPr>
            <a:r>
              <a:rPr lang="hu-HU" sz="1600">
                <a:latin typeface="Arial" charset="0"/>
              </a:rPr>
              <a:t>Gain-of-function: Hox-Gen wird von einem Haushaltsgen-Promoter (zB: Aktin) getrieben</a:t>
            </a:r>
          </a:p>
        </p:txBody>
      </p:sp>
    </p:spTree>
    <p:extLst>
      <p:ext uri="{BB962C8B-B14F-4D97-AF65-F5344CB8AC3E}">
        <p14:creationId xmlns:p14="http://schemas.microsoft.com/office/powerpoint/2010/main" val="2853561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p:cNvSpPr>
            <a:spLocks noGrp="1" noChangeArrowheads="1"/>
          </p:cNvSpPr>
          <p:nvPr>
            <p:ph type="title" idx="4294967295"/>
          </p:nvPr>
        </p:nvSpPr>
        <p:spPr/>
        <p:txBody>
          <a:bodyPr/>
          <a:lstStyle/>
          <a:p>
            <a:r>
              <a:rPr lang="hu-HU" sz="4000" b="1" dirty="0" err="1" smtClean="0">
                <a:latin typeface="Arial" pitchFamily="34" charset="0"/>
                <a:cs typeface="Arial" pitchFamily="34" charset="0"/>
              </a:rPr>
              <a:t>Typen</a:t>
            </a:r>
            <a:r>
              <a:rPr lang="hu-HU" sz="4000" b="1" dirty="0" smtClean="0">
                <a:latin typeface="Arial" pitchFamily="34" charset="0"/>
                <a:cs typeface="Arial" pitchFamily="34" charset="0"/>
              </a:rPr>
              <a:t> der </a:t>
            </a:r>
            <a:r>
              <a:rPr lang="hu-HU" sz="4000" b="1" dirty="0" err="1" smtClean="0">
                <a:latin typeface="Arial" pitchFamily="34" charset="0"/>
                <a:cs typeface="Arial" pitchFamily="34" charset="0"/>
              </a:rPr>
              <a:t>Hox-Mutationen</a:t>
            </a:r>
            <a:endParaRPr lang="hu-HU" sz="4000" b="1" dirty="0" smtClean="0">
              <a:latin typeface="Arial" pitchFamily="34" charset="0"/>
              <a:cs typeface="Arial" pitchFamily="34" charset="0"/>
            </a:endParaRPr>
          </a:p>
        </p:txBody>
      </p:sp>
      <p:sp>
        <p:nvSpPr>
          <p:cNvPr id="253954" name="Rectangle 3"/>
          <p:cNvSpPr>
            <a:spLocks noGrp="1" noChangeArrowheads="1"/>
          </p:cNvSpPr>
          <p:nvPr>
            <p:ph type="body" idx="4294967295"/>
          </p:nvPr>
        </p:nvSpPr>
        <p:spPr/>
        <p:txBody>
          <a:bodyPr/>
          <a:lstStyle/>
          <a:p>
            <a:r>
              <a:rPr lang="hu-HU" sz="2800" b="1" dirty="0" err="1" smtClean="0">
                <a:latin typeface="Arial" pitchFamily="34" charset="0"/>
                <a:cs typeface="Arial" pitchFamily="34" charset="0"/>
              </a:rPr>
              <a:t>loss-of</a:t>
            </a:r>
            <a:r>
              <a:rPr lang="hu-HU" sz="2800" b="1" dirty="0" smtClean="0">
                <a:latin typeface="Arial" pitchFamily="34" charset="0"/>
                <a:cs typeface="Arial" pitchFamily="34" charset="0"/>
              </a:rPr>
              <a:t> </a:t>
            </a:r>
            <a:r>
              <a:rPr lang="hu-HU" sz="2800" b="1" dirty="0" err="1" smtClean="0">
                <a:latin typeface="Arial" pitchFamily="34" charset="0"/>
                <a:cs typeface="Arial" pitchFamily="34" charset="0"/>
              </a:rPr>
              <a:t>function</a:t>
            </a:r>
            <a:r>
              <a:rPr lang="hu-HU" sz="2800" dirty="0" smtClean="0">
                <a:latin typeface="Arial" pitchFamily="34" charset="0"/>
                <a:cs typeface="Arial" pitchFamily="34" charset="0"/>
              </a:rPr>
              <a:t>: KO </a:t>
            </a:r>
            <a:r>
              <a:rPr lang="hu-HU" sz="2800" dirty="0" err="1" smtClean="0">
                <a:latin typeface="Arial" pitchFamily="34" charset="0"/>
                <a:cs typeface="Arial" pitchFamily="34" charset="0"/>
              </a:rPr>
              <a:t>eines</a:t>
            </a:r>
            <a:r>
              <a:rPr lang="hu-HU" sz="2800" dirty="0" smtClean="0">
                <a:latin typeface="Arial" pitchFamily="34" charset="0"/>
                <a:cs typeface="Arial" pitchFamily="34" charset="0"/>
              </a:rPr>
              <a:t> </a:t>
            </a:r>
            <a:r>
              <a:rPr lang="hu-HU" sz="2800" dirty="0" err="1" smtClean="0">
                <a:latin typeface="Arial" pitchFamily="34" charset="0"/>
                <a:cs typeface="Arial" pitchFamily="34" charset="0"/>
              </a:rPr>
              <a:t>Hox-Gens</a:t>
            </a:r>
            <a:r>
              <a:rPr lang="hu-HU" sz="2800" dirty="0" smtClean="0">
                <a:latin typeface="Arial" pitchFamily="34" charset="0"/>
                <a:cs typeface="Arial" pitchFamily="34" charset="0"/>
              </a:rPr>
              <a:t>; </a:t>
            </a:r>
            <a:r>
              <a:rPr lang="hu-HU" sz="2800" dirty="0" err="1" smtClean="0">
                <a:latin typeface="Arial" pitchFamily="34" charset="0"/>
                <a:cs typeface="Arial" pitchFamily="34" charset="0"/>
              </a:rPr>
              <a:t>Ergebnis</a:t>
            </a:r>
            <a:r>
              <a:rPr lang="hu-HU" sz="2800" dirty="0" smtClean="0">
                <a:latin typeface="Arial" pitchFamily="34" charset="0"/>
                <a:cs typeface="Arial" pitchFamily="34" charset="0"/>
              </a:rPr>
              <a:t>: </a:t>
            </a:r>
            <a:r>
              <a:rPr lang="hu-HU" sz="2800" dirty="0" err="1" smtClean="0">
                <a:latin typeface="Arial" pitchFamily="34" charset="0"/>
                <a:cs typeface="Arial" pitchFamily="34" charset="0"/>
              </a:rPr>
              <a:t>Anteriorisation</a:t>
            </a:r>
            <a:r>
              <a:rPr lang="hu-HU" sz="2800" dirty="0" smtClean="0">
                <a:latin typeface="Arial" pitchFamily="34" charset="0"/>
                <a:cs typeface="Arial" pitchFamily="34" charset="0"/>
              </a:rPr>
              <a:t>, </a:t>
            </a:r>
            <a:r>
              <a:rPr lang="hu-HU" sz="2800" dirty="0" err="1" smtClean="0">
                <a:latin typeface="Arial" pitchFamily="34" charset="0"/>
                <a:cs typeface="Arial" pitchFamily="34" charset="0"/>
              </a:rPr>
              <a:t>d.h</a:t>
            </a:r>
            <a:r>
              <a:rPr lang="hu-HU" sz="2800" dirty="0" smtClean="0">
                <a:latin typeface="Arial" pitchFamily="34" charset="0"/>
                <a:cs typeface="Arial" pitchFamily="34" charset="0"/>
              </a:rPr>
              <a:t>. </a:t>
            </a:r>
            <a:r>
              <a:rPr lang="hu-HU" sz="2800" dirty="0" err="1" smtClean="0">
                <a:latin typeface="Arial" pitchFamily="34" charset="0"/>
                <a:cs typeface="Arial" pitchFamily="34" charset="0"/>
              </a:rPr>
              <a:t>das</a:t>
            </a:r>
            <a:r>
              <a:rPr lang="hu-HU" sz="2800" dirty="0" smtClean="0">
                <a:latin typeface="Arial" pitchFamily="34" charset="0"/>
                <a:cs typeface="Arial" pitchFamily="34" charset="0"/>
              </a:rPr>
              <a:t> </a:t>
            </a:r>
            <a:r>
              <a:rPr lang="hu-HU" sz="2800" dirty="0" err="1" smtClean="0">
                <a:latin typeface="Arial" pitchFamily="34" charset="0"/>
                <a:cs typeface="Arial" pitchFamily="34" charset="0"/>
              </a:rPr>
              <a:t>Phenotyp</a:t>
            </a:r>
            <a:r>
              <a:rPr lang="hu-HU" sz="2800" dirty="0" smtClean="0">
                <a:latin typeface="Arial" pitchFamily="34" charset="0"/>
                <a:cs typeface="Arial" pitchFamily="34" charset="0"/>
              </a:rPr>
              <a:t> der </a:t>
            </a:r>
            <a:r>
              <a:rPr lang="hu-HU" sz="2800" dirty="0" err="1" smtClean="0">
                <a:latin typeface="Arial" pitchFamily="34" charset="0"/>
                <a:cs typeface="Arial" pitchFamily="34" charset="0"/>
              </a:rPr>
              <a:t>vorderen</a:t>
            </a:r>
            <a:r>
              <a:rPr lang="hu-HU" sz="2800" dirty="0" smtClean="0">
                <a:latin typeface="Arial" pitchFamily="34" charset="0"/>
                <a:cs typeface="Arial" pitchFamily="34" charset="0"/>
              </a:rPr>
              <a:t> </a:t>
            </a:r>
            <a:r>
              <a:rPr lang="hu-HU" sz="2800" dirty="0" err="1" smtClean="0">
                <a:latin typeface="Arial" pitchFamily="34" charset="0"/>
                <a:cs typeface="Arial" pitchFamily="34" charset="0"/>
              </a:rPr>
              <a:t>Segmenten</a:t>
            </a:r>
            <a:r>
              <a:rPr lang="hu-HU" sz="2800" dirty="0" smtClean="0">
                <a:latin typeface="Arial" pitchFamily="34" charset="0"/>
                <a:cs typeface="Arial" pitchFamily="34" charset="0"/>
              </a:rPr>
              <a:t> „</a:t>
            </a:r>
            <a:r>
              <a:rPr lang="hu-HU" sz="2800" dirty="0" err="1" smtClean="0">
                <a:latin typeface="Arial" pitchFamily="34" charset="0"/>
                <a:cs typeface="Arial" pitchFamily="34" charset="0"/>
              </a:rPr>
              <a:t>zieht</a:t>
            </a:r>
            <a:r>
              <a:rPr lang="hu-HU" sz="2800" dirty="0" smtClean="0">
                <a:latin typeface="Arial" pitchFamily="34" charset="0"/>
                <a:cs typeface="Arial" pitchFamily="34" charset="0"/>
              </a:rPr>
              <a:t> </a:t>
            </a:r>
            <a:r>
              <a:rPr lang="hu-HU" sz="2800" dirty="0" err="1" smtClean="0">
                <a:latin typeface="Arial" pitchFamily="34" charset="0"/>
                <a:cs typeface="Arial" pitchFamily="34" charset="0"/>
              </a:rPr>
              <a:t>sich</a:t>
            </a:r>
            <a:r>
              <a:rPr lang="hu-HU" sz="2800" dirty="0" smtClean="0">
                <a:latin typeface="Arial" pitchFamily="34" charset="0"/>
                <a:cs typeface="Arial" pitchFamily="34" charset="0"/>
              </a:rPr>
              <a:t>” </a:t>
            </a:r>
            <a:r>
              <a:rPr lang="hu-HU" sz="2800" dirty="0" err="1" smtClean="0">
                <a:latin typeface="Arial" pitchFamily="34" charset="0"/>
                <a:cs typeface="Arial" pitchFamily="34" charset="0"/>
              </a:rPr>
              <a:t>nach</a:t>
            </a:r>
            <a:r>
              <a:rPr lang="hu-HU" sz="2800" dirty="0" smtClean="0">
                <a:latin typeface="Arial" pitchFamily="34" charset="0"/>
                <a:cs typeface="Arial" pitchFamily="34" charset="0"/>
              </a:rPr>
              <a:t> </a:t>
            </a:r>
            <a:r>
              <a:rPr lang="hu-HU" sz="2800" dirty="0" err="1" smtClean="0">
                <a:latin typeface="Arial" pitchFamily="34" charset="0"/>
                <a:cs typeface="Arial" pitchFamily="34" charset="0"/>
              </a:rPr>
              <a:t>kaudal</a:t>
            </a:r>
            <a:endParaRPr lang="hu-HU" sz="2800" dirty="0" smtClean="0">
              <a:latin typeface="Arial" pitchFamily="34" charset="0"/>
              <a:cs typeface="Arial" pitchFamily="34" charset="0"/>
            </a:endParaRPr>
          </a:p>
          <a:p>
            <a:r>
              <a:rPr lang="hu-HU" sz="2800" b="1" dirty="0" err="1" smtClean="0">
                <a:latin typeface="Arial" pitchFamily="34" charset="0"/>
                <a:cs typeface="Arial" pitchFamily="34" charset="0"/>
              </a:rPr>
              <a:t>gain-of-function</a:t>
            </a:r>
            <a:r>
              <a:rPr lang="hu-HU" sz="2800" dirty="0" smtClean="0">
                <a:latin typeface="Arial" pitchFamily="34" charset="0"/>
                <a:cs typeface="Arial" pitchFamily="34" charset="0"/>
              </a:rPr>
              <a:t>: </a:t>
            </a:r>
            <a:r>
              <a:rPr lang="hu-HU" sz="2800" dirty="0" err="1" smtClean="0">
                <a:latin typeface="Arial" pitchFamily="34" charset="0"/>
                <a:cs typeface="Arial" pitchFamily="34" charset="0"/>
              </a:rPr>
              <a:t>Überexpression</a:t>
            </a:r>
            <a:r>
              <a:rPr lang="hu-HU" sz="2800" dirty="0" smtClean="0">
                <a:latin typeface="Arial" pitchFamily="34" charset="0"/>
                <a:cs typeface="Arial" pitchFamily="34" charset="0"/>
              </a:rPr>
              <a:t> </a:t>
            </a:r>
            <a:r>
              <a:rPr lang="hu-HU" sz="2800" dirty="0" err="1" smtClean="0">
                <a:latin typeface="Arial" pitchFamily="34" charset="0"/>
                <a:cs typeface="Arial" pitchFamily="34" charset="0"/>
              </a:rPr>
              <a:t>eienes</a:t>
            </a:r>
            <a:r>
              <a:rPr lang="hu-HU" sz="2800" dirty="0" smtClean="0">
                <a:latin typeface="Arial" pitchFamily="34" charset="0"/>
                <a:cs typeface="Arial" pitchFamily="34" charset="0"/>
              </a:rPr>
              <a:t> </a:t>
            </a:r>
            <a:r>
              <a:rPr lang="hu-HU" sz="2800" dirty="0" err="1" smtClean="0">
                <a:latin typeface="Arial" pitchFamily="34" charset="0"/>
                <a:cs typeface="Arial" pitchFamily="34" charset="0"/>
              </a:rPr>
              <a:t>Hox-Gen</a:t>
            </a:r>
            <a:r>
              <a:rPr lang="hu-HU" sz="2800" dirty="0" smtClean="0">
                <a:latin typeface="Arial" pitchFamily="34" charset="0"/>
                <a:cs typeface="Arial" pitchFamily="34" charset="0"/>
              </a:rPr>
              <a:t> </a:t>
            </a:r>
            <a:r>
              <a:rPr lang="hu-HU" sz="2800" dirty="0" err="1" smtClean="0">
                <a:latin typeface="Arial" pitchFamily="34" charset="0"/>
                <a:cs typeface="Arial" pitchFamily="34" charset="0"/>
              </a:rPr>
              <a:t>durch</a:t>
            </a:r>
            <a:r>
              <a:rPr lang="hu-HU" sz="2800" dirty="0" smtClean="0">
                <a:latin typeface="Arial" pitchFamily="34" charset="0"/>
                <a:cs typeface="Arial" pitchFamily="34" charset="0"/>
              </a:rPr>
              <a:t> </a:t>
            </a:r>
            <a:r>
              <a:rPr lang="hu-HU" sz="2800" dirty="0" err="1" smtClean="0">
                <a:latin typeface="Arial" pitchFamily="34" charset="0"/>
                <a:cs typeface="Arial" pitchFamily="34" charset="0"/>
              </a:rPr>
              <a:t>ein</a:t>
            </a:r>
            <a:r>
              <a:rPr lang="hu-HU" sz="2800" dirty="0" smtClean="0">
                <a:latin typeface="Arial" pitchFamily="34" charset="0"/>
                <a:cs typeface="Arial" pitchFamily="34" charset="0"/>
              </a:rPr>
              <a:t> </a:t>
            </a:r>
            <a:r>
              <a:rPr lang="hu-HU" sz="2800" dirty="0" err="1" smtClean="0">
                <a:latin typeface="Arial" pitchFamily="34" charset="0"/>
                <a:cs typeface="Arial" pitchFamily="34" charset="0"/>
              </a:rPr>
              <a:t>starkes</a:t>
            </a:r>
            <a:r>
              <a:rPr lang="hu-HU" sz="2800" dirty="0" smtClean="0">
                <a:latin typeface="Arial" pitchFamily="34" charset="0"/>
                <a:cs typeface="Arial" pitchFamily="34" charset="0"/>
              </a:rPr>
              <a:t> Promotor; </a:t>
            </a:r>
            <a:r>
              <a:rPr lang="hu-HU" sz="2800" dirty="0" err="1" smtClean="0">
                <a:latin typeface="Arial" pitchFamily="34" charset="0"/>
                <a:cs typeface="Arial" pitchFamily="34" charset="0"/>
              </a:rPr>
              <a:t>Ergebnis</a:t>
            </a:r>
            <a:r>
              <a:rPr lang="hu-HU" sz="2800" dirty="0" smtClean="0">
                <a:latin typeface="Arial" pitchFamily="34" charset="0"/>
                <a:cs typeface="Arial" pitchFamily="34" charset="0"/>
              </a:rPr>
              <a:t>: </a:t>
            </a:r>
            <a:r>
              <a:rPr lang="hu-HU" sz="2800" dirty="0" err="1" smtClean="0">
                <a:latin typeface="Arial" pitchFamily="34" charset="0"/>
                <a:cs typeface="Arial" pitchFamily="34" charset="0"/>
              </a:rPr>
              <a:t>Posteriorisation</a:t>
            </a:r>
            <a:r>
              <a:rPr lang="hu-HU" sz="2800" dirty="0" smtClean="0">
                <a:latin typeface="Arial" pitchFamily="34" charset="0"/>
                <a:cs typeface="Arial" pitchFamily="34" charset="0"/>
              </a:rPr>
              <a:t>, </a:t>
            </a:r>
            <a:r>
              <a:rPr lang="hu-HU" sz="2800" dirty="0" err="1" smtClean="0">
                <a:latin typeface="Arial" pitchFamily="34" charset="0"/>
                <a:cs typeface="Arial" pitchFamily="34" charset="0"/>
              </a:rPr>
              <a:t>d.h</a:t>
            </a:r>
            <a:r>
              <a:rPr lang="hu-HU" sz="2800" dirty="0" smtClean="0">
                <a:latin typeface="Arial" pitchFamily="34" charset="0"/>
                <a:cs typeface="Arial" pitchFamily="34" charset="0"/>
              </a:rPr>
              <a:t>. </a:t>
            </a:r>
            <a:r>
              <a:rPr lang="hu-HU" sz="2800" dirty="0" err="1" smtClean="0">
                <a:latin typeface="Arial" pitchFamily="34" charset="0"/>
                <a:cs typeface="Arial" pitchFamily="34" charset="0"/>
              </a:rPr>
              <a:t>kaudales</a:t>
            </a:r>
            <a:r>
              <a:rPr lang="hu-HU" sz="2800" dirty="0" smtClean="0">
                <a:latin typeface="Arial" pitchFamily="34" charset="0"/>
                <a:cs typeface="Arial" pitchFamily="34" charset="0"/>
              </a:rPr>
              <a:t> </a:t>
            </a:r>
            <a:r>
              <a:rPr lang="hu-HU" sz="2800" dirty="0" err="1" smtClean="0">
                <a:latin typeface="Arial" pitchFamily="34" charset="0"/>
                <a:cs typeface="Arial" pitchFamily="34" charset="0"/>
              </a:rPr>
              <a:t>Phenotyp</a:t>
            </a:r>
            <a:r>
              <a:rPr lang="hu-HU" sz="2800" dirty="0" smtClean="0">
                <a:latin typeface="Arial" pitchFamily="34" charset="0"/>
                <a:cs typeface="Arial" pitchFamily="34" charset="0"/>
              </a:rPr>
              <a:t> „</a:t>
            </a:r>
            <a:r>
              <a:rPr lang="hu-HU" sz="2800" dirty="0" err="1" smtClean="0">
                <a:latin typeface="Arial" pitchFamily="34" charset="0"/>
                <a:cs typeface="Arial" pitchFamily="34" charset="0"/>
              </a:rPr>
              <a:t>dringt</a:t>
            </a:r>
            <a:r>
              <a:rPr lang="hu-HU" sz="2800" dirty="0" smtClean="0">
                <a:latin typeface="Arial" pitchFamily="34" charset="0"/>
                <a:cs typeface="Arial" pitchFamily="34" charset="0"/>
              </a:rPr>
              <a:t>” </a:t>
            </a:r>
            <a:r>
              <a:rPr lang="hu-HU" sz="2800" dirty="0" err="1" smtClean="0">
                <a:latin typeface="Arial" pitchFamily="34" charset="0"/>
                <a:cs typeface="Arial" pitchFamily="34" charset="0"/>
              </a:rPr>
              <a:t>nach</a:t>
            </a:r>
            <a:r>
              <a:rPr lang="hu-HU" sz="2800" dirty="0" smtClean="0">
                <a:latin typeface="Arial" pitchFamily="34" charset="0"/>
                <a:cs typeface="Arial" pitchFamily="34" charset="0"/>
              </a:rPr>
              <a:t> </a:t>
            </a:r>
            <a:r>
              <a:rPr lang="hu-HU" sz="2800" dirty="0" err="1" smtClean="0">
                <a:latin typeface="Arial" pitchFamily="34" charset="0"/>
                <a:cs typeface="Arial" pitchFamily="34" charset="0"/>
              </a:rPr>
              <a:t>kranial</a:t>
            </a:r>
            <a:endParaRPr lang="hu-HU" sz="2800" dirty="0" smtClean="0">
              <a:latin typeface="Arial" pitchFamily="34" charset="0"/>
              <a:cs typeface="Arial" pitchFamily="34" charset="0"/>
            </a:endParaRPr>
          </a:p>
        </p:txBody>
      </p:sp>
    </p:spTree>
    <p:extLst>
      <p:ext uri="{BB962C8B-B14F-4D97-AF65-F5344CB8AC3E}">
        <p14:creationId xmlns:p14="http://schemas.microsoft.com/office/powerpoint/2010/main" val="8291464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2" name="Picture 4"/>
          <p:cNvPicPr>
            <a:picLocks noChangeAspect="1" noChangeArrowheads="1"/>
          </p:cNvPicPr>
          <p:nvPr/>
        </p:nvPicPr>
        <p:blipFill>
          <a:blip r:embed="rId4" cstate="print"/>
          <a:srcRect/>
          <a:stretch>
            <a:fillRect/>
          </a:stretch>
        </p:blipFill>
        <p:spPr bwMode="auto">
          <a:xfrm>
            <a:off x="0" y="1019175"/>
            <a:ext cx="4506913" cy="5843588"/>
          </a:xfrm>
          <a:prstGeom prst="rect">
            <a:avLst/>
          </a:prstGeom>
          <a:noFill/>
          <a:ln w="9525">
            <a:noFill/>
            <a:miter lim="800000"/>
            <a:headEnd/>
            <a:tailEnd/>
          </a:ln>
        </p:spPr>
      </p:pic>
      <p:graphicFrame>
        <p:nvGraphicFramePr>
          <p:cNvPr id="324611" name="Object 3"/>
          <p:cNvGraphicFramePr>
            <a:graphicFrameLocks noChangeAspect="1"/>
          </p:cNvGraphicFramePr>
          <p:nvPr/>
        </p:nvGraphicFramePr>
        <p:xfrm>
          <a:off x="3995738" y="0"/>
          <a:ext cx="5148262" cy="3046413"/>
        </p:xfrm>
        <a:graphic>
          <a:graphicData uri="http://schemas.openxmlformats.org/presentationml/2006/ole">
            <mc:AlternateContent xmlns:mc="http://schemas.openxmlformats.org/markup-compatibility/2006">
              <mc:Choice xmlns:v="urn:schemas-microsoft-com:vml" Requires="v">
                <p:oleObj spid="_x0000_s4102" name="Image" r:id="rId5" imgW="6653968" imgH="3936508" progId="Photoshop.Image.7">
                  <p:embed/>
                </p:oleObj>
              </mc:Choice>
              <mc:Fallback>
                <p:oleObj name="Image" r:id="rId5" imgW="6653968" imgH="3936508" progId="Photoshop.Image.7">
                  <p:embed/>
                  <p:pic>
                    <p:nvPicPr>
                      <p:cNvPr id="324611"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5738" y="0"/>
                        <a:ext cx="5148262" cy="304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24613" name="Line 7"/>
          <p:cNvSpPr>
            <a:spLocks noChangeShapeType="1"/>
          </p:cNvSpPr>
          <p:nvPr/>
        </p:nvSpPr>
        <p:spPr bwMode="auto">
          <a:xfrm>
            <a:off x="6777038" y="2670175"/>
            <a:ext cx="1943100" cy="0"/>
          </a:xfrm>
          <a:prstGeom prst="line">
            <a:avLst/>
          </a:prstGeom>
          <a:noFill/>
          <a:ln w="19050">
            <a:solidFill>
              <a:srgbClr val="FF0000"/>
            </a:solidFill>
            <a:round/>
            <a:headEnd/>
            <a:tailEnd/>
          </a:ln>
        </p:spPr>
        <p:txBody>
          <a:bodyPr/>
          <a:lstStyle/>
          <a:p>
            <a:endParaRPr lang="hu-HU"/>
          </a:p>
        </p:txBody>
      </p:sp>
    </p:spTree>
    <p:extLst>
      <p:ext uri="{BB962C8B-B14F-4D97-AF65-F5344CB8AC3E}">
        <p14:creationId xmlns:p14="http://schemas.microsoft.com/office/powerpoint/2010/main" val="33866560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2"/>
          <p:cNvSpPr>
            <a:spLocks noGrp="1" noChangeArrowheads="1"/>
          </p:cNvSpPr>
          <p:nvPr>
            <p:ph type="title" idx="4294967295"/>
          </p:nvPr>
        </p:nvSpPr>
        <p:spPr>
          <a:xfrm>
            <a:off x="685800" y="115888"/>
            <a:ext cx="7772400" cy="865187"/>
          </a:xfrm>
        </p:spPr>
        <p:txBody>
          <a:bodyPr/>
          <a:lstStyle/>
          <a:p>
            <a:r>
              <a:rPr lang="hu-HU" sz="4000" smtClean="0">
                <a:latin typeface="Arial" charset="0"/>
              </a:rPr>
              <a:t>Hox-Kode</a:t>
            </a:r>
          </a:p>
        </p:txBody>
      </p:sp>
      <p:sp>
        <p:nvSpPr>
          <p:cNvPr id="325634" name="Rectangle 3"/>
          <p:cNvSpPr>
            <a:spLocks noGrp="1" noChangeArrowheads="1"/>
          </p:cNvSpPr>
          <p:nvPr>
            <p:ph type="body" idx="4294967295"/>
          </p:nvPr>
        </p:nvSpPr>
        <p:spPr>
          <a:xfrm>
            <a:off x="685800" y="1125538"/>
            <a:ext cx="7772400" cy="5327650"/>
          </a:xfrm>
        </p:spPr>
        <p:txBody>
          <a:bodyPr/>
          <a:lstStyle/>
          <a:p>
            <a:pPr>
              <a:lnSpc>
                <a:spcPct val="80000"/>
              </a:lnSpc>
            </a:pPr>
            <a:r>
              <a:rPr lang="hu-HU" sz="2000" smtClean="0">
                <a:latin typeface="Arial" charset="0"/>
              </a:rPr>
              <a:t>Während Gastrulation, die </a:t>
            </a:r>
            <a:r>
              <a:rPr lang="hu-HU" sz="2000" b="1" smtClean="0">
                <a:solidFill>
                  <a:srgbClr val="990033"/>
                </a:solidFill>
                <a:latin typeface="Arial" charset="0"/>
              </a:rPr>
              <a:t>am frühesten</a:t>
            </a:r>
            <a:r>
              <a:rPr lang="hu-HU" sz="2000" smtClean="0">
                <a:latin typeface="Arial" charset="0"/>
              </a:rPr>
              <a:t> auswandernden Mesoderm-Zellen exprimieren die am meisten 3’ liegenden Hox Paralogen (</a:t>
            </a:r>
            <a:r>
              <a:rPr lang="hu-HU" sz="2000" b="1" smtClean="0">
                <a:latin typeface="Arial" charset="0"/>
              </a:rPr>
              <a:t>Hoxa1, b1</a:t>
            </a:r>
            <a:r>
              <a:rPr lang="hu-HU" sz="2000" smtClean="0">
                <a:latin typeface="Arial" charset="0"/>
              </a:rPr>
              <a:t>), diese mesodermale Zellen nehmen die </a:t>
            </a:r>
            <a:r>
              <a:rPr lang="hu-HU" sz="2000" b="1" smtClean="0">
                <a:solidFill>
                  <a:srgbClr val="990033"/>
                </a:solidFill>
                <a:latin typeface="Arial" charset="0"/>
              </a:rPr>
              <a:t>am meisten kraniale</a:t>
            </a:r>
            <a:r>
              <a:rPr lang="hu-HU" sz="2000" smtClean="0">
                <a:latin typeface="Arial" charset="0"/>
              </a:rPr>
              <a:t> Position auf. </a:t>
            </a:r>
            <a:br>
              <a:rPr lang="hu-HU" sz="2000" smtClean="0">
                <a:latin typeface="Arial" charset="0"/>
              </a:rPr>
            </a:br>
            <a:endParaRPr lang="hu-HU" sz="2000" smtClean="0">
              <a:latin typeface="Arial" charset="0"/>
            </a:endParaRPr>
          </a:p>
          <a:p>
            <a:pPr>
              <a:lnSpc>
                <a:spcPct val="80000"/>
              </a:lnSpc>
            </a:pPr>
            <a:r>
              <a:rPr lang="hu-HU" sz="2000" smtClean="0">
                <a:latin typeface="Arial" charset="0"/>
              </a:rPr>
              <a:t>Die </a:t>
            </a:r>
            <a:r>
              <a:rPr lang="hu-HU" sz="2000" b="1" smtClean="0">
                <a:solidFill>
                  <a:srgbClr val="990033"/>
                </a:solidFill>
                <a:latin typeface="Arial" charset="0"/>
              </a:rPr>
              <a:t>bisschen später</a:t>
            </a:r>
            <a:r>
              <a:rPr lang="hu-HU" sz="2000" smtClean="0">
                <a:latin typeface="Arial" charset="0"/>
              </a:rPr>
              <a:t> gastrulierenden Mesoderm-Zellen (dh. die die nächste, mehr nach kaudal liegende Somite bilden) exprimieren </a:t>
            </a:r>
            <a:r>
              <a:rPr lang="hu-HU" sz="2000" b="1" smtClean="0">
                <a:solidFill>
                  <a:srgbClr val="990033"/>
                </a:solidFill>
                <a:latin typeface="Arial" charset="0"/>
              </a:rPr>
              <a:t>die nächste</a:t>
            </a:r>
            <a:r>
              <a:rPr lang="hu-HU" sz="2000" smtClean="0">
                <a:latin typeface="Arial" charset="0"/>
              </a:rPr>
              <a:t> (in Richtung 5’) Hox Parallogen, zusammen mit den 3’ Genen (</a:t>
            </a:r>
            <a:r>
              <a:rPr lang="hu-HU" sz="2000" b="1" smtClean="0">
                <a:latin typeface="Arial" charset="0"/>
              </a:rPr>
              <a:t>Hoxa1, b1</a:t>
            </a:r>
            <a:r>
              <a:rPr lang="hu-HU" sz="2000" smtClean="0">
                <a:latin typeface="Arial" charset="0"/>
              </a:rPr>
              <a:t> </a:t>
            </a:r>
            <a:r>
              <a:rPr lang="hu-HU" sz="2000" b="1" smtClean="0">
                <a:solidFill>
                  <a:srgbClr val="990033"/>
                </a:solidFill>
                <a:latin typeface="Arial" charset="0"/>
              </a:rPr>
              <a:t>plus</a:t>
            </a:r>
            <a:r>
              <a:rPr lang="hu-HU" sz="2000" smtClean="0">
                <a:latin typeface="Arial" charset="0"/>
              </a:rPr>
              <a:t> </a:t>
            </a:r>
            <a:r>
              <a:rPr lang="hu-HU" sz="2000" b="1" smtClean="0">
                <a:latin typeface="Arial" charset="0"/>
              </a:rPr>
              <a:t>Hoxa3, d4</a:t>
            </a:r>
            <a:r>
              <a:rPr lang="hu-HU" sz="2000" smtClean="0">
                <a:latin typeface="Arial" charset="0"/>
              </a:rPr>
              <a:t>). </a:t>
            </a:r>
            <a:br>
              <a:rPr lang="hu-HU" sz="2000" smtClean="0">
                <a:latin typeface="Arial" charset="0"/>
              </a:rPr>
            </a:br>
            <a:endParaRPr lang="hu-HU" sz="2000" smtClean="0">
              <a:latin typeface="Arial" charset="0"/>
            </a:endParaRPr>
          </a:p>
          <a:p>
            <a:pPr>
              <a:lnSpc>
                <a:spcPct val="80000"/>
              </a:lnSpc>
            </a:pPr>
            <a:r>
              <a:rPr lang="hu-HU" sz="2000" smtClean="0">
                <a:latin typeface="Arial" charset="0"/>
              </a:rPr>
              <a:t>Die noch später gastrulierende Meso-Zellen, die werden noch mehr kaudaler liegen, exprimieren die nächste 5’ Paralogen, zusammen mit den vorherigen (</a:t>
            </a:r>
            <a:r>
              <a:rPr lang="hu-HU" sz="2000" b="1" smtClean="0">
                <a:latin typeface="Arial" charset="0"/>
              </a:rPr>
              <a:t>Hoxa1,b1, a3, d4,</a:t>
            </a:r>
            <a:r>
              <a:rPr lang="hu-HU" sz="2000" b="1" smtClean="0">
                <a:solidFill>
                  <a:srgbClr val="990033"/>
                </a:solidFill>
                <a:latin typeface="Arial" charset="0"/>
              </a:rPr>
              <a:t> plus </a:t>
            </a:r>
            <a:r>
              <a:rPr lang="hu-HU" sz="2000" b="1" smtClean="0">
                <a:latin typeface="Arial" charset="0"/>
              </a:rPr>
              <a:t>a4, b4</a:t>
            </a:r>
            <a:r>
              <a:rPr lang="hu-HU" sz="2000" smtClean="0">
                <a:latin typeface="Arial" charset="0"/>
              </a:rPr>
              <a:t>), </a:t>
            </a:r>
          </a:p>
          <a:p>
            <a:pPr>
              <a:lnSpc>
                <a:spcPct val="80000"/>
              </a:lnSpc>
            </a:pPr>
            <a:r>
              <a:rPr lang="hu-HU" sz="2000" smtClean="0">
                <a:latin typeface="Arial" charset="0"/>
              </a:rPr>
              <a:t>und so weiter. </a:t>
            </a:r>
          </a:p>
          <a:p>
            <a:pPr>
              <a:lnSpc>
                <a:spcPct val="80000"/>
              </a:lnSpc>
            </a:pPr>
            <a:r>
              <a:rPr lang="hu-HU" sz="2000" smtClean="0">
                <a:latin typeface="Arial" charset="0"/>
              </a:rPr>
              <a:t>So entsteht eine kombinatorielle Kode der Hox Gen Expression, die typisch ist für jede Somite oder Somitengruppe: das nennt man als </a:t>
            </a:r>
            <a:r>
              <a:rPr lang="hu-HU" sz="2000" b="1" smtClean="0">
                <a:solidFill>
                  <a:srgbClr val="990033"/>
                </a:solidFill>
                <a:latin typeface="Arial" charset="0"/>
              </a:rPr>
              <a:t>Hox-Kode</a:t>
            </a:r>
            <a:r>
              <a:rPr lang="hu-HU" sz="2000" smtClean="0">
                <a:latin typeface="Arial" charset="0"/>
              </a:rPr>
              <a:t>. Sie bestimmt die Identitt der einzellnen Somiten (aber auch: Seitenplattenmeso, Neuralrohr). </a:t>
            </a:r>
          </a:p>
          <a:p>
            <a:pPr>
              <a:lnSpc>
                <a:spcPct val="80000"/>
              </a:lnSpc>
            </a:pPr>
            <a:endParaRPr lang="hu-HU" sz="2000" smtClean="0">
              <a:latin typeface="Arial" charset="0"/>
            </a:endParaRPr>
          </a:p>
        </p:txBody>
      </p:sp>
    </p:spTree>
    <p:extLst>
      <p:ext uri="{BB962C8B-B14F-4D97-AF65-F5344CB8AC3E}">
        <p14:creationId xmlns:p14="http://schemas.microsoft.com/office/powerpoint/2010/main" val="10045977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4"/>
          <p:cNvPicPr>
            <a:picLocks noChangeAspect="1" noChangeArrowheads="1"/>
          </p:cNvPicPr>
          <p:nvPr/>
        </p:nvPicPr>
        <p:blipFill>
          <a:blip r:embed="rId3" cstate="print"/>
          <a:srcRect/>
          <a:stretch>
            <a:fillRect/>
          </a:stretch>
        </p:blipFill>
        <p:spPr bwMode="auto">
          <a:xfrm>
            <a:off x="0" y="620713"/>
            <a:ext cx="6165850" cy="6237287"/>
          </a:xfrm>
          <a:prstGeom prst="rect">
            <a:avLst/>
          </a:prstGeom>
          <a:noFill/>
          <a:ln w="9525">
            <a:noFill/>
            <a:miter lim="800000"/>
            <a:headEnd/>
            <a:tailEnd/>
          </a:ln>
        </p:spPr>
      </p:pic>
      <p:pic>
        <p:nvPicPr>
          <p:cNvPr id="327682" name="Picture 5"/>
          <p:cNvPicPr>
            <a:picLocks noChangeAspect="1" noChangeArrowheads="1"/>
          </p:cNvPicPr>
          <p:nvPr/>
        </p:nvPicPr>
        <p:blipFill>
          <a:blip r:embed="rId4" cstate="print"/>
          <a:srcRect/>
          <a:stretch>
            <a:fillRect/>
          </a:stretch>
        </p:blipFill>
        <p:spPr bwMode="auto">
          <a:xfrm>
            <a:off x="5867400" y="333375"/>
            <a:ext cx="3276600" cy="604838"/>
          </a:xfrm>
          <a:prstGeom prst="rect">
            <a:avLst/>
          </a:prstGeom>
          <a:noFill/>
          <a:ln w="9525">
            <a:noFill/>
            <a:miter lim="800000"/>
            <a:headEnd/>
            <a:tailEnd/>
          </a:ln>
        </p:spPr>
      </p:pic>
      <p:sp>
        <p:nvSpPr>
          <p:cNvPr id="327684" name="Text Box 5"/>
          <p:cNvSpPr txBox="1">
            <a:spLocks noChangeArrowheads="1"/>
          </p:cNvSpPr>
          <p:nvPr/>
        </p:nvSpPr>
        <p:spPr bwMode="auto">
          <a:xfrm>
            <a:off x="6191250" y="1268413"/>
            <a:ext cx="2952750" cy="3560762"/>
          </a:xfrm>
          <a:prstGeom prst="rect">
            <a:avLst/>
          </a:prstGeom>
          <a:noFill/>
          <a:ln w="9525">
            <a:noFill/>
            <a:miter lim="800000"/>
            <a:headEnd/>
            <a:tailEnd/>
          </a:ln>
        </p:spPr>
        <p:txBody>
          <a:bodyPr>
            <a:spAutoFit/>
          </a:bodyPr>
          <a:lstStyle/>
          <a:p>
            <a:r>
              <a:rPr lang="hu-HU" sz="1200">
                <a:latin typeface="Arial" charset="0"/>
              </a:rPr>
              <a:t>Diversity of gene expression programs in 47 fibroblast populations. </a:t>
            </a:r>
            <a:br>
              <a:rPr lang="hu-HU" sz="1200">
                <a:latin typeface="Arial" charset="0"/>
              </a:rPr>
            </a:br>
            <a:r>
              <a:rPr lang="hu-HU" sz="1200" b="1">
                <a:latin typeface="Arial" charset="0"/>
              </a:rPr>
              <a:t>Each row </a:t>
            </a:r>
            <a:r>
              <a:rPr lang="hu-HU" sz="1200">
                <a:latin typeface="Arial" charset="0"/>
              </a:rPr>
              <a:t>represents a gene; </a:t>
            </a:r>
            <a:br>
              <a:rPr lang="hu-HU" sz="1200">
                <a:latin typeface="Arial" charset="0"/>
              </a:rPr>
            </a:br>
            <a:r>
              <a:rPr lang="hu-HU" sz="1200" b="1">
                <a:latin typeface="Arial" charset="0"/>
              </a:rPr>
              <a:t>each column </a:t>
            </a:r>
            <a:r>
              <a:rPr lang="hu-HU" sz="1200">
                <a:latin typeface="Arial" charset="0"/>
              </a:rPr>
              <a:t>represents a fibroblast population. </a:t>
            </a:r>
            <a:br>
              <a:rPr lang="hu-HU" sz="1200">
                <a:latin typeface="Arial" charset="0"/>
              </a:rPr>
            </a:br>
            <a:r>
              <a:rPr lang="hu-HU" sz="1200">
                <a:latin typeface="Arial" charset="0"/>
              </a:rPr>
              <a:t>The expression level of each gene is represented relative to the median value in all samples; expression levels above and below the global median are</a:t>
            </a:r>
          </a:p>
          <a:p>
            <a:r>
              <a:rPr lang="hu-HU" sz="1200">
                <a:latin typeface="Arial" charset="0"/>
              </a:rPr>
              <a:t>denoted by shades of red or green, respectively. </a:t>
            </a:r>
            <a:br>
              <a:rPr lang="hu-HU" sz="1200">
                <a:latin typeface="Arial" charset="0"/>
              </a:rPr>
            </a:br>
            <a:r>
              <a:rPr lang="hu-HU" sz="1200">
                <a:latin typeface="Arial" charset="0"/>
              </a:rPr>
              <a:t>The color scale encompasses a range from 32- to 0.03-fold relative to global median transcript level for each gene (ţ5 to 5 logs on log base 2 scale). </a:t>
            </a:r>
          </a:p>
          <a:p>
            <a:r>
              <a:rPr lang="hu-HU" sz="1200">
                <a:latin typeface="Arial" charset="0"/>
              </a:rPr>
              <a:t>Black represents the median expression value; gray represents missing data.</a:t>
            </a:r>
          </a:p>
          <a:p>
            <a:r>
              <a:rPr lang="hu-HU" sz="1200">
                <a:latin typeface="Arial" charset="0"/>
              </a:rPr>
              <a:t>Measured by cDNS Microarray (fast for 42.000 genes!)</a:t>
            </a:r>
          </a:p>
        </p:txBody>
      </p:sp>
      <p:sp>
        <p:nvSpPr>
          <p:cNvPr id="327685" name="Text Box 6"/>
          <p:cNvSpPr txBox="1">
            <a:spLocks noChangeArrowheads="1"/>
          </p:cNvSpPr>
          <p:nvPr/>
        </p:nvSpPr>
        <p:spPr bwMode="auto">
          <a:xfrm>
            <a:off x="6372225" y="4868863"/>
            <a:ext cx="2519363" cy="1739900"/>
          </a:xfrm>
          <a:prstGeom prst="rect">
            <a:avLst/>
          </a:prstGeom>
          <a:noFill/>
          <a:ln w="9525">
            <a:noFill/>
            <a:miter lim="800000"/>
            <a:headEnd/>
            <a:tailEnd/>
          </a:ln>
        </p:spPr>
        <p:txBody>
          <a:bodyPr>
            <a:spAutoFit/>
          </a:bodyPr>
          <a:lstStyle/>
          <a:p>
            <a:pPr>
              <a:spcBef>
                <a:spcPct val="50000"/>
              </a:spcBef>
            </a:pPr>
            <a:r>
              <a:rPr lang="hu-HU" sz="1800">
                <a:latin typeface="Arial" charset="0"/>
              </a:rPr>
              <a:t>Genexpression-Muster in gezüchteten Fibroblastzellen, genommen aus den markeirten Körperregionen</a:t>
            </a:r>
          </a:p>
        </p:txBody>
      </p:sp>
    </p:spTree>
    <p:extLst>
      <p:ext uri="{BB962C8B-B14F-4D97-AF65-F5344CB8AC3E}">
        <p14:creationId xmlns:p14="http://schemas.microsoft.com/office/powerpoint/2010/main" val="16631098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4"/>
          <p:cNvPicPr>
            <a:picLocks noChangeAspect="1" noChangeArrowheads="1"/>
          </p:cNvPicPr>
          <p:nvPr/>
        </p:nvPicPr>
        <p:blipFill>
          <a:blip r:embed="rId3" cstate="print"/>
          <a:srcRect/>
          <a:stretch>
            <a:fillRect/>
          </a:stretch>
        </p:blipFill>
        <p:spPr bwMode="auto">
          <a:xfrm>
            <a:off x="0" y="593725"/>
            <a:ext cx="5507038" cy="6264275"/>
          </a:xfrm>
          <a:prstGeom prst="rect">
            <a:avLst/>
          </a:prstGeom>
          <a:noFill/>
          <a:ln w="9525">
            <a:noFill/>
            <a:miter lim="800000"/>
            <a:headEnd/>
            <a:tailEnd/>
          </a:ln>
        </p:spPr>
      </p:pic>
      <p:sp>
        <p:nvSpPr>
          <p:cNvPr id="328707" name="Text Box 4"/>
          <p:cNvSpPr txBox="1">
            <a:spLocks noChangeArrowheads="1"/>
          </p:cNvSpPr>
          <p:nvPr/>
        </p:nvSpPr>
        <p:spPr bwMode="auto">
          <a:xfrm>
            <a:off x="5508625" y="549275"/>
            <a:ext cx="3635375" cy="6001643"/>
          </a:xfrm>
          <a:prstGeom prst="rect">
            <a:avLst/>
          </a:prstGeom>
          <a:noFill/>
          <a:ln w="9525">
            <a:noFill/>
            <a:miter lim="800000"/>
            <a:headEnd/>
            <a:tailEnd/>
          </a:ln>
        </p:spPr>
        <p:txBody>
          <a:bodyPr>
            <a:spAutoFit/>
          </a:bodyPr>
          <a:lstStyle/>
          <a:p>
            <a:r>
              <a:rPr lang="hu-HU" sz="1200" dirty="0">
                <a:latin typeface="Arial" charset="0"/>
              </a:rPr>
              <a:t>(A) </a:t>
            </a:r>
            <a:r>
              <a:rPr lang="hu-HU" sz="1200" dirty="0" err="1">
                <a:latin typeface="Arial" charset="0"/>
              </a:rPr>
              <a:t>Expression</a:t>
            </a:r>
            <a:r>
              <a:rPr lang="hu-HU" sz="1200" dirty="0">
                <a:latin typeface="Arial" charset="0"/>
              </a:rPr>
              <a:t> </a:t>
            </a:r>
            <a:r>
              <a:rPr lang="hu-HU" sz="1200" dirty="0" err="1">
                <a:latin typeface="Arial" charset="0"/>
              </a:rPr>
              <a:t>patterns</a:t>
            </a:r>
            <a:r>
              <a:rPr lang="hu-HU" sz="1200" dirty="0">
                <a:latin typeface="Arial" charset="0"/>
              </a:rPr>
              <a:t> of 43 </a:t>
            </a:r>
            <a:r>
              <a:rPr lang="hu-HU" sz="1200" dirty="0" err="1">
                <a:latin typeface="Arial" charset="0"/>
              </a:rPr>
              <a:t>homeodomain</a:t>
            </a:r>
            <a:r>
              <a:rPr lang="hu-HU" sz="1200" dirty="0">
                <a:latin typeface="Arial" charset="0"/>
              </a:rPr>
              <a:t> </a:t>
            </a:r>
            <a:r>
              <a:rPr lang="hu-HU" sz="1200" dirty="0" err="1">
                <a:latin typeface="Arial" charset="0"/>
              </a:rPr>
              <a:t>transcription</a:t>
            </a:r>
            <a:r>
              <a:rPr lang="hu-HU" sz="1200" dirty="0">
                <a:latin typeface="Arial" charset="0"/>
              </a:rPr>
              <a:t> </a:t>
            </a:r>
            <a:r>
              <a:rPr lang="hu-HU" sz="1200" dirty="0" err="1">
                <a:latin typeface="Arial" charset="0"/>
              </a:rPr>
              <a:t>factors</a:t>
            </a:r>
            <a:r>
              <a:rPr lang="hu-HU" sz="1200" dirty="0">
                <a:latin typeface="Arial" charset="0"/>
              </a:rPr>
              <a:t>, </a:t>
            </a:r>
            <a:r>
              <a:rPr lang="hu-HU" sz="1200" dirty="0" err="1">
                <a:latin typeface="Arial" charset="0"/>
              </a:rPr>
              <a:t>including</a:t>
            </a:r>
            <a:r>
              <a:rPr lang="hu-HU" sz="1200" dirty="0">
                <a:latin typeface="Arial" charset="0"/>
              </a:rPr>
              <a:t> 12 HOX </a:t>
            </a:r>
            <a:r>
              <a:rPr lang="hu-HU" sz="1200" dirty="0" err="1">
                <a:latin typeface="Arial" charset="0"/>
              </a:rPr>
              <a:t>genes</a:t>
            </a:r>
            <a:r>
              <a:rPr lang="hu-HU" sz="1200" dirty="0">
                <a:latin typeface="Arial" charset="0"/>
              </a:rPr>
              <a:t>, </a:t>
            </a:r>
            <a:r>
              <a:rPr lang="hu-HU" sz="1200" dirty="0" err="1">
                <a:latin typeface="Arial" charset="0"/>
              </a:rPr>
              <a:t>organized</a:t>
            </a:r>
            <a:r>
              <a:rPr lang="hu-HU" sz="1200" dirty="0">
                <a:latin typeface="Arial" charset="0"/>
              </a:rPr>
              <a:t> 43 of 47 </a:t>
            </a:r>
            <a:r>
              <a:rPr lang="hu-HU" sz="1200" dirty="0" err="1">
                <a:latin typeface="Arial" charset="0"/>
              </a:rPr>
              <a:t>the</a:t>
            </a:r>
            <a:r>
              <a:rPr lang="hu-HU" sz="1200" dirty="0">
                <a:latin typeface="Arial" charset="0"/>
              </a:rPr>
              <a:t> </a:t>
            </a:r>
            <a:r>
              <a:rPr lang="hu-HU" sz="1200" dirty="0" err="1">
                <a:latin typeface="Arial" charset="0"/>
              </a:rPr>
              <a:t>samples</a:t>
            </a:r>
            <a:r>
              <a:rPr lang="hu-HU" sz="1200" dirty="0">
                <a:latin typeface="Arial" charset="0"/>
              </a:rPr>
              <a:t> </a:t>
            </a:r>
            <a:r>
              <a:rPr lang="hu-HU" sz="1200" dirty="0" err="1">
                <a:latin typeface="Arial" charset="0"/>
              </a:rPr>
              <a:t>by</a:t>
            </a:r>
            <a:r>
              <a:rPr lang="hu-HU" sz="1200" dirty="0">
                <a:latin typeface="Arial" charset="0"/>
              </a:rPr>
              <a:t> </a:t>
            </a:r>
            <a:r>
              <a:rPr lang="hu-HU" sz="1200" dirty="0" err="1">
                <a:latin typeface="Arial" charset="0"/>
              </a:rPr>
              <a:t>their</a:t>
            </a:r>
            <a:r>
              <a:rPr lang="hu-HU" sz="1200" dirty="0">
                <a:latin typeface="Arial" charset="0"/>
              </a:rPr>
              <a:t> </a:t>
            </a:r>
            <a:r>
              <a:rPr lang="hu-HU" sz="1200" dirty="0" err="1">
                <a:latin typeface="Arial" charset="0"/>
              </a:rPr>
              <a:t>anatomic</a:t>
            </a:r>
            <a:r>
              <a:rPr lang="hu-HU" sz="1200" dirty="0">
                <a:latin typeface="Arial" charset="0"/>
              </a:rPr>
              <a:t> </a:t>
            </a:r>
            <a:r>
              <a:rPr lang="hu-HU" sz="1200" dirty="0" err="1">
                <a:latin typeface="Arial" charset="0"/>
              </a:rPr>
              <a:t>origin</a:t>
            </a:r>
            <a:r>
              <a:rPr lang="hu-HU" sz="1200" dirty="0">
                <a:latin typeface="Arial" charset="0"/>
              </a:rPr>
              <a:t>.</a:t>
            </a:r>
          </a:p>
          <a:p>
            <a:r>
              <a:rPr lang="hu-HU" sz="1200" dirty="0">
                <a:latin typeface="Arial" charset="0"/>
              </a:rPr>
              <a:t>HOXA13 (</a:t>
            </a:r>
            <a:r>
              <a:rPr lang="hu-HU" sz="1200" dirty="0" err="1">
                <a:latin typeface="Arial" charset="0"/>
              </a:rPr>
              <a:t>yellow</a:t>
            </a:r>
            <a:r>
              <a:rPr lang="hu-HU" sz="1200" dirty="0">
                <a:latin typeface="Arial" charset="0"/>
              </a:rPr>
              <a:t> </a:t>
            </a:r>
            <a:r>
              <a:rPr lang="hu-HU" sz="1200" dirty="0" err="1">
                <a:latin typeface="Arial" charset="0"/>
              </a:rPr>
              <a:t>boxes</a:t>
            </a:r>
            <a:r>
              <a:rPr lang="hu-HU" sz="1200" dirty="0">
                <a:latin typeface="Arial" charset="0"/>
              </a:rPr>
              <a:t>) is </a:t>
            </a:r>
            <a:r>
              <a:rPr lang="hu-HU" sz="1200" dirty="0" err="1">
                <a:latin typeface="Arial" charset="0"/>
              </a:rPr>
              <a:t>expressed</a:t>
            </a:r>
            <a:r>
              <a:rPr lang="hu-HU" sz="1200" dirty="0">
                <a:latin typeface="Arial" charset="0"/>
              </a:rPr>
              <a:t> in </a:t>
            </a:r>
            <a:r>
              <a:rPr lang="hu-HU" sz="1200" dirty="0" err="1">
                <a:latin typeface="Arial" charset="0"/>
              </a:rPr>
              <a:t>fibroblasts</a:t>
            </a:r>
            <a:r>
              <a:rPr lang="hu-HU" sz="1200" dirty="0">
                <a:latin typeface="Arial" charset="0"/>
              </a:rPr>
              <a:t> </a:t>
            </a:r>
            <a:r>
              <a:rPr lang="hu-HU" sz="1200" dirty="0" err="1">
                <a:latin typeface="Arial" charset="0"/>
              </a:rPr>
              <a:t>from</a:t>
            </a:r>
            <a:r>
              <a:rPr lang="hu-HU" sz="1200" dirty="0">
                <a:latin typeface="Arial" charset="0"/>
              </a:rPr>
              <a:t> </a:t>
            </a:r>
            <a:r>
              <a:rPr lang="hu-HU" sz="1200" dirty="0" err="1">
                <a:latin typeface="Arial" charset="0"/>
              </a:rPr>
              <a:t>distal</a:t>
            </a:r>
            <a:r>
              <a:rPr lang="hu-HU" sz="1200" dirty="0">
                <a:latin typeface="Arial" charset="0"/>
              </a:rPr>
              <a:t> </a:t>
            </a:r>
            <a:r>
              <a:rPr lang="hu-HU" sz="1200" dirty="0" err="1">
                <a:latin typeface="Arial" charset="0"/>
              </a:rPr>
              <a:t>sites</a:t>
            </a:r>
            <a:r>
              <a:rPr lang="hu-HU" sz="1200" dirty="0">
                <a:latin typeface="Arial" charset="0"/>
              </a:rPr>
              <a:t>: </a:t>
            </a:r>
            <a:r>
              <a:rPr lang="hu-HU" sz="1200" dirty="0" err="1">
                <a:latin typeface="Arial" charset="0"/>
              </a:rPr>
              <a:t>feet</a:t>
            </a:r>
            <a:r>
              <a:rPr lang="hu-HU" sz="1200" dirty="0">
                <a:latin typeface="Arial" charset="0"/>
              </a:rPr>
              <a:t>, </a:t>
            </a:r>
            <a:r>
              <a:rPr lang="hu-HU" sz="1200" dirty="0" err="1">
                <a:latin typeface="Arial" charset="0"/>
              </a:rPr>
              <a:t>fingers</a:t>
            </a:r>
            <a:r>
              <a:rPr lang="hu-HU" sz="1200" dirty="0">
                <a:latin typeface="Arial" charset="0"/>
              </a:rPr>
              <a:t>, </a:t>
            </a:r>
            <a:r>
              <a:rPr lang="hu-HU" sz="1200" dirty="0" err="1">
                <a:latin typeface="Arial" charset="0"/>
              </a:rPr>
              <a:t>foreskin</a:t>
            </a:r>
            <a:r>
              <a:rPr lang="hu-HU" sz="1200" dirty="0">
                <a:latin typeface="Arial" charset="0"/>
              </a:rPr>
              <a:t>, and </a:t>
            </a:r>
            <a:r>
              <a:rPr lang="hu-HU" sz="1200" dirty="0" err="1">
                <a:latin typeface="Arial" charset="0"/>
              </a:rPr>
              <a:t>prostate</a:t>
            </a:r>
            <a:r>
              <a:rPr lang="hu-HU" sz="1200" dirty="0">
                <a:latin typeface="Arial" charset="0"/>
              </a:rPr>
              <a:t>. HOXB2-HOXB9 </a:t>
            </a:r>
            <a:r>
              <a:rPr lang="hu-HU" sz="1200" dirty="0" err="1">
                <a:latin typeface="Arial" charset="0"/>
              </a:rPr>
              <a:t>genes</a:t>
            </a:r>
            <a:r>
              <a:rPr lang="hu-HU" sz="1200" dirty="0">
                <a:latin typeface="Arial" charset="0"/>
              </a:rPr>
              <a:t> </a:t>
            </a:r>
            <a:r>
              <a:rPr lang="hu-HU" sz="1200" dirty="0" err="1">
                <a:latin typeface="Arial" charset="0"/>
              </a:rPr>
              <a:t>are</a:t>
            </a:r>
            <a:r>
              <a:rPr lang="hu-HU" sz="1200" dirty="0">
                <a:latin typeface="Arial" charset="0"/>
              </a:rPr>
              <a:t> </a:t>
            </a:r>
            <a:r>
              <a:rPr lang="hu-HU" sz="1200" dirty="0" err="1">
                <a:latin typeface="Arial" charset="0"/>
              </a:rPr>
              <a:t>expressed</a:t>
            </a:r>
            <a:r>
              <a:rPr lang="hu-HU" sz="1200" dirty="0">
                <a:latin typeface="Arial" charset="0"/>
              </a:rPr>
              <a:t> </a:t>
            </a:r>
            <a:r>
              <a:rPr lang="hu-HU" sz="1200" dirty="0" err="1">
                <a:latin typeface="Arial" charset="0"/>
              </a:rPr>
              <a:t>exclusively</a:t>
            </a:r>
            <a:r>
              <a:rPr lang="hu-HU" sz="1200" dirty="0">
                <a:latin typeface="Arial" charset="0"/>
              </a:rPr>
              <a:t> </a:t>
            </a:r>
            <a:r>
              <a:rPr lang="hu-HU" sz="1200" dirty="0" smtClean="0">
                <a:latin typeface="Arial" charset="0"/>
              </a:rPr>
              <a:t>in </a:t>
            </a:r>
            <a:r>
              <a:rPr lang="hu-HU" sz="1200" dirty="0" err="1" smtClean="0">
                <a:latin typeface="Arial" charset="0"/>
              </a:rPr>
              <a:t>fibroblasts</a:t>
            </a:r>
            <a:r>
              <a:rPr lang="hu-HU" sz="1200" dirty="0" smtClean="0">
                <a:latin typeface="Arial" charset="0"/>
              </a:rPr>
              <a:t> </a:t>
            </a:r>
            <a:r>
              <a:rPr lang="hu-HU" sz="1200" dirty="0" err="1">
                <a:latin typeface="Arial" charset="0"/>
              </a:rPr>
              <a:t>from</a:t>
            </a:r>
            <a:r>
              <a:rPr lang="hu-HU" sz="1200" dirty="0">
                <a:latin typeface="Arial" charset="0"/>
              </a:rPr>
              <a:t> </a:t>
            </a:r>
            <a:r>
              <a:rPr lang="hu-HU" sz="1200" dirty="0" err="1">
                <a:latin typeface="Arial" charset="0"/>
              </a:rPr>
              <a:t>trunk</a:t>
            </a:r>
            <a:r>
              <a:rPr lang="hu-HU" sz="1200" dirty="0">
                <a:latin typeface="Arial" charset="0"/>
              </a:rPr>
              <a:t> (pink </a:t>
            </a:r>
            <a:r>
              <a:rPr lang="hu-HU" sz="1200" dirty="0" err="1">
                <a:latin typeface="Arial" charset="0"/>
              </a:rPr>
              <a:t>boxes</a:t>
            </a:r>
            <a:r>
              <a:rPr lang="hu-HU" sz="1200" dirty="0">
                <a:latin typeface="Arial" charset="0"/>
              </a:rPr>
              <a:t>) and </a:t>
            </a:r>
            <a:r>
              <a:rPr lang="hu-HU" sz="1200" dirty="0" err="1">
                <a:latin typeface="Arial" charset="0"/>
              </a:rPr>
              <a:t>nondermal</a:t>
            </a:r>
            <a:r>
              <a:rPr lang="hu-HU" sz="1200" dirty="0">
                <a:latin typeface="Arial" charset="0"/>
              </a:rPr>
              <a:t> </a:t>
            </a:r>
            <a:r>
              <a:rPr lang="hu-HU" sz="1200" dirty="0" err="1">
                <a:latin typeface="Arial" charset="0"/>
              </a:rPr>
              <a:t>sites</a:t>
            </a:r>
            <a:r>
              <a:rPr lang="hu-HU" sz="1200" dirty="0">
                <a:latin typeface="Arial" charset="0"/>
              </a:rPr>
              <a:t> (</a:t>
            </a:r>
            <a:r>
              <a:rPr lang="hu-HU" sz="1200" dirty="0" err="1">
                <a:latin typeface="Arial" charset="0"/>
              </a:rPr>
              <a:t>white</a:t>
            </a:r>
            <a:r>
              <a:rPr lang="hu-HU" sz="1200" dirty="0">
                <a:latin typeface="Arial" charset="0"/>
              </a:rPr>
              <a:t> box), </a:t>
            </a:r>
            <a:r>
              <a:rPr lang="hu-HU" sz="1200" dirty="0" err="1">
                <a:latin typeface="Arial" charset="0"/>
              </a:rPr>
              <a:t>echoing</a:t>
            </a:r>
            <a:r>
              <a:rPr lang="hu-HU" sz="1200" dirty="0">
                <a:latin typeface="Arial" charset="0"/>
              </a:rPr>
              <a:t> </a:t>
            </a:r>
            <a:r>
              <a:rPr lang="hu-HU" sz="1200" dirty="0" err="1">
                <a:latin typeface="Arial" charset="0"/>
              </a:rPr>
              <a:t>their</a:t>
            </a:r>
            <a:r>
              <a:rPr lang="hu-HU" sz="1200" dirty="0">
                <a:latin typeface="Arial" charset="0"/>
              </a:rPr>
              <a:t> </a:t>
            </a:r>
            <a:r>
              <a:rPr lang="hu-HU" sz="1200" dirty="0" err="1">
                <a:latin typeface="Arial" charset="0"/>
              </a:rPr>
              <a:t>expression</a:t>
            </a:r>
            <a:r>
              <a:rPr lang="hu-HU" sz="1200" dirty="0">
                <a:latin typeface="Arial" charset="0"/>
              </a:rPr>
              <a:t> </a:t>
            </a:r>
            <a:r>
              <a:rPr lang="hu-HU" sz="1200" dirty="0" err="1">
                <a:latin typeface="Arial" charset="0"/>
              </a:rPr>
              <a:t>pattern</a:t>
            </a:r>
            <a:r>
              <a:rPr lang="hu-HU" sz="1200" dirty="0">
                <a:latin typeface="Arial" charset="0"/>
              </a:rPr>
              <a:t> </a:t>
            </a:r>
            <a:r>
              <a:rPr lang="hu-HU" sz="1200" dirty="0" err="1">
                <a:latin typeface="Arial" charset="0"/>
              </a:rPr>
              <a:t>during</a:t>
            </a:r>
            <a:r>
              <a:rPr lang="hu-HU" sz="1200" dirty="0">
                <a:latin typeface="Arial" charset="0"/>
              </a:rPr>
              <a:t> </a:t>
            </a:r>
            <a:r>
              <a:rPr lang="hu-HU" sz="1200" dirty="0" err="1">
                <a:latin typeface="Arial" charset="0"/>
              </a:rPr>
              <a:t>early</a:t>
            </a:r>
            <a:r>
              <a:rPr lang="hu-HU" sz="1200" dirty="0">
                <a:latin typeface="Arial" charset="0"/>
              </a:rPr>
              <a:t> </a:t>
            </a:r>
            <a:r>
              <a:rPr lang="hu-HU" sz="1200" dirty="0" err="1">
                <a:latin typeface="Arial" charset="0"/>
              </a:rPr>
              <a:t>embryogenesis</a:t>
            </a:r>
            <a:r>
              <a:rPr lang="hu-HU" sz="1200" dirty="0">
                <a:latin typeface="Arial" charset="0"/>
              </a:rPr>
              <a:t>. HOXD </a:t>
            </a:r>
            <a:r>
              <a:rPr lang="hu-HU" sz="1200" dirty="0" err="1">
                <a:latin typeface="Arial" charset="0"/>
              </a:rPr>
              <a:t>genes</a:t>
            </a:r>
            <a:r>
              <a:rPr lang="hu-HU" sz="1200" dirty="0">
                <a:latin typeface="Arial" charset="0"/>
              </a:rPr>
              <a:t> </a:t>
            </a:r>
            <a:r>
              <a:rPr lang="hu-HU" sz="1200" dirty="0" err="1">
                <a:latin typeface="Arial" charset="0"/>
              </a:rPr>
              <a:t>are</a:t>
            </a:r>
            <a:endParaRPr lang="hu-HU" sz="1200" dirty="0">
              <a:latin typeface="Arial" charset="0"/>
            </a:endParaRPr>
          </a:p>
          <a:p>
            <a:r>
              <a:rPr lang="hu-HU" sz="1200" dirty="0" err="1">
                <a:latin typeface="Arial" charset="0"/>
              </a:rPr>
              <a:t>expressed</a:t>
            </a:r>
            <a:r>
              <a:rPr lang="hu-HU" sz="1200" dirty="0">
                <a:latin typeface="Arial" charset="0"/>
              </a:rPr>
              <a:t> in </a:t>
            </a:r>
            <a:r>
              <a:rPr lang="hu-HU" sz="1200" dirty="0" err="1">
                <a:latin typeface="Arial" charset="0"/>
              </a:rPr>
              <a:t>the</a:t>
            </a:r>
            <a:r>
              <a:rPr lang="hu-HU" sz="1200" dirty="0">
                <a:latin typeface="Arial" charset="0"/>
              </a:rPr>
              <a:t> </a:t>
            </a:r>
            <a:r>
              <a:rPr lang="hu-HU" sz="1200" dirty="0" err="1">
                <a:latin typeface="Arial" charset="0"/>
              </a:rPr>
              <a:t>trunk</a:t>
            </a:r>
            <a:r>
              <a:rPr lang="hu-HU" sz="1200" dirty="0">
                <a:latin typeface="Arial" charset="0"/>
              </a:rPr>
              <a:t> (and </a:t>
            </a:r>
            <a:r>
              <a:rPr lang="hu-HU" sz="1200" dirty="0" err="1">
                <a:latin typeface="Arial" charset="0"/>
              </a:rPr>
              <a:t>proximal</a:t>
            </a:r>
            <a:r>
              <a:rPr lang="hu-HU" sz="1200" dirty="0">
                <a:latin typeface="Arial" charset="0"/>
              </a:rPr>
              <a:t> leg) </a:t>
            </a:r>
            <a:r>
              <a:rPr lang="hu-HU" sz="1200" dirty="0" err="1">
                <a:latin typeface="Arial" charset="0"/>
              </a:rPr>
              <a:t>but</a:t>
            </a:r>
            <a:r>
              <a:rPr lang="hu-HU" sz="1200" dirty="0">
                <a:latin typeface="Arial" charset="0"/>
              </a:rPr>
              <a:t> </a:t>
            </a:r>
            <a:r>
              <a:rPr lang="hu-HU" sz="1200" dirty="0" err="1">
                <a:latin typeface="Arial" charset="0"/>
              </a:rPr>
              <a:t>not</a:t>
            </a:r>
            <a:r>
              <a:rPr lang="hu-HU" sz="1200" dirty="0">
                <a:latin typeface="Arial" charset="0"/>
              </a:rPr>
              <a:t> in </a:t>
            </a:r>
            <a:r>
              <a:rPr lang="hu-HU" sz="1200" dirty="0" err="1">
                <a:latin typeface="Arial" charset="0"/>
              </a:rPr>
              <a:t>the</a:t>
            </a:r>
            <a:r>
              <a:rPr lang="hu-HU" sz="1200" dirty="0">
                <a:latin typeface="Arial" charset="0"/>
              </a:rPr>
              <a:t> </a:t>
            </a:r>
            <a:r>
              <a:rPr lang="hu-HU" sz="1200" dirty="0" err="1">
                <a:latin typeface="Arial" charset="0"/>
              </a:rPr>
              <a:t>nondermal</a:t>
            </a:r>
            <a:r>
              <a:rPr lang="hu-HU" sz="1200" dirty="0">
                <a:latin typeface="Arial" charset="0"/>
              </a:rPr>
              <a:t> </a:t>
            </a:r>
            <a:r>
              <a:rPr lang="hu-HU" sz="1200" dirty="0" err="1">
                <a:latin typeface="Arial" charset="0"/>
              </a:rPr>
              <a:t>samples</a:t>
            </a:r>
            <a:r>
              <a:rPr lang="hu-HU" sz="1200" dirty="0">
                <a:latin typeface="Arial" charset="0"/>
              </a:rPr>
              <a:t> (top pink box).</a:t>
            </a:r>
          </a:p>
          <a:p>
            <a:r>
              <a:rPr lang="hu-HU" sz="1200" dirty="0">
                <a:latin typeface="Arial" charset="0"/>
              </a:rPr>
              <a:t>(B) </a:t>
            </a:r>
            <a:r>
              <a:rPr lang="hu-HU" sz="1200" dirty="0" err="1">
                <a:latin typeface="Arial" charset="0"/>
              </a:rPr>
              <a:t>Validation</a:t>
            </a:r>
            <a:r>
              <a:rPr lang="hu-HU" sz="1200" dirty="0">
                <a:latin typeface="Arial" charset="0"/>
              </a:rPr>
              <a:t> of HOXA13 </a:t>
            </a:r>
            <a:r>
              <a:rPr lang="hu-HU" sz="1200" dirty="0" err="1">
                <a:latin typeface="Arial" charset="0"/>
              </a:rPr>
              <a:t>mRNA</a:t>
            </a:r>
            <a:r>
              <a:rPr lang="hu-HU" sz="1200" dirty="0">
                <a:latin typeface="Arial" charset="0"/>
              </a:rPr>
              <a:t> </a:t>
            </a:r>
            <a:r>
              <a:rPr lang="hu-HU" sz="1200" dirty="0" err="1">
                <a:latin typeface="Arial" charset="0"/>
              </a:rPr>
              <a:t>expression</a:t>
            </a:r>
            <a:r>
              <a:rPr lang="hu-HU" sz="1200" dirty="0">
                <a:latin typeface="Arial" charset="0"/>
              </a:rPr>
              <a:t> in </a:t>
            </a:r>
            <a:r>
              <a:rPr lang="hu-HU" sz="1200" dirty="0" err="1">
                <a:latin typeface="Arial" charset="0"/>
              </a:rPr>
              <a:t>fibroblasts</a:t>
            </a:r>
            <a:r>
              <a:rPr lang="hu-HU" sz="1200" dirty="0">
                <a:latin typeface="Arial" charset="0"/>
              </a:rPr>
              <a:t> </a:t>
            </a:r>
            <a:r>
              <a:rPr lang="hu-HU" sz="1200" dirty="0" err="1">
                <a:latin typeface="Arial" charset="0"/>
              </a:rPr>
              <a:t>from</a:t>
            </a:r>
            <a:r>
              <a:rPr lang="hu-HU" sz="1200" dirty="0">
                <a:latin typeface="Arial" charset="0"/>
              </a:rPr>
              <a:t> </a:t>
            </a:r>
            <a:r>
              <a:rPr lang="hu-HU" sz="1200" dirty="0" err="1">
                <a:latin typeface="Arial" charset="0"/>
              </a:rPr>
              <a:t>distal</a:t>
            </a:r>
            <a:r>
              <a:rPr lang="hu-HU" sz="1200" dirty="0">
                <a:latin typeface="Arial" charset="0"/>
              </a:rPr>
              <a:t> </a:t>
            </a:r>
            <a:r>
              <a:rPr lang="hu-HU" sz="1200" dirty="0" err="1">
                <a:latin typeface="Arial" charset="0"/>
              </a:rPr>
              <a:t>foot</a:t>
            </a:r>
            <a:r>
              <a:rPr lang="hu-HU" sz="1200" dirty="0">
                <a:latin typeface="Arial" charset="0"/>
              </a:rPr>
              <a:t> (</a:t>
            </a:r>
            <a:r>
              <a:rPr lang="hu-HU" sz="1200" dirty="0" err="1">
                <a:latin typeface="Arial" charset="0"/>
              </a:rPr>
              <a:t>culture</a:t>
            </a:r>
            <a:r>
              <a:rPr lang="hu-HU" sz="1200" dirty="0">
                <a:latin typeface="Arial" charset="0"/>
              </a:rPr>
              <a:t> 1), </a:t>
            </a:r>
            <a:r>
              <a:rPr lang="hu-HU" sz="1200" dirty="0" err="1">
                <a:latin typeface="Arial" charset="0"/>
              </a:rPr>
              <a:t>but</a:t>
            </a:r>
            <a:r>
              <a:rPr lang="hu-HU" sz="1200" dirty="0">
                <a:latin typeface="Arial" charset="0"/>
              </a:rPr>
              <a:t> </a:t>
            </a:r>
            <a:r>
              <a:rPr lang="hu-HU" sz="1200" dirty="0" err="1">
                <a:latin typeface="Arial" charset="0"/>
              </a:rPr>
              <a:t>not</a:t>
            </a:r>
            <a:r>
              <a:rPr lang="hu-HU" sz="1200" dirty="0">
                <a:latin typeface="Arial" charset="0"/>
              </a:rPr>
              <a:t> </a:t>
            </a:r>
            <a:r>
              <a:rPr lang="hu-HU" sz="1200" dirty="0" err="1">
                <a:latin typeface="Arial" charset="0"/>
              </a:rPr>
              <a:t>fibroblasts</a:t>
            </a:r>
            <a:r>
              <a:rPr lang="hu-HU" sz="1200" dirty="0">
                <a:latin typeface="Arial" charset="0"/>
              </a:rPr>
              <a:t> </a:t>
            </a:r>
            <a:r>
              <a:rPr lang="hu-HU" sz="1200" dirty="0" err="1">
                <a:latin typeface="Arial" charset="0"/>
              </a:rPr>
              <a:t>from</a:t>
            </a:r>
            <a:r>
              <a:rPr lang="hu-HU" sz="1200" dirty="0">
                <a:latin typeface="Arial" charset="0"/>
              </a:rPr>
              <a:t> </a:t>
            </a:r>
            <a:r>
              <a:rPr lang="hu-HU" sz="1200" dirty="0" err="1">
                <a:latin typeface="Arial" charset="0"/>
              </a:rPr>
              <a:t>thigh</a:t>
            </a:r>
            <a:r>
              <a:rPr lang="hu-HU" sz="1200" dirty="0">
                <a:latin typeface="Arial" charset="0"/>
              </a:rPr>
              <a:t> (</a:t>
            </a:r>
            <a:r>
              <a:rPr lang="hu-HU" sz="1200" dirty="0" err="1">
                <a:latin typeface="Arial" charset="0"/>
              </a:rPr>
              <a:t>culture</a:t>
            </a:r>
            <a:r>
              <a:rPr lang="hu-HU" sz="1200" dirty="0">
                <a:latin typeface="Arial" charset="0"/>
              </a:rPr>
              <a:t> 6). </a:t>
            </a:r>
            <a:r>
              <a:rPr lang="hu-HU" sz="1200" dirty="0" err="1">
                <a:latin typeface="Arial" charset="0"/>
              </a:rPr>
              <a:t>Non-RT</a:t>
            </a:r>
            <a:r>
              <a:rPr lang="hu-HU" sz="1200" dirty="0">
                <a:latin typeface="Arial" charset="0"/>
              </a:rPr>
              <a:t> </a:t>
            </a:r>
            <a:r>
              <a:rPr lang="hu-HU" sz="1200" dirty="0" err="1">
                <a:latin typeface="Arial" charset="0"/>
              </a:rPr>
              <a:t>negative</a:t>
            </a:r>
            <a:r>
              <a:rPr lang="hu-HU" sz="1200" dirty="0">
                <a:latin typeface="Arial" charset="0"/>
              </a:rPr>
              <a:t> </a:t>
            </a:r>
            <a:r>
              <a:rPr lang="hu-HU" sz="1200" dirty="0" err="1">
                <a:latin typeface="Arial" charset="0"/>
              </a:rPr>
              <a:t>controls</a:t>
            </a:r>
            <a:endParaRPr lang="hu-HU" sz="1200" dirty="0">
              <a:latin typeface="Arial" charset="0"/>
            </a:endParaRPr>
          </a:p>
          <a:p>
            <a:r>
              <a:rPr lang="hu-HU" sz="1200" dirty="0">
                <a:latin typeface="Arial" charset="0"/>
              </a:rPr>
              <a:t>(</a:t>
            </a:r>
            <a:r>
              <a:rPr lang="hu-HU" sz="1200" dirty="0" err="1">
                <a:latin typeface="Arial" charset="0"/>
              </a:rPr>
              <a:t>lanes</a:t>
            </a:r>
            <a:r>
              <a:rPr lang="hu-HU" sz="1200" dirty="0">
                <a:latin typeface="Arial" charset="0"/>
              </a:rPr>
              <a:t> 3 and 4) and </a:t>
            </a:r>
            <a:r>
              <a:rPr lang="hu-HU" sz="1200" dirty="0" err="1">
                <a:latin typeface="Arial" charset="0"/>
              </a:rPr>
              <a:t>ribosomal</a:t>
            </a:r>
            <a:r>
              <a:rPr lang="hu-HU" sz="1200" dirty="0">
                <a:latin typeface="Arial" charset="0"/>
              </a:rPr>
              <a:t> protein S15 </a:t>
            </a:r>
            <a:r>
              <a:rPr lang="hu-HU" sz="1200" dirty="0" err="1">
                <a:latin typeface="Arial" charset="0"/>
              </a:rPr>
              <a:t>loading</a:t>
            </a:r>
            <a:r>
              <a:rPr lang="hu-HU" sz="1200" dirty="0">
                <a:latin typeface="Arial" charset="0"/>
              </a:rPr>
              <a:t> </a:t>
            </a:r>
            <a:r>
              <a:rPr lang="hu-HU" sz="1200" dirty="0" err="1">
                <a:latin typeface="Arial" charset="0"/>
              </a:rPr>
              <a:t>control</a:t>
            </a:r>
            <a:r>
              <a:rPr lang="hu-HU" sz="1200" dirty="0">
                <a:latin typeface="Arial" charset="0"/>
              </a:rPr>
              <a:t> (</a:t>
            </a:r>
            <a:r>
              <a:rPr lang="hu-HU" sz="1200" dirty="0" err="1">
                <a:latin typeface="Arial" charset="0"/>
              </a:rPr>
              <a:t>lanes</a:t>
            </a:r>
            <a:r>
              <a:rPr lang="hu-HU" sz="1200" dirty="0">
                <a:latin typeface="Arial" charset="0"/>
              </a:rPr>
              <a:t> 5 and 6) </a:t>
            </a:r>
            <a:r>
              <a:rPr lang="hu-HU" sz="1200" dirty="0" err="1">
                <a:latin typeface="Arial" charset="0"/>
              </a:rPr>
              <a:t>are</a:t>
            </a:r>
            <a:r>
              <a:rPr lang="hu-HU" sz="1200" dirty="0">
                <a:latin typeface="Arial" charset="0"/>
              </a:rPr>
              <a:t> </a:t>
            </a:r>
            <a:r>
              <a:rPr lang="hu-HU" sz="1200" dirty="0" err="1">
                <a:latin typeface="Arial" charset="0"/>
              </a:rPr>
              <a:t>also</a:t>
            </a:r>
            <a:r>
              <a:rPr lang="hu-HU" sz="1200" dirty="0">
                <a:latin typeface="Arial" charset="0"/>
              </a:rPr>
              <a:t> </a:t>
            </a:r>
            <a:r>
              <a:rPr lang="hu-HU" sz="1200" dirty="0" err="1">
                <a:latin typeface="Arial" charset="0"/>
              </a:rPr>
              <a:t>shown</a:t>
            </a:r>
            <a:r>
              <a:rPr lang="hu-HU" sz="1200" dirty="0">
                <a:latin typeface="Arial" charset="0"/>
              </a:rPr>
              <a:t>.</a:t>
            </a:r>
          </a:p>
          <a:p>
            <a:r>
              <a:rPr lang="hu-HU" sz="1200" dirty="0">
                <a:latin typeface="Arial" charset="0"/>
              </a:rPr>
              <a:t>(C) </a:t>
            </a:r>
            <a:r>
              <a:rPr lang="hu-HU" sz="1200" dirty="0" err="1">
                <a:latin typeface="Arial" charset="0"/>
              </a:rPr>
              <a:t>Immunoblotting</a:t>
            </a:r>
            <a:r>
              <a:rPr lang="hu-HU" sz="1200" dirty="0">
                <a:latin typeface="Arial" charset="0"/>
              </a:rPr>
              <a:t> </a:t>
            </a:r>
            <a:r>
              <a:rPr lang="hu-HU" sz="1200" dirty="0" err="1">
                <a:latin typeface="Arial" charset="0"/>
              </a:rPr>
              <a:t>confirmed</a:t>
            </a:r>
            <a:r>
              <a:rPr lang="hu-HU" sz="1200" dirty="0">
                <a:latin typeface="Arial" charset="0"/>
              </a:rPr>
              <a:t> HoxB4 protein </a:t>
            </a:r>
            <a:r>
              <a:rPr lang="hu-HU" sz="1200" dirty="0" err="1">
                <a:latin typeface="Arial" charset="0"/>
              </a:rPr>
              <a:t>expression</a:t>
            </a:r>
            <a:r>
              <a:rPr lang="hu-HU" sz="1200" dirty="0">
                <a:latin typeface="Arial" charset="0"/>
              </a:rPr>
              <a:t> in fetal </a:t>
            </a:r>
            <a:r>
              <a:rPr lang="hu-HU" sz="1200" dirty="0" err="1">
                <a:latin typeface="Arial" charset="0"/>
              </a:rPr>
              <a:t>lung</a:t>
            </a:r>
            <a:r>
              <a:rPr lang="hu-HU" sz="1200" dirty="0">
                <a:latin typeface="Arial" charset="0"/>
              </a:rPr>
              <a:t> </a:t>
            </a:r>
            <a:r>
              <a:rPr lang="hu-HU" sz="1200" dirty="0" err="1">
                <a:latin typeface="Arial" charset="0"/>
              </a:rPr>
              <a:t>fibroblasts</a:t>
            </a:r>
            <a:r>
              <a:rPr lang="hu-HU" sz="1200" dirty="0">
                <a:latin typeface="Arial" charset="0"/>
              </a:rPr>
              <a:t> </a:t>
            </a:r>
            <a:r>
              <a:rPr lang="hu-HU" sz="1200" dirty="0" err="1">
                <a:latin typeface="Arial" charset="0"/>
              </a:rPr>
              <a:t>but</a:t>
            </a:r>
            <a:r>
              <a:rPr lang="hu-HU" sz="1200" dirty="0">
                <a:latin typeface="Arial" charset="0"/>
              </a:rPr>
              <a:t> </a:t>
            </a:r>
            <a:r>
              <a:rPr lang="hu-HU" sz="1200" dirty="0" err="1">
                <a:latin typeface="Arial" charset="0"/>
              </a:rPr>
              <a:t>not</a:t>
            </a:r>
            <a:r>
              <a:rPr lang="hu-HU" sz="1200" dirty="0">
                <a:latin typeface="Arial" charset="0"/>
              </a:rPr>
              <a:t> in </a:t>
            </a:r>
            <a:r>
              <a:rPr lang="hu-HU" sz="1200" dirty="0" err="1">
                <a:latin typeface="Arial" charset="0"/>
              </a:rPr>
              <a:t>foreskin</a:t>
            </a:r>
            <a:r>
              <a:rPr lang="hu-HU" sz="1200" dirty="0">
                <a:latin typeface="Arial" charset="0"/>
              </a:rPr>
              <a:t> </a:t>
            </a:r>
            <a:r>
              <a:rPr lang="hu-HU" sz="1200" dirty="0" err="1">
                <a:latin typeface="Arial" charset="0"/>
              </a:rPr>
              <a:t>fibroblasts</a:t>
            </a:r>
            <a:r>
              <a:rPr lang="hu-HU" sz="1200" dirty="0">
                <a:latin typeface="Arial" charset="0"/>
              </a:rPr>
              <a:t>. </a:t>
            </a:r>
            <a:r>
              <a:rPr lang="hu-HU" sz="1200" dirty="0" err="1">
                <a:latin typeface="Arial" charset="0"/>
              </a:rPr>
              <a:t>Raw</a:t>
            </a:r>
            <a:r>
              <a:rPr lang="hu-HU" sz="1200" dirty="0">
                <a:latin typeface="Arial" charset="0"/>
              </a:rPr>
              <a:t> </a:t>
            </a:r>
            <a:r>
              <a:rPr lang="hu-HU" sz="1200" dirty="0" err="1">
                <a:latin typeface="Arial" charset="0"/>
              </a:rPr>
              <a:t>microarray</a:t>
            </a:r>
            <a:r>
              <a:rPr lang="hu-HU" sz="1200" dirty="0">
                <a:latin typeface="Arial" charset="0"/>
              </a:rPr>
              <a:t> </a:t>
            </a:r>
            <a:r>
              <a:rPr lang="hu-HU" sz="1200" dirty="0" err="1">
                <a:latin typeface="Arial" charset="0"/>
              </a:rPr>
              <a:t>images</a:t>
            </a:r>
            <a:r>
              <a:rPr lang="hu-HU" sz="1200" dirty="0">
                <a:latin typeface="Arial" charset="0"/>
              </a:rPr>
              <a:t> </a:t>
            </a:r>
            <a:r>
              <a:rPr lang="hu-HU" sz="1200" dirty="0" err="1">
                <a:latin typeface="Arial" charset="0"/>
              </a:rPr>
              <a:t>shown</a:t>
            </a:r>
            <a:r>
              <a:rPr lang="hu-HU" sz="1200" dirty="0">
                <a:latin typeface="Arial" charset="0"/>
              </a:rPr>
              <a:t> </a:t>
            </a:r>
            <a:r>
              <a:rPr lang="hu-HU" sz="1200" dirty="0" err="1">
                <a:latin typeface="Arial" charset="0"/>
              </a:rPr>
              <a:t>above</a:t>
            </a:r>
            <a:endParaRPr lang="hu-HU" sz="1200" dirty="0">
              <a:latin typeface="Arial" charset="0"/>
            </a:endParaRPr>
          </a:p>
          <a:p>
            <a:r>
              <a:rPr lang="hu-HU" sz="1200" dirty="0" err="1">
                <a:latin typeface="Arial" charset="0"/>
              </a:rPr>
              <a:t>indicate</a:t>
            </a:r>
            <a:r>
              <a:rPr lang="hu-HU" sz="1200" dirty="0">
                <a:latin typeface="Arial" charset="0"/>
              </a:rPr>
              <a:t> RNA </a:t>
            </a:r>
            <a:r>
              <a:rPr lang="hu-HU" sz="1200" dirty="0" err="1">
                <a:latin typeface="Arial" charset="0"/>
              </a:rPr>
              <a:t>expression</a:t>
            </a:r>
            <a:r>
              <a:rPr lang="hu-HU" sz="1200" dirty="0">
                <a:latin typeface="Arial" charset="0"/>
              </a:rPr>
              <a:t> </a:t>
            </a:r>
            <a:r>
              <a:rPr lang="hu-HU" sz="1200" dirty="0" err="1">
                <a:latin typeface="Arial" charset="0"/>
              </a:rPr>
              <a:t>level</a:t>
            </a:r>
            <a:r>
              <a:rPr lang="hu-HU" sz="1200" dirty="0">
                <a:latin typeface="Arial" charset="0"/>
              </a:rPr>
              <a:t>.</a:t>
            </a:r>
          </a:p>
          <a:p>
            <a:r>
              <a:rPr lang="hu-HU" sz="1200" dirty="0">
                <a:latin typeface="Arial" charset="0"/>
              </a:rPr>
              <a:t>(D) </a:t>
            </a:r>
            <a:r>
              <a:rPr lang="hu-HU" sz="1200" dirty="0" err="1">
                <a:latin typeface="Arial" charset="0"/>
              </a:rPr>
              <a:t>Immunoblotting</a:t>
            </a:r>
            <a:r>
              <a:rPr lang="hu-HU" sz="1200" dirty="0">
                <a:latin typeface="Arial" charset="0"/>
              </a:rPr>
              <a:t> </a:t>
            </a:r>
            <a:r>
              <a:rPr lang="hu-HU" sz="1200" dirty="0" err="1">
                <a:latin typeface="Arial" charset="0"/>
              </a:rPr>
              <a:t>confirmed</a:t>
            </a:r>
            <a:r>
              <a:rPr lang="hu-HU" sz="1200" dirty="0">
                <a:latin typeface="Arial" charset="0"/>
              </a:rPr>
              <a:t> HoxA13 protein </a:t>
            </a:r>
            <a:r>
              <a:rPr lang="hu-HU" sz="1200" dirty="0" err="1">
                <a:latin typeface="Arial" charset="0"/>
              </a:rPr>
              <a:t>expression</a:t>
            </a:r>
            <a:r>
              <a:rPr lang="hu-HU" sz="1200" dirty="0">
                <a:latin typeface="Arial" charset="0"/>
              </a:rPr>
              <a:t> in </a:t>
            </a:r>
            <a:r>
              <a:rPr lang="hu-HU" sz="1200" dirty="0" err="1">
                <a:latin typeface="Arial" charset="0"/>
              </a:rPr>
              <a:t>foot</a:t>
            </a:r>
            <a:r>
              <a:rPr lang="hu-HU" sz="1200" dirty="0">
                <a:latin typeface="Arial" charset="0"/>
              </a:rPr>
              <a:t> </a:t>
            </a:r>
            <a:r>
              <a:rPr lang="hu-HU" sz="1200" dirty="0" err="1">
                <a:latin typeface="Arial" charset="0"/>
              </a:rPr>
              <a:t>fibroblasts</a:t>
            </a:r>
            <a:r>
              <a:rPr lang="hu-HU" sz="1200" dirty="0">
                <a:latin typeface="Arial" charset="0"/>
              </a:rPr>
              <a:t> and </a:t>
            </a:r>
            <a:r>
              <a:rPr lang="hu-HU" sz="1200" dirty="0" err="1">
                <a:latin typeface="Arial" charset="0"/>
              </a:rPr>
              <a:t>total</a:t>
            </a:r>
            <a:r>
              <a:rPr lang="hu-HU" sz="1200" dirty="0">
                <a:latin typeface="Arial" charset="0"/>
              </a:rPr>
              <a:t> </a:t>
            </a:r>
            <a:r>
              <a:rPr lang="hu-HU" sz="1200" dirty="0" err="1">
                <a:latin typeface="Arial" charset="0"/>
              </a:rPr>
              <a:t>foreskin</a:t>
            </a:r>
            <a:r>
              <a:rPr lang="hu-HU" sz="1200" dirty="0">
                <a:latin typeface="Arial" charset="0"/>
              </a:rPr>
              <a:t> </a:t>
            </a:r>
            <a:r>
              <a:rPr lang="hu-HU" sz="1200" dirty="0" err="1">
                <a:latin typeface="Arial" charset="0"/>
              </a:rPr>
              <a:t>tissue</a:t>
            </a:r>
            <a:r>
              <a:rPr lang="hu-HU" sz="1200" dirty="0">
                <a:latin typeface="Arial" charset="0"/>
              </a:rPr>
              <a:t>, </a:t>
            </a:r>
            <a:r>
              <a:rPr lang="hu-HU" sz="1200" dirty="0" err="1">
                <a:latin typeface="Arial" charset="0"/>
              </a:rPr>
              <a:t>but</a:t>
            </a:r>
            <a:r>
              <a:rPr lang="hu-HU" sz="1200" dirty="0">
                <a:latin typeface="Arial" charset="0"/>
              </a:rPr>
              <a:t> </a:t>
            </a:r>
            <a:r>
              <a:rPr lang="hu-HU" sz="1200" dirty="0" err="1">
                <a:latin typeface="Arial" charset="0"/>
              </a:rPr>
              <a:t>not</a:t>
            </a:r>
            <a:r>
              <a:rPr lang="hu-HU" sz="1200" dirty="0">
                <a:latin typeface="Arial" charset="0"/>
              </a:rPr>
              <a:t> in </a:t>
            </a:r>
            <a:r>
              <a:rPr lang="hu-HU" sz="1200" dirty="0" err="1">
                <a:latin typeface="Arial" charset="0"/>
              </a:rPr>
              <a:t>thigh</a:t>
            </a:r>
            <a:r>
              <a:rPr lang="hu-HU" sz="1200" dirty="0">
                <a:latin typeface="Arial" charset="0"/>
              </a:rPr>
              <a:t> </a:t>
            </a:r>
            <a:r>
              <a:rPr lang="hu-HU" sz="1200" dirty="0" err="1">
                <a:latin typeface="Arial" charset="0"/>
              </a:rPr>
              <a:t>fibroblasts</a:t>
            </a:r>
            <a:r>
              <a:rPr lang="hu-HU" sz="1200" dirty="0">
                <a:latin typeface="Arial" charset="0"/>
              </a:rPr>
              <a:t>. </a:t>
            </a:r>
            <a:r>
              <a:rPr lang="hu-HU" sz="1200" dirty="0" err="1">
                <a:latin typeface="Arial" charset="0"/>
              </a:rPr>
              <a:t>Raw</a:t>
            </a:r>
            <a:r>
              <a:rPr lang="hu-HU" sz="1200" dirty="0">
                <a:latin typeface="Arial" charset="0"/>
              </a:rPr>
              <a:t> </a:t>
            </a:r>
            <a:r>
              <a:rPr lang="hu-HU" sz="1200" dirty="0" err="1">
                <a:latin typeface="Arial" charset="0"/>
              </a:rPr>
              <a:t>microarray</a:t>
            </a:r>
            <a:endParaRPr lang="hu-HU" sz="1200" dirty="0">
              <a:latin typeface="Arial" charset="0"/>
            </a:endParaRPr>
          </a:p>
          <a:p>
            <a:r>
              <a:rPr lang="hu-HU" sz="1200" dirty="0" err="1">
                <a:latin typeface="Arial" charset="0"/>
              </a:rPr>
              <a:t>images</a:t>
            </a:r>
            <a:r>
              <a:rPr lang="hu-HU" sz="1200" dirty="0">
                <a:latin typeface="Arial" charset="0"/>
              </a:rPr>
              <a:t> </a:t>
            </a:r>
            <a:r>
              <a:rPr lang="hu-HU" sz="1200" dirty="0" err="1">
                <a:latin typeface="Arial" charset="0"/>
              </a:rPr>
              <a:t>shown</a:t>
            </a:r>
            <a:r>
              <a:rPr lang="hu-HU" sz="1200" dirty="0">
                <a:latin typeface="Arial" charset="0"/>
              </a:rPr>
              <a:t> </a:t>
            </a:r>
            <a:r>
              <a:rPr lang="hu-HU" sz="1200" dirty="0" err="1">
                <a:latin typeface="Arial" charset="0"/>
              </a:rPr>
              <a:t>above</a:t>
            </a:r>
            <a:r>
              <a:rPr lang="hu-HU" sz="1200" dirty="0">
                <a:latin typeface="Arial" charset="0"/>
              </a:rPr>
              <a:t> </a:t>
            </a:r>
            <a:r>
              <a:rPr lang="hu-HU" sz="1200" dirty="0" err="1">
                <a:latin typeface="Arial" charset="0"/>
              </a:rPr>
              <a:t>indicate</a:t>
            </a:r>
            <a:r>
              <a:rPr lang="hu-HU" sz="1200" dirty="0">
                <a:latin typeface="Arial" charset="0"/>
              </a:rPr>
              <a:t> RNA </a:t>
            </a:r>
            <a:r>
              <a:rPr lang="hu-HU" sz="1200" dirty="0" err="1">
                <a:latin typeface="Arial" charset="0"/>
              </a:rPr>
              <a:t>expression</a:t>
            </a:r>
            <a:r>
              <a:rPr lang="hu-HU" sz="1200" dirty="0">
                <a:latin typeface="Arial" charset="0"/>
              </a:rPr>
              <a:t> </a:t>
            </a:r>
            <a:r>
              <a:rPr lang="hu-HU" sz="1200" dirty="0" err="1">
                <a:latin typeface="Arial" charset="0"/>
              </a:rPr>
              <a:t>level</a:t>
            </a:r>
            <a:r>
              <a:rPr lang="hu-HU" sz="1200" dirty="0">
                <a:latin typeface="Arial" charset="0"/>
              </a:rPr>
              <a:t>.</a:t>
            </a:r>
          </a:p>
          <a:p>
            <a:r>
              <a:rPr lang="hu-HU" sz="1200" dirty="0">
                <a:latin typeface="Arial" charset="0"/>
              </a:rPr>
              <a:t>(E) Immunofluorescence of HoxA13 protein </a:t>
            </a:r>
            <a:r>
              <a:rPr lang="hu-HU" sz="1200" dirty="0" err="1">
                <a:latin typeface="Arial" charset="0"/>
              </a:rPr>
              <a:t>expression</a:t>
            </a:r>
            <a:r>
              <a:rPr lang="hu-HU" sz="1200" dirty="0">
                <a:latin typeface="Arial" charset="0"/>
              </a:rPr>
              <a:t> in </a:t>
            </a:r>
            <a:r>
              <a:rPr lang="hu-HU" sz="1200" dirty="0" err="1">
                <a:latin typeface="Arial" charset="0"/>
              </a:rPr>
              <a:t>foreskin</a:t>
            </a:r>
            <a:r>
              <a:rPr lang="hu-HU" sz="1200" dirty="0">
                <a:latin typeface="Arial" charset="0"/>
              </a:rPr>
              <a:t> </a:t>
            </a:r>
            <a:r>
              <a:rPr lang="hu-HU" sz="1200" dirty="0" err="1">
                <a:latin typeface="Arial" charset="0"/>
              </a:rPr>
              <a:t>tissue</a:t>
            </a:r>
            <a:r>
              <a:rPr lang="hu-HU" sz="1200" dirty="0">
                <a:latin typeface="Arial" charset="0"/>
              </a:rPr>
              <a:t> </a:t>
            </a:r>
            <a:r>
              <a:rPr lang="hu-HU" sz="1200" dirty="0" err="1">
                <a:latin typeface="Arial" charset="0"/>
              </a:rPr>
              <a:t>sections</a:t>
            </a:r>
            <a:r>
              <a:rPr lang="hu-HU" sz="1200" dirty="0">
                <a:latin typeface="Arial" charset="0"/>
              </a:rPr>
              <a:t>. </a:t>
            </a:r>
            <a:r>
              <a:rPr lang="hu-HU" sz="1200" dirty="0" err="1">
                <a:latin typeface="Arial" charset="0"/>
              </a:rPr>
              <a:t>Nuclei</a:t>
            </a:r>
            <a:r>
              <a:rPr lang="hu-HU" sz="1200" dirty="0">
                <a:latin typeface="Arial" charset="0"/>
              </a:rPr>
              <a:t> </a:t>
            </a:r>
            <a:r>
              <a:rPr lang="hu-HU" sz="1200" dirty="0" err="1">
                <a:latin typeface="Arial" charset="0"/>
              </a:rPr>
              <a:t>are</a:t>
            </a:r>
            <a:r>
              <a:rPr lang="hu-HU" sz="1200" dirty="0">
                <a:latin typeface="Arial" charset="0"/>
              </a:rPr>
              <a:t> </a:t>
            </a:r>
            <a:r>
              <a:rPr lang="hu-HU" sz="1200" dirty="0" err="1">
                <a:latin typeface="Arial" charset="0"/>
              </a:rPr>
              <a:t>highlighted</a:t>
            </a:r>
            <a:r>
              <a:rPr lang="hu-HU" sz="1200" dirty="0">
                <a:latin typeface="Arial" charset="0"/>
              </a:rPr>
              <a:t> </a:t>
            </a:r>
            <a:r>
              <a:rPr lang="hu-HU" sz="1200" dirty="0" err="1">
                <a:latin typeface="Arial" charset="0"/>
              </a:rPr>
              <a:t>by</a:t>
            </a:r>
            <a:r>
              <a:rPr lang="hu-HU" sz="1200" dirty="0">
                <a:latin typeface="Arial" charset="0"/>
              </a:rPr>
              <a:t> DAPI </a:t>
            </a:r>
            <a:r>
              <a:rPr lang="hu-HU" sz="1200" dirty="0" err="1">
                <a:latin typeface="Arial" charset="0"/>
              </a:rPr>
              <a:t>staining</a:t>
            </a:r>
            <a:r>
              <a:rPr lang="hu-HU" sz="1200" dirty="0">
                <a:latin typeface="Arial" charset="0"/>
              </a:rPr>
              <a:t>.</a:t>
            </a:r>
          </a:p>
        </p:txBody>
      </p:sp>
    </p:spTree>
    <p:extLst>
      <p:ext uri="{BB962C8B-B14F-4D97-AF65-F5344CB8AC3E}">
        <p14:creationId xmlns:p14="http://schemas.microsoft.com/office/powerpoint/2010/main" val="36569962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7" name="Picture 4" descr="lars1"/>
          <p:cNvPicPr>
            <a:picLocks noChangeAspect="1" noChangeArrowheads="1"/>
          </p:cNvPicPr>
          <p:nvPr/>
        </p:nvPicPr>
        <p:blipFill>
          <a:blip r:embed="rId3" cstate="print"/>
          <a:srcRect/>
          <a:stretch>
            <a:fillRect/>
          </a:stretch>
        </p:blipFill>
        <p:spPr bwMode="auto">
          <a:xfrm>
            <a:off x="0" y="1143000"/>
            <a:ext cx="9144000" cy="5715000"/>
          </a:xfrm>
          <a:prstGeom prst="rect">
            <a:avLst/>
          </a:prstGeom>
          <a:noFill/>
          <a:ln w="9525">
            <a:noFill/>
            <a:miter lim="800000"/>
            <a:headEnd/>
            <a:tailEnd/>
          </a:ln>
        </p:spPr>
      </p:pic>
      <p:sp>
        <p:nvSpPr>
          <p:cNvPr id="326658" name="Text Box 6"/>
          <p:cNvSpPr txBox="1">
            <a:spLocks noChangeArrowheads="1"/>
          </p:cNvSpPr>
          <p:nvPr/>
        </p:nvSpPr>
        <p:spPr bwMode="auto">
          <a:xfrm>
            <a:off x="6227763" y="0"/>
            <a:ext cx="2916237" cy="274638"/>
          </a:xfrm>
          <a:prstGeom prst="rect">
            <a:avLst/>
          </a:prstGeom>
          <a:noFill/>
          <a:ln w="9525">
            <a:noFill/>
            <a:miter lim="800000"/>
            <a:headEnd/>
            <a:tailEnd/>
          </a:ln>
        </p:spPr>
        <p:txBody>
          <a:bodyPr>
            <a:spAutoFit/>
          </a:bodyPr>
          <a:lstStyle/>
          <a:p>
            <a:pPr eaLnBrk="0" hangingPunct="0">
              <a:spcBef>
                <a:spcPct val="50000"/>
              </a:spcBef>
            </a:pPr>
            <a:r>
              <a:rPr lang="hu-HU" sz="1200" dirty="0" err="1"/>
              <a:t>Larsen</a:t>
            </a:r>
            <a:r>
              <a:rPr lang="hu-HU" sz="1200" dirty="0"/>
              <a:t> Human </a:t>
            </a:r>
            <a:r>
              <a:rPr lang="hu-HU" sz="1200" dirty="0" err="1"/>
              <a:t>Embryology</a:t>
            </a:r>
            <a:r>
              <a:rPr lang="hu-HU" sz="1200" dirty="0"/>
              <a:t> 4thed, 2009</a:t>
            </a:r>
          </a:p>
        </p:txBody>
      </p:sp>
    </p:spTree>
    <p:extLst>
      <p:ext uri="{BB962C8B-B14F-4D97-AF65-F5344CB8AC3E}">
        <p14:creationId xmlns:p14="http://schemas.microsoft.com/office/powerpoint/2010/main" val="13744503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2"/>
          <p:cNvSpPr>
            <a:spLocks noGrp="1" noChangeArrowheads="1"/>
          </p:cNvSpPr>
          <p:nvPr>
            <p:ph type="title"/>
          </p:nvPr>
        </p:nvSpPr>
        <p:spPr/>
        <p:txBody>
          <a:bodyPr/>
          <a:lstStyle/>
          <a:p>
            <a:r>
              <a:rPr lang="hu-HU" sz="4000" dirty="0" err="1" smtClean="0">
                <a:latin typeface="Arial" charset="0"/>
              </a:rPr>
              <a:t>Was</a:t>
            </a:r>
            <a:r>
              <a:rPr lang="hu-HU" sz="4000" dirty="0" smtClean="0">
                <a:latin typeface="Arial" charset="0"/>
              </a:rPr>
              <a:t> </a:t>
            </a:r>
            <a:r>
              <a:rPr lang="hu-HU" sz="4000" dirty="0" err="1" smtClean="0">
                <a:latin typeface="Arial" charset="0"/>
              </a:rPr>
              <a:t>wird</a:t>
            </a:r>
            <a:r>
              <a:rPr lang="hu-HU" sz="4000" dirty="0" smtClean="0">
                <a:latin typeface="Arial" charset="0"/>
              </a:rPr>
              <a:t> </a:t>
            </a:r>
            <a:r>
              <a:rPr lang="hu-HU" sz="4000" dirty="0" err="1" smtClean="0">
                <a:latin typeface="Arial" charset="0"/>
              </a:rPr>
              <a:t>durch</a:t>
            </a:r>
            <a:r>
              <a:rPr lang="hu-HU" sz="4000" dirty="0" smtClean="0">
                <a:latin typeface="Arial" charset="0"/>
              </a:rPr>
              <a:t> </a:t>
            </a:r>
            <a:r>
              <a:rPr lang="hu-HU" sz="4000" dirty="0" err="1" smtClean="0">
                <a:latin typeface="Arial" charset="0"/>
              </a:rPr>
              <a:t>Hox-Gene</a:t>
            </a:r>
            <a:r>
              <a:rPr lang="hu-HU" sz="4000" dirty="0" smtClean="0">
                <a:latin typeface="Arial" charset="0"/>
              </a:rPr>
              <a:t> </a:t>
            </a:r>
            <a:r>
              <a:rPr lang="hu-HU" sz="4000" dirty="0" err="1" smtClean="0">
                <a:latin typeface="Arial" charset="0"/>
              </a:rPr>
              <a:t>kodiert</a:t>
            </a:r>
            <a:r>
              <a:rPr lang="hu-HU" sz="4000" dirty="0" smtClean="0">
                <a:latin typeface="Arial" charset="0"/>
              </a:rPr>
              <a:t>?</a:t>
            </a:r>
          </a:p>
        </p:txBody>
      </p:sp>
      <p:sp>
        <p:nvSpPr>
          <p:cNvPr id="331778" name="Rectangle 3"/>
          <p:cNvSpPr>
            <a:spLocks noGrp="1" noChangeArrowheads="1"/>
          </p:cNvSpPr>
          <p:nvPr>
            <p:ph type="body" idx="1"/>
          </p:nvPr>
        </p:nvSpPr>
        <p:spPr/>
        <p:txBody>
          <a:bodyPr/>
          <a:lstStyle/>
          <a:p>
            <a:pPr>
              <a:lnSpc>
                <a:spcPct val="90000"/>
              </a:lnSpc>
            </a:pPr>
            <a:r>
              <a:rPr lang="hu-HU" sz="2800" dirty="0" smtClean="0">
                <a:latin typeface="Arial" charset="0"/>
              </a:rPr>
              <a:t>Die Hox </a:t>
            </a:r>
            <a:r>
              <a:rPr lang="hu-HU" sz="2800" dirty="0" err="1" smtClean="0">
                <a:latin typeface="Arial" charset="0"/>
              </a:rPr>
              <a:t>Proteine</a:t>
            </a:r>
            <a:r>
              <a:rPr lang="hu-HU" sz="2800" dirty="0" smtClean="0">
                <a:latin typeface="Arial" charset="0"/>
              </a:rPr>
              <a:t>, die </a:t>
            </a:r>
            <a:r>
              <a:rPr lang="hu-HU" sz="2800" dirty="0" err="1" smtClean="0">
                <a:latin typeface="Arial" charset="0"/>
              </a:rPr>
              <a:t>spezifische</a:t>
            </a:r>
            <a:r>
              <a:rPr lang="hu-HU" sz="2800" dirty="0" smtClean="0">
                <a:latin typeface="Arial" charset="0"/>
              </a:rPr>
              <a:t> </a:t>
            </a:r>
            <a:r>
              <a:rPr lang="hu-HU" sz="2800" dirty="0" err="1" smtClean="0">
                <a:latin typeface="Arial" charset="0"/>
              </a:rPr>
              <a:t>Transkriptionsfaktoren</a:t>
            </a:r>
            <a:r>
              <a:rPr lang="hu-HU" sz="2800" dirty="0" smtClean="0">
                <a:latin typeface="Arial" charset="0"/>
              </a:rPr>
              <a:t> </a:t>
            </a:r>
            <a:r>
              <a:rPr lang="hu-HU" sz="2800" dirty="0" err="1" smtClean="0">
                <a:latin typeface="Arial" charset="0"/>
              </a:rPr>
              <a:t>sind</a:t>
            </a:r>
            <a:endParaRPr lang="hu-HU" sz="2800" dirty="0" smtClean="0">
              <a:latin typeface="Arial" charset="0"/>
            </a:endParaRPr>
          </a:p>
          <a:p>
            <a:pPr>
              <a:lnSpc>
                <a:spcPct val="90000"/>
              </a:lnSpc>
            </a:pPr>
            <a:r>
              <a:rPr lang="hu-HU" sz="2800" dirty="0" err="1" smtClean="0">
                <a:latin typeface="Arial" charset="0"/>
              </a:rPr>
              <a:t>Homeodomän</a:t>
            </a:r>
            <a:r>
              <a:rPr lang="hu-HU" sz="2800" dirty="0" smtClean="0">
                <a:latin typeface="Arial" charset="0"/>
              </a:rPr>
              <a:t>: </a:t>
            </a:r>
            <a:r>
              <a:rPr lang="hu-HU" sz="2800" dirty="0" err="1" smtClean="0">
                <a:latin typeface="Arial" charset="0"/>
              </a:rPr>
              <a:t>ist</a:t>
            </a:r>
            <a:r>
              <a:rPr lang="hu-HU" sz="2800" dirty="0" smtClean="0">
                <a:latin typeface="Arial" charset="0"/>
              </a:rPr>
              <a:t> </a:t>
            </a:r>
            <a:r>
              <a:rPr lang="hu-HU" sz="2800" dirty="0" err="1" smtClean="0">
                <a:latin typeface="Arial" charset="0"/>
              </a:rPr>
              <a:t>ihr</a:t>
            </a:r>
            <a:r>
              <a:rPr lang="hu-HU" sz="2800" dirty="0" smtClean="0">
                <a:latin typeface="Arial" charset="0"/>
              </a:rPr>
              <a:t> </a:t>
            </a:r>
            <a:r>
              <a:rPr lang="hu-HU" sz="2800" dirty="0" err="1" smtClean="0">
                <a:latin typeface="Arial" charset="0"/>
              </a:rPr>
              <a:t>DNS-Bindungsdomän</a:t>
            </a:r>
            <a:r>
              <a:rPr lang="hu-HU" sz="2800" dirty="0" smtClean="0">
                <a:latin typeface="Arial" charset="0"/>
              </a:rPr>
              <a:t> </a:t>
            </a:r>
            <a:br>
              <a:rPr lang="hu-HU" sz="2800" dirty="0" smtClean="0">
                <a:latin typeface="Arial" charset="0"/>
              </a:rPr>
            </a:br>
            <a:endParaRPr lang="hu-HU" sz="2800" dirty="0" smtClean="0">
              <a:latin typeface="Arial" charset="0"/>
            </a:endParaRPr>
          </a:p>
          <a:p>
            <a:pPr>
              <a:lnSpc>
                <a:spcPct val="90000"/>
              </a:lnSpc>
            </a:pPr>
            <a:endParaRPr lang="hu-HU" sz="2800" dirty="0" smtClean="0">
              <a:latin typeface="Arial" charset="0"/>
            </a:endParaRPr>
          </a:p>
        </p:txBody>
      </p:sp>
    </p:spTree>
    <p:extLst>
      <p:ext uri="{BB962C8B-B14F-4D97-AF65-F5344CB8AC3E}">
        <p14:creationId xmlns:p14="http://schemas.microsoft.com/office/powerpoint/2010/main" val="4225952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6"/>
          <p:cNvSpPr>
            <a:spLocks noGrp="1" noChangeArrowheads="1"/>
          </p:cNvSpPr>
          <p:nvPr>
            <p:ph type="title" idx="4294967295"/>
          </p:nvPr>
        </p:nvSpPr>
        <p:spPr>
          <a:xfrm>
            <a:off x="685800" y="609600"/>
            <a:ext cx="7772400" cy="803176"/>
          </a:xfrm>
        </p:spPr>
        <p:txBody>
          <a:bodyPr/>
          <a:lstStyle/>
          <a:p>
            <a:r>
              <a:rPr lang="hu-HU" dirty="0" err="1" smtClean="0">
                <a:latin typeface="Arial" pitchFamily="34" charset="0"/>
                <a:cs typeface="Arial" pitchFamily="34" charset="0"/>
              </a:rPr>
              <a:t>Homeodomän</a:t>
            </a:r>
            <a:endParaRPr lang="hu-HU" dirty="0" smtClean="0">
              <a:latin typeface="Arial" pitchFamily="34" charset="0"/>
              <a:cs typeface="Arial" pitchFamily="34" charset="0"/>
            </a:endParaRPr>
          </a:p>
        </p:txBody>
      </p:sp>
      <p:sp>
        <p:nvSpPr>
          <p:cNvPr id="333826" name="Rectangle 7"/>
          <p:cNvSpPr>
            <a:spLocks noGrp="1" noChangeArrowheads="1"/>
          </p:cNvSpPr>
          <p:nvPr>
            <p:ph type="body" idx="4294967295"/>
          </p:nvPr>
        </p:nvSpPr>
        <p:spPr/>
        <p:txBody>
          <a:bodyPr/>
          <a:lstStyle/>
          <a:p>
            <a:r>
              <a:rPr lang="hu-HU" sz="2400" b="1" dirty="0" err="1" smtClean="0">
                <a:solidFill>
                  <a:srgbClr val="C00000"/>
                </a:solidFill>
                <a:latin typeface="Arial" pitchFamily="34" charset="0"/>
                <a:cs typeface="Arial" pitchFamily="34" charset="0"/>
              </a:rPr>
              <a:t>Homeobox</a:t>
            </a:r>
            <a:r>
              <a:rPr lang="hu-HU" sz="2400" dirty="0" smtClean="0">
                <a:latin typeface="Arial" pitchFamily="34" charset="0"/>
                <a:cs typeface="Arial" pitchFamily="34" charset="0"/>
              </a:rPr>
              <a:t>: 180 </a:t>
            </a:r>
            <a:r>
              <a:rPr lang="hu-HU" sz="2400" dirty="0" err="1" smtClean="0">
                <a:latin typeface="Arial" pitchFamily="34" charset="0"/>
                <a:cs typeface="Arial" pitchFamily="34" charset="0"/>
              </a:rPr>
              <a:t>Bp</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im</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Gen</a:t>
            </a:r>
            <a:endParaRPr lang="hu-HU" sz="2400" dirty="0" smtClean="0">
              <a:latin typeface="Arial" pitchFamily="34" charset="0"/>
              <a:cs typeface="Arial" pitchFamily="34" charset="0"/>
            </a:endParaRPr>
          </a:p>
          <a:p>
            <a:r>
              <a:rPr lang="hu-HU" sz="2400" b="1" dirty="0" err="1" smtClean="0">
                <a:solidFill>
                  <a:srgbClr val="C00000"/>
                </a:solidFill>
                <a:latin typeface="Arial" pitchFamily="34" charset="0"/>
                <a:cs typeface="Arial" pitchFamily="34" charset="0"/>
              </a:rPr>
              <a:t>Homeodomän</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bindet</a:t>
            </a:r>
            <a:r>
              <a:rPr lang="hu-HU" sz="2400" dirty="0" smtClean="0">
                <a:latin typeface="Arial" pitchFamily="34" charset="0"/>
                <a:cs typeface="Arial" pitchFamily="34" charset="0"/>
              </a:rPr>
              <a:t> DNS und </a:t>
            </a:r>
            <a:r>
              <a:rPr lang="hu-HU" sz="2400" dirty="0" err="1" smtClean="0">
                <a:latin typeface="Arial" pitchFamily="34" charset="0"/>
                <a:cs typeface="Arial" pitchFamily="34" charset="0"/>
              </a:rPr>
              <a:t>besteht</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aus</a:t>
            </a:r>
            <a:r>
              <a:rPr lang="hu-HU" sz="2400" dirty="0" smtClean="0">
                <a:latin typeface="Arial" pitchFamily="34" charset="0"/>
                <a:cs typeface="Arial" pitchFamily="34" charset="0"/>
              </a:rPr>
              <a:t> 60AS (</a:t>
            </a:r>
            <a:r>
              <a:rPr lang="hu-HU" sz="2400" dirty="0" err="1" smtClean="0">
                <a:latin typeface="Arial" pitchFamily="34" charset="0"/>
                <a:cs typeface="Arial" pitchFamily="34" charset="0"/>
              </a:rPr>
              <a:t>Konservativ</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intraspezies</a:t>
            </a:r>
            <a:r>
              <a:rPr lang="hu-HU" sz="2400" dirty="0" smtClean="0">
                <a:latin typeface="Arial" pitchFamily="34" charset="0"/>
                <a:cs typeface="Arial" pitchFamily="34" charset="0"/>
              </a:rPr>
              <a:t> und </a:t>
            </a:r>
            <a:r>
              <a:rPr lang="hu-HU" sz="2400" dirty="0" err="1" smtClean="0">
                <a:latin typeface="Arial" pitchFamily="34" charset="0"/>
                <a:cs typeface="Arial" pitchFamily="34" charset="0"/>
              </a:rPr>
              <a:t>interspezies</a:t>
            </a:r>
            <a:r>
              <a:rPr lang="hu-HU" sz="2400" dirty="0" smtClean="0">
                <a:latin typeface="Arial" pitchFamily="34" charset="0"/>
                <a:cs typeface="Arial" pitchFamily="34" charset="0"/>
              </a:rPr>
              <a:t>)</a:t>
            </a:r>
          </a:p>
          <a:p>
            <a:r>
              <a:rPr lang="hu-HU" sz="2400" dirty="0" err="1" smtClean="0">
                <a:latin typeface="Arial" pitchFamily="34" charset="0"/>
                <a:cs typeface="Arial" pitchFamily="34" charset="0"/>
              </a:rPr>
              <a:t>Homeodomän</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enthält</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drei</a:t>
            </a:r>
            <a:r>
              <a:rPr lang="hu-HU" sz="2400" dirty="0" smtClean="0">
                <a:latin typeface="Arial" pitchFamily="34" charset="0"/>
                <a:cs typeface="Arial" pitchFamily="34" charset="0"/>
              </a:rPr>
              <a:t> </a:t>
            </a:r>
            <a:r>
              <a:rPr lang="hu-HU" sz="2400" dirty="0" err="1" smtClean="0">
                <a:latin typeface="Symbol" pitchFamily="18" charset="2"/>
                <a:cs typeface="Arial" pitchFamily="34" charset="0"/>
              </a:rPr>
              <a:t>a</a:t>
            </a:r>
            <a:r>
              <a:rPr lang="hu-HU" sz="2400" dirty="0" err="1" smtClean="0">
                <a:latin typeface="Arial" pitchFamily="34" charset="0"/>
                <a:cs typeface="Arial" pitchFamily="34" charset="0"/>
              </a:rPr>
              <a:t>-Helix</a:t>
            </a:r>
            <a:r>
              <a:rPr lang="hu-HU" sz="2400" dirty="0" smtClean="0">
                <a:latin typeface="Arial" pitchFamily="34" charset="0"/>
                <a:cs typeface="Arial" pitchFamily="34" charset="0"/>
              </a:rPr>
              <a:t>: </a:t>
            </a:r>
            <a:br>
              <a:rPr lang="hu-HU" sz="2400" dirty="0" smtClean="0">
                <a:latin typeface="Arial" pitchFamily="34" charset="0"/>
                <a:cs typeface="Arial" pitchFamily="34" charset="0"/>
              </a:rPr>
            </a:br>
            <a:r>
              <a:rPr lang="hu-HU" sz="2400" b="1" dirty="0" smtClean="0">
                <a:latin typeface="Arial" pitchFamily="34" charset="0"/>
                <a:cs typeface="Arial" pitchFamily="34" charset="0"/>
              </a:rPr>
              <a:t>Helix1 - </a:t>
            </a:r>
            <a:r>
              <a:rPr lang="hu-HU" sz="2400" b="1" dirty="0" err="1" smtClean="0">
                <a:latin typeface="Arial" pitchFamily="34" charset="0"/>
                <a:cs typeface="Arial" pitchFamily="34" charset="0"/>
              </a:rPr>
              <a:t>loop</a:t>
            </a:r>
            <a:r>
              <a:rPr lang="hu-HU" sz="2400" b="1" dirty="0" smtClean="0">
                <a:latin typeface="Arial" pitchFamily="34" charset="0"/>
                <a:cs typeface="Arial" pitchFamily="34" charset="0"/>
              </a:rPr>
              <a:t> -  Helix2 - </a:t>
            </a:r>
            <a:r>
              <a:rPr lang="hu-HU" sz="2400" b="1" dirty="0" err="1" smtClean="0">
                <a:latin typeface="Arial" pitchFamily="34" charset="0"/>
                <a:cs typeface="Arial" pitchFamily="34" charset="0"/>
              </a:rPr>
              <a:t>turn</a:t>
            </a:r>
            <a:r>
              <a:rPr lang="hu-HU" sz="2400" b="1" dirty="0" smtClean="0">
                <a:latin typeface="Arial" pitchFamily="34" charset="0"/>
                <a:cs typeface="Arial" pitchFamily="34" charset="0"/>
              </a:rPr>
              <a:t> - Helix3 </a:t>
            </a:r>
            <a:br>
              <a:rPr lang="hu-HU" sz="2400" b="1" dirty="0" smtClean="0">
                <a:latin typeface="Arial" pitchFamily="34" charset="0"/>
                <a:cs typeface="Arial" pitchFamily="34" charset="0"/>
              </a:rPr>
            </a:br>
            <a:r>
              <a:rPr lang="hu-HU" sz="2400" b="1" dirty="0" smtClean="0">
                <a:latin typeface="Arial" pitchFamily="34" charset="0"/>
                <a:cs typeface="Arial" pitchFamily="34" charset="0"/>
              </a:rPr>
              <a:t>Helix2 und Helix3 </a:t>
            </a:r>
            <a:r>
              <a:rPr lang="hu-HU" sz="2400" dirty="0" err="1" smtClean="0">
                <a:latin typeface="Arial" pitchFamily="34" charset="0"/>
                <a:cs typeface="Arial" pitchFamily="34" charset="0"/>
              </a:rPr>
              <a:t>sind</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durch</a:t>
            </a:r>
            <a:r>
              <a:rPr lang="hu-HU" sz="2400" dirty="0" smtClean="0">
                <a:latin typeface="Arial" pitchFamily="34" charset="0"/>
                <a:cs typeface="Arial" pitchFamily="34" charset="0"/>
              </a:rPr>
              <a:t> den „</a:t>
            </a:r>
            <a:r>
              <a:rPr lang="hu-HU" sz="2400" dirty="0" err="1" smtClean="0">
                <a:latin typeface="Arial" pitchFamily="34" charset="0"/>
                <a:cs typeface="Arial" pitchFamily="34" charset="0"/>
              </a:rPr>
              <a:t>Turn</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getrennt</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vgl</a:t>
            </a:r>
            <a:r>
              <a:rPr lang="hu-HU" sz="2400" dirty="0" smtClean="0">
                <a:latin typeface="Arial" pitchFamily="34" charset="0"/>
                <a:cs typeface="Arial" pitchFamily="34" charset="0"/>
              </a:rPr>
              <a:t>. Hox </a:t>
            </a:r>
            <a:r>
              <a:rPr lang="hu-HU" sz="2400" dirty="0" err="1" smtClean="0">
                <a:latin typeface="Arial" pitchFamily="34" charset="0"/>
                <a:cs typeface="Arial" pitchFamily="34" charset="0"/>
              </a:rPr>
              <a:t>Proteine</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gehören</a:t>
            </a:r>
            <a:r>
              <a:rPr lang="hu-HU" sz="2400" dirty="0" smtClean="0">
                <a:latin typeface="Arial" pitchFamily="34" charset="0"/>
                <a:cs typeface="Arial" pitchFamily="34" charset="0"/>
              </a:rPr>
              <a:t> den </a:t>
            </a:r>
            <a:r>
              <a:rPr lang="hu-HU" sz="2400" dirty="0" err="1" smtClean="0">
                <a:latin typeface="Arial" pitchFamily="34" charset="0"/>
                <a:cs typeface="Arial" pitchFamily="34" charset="0"/>
              </a:rPr>
              <a:t>Helix-Turn-Helix</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Typ</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TF-en</a:t>
            </a:r>
            <a:r>
              <a:rPr lang="hu-HU" sz="2400" dirty="0" smtClean="0">
                <a:latin typeface="Arial" pitchFamily="34" charset="0"/>
                <a:cs typeface="Arial" pitchFamily="34" charset="0"/>
              </a:rPr>
              <a:t>)</a:t>
            </a:r>
          </a:p>
          <a:p>
            <a:r>
              <a:rPr lang="hu-HU" sz="2400" dirty="0" smtClean="0">
                <a:latin typeface="Arial" pitchFamily="34" charset="0"/>
                <a:cs typeface="Arial" pitchFamily="34" charset="0"/>
              </a:rPr>
              <a:t>Helix3: </a:t>
            </a:r>
            <a:r>
              <a:rPr lang="hu-HU" sz="2400" dirty="0" err="1" smtClean="0">
                <a:latin typeface="Arial" pitchFamily="34" charset="0"/>
                <a:cs typeface="Arial" pitchFamily="34" charset="0"/>
              </a:rPr>
              <a:t>DNS-recognition</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helix</a:t>
            </a:r>
            <a:endParaRPr lang="hu-HU" sz="2400" dirty="0" smtClean="0">
              <a:latin typeface="Arial" pitchFamily="34" charset="0"/>
              <a:cs typeface="Arial" pitchFamily="34" charset="0"/>
            </a:endParaRPr>
          </a:p>
          <a:p>
            <a:r>
              <a:rPr lang="hu-HU" sz="2400" dirty="0" err="1" smtClean="0">
                <a:latin typeface="Arial" pitchFamily="34" charset="0"/>
                <a:cs typeface="Arial" pitchFamily="34" charset="0"/>
              </a:rPr>
              <a:t>Sequenzspezifizität</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ist</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aber</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nicht</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sehr</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hoch</a:t>
            </a:r>
            <a:r>
              <a:rPr lang="hu-HU" sz="2400" dirty="0" smtClean="0">
                <a:latin typeface="Arial" pitchFamily="34" charset="0"/>
                <a:cs typeface="Arial" pitchFamily="34" charset="0"/>
              </a:rPr>
              <a:t>!</a:t>
            </a:r>
          </a:p>
          <a:p>
            <a:endParaRPr lang="hu-HU" sz="2400" dirty="0" smtClean="0"/>
          </a:p>
        </p:txBody>
      </p:sp>
    </p:spTree>
    <p:extLst>
      <p:ext uri="{BB962C8B-B14F-4D97-AF65-F5344CB8AC3E}">
        <p14:creationId xmlns:p14="http://schemas.microsoft.com/office/powerpoint/2010/main" val="1910243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Grp="1" noChangeArrowheads="1"/>
          </p:cNvSpPr>
          <p:nvPr>
            <p:ph type="title" idx="4294967295"/>
          </p:nvPr>
        </p:nvSpPr>
        <p:spPr>
          <a:xfrm>
            <a:off x="685800" y="260648"/>
            <a:ext cx="7772400" cy="936104"/>
          </a:xfrm>
        </p:spPr>
        <p:txBody>
          <a:bodyPr>
            <a:normAutofit fontScale="90000"/>
          </a:bodyPr>
          <a:lstStyle/>
          <a:p>
            <a:r>
              <a:rPr lang="hu-HU" sz="3200" b="1" dirty="0" err="1" smtClean="0">
                <a:latin typeface="Arial" pitchFamily="34" charset="0"/>
                <a:cs typeface="Arial" pitchFamily="34" charset="0"/>
              </a:rPr>
              <a:t>Hox-Genegruppen</a:t>
            </a:r>
            <a:r>
              <a:rPr lang="hu-HU" sz="3200" b="1" dirty="0" smtClean="0">
                <a:latin typeface="Arial" pitchFamily="34" charset="0"/>
                <a:cs typeface="Arial" pitchFamily="34" charset="0"/>
              </a:rPr>
              <a:t> (</a:t>
            </a:r>
            <a:r>
              <a:rPr lang="hu-HU" sz="3200" b="1" dirty="0" err="1" smtClean="0">
                <a:latin typeface="Arial" pitchFamily="34" charset="0"/>
                <a:cs typeface="Arial" pitchFamily="34" charset="0"/>
              </a:rPr>
              <a:t>Hox-Clustern</a:t>
            </a:r>
            <a:r>
              <a:rPr lang="hu-HU" sz="3200" b="1" dirty="0" smtClean="0">
                <a:latin typeface="Arial" pitchFamily="34" charset="0"/>
                <a:cs typeface="Arial" pitchFamily="34" charset="0"/>
              </a:rPr>
              <a:t>) der </a:t>
            </a:r>
            <a:r>
              <a:rPr lang="hu-HU" sz="3200" b="1" dirty="0" err="1" smtClean="0">
                <a:latin typeface="Arial" pitchFamily="34" charset="0"/>
                <a:cs typeface="Arial" pitchFamily="34" charset="0"/>
              </a:rPr>
              <a:t>Säugetieren</a:t>
            </a:r>
            <a:endParaRPr lang="hu-HU" sz="3200" b="1" dirty="0" smtClean="0">
              <a:latin typeface="Arial" pitchFamily="34" charset="0"/>
              <a:cs typeface="Arial" pitchFamily="34" charset="0"/>
            </a:endParaRPr>
          </a:p>
        </p:txBody>
      </p:sp>
      <p:sp>
        <p:nvSpPr>
          <p:cNvPr id="234498" name="Rectangle 3"/>
          <p:cNvSpPr>
            <a:spLocks noGrp="1" noChangeArrowheads="1"/>
          </p:cNvSpPr>
          <p:nvPr>
            <p:ph type="body" idx="4294967295"/>
          </p:nvPr>
        </p:nvSpPr>
        <p:spPr>
          <a:xfrm>
            <a:off x="685800" y="1412776"/>
            <a:ext cx="7772400" cy="4683224"/>
          </a:xfrm>
        </p:spPr>
        <p:txBody>
          <a:bodyPr/>
          <a:lstStyle/>
          <a:p>
            <a:r>
              <a:rPr lang="hu-HU" sz="2400" dirty="0" err="1" smtClean="0">
                <a:latin typeface="Arial" pitchFamily="34" charset="0"/>
                <a:cs typeface="Arial" pitchFamily="34" charset="0"/>
              </a:rPr>
              <a:t>Hox-Cluster</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eine</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Gruppe</a:t>
            </a:r>
            <a:r>
              <a:rPr lang="hu-HU" sz="2400" dirty="0" smtClean="0">
                <a:latin typeface="Arial" pitchFamily="34" charset="0"/>
                <a:cs typeface="Arial" pitchFamily="34" charset="0"/>
              </a:rPr>
              <a:t> der Hox </a:t>
            </a:r>
            <a:r>
              <a:rPr lang="hu-HU" sz="2400" dirty="0" err="1" smtClean="0">
                <a:latin typeface="Arial" pitchFamily="34" charset="0"/>
                <a:cs typeface="Arial" pitchFamily="34" charset="0"/>
              </a:rPr>
              <a:t>Gene</a:t>
            </a:r>
            <a:r>
              <a:rPr lang="hu-HU" sz="2400" dirty="0" smtClean="0">
                <a:latin typeface="Arial" pitchFamily="34" charset="0"/>
                <a:cs typeface="Arial" pitchFamily="34" charset="0"/>
              </a:rPr>
              <a:t> </a:t>
            </a:r>
            <a:r>
              <a:rPr lang="hu-HU" sz="2400" b="1" dirty="0" smtClean="0">
                <a:solidFill>
                  <a:srgbClr val="C00000"/>
                </a:solidFill>
                <a:latin typeface="Arial" pitchFamily="34" charset="0"/>
                <a:cs typeface="Arial" pitchFamily="34" charset="0"/>
              </a:rPr>
              <a:t>an </a:t>
            </a:r>
            <a:r>
              <a:rPr lang="hu-HU" sz="2400" b="1" dirty="0" err="1" smtClean="0">
                <a:solidFill>
                  <a:srgbClr val="C00000"/>
                </a:solidFill>
                <a:latin typeface="Arial" pitchFamily="34" charset="0"/>
                <a:cs typeface="Arial" pitchFamily="34" charset="0"/>
              </a:rPr>
              <a:t>einer</a:t>
            </a:r>
            <a:r>
              <a:rPr lang="hu-HU" sz="2400" b="1" dirty="0" smtClean="0">
                <a:solidFill>
                  <a:srgbClr val="C00000"/>
                </a:solidFill>
                <a:latin typeface="Arial" pitchFamily="34" charset="0"/>
                <a:cs typeface="Arial" pitchFamily="34" charset="0"/>
              </a:rPr>
              <a:t> </a:t>
            </a:r>
            <a:r>
              <a:rPr lang="hu-HU" sz="2400" b="1" dirty="0" err="1" smtClean="0">
                <a:solidFill>
                  <a:srgbClr val="C00000"/>
                </a:solidFill>
                <a:latin typeface="Arial" pitchFamily="34" charset="0"/>
                <a:cs typeface="Arial" pitchFamily="34" charset="0"/>
              </a:rPr>
              <a:t>Chromosome</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Drosi</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besitzt</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ein</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Cluster</a:t>
            </a:r>
            <a:r>
              <a:rPr lang="hu-HU" sz="2400" dirty="0" smtClean="0">
                <a:latin typeface="Arial" pitchFamily="34" charset="0"/>
                <a:cs typeface="Arial" pitchFamily="34" charset="0"/>
              </a:rPr>
              <a:t>.</a:t>
            </a:r>
          </a:p>
          <a:p>
            <a:r>
              <a:rPr lang="hu-HU" sz="2400" dirty="0" err="1" smtClean="0">
                <a:latin typeface="Arial" pitchFamily="34" charset="0"/>
                <a:cs typeface="Arial" pitchFamily="34" charset="0"/>
              </a:rPr>
              <a:t>Maus</a:t>
            </a:r>
            <a:r>
              <a:rPr lang="hu-HU" sz="2400" dirty="0" smtClean="0">
                <a:latin typeface="Arial" pitchFamily="34" charset="0"/>
                <a:cs typeface="Arial" pitchFamily="34" charset="0"/>
              </a:rPr>
              <a:t> und </a:t>
            </a:r>
            <a:r>
              <a:rPr lang="hu-HU" sz="2400" b="1" dirty="0" err="1" smtClean="0">
                <a:solidFill>
                  <a:srgbClr val="C00000"/>
                </a:solidFill>
                <a:latin typeface="Arial" pitchFamily="34" charset="0"/>
                <a:cs typeface="Arial" pitchFamily="34" charset="0"/>
              </a:rPr>
              <a:t>Mensch</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besitzen</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vier</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Hox-Gene</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Cluster</a:t>
            </a:r>
            <a:r>
              <a:rPr lang="hu-HU" sz="2400" dirty="0" smtClean="0">
                <a:latin typeface="Arial" pitchFamily="34" charset="0"/>
                <a:cs typeface="Arial" pitchFamily="34" charset="0"/>
              </a:rPr>
              <a:t> an </a:t>
            </a:r>
            <a:r>
              <a:rPr lang="hu-HU" sz="2400" dirty="0" err="1" smtClean="0">
                <a:latin typeface="Arial" pitchFamily="34" charset="0"/>
                <a:cs typeface="Arial" pitchFamily="34" charset="0"/>
              </a:rPr>
              <a:t>vier</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Chromosomen</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Hier</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jede</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Gruppe</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enthält</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homologe</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Gene</a:t>
            </a:r>
            <a:r>
              <a:rPr lang="hu-HU" sz="2400" dirty="0" smtClean="0">
                <a:latin typeface="Arial" pitchFamily="34" charset="0"/>
                <a:cs typeface="Arial" pitchFamily="34" charset="0"/>
              </a:rPr>
              <a:t> mit der Drosophila </a:t>
            </a:r>
            <a:r>
              <a:rPr lang="hu-HU" sz="2400" dirty="0" err="1" smtClean="0">
                <a:latin typeface="Arial" pitchFamily="34" charset="0"/>
                <a:cs typeface="Arial" pitchFamily="34" charset="0"/>
              </a:rPr>
              <a:t>Hox-Gene</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Also</a:t>
            </a:r>
            <a:r>
              <a:rPr lang="hu-HU" sz="2400" dirty="0" smtClean="0">
                <a:latin typeface="Arial" pitchFamily="34" charset="0"/>
                <a:cs typeface="Arial" pitchFamily="34" charset="0"/>
              </a:rPr>
              <a:t>, es </a:t>
            </a:r>
            <a:r>
              <a:rPr lang="hu-HU" sz="2400" dirty="0" err="1" smtClean="0">
                <a:latin typeface="Arial" pitchFamily="34" charset="0"/>
                <a:cs typeface="Arial" pitchFamily="34" charset="0"/>
              </a:rPr>
              <a:t>sieht</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so</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aus</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das</a:t>
            </a:r>
            <a:r>
              <a:rPr lang="hu-HU" sz="2400" dirty="0" smtClean="0">
                <a:latin typeface="Arial" pitchFamily="34" charset="0"/>
                <a:cs typeface="Arial" pitchFamily="34" charset="0"/>
              </a:rPr>
              <a:t> die </a:t>
            </a:r>
            <a:r>
              <a:rPr lang="hu-HU" sz="2400" dirty="0" err="1" smtClean="0">
                <a:latin typeface="Arial" pitchFamily="34" charset="0"/>
                <a:cs typeface="Arial" pitchFamily="34" charset="0"/>
              </a:rPr>
              <a:t>einzige</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Hox-Cluster</a:t>
            </a:r>
            <a:r>
              <a:rPr lang="hu-HU" sz="2400" dirty="0" smtClean="0">
                <a:latin typeface="Arial" pitchFamily="34" charset="0"/>
                <a:cs typeface="Arial" pitchFamily="34" charset="0"/>
              </a:rPr>
              <a:t> der </a:t>
            </a:r>
            <a:r>
              <a:rPr lang="hu-HU" sz="2400" dirty="0" err="1" smtClean="0">
                <a:latin typeface="Arial" pitchFamily="34" charset="0"/>
                <a:cs typeface="Arial" pitchFamily="34" charset="0"/>
              </a:rPr>
              <a:t>Drosi</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wurde</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verviert</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während</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Evolution</a:t>
            </a:r>
            <a:r>
              <a:rPr lang="hu-HU" sz="2400" dirty="0" smtClean="0">
                <a:latin typeface="Arial" pitchFamily="34" charset="0"/>
                <a:cs typeface="Arial" pitchFamily="34" charset="0"/>
              </a:rPr>
              <a:t>.</a:t>
            </a:r>
          </a:p>
          <a:p>
            <a:r>
              <a:rPr lang="hu-HU" sz="2400" dirty="0" smtClean="0">
                <a:latin typeface="Arial" pitchFamily="34" charset="0"/>
                <a:cs typeface="Arial" pitchFamily="34" charset="0"/>
              </a:rPr>
              <a:t>Die </a:t>
            </a:r>
            <a:r>
              <a:rPr lang="hu-HU" sz="2400" dirty="0" err="1" smtClean="0">
                <a:latin typeface="Arial" pitchFamily="34" charset="0"/>
                <a:cs typeface="Arial" pitchFamily="34" charset="0"/>
              </a:rPr>
              <a:t>einzelnen</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Gene</a:t>
            </a:r>
            <a:r>
              <a:rPr lang="hu-HU" sz="2400" dirty="0" smtClean="0">
                <a:latin typeface="Arial" pitchFamily="34" charset="0"/>
                <a:cs typeface="Arial" pitchFamily="34" charset="0"/>
              </a:rPr>
              <a:t> der </a:t>
            </a:r>
            <a:r>
              <a:rPr lang="hu-HU" sz="2400" dirty="0" err="1" smtClean="0">
                <a:latin typeface="Arial" pitchFamily="34" charset="0"/>
                <a:cs typeface="Arial" pitchFamily="34" charset="0"/>
              </a:rPr>
              <a:t>höheren</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Tieren</a:t>
            </a:r>
            <a:r>
              <a:rPr lang="hu-HU" sz="2400" dirty="0" smtClean="0">
                <a:latin typeface="Arial" pitchFamily="34" charset="0"/>
                <a:cs typeface="Arial" pitchFamily="34" charset="0"/>
              </a:rPr>
              <a:t>, die </a:t>
            </a:r>
            <a:r>
              <a:rPr lang="hu-HU" sz="2400" dirty="0" err="1" smtClean="0">
                <a:latin typeface="Arial" pitchFamily="34" charset="0"/>
                <a:cs typeface="Arial" pitchFamily="34" charset="0"/>
              </a:rPr>
              <a:t>Homolog</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sind</a:t>
            </a:r>
            <a:r>
              <a:rPr lang="hu-HU" sz="2400" dirty="0" smtClean="0">
                <a:latin typeface="Arial" pitchFamily="34" charset="0"/>
                <a:cs typeface="Arial" pitchFamily="34" charset="0"/>
              </a:rPr>
              <a:t> mit </a:t>
            </a:r>
            <a:r>
              <a:rPr lang="hu-HU" sz="2400" dirty="0" err="1" smtClean="0">
                <a:latin typeface="Arial" pitchFamily="34" charset="0"/>
                <a:cs typeface="Arial" pitchFamily="34" charset="0"/>
              </a:rPr>
              <a:t>einem</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bestimmten</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Drosi</a:t>
            </a:r>
            <a:r>
              <a:rPr lang="hu-HU" sz="2400" dirty="0" smtClean="0">
                <a:latin typeface="Arial" pitchFamily="34" charset="0"/>
                <a:cs typeface="Arial" pitchFamily="34" charset="0"/>
              </a:rPr>
              <a:t> Hox </a:t>
            </a:r>
            <a:r>
              <a:rPr lang="hu-HU" sz="2400" dirty="0" err="1" smtClean="0">
                <a:latin typeface="Arial" pitchFamily="34" charset="0"/>
                <a:cs typeface="Arial" pitchFamily="34" charset="0"/>
              </a:rPr>
              <a:t>Gen</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sind</a:t>
            </a:r>
            <a:r>
              <a:rPr lang="hu-HU" sz="2400" dirty="0" smtClean="0">
                <a:latin typeface="Arial" pitchFamily="34" charset="0"/>
                <a:cs typeface="Arial" pitchFamily="34" charset="0"/>
              </a:rPr>
              <a:t> die </a:t>
            </a:r>
            <a:r>
              <a:rPr lang="hu-HU" sz="2400" dirty="0" err="1" smtClean="0">
                <a:latin typeface="Arial" pitchFamily="34" charset="0"/>
                <a:cs typeface="Arial" pitchFamily="34" charset="0"/>
              </a:rPr>
              <a:t>Paralogen</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zB</a:t>
            </a:r>
            <a:r>
              <a:rPr lang="hu-HU" sz="2400" dirty="0" smtClean="0">
                <a:latin typeface="Arial" pitchFamily="34" charset="0"/>
                <a:cs typeface="Arial" pitchFamily="34" charset="0"/>
              </a:rPr>
              <a:t>: HoxA6, HoxB6 und HoxC6 </a:t>
            </a:r>
            <a:r>
              <a:rPr lang="hu-HU" sz="2400" dirty="0" err="1" smtClean="0">
                <a:latin typeface="Arial" pitchFamily="34" charset="0"/>
                <a:cs typeface="Arial" pitchFamily="34" charset="0"/>
              </a:rPr>
              <a:t>bilden</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eine</a:t>
            </a:r>
            <a:r>
              <a:rPr lang="hu-HU" sz="2400" dirty="0" smtClean="0">
                <a:latin typeface="Arial" pitchFamily="34" charset="0"/>
                <a:cs typeface="Arial" pitchFamily="34" charset="0"/>
              </a:rPr>
              <a:t> </a:t>
            </a:r>
            <a:r>
              <a:rPr lang="hu-HU" sz="2400" b="1" dirty="0" err="1" smtClean="0">
                <a:solidFill>
                  <a:srgbClr val="C00000"/>
                </a:solidFill>
                <a:latin typeface="Arial" pitchFamily="34" charset="0"/>
                <a:cs typeface="Arial" pitchFamily="34" charset="0"/>
              </a:rPr>
              <a:t>paraloge</a:t>
            </a:r>
            <a:r>
              <a:rPr lang="hu-HU" sz="2400" b="1" dirty="0" smtClean="0">
                <a:solidFill>
                  <a:srgbClr val="C00000"/>
                </a:solidFill>
                <a:latin typeface="Arial" pitchFamily="34" charset="0"/>
                <a:cs typeface="Arial" pitchFamily="34" charset="0"/>
              </a:rPr>
              <a:t> </a:t>
            </a:r>
            <a:r>
              <a:rPr lang="hu-HU" sz="2400" b="1" dirty="0" err="1" smtClean="0">
                <a:solidFill>
                  <a:srgbClr val="C00000"/>
                </a:solidFill>
                <a:latin typeface="Arial" pitchFamily="34" charset="0"/>
                <a:cs typeface="Arial" pitchFamily="34" charset="0"/>
              </a:rPr>
              <a:t>Gruppe</a:t>
            </a:r>
            <a:r>
              <a:rPr lang="hu-HU" sz="2400" dirty="0" smtClean="0">
                <a:solidFill>
                  <a:srgbClr val="C00000"/>
                </a:solidFill>
                <a:latin typeface="Arial" pitchFamily="34" charset="0"/>
                <a:cs typeface="Arial" pitchFamily="34" charset="0"/>
              </a:rPr>
              <a:t> </a:t>
            </a:r>
            <a:r>
              <a:rPr lang="hu-HU" sz="2400" dirty="0" smtClean="0">
                <a:latin typeface="Arial" pitchFamily="34" charset="0"/>
                <a:cs typeface="Arial" pitchFamily="34" charset="0"/>
              </a:rPr>
              <a:t>(und </a:t>
            </a:r>
            <a:r>
              <a:rPr lang="hu-HU" sz="2400" dirty="0" err="1" smtClean="0">
                <a:latin typeface="Arial" pitchFamily="34" charset="0"/>
                <a:cs typeface="Arial" pitchFamily="34" charset="0"/>
              </a:rPr>
              <a:t>sie</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sind</a:t>
            </a:r>
            <a:r>
              <a:rPr lang="hu-HU" sz="2400" dirty="0" smtClean="0">
                <a:latin typeface="Arial" pitchFamily="34" charset="0"/>
                <a:cs typeface="Arial" pitchFamily="34" charset="0"/>
              </a:rPr>
              <a:t> </a:t>
            </a:r>
            <a:r>
              <a:rPr lang="hu-HU" sz="2400" b="1" dirty="0" err="1" smtClean="0">
                <a:solidFill>
                  <a:srgbClr val="C00000"/>
                </a:solidFill>
                <a:latin typeface="Arial" pitchFamily="34" charset="0"/>
                <a:cs typeface="Arial" pitchFamily="34" charset="0"/>
              </a:rPr>
              <a:t>homolog</a:t>
            </a:r>
            <a:r>
              <a:rPr lang="hu-HU" sz="2400" dirty="0" smtClean="0">
                <a:latin typeface="Arial" pitchFamily="34" charset="0"/>
                <a:cs typeface="Arial" pitchFamily="34" charset="0"/>
              </a:rPr>
              <a:t> mit </a:t>
            </a:r>
            <a:r>
              <a:rPr lang="hu-HU" sz="2400" dirty="0" err="1" smtClean="0">
                <a:latin typeface="Arial" pitchFamily="34" charset="0"/>
                <a:cs typeface="Arial" pitchFamily="34" charset="0"/>
              </a:rPr>
              <a:t>dem</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Antennapedia</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Gen</a:t>
            </a:r>
            <a:r>
              <a:rPr lang="hu-HU" sz="2400" dirty="0" smtClean="0">
                <a:latin typeface="Arial" pitchFamily="34" charset="0"/>
                <a:cs typeface="Arial" pitchFamily="34" charset="0"/>
              </a:rPr>
              <a:t>).</a:t>
            </a:r>
          </a:p>
        </p:txBody>
      </p:sp>
    </p:spTree>
    <p:extLst>
      <p:ext uri="{BB962C8B-B14F-4D97-AF65-F5344CB8AC3E}">
        <p14:creationId xmlns:p14="http://schemas.microsoft.com/office/powerpoint/2010/main" val="10057045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Szövegdoboz 3"/>
          <p:cNvSpPr txBox="1">
            <a:spLocks noChangeArrowheads="1"/>
          </p:cNvSpPr>
          <p:nvPr/>
        </p:nvSpPr>
        <p:spPr bwMode="auto">
          <a:xfrm>
            <a:off x="395288" y="4868863"/>
            <a:ext cx="7056437" cy="1816100"/>
          </a:xfrm>
          <a:prstGeom prst="rect">
            <a:avLst/>
          </a:prstGeom>
          <a:noFill/>
          <a:ln w="9525">
            <a:noFill/>
            <a:miter lim="800000"/>
            <a:headEnd/>
            <a:tailEnd/>
          </a:ln>
        </p:spPr>
        <p:txBody>
          <a:bodyPr>
            <a:spAutoFit/>
          </a:bodyPr>
          <a:lstStyle/>
          <a:p>
            <a:pPr eaLnBrk="0" hangingPunct="0"/>
            <a:r>
              <a:rPr lang="en-US" sz="1400" b="1">
                <a:latin typeface="Arial" charset="0"/>
                <a:cs typeface="Arial" charset="0"/>
              </a:rPr>
              <a:t>Structure of HOX (A). Domains of murine HOXD4. Scale drawing indicates the linker (L) separating the YPWM motif (Y) from the homeodomain (HD). Thick black lines denote positions of the activation domain (activation), a region that inhibits trimer formation with PBX and MEIS partners (trimer inhibition), an extreme N-terminal domain conserved among many HOX proteins (conserved), regions just C-terminal to the homeodomain and in the N-terminal arm that define the specificity of DFD function (specificity), and two domains conserved among DFD and fourth paralog HOX proteins (Dfd). </a:t>
            </a:r>
            <a:endParaRPr lang="de-DE" sz="1400" b="1">
              <a:latin typeface="Arial" charset="0"/>
              <a:cs typeface="Arial" charset="0"/>
            </a:endParaRPr>
          </a:p>
        </p:txBody>
      </p:sp>
      <p:grpSp>
        <p:nvGrpSpPr>
          <p:cNvPr id="7" name="Csoportba foglalás 6"/>
          <p:cNvGrpSpPr/>
          <p:nvPr/>
        </p:nvGrpSpPr>
        <p:grpSpPr>
          <a:xfrm>
            <a:off x="3059832" y="188640"/>
            <a:ext cx="5800725" cy="2649537"/>
            <a:chOff x="684213" y="620713"/>
            <a:chExt cx="5800725" cy="2649537"/>
          </a:xfrm>
        </p:grpSpPr>
        <p:pic>
          <p:nvPicPr>
            <p:cNvPr id="332802" name="Picture 2"/>
            <p:cNvPicPr>
              <a:picLocks noChangeAspect="1" noChangeArrowheads="1"/>
            </p:cNvPicPr>
            <p:nvPr/>
          </p:nvPicPr>
          <p:blipFill>
            <a:blip r:embed="rId3" cstate="print"/>
            <a:srcRect/>
            <a:stretch>
              <a:fillRect/>
            </a:stretch>
          </p:blipFill>
          <p:spPr bwMode="auto">
            <a:xfrm>
              <a:off x="684213" y="620713"/>
              <a:ext cx="5800725" cy="2649537"/>
            </a:xfrm>
            <a:prstGeom prst="rect">
              <a:avLst/>
            </a:prstGeom>
            <a:noFill/>
            <a:ln w="9525">
              <a:noFill/>
              <a:miter lim="800000"/>
              <a:headEnd/>
              <a:tailEnd/>
            </a:ln>
          </p:spPr>
        </p:pic>
        <p:sp>
          <p:nvSpPr>
            <p:cNvPr id="332803" name="Szövegdoboz 6"/>
            <p:cNvSpPr txBox="1">
              <a:spLocks noChangeArrowheads="1"/>
            </p:cNvSpPr>
            <p:nvPr/>
          </p:nvSpPr>
          <p:spPr bwMode="auto">
            <a:xfrm>
              <a:off x="900113" y="1125538"/>
              <a:ext cx="863600" cy="306387"/>
            </a:xfrm>
            <a:prstGeom prst="rect">
              <a:avLst/>
            </a:prstGeom>
            <a:noFill/>
            <a:ln w="9525">
              <a:noFill/>
              <a:miter lim="800000"/>
              <a:headEnd/>
              <a:tailEnd/>
            </a:ln>
          </p:spPr>
          <p:txBody>
            <a:bodyPr>
              <a:spAutoFit/>
            </a:bodyPr>
            <a:lstStyle/>
            <a:p>
              <a:pPr eaLnBrk="0" hangingPunct="0"/>
              <a:r>
                <a:rPr lang="hu-HU" sz="1400" b="1">
                  <a:latin typeface="Arial" charset="0"/>
                  <a:cs typeface="Arial" charset="0"/>
                </a:rPr>
                <a:t>N-term</a:t>
              </a:r>
              <a:endParaRPr lang="de-DE" sz="1400" b="1">
                <a:latin typeface="Arial" charset="0"/>
                <a:cs typeface="Arial" charset="0"/>
              </a:endParaRPr>
            </a:p>
          </p:txBody>
        </p:sp>
        <p:sp>
          <p:nvSpPr>
            <p:cNvPr id="332804" name="Szövegdoboz 7"/>
            <p:cNvSpPr txBox="1">
              <a:spLocks noChangeArrowheads="1"/>
            </p:cNvSpPr>
            <p:nvPr/>
          </p:nvSpPr>
          <p:spPr bwMode="auto">
            <a:xfrm>
              <a:off x="5435600" y="1128713"/>
              <a:ext cx="865188" cy="307975"/>
            </a:xfrm>
            <a:prstGeom prst="rect">
              <a:avLst/>
            </a:prstGeom>
            <a:noFill/>
            <a:ln w="9525">
              <a:noFill/>
              <a:miter lim="800000"/>
              <a:headEnd/>
              <a:tailEnd/>
            </a:ln>
          </p:spPr>
          <p:txBody>
            <a:bodyPr>
              <a:spAutoFit/>
            </a:bodyPr>
            <a:lstStyle/>
            <a:p>
              <a:pPr eaLnBrk="0" hangingPunct="0"/>
              <a:r>
                <a:rPr lang="hu-HU" sz="1400" b="1">
                  <a:latin typeface="Arial" charset="0"/>
                  <a:cs typeface="Arial" charset="0"/>
                </a:rPr>
                <a:t>C-term</a:t>
              </a:r>
              <a:endParaRPr lang="de-DE" sz="1400" b="1">
                <a:latin typeface="Arial" charset="0"/>
                <a:cs typeface="Arial" charset="0"/>
              </a:endParaRPr>
            </a:p>
          </p:txBody>
        </p:sp>
      </p:grpSp>
      <p:sp>
        <p:nvSpPr>
          <p:cNvPr id="332806" name="Text Box 7"/>
          <p:cNvSpPr txBox="1">
            <a:spLocks noChangeArrowheads="1"/>
          </p:cNvSpPr>
          <p:nvPr/>
        </p:nvSpPr>
        <p:spPr bwMode="auto">
          <a:xfrm>
            <a:off x="251520" y="2852936"/>
            <a:ext cx="8892480" cy="2031325"/>
          </a:xfrm>
          <a:prstGeom prst="rect">
            <a:avLst/>
          </a:prstGeom>
          <a:noFill/>
          <a:ln w="9525">
            <a:noFill/>
            <a:miter lim="800000"/>
            <a:headEnd/>
            <a:tailEnd/>
          </a:ln>
        </p:spPr>
        <p:txBody>
          <a:bodyPr wrap="square">
            <a:spAutoFit/>
          </a:bodyPr>
          <a:lstStyle/>
          <a:p>
            <a:pPr eaLnBrk="0" hangingPunct="0">
              <a:spcBef>
                <a:spcPct val="50000"/>
              </a:spcBef>
            </a:pPr>
            <a:r>
              <a:rPr lang="hu-HU" sz="1800" dirty="0" err="1">
                <a:latin typeface="Arial" charset="0"/>
              </a:rPr>
              <a:t>Struktur</a:t>
            </a:r>
            <a:r>
              <a:rPr lang="hu-HU" sz="1800" dirty="0">
                <a:latin typeface="Arial" charset="0"/>
              </a:rPr>
              <a:t> </a:t>
            </a:r>
            <a:r>
              <a:rPr lang="hu-HU" sz="1800" dirty="0" err="1">
                <a:latin typeface="Arial" charset="0"/>
              </a:rPr>
              <a:t>eines</a:t>
            </a:r>
            <a:r>
              <a:rPr lang="hu-HU" sz="1800" dirty="0">
                <a:latin typeface="Arial" charset="0"/>
              </a:rPr>
              <a:t> Hox </a:t>
            </a:r>
            <a:r>
              <a:rPr lang="hu-HU" sz="1800" dirty="0" err="1">
                <a:latin typeface="Arial" charset="0"/>
              </a:rPr>
              <a:t>Proteins</a:t>
            </a:r>
            <a:r>
              <a:rPr lang="hu-HU" sz="1800" dirty="0">
                <a:latin typeface="Arial" charset="0"/>
              </a:rPr>
              <a:t>:</a:t>
            </a:r>
          </a:p>
          <a:p>
            <a:pPr eaLnBrk="0" hangingPunct="0">
              <a:spcBef>
                <a:spcPct val="50000"/>
              </a:spcBef>
            </a:pPr>
            <a:r>
              <a:rPr lang="hu-HU" sz="1800" dirty="0">
                <a:latin typeface="Arial" charset="0"/>
              </a:rPr>
              <a:t>HD: </a:t>
            </a:r>
            <a:r>
              <a:rPr lang="hu-HU" sz="1800" dirty="0" err="1">
                <a:latin typeface="Arial" charset="0"/>
              </a:rPr>
              <a:t>Homeodomän</a:t>
            </a:r>
            <a:r>
              <a:rPr lang="hu-HU" sz="1800" dirty="0">
                <a:latin typeface="Arial" charset="0"/>
              </a:rPr>
              <a:t>, 60 </a:t>
            </a:r>
            <a:r>
              <a:rPr lang="hu-HU" sz="1800" dirty="0" err="1">
                <a:latin typeface="Arial" charset="0"/>
              </a:rPr>
              <a:t>Aminosäure</a:t>
            </a:r>
            <a:r>
              <a:rPr lang="hu-HU" sz="1800" dirty="0">
                <a:latin typeface="Arial" charset="0"/>
              </a:rPr>
              <a:t>, </a:t>
            </a:r>
            <a:r>
              <a:rPr lang="hu-HU" sz="1800" dirty="0" err="1">
                <a:latin typeface="Arial" charset="0"/>
              </a:rPr>
              <a:t>kodiert</a:t>
            </a:r>
            <a:r>
              <a:rPr lang="hu-HU" sz="1800" dirty="0">
                <a:latin typeface="Arial" charset="0"/>
              </a:rPr>
              <a:t> </a:t>
            </a:r>
            <a:r>
              <a:rPr lang="hu-HU" sz="1800" dirty="0" err="1">
                <a:latin typeface="Arial" charset="0"/>
              </a:rPr>
              <a:t>durch</a:t>
            </a:r>
            <a:r>
              <a:rPr lang="hu-HU" sz="1800" dirty="0">
                <a:latin typeface="Arial" charset="0"/>
              </a:rPr>
              <a:t> </a:t>
            </a:r>
            <a:r>
              <a:rPr lang="hu-HU" sz="1800" dirty="0" err="1">
                <a:latin typeface="Arial" charset="0"/>
              </a:rPr>
              <a:t>Homeobox</a:t>
            </a:r>
            <a:r>
              <a:rPr lang="hu-HU" sz="1800" dirty="0">
                <a:latin typeface="Arial" charset="0"/>
              </a:rPr>
              <a:t> </a:t>
            </a:r>
            <a:r>
              <a:rPr lang="hu-HU" sz="1800" dirty="0" err="1">
                <a:latin typeface="Arial" charset="0"/>
              </a:rPr>
              <a:t>im</a:t>
            </a:r>
            <a:r>
              <a:rPr lang="hu-HU" sz="1800" dirty="0">
                <a:latin typeface="Arial" charset="0"/>
              </a:rPr>
              <a:t> Hox </a:t>
            </a:r>
            <a:r>
              <a:rPr lang="hu-HU" sz="1800" dirty="0" err="1" smtClean="0">
                <a:latin typeface="Arial" charset="0"/>
              </a:rPr>
              <a:t>Gen</a:t>
            </a:r>
            <a:endParaRPr lang="hu-HU" sz="1800" dirty="0" smtClean="0">
              <a:latin typeface="Arial" charset="0"/>
            </a:endParaRPr>
          </a:p>
          <a:p>
            <a:pPr eaLnBrk="0" hangingPunct="0">
              <a:spcBef>
                <a:spcPct val="50000"/>
              </a:spcBef>
            </a:pPr>
            <a:r>
              <a:rPr lang="hu-HU" sz="1800" dirty="0" smtClean="0">
                <a:latin typeface="Arial" charset="0"/>
              </a:rPr>
              <a:t>L: </a:t>
            </a:r>
            <a:r>
              <a:rPr lang="hu-HU" sz="1800" dirty="0" err="1" smtClean="0">
                <a:latin typeface="Arial" charset="0"/>
              </a:rPr>
              <a:t>Linker</a:t>
            </a:r>
            <a:r>
              <a:rPr lang="hu-HU" sz="1800" dirty="0" smtClean="0">
                <a:latin typeface="Arial" charset="0"/>
              </a:rPr>
              <a:t> </a:t>
            </a:r>
            <a:r>
              <a:rPr lang="hu-HU" sz="1800" dirty="0" err="1" smtClean="0">
                <a:latin typeface="Arial" charset="0"/>
              </a:rPr>
              <a:t>Region</a:t>
            </a:r>
            <a:endParaRPr lang="hu-HU" sz="1800" dirty="0" smtClean="0">
              <a:latin typeface="Arial" charset="0"/>
            </a:endParaRPr>
          </a:p>
          <a:p>
            <a:pPr eaLnBrk="0" hangingPunct="0">
              <a:spcBef>
                <a:spcPct val="50000"/>
              </a:spcBef>
            </a:pPr>
            <a:r>
              <a:rPr lang="hu-HU" sz="1800" dirty="0" smtClean="0">
                <a:latin typeface="Arial" charset="0"/>
              </a:rPr>
              <a:t>Y: </a:t>
            </a:r>
            <a:r>
              <a:rPr lang="hu-HU" sz="1800" dirty="0" err="1" smtClean="0">
                <a:latin typeface="Arial" charset="0"/>
              </a:rPr>
              <a:t>Hexapeptide</a:t>
            </a:r>
            <a:r>
              <a:rPr lang="hu-HU" sz="1800" dirty="0" smtClean="0">
                <a:latin typeface="Arial" charset="0"/>
              </a:rPr>
              <a:t> (</a:t>
            </a:r>
            <a:r>
              <a:rPr lang="hu-HU" sz="1800" dirty="0" err="1" smtClean="0">
                <a:latin typeface="Arial" charset="0"/>
              </a:rPr>
              <a:t>siehe</a:t>
            </a:r>
            <a:r>
              <a:rPr lang="hu-HU" sz="1800" dirty="0" smtClean="0">
                <a:latin typeface="Arial" charset="0"/>
              </a:rPr>
              <a:t> </a:t>
            </a:r>
            <a:r>
              <a:rPr lang="hu-HU" sz="1800" dirty="0" err="1" smtClean="0">
                <a:latin typeface="Arial" charset="0"/>
              </a:rPr>
              <a:t>später</a:t>
            </a:r>
            <a:r>
              <a:rPr lang="hu-HU" sz="1800" dirty="0" smtClean="0">
                <a:latin typeface="Arial" charset="0"/>
              </a:rPr>
              <a:t>), </a:t>
            </a:r>
            <a:r>
              <a:rPr lang="hu-HU" sz="1800" dirty="0" err="1" smtClean="0">
                <a:latin typeface="Arial" charset="0"/>
              </a:rPr>
              <a:t>aber</a:t>
            </a:r>
            <a:r>
              <a:rPr lang="hu-HU" sz="1800" dirty="0" smtClean="0">
                <a:latin typeface="Arial" charset="0"/>
              </a:rPr>
              <a:t> </a:t>
            </a:r>
            <a:r>
              <a:rPr lang="hu-HU" sz="1800" dirty="0" err="1" smtClean="0">
                <a:latin typeface="Arial" charset="0"/>
              </a:rPr>
              <a:t>auch</a:t>
            </a:r>
            <a:r>
              <a:rPr lang="hu-HU" sz="1800" dirty="0" smtClean="0">
                <a:latin typeface="Arial" charset="0"/>
              </a:rPr>
              <a:t> </a:t>
            </a:r>
            <a:r>
              <a:rPr lang="hu-HU" sz="1800" dirty="0" err="1" smtClean="0">
                <a:latin typeface="Arial" charset="0"/>
              </a:rPr>
              <a:t>YPWM-Motiv</a:t>
            </a:r>
            <a:r>
              <a:rPr lang="hu-HU" sz="1800" dirty="0" smtClean="0">
                <a:latin typeface="Arial" charset="0"/>
              </a:rPr>
              <a:t> </a:t>
            </a:r>
            <a:r>
              <a:rPr lang="hu-HU" sz="1800" dirty="0" err="1" smtClean="0">
                <a:latin typeface="Arial" charset="0"/>
              </a:rPr>
              <a:t>erwähnt</a:t>
            </a:r>
            <a:endParaRPr lang="hu-HU" sz="1800" dirty="0">
              <a:latin typeface="Arial" charset="0"/>
            </a:endParaRPr>
          </a:p>
          <a:p>
            <a:pPr eaLnBrk="0" hangingPunct="0">
              <a:spcBef>
                <a:spcPct val="50000"/>
              </a:spcBef>
            </a:pPr>
            <a:r>
              <a:rPr lang="hu-HU" sz="1800" dirty="0" smtClean="0">
                <a:latin typeface="Arial" charset="0"/>
              </a:rPr>
              <a:t>TAD: „</a:t>
            </a:r>
            <a:r>
              <a:rPr lang="hu-HU" sz="1800" dirty="0" err="1" smtClean="0">
                <a:latin typeface="Arial" charset="0"/>
              </a:rPr>
              <a:t>activation</a:t>
            </a:r>
            <a:r>
              <a:rPr lang="hu-HU" sz="1800" dirty="0" smtClean="0">
                <a:latin typeface="Arial" charset="0"/>
              </a:rPr>
              <a:t>”</a:t>
            </a:r>
            <a:endParaRPr lang="hu-HU" sz="1800" dirty="0">
              <a:latin typeface="Arial" charset="0"/>
            </a:endParaRPr>
          </a:p>
        </p:txBody>
      </p:sp>
    </p:spTree>
    <p:extLst>
      <p:ext uri="{BB962C8B-B14F-4D97-AF65-F5344CB8AC3E}">
        <p14:creationId xmlns:p14="http://schemas.microsoft.com/office/powerpoint/2010/main" val="18888663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49" name="Picture 2"/>
          <p:cNvPicPr>
            <a:picLocks noChangeAspect="1" noChangeArrowheads="1"/>
          </p:cNvPicPr>
          <p:nvPr/>
        </p:nvPicPr>
        <p:blipFill>
          <a:blip r:embed="rId3" cstate="print"/>
          <a:srcRect/>
          <a:stretch>
            <a:fillRect/>
          </a:stretch>
        </p:blipFill>
        <p:spPr bwMode="auto">
          <a:xfrm>
            <a:off x="0" y="0"/>
            <a:ext cx="9144000" cy="4648200"/>
          </a:xfrm>
          <a:prstGeom prst="rect">
            <a:avLst/>
          </a:prstGeom>
          <a:noFill/>
          <a:ln w="9525">
            <a:noFill/>
            <a:miter lim="800000"/>
            <a:headEnd/>
            <a:tailEnd/>
          </a:ln>
        </p:spPr>
      </p:pic>
      <p:pic>
        <p:nvPicPr>
          <p:cNvPr id="334851" name="Picture 4"/>
          <p:cNvPicPr>
            <a:picLocks noChangeAspect="1" noChangeArrowheads="1"/>
          </p:cNvPicPr>
          <p:nvPr/>
        </p:nvPicPr>
        <p:blipFill>
          <a:blip r:embed="rId4" cstate="print"/>
          <a:srcRect/>
          <a:stretch>
            <a:fillRect/>
          </a:stretch>
        </p:blipFill>
        <p:spPr bwMode="auto">
          <a:xfrm>
            <a:off x="0" y="5448300"/>
            <a:ext cx="9144000" cy="989013"/>
          </a:xfrm>
          <a:prstGeom prst="rect">
            <a:avLst/>
          </a:prstGeom>
          <a:noFill/>
          <a:ln w="9525">
            <a:noFill/>
            <a:miter lim="800000"/>
            <a:headEnd/>
            <a:tailEnd/>
          </a:ln>
        </p:spPr>
      </p:pic>
      <p:sp>
        <p:nvSpPr>
          <p:cNvPr id="4" name="Szövegdoboz 3"/>
          <p:cNvSpPr txBox="1"/>
          <p:nvPr/>
        </p:nvSpPr>
        <p:spPr>
          <a:xfrm>
            <a:off x="179512" y="4725144"/>
            <a:ext cx="8640960" cy="400110"/>
          </a:xfrm>
          <a:prstGeom prst="rect">
            <a:avLst/>
          </a:prstGeom>
          <a:noFill/>
        </p:spPr>
        <p:txBody>
          <a:bodyPr wrap="square" rtlCol="0">
            <a:spAutoFit/>
          </a:bodyPr>
          <a:lstStyle/>
          <a:p>
            <a:r>
              <a:rPr lang="hu-HU" sz="2000" dirty="0" err="1" smtClean="0">
                <a:latin typeface="Arial" pitchFamily="34" charset="0"/>
                <a:cs typeface="Arial" pitchFamily="34" charset="0"/>
              </a:rPr>
              <a:t>Bindung</a:t>
            </a:r>
            <a:r>
              <a:rPr lang="hu-HU" sz="2000" dirty="0" smtClean="0">
                <a:latin typeface="Arial" pitchFamily="34" charset="0"/>
                <a:cs typeface="Arial" pitchFamily="34" charset="0"/>
              </a:rPr>
              <a:t> des </a:t>
            </a:r>
            <a:r>
              <a:rPr lang="hu-HU" sz="2000" dirty="0" err="1" smtClean="0">
                <a:latin typeface="Arial" pitchFamily="34" charset="0"/>
                <a:cs typeface="Arial" pitchFamily="34" charset="0"/>
              </a:rPr>
              <a:t>Hoxmeodomäns</a:t>
            </a:r>
            <a:r>
              <a:rPr lang="hu-HU" sz="2000" dirty="0" smtClean="0">
                <a:latin typeface="Arial" pitchFamily="34" charset="0"/>
                <a:cs typeface="Arial" pitchFamily="34" charset="0"/>
              </a:rPr>
              <a:t> an der DNS (am </a:t>
            </a:r>
            <a:r>
              <a:rPr lang="hu-HU" sz="2000" dirty="0" err="1" smtClean="0">
                <a:latin typeface="Arial" pitchFamily="34" charset="0"/>
                <a:cs typeface="Arial" pitchFamily="34" charset="0"/>
              </a:rPr>
              <a:t>Beispiel</a:t>
            </a:r>
            <a:r>
              <a:rPr lang="hu-HU" sz="2000" dirty="0" smtClean="0">
                <a:latin typeface="Arial" pitchFamily="34" charset="0"/>
                <a:cs typeface="Arial" pitchFamily="34" charset="0"/>
              </a:rPr>
              <a:t> von </a:t>
            </a:r>
            <a:r>
              <a:rPr lang="hu-HU" sz="2000" dirty="0" err="1" smtClean="0">
                <a:latin typeface="Arial" pitchFamily="34" charset="0"/>
                <a:cs typeface="Arial" pitchFamily="34" charset="0"/>
              </a:rPr>
              <a:t>Antennapedia</a:t>
            </a:r>
            <a:r>
              <a:rPr lang="hu-HU" sz="2000" dirty="0" smtClean="0">
                <a:latin typeface="Arial" pitchFamily="34" charset="0"/>
                <a:cs typeface="Arial" pitchFamily="34" charset="0"/>
              </a:rPr>
              <a:t>)</a:t>
            </a:r>
            <a:endParaRPr lang="de-DE" sz="2000" dirty="0">
              <a:latin typeface="Arial" pitchFamily="34" charset="0"/>
              <a:cs typeface="Arial" pitchFamily="34" charset="0"/>
            </a:endParaRPr>
          </a:p>
        </p:txBody>
      </p:sp>
    </p:spTree>
    <p:extLst>
      <p:ext uri="{BB962C8B-B14F-4D97-AF65-F5344CB8AC3E}">
        <p14:creationId xmlns:p14="http://schemas.microsoft.com/office/powerpoint/2010/main" val="2076560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1"/>
          <p:cNvPicPr>
            <a:picLocks noChangeAspect="1" noChangeArrowheads="1"/>
          </p:cNvPicPr>
          <p:nvPr/>
        </p:nvPicPr>
        <p:blipFill>
          <a:blip r:embed="rId3" cstate="print"/>
          <a:srcRect/>
          <a:stretch>
            <a:fillRect/>
          </a:stretch>
        </p:blipFill>
        <p:spPr bwMode="auto">
          <a:xfrm>
            <a:off x="0" y="188640"/>
            <a:ext cx="9144000" cy="5192507"/>
          </a:xfrm>
          <a:prstGeom prst="rect">
            <a:avLst/>
          </a:prstGeom>
          <a:noFill/>
          <a:ln w="9525">
            <a:noFill/>
            <a:miter lim="800000"/>
            <a:headEnd/>
            <a:tailEnd/>
          </a:ln>
        </p:spPr>
      </p:pic>
      <p:sp>
        <p:nvSpPr>
          <p:cNvPr id="3" name="Szövegdoboz 2"/>
          <p:cNvSpPr txBox="1"/>
          <p:nvPr/>
        </p:nvSpPr>
        <p:spPr>
          <a:xfrm>
            <a:off x="3779912" y="5733256"/>
            <a:ext cx="2016224" cy="461665"/>
          </a:xfrm>
          <a:prstGeom prst="rect">
            <a:avLst/>
          </a:prstGeom>
          <a:noFill/>
        </p:spPr>
        <p:txBody>
          <a:bodyPr wrap="square" rtlCol="0">
            <a:spAutoFit/>
          </a:bodyPr>
          <a:lstStyle/>
          <a:p>
            <a:r>
              <a:rPr lang="hu-HU" dirty="0" err="1" smtClean="0"/>
              <a:t>Hox-Paradox</a:t>
            </a:r>
            <a:endParaRPr lang="de-DE" dirty="0"/>
          </a:p>
        </p:txBody>
      </p:sp>
    </p:spTree>
    <p:extLst>
      <p:ext uri="{BB962C8B-B14F-4D97-AF65-F5344CB8AC3E}">
        <p14:creationId xmlns:p14="http://schemas.microsoft.com/office/powerpoint/2010/main" val="6117302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3041" name="Group 7"/>
          <p:cNvGrpSpPr>
            <a:grpSpLocks/>
          </p:cNvGrpSpPr>
          <p:nvPr/>
        </p:nvGrpSpPr>
        <p:grpSpPr bwMode="auto">
          <a:xfrm>
            <a:off x="-12700" y="1577975"/>
            <a:ext cx="9156700" cy="4811713"/>
            <a:chOff x="-8" y="994"/>
            <a:chExt cx="5768" cy="3031"/>
          </a:xfrm>
        </p:grpSpPr>
        <p:pic>
          <p:nvPicPr>
            <p:cNvPr id="343045" name="Picture 4"/>
            <p:cNvPicPr>
              <a:picLocks noChangeAspect="1" noChangeArrowheads="1"/>
            </p:cNvPicPr>
            <p:nvPr/>
          </p:nvPicPr>
          <p:blipFill>
            <a:blip r:embed="rId3" cstate="print"/>
            <a:srcRect/>
            <a:stretch>
              <a:fillRect/>
            </a:stretch>
          </p:blipFill>
          <p:spPr bwMode="auto">
            <a:xfrm>
              <a:off x="0" y="994"/>
              <a:ext cx="5760" cy="1254"/>
            </a:xfrm>
            <a:prstGeom prst="rect">
              <a:avLst/>
            </a:prstGeom>
            <a:noFill/>
            <a:ln w="9525">
              <a:noFill/>
              <a:miter lim="800000"/>
              <a:headEnd/>
              <a:tailEnd/>
            </a:ln>
          </p:spPr>
        </p:pic>
        <p:pic>
          <p:nvPicPr>
            <p:cNvPr id="343046" name="Picture 5"/>
            <p:cNvPicPr>
              <a:picLocks noChangeAspect="1" noChangeArrowheads="1"/>
            </p:cNvPicPr>
            <p:nvPr/>
          </p:nvPicPr>
          <p:blipFill>
            <a:blip r:embed="rId4" cstate="print"/>
            <a:srcRect/>
            <a:stretch>
              <a:fillRect/>
            </a:stretch>
          </p:blipFill>
          <p:spPr bwMode="auto">
            <a:xfrm>
              <a:off x="0" y="3089"/>
              <a:ext cx="5760" cy="936"/>
            </a:xfrm>
            <a:prstGeom prst="rect">
              <a:avLst/>
            </a:prstGeom>
            <a:noFill/>
            <a:ln w="9525">
              <a:noFill/>
              <a:miter lim="800000"/>
              <a:headEnd/>
              <a:tailEnd/>
            </a:ln>
          </p:spPr>
        </p:pic>
        <p:sp>
          <p:nvSpPr>
            <p:cNvPr id="343047" name="Rectangle 6"/>
            <p:cNvSpPr>
              <a:spLocks noChangeArrowheads="1"/>
            </p:cNvSpPr>
            <p:nvPr/>
          </p:nvSpPr>
          <p:spPr bwMode="auto">
            <a:xfrm>
              <a:off x="-8" y="3067"/>
              <a:ext cx="5465" cy="136"/>
            </a:xfrm>
            <a:prstGeom prst="rect">
              <a:avLst/>
            </a:prstGeom>
            <a:solidFill>
              <a:schemeClr val="bg1"/>
            </a:solidFill>
            <a:ln w="9525">
              <a:noFill/>
              <a:miter lim="800000"/>
              <a:headEnd/>
              <a:tailEnd/>
            </a:ln>
          </p:spPr>
          <p:txBody>
            <a:bodyPr wrap="none" anchor="ctr"/>
            <a:lstStyle/>
            <a:p>
              <a:pPr eaLnBrk="0" hangingPunct="0"/>
              <a:endParaRPr lang="de-DE"/>
            </a:p>
          </p:txBody>
        </p:sp>
      </p:grpSp>
    </p:spTree>
    <p:extLst>
      <p:ext uri="{BB962C8B-B14F-4D97-AF65-F5344CB8AC3E}">
        <p14:creationId xmlns:p14="http://schemas.microsoft.com/office/powerpoint/2010/main" val="17684489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1"/>
          <p:cNvPicPr>
            <a:picLocks noChangeAspect="1" noChangeArrowheads="1"/>
          </p:cNvPicPr>
          <p:nvPr/>
        </p:nvPicPr>
        <p:blipFill>
          <a:blip r:embed="rId3" cstate="print"/>
          <a:srcRect/>
          <a:stretch>
            <a:fillRect/>
          </a:stretch>
        </p:blipFill>
        <p:spPr bwMode="auto">
          <a:xfrm>
            <a:off x="0" y="0"/>
            <a:ext cx="9144000" cy="5344381"/>
          </a:xfrm>
          <a:prstGeom prst="rect">
            <a:avLst/>
          </a:prstGeom>
          <a:noFill/>
          <a:ln w="9525">
            <a:noFill/>
            <a:miter lim="800000"/>
            <a:headEnd/>
            <a:tailEnd/>
          </a:ln>
        </p:spPr>
      </p:pic>
      <p:sp>
        <p:nvSpPr>
          <p:cNvPr id="3" name="Szövegdoboz 2"/>
          <p:cNvSpPr txBox="1"/>
          <p:nvPr/>
        </p:nvSpPr>
        <p:spPr>
          <a:xfrm>
            <a:off x="179512" y="5517232"/>
            <a:ext cx="8712968" cy="400110"/>
          </a:xfrm>
          <a:prstGeom prst="rect">
            <a:avLst/>
          </a:prstGeom>
          <a:noFill/>
        </p:spPr>
        <p:txBody>
          <a:bodyPr wrap="square" rtlCol="0">
            <a:spAutoFit/>
          </a:bodyPr>
          <a:lstStyle/>
          <a:p>
            <a:pPr algn="ctr"/>
            <a:r>
              <a:rPr lang="hu-HU" sz="2000" dirty="0" err="1" smtClean="0">
                <a:latin typeface="Arial" pitchFamily="34" charset="0"/>
                <a:cs typeface="Arial" pitchFamily="34" charset="0"/>
              </a:rPr>
              <a:t>Drei</a:t>
            </a:r>
            <a:r>
              <a:rPr lang="hu-HU" sz="2000" dirty="0" smtClean="0">
                <a:latin typeface="Arial" pitchFamily="34" charset="0"/>
                <a:cs typeface="Arial" pitchFamily="34" charset="0"/>
              </a:rPr>
              <a:t> </a:t>
            </a:r>
            <a:r>
              <a:rPr lang="hu-HU" sz="2000" dirty="0" err="1" smtClean="0">
                <a:latin typeface="Arial" pitchFamily="34" charset="0"/>
                <a:cs typeface="Arial" pitchFamily="34" charset="0"/>
              </a:rPr>
              <a:t>Theorien</a:t>
            </a:r>
            <a:r>
              <a:rPr lang="hu-HU" sz="2000" dirty="0" smtClean="0">
                <a:latin typeface="Arial" pitchFamily="34" charset="0"/>
                <a:cs typeface="Arial" pitchFamily="34" charset="0"/>
              </a:rPr>
              <a:t>, die </a:t>
            </a:r>
            <a:r>
              <a:rPr lang="hu-HU" sz="2000" dirty="0" err="1" smtClean="0">
                <a:latin typeface="Arial" pitchFamily="34" charset="0"/>
                <a:cs typeface="Arial" pitchFamily="34" charset="0"/>
              </a:rPr>
              <a:t>die</a:t>
            </a:r>
            <a:r>
              <a:rPr lang="hu-HU" sz="2000" dirty="0" smtClean="0">
                <a:latin typeface="Arial" pitchFamily="34" charset="0"/>
                <a:cs typeface="Arial" pitchFamily="34" charset="0"/>
              </a:rPr>
              <a:t> </a:t>
            </a:r>
            <a:r>
              <a:rPr lang="hu-HU" sz="2000" dirty="0" err="1" smtClean="0">
                <a:latin typeface="Arial" pitchFamily="34" charset="0"/>
                <a:cs typeface="Arial" pitchFamily="34" charset="0"/>
              </a:rPr>
              <a:t>Wirkung</a:t>
            </a:r>
            <a:r>
              <a:rPr lang="hu-HU" sz="2000" dirty="0" smtClean="0">
                <a:latin typeface="Arial" pitchFamily="34" charset="0"/>
                <a:cs typeface="Arial" pitchFamily="34" charset="0"/>
              </a:rPr>
              <a:t> der Hox </a:t>
            </a:r>
            <a:r>
              <a:rPr lang="hu-HU" sz="2000" dirty="0" err="1" smtClean="0">
                <a:latin typeface="Arial" pitchFamily="34" charset="0"/>
                <a:cs typeface="Arial" pitchFamily="34" charset="0"/>
              </a:rPr>
              <a:t>Proteine</a:t>
            </a:r>
            <a:r>
              <a:rPr lang="hu-HU" sz="2000" dirty="0" smtClean="0">
                <a:latin typeface="Arial" pitchFamily="34" charset="0"/>
                <a:cs typeface="Arial" pitchFamily="34" charset="0"/>
              </a:rPr>
              <a:t> </a:t>
            </a:r>
            <a:r>
              <a:rPr lang="hu-HU" sz="2000" dirty="0" err="1" smtClean="0">
                <a:latin typeface="Arial" pitchFamily="34" charset="0"/>
                <a:cs typeface="Arial" pitchFamily="34" charset="0"/>
              </a:rPr>
              <a:t>erklären</a:t>
            </a:r>
            <a:endParaRPr lang="de-DE" sz="2000" dirty="0">
              <a:latin typeface="Arial" pitchFamily="34" charset="0"/>
              <a:cs typeface="Arial" pitchFamily="34" charset="0"/>
            </a:endParaRPr>
          </a:p>
        </p:txBody>
      </p:sp>
    </p:spTree>
    <p:extLst>
      <p:ext uri="{BB962C8B-B14F-4D97-AF65-F5344CB8AC3E}">
        <p14:creationId xmlns:p14="http://schemas.microsoft.com/office/powerpoint/2010/main" val="27789129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4"/>
          <p:cNvPicPr>
            <a:picLocks noChangeAspect="1" noChangeArrowheads="1"/>
          </p:cNvPicPr>
          <p:nvPr/>
        </p:nvPicPr>
        <p:blipFill>
          <a:blip r:embed="rId3" cstate="print"/>
          <a:srcRect/>
          <a:stretch>
            <a:fillRect/>
          </a:stretch>
        </p:blipFill>
        <p:spPr bwMode="auto">
          <a:xfrm>
            <a:off x="107504" y="116632"/>
            <a:ext cx="4470400" cy="1400175"/>
          </a:xfrm>
          <a:prstGeom prst="rect">
            <a:avLst/>
          </a:prstGeom>
          <a:noFill/>
          <a:ln w="9525">
            <a:noFill/>
            <a:miter lim="800000"/>
            <a:headEnd/>
            <a:tailEnd/>
          </a:ln>
        </p:spPr>
      </p:pic>
      <p:pic>
        <p:nvPicPr>
          <p:cNvPr id="350209" name="Picture 1"/>
          <p:cNvPicPr>
            <a:picLocks noChangeAspect="1" noChangeArrowheads="1"/>
          </p:cNvPicPr>
          <p:nvPr/>
        </p:nvPicPr>
        <p:blipFill>
          <a:blip r:embed="rId4" cstate="print"/>
          <a:srcRect/>
          <a:stretch>
            <a:fillRect/>
          </a:stretch>
        </p:blipFill>
        <p:spPr bwMode="auto">
          <a:xfrm>
            <a:off x="4532796" y="548680"/>
            <a:ext cx="4611204" cy="5688757"/>
          </a:xfrm>
          <a:prstGeom prst="rect">
            <a:avLst/>
          </a:prstGeom>
          <a:noFill/>
          <a:ln w="9525">
            <a:noFill/>
            <a:miter lim="800000"/>
            <a:headEnd/>
            <a:tailEnd/>
          </a:ln>
        </p:spPr>
      </p:pic>
      <p:pic>
        <p:nvPicPr>
          <p:cNvPr id="346115" name="Picture 6"/>
          <p:cNvPicPr>
            <a:picLocks noChangeAspect="1" noChangeArrowheads="1"/>
          </p:cNvPicPr>
          <p:nvPr/>
        </p:nvPicPr>
        <p:blipFill>
          <a:blip r:embed="rId5" cstate="print"/>
          <a:srcRect/>
          <a:stretch>
            <a:fillRect/>
          </a:stretch>
        </p:blipFill>
        <p:spPr bwMode="auto">
          <a:xfrm>
            <a:off x="107504" y="5450731"/>
            <a:ext cx="4710113" cy="1290637"/>
          </a:xfrm>
          <a:prstGeom prst="rect">
            <a:avLst/>
          </a:prstGeom>
          <a:noFill/>
          <a:ln w="9525">
            <a:noFill/>
            <a:miter lim="800000"/>
            <a:headEnd/>
            <a:tailEnd/>
          </a:ln>
        </p:spPr>
      </p:pic>
    </p:spTree>
    <p:extLst>
      <p:ext uri="{BB962C8B-B14F-4D97-AF65-F5344CB8AC3E}">
        <p14:creationId xmlns:p14="http://schemas.microsoft.com/office/powerpoint/2010/main" val="1718858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Picture 5"/>
          <p:cNvPicPr>
            <a:picLocks noChangeAspect="1" noChangeArrowheads="1"/>
          </p:cNvPicPr>
          <p:nvPr/>
        </p:nvPicPr>
        <p:blipFill>
          <a:blip r:embed="rId3" cstate="print"/>
          <a:srcRect/>
          <a:stretch>
            <a:fillRect/>
          </a:stretch>
        </p:blipFill>
        <p:spPr bwMode="auto">
          <a:xfrm>
            <a:off x="7034213" y="0"/>
            <a:ext cx="2109787" cy="169863"/>
          </a:xfrm>
          <a:prstGeom prst="rect">
            <a:avLst/>
          </a:prstGeom>
          <a:noFill/>
          <a:ln w="9525">
            <a:noFill/>
            <a:miter lim="800000"/>
            <a:headEnd/>
            <a:tailEnd/>
          </a:ln>
        </p:spPr>
      </p:pic>
      <p:grpSp>
        <p:nvGrpSpPr>
          <p:cNvPr id="347138" name="Group 8"/>
          <p:cNvGrpSpPr>
            <a:grpSpLocks/>
          </p:cNvGrpSpPr>
          <p:nvPr/>
        </p:nvGrpSpPr>
        <p:grpSpPr bwMode="auto">
          <a:xfrm>
            <a:off x="0" y="260350"/>
            <a:ext cx="8921750" cy="5903913"/>
            <a:chOff x="0" y="164"/>
            <a:chExt cx="5620" cy="3719"/>
          </a:xfrm>
        </p:grpSpPr>
        <p:pic>
          <p:nvPicPr>
            <p:cNvPr id="347139" name="Picture 4"/>
            <p:cNvPicPr>
              <a:picLocks noChangeAspect="1" noChangeArrowheads="1"/>
            </p:cNvPicPr>
            <p:nvPr/>
          </p:nvPicPr>
          <p:blipFill>
            <a:blip r:embed="rId4" cstate="print"/>
            <a:srcRect/>
            <a:stretch>
              <a:fillRect/>
            </a:stretch>
          </p:blipFill>
          <p:spPr bwMode="auto">
            <a:xfrm>
              <a:off x="0" y="164"/>
              <a:ext cx="3405" cy="3719"/>
            </a:xfrm>
            <a:prstGeom prst="rect">
              <a:avLst/>
            </a:prstGeom>
            <a:noFill/>
            <a:ln w="9525">
              <a:noFill/>
              <a:miter lim="800000"/>
              <a:headEnd/>
              <a:tailEnd/>
            </a:ln>
          </p:spPr>
        </p:pic>
        <p:pic>
          <p:nvPicPr>
            <p:cNvPr id="347140" name="Picture 6"/>
            <p:cNvPicPr>
              <a:picLocks noChangeAspect="1" noChangeArrowheads="1"/>
            </p:cNvPicPr>
            <p:nvPr/>
          </p:nvPicPr>
          <p:blipFill>
            <a:blip r:embed="rId5" cstate="print"/>
            <a:srcRect/>
            <a:stretch>
              <a:fillRect/>
            </a:stretch>
          </p:blipFill>
          <p:spPr bwMode="auto">
            <a:xfrm>
              <a:off x="3243" y="300"/>
              <a:ext cx="2377" cy="1479"/>
            </a:xfrm>
            <a:prstGeom prst="rect">
              <a:avLst/>
            </a:prstGeom>
            <a:noFill/>
            <a:ln w="9525">
              <a:noFill/>
              <a:miter lim="800000"/>
              <a:headEnd/>
              <a:tailEnd/>
            </a:ln>
          </p:spPr>
        </p:pic>
        <p:pic>
          <p:nvPicPr>
            <p:cNvPr id="347141" name="Picture 7"/>
            <p:cNvPicPr>
              <a:picLocks noChangeAspect="1" noChangeArrowheads="1"/>
            </p:cNvPicPr>
            <p:nvPr/>
          </p:nvPicPr>
          <p:blipFill>
            <a:blip r:embed="rId6" cstate="print"/>
            <a:srcRect/>
            <a:stretch>
              <a:fillRect/>
            </a:stretch>
          </p:blipFill>
          <p:spPr bwMode="auto">
            <a:xfrm>
              <a:off x="3256" y="1757"/>
              <a:ext cx="2327" cy="754"/>
            </a:xfrm>
            <a:prstGeom prst="rect">
              <a:avLst/>
            </a:prstGeom>
            <a:noFill/>
            <a:ln w="9525">
              <a:noFill/>
              <a:miter lim="800000"/>
              <a:headEnd/>
              <a:tailEnd/>
            </a:ln>
          </p:spPr>
        </p:pic>
      </p:grpSp>
    </p:spTree>
    <p:extLst>
      <p:ext uri="{BB962C8B-B14F-4D97-AF65-F5344CB8AC3E}">
        <p14:creationId xmlns:p14="http://schemas.microsoft.com/office/powerpoint/2010/main" val="10549607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sz="3600" dirty="0" err="1" smtClean="0">
                <a:latin typeface="Arial" pitchFamily="34" charset="0"/>
                <a:cs typeface="Arial" pitchFamily="34" charset="0"/>
              </a:rPr>
              <a:t>Zielgene</a:t>
            </a:r>
            <a:r>
              <a:rPr lang="hu-HU" sz="3600" dirty="0" smtClean="0">
                <a:latin typeface="Arial" pitchFamily="34" charset="0"/>
                <a:cs typeface="Arial" pitchFamily="34" charset="0"/>
              </a:rPr>
              <a:t> (Target </a:t>
            </a:r>
            <a:r>
              <a:rPr lang="hu-HU" sz="3600" dirty="0" err="1" smtClean="0">
                <a:latin typeface="Arial" pitchFamily="34" charset="0"/>
                <a:cs typeface="Arial" pitchFamily="34" charset="0"/>
              </a:rPr>
              <a:t>Gene</a:t>
            </a:r>
            <a:r>
              <a:rPr lang="hu-HU" sz="3600" dirty="0" smtClean="0">
                <a:latin typeface="Arial" pitchFamily="34" charset="0"/>
                <a:cs typeface="Arial" pitchFamily="34" charset="0"/>
              </a:rPr>
              <a:t>) der Hox </a:t>
            </a:r>
            <a:r>
              <a:rPr lang="hu-HU" sz="3600" dirty="0" err="1" smtClean="0">
                <a:latin typeface="Arial" pitchFamily="34" charset="0"/>
                <a:cs typeface="Arial" pitchFamily="34" charset="0"/>
              </a:rPr>
              <a:t>TF-en</a:t>
            </a:r>
            <a:endParaRPr lang="de-DE" sz="3600" dirty="0">
              <a:latin typeface="Arial" pitchFamily="34" charset="0"/>
              <a:cs typeface="Arial" pitchFamily="34" charset="0"/>
            </a:endParaRPr>
          </a:p>
        </p:txBody>
      </p:sp>
    </p:spTree>
    <p:extLst>
      <p:ext uri="{BB962C8B-B14F-4D97-AF65-F5344CB8AC3E}">
        <p14:creationId xmlns:p14="http://schemas.microsoft.com/office/powerpoint/2010/main" val="34450974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3"/>
          <p:cNvPicPr>
            <a:picLocks noChangeAspect="1" noChangeArrowheads="1"/>
          </p:cNvPicPr>
          <p:nvPr/>
        </p:nvPicPr>
        <p:blipFill>
          <a:blip r:embed="rId3" cstate="print"/>
          <a:srcRect/>
          <a:stretch>
            <a:fillRect/>
          </a:stretch>
        </p:blipFill>
        <p:spPr bwMode="auto">
          <a:xfrm>
            <a:off x="0" y="0"/>
            <a:ext cx="8382000" cy="6783388"/>
          </a:xfrm>
          <a:prstGeom prst="rect">
            <a:avLst/>
          </a:prstGeom>
          <a:noFill/>
          <a:ln w="9525">
            <a:noFill/>
            <a:miter lim="800000"/>
            <a:headEnd/>
            <a:tailEnd/>
          </a:ln>
        </p:spPr>
      </p:pic>
    </p:spTree>
    <p:extLst>
      <p:ext uri="{BB962C8B-B14F-4D97-AF65-F5344CB8AC3E}">
        <p14:creationId xmlns:p14="http://schemas.microsoft.com/office/powerpoint/2010/main" val="27694467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6" name="Picture 3"/>
          <p:cNvPicPr>
            <a:picLocks noChangeAspect="1" noChangeArrowheads="1"/>
          </p:cNvPicPr>
          <p:nvPr/>
        </p:nvPicPr>
        <p:blipFill>
          <a:blip r:embed="rId3" cstate="print"/>
          <a:srcRect/>
          <a:stretch>
            <a:fillRect/>
          </a:stretch>
        </p:blipFill>
        <p:spPr bwMode="auto">
          <a:xfrm>
            <a:off x="0" y="0"/>
            <a:ext cx="9144000" cy="6324600"/>
          </a:xfrm>
          <a:prstGeom prst="rect">
            <a:avLst/>
          </a:prstGeom>
          <a:noFill/>
          <a:ln w="9525">
            <a:noFill/>
            <a:miter lim="800000"/>
            <a:headEnd/>
            <a:tailEnd/>
          </a:ln>
        </p:spPr>
      </p:pic>
    </p:spTree>
    <p:extLst>
      <p:ext uri="{BB962C8B-B14F-4D97-AF65-F5344CB8AC3E}">
        <p14:creationId xmlns:p14="http://schemas.microsoft.com/office/powerpoint/2010/main" val="3885530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85800" y="404664"/>
            <a:ext cx="7772400" cy="720080"/>
          </a:xfrm>
        </p:spPr>
        <p:txBody>
          <a:bodyPr/>
          <a:lstStyle/>
          <a:p>
            <a:r>
              <a:rPr lang="hu-HU" sz="3200" b="1" dirty="0" err="1" smtClean="0">
                <a:latin typeface="Arial" pitchFamily="34" charset="0"/>
                <a:cs typeface="Arial" pitchFamily="34" charset="0"/>
              </a:rPr>
              <a:t>Menschliche</a:t>
            </a:r>
            <a:r>
              <a:rPr lang="hu-HU" sz="3200" b="1" dirty="0" smtClean="0">
                <a:latin typeface="Arial" pitchFamily="34" charset="0"/>
                <a:cs typeface="Arial" pitchFamily="34" charset="0"/>
              </a:rPr>
              <a:t> </a:t>
            </a:r>
            <a:r>
              <a:rPr lang="hu-HU" sz="3200" b="1" dirty="0" err="1" smtClean="0">
                <a:latin typeface="Arial" pitchFamily="34" charset="0"/>
                <a:cs typeface="Arial" pitchFamily="34" charset="0"/>
              </a:rPr>
              <a:t>Hox-Clusters</a:t>
            </a:r>
            <a:endParaRPr lang="de-DE" sz="3200" b="1" dirty="0">
              <a:latin typeface="Arial" pitchFamily="34" charset="0"/>
              <a:cs typeface="Arial" pitchFamily="34" charset="0"/>
            </a:endParaRPr>
          </a:p>
        </p:txBody>
      </p:sp>
      <p:sp>
        <p:nvSpPr>
          <p:cNvPr id="3" name="Tartalom helye 2"/>
          <p:cNvSpPr>
            <a:spLocks noGrp="1"/>
          </p:cNvSpPr>
          <p:nvPr>
            <p:ph idx="1"/>
          </p:nvPr>
        </p:nvSpPr>
        <p:spPr/>
        <p:txBody>
          <a:bodyPr/>
          <a:lstStyle/>
          <a:p>
            <a:r>
              <a:rPr lang="hu-HU" sz="2400" dirty="0" err="1" smtClean="0">
                <a:latin typeface="Arial" pitchFamily="34" charset="0"/>
                <a:cs typeface="Arial" pitchFamily="34" charset="0"/>
              </a:rPr>
              <a:t>Chromosome</a:t>
            </a:r>
            <a:r>
              <a:rPr lang="hu-HU" sz="2400" dirty="0" smtClean="0">
                <a:latin typeface="Arial" pitchFamily="34" charset="0"/>
                <a:cs typeface="Arial" pitchFamily="34" charset="0"/>
              </a:rPr>
              <a:t> 7 </a:t>
            </a:r>
            <a:r>
              <a:rPr lang="hu-HU" sz="2400" dirty="0" err="1" smtClean="0">
                <a:latin typeface="Arial" pitchFamily="34" charset="0"/>
                <a:cs typeface="Arial" pitchFamily="34" charset="0"/>
              </a:rPr>
              <a:t>für</a:t>
            </a:r>
            <a:r>
              <a:rPr lang="hu-HU" sz="2400" dirty="0" smtClean="0">
                <a:latin typeface="Arial" pitchFamily="34" charset="0"/>
                <a:cs typeface="Arial" pitchFamily="34" charset="0"/>
              </a:rPr>
              <a:t> die HOX-A </a:t>
            </a:r>
            <a:r>
              <a:rPr lang="hu-HU" sz="2400" dirty="0" err="1" smtClean="0">
                <a:latin typeface="Arial" pitchFamily="34" charset="0"/>
                <a:cs typeface="Arial" pitchFamily="34" charset="0"/>
              </a:rPr>
              <a:t>Gene</a:t>
            </a:r>
            <a:endParaRPr lang="hu-HU" sz="2400" dirty="0" smtClean="0">
              <a:latin typeface="Arial" pitchFamily="34" charset="0"/>
              <a:cs typeface="Arial" pitchFamily="34" charset="0"/>
            </a:endParaRPr>
          </a:p>
          <a:p>
            <a:r>
              <a:rPr lang="hu-HU" sz="2400" dirty="0" err="1" smtClean="0">
                <a:latin typeface="Arial" pitchFamily="34" charset="0"/>
                <a:cs typeface="Arial" pitchFamily="34" charset="0"/>
              </a:rPr>
              <a:t>Chromosome</a:t>
            </a:r>
            <a:r>
              <a:rPr lang="hu-HU" sz="2400" dirty="0" smtClean="0">
                <a:latin typeface="Arial" pitchFamily="34" charset="0"/>
                <a:cs typeface="Arial" pitchFamily="34" charset="0"/>
              </a:rPr>
              <a:t> 17 </a:t>
            </a:r>
            <a:r>
              <a:rPr lang="hu-HU" sz="2400" dirty="0" err="1" smtClean="0">
                <a:latin typeface="Arial" pitchFamily="34" charset="0"/>
                <a:cs typeface="Arial" pitchFamily="34" charset="0"/>
              </a:rPr>
              <a:t>für</a:t>
            </a:r>
            <a:r>
              <a:rPr lang="hu-HU" sz="2400" dirty="0" smtClean="0">
                <a:latin typeface="Arial" pitchFamily="34" charset="0"/>
                <a:cs typeface="Arial" pitchFamily="34" charset="0"/>
              </a:rPr>
              <a:t> die HOX-B </a:t>
            </a:r>
            <a:r>
              <a:rPr lang="hu-HU" sz="2400" dirty="0" err="1" smtClean="0">
                <a:latin typeface="Arial" pitchFamily="34" charset="0"/>
                <a:cs typeface="Arial" pitchFamily="34" charset="0"/>
              </a:rPr>
              <a:t>Gene</a:t>
            </a:r>
            <a:endParaRPr lang="hu-HU" sz="2400" dirty="0" smtClean="0">
              <a:latin typeface="Arial" pitchFamily="34" charset="0"/>
              <a:cs typeface="Arial" pitchFamily="34" charset="0"/>
            </a:endParaRPr>
          </a:p>
          <a:p>
            <a:r>
              <a:rPr lang="hu-HU" sz="2400" dirty="0" err="1" smtClean="0">
                <a:latin typeface="Arial" pitchFamily="34" charset="0"/>
                <a:cs typeface="Arial" pitchFamily="34" charset="0"/>
              </a:rPr>
              <a:t>Chromosome</a:t>
            </a:r>
            <a:r>
              <a:rPr lang="hu-HU" sz="2400" dirty="0" smtClean="0">
                <a:latin typeface="Arial" pitchFamily="34" charset="0"/>
                <a:cs typeface="Arial" pitchFamily="34" charset="0"/>
              </a:rPr>
              <a:t> 12 </a:t>
            </a:r>
            <a:r>
              <a:rPr lang="hu-HU" sz="2400" dirty="0" err="1" smtClean="0">
                <a:latin typeface="Arial" pitchFamily="34" charset="0"/>
                <a:cs typeface="Arial" pitchFamily="34" charset="0"/>
              </a:rPr>
              <a:t>für</a:t>
            </a:r>
            <a:r>
              <a:rPr lang="hu-HU" sz="2400" dirty="0" smtClean="0">
                <a:latin typeface="Arial" pitchFamily="34" charset="0"/>
                <a:cs typeface="Arial" pitchFamily="34" charset="0"/>
              </a:rPr>
              <a:t> die HOX-C </a:t>
            </a:r>
            <a:r>
              <a:rPr lang="hu-HU" sz="2400" dirty="0" err="1" smtClean="0">
                <a:latin typeface="Arial" pitchFamily="34" charset="0"/>
                <a:cs typeface="Arial" pitchFamily="34" charset="0"/>
              </a:rPr>
              <a:t>Gene</a:t>
            </a:r>
            <a:endParaRPr lang="hu-HU" sz="2400" dirty="0" smtClean="0">
              <a:latin typeface="Arial" pitchFamily="34" charset="0"/>
              <a:cs typeface="Arial" pitchFamily="34" charset="0"/>
            </a:endParaRPr>
          </a:p>
          <a:p>
            <a:r>
              <a:rPr lang="hu-HU" sz="2400" dirty="0" err="1" smtClean="0">
                <a:latin typeface="Arial" pitchFamily="34" charset="0"/>
                <a:cs typeface="Arial" pitchFamily="34" charset="0"/>
              </a:rPr>
              <a:t>Chromosome</a:t>
            </a:r>
            <a:r>
              <a:rPr lang="hu-HU" sz="2400" dirty="0" smtClean="0">
                <a:latin typeface="Arial" pitchFamily="34" charset="0"/>
                <a:cs typeface="Arial" pitchFamily="34" charset="0"/>
              </a:rPr>
              <a:t> 2 </a:t>
            </a:r>
            <a:r>
              <a:rPr lang="hu-HU" sz="2400" dirty="0" err="1" smtClean="0">
                <a:latin typeface="Arial" pitchFamily="34" charset="0"/>
                <a:cs typeface="Arial" pitchFamily="34" charset="0"/>
              </a:rPr>
              <a:t>für</a:t>
            </a:r>
            <a:r>
              <a:rPr lang="hu-HU" sz="2400" dirty="0" smtClean="0">
                <a:latin typeface="Arial" pitchFamily="34" charset="0"/>
                <a:cs typeface="Arial" pitchFamily="34" charset="0"/>
              </a:rPr>
              <a:t> die HOX-D </a:t>
            </a:r>
            <a:r>
              <a:rPr lang="hu-HU" sz="2400" dirty="0" err="1" smtClean="0">
                <a:latin typeface="Arial" pitchFamily="34" charset="0"/>
                <a:cs typeface="Arial" pitchFamily="34" charset="0"/>
              </a:rPr>
              <a:t>Gene</a:t>
            </a:r>
            <a:endParaRPr lang="hu-HU" sz="2400" dirty="0" smtClean="0">
              <a:latin typeface="Arial" pitchFamily="34" charset="0"/>
              <a:cs typeface="Arial" pitchFamily="34" charset="0"/>
            </a:endParaRPr>
          </a:p>
          <a:p>
            <a:r>
              <a:rPr lang="hu-HU" sz="2400" dirty="0" smtClean="0">
                <a:latin typeface="Arial" pitchFamily="34" charset="0"/>
                <a:cs typeface="Arial" pitchFamily="34" charset="0"/>
              </a:rPr>
              <a:t>In </a:t>
            </a:r>
            <a:r>
              <a:rPr lang="hu-HU" sz="2400" dirty="0" err="1" smtClean="0">
                <a:latin typeface="Arial" pitchFamily="34" charset="0"/>
                <a:cs typeface="Arial" pitchFamily="34" charset="0"/>
              </a:rPr>
              <a:t>einem</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Cluster</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können</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nicht</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alle</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homologe</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Gene</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vorkommen</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zB</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Ubx</a:t>
            </a:r>
            <a:r>
              <a:rPr lang="hu-HU" sz="2400" dirty="0" smtClean="0">
                <a:latin typeface="Arial" pitchFamily="34" charset="0"/>
                <a:cs typeface="Arial" pitchFamily="34" charset="0"/>
              </a:rPr>
              <a:t> hat </a:t>
            </a:r>
            <a:r>
              <a:rPr lang="hu-HU" sz="2400" dirty="0" err="1" smtClean="0">
                <a:latin typeface="Arial" pitchFamily="34" charset="0"/>
                <a:cs typeface="Arial" pitchFamily="34" charset="0"/>
              </a:rPr>
              <a:t>nur</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ein</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homologes</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Gen</a:t>
            </a:r>
            <a:r>
              <a:rPr lang="hu-HU" sz="2400" dirty="0" smtClean="0">
                <a:latin typeface="Arial" pitchFamily="34" charset="0"/>
                <a:cs typeface="Arial" pitchFamily="34" charset="0"/>
              </a:rPr>
              <a:t>, HOX-B8.</a:t>
            </a:r>
            <a:endParaRPr lang="de-DE" sz="2400" dirty="0">
              <a:latin typeface="Arial" pitchFamily="34" charset="0"/>
              <a:cs typeface="Arial" pitchFamily="34" charset="0"/>
            </a:endParaRPr>
          </a:p>
        </p:txBody>
      </p:sp>
    </p:spTree>
    <p:extLst>
      <p:ext uri="{BB962C8B-B14F-4D97-AF65-F5344CB8AC3E}">
        <p14:creationId xmlns:p14="http://schemas.microsoft.com/office/powerpoint/2010/main" val="205704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2"/>
          <p:cNvSpPr>
            <a:spLocks noGrp="1" noChangeArrowheads="1"/>
          </p:cNvSpPr>
          <p:nvPr>
            <p:ph type="title" idx="4294967295"/>
          </p:nvPr>
        </p:nvSpPr>
        <p:spPr>
          <a:xfrm>
            <a:off x="-36513" y="393700"/>
            <a:ext cx="9144001" cy="947738"/>
          </a:xfrm>
        </p:spPr>
        <p:txBody>
          <a:bodyPr>
            <a:normAutofit fontScale="90000"/>
          </a:bodyPr>
          <a:lstStyle/>
          <a:p>
            <a:r>
              <a:rPr lang="hu-HU" sz="3200" b="1" smtClean="0">
                <a:latin typeface="Arial" charset="0"/>
              </a:rPr>
              <a:t>Hierarchie der Gene während Zelldifferenzierung</a:t>
            </a:r>
            <a:br>
              <a:rPr lang="hu-HU" sz="3200" b="1" smtClean="0">
                <a:latin typeface="Arial" charset="0"/>
              </a:rPr>
            </a:br>
            <a:endParaRPr lang="hu-HU" sz="2000" smtClean="0"/>
          </a:p>
        </p:txBody>
      </p:sp>
      <p:sp>
        <p:nvSpPr>
          <p:cNvPr id="335874" name="Rectangle 3"/>
          <p:cNvSpPr>
            <a:spLocks noGrp="1" noChangeArrowheads="1"/>
          </p:cNvSpPr>
          <p:nvPr>
            <p:ph type="body" idx="4294967295"/>
          </p:nvPr>
        </p:nvSpPr>
        <p:spPr/>
        <p:txBody>
          <a:bodyPr/>
          <a:lstStyle/>
          <a:p>
            <a:r>
              <a:rPr lang="hu-HU" sz="2400" b="1" dirty="0" err="1" smtClean="0">
                <a:latin typeface="Lucida Sans Unicode" pitchFamily="34" charset="0"/>
              </a:rPr>
              <a:t>Aktivator</a:t>
            </a:r>
            <a:r>
              <a:rPr lang="hu-HU" sz="2400" b="1" dirty="0" smtClean="0">
                <a:latin typeface="Lucida Sans Unicode" pitchFamily="34" charset="0"/>
              </a:rPr>
              <a:t> </a:t>
            </a:r>
            <a:r>
              <a:rPr lang="hu-HU" sz="2400" b="1" dirty="0" err="1" smtClean="0">
                <a:latin typeface="Lucida Sans Unicode" pitchFamily="34" charset="0"/>
              </a:rPr>
              <a:t>Gene</a:t>
            </a:r>
            <a:r>
              <a:rPr lang="hu-HU" sz="2400" dirty="0" smtClean="0">
                <a:latin typeface="Lucida Sans Unicode" pitchFamily="34" charset="0"/>
              </a:rPr>
              <a:t>: </a:t>
            </a:r>
            <a:r>
              <a:rPr lang="hu-HU" sz="2400" dirty="0" err="1" smtClean="0">
                <a:latin typeface="Lucida Sans Unicode" pitchFamily="34" charset="0"/>
              </a:rPr>
              <a:t>sehr</a:t>
            </a:r>
            <a:r>
              <a:rPr lang="hu-HU" sz="2400" dirty="0" smtClean="0">
                <a:latin typeface="Lucida Sans Unicode" pitchFamily="34" charset="0"/>
              </a:rPr>
              <a:t> </a:t>
            </a:r>
            <a:r>
              <a:rPr lang="hu-HU" sz="2400" dirty="0" err="1" smtClean="0">
                <a:latin typeface="Lucida Sans Unicode" pitchFamily="34" charset="0"/>
              </a:rPr>
              <a:t>früh</a:t>
            </a:r>
            <a:r>
              <a:rPr lang="hu-HU" sz="2400" dirty="0" smtClean="0">
                <a:latin typeface="Lucida Sans Unicode" pitchFamily="34" charset="0"/>
              </a:rPr>
              <a:t> </a:t>
            </a:r>
            <a:r>
              <a:rPr lang="hu-HU" sz="2400" dirty="0" err="1" smtClean="0">
                <a:latin typeface="Lucida Sans Unicode" pitchFamily="34" charset="0"/>
              </a:rPr>
              <a:t>aktivierende</a:t>
            </a:r>
            <a:r>
              <a:rPr lang="hu-HU" sz="2400" dirty="0" smtClean="0">
                <a:latin typeface="Lucida Sans Unicode" pitchFamily="34" charset="0"/>
              </a:rPr>
              <a:t> </a:t>
            </a:r>
            <a:r>
              <a:rPr lang="hu-HU" sz="2400" dirty="0" err="1" smtClean="0">
                <a:latin typeface="Lucida Sans Unicode" pitchFamily="34" charset="0"/>
              </a:rPr>
              <a:t>Gene</a:t>
            </a:r>
            <a:r>
              <a:rPr lang="hu-HU" sz="2400" dirty="0" smtClean="0">
                <a:latin typeface="Lucida Sans Unicode" pitchFamily="34" charset="0"/>
              </a:rPr>
              <a:t> (</a:t>
            </a:r>
            <a:r>
              <a:rPr lang="hu-HU" sz="2400" dirty="0" err="1" smtClean="0">
                <a:latin typeface="Lucida Sans Unicode" pitchFamily="34" charset="0"/>
              </a:rPr>
              <a:t>Gene</a:t>
            </a:r>
            <a:r>
              <a:rPr lang="hu-HU" sz="2400" dirty="0" smtClean="0">
                <a:latin typeface="Lucida Sans Unicode" pitchFamily="34" charset="0"/>
              </a:rPr>
              <a:t> von </a:t>
            </a:r>
            <a:r>
              <a:rPr lang="hu-HU" sz="2400" dirty="0" err="1" smtClean="0">
                <a:latin typeface="Lucida Sans Unicode" pitchFamily="34" charset="0"/>
              </a:rPr>
              <a:t>erster</a:t>
            </a:r>
            <a:r>
              <a:rPr lang="hu-HU" sz="2400" dirty="0" smtClean="0">
                <a:latin typeface="Lucida Sans Unicode" pitchFamily="34" charset="0"/>
              </a:rPr>
              <a:t> </a:t>
            </a:r>
            <a:r>
              <a:rPr lang="hu-HU" sz="2400" dirty="0" err="1" smtClean="0">
                <a:latin typeface="Lucida Sans Unicode" pitchFamily="34" charset="0"/>
              </a:rPr>
              <a:t>Ordnung</a:t>
            </a:r>
            <a:r>
              <a:rPr lang="hu-HU" sz="2400" dirty="0" smtClean="0">
                <a:latin typeface="Lucida Sans Unicode" pitchFamily="34" charset="0"/>
              </a:rPr>
              <a:t>); </a:t>
            </a:r>
            <a:r>
              <a:rPr lang="hu-HU" sz="2400" dirty="0" err="1" smtClean="0">
                <a:latin typeface="Lucida Sans Unicode" pitchFamily="34" charset="0"/>
              </a:rPr>
              <a:t>sie</a:t>
            </a:r>
            <a:r>
              <a:rPr lang="hu-HU" sz="2400" dirty="0" smtClean="0">
                <a:latin typeface="Lucida Sans Unicode" pitchFamily="34" charset="0"/>
              </a:rPr>
              <a:t> </a:t>
            </a:r>
            <a:r>
              <a:rPr lang="hu-HU" sz="2400" dirty="0" err="1" smtClean="0">
                <a:latin typeface="Lucida Sans Unicode" pitchFamily="34" charset="0"/>
              </a:rPr>
              <a:t>aktivieren</a:t>
            </a:r>
            <a:r>
              <a:rPr lang="hu-HU" sz="2400" dirty="0" smtClean="0">
                <a:latin typeface="Lucida Sans Unicode" pitchFamily="34" charset="0"/>
              </a:rPr>
              <a:t> die</a:t>
            </a:r>
            <a:br>
              <a:rPr lang="hu-HU" sz="2400" dirty="0" smtClean="0">
                <a:latin typeface="Lucida Sans Unicode" pitchFamily="34" charset="0"/>
              </a:rPr>
            </a:br>
            <a:endParaRPr lang="hu-HU" sz="2400" dirty="0" smtClean="0">
              <a:latin typeface="Lucida Sans Unicode" pitchFamily="34" charset="0"/>
            </a:endParaRPr>
          </a:p>
          <a:p>
            <a:r>
              <a:rPr lang="hu-HU" sz="2400" b="1" dirty="0" err="1" smtClean="0">
                <a:latin typeface="Lucida Sans Unicode" pitchFamily="34" charset="0"/>
              </a:rPr>
              <a:t>Selektorgene</a:t>
            </a:r>
            <a:r>
              <a:rPr lang="hu-HU" sz="2400" dirty="0" smtClean="0">
                <a:latin typeface="Lucida Sans Unicode" pitchFamily="34" charset="0"/>
              </a:rPr>
              <a:t>, die </a:t>
            </a:r>
            <a:r>
              <a:rPr lang="hu-HU" sz="2400" dirty="0" err="1" smtClean="0">
                <a:latin typeface="Lucida Sans Unicode" pitchFamily="34" charset="0"/>
              </a:rPr>
              <a:t>eine</a:t>
            </a:r>
            <a:r>
              <a:rPr lang="hu-HU" sz="2400" dirty="0" smtClean="0">
                <a:latin typeface="Lucida Sans Unicode" pitchFamily="34" charset="0"/>
              </a:rPr>
              <a:t> </a:t>
            </a:r>
            <a:r>
              <a:rPr lang="hu-HU" sz="2400" dirty="0" err="1" smtClean="0">
                <a:latin typeface="Lucida Sans Unicode" pitchFamily="34" charset="0"/>
              </a:rPr>
              <a:t>große</a:t>
            </a:r>
            <a:r>
              <a:rPr lang="hu-HU" sz="2400" dirty="0" smtClean="0">
                <a:latin typeface="Lucida Sans Unicode" pitchFamily="34" charset="0"/>
              </a:rPr>
              <a:t> </a:t>
            </a:r>
            <a:r>
              <a:rPr lang="hu-HU" sz="2400" dirty="0" err="1" smtClean="0">
                <a:latin typeface="Lucida Sans Unicode" pitchFamily="34" charset="0"/>
              </a:rPr>
              <a:t>Zahl</a:t>
            </a:r>
            <a:r>
              <a:rPr lang="hu-HU" sz="2400" dirty="0" smtClean="0">
                <a:latin typeface="Lucida Sans Unicode" pitchFamily="34" charset="0"/>
              </a:rPr>
              <a:t> </a:t>
            </a:r>
            <a:r>
              <a:rPr lang="hu-HU" sz="2400" dirty="0" err="1" smtClean="0">
                <a:latin typeface="Lucida Sans Unicode" pitchFamily="34" charset="0"/>
              </a:rPr>
              <a:t>weiter</a:t>
            </a:r>
            <a:r>
              <a:rPr lang="hu-HU" sz="2400" dirty="0" smtClean="0">
                <a:latin typeface="Lucida Sans Unicode" pitchFamily="34" charset="0"/>
              </a:rPr>
              <a:t> </a:t>
            </a:r>
            <a:r>
              <a:rPr lang="hu-HU" sz="2400" dirty="0" err="1" smtClean="0">
                <a:latin typeface="Lucida Sans Unicode" pitchFamily="34" charset="0"/>
              </a:rPr>
              <a:t>untergeordnete</a:t>
            </a:r>
            <a:r>
              <a:rPr lang="hu-HU" sz="2400" dirty="0" smtClean="0">
                <a:latin typeface="Lucida Sans Unicode" pitchFamily="34" charset="0"/>
              </a:rPr>
              <a:t> </a:t>
            </a:r>
            <a:r>
              <a:rPr lang="hu-HU" sz="2400" dirty="0" err="1" smtClean="0">
                <a:latin typeface="Lucida Sans Unicode" pitchFamily="34" charset="0"/>
              </a:rPr>
              <a:t>Gene</a:t>
            </a:r>
            <a:r>
              <a:rPr lang="hu-HU" sz="2400" dirty="0" smtClean="0">
                <a:latin typeface="Lucida Sans Unicode" pitchFamily="34" charset="0"/>
              </a:rPr>
              <a:t>, </a:t>
            </a:r>
            <a:r>
              <a:rPr lang="hu-HU" sz="2400" dirty="0" err="1" smtClean="0">
                <a:latin typeface="Lucida Sans Unicode" pitchFamily="34" charset="0"/>
              </a:rPr>
              <a:t>viele</a:t>
            </a:r>
            <a:r>
              <a:rPr lang="hu-HU" sz="2400" dirty="0" smtClean="0">
                <a:latin typeface="Lucida Sans Unicode" pitchFamily="34" charset="0"/>
              </a:rPr>
              <a:t> </a:t>
            </a:r>
            <a:r>
              <a:rPr lang="hu-HU" sz="2400" dirty="0" err="1" smtClean="0">
                <a:latin typeface="Lucida Sans Unicode" pitchFamily="34" charset="0"/>
              </a:rPr>
              <a:t>davon</a:t>
            </a:r>
            <a:r>
              <a:rPr lang="hu-HU" sz="2400" dirty="0" smtClean="0">
                <a:latin typeface="Lucida Sans Unicode" pitchFamily="34" charset="0"/>
              </a:rPr>
              <a:t> </a:t>
            </a:r>
            <a:r>
              <a:rPr lang="hu-HU" sz="2400" dirty="0" err="1" smtClean="0">
                <a:latin typeface="Lucida Sans Unicode" pitchFamily="34" charset="0"/>
              </a:rPr>
              <a:t>TF-Gene</a:t>
            </a:r>
            <a:r>
              <a:rPr lang="hu-HU" sz="2400" dirty="0" smtClean="0">
                <a:latin typeface="Lucida Sans Unicode" pitchFamily="34" charset="0"/>
              </a:rPr>
              <a:t>, </a:t>
            </a:r>
            <a:r>
              <a:rPr lang="hu-HU" sz="2400" dirty="0" err="1" smtClean="0">
                <a:latin typeface="Lucida Sans Unicode" pitchFamily="34" charset="0"/>
              </a:rPr>
              <a:t>die</a:t>
            </a:r>
            <a:r>
              <a:rPr lang="hu-HU" sz="2400" dirty="0" smtClean="0">
                <a:latin typeface="Lucida Sans Unicode" pitchFamily="34" charset="0"/>
              </a:rPr>
              <a:t/>
            </a:r>
            <a:br>
              <a:rPr lang="hu-HU" sz="2400" dirty="0" smtClean="0">
                <a:latin typeface="Lucida Sans Unicode" pitchFamily="34" charset="0"/>
              </a:rPr>
            </a:br>
            <a:endParaRPr lang="hu-HU" sz="2400" dirty="0" smtClean="0">
              <a:latin typeface="Lucida Sans Unicode" pitchFamily="34" charset="0"/>
            </a:endParaRPr>
          </a:p>
          <a:p>
            <a:r>
              <a:rPr lang="hu-HU" sz="2400" b="1" dirty="0" err="1" smtClean="0">
                <a:latin typeface="Lucida Sans Unicode" pitchFamily="34" charset="0"/>
              </a:rPr>
              <a:t>Realisator</a:t>
            </a:r>
            <a:r>
              <a:rPr lang="hu-HU" sz="2400" b="1" dirty="0" smtClean="0">
                <a:latin typeface="Lucida Sans Unicode" pitchFamily="34" charset="0"/>
              </a:rPr>
              <a:t> </a:t>
            </a:r>
            <a:r>
              <a:rPr lang="hu-HU" sz="2400" b="1" dirty="0" err="1" smtClean="0">
                <a:latin typeface="Lucida Sans Unicode" pitchFamily="34" charset="0"/>
              </a:rPr>
              <a:t>Gene</a:t>
            </a:r>
            <a:r>
              <a:rPr lang="hu-HU" sz="2400" dirty="0" smtClean="0">
                <a:latin typeface="Lucida Sans Unicode" pitchFamily="34" charset="0"/>
              </a:rPr>
              <a:t> </a:t>
            </a:r>
            <a:r>
              <a:rPr lang="hu-HU" sz="2400" dirty="0" err="1" smtClean="0">
                <a:latin typeface="Lucida Sans Unicode" pitchFamily="34" charset="0"/>
              </a:rPr>
              <a:t>aktivieren</a:t>
            </a:r>
            <a:r>
              <a:rPr lang="hu-HU" sz="2400" dirty="0" smtClean="0">
                <a:latin typeface="Lucida Sans Unicode" pitchFamily="34" charset="0"/>
              </a:rPr>
              <a:t>. </a:t>
            </a:r>
            <a:r>
              <a:rPr lang="hu-HU" sz="2400" dirty="0" err="1" smtClean="0">
                <a:latin typeface="Lucida Sans Unicode" pitchFamily="34" charset="0"/>
              </a:rPr>
              <a:t>Diese</a:t>
            </a:r>
            <a:r>
              <a:rPr lang="hu-HU" sz="2400" dirty="0" smtClean="0">
                <a:latin typeface="Lucida Sans Unicode" pitchFamily="34" charset="0"/>
              </a:rPr>
              <a:t> </a:t>
            </a:r>
            <a:r>
              <a:rPr lang="hu-HU" sz="2400" dirty="0" err="1" smtClean="0">
                <a:latin typeface="Lucida Sans Unicode" pitchFamily="34" charset="0"/>
              </a:rPr>
              <a:t>beeinflüssen</a:t>
            </a:r>
            <a:r>
              <a:rPr lang="hu-HU" sz="2400" dirty="0" smtClean="0">
                <a:latin typeface="Lucida Sans Unicode" pitchFamily="34" charset="0"/>
              </a:rPr>
              <a:t> die </a:t>
            </a:r>
            <a:r>
              <a:rPr lang="hu-HU" sz="2400" dirty="0" err="1" smtClean="0">
                <a:latin typeface="Lucida Sans Unicode" pitchFamily="34" charset="0"/>
              </a:rPr>
              <a:t>Zellmorphologie</a:t>
            </a:r>
            <a:r>
              <a:rPr lang="hu-HU" sz="2400" dirty="0" smtClean="0">
                <a:latin typeface="Lucida Sans Unicode" pitchFamily="34" charset="0"/>
              </a:rPr>
              <a:t> und </a:t>
            </a:r>
            <a:r>
              <a:rPr lang="hu-HU" sz="2400" dirty="0" err="1" smtClean="0">
                <a:latin typeface="Lucida Sans Unicode" pitchFamily="34" charset="0"/>
              </a:rPr>
              <a:t>endgültige</a:t>
            </a:r>
            <a:r>
              <a:rPr lang="hu-HU" sz="2400" dirty="0" smtClean="0">
                <a:latin typeface="Lucida Sans Unicode" pitchFamily="34" charset="0"/>
              </a:rPr>
              <a:t> </a:t>
            </a:r>
            <a:r>
              <a:rPr lang="hu-HU" sz="2400" dirty="0" err="1" smtClean="0">
                <a:latin typeface="Lucida Sans Unicode" pitchFamily="34" charset="0"/>
              </a:rPr>
              <a:t>Zelldifferenzierung</a:t>
            </a:r>
            <a:r>
              <a:rPr lang="hu-HU" sz="2400" dirty="0" smtClean="0">
                <a:latin typeface="Lucida Sans Unicode" pitchFamily="34" charset="0"/>
              </a:rPr>
              <a:t>.</a:t>
            </a:r>
          </a:p>
        </p:txBody>
      </p:sp>
    </p:spTree>
    <p:extLst>
      <p:ext uri="{BB962C8B-B14F-4D97-AF65-F5344CB8AC3E}">
        <p14:creationId xmlns:p14="http://schemas.microsoft.com/office/powerpoint/2010/main" val="32249347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0162" name="Object 2"/>
          <p:cNvGraphicFramePr>
            <a:graphicFrameLocks noChangeAspect="1"/>
          </p:cNvGraphicFramePr>
          <p:nvPr/>
        </p:nvGraphicFramePr>
        <p:xfrm>
          <a:off x="0" y="188913"/>
          <a:ext cx="5651500" cy="4003675"/>
        </p:xfrm>
        <a:graphic>
          <a:graphicData uri="http://schemas.openxmlformats.org/presentationml/2006/ole">
            <mc:AlternateContent xmlns:mc="http://schemas.openxmlformats.org/markup-compatibility/2006">
              <mc:Choice xmlns:v="urn:schemas-microsoft-com:vml" Requires="v">
                <p:oleObj spid="_x0000_s5126" name="Image" r:id="rId3" imgW="2340671" imgH="1657835" progId="Photoshop.Image.7">
                  <p:embed/>
                </p:oleObj>
              </mc:Choice>
              <mc:Fallback>
                <p:oleObj name="Image" r:id="rId3" imgW="2340671" imgH="1657835" progId="Photoshop.Image.7">
                  <p:embed/>
                  <p:pic>
                    <p:nvPicPr>
                      <p:cNvPr id="22016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913"/>
                        <a:ext cx="5651500" cy="400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0163" name="Text Box 3"/>
          <p:cNvSpPr txBox="1">
            <a:spLocks noChangeArrowheads="1"/>
          </p:cNvSpPr>
          <p:nvPr/>
        </p:nvSpPr>
        <p:spPr bwMode="auto">
          <a:xfrm>
            <a:off x="755576" y="5229200"/>
            <a:ext cx="7850187" cy="830997"/>
          </a:xfrm>
          <a:prstGeom prst="rect">
            <a:avLst/>
          </a:prstGeom>
          <a:noFill/>
          <a:ln w="9525">
            <a:noFill/>
            <a:miter lim="800000"/>
            <a:headEnd/>
            <a:tailEnd/>
          </a:ln>
        </p:spPr>
        <p:txBody>
          <a:bodyPr>
            <a:spAutoFit/>
          </a:bodyPr>
          <a:lstStyle/>
          <a:p>
            <a:pPr algn="ctr">
              <a:spcBef>
                <a:spcPct val="50000"/>
              </a:spcBef>
            </a:pPr>
            <a:r>
              <a:rPr lang="hu-HU" dirty="0" err="1">
                <a:latin typeface="Arial" pitchFamily="34" charset="0"/>
                <a:cs typeface="Arial" pitchFamily="34" charset="0"/>
              </a:rPr>
              <a:t>Genetische</a:t>
            </a:r>
            <a:r>
              <a:rPr lang="hu-HU" dirty="0">
                <a:latin typeface="Arial" pitchFamily="34" charset="0"/>
                <a:cs typeface="Arial" pitchFamily="34" charset="0"/>
              </a:rPr>
              <a:t> </a:t>
            </a:r>
            <a:r>
              <a:rPr lang="hu-HU" dirty="0" err="1">
                <a:latin typeface="Arial" pitchFamily="34" charset="0"/>
                <a:cs typeface="Arial" pitchFamily="34" charset="0"/>
              </a:rPr>
              <a:t>Kaskade</a:t>
            </a:r>
            <a:r>
              <a:rPr lang="hu-HU" dirty="0">
                <a:latin typeface="Arial" pitchFamily="34" charset="0"/>
                <a:cs typeface="Arial" pitchFamily="34" charset="0"/>
              </a:rPr>
              <a:t> </a:t>
            </a:r>
            <a:r>
              <a:rPr lang="hu-HU" dirty="0" err="1">
                <a:latin typeface="Arial" pitchFamily="34" charset="0"/>
                <a:cs typeface="Arial" pitchFamily="34" charset="0"/>
              </a:rPr>
              <a:t>gelöst</a:t>
            </a:r>
            <a:r>
              <a:rPr lang="hu-HU" dirty="0">
                <a:latin typeface="Arial" pitchFamily="34" charset="0"/>
                <a:cs typeface="Arial" pitchFamily="34" charset="0"/>
              </a:rPr>
              <a:t> von </a:t>
            </a:r>
            <a:r>
              <a:rPr lang="hu-HU" dirty="0" err="1">
                <a:latin typeface="Arial" pitchFamily="34" charset="0"/>
                <a:cs typeface="Arial" pitchFamily="34" charset="0"/>
              </a:rPr>
              <a:t>dem</a:t>
            </a:r>
            <a:r>
              <a:rPr lang="hu-HU" dirty="0">
                <a:latin typeface="Arial" pitchFamily="34" charset="0"/>
                <a:cs typeface="Arial" pitchFamily="34" charset="0"/>
              </a:rPr>
              <a:t> </a:t>
            </a:r>
            <a:r>
              <a:rPr lang="hu-HU" dirty="0" err="1">
                <a:latin typeface="Arial" pitchFamily="34" charset="0"/>
                <a:cs typeface="Arial" pitchFamily="34" charset="0"/>
              </a:rPr>
              <a:t>homeotischen</a:t>
            </a:r>
            <a:r>
              <a:rPr lang="hu-HU" dirty="0">
                <a:latin typeface="Arial" pitchFamily="34" charset="0"/>
                <a:cs typeface="Arial" pitchFamily="34" charset="0"/>
              </a:rPr>
              <a:t> </a:t>
            </a:r>
            <a:r>
              <a:rPr lang="hu-HU" dirty="0" err="1">
                <a:latin typeface="Arial" pitchFamily="34" charset="0"/>
                <a:cs typeface="Arial" pitchFamily="34" charset="0"/>
              </a:rPr>
              <a:t>Gen</a:t>
            </a:r>
            <a:r>
              <a:rPr lang="hu-HU" dirty="0">
                <a:latin typeface="Arial" pitchFamily="34" charset="0"/>
                <a:cs typeface="Arial" pitchFamily="34" charset="0"/>
              </a:rPr>
              <a:t> </a:t>
            </a:r>
            <a:r>
              <a:rPr lang="hu-HU" dirty="0" err="1" smtClean="0">
                <a:latin typeface="Arial" pitchFamily="34" charset="0"/>
                <a:cs typeface="Arial" pitchFamily="34" charset="0"/>
              </a:rPr>
              <a:t>Abd</a:t>
            </a:r>
            <a:r>
              <a:rPr lang="hu-HU" dirty="0" smtClean="0">
                <a:latin typeface="Arial" pitchFamily="34" charset="0"/>
                <a:cs typeface="Arial" pitchFamily="34" charset="0"/>
              </a:rPr>
              <a:t> B der </a:t>
            </a:r>
            <a:r>
              <a:rPr lang="hu-HU" dirty="0" err="1" smtClean="0">
                <a:latin typeface="Arial" pitchFamily="34" charset="0"/>
                <a:cs typeface="Arial" pitchFamily="34" charset="0"/>
              </a:rPr>
              <a:t>Drosi</a:t>
            </a:r>
            <a:endParaRPr lang="hu-HU" dirty="0">
              <a:latin typeface="Arial" pitchFamily="34" charset="0"/>
              <a:cs typeface="Arial" pitchFamily="34" charset="0"/>
            </a:endParaRPr>
          </a:p>
        </p:txBody>
      </p:sp>
    </p:spTree>
    <p:extLst>
      <p:ext uri="{BB962C8B-B14F-4D97-AF65-F5344CB8AC3E}">
        <p14:creationId xmlns:p14="http://schemas.microsoft.com/office/powerpoint/2010/main" val="19349352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sz="3200" dirty="0" err="1" smtClean="0">
                <a:latin typeface="Arial" pitchFamily="34" charset="0"/>
                <a:cs typeface="Arial" pitchFamily="34" charset="0"/>
              </a:rPr>
              <a:t>Regulation</a:t>
            </a:r>
            <a:r>
              <a:rPr lang="hu-HU" sz="3200" dirty="0" smtClean="0">
                <a:latin typeface="Arial" pitchFamily="34" charset="0"/>
                <a:cs typeface="Arial" pitchFamily="34" charset="0"/>
              </a:rPr>
              <a:t> der </a:t>
            </a:r>
            <a:r>
              <a:rPr lang="hu-HU" sz="3200" dirty="0" err="1" smtClean="0">
                <a:latin typeface="Arial" pitchFamily="34" charset="0"/>
                <a:cs typeface="Arial" pitchFamily="34" charset="0"/>
              </a:rPr>
              <a:t>Expression</a:t>
            </a:r>
            <a:r>
              <a:rPr lang="hu-HU" sz="3200" dirty="0" smtClean="0">
                <a:latin typeface="Arial" pitchFamily="34" charset="0"/>
                <a:cs typeface="Arial" pitchFamily="34" charset="0"/>
              </a:rPr>
              <a:t> </a:t>
            </a:r>
            <a:r>
              <a:rPr lang="hu-HU" sz="3200" dirty="0" err="1" smtClean="0">
                <a:latin typeface="Arial" pitchFamily="34" charset="0"/>
                <a:cs typeface="Arial" pitchFamily="34" charset="0"/>
              </a:rPr>
              <a:t>der</a:t>
            </a:r>
            <a:r>
              <a:rPr lang="hu-HU" sz="3200" dirty="0" smtClean="0">
                <a:latin typeface="Arial" pitchFamily="34" charset="0"/>
                <a:cs typeface="Arial" pitchFamily="34" charset="0"/>
              </a:rPr>
              <a:t> </a:t>
            </a:r>
            <a:r>
              <a:rPr lang="hu-HU" sz="3200" dirty="0" err="1" smtClean="0">
                <a:latin typeface="Arial" pitchFamily="34" charset="0"/>
                <a:cs typeface="Arial" pitchFamily="34" charset="0"/>
              </a:rPr>
              <a:t>Hox-Gene</a:t>
            </a:r>
            <a:r>
              <a:rPr lang="hu-HU" sz="3200" dirty="0" smtClean="0">
                <a:latin typeface="Arial" pitchFamily="34" charset="0"/>
                <a:cs typeface="Arial" pitchFamily="34" charset="0"/>
              </a:rPr>
              <a:t> </a:t>
            </a:r>
            <a:endParaRPr lang="de-DE" sz="3200" dirty="0">
              <a:latin typeface="Arial" pitchFamily="34" charset="0"/>
              <a:cs typeface="Arial" pitchFamily="34" charset="0"/>
            </a:endParaRPr>
          </a:p>
        </p:txBody>
      </p:sp>
    </p:spTree>
    <p:extLst>
      <p:ext uri="{BB962C8B-B14F-4D97-AF65-F5344CB8AC3E}">
        <p14:creationId xmlns:p14="http://schemas.microsoft.com/office/powerpoint/2010/main" val="1154181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9" name="Picture 2"/>
          <p:cNvPicPr>
            <a:picLocks noChangeAspect="1" noChangeArrowheads="1"/>
          </p:cNvPicPr>
          <p:nvPr/>
        </p:nvPicPr>
        <p:blipFill>
          <a:blip r:embed="rId3" cstate="print"/>
          <a:srcRect/>
          <a:stretch>
            <a:fillRect/>
          </a:stretch>
        </p:blipFill>
        <p:spPr bwMode="auto">
          <a:xfrm>
            <a:off x="0" y="685800"/>
            <a:ext cx="9144000" cy="3036888"/>
          </a:xfrm>
          <a:prstGeom prst="rect">
            <a:avLst/>
          </a:prstGeom>
          <a:noFill/>
          <a:ln w="9525">
            <a:noFill/>
            <a:miter lim="800000"/>
            <a:headEnd/>
            <a:tailEnd/>
          </a:ln>
        </p:spPr>
      </p:pic>
      <p:pic>
        <p:nvPicPr>
          <p:cNvPr id="350210" name="Picture 3"/>
          <p:cNvPicPr>
            <a:picLocks noChangeAspect="1" noChangeArrowheads="1"/>
          </p:cNvPicPr>
          <p:nvPr/>
        </p:nvPicPr>
        <p:blipFill>
          <a:blip r:embed="rId4" cstate="print"/>
          <a:srcRect/>
          <a:stretch>
            <a:fillRect/>
          </a:stretch>
        </p:blipFill>
        <p:spPr bwMode="auto">
          <a:xfrm>
            <a:off x="0" y="3962400"/>
            <a:ext cx="9144000" cy="1177925"/>
          </a:xfrm>
          <a:prstGeom prst="rect">
            <a:avLst/>
          </a:prstGeom>
          <a:noFill/>
          <a:ln w="9525">
            <a:noFill/>
            <a:miter lim="800000"/>
            <a:headEnd/>
            <a:tailEnd/>
          </a:ln>
        </p:spPr>
      </p:pic>
      <p:pic>
        <p:nvPicPr>
          <p:cNvPr id="350211" name="Picture 4"/>
          <p:cNvPicPr>
            <a:picLocks noChangeAspect="1" noChangeArrowheads="1"/>
          </p:cNvPicPr>
          <p:nvPr/>
        </p:nvPicPr>
        <p:blipFill>
          <a:blip r:embed="rId5" cstate="print"/>
          <a:srcRect/>
          <a:stretch>
            <a:fillRect/>
          </a:stretch>
        </p:blipFill>
        <p:spPr bwMode="auto">
          <a:xfrm>
            <a:off x="7288213" y="6645275"/>
            <a:ext cx="1855787" cy="212725"/>
          </a:xfrm>
          <a:prstGeom prst="rect">
            <a:avLst/>
          </a:prstGeom>
          <a:noFill/>
          <a:ln w="9525">
            <a:noFill/>
            <a:miter lim="800000"/>
            <a:headEnd/>
            <a:tailEnd/>
          </a:ln>
        </p:spPr>
      </p:pic>
    </p:spTree>
    <p:extLst>
      <p:ext uri="{BB962C8B-B14F-4D97-AF65-F5344CB8AC3E}">
        <p14:creationId xmlns:p14="http://schemas.microsoft.com/office/powerpoint/2010/main" val="16397628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5"/>
          <p:cNvPicPr>
            <a:picLocks noChangeAspect="1" noChangeArrowheads="1"/>
          </p:cNvPicPr>
          <p:nvPr/>
        </p:nvPicPr>
        <p:blipFill>
          <a:blip r:embed="rId3" cstate="print"/>
          <a:srcRect/>
          <a:stretch>
            <a:fillRect/>
          </a:stretch>
        </p:blipFill>
        <p:spPr bwMode="auto">
          <a:xfrm>
            <a:off x="0" y="0"/>
            <a:ext cx="9144000" cy="6818313"/>
          </a:xfrm>
          <a:prstGeom prst="rect">
            <a:avLst/>
          </a:prstGeom>
          <a:noFill/>
          <a:ln w="9525">
            <a:noFill/>
            <a:miter lim="800000"/>
            <a:headEnd/>
            <a:tailEnd/>
          </a:ln>
        </p:spPr>
      </p:pic>
    </p:spTree>
    <p:extLst>
      <p:ext uri="{BB962C8B-B14F-4D97-AF65-F5344CB8AC3E}">
        <p14:creationId xmlns:p14="http://schemas.microsoft.com/office/powerpoint/2010/main" val="27025188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5" descr="umj7501-023-f1"/>
          <p:cNvPicPr>
            <a:picLocks noChangeAspect="1" noChangeArrowheads="1"/>
          </p:cNvPicPr>
          <p:nvPr/>
        </p:nvPicPr>
        <p:blipFill>
          <a:blip r:embed="rId3" cstate="print"/>
          <a:srcRect/>
          <a:stretch>
            <a:fillRect/>
          </a:stretch>
        </p:blipFill>
        <p:spPr bwMode="auto">
          <a:xfrm>
            <a:off x="482600" y="450850"/>
            <a:ext cx="8178800" cy="5956300"/>
          </a:xfrm>
          <a:prstGeom prst="rect">
            <a:avLst/>
          </a:prstGeom>
          <a:noFill/>
          <a:ln w="9525">
            <a:noFill/>
            <a:miter lim="800000"/>
            <a:headEnd/>
            <a:tailEnd/>
          </a:ln>
        </p:spPr>
      </p:pic>
    </p:spTree>
    <p:extLst>
      <p:ext uri="{BB962C8B-B14F-4D97-AF65-F5344CB8AC3E}">
        <p14:creationId xmlns:p14="http://schemas.microsoft.com/office/powerpoint/2010/main" val="37854369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Picture 1"/>
          <p:cNvPicPr>
            <a:picLocks noChangeAspect="1" noChangeArrowheads="1"/>
          </p:cNvPicPr>
          <p:nvPr/>
        </p:nvPicPr>
        <p:blipFill>
          <a:blip r:embed="rId3" cstate="print"/>
          <a:srcRect/>
          <a:stretch>
            <a:fillRect/>
          </a:stretch>
        </p:blipFill>
        <p:spPr bwMode="auto">
          <a:xfrm>
            <a:off x="0" y="0"/>
            <a:ext cx="9144000" cy="6028523"/>
          </a:xfrm>
          <a:prstGeom prst="rect">
            <a:avLst/>
          </a:prstGeom>
          <a:noFill/>
          <a:ln w="9525">
            <a:noFill/>
            <a:miter lim="800000"/>
            <a:headEnd/>
            <a:tailEnd/>
          </a:ln>
        </p:spPr>
      </p:pic>
    </p:spTree>
    <p:extLst>
      <p:ext uri="{BB962C8B-B14F-4D97-AF65-F5344CB8AC3E}">
        <p14:creationId xmlns:p14="http://schemas.microsoft.com/office/powerpoint/2010/main" val="19399842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2"/>
          <p:cNvSpPr>
            <a:spLocks noGrp="1" noChangeArrowheads="1"/>
          </p:cNvSpPr>
          <p:nvPr>
            <p:ph type="title" idx="4294967295"/>
          </p:nvPr>
        </p:nvSpPr>
        <p:spPr/>
        <p:txBody>
          <a:bodyPr/>
          <a:lstStyle/>
          <a:p>
            <a:r>
              <a:rPr lang="hu-HU" smtClean="0"/>
              <a:t>Hox Gene</a:t>
            </a:r>
          </a:p>
        </p:txBody>
      </p:sp>
      <p:sp>
        <p:nvSpPr>
          <p:cNvPr id="355330" name="Rectangle 3"/>
          <p:cNvSpPr>
            <a:spLocks noGrp="1" noChangeArrowheads="1"/>
          </p:cNvSpPr>
          <p:nvPr>
            <p:ph type="body" idx="4294967295"/>
          </p:nvPr>
        </p:nvSpPr>
        <p:spPr/>
        <p:txBody>
          <a:bodyPr/>
          <a:lstStyle/>
          <a:p>
            <a:r>
              <a:rPr lang="hu-HU" sz="2800" smtClean="0">
                <a:solidFill>
                  <a:srgbClr val="C0C0C0"/>
                </a:solidFill>
              </a:rPr>
              <a:t>Bestimmung der Identität der Körpersegmenten entlang der longitudinaler Achse (</a:t>
            </a:r>
            <a:r>
              <a:rPr lang="hu-HU" sz="2800" b="1" smtClean="0">
                <a:solidFill>
                  <a:srgbClr val="C0C0C0"/>
                </a:solidFill>
              </a:rPr>
              <a:t>A-P Achse</a:t>
            </a:r>
            <a:r>
              <a:rPr lang="hu-HU" sz="2800" smtClean="0">
                <a:solidFill>
                  <a:srgbClr val="C0C0C0"/>
                </a:solidFill>
              </a:rPr>
              <a:t>): frühe Aktion; alle Tiere (wirbellose auch)</a:t>
            </a:r>
          </a:p>
          <a:p>
            <a:r>
              <a:rPr lang="hu-HU" sz="2800" smtClean="0"/>
              <a:t>Bestimmung der </a:t>
            </a:r>
            <a:r>
              <a:rPr lang="hu-HU" sz="2800" b="1" smtClean="0">
                <a:solidFill>
                  <a:srgbClr val="FF0000"/>
                </a:solidFill>
              </a:rPr>
              <a:t>Identität der ausstülpenden Körperanteilen</a:t>
            </a:r>
            <a:r>
              <a:rPr lang="hu-HU" sz="2800" smtClean="0"/>
              <a:t>: Extremität, Penis: spätere Aktion (Wirbeltiere); nur bestimmte Hox-cluster nehmen darin Teil (HoxD: Extremität, HoxC: Haarbildung)</a:t>
            </a:r>
          </a:p>
        </p:txBody>
      </p:sp>
    </p:spTree>
    <p:extLst>
      <p:ext uri="{BB962C8B-B14F-4D97-AF65-F5344CB8AC3E}">
        <p14:creationId xmlns:p14="http://schemas.microsoft.com/office/powerpoint/2010/main" val="31509851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2"/>
          <p:cNvPicPr>
            <a:picLocks noChangeAspect="1" noChangeArrowheads="1"/>
          </p:cNvPicPr>
          <p:nvPr/>
        </p:nvPicPr>
        <p:blipFill>
          <a:blip r:embed="rId3" cstate="print"/>
          <a:srcRect/>
          <a:stretch>
            <a:fillRect/>
          </a:stretch>
        </p:blipFill>
        <p:spPr bwMode="auto">
          <a:xfrm>
            <a:off x="0" y="685800"/>
            <a:ext cx="9144000" cy="3036888"/>
          </a:xfrm>
          <a:prstGeom prst="rect">
            <a:avLst/>
          </a:prstGeom>
          <a:noFill/>
          <a:ln w="9525">
            <a:noFill/>
            <a:miter lim="800000"/>
            <a:headEnd/>
            <a:tailEnd/>
          </a:ln>
        </p:spPr>
      </p:pic>
      <p:pic>
        <p:nvPicPr>
          <p:cNvPr id="356354" name="Picture 3"/>
          <p:cNvPicPr>
            <a:picLocks noChangeAspect="1" noChangeArrowheads="1"/>
          </p:cNvPicPr>
          <p:nvPr/>
        </p:nvPicPr>
        <p:blipFill>
          <a:blip r:embed="rId4" cstate="print"/>
          <a:srcRect/>
          <a:stretch>
            <a:fillRect/>
          </a:stretch>
        </p:blipFill>
        <p:spPr bwMode="auto">
          <a:xfrm>
            <a:off x="0" y="3962400"/>
            <a:ext cx="9144000" cy="1177925"/>
          </a:xfrm>
          <a:prstGeom prst="rect">
            <a:avLst/>
          </a:prstGeom>
          <a:noFill/>
          <a:ln w="9525">
            <a:noFill/>
            <a:miter lim="800000"/>
            <a:headEnd/>
            <a:tailEnd/>
          </a:ln>
        </p:spPr>
      </p:pic>
      <p:pic>
        <p:nvPicPr>
          <p:cNvPr id="356355" name="Picture 4"/>
          <p:cNvPicPr>
            <a:picLocks noChangeAspect="1" noChangeArrowheads="1"/>
          </p:cNvPicPr>
          <p:nvPr/>
        </p:nvPicPr>
        <p:blipFill>
          <a:blip r:embed="rId5" cstate="print"/>
          <a:srcRect/>
          <a:stretch>
            <a:fillRect/>
          </a:stretch>
        </p:blipFill>
        <p:spPr bwMode="auto">
          <a:xfrm>
            <a:off x="7288213" y="6645275"/>
            <a:ext cx="1855787" cy="212725"/>
          </a:xfrm>
          <a:prstGeom prst="rect">
            <a:avLst/>
          </a:prstGeom>
          <a:noFill/>
          <a:ln w="9525">
            <a:noFill/>
            <a:miter lim="800000"/>
            <a:headEnd/>
            <a:tailEnd/>
          </a:ln>
        </p:spPr>
      </p:pic>
    </p:spTree>
    <p:extLst>
      <p:ext uri="{BB962C8B-B14F-4D97-AF65-F5344CB8AC3E}">
        <p14:creationId xmlns:p14="http://schemas.microsoft.com/office/powerpoint/2010/main" val="17036478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2"/>
          <p:cNvSpPr txBox="1">
            <a:spLocks noChangeArrowheads="1"/>
          </p:cNvSpPr>
          <p:nvPr/>
        </p:nvSpPr>
        <p:spPr bwMode="auto">
          <a:xfrm>
            <a:off x="971550" y="2852738"/>
            <a:ext cx="6769100" cy="366712"/>
          </a:xfrm>
          <a:prstGeom prst="rect">
            <a:avLst/>
          </a:prstGeom>
          <a:noFill/>
          <a:ln w="9525">
            <a:noFill/>
            <a:miter lim="800000"/>
            <a:headEnd/>
            <a:tailEnd/>
          </a:ln>
        </p:spPr>
        <p:txBody>
          <a:bodyPr>
            <a:spAutoFit/>
          </a:bodyPr>
          <a:lstStyle/>
          <a:p>
            <a:pPr>
              <a:spcBef>
                <a:spcPct val="50000"/>
              </a:spcBef>
            </a:pPr>
            <a:r>
              <a:rPr lang="hu-HU" sz="1800">
                <a:latin typeface="Arial" charset="0"/>
              </a:rPr>
              <a:t>Hox Gene Expression entlang der oberen Extremit</a:t>
            </a:r>
            <a:r>
              <a:rPr lang="en-US" sz="1800">
                <a:latin typeface="Arial" charset="0"/>
                <a:cs typeface="Arial" charset="0"/>
              </a:rPr>
              <a:t>ä</a:t>
            </a:r>
            <a:r>
              <a:rPr lang="hu-HU" sz="1800">
                <a:latin typeface="Arial" charset="0"/>
              </a:rPr>
              <a:t>t.</a:t>
            </a:r>
            <a:endParaRPr lang="de-DE" sz="1800">
              <a:latin typeface="Arial" charset="0"/>
            </a:endParaRPr>
          </a:p>
        </p:txBody>
      </p:sp>
      <p:graphicFrame>
        <p:nvGraphicFramePr>
          <p:cNvPr id="4098" name="Object 3"/>
          <p:cNvGraphicFramePr>
            <a:graphicFrameLocks noChangeAspect="1"/>
          </p:cNvGraphicFramePr>
          <p:nvPr/>
        </p:nvGraphicFramePr>
        <p:xfrm>
          <a:off x="468313" y="0"/>
          <a:ext cx="6911975" cy="2947988"/>
        </p:xfrm>
        <a:graphic>
          <a:graphicData uri="http://schemas.openxmlformats.org/presentationml/2006/ole">
            <mc:AlternateContent xmlns:mc="http://schemas.openxmlformats.org/markup-compatibility/2006">
              <mc:Choice xmlns:v="urn:schemas-microsoft-com:vml" Requires="v">
                <p:oleObj spid="_x0000_s6154" name="Image" r:id="rId4" imgW="7860317" imgH="3352381" progId="Photoshop.Image.7">
                  <p:embed/>
                </p:oleObj>
              </mc:Choice>
              <mc:Fallback>
                <p:oleObj name="Image" r:id="rId4" imgW="7860317" imgH="3352381" progId="Photoshop.Image.7">
                  <p:embed/>
                  <p:pic>
                    <p:nvPicPr>
                      <p:cNvPr id="4098"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0"/>
                        <a:ext cx="6911975" cy="294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99" name="Object 4"/>
          <p:cNvGraphicFramePr>
            <a:graphicFrameLocks noChangeAspect="1"/>
          </p:cNvGraphicFramePr>
          <p:nvPr/>
        </p:nvGraphicFramePr>
        <p:xfrm>
          <a:off x="1403350" y="3497263"/>
          <a:ext cx="7740650" cy="3360737"/>
        </p:xfrm>
        <a:graphic>
          <a:graphicData uri="http://schemas.openxmlformats.org/presentationml/2006/ole">
            <mc:AlternateContent xmlns:mc="http://schemas.openxmlformats.org/markup-compatibility/2006">
              <mc:Choice xmlns:v="urn:schemas-microsoft-com:vml" Requires="v">
                <p:oleObj spid="_x0000_s6155" name="Image" r:id="rId6" imgW="8774603" imgH="3809524" progId="Photoshop.Image.7">
                  <p:embed/>
                </p:oleObj>
              </mc:Choice>
              <mc:Fallback>
                <p:oleObj name="Image" r:id="rId6" imgW="8774603" imgH="3809524" progId="Photoshop.Image.7">
                  <p:embed/>
                  <p:pic>
                    <p:nvPicPr>
                      <p:cNvPr id="4099"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3350" y="3497263"/>
                        <a:ext cx="7740650" cy="336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1124460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2" name="Picture 2" descr="http://biologytimes.com/wp/wp-content/uploads/2014/08/hox-complex-humans-droso.jpg"/>
          <p:cNvPicPr>
            <a:picLocks noChangeAspect="1" noChangeArrowheads="1"/>
          </p:cNvPicPr>
          <p:nvPr/>
        </p:nvPicPr>
        <p:blipFill>
          <a:blip r:embed="rId3" cstate="print"/>
          <a:srcRect/>
          <a:stretch>
            <a:fillRect/>
          </a:stretch>
        </p:blipFill>
        <p:spPr bwMode="auto">
          <a:xfrm>
            <a:off x="1" y="0"/>
            <a:ext cx="9144000" cy="6309320"/>
          </a:xfrm>
          <a:prstGeom prst="rect">
            <a:avLst/>
          </a:prstGeom>
          <a:noFill/>
        </p:spPr>
      </p:pic>
      <p:sp>
        <p:nvSpPr>
          <p:cNvPr id="3" name="Szövegdoboz 2"/>
          <p:cNvSpPr txBox="1"/>
          <p:nvPr/>
        </p:nvSpPr>
        <p:spPr>
          <a:xfrm>
            <a:off x="395536" y="6381328"/>
            <a:ext cx="8280920" cy="476672"/>
          </a:xfrm>
          <a:prstGeom prst="rect">
            <a:avLst/>
          </a:prstGeom>
          <a:noFill/>
        </p:spPr>
        <p:txBody>
          <a:bodyPr wrap="square" rtlCol="0">
            <a:spAutoFit/>
          </a:bodyPr>
          <a:lstStyle/>
          <a:p>
            <a:pPr algn="ctr"/>
            <a:r>
              <a:rPr lang="hu-HU" dirty="0" err="1" smtClean="0">
                <a:latin typeface="Arial" pitchFamily="34" charset="0"/>
                <a:cs typeface="Arial" pitchFamily="34" charset="0"/>
              </a:rPr>
              <a:t>Vergleich</a:t>
            </a:r>
            <a:r>
              <a:rPr lang="hu-HU" dirty="0" smtClean="0">
                <a:latin typeface="Arial" pitchFamily="34" charset="0"/>
                <a:cs typeface="Arial" pitchFamily="34" charset="0"/>
              </a:rPr>
              <a:t> von </a:t>
            </a:r>
            <a:r>
              <a:rPr lang="hu-HU" dirty="0" err="1" smtClean="0">
                <a:latin typeface="Arial" pitchFamily="34" charset="0"/>
                <a:cs typeface="Arial" pitchFamily="34" charset="0"/>
              </a:rPr>
              <a:t>Drosi</a:t>
            </a:r>
            <a:r>
              <a:rPr lang="hu-HU" dirty="0" smtClean="0">
                <a:latin typeface="Arial" pitchFamily="34" charset="0"/>
                <a:cs typeface="Arial" pitchFamily="34" charset="0"/>
              </a:rPr>
              <a:t> und </a:t>
            </a:r>
            <a:r>
              <a:rPr lang="hu-HU" dirty="0" err="1" smtClean="0">
                <a:latin typeface="Arial" pitchFamily="34" charset="0"/>
                <a:cs typeface="Arial" pitchFamily="34" charset="0"/>
              </a:rPr>
              <a:t>menschlichen</a:t>
            </a:r>
            <a:r>
              <a:rPr lang="hu-HU" dirty="0" smtClean="0">
                <a:latin typeface="Arial" pitchFamily="34" charset="0"/>
                <a:cs typeface="Arial" pitchFamily="34" charset="0"/>
              </a:rPr>
              <a:t> </a:t>
            </a:r>
            <a:r>
              <a:rPr lang="hu-HU" dirty="0" err="1" smtClean="0">
                <a:latin typeface="Arial" pitchFamily="34" charset="0"/>
                <a:cs typeface="Arial" pitchFamily="34" charset="0"/>
              </a:rPr>
              <a:t>Hox-Genen</a:t>
            </a:r>
            <a:endParaRPr lang="de-DE" dirty="0">
              <a:latin typeface="Arial" pitchFamily="34" charset="0"/>
              <a:cs typeface="Arial" pitchFamily="34" charset="0"/>
            </a:endParaRPr>
          </a:p>
        </p:txBody>
      </p:sp>
    </p:spTree>
    <p:extLst>
      <p:ext uri="{BB962C8B-B14F-4D97-AF65-F5344CB8AC3E}">
        <p14:creationId xmlns:p14="http://schemas.microsoft.com/office/powerpoint/2010/main" val="16590407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Text Box 6"/>
          <p:cNvSpPr txBox="1">
            <a:spLocks noChangeArrowheads="1"/>
          </p:cNvSpPr>
          <p:nvPr/>
        </p:nvSpPr>
        <p:spPr bwMode="auto">
          <a:xfrm>
            <a:off x="2011363" y="1192213"/>
            <a:ext cx="1008062" cy="396875"/>
          </a:xfrm>
          <a:prstGeom prst="rect">
            <a:avLst/>
          </a:prstGeom>
          <a:solidFill>
            <a:schemeClr val="bg1"/>
          </a:solidFill>
          <a:ln w="9525">
            <a:noFill/>
            <a:miter lim="800000"/>
            <a:headEnd/>
            <a:tailEnd/>
          </a:ln>
        </p:spPr>
        <p:txBody>
          <a:bodyPr>
            <a:spAutoFit/>
          </a:bodyPr>
          <a:lstStyle/>
          <a:p>
            <a:pPr>
              <a:spcBef>
                <a:spcPct val="50000"/>
              </a:spcBef>
            </a:pPr>
            <a:r>
              <a:rPr lang="hu-HU" sz="2000" b="1">
                <a:latin typeface="Arial" charset="0"/>
              </a:rPr>
              <a:t>Hox D</a:t>
            </a:r>
          </a:p>
        </p:txBody>
      </p:sp>
      <p:grpSp>
        <p:nvGrpSpPr>
          <p:cNvPr id="359426" name="Group 21"/>
          <p:cNvGrpSpPr>
            <a:grpSpLocks/>
          </p:cNvGrpSpPr>
          <p:nvPr/>
        </p:nvGrpSpPr>
        <p:grpSpPr bwMode="auto">
          <a:xfrm>
            <a:off x="1247775" y="193675"/>
            <a:ext cx="6648450" cy="6469063"/>
            <a:chOff x="786" y="122"/>
            <a:chExt cx="4188" cy="4075"/>
          </a:xfrm>
        </p:grpSpPr>
        <p:grpSp>
          <p:nvGrpSpPr>
            <p:cNvPr id="359427" name="Group 19"/>
            <p:cNvGrpSpPr>
              <a:grpSpLocks/>
            </p:cNvGrpSpPr>
            <p:nvPr/>
          </p:nvGrpSpPr>
          <p:grpSpPr bwMode="auto">
            <a:xfrm>
              <a:off x="786" y="122"/>
              <a:ext cx="4188" cy="4075"/>
              <a:chOff x="786" y="122"/>
              <a:chExt cx="4188" cy="4075"/>
            </a:xfrm>
          </p:grpSpPr>
          <p:pic>
            <p:nvPicPr>
              <p:cNvPr id="359429" name="Picture 4"/>
              <p:cNvPicPr>
                <a:picLocks noChangeAspect="1" noChangeArrowheads="1"/>
              </p:cNvPicPr>
              <p:nvPr/>
            </p:nvPicPr>
            <p:blipFill>
              <a:blip r:embed="rId3" cstate="print"/>
              <a:srcRect/>
              <a:stretch>
                <a:fillRect/>
              </a:stretch>
            </p:blipFill>
            <p:spPr bwMode="auto">
              <a:xfrm>
                <a:off x="786" y="122"/>
                <a:ext cx="4188" cy="4075"/>
              </a:xfrm>
              <a:prstGeom prst="rect">
                <a:avLst/>
              </a:prstGeom>
              <a:noFill/>
              <a:ln w="9525">
                <a:noFill/>
                <a:miter lim="800000"/>
                <a:headEnd/>
                <a:tailEnd/>
              </a:ln>
            </p:spPr>
          </p:pic>
          <p:sp>
            <p:nvSpPr>
              <p:cNvPr id="359430" name="Text Box 5"/>
              <p:cNvSpPr txBox="1">
                <a:spLocks noChangeArrowheads="1"/>
              </p:cNvSpPr>
              <p:nvPr/>
            </p:nvSpPr>
            <p:spPr bwMode="auto">
              <a:xfrm>
                <a:off x="1252" y="366"/>
                <a:ext cx="635" cy="250"/>
              </a:xfrm>
              <a:prstGeom prst="rect">
                <a:avLst/>
              </a:prstGeom>
              <a:solidFill>
                <a:schemeClr val="bg1"/>
              </a:solidFill>
              <a:ln w="9525">
                <a:noFill/>
                <a:miter lim="800000"/>
                <a:headEnd/>
                <a:tailEnd/>
              </a:ln>
            </p:spPr>
            <p:txBody>
              <a:bodyPr>
                <a:spAutoFit/>
              </a:bodyPr>
              <a:lstStyle/>
              <a:p>
                <a:pPr>
                  <a:spcBef>
                    <a:spcPct val="50000"/>
                  </a:spcBef>
                </a:pPr>
                <a:r>
                  <a:rPr lang="hu-HU" sz="2000" b="1">
                    <a:latin typeface="Arial" charset="0"/>
                  </a:rPr>
                  <a:t>Hox A</a:t>
                </a:r>
              </a:p>
            </p:txBody>
          </p:sp>
          <p:sp>
            <p:nvSpPr>
              <p:cNvPr id="359431" name="Text Box 7"/>
              <p:cNvSpPr txBox="1">
                <a:spLocks noChangeArrowheads="1"/>
              </p:cNvSpPr>
              <p:nvPr/>
            </p:nvSpPr>
            <p:spPr bwMode="auto">
              <a:xfrm>
                <a:off x="2027" y="174"/>
                <a:ext cx="343" cy="192"/>
              </a:xfrm>
              <a:prstGeom prst="rect">
                <a:avLst/>
              </a:prstGeom>
              <a:solidFill>
                <a:schemeClr val="bg1"/>
              </a:solidFill>
              <a:ln w="9525">
                <a:noFill/>
                <a:miter lim="800000"/>
                <a:headEnd/>
                <a:tailEnd/>
              </a:ln>
            </p:spPr>
            <p:txBody>
              <a:bodyPr>
                <a:spAutoFit/>
              </a:bodyPr>
              <a:lstStyle/>
              <a:p>
                <a:pPr>
                  <a:spcBef>
                    <a:spcPct val="50000"/>
                  </a:spcBef>
                </a:pPr>
                <a:r>
                  <a:rPr lang="hu-HU" sz="1400" b="1">
                    <a:latin typeface="Arial" charset="0"/>
                  </a:rPr>
                  <a:t>A13</a:t>
                </a:r>
              </a:p>
            </p:txBody>
          </p:sp>
          <p:sp>
            <p:nvSpPr>
              <p:cNvPr id="359432" name="Text Box 8"/>
              <p:cNvSpPr txBox="1">
                <a:spLocks noChangeArrowheads="1"/>
              </p:cNvSpPr>
              <p:nvPr/>
            </p:nvSpPr>
            <p:spPr bwMode="auto">
              <a:xfrm>
                <a:off x="2582" y="174"/>
                <a:ext cx="357" cy="192"/>
              </a:xfrm>
              <a:prstGeom prst="rect">
                <a:avLst/>
              </a:prstGeom>
              <a:solidFill>
                <a:schemeClr val="bg1"/>
              </a:solidFill>
              <a:ln w="9525">
                <a:noFill/>
                <a:miter lim="800000"/>
                <a:headEnd/>
                <a:tailEnd/>
              </a:ln>
            </p:spPr>
            <p:txBody>
              <a:bodyPr>
                <a:spAutoFit/>
              </a:bodyPr>
              <a:lstStyle/>
              <a:p>
                <a:pPr>
                  <a:spcBef>
                    <a:spcPct val="50000"/>
                  </a:spcBef>
                </a:pPr>
                <a:r>
                  <a:rPr lang="hu-HU" sz="1400" b="1">
                    <a:latin typeface="Arial" charset="0"/>
                  </a:rPr>
                  <a:t>A11</a:t>
                </a:r>
              </a:p>
            </p:txBody>
          </p:sp>
          <p:sp>
            <p:nvSpPr>
              <p:cNvPr id="359433" name="Text Box 9"/>
              <p:cNvSpPr txBox="1">
                <a:spLocks noChangeArrowheads="1"/>
              </p:cNvSpPr>
              <p:nvPr/>
            </p:nvSpPr>
            <p:spPr bwMode="auto">
              <a:xfrm>
                <a:off x="2976" y="174"/>
                <a:ext cx="352" cy="192"/>
              </a:xfrm>
              <a:prstGeom prst="rect">
                <a:avLst/>
              </a:prstGeom>
              <a:solidFill>
                <a:schemeClr val="bg1"/>
              </a:solidFill>
              <a:ln w="9525">
                <a:noFill/>
                <a:miter lim="800000"/>
                <a:headEnd/>
                <a:tailEnd/>
              </a:ln>
            </p:spPr>
            <p:txBody>
              <a:bodyPr>
                <a:spAutoFit/>
              </a:bodyPr>
              <a:lstStyle/>
              <a:p>
                <a:pPr>
                  <a:spcBef>
                    <a:spcPct val="50000"/>
                  </a:spcBef>
                </a:pPr>
                <a:r>
                  <a:rPr lang="hu-HU" sz="1400" b="1">
                    <a:latin typeface="Arial" charset="0"/>
                  </a:rPr>
                  <a:t>A10</a:t>
                </a:r>
              </a:p>
            </p:txBody>
          </p:sp>
          <p:sp>
            <p:nvSpPr>
              <p:cNvPr id="359434" name="Text Box 10"/>
              <p:cNvSpPr txBox="1">
                <a:spLocks noChangeArrowheads="1"/>
              </p:cNvSpPr>
              <p:nvPr/>
            </p:nvSpPr>
            <p:spPr bwMode="auto">
              <a:xfrm>
                <a:off x="3362" y="174"/>
                <a:ext cx="352" cy="192"/>
              </a:xfrm>
              <a:prstGeom prst="rect">
                <a:avLst/>
              </a:prstGeom>
              <a:solidFill>
                <a:schemeClr val="bg1"/>
              </a:solidFill>
              <a:ln w="9525">
                <a:noFill/>
                <a:miter lim="800000"/>
                <a:headEnd/>
                <a:tailEnd/>
              </a:ln>
            </p:spPr>
            <p:txBody>
              <a:bodyPr>
                <a:spAutoFit/>
              </a:bodyPr>
              <a:lstStyle/>
              <a:p>
                <a:pPr>
                  <a:spcBef>
                    <a:spcPct val="50000"/>
                  </a:spcBef>
                </a:pPr>
                <a:r>
                  <a:rPr lang="hu-HU" sz="1400" b="1">
                    <a:latin typeface="Arial" charset="0"/>
                  </a:rPr>
                  <a:t>A9</a:t>
                </a:r>
              </a:p>
            </p:txBody>
          </p:sp>
          <p:sp>
            <p:nvSpPr>
              <p:cNvPr id="359435" name="Text Box 11"/>
              <p:cNvSpPr txBox="1">
                <a:spLocks noChangeArrowheads="1"/>
              </p:cNvSpPr>
              <p:nvPr/>
            </p:nvSpPr>
            <p:spPr bwMode="auto">
              <a:xfrm>
                <a:off x="1973" y="1026"/>
                <a:ext cx="357" cy="192"/>
              </a:xfrm>
              <a:prstGeom prst="rect">
                <a:avLst/>
              </a:prstGeom>
              <a:solidFill>
                <a:schemeClr val="bg1"/>
              </a:solidFill>
              <a:ln w="9525">
                <a:noFill/>
                <a:miter lim="800000"/>
                <a:headEnd/>
                <a:tailEnd/>
              </a:ln>
            </p:spPr>
            <p:txBody>
              <a:bodyPr>
                <a:spAutoFit/>
              </a:bodyPr>
              <a:lstStyle/>
              <a:p>
                <a:pPr>
                  <a:spcBef>
                    <a:spcPct val="50000"/>
                  </a:spcBef>
                </a:pPr>
                <a:r>
                  <a:rPr lang="hu-HU" sz="1400" b="1">
                    <a:latin typeface="Arial" charset="0"/>
                  </a:rPr>
                  <a:t>D13</a:t>
                </a:r>
              </a:p>
            </p:txBody>
          </p:sp>
          <p:sp>
            <p:nvSpPr>
              <p:cNvPr id="359436" name="Text Box 12"/>
              <p:cNvSpPr txBox="1">
                <a:spLocks noChangeArrowheads="1"/>
              </p:cNvSpPr>
              <p:nvPr/>
            </p:nvSpPr>
            <p:spPr bwMode="auto">
              <a:xfrm>
                <a:off x="2339" y="1026"/>
                <a:ext cx="357" cy="192"/>
              </a:xfrm>
              <a:prstGeom prst="rect">
                <a:avLst/>
              </a:prstGeom>
              <a:solidFill>
                <a:schemeClr val="bg1"/>
              </a:solidFill>
              <a:ln w="9525">
                <a:noFill/>
                <a:miter lim="800000"/>
                <a:headEnd/>
                <a:tailEnd/>
              </a:ln>
            </p:spPr>
            <p:txBody>
              <a:bodyPr>
                <a:spAutoFit/>
              </a:bodyPr>
              <a:lstStyle/>
              <a:p>
                <a:pPr>
                  <a:spcBef>
                    <a:spcPct val="50000"/>
                  </a:spcBef>
                </a:pPr>
                <a:r>
                  <a:rPr lang="hu-HU" sz="1400" b="1">
                    <a:latin typeface="Arial" charset="0"/>
                  </a:rPr>
                  <a:t>D12</a:t>
                </a:r>
              </a:p>
            </p:txBody>
          </p:sp>
          <p:sp>
            <p:nvSpPr>
              <p:cNvPr id="359437" name="Text Box 13"/>
              <p:cNvSpPr txBox="1">
                <a:spLocks noChangeArrowheads="1"/>
              </p:cNvSpPr>
              <p:nvPr/>
            </p:nvSpPr>
            <p:spPr bwMode="auto">
              <a:xfrm>
                <a:off x="2668" y="1031"/>
                <a:ext cx="357" cy="192"/>
              </a:xfrm>
              <a:prstGeom prst="rect">
                <a:avLst/>
              </a:prstGeom>
              <a:solidFill>
                <a:schemeClr val="bg1"/>
              </a:solidFill>
              <a:ln w="9525">
                <a:noFill/>
                <a:miter lim="800000"/>
                <a:headEnd/>
                <a:tailEnd/>
              </a:ln>
            </p:spPr>
            <p:txBody>
              <a:bodyPr>
                <a:spAutoFit/>
              </a:bodyPr>
              <a:lstStyle/>
              <a:p>
                <a:pPr>
                  <a:spcBef>
                    <a:spcPct val="50000"/>
                  </a:spcBef>
                </a:pPr>
                <a:r>
                  <a:rPr lang="hu-HU" sz="1400" b="1">
                    <a:latin typeface="Arial" charset="0"/>
                  </a:rPr>
                  <a:t>D11</a:t>
                </a:r>
              </a:p>
            </p:txBody>
          </p:sp>
          <p:sp>
            <p:nvSpPr>
              <p:cNvPr id="359438" name="Text Box 14"/>
              <p:cNvSpPr txBox="1">
                <a:spLocks noChangeArrowheads="1"/>
              </p:cNvSpPr>
              <p:nvPr/>
            </p:nvSpPr>
            <p:spPr bwMode="auto">
              <a:xfrm>
                <a:off x="2992" y="1026"/>
                <a:ext cx="357" cy="192"/>
              </a:xfrm>
              <a:prstGeom prst="rect">
                <a:avLst/>
              </a:prstGeom>
              <a:solidFill>
                <a:schemeClr val="bg1"/>
              </a:solidFill>
              <a:ln w="9525">
                <a:noFill/>
                <a:miter lim="800000"/>
                <a:headEnd/>
                <a:tailEnd/>
              </a:ln>
            </p:spPr>
            <p:txBody>
              <a:bodyPr>
                <a:spAutoFit/>
              </a:bodyPr>
              <a:lstStyle/>
              <a:p>
                <a:pPr>
                  <a:spcBef>
                    <a:spcPct val="50000"/>
                  </a:spcBef>
                </a:pPr>
                <a:r>
                  <a:rPr lang="hu-HU" sz="1400" b="1">
                    <a:latin typeface="Arial" charset="0"/>
                  </a:rPr>
                  <a:t>D10</a:t>
                </a:r>
              </a:p>
            </p:txBody>
          </p:sp>
          <p:sp>
            <p:nvSpPr>
              <p:cNvPr id="359439" name="Text Box 15"/>
              <p:cNvSpPr txBox="1">
                <a:spLocks noChangeArrowheads="1"/>
              </p:cNvSpPr>
              <p:nvPr/>
            </p:nvSpPr>
            <p:spPr bwMode="auto">
              <a:xfrm>
                <a:off x="3339" y="1026"/>
                <a:ext cx="357" cy="192"/>
              </a:xfrm>
              <a:prstGeom prst="rect">
                <a:avLst/>
              </a:prstGeom>
              <a:solidFill>
                <a:schemeClr val="bg1"/>
              </a:solidFill>
              <a:ln w="9525">
                <a:noFill/>
                <a:miter lim="800000"/>
                <a:headEnd/>
                <a:tailEnd/>
              </a:ln>
            </p:spPr>
            <p:txBody>
              <a:bodyPr>
                <a:spAutoFit/>
              </a:bodyPr>
              <a:lstStyle/>
              <a:p>
                <a:pPr>
                  <a:spcBef>
                    <a:spcPct val="50000"/>
                  </a:spcBef>
                </a:pPr>
                <a:r>
                  <a:rPr lang="hu-HU" sz="1400" b="1">
                    <a:latin typeface="Arial" charset="0"/>
                  </a:rPr>
                  <a:t>D9</a:t>
                </a:r>
              </a:p>
            </p:txBody>
          </p:sp>
          <p:sp>
            <p:nvSpPr>
              <p:cNvPr id="359440" name="Text Box 17"/>
              <p:cNvSpPr txBox="1">
                <a:spLocks noChangeArrowheads="1"/>
              </p:cNvSpPr>
              <p:nvPr/>
            </p:nvSpPr>
            <p:spPr bwMode="auto">
              <a:xfrm>
                <a:off x="1111" y="1207"/>
                <a:ext cx="635" cy="250"/>
              </a:xfrm>
              <a:prstGeom prst="rect">
                <a:avLst/>
              </a:prstGeom>
              <a:solidFill>
                <a:schemeClr val="bg1"/>
              </a:solidFill>
              <a:ln w="9525">
                <a:noFill/>
                <a:miter lim="800000"/>
                <a:headEnd/>
                <a:tailEnd/>
              </a:ln>
            </p:spPr>
            <p:txBody>
              <a:bodyPr>
                <a:spAutoFit/>
              </a:bodyPr>
              <a:lstStyle/>
              <a:p>
                <a:pPr>
                  <a:spcBef>
                    <a:spcPct val="50000"/>
                  </a:spcBef>
                </a:pPr>
                <a:r>
                  <a:rPr lang="hu-HU" sz="2000" b="1">
                    <a:latin typeface="Arial" charset="0"/>
                  </a:rPr>
                  <a:t>Hox A</a:t>
                </a:r>
              </a:p>
            </p:txBody>
          </p:sp>
          <p:sp>
            <p:nvSpPr>
              <p:cNvPr id="359441" name="Text Box 18"/>
              <p:cNvSpPr txBox="1">
                <a:spLocks noChangeArrowheads="1"/>
              </p:cNvSpPr>
              <p:nvPr/>
            </p:nvSpPr>
            <p:spPr bwMode="auto">
              <a:xfrm>
                <a:off x="3454" y="1212"/>
                <a:ext cx="635" cy="250"/>
              </a:xfrm>
              <a:prstGeom prst="rect">
                <a:avLst/>
              </a:prstGeom>
              <a:solidFill>
                <a:schemeClr val="bg1"/>
              </a:solidFill>
              <a:ln w="9525">
                <a:noFill/>
                <a:miter lim="800000"/>
                <a:headEnd/>
                <a:tailEnd/>
              </a:ln>
            </p:spPr>
            <p:txBody>
              <a:bodyPr>
                <a:spAutoFit/>
              </a:bodyPr>
              <a:lstStyle/>
              <a:p>
                <a:pPr>
                  <a:spcBef>
                    <a:spcPct val="50000"/>
                  </a:spcBef>
                </a:pPr>
                <a:r>
                  <a:rPr lang="hu-HU" sz="2000" b="1">
                    <a:latin typeface="Arial" charset="0"/>
                  </a:rPr>
                  <a:t>Hox D</a:t>
                </a:r>
              </a:p>
            </p:txBody>
          </p:sp>
        </p:grpSp>
        <p:sp>
          <p:nvSpPr>
            <p:cNvPr id="359428" name="Rectangle 20"/>
            <p:cNvSpPr>
              <a:spLocks noChangeArrowheads="1"/>
            </p:cNvSpPr>
            <p:nvPr/>
          </p:nvSpPr>
          <p:spPr bwMode="auto">
            <a:xfrm>
              <a:off x="2018" y="626"/>
              <a:ext cx="1588" cy="136"/>
            </a:xfrm>
            <a:prstGeom prst="rect">
              <a:avLst/>
            </a:prstGeom>
            <a:solidFill>
              <a:schemeClr val="bg1"/>
            </a:solidFill>
            <a:ln w="9525">
              <a:noFill/>
              <a:miter lim="800000"/>
              <a:headEnd/>
              <a:tailEnd/>
            </a:ln>
          </p:spPr>
          <p:txBody>
            <a:bodyPr wrap="none" anchor="ctr"/>
            <a:lstStyle/>
            <a:p>
              <a:endParaRPr lang="hu-HU"/>
            </a:p>
          </p:txBody>
        </p:sp>
      </p:grpSp>
    </p:spTree>
    <p:extLst>
      <p:ext uri="{BB962C8B-B14F-4D97-AF65-F5344CB8AC3E}">
        <p14:creationId xmlns:p14="http://schemas.microsoft.com/office/powerpoint/2010/main" val="21996206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2" name="Picture 2"/>
          <p:cNvPicPr>
            <a:picLocks noChangeAspect="1" noChangeArrowheads="1"/>
          </p:cNvPicPr>
          <p:nvPr/>
        </p:nvPicPr>
        <p:blipFill>
          <a:blip r:embed="rId2" cstate="print"/>
          <a:srcRect/>
          <a:stretch>
            <a:fillRect/>
          </a:stretch>
        </p:blipFill>
        <p:spPr bwMode="auto">
          <a:xfrm>
            <a:off x="2555776" y="65606"/>
            <a:ext cx="4032447" cy="6725198"/>
          </a:xfrm>
          <a:prstGeom prst="rect">
            <a:avLst/>
          </a:prstGeom>
          <a:noFill/>
          <a:ln w="9525">
            <a:noFill/>
            <a:miter lim="800000"/>
            <a:headEnd/>
            <a:tailEnd/>
          </a:ln>
        </p:spPr>
      </p:pic>
    </p:spTree>
    <p:extLst>
      <p:ext uri="{BB962C8B-B14F-4D97-AF65-F5344CB8AC3E}">
        <p14:creationId xmlns:p14="http://schemas.microsoft.com/office/powerpoint/2010/main" val="1419551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466" name="Picture 2"/>
          <p:cNvPicPr>
            <a:picLocks noChangeAspect="1" noChangeArrowheads="1"/>
          </p:cNvPicPr>
          <p:nvPr/>
        </p:nvPicPr>
        <p:blipFill>
          <a:blip r:embed="rId2" cstate="print"/>
          <a:srcRect/>
          <a:stretch>
            <a:fillRect/>
          </a:stretch>
        </p:blipFill>
        <p:spPr bwMode="auto">
          <a:xfrm>
            <a:off x="755576" y="476672"/>
            <a:ext cx="7542125" cy="4642880"/>
          </a:xfrm>
          <a:prstGeom prst="rect">
            <a:avLst/>
          </a:prstGeom>
          <a:noFill/>
          <a:ln w="9525">
            <a:noFill/>
            <a:miter lim="800000"/>
            <a:headEnd/>
            <a:tailEnd/>
          </a:ln>
        </p:spPr>
      </p:pic>
      <p:sp>
        <p:nvSpPr>
          <p:cNvPr id="3" name="Szövegdoboz 2"/>
          <p:cNvSpPr txBox="1"/>
          <p:nvPr/>
        </p:nvSpPr>
        <p:spPr>
          <a:xfrm>
            <a:off x="683568" y="5517232"/>
            <a:ext cx="7992888" cy="707886"/>
          </a:xfrm>
          <a:prstGeom prst="rect">
            <a:avLst/>
          </a:prstGeom>
          <a:noFill/>
        </p:spPr>
        <p:txBody>
          <a:bodyPr wrap="square" rtlCol="0">
            <a:spAutoFit/>
          </a:bodyPr>
          <a:lstStyle/>
          <a:p>
            <a:pPr algn="ctr"/>
            <a:r>
              <a:rPr lang="hu-HU" sz="2000" dirty="0" err="1" smtClean="0">
                <a:latin typeface="Arial" pitchFamily="34" charset="0"/>
                <a:cs typeface="Arial" pitchFamily="34" charset="0"/>
              </a:rPr>
              <a:t>Radius</a:t>
            </a:r>
            <a:r>
              <a:rPr lang="hu-HU" sz="2000" dirty="0" smtClean="0">
                <a:latin typeface="Arial" pitchFamily="34" charset="0"/>
                <a:cs typeface="Arial" pitchFamily="34" charset="0"/>
              </a:rPr>
              <a:t> und </a:t>
            </a:r>
            <a:r>
              <a:rPr lang="hu-HU" sz="2000" dirty="0" err="1" smtClean="0">
                <a:latin typeface="Arial" pitchFamily="34" charset="0"/>
                <a:cs typeface="Arial" pitchFamily="34" charset="0"/>
              </a:rPr>
              <a:t>Ulna</a:t>
            </a:r>
            <a:r>
              <a:rPr lang="hu-HU" sz="2000" dirty="0" smtClean="0">
                <a:latin typeface="Arial" pitchFamily="34" charset="0"/>
                <a:cs typeface="Arial" pitchFamily="34" charset="0"/>
              </a:rPr>
              <a:t> (</a:t>
            </a:r>
            <a:r>
              <a:rPr lang="hu-HU" sz="2000" dirty="0" err="1" smtClean="0">
                <a:latin typeface="Arial" pitchFamily="34" charset="0"/>
                <a:cs typeface="Arial" pitchFamily="34" charset="0"/>
              </a:rPr>
              <a:t>Pfeile</a:t>
            </a:r>
            <a:r>
              <a:rPr lang="hu-HU" sz="2000" smtClean="0">
                <a:latin typeface="Arial" pitchFamily="34" charset="0"/>
                <a:cs typeface="Arial" pitchFamily="34" charset="0"/>
              </a:rPr>
              <a:t>) Alplasia</a:t>
            </a:r>
            <a:r>
              <a:rPr lang="hu-HU" sz="2000" dirty="0" smtClean="0">
                <a:latin typeface="Arial" pitchFamily="34" charset="0"/>
                <a:cs typeface="Arial" pitchFamily="34" charset="0"/>
              </a:rPr>
              <a:t> </a:t>
            </a:r>
            <a:r>
              <a:rPr lang="hu-HU" sz="2000" dirty="0" err="1" smtClean="0">
                <a:latin typeface="Arial" pitchFamily="34" charset="0"/>
                <a:cs typeface="Arial" pitchFamily="34" charset="0"/>
              </a:rPr>
              <a:t>nach</a:t>
            </a:r>
            <a:r>
              <a:rPr lang="hu-HU" sz="2000" dirty="0" smtClean="0">
                <a:latin typeface="Arial" pitchFamily="34" charset="0"/>
                <a:cs typeface="Arial" pitchFamily="34" charset="0"/>
              </a:rPr>
              <a:t> KO von Hox11 </a:t>
            </a:r>
            <a:r>
              <a:rPr lang="hu-HU" sz="2000" dirty="0" err="1" smtClean="0">
                <a:latin typeface="Arial" pitchFamily="34" charset="0"/>
                <a:cs typeface="Arial" pitchFamily="34" charset="0"/>
              </a:rPr>
              <a:t>Genen</a:t>
            </a:r>
            <a:r>
              <a:rPr lang="hu-HU" sz="2000" dirty="0" smtClean="0">
                <a:latin typeface="Arial" pitchFamily="34" charset="0"/>
                <a:cs typeface="Arial" pitchFamily="34" charset="0"/>
              </a:rPr>
              <a:t> (A11 und D11). </a:t>
            </a:r>
            <a:endParaRPr lang="de-DE" sz="2000" dirty="0">
              <a:latin typeface="Arial" pitchFamily="34" charset="0"/>
              <a:cs typeface="Arial" pitchFamily="34" charset="0"/>
            </a:endParaRPr>
          </a:p>
        </p:txBody>
      </p:sp>
      <p:sp>
        <p:nvSpPr>
          <p:cNvPr id="4" name="Szövegdoboz 3"/>
          <p:cNvSpPr txBox="1"/>
          <p:nvPr/>
        </p:nvSpPr>
        <p:spPr>
          <a:xfrm>
            <a:off x="1043608" y="0"/>
            <a:ext cx="1440160" cy="400110"/>
          </a:xfrm>
          <a:prstGeom prst="rect">
            <a:avLst/>
          </a:prstGeom>
          <a:noFill/>
        </p:spPr>
        <p:txBody>
          <a:bodyPr wrap="square" rtlCol="0">
            <a:spAutoFit/>
          </a:bodyPr>
          <a:lstStyle/>
          <a:p>
            <a:r>
              <a:rPr lang="hu-HU" sz="2000" dirty="0" err="1" smtClean="0">
                <a:latin typeface="Arial" pitchFamily="34" charset="0"/>
                <a:cs typeface="Arial" pitchFamily="34" charset="0"/>
              </a:rPr>
              <a:t>Wildtyp</a:t>
            </a:r>
            <a:endParaRPr lang="de-DE" sz="2000" dirty="0">
              <a:latin typeface="Arial" pitchFamily="34" charset="0"/>
              <a:cs typeface="Arial" pitchFamily="34" charset="0"/>
            </a:endParaRPr>
          </a:p>
        </p:txBody>
      </p:sp>
      <p:sp>
        <p:nvSpPr>
          <p:cNvPr id="5" name="Szövegdoboz 4"/>
          <p:cNvSpPr txBox="1"/>
          <p:nvPr/>
        </p:nvSpPr>
        <p:spPr>
          <a:xfrm>
            <a:off x="6228184" y="2420"/>
            <a:ext cx="2592288" cy="400110"/>
          </a:xfrm>
          <a:prstGeom prst="rect">
            <a:avLst/>
          </a:prstGeom>
          <a:noFill/>
        </p:spPr>
        <p:txBody>
          <a:bodyPr wrap="square" rtlCol="0">
            <a:spAutoFit/>
          </a:bodyPr>
          <a:lstStyle/>
          <a:p>
            <a:r>
              <a:rPr lang="hu-HU" sz="2000" dirty="0" err="1" smtClean="0">
                <a:latin typeface="Arial" pitchFamily="34" charset="0"/>
                <a:cs typeface="Arial" pitchFamily="34" charset="0"/>
              </a:rPr>
              <a:t>Doppelmutant</a:t>
            </a:r>
            <a:endParaRPr lang="de-DE" sz="2000" dirty="0">
              <a:latin typeface="Arial" pitchFamily="34" charset="0"/>
              <a:cs typeface="Arial" pitchFamily="34" charset="0"/>
            </a:endParaRPr>
          </a:p>
        </p:txBody>
      </p:sp>
    </p:spTree>
    <p:extLst>
      <p:ext uri="{BB962C8B-B14F-4D97-AF65-F5344CB8AC3E}">
        <p14:creationId xmlns:p14="http://schemas.microsoft.com/office/powerpoint/2010/main" val="38598901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4"/>
          <p:cNvPicPr>
            <a:picLocks noChangeAspect="1" noChangeArrowheads="1"/>
          </p:cNvPicPr>
          <p:nvPr/>
        </p:nvPicPr>
        <p:blipFill>
          <a:blip r:embed="rId2" cstate="print"/>
          <a:srcRect/>
          <a:stretch>
            <a:fillRect/>
          </a:stretch>
        </p:blipFill>
        <p:spPr bwMode="auto">
          <a:xfrm>
            <a:off x="755650" y="981075"/>
            <a:ext cx="7629525" cy="5670550"/>
          </a:xfrm>
          <a:prstGeom prst="rect">
            <a:avLst/>
          </a:prstGeom>
          <a:noFill/>
          <a:ln w="9525">
            <a:noFill/>
            <a:miter lim="800000"/>
            <a:headEnd/>
            <a:tailEnd/>
          </a:ln>
        </p:spPr>
      </p:pic>
      <p:sp>
        <p:nvSpPr>
          <p:cNvPr id="315394" name="Text Box 5"/>
          <p:cNvSpPr txBox="1">
            <a:spLocks noChangeArrowheads="1"/>
          </p:cNvSpPr>
          <p:nvPr/>
        </p:nvSpPr>
        <p:spPr bwMode="auto">
          <a:xfrm>
            <a:off x="539750" y="333375"/>
            <a:ext cx="7920038" cy="457200"/>
          </a:xfrm>
          <a:prstGeom prst="rect">
            <a:avLst/>
          </a:prstGeom>
          <a:noFill/>
          <a:ln w="9525">
            <a:noFill/>
            <a:miter lim="800000"/>
            <a:headEnd/>
            <a:tailEnd/>
          </a:ln>
        </p:spPr>
        <p:txBody>
          <a:bodyPr>
            <a:spAutoFit/>
          </a:bodyPr>
          <a:lstStyle/>
          <a:p>
            <a:pPr algn="ctr" eaLnBrk="0" hangingPunct="0">
              <a:spcBef>
                <a:spcPct val="50000"/>
              </a:spcBef>
            </a:pPr>
            <a:r>
              <a:rPr lang="hu-HU"/>
              <a:t>Nomenklatur der Hox-Gene</a:t>
            </a:r>
          </a:p>
        </p:txBody>
      </p:sp>
      <p:pic>
        <p:nvPicPr>
          <p:cNvPr id="315395" name="Picture 6"/>
          <p:cNvPicPr>
            <a:picLocks noChangeAspect="1" noChangeArrowheads="1"/>
          </p:cNvPicPr>
          <p:nvPr/>
        </p:nvPicPr>
        <p:blipFill>
          <a:blip r:embed="rId3" cstate="print"/>
          <a:srcRect/>
          <a:stretch>
            <a:fillRect/>
          </a:stretch>
        </p:blipFill>
        <p:spPr bwMode="auto">
          <a:xfrm>
            <a:off x="5033963" y="0"/>
            <a:ext cx="4110037" cy="330200"/>
          </a:xfrm>
          <a:prstGeom prst="rect">
            <a:avLst/>
          </a:prstGeom>
          <a:noFill/>
          <a:ln w="9525">
            <a:noFill/>
            <a:miter lim="800000"/>
            <a:headEnd/>
            <a:tailEnd/>
          </a:ln>
        </p:spPr>
      </p:pic>
    </p:spTree>
    <p:extLst>
      <p:ext uri="{BB962C8B-B14F-4D97-AF65-F5344CB8AC3E}">
        <p14:creationId xmlns:p14="http://schemas.microsoft.com/office/powerpoint/2010/main" val="313441428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3" name="Picture 4" descr="lars1"/>
          <p:cNvPicPr>
            <a:picLocks noChangeAspect="1" noChangeArrowheads="1"/>
          </p:cNvPicPr>
          <p:nvPr/>
        </p:nvPicPr>
        <p:blipFill>
          <a:blip r:embed="rId3" cstate="print"/>
          <a:srcRect/>
          <a:stretch>
            <a:fillRect/>
          </a:stretch>
        </p:blipFill>
        <p:spPr bwMode="auto">
          <a:xfrm>
            <a:off x="0" y="1143000"/>
            <a:ext cx="9144000" cy="5715000"/>
          </a:xfrm>
          <a:prstGeom prst="rect">
            <a:avLst/>
          </a:prstGeom>
          <a:noFill/>
          <a:ln w="9525">
            <a:noFill/>
            <a:miter lim="800000"/>
            <a:headEnd/>
            <a:tailEnd/>
          </a:ln>
        </p:spPr>
      </p:pic>
      <p:sp>
        <p:nvSpPr>
          <p:cNvPr id="3" name="Szövegdoboz 2"/>
          <p:cNvSpPr txBox="1"/>
          <p:nvPr/>
        </p:nvSpPr>
        <p:spPr>
          <a:xfrm>
            <a:off x="1043608" y="332656"/>
            <a:ext cx="7272808" cy="461665"/>
          </a:xfrm>
          <a:prstGeom prst="rect">
            <a:avLst/>
          </a:prstGeom>
          <a:noFill/>
        </p:spPr>
        <p:txBody>
          <a:bodyPr wrap="square" rtlCol="0">
            <a:spAutoFit/>
          </a:bodyPr>
          <a:lstStyle/>
          <a:p>
            <a:pPr algn="ctr"/>
            <a:r>
              <a:rPr lang="hu-HU" dirty="0" smtClean="0">
                <a:latin typeface="Arial" pitchFamily="34" charset="0"/>
                <a:cs typeface="Arial" pitchFamily="34" charset="0"/>
              </a:rPr>
              <a:t>HoxD13 </a:t>
            </a:r>
            <a:r>
              <a:rPr lang="hu-HU" dirty="0" err="1" smtClean="0">
                <a:latin typeface="Arial" pitchFamily="34" charset="0"/>
                <a:cs typeface="Arial" pitchFamily="34" charset="0"/>
              </a:rPr>
              <a:t>Mutation</a:t>
            </a:r>
            <a:endParaRPr lang="de-DE" dirty="0">
              <a:latin typeface="Arial" pitchFamily="34" charset="0"/>
              <a:cs typeface="Arial" pitchFamily="34" charset="0"/>
            </a:endParaRPr>
          </a:p>
        </p:txBody>
      </p:sp>
    </p:spTree>
    <p:extLst>
      <p:ext uri="{BB962C8B-B14F-4D97-AF65-F5344CB8AC3E}">
        <p14:creationId xmlns:p14="http://schemas.microsoft.com/office/powerpoint/2010/main" val="117362728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7"/>
          <p:cNvGraphicFramePr>
            <a:graphicFrameLocks noChangeAspect="1"/>
          </p:cNvGraphicFramePr>
          <p:nvPr/>
        </p:nvGraphicFramePr>
        <p:xfrm>
          <a:off x="0" y="1096963"/>
          <a:ext cx="9144000" cy="4664075"/>
        </p:xfrm>
        <a:graphic>
          <a:graphicData uri="http://schemas.openxmlformats.org/presentationml/2006/ole">
            <mc:AlternateContent xmlns:mc="http://schemas.openxmlformats.org/markup-compatibility/2006">
              <mc:Choice xmlns:v="urn:schemas-microsoft-com:vml" Requires="v">
                <p:oleObj spid="_x0000_s7174" name="Image" r:id="rId4" imgW="10057143" imgH="5130159" progId="Photoshop.Image.7">
                  <p:embed/>
                </p:oleObj>
              </mc:Choice>
              <mc:Fallback>
                <p:oleObj name="Image" r:id="rId4" imgW="10057143" imgH="5130159" progId="Photoshop.Image.7">
                  <p:embed/>
                  <p:pic>
                    <p:nvPicPr>
                      <p:cNvPr id="5122"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96963"/>
                        <a:ext cx="9144000" cy="466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46447565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5" name="Picture 4"/>
          <p:cNvPicPr>
            <a:picLocks noChangeAspect="1" noChangeArrowheads="1"/>
          </p:cNvPicPr>
          <p:nvPr/>
        </p:nvPicPr>
        <p:blipFill>
          <a:blip r:embed="rId3" cstate="print"/>
          <a:srcRect/>
          <a:stretch>
            <a:fillRect/>
          </a:stretch>
        </p:blipFill>
        <p:spPr bwMode="auto">
          <a:xfrm>
            <a:off x="0" y="0"/>
            <a:ext cx="9144000" cy="6281738"/>
          </a:xfrm>
          <a:prstGeom prst="rect">
            <a:avLst/>
          </a:prstGeom>
          <a:noFill/>
          <a:ln w="9525">
            <a:noFill/>
            <a:miter lim="800000"/>
            <a:headEnd/>
            <a:tailEnd/>
          </a:ln>
        </p:spPr>
      </p:pic>
    </p:spTree>
    <p:extLst>
      <p:ext uri="{BB962C8B-B14F-4D97-AF65-F5344CB8AC3E}">
        <p14:creationId xmlns:p14="http://schemas.microsoft.com/office/powerpoint/2010/main" val="184083755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5272" name="Group 40"/>
          <p:cNvGraphicFramePr>
            <a:graphicFrameLocks noGrp="1"/>
          </p:cNvGraphicFramePr>
          <p:nvPr/>
        </p:nvGraphicFramePr>
        <p:xfrm>
          <a:off x="-1627622475" y="-132373688"/>
          <a:ext cx="13906500" cy="10818813"/>
        </p:xfrm>
        <a:graphic>
          <a:graphicData uri="http://schemas.openxmlformats.org/drawingml/2006/table">
            <a:tbl>
              <a:tblPr/>
              <a:tblGrid>
                <a:gridCol w="13906500">
                  <a:extLst>
                    <a:ext uri="{9D8B030D-6E8A-4147-A177-3AD203B41FA5}">
                      <a16:colId xmlns:a16="http://schemas.microsoft.com/office/drawing/2014/main" val="20000"/>
                    </a:ext>
                  </a:extLst>
                </a:gridCol>
              </a:tblGrid>
              <a:tr h="108188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hu-HU" sz="2800" b="0" i="0" u="none" strike="noStrike" cap="none" normalizeH="0" baseline="0" smtClean="0">
                        <a:ln>
                          <a:noFill/>
                        </a:ln>
                        <a:solidFill>
                          <a:schemeClr val="tx1"/>
                        </a:solidFill>
                        <a:effectLst/>
                        <a:latin typeface="Times New Roman" pitchFamily="18" charset="0"/>
                      </a:endParaRPr>
                    </a:p>
                  </a:txBody>
                  <a:tcP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6210" name="Rectangle 41"/>
          <p:cNvSpPr>
            <a:spLocks noChangeArrowheads="1"/>
          </p:cNvSpPr>
          <p:nvPr/>
        </p:nvSpPr>
        <p:spPr bwMode="auto">
          <a:xfrm>
            <a:off x="-1627622475" y="-121554875"/>
            <a:ext cx="2147483647" cy="103762175"/>
          </a:xfrm>
          <a:prstGeom prst="rect">
            <a:avLst/>
          </a:prstGeom>
          <a:solidFill>
            <a:srgbClr val="CCCCCC"/>
          </a:solidFill>
          <a:ln w="9525">
            <a:noFill/>
            <a:miter lim="800000"/>
            <a:headEnd/>
            <a:tailEnd/>
          </a:ln>
        </p:spPr>
        <p:txBody>
          <a:bodyPr wrap="none" anchor="ctr">
            <a:spAutoFit/>
          </a:bodyPr>
          <a:lstStyle/>
          <a:p>
            <a:pPr eaLnBrk="0" hangingPunct="0"/>
            <a:endParaRPr lang="hu-HU"/>
          </a:p>
          <a:p>
            <a:pPr eaLnBrk="0" hangingPunct="0"/>
            <a:r>
              <a:rPr lang="hu-HU"/>
              <a:t>SearchDatabase nameforSearch term</a:t>
            </a:r>
          </a:p>
          <a:p>
            <a:pPr eaLnBrk="0" hangingPunct="0"/>
            <a:r>
              <a:rPr lang="hu-HU"/>
              <a:t>Display Show </a:t>
            </a:r>
          </a:p>
          <a:p>
            <a:pPr eaLnBrk="0" hangingPunct="0"/>
            <a:endParaRPr lang="hu-HU"/>
          </a:p>
        </p:txBody>
      </p:sp>
      <p:graphicFrame>
        <p:nvGraphicFramePr>
          <p:cNvPr id="95322" name="Group 90"/>
          <p:cNvGraphicFramePr>
            <a:graphicFrameLocks noGrp="1"/>
          </p:cNvGraphicFramePr>
          <p:nvPr/>
        </p:nvGraphicFramePr>
        <p:xfrm>
          <a:off x="-1627622475" y="-17792700"/>
          <a:ext cx="1081405" cy="53267928"/>
        </p:xfrm>
        <a:graphic>
          <a:graphicData uri="http://schemas.openxmlformats.org/drawingml/2006/table">
            <a:tbl>
              <a:tblPr/>
              <a:tblGrid>
                <a:gridCol w="873125">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521096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sz="1400" b="1" i="0" u="none" strike="noStrike" cap="none" normalizeH="0" baseline="0" smtClean="0">
                          <a:ln>
                            <a:noFill/>
                          </a:ln>
                          <a:solidFill>
                            <a:schemeClr val="tx1"/>
                          </a:solidFill>
                          <a:effectLst/>
                          <a:latin typeface="Arial" charset="0"/>
                          <a:cs typeface="Arial" charset="0"/>
                          <a:hlinkClick r:id="rId3"/>
                        </a:rPr>
                        <a:t>#140000</a:t>
                      </a:r>
                      <a:endParaRPr kumimoji="0" lang="hu-HU" sz="2400" b="0" i="0" u="none" strike="noStrike" cap="none" normalizeH="0" baseline="0" smtClean="0">
                        <a:ln>
                          <a:noFill/>
                        </a:ln>
                        <a:solidFill>
                          <a:schemeClr val="tx1"/>
                        </a:solidFill>
                        <a:effectLst/>
                        <a:latin typeface="Times New Roman" pitchFamily="18" charset="0"/>
                      </a:endParaRPr>
                    </a:p>
                  </a:txBody>
                  <a:tcPr horzOverflow="overflow">
                    <a:lnL cap="flat">
                      <a:noFill/>
                    </a:lnL>
                    <a:lnR>
                      <a:noFill/>
                    </a:lnR>
                    <a:lnT cap="flat">
                      <a:noFill/>
                    </a:lnT>
                    <a:lnB>
                      <a:noFill/>
                    </a:lnB>
                    <a:lnTlToBr>
                      <a:noFill/>
                    </a:lnTlToBr>
                    <a:lnBlToTr>
                      <a:noFill/>
                    </a:lnBlToTr>
                    <a:noFill/>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hu-HU" b="1" i="0" u="none" strike="noStrike" cap="none" normalizeH="0" baseline="0" smtClean="0">
                          <a:ln>
                            <a:noFill/>
                          </a:ln>
                          <a:solidFill>
                            <a:srgbClr val="336699"/>
                          </a:solidFill>
                          <a:effectLst/>
                          <a:latin typeface="Arial" charset="0"/>
                          <a:cs typeface="Arial" charset="0"/>
                          <a:hlinkClick r:id="rId4"/>
                        </a:rPr>
                        <a:t>GeneTests,</a:t>
                      </a:r>
                      <a:r>
                        <a:rPr kumimoji="0" lang="hu-HU" b="0" i="0" u="none" strike="noStrike" cap="none" normalizeH="0" baseline="0" smtClean="0">
                          <a:ln>
                            <a:noFill/>
                          </a:ln>
                          <a:solidFill>
                            <a:schemeClr val="tx1"/>
                          </a:solidFill>
                          <a:effectLst/>
                          <a:latin typeface="Times New Roman" pitchFamily="18" charset="0"/>
                        </a:rPr>
                        <a:t> </a:t>
                      </a:r>
                      <a:r>
                        <a:rPr kumimoji="0" lang="hu-HU" b="1" i="0" u="none" strike="noStrike" cap="none" normalizeH="0" baseline="0" smtClean="0">
                          <a:ln>
                            <a:noFill/>
                          </a:ln>
                          <a:solidFill>
                            <a:srgbClr val="336699"/>
                          </a:solidFill>
                          <a:effectLst/>
                          <a:latin typeface="Arial" charset="0"/>
                          <a:cs typeface="Arial" charset="0"/>
                        </a:rPr>
                        <a:t>Links</a:t>
                      </a:r>
                      <a:r>
                        <a:rPr kumimoji="0" lang="hu-HU" b="0" i="0" u="none" strike="noStrike" cap="none" normalizeH="0" baseline="0" smtClean="0">
                          <a:ln>
                            <a:noFill/>
                          </a:ln>
                          <a:solidFill>
                            <a:schemeClr val="tx1"/>
                          </a:solidFill>
                          <a:effectLst/>
                          <a:latin typeface="Times New Roman" pitchFamily="18" charset="0"/>
                        </a:rPr>
                        <a:t> </a:t>
                      </a:r>
                      <a:endParaRPr kumimoji="0" lang="hu-HU" sz="2400" b="0" i="0" u="none" strike="noStrike" cap="none" normalizeH="0" baseline="0" smtClean="0">
                        <a:ln>
                          <a:noFill/>
                        </a:ln>
                        <a:solidFill>
                          <a:schemeClr val="tx1"/>
                        </a:solidFill>
                        <a:effectLst/>
                        <a:latin typeface="Times New Roman" pitchFamily="18" charset="0"/>
                      </a:endParaRPr>
                    </a:p>
                  </a:txBody>
                  <a:tcPr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04800">
                <a:tc grid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sz="1400" b="1" i="0" u="none" strike="noStrike" cap="none" normalizeH="0" baseline="0" smtClean="0">
                          <a:ln>
                            <a:noFill/>
                          </a:ln>
                          <a:solidFill>
                            <a:schemeClr val="tx1"/>
                          </a:solidFill>
                          <a:effectLst/>
                          <a:latin typeface="Arial" charset="0"/>
                          <a:cs typeface="Arial" charset="0"/>
                        </a:rPr>
                        <a:t>HAND-FOOT-UTERUS SYNDROME</a:t>
                      </a:r>
                      <a:endParaRPr kumimoji="0" lang="hu-HU" sz="2400" b="0" i="0" u="none" strike="noStrike" cap="none" normalizeH="0" baseline="0" smtClean="0">
                        <a:ln>
                          <a:noFill/>
                        </a:ln>
                        <a:solidFill>
                          <a:schemeClr val="tx1"/>
                        </a:solidFill>
                        <a:effectLst/>
                        <a:latin typeface="Times New Roman" pitchFamily="18" charset="0"/>
                      </a:endParaRPr>
                    </a:p>
                  </a:txBody>
                  <a:tcPr anchor="ctr" horzOverflow="overflow">
                    <a:lnL cap="flat">
                      <a:noFill/>
                    </a:lnL>
                    <a:lnR cap="flat">
                      <a:noFill/>
                    </a:lnR>
                    <a:lnT>
                      <a:noFill/>
                    </a:lnT>
                    <a:lnB cap="flat">
                      <a:noFill/>
                    </a:lnB>
                    <a:lnTlToBr>
                      <a:noFill/>
                    </a:lnTlToBr>
                    <a:lnBlToTr>
                      <a:noFill/>
                    </a:lnBlToTr>
                    <a:noFill/>
                  </a:tcPr>
                </a:tc>
                <a:tc hMerge="1">
                  <a:txBody>
                    <a:bodyPr/>
                    <a:lstStyle/>
                    <a:p>
                      <a:endParaRPr lang="hu-HU"/>
                    </a:p>
                  </a:txBody>
                  <a:tcPr/>
                </a:tc>
                <a:extLst>
                  <a:ext uri="{0D108BD9-81ED-4DB2-BD59-A6C34878D82A}">
                    <a16:rowId xmlns:a16="http://schemas.microsoft.com/office/drawing/2014/main" val="10001"/>
                  </a:ext>
                </a:extLst>
              </a:tr>
            </a:tbl>
          </a:graphicData>
        </a:graphic>
      </p:graphicFrame>
      <p:sp>
        <p:nvSpPr>
          <p:cNvPr id="6215" name="Rectangle 91"/>
          <p:cNvSpPr>
            <a:spLocks noChangeArrowheads="1"/>
          </p:cNvSpPr>
          <p:nvPr/>
        </p:nvSpPr>
        <p:spPr bwMode="auto">
          <a:xfrm>
            <a:off x="-1627622475" y="35471100"/>
            <a:ext cx="2147483647" cy="103762175"/>
          </a:xfrm>
          <a:prstGeom prst="rect">
            <a:avLst/>
          </a:prstGeom>
          <a:noFill/>
          <a:ln w="9525">
            <a:noFill/>
            <a:miter lim="800000"/>
            <a:headEnd/>
            <a:tailEnd/>
          </a:ln>
        </p:spPr>
        <p:txBody>
          <a:bodyPr wrap="none" anchor="ctr">
            <a:spAutoFit/>
          </a:bodyPr>
          <a:lstStyle/>
          <a:p>
            <a:pPr eaLnBrk="0" hangingPunct="0"/>
            <a:endParaRPr lang="hu-HU"/>
          </a:p>
          <a:p>
            <a:pPr eaLnBrk="0" hangingPunct="0"/>
            <a:r>
              <a:rPr lang="hu-HU" b="1" i="1">
                <a:latin typeface="Arial" charset="0"/>
                <a:cs typeface="Arial" charset="0"/>
              </a:rPr>
              <a:t>Alternative titles; symbols </a:t>
            </a:r>
            <a:endParaRPr lang="hu-HU" b="1">
              <a:latin typeface="Arial" charset="0"/>
              <a:cs typeface="Arial" charset="0"/>
            </a:endParaRPr>
          </a:p>
          <a:p>
            <a:pPr eaLnBrk="0" hangingPunct="0"/>
            <a:r>
              <a:rPr lang="hu-HU" b="1">
                <a:latin typeface="Arial" charset="0"/>
                <a:cs typeface="Arial" charset="0"/>
              </a:rPr>
              <a:t>HFU SYNDROME</a:t>
            </a:r>
            <a:br>
              <a:rPr lang="hu-HU" b="1">
                <a:latin typeface="Arial" charset="0"/>
                <a:cs typeface="Arial" charset="0"/>
              </a:rPr>
            </a:br>
            <a:r>
              <a:rPr lang="hu-HU" b="1">
                <a:latin typeface="Arial" charset="0"/>
                <a:cs typeface="Arial" charset="0"/>
              </a:rPr>
              <a:t>HAND-FOOT-GENITAL SYNDROME</a:t>
            </a:r>
            <a:br>
              <a:rPr lang="hu-HU" b="1">
                <a:latin typeface="Arial" charset="0"/>
                <a:cs typeface="Arial" charset="0"/>
              </a:rPr>
            </a:br>
            <a:r>
              <a:rPr lang="hu-HU" b="1">
                <a:latin typeface="Arial" charset="0"/>
                <a:cs typeface="Arial" charset="0"/>
              </a:rPr>
              <a:t>HFG SYNDROME</a:t>
            </a:r>
          </a:p>
          <a:p>
            <a:pPr eaLnBrk="0" hangingPunct="0"/>
            <a:endParaRPr lang="hu-HU"/>
          </a:p>
        </p:txBody>
      </p:sp>
      <p:graphicFrame>
        <p:nvGraphicFramePr>
          <p:cNvPr id="95324" name="Group 92"/>
          <p:cNvGraphicFramePr>
            <a:graphicFrameLocks noGrp="1"/>
          </p:cNvGraphicFramePr>
          <p:nvPr/>
        </p:nvGraphicFramePr>
        <p:xfrm>
          <a:off x="-1627612950" y="-132364163"/>
          <a:ext cx="13887450" cy="10820400"/>
        </p:xfrm>
        <a:graphic>
          <a:graphicData uri="http://schemas.openxmlformats.org/drawingml/2006/table">
            <a:tbl>
              <a:tblPr/>
              <a:tblGrid>
                <a:gridCol w="6813550">
                  <a:extLst>
                    <a:ext uri="{9D8B030D-6E8A-4147-A177-3AD203B41FA5}">
                      <a16:colId xmlns:a16="http://schemas.microsoft.com/office/drawing/2014/main" val="20000"/>
                    </a:ext>
                  </a:extLst>
                </a:gridCol>
                <a:gridCol w="7073900">
                  <a:extLst>
                    <a:ext uri="{9D8B030D-6E8A-4147-A177-3AD203B41FA5}">
                      <a16:colId xmlns:a16="http://schemas.microsoft.com/office/drawing/2014/main" val="20001"/>
                    </a:ext>
                  </a:extLst>
                </a:gridCol>
              </a:tblGrid>
              <a:tr h="107283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sz="70400" b="0" i="0" u="none" strike="noStrike" cap="none" normalizeH="0" baseline="0" smtClean="0">
                          <a:ln>
                            <a:noFill/>
                          </a:ln>
                          <a:solidFill>
                            <a:schemeClr val="tx1"/>
                          </a:solidFill>
                          <a:effectLst/>
                          <a:latin typeface="Times New Roman" pitchFamily="18" charset="0"/>
                          <a:hlinkClick r:id="rId5"/>
                        </a:rPr>
                        <a:t>  </a:t>
                      </a:r>
                      <a:r>
                        <a:rPr kumimoji="0" lang="hu-HU" sz="2700" b="0" i="0" u="none" strike="noStrike" cap="none" normalizeH="0" baseline="0" smtClean="0">
                          <a:ln>
                            <a:noFill/>
                          </a:ln>
                          <a:solidFill>
                            <a:schemeClr val="tx1"/>
                          </a:solidFill>
                          <a:effectLst/>
                          <a:latin typeface="Times New Roman" pitchFamily="18" charset="0"/>
                        </a:rPr>
                        <a:t> </a:t>
                      </a:r>
                      <a:r>
                        <a:rPr kumimoji="0" lang="hu-HU" sz="70400" b="0" i="0" u="none" strike="noStrike" cap="none" normalizeH="0" baseline="0" smtClean="0">
                          <a:ln>
                            <a:noFill/>
                          </a:ln>
                          <a:solidFill>
                            <a:schemeClr val="tx1"/>
                          </a:solidFill>
                          <a:effectLst/>
                          <a:latin typeface="Times New Roman" pitchFamily="18" charset="0"/>
                        </a:rPr>
                        <a:t> </a:t>
                      </a:r>
                    </a:p>
                  </a:txBody>
                  <a:tcPr anchor="ctr"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hu-HU" sz="2800" b="0" i="0" u="none" strike="noStrike" cap="none" normalizeH="0" baseline="0" smtClean="0">
                        <a:ln>
                          <a:noFill/>
                        </a:ln>
                        <a:solidFill>
                          <a:schemeClr val="tx1"/>
                        </a:solidFill>
                        <a:effectLst/>
                        <a:latin typeface="Times New Roman" pitchFamily="18" charset="0"/>
                      </a:endParaRPr>
                    </a:p>
                  </a:txBody>
                  <a:tcPr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95325" name="Group 93"/>
          <p:cNvGraphicFramePr>
            <a:graphicFrameLocks noGrp="1"/>
          </p:cNvGraphicFramePr>
          <p:nvPr/>
        </p:nvGraphicFramePr>
        <p:xfrm>
          <a:off x="-1620799400" y="-128555750"/>
          <a:ext cx="7073900" cy="3200400"/>
        </p:xfrm>
        <a:graphic>
          <a:graphicData uri="http://schemas.openxmlformats.org/drawingml/2006/table">
            <a:tbl>
              <a:tblPr/>
              <a:tblGrid>
                <a:gridCol w="6221412">
                  <a:extLst>
                    <a:ext uri="{9D8B030D-6E8A-4147-A177-3AD203B41FA5}">
                      <a16:colId xmlns:a16="http://schemas.microsoft.com/office/drawing/2014/main" val="20000"/>
                    </a:ext>
                  </a:extLst>
                </a:gridCol>
                <a:gridCol w="852488">
                  <a:extLst>
                    <a:ext uri="{9D8B030D-6E8A-4147-A177-3AD203B41FA5}">
                      <a16:colId xmlns:a16="http://schemas.microsoft.com/office/drawing/2014/main" val="20001"/>
                    </a:ext>
                  </a:extLst>
                </a:gridCol>
              </a:tblGrid>
              <a:tr h="10922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sz="6600" b="1" i="0" u="none" strike="noStrike" cap="none" normalizeH="0" baseline="0" smtClean="0">
                          <a:ln>
                            <a:noFill/>
                          </a:ln>
                          <a:solidFill>
                            <a:srgbClr val="FFFFFF"/>
                          </a:solidFill>
                          <a:effectLst/>
                          <a:latin typeface="Arial" charset="0"/>
                          <a:cs typeface="Arial" charset="0"/>
                          <a:hlinkClick r:id="rId6"/>
                        </a:rPr>
                        <a:t>My NCBI</a:t>
                      </a:r>
                      <a:endParaRPr kumimoji="0" lang="hu-HU" sz="2400" b="0" i="0" u="none" strike="noStrike" cap="none" normalizeH="0" baseline="0" smtClean="0">
                        <a:ln>
                          <a:noFill/>
                        </a:ln>
                        <a:solidFill>
                          <a:schemeClr val="tx1"/>
                        </a:solidFill>
                        <a:effectLst/>
                        <a:latin typeface="Times New Roman" pitchFamily="18" charset="0"/>
                      </a:endParaRPr>
                    </a:p>
                  </a:txBody>
                  <a:tcPr anchor="ctr" horzOverflow="overflow">
                    <a:lnL cap="flat">
                      <a:noFill/>
                    </a:lnL>
                    <a:lnR>
                      <a:noFill/>
                    </a:lnR>
                    <a:lnT cap="flat">
                      <a:noFill/>
                    </a:lnT>
                    <a:lnB>
                      <a:noFill/>
                    </a:lnB>
                    <a:lnTlToBr>
                      <a:noFill/>
                    </a:lnTlToBr>
                    <a:lnBlToTr>
                      <a:noFill/>
                    </a:lnBlToTr>
                    <a:solidFill>
                      <a:srgbClr val="336699"/>
                    </a:solidFill>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hu-HU" sz="6600" b="0" i="0" u="none" strike="noStrike" cap="none" normalizeH="0" baseline="0" smtClean="0">
                          <a:ln>
                            <a:noFill/>
                          </a:ln>
                          <a:solidFill>
                            <a:schemeClr val="tx1"/>
                          </a:solidFill>
                          <a:effectLst/>
                          <a:latin typeface="Arial" charset="0"/>
                          <a:cs typeface="Arial" charset="0"/>
                          <a:hlinkClick r:id="rId7" tooltip="My NCBI help"/>
                        </a:rPr>
                        <a:t>  </a:t>
                      </a:r>
                      <a:endParaRPr kumimoji="0" lang="hu-HU" sz="600" b="0" i="0" u="none" strike="noStrike" cap="none" normalizeH="0" baseline="0" smtClean="0">
                        <a:ln>
                          <a:noFill/>
                        </a:ln>
                        <a:solidFill>
                          <a:schemeClr val="tx1"/>
                        </a:solidFill>
                        <a:effectLst/>
                        <a:latin typeface="Arial" charset="0"/>
                        <a:cs typeface="Arial" charset="0"/>
                      </a:endParaRPr>
                    </a:p>
                  </a:txBody>
                  <a:tcPr anchor="ctr" horzOverflow="overflow">
                    <a:lnL>
                      <a:noFill/>
                    </a:lnL>
                    <a:lnR cap="flat">
                      <a:noFill/>
                    </a:lnR>
                    <a:lnT cap="flat">
                      <a:noFill/>
                    </a:lnT>
                    <a:lnB>
                      <a:noFill/>
                    </a:lnB>
                    <a:lnTlToBr>
                      <a:noFill/>
                    </a:lnTlToBr>
                    <a:lnBlToTr>
                      <a:noFill/>
                    </a:lnBlToTr>
                    <a:solidFill>
                      <a:srgbClr val="336699"/>
                    </a:solidFill>
                  </a:tcPr>
                </a:tc>
                <a:extLst>
                  <a:ext uri="{0D108BD9-81ED-4DB2-BD59-A6C34878D82A}">
                    <a16:rowId xmlns:a16="http://schemas.microsoft.com/office/drawing/2014/main" val="10000"/>
                  </a:ext>
                </a:extLst>
              </a:tr>
              <a:tr h="1098550">
                <a:tc grid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sz="6600" b="0" i="0" u="none" strike="noStrike" cap="none" normalizeH="0" baseline="0" smtClean="0">
                          <a:ln>
                            <a:noFill/>
                          </a:ln>
                          <a:solidFill>
                            <a:schemeClr val="tx1"/>
                          </a:solidFill>
                          <a:effectLst/>
                          <a:latin typeface="Arial" charset="0"/>
                          <a:cs typeface="Arial" charset="0"/>
                          <a:hlinkClick r:id="rId8" tooltip="Click to sign in"/>
                        </a:rPr>
                        <a:t>[Sign In]</a:t>
                      </a:r>
                      <a:r>
                        <a:rPr kumimoji="0" lang="hu-HU" sz="6600" b="0" i="0" u="none" strike="noStrike" cap="none" normalizeH="0" baseline="0" smtClean="0">
                          <a:ln>
                            <a:noFill/>
                          </a:ln>
                          <a:solidFill>
                            <a:schemeClr val="tx1"/>
                          </a:solidFill>
                          <a:effectLst/>
                          <a:latin typeface="Arial" charset="0"/>
                          <a:cs typeface="Arial" charset="0"/>
                        </a:rPr>
                        <a:t> </a:t>
                      </a:r>
                      <a:r>
                        <a:rPr kumimoji="0" lang="hu-HU" sz="6600" b="0" i="0" u="none" strike="noStrike" cap="none" normalizeH="0" baseline="0" smtClean="0">
                          <a:ln>
                            <a:noFill/>
                          </a:ln>
                          <a:solidFill>
                            <a:schemeClr val="tx1"/>
                          </a:solidFill>
                          <a:effectLst/>
                          <a:latin typeface="Arial" charset="0"/>
                          <a:cs typeface="Arial" charset="0"/>
                          <a:hlinkClick r:id="rId9" tooltip="Click to register for an account"/>
                        </a:rPr>
                        <a:t>[Register]</a:t>
                      </a:r>
                      <a:endParaRPr kumimoji="0" lang="hu-HU" sz="2400" b="0" i="0" u="none" strike="noStrike" cap="none" normalizeH="0" baseline="0" smtClean="0">
                        <a:ln>
                          <a:noFill/>
                        </a:ln>
                        <a:solidFill>
                          <a:schemeClr val="tx1"/>
                        </a:solidFill>
                        <a:effectLst/>
                        <a:latin typeface="Times New Roman" pitchFamily="18" charset="0"/>
                      </a:endParaRPr>
                    </a:p>
                  </a:txBody>
                  <a:tcPr anchor="ctr" horzOverflow="overflow">
                    <a:lnL cap="flat">
                      <a:noFill/>
                    </a:lnL>
                    <a:lnR cap="flat">
                      <a:noFill/>
                    </a:lnR>
                    <a:lnT>
                      <a:noFill/>
                    </a:lnT>
                    <a:lnB cap="flat">
                      <a:noFill/>
                    </a:lnB>
                    <a:lnTlToBr>
                      <a:noFill/>
                    </a:lnTlToBr>
                    <a:lnBlToTr>
                      <a:noFill/>
                    </a:lnBlToTr>
                    <a:solidFill>
                      <a:srgbClr val="F5F599"/>
                    </a:solidFill>
                  </a:tcPr>
                </a:tc>
                <a:tc hMerge="1">
                  <a:txBody>
                    <a:bodyPr/>
                    <a:lstStyle/>
                    <a:p>
                      <a:endParaRPr lang="hu-HU"/>
                    </a:p>
                  </a:txBody>
                  <a:tcPr/>
                </a:tc>
                <a:extLst>
                  <a:ext uri="{0D108BD9-81ED-4DB2-BD59-A6C34878D82A}">
                    <a16:rowId xmlns:a16="http://schemas.microsoft.com/office/drawing/2014/main" val="10001"/>
                  </a:ext>
                </a:extLst>
              </a:tr>
            </a:tbl>
          </a:graphicData>
        </a:graphic>
      </p:graphicFrame>
      <p:pic>
        <p:nvPicPr>
          <p:cNvPr id="6223" name="Picture 5" descr="20344">
            <a:hlinkClick r:id="rId5"/>
          </p:cNvPr>
          <p:cNvPicPr>
            <a:picLocks noChangeAspect="1" noChangeArrowheads="1"/>
          </p:cNvPicPr>
          <p:nvPr/>
        </p:nvPicPr>
        <p:blipFill>
          <a:blip r:embed="rId10" cstate="print"/>
          <a:srcRect/>
          <a:stretch>
            <a:fillRect/>
          </a:stretch>
        </p:blipFill>
        <p:spPr bwMode="auto">
          <a:xfrm>
            <a:off x="-1625285675" y="-132327650"/>
            <a:ext cx="4343400" cy="428625"/>
          </a:xfrm>
          <a:prstGeom prst="rect">
            <a:avLst/>
          </a:prstGeom>
          <a:noFill/>
          <a:ln w="9525">
            <a:noFill/>
            <a:miter lim="800000"/>
            <a:headEnd/>
            <a:tailEnd/>
          </a:ln>
        </p:spPr>
      </p:pic>
      <p:pic>
        <p:nvPicPr>
          <p:cNvPr id="6224" name="Picture 9" descr="My NCBI help">
            <a:hlinkClick r:id="rId7" tooltip="My NCBI help"/>
          </p:cNvPr>
          <p:cNvPicPr>
            <a:picLocks noChangeAspect="1" noChangeArrowheads="1"/>
          </p:cNvPicPr>
          <p:nvPr/>
        </p:nvPicPr>
        <p:blipFill>
          <a:blip r:embed="rId11" cstate="print"/>
          <a:srcRect/>
          <a:stretch>
            <a:fillRect/>
          </a:stretch>
        </p:blipFill>
        <p:spPr bwMode="auto">
          <a:xfrm>
            <a:off x="-1613584213" y="-128512888"/>
            <a:ext cx="104775" cy="104775"/>
          </a:xfrm>
          <a:prstGeom prst="rect">
            <a:avLst/>
          </a:prstGeom>
          <a:noFill/>
          <a:ln w="9525">
            <a:noFill/>
            <a:miter lim="800000"/>
            <a:headEnd/>
            <a:tailEnd/>
          </a:ln>
        </p:spPr>
      </p:pic>
      <p:graphicFrame>
        <p:nvGraphicFramePr>
          <p:cNvPr id="95362" name="Group 130"/>
          <p:cNvGraphicFramePr>
            <a:graphicFrameLocks noGrp="1"/>
          </p:cNvGraphicFramePr>
          <p:nvPr/>
        </p:nvGraphicFramePr>
        <p:xfrm>
          <a:off x="-1627622475" y="-132373688"/>
          <a:ext cx="13906500" cy="10818813"/>
        </p:xfrm>
        <a:graphic>
          <a:graphicData uri="http://schemas.openxmlformats.org/drawingml/2006/table">
            <a:tbl>
              <a:tblPr/>
              <a:tblGrid>
                <a:gridCol w="13906500">
                  <a:extLst>
                    <a:ext uri="{9D8B030D-6E8A-4147-A177-3AD203B41FA5}">
                      <a16:colId xmlns:a16="http://schemas.microsoft.com/office/drawing/2014/main" val="20000"/>
                    </a:ext>
                  </a:extLst>
                </a:gridCol>
              </a:tblGrid>
              <a:tr h="108188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hu-HU" sz="2800" b="0" i="0" u="none" strike="noStrike" cap="none" normalizeH="0" baseline="0" smtClean="0">
                        <a:ln>
                          <a:noFill/>
                        </a:ln>
                        <a:solidFill>
                          <a:schemeClr val="tx1"/>
                        </a:solidFill>
                        <a:effectLst/>
                        <a:latin typeface="Times New Roman" pitchFamily="18" charset="0"/>
                      </a:endParaRPr>
                    </a:p>
                  </a:txBody>
                  <a:tcP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6227" name="Rectangle 131"/>
          <p:cNvSpPr>
            <a:spLocks noChangeArrowheads="1"/>
          </p:cNvSpPr>
          <p:nvPr/>
        </p:nvSpPr>
        <p:spPr bwMode="auto">
          <a:xfrm>
            <a:off x="-1627622475" y="-121554875"/>
            <a:ext cx="2147483647" cy="103762175"/>
          </a:xfrm>
          <a:prstGeom prst="rect">
            <a:avLst/>
          </a:prstGeom>
          <a:solidFill>
            <a:srgbClr val="CCCCCC"/>
          </a:solidFill>
          <a:ln w="9525">
            <a:noFill/>
            <a:miter lim="800000"/>
            <a:headEnd/>
            <a:tailEnd/>
          </a:ln>
        </p:spPr>
        <p:txBody>
          <a:bodyPr wrap="none" anchor="ctr">
            <a:spAutoFit/>
          </a:bodyPr>
          <a:lstStyle/>
          <a:p>
            <a:pPr eaLnBrk="0" hangingPunct="0"/>
            <a:endParaRPr lang="hu-HU"/>
          </a:p>
          <a:p>
            <a:pPr eaLnBrk="0" hangingPunct="0"/>
            <a:r>
              <a:rPr lang="hu-HU"/>
              <a:t>SearchDatabase nameforSearch term</a:t>
            </a:r>
          </a:p>
          <a:p>
            <a:pPr eaLnBrk="0" hangingPunct="0"/>
            <a:r>
              <a:rPr lang="hu-HU"/>
              <a:t>Display Show </a:t>
            </a:r>
          </a:p>
          <a:p>
            <a:pPr eaLnBrk="0" hangingPunct="0"/>
            <a:endParaRPr lang="hu-HU"/>
          </a:p>
        </p:txBody>
      </p:sp>
      <p:graphicFrame>
        <p:nvGraphicFramePr>
          <p:cNvPr id="95412" name="Group 180"/>
          <p:cNvGraphicFramePr>
            <a:graphicFrameLocks noGrp="1"/>
          </p:cNvGraphicFramePr>
          <p:nvPr/>
        </p:nvGraphicFramePr>
        <p:xfrm>
          <a:off x="-1627622475" y="-17792700"/>
          <a:ext cx="1081405" cy="53267928"/>
        </p:xfrm>
        <a:graphic>
          <a:graphicData uri="http://schemas.openxmlformats.org/drawingml/2006/table">
            <a:tbl>
              <a:tblPr/>
              <a:tblGrid>
                <a:gridCol w="873125">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521096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sz="1400" b="1" i="0" u="none" strike="noStrike" cap="none" normalizeH="0" baseline="0" smtClean="0">
                          <a:ln>
                            <a:noFill/>
                          </a:ln>
                          <a:solidFill>
                            <a:schemeClr val="tx1"/>
                          </a:solidFill>
                          <a:effectLst/>
                          <a:latin typeface="Arial" charset="0"/>
                          <a:cs typeface="Arial" charset="0"/>
                          <a:hlinkClick r:id="rId3"/>
                        </a:rPr>
                        <a:t>#140000</a:t>
                      </a:r>
                      <a:endParaRPr kumimoji="0" lang="hu-HU" sz="2400" b="0" i="0" u="none" strike="noStrike" cap="none" normalizeH="0" baseline="0" smtClean="0">
                        <a:ln>
                          <a:noFill/>
                        </a:ln>
                        <a:solidFill>
                          <a:schemeClr val="tx1"/>
                        </a:solidFill>
                        <a:effectLst/>
                        <a:latin typeface="Times New Roman" pitchFamily="18" charset="0"/>
                      </a:endParaRPr>
                    </a:p>
                  </a:txBody>
                  <a:tcPr horzOverflow="overflow">
                    <a:lnL cap="flat">
                      <a:noFill/>
                    </a:lnL>
                    <a:lnR>
                      <a:noFill/>
                    </a:lnR>
                    <a:lnT cap="flat">
                      <a:noFill/>
                    </a:lnT>
                    <a:lnB>
                      <a:noFill/>
                    </a:lnB>
                    <a:lnTlToBr>
                      <a:noFill/>
                    </a:lnTlToBr>
                    <a:lnBlToTr>
                      <a:noFill/>
                    </a:lnBlToTr>
                    <a:noFill/>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hu-HU" b="1" i="0" u="none" strike="noStrike" cap="none" normalizeH="0" baseline="0" smtClean="0">
                          <a:ln>
                            <a:noFill/>
                          </a:ln>
                          <a:solidFill>
                            <a:srgbClr val="336699"/>
                          </a:solidFill>
                          <a:effectLst/>
                          <a:latin typeface="Arial" charset="0"/>
                          <a:cs typeface="Arial" charset="0"/>
                          <a:hlinkClick r:id="rId4"/>
                        </a:rPr>
                        <a:t>GeneTests,</a:t>
                      </a:r>
                      <a:r>
                        <a:rPr kumimoji="0" lang="hu-HU" b="0" i="0" u="none" strike="noStrike" cap="none" normalizeH="0" baseline="0" smtClean="0">
                          <a:ln>
                            <a:noFill/>
                          </a:ln>
                          <a:solidFill>
                            <a:schemeClr val="tx1"/>
                          </a:solidFill>
                          <a:effectLst/>
                          <a:latin typeface="Times New Roman" pitchFamily="18" charset="0"/>
                        </a:rPr>
                        <a:t> </a:t>
                      </a:r>
                      <a:r>
                        <a:rPr kumimoji="0" lang="hu-HU" b="1" i="0" u="none" strike="noStrike" cap="none" normalizeH="0" baseline="0" smtClean="0">
                          <a:ln>
                            <a:noFill/>
                          </a:ln>
                          <a:solidFill>
                            <a:srgbClr val="336699"/>
                          </a:solidFill>
                          <a:effectLst/>
                          <a:latin typeface="Arial" charset="0"/>
                          <a:cs typeface="Arial" charset="0"/>
                        </a:rPr>
                        <a:t>Links</a:t>
                      </a:r>
                      <a:r>
                        <a:rPr kumimoji="0" lang="hu-HU" b="0" i="0" u="none" strike="noStrike" cap="none" normalizeH="0" baseline="0" smtClean="0">
                          <a:ln>
                            <a:noFill/>
                          </a:ln>
                          <a:solidFill>
                            <a:schemeClr val="tx1"/>
                          </a:solidFill>
                          <a:effectLst/>
                          <a:latin typeface="Times New Roman" pitchFamily="18" charset="0"/>
                        </a:rPr>
                        <a:t> </a:t>
                      </a:r>
                      <a:endParaRPr kumimoji="0" lang="hu-HU" sz="2400" b="0" i="0" u="none" strike="noStrike" cap="none" normalizeH="0" baseline="0" smtClean="0">
                        <a:ln>
                          <a:noFill/>
                        </a:ln>
                        <a:solidFill>
                          <a:schemeClr val="tx1"/>
                        </a:solidFill>
                        <a:effectLst/>
                        <a:latin typeface="Times New Roman" pitchFamily="18" charset="0"/>
                      </a:endParaRPr>
                    </a:p>
                  </a:txBody>
                  <a:tcPr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04800">
                <a:tc grid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sz="1400" b="1" i="0" u="none" strike="noStrike" cap="none" normalizeH="0" baseline="0" smtClean="0">
                          <a:ln>
                            <a:noFill/>
                          </a:ln>
                          <a:solidFill>
                            <a:schemeClr val="tx1"/>
                          </a:solidFill>
                          <a:effectLst/>
                          <a:latin typeface="Arial" charset="0"/>
                          <a:cs typeface="Arial" charset="0"/>
                        </a:rPr>
                        <a:t>HAND-FOOT-UTERUS SYNDROME</a:t>
                      </a:r>
                      <a:endParaRPr kumimoji="0" lang="hu-HU" sz="2400" b="0" i="0" u="none" strike="noStrike" cap="none" normalizeH="0" baseline="0" smtClean="0">
                        <a:ln>
                          <a:noFill/>
                        </a:ln>
                        <a:solidFill>
                          <a:schemeClr val="tx1"/>
                        </a:solidFill>
                        <a:effectLst/>
                        <a:latin typeface="Times New Roman" pitchFamily="18" charset="0"/>
                      </a:endParaRPr>
                    </a:p>
                  </a:txBody>
                  <a:tcPr anchor="ctr" horzOverflow="overflow">
                    <a:lnL cap="flat">
                      <a:noFill/>
                    </a:lnL>
                    <a:lnR cap="flat">
                      <a:noFill/>
                    </a:lnR>
                    <a:lnT>
                      <a:noFill/>
                    </a:lnT>
                    <a:lnB cap="flat">
                      <a:noFill/>
                    </a:lnB>
                    <a:lnTlToBr>
                      <a:noFill/>
                    </a:lnTlToBr>
                    <a:lnBlToTr>
                      <a:noFill/>
                    </a:lnBlToTr>
                    <a:noFill/>
                  </a:tcPr>
                </a:tc>
                <a:tc hMerge="1">
                  <a:txBody>
                    <a:bodyPr/>
                    <a:lstStyle/>
                    <a:p>
                      <a:endParaRPr lang="hu-HU"/>
                    </a:p>
                  </a:txBody>
                  <a:tcPr/>
                </a:tc>
                <a:extLst>
                  <a:ext uri="{0D108BD9-81ED-4DB2-BD59-A6C34878D82A}">
                    <a16:rowId xmlns:a16="http://schemas.microsoft.com/office/drawing/2014/main" val="10001"/>
                  </a:ext>
                </a:extLst>
              </a:tr>
            </a:tbl>
          </a:graphicData>
        </a:graphic>
      </p:graphicFrame>
      <p:sp>
        <p:nvSpPr>
          <p:cNvPr id="6232" name="Rectangle 181"/>
          <p:cNvSpPr>
            <a:spLocks noChangeArrowheads="1"/>
          </p:cNvSpPr>
          <p:nvPr/>
        </p:nvSpPr>
        <p:spPr bwMode="auto">
          <a:xfrm>
            <a:off x="-1627622475" y="35471100"/>
            <a:ext cx="2147483647" cy="103762175"/>
          </a:xfrm>
          <a:prstGeom prst="rect">
            <a:avLst/>
          </a:prstGeom>
          <a:noFill/>
          <a:ln w="9525">
            <a:noFill/>
            <a:miter lim="800000"/>
            <a:headEnd/>
            <a:tailEnd/>
          </a:ln>
        </p:spPr>
        <p:txBody>
          <a:bodyPr wrap="none" anchor="ctr">
            <a:spAutoFit/>
          </a:bodyPr>
          <a:lstStyle/>
          <a:p>
            <a:pPr eaLnBrk="0" hangingPunct="0"/>
            <a:endParaRPr lang="hu-HU"/>
          </a:p>
          <a:p>
            <a:pPr eaLnBrk="0" hangingPunct="0"/>
            <a:r>
              <a:rPr lang="hu-HU" b="1" i="1">
                <a:latin typeface="Arial" charset="0"/>
                <a:cs typeface="Arial" charset="0"/>
              </a:rPr>
              <a:t>Alternative titles; symbols </a:t>
            </a:r>
            <a:endParaRPr lang="hu-HU" b="1">
              <a:latin typeface="Arial" charset="0"/>
              <a:cs typeface="Arial" charset="0"/>
            </a:endParaRPr>
          </a:p>
          <a:p>
            <a:pPr eaLnBrk="0" hangingPunct="0"/>
            <a:r>
              <a:rPr lang="hu-HU" b="1">
                <a:latin typeface="Arial" charset="0"/>
                <a:cs typeface="Arial" charset="0"/>
              </a:rPr>
              <a:t>HFU SYNDROME</a:t>
            </a:r>
            <a:br>
              <a:rPr lang="hu-HU" b="1">
                <a:latin typeface="Arial" charset="0"/>
                <a:cs typeface="Arial" charset="0"/>
              </a:rPr>
            </a:br>
            <a:r>
              <a:rPr lang="hu-HU" b="1">
                <a:latin typeface="Arial" charset="0"/>
                <a:cs typeface="Arial" charset="0"/>
              </a:rPr>
              <a:t>HAND-FOOT-GENITAL SYNDROME</a:t>
            </a:r>
            <a:br>
              <a:rPr lang="hu-HU" b="1">
                <a:latin typeface="Arial" charset="0"/>
                <a:cs typeface="Arial" charset="0"/>
              </a:rPr>
            </a:br>
            <a:r>
              <a:rPr lang="hu-HU" b="1">
                <a:latin typeface="Arial" charset="0"/>
                <a:cs typeface="Arial" charset="0"/>
              </a:rPr>
              <a:t>HFG SYNDROME</a:t>
            </a:r>
          </a:p>
          <a:p>
            <a:pPr eaLnBrk="0" hangingPunct="0"/>
            <a:endParaRPr lang="hu-HU"/>
          </a:p>
        </p:txBody>
      </p:sp>
      <p:graphicFrame>
        <p:nvGraphicFramePr>
          <p:cNvPr id="95414" name="Group 182"/>
          <p:cNvGraphicFramePr>
            <a:graphicFrameLocks noGrp="1"/>
          </p:cNvGraphicFramePr>
          <p:nvPr/>
        </p:nvGraphicFramePr>
        <p:xfrm>
          <a:off x="-1627612950" y="-132364163"/>
          <a:ext cx="13887450" cy="10820400"/>
        </p:xfrm>
        <a:graphic>
          <a:graphicData uri="http://schemas.openxmlformats.org/drawingml/2006/table">
            <a:tbl>
              <a:tblPr/>
              <a:tblGrid>
                <a:gridCol w="6813550">
                  <a:extLst>
                    <a:ext uri="{9D8B030D-6E8A-4147-A177-3AD203B41FA5}">
                      <a16:colId xmlns:a16="http://schemas.microsoft.com/office/drawing/2014/main" val="20000"/>
                    </a:ext>
                  </a:extLst>
                </a:gridCol>
                <a:gridCol w="7073900">
                  <a:extLst>
                    <a:ext uri="{9D8B030D-6E8A-4147-A177-3AD203B41FA5}">
                      <a16:colId xmlns:a16="http://schemas.microsoft.com/office/drawing/2014/main" val="20001"/>
                    </a:ext>
                  </a:extLst>
                </a:gridCol>
              </a:tblGrid>
              <a:tr h="107283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sz="70400" b="0" i="0" u="none" strike="noStrike" cap="none" normalizeH="0" baseline="0" smtClean="0">
                          <a:ln>
                            <a:noFill/>
                          </a:ln>
                          <a:solidFill>
                            <a:schemeClr val="tx1"/>
                          </a:solidFill>
                          <a:effectLst/>
                          <a:latin typeface="Times New Roman" pitchFamily="18" charset="0"/>
                          <a:hlinkClick r:id="rId5"/>
                        </a:rPr>
                        <a:t>  </a:t>
                      </a:r>
                      <a:r>
                        <a:rPr kumimoji="0" lang="hu-HU" sz="2700" b="0" i="0" u="none" strike="noStrike" cap="none" normalizeH="0" baseline="0" smtClean="0">
                          <a:ln>
                            <a:noFill/>
                          </a:ln>
                          <a:solidFill>
                            <a:schemeClr val="tx1"/>
                          </a:solidFill>
                          <a:effectLst/>
                          <a:latin typeface="Times New Roman" pitchFamily="18" charset="0"/>
                        </a:rPr>
                        <a:t> </a:t>
                      </a:r>
                      <a:r>
                        <a:rPr kumimoji="0" lang="hu-HU" sz="70400" b="0" i="0" u="none" strike="noStrike" cap="none" normalizeH="0" baseline="0" smtClean="0">
                          <a:ln>
                            <a:noFill/>
                          </a:ln>
                          <a:solidFill>
                            <a:schemeClr val="tx1"/>
                          </a:solidFill>
                          <a:effectLst/>
                          <a:latin typeface="Times New Roman" pitchFamily="18" charset="0"/>
                        </a:rPr>
                        <a:t> </a:t>
                      </a:r>
                    </a:p>
                  </a:txBody>
                  <a:tcPr anchor="ctr"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hu-HU" sz="2800" b="0" i="0" u="none" strike="noStrike" cap="none" normalizeH="0" baseline="0" smtClean="0">
                        <a:ln>
                          <a:noFill/>
                        </a:ln>
                        <a:solidFill>
                          <a:schemeClr val="tx1"/>
                        </a:solidFill>
                        <a:effectLst/>
                        <a:latin typeface="Times New Roman" pitchFamily="18" charset="0"/>
                      </a:endParaRPr>
                    </a:p>
                  </a:txBody>
                  <a:tcPr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95415" name="Group 183"/>
          <p:cNvGraphicFramePr>
            <a:graphicFrameLocks noGrp="1"/>
          </p:cNvGraphicFramePr>
          <p:nvPr/>
        </p:nvGraphicFramePr>
        <p:xfrm>
          <a:off x="-1620799400" y="-128555750"/>
          <a:ext cx="7073900" cy="3200400"/>
        </p:xfrm>
        <a:graphic>
          <a:graphicData uri="http://schemas.openxmlformats.org/drawingml/2006/table">
            <a:tbl>
              <a:tblPr/>
              <a:tblGrid>
                <a:gridCol w="6221412">
                  <a:extLst>
                    <a:ext uri="{9D8B030D-6E8A-4147-A177-3AD203B41FA5}">
                      <a16:colId xmlns:a16="http://schemas.microsoft.com/office/drawing/2014/main" val="20000"/>
                    </a:ext>
                  </a:extLst>
                </a:gridCol>
                <a:gridCol w="852488">
                  <a:extLst>
                    <a:ext uri="{9D8B030D-6E8A-4147-A177-3AD203B41FA5}">
                      <a16:colId xmlns:a16="http://schemas.microsoft.com/office/drawing/2014/main" val="20001"/>
                    </a:ext>
                  </a:extLst>
                </a:gridCol>
              </a:tblGrid>
              <a:tr h="10922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sz="6600" b="1" i="0" u="none" strike="noStrike" cap="none" normalizeH="0" baseline="0" smtClean="0">
                          <a:ln>
                            <a:noFill/>
                          </a:ln>
                          <a:solidFill>
                            <a:srgbClr val="FFFFFF"/>
                          </a:solidFill>
                          <a:effectLst/>
                          <a:latin typeface="Arial" charset="0"/>
                          <a:cs typeface="Arial" charset="0"/>
                          <a:hlinkClick r:id="rId6"/>
                        </a:rPr>
                        <a:t>My NCBI</a:t>
                      </a:r>
                      <a:endParaRPr kumimoji="0" lang="hu-HU" sz="2400" b="0" i="0" u="none" strike="noStrike" cap="none" normalizeH="0" baseline="0" smtClean="0">
                        <a:ln>
                          <a:noFill/>
                        </a:ln>
                        <a:solidFill>
                          <a:schemeClr val="tx1"/>
                        </a:solidFill>
                        <a:effectLst/>
                        <a:latin typeface="Times New Roman" pitchFamily="18" charset="0"/>
                      </a:endParaRPr>
                    </a:p>
                  </a:txBody>
                  <a:tcPr anchor="ctr" horzOverflow="overflow">
                    <a:lnL cap="flat">
                      <a:noFill/>
                    </a:lnL>
                    <a:lnR>
                      <a:noFill/>
                    </a:lnR>
                    <a:lnT cap="flat">
                      <a:noFill/>
                    </a:lnT>
                    <a:lnB>
                      <a:noFill/>
                    </a:lnB>
                    <a:lnTlToBr>
                      <a:noFill/>
                    </a:lnTlToBr>
                    <a:lnBlToTr>
                      <a:noFill/>
                    </a:lnBlToTr>
                    <a:solidFill>
                      <a:srgbClr val="336699"/>
                    </a:solidFill>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hu-HU" sz="6600" b="0" i="0" u="none" strike="noStrike" cap="none" normalizeH="0" baseline="0" smtClean="0">
                          <a:ln>
                            <a:noFill/>
                          </a:ln>
                          <a:solidFill>
                            <a:schemeClr val="tx1"/>
                          </a:solidFill>
                          <a:effectLst/>
                          <a:latin typeface="Arial" charset="0"/>
                          <a:cs typeface="Arial" charset="0"/>
                          <a:hlinkClick r:id="rId7" tooltip="My NCBI help"/>
                        </a:rPr>
                        <a:t>  </a:t>
                      </a:r>
                      <a:endParaRPr kumimoji="0" lang="hu-HU" sz="600" b="0" i="0" u="none" strike="noStrike" cap="none" normalizeH="0" baseline="0" smtClean="0">
                        <a:ln>
                          <a:noFill/>
                        </a:ln>
                        <a:solidFill>
                          <a:schemeClr val="tx1"/>
                        </a:solidFill>
                        <a:effectLst/>
                        <a:latin typeface="Arial" charset="0"/>
                        <a:cs typeface="Arial" charset="0"/>
                      </a:endParaRPr>
                    </a:p>
                  </a:txBody>
                  <a:tcPr anchor="ctr" horzOverflow="overflow">
                    <a:lnL>
                      <a:noFill/>
                    </a:lnL>
                    <a:lnR cap="flat">
                      <a:noFill/>
                    </a:lnR>
                    <a:lnT cap="flat">
                      <a:noFill/>
                    </a:lnT>
                    <a:lnB>
                      <a:noFill/>
                    </a:lnB>
                    <a:lnTlToBr>
                      <a:noFill/>
                    </a:lnTlToBr>
                    <a:lnBlToTr>
                      <a:noFill/>
                    </a:lnBlToTr>
                    <a:solidFill>
                      <a:srgbClr val="336699"/>
                    </a:solidFill>
                  </a:tcPr>
                </a:tc>
                <a:extLst>
                  <a:ext uri="{0D108BD9-81ED-4DB2-BD59-A6C34878D82A}">
                    <a16:rowId xmlns:a16="http://schemas.microsoft.com/office/drawing/2014/main" val="10000"/>
                  </a:ext>
                </a:extLst>
              </a:tr>
              <a:tr h="1098550">
                <a:tc grid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sz="6600" b="0" i="0" u="none" strike="noStrike" cap="none" normalizeH="0" baseline="0" smtClean="0">
                          <a:ln>
                            <a:noFill/>
                          </a:ln>
                          <a:solidFill>
                            <a:schemeClr val="tx1"/>
                          </a:solidFill>
                          <a:effectLst/>
                          <a:latin typeface="Arial" charset="0"/>
                          <a:cs typeface="Arial" charset="0"/>
                          <a:hlinkClick r:id="rId8" tooltip="Click to sign in"/>
                        </a:rPr>
                        <a:t>[Sign In]</a:t>
                      </a:r>
                      <a:r>
                        <a:rPr kumimoji="0" lang="hu-HU" sz="6600" b="0" i="0" u="none" strike="noStrike" cap="none" normalizeH="0" baseline="0" smtClean="0">
                          <a:ln>
                            <a:noFill/>
                          </a:ln>
                          <a:solidFill>
                            <a:schemeClr val="tx1"/>
                          </a:solidFill>
                          <a:effectLst/>
                          <a:latin typeface="Arial" charset="0"/>
                          <a:cs typeface="Arial" charset="0"/>
                        </a:rPr>
                        <a:t> </a:t>
                      </a:r>
                      <a:r>
                        <a:rPr kumimoji="0" lang="hu-HU" sz="6600" b="0" i="0" u="none" strike="noStrike" cap="none" normalizeH="0" baseline="0" smtClean="0">
                          <a:ln>
                            <a:noFill/>
                          </a:ln>
                          <a:solidFill>
                            <a:schemeClr val="tx1"/>
                          </a:solidFill>
                          <a:effectLst/>
                          <a:latin typeface="Arial" charset="0"/>
                          <a:cs typeface="Arial" charset="0"/>
                          <a:hlinkClick r:id="rId9" tooltip="Click to register for an account"/>
                        </a:rPr>
                        <a:t>[Register]</a:t>
                      </a:r>
                      <a:endParaRPr kumimoji="0" lang="hu-HU" sz="2400" b="0" i="0" u="none" strike="noStrike" cap="none" normalizeH="0" baseline="0" smtClean="0">
                        <a:ln>
                          <a:noFill/>
                        </a:ln>
                        <a:solidFill>
                          <a:schemeClr val="tx1"/>
                        </a:solidFill>
                        <a:effectLst/>
                        <a:latin typeface="Times New Roman" pitchFamily="18" charset="0"/>
                      </a:endParaRPr>
                    </a:p>
                  </a:txBody>
                  <a:tcPr anchor="ctr" horzOverflow="overflow">
                    <a:lnL cap="flat">
                      <a:noFill/>
                    </a:lnL>
                    <a:lnR cap="flat">
                      <a:noFill/>
                    </a:lnR>
                    <a:lnT>
                      <a:noFill/>
                    </a:lnT>
                    <a:lnB cap="flat">
                      <a:noFill/>
                    </a:lnB>
                    <a:lnTlToBr>
                      <a:noFill/>
                    </a:lnTlToBr>
                    <a:lnBlToTr>
                      <a:noFill/>
                    </a:lnBlToTr>
                    <a:solidFill>
                      <a:srgbClr val="F5F599"/>
                    </a:solidFill>
                  </a:tcPr>
                </a:tc>
                <a:tc hMerge="1">
                  <a:txBody>
                    <a:bodyPr/>
                    <a:lstStyle/>
                    <a:p>
                      <a:endParaRPr lang="hu-HU"/>
                    </a:p>
                  </a:txBody>
                  <a:tcPr/>
                </a:tc>
                <a:extLst>
                  <a:ext uri="{0D108BD9-81ED-4DB2-BD59-A6C34878D82A}">
                    <a16:rowId xmlns:a16="http://schemas.microsoft.com/office/drawing/2014/main" val="10001"/>
                  </a:ext>
                </a:extLst>
              </a:tr>
            </a:tbl>
          </a:graphicData>
        </a:graphic>
      </p:graphicFrame>
      <p:pic>
        <p:nvPicPr>
          <p:cNvPr id="6240" name="Picture 95" descr="20344">
            <a:hlinkClick r:id="rId5"/>
          </p:cNvPr>
          <p:cNvPicPr>
            <a:picLocks noChangeAspect="1" noChangeArrowheads="1"/>
          </p:cNvPicPr>
          <p:nvPr/>
        </p:nvPicPr>
        <p:blipFill>
          <a:blip r:embed="rId10" cstate="print"/>
          <a:srcRect/>
          <a:stretch>
            <a:fillRect/>
          </a:stretch>
        </p:blipFill>
        <p:spPr bwMode="auto">
          <a:xfrm>
            <a:off x="-1625285675" y="-132327650"/>
            <a:ext cx="4343400" cy="428625"/>
          </a:xfrm>
          <a:prstGeom prst="rect">
            <a:avLst/>
          </a:prstGeom>
          <a:noFill/>
          <a:ln w="9525">
            <a:noFill/>
            <a:miter lim="800000"/>
            <a:headEnd/>
            <a:tailEnd/>
          </a:ln>
        </p:spPr>
      </p:pic>
      <p:pic>
        <p:nvPicPr>
          <p:cNvPr id="6241" name="Picture 99" descr="My NCBI help">
            <a:hlinkClick r:id="rId7" tooltip="My NCBI help"/>
          </p:cNvPr>
          <p:cNvPicPr>
            <a:picLocks noChangeAspect="1" noChangeArrowheads="1"/>
          </p:cNvPicPr>
          <p:nvPr/>
        </p:nvPicPr>
        <p:blipFill>
          <a:blip r:embed="rId11" cstate="print"/>
          <a:srcRect/>
          <a:stretch>
            <a:fillRect/>
          </a:stretch>
        </p:blipFill>
        <p:spPr bwMode="auto">
          <a:xfrm>
            <a:off x="-1613584213" y="-128512888"/>
            <a:ext cx="104775" cy="104775"/>
          </a:xfrm>
          <a:prstGeom prst="rect">
            <a:avLst/>
          </a:prstGeom>
          <a:noFill/>
          <a:ln w="9525">
            <a:noFill/>
            <a:miter lim="800000"/>
            <a:headEnd/>
            <a:tailEnd/>
          </a:ln>
        </p:spPr>
      </p:pic>
      <p:sp>
        <p:nvSpPr>
          <p:cNvPr id="6242" name="Rectangle 184"/>
          <p:cNvSpPr>
            <a:spLocks noChangeArrowheads="1"/>
          </p:cNvSpPr>
          <p:nvPr/>
        </p:nvSpPr>
        <p:spPr bwMode="auto">
          <a:xfrm>
            <a:off x="777875" y="1679575"/>
            <a:ext cx="184150" cy="822325"/>
          </a:xfrm>
          <a:prstGeom prst="rect">
            <a:avLst/>
          </a:prstGeom>
          <a:noFill/>
          <a:ln w="9525">
            <a:noFill/>
            <a:miter lim="800000"/>
            <a:headEnd/>
            <a:tailEnd/>
          </a:ln>
        </p:spPr>
        <p:txBody>
          <a:bodyPr wrap="none" anchor="ctr">
            <a:spAutoFit/>
          </a:bodyPr>
          <a:lstStyle/>
          <a:p>
            <a:pPr eaLnBrk="0" hangingPunct="0"/>
            <a:endParaRPr lang="hu-HU"/>
          </a:p>
          <a:p>
            <a:pPr eaLnBrk="0" hangingPunct="0"/>
            <a:endParaRPr lang="hu-HU"/>
          </a:p>
        </p:txBody>
      </p:sp>
      <p:graphicFrame>
        <p:nvGraphicFramePr>
          <p:cNvPr id="95439" name="Group 207"/>
          <p:cNvGraphicFramePr>
            <a:graphicFrameLocks noGrp="1"/>
          </p:cNvGraphicFramePr>
          <p:nvPr/>
        </p:nvGraphicFramePr>
        <p:xfrm>
          <a:off x="0" y="0"/>
          <a:ext cx="3779838" cy="640080"/>
        </p:xfrm>
        <a:graphic>
          <a:graphicData uri="http://schemas.openxmlformats.org/drawingml/2006/table">
            <a:tbl>
              <a:tblPr/>
              <a:tblGrid>
                <a:gridCol w="1890713">
                  <a:extLst>
                    <a:ext uri="{9D8B030D-6E8A-4147-A177-3AD203B41FA5}">
                      <a16:colId xmlns:a16="http://schemas.microsoft.com/office/drawing/2014/main" val="20000"/>
                    </a:ext>
                  </a:extLst>
                </a:gridCol>
                <a:gridCol w="1889125">
                  <a:extLst>
                    <a:ext uri="{9D8B030D-6E8A-4147-A177-3AD203B41FA5}">
                      <a16:colId xmlns:a16="http://schemas.microsoft.com/office/drawing/2014/main" val="20001"/>
                    </a:ext>
                  </a:extLst>
                </a:gridCol>
              </a:tblGrid>
              <a:tr h="3048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sz="1400" b="1" i="0" u="none" strike="noStrike" cap="none" normalizeH="0" baseline="0" smtClean="0">
                          <a:ln>
                            <a:noFill/>
                          </a:ln>
                          <a:solidFill>
                            <a:schemeClr val="tx1"/>
                          </a:solidFill>
                          <a:effectLst/>
                          <a:latin typeface="Arial" charset="0"/>
                          <a:cs typeface="Arial" charset="0"/>
                          <a:hlinkClick r:id="rId3"/>
                        </a:rPr>
                        <a:t>#140000</a:t>
                      </a:r>
                      <a:endParaRPr kumimoji="0" lang="hu-HU" sz="2400" b="0" i="0" u="none" strike="noStrike" cap="none" normalizeH="0" baseline="0" smtClean="0">
                        <a:ln>
                          <a:noFill/>
                        </a:ln>
                        <a:solidFill>
                          <a:schemeClr val="tx1"/>
                        </a:solidFill>
                        <a:effectLst/>
                        <a:latin typeface="Times New Roman" pitchFamily="18" charset="0"/>
                      </a:endParaRPr>
                    </a:p>
                  </a:txBody>
                  <a:tcPr horzOverflow="overflow">
                    <a:lnL cap="flat">
                      <a:noFill/>
                    </a:lnL>
                    <a:lnR>
                      <a:noFill/>
                    </a:lnR>
                    <a:lnT cap="flat">
                      <a:noFill/>
                    </a:lnT>
                    <a:lnB>
                      <a:noFill/>
                    </a:lnB>
                    <a:lnTlToBr>
                      <a:noFill/>
                    </a:lnTlToBr>
                    <a:lnBlToTr>
                      <a:noFill/>
                    </a:lnBlToTr>
                    <a:noFill/>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hu-HU" sz="900" b="1" i="0" u="none" strike="noStrike" cap="none" normalizeH="0" baseline="0" smtClean="0">
                          <a:ln>
                            <a:noFill/>
                          </a:ln>
                          <a:solidFill>
                            <a:srgbClr val="336699"/>
                          </a:solidFill>
                          <a:effectLst/>
                          <a:latin typeface="Arial" charset="0"/>
                          <a:cs typeface="Arial" charset="0"/>
                          <a:hlinkClick r:id="rId4"/>
                        </a:rPr>
                        <a:t>GeneTests,</a:t>
                      </a:r>
                      <a:r>
                        <a:rPr kumimoji="0" lang="hu-HU" sz="1100" b="0" i="0" u="none" strike="noStrike" cap="none" normalizeH="0" baseline="0" smtClean="0">
                          <a:ln>
                            <a:noFill/>
                          </a:ln>
                          <a:solidFill>
                            <a:schemeClr val="tx1"/>
                          </a:solidFill>
                          <a:effectLst/>
                          <a:latin typeface="Times New Roman" pitchFamily="18" charset="0"/>
                        </a:rPr>
                        <a:t> </a:t>
                      </a:r>
                      <a:r>
                        <a:rPr kumimoji="0" lang="hu-HU" sz="500" b="1" i="0" u="none" strike="noStrike" cap="none" normalizeH="0" baseline="0" smtClean="0">
                          <a:ln>
                            <a:noFill/>
                          </a:ln>
                          <a:solidFill>
                            <a:srgbClr val="336699"/>
                          </a:solidFill>
                          <a:effectLst/>
                          <a:latin typeface="Arial" charset="0"/>
                          <a:cs typeface="Arial" charset="0"/>
                        </a:rPr>
                        <a:t>Links</a:t>
                      </a:r>
                      <a:r>
                        <a:rPr kumimoji="0" lang="hu-HU" sz="1100" b="0" i="0" u="none" strike="noStrike" cap="none" normalizeH="0" baseline="0" smtClean="0">
                          <a:ln>
                            <a:noFill/>
                          </a:ln>
                          <a:solidFill>
                            <a:schemeClr val="tx1"/>
                          </a:solidFill>
                          <a:effectLst/>
                          <a:latin typeface="Times New Roman" pitchFamily="18" charset="0"/>
                        </a:rPr>
                        <a:t> </a:t>
                      </a:r>
                      <a:endParaRPr kumimoji="0" lang="hu-HU" sz="2400" b="0" i="0" u="none" strike="noStrike" cap="none" normalizeH="0" baseline="0" smtClean="0">
                        <a:ln>
                          <a:noFill/>
                        </a:ln>
                        <a:solidFill>
                          <a:schemeClr val="tx1"/>
                        </a:solidFill>
                        <a:effectLst/>
                        <a:latin typeface="Times New Roman" pitchFamily="18" charset="0"/>
                      </a:endParaRPr>
                    </a:p>
                  </a:txBody>
                  <a:tcPr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04800">
                <a:tc grid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sz="1600" b="1" i="0" u="none" strike="noStrike" cap="none" normalizeH="0" baseline="0" smtClean="0">
                          <a:ln>
                            <a:noFill/>
                          </a:ln>
                          <a:solidFill>
                            <a:schemeClr val="tx1"/>
                          </a:solidFill>
                          <a:effectLst/>
                          <a:latin typeface="Arial" charset="0"/>
                          <a:cs typeface="Arial" charset="0"/>
                        </a:rPr>
                        <a:t>HAND-FOOT-UTERUS SYNDROME</a:t>
                      </a:r>
                      <a:endParaRPr kumimoji="0" lang="hu-HU" sz="1600" b="1" i="0" u="none" strike="noStrike" cap="none" normalizeH="0" baseline="0" smtClean="0">
                        <a:ln>
                          <a:noFill/>
                        </a:ln>
                        <a:solidFill>
                          <a:schemeClr val="tx1"/>
                        </a:solidFill>
                        <a:effectLst/>
                        <a:latin typeface="Times New Roman" pitchFamily="18" charset="0"/>
                      </a:endParaRPr>
                    </a:p>
                  </a:txBody>
                  <a:tcPr anchor="ctr" horzOverflow="overflow">
                    <a:lnL cap="flat">
                      <a:noFill/>
                    </a:lnL>
                    <a:lnR cap="flat">
                      <a:noFill/>
                    </a:lnR>
                    <a:lnT>
                      <a:noFill/>
                    </a:lnT>
                    <a:lnB cap="flat">
                      <a:noFill/>
                    </a:lnB>
                    <a:lnTlToBr>
                      <a:noFill/>
                    </a:lnTlToBr>
                    <a:lnBlToTr>
                      <a:noFill/>
                    </a:lnBlToTr>
                    <a:noFill/>
                  </a:tcPr>
                </a:tc>
                <a:tc hMerge="1">
                  <a:txBody>
                    <a:bodyPr/>
                    <a:lstStyle/>
                    <a:p>
                      <a:endParaRPr lang="hu-HU"/>
                    </a:p>
                  </a:txBody>
                  <a:tcPr/>
                </a:tc>
                <a:extLst>
                  <a:ext uri="{0D108BD9-81ED-4DB2-BD59-A6C34878D82A}">
                    <a16:rowId xmlns:a16="http://schemas.microsoft.com/office/drawing/2014/main" val="10001"/>
                  </a:ext>
                </a:extLst>
              </a:tr>
            </a:tbl>
          </a:graphicData>
        </a:graphic>
      </p:graphicFrame>
      <p:sp>
        <p:nvSpPr>
          <p:cNvPr id="6247" name="Rectangle 201"/>
          <p:cNvSpPr>
            <a:spLocks noChangeArrowheads="1"/>
          </p:cNvSpPr>
          <p:nvPr/>
        </p:nvSpPr>
        <p:spPr bwMode="auto">
          <a:xfrm>
            <a:off x="0" y="520700"/>
            <a:ext cx="2741613" cy="822325"/>
          </a:xfrm>
          <a:prstGeom prst="rect">
            <a:avLst/>
          </a:prstGeom>
          <a:noFill/>
          <a:ln w="9525">
            <a:noFill/>
            <a:miter lim="800000"/>
            <a:headEnd/>
            <a:tailEnd/>
          </a:ln>
        </p:spPr>
        <p:txBody>
          <a:bodyPr wrap="none" anchor="ctr">
            <a:spAutoFit/>
          </a:bodyPr>
          <a:lstStyle/>
          <a:p>
            <a:pPr eaLnBrk="0" hangingPunct="0"/>
            <a:r>
              <a:rPr lang="hu-HU" sz="1200" b="1" i="1">
                <a:latin typeface="Arial" charset="0"/>
                <a:cs typeface="Arial" charset="0"/>
              </a:rPr>
              <a:t>Alternative titles; symbols </a:t>
            </a:r>
            <a:endParaRPr lang="hu-HU" sz="1200" b="1">
              <a:latin typeface="Arial" charset="0"/>
              <a:cs typeface="Arial" charset="0"/>
            </a:endParaRPr>
          </a:p>
          <a:p>
            <a:pPr eaLnBrk="0" hangingPunct="0"/>
            <a:r>
              <a:rPr lang="hu-HU" sz="1200" b="1">
                <a:latin typeface="Arial" charset="0"/>
                <a:cs typeface="Arial" charset="0"/>
              </a:rPr>
              <a:t>HFU SYNDROME</a:t>
            </a:r>
            <a:br>
              <a:rPr lang="hu-HU" sz="1200" b="1">
                <a:latin typeface="Arial" charset="0"/>
                <a:cs typeface="Arial" charset="0"/>
              </a:rPr>
            </a:br>
            <a:r>
              <a:rPr lang="hu-HU" sz="1200" b="1">
                <a:latin typeface="Arial" charset="0"/>
                <a:cs typeface="Arial" charset="0"/>
              </a:rPr>
              <a:t>HAND-FOOT-GENITAL SYNDROME</a:t>
            </a:r>
            <a:br>
              <a:rPr lang="hu-HU" sz="1200" b="1">
                <a:latin typeface="Arial" charset="0"/>
                <a:cs typeface="Arial" charset="0"/>
              </a:rPr>
            </a:br>
            <a:r>
              <a:rPr lang="hu-HU" sz="1200" b="1">
                <a:latin typeface="Arial" charset="0"/>
                <a:cs typeface="Arial" charset="0"/>
              </a:rPr>
              <a:t>HFG SYNDROME</a:t>
            </a:r>
          </a:p>
        </p:txBody>
      </p:sp>
      <p:pic>
        <p:nvPicPr>
          <p:cNvPr id="6248" name="Picture 202"/>
          <p:cNvPicPr>
            <a:picLocks noChangeAspect="1" noChangeArrowheads="1"/>
          </p:cNvPicPr>
          <p:nvPr/>
        </p:nvPicPr>
        <p:blipFill>
          <a:blip r:embed="rId12" cstate="print"/>
          <a:srcRect/>
          <a:stretch>
            <a:fillRect/>
          </a:stretch>
        </p:blipFill>
        <p:spPr bwMode="auto">
          <a:xfrm>
            <a:off x="4306888" y="0"/>
            <a:ext cx="4837112" cy="6858000"/>
          </a:xfrm>
          <a:prstGeom prst="rect">
            <a:avLst/>
          </a:prstGeom>
          <a:noFill/>
          <a:ln w="9525">
            <a:noFill/>
            <a:miter lim="800000"/>
            <a:headEnd/>
            <a:tailEnd/>
          </a:ln>
        </p:spPr>
      </p:pic>
      <p:pic>
        <p:nvPicPr>
          <p:cNvPr id="6249" name="Picture 203"/>
          <p:cNvPicPr>
            <a:picLocks noChangeAspect="1" noChangeArrowheads="1"/>
          </p:cNvPicPr>
          <p:nvPr/>
        </p:nvPicPr>
        <p:blipFill>
          <a:blip r:embed="rId13" cstate="print"/>
          <a:srcRect/>
          <a:stretch>
            <a:fillRect/>
          </a:stretch>
        </p:blipFill>
        <p:spPr bwMode="auto">
          <a:xfrm>
            <a:off x="0" y="5734050"/>
            <a:ext cx="4792663" cy="871538"/>
          </a:xfrm>
          <a:prstGeom prst="rect">
            <a:avLst/>
          </a:prstGeom>
          <a:noFill/>
          <a:ln w="9525">
            <a:noFill/>
            <a:miter lim="800000"/>
            <a:headEnd/>
            <a:tailEnd/>
          </a:ln>
        </p:spPr>
      </p:pic>
      <p:sp>
        <p:nvSpPr>
          <p:cNvPr id="6251" name="Text Box 205"/>
          <p:cNvSpPr txBox="1">
            <a:spLocks noChangeArrowheads="1"/>
          </p:cNvSpPr>
          <p:nvPr/>
        </p:nvSpPr>
        <p:spPr bwMode="auto">
          <a:xfrm>
            <a:off x="250825" y="1268413"/>
            <a:ext cx="1871663" cy="581025"/>
          </a:xfrm>
          <a:prstGeom prst="rect">
            <a:avLst/>
          </a:prstGeom>
          <a:noFill/>
          <a:ln w="9525">
            <a:noFill/>
            <a:miter lim="800000"/>
            <a:headEnd/>
            <a:tailEnd/>
          </a:ln>
        </p:spPr>
        <p:txBody>
          <a:bodyPr>
            <a:spAutoFit/>
          </a:bodyPr>
          <a:lstStyle/>
          <a:p>
            <a:pPr algn="ctr" eaLnBrk="0" hangingPunct="0"/>
            <a:r>
              <a:rPr lang="hu-HU" sz="1600" b="1">
                <a:latin typeface="Arial" charset="0"/>
              </a:rPr>
              <a:t>(Angaben aus der OMIM)</a:t>
            </a:r>
          </a:p>
        </p:txBody>
      </p:sp>
      <p:pic>
        <p:nvPicPr>
          <p:cNvPr id="6252" name="Picture 208"/>
          <p:cNvPicPr>
            <a:picLocks noChangeAspect="1" noChangeArrowheads="1"/>
          </p:cNvPicPr>
          <p:nvPr/>
        </p:nvPicPr>
        <p:blipFill>
          <a:blip r:embed="rId14" cstate="print"/>
          <a:srcRect/>
          <a:stretch>
            <a:fillRect/>
          </a:stretch>
        </p:blipFill>
        <p:spPr bwMode="auto">
          <a:xfrm>
            <a:off x="0" y="2636838"/>
            <a:ext cx="4489450" cy="225425"/>
          </a:xfrm>
          <a:prstGeom prst="rect">
            <a:avLst/>
          </a:prstGeom>
          <a:noFill/>
          <a:ln w="9525">
            <a:noFill/>
            <a:miter lim="800000"/>
            <a:headEnd/>
            <a:tailEnd/>
          </a:ln>
        </p:spPr>
      </p:pic>
      <p:pic>
        <p:nvPicPr>
          <p:cNvPr id="6146" name="DefaultOcx"/>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HTMLText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1627622475" y="-132373688"/>
            <a:ext cx="3584575"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HTML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HTMLHidden2"/>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HTMLHidden3"/>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HTMLHidden4"/>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HTMLHidden5"/>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HTMLHidden6"/>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HTMLHidden7"/>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5" name="HTMLHidden8"/>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6" name="HTMLHidden9"/>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7" name="HTMLHidden10"/>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8" name="HTMLHidden1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9" name="HTMLHidden12"/>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0" name="HTMLHidden13"/>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1" name="HTMLHidden14"/>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2" name="HTMLHidden15"/>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3" name="HTMLHidden16"/>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4" name="HTMLHidden17"/>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5" name="HTMLHidden18"/>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6" name="HTMLHidden19"/>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7" name="HTMLHidden20"/>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8" name="HTMLHidden2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9" name="HTMLHidden22"/>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70" name="HTMLHidden23"/>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71" name="HTMLSelect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72" name="HTMLSelect2"/>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73" name="HTMLSelect3"/>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74" name="HTMLHidden24"/>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75" name="HTMLHidden25"/>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76" name="HTMLHidden26"/>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77" name="HTMLSelect4"/>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78" name="HTMLText2"/>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1627622475" y="-132373688"/>
            <a:ext cx="3584575"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79" name="HTMLHidden27"/>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80" name="HTMLHidden28"/>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81" name="HTMLHidden29"/>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82" name="HTMLHidden30"/>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83" name="HTMLHidden3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84" name="HTMLHidden32"/>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85" name="HTMLHidden33"/>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86" name="HTMLHidden34"/>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87" name="HTMLHidden35"/>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88" name="HTMLHidden36"/>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89" name="HTMLHidden37"/>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90" name="HTMLHidden38"/>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91" name="HTMLHidden39"/>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92" name="HTMLHidden40"/>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93" name="HTMLHidden4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94" name="HTMLHidden42"/>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95" name="HTMLHidden43"/>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96" name="HTMLHidden44"/>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97" name="HTMLHidden45"/>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98" name="HTMLHidden46"/>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99" name="HTMLHidden47"/>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00" name="HTMLHidden48"/>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01" name="HTMLHidden49"/>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02" name="HTMLSelect5"/>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03" name="HTMLSelect6"/>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04" name="HTMLSelect7"/>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05" name="HTMLHidden50"/>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06" name="HTMLHidden5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07" name="HTMLHidden52"/>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832438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32" name="Picture 153"/>
          <p:cNvPicPr>
            <a:picLocks noChangeAspect="1" noChangeArrowheads="1"/>
          </p:cNvPicPr>
          <p:nvPr/>
        </p:nvPicPr>
        <p:blipFill>
          <a:blip r:embed="rId3" cstate="print"/>
          <a:srcRect/>
          <a:stretch>
            <a:fillRect/>
          </a:stretch>
        </p:blipFill>
        <p:spPr bwMode="auto">
          <a:xfrm>
            <a:off x="4356100" y="0"/>
            <a:ext cx="4787900" cy="6858000"/>
          </a:xfrm>
          <a:prstGeom prst="rect">
            <a:avLst/>
          </a:prstGeom>
          <a:noFill/>
          <a:ln w="9525">
            <a:noFill/>
            <a:miter lim="800000"/>
            <a:headEnd/>
            <a:tailEnd/>
          </a:ln>
        </p:spPr>
      </p:pic>
      <p:graphicFrame>
        <p:nvGraphicFramePr>
          <p:cNvPr id="98307" name="Group 3"/>
          <p:cNvGraphicFramePr>
            <a:graphicFrameLocks noGrp="1"/>
          </p:cNvGraphicFramePr>
          <p:nvPr/>
        </p:nvGraphicFramePr>
        <p:xfrm>
          <a:off x="-1627622475" y="-132373688"/>
          <a:ext cx="13906500" cy="10818813"/>
        </p:xfrm>
        <a:graphic>
          <a:graphicData uri="http://schemas.openxmlformats.org/drawingml/2006/table">
            <a:tbl>
              <a:tblPr/>
              <a:tblGrid>
                <a:gridCol w="13906500">
                  <a:extLst>
                    <a:ext uri="{9D8B030D-6E8A-4147-A177-3AD203B41FA5}">
                      <a16:colId xmlns:a16="http://schemas.microsoft.com/office/drawing/2014/main" val="20000"/>
                    </a:ext>
                  </a:extLst>
                </a:gridCol>
              </a:tblGrid>
              <a:tr h="108188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hu-HU" sz="2800" b="0" i="0" u="none" strike="noStrike" cap="none" normalizeH="0" baseline="0" smtClean="0">
                        <a:ln>
                          <a:noFill/>
                        </a:ln>
                        <a:solidFill>
                          <a:schemeClr val="tx1"/>
                        </a:solidFill>
                        <a:effectLst/>
                        <a:latin typeface="Times New Roman" pitchFamily="18" charset="0"/>
                      </a:endParaRPr>
                    </a:p>
                  </a:txBody>
                  <a:tcP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7235" name="Rectangle 9"/>
          <p:cNvSpPr>
            <a:spLocks noChangeArrowheads="1"/>
          </p:cNvSpPr>
          <p:nvPr/>
        </p:nvSpPr>
        <p:spPr bwMode="auto">
          <a:xfrm>
            <a:off x="-1627622475" y="-121554875"/>
            <a:ext cx="2147483647" cy="103762175"/>
          </a:xfrm>
          <a:prstGeom prst="rect">
            <a:avLst/>
          </a:prstGeom>
          <a:solidFill>
            <a:srgbClr val="CCCCCC"/>
          </a:solidFill>
          <a:ln w="9525">
            <a:noFill/>
            <a:miter lim="800000"/>
            <a:headEnd/>
            <a:tailEnd/>
          </a:ln>
        </p:spPr>
        <p:txBody>
          <a:bodyPr wrap="none" anchor="ctr">
            <a:spAutoFit/>
          </a:bodyPr>
          <a:lstStyle/>
          <a:p>
            <a:pPr eaLnBrk="0" hangingPunct="0"/>
            <a:endParaRPr lang="hu-HU"/>
          </a:p>
          <a:p>
            <a:pPr eaLnBrk="0" hangingPunct="0"/>
            <a:r>
              <a:rPr lang="hu-HU"/>
              <a:t>SearchDatabase nameforSearch term</a:t>
            </a:r>
          </a:p>
          <a:p>
            <a:pPr eaLnBrk="0" hangingPunct="0"/>
            <a:r>
              <a:rPr lang="hu-HU"/>
              <a:t>Display Show </a:t>
            </a:r>
          </a:p>
          <a:p>
            <a:pPr eaLnBrk="0" hangingPunct="0"/>
            <a:endParaRPr lang="hu-HU"/>
          </a:p>
        </p:txBody>
      </p:sp>
      <p:graphicFrame>
        <p:nvGraphicFramePr>
          <p:cNvPr id="98348" name="Group 44"/>
          <p:cNvGraphicFramePr>
            <a:graphicFrameLocks noGrp="1"/>
          </p:cNvGraphicFramePr>
          <p:nvPr/>
        </p:nvGraphicFramePr>
        <p:xfrm>
          <a:off x="-1627622475" y="-17792700"/>
          <a:ext cx="1081405" cy="53267928"/>
        </p:xfrm>
        <a:graphic>
          <a:graphicData uri="http://schemas.openxmlformats.org/drawingml/2006/table">
            <a:tbl>
              <a:tblPr/>
              <a:tblGrid>
                <a:gridCol w="873125">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521096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sz="1400" b="1" i="0" u="none" strike="noStrike" cap="none" normalizeH="0" baseline="0" smtClean="0">
                          <a:ln>
                            <a:noFill/>
                          </a:ln>
                          <a:solidFill>
                            <a:schemeClr val="tx1"/>
                          </a:solidFill>
                          <a:effectLst/>
                          <a:latin typeface="Arial" charset="0"/>
                          <a:cs typeface="Arial" charset="0"/>
                          <a:hlinkClick r:id="rId4"/>
                        </a:rPr>
                        <a:t>#140000</a:t>
                      </a:r>
                      <a:endParaRPr kumimoji="0" lang="hu-HU" sz="2400" b="0" i="0" u="none" strike="noStrike" cap="none" normalizeH="0" baseline="0" smtClean="0">
                        <a:ln>
                          <a:noFill/>
                        </a:ln>
                        <a:solidFill>
                          <a:schemeClr val="tx1"/>
                        </a:solidFill>
                        <a:effectLst/>
                        <a:latin typeface="Times New Roman" pitchFamily="18" charset="0"/>
                      </a:endParaRPr>
                    </a:p>
                  </a:txBody>
                  <a:tcPr horzOverflow="overflow">
                    <a:lnL cap="flat">
                      <a:noFill/>
                    </a:lnL>
                    <a:lnR>
                      <a:noFill/>
                    </a:lnR>
                    <a:lnT cap="flat">
                      <a:noFill/>
                    </a:lnT>
                    <a:lnB>
                      <a:noFill/>
                    </a:lnB>
                    <a:lnTlToBr>
                      <a:noFill/>
                    </a:lnTlToBr>
                    <a:lnBlToTr>
                      <a:noFill/>
                    </a:lnBlToTr>
                    <a:noFill/>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hu-HU" b="1" i="0" u="none" strike="noStrike" cap="none" normalizeH="0" baseline="0" smtClean="0">
                          <a:ln>
                            <a:noFill/>
                          </a:ln>
                          <a:solidFill>
                            <a:srgbClr val="336699"/>
                          </a:solidFill>
                          <a:effectLst/>
                          <a:latin typeface="Arial" charset="0"/>
                          <a:cs typeface="Arial" charset="0"/>
                          <a:hlinkClick r:id="rId5"/>
                        </a:rPr>
                        <a:t>GeneTests,</a:t>
                      </a:r>
                      <a:r>
                        <a:rPr kumimoji="0" lang="hu-HU" b="0" i="0" u="none" strike="noStrike" cap="none" normalizeH="0" baseline="0" smtClean="0">
                          <a:ln>
                            <a:noFill/>
                          </a:ln>
                          <a:solidFill>
                            <a:schemeClr val="tx1"/>
                          </a:solidFill>
                          <a:effectLst/>
                          <a:latin typeface="Times New Roman" pitchFamily="18" charset="0"/>
                        </a:rPr>
                        <a:t> </a:t>
                      </a:r>
                      <a:r>
                        <a:rPr kumimoji="0" lang="hu-HU" b="1" i="0" u="none" strike="noStrike" cap="none" normalizeH="0" baseline="0" smtClean="0">
                          <a:ln>
                            <a:noFill/>
                          </a:ln>
                          <a:solidFill>
                            <a:srgbClr val="336699"/>
                          </a:solidFill>
                          <a:effectLst/>
                          <a:latin typeface="Arial" charset="0"/>
                          <a:cs typeface="Arial" charset="0"/>
                        </a:rPr>
                        <a:t>Links</a:t>
                      </a:r>
                      <a:r>
                        <a:rPr kumimoji="0" lang="hu-HU" b="0" i="0" u="none" strike="noStrike" cap="none" normalizeH="0" baseline="0" smtClean="0">
                          <a:ln>
                            <a:noFill/>
                          </a:ln>
                          <a:solidFill>
                            <a:schemeClr val="tx1"/>
                          </a:solidFill>
                          <a:effectLst/>
                          <a:latin typeface="Times New Roman" pitchFamily="18" charset="0"/>
                        </a:rPr>
                        <a:t> </a:t>
                      </a:r>
                      <a:endParaRPr kumimoji="0" lang="hu-HU" sz="2400" b="0" i="0" u="none" strike="noStrike" cap="none" normalizeH="0" baseline="0" smtClean="0">
                        <a:ln>
                          <a:noFill/>
                        </a:ln>
                        <a:solidFill>
                          <a:schemeClr val="tx1"/>
                        </a:solidFill>
                        <a:effectLst/>
                        <a:latin typeface="Times New Roman" pitchFamily="18" charset="0"/>
                      </a:endParaRPr>
                    </a:p>
                  </a:txBody>
                  <a:tcPr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04800">
                <a:tc grid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sz="1400" b="1" i="0" u="none" strike="noStrike" cap="none" normalizeH="0" baseline="0" smtClean="0">
                          <a:ln>
                            <a:noFill/>
                          </a:ln>
                          <a:solidFill>
                            <a:schemeClr val="tx1"/>
                          </a:solidFill>
                          <a:effectLst/>
                          <a:latin typeface="Arial" charset="0"/>
                          <a:cs typeface="Arial" charset="0"/>
                        </a:rPr>
                        <a:t>HAND-FOOT-UTERUS SYNDROME</a:t>
                      </a:r>
                      <a:endParaRPr kumimoji="0" lang="hu-HU" sz="2400" b="0" i="0" u="none" strike="noStrike" cap="none" normalizeH="0" baseline="0" smtClean="0">
                        <a:ln>
                          <a:noFill/>
                        </a:ln>
                        <a:solidFill>
                          <a:schemeClr val="tx1"/>
                        </a:solidFill>
                        <a:effectLst/>
                        <a:latin typeface="Times New Roman" pitchFamily="18" charset="0"/>
                      </a:endParaRPr>
                    </a:p>
                  </a:txBody>
                  <a:tcPr anchor="ctr" horzOverflow="overflow">
                    <a:lnL cap="flat">
                      <a:noFill/>
                    </a:lnL>
                    <a:lnR cap="flat">
                      <a:noFill/>
                    </a:lnR>
                    <a:lnT>
                      <a:noFill/>
                    </a:lnT>
                    <a:lnB cap="flat">
                      <a:noFill/>
                    </a:lnB>
                    <a:lnTlToBr>
                      <a:noFill/>
                    </a:lnTlToBr>
                    <a:lnBlToTr>
                      <a:noFill/>
                    </a:lnBlToTr>
                    <a:noFill/>
                  </a:tcPr>
                </a:tc>
                <a:tc hMerge="1">
                  <a:txBody>
                    <a:bodyPr/>
                    <a:lstStyle/>
                    <a:p>
                      <a:endParaRPr lang="hu-HU"/>
                    </a:p>
                  </a:txBody>
                  <a:tcPr/>
                </a:tc>
                <a:extLst>
                  <a:ext uri="{0D108BD9-81ED-4DB2-BD59-A6C34878D82A}">
                    <a16:rowId xmlns:a16="http://schemas.microsoft.com/office/drawing/2014/main" val="10001"/>
                  </a:ext>
                </a:extLst>
              </a:tr>
            </a:tbl>
          </a:graphicData>
        </a:graphic>
      </p:graphicFrame>
      <p:sp>
        <p:nvSpPr>
          <p:cNvPr id="7240" name="Rectangle 52"/>
          <p:cNvSpPr>
            <a:spLocks noChangeArrowheads="1"/>
          </p:cNvSpPr>
          <p:nvPr/>
        </p:nvSpPr>
        <p:spPr bwMode="auto">
          <a:xfrm>
            <a:off x="-1627622475" y="35471100"/>
            <a:ext cx="2147483647" cy="103762175"/>
          </a:xfrm>
          <a:prstGeom prst="rect">
            <a:avLst/>
          </a:prstGeom>
          <a:noFill/>
          <a:ln w="9525">
            <a:noFill/>
            <a:miter lim="800000"/>
            <a:headEnd/>
            <a:tailEnd/>
          </a:ln>
        </p:spPr>
        <p:txBody>
          <a:bodyPr wrap="none" anchor="ctr">
            <a:spAutoFit/>
          </a:bodyPr>
          <a:lstStyle/>
          <a:p>
            <a:pPr eaLnBrk="0" hangingPunct="0"/>
            <a:endParaRPr lang="hu-HU"/>
          </a:p>
          <a:p>
            <a:pPr eaLnBrk="0" hangingPunct="0"/>
            <a:r>
              <a:rPr lang="hu-HU" b="1" i="1">
                <a:latin typeface="Arial" charset="0"/>
                <a:cs typeface="Arial" charset="0"/>
              </a:rPr>
              <a:t>Alternative titles; symbols </a:t>
            </a:r>
            <a:endParaRPr lang="hu-HU" b="1">
              <a:latin typeface="Arial" charset="0"/>
              <a:cs typeface="Arial" charset="0"/>
            </a:endParaRPr>
          </a:p>
          <a:p>
            <a:pPr eaLnBrk="0" hangingPunct="0"/>
            <a:r>
              <a:rPr lang="hu-HU" b="1">
                <a:latin typeface="Arial" charset="0"/>
                <a:cs typeface="Arial" charset="0"/>
              </a:rPr>
              <a:t>HFU SYNDROME</a:t>
            </a:r>
            <a:br>
              <a:rPr lang="hu-HU" b="1">
                <a:latin typeface="Arial" charset="0"/>
                <a:cs typeface="Arial" charset="0"/>
              </a:rPr>
            </a:br>
            <a:r>
              <a:rPr lang="hu-HU" b="1">
                <a:latin typeface="Arial" charset="0"/>
                <a:cs typeface="Arial" charset="0"/>
              </a:rPr>
              <a:t>HAND-FOOT-GENITAL SYNDROME</a:t>
            </a:r>
            <a:br>
              <a:rPr lang="hu-HU" b="1">
                <a:latin typeface="Arial" charset="0"/>
                <a:cs typeface="Arial" charset="0"/>
              </a:rPr>
            </a:br>
            <a:r>
              <a:rPr lang="hu-HU" b="1">
                <a:latin typeface="Arial" charset="0"/>
                <a:cs typeface="Arial" charset="0"/>
              </a:rPr>
              <a:t>HFG SYNDROME</a:t>
            </a:r>
          </a:p>
          <a:p>
            <a:pPr eaLnBrk="0" hangingPunct="0"/>
            <a:endParaRPr lang="hu-HU"/>
          </a:p>
        </p:txBody>
      </p:sp>
      <p:graphicFrame>
        <p:nvGraphicFramePr>
          <p:cNvPr id="98357" name="Group 53"/>
          <p:cNvGraphicFramePr>
            <a:graphicFrameLocks noGrp="1"/>
          </p:cNvGraphicFramePr>
          <p:nvPr/>
        </p:nvGraphicFramePr>
        <p:xfrm>
          <a:off x="-1627612950" y="-132364163"/>
          <a:ext cx="13887450" cy="10820400"/>
        </p:xfrm>
        <a:graphic>
          <a:graphicData uri="http://schemas.openxmlformats.org/drawingml/2006/table">
            <a:tbl>
              <a:tblPr/>
              <a:tblGrid>
                <a:gridCol w="6813550">
                  <a:extLst>
                    <a:ext uri="{9D8B030D-6E8A-4147-A177-3AD203B41FA5}">
                      <a16:colId xmlns:a16="http://schemas.microsoft.com/office/drawing/2014/main" val="20000"/>
                    </a:ext>
                  </a:extLst>
                </a:gridCol>
                <a:gridCol w="7073900">
                  <a:extLst>
                    <a:ext uri="{9D8B030D-6E8A-4147-A177-3AD203B41FA5}">
                      <a16:colId xmlns:a16="http://schemas.microsoft.com/office/drawing/2014/main" val="20001"/>
                    </a:ext>
                  </a:extLst>
                </a:gridCol>
              </a:tblGrid>
              <a:tr h="107283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sz="70400" b="0" i="0" u="none" strike="noStrike" cap="none" normalizeH="0" baseline="0" smtClean="0">
                          <a:ln>
                            <a:noFill/>
                          </a:ln>
                          <a:solidFill>
                            <a:schemeClr val="tx1"/>
                          </a:solidFill>
                          <a:effectLst/>
                          <a:latin typeface="Times New Roman" pitchFamily="18" charset="0"/>
                          <a:hlinkClick r:id="rId6"/>
                        </a:rPr>
                        <a:t>  </a:t>
                      </a:r>
                      <a:r>
                        <a:rPr kumimoji="0" lang="hu-HU" sz="2700" b="0" i="0" u="none" strike="noStrike" cap="none" normalizeH="0" baseline="0" smtClean="0">
                          <a:ln>
                            <a:noFill/>
                          </a:ln>
                          <a:solidFill>
                            <a:schemeClr val="tx1"/>
                          </a:solidFill>
                          <a:effectLst/>
                          <a:latin typeface="Times New Roman" pitchFamily="18" charset="0"/>
                        </a:rPr>
                        <a:t> </a:t>
                      </a:r>
                      <a:r>
                        <a:rPr kumimoji="0" lang="hu-HU" sz="70400" b="0" i="0" u="none" strike="noStrike" cap="none" normalizeH="0" baseline="0" smtClean="0">
                          <a:ln>
                            <a:noFill/>
                          </a:ln>
                          <a:solidFill>
                            <a:schemeClr val="tx1"/>
                          </a:solidFill>
                          <a:effectLst/>
                          <a:latin typeface="Times New Roman" pitchFamily="18" charset="0"/>
                        </a:rPr>
                        <a:t> </a:t>
                      </a:r>
                    </a:p>
                  </a:txBody>
                  <a:tcPr anchor="ctr"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hu-HU" sz="2800" b="0" i="0" u="none" strike="noStrike" cap="none" normalizeH="0" baseline="0" smtClean="0">
                        <a:ln>
                          <a:noFill/>
                        </a:ln>
                        <a:solidFill>
                          <a:schemeClr val="tx1"/>
                        </a:solidFill>
                        <a:effectLst/>
                        <a:latin typeface="Times New Roman" pitchFamily="18" charset="0"/>
                      </a:endParaRPr>
                    </a:p>
                  </a:txBody>
                  <a:tcPr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98364" name="Group 60"/>
          <p:cNvGraphicFramePr>
            <a:graphicFrameLocks noGrp="1"/>
          </p:cNvGraphicFramePr>
          <p:nvPr/>
        </p:nvGraphicFramePr>
        <p:xfrm>
          <a:off x="-1620799400" y="-128555750"/>
          <a:ext cx="7073900" cy="3200400"/>
        </p:xfrm>
        <a:graphic>
          <a:graphicData uri="http://schemas.openxmlformats.org/drawingml/2006/table">
            <a:tbl>
              <a:tblPr/>
              <a:tblGrid>
                <a:gridCol w="6221412">
                  <a:extLst>
                    <a:ext uri="{9D8B030D-6E8A-4147-A177-3AD203B41FA5}">
                      <a16:colId xmlns:a16="http://schemas.microsoft.com/office/drawing/2014/main" val="20000"/>
                    </a:ext>
                  </a:extLst>
                </a:gridCol>
                <a:gridCol w="852488">
                  <a:extLst>
                    <a:ext uri="{9D8B030D-6E8A-4147-A177-3AD203B41FA5}">
                      <a16:colId xmlns:a16="http://schemas.microsoft.com/office/drawing/2014/main" val="20001"/>
                    </a:ext>
                  </a:extLst>
                </a:gridCol>
              </a:tblGrid>
              <a:tr h="10922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sz="6600" b="1" i="0" u="none" strike="noStrike" cap="none" normalizeH="0" baseline="0" smtClean="0">
                          <a:ln>
                            <a:noFill/>
                          </a:ln>
                          <a:solidFill>
                            <a:srgbClr val="FFFFFF"/>
                          </a:solidFill>
                          <a:effectLst/>
                          <a:latin typeface="Arial" charset="0"/>
                          <a:cs typeface="Arial" charset="0"/>
                          <a:hlinkClick r:id="rId7"/>
                        </a:rPr>
                        <a:t>My NCBI</a:t>
                      </a:r>
                      <a:endParaRPr kumimoji="0" lang="hu-HU" sz="2400" b="0" i="0" u="none" strike="noStrike" cap="none" normalizeH="0" baseline="0" smtClean="0">
                        <a:ln>
                          <a:noFill/>
                        </a:ln>
                        <a:solidFill>
                          <a:schemeClr val="tx1"/>
                        </a:solidFill>
                        <a:effectLst/>
                        <a:latin typeface="Times New Roman" pitchFamily="18" charset="0"/>
                      </a:endParaRPr>
                    </a:p>
                  </a:txBody>
                  <a:tcPr anchor="ctr" horzOverflow="overflow">
                    <a:lnL cap="flat">
                      <a:noFill/>
                    </a:lnL>
                    <a:lnR>
                      <a:noFill/>
                    </a:lnR>
                    <a:lnT cap="flat">
                      <a:noFill/>
                    </a:lnT>
                    <a:lnB>
                      <a:noFill/>
                    </a:lnB>
                    <a:lnTlToBr>
                      <a:noFill/>
                    </a:lnTlToBr>
                    <a:lnBlToTr>
                      <a:noFill/>
                    </a:lnBlToTr>
                    <a:solidFill>
                      <a:srgbClr val="336699"/>
                    </a:solidFill>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hu-HU" sz="6600" b="0" i="0" u="none" strike="noStrike" cap="none" normalizeH="0" baseline="0" smtClean="0">
                          <a:ln>
                            <a:noFill/>
                          </a:ln>
                          <a:solidFill>
                            <a:schemeClr val="tx1"/>
                          </a:solidFill>
                          <a:effectLst/>
                          <a:latin typeface="Arial" charset="0"/>
                          <a:cs typeface="Arial" charset="0"/>
                          <a:hlinkClick r:id="rId8" tooltip="My NCBI help"/>
                        </a:rPr>
                        <a:t>  </a:t>
                      </a:r>
                      <a:endParaRPr kumimoji="0" lang="hu-HU" sz="600" b="0" i="0" u="none" strike="noStrike" cap="none" normalizeH="0" baseline="0" smtClean="0">
                        <a:ln>
                          <a:noFill/>
                        </a:ln>
                        <a:solidFill>
                          <a:schemeClr val="tx1"/>
                        </a:solidFill>
                        <a:effectLst/>
                        <a:latin typeface="Arial" charset="0"/>
                        <a:cs typeface="Arial" charset="0"/>
                      </a:endParaRPr>
                    </a:p>
                  </a:txBody>
                  <a:tcPr anchor="ctr" horzOverflow="overflow">
                    <a:lnL>
                      <a:noFill/>
                    </a:lnL>
                    <a:lnR cap="flat">
                      <a:noFill/>
                    </a:lnR>
                    <a:lnT cap="flat">
                      <a:noFill/>
                    </a:lnT>
                    <a:lnB>
                      <a:noFill/>
                    </a:lnB>
                    <a:lnTlToBr>
                      <a:noFill/>
                    </a:lnTlToBr>
                    <a:lnBlToTr>
                      <a:noFill/>
                    </a:lnBlToTr>
                    <a:solidFill>
                      <a:srgbClr val="336699"/>
                    </a:solidFill>
                  </a:tcPr>
                </a:tc>
                <a:extLst>
                  <a:ext uri="{0D108BD9-81ED-4DB2-BD59-A6C34878D82A}">
                    <a16:rowId xmlns:a16="http://schemas.microsoft.com/office/drawing/2014/main" val="10000"/>
                  </a:ext>
                </a:extLst>
              </a:tr>
              <a:tr h="1098550">
                <a:tc grid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sz="6600" b="0" i="0" u="none" strike="noStrike" cap="none" normalizeH="0" baseline="0" smtClean="0">
                          <a:ln>
                            <a:noFill/>
                          </a:ln>
                          <a:solidFill>
                            <a:schemeClr val="tx1"/>
                          </a:solidFill>
                          <a:effectLst/>
                          <a:latin typeface="Arial" charset="0"/>
                          <a:cs typeface="Arial" charset="0"/>
                          <a:hlinkClick r:id="rId9" tooltip="Click to sign in"/>
                        </a:rPr>
                        <a:t>[Sign In]</a:t>
                      </a:r>
                      <a:r>
                        <a:rPr kumimoji="0" lang="hu-HU" sz="6600" b="0" i="0" u="none" strike="noStrike" cap="none" normalizeH="0" baseline="0" smtClean="0">
                          <a:ln>
                            <a:noFill/>
                          </a:ln>
                          <a:solidFill>
                            <a:schemeClr val="tx1"/>
                          </a:solidFill>
                          <a:effectLst/>
                          <a:latin typeface="Arial" charset="0"/>
                          <a:cs typeface="Arial" charset="0"/>
                        </a:rPr>
                        <a:t> </a:t>
                      </a:r>
                      <a:r>
                        <a:rPr kumimoji="0" lang="hu-HU" sz="6600" b="0" i="0" u="none" strike="noStrike" cap="none" normalizeH="0" baseline="0" smtClean="0">
                          <a:ln>
                            <a:noFill/>
                          </a:ln>
                          <a:solidFill>
                            <a:schemeClr val="tx1"/>
                          </a:solidFill>
                          <a:effectLst/>
                          <a:latin typeface="Arial" charset="0"/>
                          <a:cs typeface="Arial" charset="0"/>
                          <a:hlinkClick r:id="rId10" tooltip="Click to register for an account"/>
                        </a:rPr>
                        <a:t>[Register]</a:t>
                      </a:r>
                      <a:endParaRPr kumimoji="0" lang="hu-HU" sz="2400" b="0" i="0" u="none" strike="noStrike" cap="none" normalizeH="0" baseline="0" smtClean="0">
                        <a:ln>
                          <a:noFill/>
                        </a:ln>
                        <a:solidFill>
                          <a:schemeClr val="tx1"/>
                        </a:solidFill>
                        <a:effectLst/>
                        <a:latin typeface="Times New Roman" pitchFamily="18" charset="0"/>
                      </a:endParaRPr>
                    </a:p>
                  </a:txBody>
                  <a:tcPr anchor="ctr" horzOverflow="overflow">
                    <a:lnL cap="flat">
                      <a:noFill/>
                    </a:lnL>
                    <a:lnR cap="flat">
                      <a:noFill/>
                    </a:lnR>
                    <a:lnT>
                      <a:noFill/>
                    </a:lnT>
                    <a:lnB cap="flat">
                      <a:noFill/>
                    </a:lnB>
                    <a:lnTlToBr>
                      <a:noFill/>
                    </a:lnTlToBr>
                    <a:lnBlToTr>
                      <a:noFill/>
                    </a:lnBlToTr>
                    <a:solidFill>
                      <a:srgbClr val="F5F599"/>
                    </a:solidFill>
                  </a:tcPr>
                </a:tc>
                <a:tc hMerge="1">
                  <a:txBody>
                    <a:bodyPr/>
                    <a:lstStyle/>
                    <a:p>
                      <a:endParaRPr lang="hu-HU"/>
                    </a:p>
                  </a:txBody>
                  <a:tcPr/>
                </a:tc>
                <a:extLst>
                  <a:ext uri="{0D108BD9-81ED-4DB2-BD59-A6C34878D82A}">
                    <a16:rowId xmlns:a16="http://schemas.microsoft.com/office/drawing/2014/main" val="10001"/>
                  </a:ext>
                </a:extLst>
              </a:tr>
            </a:tbl>
          </a:graphicData>
        </a:graphic>
      </p:graphicFrame>
      <p:pic>
        <p:nvPicPr>
          <p:cNvPr id="7248" name="Picture 68" descr="20344">
            <a:hlinkClick r:id="rId6"/>
          </p:cNvPr>
          <p:cNvPicPr>
            <a:picLocks noChangeAspect="1" noChangeArrowheads="1"/>
          </p:cNvPicPr>
          <p:nvPr/>
        </p:nvPicPr>
        <p:blipFill>
          <a:blip r:embed="rId11" cstate="print"/>
          <a:srcRect/>
          <a:stretch>
            <a:fillRect/>
          </a:stretch>
        </p:blipFill>
        <p:spPr bwMode="auto">
          <a:xfrm>
            <a:off x="-1625285675" y="-132327650"/>
            <a:ext cx="4343400" cy="428625"/>
          </a:xfrm>
          <a:prstGeom prst="rect">
            <a:avLst/>
          </a:prstGeom>
          <a:noFill/>
          <a:ln w="9525">
            <a:noFill/>
            <a:miter lim="800000"/>
            <a:headEnd/>
            <a:tailEnd/>
          </a:ln>
        </p:spPr>
      </p:pic>
      <p:pic>
        <p:nvPicPr>
          <p:cNvPr id="7249" name="Picture 69" descr="My NCBI help">
            <a:hlinkClick r:id="rId8" tooltip="My NCBI help"/>
          </p:cNvPr>
          <p:cNvPicPr>
            <a:picLocks noChangeAspect="1" noChangeArrowheads="1"/>
          </p:cNvPicPr>
          <p:nvPr/>
        </p:nvPicPr>
        <p:blipFill>
          <a:blip r:embed="rId12" cstate="print"/>
          <a:srcRect/>
          <a:stretch>
            <a:fillRect/>
          </a:stretch>
        </p:blipFill>
        <p:spPr bwMode="auto">
          <a:xfrm>
            <a:off x="-1613584213" y="-128512888"/>
            <a:ext cx="104775" cy="104775"/>
          </a:xfrm>
          <a:prstGeom prst="rect">
            <a:avLst/>
          </a:prstGeom>
          <a:noFill/>
          <a:ln w="9525">
            <a:noFill/>
            <a:miter lim="800000"/>
            <a:headEnd/>
            <a:tailEnd/>
          </a:ln>
        </p:spPr>
      </p:pic>
      <p:graphicFrame>
        <p:nvGraphicFramePr>
          <p:cNvPr id="98375" name="Group 71"/>
          <p:cNvGraphicFramePr>
            <a:graphicFrameLocks noGrp="1"/>
          </p:cNvGraphicFramePr>
          <p:nvPr/>
        </p:nvGraphicFramePr>
        <p:xfrm>
          <a:off x="-1627622475" y="-132373688"/>
          <a:ext cx="13906500" cy="10818813"/>
        </p:xfrm>
        <a:graphic>
          <a:graphicData uri="http://schemas.openxmlformats.org/drawingml/2006/table">
            <a:tbl>
              <a:tblPr/>
              <a:tblGrid>
                <a:gridCol w="13906500">
                  <a:extLst>
                    <a:ext uri="{9D8B030D-6E8A-4147-A177-3AD203B41FA5}">
                      <a16:colId xmlns:a16="http://schemas.microsoft.com/office/drawing/2014/main" val="20000"/>
                    </a:ext>
                  </a:extLst>
                </a:gridCol>
              </a:tblGrid>
              <a:tr h="108188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hu-HU" sz="2800" b="0" i="0" u="none" strike="noStrike" cap="none" normalizeH="0" baseline="0" smtClean="0">
                        <a:ln>
                          <a:noFill/>
                        </a:ln>
                        <a:solidFill>
                          <a:schemeClr val="tx1"/>
                        </a:solidFill>
                        <a:effectLst/>
                        <a:latin typeface="Times New Roman" pitchFamily="18" charset="0"/>
                      </a:endParaRPr>
                    </a:p>
                  </a:txBody>
                  <a:tcP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7252" name="Rectangle 77"/>
          <p:cNvSpPr>
            <a:spLocks noChangeArrowheads="1"/>
          </p:cNvSpPr>
          <p:nvPr/>
        </p:nvSpPr>
        <p:spPr bwMode="auto">
          <a:xfrm>
            <a:off x="-1627622475" y="-121554875"/>
            <a:ext cx="2147483647" cy="103762175"/>
          </a:xfrm>
          <a:prstGeom prst="rect">
            <a:avLst/>
          </a:prstGeom>
          <a:solidFill>
            <a:srgbClr val="CCCCCC"/>
          </a:solidFill>
          <a:ln w="9525">
            <a:noFill/>
            <a:miter lim="800000"/>
            <a:headEnd/>
            <a:tailEnd/>
          </a:ln>
        </p:spPr>
        <p:txBody>
          <a:bodyPr wrap="none" anchor="ctr">
            <a:spAutoFit/>
          </a:bodyPr>
          <a:lstStyle/>
          <a:p>
            <a:pPr eaLnBrk="0" hangingPunct="0"/>
            <a:endParaRPr lang="hu-HU"/>
          </a:p>
          <a:p>
            <a:pPr eaLnBrk="0" hangingPunct="0"/>
            <a:r>
              <a:rPr lang="hu-HU"/>
              <a:t>SearchDatabase nameforSearch term</a:t>
            </a:r>
          </a:p>
          <a:p>
            <a:pPr eaLnBrk="0" hangingPunct="0"/>
            <a:r>
              <a:rPr lang="hu-HU"/>
              <a:t>Display Show </a:t>
            </a:r>
          </a:p>
          <a:p>
            <a:pPr eaLnBrk="0" hangingPunct="0"/>
            <a:endParaRPr lang="hu-HU"/>
          </a:p>
        </p:txBody>
      </p:sp>
      <p:graphicFrame>
        <p:nvGraphicFramePr>
          <p:cNvPr id="98416" name="Group 112"/>
          <p:cNvGraphicFramePr>
            <a:graphicFrameLocks noGrp="1"/>
          </p:cNvGraphicFramePr>
          <p:nvPr/>
        </p:nvGraphicFramePr>
        <p:xfrm>
          <a:off x="-1627622475" y="-17792700"/>
          <a:ext cx="1081405" cy="53267928"/>
        </p:xfrm>
        <a:graphic>
          <a:graphicData uri="http://schemas.openxmlformats.org/drawingml/2006/table">
            <a:tbl>
              <a:tblPr/>
              <a:tblGrid>
                <a:gridCol w="873125">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521096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sz="1400" b="1" i="0" u="none" strike="noStrike" cap="none" normalizeH="0" baseline="0" smtClean="0">
                          <a:ln>
                            <a:noFill/>
                          </a:ln>
                          <a:solidFill>
                            <a:schemeClr val="tx1"/>
                          </a:solidFill>
                          <a:effectLst/>
                          <a:latin typeface="Arial" charset="0"/>
                          <a:cs typeface="Arial" charset="0"/>
                          <a:hlinkClick r:id="rId4"/>
                        </a:rPr>
                        <a:t>#140000</a:t>
                      </a:r>
                      <a:endParaRPr kumimoji="0" lang="hu-HU" sz="2400" b="0" i="0" u="none" strike="noStrike" cap="none" normalizeH="0" baseline="0" smtClean="0">
                        <a:ln>
                          <a:noFill/>
                        </a:ln>
                        <a:solidFill>
                          <a:schemeClr val="tx1"/>
                        </a:solidFill>
                        <a:effectLst/>
                        <a:latin typeface="Times New Roman" pitchFamily="18" charset="0"/>
                      </a:endParaRPr>
                    </a:p>
                  </a:txBody>
                  <a:tcPr horzOverflow="overflow">
                    <a:lnL cap="flat">
                      <a:noFill/>
                    </a:lnL>
                    <a:lnR>
                      <a:noFill/>
                    </a:lnR>
                    <a:lnT cap="flat">
                      <a:noFill/>
                    </a:lnT>
                    <a:lnB>
                      <a:noFill/>
                    </a:lnB>
                    <a:lnTlToBr>
                      <a:noFill/>
                    </a:lnTlToBr>
                    <a:lnBlToTr>
                      <a:noFill/>
                    </a:lnBlToTr>
                    <a:noFill/>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hu-HU" b="1" i="0" u="none" strike="noStrike" cap="none" normalizeH="0" baseline="0" smtClean="0">
                          <a:ln>
                            <a:noFill/>
                          </a:ln>
                          <a:solidFill>
                            <a:srgbClr val="336699"/>
                          </a:solidFill>
                          <a:effectLst/>
                          <a:latin typeface="Arial" charset="0"/>
                          <a:cs typeface="Arial" charset="0"/>
                          <a:hlinkClick r:id="rId5"/>
                        </a:rPr>
                        <a:t>GeneTests,</a:t>
                      </a:r>
                      <a:r>
                        <a:rPr kumimoji="0" lang="hu-HU" b="0" i="0" u="none" strike="noStrike" cap="none" normalizeH="0" baseline="0" smtClean="0">
                          <a:ln>
                            <a:noFill/>
                          </a:ln>
                          <a:solidFill>
                            <a:schemeClr val="tx1"/>
                          </a:solidFill>
                          <a:effectLst/>
                          <a:latin typeface="Times New Roman" pitchFamily="18" charset="0"/>
                        </a:rPr>
                        <a:t> </a:t>
                      </a:r>
                      <a:r>
                        <a:rPr kumimoji="0" lang="hu-HU" b="1" i="0" u="none" strike="noStrike" cap="none" normalizeH="0" baseline="0" smtClean="0">
                          <a:ln>
                            <a:noFill/>
                          </a:ln>
                          <a:solidFill>
                            <a:srgbClr val="336699"/>
                          </a:solidFill>
                          <a:effectLst/>
                          <a:latin typeface="Arial" charset="0"/>
                          <a:cs typeface="Arial" charset="0"/>
                        </a:rPr>
                        <a:t>Links</a:t>
                      </a:r>
                      <a:r>
                        <a:rPr kumimoji="0" lang="hu-HU" b="0" i="0" u="none" strike="noStrike" cap="none" normalizeH="0" baseline="0" smtClean="0">
                          <a:ln>
                            <a:noFill/>
                          </a:ln>
                          <a:solidFill>
                            <a:schemeClr val="tx1"/>
                          </a:solidFill>
                          <a:effectLst/>
                          <a:latin typeface="Times New Roman" pitchFamily="18" charset="0"/>
                        </a:rPr>
                        <a:t> </a:t>
                      </a:r>
                      <a:endParaRPr kumimoji="0" lang="hu-HU" sz="2400" b="0" i="0" u="none" strike="noStrike" cap="none" normalizeH="0" baseline="0" smtClean="0">
                        <a:ln>
                          <a:noFill/>
                        </a:ln>
                        <a:solidFill>
                          <a:schemeClr val="tx1"/>
                        </a:solidFill>
                        <a:effectLst/>
                        <a:latin typeface="Times New Roman" pitchFamily="18" charset="0"/>
                      </a:endParaRPr>
                    </a:p>
                  </a:txBody>
                  <a:tcPr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04800">
                <a:tc grid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sz="1400" b="1" i="0" u="none" strike="noStrike" cap="none" normalizeH="0" baseline="0" smtClean="0">
                          <a:ln>
                            <a:noFill/>
                          </a:ln>
                          <a:solidFill>
                            <a:schemeClr val="tx1"/>
                          </a:solidFill>
                          <a:effectLst/>
                          <a:latin typeface="Arial" charset="0"/>
                          <a:cs typeface="Arial" charset="0"/>
                        </a:rPr>
                        <a:t>HAND-FOOT-UTERUS SYNDROME</a:t>
                      </a:r>
                      <a:endParaRPr kumimoji="0" lang="hu-HU" sz="2400" b="0" i="0" u="none" strike="noStrike" cap="none" normalizeH="0" baseline="0" smtClean="0">
                        <a:ln>
                          <a:noFill/>
                        </a:ln>
                        <a:solidFill>
                          <a:schemeClr val="tx1"/>
                        </a:solidFill>
                        <a:effectLst/>
                        <a:latin typeface="Times New Roman" pitchFamily="18" charset="0"/>
                      </a:endParaRPr>
                    </a:p>
                  </a:txBody>
                  <a:tcPr anchor="ctr" horzOverflow="overflow">
                    <a:lnL cap="flat">
                      <a:noFill/>
                    </a:lnL>
                    <a:lnR cap="flat">
                      <a:noFill/>
                    </a:lnR>
                    <a:lnT>
                      <a:noFill/>
                    </a:lnT>
                    <a:lnB cap="flat">
                      <a:noFill/>
                    </a:lnB>
                    <a:lnTlToBr>
                      <a:noFill/>
                    </a:lnTlToBr>
                    <a:lnBlToTr>
                      <a:noFill/>
                    </a:lnBlToTr>
                    <a:noFill/>
                  </a:tcPr>
                </a:tc>
                <a:tc hMerge="1">
                  <a:txBody>
                    <a:bodyPr/>
                    <a:lstStyle/>
                    <a:p>
                      <a:endParaRPr lang="hu-HU"/>
                    </a:p>
                  </a:txBody>
                  <a:tcPr/>
                </a:tc>
                <a:extLst>
                  <a:ext uri="{0D108BD9-81ED-4DB2-BD59-A6C34878D82A}">
                    <a16:rowId xmlns:a16="http://schemas.microsoft.com/office/drawing/2014/main" val="10001"/>
                  </a:ext>
                </a:extLst>
              </a:tr>
            </a:tbl>
          </a:graphicData>
        </a:graphic>
      </p:graphicFrame>
      <p:sp>
        <p:nvSpPr>
          <p:cNvPr id="7257" name="Rectangle 120"/>
          <p:cNvSpPr>
            <a:spLocks noChangeArrowheads="1"/>
          </p:cNvSpPr>
          <p:nvPr/>
        </p:nvSpPr>
        <p:spPr bwMode="auto">
          <a:xfrm>
            <a:off x="-1627622475" y="35471100"/>
            <a:ext cx="2147483647" cy="103762175"/>
          </a:xfrm>
          <a:prstGeom prst="rect">
            <a:avLst/>
          </a:prstGeom>
          <a:noFill/>
          <a:ln w="9525">
            <a:noFill/>
            <a:miter lim="800000"/>
            <a:headEnd/>
            <a:tailEnd/>
          </a:ln>
        </p:spPr>
        <p:txBody>
          <a:bodyPr wrap="none" anchor="ctr">
            <a:spAutoFit/>
          </a:bodyPr>
          <a:lstStyle/>
          <a:p>
            <a:pPr eaLnBrk="0" hangingPunct="0"/>
            <a:endParaRPr lang="hu-HU"/>
          </a:p>
          <a:p>
            <a:pPr eaLnBrk="0" hangingPunct="0"/>
            <a:r>
              <a:rPr lang="hu-HU" b="1" i="1">
                <a:latin typeface="Arial" charset="0"/>
                <a:cs typeface="Arial" charset="0"/>
              </a:rPr>
              <a:t>Alternative titles; symbols </a:t>
            </a:r>
            <a:endParaRPr lang="hu-HU" b="1">
              <a:latin typeface="Arial" charset="0"/>
              <a:cs typeface="Arial" charset="0"/>
            </a:endParaRPr>
          </a:p>
          <a:p>
            <a:pPr eaLnBrk="0" hangingPunct="0"/>
            <a:r>
              <a:rPr lang="hu-HU" b="1">
                <a:latin typeface="Arial" charset="0"/>
                <a:cs typeface="Arial" charset="0"/>
              </a:rPr>
              <a:t>HFU SYNDROME</a:t>
            </a:r>
            <a:br>
              <a:rPr lang="hu-HU" b="1">
                <a:latin typeface="Arial" charset="0"/>
                <a:cs typeface="Arial" charset="0"/>
              </a:rPr>
            </a:br>
            <a:r>
              <a:rPr lang="hu-HU" b="1">
                <a:latin typeface="Arial" charset="0"/>
                <a:cs typeface="Arial" charset="0"/>
              </a:rPr>
              <a:t>HAND-FOOT-GENITAL SYNDROME</a:t>
            </a:r>
            <a:br>
              <a:rPr lang="hu-HU" b="1">
                <a:latin typeface="Arial" charset="0"/>
                <a:cs typeface="Arial" charset="0"/>
              </a:rPr>
            </a:br>
            <a:r>
              <a:rPr lang="hu-HU" b="1">
                <a:latin typeface="Arial" charset="0"/>
                <a:cs typeface="Arial" charset="0"/>
              </a:rPr>
              <a:t>HFG SYNDROME</a:t>
            </a:r>
          </a:p>
          <a:p>
            <a:pPr eaLnBrk="0" hangingPunct="0"/>
            <a:endParaRPr lang="hu-HU"/>
          </a:p>
        </p:txBody>
      </p:sp>
      <p:graphicFrame>
        <p:nvGraphicFramePr>
          <p:cNvPr id="98425" name="Group 121"/>
          <p:cNvGraphicFramePr>
            <a:graphicFrameLocks noGrp="1"/>
          </p:cNvGraphicFramePr>
          <p:nvPr/>
        </p:nvGraphicFramePr>
        <p:xfrm>
          <a:off x="-1627612950" y="-132364163"/>
          <a:ext cx="13887450" cy="10820400"/>
        </p:xfrm>
        <a:graphic>
          <a:graphicData uri="http://schemas.openxmlformats.org/drawingml/2006/table">
            <a:tbl>
              <a:tblPr/>
              <a:tblGrid>
                <a:gridCol w="6813550">
                  <a:extLst>
                    <a:ext uri="{9D8B030D-6E8A-4147-A177-3AD203B41FA5}">
                      <a16:colId xmlns:a16="http://schemas.microsoft.com/office/drawing/2014/main" val="20000"/>
                    </a:ext>
                  </a:extLst>
                </a:gridCol>
                <a:gridCol w="7073900">
                  <a:extLst>
                    <a:ext uri="{9D8B030D-6E8A-4147-A177-3AD203B41FA5}">
                      <a16:colId xmlns:a16="http://schemas.microsoft.com/office/drawing/2014/main" val="20001"/>
                    </a:ext>
                  </a:extLst>
                </a:gridCol>
              </a:tblGrid>
              <a:tr h="107283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sz="70400" b="0" i="0" u="none" strike="noStrike" cap="none" normalizeH="0" baseline="0" smtClean="0">
                          <a:ln>
                            <a:noFill/>
                          </a:ln>
                          <a:solidFill>
                            <a:schemeClr val="tx1"/>
                          </a:solidFill>
                          <a:effectLst/>
                          <a:latin typeface="Times New Roman" pitchFamily="18" charset="0"/>
                          <a:hlinkClick r:id="rId6"/>
                        </a:rPr>
                        <a:t>  </a:t>
                      </a:r>
                      <a:r>
                        <a:rPr kumimoji="0" lang="hu-HU" sz="2700" b="0" i="0" u="none" strike="noStrike" cap="none" normalizeH="0" baseline="0" smtClean="0">
                          <a:ln>
                            <a:noFill/>
                          </a:ln>
                          <a:solidFill>
                            <a:schemeClr val="tx1"/>
                          </a:solidFill>
                          <a:effectLst/>
                          <a:latin typeface="Times New Roman" pitchFamily="18" charset="0"/>
                        </a:rPr>
                        <a:t> </a:t>
                      </a:r>
                      <a:r>
                        <a:rPr kumimoji="0" lang="hu-HU" sz="70400" b="0" i="0" u="none" strike="noStrike" cap="none" normalizeH="0" baseline="0" smtClean="0">
                          <a:ln>
                            <a:noFill/>
                          </a:ln>
                          <a:solidFill>
                            <a:schemeClr val="tx1"/>
                          </a:solidFill>
                          <a:effectLst/>
                          <a:latin typeface="Times New Roman" pitchFamily="18" charset="0"/>
                        </a:rPr>
                        <a:t> </a:t>
                      </a:r>
                    </a:p>
                  </a:txBody>
                  <a:tcPr anchor="ctr"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hu-HU" sz="2800" b="0" i="0" u="none" strike="noStrike" cap="none" normalizeH="0" baseline="0" smtClean="0">
                        <a:ln>
                          <a:noFill/>
                        </a:ln>
                        <a:solidFill>
                          <a:schemeClr val="tx1"/>
                        </a:solidFill>
                        <a:effectLst/>
                        <a:latin typeface="Times New Roman" pitchFamily="18" charset="0"/>
                      </a:endParaRPr>
                    </a:p>
                  </a:txBody>
                  <a:tcPr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98432" name="Group 128"/>
          <p:cNvGraphicFramePr>
            <a:graphicFrameLocks noGrp="1"/>
          </p:cNvGraphicFramePr>
          <p:nvPr/>
        </p:nvGraphicFramePr>
        <p:xfrm>
          <a:off x="-1620799400" y="-128555750"/>
          <a:ext cx="7073900" cy="3200400"/>
        </p:xfrm>
        <a:graphic>
          <a:graphicData uri="http://schemas.openxmlformats.org/drawingml/2006/table">
            <a:tbl>
              <a:tblPr/>
              <a:tblGrid>
                <a:gridCol w="6221412">
                  <a:extLst>
                    <a:ext uri="{9D8B030D-6E8A-4147-A177-3AD203B41FA5}">
                      <a16:colId xmlns:a16="http://schemas.microsoft.com/office/drawing/2014/main" val="20000"/>
                    </a:ext>
                  </a:extLst>
                </a:gridCol>
                <a:gridCol w="852488">
                  <a:extLst>
                    <a:ext uri="{9D8B030D-6E8A-4147-A177-3AD203B41FA5}">
                      <a16:colId xmlns:a16="http://schemas.microsoft.com/office/drawing/2014/main" val="20001"/>
                    </a:ext>
                  </a:extLst>
                </a:gridCol>
              </a:tblGrid>
              <a:tr h="10922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sz="6600" b="1" i="0" u="none" strike="noStrike" cap="none" normalizeH="0" baseline="0" smtClean="0">
                          <a:ln>
                            <a:noFill/>
                          </a:ln>
                          <a:solidFill>
                            <a:srgbClr val="FFFFFF"/>
                          </a:solidFill>
                          <a:effectLst/>
                          <a:latin typeface="Arial" charset="0"/>
                          <a:cs typeface="Arial" charset="0"/>
                          <a:hlinkClick r:id="rId7"/>
                        </a:rPr>
                        <a:t>My NCBI</a:t>
                      </a:r>
                      <a:endParaRPr kumimoji="0" lang="hu-HU" sz="2400" b="0" i="0" u="none" strike="noStrike" cap="none" normalizeH="0" baseline="0" smtClean="0">
                        <a:ln>
                          <a:noFill/>
                        </a:ln>
                        <a:solidFill>
                          <a:schemeClr val="tx1"/>
                        </a:solidFill>
                        <a:effectLst/>
                        <a:latin typeface="Times New Roman" pitchFamily="18" charset="0"/>
                      </a:endParaRPr>
                    </a:p>
                  </a:txBody>
                  <a:tcPr anchor="ctr" horzOverflow="overflow">
                    <a:lnL cap="flat">
                      <a:noFill/>
                    </a:lnL>
                    <a:lnR>
                      <a:noFill/>
                    </a:lnR>
                    <a:lnT cap="flat">
                      <a:noFill/>
                    </a:lnT>
                    <a:lnB>
                      <a:noFill/>
                    </a:lnB>
                    <a:lnTlToBr>
                      <a:noFill/>
                    </a:lnTlToBr>
                    <a:lnBlToTr>
                      <a:noFill/>
                    </a:lnBlToTr>
                    <a:solidFill>
                      <a:srgbClr val="336699"/>
                    </a:solidFill>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hu-HU" sz="6600" b="0" i="0" u="none" strike="noStrike" cap="none" normalizeH="0" baseline="0" smtClean="0">
                          <a:ln>
                            <a:noFill/>
                          </a:ln>
                          <a:solidFill>
                            <a:schemeClr val="tx1"/>
                          </a:solidFill>
                          <a:effectLst/>
                          <a:latin typeface="Arial" charset="0"/>
                          <a:cs typeface="Arial" charset="0"/>
                          <a:hlinkClick r:id="rId8" tooltip="My NCBI help"/>
                        </a:rPr>
                        <a:t>  </a:t>
                      </a:r>
                      <a:endParaRPr kumimoji="0" lang="hu-HU" sz="600" b="0" i="0" u="none" strike="noStrike" cap="none" normalizeH="0" baseline="0" smtClean="0">
                        <a:ln>
                          <a:noFill/>
                        </a:ln>
                        <a:solidFill>
                          <a:schemeClr val="tx1"/>
                        </a:solidFill>
                        <a:effectLst/>
                        <a:latin typeface="Arial" charset="0"/>
                        <a:cs typeface="Arial" charset="0"/>
                      </a:endParaRPr>
                    </a:p>
                  </a:txBody>
                  <a:tcPr anchor="ctr" horzOverflow="overflow">
                    <a:lnL>
                      <a:noFill/>
                    </a:lnL>
                    <a:lnR cap="flat">
                      <a:noFill/>
                    </a:lnR>
                    <a:lnT cap="flat">
                      <a:noFill/>
                    </a:lnT>
                    <a:lnB>
                      <a:noFill/>
                    </a:lnB>
                    <a:lnTlToBr>
                      <a:noFill/>
                    </a:lnTlToBr>
                    <a:lnBlToTr>
                      <a:noFill/>
                    </a:lnBlToTr>
                    <a:solidFill>
                      <a:srgbClr val="336699"/>
                    </a:solidFill>
                  </a:tcPr>
                </a:tc>
                <a:extLst>
                  <a:ext uri="{0D108BD9-81ED-4DB2-BD59-A6C34878D82A}">
                    <a16:rowId xmlns:a16="http://schemas.microsoft.com/office/drawing/2014/main" val="10000"/>
                  </a:ext>
                </a:extLst>
              </a:tr>
              <a:tr h="1098550">
                <a:tc grid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sz="6600" b="0" i="0" u="none" strike="noStrike" cap="none" normalizeH="0" baseline="0" smtClean="0">
                          <a:ln>
                            <a:noFill/>
                          </a:ln>
                          <a:solidFill>
                            <a:schemeClr val="tx1"/>
                          </a:solidFill>
                          <a:effectLst/>
                          <a:latin typeface="Arial" charset="0"/>
                          <a:cs typeface="Arial" charset="0"/>
                          <a:hlinkClick r:id="rId9" tooltip="Click to sign in"/>
                        </a:rPr>
                        <a:t>[Sign In]</a:t>
                      </a:r>
                      <a:r>
                        <a:rPr kumimoji="0" lang="hu-HU" sz="6600" b="0" i="0" u="none" strike="noStrike" cap="none" normalizeH="0" baseline="0" smtClean="0">
                          <a:ln>
                            <a:noFill/>
                          </a:ln>
                          <a:solidFill>
                            <a:schemeClr val="tx1"/>
                          </a:solidFill>
                          <a:effectLst/>
                          <a:latin typeface="Arial" charset="0"/>
                          <a:cs typeface="Arial" charset="0"/>
                        </a:rPr>
                        <a:t> </a:t>
                      </a:r>
                      <a:r>
                        <a:rPr kumimoji="0" lang="hu-HU" sz="6600" b="0" i="0" u="none" strike="noStrike" cap="none" normalizeH="0" baseline="0" smtClean="0">
                          <a:ln>
                            <a:noFill/>
                          </a:ln>
                          <a:solidFill>
                            <a:schemeClr val="tx1"/>
                          </a:solidFill>
                          <a:effectLst/>
                          <a:latin typeface="Arial" charset="0"/>
                          <a:cs typeface="Arial" charset="0"/>
                          <a:hlinkClick r:id="rId10" tooltip="Click to register for an account"/>
                        </a:rPr>
                        <a:t>[Register]</a:t>
                      </a:r>
                      <a:endParaRPr kumimoji="0" lang="hu-HU" sz="2400" b="0" i="0" u="none" strike="noStrike" cap="none" normalizeH="0" baseline="0" smtClean="0">
                        <a:ln>
                          <a:noFill/>
                        </a:ln>
                        <a:solidFill>
                          <a:schemeClr val="tx1"/>
                        </a:solidFill>
                        <a:effectLst/>
                        <a:latin typeface="Times New Roman" pitchFamily="18" charset="0"/>
                      </a:endParaRPr>
                    </a:p>
                  </a:txBody>
                  <a:tcPr anchor="ctr" horzOverflow="overflow">
                    <a:lnL cap="flat">
                      <a:noFill/>
                    </a:lnL>
                    <a:lnR cap="flat">
                      <a:noFill/>
                    </a:lnR>
                    <a:lnT>
                      <a:noFill/>
                    </a:lnT>
                    <a:lnB cap="flat">
                      <a:noFill/>
                    </a:lnB>
                    <a:lnTlToBr>
                      <a:noFill/>
                    </a:lnTlToBr>
                    <a:lnBlToTr>
                      <a:noFill/>
                    </a:lnBlToTr>
                    <a:solidFill>
                      <a:srgbClr val="F5F599"/>
                    </a:solidFill>
                  </a:tcPr>
                </a:tc>
                <a:tc hMerge="1">
                  <a:txBody>
                    <a:bodyPr/>
                    <a:lstStyle/>
                    <a:p>
                      <a:endParaRPr lang="hu-HU"/>
                    </a:p>
                  </a:txBody>
                  <a:tcPr/>
                </a:tc>
                <a:extLst>
                  <a:ext uri="{0D108BD9-81ED-4DB2-BD59-A6C34878D82A}">
                    <a16:rowId xmlns:a16="http://schemas.microsoft.com/office/drawing/2014/main" val="10001"/>
                  </a:ext>
                </a:extLst>
              </a:tr>
            </a:tbl>
          </a:graphicData>
        </a:graphic>
      </p:graphicFrame>
      <p:pic>
        <p:nvPicPr>
          <p:cNvPr id="7265" name="Picture 136" descr="20344">
            <a:hlinkClick r:id="rId6"/>
          </p:cNvPr>
          <p:cNvPicPr>
            <a:picLocks noChangeAspect="1" noChangeArrowheads="1"/>
          </p:cNvPicPr>
          <p:nvPr/>
        </p:nvPicPr>
        <p:blipFill>
          <a:blip r:embed="rId11" cstate="print"/>
          <a:srcRect/>
          <a:stretch>
            <a:fillRect/>
          </a:stretch>
        </p:blipFill>
        <p:spPr bwMode="auto">
          <a:xfrm>
            <a:off x="-1625285675" y="-132327650"/>
            <a:ext cx="4343400" cy="428625"/>
          </a:xfrm>
          <a:prstGeom prst="rect">
            <a:avLst/>
          </a:prstGeom>
          <a:noFill/>
          <a:ln w="9525">
            <a:noFill/>
            <a:miter lim="800000"/>
            <a:headEnd/>
            <a:tailEnd/>
          </a:ln>
        </p:spPr>
      </p:pic>
      <p:pic>
        <p:nvPicPr>
          <p:cNvPr id="7266" name="Picture 137" descr="My NCBI help">
            <a:hlinkClick r:id="rId8" tooltip="My NCBI help"/>
          </p:cNvPr>
          <p:cNvPicPr>
            <a:picLocks noChangeAspect="1" noChangeArrowheads="1"/>
          </p:cNvPicPr>
          <p:nvPr/>
        </p:nvPicPr>
        <p:blipFill>
          <a:blip r:embed="rId12" cstate="print"/>
          <a:srcRect/>
          <a:stretch>
            <a:fillRect/>
          </a:stretch>
        </p:blipFill>
        <p:spPr bwMode="auto">
          <a:xfrm>
            <a:off x="-1613584213" y="-128512888"/>
            <a:ext cx="104775" cy="104775"/>
          </a:xfrm>
          <a:prstGeom prst="rect">
            <a:avLst/>
          </a:prstGeom>
          <a:noFill/>
          <a:ln w="9525">
            <a:noFill/>
            <a:miter lim="800000"/>
            <a:headEnd/>
            <a:tailEnd/>
          </a:ln>
        </p:spPr>
      </p:pic>
      <p:sp>
        <p:nvSpPr>
          <p:cNvPr id="7267" name="Rectangle 138"/>
          <p:cNvSpPr>
            <a:spLocks noChangeArrowheads="1"/>
          </p:cNvSpPr>
          <p:nvPr/>
        </p:nvSpPr>
        <p:spPr bwMode="auto">
          <a:xfrm>
            <a:off x="777875" y="1679575"/>
            <a:ext cx="184150" cy="822325"/>
          </a:xfrm>
          <a:prstGeom prst="rect">
            <a:avLst/>
          </a:prstGeom>
          <a:noFill/>
          <a:ln w="9525">
            <a:noFill/>
            <a:miter lim="800000"/>
            <a:headEnd/>
            <a:tailEnd/>
          </a:ln>
        </p:spPr>
        <p:txBody>
          <a:bodyPr wrap="none" anchor="ctr">
            <a:spAutoFit/>
          </a:bodyPr>
          <a:lstStyle/>
          <a:p>
            <a:pPr eaLnBrk="0" hangingPunct="0"/>
            <a:endParaRPr lang="hu-HU"/>
          </a:p>
          <a:p>
            <a:pPr eaLnBrk="0" hangingPunct="0"/>
            <a:endParaRPr lang="hu-HU"/>
          </a:p>
        </p:txBody>
      </p:sp>
      <p:graphicFrame>
        <p:nvGraphicFramePr>
          <p:cNvPr id="98459" name="Group 155"/>
          <p:cNvGraphicFramePr>
            <a:graphicFrameLocks noGrp="1"/>
          </p:cNvGraphicFramePr>
          <p:nvPr/>
        </p:nvGraphicFramePr>
        <p:xfrm>
          <a:off x="0" y="0"/>
          <a:ext cx="3362325" cy="620713"/>
        </p:xfrm>
        <a:graphic>
          <a:graphicData uri="http://schemas.openxmlformats.org/drawingml/2006/table">
            <a:tbl>
              <a:tblPr/>
              <a:tblGrid>
                <a:gridCol w="1681163">
                  <a:extLst>
                    <a:ext uri="{9D8B030D-6E8A-4147-A177-3AD203B41FA5}">
                      <a16:colId xmlns:a16="http://schemas.microsoft.com/office/drawing/2014/main" val="20000"/>
                    </a:ext>
                  </a:extLst>
                </a:gridCol>
                <a:gridCol w="1681162">
                  <a:extLst>
                    <a:ext uri="{9D8B030D-6E8A-4147-A177-3AD203B41FA5}">
                      <a16:colId xmlns:a16="http://schemas.microsoft.com/office/drawing/2014/main" val="20001"/>
                    </a:ext>
                  </a:extLst>
                </a:gridCol>
              </a:tblGrid>
              <a:tr h="3048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sz="1400" b="1" i="0" u="none" strike="noStrike" cap="none" normalizeH="0" baseline="0" smtClean="0">
                          <a:ln>
                            <a:noFill/>
                          </a:ln>
                          <a:solidFill>
                            <a:schemeClr val="tx1"/>
                          </a:solidFill>
                          <a:effectLst/>
                          <a:latin typeface="Arial" charset="0"/>
                          <a:cs typeface="Arial" charset="0"/>
                          <a:hlinkClick r:id="rId4"/>
                        </a:rPr>
                        <a:t>#140000</a:t>
                      </a:r>
                      <a:endParaRPr kumimoji="0" lang="hu-HU" sz="2400" b="0" i="0" u="none" strike="noStrike" cap="none" normalizeH="0" baseline="0" smtClean="0">
                        <a:ln>
                          <a:noFill/>
                        </a:ln>
                        <a:solidFill>
                          <a:schemeClr val="tx1"/>
                        </a:solidFill>
                        <a:effectLst/>
                        <a:latin typeface="Times New Roman" pitchFamily="18" charset="0"/>
                      </a:endParaRPr>
                    </a:p>
                  </a:txBody>
                  <a:tcPr horzOverflow="overflow">
                    <a:lnL cap="flat">
                      <a:noFill/>
                    </a:lnL>
                    <a:lnR>
                      <a:noFill/>
                    </a:lnR>
                    <a:lnT cap="flat">
                      <a:noFill/>
                    </a:lnT>
                    <a:lnB>
                      <a:noFill/>
                    </a:lnB>
                    <a:lnTlToBr>
                      <a:noFill/>
                    </a:lnTlToBr>
                    <a:lnBlToTr>
                      <a:noFill/>
                    </a:lnBlToTr>
                    <a:noFill/>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hu-HU" sz="900" b="1" i="0" u="none" strike="noStrike" cap="none" normalizeH="0" baseline="0" smtClean="0">
                          <a:ln>
                            <a:noFill/>
                          </a:ln>
                          <a:solidFill>
                            <a:srgbClr val="336699"/>
                          </a:solidFill>
                          <a:effectLst/>
                          <a:latin typeface="Arial" charset="0"/>
                          <a:cs typeface="Arial" charset="0"/>
                          <a:hlinkClick r:id="rId5"/>
                        </a:rPr>
                        <a:t>GeneTests,</a:t>
                      </a:r>
                      <a:r>
                        <a:rPr kumimoji="0" lang="hu-HU" sz="1100" b="0" i="0" u="none" strike="noStrike" cap="none" normalizeH="0" baseline="0" smtClean="0">
                          <a:ln>
                            <a:noFill/>
                          </a:ln>
                          <a:solidFill>
                            <a:schemeClr val="tx1"/>
                          </a:solidFill>
                          <a:effectLst/>
                          <a:latin typeface="Times New Roman" pitchFamily="18" charset="0"/>
                        </a:rPr>
                        <a:t> </a:t>
                      </a:r>
                      <a:r>
                        <a:rPr kumimoji="0" lang="hu-HU" sz="500" b="1" i="0" u="none" strike="noStrike" cap="none" normalizeH="0" baseline="0" smtClean="0">
                          <a:ln>
                            <a:noFill/>
                          </a:ln>
                          <a:solidFill>
                            <a:srgbClr val="336699"/>
                          </a:solidFill>
                          <a:effectLst/>
                          <a:latin typeface="Arial" charset="0"/>
                          <a:cs typeface="Arial" charset="0"/>
                        </a:rPr>
                        <a:t>Links</a:t>
                      </a:r>
                      <a:r>
                        <a:rPr kumimoji="0" lang="hu-HU" sz="1100" b="0" i="0" u="none" strike="noStrike" cap="none" normalizeH="0" baseline="0" smtClean="0">
                          <a:ln>
                            <a:noFill/>
                          </a:ln>
                          <a:solidFill>
                            <a:schemeClr val="tx1"/>
                          </a:solidFill>
                          <a:effectLst/>
                          <a:latin typeface="Times New Roman" pitchFamily="18" charset="0"/>
                        </a:rPr>
                        <a:t> </a:t>
                      </a:r>
                      <a:endParaRPr kumimoji="0" lang="hu-HU" sz="2400" b="0" i="0" u="none" strike="noStrike" cap="none" normalizeH="0" baseline="0" smtClean="0">
                        <a:ln>
                          <a:noFill/>
                        </a:ln>
                        <a:solidFill>
                          <a:schemeClr val="tx1"/>
                        </a:solidFill>
                        <a:effectLst/>
                        <a:latin typeface="Times New Roman" pitchFamily="18" charset="0"/>
                      </a:endParaRPr>
                    </a:p>
                  </a:txBody>
                  <a:tcPr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15913">
                <a:tc grid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sz="1400" b="1" i="0" u="none" strike="noStrike" cap="none" normalizeH="0" baseline="0" smtClean="0">
                          <a:ln>
                            <a:noFill/>
                          </a:ln>
                          <a:solidFill>
                            <a:schemeClr val="tx1"/>
                          </a:solidFill>
                          <a:effectLst/>
                          <a:latin typeface="Arial" charset="0"/>
                          <a:cs typeface="Arial" charset="0"/>
                        </a:rPr>
                        <a:t>HAND-FOOT-UTERUS SYNDROME</a:t>
                      </a:r>
                      <a:endParaRPr kumimoji="0" lang="hu-HU" sz="2400" b="0" i="0" u="none" strike="noStrike" cap="none" normalizeH="0" baseline="0" smtClean="0">
                        <a:ln>
                          <a:noFill/>
                        </a:ln>
                        <a:solidFill>
                          <a:schemeClr val="tx1"/>
                        </a:solidFill>
                        <a:effectLst/>
                        <a:latin typeface="Times New Roman" pitchFamily="18" charset="0"/>
                      </a:endParaRPr>
                    </a:p>
                  </a:txBody>
                  <a:tcPr anchor="ctr" horzOverflow="overflow">
                    <a:lnL cap="flat">
                      <a:noFill/>
                    </a:lnL>
                    <a:lnR cap="flat">
                      <a:noFill/>
                    </a:lnR>
                    <a:lnT>
                      <a:noFill/>
                    </a:lnT>
                    <a:lnB cap="flat">
                      <a:noFill/>
                    </a:lnB>
                    <a:lnTlToBr>
                      <a:noFill/>
                    </a:lnTlToBr>
                    <a:lnBlToTr>
                      <a:noFill/>
                    </a:lnBlToTr>
                    <a:noFill/>
                  </a:tcPr>
                </a:tc>
                <a:tc hMerge="1">
                  <a:txBody>
                    <a:bodyPr/>
                    <a:lstStyle/>
                    <a:p>
                      <a:endParaRPr lang="hu-HU"/>
                    </a:p>
                  </a:txBody>
                  <a:tcPr/>
                </a:tc>
                <a:extLst>
                  <a:ext uri="{0D108BD9-81ED-4DB2-BD59-A6C34878D82A}">
                    <a16:rowId xmlns:a16="http://schemas.microsoft.com/office/drawing/2014/main" val="10001"/>
                  </a:ext>
                </a:extLst>
              </a:tr>
            </a:tbl>
          </a:graphicData>
        </a:graphic>
      </p:graphicFrame>
      <p:sp>
        <p:nvSpPr>
          <p:cNvPr id="7272" name="Rectangle 149"/>
          <p:cNvSpPr>
            <a:spLocks noChangeArrowheads="1"/>
          </p:cNvSpPr>
          <p:nvPr/>
        </p:nvSpPr>
        <p:spPr bwMode="auto">
          <a:xfrm>
            <a:off x="0" y="549275"/>
            <a:ext cx="2532063" cy="765175"/>
          </a:xfrm>
          <a:prstGeom prst="rect">
            <a:avLst/>
          </a:prstGeom>
          <a:noFill/>
          <a:ln w="9525">
            <a:noFill/>
            <a:miter lim="800000"/>
            <a:headEnd/>
            <a:tailEnd/>
          </a:ln>
        </p:spPr>
        <p:txBody>
          <a:bodyPr wrap="none" anchor="ctr">
            <a:spAutoFit/>
          </a:bodyPr>
          <a:lstStyle/>
          <a:p>
            <a:pPr eaLnBrk="0" hangingPunct="0"/>
            <a:r>
              <a:rPr lang="hu-HU" sz="1100" b="1" i="1">
                <a:latin typeface="Arial" charset="0"/>
                <a:cs typeface="Arial" charset="0"/>
              </a:rPr>
              <a:t>Alternative titles; symbols </a:t>
            </a:r>
            <a:endParaRPr lang="hu-HU" sz="1100" b="1">
              <a:latin typeface="Arial" charset="0"/>
              <a:cs typeface="Arial" charset="0"/>
            </a:endParaRPr>
          </a:p>
          <a:p>
            <a:pPr eaLnBrk="0" hangingPunct="0"/>
            <a:r>
              <a:rPr lang="hu-HU" sz="1100" b="1">
                <a:latin typeface="Arial" charset="0"/>
                <a:cs typeface="Arial" charset="0"/>
              </a:rPr>
              <a:t>HFU SYNDROME</a:t>
            </a:r>
            <a:br>
              <a:rPr lang="hu-HU" sz="1100" b="1">
                <a:latin typeface="Arial" charset="0"/>
                <a:cs typeface="Arial" charset="0"/>
              </a:rPr>
            </a:br>
            <a:r>
              <a:rPr lang="hu-HU" sz="1100" b="1">
                <a:latin typeface="Arial" charset="0"/>
                <a:cs typeface="Arial" charset="0"/>
              </a:rPr>
              <a:t>HAND-FOOT-GENITAL SYNDROME</a:t>
            </a:r>
            <a:br>
              <a:rPr lang="hu-HU" sz="1100" b="1">
                <a:latin typeface="Arial" charset="0"/>
                <a:cs typeface="Arial" charset="0"/>
              </a:rPr>
            </a:br>
            <a:r>
              <a:rPr lang="hu-HU" sz="1100" b="1">
                <a:latin typeface="Arial" charset="0"/>
                <a:cs typeface="Arial" charset="0"/>
              </a:rPr>
              <a:t>HFG SYNDROME</a:t>
            </a:r>
          </a:p>
        </p:txBody>
      </p:sp>
      <p:pic>
        <p:nvPicPr>
          <p:cNvPr id="7274" name="Picture 154"/>
          <p:cNvPicPr>
            <a:picLocks noChangeAspect="1" noChangeArrowheads="1"/>
          </p:cNvPicPr>
          <p:nvPr/>
        </p:nvPicPr>
        <p:blipFill>
          <a:blip r:embed="rId13" cstate="print"/>
          <a:srcRect/>
          <a:stretch>
            <a:fillRect/>
          </a:stretch>
        </p:blipFill>
        <p:spPr bwMode="auto">
          <a:xfrm>
            <a:off x="161925" y="5421313"/>
            <a:ext cx="5273675" cy="1320800"/>
          </a:xfrm>
          <a:prstGeom prst="rect">
            <a:avLst/>
          </a:prstGeom>
          <a:noFill/>
          <a:ln w="9525">
            <a:noFill/>
            <a:miter lim="800000"/>
            <a:headEnd/>
            <a:tailEnd/>
          </a:ln>
        </p:spPr>
      </p:pic>
      <p:pic>
        <p:nvPicPr>
          <p:cNvPr id="7170" name="DefaultOcx"/>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HTMLText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1627622475" y="-132373688"/>
            <a:ext cx="3584575"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HTML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HTMLHidden2"/>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HTMLHidden3"/>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HTMLHidden4"/>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HTMLHidden5"/>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7" name="HTMLHidden6"/>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8" name="HTMLHidden7"/>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9" name="HTMLHidden8"/>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0" name="HTMLHidden9"/>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1" name="HTMLHidden10"/>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2" name="HTMLHidden1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3" name="HTMLHidden12"/>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4" name="HTMLHidden13"/>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5" name="HTMLHidden14"/>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6" name="HTMLHidden15"/>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7" name="HTMLHidden16"/>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8" name="HTMLHidden17"/>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9" name="HTMLHidden18"/>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90" name="HTMLHidden19"/>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91" name="HTMLHidden20"/>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92" name="HTMLHidden2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93" name="HTMLHidden22"/>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94" name="HTMLHidden23"/>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95" name="HTMLSelect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96" name="HTMLSelect2"/>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97" name="HTMLSelect3"/>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98" name="HTMLHidden24"/>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99" name="HTMLHidden25"/>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00" name="HTMLHidden26"/>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01" name="HTMLSelect4"/>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02" name="HTMLText2"/>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1627622475" y="-132373688"/>
            <a:ext cx="3584575"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03" name="HTMLHidden27"/>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04" name="HTMLHidden28"/>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05" name="HTMLHidden29"/>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06" name="HTMLHidden30"/>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07" name="HTMLHidden3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08" name="HTMLHidden32"/>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09" name="HTMLHidden33"/>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10" name="HTMLHidden34"/>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11" name="HTMLHidden35"/>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12" name="HTMLHidden36"/>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13" name="HTMLHidden37"/>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14" name="HTMLHidden38"/>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15" name="HTMLHidden39"/>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16" name="HTMLHidden40"/>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17" name="HTMLHidden4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18" name="HTMLHidden42"/>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19" name="HTMLHidden43"/>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20" name="HTMLHidden44"/>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21" name="HTMLHidden45"/>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22" name="HTMLHidden46"/>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23" name="HTMLHidden47"/>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24" name="HTMLHidden48"/>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25" name="HTMLHidden49"/>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26" name="HTMLSelect5"/>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27" name="HTMLSelect6"/>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28" name="HTMLSelect7"/>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29" name="HTMLHidden50"/>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30" name="HTMLHidden5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31" name="HTMLHidden52"/>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1627622475" y="-132373688"/>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034401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5"/>
          <p:cNvPicPr>
            <a:picLocks noChangeAspect="1" noChangeArrowheads="1"/>
          </p:cNvPicPr>
          <p:nvPr/>
        </p:nvPicPr>
        <p:blipFill>
          <a:blip r:embed="rId3" cstate="print"/>
          <a:srcRect/>
          <a:stretch>
            <a:fillRect/>
          </a:stretch>
        </p:blipFill>
        <p:spPr bwMode="auto">
          <a:xfrm>
            <a:off x="-36513" y="5654675"/>
            <a:ext cx="9180513" cy="1203325"/>
          </a:xfrm>
          <a:prstGeom prst="rect">
            <a:avLst/>
          </a:prstGeom>
          <a:noFill/>
          <a:ln w="9525">
            <a:noFill/>
            <a:miter lim="800000"/>
            <a:headEnd/>
            <a:tailEnd/>
          </a:ln>
        </p:spPr>
      </p:pic>
      <p:pic>
        <p:nvPicPr>
          <p:cNvPr id="370690" name="Picture 6"/>
          <p:cNvPicPr>
            <a:picLocks noChangeAspect="1" noChangeArrowheads="1"/>
          </p:cNvPicPr>
          <p:nvPr/>
        </p:nvPicPr>
        <p:blipFill>
          <a:blip r:embed="rId4" cstate="print"/>
          <a:srcRect/>
          <a:stretch>
            <a:fillRect/>
          </a:stretch>
        </p:blipFill>
        <p:spPr bwMode="auto">
          <a:xfrm>
            <a:off x="179388" y="0"/>
            <a:ext cx="6156325" cy="5580063"/>
          </a:xfrm>
          <a:prstGeom prst="rect">
            <a:avLst/>
          </a:prstGeom>
          <a:noFill/>
          <a:ln w="9525">
            <a:noFill/>
            <a:miter lim="800000"/>
            <a:headEnd/>
            <a:tailEnd/>
          </a:ln>
        </p:spPr>
      </p:pic>
      <p:graphicFrame>
        <p:nvGraphicFramePr>
          <p:cNvPr id="97287" name="Group 7"/>
          <p:cNvGraphicFramePr>
            <a:graphicFrameLocks noGrp="1"/>
          </p:cNvGraphicFramePr>
          <p:nvPr/>
        </p:nvGraphicFramePr>
        <p:xfrm>
          <a:off x="6011863" y="0"/>
          <a:ext cx="3132137" cy="609600"/>
        </p:xfrm>
        <a:graphic>
          <a:graphicData uri="http://schemas.openxmlformats.org/drawingml/2006/table">
            <a:tbl>
              <a:tblPr/>
              <a:tblGrid>
                <a:gridCol w="1566862">
                  <a:extLst>
                    <a:ext uri="{9D8B030D-6E8A-4147-A177-3AD203B41FA5}">
                      <a16:colId xmlns:a16="http://schemas.microsoft.com/office/drawing/2014/main" val="20000"/>
                    </a:ext>
                  </a:extLst>
                </a:gridCol>
                <a:gridCol w="1565275">
                  <a:extLst>
                    <a:ext uri="{9D8B030D-6E8A-4147-A177-3AD203B41FA5}">
                      <a16:colId xmlns:a16="http://schemas.microsoft.com/office/drawing/2014/main" val="20001"/>
                    </a:ext>
                  </a:extLst>
                </a:gridCol>
              </a:tblGrid>
              <a:tr h="3048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sz="1400" b="1" i="0" u="none" strike="noStrike" cap="none" normalizeH="0" baseline="0" smtClean="0">
                          <a:ln>
                            <a:noFill/>
                          </a:ln>
                          <a:solidFill>
                            <a:schemeClr val="tx1"/>
                          </a:solidFill>
                          <a:effectLst/>
                          <a:latin typeface="Arial" charset="0"/>
                          <a:cs typeface="Arial" charset="0"/>
                          <a:hlinkClick r:id="rId5"/>
                        </a:rPr>
                        <a:t>#140000</a:t>
                      </a:r>
                      <a:endParaRPr kumimoji="0" lang="hu-HU" sz="2400" b="0" i="0" u="none" strike="noStrike" cap="none" normalizeH="0" baseline="0" smtClean="0">
                        <a:ln>
                          <a:noFill/>
                        </a:ln>
                        <a:solidFill>
                          <a:schemeClr val="tx1"/>
                        </a:solidFill>
                        <a:effectLst/>
                        <a:latin typeface="Times New Roman" pitchFamily="18" charset="0"/>
                      </a:endParaRPr>
                    </a:p>
                  </a:txBody>
                  <a:tcPr horzOverflow="overflow">
                    <a:lnL cap="flat">
                      <a:noFill/>
                    </a:lnL>
                    <a:lnR>
                      <a:noFill/>
                    </a:lnR>
                    <a:lnT cap="flat">
                      <a:noFill/>
                    </a:lnT>
                    <a:lnB>
                      <a:noFill/>
                    </a:lnB>
                    <a:lnTlToBr>
                      <a:noFill/>
                    </a:lnTlToBr>
                    <a:lnBlToTr>
                      <a:noFill/>
                    </a:lnBlToTr>
                    <a:solidFill>
                      <a:schemeClr val="bg1"/>
                    </a:solidFill>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hu-HU" sz="900" b="1" i="0" u="none" strike="noStrike" cap="none" normalizeH="0" baseline="0" smtClean="0">
                          <a:ln>
                            <a:noFill/>
                          </a:ln>
                          <a:solidFill>
                            <a:srgbClr val="336699"/>
                          </a:solidFill>
                          <a:effectLst/>
                          <a:latin typeface="Arial" charset="0"/>
                          <a:cs typeface="Arial" charset="0"/>
                          <a:hlinkClick r:id="rId6"/>
                        </a:rPr>
                        <a:t>GeneTests,</a:t>
                      </a:r>
                      <a:r>
                        <a:rPr kumimoji="0" lang="hu-HU" sz="1100" b="0" i="0" u="none" strike="noStrike" cap="none" normalizeH="0" baseline="0" smtClean="0">
                          <a:ln>
                            <a:noFill/>
                          </a:ln>
                          <a:solidFill>
                            <a:schemeClr val="tx1"/>
                          </a:solidFill>
                          <a:effectLst/>
                          <a:latin typeface="Times New Roman" pitchFamily="18" charset="0"/>
                        </a:rPr>
                        <a:t> </a:t>
                      </a:r>
                      <a:r>
                        <a:rPr kumimoji="0" lang="hu-HU" sz="500" b="1" i="0" u="none" strike="noStrike" cap="none" normalizeH="0" baseline="0" smtClean="0">
                          <a:ln>
                            <a:noFill/>
                          </a:ln>
                          <a:solidFill>
                            <a:srgbClr val="336699"/>
                          </a:solidFill>
                          <a:effectLst/>
                          <a:latin typeface="Arial" charset="0"/>
                          <a:cs typeface="Arial" charset="0"/>
                        </a:rPr>
                        <a:t>Links</a:t>
                      </a:r>
                      <a:r>
                        <a:rPr kumimoji="0" lang="hu-HU" sz="1100" b="0" i="0" u="none" strike="noStrike" cap="none" normalizeH="0" baseline="0" smtClean="0">
                          <a:ln>
                            <a:noFill/>
                          </a:ln>
                          <a:solidFill>
                            <a:schemeClr val="tx1"/>
                          </a:solidFill>
                          <a:effectLst/>
                          <a:latin typeface="Times New Roman" pitchFamily="18" charset="0"/>
                        </a:rPr>
                        <a:t> </a:t>
                      </a:r>
                      <a:endParaRPr kumimoji="0" lang="hu-HU" sz="2400" b="0" i="0" u="none" strike="noStrike" cap="none" normalizeH="0" baseline="0" smtClean="0">
                        <a:ln>
                          <a:noFill/>
                        </a:ln>
                        <a:solidFill>
                          <a:schemeClr val="tx1"/>
                        </a:solidFill>
                        <a:effectLst/>
                        <a:latin typeface="Times New Roman" pitchFamily="18" charset="0"/>
                      </a:endParaRPr>
                    </a:p>
                  </a:txBody>
                  <a:tcPr anchor="ctr" horzOverflow="overflow">
                    <a:lnL>
                      <a:noFill/>
                    </a:lnL>
                    <a:lnR cap="flat">
                      <a:noFill/>
                    </a:lnR>
                    <a:lnT cap="fla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304800">
                <a:tc grid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sz="1400" b="1" i="0" u="none" strike="noStrike" cap="none" normalizeH="0" baseline="0" dirty="0" smtClean="0">
                          <a:ln>
                            <a:noFill/>
                          </a:ln>
                          <a:solidFill>
                            <a:schemeClr val="tx1"/>
                          </a:solidFill>
                          <a:effectLst/>
                          <a:latin typeface="Arial" charset="0"/>
                          <a:cs typeface="Arial" charset="0"/>
                        </a:rPr>
                        <a:t>HAND-FOOT-UTERUS SYNDROME</a:t>
                      </a:r>
                      <a:endParaRPr kumimoji="0" lang="hu-HU" sz="2400" b="0" i="0" u="none" strike="noStrike" cap="none" normalizeH="0" baseline="0" dirty="0" smtClean="0">
                        <a:ln>
                          <a:noFill/>
                        </a:ln>
                        <a:solidFill>
                          <a:schemeClr val="tx1"/>
                        </a:solidFill>
                        <a:effectLst/>
                        <a:latin typeface="Times New Roman" pitchFamily="18" charset="0"/>
                      </a:endParaRPr>
                    </a:p>
                  </a:txBody>
                  <a:tcPr anchor="ctr" horzOverflow="overflow">
                    <a:lnL cap="flat">
                      <a:noFill/>
                    </a:lnL>
                    <a:lnR cap="flat">
                      <a:noFill/>
                    </a:lnR>
                    <a:lnT>
                      <a:noFill/>
                    </a:lnT>
                    <a:lnB cap="flat">
                      <a:noFill/>
                    </a:lnB>
                    <a:lnTlToBr>
                      <a:noFill/>
                    </a:lnTlToBr>
                    <a:lnBlToTr>
                      <a:noFill/>
                    </a:lnBlToTr>
                    <a:solidFill>
                      <a:schemeClr val="bg1"/>
                    </a:solidFill>
                  </a:tcPr>
                </a:tc>
                <a:tc hMerge="1">
                  <a:txBody>
                    <a:bodyPr/>
                    <a:lstStyle/>
                    <a:p>
                      <a:endParaRPr lang="hu-HU"/>
                    </a:p>
                  </a:txBody>
                  <a:tcPr/>
                </a:tc>
                <a:extLst>
                  <a:ext uri="{0D108BD9-81ED-4DB2-BD59-A6C34878D82A}">
                    <a16:rowId xmlns:a16="http://schemas.microsoft.com/office/drawing/2014/main" val="10001"/>
                  </a:ext>
                </a:extLst>
              </a:tr>
            </a:tbl>
          </a:graphicData>
        </a:graphic>
      </p:graphicFrame>
      <p:sp>
        <p:nvSpPr>
          <p:cNvPr id="370695" name="Text Box 8"/>
          <p:cNvSpPr txBox="1">
            <a:spLocks noChangeArrowheads="1"/>
          </p:cNvSpPr>
          <p:nvPr/>
        </p:nvSpPr>
        <p:spPr bwMode="auto">
          <a:xfrm>
            <a:off x="6659563" y="1628775"/>
            <a:ext cx="2160587" cy="641350"/>
          </a:xfrm>
          <a:prstGeom prst="rect">
            <a:avLst/>
          </a:prstGeom>
          <a:noFill/>
          <a:ln w="9525">
            <a:noFill/>
            <a:miter lim="800000"/>
            <a:headEnd/>
            <a:tailEnd/>
          </a:ln>
        </p:spPr>
        <p:txBody>
          <a:bodyPr>
            <a:spAutoFit/>
          </a:bodyPr>
          <a:lstStyle/>
          <a:p>
            <a:pPr>
              <a:spcBef>
                <a:spcPct val="50000"/>
              </a:spcBef>
            </a:pPr>
            <a:r>
              <a:rPr lang="hu-HU" sz="1800">
                <a:latin typeface="Arial" charset="0"/>
              </a:rPr>
              <a:t>Mutation des HOXA13 Gens</a:t>
            </a:r>
          </a:p>
        </p:txBody>
      </p:sp>
    </p:spTree>
    <p:extLst>
      <p:ext uri="{BB962C8B-B14F-4D97-AF65-F5344CB8AC3E}">
        <p14:creationId xmlns:p14="http://schemas.microsoft.com/office/powerpoint/2010/main" val="6898508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p:cNvSpPr txBox="1"/>
          <p:nvPr/>
        </p:nvSpPr>
        <p:spPr>
          <a:xfrm>
            <a:off x="395536" y="6381328"/>
            <a:ext cx="8280920" cy="476672"/>
          </a:xfrm>
          <a:prstGeom prst="rect">
            <a:avLst/>
          </a:prstGeom>
          <a:noFill/>
        </p:spPr>
        <p:txBody>
          <a:bodyPr wrap="square" rtlCol="0">
            <a:spAutoFit/>
          </a:bodyPr>
          <a:lstStyle/>
          <a:p>
            <a:pPr algn="ctr"/>
            <a:r>
              <a:rPr lang="hu-HU" dirty="0" err="1" smtClean="0">
                <a:latin typeface="Arial" pitchFamily="34" charset="0"/>
                <a:cs typeface="Arial" pitchFamily="34" charset="0"/>
              </a:rPr>
              <a:t>Vergleich</a:t>
            </a:r>
            <a:r>
              <a:rPr lang="hu-HU" dirty="0" smtClean="0">
                <a:latin typeface="Arial" pitchFamily="34" charset="0"/>
                <a:cs typeface="Arial" pitchFamily="34" charset="0"/>
              </a:rPr>
              <a:t> von </a:t>
            </a:r>
            <a:r>
              <a:rPr lang="hu-HU" dirty="0" err="1" smtClean="0">
                <a:latin typeface="Arial" pitchFamily="34" charset="0"/>
                <a:cs typeface="Arial" pitchFamily="34" charset="0"/>
              </a:rPr>
              <a:t>Hox-Genen</a:t>
            </a:r>
            <a:r>
              <a:rPr lang="hu-HU" dirty="0" smtClean="0">
                <a:latin typeface="Arial" pitchFamily="34" charset="0"/>
                <a:cs typeface="Arial" pitchFamily="34" charset="0"/>
              </a:rPr>
              <a:t> der </a:t>
            </a:r>
            <a:r>
              <a:rPr lang="hu-HU" dirty="0" err="1" smtClean="0">
                <a:latin typeface="Arial" pitchFamily="34" charset="0"/>
                <a:cs typeface="Arial" pitchFamily="34" charset="0"/>
              </a:rPr>
              <a:t>Drosi</a:t>
            </a:r>
            <a:r>
              <a:rPr lang="hu-HU" dirty="0" smtClean="0">
                <a:latin typeface="Arial" pitchFamily="34" charset="0"/>
                <a:cs typeface="Arial" pitchFamily="34" charset="0"/>
              </a:rPr>
              <a:t> und der </a:t>
            </a:r>
            <a:r>
              <a:rPr lang="hu-HU" dirty="0" err="1" smtClean="0">
                <a:latin typeface="Arial" pitchFamily="34" charset="0"/>
                <a:cs typeface="Arial" pitchFamily="34" charset="0"/>
              </a:rPr>
              <a:t>Maus</a:t>
            </a:r>
            <a:endParaRPr lang="de-DE" dirty="0">
              <a:latin typeface="Arial" pitchFamily="34" charset="0"/>
              <a:cs typeface="Arial" pitchFamily="34" charset="0"/>
            </a:endParaRPr>
          </a:p>
        </p:txBody>
      </p:sp>
      <p:grpSp>
        <p:nvGrpSpPr>
          <p:cNvPr id="5" name="Csoportba foglalás 4"/>
          <p:cNvGrpSpPr/>
          <p:nvPr/>
        </p:nvGrpSpPr>
        <p:grpSpPr>
          <a:xfrm>
            <a:off x="0" y="0"/>
            <a:ext cx="9144000" cy="4468813"/>
            <a:chOff x="0" y="0"/>
            <a:chExt cx="9144000" cy="4468813"/>
          </a:xfrm>
        </p:grpSpPr>
        <p:pic>
          <p:nvPicPr>
            <p:cNvPr id="233473" name="Picture 2"/>
            <p:cNvPicPr>
              <a:picLocks noChangeAspect="1" noChangeArrowheads="1"/>
            </p:cNvPicPr>
            <p:nvPr/>
          </p:nvPicPr>
          <p:blipFill>
            <a:blip r:embed="rId3" cstate="print"/>
            <a:srcRect/>
            <a:stretch>
              <a:fillRect/>
            </a:stretch>
          </p:blipFill>
          <p:spPr bwMode="auto">
            <a:xfrm>
              <a:off x="0" y="0"/>
              <a:ext cx="9144000" cy="4468813"/>
            </a:xfrm>
            <a:prstGeom prst="rect">
              <a:avLst/>
            </a:prstGeom>
            <a:noFill/>
            <a:ln w="9525">
              <a:noFill/>
              <a:miter lim="800000"/>
              <a:headEnd/>
              <a:tailEnd/>
            </a:ln>
          </p:spPr>
        </p:pic>
        <p:sp>
          <p:nvSpPr>
            <p:cNvPr id="4" name="Téglalap 3"/>
            <p:cNvSpPr/>
            <p:nvPr/>
          </p:nvSpPr>
          <p:spPr bwMode="auto">
            <a:xfrm>
              <a:off x="251520" y="2204864"/>
              <a:ext cx="7920880" cy="2160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19810316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4"/>
          <p:cNvPicPr>
            <a:picLocks noChangeAspect="1" noChangeArrowheads="1"/>
          </p:cNvPicPr>
          <p:nvPr/>
        </p:nvPicPr>
        <p:blipFill>
          <a:blip r:embed="rId3" cstate="print"/>
          <a:srcRect/>
          <a:stretch>
            <a:fillRect/>
          </a:stretch>
        </p:blipFill>
        <p:spPr bwMode="auto">
          <a:xfrm>
            <a:off x="323850" y="549275"/>
            <a:ext cx="2870200" cy="3689350"/>
          </a:xfrm>
          <a:prstGeom prst="rect">
            <a:avLst/>
          </a:prstGeom>
          <a:noFill/>
          <a:ln w="9525">
            <a:noFill/>
            <a:miter lim="800000"/>
            <a:headEnd/>
            <a:tailEnd/>
          </a:ln>
        </p:spPr>
      </p:pic>
      <p:sp>
        <p:nvSpPr>
          <p:cNvPr id="371714" name="Text Box 5"/>
          <p:cNvSpPr txBox="1">
            <a:spLocks noChangeArrowheads="1"/>
          </p:cNvSpPr>
          <p:nvPr/>
        </p:nvSpPr>
        <p:spPr bwMode="auto">
          <a:xfrm>
            <a:off x="3924300" y="1700213"/>
            <a:ext cx="4464050" cy="1917700"/>
          </a:xfrm>
          <a:prstGeom prst="rect">
            <a:avLst/>
          </a:prstGeom>
          <a:noFill/>
          <a:ln w="9525">
            <a:noFill/>
            <a:miter lim="800000"/>
            <a:headEnd/>
            <a:tailEnd/>
          </a:ln>
        </p:spPr>
        <p:txBody>
          <a:bodyPr>
            <a:spAutoFit/>
          </a:bodyPr>
          <a:lstStyle/>
          <a:p>
            <a:pPr eaLnBrk="0" hangingPunct="0">
              <a:spcBef>
                <a:spcPct val="50000"/>
              </a:spcBef>
            </a:pPr>
            <a:r>
              <a:rPr lang="hu-HU"/>
              <a:t>Expression der HoxD13 Gen in E11,5 Mausembryo (whole mount ISH). Das Signal erscheint in den distalen Extremitäten und den ausseren Genitalien (Pfeilspitze)</a:t>
            </a:r>
          </a:p>
        </p:txBody>
      </p:sp>
    </p:spTree>
    <p:extLst>
      <p:ext uri="{BB962C8B-B14F-4D97-AF65-F5344CB8AC3E}">
        <p14:creationId xmlns:p14="http://schemas.microsoft.com/office/powerpoint/2010/main" val="145173697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4" descr="lars3"/>
          <p:cNvPicPr>
            <a:picLocks noChangeAspect="1" noChangeArrowheads="1"/>
          </p:cNvPicPr>
          <p:nvPr/>
        </p:nvPicPr>
        <p:blipFill>
          <a:blip r:embed="rId3" cstate="print"/>
          <a:srcRect/>
          <a:stretch>
            <a:fillRect/>
          </a:stretch>
        </p:blipFill>
        <p:spPr bwMode="auto">
          <a:xfrm>
            <a:off x="0" y="0"/>
            <a:ext cx="5629275" cy="6010275"/>
          </a:xfrm>
          <a:prstGeom prst="rect">
            <a:avLst/>
          </a:prstGeom>
          <a:noFill/>
          <a:ln w="9525">
            <a:noFill/>
            <a:miter lim="800000"/>
            <a:headEnd/>
            <a:tailEnd/>
          </a:ln>
        </p:spPr>
      </p:pic>
      <p:pic>
        <p:nvPicPr>
          <p:cNvPr id="372738" name="Picture 5" descr="lars6"/>
          <p:cNvPicPr>
            <a:picLocks noChangeAspect="1" noChangeArrowheads="1"/>
          </p:cNvPicPr>
          <p:nvPr/>
        </p:nvPicPr>
        <p:blipFill>
          <a:blip r:embed="rId4" cstate="print"/>
          <a:srcRect/>
          <a:stretch>
            <a:fillRect/>
          </a:stretch>
        </p:blipFill>
        <p:spPr bwMode="auto">
          <a:xfrm>
            <a:off x="5795963" y="188913"/>
            <a:ext cx="3348037" cy="2625725"/>
          </a:xfrm>
          <a:prstGeom prst="rect">
            <a:avLst/>
          </a:prstGeom>
          <a:noFill/>
          <a:ln w="9525">
            <a:noFill/>
            <a:miter lim="800000"/>
            <a:headEnd/>
            <a:tailEnd/>
          </a:ln>
        </p:spPr>
      </p:pic>
    </p:spTree>
    <p:extLst>
      <p:ext uri="{BB962C8B-B14F-4D97-AF65-F5344CB8AC3E}">
        <p14:creationId xmlns:p14="http://schemas.microsoft.com/office/powerpoint/2010/main" val="82820174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358" name="Group 6"/>
          <p:cNvGraphicFramePr>
            <a:graphicFrameLocks noGrp="1"/>
          </p:cNvGraphicFramePr>
          <p:nvPr/>
        </p:nvGraphicFramePr>
        <p:xfrm>
          <a:off x="0" y="0"/>
          <a:ext cx="3362325" cy="620713"/>
        </p:xfrm>
        <a:graphic>
          <a:graphicData uri="http://schemas.openxmlformats.org/drawingml/2006/table">
            <a:tbl>
              <a:tblPr/>
              <a:tblGrid>
                <a:gridCol w="1681163">
                  <a:extLst>
                    <a:ext uri="{9D8B030D-6E8A-4147-A177-3AD203B41FA5}">
                      <a16:colId xmlns:a16="http://schemas.microsoft.com/office/drawing/2014/main" val="20000"/>
                    </a:ext>
                  </a:extLst>
                </a:gridCol>
                <a:gridCol w="1681162">
                  <a:extLst>
                    <a:ext uri="{9D8B030D-6E8A-4147-A177-3AD203B41FA5}">
                      <a16:colId xmlns:a16="http://schemas.microsoft.com/office/drawing/2014/main" val="20001"/>
                    </a:ext>
                  </a:extLst>
                </a:gridCol>
              </a:tblGrid>
              <a:tr h="3048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sz="1400" b="1" i="0" u="none" strike="noStrike" cap="none" normalizeH="0" baseline="0" smtClean="0">
                          <a:ln>
                            <a:noFill/>
                          </a:ln>
                          <a:solidFill>
                            <a:schemeClr val="tx1"/>
                          </a:solidFill>
                          <a:effectLst/>
                          <a:latin typeface="Arial" charset="0"/>
                          <a:cs typeface="Arial" charset="0"/>
                          <a:hlinkClick r:id="rId3"/>
                        </a:rPr>
                        <a:t>#140000</a:t>
                      </a:r>
                      <a:endParaRPr kumimoji="0" lang="hu-HU" sz="2400" b="0" i="0" u="none" strike="noStrike" cap="none" normalizeH="0" baseline="0" smtClean="0">
                        <a:ln>
                          <a:noFill/>
                        </a:ln>
                        <a:solidFill>
                          <a:schemeClr val="tx1"/>
                        </a:solidFill>
                        <a:effectLst/>
                        <a:latin typeface="Times New Roman" pitchFamily="18" charset="0"/>
                      </a:endParaRPr>
                    </a:p>
                  </a:txBody>
                  <a:tcPr horzOverflow="overflow">
                    <a:lnL cap="flat">
                      <a:noFill/>
                    </a:lnL>
                    <a:lnR>
                      <a:noFill/>
                    </a:lnR>
                    <a:lnT cap="flat">
                      <a:noFill/>
                    </a:lnT>
                    <a:lnB>
                      <a:noFill/>
                    </a:lnB>
                    <a:lnTlToBr>
                      <a:noFill/>
                    </a:lnTlToBr>
                    <a:lnBlToTr>
                      <a:noFill/>
                    </a:lnBlToTr>
                    <a:noFill/>
                  </a:tcPr>
                </a:tc>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hu-HU" sz="900" b="1" i="0" u="none" strike="noStrike" cap="none" normalizeH="0" baseline="0" smtClean="0">
                          <a:ln>
                            <a:noFill/>
                          </a:ln>
                          <a:solidFill>
                            <a:srgbClr val="336699"/>
                          </a:solidFill>
                          <a:effectLst/>
                          <a:latin typeface="Arial" charset="0"/>
                          <a:cs typeface="Arial" charset="0"/>
                          <a:hlinkClick r:id="rId4"/>
                        </a:rPr>
                        <a:t>GeneTests,</a:t>
                      </a:r>
                      <a:r>
                        <a:rPr kumimoji="0" lang="hu-HU" sz="1100" b="0" i="0" u="none" strike="noStrike" cap="none" normalizeH="0" baseline="0" smtClean="0">
                          <a:ln>
                            <a:noFill/>
                          </a:ln>
                          <a:solidFill>
                            <a:schemeClr val="tx1"/>
                          </a:solidFill>
                          <a:effectLst/>
                          <a:latin typeface="Times New Roman" pitchFamily="18" charset="0"/>
                        </a:rPr>
                        <a:t> </a:t>
                      </a:r>
                      <a:r>
                        <a:rPr kumimoji="0" lang="hu-HU" sz="500" b="1" i="0" u="none" strike="noStrike" cap="none" normalizeH="0" baseline="0" smtClean="0">
                          <a:ln>
                            <a:noFill/>
                          </a:ln>
                          <a:solidFill>
                            <a:srgbClr val="336699"/>
                          </a:solidFill>
                          <a:effectLst/>
                          <a:latin typeface="Arial" charset="0"/>
                          <a:cs typeface="Arial" charset="0"/>
                        </a:rPr>
                        <a:t>Links</a:t>
                      </a:r>
                      <a:r>
                        <a:rPr kumimoji="0" lang="hu-HU" sz="1100" b="0" i="0" u="none" strike="noStrike" cap="none" normalizeH="0" baseline="0" smtClean="0">
                          <a:ln>
                            <a:noFill/>
                          </a:ln>
                          <a:solidFill>
                            <a:schemeClr val="tx1"/>
                          </a:solidFill>
                          <a:effectLst/>
                          <a:latin typeface="Times New Roman" pitchFamily="18" charset="0"/>
                        </a:rPr>
                        <a:t> </a:t>
                      </a:r>
                      <a:endParaRPr kumimoji="0" lang="hu-HU" sz="2400" b="0" i="0" u="none" strike="noStrike" cap="none" normalizeH="0" baseline="0" smtClean="0">
                        <a:ln>
                          <a:noFill/>
                        </a:ln>
                        <a:solidFill>
                          <a:schemeClr val="tx1"/>
                        </a:solidFill>
                        <a:effectLst/>
                        <a:latin typeface="Times New Roman" pitchFamily="18" charset="0"/>
                      </a:endParaRPr>
                    </a:p>
                  </a:txBody>
                  <a:tcPr anchor="ctr"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15913">
                <a:tc grid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hu-HU" sz="1400" b="1" i="0" u="none" strike="noStrike" cap="none" normalizeH="0" baseline="0" smtClean="0">
                          <a:ln>
                            <a:noFill/>
                          </a:ln>
                          <a:solidFill>
                            <a:schemeClr val="tx1"/>
                          </a:solidFill>
                          <a:effectLst/>
                          <a:latin typeface="Arial" charset="0"/>
                          <a:cs typeface="Arial" charset="0"/>
                        </a:rPr>
                        <a:t>HAND-FOOT-UTERUS SYNDROME</a:t>
                      </a:r>
                      <a:endParaRPr kumimoji="0" lang="hu-HU" sz="2400" b="0" i="0" u="none" strike="noStrike" cap="none" normalizeH="0" baseline="0" smtClean="0">
                        <a:ln>
                          <a:noFill/>
                        </a:ln>
                        <a:solidFill>
                          <a:schemeClr val="tx1"/>
                        </a:solidFill>
                        <a:effectLst/>
                        <a:latin typeface="Times New Roman" pitchFamily="18" charset="0"/>
                      </a:endParaRPr>
                    </a:p>
                  </a:txBody>
                  <a:tcPr anchor="ctr" horzOverflow="overflow">
                    <a:lnL cap="flat">
                      <a:noFill/>
                    </a:lnL>
                    <a:lnR cap="flat">
                      <a:noFill/>
                    </a:lnR>
                    <a:lnT>
                      <a:noFill/>
                    </a:lnT>
                    <a:lnB cap="flat">
                      <a:noFill/>
                    </a:lnB>
                    <a:lnTlToBr>
                      <a:noFill/>
                    </a:lnTlToBr>
                    <a:lnBlToTr>
                      <a:noFill/>
                    </a:lnBlToTr>
                    <a:noFill/>
                  </a:tcPr>
                </a:tc>
                <a:tc hMerge="1">
                  <a:txBody>
                    <a:bodyPr/>
                    <a:lstStyle/>
                    <a:p>
                      <a:endParaRPr lang="hu-HU"/>
                    </a:p>
                  </a:txBody>
                  <a:tcPr/>
                </a:tc>
                <a:extLst>
                  <a:ext uri="{0D108BD9-81ED-4DB2-BD59-A6C34878D82A}">
                    <a16:rowId xmlns:a16="http://schemas.microsoft.com/office/drawing/2014/main" val="10001"/>
                  </a:ext>
                </a:extLst>
              </a:tr>
            </a:tbl>
          </a:graphicData>
        </a:graphic>
      </p:graphicFrame>
      <p:pic>
        <p:nvPicPr>
          <p:cNvPr id="361474" name="Picture 2"/>
          <p:cNvPicPr>
            <a:picLocks noChangeAspect="1" noChangeArrowheads="1"/>
          </p:cNvPicPr>
          <p:nvPr/>
        </p:nvPicPr>
        <p:blipFill>
          <a:blip r:embed="rId5" cstate="print"/>
          <a:srcRect/>
          <a:stretch>
            <a:fillRect/>
          </a:stretch>
        </p:blipFill>
        <p:spPr bwMode="auto">
          <a:xfrm>
            <a:off x="1115616" y="1621945"/>
            <a:ext cx="6984776" cy="5236055"/>
          </a:xfrm>
          <a:prstGeom prst="rect">
            <a:avLst/>
          </a:prstGeom>
          <a:noFill/>
          <a:ln w="9525">
            <a:noFill/>
            <a:miter lim="800000"/>
            <a:headEnd/>
            <a:tailEnd/>
          </a:ln>
        </p:spPr>
      </p:pic>
      <p:pic>
        <p:nvPicPr>
          <p:cNvPr id="361476" name="Picture 4"/>
          <p:cNvPicPr>
            <a:picLocks noChangeAspect="1" noChangeArrowheads="1"/>
          </p:cNvPicPr>
          <p:nvPr/>
        </p:nvPicPr>
        <p:blipFill>
          <a:blip r:embed="rId6" cstate="print"/>
          <a:srcRect/>
          <a:stretch>
            <a:fillRect/>
          </a:stretch>
        </p:blipFill>
        <p:spPr bwMode="auto">
          <a:xfrm>
            <a:off x="0" y="836712"/>
            <a:ext cx="9144000" cy="638175"/>
          </a:xfrm>
          <a:prstGeom prst="rect">
            <a:avLst/>
          </a:prstGeom>
          <a:noFill/>
          <a:ln w="9525">
            <a:noFill/>
            <a:miter lim="800000"/>
            <a:headEnd/>
            <a:tailEnd/>
          </a:ln>
        </p:spPr>
      </p:pic>
    </p:spTree>
    <p:extLst>
      <p:ext uri="{BB962C8B-B14F-4D97-AF65-F5344CB8AC3E}">
        <p14:creationId xmlns:p14="http://schemas.microsoft.com/office/powerpoint/2010/main" val="17720316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1428" name="Object 4"/>
          <p:cNvGraphicFramePr>
            <a:graphicFrameLocks noChangeAspect="1"/>
          </p:cNvGraphicFramePr>
          <p:nvPr/>
        </p:nvGraphicFramePr>
        <p:xfrm>
          <a:off x="0" y="188913"/>
          <a:ext cx="9144000" cy="4467225"/>
        </p:xfrm>
        <a:graphic>
          <a:graphicData uri="http://schemas.openxmlformats.org/presentationml/2006/ole">
            <mc:AlternateContent xmlns:mc="http://schemas.openxmlformats.org/markup-compatibility/2006">
              <mc:Choice xmlns:v="urn:schemas-microsoft-com:vml" Requires="v">
                <p:oleObj spid="_x0000_s1034" name="Image" r:id="rId4" imgW="4346457" imgH="2124280" progId="Photoshop.Image.7">
                  <p:embed/>
                </p:oleObj>
              </mc:Choice>
              <mc:Fallback>
                <p:oleObj name="Image" r:id="rId4" imgW="4346457" imgH="2124280" progId="Photoshop.Image.7">
                  <p:embed/>
                  <p:pic>
                    <p:nvPicPr>
                      <p:cNvPr id="23142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8913"/>
                        <a:ext cx="9144000"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1430" name="Object 6"/>
          <p:cNvGraphicFramePr>
            <a:graphicFrameLocks noChangeAspect="1"/>
          </p:cNvGraphicFramePr>
          <p:nvPr/>
        </p:nvGraphicFramePr>
        <p:xfrm>
          <a:off x="0" y="5541963"/>
          <a:ext cx="9144000" cy="981075"/>
        </p:xfrm>
        <a:graphic>
          <a:graphicData uri="http://schemas.openxmlformats.org/presentationml/2006/ole">
            <mc:AlternateContent xmlns:mc="http://schemas.openxmlformats.org/markup-compatibility/2006">
              <mc:Choice xmlns:v="urn:schemas-microsoft-com:vml" Requires="v">
                <p:oleObj spid="_x0000_s1035" name="Image" r:id="rId6" imgW="4007789" imgH="429478" progId="Photoshop.Image.7">
                  <p:embed/>
                </p:oleObj>
              </mc:Choice>
              <mc:Fallback>
                <p:oleObj name="Image" r:id="rId6" imgW="4007789" imgH="429478" progId="Photoshop.Image.7">
                  <p:embed/>
                  <p:pic>
                    <p:nvPicPr>
                      <p:cNvPr id="23143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5541963"/>
                        <a:ext cx="9144000"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834473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4" descr="Lentini2"/>
          <p:cNvPicPr>
            <a:picLocks noChangeAspect="1" noChangeArrowheads="1"/>
          </p:cNvPicPr>
          <p:nvPr/>
        </p:nvPicPr>
        <p:blipFill>
          <a:blip r:embed="rId3" cstate="print"/>
          <a:srcRect/>
          <a:stretch>
            <a:fillRect/>
          </a:stretch>
        </p:blipFill>
        <p:spPr bwMode="auto">
          <a:xfrm>
            <a:off x="144463" y="144463"/>
            <a:ext cx="4191000" cy="4572000"/>
          </a:xfrm>
          <a:prstGeom prst="rect">
            <a:avLst/>
          </a:prstGeom>
          <a:noFill/>
          <a:ln w="9525">
            <a:noFill/>
            <a:miter lim="800000"/>
            <a:headEnd/>
            <a:tailEnd/>
          </a:ln>
        </p:spPr>
      </p:pic>
      <p:pic>
        <p:nvPicPr>
          <p:cNvPr id="237570" name="Picture 5" descr="Lentini"/>
          <p:cNvPicPr>
            <a:picLocks noChangeAspect="1" noChangeArrowheads="1"/>
          </p:cNvPicPr>
          <p:nvPr/>
        </p:nvPicPr>
        <p:blipFill>
          <a:blip r:embed="rId4" cstate="print"/>
          <a:srcRect/>
          <a:stretch>
            <a:fillRect/>
          </a:stretch>
        </p:blipFill>
        <p:spPr bwMode="auto">
          <a:xfrm>
            <a:off x="5508625" y="333375"/>
            <a:ext cx="3038475" cy="6334125"/>
          </a:xfrm>
          <a:prstGeom prst="rect">
            <a:avLst/>
          </a:prstGeom>
          <a:noFill/>
          <a:ln w="9525">
            <a:noFill/>
            <a:miter lim="800000"/>
            <a:headEnd/>
            <a:tailEnd/>
          </a:ln>
        </p:spPr>
      </p:pic>
      <p:pic>
        <p:nvPicPr>
          <p:cNvPr id="237571" name="Picture 27" descr="lentini_banner"/>
          <p:cNvPicPr>
            <a:picLocks noChangeAspect="1" noChangeArrowheads="1"/>
          </p:cNvPicPr>
          <p:nvPr/>
        </p:nvPicPr>
        <p:blipFill>
          <a:blip r:embed="rId5" cstate="print"/>
          <a:srcRect/>
          <a:stretch>
            <a:fillRect/>
          </a:stretch>
        </p:blipFill>
        <p:spPr bwMode="auto">
          <a:xfrm>
            <a:off x="0" y="4751388"/>
            <a:ext cx="2700338" cy="2106612"/>
          </a:xfrm>
          <a:prstGeom prst="rect">
            <a:avLst/>
          </a:prstGeom>
          <a:noFill/>
          <a:ln w="9525">
            <a:noFill/>
            <a:miter lim="800000"/>
            <a:headEnd/>
            <a:tailEnd/>
          </a:ln>
        </p:spPr>
      </p:pic>
      <p:sp>
        <p:nvSpPr>
          <p:cNvPr id="237572" name="Text Box 28"/>
          <p:cNvSpPr txBox="1">
            <a:spLocks noChangeArrowheads="1"/>
          </p:cNvSpPr>
          <p:nvPr/>
        </p:nvSpPr>
        <p:spPr bwMode="auto">
          <a:xfrm>
            <a:off x="2771775" y="5229225"/>
            <a:ext cx="2592388" cy="1069975"/>
          </a:xfrm>
          <a:prstGeom prst="rect">
            <a:avLst/>
          </a:prstGeom>
          <a:noFill/>
          <a:ln w="9525">
            <a:noFill/>
            <a:miter lim="800000"/>
            <a:headEnd/>
            <a:tailEnd/>
          </a:ln>
        </p:spPr>
        <p:txBody>
          <a:bodyPr>
            <a:spAutoFit/>
          </a:bodyPr>
          <a:lstStyle/>
          <a:p>
            <a:pPr eaLnBrk="0" hangingPunct="0">
              <a:spcBef>
                <a:spcPct val="50000"/>
              </a:spcBef>
            </a:pPr>
            <a:r>
              <a:rPr lang="hu-HU" sz="1600" b="1"/>
              <a:t>Diese Fehlbildungen haben mit Hox Genen nichts zu tun: sie sind fehlerhaft ausgebildete Zwillinge!!</a:t>
            </a:r>
          </a:p>
        </p:txBody>
      </p:sp>
    </p:spTree>
    <p:extLst>
      <p:ext uri="{BB962C8B-B14F-4D97-AF65-F5344CB8AC3E}">
        <p14:creationId xmlns:p14="http://schemas.microsoft.com/office/powerpoint/2010/main" val="3515876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p:cNvSpPr>
            <a:spLocks noGrp="1" noChangeArrowheads="1"/>
          </p:cNvSpPr>
          <p:nvPr>
            <p:ph type="title" idx="4294967295"/>
          </p:nvPr>
        </p:nvSpPr>
        <p:spPr>
          <a:xfrm>
            <a:off x="685800" y="609600"/>
            <a:ext cx="7772400" cy="587152"/>
          </a:xfrm>
        </p:spPr>
        <p:txBody>
          <a:bodyPr/>
          <a:lstStyle/>
          <a:p>
            <a:r>
              <a:rPr lang="hu-HU" sz="3600" b="1" dirty="0" err="1" smtClean="0">
                <a:latin typeface="Arial" pitchFamily="34" charset="0"/>
                <a:cs typeface="Arial" pitchFamily="34" charset="0"/>
              </a:rPr>
              <a:t>Aufgabe</a:t>
            </a:r>
            <a:r>
              <a:rPr lang="hu-HU" sz="3600" b="1" dirty="0" smtClean="0">
                <a:latin typeface="Arial" pitchFamily="34" charset="0"/>
                <a:cs typeface="Arial" pitchFamily="34" charset="0"/>
              </a:rPr>
              <a:t> der Hox </a:t>
            </a:r>
            <a:r>
              <a:rPr lang="hu-HU" sz="3600" b="1" dirty="0" err="1" smtClean="0">
                <a:latin typeface="Arial" pitchFamily="34" charset="0"/>
                <a:cs typeface="Arial" pitchFamily="34" charset="0"/>
              </a:rPr>
              <a:t>Gene</a:t>
            </a:r>
            <a:endParaRPr lang="hu-HU" sz="3600" b="1" dirty="0" smtClean="0">
              <a:latin typeface="Arial" pitchFamily="34" charset="0"/>
              <a:cs typeface="Arial" pitchFamily="34" charset="0"/>
            </a:endParaRPr>
          </a:p>
        </p:txBody>
      </p:sp>
      <p:sp>
        <p:nvSpPr>
          <p:cNvPr id="238594" name="Rectangle 3"/>
          <p:cNvSpPr>
            <a:spLocks noGrp="1" noChangeArrowheads="1"/>
          </p:cNvSpPr>
          <p:nvPr>
            <p:ph type="body" idx="4294967295"/>
          </p:nvPr>
        </p:nvSpPr>
        <p:spPr/>
        <p:txBody>
          <a:bodyPr/>
          <a:lstStyle/>
          <a:p>
            <a:r>
              <a:rPr lang="hu-HU" sz="2400" dirty="0" err="1" smtClean="0">
                <a:latin typeface="Arial" pitchFamily="34" charset="0"/>
                <a:cs typeface="Arial" pitchFamily="34" charset="0"/>
              </a:rPr>
              <a:t>Bestimmung</a:t>
            </a:r>
            <a:r>
              <a:rPr lang="hu-HU" sz="2400" dirty="0" smtClean="0">
                <a:latin typeface="Arial" pitchFamily="34" charset="0"/>
                <a:cs typeface="Arial" pitchFamily="34" charset="0"/>
              </a:rPr>
              <a:t> der </a:t>
            </a:r>
            <a:r>
              <a:rPr lang="hu-HU" sz="2400" dirty="0" err="1" smtClean="0">
                <a:latin typeface="Arial" pitchFamily="34" charset="0"/>
                <a:cs typeface="Arial" pitchFamily="34" charset="0"/>
              </a:rPr>
              <a:t>Identität</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der</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Körpersegmenten</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entlang</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der</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longitudinaler</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Achse</a:t>
            </a:r>
            <a:r>
              <a:rPr lang="hu-HU" sz="2400" dirty="0" smtClean="0">
                <a:latin typeface="Arial" pitchFamily="34" charset="0"/>
                <a:cs typeface="Arial" pitchFamily="34" charset="0"/>
              </a:rPr>
              <a:t> (</a:t>
            </a:r>
            <a:r>
              <a:rPr lang="hu-HU" sz="2400" b="1" dirty="0" smtClean="0">
                <a:solidFill>
                  <a:srgbClr val="FF0000"/>
                </a:solidFill>
                <a:latin typeface="Arial" pitchFamily="34" charset="0"/>
                <a:cs typeface="Arial" pitchFamily="34" charset="0"/>
              </a:rPr>
              <a:t>A-P </a:t>
            </a:r>
            <a:r>
              <a:rPr lang="hu-HU" sz="2400" b="1" dirty="0" err="1" smtClean="0">
                <a:solidFill>
                  <a:srgbClr val="FF0000"/>
                </a:solidFill>
                <a:latin typeface="Arial" pitchFamily="34" charset="0"/>
                <a:cs typeface="Arial" pitchFamily="34" charset="0"/>
              </a:rPr>
              <a:t>Achse</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frühe</a:t>
            </a:r>
            <a:r>
              <a:rPr lang="hu-HU" sz="2400" dirty="0" smtClean="0">
                <a:latin typeface="Arial" pitchFamily="34" charset="0"/>
                <a:cs typeface="Arial" pitchFamily="34" charset="0"/>
              </a:rPr>
              <a:t> Aktion; </a:t>
            </a:r>
            <a:r>
              <a:rPr lang="hu-HU" sz="2400" dirty="0" err="1" smtClean="0">
                <a:latin typeface="Arial" pitchFamily="34" charset="0"/>
                <a:cs typeface="Arial" pitchFamily="34" charset="0"/>
              </a:rPr>
              <a:t>alle</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Tiere</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wirbellose</a:t>
            </a:r>
            <a:r>
              <a:rPr lang="hu-HU" sz="2400" dirty="0" smtClean="0">
                <a:latin typeface="Arial" pitchFamily="34" charset="0"/>
                <a:cs typeface="Arial" pitchFamily="34" charset="0"/>
              </a:rPr>
              <a:t> </a:t>
            </a:r>
            <a:r>
              <a:rPr lang="hu-HU" sz="2400" dirty="0" err="1" smtClean="0">
                <a:latin typeface="Arial" pitchFamily="34" charset="0"/>
                <a:cs typeface="Arial" pitchFamily="34" charset="0"/>
              </a:rPr>
              <a:t>auch</a:t>
            </a:r>
            <a:r>
              <a:rPr lang="hu-HU" sz="2400" dirty="0" smtClean="0">
                <a:latin typeface="Arial" pitchFamily="34" charset="0"/>
                <a:cs typeface="Arial" pitchFamily="34" charset="0"/>
              </a:rPr>
              <a:t>)</a:t>
            </a:r>
          </a:p>
          <a:p>
            <a:r>
              <a:rPr lang="hu-HU" sz="2400" dirty="0" err="1" smtClean="0">
                <a:solidFill>
                  <a:srgbClr val="C0C0C0"/>
                </a:solidFill>
                <a:latin typeface="Arial" pitchFamily="34" charset="0"/>
                <a:cs typeface="Arial" pitchFamily="34" charset="0"/>
              </a:rPr>
              <a:t>Bestimmung</a:t>
            </a:r>
            <a:r>
              <a:rPr lang="hu-HU" sz="2400" dirty="0" smtClean="0">
                <a:solidFill>
                  <a:srgbClr val="C0C0C0"/>
                </a:solidFill>
                <a:latin typeface="Arial" pitchFamily="34" charset="0"/>
                <a:cs typeface="Arial" pitchFamily="34" charset="0"/>
              </a:rPr>
              <a:t> der </a:t>
            </a:r>
            <a:r>
              <a:rPr lang="hu-HU" sz="2400" dirty="0" err="1" smtClean="0">
                <a:solidFill>
                  <a:srgbClr val="C0C0C0"/>
                </a:solidFill>
                <a:latin typeface="Arial" pitchFamily="34" charset="0"/>
                <a:cs typeface="Arial" pitchFamily="34" charset="0"/>
              </a:rPr>
              <a:t>Identität</a:t>
            </a:r>
            <a:r>
              <a:rPr lang="hu-HU" sz="2400" dirty="0" smtClean="0">
                <a:solidFill>
                  <a:srgbClr val="C0C0C0"/>
                </a:solidFill>
                <a:latin typeface="Arial" pitchFamily="34" charset="0"/>
                <a:cs typeface="Arial" pitchFamily="34" charset="0"/>
              </a:rPr>
              <a:t> </a:t>
            </a:r>
            <a:r>
              <a:rPr lang="hu-HU" sz="2400" dirty="0" err="1" smtClean="0">
                <a:solidFill>
                  <a:srgbClr val="C0C0C0"/>
                </a:solidFill>
                <a:latin typeface="Arial" pitchFamily="34" charset="0"/>
                <a:cs typeface="Arial" pitchFamily="34" charset="0"/>
              </a:rPr>
              <a:t>der</a:t>
            </a:r>
            <a:r>
              <a:rPr lang="hu-HU" sz="2400" dirty="0" smtClean="0">
                <a:solidFill>
                  <a:srgbClr val="C0C0C0"/>
                </a:solidFill>
                <a:latin typeface="Arial" pitchFamily="34" charset="0"/>
                <a:cs typeface="Arial" pitchFamily="34" charset="0"/>
              </a:rPr>
              <a:t> </a:t>
            </a:r>
            <a:r>
              <a:rPr lang="hu-HU" sz="2400" dirty="0" err="1" smtClean="0">
                <a:solidFill>
                  <a:srgbClr val="C0C0C0"/>
                </a:solidFill>
                <a:latin typeface="Arial" pitchFamily="34" charset="0"/>
                <a:cs typeface="Arial" pitchFamily="34" charset="0"/>
              </a:rPr>
              <a:t>ausstülpenden</a:t>
            </a:r>
            <a:r>
              <a:rPr lang="hu-HU" sz="2400" dirty="0" smtClean="0">
                <a:solidFill>
                  <a:srgbClr val="C0C0C0"/>
                </a:solidFill>
                <a:latin typeface="Arial" pitchFamily="34" charset="0"/>
                <a:cs typeface="Arial" pitchFamily="34" charset="0"/>
              </a:rPr>
              <a:t> </a:t>
            </a:r>
            <a:r>
              <a:rPr lang="hu-HU" sz="2400" dirty="0" err="1" smtClean="0">
                <a:solidFill>
                  <a:srgbClr val="C0C0C0"/>
                </a:solidFill>
                <a:latin typeface="Arial" pitchFamily="34" charset="0"/>
                <a:cs typeface="Arial" pitchFamily="34" charset="0"/>
              </a:rPr>
              <a:t>Körperanteilen</a:t>
            </a:r>
            <a:r>
              <a:rPr lang="hu-HU" sz="2400" dirty="0" smtClean="0">
                <a:solidFill>
                  <a:srgbClr val="C0C0C0"/>
                </a:solidFill>
                <a:latin typeface="Arial" pitchFamily="34" charset="0"/>
                <a:cs typeface="Arial" pitchFamily="34" charset="0"/>
              </a:rPr>
              <a:t>: </a:t>
            </a:r>
            <a:r>
              <a:rPr lang="hu-HU" sz="2400" dirty="0" err="1" smtClean="0">
                <a:solidFill>
                  <a:srgbClr val="C0C0C0"/>
                </a:solidFill>
                <a:latin typeface="Arial" pitchFamily="34" charset="0"/>
                <a:cs typeface="Arial" pitchFamily="34" charset="0"/>
              </a:rPr>
              <a:t>Extremität</a:t>
            </a:r>
            <a:r>
              <a:rPr lang="hu-HU" sz="2400" dirty="0" smtClean="0">
                <a:solidFill>
                  <a:srgbClr val="C0C0C0"/>
                </a:solidFill>
                <a:latin typeface="Arial" pitchFamily="34" charset="0"/>
                <a:cs typeface="Arial" pitchFamily="34" charset="0"/>
              </a:rPr>
              <a:t>, </a:t>
            </a:r>
            <a:r>
              <a:rPr lang="hu-HU" sz="2400" dirty="0" err="1" smtClean="0">
                <a:solidFill>
                  <a:srgbClr val="C0C0C0"/>
                </a:solidFill>
                <a:latin typeface="Arial" pitchFamily="34" charset="0"/>
                <a:cs typeface="Arial" pitchFamily="34" charset="0"/>
              </a:rPr>
              <a:t>Penis</a:t>
            </a:r>
            <a:r>
              <a:rPr lang="hu-HU" sz="2400" dirty="0" smtClean="0">
                <a:solidFill>
                  <a:srgbClr val="C0C0C0"/>
                </a:solidFill>
                <a:latin typeface="Arial" pitchFamily="34" charset="0"/>
                <a:cs typeface="Arial" pitchFamily="34" charset="0"/>
              </a:rPr>
              <a:t>: </a:t>
            </a:r>
            <a:r>
              <a:rPr lang="hu-HU" sz="2400" dirty="0" err="1" smtClean="0">
                <a:solidFill>
                  <a:srgbClr val="C0C0C0"/>
                </a:solidFill>
                <a:latin typeface="Arial" pitchFamily="34" charset="0"/>
                <a:cs typeface="Arial" pitchFamily="34" charset="0"/>
              </a:rPr>
              <a:t>spätere</a:t>
            </a:r>
            <a:r>
              <a:rPr lang="hu-HU" sz="2400" dirty="0" smtClean="0">
                <a:solidFill>
                  <a:srgbClr val="C0C0C0"/>
                </a:solidFill>
                <a:latin typeface="Arial" pitchFamily="34" charset="0"/>
                <a:cs typeface="Arial" pitchFamily="34" charset="0"/>
              </a:rPr>
              <a:t> Aktion (</a:t>
            </a:r>
            <a:r>
              <a:rPr lang="hu-HU" sz="2400" dirty="0" err="1" smtClean="0">
                <a:solidFill>
                  <a:srgbClr val="C0C0C0"/>
                </a:solidFill>
                <a:latin typeface="Arial" pitchFamily="34" charset="0"/>
                <a:cs typeface="Arial" pitchFamily="34" charset="0"/>
              </a:rPr>
              <a:t>Wirbeltiere</a:t>
            </a:r>
            <a:r>
              <a:rPr lang="hu-HU" sz="2400" dirty="0" smtClean="0">
                <a:solidFill>
                  <a:srgbClr val="C0C0C0"/>
                </a:solidFill>
                <a:latin typeface="Arial" pitchFamily="34" charset="0"/>
                <a:cs typeface="Arial" pitchFamily="34" charset="0"/>
              </a:rPr>
              <a:t>); </a:t>
            </a:r>
            <a:r>
              <a:rPr lang="hu-HU" sz="2400" dirty="0" err="1" smtClean="0">
                <a:solidFill>
                  <a:srgbClr val="C0C0C0"/>
                </a:solidFill>
                <a:latin typeface="Arial" pitchFamily="34" charset="0"/>
                <a:cs typeface="Arial" pitchFamily="34" charset="0"/>
              </a:rPr>
              <a:t>nur</a:t>
            </a:r>
            <a:r>
              <a:rPr lang="hu-HU" sz="2400" dirty="0" smtClean="0">
                <a:solidFill>
                  <a:srgbClr val="C0C0C0"/>
                </a:solidFill>
                <a:latin typeface="Arial" pitchFamily="34" charset="0"/>
                <a:cs typeface="Arial" pitchFamily="34" charset="0"/>
              </a:rPr>
              <a:t> </a:t>
            </a:r>
            <a:r>
              <a:rPr lang="hu-HU" sz="2400" dirty="0" err="1" smtClean="0">
                <a:solidFill>
                  <a:srgbClr val="C0C0C0"/>
                </a:solidFill>
                <a:latin typeface="Arial" pitchFamily="34" charset="0"/>
                <a:cs typeface="Arial" pitchFamily="34" charset="0"/>
              </a:rPr>
              <a:t>bestimmte</a:t>
            </a:r>
            <a:r>
              <a:rPr lang="hu-HU" sz="2400" dirty="0" smtClean="0">
                <a:solidFill>
                  <a:srgbClr val="C0C0C0"/>
                </a:solidFill>
                <a:latin typeface="Arial" pitchFamily="34" charset="0"/>
                <a:cs typeface="Arial" pitchFamily="34" charset="0"/>
              </a:rPr>
              <a:t> </a:t>
            </a:r>
            <a:r>
              <a:rPr lang="hu-HU" sz="2400" dirty="0" err="1" smtClean="0">
                <a:solidFill>
                  <a:srgbClr val="C0C0C0"/>
                </a:solidFill>
                <a:latin typeface="Arial" pitchFamily="34" charset="0"/>
                <a:cs typeface="Arial" pitchFamily="34" charset="0"/>
              </a:rPr>
              <a:t>Hox-cluter</a:t>
            </a:r>
            <a:r>
              <a:rPr lang="hu-HU" sz="2400" dirty="0" smtClean="0">
                <a:solidFill>
                  <a:srgbClr val="C0C0C0"/>
                </a:solidFill>
                <a:latin typeface="Arial" pitchFamily="34" charset="0"/>
                <a:cs typeface="Arial" pitchFamily="34" charset="0"/>
              </a:rPr>
              <a:t> </a:t>
            </a:r>
            <a:r>
              <a:rPr lang="hu-HU" sz="2400" dirty="0" err="1" smtClean="0">
                <a:solidFill>
                  <a:srgbClr val="C0C0C0"/>
                </a:solidFill>
                <a:latin typeface="Arial" pitchFamily="34" charset="0"/>
                <a:cs typeface="Arial" pitchFamily="34" charset="0"/>
              </a:rPr>
              <a:t>nehmen</a:t>
            </a:r>
            <a:r>
              <a:rPr lang="hu-HU" sz="2400" dirty="0" smtClean="0">
                <a:solidFill>
                  <a:srgbClr val="C0C0C0"/>
                </a:solidFill>
                <a:latin typeface="Arial" pitchFamily="34" charset="0"/>
                <a:cs typeface="Arial" pitchFamily="34" charset="0"/>
              </a:rPr>
              <a:t> </a:t>
            </a:r>
            <a:r>
              <a:rPr lang="hu-HU" sz="2400" dirty="0" err="1" smtClean="0">
                <a:solidFill>
                  <a:srgbClr val="C0C0C0"/>
                </a:solidFill>
                <a:latin typeface="Arial" pitchFamily="34" charset="0"/>
                <a:cs typeface="Arial" pitchFamily="34" charset="0"/>
              </a:rPr>
              <a:t>darin</a:t>
            </a:r>
            <a:r>
              <a:rPr lang="hu-HU" sz="2400" dirty="0" smtClean="0">
                <a:solidFill>
                  <a:srgbClr val="C0C0C0"/>
                </a:solidFill>
                <a:latin typeface="Arial" pitchFamily="34" charset="0"/>
                <a:cs typeface="Arial" pitchFamily="34" charset="0"/>
              </a:rPr>
              <a:t> </a:t>
            </a:r>
            <a:r>
              <a:rPr lang="hu-HU" sz="2400" dirty="0" err="1" smtClean="0">
                <a:solidFill>
                  <a:srgbClr val="C0C0C0"/>
                </a:solidFill>
                <a:latin typeface="Arial" pitchFamily="34" charset="0"/>
                <a:cs typeface="Arial" pitchFamily="34" charset="0"/>
              </a:rPr>
              <a:t>Teil</a:t>
            </a:r>
            <a:r>
              <a:rPr lang="hu-HU" sz="2400" dirty="0" smtClean="0">
                <a:solidFill>
                  <a:srgbClr val="C0C0C0"/>
                </a:solidFill>
                <a:latin typeface="Arial" pitchFamily="34" charset="0"/>
                <a:cs typeface="Arial" pitchFamily="34" charset="0"/>
              </a:rPr>
              <a:t> (</a:t>
            </a:r>
            <a:r>
              <a:rPr lang="hu-HU" sz="2400" dirty="0" err="1" smtClean="0">
                <a:solidFill>
                  <a:srgbClr val="C0C0C0"/>
                </a:solidFill>
                <a:latin typeface="Arial" pitchFamily="34" charset="0"/>
                <a:cs typeface="Arial" pitchFamily="34" charset="0"/>
              </a:rPr>
              <a:t>HoxD</a:t>
            </a:r>
            <a:r>
              <a:rPr lang="hu-HU" sz="2400" dirty="0" smtClean="0">
                <a:solidFill>
                  <a:srgbClr val="C0C0C0"/>
                </a:solidFill>
                <a:latin typeface="Arial" pitchFamily="34" charset="0"/>
                <a:cs typeface="Arial" pitchFamily="34" charset="0"/>
              </a:rPr>
              <a:t>: </a:t>
            </a:r>
            <a:r>
              <a:rPr lang="hu-HU" sz="2400" dirty="0" err="1" smtClean="0">
                <a:solidFill>
                  <a:srgbClr val="C0C0C0"/>
                </a:solidFill>
                <a:latin typeface="Arial" pitchFamily="34" charset="0"/>
                <a:cs typeface="Arial" pitchFamily="34" charset="0"/>
              </a:rPr>
              <a:t>Extremität</a:t>
            </a:r>
            <a:r>
              <a:rPr lang="hu-HU" sz="2400" dirty="0" smtClean="0">
                <a:solidFill>
                  <a:srgbClr val="C0C0C0"/>
                </a:solidFill>
                <a:latin typeface="Arial" pitchFamily="34" charset="0"/>
                <a:cs typeface="Arial" pitchFamily="34" charset="0"/>
              </a:rPr>
              <a:t>, </a:t>
            </a:r>
            <a:r>
              <a:rPr lang="hu-HU" sz="2400" dirty="0" err="1" smtClean="0">
                <a:solidFill>
                  <a:srgbClr val="C0C0C0"/>
                </a:solidFill>
                <a:latin typeface="Arial" pitchFamily="34" charset="0"/>
                <a:cs typeface="Arial" pitchFamily="34" charset="0"/>
              </a:rPr>
              <a:t>HoxC</a:t>
            </a:r>
            <a:r>
              <a:rPr lang="hu-HU" sz="2400" dirty="0" smtClean="0">
                <a:solidFill>
                  <a:srgbClr val="C0C0C0"/>
                </a:solidFill>
                <a:latin typeface="Arial" pitchFamily="34" charset="0"/>
                <a:cs typeface="Arial" pitchFamily="34" charset="0"/>
              </a:rPr>
              <a:t>: </a:t>
            </a:r>
            <a:r>
              <a:rPr lang="hu-HU" sz="2400" dirty="0" err="1" smtClean="0">
                <a:solidFill>
                  <a:srgbClr val="C0C0C0"/>
                </a:solidFill>
                <a:latin typeface="Arial" pitchFamily="34" charset="0"/>
                <a:cs typeface="Arial" pitchFamily="34" charset="0"/>
              </a:rPr>
              <a:t>Haarbildung</a:t>
            </a:r>
            <a:r>
              <a:rPr lang="hu-HU" sz="2400" dirty="0" smtClean="0">
                <a:solidFill>
                  <a:srgbClr val="C0C0C0"/>
                </a:solidFill>
                <a:latin typeface="Arial" pitchFamily="34" charset="0"/>
                <a:cs typeface="Arial" pitchFamily="34" charset="0"/>
              </a:rPr>
              <a:t>)</a:t>
            </a:r>
          </a:p>
        </p:txBody>
      </p:sp>
    </p:spTree>
    <p:extLst>
      <p:ext uri="{BB962C8B-B14F-4D97-AF65-F5344CB8AC3E}">
        <p14:creationId xmlns:p14="http://schemas.microsoft.com/office/powerpoint/2010/main" val="15094117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éma">
  <a:themeElements>
    <a:clrScheme name="Office-té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té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é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TotalTime>
  <Words>2301</Words>
  <Application>Microsoft Office PowerPoint</Application>
  <PresentationFormat>Diavetítés a képernyőre (4:3 oldalarány)</PresentationFormat>
  <Paragraphs>296</Paragraphs>
  <Slides>62</Slides>
  <Notes>44</Notes>
  <HiddenSlides>0</HiddenSlides>
  <MMClips>0</MMClips>
  <ScaleCrop>false</ScaleCrop>
  <HeadingPairs>
    <vt:vector size="8" baseType="variant">
      <vt:variant>
        <vt:lpstr>Használt betűtípusok</vt:lpstr>
      </vt:variant>
      <vt:variant>
        <vt:i4>7</vt:i4>
      </vt:variant>
      <vt:variant>
        <vt:lpstr>Téma</vt:lpstr>
      </vt:variant>
      <vt:variant>
        <vt:i4>1</vt:i4>
      </vt:variant>
      <vt:variant>
        <vt:lpstr>Beágyazott OLE kiszolgálók</vt:lpstr>
      </vt:variant>
      <vt:variant>
        <vt:i4>1</vt:i4>
      </vt:variant>
      <vt:variant>
        <vt:lpstr>Diacímek</vt:lpstr>
      </vt:variant>
      <vt:variant>
        <vt:i4>62</vt:i4>
      </vt:variant>
    </vt:vector>
  </HeadingPairs>
  <TitlesOfParts>
    <vt:vector size="71" baseType="lpstr">
      <vt:lpstr>Arial</vt:lpstr>
      <vt:lpstr>Calibri</vt:lpstr>
      <vt:lpstr>Calibri Light</vt:lpstr>
      <vt:lpstr>Lucida Sans Unicode</vt:lpstr>
      <vt:lpstr>Segoe UI</vt:lpstr>
      <vt:lpstr>Symbol</vt:lpstr>
      <vt:lpstr>Times New Roman</vt:lpstr>
      <vt:lpstr>Office-téma</vt:lpstr>
      <vt:lpstr>Image</vt:lpstr>
      <vt:lpstr>PowerPoint-bemutató</vt:lpstr>
      <vt:lpstr>Hox-Gene des Menschen und Maus</vt:lpstr>
      <vt:lpstr>Hox-Genegruppen (Hox-Clustern) der Säugetieren</vt:lpstr>
      <vt:lpstr>Menschliche Hox-Clusters</vt:lpstr>
      <vt:lpstr>PowerPoint-bemutató</vt:lpstr>
      <vt:lpstr>PowerPoint-bemutató</vt:lpstr>
      <vt:lpstr>PowerPoint-bemutató</vt:lpstr>
      <vt:lpstr>PowerPoint-bemutató</vt:lpstr>
      <vt:lpstr>Aufgabe der Hox Gene</vt:lpstr>
      <vt:lpstr>Hox-Gene expression im Mensch </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Typen der Hox-Mutationen</vt:lpstr>
      <vt:lpstr>PowerPoint-bemutató</vt:lpstr>
      <vt:lpstr>Hox-Kode</vt:lpstr>
      <vt:lpstr>PowerPoint-bemutató</vt:lpstr>
      <vt:lpstr>PowerPoint-bemutató</vt:lpstr>
      <vt:lpstr>PowerPoint-bemutató</vt:lpstr>
      <vt:lpstr>Was wird durch Hox-Gene kodiert?</vt:lpstr>
      <vt:lpstr>Homeodomän</vt:lpstr>
      <vt:lpstr>PowerPoint-bemutató</vt:lpstr>
      <vt:lpstr>PowerPoint-bemutató</vt:lpstr>
      <vt:lpstr>PowerPoint-bemutató</vt:lpstr>
      <vt:lpstr>PowerPoint-bemutató</vt:lpstr>
      <vt:lpstr>PowerPoint-bemutató</vt:lpstr>
      <vt:lpstr>PowerPoint-bemutató</vt:lpstr>
      <vt:lpstr>PowerPoint-bemutató</vt:lpstr>
      <vt:lpstr>Zielgene (Target Gene) der Hox TF-en</vt:lpstr>
      <vt:lpstr>PowerPoint-bemutató</vt:lpstr>
      <vt:lpstr>PowerPoint-bemutató</vt:lpstr>
      <vt:lpstr>Hierarchie der Gene während Zelldifferenzierung </vt:lpstr>
      <vt:lpstr>PowerPoint-bemutató</vt:lpstr>
      <vt:lpstr>Regulation der Expression der Hox-Gene </vt:lpstr>
      <vt:lpstr>PowerPoint-bemutató</vt:lpstr>
      <vt:lpstr>PowerPoint-bemutató</vt:lpstr>
      <vt:lpstr>PowerPoint-bemutató</vt:lpstr>
      <vt:lpstr>PowerPoint-bemutató</vt:lpstr>
      <vt:lpstr>Hox Gene</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PowerPoint-bemutató</dc:title>
  <dc:creator>Dr. Magyar Attila</dc:creator>
  <cp:lastModifiedBy>Dr. Magyar Attila</cp:lastModifiedBy>
  <cp:revision>4</cp:revision>
  <dcterms:created xsi:type="dcterms:W3CDTF">2017-12-11T06:25:45Z</dcterms:created>
  <dcterms:modified xsi:type="dcterms:W3CDTF">2017-12-11T06:31:51Z</dcterms:modified>
</cp:coreProperties>
</file>