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456" r:id="rId2"/>
    <p:sldId id="312" r:id="rId3"/>
    <p:sldId id="352" r:id="rId4"/>
    <p:sldId id="434" r:id="rId5"/>
    <p:sldId id="354" r:id="rId6"/>
    <p:sldId id="313" r:id="rId7"/>
    <p:sldId id="353" r:id="rId8"/>
    <p:sldId id="405" r:id="rId9"/>
    <p:sldId id="442" r:id="rId10"/>
    <p:sldId id="356" r:id="rId11"/>
    <p:sldId id="435" r:id="rId12"/>
    <p:sldId id="325" r:id="rId13"/>
    <p:sldId id="438" r:id="rId14"/>
    <p:sldId id="433" r:id="rId15"/>
    <p:sldId id="404" r:id="rId16"/>
    <p:sldId id="437" r:id="rId17"/>
    <p:sldId id="387" r:id="rId18"/>
    <p:sldId id="441" r:id="rId19"/>
    <p:sldId id="406" r:id="rId20"/>
    <p:sldId id="402" r:id="rId21"/>
    <p:sldId id="407" r:id="rId22"/>
    <p:sldId id="419" r:id="rId23"/>
    <p:sldId id="440" r:id="rId24"/>
    <p:sldId id="439" r:id="rId25"/>
    <p:sldId id="420" r:id="rId26"/>
    <p:sldId id="443" r:id="rId27"/>
    <p:sldId id="403" r:id="rId2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0099FF"/>
    <a:srgbClr val="FFCC00"/>
    <a:srgbClr val="33CCFF"/>
    <a:srgbClr val="00CC66"/>
    <a:srgbClr val="00CC99"/>
    <a:srgbClr val="CC99FF"/>
    <a:srgbClr val="C0C0C0"/>
    <a:srgbClr val="EE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3148" autoAdjust="0"/>
  </p:normalViewPr>
  <p:slideViewPr>
    <p:cSldViewPr>
      <p:cViewPr varScale="1">
        <p:scale>
          <a:sx n="90" d="100"/>
          <a:sy n="90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43B888-9BEE-4693-B9D0-77FA753032A2}" type="datetimeFigureOut">
              <a:rPr lang="hu-HU"/>
              <a:pPr>
                <a:defRPr/>
              </a:pPr>
              <a:t>2017. 12. 11.</a:t>
            </a:fld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3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3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74F2F1-5498-4CD9-9B03-1AE4B5FB5E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ci.ki.se/groups/tbu/homeo/lewis2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Fig</a:t>
            </a:r>
            <a:r>
              <a:rPr lang="hu-HU" dirty="0" smtClean="0"/>
              <a:t>. 2.2: WJ </a:t>
            </a:r>
            <a:r>
              <a:rPr lang="hu-HU" dirty="0" err="1" smtClean="0"/>
              <a:t>Gehring</a:t>
            </a:r>
            <a:r>
              <a:rPr lang="hu-HU" dirty="0" smtClean="0"/>
              <a:t>, Master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genes</a:t>
            </a:r>
            <a:r>
              <a:rPr lang="hu-HU" dirty="0" smtClean="0"/>
              <a:t> in </a:t>
            </a:r>
            <a:r>
              <a:rPr lang="hu-HU" dirty="0" err="1" smtClean="0"/>
              <a:t>development</a:t>
            </a:r>
            <a:r>
              <a:rPr lang="hu-HU" dirty="0" smtClean="0"/>
              <a:t> and </a:t>
            </a:r>
            <a:r>
              <a:rPr lang="hu-HU" dirty="0" err="1" smtClean="0"/>
              <a:t>evolution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homeobox</a:t>
            </a:r>
            <a:r>
              <a:rPr lang="hu-HU" dirty="0" smtClean="0"/>
              <a:t> story, YUP, 1998</a:t>
            </a:r>
          </a:p>
          <a:p>
            <a:r>
              <a:rPr lang="hu-HU" dirty="0" err="1" smtClean="0"/>
              <a:t>Fig</a:t>
            </a:r>
            <a:r>
              <a:rPr lang="hu-HU" dirty="0" smtClean="0"/>
              <a:t>.</a:t>
            </a:r>
            <a:r>
              <a:rPr lang="hu-HU" baseline="0" dirty="0" smtClean="0"/>
              <a:t> 2.6: SO </a:t>
            </a:r>
            <a:r>
              <a:rPr lang="hu-HU" baseline="0" dirty="0" err="1" smtClean="0"/>
              <a:t>Carroll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Endless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form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beautiful</a:t>
            </a:r>
            <a:r>
              <a:rPr lang="hu-HU" baseline="0" dirty="0" smtClean="0"/>
              <a:t>, Phoenix, 2005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Wolpert-Tickle</a:t>
            </a:r>
            <a:r>
              <a:rPr lang="hu-HU" dirty="0" smtClean="0"/>
              <a:t>: </a:t>
            </a:r>
            <a:r>
              <a:rPr lang="hu-HU" dirty="0" err="1" smtClean="0"/>
              <a:t>Principles</a:t>
            </a:r>
            <a:r>
              <a:rPr lang="hu-HU" dirty="0" smtClean="0"/>
              <a:t> of </a:t>
            </a:r>
            <a:r>
              <a:rPr lang="hu-HU" dirty="0" err="1" smtClean="0"/>
              <a:t>development</a:t>
            </a:r>
            <a:r>
              <a:rPr lang="hu-HU" dirty="0" smtClean="0"/>
              <a:t>, OUP, 2011</a:t>
            </a:r>
          </a:p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https://www.studyblue.com/notes/note/n/gn-311-test-4/deck/6196262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Figure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hu-HU" sz="1200" b="1" dirty="0" err="1" smtClean="0"/>
              <a:t>Kmita</a:t>
            </a:r>
            <a:r>
              <a:rPr lang="hu-HU" sz="1200" b="1" dirty="0" smtClean="0"/>
              <a:t>, Science 301,  18 </a:t>
            </a:r>
            <a:r>
              <a:rPr lang="hu-HU" sz="1200" b="1" dirty="0" err="1" smtClean="0"/>
              <a:t>July</a:t>
            </a:r>
            <a:r>
              <a:rPr lang="hu-HU" sz="1200" b="1" dirty="0" smtClean="0"/>
              <a:t> 2003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Fig</a:t>
            </a:r>
            <a:r>
              <a:rPr lang="hu-HU" dirty="0" smtClean="0"/>
              <a:t>.</a:t>
            </a:r>
            <a:r>
              <a:rPr lang="hu-HU" baseline="0" dirty="0" smtClean="0"/>
              <a:t> 2.6: SO </a:t>
            </a:r>
            <a:r>
              <a:rPr lang="hu-HU" baseline="0" dirty="0" err="1" smtClean="0"/>
              <a:t>Carroll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Endless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form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beautiful</a:t>
            </a:r>
            <a:r>
              <a:rPr lang="hu-HU" baseline="0" dirty="0" smtClean="0"/>
              <a:t>, Phoenix, 2005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oben</a:t>
            </a:r>
            <a:r>
              <a:rPr lang="hu-HU" dirty="0" smtClean="0"/>
              <a:t>: </a:t>
            </a:r>
            <a:r>
              <a:rPr lang="hu-HU" dirty="0" err="1" smtClean="0"/>
              <a:t>Fig</a:t>
            </a:r>
            <a:r>
              <a:rPr lang="hu-HU" dirty="0" smtClean="0"/>
              <a:t>. 2.7: WJ </a:t>
            </a:r>
            <a:r>
              <a:rPr lang="hu-HU" dirty="0" err="1" smtClean="0"/>
              <a:t>Gehring</a:t>
            </a:r>
            <a:r>
              <a:rPr lang="hu-HU" dirty="0" smtClean="0"/>
              <a:t>, Master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genes</a:t>
            </a:r>
            <a:r>
              <a:rPr lang="hu-HU" dirty="0" smtClean="0"/>
              <a:t> in </a:t>
            </a:r>
            <a:r>
              <a:rPr lang="hu-HU" dirty="0" err="1" smtClean="0"/>
              <a:t>development</a:t>
            </a:r>
            <a:r>
              <a:rPr lang="hu-HU" dirty="0" smtClean="0"/>
              <a:t> and </a:t>
            </a:r>
            <a:r>
              <a:rPr lang="hu-HU" dirty="0" err="1" smtClean="0"/>
              <a:t>evolution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homeobox</a:t>
            </a:r>
            <a:r>
              <a:rPr lang="hu-HU" dirty="0" smtClean="0"/>
              <a:t> story, YUP, 1998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unten</a:t>
            </a:r>
            <a:r>
              <a:rPr lang="hu-HU" dirty="0" smtClean="0"/>
              <a:t>: </a:t>
            </a:r>
            <a:r>
              <a:rPr lang="hu-HU" sz="1200" dirty="0" err="1" smtClean="0">
                <a:solidFill>
                  <a:srgbClr val="FF0000"/>
                </a:solidFill>
                <a:latin typeface="Arial" charset="0"/>
              </a:rPr>
              <a:t>www.sdbonline.org</a:t>
            </a:r>
            <a:r>
              <a:rPr lang="hu-HU" sz="1200" dirty="0" smtClean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hu-HU" sz="1200" dirty="0" err="1" smtClean="0">
                <a:solidFill>
                  <a:srgbClr val="FF0000"/>
                </a:solidFill>
                <a:latin typeface="Arial" charset="0"/>
              </a:rPr>
              <a:t>fly</a:t>
            </a:r>
            <a:r>
              <a:rPr lang="hu-HU" sz="1200" dirty="0" smtClean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hu-HU" sz="1200" dirty="0" err="1" smtClean="0">
                <a:solidFill>
                  <a:srgbClr val="FF0000"/>
                </a:solidFill>
                <a:latin typeface="Arial" charset="0"/>
              </a:rPr>
              <a:t>aimain</a:t>
            </a:r>
            <a:r>
              <a:rPr lang="hu-HU" sz="1200" dirty="0" smtClean="0">
                <a:solidFill>
                  <a:srgbClr val="FF0000"/>
                </a:solidFill>
                <a:latin typeface="Arial" charset="0"/>
              </a:rPr>
              <a:t>/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Fig</a:t>
            </a:r>
            <a:r>
              <a:rPr lang="hu-HU" dirty="0" smtClean="0"/>
              <a:t>. 2.4: WJ </a:t>
            </a:r>
            <a:r>
              <a:rPr lang="hu-HU" dirty="0" err="1" smtClean="0"/>
              <a:t>Gehring</a:t>
            </a:r>
            <a:r>
              <a:rPr lang="hu-HU" dirty="0" smtClean="0"/>
              <a:t>, Master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genes</a:t>
            </a:r>
            <a:r>
              <a:rPr lang="hu-HU" dirty="0" smtClean="0"/>
              <a:t> in </a:t>
            </a:r>
            <a:r>
              <a:rPr lang="hu-HU" dirty="0" err="1" smtClean="0"/>
              <a:t>development</a:t>
            </a:r>
            <a:r>
              <a:rPr lang="hu-HU" dirty="0" smtClean="0"/>
              <a:t> and </a:t>
            </a:r>
            <a:r>
              <a:rPr lang="hu-HU" dirty="0" err="1" smtClean="0"/>
              <a:t>evolution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homeobox</a:t>
            </a:r>
            <a:r>
              <a:rPr lang="hu-HU" dirty="0" smtClean="0"/>
              <a:t> story, YUP, 1998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>
                <a:latin typeface="Arial" charset="0"/>
                <a:hlinkClick r:id="rId3"/>
              </a:rPr>
              <a:t>Walter </a:t>
            </a:r>
            <a:r>
              <a:rPr lang="hu-HU" dirty="0" err="1" smtClean="0">
                <a:latin typeface="Arial" charset="0"/>
                <a:hlinkClick r:id="rId3"/>
              </a:rPr>
              <a:t>Gehring</a:t>
            </a:r>
            <a:r>
              <a:rPr lang="hu-HU" dirty="0" smtClean="0">
                <a:latin typeface="Arial" charset="0"/>
                <a:hlinkClick r:id="rId3"/>
              </a:rPr>
              <a:t>, </a:t>
            </a:r>
            <a:r>
              <a:rPr lang="hu-HU" dirty="0" err="1" smtClean="0">
                <a:latin typeface="Arial" charset="0"/>
                <a:hlinkClick r:id="rId3"/>
              </a:rPr>
              <a:t>Ed</a:t>
            </a:r>
            <a:r>
              <a:rPr lang="hu-HU" dirty="0" smtClean="0">
                <a:latin typeface="Arial" charset="0"/>
                <a:hlinkClick r:id="rId3"/>
              </a:rPr>
              <a:t> Lewis and </a:t>
            </a:r>
            <a:r>
              <a:rPr lang="hu-HU" dirty="0" err="1" smtClean="0">
                <a:latin typeface="Arial" charset="0"/>
                <a:hlinkClick r:id="rId3"/>
              </a:rPr>
              <a:t>the</a:t>
            </a:r>
            <a:r>
              <a:rPr lang="hu-HU" dirty="0" smtClean="0">
                <a:latin typeface="Arial" charset="0"/>
                <a:hlinkClick r:id="rId3"/>
              </a:rPr>
              <a:t> Manager of Monte </a:t>
            </a:r>
            <a:r>
              <a:rPr lang="hu-HU" dirty="0" err="1" smtClean="0">
                <a:latin typeface="Arial" charset="0"/>
                <a:hlinkClick r:id="rId3"/>
              </a:rPr>
              <a:t>Verita</a:t>
            </a:r>
            <a:r>
              <a:rPr lang="hu-HU" dirty="0" smtClean="0">
                <a:latin typeface="Arial" charset="0"/>
              </a:rPr>
              <a:t> (</a:t>
            </a:r>
            <a:r>
              <a:rPr lang="hu-HU" dirty="0" err="1" smtClean="0">
                <a:latin typeface="Arial" charset="0"/>
              </a:rPr>
              <a:t>Ascona</a:t>
            </a:r>
            <a:r>
              <a:rPr lang="hu-HU" dirty="0" smtClean="0">
                <a:latin typeface="Arial" charset="0"/>
              </a:rPr>
              <a:t>, </a:t>
            </a:r>
            <a:r>
              <a:rPr lang="hu-HU" dirty="0" err="1" smtClean="0">
                <a:latin typeface="Arial" charset="0"/>
              </a:rPr>
              <a:t>Switzerland</a:t>
            </a:r>
            <a:r>
              <a:rPr lang="hu-HU" dirty="0" smtClean="0">
                <a:latin typeface="Arial" charset="0"/>
              </a:rPr>
              <a:t>), </a:t>
            </a:r>
            <a:r>
              <a:rPr lang="hu-HU" dirty="0" err="1" smtClean="0">
                <a:latin typeface="Arial" charset="0"/>
              </a:rPr>
              <a:t>on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evening</a:t>
            </a:r>
            <a:r>
              <a:rPr lang="hu-HU" dirty="0" smtClean="0">
                <a:latin typeface="Arial" charset="0"/>
              </a:rPr>
              <a:t> of </a:t>
            </a:r>
            <a:r>
              <a:rPr lang="hu-HU" dirty="0" err="1" smtClean="0">
                <a:latin typeface="Arial" charset="0"/>
              </a:rPr>
              <a:t>the</a:t>
            </a:r>
            <a:r>
              <a:rPr lang="hu-HU" dirty="0" smtClean="0">
                <a:latin typeface="Arial" charset="0"/>
              </a:rPr>
              <a:t> Nobel </a:t>
            </a:r>
            <a:r>
              <a:rPr lang="hu-HU" dirty="0" err="1" smtClean="0">
                <a:latin typeface="Arial" charset="0"/>
              </a:rPr>
              <a:t>Prize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announcement</a:t>
            </a:r>
            <a:r>
              <a:rPr lang="hu-HU" dirty="0" smtClean="0">
                <a:latin typeface="Arial" charset="0"/>
              </a:rPr>
              <a:t>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In der </a:t>
            </a:r>
            <a:r>
              <a:rPr lang="hu-HU" dirty="0" err="1" smtClean="0">
                <a:latin typeface="Arial" charset="0"/>
              </a:rPr>
              <a:t>Mitte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steht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Ed</a:t>
            </a:r>
            <a:r>
              <a:rPr lang="hu-HU" dirty="0" smtClean="0">
                <a:latin typeface="Arial" charset="0"/>
              </a:rPr>
              <a:t> Lewis mit </a:t>
            </a:r>
            <a:r>
              <a:rPr lang="hu-HU" dirty="0" err="1" smtClean="0">
                <a:latin typeface="Arial" charset="0"/>
              </a:rPr>
              <a:t>Nobelpreis</a:t>
            </a:r>
            <a:r>
              <a:rPr lang="hu-HU" dirty="0" smtClean="0">
                <a:latin typeface="Arial" charset="0"/>
              </a:rPr>
              <a:t>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http://homeobox.biosci.ki.se/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Fig</a:t>
            </a:r>
            <a:r>
              <a:rPr lang="hu-HU" dirty="0" smtClean="0"/>
              <a:t>. 6.35: SF Gilbert, </a:t>
            </a:r>
            <a:r>
              <a:rPr lang="hu-HU" dirty="0" err="1" smtClean="0"/>
              <a:t>Developmental</a:t>
            </a:r>
            <a:r>
              <a:rPr lang="hu-HU" dirty="0" smtClean="0"/>
              <a:t> </a:t>
            </a:r>
            <a:r>
              <a:rPr lang="hu-HU" dirty="0" err="1" smtClean="0"/>
              <a:t>biology</a:t>
            </a:r>
            <a:r>
              <a:rPr lang="hu-HU" dirty="0" smtClean="0"/>
              <a:t>, </a:t>
            </a:r>
            <a:r>
              <a:rPr lang="hu-HU" dirty="0" err="1" smtClean="0"/>
              <a:t>Sinauer</a:t>
            </a:r>
            <a:r>
              <a:rPr lang="hu-HU" dirty="0" smtClean="0"/>
              <a:t>, 2010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http://scienceblogs.com/pharyngula/2006/09/30/hox-complexity/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links</a:t>
            </a:r>
            <a:r>
              <a:rPr lang="hu-HU" dirty="0" smtClean="0"/>
              <a:t>: </a:t>
            </a:r>
            <a:r>
              <a:rPr lang="hu-HU" dirty="0" err="1" smtClean="0"/>
              <a:t>Wolpert-Tickle</a:t>
            </a:r>
            <a:r>
              <a:rPr lang="hu-HU" dirty="0" smtClean="0"/>
              <a:t>: </a:t>
            </a:r>
            <a:r>
              <a:rPr lang="hu-HU" dirty="0" err="1" smtClean="0"/>
              <a:t>Principles</a:t>
            </a:r>
            <a:r>
              <a:rPr lang="hu-HU" dirty="0" smtClean="0"/>
              <a:t> of </a:t>
            </a:r>
            <a:r>
              <a:rPr lang="hu-HU" dirty="0" err="1" smtClean="0"/>
              <a:t>development</a:t>
            </a:r>
            <a:r>
              <a:rPr lang="hu-HU" dirty="0" smtClean="0"/>
              <a:t>, OUP, 2011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Fig.2.5: WJ </a:t>
            </a:r>
            <a:r>
              <a:rPr lang="hu-HU" dirty="0" err="1" smtClean="0"/>
              <a:t>Gehring</a:t>
            </a:r>
            <a:r>
              <a:rPr lang="hu-HU" dirty="0" smtClean="0"/>
              <a:t>, Master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genes</a:t>
            </a:r>
            <a:r>
              <a:rPr lang="hu-HU" dirty="0" smtClean="0"/>
              <a:t> in </a:t>
            </a:r>
            <a:r>
              <a:rPr lang="hu-HU" dirty="0" err="1" smtClean="0"/>
              <a:t>development</a:t>
            </a:r>
            <a:r>
              <a:rPr lang="hu-HU" dirty="0" smtClean="0"/>
              <a:t> and </a:t>
            </a:r>
            <a:r>
              <a:rPr lang="hu-HU" dirty="0" err="1" smtClean="0"/>
              <a:t>evolution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homeobox</a:t>
            </a:r>
            <a:r>
              <a:rPr lang="hu-HU" dirty="0" smtClean="0"/>
              <a:t> story, YUP, 1998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4F2F1-5498-4CD9-9B03-1AE4B5FB5E3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F702F-5F3A-4276-8854-A4D91A137E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3B5D-F35D-4BFD-900A-94D8EA1903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01865-50ED-438D-BC76-EFA238E370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1842-0A05-483F-821C-ECCCDB1DEA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106E-BE93-4349-834F-55D06700B2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4CBE9-C514-41E2-8324-1618CE0C06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8D05A-B103-41EE-B229-CF2F579BC8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3814D-5A8C-4826-8363-7A2E5FBB6D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4C3F0-807A-49B6-BD20-E09F0A97F7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CF320-713F-4687-9239-454C0DB45C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1A9D-D829-4B75-8511-5B42CF4B19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357622D5-E5D0-4E93-BF88-BBB8B9F323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8" descr="RoBil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90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0717" y="5293210"/>
            <a:ext cx="3006725" cy="935384"/>
          </a:xfrm>
          <a:solidFill>
            <a:schemeClr val="accent1">
              <a:alpha val="32000"/>
            </a:schemeClr>
          </a:solidFill>
        </p:spPr>
        <p:txBody>
          <a:bodyPr/>
          <a:lstStyle/>
          <a:p>
            <a:pPr eaLnBrk="1" hangingPunct="1"/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dr. Attila Magyar</a:t>
            </a:r>
          </a:p>
          <a:p>
            <a:pPr>
              <a:spcBef>
                <a:spcPct val="50000"/>
              </a:spcBef>
            </a:pP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28.11.2017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-15875"/>
            <a:ext cx="4608513" cy="647700"/>
            <a:chOff x="0" y="0"/>
            <a:chExt cx="2903" cy="408"/>
          </a:xfrm>
        </p:grpSpPr>
        <p:grpSp>
          <p:nvGrpSpPr>
            <p:cNvPr id="3" name="Csoportba foglalás 8"/>
            <p:cNvGrpSpPr>
              <a:grpSpLocks/>
            </p:cNvGrpSpPr>
            <p:nvPr/>
          </p:nvGrpSpPr>
          <p:grpSpPr bwMode="auto">
            <a:xfrm>
              <a:off x="0" y="0"/>
              <a:ext cx="975" cy="408"/>
              <a:chOff x="0" y="0"/>
              <a:chExt cx="1548363" cy="648370"/>
            </a:xfrm>
          </p:grpSpPr>
          <p:pic>
            <p:nvPicPr>
              <p:cNvPr id="208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Csoportba foglalás 10"/>
            <p:cNvGrpSpPr>
              <a:grpSpLocks/>
            </p:cNvGrpSpPr>
            <p:nvPr/>
          </p:nvGrpSpPr>
          <p:grpSpPr bwMode="auto">
            <a:xfrm>
              <a:off x="978" y="0"/>
              <a:ext cx="975" cy="408"/>
              <a:chOff x="0" y="0"/>
              <a:chExt cx="1548363" cy="648370"/>
            </a:xfrm>
          </p:grpSpPr>
          <p:pic>
            <p:nvPicPr>
              <p:cNvPr id="208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Csoportba foglalás 13"/>
            <p:cNvGrpSpPr>
              <a:grpSpLocks/>
            </p:cNvGrpSpPr>
            <p:nvPr/>
          </p:nvGrpSpPr>
          <p:grpSpPr bwMode="auto">
            <a:xfrm>
              <a:off x="1927" y="0"/>
              <a:ext cx="976" cy="408"/>
              <a:chOff x="0" y="0"/>
              <a:chExt cx="1548363" cy="648370"/>
            </a:xfrm>
          </p:grpSpPr>
          <p:pic>
            <p:nvPicPr>
              <p:cNvPr id="208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572000" y="-15875"/>
            <a:ext cx="4576763" cy="636563"/>
            <a:chOff x="2880" y="-10"/>
            <a:chExt cx="2883" cy="413"/>
          </a:xfrm>
        </p:grpSpPr>
        <p:grpSp>
          <p:nvGrpSpPr>
            <p:cNvPr id="7" name="Csoportba foglalás 18"/>
            <p:cNvGrpSpPr>
              <a:grpSpLocks/>
            </p:cNvGrpSpPr>
            <p:nvPr/>
          </p:nvGrpSpPr>
          <p:grpSpPr bwMode="auto">
            <a:xfrm>
              <a:off x="2880" y="-10"/>
              <a:ext cx="1001" cy="413"/>
              <a:chOff x="4491318" y="-16048"/>
              <a:chExt cx="1588943" cy="655878"/>
            </a:xfrm>
          </p:grpSpPr>
          <p:pic>
            <p:nvPicPr>
              <p:cNvPr id="208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491318" y="-16048"/>
                <a:ext cx="809376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Csoportba foglalás 19"/>
            <p:cNvGrpSpPr>
              <a:grpSpLocks/>
            </p:cNvGrpSpPr>
            <p:nvPr/>
          </p:nvGrpSpPr>
          <p:grpSpPr bwMode="auto">
            <a:xfrm>
              <a:off x="3866" y="-10"/>
              <a:ext cx="950" cy="413"/>
              <a:chOff x="4572000" y="-16048"/>
              <a:chExt cx="1508261" cy="655878"/>
            </a:xfrm>
          </p:grpSpPr>
          <p:pic>
            <p:nvPicPr>
              <p:cNvPr id="207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572000" y="-16048"/>
                <a:ext cx="727712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Csoportba foglalás 22"/>
            <p:cNvGrpSpPr>
              <a:grpSpLocks/>
            </p:cNvGrpSpPr>
            <p:nvPr/>
          </p:nvGrpSpPr>
          <p:grpSpPr bwMode="auto">
            <a:xfrm>
              <a:off x="4813" y="-10"/>
              <a:ext cx="950" cy="413"/>
              <a:chOff x="4572000" y="-16048"/>
              <a:chExt cx="1508261" cy="655878"/>
            </a:xfrm>
          </p:grpSpPr>
          <p:pic>
            <p:nvPicPr>
              <p:cNvPr id="207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572000" y="-16048"/>
                <a:ext cx="727712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Csoportba foglalás 26"/>
          <p:cNvGrpSpPr>
            <a:grpSpLocks/>
          </p:cNvGrpSpPr>
          <p:nvPr/>
        </p:nvGrpSpPr>
        <p:grpSpPr bwMode="auto">
          <a:xfrm rot="10800000">
            <a:off x="4763" y="6210300"/>
            <a:ext cx="9139237" cy="647700"/>
            <a:chOff x="0" y="0"/>
            <a:chExt cx="9139210" cy="648370"/>
          </a:xfrm>
        </p:grpSpPr>
        <p:grpSp>
          <p:nvGrpSpPr>
            <p:cNvPr id="11" name="Csoportba foglalás 8"/>
            <p:cNvGrpSpPr>
              <a:grpSpLocks/>
            </p:cNvGrpSpPr>
            <p:nvPr/>
          </p:nvGrpSpPr>
          <p:grpSpPr bwMode="auto">
            <a:xfrm>
              <a:off x="0" y="0"/>
              <a:ext cx="1548363" cy="648370"/>
              <a:chOff x="0" y="0"/>
              <a:chExt cx="1548363" cy="648370"/>
            </a:xfrm>
          </p:grpSpPr>
          <p:pic>
            <p:nvPicPr>
              <p:cNvPr id="207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Csoportba foglalás 10"/>
            <p:cNvGrpSpPr>
              <a:grpSpLocks/>
            </p:cNvGrpSpPr>
            <p:nvPr/>
          </p:nvGrpSpPr>
          <p:grpSpPr bwMode="auto">
            <a:xfrm>
              <a:off x="1552437" y="0"/>
              <a:ext cx="1548363" cy="648370"/>
              <a:chOff x="0" y="0"/>
              <a:chExt cx="1548363" cy="648370"/>
            </a:xfrm>
          </p:grpSpPr>
          <p:pic>
            <p:nvPicPr>
              <p:cNvPr id="206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Csoportba foglalás 13"/>
            <p:cNvGrpSpPr>
              <a:grpSpLocks/>
            </p:cNvGrpSpPr>
            <p:nvPr/>
          </p:nvGrpSpPr>
          <p:grpSpPr bwMode="auto">
            <a:xfrm>
              <a:off x="3059832" y="0"/>
              <a:ext cx="1548363" cy="648370"/>
              <a:chOff x="0" y="0"/>
              <a:chExt cx="1548363" cy="648370"/>
            </a:xfrm>
          </p:grpSpPr>
          <p:pic>
            <p:nvPicPr>
              <p:cNvPr id="206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Csoportba foglalás 18"/>
            <p:cNvGrpSpPr>
              <a:grpSpLocks/>
            </p:cNvGrpSpPr>
            <p:nvPr/>
          </p:nvGrpSpPr>
          <p:grpSpPr bwMode="auto">
            <a:xfrm>
              <a:off x="4572000" y="0"/>
              <a:ext cx="1579315" cy="648000"/>
              <a:chOff x="4491318" y="0"/>
              <a:chExt cx="1579315" cy="648000"/>
            </a:xfrm>
          </p:grpSpPr>
          <p:pic>
            <p:nvPicPr>
              <p:cNvPr id="206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491318" y="0"/>
                <a:ext cx="799654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Csoportba foglalás 19"/>
            <p:cNvGrpSpPr>
              <a:grpSpLocks/>
            </p:cNvGrpSpPr>
            <p:nvPr/>
          </p:nvGrpSpPr>
          <p:grpSpPr bwMode="auto">
            <a:xfrm>
              <a:off x="6137956" y="0"/>
              <a:ext cx="1498632" cy="648000"/>
              <a:chOff x="4572001" y="0"/>
              <a:chExt cx="1498632" cy="648000"/>
            </a:xfrm>
          </p:grpSpPr>
          <p:pic>
            <p:nvPicPr>
              <p:cNvPr id="2063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572001" y="0"/>
                <a:ext cx="718971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Csoportba foglalás 22"/>
            <p:cNvGrpSpPr>
              <a:grpSpLocks/>
            </p:cNvGrpSpPr>
            <p:nvPr/>
          </p:nvGrpSpPr>
          <p:grpSpPr bwMode="auto">
            <a:xfrm>
              <a:off x="7640578" y="0"/>
              <a:ext cx="1498632" cy="648000"/>
              <a:chOff x="4572001" y="0"/>
              <a:chExt cx="1498632" cy="648000"/>
            </a:xfrm>
          </p:grpSpPr>
          <p:pic>
            <p:nvPicPr>
              <p:cNvPr id="206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4572001" y="0"/>
                <a:ext cx="718971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36538" y="690538"/>
            <a:ext cx="83883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de-DE" sz="1800" b="1" i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Medizinische Embryologie</a:t>
            </a:r>
            <a:r>
              <a:rPr kumimoji="1" lang="hu-HU" sz="1800" b="1" i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</a:t>
            </a:r>
          </a:p>
          <a:p>
            <a:pPr algn="ctr">
              <a:spcBef>
                <a:spcPct val="50000"/>
              </a:spcBef>
            </a:pPr>
            <a:r>
              <a:rPr kumimoji="1" lang="hu-HU" sz="1800" b="1" i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2017-2018, </a:t>
            </a:r>
            <a:r>
              <a:rPr kumimoji="1" lang="hu-HU" sz="1800" b="1" i="1" dirty="0" err="1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Wintersemester</a:t>
            </a:r>
            <a:endParaRPr kumimoji="1" lang="hu-HU" sz="1800" b="1" i="1" dirty="0">
              <a:solidFill>
                <a:srgbClr val="A5002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1520" y="4514363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hu-HU" sz="96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723746" y="2492896"/>
            <a:ext cx="41500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3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Hox </a:t>
            </a:r>
            <a:r>
              <a:rPr lang="hu-HU" sz="36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</a:t>
            </a:r>
            <a:r>
              <a:rPr lang="hu-HU" sz="3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und </a:t>
            </a:r>
            <a:r>
              <a:rPr lang="hu-HU" sz="3600" b="1" dirty="0" err="1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Proteine</a:t>
            </a:r>
            <a:r>
              <a:rPr lang="hu-HU" sz="3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3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  <a:endParaRPr lang="hu-HU" sz="3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4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0" y="3175"/>
          <a:ext cx="9144000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Image" r:id="rId4" imgW="7034921" imgH="5269841" progId="Photoshop.Image.7">
                  <p:embed/>
                </p:oleObj>
              </mc:Choice>
              <mc:Fallback>
                <p:oleObj name="Image" r:id="rId4" imgW="7034921" imgH="5269841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138" y="0"/>
            <a:ext cx="5757862" cy="700088"/>
          </a:xfrm>
        </p:spPr>
        <p:txBody>
          <a:bodyPr/>
          <a:lstStyle/>
          <a:p>
            <a:r>
              <a:rPr lang="hu-HU" sz="2800" b="1" smtClean="0">
                <a:solidFill>
                  <a:srgbClr val="FF0000"/>
                </a:solidFill>
                <a:latin typeface="Arial" charset="0"/>
              </a:rPr>
              <a:t>Die Entdeckung der Hox-Gene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0845"/>
            <a:ext cx="9144001" cy="82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51520" y="2492896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Kromosome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der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Drosi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enthält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Hox-Gene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in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einer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Gruppe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cluster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3’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Ende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der DNS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nach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links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5’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Ende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nach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rechts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Verkürzungen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der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Gene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lab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Labial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-pb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proboscis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-Dfd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deformed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-Scr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 sex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combs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reduced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Ant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antennapedia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-Ubx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ultrabithorax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abd-A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und –B: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abdominal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-A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oder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-B</a:t>
            </a:r>
          </a:p>
          <a:p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r>
              <a:rPr lang="hu-HU" sz="1800" dirty="0" err="1" smtClean="0"/>
              <a:t>Graue</a:t>
            </a:r>
            <a:r>
              <a:rPr lang="hu-HU" sz="1800" dirty="0" smtClean="0"/>
              <a:t> </a:t>
            </a:r>
            <a:r>
              <a:rPr lang="hu-HU" sz="1800" dirty="0" err="1" smtClean="0"/>
              <a:t>Gene</a:t>
            </a:r>
            <a:r>
              <a:rPr lang="hu-HU" sz="1800" dirty="0" smtClean="0"/>
              <a:t> </a:t>
            </a:r>
            <a:r>
              <a:rPr lang="hu-HU" sz="1800" dirty="0" err="1" smtClean="0"/>
              <a:t>liegen</a:t>
            </a:r>
            <a:r>
              <a:rPr lang="hu-HU" sz="1800" dirty="0" smtClean="0"/>
              <a:t> </a:t>
            </a:r>
            <a:r>
              <a:rPr lang="hu-HU" sz="1800" dirty="0" err="1" smtClean="0"/>
              <a:t>im</a:t>
            </a:r>
            <a:r>
              <a:rPr lang="hu-HU" sz="1800" dirty="0" smtClean="0"/>
              <a:t> </a:t>
            </a:r>
            <a:r>
              <a:rPr lang="hu-HU" sz="1800" dirty="0" err="1" smtClean="0"/>
              <a:t>Cluster</a:t>
            </a:r>
            <a:r>
              <a:rPr lang="hu-HU" sz="1800" dirty="0" smtClean="0"/>
              <a:t> </a:t>
            </a:r>
            <a:r>
              <a:rPr lang="hu-HU" sz="1800" dirty="0" err="1" smtClean="0"/>
              <a:t>aber</a:t>
            </a:r>
            <a:r>
              <a:rPr lang="hu-HU" sz="1800" dirty="0" smtClean="0"/>
              <a:t> </a:t>
            </a:r>
            <a:r>
              <a:rPr lang="hu-HU" sz="1800" dirty="0" err="1" smtClean="0"/>
              <a:t>sind</a:t>
            </a:r>
            <a:r>
              <a:rPr lang="hu-HU" sz="1800" dirty="0" smtClean="0"/>
              <a:t> </a:t>
            </a:r>
            <a:r>
              <a:rPr lang="hu-HU" sz="1800" dirty="0" err="1" smtClean="0"/>
              <a:t>keine</a:t>
            </a:r>
            <a:r>
              <a:rPr lang="hu-HU" sz="1800" dirty="0" smtClean="0"/>
              <a:t> Hox </a:t>
            </a:r>
            <a:r>
              <a:rPr lang="hu-HU" sz="1800" dirty="0" err="1" smtClean="0"/>
              <a:t>Gene</a:t>
            </a:r>
            <a:r>
              <a:rPr lang="hu-HU" sz="1800" dirty="0" smtClean="0"/>
              <a:t>.</a:t>
            </a:r>
            <a:endParaRPr lang="hu-HU" sz="1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18864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latin typeface="Arial" pitchFamily="34" charset="0"/>
                <a:cs typeface="Arial" pitchFamily="34" charset="0"/>
              </a:rPr>
              <a:t>Hox-Gene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Cluster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in der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Drosi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604448" y="1124744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5’</a:t>
            </a:r>
            <a:endParaRPr lang="de-DE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87624" y="1124744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3’</a:t>
            </a: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731168"/>
          </a:xfrm>
        </p:spPr>
        <p:txBody>
          <a:bodyPr/>
          <a:lstStyle/>
          <a:p>
            <a:r>
              <a:rPr lang="hu-HU" sz="4000" b="1" dirty="0" err="1" smtClean="0">
                <a:latin typeface="Arial" pitchFamily="34" charset="0"/>
                <a:cs typeface="Arial" pitchFamily="34" charset="0"/>
              </a:rPr>
              <a:t>Aufgaben</a:t>
            </a:r>
            <a:r>
              <a:rPr lang="hu-HU" sz="4000" b="1" dirty="0" smtClean="0">
                <a:latin typeface="Arial" pitchFamily="34" charset="0"/>
                <a:cs typeface="Arial" pitchFamily="34" charset="0"/>
              </a:rPr>
              <a:t> der Hox </a:t>
            </a:r>
            <a:r>
              <a:rPr lang="hu-HU" sz="4000" b="1" dirty="0" err="1" smtClean="0">
                <a:latin typeface="Arial" pitchFamily="34" charset="0"/>
                <a:cs typeface="Arial" pitchFamily="34" charset="0"/>
              </a:rPr>
              <a:t>Gene</a:t>
            </a:r>
            <a:endParaRPr lang="hu-HU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 err="1" smtClean="0"/>
              <a:t>Bestimmung</a:t>
            </a:r>
            <a:r>
              <a:rPr lang="hu-HU" sz="2800" dirty="0" smtClean="0"/>
              <a:t> der </a:t>
            </a:r>
            <a:r>
              <a:rPr lang="hu-HU" sz="2800" dirty="0" err="1" smtClean="0"/>
              <a:t>Identität</a:t>
            </a:r>
            <a:r>
              <a:rPr lang="hu-HU" sz="2800" dirty="0" smtClean="0"/>
              <a:t> </a:t>
            </a:r>
            <a:r>
              <a:rPr lang="hu-HU" sz="2800" dirty="0" err="1" smtClean="0"/>
              <a:t>der</a:t>
            </a:r>
            <a:r>
              <a:rPr lang="hu-HU" sz="2800" dirty="0" smtClean="0"/>
              <a:t> </a:t>
            </a:r>
            <a:r>
              <a:rPr lang="hu-HU" sz="2800" dirty="0" err="1" smtClean="0"/>
              <a:t>einzelnen</a:t>
            </a:r>
            <a:r>
              <a:rPr lang="hu-HU" sz="2800" dirty="0" smtClean="0"/>
              <a:t> </a:t>
            </a:r>
            <a:r>
              <a:rPr lang="hu-HU" sz="2800" dirty="0" err="1" smtClean="0"/>
              <a:t>Körpersegmenten</a:t>
            </a:r>
            <a:r>
              <a:rPr lang="hu-HU" sz="2800" dirty="0" smtClean="0"/>
              <a:t> </a:t>
            </a:r>
            <a:r>
              <a:rPr lang="hu-HU" sz="2800" dirty="0" err="1" smtClean="0"/>
              <a:t>entlang</a:t>
            </a:r>
            <a:r>
              <a:rPr lang="hu-HU" sz="2800" dirty="0" smtClean="0"/>
              <a:t> </a:t>
            </a:r>
            <a:r>
              <a:rPr lang="hu-HU" sz="2800" dirty="0" err="1" smtClean="0"/>
              <a:t>der</a:t>
            </a:r>
            <a:r>
              <a:rPr lang="hu-HU" sz="2800" dirty="0" smtClean="0"/>
              <a:t> </a:t>
            </a:r>
            <a:r>
              <a:rPr lang="hu-HU" sz="2800" b="1" dirty="0" err="1" smtClean="0"/>
              <a:t>longitudinaler</a:t>
            </a:r>
            <a:r>
              <a:rPr lang="hu-HU" sz="2800" dirty="0" smtClean="0"/>
              <a:t> </a:t>
            </a:r>
            <a:r>
              <a:rPr lang="hu-HU" sz="2800" dirty="0" err="1" smtClean="0"/>
              <a:t>Achse</a:t>
            </a:r>
            <a:r>
              <a:rPr lang="hu-HU" sz="2800" dirty="0" smtClean="0"/>
              <a:t> (</a:t>
            </a:r>
            <a:r>
              <a:rPr lang="hu-HU" sz="2800" b="1" dirty="0" smtClean="0">
                <a:solidFill>
                  <a:srgbClr val="FF0000"/>
                </a:solidFill>
              </a:rPr>
              <a:t>A-P </a:t>
            </a:r>
            <a:r>
              <a:rPr lang="hu-HU" sz="2800" b="1" dirty="0" err="1" smtClean="0">
                <a:solidFill>
                  <a:srgbClr val="FF0000"/>
                </a:solidFill>
              </a:rPr>
              <a:t>Achse</a:t>
            </a:r>
            <a:r>
              <a:rPr lang="hu-HU" sz="2800" dirty="0" smtClean="0"/>
              <a:t>):</a:t>
            </a:r>
            <a:br>
              <a:rPr lang="hu-HU" sz="2800" dirty="0" smtClean="0"/>
            </a:br>
            <a:r>
              <a:rPr lang="hu-HU" sz="2800" b="1" dirty="0" err="1" smtClean="0"/>
              <a:t>frühe</a:t>
            </a:r>
            <a:r>
              <a:rPr lang="hu-HU" sz="2800" b="1" dirty="0" smtClean="0"/>
              <a:t> Aktion</a:t>
            </a:r>
            <a:r>
              <a:rPr lang="hu-HU" sz="2800" dirty="0" smtClean="0"/>
              <a:t>; </a:t>
            </a:r>
            <a:r>
              <a:rPr lang="hu-HU" sz="2800" dirty="0" err="1" smtClean="0"/>
              <a:t>alle</a:t>
            </a:r>
            <a:r>
              <a:rPr lang="hu-HU" sz="2800" dirty="0" smtClean="0"/>
              <a:t> </a:t>
            </a:r>
            <a:r>
              <a:rPr lang="hu-HU" sz="2800" dirty="0" err="1" smtClean="0"/>
              <a:t>Tiere</a:t>
            </a:r>
            <a:r>
              <a:rPr lang="hu-HU" sz="2800" dirty="0" smtClean="0"/>
              <a:t> (</a:t>
            </a:r>
            <a:r>
              <a:rPr lang="hu-HU" sz="2800" dirty="0" err="1" smtClean="0"/>
              <a:t>wirbellose</a:t>
            </a:r>
            <a:r>
              <a:rPr lang="hu-HU" sz="2800" dirty="0" smtClean="0"/>
              <a:t> </a:t>
            </a:r>
            <a:r>
              <a:rPr lang="hu-HU" sz="2800" dirty="0" err="1" smtClean="0"/>
              <a:t>auch</a:t>
            </a:r>
            <a:r>
              <a:rPr lang="hu-HU" sz="2800" dirty="0" smtClean="0"/>
              <a:t>)</a:t>
            </a:r>
          </a:p>
          <a:p>
            <a:r>
              <a:rPr lang="hu-HU" sz="2800" dirty="0" err="1" smtClean="0"/>
              <a:t>Bestimmung</a:t>
            </a:r>
            <a:r>
              <a:rPr lang="hu-HU" sz="2800" dirty="0" smtClean="0"/>
              <a:t> der </a:t>
            </a:r>
            <a:r>
              <a:rPr lang="hu-HU" sz="2800" dirty="0" err="1" smtClean="0"/>
              <a:t>Identität</a:t>
            </a:r>
            <a:r>
              <a:rPr lang="hu-HU" sz="2800" dirty="0" smtClean="0"/>
              <a:t> </a:t>
            </a:r>
            <a:r>
              <a:rPr lang="hu-HU" sz="2800" dirty="0" err="1" smtClean="0"/>
              <a:t>der</a:t>
            </a:r>
            <a:r>
              <a:rPr lang="hu-HU" sz="2800" dirty="0" smtClean="0"/>
              <a:t> </a:t>
            </a:r>
            <a:r>
              <a:rPr lang="hu-HU" sz="2800" b="1" dirty="0" err="1" smtClean="0"/>
              <a:t>ausstülpenden</a:t>
            </a:r>
            <a:r>
              <a:rPr lang="hu-HU" sz="2800" dirty="0" smtClean="0"/>
              <a:t> </a:t>
            </a:r>
            <a:r>
              <a:rPr lang="hu-HU" sz="2800" dirty="0" err="1" smtClean="0"/>
              <a:t>Körperanteilen</a:t>
            </a:r>
            <a:r>
              <a:rPr lang="hu-HU" sz="2800" dirty="0" smtClean="0"/>
              <a:t>, </a:t>
            </a:r>
            <a:r>
              <a:rPr lang="hu-HU" sz="2800" dirty="0" err="1" smtClean="0"/>
              <a:t>wie</a:t>
            </a:r>
            <a:r>
              <a:rPr lang="hu-HU" sz="2800" dirty="0" smtClean="0"/>
              <a:t> </a:t>
            </a:r>
            <a:r>
              <a:rPr lang="hu-HU" sz="2800" dirty="0" err="1" smtClean="0"/>
              <a:t>Extremitäten</a:t>
            </a:r>
            <a:r>
              <a:rPr lang="hu-HU" sz="2800" dirty="0" smtClean="0"/>
              <a:t>, </a:t>
            </a:r>
            <a:r>
              <a:rPr lang="hu-HU" sz="2800" dirty="0" err="1" smtClean="0"/>
              <a:t>Penis</a:t>
            </a:r>
            <a:r>
              <a:rPr lang="hu-HU" sz="2800" dirty="0" smtClean="0"/>
              <a:t>: </a:t>
            </a:r>
            <a:br>
              <a:rPr lang="hu-HU" sz="2800" dirty="0" smtClean="0"/>
            </a:br>
            <a:r>
              <a:rPr lang="hu-HU" sz="2800" b="1" dirty="0" err="1" smtClean="0"/>
              <a:t>späte</a:t>
            </a:r>
            <a:r>
              <a:rPr lang="hu-HU" sz="2800" b="1" dirty="0" smtClean="0"/>
              <a:t> Aktion</a:t>
            </a:r>
            <a:r>
              <a:rPr lang="hu-HU" sz="2800" dirty="0" smtClean="0"/>
              <a:t> (</a:t>
            </a:r>
            <a:r>
              <a:rPr lang="hu-HU" sz="2800" dirty="0" err="1" smtClean="0"/>
              <a:t>Wirbeltiere</a:t>
            </a:r>
            <a:r>
              <a:rPr lang="hu-HU" sz="2800" dirty="0" smtClean="0"/>
              <a:t>); </a:t>
            </a:r>
            <a:r>
              <a:rPr lang="hu-HU" sz="2800" dirty="0" err="1" smtClean="0"/>
              <a:t>nur</a:t>
            </a:r>
            <a:r>
              <a:rPr lang="hu-HU" sz="2800" dirty="0" smtClean="0"/>
              <a:t> </a:t>
            </a:r>
            <a:r>
              <a:rPr lang="hu-HU" sz="2800" dirty="0" err="1" smtClean="0"/>
              <a:t>bestimmte</a:t>
            </a:r>
            <a:r>
              <a:rPr lang="hu-HU" sz="2800" dirty="0" smtClean="0"/>
              <a:t> </a:t>
            </a:r>
            <a:r>
              <a:rPr lang="hu-HU" sz="2800" dirty="0" err="1" smtClean="0"/>
              <a:t>Hox-cluster</a:t>
            </a:r>
            <a:r>
              <a:rPr lang="hu-HU" sz="2800" dirty="0" smtClean="0"/>
              <a:t> </a:t>
            </a:r>
            <a:r>
              <a:rPr lang="hu-HU" sz="2800" dirty="0" err="1" smtClean="0"/>
              <a:t>nehmen</a:t>
            </a:r>
            <a:r>
              <a:rPr lang="hu-HU" sz="2800" dirty="0" smtClean="0"/>
              <a:t> </a:t>
            </a:r>
            <a:r>
              <a:rPr lang="hu-HU" sz="2800" dirty="0" err="1" smtClean="0"/>
              <a:t>darin</a:t>
            </a:r>
            <a:r>
              <a:rPr lang="hu-HU" sz="2800" dirty="0" smtClean="0"/>
              <a:t> </a:t>
            </a:r>
            <a:r>
              <a:rPr lang="hu-HU" sz="2800" dirty="0" err="1" smtClean="0"/>
              <a:t>Teil</a:t>
            </a:r>
            <a:r>
              <a:rPr lang="hu-HU" sz="2800" dirty="0" smtClean="0"/>
              <a:t> (</a:t>
            </a:r>
            <a:r>
              <a:rPr lang="hu-HU" sz="2800" dirty="0" err="1" smtClean="0"/>
              <a:t>HoxD</a:t>
            </a:r>
            <a:r>
              <a:rPr lang="hu-HU" sz="2800" dirty="0" smtClean="0"/>
              <a:t>: </a:t>
            </a:r>
            <a:r>
              <a:rPr lang="hu-HU" sz="2800" dirty="0" err="1" smtClean="0"/>
              <a:t>Extremität</a:t>
            </a:r>
            <a:r>
              <a:rPr lang="hu-HU" sz="2800" dirty="0" smtClean="0"/>
              <a:t>, </a:t>
            </a:r>
            <a:r>
              <a:rPr lang="hu-HU" sz="2800" dirty="0" err="1" smtClean="0"/>
              <a:t>HoxC</a:t>
            </a:r>
            <a:r>
              <a:rPr lang="hu-HU" sz="2800" dirty="0" smtClean="0"/>
              <a:t>: </a:t>
            </a:r>
            <a:r>
              <a:rPr lang="hu-HU" sz="2800" dirty="0" err="1" smtClean="0"/>
              <a:t>Haarbildung</a:t>
            </a:r>
            <a:r>
              <a:rPr lang="hu-HU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66775"/>
            <a:ext cx="8126066" cy="407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611560" y="52292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Markierungen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die </a:t>
            </a:r>
            <a:r>
              <a:rPr lang="hu-HU" dirty="0" err="1" smtClean="0"/>
              <a:t>Segmenten</a:t>
            </a:r>
            <a:r>
              <a:rPr lang="hu-HU" dirty="0" smtClean="0"/>
              <a:t> (</a:t>
            </a:r>
            <a:r>
              <a:rPr lang="hu-HU" dirty="0" err="1" smtClean="0"/>
              <a:t>mandibular</a:t>
            </a:r>
            <a:r>
              <a:rPr lang="hu-HU" dirty="0" smtClean="0"/>
              <a:t>, </a:t>
            </a:r>
            <a:r>
              <a:rPr lang="hu-HU" dirty="0" err="1" smtClean="0"/>
              <a:t>maxillar</a:t>
            </a:r>
            <a:r>
              <a:rPr lang="hu-HU" dirty="0" smtClean="0"/>
              <a:t>, </a:t>
            </a:r>
            <a:r>
              <a:rPr lang="hu-HU" dirty="0" err="1" smtClean="0"/>
              <a:t>labial</a:t>
            </a:r>
            <a:r>
              <a:rPr lang="hu-HU" dirty="0" smtClean="0"/>
              <a:t>, </a:t>
            </a:r>
            <a:r>
              <a:rPr lang="hu-HU" dirty="0" err="1" smtClean="0"/>
              <a:t>thorakal</a:t>
            </a:r>
            <a:r>
              <a:rPr lang="hu-HU" dirty="0" smtClean="0"/>
              <a:t> 1, </a:t>
            </a:r>
            <a:r>
              <a:rPr lang="hu-HU" dirty="0" err="1" smtClean="0"/>
              <a:t>thorakal</a:t>
            </a:r>
            <a:r>
              <a:rPr lang="hu-HU" dirty="0" smtClean="0"/>
              <a:t> 2, </a:t>
            </a:r>
            <a:r>
              <a:rPr lang="hu-HU" dirty="0" err="1" smtClean="0"/>
              <a:t>thorakal</a:t>
            </a:r>
            <a:r>
              <a:rPr lang="hu-HU" dirty="0" smtClean="0"/>
              <a:t> 3, </a:t>
            </a:r>
            <a:r>
              <a:rPr lang="hu-HU" dirty="0" err="1" smtClean="0"/>
              <a:t>abdominal</a:t>
            </a:r>
            <a:r>
              <a:rPr lang="hu-HU" dirty="0" smtClean="0"/>
              <a:t> 1,…. </a:t>
            </a:r>
            <a:r>
              <a:rPr lang="hu-HU" dirty="0" err="1" smtClean="0"/>
              <a:t>abdominal</a:t>
            </a:r>
            <a:r>
              <a:rPr lang="hu-HU" dirty="0" smtClean="0"/>
              <a:t> 9)</a:t>
            </a:r>
            <a:endParaRPr lang="de-DE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2492896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anterior</a:t>
            </a:r>
            <a:endParaRPr lang="de-DE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316416" y="2420888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posterior</a:t>
            </a:r>
            <a:endParaRPr lang="de-DE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7544" y="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Körperaufbau</a:t>
            </a:r>
            <a:r>
              <a:rPr lang="hu-HU" dirty="0" smtClean="0"/>
              <a:t> der </a:t>
            </a:r>
            <a:r>
              <a:rPr lang="hu-HU" dirty="0" err="1" smtClean="0"/>
              <a:t>Drosi-Larve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66775"/>
            <a:ext cx="8126066" cy="407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26285"/>
            <a:ext cx="9144001" cy="82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nyíllal 6"/>
          <p:cNvCxnSpPr/>
          <p:nvPr/>
        </p:nvCxnSpPr>
        <p:spPr bwMode="auto">
          <a:xfrm flipH="1" flipV="1">
            <a:off x="1403648" y="3573016"/>
            <a:ext cx="432048" cy="28083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Egyenes összekötő nyíllal 7"/>
          <p:cNvCxnSpPr/>
          <p:nvPr/>
        </p:nvCxnSpPr>
        <p:spPr bwMode="auto">
          <a:xfrm flipH="1" flipV="1">
            <a:off x="1907704" y="3717032"/>
            <a:ext cx="2232248" cy="26642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Egyenes összekötő nyíllal 10"/>
          <p:cNvCxnSpPr/>
          <p:nvPr/>
        </p:nvCxnSpPr>
        <p:spPr bwMode="auto">
          <a:xfrm flipH="1" flipV="1">
            <a:off x="4139952" y="4221088"/>
            <a:ext cx="2592288" cy="216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Egyenes összekötő nyíllal 14"/>
          <p:cNvCxnSpPr/>
          <p:nvPr/>
        </p:nvCxnSpPr>
        <p:spPr bwMode="auto">
          <a:xfrm flipH="1" flipV="1">
            <a:off x="5436096" y="4149080"/>
            <a:ext cx="2376264" cy="22322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gyenes összekötő nyíllal 18"/>
          <p:cNvCxnSpPr/>
          <p:nvPr/>
        </p:nvCxnSpPr>
        <p:spPr bwMode="auto">
          <a:xfrm flipH="1" flipV="1">
            <a:off x="2339752" y="3645024"/>
            <a:ext cx="2376264" cy="27363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Egyenes összekötő nyíllal 20"/>
          <p:cNvCxnSpPr/>
          <p:nvPr/>
        </p:nvCxnSpPr>
        <p:spPr bwMode="auto">
          <a:xfrm flipH="1" flipV="1">
            <a:off x="7596336" y="3717032"/>
            <a:ext cx="1008112" cy="26642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FF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Szövegdoboz 2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latin typeface="Arial" pitchFamily="34" charset="0"/>
                <a:cs typeface="Arial" pitchFamily="34" charset="0"/>
              </a:rPr>
              <a:t>Expression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der Hox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Gene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entlang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der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AP-Körperachse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in der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Drosi-Larve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0" y="2492896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anterior</a:t>
            </a:r>
            <a:endParaRPr lang="de-DE" sz="14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8316416" y="2420888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posterior</a:t>
            </a:r>
            <a:endParaRPr lang="de-DE" sz="14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008776" y="64222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3’</a:t>
            </a:r>
            <a:endParaRPr lang="de-DE" sz="14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8892480" y="64222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5’</a:t>
            </a:r>
            <a:endParaRPr lang="de-DE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Hox_drosoph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167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6516216" y="548680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Expression</a:t>
            </a:r>
            <a:r>
              <a:rPr lang="hu-HU" dirty="0" smtClean="0"/>
              <a:t> der Hox </a:t>
            </a:r>
            <a:r>
              <a:rPr lang="hu-HU" dirty="0" err="1" smtClean="0"/>
              <a:t>Gene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adulten</a:t>
            </a:r>
            <a:r>
              <a:rPr lang="hu-HU" dirty="0" smtClean="0"/>
              <a:t> </a:t>
            </a:r>
            <a:r>
              <a:rPr lang="hu-HU" dirty="0" err="1" smtClean="0"/>
              <a:t>Drosi</a:t>
            </a:r>
            <a:endParaRPr lang="hu-HU" dirty="0" smtClean="0"/>
          </a:p>
          <a:p>
            <a:r>
              <a:rPr lang="hu-HU" dirty="0" err="1" smtClean="0"/>
              <a:t>entspricht</a:t>
            </a:r>
            <a:r>
              <a:rPr lang="hu-HU" dirty="0" smtClean="0"/>
              <a:t> der </a:t>
            </a:r>
            <a:r>
              <a:rPr lang="hu-HU" dirty="0" err="1" smtClean="0"/>
              <a:t>Lage</a:t>
            </a:r>
            <a:r>
              <a:rPr lang="hu-HU" dirty="0" smtClean="0"/>
              <a:t> </a:t>
            </a:r>
            <a:r>
              <a:rPr lang="hu-HU" dirty="0" err="1" smtClean="0"/>
              <a:t>der</a:t>
            </a:r>
            <a:r>
              <a:rPr lang="hu-HU" dirty="0" smtClean="0"/>
              <a:t> </a:t>
            </a:r>
            <a:r>
              <a:rPr lang="hu-HU" dirty="0" err="1" smtClean="0"/>
              <a:t>einzelnen</a:t>
            </a:r>
            <a:r>
              <a:rPr lang="hu-HU" dirty="0" smtClean="0"/>
              <a:t> </a:t>
            </a:r>
            <a:r>
              <a:rPr lang="hu-HU" dirty="0" err="1" smtClean="0"/>
              <a:t>Gene</a:t>
            </a:r>
            <a:r>
              <a:rPr lang="hu-HU" dirty="0" smtClean="0"/>
              <a:t> in </a:t>
            </a:r>
            <a:r>
              <a:rPr lang="hu-HU" dirty="0" err="1" smtClean="0"/>
              <a:t>Hox-Gene</a:t>
            </a:r>
            <a:r>
              <a:rPr lang="hu-HU" dirty="0" smtClean="0"/>
              <a:t> </a:t>
            </a:r>
            <a:r>
              <a:rPr lang="hu-HU" dirty="0" err="1" smtClean="0"/>
              <a:t>Cluster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/>
              <a:t>Kolinearität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smtClean="0"/>
              <a:t>In </a:t>
            </a:r>
            <a:r>
              <a:rPr lang="hu-HU" dirty="0" err="1" smtClean="0"/>
              <a:t>einem</a:t>
            </a:r>
            <a:r>
              <a:rPr lang="hu-HU" dirty="0" smtClean="0"/>
              <a:t> </a:t>
            </a:r>
            <a:r>
              <a:rPr lang="hu-HU" dirty="0" err="1" smtClean="0"/>
              <a:t>Hox-Cluster</a:t>
            </a:r>
            <a:r>
              <a:rPr lang="hu-HU" dirty="0" smtClean="0"/>
              <a:t>, exprimieren </a:t>
            </a:r>
            <a:r>
              <a:rPr lang="hu-HU" dirty="0" err="1" smtClean="0"/>
              <a:t>sich</a:t>
            </a:r>
            <a:r>
              <a:rPr lang="hu-HU" dirty="0" smtClean="0"/>
              <a:t> die 3’ </a:t>
            </a:r>
            <a:r>
              <a:rPr lang="hu-HU" dirty="0" err="1" smtClean="0"/>
              <a:t>Gene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b="1" dirty="0" err="1" smtClean="0">
                <a:solidFill>
                  <a:srgbClr val="C00000"/>
                </a:solidFill>
              </a:rPr>
              <a:t>früher</a:t>
            </a:r>
            <a:r>
              <a:rPr lang="hu-HU" dirty="0" smtClean="0"/>
              <a:t> und </a:t>
            </a:r>
            <a:r>
              <a:rPr lang="hu-HU" dirty="0" err="1" smtClean="0"/>
              <a:t>mehr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C00000"/>
                </a:solidFill>
              </a:rPr>
              <a:t>anterior</a:t>
            </a:r>
            <a:r>
              <a:rPr lang="hu-HU" dirty="0" smtClean="0"/>
              <a:t> (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Embryonalkörper</a:t>
            </a:r>
            <a:r>
              <a:rPr lang="hu-HU" dirty="0" smtClean="0"/>
              <a:t>), </a:t>
            </a:r>
            <a:r>
              <a:rPr lang="hu-HU" dirty="0" err="1" smtClean="0"/>
              <a:t>als</a:t>
            </a:r>
            <a:r>
              <a:rPr lang="hu-HU" dirty="0" smtClean="0"/>
              <a:t> die 5’ </a:t>
            </a:r>
            <a:r>
              <a:rPr lang="hu-HU" dirty="0" err="1" smtClean="0"/>
              <a:t>Gene</a:t>
            </a:r>
            <a:endParaRPr lang="hu-H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0" y="409575"/>
          <a:ext cx="9144000" cy="36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Image" r:id="rId4" imgW="3044958" imgH="1206704" progId="Photoshop.Image.7">
                  <p:embed/>
                </p:oleObj>
              </mc:Choice>
              <mc:Fallback>
                <p:oleObj name="Image" r:id="rId4" imgW="3044958" imgH="1206704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575"/>
                        <a:ext cx="9144000" cy="36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79512" y="5085184"/>
            <a:ext cx="87852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 err="1" smtClean="0"/>
              <a:t>Engrailed</a:t>
            </a:r>
            <a:r>
              <a:rPr lang="hu-HU" sz="2000" dirty="0" smtClean="0"/>
              <a:t> </a:t>
            </a:r>
            <a:r>
              <a:rPr lang="hu-HU" sz="2000" dirty="0"/>
              <a:t>(</a:t>
            </a:r>
            <a:r>
              <a:rPr lang="hu-HU" sz="2000" dirty="0" err="1"/>
              <a:t>hellblau</a:t>
            </a:r>
            <a:r>
              <a:rPr lang="hu-HU" sz="2000" dirty="0"/>
              <a:t>) </a:t>
            </a:r>
            <a:r>
              <a:rPr lang="hu-HU" sz="2000" dirty="0" err="1"/>
              <a:t>für</a:t>
            </a:r>
            <a:r>
              <a:rPr lang="hu-HU" sz="2000" dirty="0"/>
              <a:t> </a:t>
            </a:r>
            <a:r>
              <a:rPr lang="hu-HU" sz="2000" dirty="0" err="1"/>
              <a:t>Segmentgrenze</a:t>
            </a:r>
            <a:r>
              <a:rPr lang="hu-HU" sz="2000" dirty="0"/>
              <a:t>, 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Antennapedia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hu-HU" sz="2000" b="1" dirty="0" err="1">
                <a:solidFill>
                  <a:schemeClr val="accent1">
                    <a:lumMod val="75000"/>
                  </a:schemeClr>
                </a:solidFill>
              </a:rPr>
              <a:t>grün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hu-HU" sz="2000" dirty="0"/>
              <a:t> </a:t>
            </a:r>
            <a:r>
              <a:rPr lang="hu-HU" sz="2000" dirty="0" err="1"/>
              <a:t>für</a:t>
            </a:r>
            <a:r>
              <a:rPr lang="hu-HU" sz="2000" dirty="0"/>
              <a:t> </a:t>
            </a:r>
            <a:r>
              <a:rPr lang="hu-HU" sz="2000" dirty="0" err="1"/>
              <a:t>Thorakalsegmente</a:t>
            </a:r>
            <a:r>
              <a:rPr lang="hu-HU" sz="2000" dirty="0"/>
              <a:t>, </a:t>
            </a:r>
            <a:r>
              <a:rPr lang="hu-HU" sz="2000" b="1" dirty="0" err="1">
                <a:solidFill>
                  <a:srgbClr val="7030A0"/>
                </a:solidFill>
              </a:rPr>
              <a:t>Ultrabithorax</a:t>
            </a:r>
            <a:r>
              <a:rPr lang="hu-HU" sz="2000" b="1" dirty="0">
                <a:solidFill>
                  <a:srgbClr val="7030A0"/>
                </a:solidFill>
              </a:rPr>
              <a:t> (lila) </a:t>
            </a:r>
            <a:r>
              <a:rPr lang="hu-HU" sz="2000" dirty="0" err="1"/>
              <a:t>für</a:t>
            </a:r>
            <a:r>
              <a:rPr lang="hu-HU" sz="2000" dirty="0"/>
              <a:t> </a:t>
            </a:r>
            <a:r>
              <a:rPr lang="hu-HU" sz="2000" dirty="0" err="1"/>
              <a:t>abdominale</a:t>
            </a:r>
            <a:r>
              <a:rPr lang="hu-HU" sz="2000" dirty="0"/>
              <a:t> </a:t>
            </a:r>
            <a:r>
              <a:rPr lang="hu-HU" sz="2000" dirty="0" err="1"/>
              <a:t>Segmente</a:t>
            </a:r>
            <a:r>
              <a:rPr lang="hu-HU" sz="2000" dirty="0"/>
              <a:t> und </a:t>
            </a:r>
            <a:r>
              <a:rPr lang="hu-HU" sz="2000" dirty="0" err="1" smtClean="0"/>
              <a:t>Distal-less</a:t>
            </a:r>
            <a:r>
              <a:rPr lang="hu-HU" sz="2000" dirty="0" smtClean="0"/>
              <a:t> </a:t>
            </a:r>
            <a:r>
              <a:rPr lang="hu-HU" sz="2000" dirty="0"/>
              <a:t>(</a:t>
            </a:r>
            <a:r>
              <a:rPr lang="hu-HU" sz="2000" dirty="0" err="1"/>
              <a:t>rot</a:t>
            </a:r>
            <a:r>
              <a:rPr lang="hu-HU" sz="2000" dirty="0"/>
              <a:t>) </a:t>
            </a:r>
            <a:r>
              <a:rPr lang="hu-HU" sz="2000" dirty="0" err="1"/>
              <a:t>für</a:t>
            </a:r>
            <a:r>
              <a:rPr lang="hu-HU" sz="2000" dirty="0"/>
              <a:t> </a:t>
            </a:r>
            <a:r>
              <a:rPr lang="hu-HU" sz="2000" dirty="0" err="1"/>
              <a:t>Extremitäten</a:t>
            </a:r>
            <a:r>
              <a:rPr lang="hu-HU" sz="2000" dirty="0"/>
              <a:t> </a:t>
            </a:r>
            <a:r>
              <a:rPr lang="hu-HU" sz="2000" dirty="0" err="1"/>
              <a:t>oder</a:t>
            </a:r>
            <a:r>
              <a:rPr lang="hu-HU" sz="2000" dirty="0"/>
              <a:t> </a:t>
            </a:r>
            <a:r>
              <a:rPr lang="hu-HU" sz="2000" dirty="0" err="1" smtClean="0"/>
              <a:t>Analogen</a:t>
            </a:r>
            <a:endParaRPr lang="hu-HU" sz="2000" dirty="0" smtClean="0"/>
          </a:p>
          <a:p>
            <a:pPr>
              <a:spcBef>
                <a:spcPct val="50000"/>
              </a:spcBef>
            </a:pPr>
            <a:r>
              <a:rPr lang="hu-HU" sz="2000" dirty="0" smtClean="0"/>
              <a:t>Hox </a:t>
            </a:r>
            <a:r>
              <a:rPr lang="hu-HU" sz="2000" dirty="0" err="1" smtClean="0"/>
              <a:t>Gene</a:t>
            </a:r>
            <a:r>
              <a:rPr lang="hu-HU" sz="2000" dirty="0" smtClean="0"/>
              <a:t> </a:t>
            </a:r>
            <a:r>
              <a:rPr lang="hu-HU" sz="2000" dirty="0" err="1" smtClean="0"/>
              <a:t>sind</a:t>
            </a:r>
            <a:r>
              <a:rPr lang="hu-HU" sz="2000" dirty="0" smtClean="0"/>
              <a:t> </a:t>
            </a:r>
            <a:r>
              <a:rPr lang="hu-HU" sz="2000" dirty="0" err="1" smtClean="0"/>
              <a:t>färbig</a:t>
            </a:r>
            <a:r>
              <a:rPr lang="hu-HU" sz="2000" dirty="0" smtClean="0"/>
              <a:t> </a:t>
            </a:r>
            <a:r>
              <a:rPr lang="hu-HU" sz="2000" dirty="0" err="1" smtClean="0"/>
              <a:t>markiert</a:t>
            </a:r>
            <a:r>
              <a:rPr lang="hu-HU" sz="2000" dirty="0" smtClean="0"/>
              <a:t>. Für die </a:t>
            </a:r>
            <a:r>
              <a:rPr lang="hu-HU" sz="2000" dirty="0" err="1" smtClean="0"/>
              <a:t>einzelne</a:t>
            </a:r>
            <a:r>
              <a:rPr lang="hu-HU" sz="2000" dirty="0" smtClean="0"/>
              <a:t> </a:t>
            </a:r>
            <a:r>
              <a:rPr lang="hu-HU" sz="2000" dirty="0" err="1" smtClean="0"/>
              <a:t>Segmente</a:t>
            </a:r>
            <a:r>
              <a:rPr lang="hu-HU" sz="2000" dirty="0" smtClean="0"/>
              <a:t>: </a:t>
            </a:r>
            <a:r>
              <a:rPr lang="hu-HU" sz="2000" dirty="0" err="1" smtClean="0"/>
              <a:t>siehe</a:t>
            </a:r>
            <a:r>
              <a:rPr lang="hu-HU" sz="2000" dirty="0" smtClean="0"/>
              <a:t> </a:t>
            </a:r>
            <a:r>
              <a:rPr lang="hu-HU" sz="2000" dirty="0" err="1" smtClean="0"/>
              <a:t>vorige</a:t>
            </a:r>
            <a:r>
              <a:rPr lang="hu-HU" sz="2000" dirty="0" smtClean="0"/>
              <a:t> </a:t>
            </a:r>
            <a:r>
              <a:rPr lang="hu-HU" sz="2000" dirty="0" err="1" smtClean="0"/>
              <a:t>Bilder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41490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AP </a:t>
            </a:r>
            <a:r>
              <a:rPr lang="hu-HU" dirty="0" err="1" smtClean="0"/>
              <a:t>Expression</a:t>
            </a:r>
            <a:r>
              <a:rPr lang="hu-HU" dirty="0" smtClean="0"/>
              <a:t> der </a:t>
            </a:r>
            <a:r>
              <a:rPr lang="hu-HU" dirty="0" err="1" smtClean="0"/>
              <a:t>Hox-Gene</a:t>
            </a:r>
            <a:r>
              <a:rPr lang="hu-HU" dirty="0" smtClean="0"/>
              <a:t>: 4fache </a:t>
            </a:r>
            <a:r>
              <a:rPr lang="hu-HU" dirty="0" err="1" smtClean="0"/>
              <a:t>Immunofluoreszenz-Färbung</a:t>
            </a:r>
            <a:r>
              <a:rPr lang="hu-HU" dirty="0" smtClean="0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http://scienceblogs.com/pharyngula/wp-content/blogs.dir/470/files/2012/04/i-51b0a4c89b6ab5122597e853dfb56069-septuple_hox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153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796851" y="0"/>
          <a:ext cx="45672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2" name="Image" r:id="rId4" imgW="1078903" imgH="1621402" progId="Photoshop.Image.7">
                  <p:embed/>
                </p:oleObj>
              </mc:Choice>
              <mc:Fallback>
                <p:oleObj name="Image" r:id="rId4" imgW="1078903" imgH="1621402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51" y="0"/>
                        <a:ext cx="45672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069" name="Picture 5" descr="Hox_drosophi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119063"/>
            <a:ext cx="334168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796136" y="443711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Die </a:t>
            </a:r>
            <a:r>
              <a:rPr lang="hu-HU" sz="1800" dirty="0" err="1" smtClean="0"/>
              <a:t>Folgen</a:t>
            </a:r>
            <a:r>
              <a:rPr lang="hu-HU" sz="1800" dirty="0" smtClean="0"/>
              <a:t> von </a:t>
            </a:r>
            <a:r>
              <a:rPr lang="hu-HU" sz="1800" b="1" dirty="0" err="1" smtClean="0">
                <a:solidFill>
                  <a:srgbClr val="C00000"/>
                </a:solidFill>
              </a:rPr>
              <a:t>Zerstörung</a:t>
            </a:r>
            <a:r>
              <a:rPr lang="hu-HU" sz="1800" b="1" dirty="0" smtClean="0">
                <a:solidFill>
                  <a:srgbClr val="C00000"/>
                </a:solidFill>
              </a:rPr>
              <a:t> </a:t>
            </a:r>
            <a:r>
              <a:rPr lang="hu-HU" sz="1800" b="1" dirty="0" err="1" smtClean="0">
                <a:solidFill>
                  <a:srgbClr val="C00000"/>
                </a:solidFill>
              </a:rPr>
              <a:t>von</a:t>
            </a:r>
            <a:r>
              <a:rPr lang="hu-HU" sz="1800" b="1" dirty="0" smtClean="0">
                <a:solidFill>
                  <a:srgbClr val="C00000"/>
                </a:solidFill>
              </a:rPr>
              <a:t> </a:t>
            </a:r>
            <a:r>
              <a:rPr lang="hu-HU" sz="1800" b="1" dirty="0" err="1" smtClean="0">
                <a:solidFill>
                  <a:srgbClr val="C00000"/>
                </a:solidFill>
              </a:rPr>
              <a:t>Hox-Gene</a:t>
            </a:r>
            <a:r>
              <a:rPr lang="hu-HU" sz="1800" b="1" dirty="0" smtClean="0">
                <a:solidFill>
                  <a:srgbClr val="C00000"/>
                </a:solidFill>
              </a:rPr>
              <a:t> </a:t>
            </a:r>
            <a:r>
              <a:rPr lang="hu-HU" sz="1800" dirty="0" smtClean="0"/>
              <a:t>(</a:t>
            </a:r>
            <a:r>
              <a:rPr lang="hu-HU" sz="1800" dirty="0" err="1" smtClean="0"/>
              <a:t>Hox-Gene</a:t>
            </a:r>
            <a:r>
              <a:rPr lang="hu-HU" sz="1800" dirty="0" smtClean="0"/>
              <a:t> KO) an der </a:t>
            </a:r>
            <a:r>
              <a:rPr lang="hu-HU" sz="1800" dirty="0" err="1" smtClean="0"/>
              <a:t>Drosi</a:t>
            </a:r>
            <a:r>
              <a:rPr lang="hu-HU" sz="1800" dirty="0" smtClean="0"/>
              <a:t> </a:t>
            </a:r>
            <a:r>
              <a:rPr lang="hu-HU" sz="1800" dirty="0" err="1" smtClean="0"/>
              <a:t>Larve</a:t>
            </a:r>
            <a:r>
              <a:rPr lang="hu-HU" sz="1800" dirty="0" smtClean="0"/>
              <a:t>: </a:t>
            </a:r>
            <a:r>
              <a:rPr lang="hu-HU" sz="1800" dirty="0" err="1" smtClean="0"/>
              <a:t>passiert</a:t>
            </a:r>
            <a:r>
              <a:rPr lang="hu-HU" sz="1800" dirty="0" smtClean="0"/>
              <a:t> NICHTS mit der </a:t>
            </a:r>
            <a:r>
              <a:rPr lang="hu-HU" sz="1800" dirty="0" err="1" smtClean="0"/>
              <a:t>Zahl</a:t>
            </a:r>
            <a:r>
              <a:rPr lang="hu-HU" sz="1800" dirty="0" smtClean="0"/>
              <a:t> </a:t>
            </a:r>
            <a:r>
              <a:rPr lang="hu-HU" sz="1800" dirty="0" err="1" smtClean="0"/>
              <a:t>der</a:t>
            </a:r>
            <a:r>
              <a:rPr lang="hu-HU" sz="1800" dirty="0" smtClean="0"/>
              <a:t> </a:t>
            </a:r>
            <a:r>
              <a:rPr lang="hu-HU" sz="1800" dirty="0" err="1" smtClean="0"/>
              <a:t>Körpersegmente</a:t>
            </a:r>
            <a:r>
              <a:rPr lang="hu-HU" sz="1800" dirty="0" smtClean="0"/>
              <a:t>,  </a:t>
            </a:r>
            <a:r>
              <a:rPr lang="hu-HU" sz="1800" dirty="0" err="1" smtClean="0"/>
              <a:t>sondern</a:t>
            </a:r>
            <a:r>
              <a:rPr lang="hu-HU" sz="1800" dirty="0" smtClean="0"/>
              <a:t> </a:t>
            </a:r>
            <a:r>
              <a:rPr lang="hu-HU" sz="1800" dirty="0" err="1" smtClean="0"/>
              <a:t>bestimmte</a:t>
            </a:r>
            <a:r>
              <a:rPr lang="hu-HU" sz="1800" dirty="0" smtClean="0"/>
              <a:t> </a:t>
            </a:r>
            <a:r>
              <a:rPr lang="hu-HU" sz="1800" dirty="0" err="1" smtClean="0"/>
              <a:t>Segmente</a:t>
            </a:r>
            <a:r>
              <a:rPr lang="hu-HU" sz="1800" dirty="0" smtClean="0"/>
              <a:t>  (</a:t>
            </a:r>
            <a:r>
              <a:rPr lang="hu-HU" sz="1800" dirty="0" err="1" smtClean="0"/>
              <a:t>hier</a:t>
            </a:r>
            <a:r>
              <a:rPr lang="hu-HU" sz="1800" dirty="0" smtClean="0"/>
              <a:t> von T3 </a:t>
            </a:r>
            <a:r>
              <a:rPr lang="hu-HU" sz="1800" dirty="0" err="1" smtClean="0"/>
              <a:t>bis</a:t>
            </a:r>
            <a:r>
              <a:rPr lang="hu-HU" sz="1800" dirty="0" smtClean="0"/>
              <a:t> A9) </a:t>
            </a:r>
            <a:r>
              <a:rPr lang="hu-HU" sz="1800" dirty="0" err="1" smtClean="0"/>
              <a:t>bekommen</a:t>
            </a:r>
            <a:r>
              <a:rPr lang="hu-HU" sz="1800" dirty="0" smtClean="0"/>
              <a:t> </a:t>
            </a:r>
            <a:r>
              <a:rPr lang="hu-HU" sz="1800" dirty="0" err="1" smtClean="0"/>
              <a:t>eine</a:t>
            </a:r>
            <a:r>
              <a:rPr lang="hu-HU" sz="1800" dirty="0" smtClean="0"/>
              <a:t> </a:t>
            </a:r>
            <a:r>
              <a:rPr lang="hu-HU" sz="1800" dirty="0" err="1" smtClean="0"/>
              <a:t>andere</a:t>
            </a:r>
            <a:r>
              <a:rPr lang="hu-HU" sz="1800" dirty="0" smtClean="0"/>
              <a:t> </a:t>
            </a:r>
            <a:r>
              <a:rPr lang="hu-HU" sz="1800" dirty="0" err="1" smtClean="0"/>
              <a:t>Indentität</a:t>
            </a:r>
            <a:endParaRPr lang="hu-HU" sz="1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24128" y="386104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Expressionsgebiete</a:t>
            </a:r>
            <a:r>
              <a:rPr lang="hu-HU" sz="1600" dirty="0" smtClean="0"/>
              <a:t> von Hox </a:t>
            </a:r>
            <a:r>
              <a:rPr lang="hu-HU" sz="1600" dirty="0" err="1" smtClean="0"/>
              <a:t>Gene</a:t>
            </a:r>
            <a:r>
              <a:rPr lang="hu-HU" sz="1600" dirty="0" smtClean="0"/>
              <a:t> in der </a:t>
            </a:r>
            <a:r>
              <a:rPr lang="hu-HU" sz="1600" dirty="0" err="1" smtClean="0"/>
              <a:t>Drosi</a:t>
            </a:r>
            <a:endParaRPr lang="hu-HU" sz="1600" dirty="0"/>
          </a:p>
        </p:txBody>
      </p:sp>
      <p:cxnSp>
        <p:nvCxnSpPr>
          <p:cNvPr id="7" name="Egyenes összekötő nyíllal 6"/>
          <p:cNvCxnSpPr/>
          <p:nvPr/>
        </p:nvCxnSpPr>
        <p:spPr bwMode="auto">
          <a:xfrm flipH="1">
            <a:off x="4739544" y="4752440"/>
            <a:ext cx="108012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Szövegdoboz 10"/>
          <p:cNvSpPr txBox="1"/>
          <p:nvPr/>
        </p:nvSpPr>
        <p:spPr>
          <a:xfrm>
            <a:off x="0" y="2564904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Abkürzungen</a:t>
            </a:r>
            <a:r>
              <a:rPr lang="hu-HU" sz="1200" dirty="0" smtClean="0"/>
              <a:t>: </a:t>
            </a:r>
            <a:br>
              <a:rPr lang="hu-HU" sz="1200" dirty="0" smtClean="0"/>
            </a:br>
            <a:r>
              <a:rPr lang="hu-HU" sz="1200" dirty="0" smtClean="0"/>
              <a:t>T1-T3: </a:t>
            </a:r>
            <a:r>
              <a:rPr lang="hu-HU" sz="1200" dirty="0" err="1" smtClean="0"/>
              <a:t>Thorakalsegmente</a:t>
            </a:r>
            <a:endParaRPr lang="hu-HU" sz="1200" dirty="0" smtClean="0"/>
          </a:p>
          <a:p>
            <a:r>
              <a:rPr lang="hu-HU" sz="1200" dirty="0" smtClean="0"/>
              <a:t>A1-A9: </a:t>
            </a:r>
            <a:r>
              <a:rPr lang="hu-HU" sz="1200" dirty="0" err="1" smtClean="0"/>
              <a:t>Abdominalsegmente</a:t>
            </a:r>
            <a:endParaRPr lang="hu-H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5" descr="koko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6126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0" y="4937125"/>
            <a:ext cx="4679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800" dirty="0" err="1">
                <a:latin typeface="Lucida Sans Unicode" pitchFamily="34" charset="0"/>
              </a:rPr>
              <a:t>Homeotische</a:t>
            </a:r>
            <a:r>
              <a:rPr lang="hu-HU" sz="1800" dirty="0">
                <a:latin typeface="Lucida Sans Unicode" pitchFamily="34" charset="0"/>
              </a:rPr>
              <a:t> </a:t>
            </a:r>
            <a:r>
              <a:rPr lang="hu-HU" sz="1800" dirty="0" err="1">
                <a:latin typeface="Lucida Sans Unicode" pitchFamily="34" charset="0"/>
              </a:rPr>
              <a:t>Mutationen</a:t>
            </a:r>
            <a:r>
              <a:rPr lang="hu-HU" sz="1800" dirty="0">
                <a:latin typeface="Lucida Sans Unicode" pitchFamily="34" charset="0"/>
              </a:rPr>
              <a:t>: William </a:t>
            </a:r>
            <a:r>
              <a:rPr lang="hu-HU" sz="1800" dirty="0" err="1">
                <a:latin typeface="Lucida Sans Unicode" pitchFamily="34" charset="0"/>
              </a:rPr>
              <a:t>Bateson</a:t>
            </a:r>
            <a:r>
              <a:rPr lang="hu-HU" sz="1800" dirty="0">
                <a:latin typeface="Lucida Sans Unicode" pitchFamily="34" charset="0"/>
              </a:rPr>
              <a:t> (1894)</a:t>
            </a:r>
          </a:p>
          <a:p>
            <a:pPr eaLnBrk="0" hangingPunct="0">
              <a:spcBef>
                <a:spcPct val="50000"/>
              </a:spcBef>
            </a:pPr>
            <a:r>
              <a:rPr lang="hu-HU" sz="1800" dirty="0" err="1">
                <a:latin typeface="Lucida Sans Unicode" pitchFamily="34" charset="0"/>
              </a:rPr>
              <a:t>Homoiosis</a:t>
            </a:r>
            <a:r>
              <a:rPr lang="hu-HU" sz="1800" dirty="0">
                <a:latin typeface="Lucida Sans Unicode" pitchFamily="34" charset="0"/>
              </a:rPr>
              <a:t>,  (gr.): </a:t>
            </a:r>
            <a:r>
              <a:rPr lang="hu-HU" sz="1800" dirty="0" err="1">
                <a:latin typeface="Lucida Sans Unicode" pitchFamily="34" charset="0"/>
              </a:rPr>
              <a:t>Assimilation</a:t>
            </a:r>
            <a:r>
              <a:rPr lang="hu-HU" sz="1800" dirty="0">
                <a:latin typeface="Lucida Sans Unicode" pitchFamily="34" charset="0"/>
              </a:rPr>
              <a:t>, </a:t>
            </a:r>
            <a:r>
              <a:rPr lang="hu-HU" sz="1800" dirty="0" err="1">
                <a:latin typeface="Lucida Sans Unicode" pitchFamily="34" charset="0"/>
              </a:rPr>
              <a:t>Anpassung</a:t>
            </a:r>
            <a:r>
              <a:rPr lang="hu-HU" sz="1800" dirty="0">
                <a:latin typeface="Lucida Sans Unicode" pitchFamily="34" charset="0"/>
              </a:rPr>
              <a:t>, </a:t>
            </a:r>
            <a:r>
              <a:rPr lang="en-US" sz="1800" dirty="0">
                <a:latin typeface="Lucida Sans Unicode" pitchFamily="34" charset="0"/>
                <a:cs typeface="Lucida Sans Unicode" pitchFamily="34" charset="0"/>
              </a:rPr>
              <a:t>Ä</a:t>
            </a:r>
            <a:r>
              <a:rPr lang="hu-HU" sz="1800" dirty="0" err="1">
                <a:latin typeface="Lucida Sans Unicode" pitchFamily="34" charset="0"/>
              </a:rPr>
              <a:t>hnlichkeit</a:t>
            </a:r>
            <a:endParaRPr lang="hu-HU" sz="1800" dirty="0">
              <a:latin typeface="Lucida Sans Unicode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hu-HU" sz="1800" dirty="0" err="1">
                <a:latin typeface="Lucida Sans Unicode" pitchFamily="34" charset="0"/>
              </a:rPr>
              <a:t>heute</a:t>
            </a:r>
            <a:r>
              <a:rPr lang="hu-HU" sz="1800" dirty="0">
                <a:latin typeface="Lucida Sans Unicode" pitchFamily="34" charset="0"/>
              </a:rPr>
              <a:t> </a:t>
            </a:r>
            <a:r>
              <a:rPr lang="hu-HU" sz="1800" dirty="0" err="1">
                <a:latin typeface="Lucida Sans Unicode" pitchFamily="34" charset="0"/>
              </a:rPr>
              <a:t>sagt</a:t>
            </a:r>
            <a:r>
              <a:rPr lang="hu-HU" sz="1800" dirty="0">
                <a:latin typeface="Lucida Sans Unicode" pitchFamily="34" charset="0"/>
              </a:rPr>
              <a:t> man </a:t>
            </a:r>
            <a:r>
              <a:rPr lang="hu-HU" sz="1800" dirty="0" err="1" smtClean="0">
                <a:latin typeface="Lucida Sans Unicode" pitchFamily="34" charset="0"/>
              </a:rPr>
              <a:t>eher</a:t>
            </a:r>
            <a:r>
              <a:rPr lang="hu-HU" sz="1800" dirty="0" smtClean="0">
                <a:latin typeface="Lucida Sans Unicode" pitchFamily="34" charset="0"/>
              </a:rPr>
              <a:t> </a:t>
            </a:r>
            <a:r>
              <a:rPr lang="hu-HU" sz="1800" dirty="0" err="1" smtClean="0">
                <a:latin typeface="Lucida Sans Unicode" pitchFamily="34" charset="0"/>
              </a:rPr>
              <a:t>so</a:t>
            </a:r>
            <a:r>
              <a:rPr lang="hu-HU" sz="1800" dirty="0" smtClean="0">
                <a:latin typeface="Lucida Sans Unicode" pitchFamily="34" charset="0"/>
              </a:rPr>
              <a:t>: </a:t>
            </a:r>
            <a:r>
              <a:rPr lang="hu-HU" sz="1800" dirty="0" err="1">
                <a:latin typeface="Lucida Sans Unicode" pitchFamily="34" charset="0"/>
              </a:rPr>
              <a:t>Homeosis</a:t>
            </a:r>
            <a:endParaRPr lang="hu-HU" sz="1800" dirty="0">
              <a:latin typeface="Lucida Sans Unicode" pitchFamily="34" charset="0"/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356100" y="2746375"/>
          <a:ext cx="478790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Image" r:id="rId5" imgW="6996825" imgH="6006349" progId="Photoshop.Image.7">
                  <p:embed/>
                </p:oleObj>
              </mc:Choice>
              <mc:Fallback>
                <p:oleObj name="Image" r:id="rId5" imgW="6996825" imgH="6006349" progId="Photoshop.Image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746375"/>
                        <a:ext cx="4787900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9585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2" name="Szövegdoboz 2"/>
          <p:cNvSpPr txBox="1">
            <a:spLocks noChangeArrowheads="1"/>
          </p:cNvSpPr>
          <p:nvPr/>
        </p:nvSpPr>
        <p:spPr bwMode="auto">
          <a:xfrm>
            <a:off x="0" y="4797152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800" dirty="0">
                <a:latin typeface="Calibri" pitchFamily="34" charset="0"/>
              </a:rPr>
              <a:t>Komplettes </a:t>
            </a:r>
            <a:r>
              <a:rPr lang="hu-HU" sz="1800" dirty="0" err="1">
                <a:latin typeface="Calibri" pitchFamily="34" charset="0"/>
              </a:rPr>
              <a:t>Verloren</a:t>
            </a:r>
            <a:r>
              <a:rPr lang="hu-HU" sz="1800" dirty="0">
                <a:latin typeface="Calibri" pitchFamily="34" charset="0"/>
              </a:rPr>
              <a:t> (KO) von </a:t>
            </a:r>
            <a:r>
              <a:rPr lang="hu-HU" sz="1800" dirty="0" err="1">
                <a:latin typeface="Calibri" pitchFamily="34" charset="0"/>
              </a:rPr>
              <a:t>dem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ganzen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Bithorax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smtClean="0">
                <a:latin typeface="Calibri" pitchFamily="34" charset="0"/>
              </a:rPr>
              <a:t>Komplex (</a:t>
            </a:r>
            <a:r>
              <a:rPr lang="hu-HU" sz="1800" dirty="0" err="1" smtClean="0">
                <a:latin typeface="Calibri" pitchFamily="34" charset="0"/>
              </a:rPr>
              <a:t>Larve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gezeigt</a:t>
            </a:r>
            <a:r>
              <a:rPr lang="hu-HU" sz="1800" dirty="0" smtClean="0">
                <a:latin typeface="Calibri" pitchFamily="34" charset="0"/>
              </a:rPr>
              <a:t>): </a:t>
            </a:r>
          </a:p>
          <a:p>
            <a:r>
              <a:rPr lang="hu-HU" sz="1800" dirty="0" err="1" smtClean="0">
                <a:latin typeface="Calibri" pitchFamily="34" charset="0"/>
              </a:rPr>
              <a:t>alle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caudale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Körpersegmente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umwandeln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zum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Segment</a:t>
            </a:r>
            <a:r>
              <a:rPr lang="hu-HU" sz="1800" dirty="0">
                <a:latin typeface="Calibri" pitchFamily="34" charset="0"/>
              </a:rPr>
              <a:t> T2. </a:t>
            </a:r>
            <a:endParaRPr lang="hu-HU" sz="1800" dirty="0" smtClean="0">
              <a:latin typeface="Calibri" pitchFamily="34" charset="0"/>
            </a:endParaRPr>
          </a:p>
          <a:p>
            <a:r>
              <a:rPr lang="hu-HU" sz="1800" dirty="0" smtClean="0">
                <a:latin typeface="Calibri" pitchFamily="34" charset="0"/>
              </a:rPr>
              <a:t>Für </a:t>
            </a:r>
            <a:r>
              <a:rPr lang="hu-HU" sz="1800" dirty="0">
                <a:latin typeface="Calibri" pitchFamily="34" charset="0"/>
              </a:rPr>
              <a:t>die </a:t>
            </a:r>
            <a:r>
              <a:rPr lang="hu-HU" sz="1800" dirty="0" err="1" smtClean="0">
                <a:latin typeface="Calibri" pitchFamily="34" charset="0"/>
              </a:rPr>
              <a:t>kaudalen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Segmenten</a:t>
            </a:r>
            <a:r>
              <a:rPr lang="hu-HU" sz="1800" dirty="0" smtClean="0">
                <a:latin typeface="Calibri" pitchFamily="34" charset="0"/>
              </a:rPr>
              <a:t> (von T3 an) </a:t>
            </a:r>
            <a:r>
              <a:rPr lang="hu-HU" sz="1800" dirty="0" err="1" smtClean="0">
                <a:latin typeface="Calibri" pitchFamily="34" charset="0"/>
              </a:rPr>
              <a:t>typische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Haarchengürtel</a:t>
            </a:r>
            <a:r>
              <a:rPr lang="hu-HU" sz="1800" dirty="0" smtClean="0">
                <a:latin typeface="Calibri" pitchFamily="34" charset="0"/>
              </a:rPr>
              <a:t> (</a:t>
            </a:r>
            <a:r>
              <a:rPr lang="hu-HU" sz="1800" dirty="0" err="1" smtClean="0">
                <a:latin typeface="Calibri" pitchFamily="34" charset="0"/>
              </a:rPr>
              <a:t>rote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Pfeile</a:t>
            </a:r>
            <a:r>
              <a:rPr lang="hu-HU" sz="1800" dirty="0" smtClean="0">
                <a:latin typeface="Calibri" pitchFamily="34" charset="0"/>
              </a:rPr>
              <a:t>) </a:t>
            </a:r>
            <a:r>
              <a:rPr lang="hu-HU" sz="1800" dirty="0" err="1" smtClean="0">
                <a:latin typeface="Calibri" pitchFamily="34" charset="0"/>
              </a:rPr>
              <a:t>fehlt</a:t>
            </a:r>
            <a:r>
              <a:rPr lang="hu-HU" sz="1800" dirty="0" smtClean="0">
                <a:latin typeface="Calibri" pitchFamily="34" charset="0"/>
              </a:rPr>
              <a:t>, </a:t>
            </a:r>
            <a:r>
              <a:rPr lang="hu-HU" sz="1800" dirty="0">
                <a:latin typeface="Calibri" pitchFamily="34" charset="0"/>
              </a:rPr>
              <a:t>die </a:t>
            </a:r>
            <a:r>
              <a:rPr lang="hu-HU" sz="1800" dirty="0" err="1">
                <a:latin typeface="Calibri" pitchFamily="34" charset="0"/>
              </a:rPr>
              <a:t>für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T-Segmente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spezifische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ventrale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Grube</a:t>
            </a:r>
            <a:r>
              <a:rPr lang="hu-HU" sz="1800" dirty="0">
                <a:latin typeface="Calibri" pitchFamily="34" charset="0"/>
              </a:rPr>
              <a:t> (</a:t>
            </a:r>
            <a:r>
              <a:rPr lang="hu-HU" sz="1800" dirty="0" err="1">
                <a:latin typeface="Calibri" pitchFamily="34" charset="0"/>
              </a:rPr>
              <a:t>ventral</a:t>
            </a:r>
            <a:r>
              <a:rPr lang="hu-HU" sz="1800" dirty="0">
                <a:latin typeface="Calibri" pitchFamily="34" charset="0"/>
              </a:rPr>
              <a:t> pit, P) </a:t>
            </a:r>
            <a:r>
              <a:rPr lang="hu-HU" sz="1800" dirty="0" err="1">
                <a:latin typeface="Calibri" pitchFamily="34" charset="0"/>
              </a:rPr>
              <a:t>verschiebt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sich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nach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kaudal</a:t>
            </a:r>
            <a:r>
              <a:rPr lang="hu-HU" sz="1800" dirty="0">
                <a:latin typeface="Calibri" pitchFamily="34" charset="0"/>
              </a:rPr>
              <a:t>.</a:t>
            </a:r>
          </a:p>
          <a:p>
            <a:r>
              <a:rPr lang="hu-HU" sz="1800" dirty="0" err="1" smtClean="0">
                <a:latin typeface="Calibri" pitchFamily="34" charset="0"/>
              </a:rPr>
              <a:t>Wenn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alle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Btx-Gene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sind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kaputt</a:t>
            </a:r>
            <a:r>
              <a:rPr lang="hu-HU" sz="1800" dirty="0" smtClean="0">
                <a:latin typeface="Calibri" pitchFamily="34" charset="0"/>
              </a:rPr>
              <a:t> : die </a:t>
            </a:r>
            <a:r>
              <a:rPr lang="hu-HU" sz="1800" dirty="0" err="1" smtClean="0">
                <a:latin typeface="Calibri" pitchFamily="34" charset="0"/>
              </a:rPr>
              <a:t>Situation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ist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lethal</a:t>
            </a:r>
            <a:r>
              <a:rPr lang="hu-HU" sz="1800" dirty="0">
                <a:latin typeface="Calibri" pitchFamily="34" charset="0"/>
              </a:rPr>
              <a:t> (</a:t>
            </a:r>
            <a:r>
              <a:rPr lang="hu-HU" sz="1800" dirty="0" err="1">
                <a:latin typeface="Calibri" pitchFamily="34" charset="0"/>
              </a:rPr>
              <a:t>nur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bis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Larvenstadium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lebt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die</a:t>
            </a:r>
            <a:r>
              <a:rPr lang="hu-HU" sz="1800" dirty="0" smtClean="0">
                <a:latin typeface="Calibri" pitchFamily="34" charset="0"/>
              </a:rPr>
              <a:t> </a:t>
            </a:r>
            <a:r>
              <a:rPr lang="hu-HU" sz="1800" dirty="0" err="1" smtClean="0">
                <a:latin typeface="Calibri" pitchFamily="34" charset="0"/>
              </a:rPr>
              <a:t>Larve</a:t>
            </a:r>
            <a:r>
              <a:rPr lang="hu-HU" sz="1800" dirty="0" smtClean="0">
                <a:latin typeface="Calibri" pitchFamily="34" charset="0"/>
              </a:rPr>
              <a:t>, </a:t>
            </a:r>
            <a:r>
              <a:rPr lang="hu-HU" sz="1800" dirty="0" err="1">
                <a:latin typeface="Calibri" pitchFamily="34" charset="0"/>
              </a:rPr>
              <a:t>wie</a:t>
            </a:r>
            <a:r>
              <a:rPr lang="hu-HU" sz="1800" dirty="0">
                <a:latin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</a:rPr>
              <a:t>das</a:t>
            </a:r>
            <a:r>
              <a:rPr lang="hu-HU" sz="1800" dirty="0">
                <a:latin typeface="Calibri" pitchFamily="34" charset="0"/>
              </a:rPr>
              <a:t> Photo </a:t>
            </a:r>
            <a:r>
              <a:rPr lang="hu-HU" sz="1800" dirty="0" err="1">
                <a:latin typeface="Calibri" pitchFamily="34" charset="0"/>
              </a:rPr>
              <a:t>zeigt</a:t>
            </a:r>
            <a:r>
              <a:rPr lang="hu-HU" sz="1800" dirty="0">
                <a:latin typeface="Calibri" pitchFamily="34" charset="0"/>
              </a:rPr>
              <a:t>)</a:t>
            </a:r>
          </a:p>
          <a:p>
            <a:r>
              <a:rPr lang="hu-HU" sz="1800" dirty="0">
                <a:latin typeface="Calibri" pitchFamily="34" charset="0"/>
              </a:rPr>
              <a:t>	</a:t>
            </a:r>
            <a:endParaRPr lang="de-DE" sz="1800" dirty="0">
              <a:latin typeface="Calibri" pitchFamily="34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 bwMode="auto">
          <a:xfrm flipH="1" flipV="1">
            <a:off x="3635896" y="1772816"/>
            <a:ext cx="1584176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Szövegdoboz 5"/>
          <p:cNvSpPr txBox="1"/>
          <p:nvPr/>
        </p:nvSpPr>
        <p:spPr>
          <a:xfrm>
            <a:off x="5076056" y="119675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</a:t>
            </a:r>
            <a:r>
              <a:rPr lang="hu-HU" dirty="0" err="1" smtClean="0"/>
              <a:t>Wildtyp</a:t>
            </a:r>
            <a:r>
              <a:rPr lang="hu-HU" dirty="0" smtClean="0"/>
              <a:t> </a:t>
            </a:r>
            <a:r>
              <a:rPr lang="hu-HU" dirty="0" err="1" smtClean="0"/>
              <a:t>Drosi-Larve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B: </a:t>
            </a:r>
            <a:r>
              <a:rPr lang="hu-HU" dirty="0" err="1" smtClean="0"/>
              <a:t>Bithorax</a:t>
            </a:r>
            <a:r>
              <a:rPr lang="hu-HU" dirty="0" smtClean="0"/>
              <a:t> </a:t>
            </a:r>
            <a:r>
              <a:rPr lang="hu-HU" dirty="0" err="1" smtClean="0"/>
              <a:t>Gene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 in </a:t>
            </a:r>
            <a:r>
              <a:rPr lang="hu-HU" dirty="0" err="1" smtClean="0"/>
              <a:t>dieser</a:t>
            </a:r>
            <a:r>
              <a:rPr lang="hu-HU" dirty="0" smtClean="0"/>
              <a:t> </a:t>
            </a:r>
            <a:r>
              <a:rPr lang="hu-HU" dirty="0" err="1" smtClean="0"/>
              <a:t>Larve</a:t>
            </a:r>
            <a:r>
              <a:rPr lang="hu-HU" dirty="0" smtClean="0"/>
              <a:t> </a:t>
            </a:r>
            <a:r>
              <a:rPr lang="hu-HU" dirty="0" err="1" smtClean="0"/>
              <a:t>zerstört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 bwMode="auto">
          <a:xfrm flipH="1" flipV="1">
            <a:off x="3275856" y="1988840"/>
            <a:ext cx="1584176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092" name="Object 4"/>
          <p:cNvGraphicFramePr>
            <a:graphicFrameLocks noChangeAspect="1"/>
          </p:cNvGraphicFramePr>
          <p:nvPr/>
        </p:nvGraphicFramePr>
        <p:xfrm>
          <a:off x="179388" y="0"/>
          <a:ext cx="305117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0" name="Image" r:id="rId4" imgW="1078903" imgH="1621402" progId="Photoshop.Image.7">
                  <p:embed/>
                </p:oleObj>
              </mc:Choice>
              <mc:Fallback>
                <p:oleObj name="Image" r:id="rId4" imgW="1078903" imgH="1621402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3051175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3" name="Object 5"/>
          <p:cNvGraphicFramePr>
            <a:graphicFrameLocks noChangeAspect="1"/>
          </p:cNvGraphicFramePr>
          <p:nvPr/>
        </p:nvGraphicFramePr>
        <p:xfrm>
          <a:off x="5580063" y="0"/>
          <a:ext cx="31210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1" name="Image" r:id="rId6" imgW="1078903" imgH="2371349" progId="Photoshop.Image.7">
                  <p:embed/>
                </p:oleObj>
              </mc:Choice>
              <mc:Fallback>
                <p:oleObj name="Image" r:id="rId6" imgW="1078903" imgH="2371349" progId="Photoshop.Image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0"/>
                        <a:ext cx="31210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0" y="4797152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Interessantes</a:t>
            </a:r>
            <a:r>
              <a:rPr lang="hu-HU" dirty="0" smtClean="0"/>
              <a:t> </a:t>
            </a:r>
            <a:r>
              <a:rPr lang="hu-HU" dirty="0" err="1" smtClean="0"/>
              <a:t>Kombination</a:t>
            </a:r>
            <a:r>
              <a:rPr lang="hu-HU" dirty="0" smtClean="0"/>
              <a:t> der KO-s von </a:t>
            </a:r>
            <a:r>
              <a:rPr lang="hu-HU" dirty="0" err="1" smtClean="0"/>
              <a:t>verschiedenen</a:t>
            </a:r>
            <a:r>
              <a:rPr lang="hu-HU" dirty="0" smtClean="0"/>
              <a:t> </a:t>
            </a:r>
            <a:r>
              <a:rPr lang="hu-HU" dirty="0" err="1" smtClean="0"/>
              <a:t>Hox-Genen</a:t>
            </a:r>
            <a:r>
              <a:rPr lang="hu-HU" dirty="0" smtClean="0"/>
              <a:t> </a:t>
            </a:r>
            <a:r>
              <a:rPr lang="hu-HU" dirty="0" err="1" smtClean="0"/>
              <a:t>resultieren</a:t>
            </a:r>
            <a:r>
              <a:rPr lang="hu-HU" dirty="0" smtClean="0"/>
              <a:t> in </a:t>
            </a:r>
            <a:r>
              <a:rPr lang="hu-HU" dirty="0" err="1" smtClean="0"/>
              <a:t>Umwandlungen</a:t>
            </a:r>
            <a:r>
              <a:rPr lang="hu-HU" dirty="0" smtClean="0"/>
              <a:t> der </a:t>
            </a:r>
            <a:r>
              <a:rPr lang="hu-HU" dirty="0" err="1" smtClean="0"/>
              <a:t>Körpersegmenten</a:t>
            </a:r>
            <a:r>
              <a:rPr lang="hu-HU" dirty="0" smtClean="0"/>
              <a:t> in </a:t>
            </a:r>
            <a:r>
              <a:rPr lang="hu-HU" dirty="0" err="1" smtClean="0"/>
              <a:t>unterschiedlichen</a:t>
            </a:r>
            <a:r>
              <a:rPr lang="hu-HU" dirty="0" smtClean="0"/>
              <a:t> Area</a:t>
            </a:r>
            <a:endParaRPr lang="de-DE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75856" y="62068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KO: knock-out, </a:t>
            </a:r>
            <a:r>
              <a:rPr lang="hu-HU" dirty="0" err="1" smtClean="0"/>
              <a:t>Zersdtürung</a:t>
            </a:r>
            <a:r>
              <a:rPr lang="hu-HU" dirty="0" smtClean="0"/>
              <a:t> </a:t>
            </a:r>
            <a:r>
              <a:rPr lang="hu-HU" dirty="0" err="1" smtClean="0"/>
              <a:t>eines</a:t>
            </a:r>
            <a:r>
              <a:rPr lang="hu-HU" dirty="0" smtClean="0"/>
              <a:t> </a:t>
            </a:r>
            <a:r>
              <a:rPr lang="hu-HU" dirty="0" err="1" smtClean="0"/>
              <a:t>Gens</a:t>
            </a:r>
            <a:endParaRPr lang="de-DE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75856" y="206084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Die </a:t>
            </a:r>
            <a:r>
              <a:rPr lang="hu-HU" sz="1600" b="1" dirty="0" err="1" smtClean="0"/>
              <a:t>färbige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Streifen</a:t>
            </a:r>
            <a:r>
              <a:rPr lang="hu-HU" sz="1600" b="1" dirty="0" smtClean="0"/>
              <a:t> </a:t>
            </a:r>
            <a:r>
              <a:rPr lang="hu-HU" sz="1600" dirty="0" err="1" smtClean="0"/>
              <a:t>unter</a:t>
            </a:r>
            <a:r>
              <a:rPr lang="hu-HU" sz="1600" dirty="0" smtClean="0"/>
              <a:t> der </a:t>
            </a:r>
            <a:r>
              <a:rPr lang="hu-HU" sz="1600" dirty="0" err="1" smtClean="0"/>
              <a:t>Larve</a:t>
            </a:r>
            <a:r>
              <a:rPr lang="hu-HU" sz="1600" dirty="0" smtClean="0"/>
              <a:t> </a:t>
            </a:r>
            <a:r>
              <a:rPr lang="hu-HU" sz="1600" dirty="0" err="1" smtClean="0"/>
              <a:t>zeigen</a:t>
            </a:r>
            <a:r>
              <a:rPr lang="hu-HU" sz="1600" dirty="0" smtClean="0"/>
              <a:t> </a:t>
            </a:r>
            <a:r>
              <a:rPr lang="hu-HU" sz="1600" dirty="0" err="1" smtClean="0"/>
              <a:t>das</a:t>
            </a:r>
            <a:r>
              <a:rPr lang="hu-HU" sz="1600" dirty="0" smtClean="0"/>
              <a:t> </a:t>
            </a:r>
            <a:r>
              <a:rPr lang="hu-HU" sz="1600" b="1" dirty="0" err="1" smtClean="0"/>
              <a:t>Expressionsgebiet</a:t>
            </a:r>
            <a:r>
              <a:rPr lang="hu-HU" sz="1600" dirty="0" smtClean="0"/>
              <a:t> </a:t>
            </a:r>
            <a:r>
              <a:rPr lang="hu-HU" sz="1600" dirty="0" err="1" smtClean="0"/>
              <a:t>der</a:t>
            </a:r>
            <a:r>
              <a:rPr lang="hu-HU" sz="1600" dirty="0" smtClean="0"/>
              <a:t> </a:t>
            </a:r>
            <a:r>
              <a:rPr lang="hu-HU" sz="1600" dirty="0" err="1" smtClean="0"/>
              <a:t>einzelne</a:t>
            </a:r>
            <a:r>
              <a:rPr lang="hu-HU" sz="1600" dirty="0" smtClean="0"/>
              <a:t> </a:t>
            </a:r>
            <a:r>
              <a:rPr lang="hu-HU" sz="1600" dirty="0" err="1" smtClean="0"/>
              <a:t>Hox-Gene</a:t>
            </a:r>
            <a:endParaRPr lang="de-DE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>
                <a:latin typeface="Arial" charset="0"/>
              </a:rPr>
              <a:t>Expression</a:t>
            </a:r>
            <a:r>
              <a:rPr lang="hu-HU" sz="4000" dirty="0" smtClean="0">
                <a:latin typeface="Arial" charset="0"/>
              </a:rPr>
              <a:t> der </a:t>
            </a:r>
            <a:r>
              <a:rPr lang="hu-HU" sz="4000" dirty="0" err="1" smtClean="0">
                <a:latin typeface="Arial" charset="0"/>
              </a:rPr>
              <a:t>Hox-Gene</a:t>
            </a:r>
            <a:endParaRPr lang="hu-HU" sz="4000" dirty="0" smtClean="0">
              <a:latin typeface="Arial" charset="0"/>
            </a:endParaRPr>
          </a:p>
        </p:txBody>
      </p:sp>
      <p:sp>
        <p:nvSpPr>
          <p:cNvPr id="339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r>
              <a:rPr lang="hu-HU" sz="2400" dirty="0" smtClean="0">
                <a:latin typeface="Arial" charset="0"/>
              </a:rPr>
              <a:t>die 3’ </a:t>
            </a:r>
            <a:r>
              <a:rPr lang="hu-HU" sz="2400" dirty="0" err="1" smtClean="0">
                <a:latin typeface="Arial" charset="0"/>
              </a:rPr>
              <a:t>Ende</a:t>
            </a:r>
            <a:r>
              <a:rPr lang="hu-HU" sz="2400" dirty="0" smtClean="0">
                <a:latin typeface="Arial" charset="0"/>
              </a:rPr>
              <a:t> des </a:t>
            </a:r>
            <a:r>
              <a:rPr lang="hu-HU" sz="2400" dirty="0" err="1" smtClean="0">
                <a:latin typeface="Arial" charset="0"/>
              </a:rPr>
              <a:t>Clusters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liegenden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Gene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beginnen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ganz</a:t>
            </a:r>
            <a:r>
              <a:rPr lang="hu-HU" sz="2400" dirty="0" smtClean="0">
                <a:latin typeface="Arial" charset="0"/>
              </a:rPr>
              <a:t> anterior </a:t>
            </a:r>
            <a:r>
              <a:rPr lang="hu-HU" sz="2400" dirty="0" err="1" smtClean="0">
                <a:latin typeface="Arial" charset="0"/>
              </a:rPr>
              <a:t>sich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zu</a:t>
            </a:r>
            <a:r>
              <a:rPr lang="hu-HU" sz="2400" dirty="0" smtClean="0">
                <a:latin typeface="Arial" charset="0"/>
              </a:rPr>
              <a:t> exprimieren (</a:t>
            </a:r>
            <a:r>
              <a:rPr lang="hu-HU" sz="2400" dirty="0" err="1" smtClean="0">
                <a:latin typeface="Arial" charset="0"/>
              </a:rPr>
              <a:t>zB</a:t>
            </a:r>
            <a:r>
              <a:rPr lang="hu-HU" sz="2400" dirty="0" smtClean="0">
                <a:latin typeface="Arial" charset="0"/>
              </a:rPr>
              <a:t>: </a:t>
            </a:r>
            <a:r>
              <a:rPr lang="hu-HU" sz="2400" dirty="0" err="1" smtClean="0">
                <a:latin typeface="Arial" charset="0"/>
              </a:rPr>
              <a:t>Labial</a:t>
            </a:r>
            <a:r>
              <a:rPr lang="hu-HU" sz="2400" dirty="0" smtClean="0">
                <a:latin typeface="Arial" charset="0"/>
              </a:rPr>
              <a:t> in </a:t>
            </a:r>
            <a:r>
              <a:rPr lang="hu-HU" sz="2400" dirty="0" err="1" smtClean="0">
                <a:latin typeface="Arial" charset="0"/>
              </a:rPr>
              <a:t>Mundstrukturen</a:t>
            </a:r>
            <a:r>
              <a:rPr lang="hu-HU" sz="2400" dirty="0" smtClean="0">
                <a:latin typeface="Arial" charset="0"/>
              </a:rPr>
              <a:t>)</a:t>
            </a:r>
          </a:p>
          <a:p>
            <a:r>
              <a:rPr lang="hu-HU" sz="2400" dirty="0" smtClean="0">
                <a:latin typeface="Arial" charset="0"/>
              </a:rPr>
              <a:t>die </a:t>
            </a:r>
            <a:r>
              <a:rPr lang="hu-HU" sz="2400" dirty="0" err="1" smtClean="0">
                <a:latin typeface="Arial" charset="0"/>
              </a:rPr>
              <a:t>mehr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nach</a:t>
            </a:r>
            <a:r>
              <a:rPr lang="hu-HU" sz="2400" dirty="0" smtClean="0">
                <a:latin typeface="Arial" charset="0"/>
              </a:rPr>
              <a:t> 5’ </a:t>
            </a:r>
            <a:r>
              <a:rPr lang="hu-HU" sz="2400" dirty="0" err="1" smtClean="0">
                <a:latin typeface="Arial" charset="0"/>
              </a:rPr>
              <a:t>liegende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Gene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beginnen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mehr</a:t>
            </a:r>
            <a:r>
              <a:rPr lang="hu-HU" sz="2400" dirty="0" smtClean="0">
                <a:latin typeface="Arial" charset="0"/>
              </a:rPr>
              <a:t> und </a:t>
            </a:r>
            <a:r>
              <a:rPr lang="hu-HU" sz="2400" dirty="0" err="1" smtClean="0">
                <a:latin typeface="Arial" charset="0"/>
              </a:rPr>
              <a:t>mehr</a:t>
            </a:r>
            <a:r>
              <a:rPr lang="hu-HU" sz="2400" dirty="0" smtClean="0">
                <a:latin typeface="Arial" charset="0"/>
              </a:rPr>
              <a:t> posterior </a:t>
            </a:r>
            <a:r>
              <a:rPr lang="hu-HU" sz="2400" dirty="0" err="1" smtClean="0">
                <a:latin typeface="Arial" charset="0"/>
              </a:rPr>
              <a:t>sich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zu</a:t>
            </a:r>
            <a:r>
              <a:rPr lang="hu-HU" sz="2400" dirty="0" smtClean="0">
                <a:latin typeface="Arial" charset="0"/>
              </a:rPr>
              <a:t> exprimieren</a:t>
            </a:r>
          </a:p>
          <a:p>
            <a:r>
              <a:rPr lang="hu-HU" sz="2400" dirty="0" err="1" smtClean="0">
                <a:latin typeface="Arial" charset="0"/>
              </a:rPr>
              <a:t>Das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Expressionsgebiet</a:t>
            </a:r>
            <a:r>
              <a:rPr lang="hu-HU" sz="2400" dirty="0" smtClean="0">
                <a:latin typeface="Arial" charset="0"/>
              </a:rPr>
              <a:t> des </a:t>
            </a:r>
            <a:r>
              <a:rPr lang="hu-HU" sz="2400" dirty="0" err="1" smtClean="0">
                <a:latin typeface="Arial" charset="0"/>
              </a:rPr>
              <a:t>einzelnen</a:t>
            </a:r>
            <a:r>
              <a:rPr lang="hu-HU" sz="2400" dirty="0" smtClean="0">
                <a:latin typeface="Arial" charset="0"/>
              </a:rPr>
              <a:t> Hox </a:t>
            </a:r>
            <a:r>
              <a:rPr lang="hu-HU" sz="2400" dirty="0" err="1" smtClean="0">
                <a:latin typeface="Arial" charset="0"/>
              </a:rPr>
              <a:t>Gens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beginnt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scharf</a:t>
            </a:r>
            <a:r>
              <a:rPr lang="hu-HU" sz="2400" dirty="0" smtClean="0">
                <a:latin typeface="Arial" charset="0"/>
              </a:rPr>
              <a:t> in </a:t>
            </a:r>
            <a:r>
              <a:rPr lang="hu-HU" sz="2400" dirty="0" err="1" smtClean="0">
                <a:latin typeface="Arial" charset="0"/>
              </a:rPr>
              <a:t>einem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bestimmten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Körpersegment</a:t>
            </a:r>
            <a:r>
              <a:rPr lang="hu-HU" sz="2400" dirty="0" smtClean="0">
                <a:latin typeface="Arial" charset="0"/>
              </a:rPr>
              <a:t>, </a:t>
            </a:r>
          </a:p>
          <a:p>
            <a:r>
              <a:rPr lang="hu-HU" sz="2400" dirty="0" smtClean="0">
                <a:latin typeface="Arial" charset="0"/>
              </a:rPr>
              <a:t>und von </a:t>
            </a:r>
            <a:r>
              <a:rPr lang="hu-HU" sz="2400" dirty="0" err="1" smtClean="0">
                <a:latin typeface="Arial" charset="0"/>
              </a:rPr>
              <a:t>dort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setzt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sich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nach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caudal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fort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,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über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mehreren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Segmenten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,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oft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ganz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lang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bis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posterior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Ende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.</a:t>
            </a:r>
          </a:p>
          <a:p>
            <a:r>
              <a:rPr lang="hu-HU" sz="2400" dirty="0" err="1" smtClean="0">
                <a:latin typeface="Arial" charset="0"/>
              </a:rPr>
              <a:t>So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entstehen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überlappende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Expressionsgebieten</a:t>
            </a:r>
            <a:r>
              <a:rPr lang="hu-HU" sz="2400" dirty="0" smtClean="0">
                <a:latin typeface="Arial" charset="0"/>
              </a:rPr>
              <a:t>!</a:t>
            </a:r>
          </a:p>
          <a:p>
            <a:endParaRPr lang="hu-HU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Csoportba foglalás 29"/>
          <p:cNvGrpSpPr/>
          <p:nvPr/>
        </p:nvGrpSpPr>
        <p:grpSpPr>
          <a:xfrm>
            <a:off x="0" y="0"/>
            <a:ext cx="9144000" cy="6873190"/>
            <a:chOff x="0" y="0"/>
            <a:chExt cx="9144000" cy="6873190"/>
          </a:xfrm>
        </p:grpSpPr>
        <p:pic>
          <p:nvPicPr>
            <p:cNvPr id="391170" name="Picture 2" descr="http://classconnection.s3.amazonaws.com/558/flashcards/183558/jpg/picture1133244822612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2"/>
            </a:xfrm>
            <a:prstGeom prst="rect">
              <a:avLst/>
            </a:prstGeom>
            <a:noFill/>
          </p:spPr>
        </p:pic>
        <p:sp>
          <p:nvSpPr>
            <p:cNvPr id="5" name="Szövegdoboz 4"/>
            <p:cNvSpPr txBox="1"/>
            <p:nvPr/>
          </p:nvSpPr>
          <p:spPr>
            <a:xfrm>
              <a:off x="0" y="188640"/>
              <a:ext cx="23397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smtClean="0"/>
                <a:t>Die </a:t>
              </a:r>
              <a:r>
                <a:rPr lang="hu-HU" b="1" dirty="0" err="1" smtClean="0"/>
                <a:t>Ausbreitung</a:t>
              </a:r>
              <a:r>
                <a:rPr lang="hu-HU" b="1" dirty="0" smtClean="0"/>
                <a:t> der </a:t>
              </a:r>
              <a:r>
                <a:rPr lang="hu-HU" b="1" dirty="0" err="1" smtClean="0"/>
                <a:t>Hox-Gene</a:t>
              </a:r>
              <a:r>
                <a:rPr lang="hu-HU" b="1" dirty="0" smtClean="0"/>
                <a:t> </a:t>
              </a:r>
              <a:r>
                <a:rPr lang="hu-HU" b="1" dirty="0" err="1" smtClean="0"/>
                <a:t>Expression</a:t>
              </a:r>
              <a:r>
                <a:rPr lang="hu-HU" b="1" dirty="0" smtClean="0"/>
                <a:t> </a:t>
              </a:r>
              <a:r>
                <a:rPr lang="hu-HU" b="1" dirty="0" err="1" smtClean="0"/>
                <a:t>nach</a:t>
              </a:r>
              <a:r>
                <a:rPr lang="hu-HU" b="1" dirty="0" smtClean="0"/>
                <a:t> </a:t>
              </a:r>
              <a:r>
                <a:rPr lang="hu-HU" b="1" dirty="0" err="1" smtClean="0"/>
                <a:t>kaudal</a:t>
              </a:r>
              <a:endParaRPr lang="de-DE" b="1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0" y="6165304"/>
              <a:ext cx="2123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err="1" smtClean="0">
                  <a:solidFill>
                    <a:srgbClr val="C00000"/>
                  </a:solidFill>
                </a:rPr>
                <a:t>siehe</a:t>
              </a:r>
              <a:r>
                <a:rPr lang="hu-HU" sz="2000" b="1" dirty="0" smtClean="0">
                  <a:solidFill>
                    <a:srgbClr val="C00000"/>
                  </a:solidFill>
                </a:rPr>
                <a:t> die </a:t>
              </a:r>
              <a:r>
                <a:rPr lang="hu-HU" sz="2000" b="1" dirty="0" err="1" smtClean="0">
                  <a:solidFill>
                    <a:srgbClr val="C00000"/>
                  </a:solidFill>
                </a:rPr>
                <a:t>Überläppungen</a:t>
              </a:r>
              <a:r>
                <a:rPr lang="hu-HU" sz="2000" b="1" dirty="0" smtClean="0">
                  <a:solidFill>
                    <a:srgbClr val="C00000"/>
                  </a:solidFill>
                </a:rPr>
                <a:t>!</a:t>
              </a:r>
              <a:endParaRPr lang="de-DE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Egyenes összekötő 13"/>
            <p:cNvCxnSpPr/>
            <p:nvPr/>
          </p:nvCxnSpPr>
          <p:spPr bwMode="auto">
            <a:xfrm>
              <a:off x="2956760" y="6484400"/>
              <a:ext cx="0" cy="288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Egyenes összekötő 15"/>
            <p:cNvCxnSpPr/>
            <p:nvPr/>
          </p:nvCxnSpPr>
          <p:spPr bwMode="auto">
            <a:xfrm rot="120000" flipV="1">
              <a:off x="2946880" y="6737600"/>
              <a:ext cx="1800200" cy="644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Egyenes összekötő 17"/>
            <p:cNvCxnSpPr/>
            <p:nvPr/>
          </p:nvCxnSpPr>
          <p:spPr bwMode="auto">
            <a:xfrm>
              <a:off x="4716016" y="6498080"/>
              <a:ext cx="0" cy="25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9" name="Szabadkézi sokszög 28"/>
            <p:cNvSpPr/>
            <p:nvPr/>
          </p:nvSpPr>
          <p:spPr bwMode="auto">
            <a:xfrm>
              <a:off x="7028597" y="5445224"/>
              <a:ext cx="923498" cy="1103427"/>
            </a:xfrm>
            <a:custGeom>
              <a:avLst/>
              <a:gdLst>
                <a:gd name="connsiteX0" fmla="*/ 0 w 923498"/>
                <a:gd name="connsiteY0" fmla="*/ 914400 h 1007660"/>
                <a:gd name="connsiteX1" fmla="*/ 245660 w 923498"/>
                <a:gd name="connsiteY1" fmla="*/ 996287 h 1007660"/>
                <a:gd name="connsiteX2" fmla="*/ 532263 w 923498"/>
                <a:gd name="connsiteY2" fmla="*/ 982639 h 1007660"/>
                <a:gd name="connsiteX3" fmla="*/ 764275 w 923498"/>
                <a:gd name="connsiteY3" fmla="*/ 900752 h 1007660"/>
                <a:gd name="connsiteX4" fmla="*/ 873457 w 923498"/>
                <a:gd name="connsiteY4" fmla="*/ 696036 h 1007660"/>
                <a:gd name="connsiteX5" fmla="*/ 914400 w 923498"/>
                <a:gd name="connsiteY5" fmla="*/ 409433 h 1007660"/>
                <a:gd name="connsiteX6" fmla="*/ 914400 w 923498"/>
                <a:gd name="connsiteY6" fmla="*/ 95534 h 1007660"/>
                <a:gd name="connsiteX7" fmla="*/ 859809 w 923498"/>
                <a:gd name="connsiteY7" fmla="*/ 0 h 100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3498" h="1007660">
                  <a:moveTo>
                    <a:pt x="0" y="914400"/>
                  </a:moveTo>
                  <a:cubicBezTo>
                    <a:pt x="78475" y="949657"/>
                    <a:pt x="156950" y="984914"/>
                    <a:pt x="245660" y="996287"/>
                  </a:cubicBezTo>
                  <a:cubicBezTo>
                    <a:pt x="334371" y="1007660"/>
                    <a:pt x="445827" y="998561"/>
                    <a:pt x="532263" y="982639"/>
                  </a:cubicBezTo>
                  <a:cubicBezTo>
                    <a:pt x="618699" y="966717"/>
                    <a:pt x="707409" y="948519"/>
                    <a:pt x="764275" y="900752"/>
                  </a:cubicBezTo>
                  <a:cubicBezTo>
                    <a:pt x="821141" y="852985"/>
                    <a:pt x="848436" y="777923"/>
                    <a:pt x="873457" y="696036"/>
                  </a:cubicBezTo>
                  <a:cubicBezTo>
                    <a:pt x="898478" y="614149"/>
                    <a:pt x="907576" y="509517"/>
                    <a:pt x="914400" y="409433"/>
                  </a:cubicBezTo>
                  <a:cubicBezTo>
                    <a:pt x="921224" y="309349"/>
                    <a:pt x="923498" y="163773"/>
                    <a:pt x="914400" y="95534"/>
                  </a:cubicBezTo>
                  <a:cubicBezTo>
                    <a:pt x="905302" y="27295"/>
                    <a:pt x="882555" y="13647"/>
                    <a:pt x="859809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>
                <a:latin typeface="Arial" charset="0"/>
              </a:rPr>
              <a:t>Hox-Kode</a:t>
            </a:r>
          </a:p>
        </p:txBody>
      </p:sp>
      <p:sp>
        <p:nvSpPr>
          <p:cNvPr id="339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 smtClean="0">
                <a:latin typeface="Arial" charset="0"/>
              </a:rPr>
              <a:t>In </a:t>
            </a:r>
            <a:r>
              <a:rPr lang="hu-HU" sz="2400" dirty="0" err="1" smtClean="0">
                <a:latin typeface="Arial" charset="0"/>
              </a:rPr>
              <a:t>einem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gegebenen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Segment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können</a:t>
            </a:r>
            <a:r>
              <a:rPr lang="hu-HU" sz="2400" dirty="0" smtClean="0">
                <a:latin typeface="Arial" charset="0"/>
              </a:rPr>
              <a:t> die </a:t>
            </a:r>
            <a:r>
              <a:rPr lang="hu-HU" sz="2400" dirty="0" err="1" smtClean="0">
                <a:latin typeface="Arial" charset="0"/>
              </a:rPr>
              <a:t>Expressionen</a:t>
            </a:r>
            <a:r>
              <a:rPr lang="hu-HU" sz="2400" dirty="0" smtClean="0">
                <a:latin typeface="Arial" charset="0"/>
              </a:rPr>
              <a:t> von </a:t>
            </a:r>
            <a:r>
              <a:rPr lang="hu-HU" sz="2400" dirty="0" err="1" smtClean="0">
                <a:latin typeface="Arial" charset="0"/>
              </a:rPr>
              <a:t>mehr</a:t>
            </a:r>
            <a:r>
              <a:rPr lang="hu-HU" sz="2400" dirty="0" smtClean="0">
                <a:latin typeface="Arial" charset="0"/>
              </a:rPr>
              <a:t> 3’ </a:t>
            </a:r>
            <a:r>
              <a:rPr lang="hu-HU" sz="2400" dirty="0" err="1" smtClean="0">
                <a:latin typeface="Arial" charset="0"/>
              </a:rPr>
              <a:t>Hox-Gene</a:t>
            </a:r>
            <a:r>
              <a:rPr lang="hu-HU" sz="2400" dirty="0" smtClean="0">
                <a:latin typeface="Arial" charset="0"/>
              </a:rPr>
              <a:t> (</a:t>
            </a:r>
            <a:r>
              <a:rPr lang="hu-HU" sz="2400" dirty="0" err="1" smtClean="0">
                <a:latin typeface="Arial" charset="0"/>
              </a:rPr>
              <a:t>ihre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Expression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beginnt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mehr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kranial</a:t>
            </a:r>
            <a:r>
              <a:rPr lang="hu-HU" sz="2400" dirty="0" smtClean="0">
                <a:latin typeface="Arial" charset="0"/>
              </a:rPr>
              <a:t>) mit </a:t>
            </a:r>
            <a:r>
              <a:rPr lang="hu-HU" sz="2400" dirty="0" err="1" smtClean="0">
                <a:latin typeface="Arial" charset="0"/>
              </a:rPr>
              <a:t>dem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aktuellen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Hox-Gen</a:t>
            </a:r>
            <a:r>
              <a:rPr lang="hu-HU" sz="2400" dirty="0" smtClean="0">
                <a:latin typeface="Arial" charset="0"/>
              </a:rPr>
              <a:t> (</a:t>
            </a:r>
            <a:r>
              <a:rPr lang="hu-HU" sz="2400" dirty="0" err="1" smtClean="0">
                <a:latin typeface="Arial" charset="0"/>
              </a:rPr>
              <a:t>dessen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Expression</a:t>
            </a:r>
            <a:r>
              <a:rPr lang="hu-HU" sz="2400" dirty="0" smtClean="0">
                <a:latin typeface="Arial" charset="0"/>
              </a:rPr>
              <a:t> eben </a:t>
            </a:r>
            <a:r>
              <a:rPr lang="hu-HU" sz="2400" dirty="0" err="1" smtClean="0">
                <a:latin typeface="Arial" charset="0"/>
              </a:rPr>
              <a:t>hier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beginnt</a:t>
            </a:r>
            <a:r>
              <a:rPr lang="hu-HU" sz="2400" dirty="0" smtClean="0">
                <a:latin typeface="Arial" charset="0"/>
              </a:rPr>
              <a:t>) </a:t>
            </a:r>
            <a:r>
              <a:rPr lang="hu-HU" sz="2400" dirty="0" err="1" smtClean="0">
                <a:latin typeface="Arial" charset="0"/>
              </a:rPr>
              <a:t>sich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kombinieren</a:t>
            </a:r>
            <a:r>
              <a:rPr lang="hu-HU" sz="2400" dirty="0" smtClean="0">
                <a:latin typeface="Arial" charset="0"/>
              </a:rPr>
              <a:t>.</a:t>
            </a:r>
          </a:p>
          <a:p>
            <a:r>
              <a:rPr lang="hu-HU" sz="2400" dirty="0" err="1" smtClean="0">
                <a:latin typeface="Arial" charset="0"/>
              </a:rPr>
              <a:t>So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gibt</a:t>
            </a:r>
            <a:r>
              <a:rPr lang="hu-HU" sz="2400" dirty="0" smtClean="0">
                <a:latin typeface="Arial" charset="0"/>
              </a:rPr>
              <a:t> es </a:t>
            </a:r>
            <a:r>
              <a:rPr lang="hu-HU" sz="2400" dirty="0" err="1" smtClean="0">
                <a:latin typeface="Arial" charset="0"/>
              </a:rPr>
              <a:t>für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jede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Körpersegmente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eine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bestimmte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Kombination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der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hier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exprimierenden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</a:rPr>
              <a:t> Hox </a:t>
            </a:r>
            <a:r>
              <a:rPr lang="hu-HU" sz="2400" b="1" dirty="0" err="1" smtClean="0">
                <a:solidFill>
                  <a:srgbClr val="C00000"/>
                </a:solidFill>
                <a:latin typeface="Arial" charset="0"/>
              </a:rPr>
              <a:t>Genen</a:t>
            </a:r>
            <a:r>
              <a:rPr lang="hu-HU" sz="2400" dirty="0" smtClean="0">
                <a:latin typeface="Arial" charset="0"/>
              </a:rPr>
              <a:t>, die </a:t>
            </a:r>
            <a:r>
              <a:rPr lang="hu-HU" sz="2400" dirty="0" err="1" smtClean="0">
                <a:latin typeface="Arial" charset="0"/>
              </a:rPr>
              <a:t>die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spezifische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Segmentidentität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bestimmt</a:t>
            </a:r>
            <a:r>
              <a:rPr lang="hu-HU" sz="2400" dirty="0" smtClean="0">
                <a:latin typeface="Arial" charset="0"/>
              </a:rPr>
              <a:t>. </a:t>
            </a:r>
            <a:r>
              <a:rPr lang="hu-HU" sz="2400" dirty="0" err="1" smtClean="0">
                <a:latin typeface="Arial" charset="0"/>
              </a:rPr>
              <a:t>Diese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Kombination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nennen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wir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als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Hox-Kode</a:t>
            </a:r>
            <a:r>
              <a:rPr lang="hu-HU" sz="2400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0" y="0"/>
          <a:ext cx="5580063" cy="466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2" name="Image" r:id="rId4" imgW="6653968" imgH="5561905" progId="Photoshop.Image.7">
                  <p:embed/>
                </p:oleObj>
              </mc:Choice>
              <mc:Fallback>
                <p:oleObj name="Image" r:id="rId4" imgW="6653968" imgH="5561905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580063" cy="466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4643438" y="4005263"/>
          <a:ext cx="4500562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3" name="Image" r:id="rId6" imgW="6653968" imgH="3936508" progId="Photoshop.Image.7">
                  <p:embed/>
                </p:oleObj>
              </mc:Choice>
              <mc:Fallback>
                <p:oleObj name="Image" r:id="rId6" imgW="6653968" imgH="3936508" progId="Photoshop.Image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005263"/>
                        <a:ext cx="4500562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5796136" y="188640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Wie</a:t>
            </a:r>
            <a:r>
              <a:rPr lang="hu-HU" dirty="0" smtClean="0"/>
              <a:t> </a:t>
            </a:r>
            <a:r>
              <a:rPr lang="hu-HU" dirty="0" err="1" smtClean="0"/>
              <a:t>bestimmt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Kombination</a:t>
            </a:r>
            <a:r>
              <a:rPr lang="hu-HU" dirty="0" smtClean="0"/>
              <a:t> von </a:t>
            </a:r>
            <a:r>
              <a:rPr lang="hu-HU" dirty="0" err="1" smtClean="0"/>
              <a:t>Hox-Gene</a:t>
            </a:r>
            <a:r>
              <a:rPr lang="hu-HU" dirty="0" smtClean="0"/>
              <a:t> die </a:t>
            </a:r>
            <a:r>
              <a:rPr lang="hu-HU" dirty="0" err="1" smtClean="0"/>
              <a:t>Segmentidentität</a:t>
            </a:r>
            <a:r>
              <a:rPr lang="hu-HU" dirty="0" smtClean="0"/>
              <a:t>?</a:t>
            </a:r>
          </a:p>
          <a:p>
            <a:r>
              <a:rPr lang="hu-HU" sz="1600" dirty="0" err="1" smtClean="0"/>
              <a:t>Drei</a:t>
            </a:r>
            <a:r>
              <a:rPr lang="hu-HU" sz="1600" dirty="0" smtClean="0"/>
              <a:t> </a:t>
            </a:r>
            <a:r>
              <a:rPr lang="hu-HU" sz="1600" dirty="0" err="1" smtClean="0"/>
              <a:t>Modelle</a:t>
            </a:r>
            <a:r>
              <a:rPr lang="hu-HU" sz="1600" dirty="0" smtClean="0"/>
              <a:t> mit </a:t>
            </a:r>
            <a:r>
              <a:rPr lang="hu-HU" sz="1600" dirty="0" err="1" smtClean="0"/>
              <a:t>drei</a:t>
            </a:r>
            <a:r>
              <a:rPr lang="hu-HU" sz="1600" dirty="0" smtClean="0"/>
              <a:t> </a:t>
            </a:r>
            <a:r>
              <a:rPr lang="hu-HU" sz="1600" dirty="0" err="1" smtClean="0"/>
              <a:t>Hox-Gene</a:t>
            </a:r>
            <a:r>
              <a:rPr lang="hu-HU" sz="1600" dirty="0" smtClean="0"/>
              <a:t> (A, anterior; M, </a:t>
            </a:r>
            <a:r>
              <a:rPr lang="hu-HU" sz="1600" dirty="0" err="1" smtClean="0"/>
              <a:t>mittlere</a:t>
            </a:r>
            <a:r>
              <a:rPr lang="hu-HU" sz="1600" dirty="0" smtClean="0"/>
              <a:t> und P, posterior </a:t>
            </a:r>
            <a:r>
              <a:rPr lang="hu-HU" sz="1600" dirty="0" err="1" smtClean="0"/>
              <a:t>Gen</a:t>
            </a:r>
            <a:r>
              <a:rPr lang="hu-HU" sz="1600" dirty="0" smtClean="0"/>
              <a:t>) </a:t>
            </a:r>
            <a:r>
              <a:rPr lang="hu-HU" sz="1600" dirty="0" err="1" smtClean="0"/>
              <a:t>Fig</a:t>
            </a:r>
            <a:r>
              <a:rPr lang="hu-HU" sz="1600" dirty="0" smtClean="0"/>
              <a:t>. B-D</a:t>
            </a:r>
          </a:p>
          <a:p>
            <a:endParaRPr lang="hu-HU" sz="1600" dirty="0" smtClean="0"/>
          </a:p>
          <a:p>
            <a:r>
              <a:rPr lang="hu-HU" sz="1600" dirty="0" err="1" smtClean="0"/>
              <a:t>Was</a:t>
            </a:r>
            <a:r>
              <a:rPr lang="hu-HU" sz="1600" dirty="0" smtClean="0"/>
              <a:t> </a:t>
            </a:r>
            <a:r>
              <a:rPr lang="hu-HU" sz="1600" dirty="0" err="1" smtClean="0"/>
              <a:t>passiert</a:t>
            </a:r>
            <a:r>
              <a:rPr lang="hu-HU" sz="1600" dirty="0" smtClean="0"/>
              <a:t>, </a:t>
            </a:r>
            <a:r>
              <a:rPr lang="hu-HU" sz="1600" dirty="0" err="1" smtClean="0"/>
              <a:t>wenn</a:t>
            </a:r>
            <a:r>
              <a:rPr lang="hu-HU" sz="1600" dirty="0" smtClean="0"/>
              <a:t> M </a:t>
            </a:r>
            <a:r>
              <a:rPr lang="hu-HU" sz="1600" dirty="0" err="1" smtClean="0"/>
              <a:t>Gen</a:t>
            </a:r>
            <a:r>
              <a:rPr lang="hu-HU" sz="1600" dirty="0" smtClean="0"/>
              <a:t> </a:t>
            </a:r>
            <a:r>
              <a:rPr lang="hu-HU" sz="1600" dirty="0" err="1" smtClean="0"/>
              <a:t>ist</a:t>
            </a:r>
            <a:r>
              <a:rPr lang="hu-HU" sz="1600" dirty="0" smtClean="0"/>
              <a:t> </a:t>
            </a:r>
            <a:r>
              <a:rPr lang="hu-HU" sz="1600" dirty="0" err="1" smtClean="0"/>
              <a:t>ausgefallen</a:t>
            </a:r>
            <a:r>
              <a:rPr lang="hu-HU" sz="1600" dirty="0" smtClean="0"/>
              <a:t>? E </a:t>
            </a:r>
            <a:r>
              <a:rPr lang="hu-HU" sz="1600" dirty="0" err="1" smtClean="0"/>
              <a:t>wenn</a:t>
            </a:r>
            <a:r>
              <a:rPr lang="hu-HU" sz="1600" dirty="0" smtClean="0"/>
              <a:t> </a:t>
            </a:r>
            <a:r>
              <a:rPr lang="hu-HU" sz="1600" dirty="0" err="1" smtClean="0"/>
              <a:t>Theorie</a:t>
            </a:r>
            <a:r>
              <a:rPr lang="hu-HU" sz="1600" dirty="0" smtClean="0"/>
              <a:t> C </a:t>
            </a:r>
            <a:r>
              <a:rPr lang="hu-HU" sz="1600" dirty="0" err="1" smtClean="0"/>
              <a:t>ist</a:t>
            </a:r>
            <a:r>
              <a:rPr lang="hu-HU" sz="1600" dirty="0" smtClean="0"/>
              <a:t> korrekt, F, </a:t>
            </a:r>
            <a:r>
              <a:rPr lang="hu-HU" sz="1600" dirty="0" err="1" smtClean="0"/>
              <a:t>wenn</a:t>
            </a:r>
            <a:r>
              <a:rPr lang="hu-HU" sz="1600" dirty="0" smtClean="0"/>
              <a:t> </a:t>
            </a:r>
            <a:r>
              <a:rPr lang="hu-HU" sz="1600" dirty="0" err="1" smtClean="0"/>
              <a:t>Theorie</a:t>
            </a:r>
            <a:r>
              <a:rPr lang="hu-HU" sz="1600" dirty="0" smtClean="0"/>
              <a:t> D.</a:t>
            </a:r>
          </a:p>
          <a:p>
            <a:r>
              <a:rPr lang="hu-HU" sz="1600" dirty="0" err="1" smtClean="0"/>
              <a:t>Theorie</a:t>
            </a:r>
            <a:r>
              <a:rPr lang="hu-HU" sz="1600" dirty="0" smtClean="0"/>
              <a:t> D: posterior </a:t>
            </a:r>
            <a:r>
              <a:rPr lang="hu-HU" sz="1600" dirty="0" err="1" smtClean="0"/>
              <a:t>prevalence</a:t>
            </a:r>
            <a:r>
              <a:rPr lang="hu-HU" sz="1600" dirty="0" smtClean="0"/>
              <a:t> </a:t>
            </a:r>
            <a:r>
              <a:rPr lang="hu-HU" sz="1600" dirty="0" err="1" smtClean="0"/>
              <a:t>model</a:t>
            </a:r>
            <a:endParaRPr lang="de-DE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Verschiebung</a:t>
            </a:r>
            <a:r>
              <a:rPr lang="hu-HU" sz="3200" b="1" dirty="0" smtClean="0">
                <a:latin typeface="Arial" pitchFamily="34" charset="0"/>
                <a:cs typeface="Arial" pitchFamily="34" charset="0"/>
              </a:rPr>
              <a:t> der </a:t>
            </a: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Segmentidentität</a:t>
            </a:r>
            <a:r>
              <a:rPr lang="hu-H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bei</a:t>
            </a:r>
            <a:r>
              <a:rPr lang="hu-H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Ultrabithorax</a:t>
            </a:r>
            <a:r>
              <a:rPr lang="hu-H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Mutationen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Nach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Posterior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Prevalence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Modell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das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KO von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Ultrabithorax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siehe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nächstes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Dia,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Ultrabithorax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resultiert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darin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dass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T3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Segment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nimmt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Identität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von T2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auf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Anteriorisation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siehe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später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Nach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Posterior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Prevalence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Modell, die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Überexpression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von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Ultrabithorax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Contrabithorax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Mutation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resultiert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darin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dass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die T2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Segment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nimmt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die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Identität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des T3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Segments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auf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Posteriorisation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siehe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später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Szövegdoboz 2"/>
          <p:cNvSpPr txBox="1">
            <a:spLocks noChangeArrowheads="1"/>
          </p:cNvSpPr>
          <p:nvPr/>
        </p:nvSpPr>
        <p:spPr bwMode="auto">
          <a:xfrm>
            <a:off x="3132138" y="3068638"/>
            <a:ext cx="25923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latin typeface="Arial" charset="0"/>
              </a:rPr>
              <a:t>B: </a:t>
            </a:r>
            <a:r>
              <a:rPr lang="hu-HU" sz="1800" b="1">
                <a:solidFill>
                  <a:srgbClr val="FF0000"/>
                </a:solidFill>
                <a:latin typeface="Arial" charset="0"/>
              </a:rPr>
              <a:t>Ultrabithorax </a:t>
            </a:r>
            <a:br>
              <a:rPr lang="hu-HU" sz="1800" b="1">
                <a:solidFill>
                  <a:srgbClr val="FF0000"/>
                </a:solidFill>
                <a:latin typeface="Arial" charset="0"/>
              </a:rPr>
            </a:br>
            <a:r>
              <a:rPr lang="hu-HU" sz="1800" b="1">
                <a:latin typeface="Arial" charset="0"/>
              </a:rPr>
              <a:t>loss-of-function Mutation</a:t>
            </a:r>
            <a:r>
              <a:rPr lang="hu-HU" sz="1800">
                <a:latin typeface="Arial" charset="0"/>
              </a:rPr>
              <a:t>, das betrifft T3 Segment: Umwandlung des T3 Segmentes zum T2 und damit statt Haltere erscheinen Flügeln, insgesamt 4 Flügeln.</a:t>
            </a:r>
          </a:p>
          <a:p>
            <a:endParaRPr lang="de-DE" sz="1800">
              <a:latin typeface="Arial" charset="0"/>
            </a:endParaRPr>
          </a:p>
        </p:txBody>
      </p:sp>
      <p:sp>
        <p:nvSpPr>
          <p:cNvPr id="236546" name="Text Box 4"/>
          <p:cNvSpPr txBox="1">
            <a:spLocks noChangeArrowheads="1"/>
          </p:cNvSpPr>
          <p:nvPr/>
        </p:nvSpPr>
        <p:spPr bwMode="auto">
          <a:xfrm>
            <a:off x="1044575" y="115888"/>
            <a:ext cx="669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latin typeface="Arial" charset="0"/>
              </a:rPr>
              <a:t>Hier wurden nur bestimmte Bithorax Region KO gemacht: </a:t>
            </a:r>
          </a:p>
        </p:txBody>
      </p:sp>
      <p:sp>
        <p:nvSpPr>
          <p:cNvPr id="236547" name="Text Box 5"/>
          <p:cNvSpPr txBox="1">
            <a:spLocks noChangeArrowheads="1"/>
          </p:cNvSpPr>
          <p:nvPr/>
        </p:nvSpPr>
        <p:spPr bwMode="auto">
          <a:xfrm>
            <a:off x="5940425" y="3068638"/>
            <a:ext cx="25923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latin typeface="Arial" charset="0"/>
              </a:rPr>
              <a:t>C: </a:t>
            </a:r>
            <a:r>
              <a:rPr lang="hu-HU" sz="1800" b="1">
                <a:solidFill>
                  <a:srgbClr val="FF0000"/>
                </a:solidFill>
                <a:latin typeface="Arial" charset="0"/>
              </a:rPr>
              <a:t>Contrabithorax </a:t>
            </a:r>
            <a:r>
              <a:rPr lang="hu-HU" sz="1800" b="1">
                <a:latin typeface="Arial" charset="0"/>
              </a:rPr>
              <a:t>Gain-of-function Mutation </a:t>
            </a:r>
            <a:r>
              <a:rPr lang="hu-HU" sz="1800">
                <a:latin typeface="Arial" charset="0"/>
              </a:rPr>
              <a:t>derselben Region: T2 Segment wandelt um zum T3</a:t>
            </a:r>
            <a:br>
              <a:rPr lang="hu-HU" sz="1800">
                <a:latin typeface="Arial" charset="0"/>
              </a:rPr>
            </a:br>
            <a:r>
              <a:rPr lang="hu-HU" sz="1800">
                <a:latin typeface="Arial" charset="0"/>
              </a:rPr>
              <a:t>erscheinen 4 Halteren.</a:t>
            </a:r>
          </a:p>
          <a:p>
            <a:endParaRPr lang="hu-HU" sz="18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hu-HU" sz="1600">
              <a:latin typeface="Arial" charset="0"/>
            </a:endParaRPr>
          </a:p>
        </p:txBody>
      </p:sp>
      <p:sp>
        <p:nvSpPr>
          <p:cNvPr id="236548" name="Text Box 6"/>
          <p:cNvSpPr txBox="1">
            <a:spLocks noChangeArrowheads="1"/>
          </p:cNvSpPr>
          <p:nvPr/>
        </p:nvSpPr>
        <p:spPr bwMode="auto">
          <a:xfrm>
            <a:off x="4140200" y="6230938"/>
            <a:ext cx="460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>
                <a:latin typeface="Arial" charset="0"/>
              </a:rPr>
              <a:t>Evolution? Diptera und andere Insecten?</a:t>
            </a:r>
          </a:p>
        </p:txBody>
      </p:sp>
      <p:sp>
        <p:nvSpPr>
          <p:cNvPr id="236549" name="Text Box 7"/>
          <p:cNvSpPr txBox="1">
            <a:spLocks noChangeArrowheads="1"/>
          </p:cNvSpPr>
          <p:nvPr/>
        </p:nvSpPr>
        <p:spPr bwMode="auto">
          <a:xfrm>
            <a:off x="539750" y="30686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latin typeface="Arial" charset="0"/>
              </a:rPr>
              <a:t>A: </a:t>
            </a:r>
            <a:r>
              <a:rPr lang="hu-HU" sz="1800" b="1">
                <a:solidFill>
                  <a:srgbClr val="FF0000"/>
                </a:solidFill>
                <a:latin typeface="Arial" charset="0"/>
              </a:rPr>
              <a:t>Wilde Type</a:t>
            </a:r>
          </a:p>
        </p:txBody>
      </p:sp>
      <p:pic>
        <p:nvPicPr>
          <p:cNvPr id="2365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8280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1" name="Text Box 9"/>
          <p:cNvSpPr txBox="1">
            <a:spLocks noChangeArrowheads="1"/>
          </p:cNvSpPr>
          <p:nvPr/>
        </p:nvSpPr>
        <p:spPr bwMode="auto">
          <a:xfrm>
            <a:off x="323850" y="5805488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>
                <a:latin typeface="Arial" charset="0"/>
              </a:rPr>
              <a:t>T1</a:t>
            </a:r>
            <a:r>
              <a:rPr lang="hu-HU" sz="1800" b="1">
                <a:latin typeface="Arial" charset="0"/>
                <a:cs typeface="Arial" charset="0"/>
              </a:rPr>
              <a:t>→</a:t>
            </a:r>
            <a:r>
              <a:rPr lang="hu-HU" sz="1800" b="1">
                <a:latin typeface="Arial" charset="0"/>
              </a:rPr>
              <a:t>T2 →T3 →A1</a:t>
            </a:r>
          </a:p>
        </p:txBody>
      </p:sp>
      <p:sp>
        <p:nvSpPr>
          <p:cNvPr id="236552" name="Text Box 11"/>
          <p:cNvSpPr txBox="1">
            <a:spLocks noChangeArrowheads="1"/>
          </p:cNvSpPr>
          <p:nvPr/>
        </p:nvSpPr>
        <p:spPr bwMode="auto">
          <a:xfrm>
            <a:off x="3276600" y="5805488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>
                <a:latin typeface="Arial" charset="0"/>
              </a:rPr>
              <a:t>T1</a:t>
            </a:r>
            <a:r>
              <a:rPr lang="hu-HU" sz="1800" b="1">
                <a:latin typeface="Arial" charset="0"/>
                <a:cs typeface="Arial" charset="0"/>
              </a:rPr>
              <a:t>→</a:t>
            </a:r>
            <a:r>
              <a:rPr lang="hu-HU" sz="1800" b="1">
                <a:latin typeface="Arial" charset="0"/>
              </a:rPr>
              <a:t>T2 →</a:t>
            </a:r>
            <a:r>
              <a:rPr lang="hu-HU" sz="1800" b="1">
                <a:solidFill>
                  <a:srgbClr val="FF0000"/>
                </a:solidFill>
                <a:latin typeface="Arial" charset="0"/>
              </a:rPr>
              <a:t>T2</a:t>
            </a:r>
            <a:r>
              <a:rPr lang="hu-HU" sz="1800" b="1">
                <a:latin typeface="Arial" charset="0"/>
              </a:rPr>
              <a:t> →A1</a:t>
            </a:r>
          </a:p>
        </p:txBody>
      </p:sp>
      <p:sp>
        <p:nvSpPr>
          <p:cNvPr id="236553" name="Text Box 12"/>
          <p:cNvSpPr txBox="1">
            <a:spLocks noChangeArrowheads="1"/>
          </p:cNvSpPr>
          <p:nvPr/>
        </p:nvSpPr>
        <p:spPr bwMode="auto">
          <a:xfrm>
            <a:off x="6156325" y="5805488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>
                <a:latin typeface="Arial" charset="0"/>
              </a:rPr>
              <a:t>T1</a:t>
            </a:r>
            <a:r>
              <a:rPr lang="hu-HU" sz="1800" b="1">
                <a:latin typeface="Arial" charset="0"/>
                <a:cs typeface="Arial" charset="0"/>
              </a:rPr>
              <a:t>→</a:t>
            </a:r>
            <a:r>
              <a:rPr lang="hu-HU" sz="1800" b="1">
                <a:solidFill>
                  <a:srgbClr val="FF0000"/>
                </a:solidFill>
                <a:latin typeface="Arial" charset="0"/>
              </a:rPr>
              <a:t>T3</a:t>
            </a:r>
            <a:r>
              <a:rPr lang="hu-HU" sz="1800" b="1">
                <a:latin typeface="Arial" charset="0"/>
              </a:rPr>
              <a:t> →T3 →A1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6"/>
          <p:cNvSpPr txBox="1">
            <a:spLocks noChangeArrowheads="1"/>
          </p:cNvSpPr>
          <p:nvPr/>
        </p:nvSpPr>
        <p:spPr bwMode="auto">
          <a:xfrm>
            <a:off x="288925" y="4549775"/>
            <a:ext cx="8604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600" dirty="0" err="1">
                <a:latin typeface="Lucida Sans Unicode" pitchFamily="34" charset="0"/>
              </a:rPr>
              <a:t>Diese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werden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zuerst</a:t>
            </a:r>
            <a:r>
              <a:rPr lang="hu-HU" sz="1600" dirty="0">
                <a:latin typeface="Lucida Sans Unicode" pitchFamily="34" charset="0"/>
              </a:rPr>
              <a:t> (1894) </a:t>
            </a:r>
            <a:r>
              <a:rPr lang="hu-HU" sz="1600" dirty="0" err="1">
                <a:latin typeface="Lucida Sans Unicode" pitchFamily="34" charset="0"/>
              </a:rPr>
              <a:t>als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homeotische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Variationen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beschrieben</a:t>
            </a:r>
            <a:r>
              <a:rPr lang="hu-HU" sz="1600" dirty="0">
                <a:latin typeface="Lucida Sans Unicode" pitchFamily="34" charset="0"/>
              </a:rPr>
              <a:t>, die </a:t>
            </a:r>
            <a:r>
              <a:rPr lang="hu-HU" sz="1600" dirty="0" err="1">
                <a:latin typeface="Lucida Sans Unicode" pitchFamily="34" charset="0"/>
              </a:rPr>
              <a:t>die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Grundlage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für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Evolution</a:t>
            </a:r>
            <a:r>
              <a:rPr lang="hu-HU" sz="1600" dirty="0">
                <a:latin typeface="Lucida Sans Unicode" pitchFamily="34" charset="0"/>
              </a:rPr>
              <a:t> (</a:t>
            </a:r>
            <a:r>
              <a:rPr lang="hu-HU" sz="1600" dirty="0" err="1">
                <a:latin typeface="Lucida Sans Unicode" pitchFamily="34" charset="0"/>
              </a:rPr>
              <a:t>Bildung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neuer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Arten</a:t>
            </a:r>
            <a:r>
              <a:rPr lang="hu-HU" sz="1600" dirty="0">
                <a:latin typeface="Lucida Sans Unicode" pitchFamily="34" charset="0"/>
              </a:rPr>
              <a:t>, </a:t>
            </a:r>
            <a:r>
              <a:rPr lang="hu-HU" sz="1600" dirty="0" err="1">
                <a:latin typeface="Lucida Sans Unicode" pitchFamily="34" charset="0"/>
              </a:rPr>
              <a:t>Familien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oder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Orden</a:t>
            </a:r>
            <a:r>
              <a:rPr lang="hu-HU" sz="1600" dirty="0">
                <a:latin typeface="Lucida Sans Unicode" pitchFamily="34" charset="0"/>
              </a:rPr>
              <a:t>) </a:t>
            </a:r>
            <a:r>
              <a:rPr lang="hu-HU" sz="1600" dirty="0" err="1">
                <a:latin typeface="Lucida Sans Unicode" pitchFamily="34" charset="0"/>
              </a:rPr>
              <a:t>bilden</a:t>
            </a:r>
            <a:r>
              <a:rPr lang="hu-HU" sz="1600" dirty="0">
                <a:latin typeface="Lucida Sans Unicode" pitchFamily="34" charset="0"/>
              </a:rPr>
              <a:t>. </a:t>
            </a:r>
            <a:r>
              <a:rPr lang="hu-HU" sz="1600" dirty="0" err="1">
                <a:latin typeface="Lucida Sans Unicode" pitchFamily="34" charset="0"/>
              </a:rPr>
              <a:t>Später</a:t>
            </a:r>
            <a:r>
              <a:rPr lang="hu-HU" sz="1600" dirty="0">
                <a:latin typeface="Lucida Sans Unicode" pitchFamily="34" charset="0"/>
              </a:rPr>
              <a:t>, </a:t>
            </a:r>
            <a:r>
              <a:rPr lang="hu-HU" sz="1600" dirty="0" err="1">
                <a:latin typeface="Lucida Sans Unicode" pitchFamily="34" charset="0"/>
              </a:rPr>
              <a:t>nach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Wiedererscheinen</a:t>
            </a:r>
            <a:r>
              <a:rPr lang="hu-HU" sz="1600" dirty="0">
                <a:latin typeface="Lucida Sans Unicode" pitchFamily="34" charset="0"/>
              </a:rPr>
              <a:t> von </a:t>
            </a:r>
            <a:r>
              <a:rPr lang="hu-HU" sz="1600" dirty="0" err="1">
                <a:latin typeface="Lucida Sans Unicode" pitchFamily="34" charset="0"/>
              </a:rPr>
              <a:t>Mendel’s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Werken</a:t>
            </a:r>
            <a:r>
              <a:rPr lang="hu-HU" sz="1600" dirty="0">
                <a:latin typeface="Lucida Sans Unicode" pitchFamily="34" charset="0"/>
              </a:rPr>
              <a:t> hat </a:t>
            </a:r>
            <a:r>
              <a:rPr lang="hu-HU" sz="1600" dirty="0" err="1">
                <a:latin typeface="Lucida Sans Unicode" pitchFamily="34" charset="0"/>
              </a:rPr>
              <a:t>Bateson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nach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erbliche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Variationen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gesucht</a:t>
            </a:r>
            <a:r>
              <a:rPr lang="hu-HU" sz="1600" dirty="0">
                <a:latin typeface="Lucida Sans Unicode" pitchFamily="34" charset="0"/>
              </a:rPr>
              <a:t> (1913). „</a:t>
            </a:r>
            <a:r>
              <a:rPr lang="hu-HU" sz="1600" dirty="0" err="1">
                <a:latin typeface="Lucida Sans Unicode" pitchFamily="34" charset="0"/>
              </a:rPr>
              <a:t>Vielfalt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wird</a:t>
            </a:r>
            <a:r>
              <a:rPr lang="hu-HU" sz="1600" dirty="0">
                <a:latin typeface="Lucida Sans Unicode" pitchFamily="34" charset="0"/>
              </a:rPr>
              <a:t> in der </a:t>
            </a:r>
            <a:r>
              <a:rPr lang="hu-HU" sz="1600" dirty="0" err="1">
                <a:latin typeface="Lucida Sans Unicode" pitchFamily="34" charset="0"/>
              </a:rPr>
              <a:t>Natur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durch</a:t>
            </a:r>
            <a:r>
              <a:rPr lang="hu-HU" sz="1600" dirty="0">
                <a:latin typeface="Lucida Sans Unicode" pitchFamily="34" charset="0"/>
              </a:rPr>
              <a:t> die </a:t>
            </a:r>
            <a:r>
              <a:rPr lang="hu-HU" sz="1600" dirty="0" err="1">
                <a:latin typeface="Lucida Sans Unicode" pitchFamily="34" charset="0"/>
              </a:rPr>
              <a:t>Veränderung</a:t>
            </a:r>
            <a:r>
              <a:rPr lang="hu-HU" sz="1600" dirty="0">
                <a:latin typeface="Lucida Sans Unicode" pitchFamily="34" charset="0"/>
              </a:rPr>
              <a:t> der </a:t>
            </a:r>
            <a:r>
              <a:rPr lang="hu-HU" sz="1600" dirty="0" err="1">
                <a:latin typeface="Lucida Sans Unicode" pitchFamily="34" charset="0"/>
              </a:rPr>
              <a:t>Zahl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oder</a:t>
            </a:r>
            <a:r>
              <a:rPr lang="hu-HU" sz="1600" dirty="0">
                <a:latin typeface="Lucida Sans Unicode" pitchFamily="34" charset="0"/>
              </a:rPr>
              <a:t> des </a:t>
            </a:r>
            <a:r>
              <a:rPr lang="hu-HU" sz="1600" dirty="0" err="1">
                <a:latin typeface="Lucida Sans Unicode" pitchFamily="34" charset="0"/>
              </a:rPr>
              <a:t>Types</a:t>
            </a:r>
            <a:r>
              <a:rPr lang="hu-HU" sz="1600" dirty="0">
                <a:latin typeface="Lucida Sans Unicode" pitchFamily="34" charset="0"/>
              </a:rPr>
              <a:t> der </a:t>
            </a:r>
            <a:r>
              <a:rPr lang="hu-HU" sz="1600" dirty="0" err="1">
                <a:latin typeface="Lucida Sans Unicode" pitchFamily="34" charset="0"/>
              </a:rPr>
              <a:t>wiederholenden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Körperteilen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erreicht</a:t>
            </a:r>
            <a:r>
              <a:rPr lang="hu-HU" sz="1600" dirty="0">
                <a:latin typeface="Lucida Sans Unicode" pitchFamily="34" charset="0"/>
              </a:rPr>
              <a:t>.” </a:t>
            </a:r>
            <a:r>
              <a:rPr lang="hu-HU" sz="1600" dirty="0" err="1">
                <a:latin typeface="Lucida Sans Unicode" pitchFamily="34" charset="0"/>
              </a:rPr>
              <a:t>Nach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ihm</a:t>
            </a:r>
            <a:r>
              <a:rPr lang="hu-HU" sz="1600" dirty="0">
                <a:latin typeface="Lucida Sans Unicode" pitchFamily="34" charset="0"/>
              </a:rPr>
              <a:t> gebe es 2 </a:t>
            </a:r>
            <a:r>
              <a:rPr lang="hu-HU" sz="1600" dirty="0" err="1">
                <a:latin typeface="Lucida Sans Unicode" pitchFamily="34" charset="0"/>
              </a:rPr>
              <a:t>Typen</a:t>
            </a:r>
            <a:r>
              <a:rPr lang="hu-HU" sz="1600" dirty="0">
                <a:latin typeface="Lucida Sans Unicode" pitchFamily="34" charset="0"/>
              </a:rPr>
              <a:t> der </a:t>
            </a:r>
            <a:r>
              <a:rPr lang="hu-HU" sz="1600" dirty="0" err="1">
                <a:latin typeface="Lucida Sans Unicode" pitchFamily="34" charset="0"/>
              </a:rPr>
              <a:t>Variationen</a:t>
            </a:r>
            <a:r>
              <a:rPr lang="hu-HU" sz="1600" dirty="0">
                <a:latin typeface="Lucida Sans Unicode" pitchFamily="34" charset="0"/>
              </a:rPr>
              <a:t> (</a:t>
            </a:r>
            <a:r>
              <a:rPr lang="hu-HU" sz="1600" dirty="0" err="1">
                <a:latin typeface="Lucida Sans Unicode" pitchFamily="34" charset="0"/>
              </a:rPr>
              <a:t>Mutationen</a:t>
            </a:r>
            <a:r>
              <a:rPr lang="hu-HU" sz="1600" dirty="0">
                <a:latin typeface="Lucida Sans Unicode" pitchFamily="34" charset="0"/>
              </a:rPr>
              <a:t>): </a:t>
            </a:r>
            <a:r>
              <a:rPr lang="hu-HU" sz="1600" dirty="0" err="1">
                <a:latin typeface="Lucida Sans Unicode" pitchFamily="34" charset="0"/>
              </a:rPr>
              <a:t>bei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der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ersten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verändert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sich</a:t>
            </a:r>
            <a:r>
              <a:rPr lang="hu-HU" sz="1600" dirty="0">
                <a:latin typeface="Lucida Sans Unicode" pitchFamily="34" charset="0"/>
              </a:rPr>
              <a:t> die </a:t>
            </a:r>
            <a:r>
              <a:rPr lang="hu-HU" sz="1600" dirty="0" err="1">
                <a:latin typeface="Lucida Sans Unicode" pitchFamily="34" charset="0"/>
              </a:rPr>
              <a:t>Zahl</a:t>
            </a:r>
            <a:r>
              <a:rPr lang="hu-HU" sz="1600" dirty="0">
                <a:latin typeface="Lucida Sans Unicode" pitchFamily="34" charset="0"/>
              </a:rPr>
              <a:t> der </a:t>
            </a:r>
            <a:r>
              <a:rPr lang="hu-HU" sz="1600" dirty="0" err="1">
                <a:latin typeface="Lucida Sans Unicode" pitchFamily="34" charset="0"/>
              </a:rPr>
              <a:t>bestimmten</a:t>
            </a:r>
            <a:r>
              <a:rPr lang="hu-HU" sz="1600" dirty="0">
                <a:latin typeface="Lucida Sans Unicode" pitchFamily="34" charset="0"/>
              </a:rPr>
              <a:t>, </a:t>
            </a:r>
            <a:r>
              <a:rPr lang="hu-HU" sz="1600" dirty="0" err="1">
                <a:latin typeface="Lucida Sans Unicode" pitchFamily="34" charset="0"/>
              </a:rPr>
              <a:t>wiederholenden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Körperteilen</a:t>
            </a:r>
            <a:r>
              <a:rPr lang="hu-HU" sz="1600" dirty="0">
                <a:latin typeface="Lucida Sans Unicode" pitchFamily="34" charset="0"/>
              </a:rPr>
              <a:t>, </a:t>
            </a:r>
            <a:r>
              <a:rPr lang="hu-HU" sz="1600" dirty="0" err="1">
                <a:latin typeface="Lucida Sans Unicode" pitchFamily="34" charset="0"/>
              </a:rPr>
              <a:t>bei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der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anderen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wird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ein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Körperteil</a:t>
            </a:r>
            <a:r>
              <a:rPr lang="hu-HU" sz="1600" dirty="0">
                <a:latin typeface="Lucida Sans Unicode" pitchFamily="34" charset="0"/>
              </a:rPr>
              <a:t> in </a:t>
            </a:r>
            <a:r>
              <a:rPr lang="hu-HU" sz="1600" dirty="0" err="1">
                <a:latin typeface="Lucida Sans Unicode" pitchFamily="34" charset="0"/>
              </a:rPr>
              <a:t>einer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anderen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Körperteil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ähnelden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Struktur</a:t>
            </a:r>
            <a:r>
              <a:rPr lang="hu-HU" sz="1600" dirty="0">
                <a:latin typeface="Lucida Sans Unicode" pitchFamily="34" charset="0"/>
              </a:rPr>
              <a:t> </a:t>
            </a:r>
            <a:r>
              <a:rPr lang="hu-HU" sz="1600" dirty="0" err="1">
                <a:latin typeface="Lucida Sans Unicode" pitchFamily="34" charset="0"/>
              </a:rPr>
              <a:t>umgewandelt</a:t>
            </a:r>
            <a:r>
              <a:rPr lang="hu-HU" sz="1600" dirty="0">
                <a:latin typeface="Lucida Sans Unicode" pitchFamily="34" charset="0"/>
              </a:rPr>
              <a:t>, </a:t>
            </a:r>
            <a:r>
              <a:rPr lang="hu-HU" sz="1600" b="1" dirty="0" err="1" smtClean="0">
                <a:solidFill>
                  <a:srgbClr val="990033"/>
                </a:solidFill>
                <a:latin typeface="Lucida Sans Unicode" pitchFamily="34" charset="0"/>
              </a:rPr>
              <a:t>dieses</a:t>
            </a:r>
            <a:r>
              <a:rPr lang="hu-HU" sz="1600" b="1" dirty="0" smtClean="0">
                <a:solidFill>
                  <a:srgbClr val="990033"/>
                </a:solidFill>
                <a:latin typeface="Lucida Sans Unicode" pitchFamily="34" charset="0"/>
              </a:rPr>
              <a:t> </a:t>
            </a:r>
            <a:r>
              <a:rPr lang="hu-HU" sz="1600" b="1" dirty="0" err="1" smtClean="0">
                <a:solidFill>
                  <a:srgbClr val="990033"/>
                </a:solidFill>
                <a:latin typeface="Lucida Sans Unicode" pitchFamily="34" charset="0"/>
              </a:rPr>
              <a:t>letztere</a:t>
            </a:r>
            <a:r>
              <a:rPr lang="hu-HU" sz="1600" b="1" dirty="0" smtClean="0">
                <a:solidFill>
                  <a:srgbClr val="990033"/>
                </a:solidFill>
                <a:latin typeface="Lucida Sans Unicode" pitchFamily="34" charset="0"/>
              </a:rPr>
              <a:t> </a:t>
            </a:r>
            <a:r>
              <a:rPr lang="hu-HU" sz="1600" b="1" dirty="0" err="1" smtClean="0">
                <a:solidFill>
                  <a:srgbClr val="990033"/>
                </a:solidFill>
                <a:latin typeface="Lucida Sans Unicode" pitchFamily="34" charset="0"/>
              </a:rPr>
              <a:t>ist</a:t>
            </a:r>
            <a:r>
              <a:rPr lang="hu-HU" sz="1600" b="1" dirty="0" smtClean="0">
                <a:solidFill>
                  <a:srgbClr val="990033"/>
                </a:solidFill>
                <a:latin typeface="Lucida Sans Unicode" pitchFamily="34" charset="0"/>
              </a:rPr>
              <a:t> </a:t>
            </a:r>
            <a:r>
              <a:rPr lang="hu-HU" sz="1600" b="1" dirty="0" err="1">
                <a:solidFill>
                  <a:srgbClr val="990033"/>
                </a:solidFill>
                <a:latin typeface="Lucida Sans Unicode" pitchFamily="34" charset="0"/>
              </a:rPr>
              <a:t>das</a:t>
            </a:r>
            <a:r>
              <a:rPr lang="hu-HU" sz="1600" b="1" dirty="0">
                <a:solidFill>
                  <a:srgbClr val="990033"/>
                </a:solidFill>
                <a:latin typeface="Lucida Sans Unicode" pitchFamily="34" charset="0"/>
              </a:rPr>
              <a:t> </a:t>
            </a:r>
            <a:r>
              <a:rPr lang="hu-HU" sz="1600" b="1" dirty="0" err="1">
                <a:solidFill>
                  <a:srgbClr val="990033"/>
                </a:solidFill>
                <a:latin typeface="Lucida Sans Unicode" pitchFamily="34" charset="0"/>
              </a:rPr>
              <a:t>Homeosis</a:t>
            </a:r>
            <a:r>
              <a:rPr lang="hu-HU" sz="1600" dirty="0">
                <a:latin typeface="Lucida Sans Unicode" pitchFamily="34" charset="0"/>
              </a:rPr>
              <a:t>.</a:t>
            </a:r>
          </a:p>
        </p:txBody>
      </p:sp>
      <p:pic>
        <p:nvPicPr>
          <p:cNvPr id="18434" name="Picture 4" descr="Bateson 1894  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15888"/>
            <a:ext cx="52927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868144" y="105273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Homeotische</a:t>
            </a:r>
            <a:r>
              <a:rPr lang="hu-HU" dirty="0" smtClean="0"/>
              <a:t> </a:t>
            </a:r>
            <a:r>
              <a:rPr lang="hu-HU" dirty="0" err="1" smtClean="0"/>
              <a:t>Mutanten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hu-HU" sz="3600" dirty="0" err="1" smtClean="0">
                <a:latin typeface="Arial" pitchFamily="34" charset="0"/>
                <a:cs typeface="Arial" pitchFamily="34" charset="0"/>
              </a:rPr>
              <a:t>Homeotische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600" dirty="0" err="1" smtClean="0">
                <a:latin typeface="Arial" pitchFamily="34" charset="0"/>
                <a:cs typeface="Arial" pitchFamily="34" charset="0"/>
              </a:rPr>
              <a:t>Mutanten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600" dirty="0" err="1" smtClean="0">
                <a:latin typeface="Arial" pitchFamily="34" charset="0"/>
                <a:cs typeface="Arial" pitchFamily="34" charset="0"/>
              </a:rPr>
              <a:t>bei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 der </a:t>
            </a:r>
            <a:r>
              <a:rPr lang="hu-HU" sz="3600" dirty="0" err="1" smtClean="0">
                <a:latin typeface="Arial" pitchFamily="34" charset="0"/>
                <a:cs typeface="Arial" pitchFamily="34" charset="0"/>
              </a:rPr>
              <a:t>Drosi</a:t>
            </a:r>
            <a:endParaRPr lang="hu-H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Seit langem sind sie bekannt bei der Fruchtfliege (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Drosophila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alias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Drosi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Ganz normale Körperstrukturen entwickeln sich an komplette falsche Stellen: 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an der Stelle von Fühler (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Antenna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) am Kopf erscheint ein Bein (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Pedia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): (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Antennapedia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oder ein zweite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Flügel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paar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am 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Thorax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Bithorax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611188" y="333375"/>
          <a:ext cx="7364412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Image" r:id="rId4" imgW="7365079" imgH="2552381" progId="Photoshop.Image.7">
                  <p:embed/>
                </p:oleObj>
              </mc:Choice>
              <mc:Fallback>
                <p:oleObj name="Image" r:id="rId4" imgW="7365079" imgH="2552381" progId="Photoshop.Image.7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3375"/>
                        <a:ext cx="7364412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6" name="Group 9"/>
          <p:cNvGrpSpPr>
            <a:grpSpLocks/>
          </p:cNvGrpSpPr>
          <p:nvPr/>
        </p:nvGrpSpPr>
        <p:grpSpPr bwMode="auto">
          <a:xfrm>
            <a:off x="179388" y="3598863"/>
            <a:ext cx="4267200" cy="3197225"/>
            <a:chOff x="144" y="144"/>
            <a:chExt cx="2688" cy="2014"/>
          </a:xfrm>
        </p:grpSpPr>
        <p:pic>
          <p:nvPicPr>
            <p:cNvPr id="19472" name="Picture 3" descr="wild-type-hea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144"/>
              <a:ext cx="2688" cy="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Text Box 6"/>
            <p:cNvSpPr txBox="1">
              <a:spLocks noChangeArrowheads="1"/>
            </p:cNvSpPr>
            <p:nvPr/>
          </p:nvSpPr>
          <p:spPr bwMode="auto">
            <a:xfrm>
              <a:off x="240" y="1824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800" b="1">
                  <a:solidFill>
                    <a:schemeClr val="bg1"/>
                  </a:solidFill>
                  <a:latin typeface="Arial" charset="0"/>
                </a:rPr>
                <a:t>wild type</a:t>
              </a:r>
            </a:p>
          </p:txBody>
        </p:sp>
      </p:grpSp>
      <p:grpSp>
        <p:nvGrpSpPr>
          <p:cNvPr id="19467" name="Group 12"/>
          <p:cNvGrpSpPr>
            <a:grpSpLocks/>
          </p:cNvGrpSpPr>
          <p:nvPr/>
        </p:nvGrpSpPr>
        <p:grpSpPr bwMode="auto">
          <a:xfrm>
            <a:off x="4816475" y="3540125"/>
            <a:ext cx="4243388" cy="3259138"/>
            <a:chOff x="1488" y="2160"/>
            <a:chExt cx="2673" cy="2053"/>
          </a:xfrm>
        </p:grpSpPr>
        <p:pic>
          <p:nvPicPr>
            <p:cNvPr id="19470" name="Picture 5" descr="antp-hea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88" y="2208"/>
              <a:ext cx="2673" cy="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Text Box 7"/>
            <p:cNvSpPr txBox="1">
              <a:spLocks noChangeArrowheads="1"/>
            </p:cNvSpPr>
            <p:nvPr/>
          </p:nvSpPr>
          <p:spPr bwMode="auto">
            <a:xfrm>
              <a:off x="1488" y="2160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800" b="1" dirty="0" err="1">
                  <a:solidFill>
                    <a:schemeClr val="bg1"/>
                  </a:solidFill>
                  <a:latin typeface="Arial" charset="0"/>
                </a:rPr>
                <a:t>antennapedia</a:t>
              </a:r>
              <a:r>
                <a:rPr lang="hu-HU" sz="18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hu-HU" sz="1800" b="1" dirty="0" err="1">
                  <a:solidFill>
                    <a:schemeClr val="bg1"/>
                  </a:solidFill>
                  <a:latin typeface="Arial" charset="0"/>
                </a:rPr>
                <a:t>mutant</a:t>
              </a:r>
              <a:endParaRPr lang="hu-HU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3492500" y="6613525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1000" dirty="0" err="1">
                <a:solidFill>
                  <a:srgbClr val="FF0000"/>
                </a:solidFill>
                <a:latin typeface="Arial" charset="0"/>
              </a:rPr>
              <a:t>www.sdbonline.org</a:t>
            </a:r>
            <a:r>
              <a:rPr lang="hu-HU" sz="1000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hu-HU" sz="1000" dirty="0" err="1">
                <a:solidFill>
                  <a:srgbClr val="FF0000"/>
                </a:solidFill>
                <a:latin typeface="Arial" charset="0"/>
              </a:rPr>
              <a:t>fly</a:t>
            </a:r>
            <a:r>
              <a:rPr lang="hu-HU" sz="1000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hu-HU" sz="1000" dirty="0" err="1">
                <a:solidFill>
                  <a:srgbClr val="FF0000"/>
                </a:solidFill>
                <a:latin typeface="Arial" charset="0"/>
              </a:rPr>
              <a:t>aimain</a:t>
            </a:r>
            <a:r>
              <a:rPr lang="hu-HU" sz="1000" dirty="0">
                <a:solidFill>
                  <a:srgbClr val="FF0000"/>
                </a:solidFill>
                <a:latin typeface="Arial" charset="0"/>
              </a:rPr>
              <a:t>/</a:t>
            </a:r>
            <a:endParaRPr lang="hu-HU" sz="1000" dirty="0"/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7812088" y="0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rgbClr val="FF0000"/>
                </a:solidFill>
              </a:rPr>
              <a:t>Gehring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0" y="3284984"/>
            <a:ext cx="75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bg1"/>
                </a:solidFill>
              </a:rPr>
              <a:t>Auge</a:t>
            </a:r>
            <a:endParaRPr lang="hu-HU" sz="1600" dirty="0">
              <a:solidFill>
                <a:schemeClr val="bg1"/>
              </a:solidFill>
            </a:endParaRPr>
          </a:p>
        </p:txBody>
      </p:sp>
      <p:cxnSp>
        <p:nvCxnSpPr>
          <p:cNvPr id="13" name="Egyenes összekötő nyíllal 12"/>
          <p:cNvCxnSpPr/>
          <p:nvPr/>
        </p:nvCxnSpPr>
        <p:spPr bwMode="auto">
          <a:xfrm>
            <a:off x="611560" y="3645024"/>
            <a:ext cx="72008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Szövegdoboz 13"/>
          <p:cNvSpPr txBox="1"/>
          <p:nvPr/>
        </p:nvSpPr>
        <p:spPr>
          <a:xfrm>
            <a:off x="0" y="5157192"/>
            <a:ext cx="75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bg1"/>
                </a:solidFill>
              </a:rPr>
              <a:t>Fühler</a:t>
            </a:r>
            <a:endParaRPr lang="hu-HU" sz="1600" dirty="0">
              <a:solidFill>
                <a:schemeClr val="bg1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 bwMode="auto">
          <a:xfrm flipV="1">
            <a:off x="755576" y="4581128"/>
            <a:ext cx="108012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Szövegdoboz 16"/>
          <p:cNvSpPr txBox="1"/>
          <p:nvPr/>
        </p:nvSpPr>
        <p:spPr>
          <a:xfrm>
            <a:off x="4235488" y="4468176"/>
            <a:ext cx="75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bg1"/>
                </a:solidFill>
              </a:rPr>
              <a:t>Bein</a:t>
            </a:r>
            <a:endParaRPr lang="hu-HU" sz="1600" dirty="0">
              <a:solidFill>
                <a:schemeClr val="bg1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 bwMode="auto">
          <a:xfrm>
            <a:off x="4788024" y="4725144"/>
            <a:ext cx="1224136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Szövegdoboz 18"/>
          <p:cNvSpPr txBox="1"/>
          <p:nvPr/>
        </p:nvSpPr>
        <p:spPr>
          <a:xfrm>
            <a:off x="1728856" y="332656"/>
            <a:ext cx="1908000" cy="36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Wildtyp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Drosi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076056" y="332656"/>
            <a:ext cx="2448272" cy="36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Bithorax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Mutant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 err="1" smtClean="0">
                <a:latin typeface="Lucida Sans Unicode" pitchFamily="34" charset="0"/>
              </a:rPr>
              <a:t>Homeotische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Mutanten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sind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genetisch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bedingt</a:t>
            </a:r>
            <a:r>
              <a:rPr lang="hu-HU" sz="2400" dirty="0" smtClean="0">
                <a:latin typeface="Lucida Sans Unicode" pitchFamily="34" charset="0"/>
              </a:rPr>
              <a:t>:</a:t>
            </a:r>
          </a:p>
          <a:p>
            <a:r>
              <a:rPr lang="hu-HU" sz="2400" dirty="0" smtClean="0">
                <a:latin typeface="Lucida Sans Unicode" pitchFamily="34" charset="0"/>
              </a:rPr>
              <a:t>Calvin </a:t>
            </a:r>
            <a:r>
              <a:rPr lang="hu-HU" sz="2400" dirty="0" err="1" smtClean="0">
                <a:latin typeface="Lucida Sans Unicode" pitchFamily="34" charset="0"/>
              </a:rPr>
              <a:t>Bridge</a:t>
            </a:r>
            <a:r>
              <a:rPr lang="hu-HU" sz="2400" dirty="0" smtClean="0">
                <a:latin typeface="Lucida Sans Unicode" pitchFamily="34" charset="0"/>
              </a:rPr>
              <a:t> hat </a:t>
            </a:r>
            <a:r>
              <a:rPr lang="hu-HU" sz="2400" b="1" dirty="0" err="1" smtClean="0">
                <a:latin typeface="Lucida Sans Unicode" pitchFamily="34" charset="0"/>
              </a:rPr>
              <a:t>Bithorax</a:t>
            </a:r>
            <a:r>
              <a:rPr lang="hu-HU" sz="2400" b="1" dirty="0" smtClean="0">
                <a:latin typeface="Lucida Sans Unicode" pitchFamily="34" charset="0"/>
              </a:rPr>
              <a:t> </a:t>
            </a:r>
            <a:r>
              <a:rPr lang="hu-HU" sz="2400" b="1" dirty="0" err="1" smtClean="0">
                <a:latin typeface="Lucida Sans Unicode" pitchFamily="34" charset="0"/>
              </a:rPr>
              <a:t>Mutation</a:t>
            </a:r>
            <a:r>
              <a:rPr lang="hu-HU" sz="2400" b="1" dirty="0" smtClean="0">
                <a:latin typeface="Lucida Sans Unicode" pitchFamily="34" charset="0"/>
              </a:rPr>
              <a:t> </a:t>
            </a:r>
            <a:r>
              <a:rPr lang="hu-HU" sz="2400" dirty="0" smtClean="0">
                <a:latin typeface="Lucida Sans Unicode" pitchFamily="34" charset="0"/>
              </a:rPr>
              <a:t>der Drosophila in 1915 </a:t>
            </a:r>
            <a:r>
              <a:rPr lang="hu-HU" sz="2400" dirty="0" err="1" smtClean="0">
                <a:latin typeface="Lucida Sans Unicode" pitchFamily="34" charset="0"/>
              </a:rPr>
              <a:t>beschrieben</a:t>
            </a:r>
            <a:r>
              <a:rPr lang="hu-HU" sz="2400" dirty="0" smtClean="0">
                <a:latin typeface="Lucida Sans Unicode" pitchFamily="34" charset="0"/>
              </a:rPr>
              <a:t>: die </a:t>
            </a:r>
            <a:r>
              <a:rPr lang="hu-HU" sz="2400" dirty="0" err="1" smtClean="0">
                <a:latin typeface="Lucida Sans Unicode" pitchFamily="34" charset="0"/>
              </a:rPr>
              <a:t>Mutation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ist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spontan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aufgetreten</a:t>
            </a:r>
            <a:r>
              <a:rPr lang="hu-HU" sz="2400" dirty="0" smtClean="0">
                <a:latin typeface="Lucida Sans Unicode" pitchFamily="34" charset="0"/>
              </a:rPr>
              <a:t>, und man </a:t>
            </a:r>
            <a:r>
              <a:rPr lang="hu-HU" sz="2400" dirty="0" err="1" smtClean="0">
                <a:latin typeface="Lucida Sans Unicode" pitchFamily="34" charset="0"/>
              </a:rPr>
              <a:t>konnte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diese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Mutanten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züchten</a:t>
            </a:r>
            <a:r>
              <a:rPr lang="hu-HU" sz="2400" dirty="0" smtClean="0">
                <a:latin typeface="Lucida Sans Unicode" pitchFamily="34" charset="0"/>
              </a:rPr>
              <a:t> und </a:t>
            </a:r>
            <a:r>
              <a:rPr lang="hu-HU" sz="2400" dirty="0" err="1" smtClean="0">
                <a:latin typeface="Lucida Sans Unicode" pitchFamily="34" charset="0"/>
              </a:rPr>
              <a:t>eine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Linie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etablieren</a:t>
            </a:r>
            <a:r>
              <a:rPr lang="hu-HU" sz="2400" dirty="0" smtClean="0">
                <a:latin typeface="Lucida Sans Unicode" pitchFamily="34" charset="0"/>
              </a:rPr>
              <a:t>, (</a:t>
            </a:r>
            <a:r>
              <a:rPr lang="hu-HU" sz="2400" dirty="0" err="1" smtClean="0">
                <a:latin typeface="Lucida Sans Unicode" pitchFamily="34" charset="0"/>
              </a:rPr>
              <a:t>d.h</a:t>
            </a:r>
            <a:r>
              <a:rPr lang="hu-HU" sz="2400" dirty="0" smtClean="0">
                <a:latin typeface="Lucida Sans Unicode" pitchFamily="34" charset="0"/>
              </a:rPr>
              <a:t>. </a:t>
            </a:r>
            <a:r>
              <a:rPr lang="hu-HU" sz="2400" dirty="0" err="1" smtClean="0">
                <a:latin typeface="Lucida Sans Unicode" pitchFamily="34" charset="0"/>
              </a:rPr>
              <a:t>sie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ist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vererbbar</a:t>
            </a:r>
            <a:r>
              <a:rPr lang="hu-HU" sz="2400" dirty="0" smtClean="0">
                <a:latin typeface="Lucida Sans Unicode" pitchFamily="34" charset="0"/>
              </a:rPr>
              <a:t>); </a:t>
            </a:r>
            <a:r>
              <a:rPr lang="hu-HU" sz="2400" dirty="0" err="1" smtClean="0">
                <a:latin typeface="Lucida Sans Unicode" pitchFamily="34" charset="0"/>
              </a:rPr>
              <a:t>diese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mutante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Linie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ist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seit</a:t>
            </a:r>
            <a:r>
              <a:rPr lang="hu-HU" sz="2400" dirty="0" smtClean="0">
                <a:latin typeface="Lucida Sans Unicode" pitchFamily="34" charset="0"/>
              </a:rPr>
              <a:t> 1915 </a:t>
            </a:r>
            <a:r>
              <a:rPr lang="hu-HU" sz="2400" dirty="0" err="1" smtClean="0">
                <a:latin typeface="Lucida Sans Unicode" pitchFamily="34" charset="0"/>
              </a:rPr>
              <a:t>bis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heute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im</a:t>
            </a:r>
            <a:r>
              <a:rPr lang="hu-HU" sz="2400" dirty="0" smtClean="0">
                <a:latin typeface="Lucida Sans Unicode" pitchFamily="34" charset="0"/>
              </a:rPr>
              <a:t> Stock </a:t>
            </a:r>
            <a:r>
              <a:rPr lang="hu-HU" sz="2400" dirty="0" err="1" smtClean="0">
                <a:latin typeface="Lucida Sans Unicode" pitchFamily="34" charset="0"/>
              </a:rPr>
              <a:t>aufrechterhalten</a:t>
            </a:r>
            <a:r>
              <a:rPr lang="hu-HU" sz="2400" dirty="0" smtClean="0">
                <a:latin typeface="Lucida Sans Unicode" pitchFamily="34" charset="0"/>
              </a:rPr>
              <a:t>.</a:t>
            </a:r>
          </a:p>
          <a:p>
            <a:r>
              <a:rPr lang="hu-HU" sz="2400" dirty="0" err="1" smtClean="0">
                <a:latin typeface="Lucida Sans Unicode" pitchFamily="34" charset="0"/>
              </a:rPr>
              <a:t>Eine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Vielfalt</a:t>
            </a:r>
            <a:r>
              <a:rPr lang="hu-HU" sz="2400" dirty="0" smtClean="0">
                <a:latin typeface="Lucida Sans Unicode" pitchFamily="34" charset="0"/>
              </a:rPr>
              <a:t> von </a:t>
            </a:r>
            <a:r>
              <a:rPr lang="hu-HU" sz="2400" dirty="0" err="1" smtClean="0">
                <a:latin typeface="Lucida Sans Unicode" pitchFamily="34" charset="0"/>
              </a:rPr>
              <a:t>homeotischen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Mutationen</a:t>
            </a:r>
            <a:r>
              <a:rPr lang="hu-HU" sz="2400" dirty="0" smtClean="0">
                <a:latin typeface="Lucida Sans Unicode" pitchFamily="34" charset="0"/>
              </a:rPr>
              <a:t> der Drosophila (</a:t>
            </a:r>
            <a:r>
              <a:rPr lang="hu-HU" sz="2400" dirty="0" err="1" smtClean="0">
                <a:latin typeface="Lucida Sans Unicode" pitchFamily="34" charset="0"/>
              </a:rPr>
              <a:t>Bithorax</a:t>
            </a:r>
            <a:r>
              <a:rPr lang="hu-HU" sz="2400" dirty="0" smtClean="0">
                <a:latin typeface="Lucida Sans Unicode" pitchFamily="34" charset="0"/>
              </a:rPr>
              <a:t>, </a:t>
            </a:r>
            <a:r>
              <a:rPr lang="hu-HU" sz="2400" dirty="0" err="1" smtClean="0">
                <a:latin typeface="Lucida Sans Unicode" pitchFamily="34" charset="0"/>
              </a:rPr>
              <a:t>Ultrabithorax</a:t>
            </a:r>
            <a:r>
              <a:rPr lang="hu-HU" sz="2400" dirty="0" smtClean="0">
                <a:latin typeface="Lucida Sans Unicode" pitchFamily="34" charset="0"/>
              </a:rPr>
              <a:t>, </a:t>
            </a:r>
            <a:r>
              <a:rPr lang="hu-HU" sz="2400" dirty="0" err="1" smtClean="0">
                <a:latin typeface="Lucida Sans Unicode" pitchFamily="34" charset="0"/>
              </a:rPr>
              <a:t>Antennapedia</a:t>
            </a:r>
            <a:r>
              <a:rPr lang="hu-HU" sz="2400" dirty="0" smtClean="0">
                <a:latin typeface="Lucida Sans Unicode" pitchFamily="34" charset="0"/>
              </a:rPr>
              <a:t>, </a:t>
            </a:r>
            <a:r>
              <a:rPr lang="hu-HU" sz="2400" dirty="0" err="1" smtClean="0">
                <a:latin typeface="Lucida Sans Unicode" pitchFamily="34" charset="0"/>
              </a:rPr>
              <a:t>etc</a:t>
            </a:r>
            <a:r>
              <a:rPr lang="hu-HU" sz="2400" dirty="0" smtClean="0">
                <a:latin typeface="Lucida Sans Unicode" pitchFamily="34" charset="0"/>
              </a:rPr>
              <a:t>) </a:t>
            </a:r>
            <a:r>
              <a:rPr lang="hu-HU" sz="2400" dirty="0" err="1" smtClean="0">
                <a:latin typeface="Lucida Sans Unicode" pitchFamily="34" charset="0"/>
              </a:rPr>
              <a:t>sind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bekannt</a:t>
            </a:r>
            <a:r>
              <a:rPr lang="hu-HU" sz="2400" dirty="0" smtClean="0">
                <a:latin typeface="Lucida Sans Unicode" pitchFamily="34" charset="0"/>
              </a:rPr>
              <a:t>.</a:t>
            </a:r>
          </a:p>
          <a:p>
            <a:r>
              <a:rPr lang="hu-HU" sz="2400" dirty="0" smtClean="0">
                <a:latin typeface="Lucida Sans Unicode" pitchFamily="34" charset="0"/>
              </a:rPr>
              <a:t>„</a:t>
            </a:r>
            <a:r>
              <a:rPr lang="hu-HU" sz="2400" dirty="0" err="1" smtClean="0">
                <a:latin typeface="Lucida Sans Unicode" pitchFamily="34" charset="0"/>
              </a:rPr>
              <a:t>hopeful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mosters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for</a:t>
            </a:r>
            <a:r>
              <a:rPr lang="hu-HU" sz="2400" dirty="0" smtClean="0">
                <a:latin typeface="Lucida Sans Unicode" pitchFamily="34" charset="0"/>
              </a:rPr>
              <a:t> </a:t>
            </a:r>
            <a:r>
              <a:rPr lang="hu-HU" sz="2400" dirty="0" err="1" smtClean="0">
                <a:latin typeface="Lucida Sans Unicode" pitchFamily="34" charset="0"/>
              </a:rPr>
              <a:t>evolution</a:t>
            </a:r>
            <a:r>
              <a:rPr lang="hu-HU" sz="2400" dirty="0" smtClean="0">
                <a:latin typeface="Lucida Sans Unicode" pitchFamily="34" charset="0"/>
              </a:rPr>
              <a:t>”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4000">
                <a:solidFill>
                  <a:schemeClr val="tx2"/>
                </a:solidFill>
                <a:latin typeface="Arial" charset="0"/>
              </a:rPr>
              <a:t>Die Entdeckung der Hox-Gene 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10"/>
          <p:cNvGrpSpPr>
            <a:grpSpLocks/>
          </p:cNvGrpSpPr>
          <p:nvPr/>
        </p:nvGrpSpPr>
        <p:grpSpPr bwMode="auto">
          <a:xfrm>
            <a:off x="179388" y="188913"/>
            <a:ext cx="8569325" cy="6480175"/>
            <a:chOff x="113" y="119"/>
            <a:chExt cx="5398" cy="4082"/>
          </a:xfrm>
        </p:grpSpPr>
        <p:pic>
          <p:nvPicPr>
            <p:cNvPr id="12295" name="Picture 4" descr="koko0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119"/>
              <a:ext cx="5398" cy="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96" name="Group 7"/>
            <p:cNvGrpSpPr>
              <a:grpSpLocks/>
            </p:cNvGrpSpPr>
            <p:nvPr/>
          </p:nvGrpSpPr>
          <p:grpSpPr bwMode="auto">
            <a:xfrm>
              <a:off x="158" y="2931"/>
              <a:ext cx="3656" cy="1270"/>
              <a:chOff x="158" y="2931"/>
              <a:chExt cx="3656" cy="1270"/>
            </a:xfrm>
          </p:grpSpPr>
          <p:graphicFrame>
            <p:nvGraphicFramePr>
              <p:cNvPr id="12292" name="Object 4"/>
              <p:cNvGraphicFramePr>
                <a:graphicFrameLocks noChangeAspect="1"/>
              </p:cNvGraphicFramePr>
              <p:nvPr/>
            </p:nvGraphicFramePr>
            <p:xfrm>
              <a:off x="158" y="2976"/>
              <a:ext cx="3656" cy="1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6" name="Image" r:id="rId5" imgW="5803175" imgH="1917460" progId="Photoshop.Image.7">
                      <p:embed/>
                    </p:oleObj>
                  </mc:Choice>
                  <mc:Fallback>
                    <p:oleObj name="Image" r:id="rId5" imgW="5803175" imgH="1917460" progId="Photoshop.Image.7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" y="2976"/>
                            <a:ext cx="3656" cy="1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298" name="Rectangle 5"/>
              <p:cNvSpPr>
                <a:spLocks noChangeArrowheads="1"/>
              </p:cNvSpPr>
              <p:nvPr/>
            </p:nvSpPr>
            <p:spPr bwMode="auto">
              <a:xfrm>
                <a:off x="1519" y="2931"/>
                <a:ext cx="1860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2299" name="Rectangle 6"/>
              <p:cNvSpPr>
                <a:spLocks noChangeArrowheads="1"/>
              </p:cNvSpPr>
              <p:nvPr/>
            </p:nvSpPr>
            <p:spPr bwMode="auto">
              <a:xfrm>
                <a:off x="1746" y="3657"/>
                <a:ext cx="1452" cy="5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</p:grp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295" y="935"/>
              <a:ext cx="131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294" name="Line 8"/>
          <p:cNvSpPr>
            <a:spLocks noChangeShapeType="1"/>
          </p:cNvSpPr>
          <p:nvPr/>
        </p:nvSpPr>
        <p:spPr bwMode="auto">
          <a:xfrm flipV="1">
            <a:off x="1979613" y="2708275"/>
            <a:ext cx="3600450" cy="2881313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275856" y="5949280"/>
            <a:ext cx="586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Wildtyp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Fliege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hat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nur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ein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Paar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Flügel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Paar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hochreduzierter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Flügel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 haltere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 bwMode="auto">
          <a:xfrm flipH="1" flipV="1">
            <a:off x="2483768" y="6093296"/>
            <a:ext cx="720080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Szövegdoboz 12"/>
          <p:cNvSpPr txBox="1"/>
          <p:nvPr/>
        </p:nvSpPr>
        <p:spPr>
          <a:xfrm>
            <a:off x="6156176" y="18864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Bithorax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Mutant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71600" y="414908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itchFamily="34" charset="0"/>
                <a:cs typeface="Arial" pitchFamily="34" charset="0"/>
              </a:rPr>
              <a:t>Wildtyp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r>
              <a:rPr lang="hu-HU" sz="3200" b="1" smtClean="0">
                <a:solidFill>
                  <a:schemeClr val="tx1"/>
                </a:solidFill>
                <a:latin typeface="Arial" charset="0"/>
              </a:rPr>
              <a:t>Die Entdeckung der Hox-Gene II.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r>
              <a:rPr lang="de-DE" sz="2400" dirty="0" smtClean="0">
                <a:latin typeface="Arial" charset="0"/>
              </a:rPr>
              <a:t>von den 1920er Jahren: </a:t>
            </a:r>
            <a:r>
              <a:rPr lang="hu-HU" sz="2400" dirty="0" err="1" smtClean="0">
                <a:latin typeface="Arial" charset="0"/>
              </a:rPr>
              <a:t>Ch</a:t>
            </a:r>
            <a:r>
              <a:rPr lang="de-DE" sz="2400" dirty="0" err="1" smtClean="0">
                <a:latin typeface="Arial" charset="0"/>
              </a:rPr>
              <a:t>romosomenkartierung</a:t>
            </a:r>
            <a:r>
              <a:rPr lang="hu-HU" sz="2400" dirty="0" smtClean="0">
                <a:latin typeface="Arial" charset="0"/>
              </a:rPr>
              <a:t> und </a:t>
            </a:r>
            <a:r>
              <a:rPr lang="hu-HU" sz="2400" dirty="0" err="1" smtClean="0">
                <a:latin typeface="Arial" charset="0"/>
              </a:rPr>
              <a:t>ch</a:t>
            </a:r>
            <a:r>
              <a:rPr lang="de-DE" sz="2400" dirty="0" err="1" smtClean="0">
                <a:latin typeface="Arial" charset="0"/>
              </a:rPr>
              <a:t>romosomale</a:t>
            </a:r>
            <a:r>
              <a:rPr lang="de-DE" sz="2400" dirty="0" smtClean="0">
                <a:latin typeface="Arial" charset="0"/>
              </a:rPr>
              <a:t> Lokalisation der </a:t>
            </a:r>
            <a:r>
              <a:rPr lang="de-DE" sz="2400" dirty="0" err="1" smtClean="0">
                <a:latin typeface="Arial" charset="0"/>
              </a:rPr>
              <a:t>homeotischen</a:t>
            </a:r>
            <a:r>
              <a:rPr lang="de-DE" sz="2400" dirty="0" smtClean="0">
                <a:latin typeface="Arial" charset="0"/>
              </a:rPr>
              <a:t> Mutationen, </a:t>
            </a:r>
            <a:br>
              <a:rPr lang="de-DE" sz="2400" dirty="0" smtClean="0">
                <a:latin typeface="Arial" charset="0"/>
              </a:rPr>
            </a:br>
            <a:endParaRPr lang="de-DE" sz="2400" dirty="0" smtClean="0">
              <a:latin typeface="Arial" charset="0"/>
            </a:endParaRPr>
          </a:p>
          <a:p>
            <a:r>
              <a:rPr lang="de-DE" sz="2400" dirty="0" smtClean="0">
                <a:latin typeface="Arial" charset="0"/>
              </a:rPr>
              <a:t>1978</a:t>
            </a:r>
            <a:r>
              <a:rPr lang="hu-HU" sz="2400" dirty="0" smtClean="0">
                <a:latin typeface="Arial" charset="0"/>
              </a:rPr>
              <a:t>,</a:t>
            </a:r>
            <a:r>
              <a:rPr lang="de-DE" sz="2400" dirty="0" smtClean="0">
                <a:latin typeface="Arial" charset="0"/>
              </a:rPr>
              <a:t> Edward Lewis (Nobelpreis 1995)</a:t>
            </a:r>
            <a:r>
              <a:rPr lang="hu-HU" sz="2400" dirty="0" smtClean="0">
                <a:latin typeface="Arial" charset="0"/>
              </a:rPr>
              <a:t>:</a:t>
            </a:r>
            <a:r>
              <a:rPr lang="de-DE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alle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de-DE" sz="2400" dirty="0" err="1" smtClean="0">
                <a:latin typeface="Arial" charset="0"/>
              </a:rPr>
              <a:t>homeotische</a:t>
            </a:r>
            <a:r>
              <a:rPr lang="de-DE" sz="2400" dirty="0" smtClean="0">
                <a:latin typeface="Arial" charset="0"/>
              </a:rPr>
              <a:t> Gene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liegen</a:t>
            </a:r>
            <a:r>
              <a:rPr lang="de-DE" sz="2400" dirty="0" smtClean="0">
                <a:latin typeface="Arial" charset="0"/>
              </a:rPr>
              <a:t> am 3. </a:t>
            </a:r>
            <a:r>
              <a:rPr lang="de-DE" sz="2400" dirty="0" err="1" smtClean="0">
                <a:latin typeface="Arial" charset="0"/>
              </a:rPr>
              <a:t>Kromosome</a:t>
            </a:r>
            <a:r>
              <a:rPr lang="de-DE" sz="2400" dirty="0" smtClean="0">
                <a:latin typeface="Arial" charset="0"/>
              </a:rPr>
              <a:t> der </a:t>
            </a:r>
            <a:r>
              <a:rPr lang="de-DE" sz="2400" dirty="0" err="1" smtClean="0">
                <a:latin typeface="Arial" charset="0"/>
              </a:rPr>
              <a:t>Drosi</a:t>
            </a:r>
            <a:r>
              <a:rPr lang="de-DE" sz="2400" dirty="0" smtClean="0">
                <a:latin typeface="Arial" charset="0"/>
              </a:rPr>
              <a:t> </a:t>
            </a:r>
            <a:r>
              <a:rPr lang="hu-HU" sz="2400" dirty="0" smtClean="0">
                <a:latin typeface="Arial" charset="0"/>
              </a:rPr>
              <a:t>in </a:t>
            </a:r>
            <a:r>
              <a:rPr lang="hu-HU" sz="2400" dirty="0" err="1" smtClean="0">
                <a:latin typeface="Arial" charset="0"/>
              </a:rPr>
              <a:t>einer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Gruppe</a:t>
            </a:r>
            <a:r>
              <a:rPr lang="hu-HU" sz="2400" dirty="0" smtClean="0">
                <a:latin typeface="Arial" charset="0"/>
              </a:rPr>
              <a:t>:</a:t>
            </a:r>
            <a:r>
              <a:rPr lang="de-DE" sz="2400" dirty="0" smtClean="0">
                <a:latin typeface="Arial" charset="0"/>
              </a:rPr>
              <a:t> Hox-Gene Gruppe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hu-HU" sz="2400" dirty="0" err="1" smtClean="0">
                <a:latin typeface="Arial" charset="0"/>
              </a:rPr>
              <a:t>oder</a:t>
            </a:r>
            <a:r>
              <a:rPr lang="de-DE" sz="2400" dirty="0" smtClean="0">
                <a:latin typeface="Arial" charset="0"/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  <a:latin typeface="Arial" charset="0"/>
              </a:rPr>
              <a:t>Hox-Gene Cluster</a:t>
            </a:r>
            <a:r>
              <a:rPr lang="de-DE" sz="2400" dirty="0" smtClean="0">
                <a:latin typeface="Arial" charset="0"/>
              </a:rPr>
              <a:t/>
            </a:r>
            <a:br>
              <a:rPr lang="de-DE" sz="2400" dirty="0" smtClean="0">
                <a:latin typeface="Arial" charset="0"/>
              </a:rPr>
            </a:br>
            <a:endParaRPr lang="de-DE" sz="2400" dirty="0" smtClean="0">
              <a:latin typeface="Arial" charset="0"/>
            </a:endParaRPr>
          </a:p>
          <a:p>
            <a:r>
              <a:rPr lang="de-DE" sz="2400" dirty="0" smtClean="0">
                <a:latin typeface="Arial" charset="0"/>
              </a:rPr>
              <a:t>1983: </a:t>
            </a:r>
            <a:r>
              <a:rPr lang="de-DE" sz="2400" dirty="0" err="1" smtClean="0">
                <a:latin typeface="Arial" charset="0"/>
              </a:rPr>
              <a:t>Sequenieren</a:t>
            </a:r>
            <a:r>
              <a:rPr lang="de-DE" sz="2400" dirty="0" smtClean="0">
                <a:latin typeface="Arial" charset="0"/>
              </a:rPr>
              <a:t> der HOM-C Komplex: 8 Gene, alle besitzen einen sehr ähnlichen </a:t>
            </a:r>
            <a:r>
              <a:rPr lang="hu-HU" sz="2400" dirty="0" err="1" smtClean="0">
                <a:latin typeface="Arial" charset="0"/>
              </a:rPr>
              <a:t>Sequenz</a:t>
            </a:r>
            <a:r>
              <a:rPr lang="hu-HU" sz="2400" dirty="0" smtClean="0">
                <a:latin typeface="Arial" charset="0"/>
              </a:rPr>
              <a:t> </a:t>
            </a:r>
            <a:r>
              <a:rPr lang="de-DE" sz="2400" dirty="0" smtClean="0">
                <a:latin typeface="Arial" charset="0"/>
              </a:rPr>
              <a:t>von 180 </a:t>
            </a:r>
            <a:r>
              <a:rPr lang="de-DE" sz="2400" dirty="0" err="1" smtClean="0">
                <a:latin typeface="Arial" charset="0"/>
              </a:rPr>
              <a:t>Bp</a:t>
            </a:r>
            <a:r>
              <a:rPr lang="de-DE" sz="2400" dirty="0" smtClean="0">
                <a:latin typeface="Arial" charset="0"/>
              </a:rPr>
              <a:t>: das </a:t>
            </a:r>
            <a:r>
              <a:rPr lang="de-DE" sz="2400" b="1" dirty="0" err="1" smtClean="0">
                <a:solidFill>
                  <a:srgbClr val="C00000"/>
                </a:solidFill>
                <a:latin typeface="Arial" charset="0"/>
              </a:rPr>
              <a:t>Homeobox</a:t>
            </a:r>
            <a:endParaRPr lang="de-DE" sz="2400" b="1" dirty="0" smtClean="0">
              <a:solidFill>
                <a:srgbClr val="C00000"/>
              </a:solidFill>
              <a:latin typeface="Arial" charset="0"/>
            </a:endParaRPr>
          </a:p>
          <a:p>
            <a:endParaRPr lang="hu-H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659160"/>
          </a:xfrm>
        </p:spPr>
        <p:txBody>
          <a:bodyPr/>
          <a:lstStyle/>
          <a:p>
            <a:r>
              <a:rPr lang="hu-HU" sz="3600" b="1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hu-HU" sz="3600" b="1" dirty="0" err="1" smtClean="0">
                <a:latin typeface="Arial" pitchFamily="34" charset="0"/>
                <a:cs typeface="Arial" pitchFamily="34" charset="0"/>
              </a:rPr>
              <a:t>Entdeckung</a:t>
            </a:r>
            <a:r>
              <a:rPr lang="hu-HU" sz="3600" b="1" dirty="0" smtClean="0">
                <a:latin typeface="Arial" pitchFamily="34" charset="0"/>
                <a:cs typeface="Arial" pitchFamily="34" charset="0"/>
              </a:rPr>
              <a:t> der </a:t>
            </a:r>
            <a:r>
              <a:rPr lang="hu-HU" sz="3600" b="1" dirty="0" err="1" smtClean="0">
                <a:latin typeface="Arial" pitchFamily="34" charset="0"/>
                <a:cs typeface="Arial" pitchFamily="34" charset="0"/>
              </a:rPr>
              <a:t>Hox-Gene</a:t>
            </a:r>
            <a:r>
              <a:rPr lang="hu-HU" sz="3600" b="1" dirty="0" smtClean="0">
                <a:latin typeface="Arial" pitchFamily="34" charset="0"/>
                <a:cs typeface="Arial" pitchFamily="34" charset="0"/>
              </a:rPr>
              <a:t> III.</a:t>
            </a:r>
          </a:p>
        </p:txBody>
      </p:sp>
      <p:sp>
        <p:nvSpPr>
          <p:cNvPr id="2324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1984: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viele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Ä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hnlichkeiten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zwischen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lac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Repressor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Homeobox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1984: Walter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Gehring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das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sehr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konservative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Homeobox-Sequenz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kommt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meisten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multizellulären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Eukaryoten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sogar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mit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vielen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Genen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1989 Dennis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Duboule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Kolinearität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Hox-Gene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cluster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ihre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zeitliche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und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raumliche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Expression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1323</Words>
  <Application>Microsoft Office PowerPoint</Application>
  <PresentationFormat>Diavetítés a képernyőre (4:3 oldalarány)</PresentationFormat>
  <Paragraphs>147</Paragraphs>
  <Slides>27</Slides>
  <Notes>12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Calibri</vt:lpstr>
      <vt:lpstr>Lucida Sans Unicode</vt:lpstr>
      <vt:lpstr>Segoe UI</vt:lpstr>
      <vt:lpstr>Times New Roman</vt:lpstr>
      <vt:lpstr>Alapértelmezett terv</vt:lpstr>
      <vt:lpstr>Image</vt:lpstr>
      <vt:lpstr>PowerPoint-bemutató</vt:lpstr>
      <vt:lpstr>PowerPoint-bemutató</vt:lpstr>
      <vt:lpstr>PowerPoint-bemutató</vt:lpstr>
      <vt:lpstr>Homeotische Mutanten bei der Drosi</vt:lpstr>
      <vt:lpstr>PowerPoint-bemutató</vt:lpstr>
      <vt:lpstr>PowerPoint-bemutató</vt:lpstr>
      <vt:lpstr>PowerPoint-bemutató</vt:lpstr>
      <vt:lpstr>Die Entdeckung der Hox-Gene II.</vt:lpstr>
      <vt:lpstr>Die Entdeckung der Hox-Gene III.</vt:lpstr>
      <vt:lpstr>Die Entdeckung der Hox-Gene II.</vt:lpstr>
      <vt:lpstr>PowerPoint-bemutató</vt:lpstr>
      <vt:lpstr>Aufgaben der Hox Gene</vt:lpstr>
      <vt:lpstr>PowerPoint-bemutató</vt:lpstr>
      <vt:lpstr>PowerPoint-bemutató</vt:lpstr>
      <vt:lpstr>PowerPoint-bemutató</vt:lpstr>
      <vt:lpstr>Kolinearität</vt:lpstr>
      <vt:lpstr>PowerPoint-bemutató</vt:lpstr>
      <vt:lpstr>PowerPoint-bemutató</vt:lpstr>
      <vt:lpstr>PowerPoint-bemutató</vt:lpstr>
      <vt:lpstr>PowerPoint-bemutató</vt:lpstr>
      <vt:lpstr>PowerPoint-bemutató</vt:lpstr>
      <vt:lpstr>Expression der Hox-Gene</vt:lpstr>
      <vt:lpstr>PowerPoint-bemutató</vt:lpstr>
      <vt:lpstr>Hox-Kode</vt:lpstr>
      <vt:lpstr>PowerPoint-bemutató</vt:lpstr>
      <vt:lpstr>Verschiebung der Segmentidentität bei Ultrabithorax Mutationen</vt:lpstr>
      <vt:lpstr>PowerPoint-bemutató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Hox Genen und Proteine</dc:title>
  <dc:creator>Dr. Magyar Atilla</dc:creator>
  <cp:lastModifiedBy>Dr. Magyar Attila</cp:lastModifiedBy>
  <cp:revision>161</cp:revision>
  <dcterms:created xsi:type="dcterms:W3CDTF">2009-09-20T08:15:22Z</dcterms:created>
  <dcterms:modified xsi:type="dcterms:W3CDTF">2017-12-11T06:27:28Z</dcterms:modified>
</cp:coreProperties>
</file>