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428" r:id="rId2"/>
    <p:sldId id="429" r:id="rId3"/>
    <p:sldId id="356" r:id="rId4"/>
    <p:sldId id="430" r:id="rId5"/>
    <p:sldId id="432" r:id="rId6"/>
    <p:sldId id="381" r:id="rId7"/>
    <p:sldId id="382" r:id="rId8"/>
    <p:sldId id="459" r:id="rId9"/>
    <p:sldId id="493" r:id="rId10"/>
    <p:sldId id="494" r:id="rId11"/>
    <p:sldId id="495" r:id="rId12"/>
    <p:sldId id="496" r:id="rId13"/>
    <p:sldId id="488" r:id="rId14"/>
    <p:sldId id="492" r:id="rId15"/>
    <p:sldId id="490" r:id="rId16"/>
    <p:sldId id="498" r:id="rId17"/>
    <p:sldId id="489" r:id="rId18"/>
    <p:sldId id="497" r:id="rId19"/>
    <p:sldId id="461" r:id="rId20"/>
    <p:sldId id="462" r:id="rId21"/>
    <p:sldId id="463" r:id="rId22"/>
    <p:sldId id="464" r:id="rId23"/>
    <p:sldId id="465" r:id="rId24"/>
    <p:sldId id="466" r:id="rId25"/>
    <p:sldId id="357" r:id="rId26"/>
    <p:sldId id="431" r:id="rId27"/>
    <p:sldId id="360" r:id="rId28"/>
    <p:sldId id="525" r:id="rId29"/>
    <p:sldId id="526" r:id="rId30"/>
    <p:sldId id="527" r:id="rId31"/>
    <p:sldId id="528" r:id="rId32"/>
    <p:sldId id="394" r:id="rId33"/>
    <p:sldId id="395" r:id="rId34"/>
    <p:sldId id="396" r:id="rId35"/>
    <p:sldId id="397" r:id="rId36"/>
    <p:sldId id="398" r:id="rId37"/>
    <p:sldId id="262" r:id="rId38"/>
    <p:sldId id="523" r:id="rId39"/>
    <p:sldId id="499" r:id="rId40"/>
    <p:sldId id="500" r:id="rId41"/>
    <p:sldId id="473" r:id="rId42"/>
    <p:sldId id="474" r:id="rId43"/>
    <p:sldId id="326" r:id="rId44"/>
    <p:sldId id="327" r:id="rId45"/>
    <p:sldId id="328" r:id="rId46"/>
    <p:sldId id="434" r:id="rId47"/>
    <p:sldId id="329" r:id="rId48"/>
    <p:sldId id="524" r:id="rId49"/>
    <p:sldId id="501" r:id="rId50"/>
    <p:sldId id="529" r:id="rId51"/>
    <p:sldId id="519" r:id="rId52"/>
    <p:sldId id="467" r:id="rId53"/>
    <p:sldId id="520" r:id="rId54"/>
    <p:sldId id="468" r:id="rId55"/>
    <p:sldId id="469" r:id="rId56"/>
    <p:sldId id="470" r:id="rId57"/>
    <p:sldId id="521" r:id="rId58"/>
    <p:sldId id="536" r:id="rId59"/>
    <p:sldId id="537" r:id="rId60"/>
    <p:sldId id="522" r:id="rId61"/>
    <p:sldId id="502" r:id="rId62"/>
    <p:sldId id="535" r:id="rId63"/>
    <p:sldId id="387" r:id="rId64"/>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6600"/>
    <a:srgbClr val="CC00CC"/>
    <a:srgbClr val="006600"/>
    <a:srgbClr val="33CC33"/>
    <a:srgbClr val="33CCCC"/>
    <a:srgbClr val="FFCC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7682" autoAdjust="0"/>
  </p:normalViewPr>
  <p:slideViewPr>
    <p:cSldViewPr>
      <p:cViewPr varScale="1">
        <p:scale>
          <a:sx n="63" d="100"/>
          <a:sy n="63" d="100"/>
        </p:scale>
        <p:origin x="1596" y="78"/>
      </p:cViewPr>
      <p:guideLst>
        <p:guide orient="horz" pos="2160"/>
        <p:guide pos="2880"/>
      </p:guideLst>
    </p:cSldViewPr>
  </p:slideViewPr>
  <p:notesTextViewPr>
    <p:cViewPr>
      <p:scale>
        <a:sx n="100" d="100"/>
        <a:sy n="100" d="100"/>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hu-HU"/>
          </a:p>
        </p:txBody>
      </p:sp>
      <p:sp>
        <p:nvSpPr>
          <p:cNvPr id="880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4C4325CE-4C09-497B-9E44-9C67FDB18038}" type="datetimeFigureOut">
              <a:rPr lang="hu-HU"/>
              <a:pPr>
                <a:defRPr/>
              </a:pPr>
              <a:t>2017.11.14.</a:t>
            </a:fld>
            <a:endParaRPr lang="hu-HU"/>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80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880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hu-HU"/>
          </a:p>
        </p:txBody>
      </p:sp>
      <p:sp>
        <p:nvSpPr>
          <p:cNvPr id="880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F55E60F3-34AD-4B59-8435-8F76AD536FDD}"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a:latin typeface="Arial" charset="0"/>
              </a:rPr>
              <a:t>Larsen’s</a:t>
            </a:r>
            <a:r>
              <a:rPr lang="hu-HU" sz="1200" dirty="0">
                <a:latin typeface="Arial" charset="0"/>
              </a:rPr>
              <a:t> Human </a:t>
            </a:r>
            <a:r>
              <a:rPr lang="hu-HU" sz="1200" dirty="0" err="1">
                <a:latin typeface="Arial" charset="0"/>
              </a:rPr>
              <a:t>Embryology</a:t>
            </a:r>
            <a:r>
              <a:rPr lang="hu-HU" sz="1200" dirty="0">
                <a:latin typeface="Arial" charset="0"/>
              </a:rPr>
              <a:t>, 4. </a:t>
            </a:r>
            <a:r>
              <a:rPr lang="hu-HU" sz="1200" dirty="0" err="1">
                <a:latin typeface="Arial" charset="0"/>
              </a:rPr>
              <a:t>Auflage</a:t>
            </a:r>
            <a:r>
              <a:rPr lang="hu-HU" sz="1200" dirty="0">
                <a:latin typeface="Arial" charset="0"/>
              </a:rPr>
              <a:t>, Churchill-Livingstone, 2009</a:t>
            </a:r>
            <a:r>
              <a:rPr lang="hu-HU" dirty="0"/>
              <a:t> </a:t>
            </a:r>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5</a:t>
            </a:fld>
            <a:endParaRPr 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a:t>Sanes-Reh-Harris</a:t>
            </a:r>
            <a:r>
              <a:rPr lang="hu-HU" dirty="0"/>
              <a:t>,</a:t>
            </a:r>
            <a:r>
              <a:rPr lang="hu-HU" baseline="0" dirty="0"/>
              <a:t> </a:t>
            </a:r>
            <a:r>
              <a:rPr lang="hu-HU" dirty="0" err="1"/>
              <a:t>Development</a:t>
            </a:r>
            <a:r>
              <a:rPr lang="hu-HU" dirty="0"/>
              <a:t> of </a:t>
            </a:r>
            <a:r>
              <a:rPr lang="hu-HU" dirty="0" err="1"/>
              <a:t>the</a:t>
            </a:r>
            <a:r>
              <a:rPr lang="hu-HU" dirty="0"/>
              <a:t> </a:t>
            </a:r>
            <a:r>
              <a:rPr lang="hu-HU" dirty="0" err="1"/>
              <a:t>nervous</a:t>
            </a:r>
            <a:r>
              <a:rPr lang="hu-HU" dirty="0"/>
              <a:t> </a:t>
            </a:r>
            <a:r>
              <a:rPr lang="hu-HU" dirty="0" err="1"/>
              <a:t>system</a:t>
            </a:r>
            <a:r>
              <a:rPr lang="hu-HU" dirty="0"/>
              <a:t>, </a:t>
            </a:r>
            <a:r>
              <a:rPr lang="hu-HU" dirty="0" err="1"/>
              <a:t>Academic</a:t>
            </a:r>
            <a:r>
              <a:rPr lang="hu-HU" dirty="0"/>
              <a:t> Press,</a:t>
            </a:r>
            <a:r>
              <a:rPr lang="hu-HU" baseline="0" dirty="0"/>
              <a:t> 2006</a:t>
            </a:r>
            <a:endParaRPr lang="de-DE"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24</a:t>
            </a:fld>
            <a:endParaRPr lang="hu-HU"/>
          </a:p>
        </p:txBody>
      </p:sp>
    </p:spTree>
    <p:extLst>
      <p:ext uri="{BB962C8B-B14F-4D97-AF65-F5344CB8AC3E}">
        <p14:creationId xmlns:p14="http://schemas.microsoft.com/office/powerpoint/2010/main" val="1499244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a:t>Gilbert, </a:t>
            </a:r>
            <a:r>
              <a:rPr lang="hu-HU" sz="1200" dirty="0" err="1"/>
              <a:t>Developmental</a:t>
            </a:r>
            <a:r>
              <a:rPr lang="hu-HU" sz="1200" dirty="0"/>
              <a:t> </a:t>
            </a:r>
            <a:r>
              <a:rPr lang="hu-HU" sz="1200" dirty="0" err="1"/>
              <a:t>Biology</a:t>
            </a:r>
            <a:r>
              <a:rPr lang="hu-HU" sz="1200" dirty="0"/>
              <a:t>, 9. </a:t>
            </a:r>
            <a:r>
              <a:rPr lang="hu-HU" sz="1200" dirty="0" err="1"/>
              <a:t>Auflage</a:t>
            </a:r>
            <a:r>
              <a:rPr lang="hu-HU" sz="1200" dirty="0"/>
              <a:t>, </a:t>
            </a:r>
            <a:r>
              <a:rPr lang="hu-HU" sz="1200" dirty="0" err="1"/>
              <a:t>Sinauer</a:t>
            </a:r>
            <a:r>
              <a:rPr lang="hu-HU" sz="1200" dirty="0"/>
              <a:t>, 2010</a:t>
            </a:r>
            <a:endParaRPr lang="hu-HU"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27</a:t>
            </a:fld>
            <a:endParaRPr lang="hu-H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Hinrichsen</a:t>
            </a:r>
            <a:r>
              <a:rPr lang="hu-HU" dirty="0"/>
              <a:t>, </a:t>
            </a:r>
            <a:r>
              <a:rPr lang="hu-HU" dirty="0" err="1"/>
              <a:t>Humanembryologie</a:t>
            </a:r>
            <a:r>
              <a:rPr lang="hu-HU" dirty="0"/>
              <a:t>, Springer, 1990</a:t>
            </a:r>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32</a:t>
            </a:fld>
            <a:endParaRPr lang="hu-H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Hinrichsen</a:t>
            </a:r>
            <a:r>
              <a:rPr lang="hu-HU" dirty="0"/>
              <a:t>, </a:t>
            </a:r>
            <a:r>
              <a:rPr lang="hu-HU" dirty="0" err="1"/>
              <a:t>Humanembryologie</a:t>
            </a:r>
            <a:r>
              <a:rPr lang="hu-HU" dirty="0"/>
              <a:t>, Springer, 1990</a:t>
            </a:r>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33</a:t>
            </a:fld>
            <a:endParaRPr lang="hu-H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Hinrichsen</a:t>
            </a:r>
            <a:r>
              <a:rPr lang="hu-HU" dirty="0"/>
              <a:t>, </a:t>
            </a:r>
            <a:r>
              <a:rPr lang="hu-HU" dirty="0" err="1"/>
              <a:t>Humanembryologie</a:t>
            </a:r>
            <a:r>
              <a:rPr lang="hu-HU" dirty="0"/>
              <a:t>, Springer, 1990</a:t>
            </a:r>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34</a:t>
            </a:fld>
            <a:endParaRPr lang="hu-H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Hinrichsen</a:t>
            </a:r>
            <a:r>
              <a:rPr lang="hu-HU" dirty="0"/>
              <a:t>, </a:t>
            </a:r>
            <a:r>
              <a:rPr lang="hu-HU" dirty="0" err="1"/>
              <a:t>Humanembryologie</a:t>
            </a:r>
            <a:r>
              <a:rPr lang="hu-HU" dirty="0"/>
              <a:t>, Springer, 1990</a:t>
            </a:r>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35</a:t>
            </a:fld>
            <a:endParaRPr lang="hu-H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Hinrichsen</a:t>
            </a:r>
            <a:r>
              <a:rPr lang="hu-HU" dirty="0"/>
              <a:t>, </a:t>
            </a:r>
            <a:r>
              <a:rPr lang="hu-HU" dirty="0" err="1"/>
              <a:t>Humanembryologie</a:t>
            </a:r>
            <a:r>
              <a:rPr lang="hu-HU" dirty="0"/>
              <a:t>, Springer, 1990</a:t>
            </a:r>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36</a:t>
            </a:fld>
            <a:endParaRPr lang="hu-H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a:latin typeface="Arial" charset="0"/>
              </a:rPr>
              <a:t>Larsen’s</a:t>
            </a:r>
            <a:r>
              <a:rPr lang="hu-HU" sz="1200" dirty="0">
                <a:latin typeface="Arial" charset="0"/>
              </a:rPr>
              <a:t> Human </a:t>
            </a:r>
            <a:r>
              <a:rPr lang="hu-HU" sz="1200" dirty="0" err="1">
                <a:latin typeface="Arial" charset="0"/>
              </a:rPr>
              <a:t>Embryology</a:t>
            </a:r>
            <a:r>
              <a:rPr lang="hu-HU" sz="1200" dirty="0">
                <a:latin typeface="Arial" charset="0"/>
              </a:rPr>
              <a:t>, 4. </a:t>
            </a:r>
            <a:r>
              <a:rPr lang="hu-HU" sz="1200" dirty="0" err="1">
                <a:latin typeface="Arial" charset="0"/>
              </a:rPr>
              <a:t>Auflage</a:t>
            </a:r>
            <a:r>
              <a:rPr lang="hu-HU" sz="1200" dirty="0">
                <a:latin typeface="Arial" charset="0"/>
              </a:rPr>
              <a:t>, Churchill-Livingstone, 2009</a:t>
            </a:r>
            <a:r>
              <a:rPr lang="hu-HU" dirty="0"/>
              <a:t> </a:t>
            </a:r>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37</a:t>
            </a:fld>
            <a:endParaRPr lang="hu-H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a:t>Gilbert, </a:t>
            </a:r>
            <a:r>
              <a:rPr lang="hu-HU" sz="1200" dirty="0" err="1"/>
              <a:t>Developmental</a:t>
            </a:r>
            <a:r>
              <a:rPr lang="hu-HU" sz="1200" dirty="0"/>
              <a:t> </a:t>
            </a:r>
            <a:r>
              <a:rPr lang="hu-HU" sz="1200" dirty="0" err="1"/>
              <a:t>Biology</a:t>
            </a:r>
            <a:r>
              <a:rPr lang="hu-HU" sz="1200" dirty="0"/>
              <a:t>, 9. </a:t>
            </a:r>
            <a:r>
              <a:rPr lang="hu-HU" sz="1200" dirty="0" err="1"/>
              <a:t>Auflage</a:t>
            </a:r>
            <a:r>
              <a:rPr lang="hu-HU" sz="1200" dirty="0"/>
              <a:t>, </a:t>
            </a:r>
            <a:r>
              <a:rPr lang="hu-HU" sz="1200" dirty="0" err="1"/>
              <a:t>Sinauer</a:t>
            </a:r>
            <a:r>
              <a:rPr lang="hu-HU" sz="1200" dirty="0"/>
              <a:t>, 2010</a:t>
            </a:r>
            <a:endParaRPr lang="hu-HU"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41</a:t>
            </a:fld>
            <a:endParaRPr lang="hu-HU"/>
          </a:p>
        </p:txBody>
      </p:sp>
    </p:spTree>
    <p:extLst>
      <p:ext uri="{BB962C8B-B14F-4D97-AF65-F5344CB8AC3E}">
        <p14:creationId xmlns:p14="http://schemas.microsoft.com/office/powerpoint/2010/main" val="1041279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a:t>Gilbert, </a:t>
            </a:r>
            <a:r>
              <a:rPr lang="hu-HU" sz="1200" dirty="0" err="1"/>
              <a:t>Developmental</a:t>
            </a:r>
            <a:r>
              <a:rPr lang="hu-HU" sz="1200" dirty="0"/>
              <a:t> </a:t>
            </a:r>
            <a:r>
              <a:rPr lang="hu-HU" sz="1200" dirty="0" err="1"/>
              <a:t>Biology</a:t>
            </a:r>
            <a:r>
              <a:rPr lang="hu-HU" sz="1200" dirty="0"/>
              <a:t>, 9. </a:t>
            </a:r>
            <a:r>
              <a:rPr lang="hu-HU" sz="1200" dirty="0" err="1"/>
              <a:t>Auflage</a:t>
            </a:r>
            <a:r>
              <a:rPr lang="hu-HU" sz="1200" dirty="0"/>
              <a:t>, </a:t>
            </a:r>
            <a:r>
              <a:rPr lang="hu-HU" sz="1200" dirty="0" err="1"/>
              <a:t>Sinauer</a:t>
            </a:r>
            <a:r>
              <a:rPr lang="hu-HU" sz="1200" dirty="0"/>
              <a:t>, 2010</a:t>
            </a:r>
            <a:endParaRPr lang="hu-HU"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42</a:t>
            </a:fld>
            <a:endParaRPr lang="hu-HU"/>
          </a:p>
        </p:txBody>
      </p:sp>
    </p:spTree>
    <p:extLst>
      <p:ext uri="{BB962C8B-B14F-4D97-AF65-F5344CB8AC3E}">
        <p14:creationId xmlns:p14="http://schemas.microsoft.com/office/powerpoint/2010/main" val="1401914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O’Rahilly-Müller</a:t>
            </a:r>
            <a:r>
              <a:rPr lang="hu-HU" dirty="0"/>
              <a:t>, </a:t>
            </a:r>
            <a:r>
              <a:rPr lang="hu-HU" dirty="0" err="1"/>
              <a:t>Embryologie</a:t>
            </a:r>
            <a:r>
              <a:rPr lang="hu-HU" dirty="0"/>
              <a:t> und </a:t>
            </a:r>
            <a:r>
              <a:rPr lang="hu-HU" dirty="0" err="1"/>
              <a:t>Teratologie</a:t>
            </a:r>
            <a:r>
              <a:rPr lang="hu-HU" dirty="0"/>
              <a:t> des </a:t>
            </a:r>
            <a:r>
              <a:rPr lang="hu-HU" dirty="0" err="1"/>
              <a:t>Menschen</a:t>
            </a:r>
            <a:r>
              <a:rPr lang="hu-HU" dirty="0"/>
              <a:t> Huber, 1999</a:t>
            </a:r>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6</a:t>
            </a:fld>
            <a:endParaRPr lang="hu-H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Diakép helye 1"/>
          <p:cNvSpPr>
            <a:spLocks noGrp="1" noRot="1" noChangeAspect="1"/>
          </p:cNvSpPr>
          <p:nvPr>
            <p:ph type="sldImg"/>
          </p:nvPr>
        </p:nvSpPr>
        <p:spPr>
          <a:ln/>
        </p:spPr>
      </p:sp>
      <p:sp>
        <p:nvSpPr>
          <p:cNvPr id="129026" name="Jegyzetek helye 2"/>
          <p:cNvSpPr>
            <a:spLocks noGrp="1"/>
          </p:cNvSpPr>
          <p:nvPr>
            <p:ph type="body" idx="1"/>
          </p:nvPr>
        </p:nvSpPr>
        <p:spPr>
          <a:noFill/>
          <a:ln/>
        </p:spPr>
        <p:txBody>
          <a:bodyPr/>
          <a:lstStyle/>
          <a:p>
            <a:r>
              <a:rPr lang="hu-HU"/>
              <a:t>O’Rahilly, Teratology, 2002</a:t>
            </a:r>
            <a:endParaRPr lang="de-DE"/>
          </a:p>
        </p:txBody>
      </p:sp>
      <p:sp>
        <p:nvSpPr>
          <p:cNvPr id="129027" name="Dia számának helye 3"/>
          <p:cNvSpPr>
            <a:spLocks noGrp="1"/>
          </p:cNvSpPr>
          <p:nvPr>
            <p:ph type="sldNum" sz="quarter" idx="5"/>
          </p:nvPr>
        </p:nvSpPr>
        <p:spPr>
          <a:noFill/>
        </p:spPr>
        <p:txBody>
          <a:bodyPr/>
          <a:lstStyle/>
          <a:p>
            <a:fld id="{8BA3915A-D67D-4560-B1B4-78D582277D44}" type="slidenum">
              <a:rPr lang="hu-HU" smtClean="0"/>
              <a:pPr/>
              <a:t>48</a:t>
            </a:fld>
            <a:endParaRPr lang="hu-HU"/>
          </a:p>
        </p:txBody>
      </p:sp>
    </p:spTree>
    <p:extLst>
      <p:ext uri="{BB962C8B-B14F-4D97-AF65-F5344CB8AC3E}">
        <p14:creationId xmlns:p14="http://schemas.microsoft.com/office/powerpoint/2010/main" val="2041778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Bassuk</a:t>
            </a:r>
            <a:r>
              <a:rPr lang="hu-HU" dirty="0"/>
              <a:t> and </a:t>
            </a:r>
            <a:r>
              <a:rPr lang="hu-HU" dirty="0" err="1"/>
              <a:t>Kibar</a:t>
            </a:r>
            <a:r>
              <a:rPr lang="hu-HU" dirty="0"/>
              <a:t> 2009</a:t>
            </a:r>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49</a:t>
            </a:fld>
            <a:endParaRPr lang="hu-HU"/>
          </a:p>
        </p:txBody>
      </p:sp>
    </p:spTree>
    <p:extLst>
      <p:ext uri="{BB962C8B-B14F-4D97-AF65-F5344CB8AC3E}">
        <p14:creationId xmlns:p14="http://schemas.microsoft.com/office/powerpoint/2010/main" val="2587858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a:t>Gilbert, </a:t>
            </a:r>
            <a:r>
              <a:rPr lang="hu-HU" sz="1200" dirty="0" err="1"/>
              <a:t>Developmental</a:t>
            </a:r>
            <a:r>
              <a:rPr lang="hu-HU" sz="1200" dirty="0"/>
              <a:t> </a:t>
            </a:r>
            <a:r>
              <a:rPr lang="hu-HU" sz="1200" dirty="0" err="1"/>
              <a:t>Biology</a:t>
            </a:r>
            <a:r>
              <a:rPr lang="hu-HU" sz="1200" dirty="0"/>
              <a:t>, 9. </a:t>
            </a:r>
            <a:r>
              <a:rPr lang="hu-HU" sz="1200" dirty="0" err="1"/>
              <a:t>Auflage</a:t>
            </a:r>
            <a:r>
              <a:rPr lang="hu-HU" sz="1200" dirty="0"/>
              <a:t>, </a:t>
            </a:r>
            <a:r>
              <a:rPr lang="hu-HU" sz="1200" dirty="0" err="1"/>
              <a:t>Sinauer</a:t>
            </a:r>
            <a:r>
              <a:rPr lang="hu-HU" sz="1200" dirty="0"/>
              <a:t>, 2010</a:t>
            </a:r>
            <a:endParaRPr lang="hu-HU"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51</a:t>
            </a:fld>
            <a:endParaRPr lang="hu-HU"/>
          </a:p>
        </p:txBody>
      </p:sp>
    </p:spTree>
    <p:extLst>
      <p:ext uri="{BB962C8B-B14F-4D97-AF65-F5344CB8AC3E}">
        <p14:creationId xmlns:p14="http://schemas.microsoft.com/office/powerpoint/2010/main" val="4061874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53</a:t>
            </a:fld>
            <a:endParaRPr lang="hu-HU"/>
          </a:p>
        </p:txBody>
      </p:sp>
    </p:spTree>
    <p:extLst>
      <p:ext uri="{BB962C8B-B14F-4D97-AF65-F5344CB8AC3E}">
        <p14:creationId xmlns:p14="http://schemas.microsoft.com/office/powerpoint/2010/main" val="2249225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O’Rahilly-Müller</a:t>
            </a:r>
            <a:r>
              <a:rPr lang="hu-HU" dirty="0"/>
              <a:t>, </a:t>
            </a:r>
            <a:r>
              <a:rPr lang="hu-HU" dirty="0" err="1"/>
              <a:t>Embryologie</a:t>
            </a:r>
            <a:r>
              <a:rPr lang="hu-HU" dirty="0"/>
              <a:t> und </a:t>
            </a:r>
            <a:r>
              <a:rPr lang="hu-HU" dirty="0" err="1"/>
              <a:t>Teratologie</a:t>
            </a:r>
            <a:r>
              <a:rPr lang="hu-HU" dirty="0"/>
              <a:t> des </a:t>
            </a:r>
            <a:r>
              <a:rPr lang="hu-HU" dirty="0" err="1"/>
              <a:t>Menschen</a:t>
            </a:r>
            <a:r>
              <a:rPr lang="hu-HU" dirty="0"/>
              <a:t> Huber, 1999</a:t>
            </a:r>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54</a:t>
            </a:fld>
            <a:endParaRPr lang="hu-HU"/>
          </a:p>
        </p:txBody>
      </p:sp>
    </p:spTree>
    <p:extLst>
      <p:ext uri="{BB962C8B-B14F-4D97-AF65-F5344CB8AC3E}">
        <p14:creationId xmlns:p14="http://schemas.microsoft.com/office/powerpoint/2010/main" val="1378268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O’Rahilly-Müller</a:t>
            </a:r>
            <a:r>
              <a:rPr lang="hu-HU" dirty="0"/>
              <a:t>, </a:t>
            </a:r>
            <a:r>
              <a:rPr lang="hu-HU" dirty="0" err="1"/>
              <a:t>Embryologie</a:t>
            </a:r>
            <a:r>
              <a:rPr lang="hu-HU" dirty="0"/>
              <a:t> und </a:t>
            </a:r>
            <a:r>
              <a:rPr lang="hu-HU" dirty="0" err="1"/>
              <a:t>Teratologie</a:t>
            </a:r>
            <a:r>
              <a:rPr lang="hu-HU" dirty="0"/>
              <a:t> des </a:t>
            </a:r>
            <a:r>
              <a:rPr lang="hu-HU" dirty="0" err="1"/>
              <a:t>Menschen</a:t>
            </a:r>
            <a:r>
              <a:rPr lang="hu-HU" dirty="0"/>
              <a:t> Huber, 1999</a:t>
            </a:r>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55</a:t>
            </a:fld>
            <a:endParaRPr lang="hu-HU"/>
          </a:p>
        </p:txBody>
      </p:sp>
    </p:spTree>
    <p:extLst>
      <p:ext uri="{BB962C8B-B14F-4D97-AF65-F5344CB8AC3E}">
        <p14:creationId xmlns:p14="http://schemas.microsoft.com/office/powerpoint/2010/main" val="340901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a:latin typeface="Arial" charset="0"/>
              </a:rPr>
              <a:t>Larsen’s</a:t>
            </a:r>
            <a:r>
              <a:rPr lang="hu-HU" sz="1200" dirty="0">
                <a:latin typeface="Arial" charset="0"/>
              </a:rPr>
              <a:t> Human </a:t>
            </a:r>
            <a:r>
              <a:rPr lang="hu-HU" sz="1200" dirty="0" err="1">
                <a:latin typeface="Arial" charset="0"/>
              </a:rPr>
              <a:t>Embryology</a:t>
            </a:r>
            <a:r>
              <a:rPr lang="hu-HU" sz="1200" dirty="0">
                <a:latin typeface="Arial" charset="0"/>
              </a:rPr>
              <a:t>, 4. </a:t>
            </a:r>
            <a:r>
              <a:rPr lang="hu-HU" sz="1200" dirty="0" err="1">
                <a:latin typeface="Arial" charset="0"/>
              </a:rPr>
              <a:t>Auflage</a:t>
            </a:r>
            <a:r>
              <a:rPr lang="hu-HU" sz="1200" dirty="0">
                <a:latin typeface="Arial" charset="0"/>
              </a:rPr>
              <a:t>, Churchill-Livingstone, 2009</a:t>
            </a:r>
            <a:r>
              <a:rPr lang="hu-HU" dirty="0"/>
              <a:t> </a:t>
            </a:r>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56</a:t>
            </a:fld>
            <a:endParaRPr lang="hu-HU"/>
          </a:p>
        </p:txBody>
      </p:sp>
    </p:spTree>
    <p:extLst>
      <p:ext uri="{BB962C8B-B14F-4D97-AF65-F5344CB8AC3E}">
        <p14:creationId xmlns:p14="http://schemas.microsoft.com/office/powerpoint/2010/main" val="3673342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iakép helye 1"/>
          <p:cNvSpPr>
            <a:spLocks noGrp="1" noRot="1" noChangeAspect="1"/>
          </p:cNvSpPr>
          <p:nvPr>
            <p:ph type="sldImg"/>
          </p:nvPr>
        </p:nvSpPr>
        <p:spPr>
          <a:ln/>
        </p:spPr>
      </p:sp>
      <p:sp>
        <p:nvSpPr>
          <p:cNvPr id="53250" name="Jegyzetek helye 2"/>
          <p:cNvSpPr>
            <a:spLocks noGrp="1"/>
          </p:cNvSpPr>
          <p:nvPr>
            <p:ph type="body" idx="1"/>
          </p:nvPr>
        </p:nvSpPr>
        <p:spPr>
          <a:noFill/>
          <a:ln/>
        </p:spPr>
        <p:txBody>
          <a:bodyPr/>
          <a:lstStyle/>
          <a:p>
            <a:r>
              <a:rPr lang="hu-HU"/>
              <a:t>Gilbert Dev Biol Sinauer, 2010</a:t>
            </a:r>
          </a:p>
          <a:p>
            <a:r>
              <a:rPr lang="hu-HU"/>
              <a:t>If Wnt induces BMP, and is then downregulated, the cells become placodal border cells. (expressing the placode specifier genes Six1, Six4, Eya2),. If Wnt induces BMP, but remains active, the border cells become neural crest (expressing neural crest specifier genes Pax7, Snail2, Sox9). If they receive Wnt only (because the BMP signal is blocked by Noggin or FGF), the ectodermal cells become neural. </a:t>
            </a:r>
            <a:endParaRPr lang="de-DE"/>
          </a:p>
        </p:txBody>
      </p:sp>
      <p:sp>
        <p:nvSpPr>
          <p:cNvPr id="53251" name="Dia számának helye 3"/>
          <p:cNvSpPr>
            <a:spLocks noGrp="1"/>
          </p:cNvSpPr>
          <p:nvPr>
            <p:ph type="sldNum" sz="quarter" idx="5"/>
          </p:nvPr>
        </p:nvSpPr>
        <p:spPr>
          <a:noFill/>
        </p:spPr>
        <p:txBody>
          <a:bodyPr/>
          <a:lstStyle/>
          <a:p>
            <a:fld id="{19FDBB43-9769-47D5-9EBB-8EB8B8E0334A}" type="slidenum">
              <a:rPr lang="hu-HU" smtClean="0"/>
              <a:pPr/>
              <a:t>58</a:t>
            </a:fld>
            <a:endParaRPr lang="hu-HU"/>
          </a:p>
        </p:txBody>
      </p:sp>
    </p:spTree>
    <p:extLst>
      <p:ext uri="{BB962C8B-B14F-4D97-AF65-F5344CB8AC3E}">
        <p14:creationId xmlns:p14="http://schemas.microsoft.com/office/powerpoint/2010/main" val="1188287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iakép helye 1"/>
          <p:cNvSpPr>
            <a:spLocks noGrp="1" noRot="1" noChangeAspect="1"/>
          </p:cNvSpPr>
          <p:nvPr>
            <p:ph type="sldImg"/>
          </p:nvPr>
        </p:nvSpPr>
        <p:spPr>
          <a:ln/>
        </p:spPr>
      </p:sp>
      <p:sp>
        <p:nvSpPr>
          <p:cNvPr id="53250" name="Jegyzetek helye 2"/>
          <p:cNvSpPr>
            <a:spLocks noGrp="1"/>
          </p:cNvSpPr>
          <p:nvPr>
            <p:ph type="body" idx="1"/>
          </p:nvPr>
        </p:nvSpPr>
        <p:spPr>
          <a:noFill/>
          <a:ln/>
        </p:spPr>
        <p:txBody>
          <a:bodyPr/>
          <a:lstStyle/>
          <a:p>
            <a:r>
              <a:rPr lang="hu-HU"/>
              <a:t>Gilbert Dev Biol Sinauer, 2010</a:t>
            </a:r>
          </a:p>
          <a:p>
            <a:r>
              <a:rPr lang="hu-HU"/>
              <a:t>If Wnt induces BMP, and is then downregulated, the cells become placodal border cells. (expressing the placode specifier genes Six1, Six4, Eya2),. If Wnt induces BMP, but remains active, the border cells become neural crest (expressing neural crest specifier genes Pax7, Snail2, Sox9). If they receive Wnt only (because the BMP signal is blocked by Noggin or FGF), the ectodermal cells become neural. </a:t>
            </a:r>
            <a:endParaRPr lang="de-DE"/>
          </a:p>
        </p:txBody>
      </p:sp>
      <p:sp>
        <p:nvSpPr>
          <p:cNvPr id="53251" name="Dia számának helye 3"/>
          <p:cNvSpPr>
            <a:spLocks noGrp="1"/>
          </p:cNvSpPr>
          <p:nvPr>
            <p:ph type="sldNum" sz="quarter" idx="5"/>
          </p:nvPr>
        </p:nvSpPr>
        <p:spPr>
          <a:noFill/>
        </p:spPr>
        <p:txBody>
          <a:bodyPr/>
          <a:lstStyle/>
          <a:p>
            <a:fld id="{19FDBB43-9769-47D5-9EBB-8EB8B8E0334A}" type="slidenum">
              <a:rPr lang="hu-HU" smtClean="0"/>
              <a:pPr/>
              <a:t>59</a:t>
            </a:fld>
            <a:endParaRPr lang="hu-HU"/>
          </a:p>
        </p:txBody>
      </p:sp>
    </p:spTree>
    <p:extLst>
      <p:ext uri="{BB962C8B-B14F-4D97-AF65-F5344CB8AC3E}">
        <p14:creationId xmlns:p14="http://schemas.microsoft.com/office/powerpoint/2010/main" val="472244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a:t>Gilbert, </a:t>
            </a:r>
            <a:r>
              <a:rPr lang="hu-HU" sz="1200" dirty="0" err="1"/>
              <a:t>Developmental</a:t>
            </a:r>
            <a:r>
              <a:rPr lang="hu-HU" sz="1200" dirty="0"/>
              <a:t> </a:t>
            </a:r>
            <a:r>
              <a:rPr lang="hu-HU" sz="1200" dirty="0" err="1"/>
              <a:t>Biology</a:t>
            </a:r>
            <a:r>
              <a:rPr lang="hu-HU" sz="1200" dirty="0"/>
              <a:t>, 9. </a:t>
            </a:r>
            <a:r>
              <a:rPr lang="hu-HU" sz="1200" dirty="0" err="1"/>
              <a:t>Auflage</a:t>
            </a:r>
            <a:r>
              <a:rPr lang="hu-HU" sz="1200" dirty="0"/>
              <a:t>, </a:t>
            </a:r>
            <a:r>
              <a:rPr lang="hu-HU" sz="1200" dirty="0" err="1"/>
              <a:t>Sinauer</a:t>
            </a:r>
            <a:r>
              <a:rPr lang="hu-HU" sz="1200" dirty="0"/>
              <a:t>, 2010</a:t>
            </a:r>
            <a:endParaRPr lang="hu-HU"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61</a:t>
            </a:fld>
            <a:endParaRPr lang="hu-HU"/>
          </a:p>
        </p:txBody>
      </p:sp>
    </p:spTree>
    <p:extLst>
      <p:ext uri="{BB962C8B-B14F-4D97-AF65-F5344CB8AC3E}">
        <p14:creationId xmlns:p14="http://schemas.microsoft.com/office/powerpoint/2010/main" val="733612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O’Rahilly-Müller</a:t>
            </a:r>
            <a:r>
              <a:rPr lang="hu-HU" dirty="0"/>
              <a:t>, </a:t>
            </a:r>
            <a:r>
              <a:rPr lang="hu-HU" dirty="0" err="1"/>
              <a:t>Embryologie</a:t>
            </a:r>
            <a:r>
              <a:rPr lang="hu-HU" dirty="0"/>
              <a:t> und </a:t>
            </a:r>
            <a:r>
              <a:rPr lang="hu-HU" dirty="0" err="1"/>
              <a:t>Teratologie</a:t>
            </a:r>
            <a:r>
              <a:rPr lang="hu-HU" dirty="0"/>
              <a:t> des </a:t>
            </a:r>
            <a:r>
              <a:rPr lang="hu-HU" dirty="0" err="1"/>
              <a:t>Menschen</a:t>
            </a:r>
            <a:r>
              <a:rPr lang="hu-HU" dirty="0"/>
              <a:t> Huber, 1999</a:t>
            </a:r>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7</a:t>
            </a:fld>
            <a:endParaRPr lang="hu-H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O’Rahilly-Müller</a:t>
            </a:r>
            <a:r>
              <a:rPr lang="hu-HU" dirty="0"/>
              <a:t>, </a:t>
            </a:r>
            <a:r>
              <a:rPr lang="hu-HU" dirty="0" err="1"/>
              <a:t>Embryologie</a:t>
            </a:r>
            <a:r>
              <a:rPr lang="hu-HU" dirty="0"/>
              <a:t> und </a:t>
            </a:r>
            <a:r>
              <a:rPr lang="hu-HU" dirty="0" err="1"/>
              <a:t>Teratologie</a:t>
            </a:r>
            <a:r>
              <a:rPr lang="hu-HU" dirty="0"/>
              <a:t> des </a:t>
            </a:r>
            <a:r>
              <a:rPr lang="hu-HU" dirty="0" err="1"/>
              <a:t>Menschen</a:t>
            </a:r>
            <a:r>
              <a:rPr lang="hu-HU" dirty="0"/>
              <a:t> Huber, 1999</a:t>
            </a:r>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63</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Sanes-Reh-Harris</a:t>
            </a:r>
            <a:r>
              <a:rPr lang="hu-HU" dirty="0"/>
              <a:t>,</a:t>
            </a:r>
            <a:r>
              <a:rPr lang="hu-HU" baseline="0" dirty="0"/>
              <a:t> </a:t>
            </a:r>
            <a:r>
              <a:rPr lang="hu-HU" dirty="0" err="1"/>
              <a:t>Development</a:t>
            </a:r>
            <a:r>
              <a:rPr lang="hu-HU" dirty="0"/>
              <a:t> of </a:t>
            </a:r>
            <a:r>
              <a:rPr lang="hu-HU" dirty="0" err="1"/>
              <a:t>the</a:t>
            </a:r>
            <a:r>
              <a:rPr lang="hu-HU" dirty="0"/>
              <a:t> </a:t>
            </a:r>
            <a:r>
              <a:rPr lang="hu-HU" dirty="0" err="1"/>
              <a:t>nervous</a:t>
            </a:r>
            <a:r>
              <a:rPr lang="hu-HU" dirty="0"/>
              <a:t> </a:t>
            </a:r>
            <a:r>
              <a:rPr lang="hu-HU" dirty="0" err="1"/>
              <a:t>system</a:t>
            </a:r>
            <a:r>
              <a:rPr lang="hu-HU" dirty="0"/>
              <a:t>, </a:t>
            </a:r>
            <a:r>
              <a:rPr lang="hu-HU" dirty="0" err="1"/>
              <a:t>Academic</a:t>
            </a:r>
            <a:r>
              <a:rPr lang="hu-HU" dirty="0"/>
              <a:t> Press,</a:t>
            </a:r>
            <a:r>
              <a:rPr lang="hu-HU" baseline="0" dirty="0"/>
              <a:t> 2006</a:t>
            </a:r>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8</a:t>
            </a:fld>
            <a:endParaRPr lang="hu-HU"/>
          </a:p>
        </p:txBody>
      </p:sp>
    </p:spTree>
    <p:extLst>
      <p:ext uri="{BB962C8B-B14F-4D97-AF65-F5344CB8AC3E}">
        <p14:creationId xmlns:p14="http://schemas.microsoft.com/office/powerpoint/2010/main" val="2270698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a:t>Sanes-Reh-Harris</a:t>
            </a:r>
            <a:r>
              <a:rPr lang="hu-HU" dirty="0"/>
              <a:t>,</a:t>
            </a:r>
            <a:r>
              <a:rPr lang="hu-HU" baseline="0" dirty="0"/>
              <a:t> </a:t>
            </a:r>
            <a:r>
              <a:rPr lang="hu-HU" dirty="0" err="1"/>
              <a:t>Development</a:t>
            </a:r>
            <a:r>
              <a:rPr lang="hu-HU" dirty="0"/>
              <a:t> of </a:t>
            </a:r>
            <a:r>
              <a:rPr lang="hu-HU" dirty="0" err="1"/>
              <a:t>the</a:t>
            </a:r>
            <a:r>
              <a:rPr lang="hu-HU" dirty="0"/>
              <a:t> </a:t>
            </a:r>
            <a:r>
              <a:rPr lang="hu-HU" dirty="0" err="1"/>
              <a:t>nervous</a:t>
            </a:r>
            <a:r>
              <a:rPr lang="hu-HU" dirty="0"/>
              <a:t> </a:t>
            </a:r>
            <a:r>
              <a:rPr lang="hu-HU" dirty="0" err="1"/>
              <a:t>system</a:t>
            </a:r>
            <a:r>
              <a:rPr lang="hu-HU" dirty="0"/>
              <a:t>, </a:t>
            </a:r>
            <a:r>
              <a:rPr lang="hu-HU" dirty="0" err="1"/>
              <a:t>Academic</a:t>
            </a:r>
            <a:r>
              <a:rPr lang="hu-HU" dirty="0"/>
              <a:t> Press,</a:t>
            </a:r>
            <a:r>
              <a:rPr lang="hu-HU" baseline="0" dirty="0"/>
              <a:t> 2006</a:t>
            </a:r>
            <a:endParaRPr lang="hu-HU" dirty="0"/>
          </a:p>
          <a:p>
            <a:endParaRPr lang="hu-HU" dirty="0"/>
          </a:p>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a:latin typeface="Times New Roman" pitchFamily="18" charset="0"/>
              </a:rPr>
              <a:t>izolált </a:t>
            </a:r>
            <a:r>
              <a:rPr lang="hu-HU" sz="1200" dirty="0" err="1">
                <a:latin typeface="Times New Roman" pitchFamily="18" charset="0"/>
              </a:rPr>
              <a:t>blasztopórus</a:t>
            </a:r>
            <a:r>
              <a:rPr lang="hu-HU" sz="1200" dirty="0">
                <a:latin typeface="Times New Roman" pitchFamily="18" charset="0"/>
              </a:rPr>
              <a:t> egy másik embrióba ültetve egy teljesen új, </a:t>
            </a:r>
            <a:r>
              <a:rPr lang="hu-HU" sz="1200" b="1" dirty="0">
                <a:solidFill>
                  <a:schemeClr val="accent2"/>
                </a:solidFill>
                <a:latin typeface="Times New Roman" pitchFamily="18" charset="0"/>
              </a:rPr>
              <a:t>másodlagos testtengelyt indukált</a:t>
            </a:r>
            <a:r>
              <a:rPr lang="hu-HU" sz="1200" dirty="0">
                <a:latin typeface="Times New Roman" pitchFamily="18" charset="0"/>
              </a:rPr>
              <a:t>, amelyben benne volt egy új velőcső is (agy, gerincvelő). A piros foltok arra utalnak, hogy a kioperált </a:t>
            </a:r>
            <a:r>
              <a:rPr lang="hu-HU" sz="1200" dirty="0" err="1">
                <a:latin typeface="Times New Roman" pitchFamily="18" charset="0"/>
              </a:rPr>
              <a:t>blasztopórus</a:t>
            </a:r>
            <a:r>
              <a:rPr lang="hu-HU" sz="1200" dirty="0">
                <a:latin typeface="Times New Roman" pitchFamily="18" charset="0"/>
              </a:rPr>
              <a:t> </a:t>
            </a:r>
            <a:r>
              <a:rPr lang="hu-HU" sz="1200" dirty="0" err="1">
                <a:latin typeface="Times New Roman" pitchFamily="18" charset="0"/>
              </a:rPr>
              <a:t>pigmentált</a:t>
            </a:r>
            <a:r>
              <a:rPr lang="hu-HU" sz="1200" dirty="0">
                <a:latin typeface="Times New Roman" pitchFamily="18" charset="0"/>
              </a:rPr>
              <a:t> békából származott, míg a recipiens </a:t>
            </a:r>
            <a:r>
              <a:rPr lang="hu-HU" sz="1200" dirty="0" err="1">
                <a:latin typeface="Times New Roman" pitchFamily="18" charset="0"/>
              </a:rPr>
              <a:t>nempigmentáltból</a:t>
            </a:r>
            <a:r>
              <a:rPr lang="hu-HU" sz="1200" dirty="0">
                <a:latin typeface="Times New Roman" pitchFamily="18" charset="0"/>
              </a:rPr>
              <a:t>. A másodlagos testtengely szövetei főleg </a:t>
            </a:r>
            <a:r>
              <a:rPr lang="hu-HU" sz="1200" dirty="0" err="1">
                <a:latin typeface="Times New Roman" pitchFamily="18" charset="0"/>
              </a:rPr>
              <a:t>nempigmentáltak</a:t>
            </a:r>
            <a:r>
              <a:rPr lang="hu-HU" sz="1200" dirty="0">
                <a:latin typeface="Times New Roman" pitchFamily="18" charset="0"/>
              </a:rPr>
              <a:t> voltak, ami arra utalt, hogy a dorzális </a:t>
            </a:r>
            <a:r>
              <a:rPr lang="hu-HU" sz="1200" dirty="0" err="1">
                <a:latin typeface="Times New Roman" pitchFamily="18" charset="0"/>
              </a:rPr>
              <a:t>blasztopórus</a:t>
            </a:r>
            <a:r>
              <a:rPr lang="hu-HU" sz="1200" dirty="0">
                <a:latin typeface="Times New Roman" pitchFamily="18" charset="0"/>
              </a:rPr>
              <a:t> nemcsak az idegszövetet tudta indukálni, hanem egy egész testtengelyt (</a:t>
            </a:r>
            <a:r>
              <a:rPr lang="hu-HU" sz="1200" dirty="0" err="1">
                <a:latin typeface="Times New Roman" pitchFamily="18" charset="0"/>
              </a:rPr>
              <a:t>mezodermástul</a:t>
            </a:r>
            <a:r>
              <a:rPr lang="hu-HU" sz="1200" dirty="0">
                <a:latin typeface="Times New Roman" pitchFamily="18" charset="0"/>
              </a:rPr>
              <a:t>), méghozzá a fogadóembrió sejtjeinek a beszervezésével: </a:t>
            </a:r>
            <a:r>
              <a:rPr lang="hu-HU" sz="1200" b="1" dirty="0">
                <a:solidFill>
                  <a:schemeClr val="accent2"/>
                </a:solidFill>
                <a:latin typeface="Times New Roman" pitchFamily="18" charset="0"/>
              </a:rPr>
              <a:t>organizátor</a:t>
            </a:r>
            <a:r>
              <a:rPr lang="hu-HU" sz="1200" dirty="0">
                <a:latin typeface="Times New Roman" pitchFamily="18" charset="0"/>
              </a:rPr>
              <a:t> (</a:t>
            </a:r>
            <a:r>
              <a:rPr lang="hu-HU" sz="1200" dirty="0" err="1">
                <a:latin typeface="Times New Roman" pitchFamily="18" charset="0"/>
              </a:rPr>
              <a:t>Spemann</a:t>
            </a:r>
            <a:r>
              <a:rPr lang="hu-HU" sz="1200" dirty="0">
                <a:latin typeface="Times New Roman" pitchFamily="18" charset="0"/>
              </a:rPr>
              <a:t> </a:t>
            </a:r>
            <a:r>
              <a:rPr lang="hu-HU" sz="1200" dirty="0" err="1">
                <a:latin typeface="Times New Roman" pitchFamily="18" charset="0"/>
              </a:rPr>
              <a:t>organizátor</a:t>
            </a:r>
            <a:r>
              <a:rPr lang="hu-HU" sz="1200" dirty="0">
                <a:latin typeface="Times New Roman" pitchFamily="18" charset="0"/>
              </a:rPr>
              <a:t>).</a:t>
            </a:r>
            <a:endParaRPr lang="hu-HU" sz="1400" dirty="0">
              <a:latin typeface="Times New Roman" pitchFamily="18" charset="0"/>
            </a:endParaRPr>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9</a:t>
            </a:fld>
            <a:endParaRPr lang="hu-HU"/>
          </a:p>
        </p:txBody>
      </p:sp>
    </p:spTree>
    <p:extLst>
      <p:ext uri="{BB962C8B-B14F-4D97-AF65-F5344CB8AC3E}">
        <p14:creationId xmlns:p14="http://schemas.microsoft.com/office/powerpoint/2010/main" val="3897796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a:latin typeface="Arial" charset="0"/>
              </a:rPr>
              <a:t>Larsen’s</a:t>
            </a:r>
            <a:r>
              <a:rPr lang="hu-HU" sz="1200" dirty="0">
                <a:latin typeface="Arial" charset="0"/>
              </a:rPr>
              <a:t> Human </a:t>
            </a:r>
            <a:r>
              <a:rPr lang="hu-HU" sz="1200" dirty="0" err="1">
                <a:latin typeface="Arial" charset="0"/>
              </a:rPr>
              <a:t>Embryology</a:t>
            </a:r>
            <a:r>
              <a:rPr lang="hu-HU" sz="1200" dirty="0">
                <a:latin typeface="Arial" charset="0"/>
              </a:rPr>
              <a:t>, 4. </a:t>
            </a:r>
            <a:r>
              <a:rPr lang="hu-HU" sz="1200" dirty="0" err="1">
                <a:latin typeface="Arial" charset="0"/>
              </a:rPr>
              <a:t>Auflage</a:t>
            </a:r>
            <a:r>
              <a:rPr lang="hu-HU" sz="1200" dirty="0">
                <a:latin typeface="Arial" charset="0"/>
              </a:rPr>
              <a:t>, Churchill-Livingstone, 2009</a:t>
            </a:r>
            <a:r>
              <a:rPr lang="hu-HU" dirty="0"/>
              <a:t> </a:t>
            </a:r>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19</a:t>
            </a:fld>
            <a:endParaRPr lang="hu-HU"/>
          </a:p>
        </p:txBody>
      </p:sp>
    </p:spTree>
    <p:extLst>
      <p:ext uri="{BB962C8B-B14F-4D97-AF65-F5344CB8AC3E}">
        <p14:creationId xmlns:p14="http://schemas.microsoft.com/office/powerpoint/2010/main" val="252081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a:t>Sanes-Reh-Harris</a:t>
            </a:r>
            <a:r>
              <a:rPr lang="hu-HU" dirty="0"/>
              <a:t>,</a:t>
            </a:r>
            <a:r>
              <a:rPr lang="hu-HU" baseline="0" dirty="0"/>
              <a:t> </a:t>
            </a:r>
            <a:r>
              <a:rPr lang="hu-HU" dirty="0" err="1"/>
              <a:t>Development</a:t>
            </a:r>
            <a:r>
              <a:rPr lang="hu-HU" dirty="0"/>
              <a:t> of </a:t>
            </a:r>
            <a:r>
              <a:rPr lang="hu-HU" dirty="0" err="1"/>
              <a:t>the</a:t>
            </a:r>
            <a:r>
              <a:rPr lang="hu-HU" dirty="0"/>
              <a:t> </a:t>
            </a:r>
            <a:r>
              <a:rPr lang="hu-HU" dirty="0" err="1"/>
              <a:t>nervous</a:t>
            </a:r>
            <a:r>
              <a:rPr lang="hu-HU" dirty="0"/>
              <a:t> </a:t>
            </a:r>
            <a:r>
              <a:rPr lang="hu-HU" dirty="0" err="1"/>
              <a:t>system</a:t>
            </a:r>
            <a:r>
              <a:rPr lang="hu-HU" dirty="0"/>
              <a:t>, </a:t>
            </a:r>
            <a:r>
              <a:rPr lang="hu-HU" dirty="0" err="1"/>
              <a:t>Academic</a:t>
            </a:r>
            <a:r>
              <a:rPr lang="hu-HU" dirty="0"/>
              <a:t> Press,</a:t>
            </a:r>
            <a:r>
              <a:rPr lang="hu-HU" baseline="0" dirty="0"/>
              <a:t> 2006</a:t>
            </a:r>
            <a:endParaRPr lang="de-DE"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21</a:t>
            </a:fld>
            <a:endParaRPr lang="hu-HU"/>
          </a:p>
        </p:txBody>
      </p:sp>
    </p:spTree>
    <p:extLst>
      <p:ext uri="{BB962C8B-B14F-4D97-AF65-F5344CB8AC3E}">
        <p14:creationId xmlns:p14="http://schemas.microsoft.com/office/powerpoint/2010/main" val="2745420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iakép helye 1"/>
          <p:cNvSpPr>
            <a:spLocks noGrp="1" noRot="1" noChangeAspect="1"/>
          </p:cNvSpPr>
          <p:nvPr>
            <p:ph type="sldImg"/>
          </p:nvPr>
        </p:nvSpPr>
        <p:spPr>
          <a:ln/>
        </p:spPr>
      </p:sp>
      <p:sp>
        <p:nvSpPr>
          <p:cNvPr id="53250" name="Jegyzetek helye 2"/>
          <p:cNvSpPr>
            <a:spLocks noGrp="1"/>
          </p:cNvSpPr>
          <p:nvPr>
            <p:ph type="body" idx="1"/>
          </p:nvPr>
        </p:nvSpPr>
        <p:spPr>
          <a:noFill/>
          <a:ln/>
        </p:spPr>
        <p:txBody>
          <a:bodyPr/>
          <a:lstStyle/>
          <a:p>
            <a:r>
              <a:rPr lang="hu-HU"/>
              <a:t>Gilbert Dev Biol Sinauer, 2010</a:t>
            </a:r>
          </a:p>
          <a:p>
            <a:r>
              <a:rPr lang="hu-HU"/>
              <a:t>If Wnt induces BMP, and is then downregulated, the cells become placodal border cells. (expressing the placode specifier genes Six1, Six4, Eya2),. If Wnt induces BMP, but remains active, the border cells become neural crest (expressing neural crest specifier genes Pax7, Snail2, Sox9). If they receive Wnt only (because the BMP signal is blocked by Noggin or FGF), the ectodermal cells become neural. </a:t>
            </a:r>
            <a:endParaRPr lang="de-DE"/>
          </a:p>
        </p:txBody>
      </p:sp>
      <p:sp>
        <p:nvSpPr>
          <p:cNvPr id="53251" name="Dia számának helye 3"/>
          <p:cNvSpPr>
            <a:spLocks noGrp="1"/>
          </p:cNvSpPr>
          <p:nvPr>
            <p:ph type="sldNum" sz="quarter" idx="5"/>
          </p:nvPr>
        </p:nvSpPr>
        <p:spPr>
          <a:noFill/>
        </p:spPr>
        <p:txBody>
          <a:bodyPr/>
          <a:lstStyle/>
          <a:p>
            <a:fld id="{19FDBB43-9769-47D5-9EBB-8EB8B8E0334A}" type="slidenum">
              <a:rPr lang="hu-HU" smtClean="0"/>
              <a:pPr/>
              <a:t>22</a:t>
            </a:fld>
            <a:endParaRPr lang="hu-HU"/>
          </a:p>
        </p:txBody>
      </p:sp>
    </p:spTree>
    <p:extLst>
      <p:ext uri="{BB962C8B-B14F-4D97-AF65-F5344CB8AC3E}">
        <p14:creationId xmlns:p14="http://schemas.microsoft.com/office/powerpoint/2010/main" val="17322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25602" name="Rectangle 3"/>
          <p:cNvSpPr>
            <a:spLocks noGrp="1" noChangeArrowheads="1"/>
          </p:cNvSpPr>
          <p:nvPr>
            <p:ph type="body" idx="1"/>
          </p:nvPr>
        </p:nvSpPr>
        <p:spPr>
          <a:noFill/>
          <a:ln/>
        </p:spPr>
        <p:txBody>
          <a:bodyPr/>
          <a:lstStyle/>
          <a:p>
            <a:pPr eaLnBrk="1" hangingPunct="1"/>
            <a:r>
              <a:rPr lang="hu-HU"/>
              <a:t>Regional specification of cardiogenic mesoderm. A, Pattern of Bmp signaling on the mesoderm remaining after accounting for Chordin/Noggin and Wnt1/3a inhibition. B, Pattern of Wnt8c expression in the mesoderm. C, Spatial distribution of Crescent expression (a Wnt antagonist) in the overlying ectoderm and remaining pattern of uninhibited Wnt8c activity in the mesoderm. D, Pattern of the cardiogenic marker Nkx2.5 as a result of Bmp signaling in the absence of Wnt inhibition. In the presence of Bmp and Wnt8c signaling, blood-forming fields are primed.</a:t>
            </a:r>
          </a:p>
        </p:txBody>
      </p:sp>
    </p:spTree>
    <p:extLst>
      <p:ext uri="{BB962C8B-B14F-4D97-AF65-F5344CB8AC3E}">
        <p14:creationId xmlns:p14="http://schemas.microsoft.com/office/powerpoint/2010/main" val="3322541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AE525B6C-B135-4D7E-89DA-5F45757C4F67}"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1371A04D-FD6B-418D-9E09-AFE46E36FBF4}"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C9EB8106-A306-4E04-89F7-C98AACA42BCB}" type="slidenum">
              <a:rPr lang="hu-HU"/>
              <a:pPr>
                <a:defRPr/>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457200" y="274638"/>
            <a:ext cx="8229600" cy="585152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5457870B-60FB-4BA2-A522-00797E71A2CE}"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C17D6415-E750-4907-8462-B2BCA1C8081A}"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D686C00F-BB71-41B4-B6B4-43CCA22C53FC}"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963C07D1-DB20-46C4-87FE-B1218D284C63}"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6E4C97E6-DCA8-4F52-98BA-601341ED7565}"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6B6CFE5F-7FE6-4733-98F2-2C210418E43B}"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9DB1322E-C753-46F7-BFD7-DA623305BD04}"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5BA99471-D853-412A-9D84-E3913B67D48D}"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8CBA47C0-58E9-46AD-AF7E-A4F06C43A88E}"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4DC686D0-9A60-4F8E-8006-5FF7B9DAEEE4}"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file:///C:\oktat&#225;s\FETAL\neurulatio1a.bmp"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file:///C:\oktat&#225;s\FETAL\neurulatio1b.bmp"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file:///C:\oktat&#225;s\FETAL\neurulatio4.bmp"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3568" y="2492896"/>
            <a:ext cx="7772400" cy="1470025"/>
          </a:xfrm>
        </p:spPr>
        <p:txBody>
          <a:bodyPr/>
          <a:lstStyle/>
          <a:p>
            <a:pPr fontAlgn="ctr">
              <a:spcAft>
                <a:spcPts val="0"/>
              </a:spcAft>
              <a:tabLst>
                <a:tab pos="1651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hu-HU" sz="3200" b="1" dirty="0" err="1">
                <a:latin typeface="Segoe UI" panose="020B0502040204020203" pitchFamily="34" charset="0"/>
                <a:cs typeface="Segoe UI" panose="020B0502040204020203" pitchFamily="34" charset="0"/>
              </a:rPr>
              <a:t>Entstehung</a:t>
            </a:r>
            <a:r>
              <a:rPr lang="hu-HU" sz="3200" b="1" dirty="0">
                <a:latin typeface="Segoe UI" panose="020B0502040204020203" pitchFamily="34" charset="0"/>
                <a:cs typeface="Segoe UI" panose="020B0502040204020203" pitchFamily="34" charset="0"/>
              </a:rPr>
              <a:t> und </a:t>
            </a:r>
            <a:r>
              <a:rPr lang="en-GB" sz="3200" b="1" dirty="0" err="1">
                <a:latin typeface="Segoe UI" panose="020B0502040204020203" pitchFamily="34" charset="0"/>
                <a:cs typeface="Segoe UI" panose="020B0502040204020203" pitchFamily="34" charset="0"/>
              </a:rPr>
              <a:t>Differenzierung</a:t>
            </a:r>
            <a:r>
              <a:rPr lang="en-GB" sz="3200" b="1" dirty="0">
                <a:latin typeface="Segoe UI" panose="020B0502040204020203" pitchFamily="34" charset="0"/>
                <a:cs typeface="Segoe UI" panose="020B0502040204020203" pitchFamily="34" charset="0"/>
              </a:rPr>
              <a:t> des </a:t>
            </a:r>
            <a:r>
              <a:rPr lang="en-GB" sz="3200" b="1" dirty="0" err="1">
                <a:latin typeface="Segoe UI" panose="020B0502040204020203" pitchFamily="34" charset="0"/>
                <a:cs typeface="Segoe UI" panose="020B0502040204020203" pitchFamily="34" charset="0"/>
              </a:rPr>
              <a:t>Neuralrohres</a:t>
            </a:r>
            <a:r>
              <a:rPr lang="en-GB" sz="3200" b="1" dirty="0">
                <a:latin typeface="Segoe UI" panose="020B0502040204020203" pitchFamily="34" charset="0"/>
                <a:cs typeface="Segoe UI" panose="020B0502040204020203" pitchFamily="34" charset="0"/>
              </a:rPr>
              <a:t>. </a:t>
            </a:r>
            <a:endParaRPr lang="hu-HU" sz="3200" b="1" dirty="0">
              <a:latin typeface="Segoe UI" panose="020B0502040204020203" pitchFamily="34" charset="0"/>
              <a:ea typeface="Calibri" panose="020F0502020204030204" pitchFamily="34" charset="0"/>
              <a:cs typeface="Segoe UI" panose="020B0502040204020203" pitchFamily="34" charset="0"/>
            </a:endParaRPr>
          </a:p>
        </p:txBody>
      </p:sp>
      <p:sp>
        <p:nvSpPr>
          <p:cNvPr id="2051" name="Rectangle 3"/>
          <p:cNvSpPr>
            <a:spLocks noGrp="1" noChangeArrowheads="1"/>
          </p:cNvSpPr>
          <p:nvPr>
            <p:ph type="subTitle" idx="1"/>
          </p:nvPr>
        </p:nvSpPr>
        <p:spPr>
          <a:xfrm>
            <a:off x="4430713" y="4941888"/>
            <a:ext cx="4713287" cy="1198562"/>
          </a:xfrm>
        </p:spPr>
        <p:txBody>
          <a:bodyPr/>
          <a:lstStyle/>
          <a:p>
            <a:pPr eaLnBrk="1" hangingPunct="1"/>
            <a:r>
              <a:rPr lang="hu-HU" sz="2000" b="1" dirty="0">
                <a:latin typeface="Segoe UI" panose="020B0502040204020203" pitchFamily="34" charset="0"/>
                <a:cs typeface="Segoe UI" panose="020B0502040204020203" pitchFamily="34" charset="0"/>
              </a:rPr>
              <a:t>dr. Attila Magyar</a:t>
            </a:r>
          </a:p>
          <a:p>
            <a:pPr eaLnBrk="1" hangingPunct="1"/>
            <a:r>
              <a:rPr lang="hu-HU" sz="2000" b="1" dirty="0">
                <a:latin typeface="Segoe UI" panose="020B0502040204020203" pitchFamily="34" charset="0"/>
                <a:cs typeface="Segoe UI" panose="020B0502040204020203" pitchFamily="34" charset="0"/>
              </a:rPr>
              <a:t>19.09.2017</a:t>
            </a:r>
          </a:p>
        </p:txBody>
      </p:sp>
      <p:grpSp>
        <p:nvGrpSpPr>
          <p:cNvPr id="2" name="Group 43"/>
          <p:cNvGrpSpPr>
            <a:grpSpLocks/>
          </p:cNvGrpSpPr>
          <p:nvPr/>
        </p:nvGrpSpPr>
        <p:grpSpPr bwMode="auto">
          <a:xfrm>
            <a:off x="0" y="-15875"/>
            <a:ext cx="4608513" cy="647700"/>
            <a:chOff x="0" y="0"/>
            <a:chExt cx="2903" cy="408"/>
          </a:xfrm>
        </p:grpSpPr>
        <p:grpSp>
          <p:nvGrpSpPr>
            <p:cNvPr id="3" name="Csoportba foglalás 8"/>
            <p:cNvGrpSpPr>
              <a:grpSpLocks/>
            </p:cNvGrpSpPr>
            <p:nvPr/>
          </p:nvGrpSpPr>
          <p:grpSpPr bwMode="auto">
            <a:xfrm>
              <a:off x="0" y="0"/>
              <a:ext cx="975" cy="408"/>
              <a:chOff x="0" y="0"/>
              <a:chExt cx="1548363" cy="648370"/>
            </a:xfrm>
          </p:grpSpPr>
          <p:pic>
            <p:nvPicPr>
              <p:cNvPr id="208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9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4" name="Csoportba foglalás 10"/>
            <p:cNvGrpSpPr>
              <a:grpSpLocks/>
            </p:cNvGrpSpPr>
            <p:nvPr/>
          </p:nvGrpSpPr>
          <p:grpSpPr bwMode="auto">
            <a:xfrm>
              <a:off x="978" y="0"/>
              <a:ext cx="975" cy="408"/>
              <a:chOff x="0" y="0"/>
              <a:chExt cx="1548363" cy="648370"/>
            </a:xfrm>
          </p:grpSpPr>
          <p:pic>
            <p:nvPicPr>
              <p:cNvPr id="208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8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5" name="Csoportba foglalás 13"/>
            <p:cNvGrpSpPr>
              <a:grpSpLocks/>
            </p:cNvGrpSpPr>
            <p:nvPr/>
          </p:nvGrpSpPr>
          <p:grpSpPr bwMode="auto">
            <a:xfrm>
              <a:off x="1927" y="0"/>
              <a:ext cx="976" cy="408"/>
              <a:chOff x="0" y="0"/>
              <a:chExt cx="1548363" cy="648370"/>
            </a:xfrm>
          </p:grpSpPr>
          <p:pic>
            <p:nvPicPr>
              <p:cNvPr id="2085"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86"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grpSp>
        <p:nvGrpSpPr>
          <p:cNvPr id="6" name="Group 44"/>
          <p:cNvGrpSpPr>
            <a:grpSpLocks/>
          </p:cNvGrpSpPr>
          <p:nvPr/>
        </p:nvGrpSpPr>
        <p:grpSpPr bwMode="auto">
          <a:xfrm>
            <a:off x="4572000" y="-15875"/>
            <a:ext cx="4576763" cy="636563"/>
            <a:chOff x="2880" y="-10"/>
            <a:chExt cx="2883" cy="413"/>
          </a:xfrm>
        </p:grpSpPr>
        <p:grpSp>
          <p:nvGrpSpPr>
            <p:cNvPr id="7" name="Csoportba foglalás 18"/>
            <p:cNvGrpSpPr>
              <a:grpSpLocks/>
            </p:cNvGrpSpPr>
            <p:nvPr/>
          </p:nvGrpSpPr>
          <p:grpSpPr bwMode="auto">
            <a:xfrm>
              <a:off x="2880" y="-10"/>
              <a:ext cx="1001" cy="413"/>
              <a:chOff x="4491318" y="-16048"/>
              <a:chExt cx="1588943" cy="655878"/>
            </a:xfrm>
          </p:grpSpPr>
          <p:pic>
            <p:nvPicPr>
              <p:cNvPr id="2080" name="Picture 4"/>
              <p:cNvPicPr>
                <a:picLocks noChangeAspect="1" noChangeArrowheads="1"/>
              </p:cNvPicPr>
              <p:nvPr/>
            </p:nvPicPr>
            <p:blipFill>
              <a:blip r:embed="rId2" cstate="print"/>
              <a:srcRect/>
              <a:stretch>
                <a:fillRect/>
              </a:stretch>
            </p:blipFill>
            <p:spPr bwMode="auto">
              <a:xfrm flipH="1">
                <a:off x="4491318" y="-16048"/>
                <a:ext cx="809376" cy="655878"/>
              </a:xfrm>
              <a:prstGeom prst="rect">
                <a:avLst/>
              </a:prstGeom>
              <a:noFill/>
              <a:ln w="9525">
                <a:noFill/>
                <a:miter lim="800000"/>
                <a:headEnd/>
                <a:tailEnd/>
              </a:ln>
            </p:spPr>
          </p:pic>
          <p:pic>
            <p:nvPicPr>
              <p:cNvPr id="2081"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8" name="Csoportba foglalás 19"/>
            <p:cNvGrpSpPr>
              <a:grpSpLocks/>
            </p:cNvGrpSpPr>
            <p:nvPr/>
          </p:nvGrpSpPr>
          <p:grpSpPr bwMode="auto">
            <a:xfrm>
              <a:off x="3866" y="-10"/>
              <a:ext cx="950" cy="413"/>
              <a:chOff x="4572000" y="-16048"/>
              <a:chExt cx="1508261" cy="655878"/>
            </a:xfrm>
          </p:grpSpPr>
          <p:pic>
            <p:nvPicPr>
              <p:cNvPr id="2078" name="Picture 4"/>
              <p:cNvPicPr>
                <a:picLocks noChangeAspect="1" noChangeArrowheads="1"/>
              </p:cNvPicPr>
              <p:nvPr/>
            </p:nvPicPr>
            <p:blipFill>
              <a:blip r:embed="rId2" cstate="print"/>
              <a:srcRect/>
              <a:stretch>
                <a:fillRect/>
              </a:stretch>
            </p:blipFill>
            <p:spPr bwMode="auto">
              <a:xfrm flipH="1">
                <a:off x="4572000" y="-16048"/>
                <a:ext cx="727712" cy="655878"/>
              </a:xfrm>
              <a:prstGeom prst="rect">
                <a:avLst/>
              </a:prstGeom>
              <a:noFill/>
              <a:ln w="9525">
                <a:noFill/>
                <a:miter lim="800000"/>
                <a:headEnd/>
                <a:tailEnd/>
              </a:ln>
            </p:spPr>
          </p:pic>
          <p:pic>
            <p:nvPicPr>
              <p:cNvPr id="2079"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9" name="Csoportba foglalás 22"/>
            <p:cNvGrpSpPr>
              <a:grpSpLocks/>
            </p:cNvGrpSpPr>
            <p:nvPr/>
          </p:nvGrpSpPr>
          <p:grpSpPr bwMode="auto">
            <a:xfrm>
              <a:off x="4813" y="-10"/>
              <a:ext cx="950" cy="413"/>
              <a:chOff x="4572000" y="-16048"/>
              <a:chExt cx="1508261" cy="655878"/>
            </a:xfrm>
          </p:grpSpPr>
          <p:pic>
            <p:nvPicPr>
              <p:cNvPr id="2076" name="Picture 4"/>
              <p:cNvPicPr>
                <a:picLocks noChangeAspect="1" noChangeArrowheads="1"/>
              </p:cNvPicPr>
              <p:nvPr/>
            </p:nvPicPr>
            <p:blipFill>
              <a:blip r:embed="rId2" cstate="print"/>
              <a:srcRect/>
              <a:stretch>
                <a:fillRect/>
              </a:stretch>
            </p:blipFill>
            <p:spPr bwMode="auto">
              <a:xfrm flipH="1">
                <a:off x="4572000" y="-16048"/>
                <a:ext cx="727712" cy="655878"/>
              </a:xfrm>
              <a:prstGeom prst="rect">
                <a:avLst/>
              </a:prstGeom>
              <a:noFill/>
              <a:ln w="9525">
                <a:noFill/>
                <a:miter lim="800000"/>
                <a:headEnd/>
                <a:tailEnd/>
              </a:ln>
            </p:spPr>
          </p:pic>
          <p:pic>
            <p:nvPicPr>
              <p:cNvPr id="2077"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grpSp>
        <p:nvGrpSpPr>
          <p:cNvPr id="10" name="Csoportba foglalás 26"/>
          <p:cNvGrpSpPr>
            <a:grpSpLocks/>
          </p:cNvGrpSpPr>
          <p:nvPr/>
        </p:nvGrpSpPr>
        <p:grpSpPr bwMode="auto">
          <a:xfrm rot="10800000">
            <a:off x="4763" y="6210300"/>
            <a:ext cx="9139237" cy="647700"/>
            <a:chOff x="0" y="0"/>
            <a:chExt cx="9139210" cy="648370"/>
          </a:xfrm>
        </p:grpSpPr>
        <p:grpSp>
          <p:nvGrpSpPr>
            <p:cNvPr id="11" name="Csoportba foglalás 8"/>
            <p:cNvGrpSpPr>
              <a:grpSpLocks/>
            </p:cNvGrpSpPr>
            <p:nvPr/>
          </p:nvGrpSpPr>
          <p:grpSpPr bwMode="auto">
            <a:xfrm>
              <a:off x="0" y="0"/>
              <a:ext cx="1548363" cy="648370"/>
              <a:chOff x="0" y="0"/>
              <a:chExt cx="1548363" cy="648370"/>
            </a:xfrm>
          </p:grpSpPr>
          <p:pic>
            <p:nvPicPr>
              <p:cNvPr id="2071"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72"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2" name="Csoportba foglalás 10"/>
            <p:cNvGrpSpPr>
              <a:grpSpLocks/>
            </p:cNvGrpSpPr>
            <p:nvPr/>
          </p:nvGrpSpPr>
          <p:grpSpPr bwMode="auto">
            <a:xfrm>
              <a:off x="1552437" y="0"/>
              <a:ext cx="1548363" cy="648370"/>
              <a:chOff x="0" y="0"/>
              <a:chExt cx="1548363" cy="648370"/>
            </a:xfrm>
          </p:grpSpPr>
          <p:pic>
            <p:nvPicPr>
              <p:cNvPr id="206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7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3" name="Csoportba foglalás 13"/>
            <p:cNvGrpSpPr>
              <a:grpSpLocks/>
            </p:cNvGrpSpPr>
            <p:nvPr/>
          </p:nvGrpSpPr>
          <p:grpSpPr bwMode="auto">
            <a:xfrm>
              <a:off x="3059832" y="0"/>
              <a:ext cx="1548363" cy="648370"/>
              <a:chOff x="0" y="0"/>
              <a:chExt cx="1548363" cy="648370"/>
            </a:xfrm>
          </p:grpSpPr>
          <p:pic>
            <p:nvPicPr>
              <p:cNvPr id="206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6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4" name="Csoportba foglalás 18"/>
            <p:cNvGrpSpPr>
              <a:grpSpLocks/>
            </p:cNvGrpSpPr>
            <p:nvPr/>
          </p:nvGrpSpPr>
          <p:grpSpPr bwMode="auto">
            <a:xfrm>
              <a:off x="4572000" y="0"/>
              <a:ext cx="1579315" cy="648000"/>
              <a:chOff x="4491318" y="0"/>
              <a:chExt cx="1579315" cy="648000"/>
            </a:xfrm>
          </p:grpSpPr>
          <p:pic>
            <p:nvPicPr>
              <p:cNvPr id="2065" name="Picture 4"/>
              <p:cNvPicPr>
                <a:picLocks noChangeAspect="1" noChangeArrowheads="1"/>
              </p:cNvPicPr>
              <p:nvPr/>
            </p:nvPicPr>
            <p:blipFill>
              <a:blip r:embed="rId2" cstate="print"/>
              <a:srcRect/>
              <a:stretch>
                <a:fillRect/>
              </a:stretch>
            </p:blipFill>
            <p:spPr bwMode="auto">
              <a:xfrm flipH="1">
                <a:off x="4491318" y="0"/>
                <a:ext cx="799654" cy="648000"/>
              </a:xfrm>
              <a:prstGeom prst="rect">
                <a:avLst/>
              </a:prstGeom>
              <a:noFill/>
              <a:ln w="9525">
                <a:noFill/>
                <a:miter lim="800000"/>
                <a:headEnd/>
                <a:tailEnd/>
              </a:ln>
            </p:spPr>
          </p:pic>
          <p:pic>
            <p:nvPicPr>
              <p:cNvPr id="2066"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5" name="Csoportba foglalás 19"/>
            <p:cNvGrpSpPr>
              <a:grpSpLocks/>
            </p:cNvGrpSpPr>
            <p:nvPr/>
          </p:nvGrpSpPr>
          <p:grpSpPr bwMode="auto">
            <a:xfrm>
              <a:off x="6137956" y="0"/>
              <a:ext cx="1498632" cy="648000"/>
              <a:chOff x="4572001" y="0"/>
              <a:chExt cx="1498632" cy="648000"/>
            </a:xfrm>
          </p:grpSpPr>
          <p:pic>
            <p:nvPicPr>
              <p:cNvPr id="2063" name="Picture 4"/>
              <p:cNvPicPr>
                <a:picLocks noChangeAspect="1" noChangeArrowheads="1"/>
              </p:cNvPicPr>
              <p:nvPr/>
            </p:nvPicPr>
            <p:blipFill>
              <a:blip r:embed="rId2" cstate="print"/>
              <a:srcRect/>
              <a:stretch>
                <a:fillRect/>
              </a:stretch>
            </p:blipFill>
            <p:spPr bwMode="auto">
              <a:xfrm flipH="1">
                <a:off x="4572001" y="0"/>
                <a:ext cx="718971" cy="648000"/>
              </a:xfrm>
              <a:prstGeom prst="rect">
                <a:avLst/>
              </a:prstGeom>
              <a:noFill/>
              <a:ln w="9525">
                <a:noFill/>
                <a:miter lim="800000"/>
                <a:headEnd/>
                <a:tailEnd/>
              </a:ln>
            </p:spPr>
          </p:pic>
          <p:pic>
            <p:nvPicPr>
              <p:cNvPr id="2064"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6" name="Csoportba foglalás 22"/>
            <p:cNvGrpSpPr>
              <a:grpSpLocks/>
            </p:cNvGrpSpPr>
            <p:nvPr/>
          </p:nvGrpSpPr>
          <p:grpSpPr bwMode="auto">
            <a:xfrm>
              <a:off x="7640578" y="0"/>
              <a:ext cx="1498632" cy="648000"/>
              <a:chOff x="4572001" y="0"/>
              <a:chExt cx="1498632" cy="648000"/>
            </a:xfrm>
          </p:grpSpPr>
          <p:pic>
            <p:nvPicPr>
              <p:cNvPr id="2061" name="Picture 4"/>
              <p:cNvPicPr>
                <a:picLocks noChangeAspect="1" noChangeArrowheads="1"/>
              </p:cNvPicPr>
              <p:nvPr/>
            </p:nvPicPr>
            <p:blipFill>
              <a:blip r:embed="rId2" cstate="print"/>
              <a:srcRect/>
              <a:stretch>
                <a:fillRect/>
              </a:stretch>
            </p:blipFill>
            <p:spPr bwMode="auto">
              <a:xfrm flipH="1">
                <a:off x="4572001" y="0"/>
                <a:ext cx="718971" cy="648000"/>
              </a:xfrm>
              <a:prstGeom prst="rect">
                <a:avLst/>
              </a:prstGeom>
              <a:noFill/>
              <a:ln w="9525">
                <a:noFill/>
                <a:miter lim="800000"/>
                <a:headEnd/>
                <a:tailEnd/>
              </a:ln>
            </p:spPr>
          </p:pic>
          <p:pic>
            <p:nvPicPr>
              <p:cNvPr id="2062"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sp>
        <p:nvSpPr>
          <p:cNvPr id="43" name="Text Box 2"/>
          <p:cNvSpPr txBox="1">
            <a:spLocks noChangeArrowheads="1"/>
          </p:cNvSpPr>
          <p:nvPr/>
        </p:nvSpPr>
        <p:spPr bwMode="auto">
          <a:xfrm>
            <a:off x="236538" y="690538"/>
            <a:ext cx="8388350" cy="784830"/>
          </a:xfrm>
          <a:prstGeom prst="rect">
            <a:avLst/>
          </a:prstGeom>
          <a:noFill/>
          <a:ln w="9525">
            <a:noFill/>
            <a:miter lim="800000"/>
            <a:headEnd/>
            <a:tailEnd/>
          </a:ln>
        </p:spPr>
        <p:txBody>
          <a:bodyPr>
            <a:spAutoFit/>
          </a:bodyPr>
          <a:lstStyle/>
          <a:p>
            <a:pPr algn="ctr">
              <a:spcBef>
                <a:spcPct val="50000"/>
              </a:spcBef>
            </a:pPr>
            <a:r>
              <a:rPr kumimoji="1" lang="de-DE" sz="1800" b="1" i="1" dirty="0">
                <a:solidFill>
                  <a:srgbClr val="A50021"/>
                </a:solidFill>
                <a:latin typeface="Segoe UI" panose="020B0502040204020203" pitchFamily="34" charset="0"/>
                <a:cs typeface="Segoe UI" panose="020B0502040204020203" pitchFamily="34" charset="0"/>
              </a:rPr>
              <a:t>Medizinische Embryologie</a:t>
            </a:r>
            <a:r>
              <a:rPr kumimoji="1" lang="hu-HU" sz="1800" b="1" i="1" dirty="0">
                <a:solidFill>
                  <a:srgbClr val="A50021"/>
                </a:solidFill>
                <a:latin typeface="Segoe UI" panose="020B0502040204020203" pitchFamily="34" charset="0"/>
                <a:cs typeface="Segoe UI" panose="020B0502040204020203" pitchFamily="34" charset="0"/>
              </a:rPr>
              <a:t> I</a:t>
            </a:r>
          </a:p>
          <a:p>
            <a:pPr algn="ctr">
              <a:spcBef>
                <a:spcPct val="50000"/>
              </a:spcBef>
            </a:pPr>
            <a:r>
              <a:rPr kumimoji="1" lang="hu-HU" sz="1800" b="1" i="1" dirty="0">
                <a:solidFill>
                  <a:srgbClr val="A50021"/>
                </a:solidFill>
                <a:latin typeface="Segoe UI" panose="020B0502040204020203" pitchFamily="34" charset="0"/>
                <a:cs typeface="Segoe UI" panose="020B0502040204020203" pitchFamily="34" charset="0"/>
              </a:rPr>
              <a:t>2017-2018, </a:t>
            </a:r>
            <a:r>
              <a:rPr kumimoji="1" lang="hu-HU" sz="1800" b="1" i="1" dirty="0" err="1">
                <a:solidFill>
                  <a:srgbClr val="A50021"/>
                </a:solidFill>
                <a:latin typeface="Segoe UI" panose="020B0502040204020203" pitchFamily="34" charset="0"/>
                <a:cs typeface="Segoe UI" panose="020B0502040204020203" pitchFamily="34" charset="0"/>
              </a:rPr>
              <a:t>Wintersemester</a:t>
            </a:r>
            <a:endParaRPr kumimoji="1" lang="hu-HU" sz="1800" b="1" i="1" dirty="0">
              <a:solidFill>
                <a:srgbClr val="A50021"/>
              </a:solidFill>
              <a:latin typeface="Segoe UI" panose="020B0502040204020203" pitchFamily="34" charset="0"/>
              <a:cs typeface="Segoe UI" panose="020B0502040204020203" pitchFamily="34" charset="0"/>
            </a:endParaRPr>
          </a:p>
        </p:txBody>
      </p:sp>
      <p:sp>
        <p:nvSpPr>
          <p:cNvPr id="17" name="Szövegdoboz 16"/>
          <p:cNvSpPr txBox="1"/>
          <p:nvPr/>
        </p:nvSpPr>
        <p:spPr>
          <a:xfrm>
            <a:off x="251520" y="4514363"/>
            <a:ext cx="1080120" cy="1569660"/>
          </a:xfrm>
          <a:prstGeom prst="rect">
            <a:avLst/>
          </a:prstGeom>
          <a:noFill/>
        </p:spPr>
        <p:txBody>
          <a:bodyPr wrap="square" rtlCol="0">
            <a:spAutoFit/>
          </a:bodyPr>
          <a:lstStyle/>
          <a:p>
            <a:r>
              <a:rPr lang="hu-HU" sz="9600" b="1" dirty="0">
                <a:latin typeface="Segoe UI" panose="020B0502040204020203" pitchFamily="34" charset="0"/>
                <a:cs typeface="Segoe UI" panose="020B0502040204020203" pitchFamily="34" charset="0"/>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30" y="260648"/>
            <a:ext cx="4256170" cy="5510376"/>
          </a:xfrm>
          <a:prstGeom prst="rect">
            <a:avLst/>
          </a:prstGeom>
        </p:spPr>
      </p:pic>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980728"/>
            <a:ext cx="3461143" cy="5510376"/>
          </a:xfrm>
          <a:prstGeom prst="rect">
            <a:avLst/>
          </a:prstGeom>
        </p:spPr>
      </p:pic>
      <p:sp>
        <p:nvSpPr>
          <p:cNvPr id="5" name="Szövegdoboz 4"/>
          <p:cNvSpPr txBox="1"/>
          <p:nvPr/>
        </p:nvSpPr>
        <p:spPr>
          <a:xfrm>
            <a:off x="1403648" y="6021288"/>
            <a:ext cx="1800200" cy="369332"/>
          </a:xfrm>
          <a:prstGeom prst="rect">
            <a:avLst/>
          </a:prstGeom>
          <a:noFill/>
        </p:spPr>
        <p:txBody>
          <a:bodyPr wrap="square" rtlCol="0">
            <a:spAutoFit/>
          </a:bodyPr>
          <a:lstStyle/>
          <a:p>
            <a:r>
              <a:rPr lang="hu-HU" dirty="0"/>
              <a:t>Hans </a:t>
            </a:r>
            <a:r>
              <a:rPr lang="hu-HU" dirty="0" err="1"/>
              <a:t>Spemann</a:t>
            </a:r>
            <a:endParaRPr lang="de-DE" dirty="0"/>
          </a:p>
        </p:txBody>
      </p:sp>
      <p:sp>
        <p:nvSpPr>
          <p:cNvPr id="6" name="Szövegdoboz 5"/>
          <p:cNvSpPr txBox="1"/>
          <p:nvPr/>
        </p:nvSpPr>
        <p:spPr>
          <a:xfrm>
            <a:off x="5868144" y="476672"/>
            <a:ext cx="1800200" cy="369332"/>
          </a:xfrm>
          <a:prstGeom prst="rect">
            <a:avLst/>
          </a:prstGeom>
          <a:noFill/>
        </p:spPr>
        <p:txBody>
          <a:bodyPr wrap="square" rtlCol="0">
            <a:spAutoFit/>
          </a:bodyPr>
          <a:lstStyle/>
          <a:p>
            <a:r>
              <a:rPr lang="hu-HU" dirty="0" err="1"/>
              <a:t>Hilde</a:t>
            </a:r>
            <a:r>
              <a:rPr lang="hu-HU" dirty="0"/>
              <a:t> </a:t>
            </a:r>
            <a:r>
              <a:rPr lang="hu-HU" dirty="0" err="1"/>
              <a:t>Mangold</a:t>
            </a:r>
            <a:endParaRPr lang="de-DE" dirty="0"/>
          </a:p>
        </p:txBody>
      </p:sp>
    </p:spTree>
    <p:extLst>
      <p:ext uri="{BB962C8B-B14F-4D97-AF65-F5344CB8AC3E}">
        <p14:creationId xmlns:p14="http://schemas.microsoft.com/office/powerpoint/2010/main" val="1322946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664"/>
            <a:ext cx="9144000" cy="5766099"/>
          </a:xfrm>
          <a:prstGeom prst="rect">
            <a:avLst/>
          </a:prstGeom>
        </p:spPr>
      </p:pic>
    </p:spTree>
    <p:extLst>
      <p:ext uri="{BB962C8B-B14F-4D97-AF65-F5344CB8AC3E}">
        <p14:creationId xmlns:p14="http://schemas.microsoft.com/office/powerpoint/2010/main" val="4034703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95536" y="4950686"/>
            <a:ext cx="8533184" cy="2031325"/>
          </a:xfrm>
          <a:prstGeom prst="rect">
            <a:avLst/>
          </a:prstGeom>
          <a:noFill/>
        </p:spPr>
        <p:txBody>
          <a:bodyPr wrap="square" rtlCol="0">
            <a:spAutoFit/>
          </a:bodyPr>
          <a:lstStyle/>
          <a:p>
            <a:r>
              <a:rPr lang="hu-HU" dirty="0" err="1">
                <a:latin typeface="Calibri" panose="020F0502020204030204" pitchFamily="34" charset="0"/>
                <a:cs typeface="Calibri" panose="020F0502020204030204" pitchFamily="34" charset="0"/>
              </a:rPr>
              <a:t>Das</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Organisator-Experiment</a:t>
            </a:r>
            <a:r>
              <a:rPr lang="hu-HU" dirty="0">
                <a:latin typeface="Calibri" panose="020F0502020204030204" pitchFamily="34" charset="0"/>
                <a:cs typeface="Calibri" panose="020F0502020204030204" pitchFamily="34" charset="0"/>
              </a:rPr>
              <a:t>" von </a:t>
            </a:r>
            <a:r>
              <a:rPr lang="hu-HU" dirty="0" err="1">
                <a:latin typeface="Calibri" panose="020F0502020204030204" pitchFamily="34" charset="0"/>
                <a:cs typeface="Calibri" panose="020F0502020204030204" pitchFamily="34" charset="0"/>
              </a:rPr>
              <a:t>Hilde</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Mangold</a:t>
            </a:r>
            <a:r>
              <a:rPr lang="hu-HU" dirty="0">
                <a:latin typeface="Calibri" panose="020F0502020204030204" pitchFamily="34" charset="0"/>
                <a:cs typeface="Calibri" panose="020F0502020204030204" pitchFamily="34" charset="0"/>
              </a:rPr>
              <a:t> in der </a:t>
            </a:r>
            <a:r>
              <a:rPr lang="hu-HU" dirty="0" err="1">
                <a:latin typeface="Calibri" panose="020F0502020204030204" pitchFamily="34" charset="0"/>
                <a:cs typeface="Calibri" panose="020F0502020204030204" pitchFamily="34" charset="0"/>
              </a:rPr>
              <a:t>Darstellung</a:t>
            </a:r>
            <a:r>
              <a:rPr lang="hu-HU" dirty="0">
                <a:latin typeface="Calibri" panose="020F0502020204030204" pitchFamily="34" charset="0"/>
                <a:cs typeface="Calibri" panose="020F0502020204030204" pitchFamily="34" charset="0"/>
              </a:rPr>
              <a:t> von Otto </a:t>
            </a:r>
            <a:r>
              <a:rPr lang="hu-HU" dirty="0" err="1">
                <a:latin typeface="Calibri" panose="020F0502020204030204" pitchFamily="34" charset="0"/>
                <a:cs typeface="Calibri" panose="020F0502020204030204" pitchFamily="34" charset="0"/>
              </a:rPr>
              <a:t>Mangold</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ll</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Material</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aus</a:t>
            </a:r>
            <a:r>
              <a:rPr lang="hu-HU" dirty="0">
                <a:latin typeface="Calibri" panose="020F0502020204030204" pitchFamily="34" charset="0"/>
                <a:cs typeface="Calibri" panose="020F0502020204030204" pitchFamily="34" charset="0"/>
              </a:rPr>
              <a:t> der  </a:t>
            </a:r>
            <a:r>
              <a:rPr lang="hu-HU" dirty="0" err="1">
                <a:latin typeface="Calibri" panose="020F0502020204030204" pitchFamily="34" charset="0"/>
                <a:cs typeface="Calibri" panose="020F0502020204030204" pitchFamily="34" charset="0"/>
              </a:rPr>
              <a:t>dorsalen</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Urmundlippe</a:t>
            </a:r>
            <a:r>
              <a:rPr lang="hu-HU" dirty="0">
                <a:latin typeface="Calibri" panose="020F0502020204030204" pitchFamily="34" charset="0"/>
                <a:cs typeface="Calibri" panose="020F0502020204030204" pitchFamily="34" charset="0"/>
              </a:rPr>
              <a:t> (a, </a:t>
            </a:r>
            <a:r>
              <a:rPr lang="hu-HU" dirty="0" err="1">
                <a:latin typeface="Calibri" panose="020F0502020204030204" pitchFamily="34" charset="0"/>
                <a:cs typeface="Calibri" panose="020F0502020204030204" pitchFamily="34" charset="0"/>
              </a:rPr>
              <a:t>punktiert</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das</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norrnalerweise</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als</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Urdarmdach</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einrollt</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wird</a:t>
            </a:r>
            <a:r>
              <a:rPr lang="hu-HU" dirty="0">
                <a:latin typeface="Calibri" panose="020F0502020204030204" pitchFamily="34" charset="0"/>
                <a:cs typeface="Calibri" panose="020F0502020204030204" pitchFamily="34" charset="0"/>
              </a:rPr>
              <a:t> in </a:t>
            </a:r>
            <a:r>
              <a:rPr lang="hu-HU" dirty="0" err="1">
                <a:latin typeface="Calibri" panose="020F0502020204030204" pitchFamily="34" charset="0"/>
                <a:cs typeface="Calibri" panose="020F0502020204030204" pitchFamily="34" charset="0"/>
              </a:rPr>
              <a:t>die</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Bauchregion</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eines</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Wirtskeirnes</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verpflanzt</a:t>
            </a:r>
            <a:r>
              <a:rPr lang="hu-HU" dirty="0">
                <a:latin typeface="Calibri" panose="020F0502020204030204" pitchFamily="34" charset="0"/>
                <a:cs typeface="Calibri" panose="020F0502020204030204" pitchFamily="34" charset="0"/>
              </a:rPr>
              <a:t> (b) und </a:t>
            </a:r>
            <a:r>
              <a:rPr lang="hu-HU" dirty="0" err="1">
                <a:latin typeface="Calibri" panose="020F0502020204030204" pitchFamily="34" charset="0"/>
                <a:cs typeface="Calibri" panose="020F0502020204030204" pitchFamily="34" charset="0"/>
              </a:rPr>
              <a:t>ruft</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dort</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eine</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sekundare</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Neuralanlage</a:t>
            </a:r>
            <a:r>
              <a:rPr lang="hu-HU" dirty="0">
                <a:latin typeface="Calibri" panose="020F0502020204030204" pitchFamily="34" charset="0"/>
                <a:cs typeface="Calibri" panose="020F0502020204030204" pitchFamily="34" charset="0"/>
              </a:rPr>
              <a:t> (= </a:t>
            </a:r>
            <a:r>
              <a:rPr lang="hu-HU" dirty="0" err="1">
                <a:latin typeface="Calibri" panose="020F0502020204030204" pitchFamily="34" charset="0"/>
                <a:cs typeface="Calibri" panose="020F0502020204030204" pitchFamily="34" charset="0"/>
              </a:rPr>
              <a:t>Medullarplatte</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hervor</a:t>
            </a:r>
            <a:r>
              <a:rPr lang="hu-HU" dirty="0">
                <a:latin typeface="Calibri" panose="020F0502020204030204" pitchFamily="34" charset="0"/>
                <a:cs typeface="Calibri" panose="020F0502020204030204" pitchFamily="34" charset="0"/>
              </a:rPr>
              <a:t> (e). Der </a:t>
            </a:r>
            <a:r>
              <a:rPr lang="hu-HU" dirty="0" err="1">
                <a:latin typeface="Calibri" panose="020F0502020204030204" pitchFamily="34" charset="0"/>
                <a:cs typeface="Calibri" panose="020F0502020204030204" pitchFamily="34" charset="0"/>
              </a:rPr>
              <a:t>sekundare</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Rumpf</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reicht</a:t>
            </a:r>
            <a:r>
              <a:rPr lang="hu-HU" dirty="0">
                <a:latin typeface="Calibri" panose="020F0502020204030204" pitchFamily="34" charset="0"/>
                <a:cs typeface="Calibri" panose="020F0502020204030204" pitchFamily="34" charset="0"/>
              </a:rPr>
              <a:t> von der </a:t>
            </a:r>
            <a:r>
              <a:rPr lang="hu-HU" dirty="0" err="1">
                <a:latin typeface="Calibri" panose="020F0502020204030204" pitchFamily="34" charset="0"/>
                <a:cs typeface="Calibri" panose="020F0502020204030204" pitchFamily="34" charset="0"/>
              </a:rPr>
              <a:t>Ohranlage</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bis</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zur</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Schwanzknospe</a:t>
            </a:r>
            <a:r>
              <a:rPr lang="hu-HU" dirty="0">
                <a:latin typeface="Calibri" panose="020F0502020204030204" pitchFamily="34" charset="0"/>
                <a:cs typeface="Calibri" panose="020F0502020204030204" pitchFamily="34" charset="0"/>
              </a:rPr>
              <a:t> (h); der </a:t>
            </a:r>
            <a:r>
              <a:rPr lang="hu-HU" dirty="0" err="1">
                <a:latin typeface="Calibri" panose="020F0502020204030204" pitchFamily="34" charset="0"/>
                <a:cs typeface="Calibri" panose="020F0502020204030204" pitchFamily="34" charset="0"/>
              </a:rPr>
              <a:t>Querschnitt</a:t>
            </a:r>
            <a:r>
              <a:rPr lang="hu-HU" dirty="0">
                <a:latin typeface="Calibri" panose="020F0502020204030204" pitchFamily="34" charset="0"/>
                <a:cs typeface="Calibri" panose="020F0502020204030204" pitchFamily="34" charset="0"/>
              </a:rPr>
              <a:t> (i) </a:t>
            </a:r>
            <a:r>
              <a:rPr lang="hu-HU" dirty="0" err="1">
                <a:latin typeface="Calibri" panose="020F0502020204030204" pitchFamily="34" charset="0"/>
                <a:cs typeface="Calibri" panose="020F0502020204030204" pitchFamily="34" charset="0"/>
              </a:rPr>
              <a:t>zeigt</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seinen</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chimarischen</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Aufbau</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einzelne</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Organanlagen</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bestehen</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aus</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hellen</a:t>
            </a:r>
            <a:r>
              <a:rPr lang="hu-HU" dirty="0">
                <a:latin typeface="Calibri" panose="020F0502020204030204" pitchFamily="34" charset="0"/>
                <a:cs typeface="Calibri" panose="020F0502020204030204" pitchFamily="34" charset="0"/>
              </a:rPr>
              <a:t> und </a:t>
            </a:r>
            <a:r>
              <a:rPr lang="hu-HU" dirty="0" err="1">
                <a:latin typeface="Calibri" panose="020F0502020204030204" pitchFamily="34" charset="0"/>
                <a:cs typeface="Calibri" panose="020F0502020204030204" pitchFamily="34" charset="0"/>
              </a:rPr>
              <a:t>dunklen</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Anteilen</a:t>
            </a:r>
            <a:r>
              <a:rPr lang="hu-HU" dirty="0">
                <a:latin typeface="Calibri" panose="020F0502020204030204" pitchFamily="34" charset="0"/>
                <a:cs typeface="Calibri" panose="020F0502020204030204" pitchFamily="34" charset="0"/>
              </a:rPr>
              <a:t>).</a:t>
            </a:r>
          </a:p>
          <a:p>
            <a:endParaRPr lang="de-DE"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 y="-16768"/>
            <a:ext cx="5143872" cy="4933918"/>
          </a:xfrm>
          <a:prstGeom prst="rect">
            <a:avLst/>
          </a:prstGeom>
        </p:spPr>
      </p:pic>
      <p:pic>
        <p:nvPicPr>
          <p:cNvPr id="4" name="Kép 3"/>
          <p:cNvPicPr>
            <a:picLocks noChangeAspect="1"/>
          </p:cNvPicPr>
          <p:nvPr/>
        </p:nvPicPr>
        <p:blipFill>
          <a:blip r:embed="rId3"/>
          <a:stretch>
            <a:fillRect/>
          </a:stretch>
        </p:blipFill>
        <p:spPr>
          <a:xfrm>
            <a:off x="5109748" y="836712"/>
            <a:ext cx="4034252" cy="2372140"/>
          </a:xfrm>
          <a:prstGeom prst="rect">
            <a:avLst/>
          </a:prstGeom>
        </p:spPr>
      </p:pic>
    </p:spTree>
    <p:extLst>
      <p:ext uri="{BB962C8B-B14F-4D97-AF65-F5344CB8AC3E}">
        <p14:creationId xmlns:p14="http://schemas.microsoft.com/office/powerpoint/2010/main" val="4171705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9144000" cy="3657600"/>
          </a:xfrm>
          <a:prstGeom prst="rect">
            <a:avLst/>
          </a:prstGeom>
        </p:spPr>
      </p:pic>
    </p:spTree>
    <p:extLst>
      <p:ext uri="{BB962C8B-B14F-4D97-AF65-F5344CB8AC3E}">
        <p14:creationId xmlns:p14="http://schemas.microsoft.com/office/powerpoint/2010/main" val="1878576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0" y="1052736"/>
            <a:ext cx="9144000" cy="4057650"/>
          </a:xfrm>
          <a:prstGeom prst="rect">
            <a:avLst/>
          </a:prstGeom>
        </p:spPr>
      </p:pic>
    </p:spTree>
    <p:extLst>
      <p:ext uri="{BB962C8B-B14F-4D97-AF65-F5344CB8AC3E}">
        <p14:creationId xmlns:p14="http://schemas.microsoft.com/office/powerpoint/2010/main" val="1456876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151" y="0"/>
            <a:ext cx="4549698" cy="6858000"/>
          </a:xfrm>
          <a:prstGeom prst="rect">
            <a:avLst/>
          </a:prstGeom>
        </p:spPr>
      </p:pic>
    </p:spTree>
    <p:extLst>
      <p:ext uri="{BB962C8B-B14F-4D97-AF65-F5344CB8AC3E}">
        <p14:creationId xmlns:p14="http://schemas.microsoft.com/office/powerpoint/2010/main" val="4020578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Neurale</a:t>
            </a:r>
            <a:r>
              <a:rPr lang="hu-HU" dirty="0"/>
              <a:t> </a:t>
            </a:r>
            <a:r>
              <a:rPr lang="hu-HU" dirty="0" err="1"/>
              <a:t>Induktoren</a:t>
            </a:r>
            <a:endParaRPr lang="de-DE" dirty="0"/>
          </a:p>
        </p:txBody>
      </p:sp>
      <p:sp>
        <p:nvSpPr>
          <p:cNvPr id="3" name="Tartalom helye 2"/>
          <p:cNvSpPr>
            <a:spLocks noGrp="1"/>
          </p:cNvSpPr>
          <p:nvPr>
            <p:ph idx="1"/>
          </p:nvPr>
        </p:nvSpPr>
        <p:spPr/>
        <p:txBody>
          <a:bodyPr/>
          <a:lstStyle/>
          <a:p>
            <a:r>
              <a:rPr lang="hu-HU" dirty="0" err="1"/>
              <a:t>Chordin</a:t>
            </a:r>
            <a:r>
              <a:rPr lang="hu-HU" dirty="0"/>
              <a:t> (1994)</a:t>
            </a:r>
          </a:p>
          <a:p>
            <a:r>
              <a:rPr lang="hu-HU" dirty="0" err="1"/>
              <a:t>Noggin</a:t>
            </a:r>
            <a:r>
              <a:rPr lang="hu-HU" dirty="0"/>
              <a:t> (1994)</a:t>
            </a:r>
          </a:p>
          <a:p>
            <a:r>
              <a:rPr lang="hu-HU" dirty="0" err="1"/>
              <a:t>Follistatin</a:t>
            </a:r>
            <a:r>
              <a:rPr lang="hu-HU" dirty="0"/>
              <a:t> (1994): </a:t>
            </a:r>
            <a:r>
              <a:rPr lang="hu-HU" sz="1800" dirty="0"/>
              <a:t>hat man </a:t>
            </a:r>
            <a:r>
              <a:rPr lang="hu-HU" sz="1800" dirty="0" err="1"/>
              <a:t>schon</a:t>
            </a:r>
            <a:r>
              <a:rPr lang="hu-HU" sz="1800" dirty="0"/>
              <a:t> </a:t>
            </a:r>
            <a:r>
              <a:rPr lang="hu-HU" sz="1800" dirty="0" err="1"/>
              <a:t>früher</a:t>
            </a:r>
            <a:r>
              <a:rPr lang="hu-HU" sz="1800" dirty="0"/>
              <a:t> </a:t>
            </a:r>
            <a:r>
              <a:rPr lang="hu-HU" sz="1800" dirty="0" err="1"/>
              <a:t>gewusst</a:t>
            </a:r>
            <a:r>
              <a:rPr lang="hu-HU" sz="1800" dirty="0"/>
              <a:t>, </a:t>
            </a:r>
            <a:r>
              <a:rPr lang="hu-HU" sz="1800" dirty="0" err="1"/>
              <a:t>dass</a:t>
            </a:r>
            <a:r>
              <a:rPr lang="hu-HU" sz="1800" dirty="0"/>
              <a:t> </a:t>
            </a:r>
            <a:r>
              <a:rPr lang="hu-HU" sz="1800" dirty="0" err="1"/>
              <a:t>Follistatin</a:t>
            </a:r>
            <a:r>
              <a:rPr lang="hu-HU" sz="1800" dirty="0"/>
              <a:t> </a:t>
            </a:r>
            <a:r>
              <a:rPr lang="hu-HU" sz="1800" dirty="0" err="1"/>
              <a:t>hemmt</a:t>
            </a:r>
            <a:r>
              <a:rPr lang="hu-HU" sz="1800" dirty="0"/>
              <a:t> </a:t>
            </a:r>
            <a:r>
              <a:rPr lang="hu-HU" sz="1800" dirty="0" err="1"/>
              <a:t>Aktivin</a:t>
            </a:r>
            <a:r>
              <a:rPr lang="hu-HU" sz="1800" dirty="0"/>
              <a:t> und </a:t>
            </a:r>
            <a:r>
              <a:rPr lang="hu-HU" sz="1800" dirty="0" err="1"/>
              <a:t>dadurch</a:t>
            </a:r>
            <a:r>
              <a:rPr lang="hu-HU" sz="1800" dirty="0"/>
              <a:t> </a:t>
            </a:r>
            <a:r>
              <a:rPr lang="hu-HU" sz="1800" dirty="0" err="1"/>
              <a:t>steuert</a:t>
            </a:r>
            <a:r>
              <a:rPr lang="hu-HU" sz="1800" dirty="0"/>
              <a:t> FSH </a:t>
            </a:r>
            <a:r>
              <a:rPr lang="hu-HU" sz="1800" dirty="0" err="1"/>
              <a:t>ausschüttung</a:t>
            </a:r>
            <a:r>
              <a:rPr lang="hu-HU" sz="1800" dirty="0"/>
              <a:t> </a:t>
            </a:r>
            <a:r>
              <a:rPr lang="hu-HU" sz="1800" dirty="0" err="1"/>
              <a:t>aus</a:t>
            </a:r>
            <a:r>
              <a:rPr lang="hu-HU" sz="1800" dirty="0"/>
              <a:t> der </a:t>
            </a:r>
            <a:r>
              <a:rPr lang="hu-HU" sz="1800" dirty="0" err="1"/>
              <a:t>Hypophyse</a:t>
            </a:r>
            <a:r>
              <a:rPr lang="hu-HU" sz="1800" dirty="0"/>
              <a:t>; andere </a:t>
            </a:r>
            <a:r>
              <a:rPr lang="hu-HU" sz="1800" dirty="0" err="1"/>
              <a:t>Experimente</a:t>
            </a:r>
            <a:r>
              <a:rPr lang="hu-HU" sz="1800" dirty="0"/>
              <a:t> </a:t>
            </a:r>
            <a:r>
              <a:rPr lang="hu-HU" sz="1800" dirty="0" err="1"/>
              <a:t>haben</a:t>
            </a:r>
            <a:r>
              <a:rPr lang="hu-HU" sz="1800" dirty="0"/>
              <a:t> </a:t>
            </a:r>
            <a:r>
              <a:rPr lang="hu-HU" sz="1800" dirty="0" err="1"/>
              <a:t>gezeigt</a:t>
            </a:r>
            <a:r>
              <a:rPr lang="hu-HU" sz="1800" dirty="0"/>
              <a:t>, </a:t>
            </a:r>
            <a:r>
              <a:rPr lang="hu-HU" sz="1800" dirty="0" err="1"/>
              <a:t>dass</a:t>
            </a:r>
            <a:r>
              <a:rPr lang="hu-HU" sz="1800" dirty="0"/>
              <a:t> </a:t>
            </a:r>
            <a:r>
              <a:rPr lang="hu-HU" sz="1800" dirty="0" err="1"/>
              <a:t>Aktivin</a:t>
            </a:r>
            <a:r>
              <a:rPr lang="hu-HU" sz="1800" dirty="0"/>
              <a:t> </a:t>
            </a:r>
            <a:r>
              <a:rPr lang="hu-HU" sz="1800" dirty="0" err="1"/>
              <a:t>fördert</a:t>
            </a:r>
            <a:r>
              <a:rPr lang="hu-HU" sz="1800" dirty="0"/>
              <a:t> </a:t>
            </a:r>
            <a:r>
              <a:rPr lang="hu-HU" sz="1800" dirty="0" err="1"/>
              <a:t>die</a:t>
            </a:r>
            <a:r>
              <a:rPr lang="hu-HU" sz="1800" dirty="0"/>
              <a:t> </a:t>
            </a:r>
            <a:r>
              <a:rPr lang="hu-HU" sz="1800" dirty="0" err="1"/>
              <a:t>Entwicklung</a:t>
            </a:r>
            <a:r>
              <a:rPr lang="hu-HU" sz="1800" dirty="0"/>
              <a:t> des </a:t>
            </a:r>
            <a:r>
              <a:rPr lang="hu-HU" sz="1800" dirty="0" err="1"/>
              <a:t>Mesoderms</a:t>
            </a:r>
            <a:r>
              <a:rPr lang="hu-HU" sz="1800" dirty="0"/>
              <a:t>, und </a:t>
            </a:r>
            <a:r>
              <a:rPr lang="hu-HU" sz="1800" dirty="0" err="1"/>
              <a:t>Aktivin</a:t>
            </a:r>
            <a:r>
              <a:rPr lang="hu-HU" sz="1800" dirty="0"/>
              <a:t> </a:t>
            </a:r>
            <a:r>
              <a:rPr lang="hu-HU" sz="1800" dirty="0" err="1"/>
              <a:t>Hemmung</a:t>
            </a:r>
            <a:r>
              <a:rPr lang="hu-HU" sz="1800" dirty="0"/>
              <a:t> </a:t>
            </a:r>
            <a:r>
              <a:rPr lang="hu-HU" sz="1800" dirty="0" err="1"/>
              <a:t>führt</a:t>
            </a:r>
            <a:r>
              <a:rPr lang="hu-HU" sz="1800" dirty="0"/>
              <a:t> </a:t>
            </a:r>
            <a:r>
              <a:rPr lang="hu-HU" sz="1800" dirty="0" err="1"/>
              <a:t>zur</a:t>
            </a:r>
            <a:r>
              <a:rPr lang="hu-HU" sz="1800" dirty="0"/>
              <a:t> </a:t>
            </a:r>
            <a:r>
              <a:rPr lang="hu-HU" sz="1800" dirty="0" err="1"/>
              <a:t>Entwicklung</a:t>
            </a:r>
            <a:r>
              <a:rPr lang="hu-HU" sz="1800" dirty="0"/>
              <a:t> von </a:t>
            </a:r>
            <a:r>
              <a:rPr lang="hu-HU" sz="1800" dirty="0" err="1"/>
              <a:t>Neuronen</a:t>
            </a:r>
            <a:r>
              <a:rPr lang="hu-HU" sz="1800" dirty="0"/>
              <a:t> </a:t>
            </a:r>
            <a:r>
              <a:rPr lang="hu-HU" sz="1800" dirty="0" err="1"/>
              <a:t>aus</a:t>
            </a:r>
            <a:r>
              <a:rPr lang="hu-HU" sz="1800" dirty="0"/>
              <a:t> </a:t>
            </a:r>
            <a:r>
              <a:rPr lang="hu-HU" sz="1800" dirty="0" err="1"/>
              <a:t>Ektoderm</a:t>
            </a:r>
            <a:r>
              <a:rPr lang="hu-HU" sz="1800" dirty="0"/>
              <a:t>.</a:t>
            </a:r>
          </a:p>
          <a:p>
            <a:r>
              <a:rPr lang="hu-HU" dirty="0"/>
              <a:t>FGF (2000):</a:t>
            </a:r>
            <a:r>
              <a:rPr lang="hu-HU" sz="1800" dirty="0"/>
              <a:t> </a:t>
            </a:r>
            <a:r>
              <a:rPr lang="hu-HU" sz="1800" dirty="0" err="1"/>
              <a:t>im</a:t>
            </a:r>
            <a:r>
              <a:rPr lang="hu-HU" sz="1800" dirty="0"/>
              <a:t> Kükenembryo </a:t>
            </a:r>
            <a:r>
              <a:rPr lang="hu-HU" sz="1800" dirty="0" err="1"/>
              <a:t>neurale</a:t>
            </a:r>
            <a:r>
              <a:rPr lang="hu-HU" sz="1800" dirty="0"/>
              <a:t> </a:t>
            </a:r>
            <a:r>
              <a:rPr lang="hu-HU" sz="1800" dirty="0" err="1"/>
              <a:t>Induktion</a:t>
            </a:r>
            <a:r>
              <a:rPr lang="hu-HU" sz="1800" dirty="0"/>
              <a:t> </a:t>
            </a:r>
            <a:r>
              <a:rPr lang="hu-HU" sz="1800" dirty="0" err="1"/>
              <a:t>beginnt</a:t>
            </a:r>
            <a:r>
              <a:rPr lang="hu-HU" sz="1800" dirty="0"/>
              <a:t> </a:t>
            </a:r>
            <a:r>
              <a:rPr lang="hu-HU" sz="1800" dirty="0" err="1"/>
              <a:t>vor</a:t>
            </a:r>
            <a:r>
              <a:rPr lang="hu-HU" sz="1800" dirty="0"/>
              <a:t> </a:t>
            </a:r>
            <a:r>
              <a:rPr lang="hu-HU" sz="1800" dirty="0" err="1"/>
              <a:t>Gastrulation</a:t>
            </a:r>
            <a:r>
              <a:rPr lang="hu-HU" sz="1800" dirty="0"/>
              <a:t>, und </a:t>
            </a:r>
            <a:r>
              <a:rPr lang="hu-HU" sz="1800" dirty="0" err="1"/>
              <a:t>die</a:t>
            </a:r>
            <a:r>
              <a:rPr lang="hu-HU" sz="1800" dirty="0"/>
              <a:t> </a:t>
            </a:r>
            <a:r>
              <a:rPr lang="hu-HU" sz="1800" dirty="0" err="1"/>
              <a:t>neurale</a:t>
            </a:r>
            <a:r>
              <a:rPr lang="hu-HU" sz="1800" dirty="0"/>
              <a:t> </a:t>
            </a:r>
            <a:r>
              <a:rPr lang="hu-HU" sz="1800" dirty="0" err="1"/>
              <a:t>Induktionkonnte</a:t>
            </a:r>
            <a:r>
              <a:rPr lang="hu-HU" sz="1800" dirty="0"/>
              <a:t> man mit FGF-</a:t>
            </a:r>
            <a:r>
              <a:rPr lang="hu-HU" sz="1800" dirty="0" err="1"/>
              <a:t>Hemmstoffe</a:t>
            </a:r>
            <a:r>
              <a:rPr lang="hu-HU" sz="1800" dirty="0"/>
              <a:t> </a:t>
            </a:r>
            <a:r>
              <a:rPr lang="hu-HU" sz="1800" dirty="0" err="1"/>
              <a:t>hemmen</a:t>
            </a:r>
            <a:r>
              <a:rPr lang="hu-HU" sz="1800" dirty="0"/>
              <a:t>.</a:t>
            </a:r>
            <a:endParaRPr lang="de-DE" dirty="0"/>
          </a:p>
        </p:txBody>
      </p:sp>
    </p:spTree>
    <p:extLst>
      <p:ext uri="{BB962C8B-B14F-4D97-AF65-F5344CB8AC3E}">
        <p14:creationId xmlns:p14="http://schemas.microsoft.com/office/powerpoint/2010/main" val="3055444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634" y="0"/>
            <a:ext cx="6690732" cy="6858000"/>
          </a:xfrm>
          <a:prstGeom prst="rect">
            <a:avLst/>
          </a:prstGeom>
        </p:spPr>
      </p:pic>
    </p:spTree>
    <p:extLst>
      <p:ext uri="{BB962C8B-B14F-4D97-AF65-F5344CB8AC3E}">
        <p14:creationId xmlns:p14="http://schemas.microsoft.com/office/powerpoint/2010/main" val="2013228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612" y="0"/>
            <a:ext cx="5034776" cy="6858000"/>
          </a:xfrm>
          <a:prstGeom prst="rect">
            <a:avLst/>
          </a:prstGeom>
        </p:spPr>
      </p:pic>
    </p:spTree>
    <p:extLst>
      <p:ext uri="{BB962C8B-B14F-4D97-AF65-F5344CB8AC3E}">
        <p14:creationId xmlns:p14="http://schemas.microsoft.com/office/powerpoint/2010/main" val="2864816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Larsen r"/>
          <p:cNvPicPr>
            <a:picLocks noChangeAspect="1" noChangeArrowheads="1"/>
          </p:cNvPicPr>
          <p:nvPr/>
        </p:nvPicPr>
        <p:blipFill>
          <a:blip r:embed="rId3" cstate="print"/>
          <a:srcRect/>
          <a:stretch>
            <a:fillRect/>
          </a:stretch>
        </p:blipFill>
        <p:spPr bwMode="auto">
          <a:xfrm>
            <a:off x="685800" y="381000"/>
            <a:ext cx="5222875" cy="5410200"/>
          </a:xfrm>
          <a:prstGeom prst="rect">
            <a:avLst/>
          </a:prstGeom>
          <a:noFill/>
          <a:ln w="9525">
            <a:noFill/>
            <a:miter lim="800000"/>
            <a:headEnd/>
            <a:tailEnd/>
          </a:ln>
        </p:spPr>
      </p:pic>
      <p:pic>
        <p:nvPicPr>
          <p:cNvPr id="188417" name="Picture 1"/>
          <p:cNvPicPr>
            <a:picLocks noChangeAspect="1" noChangeArrowheads="1"/>
          </p:cNvPicPr>
          <p:nvPr/>
        </p:nvPicPr>
        <p:blipFill>
          <a:blip r:embed="rId4" cstate="print"/>
          <a:srcRect/>
          <a:stretch>
            <a:fillRect/>
          </a:stretch>
        </p:blipFill>
        <p:spPr bwMode="auto">
          <a:xfrm>
            <a:off x="5702300" y="260648"/>
            <a:ext cx="3441700" cy="1574800"/>
          </a:xfrm>
          <a:prstGeom prst="rect">
            <a:avLst/>
          </a:prstGeom>
          <a:noFill/>
          <a:ln w="9525">
            <a:noFill/>
            <a:miter lim="800000"/>
            <a:headEnd/>
            <a:tailEnd/>
          </a:ln>
        </p:spPr>
      </p:pic>
      <p:cxnSp>
        <p:nvCxnSpPr>
          <p:cNvPr id="6" name="Egyenes összekötő nyíllal 5"/>
          <p:cNvCxnSpPr/>
          <p:nvPr/>
        </p:nvCxnSpPr>
        <p:spPr>
          <a:xfrm flipV="1">
            <a:off x="3851920" y="1196752"/>
            <a:ext cx="2952328" cy="2304256"/>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Szövegdoboz 4">
            <a:extLst>
              <a:ext uri="{FF2B5EF4-FFF2-40B4-BE49-F238E27FC236}">
                <a16:creationId xmlns:a16="http://schemas.microsoft.com/office/drawing/2014/main" id="{1CB96A7F-4E65-46A9-84B9-9C02E6CEAF91}"/>
              </a:ext>
            </a:extLst>
          </p:cNvPr>
          <p:cNvSpPr txBox="1"/>
          <p:nvPr/>
        </p:nvSpPr>
        <p:spPr>
          <a:xfrm>
            <a:off x="6122181" y="3113432"/>
            <a:ext cx="2808312" cy="1477328"/>
          </a:xfrm>
          <a:prstGeom prst="rect">
            <a:avLst/>
          </a:prstGeom>
          <a:noFill/>
        </p:spPr>
        <p:txBody>
          <a:bodyPr wrap="square" rtlCol="0">
            <a:spAutoFit/>
          </a:bodyPr>
          <a:lstStyle/>
          <a:p>
            <a:r>
              <a:rPr lang="hu-HU" dirty="0" err="1"/>
              <a:t>Dorsale</a:t>
            </a:r>
            <a:r>
              <a:rPr lang="hu-HU" dirty="0"/>
              <a:t> </a:t>
            </a:r>
            <a:r>
              <a:rPr lang="hu-HU" dirty="0" err="1"/>
              <a:t>Blastoporenlippe</a:t>
            </a:r>
            <a:r>
              <a:rPr lang="hu-HU" dirty="0"/>
              <a:t> </a:t>
            </a:r>
            <a:r>
              <a:rPr lang="hu-HU" dirty="0" err="1"/>
              <a:t>ist</a:t>
            </a:r>
            <a:r>
              <a:rPr lang="hu-HU" dirty="0"/>
              <a:t> </a:t>
            </a:r>
            <a:r>
              <a:rPr lang="hu-HU" dirty="0" err="1"/>
              <a:t>Analog</a:t>
            </a:r>
            <a:r>
              <a:rPr lang="hu-HU" dirty="0"/>
              <a:t> mit </a:t>
            </a:r>
            <a:r>
              <a:rPr lang="hu-HU" dirty="0" err="1"/>
              <a:t>Primitivknoten</a:t>
            </a:r>
            <a:r>
              <a:rPr lang="hu-HU" dirty="0"/>
              <a:t>: </a:t>
            </a:r>
            <a:r>
              <a:rPr lang="hu-HU" dirty="0" err="1"/>
              <a:t>sie</a:t>
            </a:r>
            <a:r>
              <a:rPr lang="hu-HU" dirty="0"/>
              <a:t> </a:t>
            </a:r>
            <a:r>
              <a:rPr lang="hu-HU" dirty="0" err="1"/>
              <a:t>repräsentieren</a:t>
            </a:r>
            <a:r>
              <a:rPr lang="hu-HU" dirty="0"/>
              <a:t> </a:t>
            </a:r>
            <a:r>
              <a:rPr lang="hu-HU" dirty="0" err="1"/>
              <a:t>den</a:t>
            </a:r>
            <a:r>
              <a:rPr lang="hu-HU" dirty="0"/>
              <a:t> </a:t>
            </a:r>
            <a:r>
              <a:rPr lang="hu-HU" dirty="0" err="1"/>
              <a:t>Organizer</a:t>
            </a:r>
            <a:endParaRPr lang="hu-HU" dirty="0"/>
          </a:p>
        </p:txBody>
      </p:sp>
    </p:spTree>
    <p:extLst>
      <p:ext uri="{BB962C8B-B14F-4D97-AF65-F5344CB8AC3E}">
        <p14:creationId xmlns:p14="http://schemas.microsoft.com/office/powerpoint/2010/main" val="534754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err="1"/>
              <a:t>Frühe</a:t>
            </a:r>
            <a:r>
              <a:rPr lang="hu-HU" dirty="0"/>
              <a:t> </a:t>
            </a:r>
            <a:r>
              <a:rPr lang="hu-HU" dirty="0" err="1"/>
              <a:t>Entwicklung</a:t>
            </a:r>
            <a:r>
              <a:rPr lang="hu-HU" dirty="0"/>
              <a:t> des ZNS</a:t>
            </a:r>
            <a:endParaRPr lang="de-DE" dirty="0"/>
          </a:p>
        </p:txBody>
      </p:sp>
      <p:sp>
        <p:nvSpPr>
          <p:cNvPr id="5" name="Tartalom helye 4"/>
          <p:cNvSpPr>
            <a:spLocks noGrp="1"/>
          </p:cNvSpPr>
          <p:nvPr>
            <p:ph idx="1"/>
          </p:nvPr>
        </p:nvSpPr>
        <p:spPr/>
        <p:txBody>
          <a:bodyPr/>
          <a:lstStyle/>
          <a:p>
            <a:r>
              <a:rPr lang="hu-HU" sz="2000" b="1" dirty="0">
                <a:latin typeface="Segoe UI" panose="020B0502040204020203" pitchFamily="34" charset="0"/>
                <a:cs typeface="Segoe UI" panose="020B0502040204020203" pitchFamily="34" charset="0"/>
              </a:rPr>
              <a:t>1. </a:t>
            </a:r>
            <a:r>
              <a:rPr lang="hu-HU" sz="2000" b="1" dirty="0" err="1">
                <a:latin typeface="Segoe UI" panose="020B0502040204020203" pitchFamily="34" charset="0"/>
                <a:cs typeface="Segoe UI" panose="020B0502040204020203" pitchFamily="34" charset="0"/>
              </a:rPr>
              <a:t>Induktion</a:t>
            </a:r>
            <a:r>
              <a:rPr lang="hu-HU" sz="2000" b="1" dirty="0">
                <a:latin typeface="Segoe UI" panose="020B0502040204020203" pitchFamily="34" charset="0"/>
                <a:cs typeface="Segoe UI" panose="020B0502040204020203" pitchFamily="34" charset="0"/>
              </a:rPr>
              <a:t> </a:t>
            </a:r>
            <a:r>
              <a:rPr lang="hu-HU" sz="2000" dirty="0">
                <a:latin typeface="Segoe UI" panose="020B0502040204020203" pitchFamily="34" charset="0"/>
                <a:cs typeface="Segoe UI" panose="020B0502040204020203" pitchFamily="34" charset="0"/>
              </a:rPr>
              <a:t>der </a:t>
            </a:r>
            <a:r>
              <a:rPr lang="hu-HU" sz="2000" dirty="0" err="1">
                <a:latin typeface="Segoe UI" panose="020B0502040204020203" pitchFamily="34" charset="0"/>
                <a:cs typeface="Segoe UI" panose="020B0502040204020203" pitchFamily="34" charset="0"/>
              </a:rPr>
              <a:t>Neuralplatte</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aus</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Ektoderm</a:t>
            </a:r>
            <a:r>
              <a:rPr lang="hu-HU" sz="2000" dirty="0">
                <a:latin typeface="Segoe UI" panose="020B0502040204020203" pitchFamily="34" charset="0"/>
                <a:cs typeface="Segoe UI" panose="020B0502040204020203" pitchFamily="34" charset="0"/>
              </a:rPr>
              <a:t> (neurale </a:t>
            </a:r>
            <a:r>
              <a:rPr lang="hu-HU" sz="2000" dirty="0" err="1">
                <a:latin typeface="Segoe UI" panose="020B0502040204020203" pitchFamily="34" charset="0"/>
                <a:cs typeface="Segoe UI" panose="020B0502040204020203" pitchFamily="34" charset="0"/>
              </a:rPr>
              <a:t>Induktion</a:t>
            </a:r>
            <a:r>
              <a:rPr lang="hu-HU" sz="2000" dirty="0">
                <a:latin typeface="Segoe UI" panose="020B0502040204020203" pitchFamily="34" charset="0"/>
                <a:cs typeface="Segoe UI" panose="020B0502040204020203" pitchFamily="34" charset="0"/>
              </a:rPr>
              <a:t>)</a:t>
            </a:r>
          </a:p>
          <a:p>
            <a:r>
              <a:rPr lang="hu-HU" sz="2000" b="1" dirty="0">
                <a:latin typeface="Segoe UI" panose="020B0502040204020203" pitchFamily="34" charset="0"/>
                <a:cs typeface="Segoe UI" panose="020B0502040204020203" pitchFamily="34" charset="0"/>
              </a:rPr>
              <a:t>2. </a:t>
            </a:r>
            <a:r>
              <a:rPr lang="hu-HU" sz="2000" dirty="0" err="1">
                <a:latin typeface="Segoe UI" panose="020B0502040204020203" pitchFamily="34" charset="0"/>
                <a:cs typeface="Segoe UI" panose="020B0502040204020203" pitchFamily="34" charset="0"/>
              </a:rPr>
              <a:t>Entstehung</a:t>
            </a:r>
            <a:r>
              <a:rPr lang="hu-HU" sz="2000" dirty="0">
                <a:latin typeface="Segoe UI" panose="020B0502040204020203" pitchFamily="34" charset="0"/>
                <a:cs typeface="Segoe UI" panose="020B0502040204020203" pitchFamily="34" charset="0"/>
              </a:rPr>
              <a:t> des </a:t>
            </a:r>
            <a:r>
              <a:rPr lang="hu-HU" sz="2000" dirty="0" err="1">
                <a:latin typeface="Segoe UI" panose="020B0502040204020203" pitchFamily="34" charset="0"/>
                <a:cs typeface="Segoe UI" panose="020B0502040204020203" pitchFamily="34" charset="0"/>
              </a:rPr>
              <a:t>Neuralrohres</a:t>
            </a:r>
            <a:r>
              <a:rPr lang="hu-HU" sz="2000" dirty="0">
                <a:latin typeface="Segoe UI" panose="020B0502040204020203" pitchFamily="34" charset="0"/>
                <a:cs typeface="Segoe UI" panose="020B0502040204020203" pitchFamily="34" charset="0"/>
              </a:rPr>
              <a:t> (</a:t>
            </a:r>
            <a:r>
              <a:rPr lang="hu-HU" sz="2000" b="1" dirty="0" err="1">
                <a:latin typeface="Segoe UI" panose="020B0502040204020203" pitchFamily="34" charset="0"/>
                <a:cs typeface="Segoe UI" panose="020B0502040204020203" pitchFamily="34" charset="0"/>
              </a:rPr>
              <a:t>Neurulation</a:t>
            </a:r>
            <a:r>
              <a:rPr lang="hu-HU" sz="2000" dirty="0">
                <a:latin typeface="Segoe UI" panose="020B0502040204020203" pitchFamily="34" charset="0"/>
                <a:cs typeface="Segoe UI" panose="020B0502040204020203" pitchFamily="34" charset="0"/>
              </a:rPr>
              <a:t>)</a:t>
            </a:r>
          </a:p>
          <a:p>
            <a:r>
              <a:rPr lang="hu-HU" sz="2000" b="1" dirty="0">
                <a:latin typeface="Segoe UI" panose="020B0502040204020203" pitchFamily="34" charset="0"/>
                <a:cs typeface="Segoe UI" panose="020B0502040204020203" pitchFamily="34" charset="0"/>
              </a:rPr>
              <a:t>3. A-P </a:t>
            </a:r>
            <a:r>
              <a:rPr lang="hu-HU" sz="2000" b="1" dirty="0" err="1">
                <a:latin typeface="Segoe UI" panose="020B0502040204020203" pitchFamily="34" charset="0"/>
                <a:cs typeface="Segoe UI" panose="020B0502040204020203" pitchFamily="34" charset="0"/>
              </a:rPr>
              <a:t>Regionalisation</a:t>
            </a:r>
            <a:r>
              <a:rPr lang="hu-HU" sz="2000" b="1" dirty="0">
                <a:latin typeface="Segoe UI" panose="020B0502040204020203" pitchFamily="34" charset="0"/>
                <a:cs typeface="Segoe UI" panose="020B0502040204020203" pitchFamily="34" charset="0"/>
              </a:rPr>
              <a:t> </a:t>
            </a:r>
            <a:r>
              <a:rPr lang="hu-HU" sz="2000" dirty="0">
                <a:latin typeface="Segoe UI" panose="020B0502040204020203" pitchFamily="34" charset="0"/>
                <a:cs typeface="Segoe UI" panose="020B0502040204020203" pitchFamily="34" charset="0"/>
              </a:rPr>
              <a:t>des </a:t>
            </a:r>
            <a:r>
              <a:rPr lang="hu-HU" sz="2000" dirty="0" err="1">
                <a:latin typeface="Segoe UI" panose="020B0502040204020203" pitchFamily="34" charset="0"/>
                <a:cs typeface="Segoe UI" panose="020B0502040204020203" pitchFamily="34" charset="0"/>
              </a:rPr>
              <a:t>Neuralrohres</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Hirnbläschens</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Rückenmarkanlage</a:t>
            </a:r>
            <a:endParaRPr lang="hu-HU" sz="2000" dirty="0">
              <a:latin typeface="Segoe UI" panose="020B0502040204020203" pitchFamily="34" charset="0"/>
              <a:cs typeface="Segoe UI" panose="020B0502040204020203" pitchFamily="34" charset="0"/>
            </a:endParaRPr>
          </a:p>
          <a:p>
            <a:r>
              <a:rPr lang="hu-HU" sz="2000" b="1" dirty="0">
                <a:latin typeface="Segoe UI" panose="020B0502040204020203" pitchFamily="34" charset="0"/>
                <a:cs typeface="Segoe UI" panose="020B0502040204020203" pitchFamily="34" charset="0"/>
              </a:rPr>
              <a:t>4. D-V </a:t>
            </a:r>
            <a:r>
              <a:rPr lang="hu-HU" sz="2000" b="1" dirty="0" err="1">
                <a:latin typeface="Segoe UI" panose="020B0502040204020203" pitchFamily="34" charset="0"/>
                <a:cs typeface="Segoe UI" panose="020B0502040204020203" pitchFamily="34" charset="0"/>
              </a:rPr>
              <a:t>Regionalisation</a:t>
            </a:r>
            <a:r>
              <a:rPr lang="hu-HU" sz="2000" b="1" dirty="0">
                <a:latin typeface="Segoe UI" panose="020B0502040204020203" pitchFamily="34" charset="0"/>
                <a:cs typeface="Segoe UI" panose="020B0502040204020203" pitchFamily="34" charset="0"/>
              </a:rPr>
              <a:t> </a:t>
            </a:r>
            <a:r>
              <a:rPr lang="hu-HU" sz="2000" dirty="0">
                <a:latin typeface="Segoe UI" panose="020B0502040204020203" pitchFamily="34" charset="0"/>
                <a:cs typeface="Segoe UI" panose="020B0502040204020203" pitchFamily="34" charset="0"/>
              </a:rPr>
              <a:t>des </a:t>
            </a:r>
            <a:r>
              <a:rPr lang="hu-HU" sz="2000" dirty="0" err="1">
                <a:latin typeface="Segoe UI" panose="020B0502040204020203" pitchFamily="34" charset="0"/>
                <a:cs typeface="Segoe UI" panose="020B0502040204020203" pitchFamily="34" charset="0"/>
              </a:rPr>
              <a:t>Neuralrohres</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sensorische</a:t>
            </a:r>
            <a:r>
              <a:rPr lang="hu-HU" sz="2000" dirty="0">
                <a:latin typeface="Segoe UI" panose="020B0502040204020203" pitchFamily="34" charset="0"/>
                <a:cs typeface="Segoe UI" panose="020B0502040204020203" pitchFamily="34" charset="0"/>
              </a:rPr>
              <a:t> und </a:t>
            </a:r>
            <a:r>
              <a:rPr lang="hu-HU" sz="2000" dirty="0" err="1">
                <a:latin typeface="Segoe UI" panose="020B0502040204020203" pitchFamily="34" charset="0"/>
                <a:cs typeface="Segoe UI" panose="020B0502040204020203" pitchFamily="34" charset="0"/>
              </a:rPr>
              <a:t>motorische</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Neuronen</a:t>
            </a:r>
            <a:endParaRPr lang="hu-HU" sz="2000" dirty="0">
              <a:latin typeface="Segoe UI" panose="020B0502040204020203" pitchFamily="34" charset="0"/>
              <a:cs typeface="Segoe UI" panose="020B0502040204020203" pitchFamily="34" charset="0"/>
            </a:endParaRPr>
          </a:p>
          <a:p>
            <a:r>
              <a:rPr lang="hu-HU" sz="2000" b="1" dirty="0">
                <a:latin typeface="Segoe UI" panose="020B0502040204020203" pitchFamily="34" charset="0"/>
                <a:cs typeface="Segoe UI" panose="020B0502040204020203" pitchFamily="34" charset="0"/>
              </a:rPr>
              <a:t>5. </a:t>
            </a:r>
            <a:r>
              <a:rPr lang="hu-HU" sz="2000" b="1" dirty="0" err="1">
                <a:latin typeface="Segoe UI" panose="020B0502040204020203" pitchFamily="34" charset="0"/>
                <a:cs typeface="Segoe UI" panose="020B0502040204020203" pitchFamily="34" charset="0"/>
              </a:rPr>
              <a:t>Histogenesis</a:t>
            </a:r>
            <a:r>
              <a:rPr lang="hu-HU" sz="2000" b="1" dirty="0">
                <a:latin typeface="Segoe UI" panose="020B0502040204020203" pitchFamily="34" charset="0"/>
                <a:cs typeface="Segoe UI" panose="020B0502040204020203" pitchFamily="34" charset="0"/>
              </a:rPr>
              <a:t> des </a:t>
            </a:r>
            <a:r>
              <a:rPr lang="hu-HU" sz="2000" b="1" dirty="0" err="1">
                <a:latin typeface="Segoe UI" panose="020B0502040204020203" pitchFamily="34" charset="0"/>
                <a:cs typeface="Segoe UI" panose="020B0502040204020203" pitchFamily="34" charset="0"/>
              </a:rPr>
              <a:t>Neuralrohres</a:t>
            </a:r>
            <a:endParaRPr lang="hu-HU" sz="2000" b="1" dirty="0">
              <a:latin typeface="Segoe UI" panose="020B0502040204020203" pitchFamily="34" charset="0"/>
              <a:cs typeface="Segoe UI" panose="020B0502040204020203" pitchFamily="34" charset="0"/>
            </a:endParaRPr>
          </a:p>
          <a:p>
            <a:r>
              <a:rPr lang="hu-HU" sz="2000" b="1" dirty="0">
                <a:latin typeface="Segoe UI" panose="020B0502040204020203" pitchFamily="34" charset="0"/>
                <a:cs typeface="Segoe UI" panose="020B0502040204020203" pitchFamily="34" charset="0"/>
              </a:rPr>
              <a:t>6. </a:t>
            </a:r>
            <a:r>
              <a:rPr lang="hu-HU" sz="2000" dirty="0" err="1">
                <a:latin typeface="Segoe UI" panose="020B0502040204020203" pitchFamily="34" charset="0"/>
                <a:cs typeface="Segoe UI" panose="020B0502040204020203" pitchFamily="34" charset="0"/>
              </a:rPr>
              <a:t>Entwicklung</a:t>
            </a:r>
            <a:r>
              <a:rPr lang="hu-HU" sz="2000" dirty="0">
                <a:latin typeface="Segoe UI" panose="020B0502040204020203" pitchFamily="34" charset="0"/>
                <a:cs typeface="Segoe UI" panose="020B0502040204020203" pitchFamily="34" charset="0"/>
              </a:rPr>
              <a:t> der </a:t>
            </a:r>
            <a:r>
              <a:rPr lang="hu-HU" sz="2000" dirty="0" err="1">
                <a:latin typeface="Segoe UI" panose="020B0502040204020203" pitchFamily="34" charset="0"/>
                <a:cs typeface="Segoe UI" panose="020B0502040204020203" pitchFamily="34" charset="0"/>
              </a:rPr>
              <a:t>einzellnen</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Anteilen</a:t>
            </a:r>
            <a:r>
              <a:rPr lang="hu-HU" sz="2000" dirty="0">
                <a:latin typeface="Segoe UI" panose="020B0502040204020203" pitchFamily="34" charset="0"/>
                <a:cs typeface="Segoe UI" panose="020B0502040204020203" pitchFamily="34" charset="0"/>
              </a:rPr>
              <a:t> des </a:t>
            </a:r>
            <a:r>
              <a:rPr lang="hu-HU" sz="2000" dirty="0" err="1">
                <a:latin typeface="Segoe UI" panose="020B0502040204020203" pitchFamily="34" charset="0"/>
                <a:cs typeface="Segoe UI" panose="020B0502040204020203" pitchFamily="34" charset="0"/>
              </a:rPr>
              <a:t>Neuralrohres</a:t>
            </a:r>
            <a:r>
              <a:rPr lang="hu-HU" sz="2000" dirty="0">
                <a:latin typeface="Segoe UI" panose="020B0502040204020203" pitchFamily="34" charset="0"/>
                <a:cs typeface="Segoe UI" panose="020B0502040204020203" pitchFamily="34" charset="0"/>
              </a:rPr>
              <a:t>:</a:t>
            </a:r>
          </a:p>
          <a:p>
            <a:r>
              <a:rPr lang="hu-HU" sz="2000" dirty="0" err="1">
                <a:latin typeface="Segoe UI" panose="020B0502040204020203" pitchFamily="34" charset="0"/>
                <a:cs typeface="Segoe UI" panose="020B0502040204020203" pitchFamily="34" charset="0"/>
              </a:rPr>
              <a:t>Rückenmark</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Rautenhirn</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Kleinhirn</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Mittelhirn</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Zwischenhirn</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Endhirn</a:t>
            </a:r>
            <a:endParaRPr lang="de-DE" sz="2000" dirty="0">
              <a:latin typeface="Segoe UI" panose="020B0502040204020203" pitchFamily="34" charset="0"/>
              <a:cs typeface="Segoe UI" panose="020B0502040204020203"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168722" y="90736"/>
            <a:ext cx="8784976" cy="1143000"/>
          </a:xfrm>
        </p:spPr>
        <p:txBody>
          <a:bodyPr/>
          <a:lstStyle/>
          <a:p>
            <a:r>
              <a:rPr lang="hu-HU" sz="3200" b="1" dirty="0">
                <a:solidFill>
                  <a:schemeClr val="tx1"/>
                </a:solidFill>
              </a:rPr>
              <a:t>Neurale </a:t>
            </a:r>
            <a:r>
              <a:rPr lang="hu-HU" sz="3200" b="1" dirty="0" err="1">
                <a:solidFill>
                  <a:schemeClr val="tx1"/>
                </a:solidFill>
              </a:rPr>
              <a:t>Induktion</a:t>
            </a:r>
            <a:r>
              <a:rPr lang="hu-HU" sz="3200" b="1" dirty="0">
                <a:solidFill>
                  <a:schemeClr val="tx1"/>
                </a:solidFill>
              </a:rPr>
              <a:t>: </a:t>
            </a:r>
            <a:r>
              <a:rPr lang="hu-HU" sz="3200" b="1" dirty="0" err="1">
                <a:solidFill>
                  <a:schemeClr val="tx1"/>
                </a:solidFill>
              </a:rPr>
              <a:t>Ausschaltung</a:t>
            </a:r>
            <a:r>
              <a:rPr lang="hu-HU" sz="3200" b="1" dirty="0">
                <a:solidFill>
                  <a:schemeClr val="tx1"/>
                </a:solidFill>
              </a:rPr>
              <a:t> der BMP-4 </a:t>
            </a:r>
            <a:endParaRPr lang="hu-HU" b="1" dirty="0">
              <a:solidFill>
                <a:schemeClr val="tx1"/>
              </a:solidFill>
            </a:endParaRPr>
          </a:p>
        </p:txBody>
      </p:sp>
      <p:sp>
        <p:nvSpPr>
          <p:cNvPr id="165891" name="Rectangle 3"/>
          <p:cNvSpPr>
            <a:spLocks noGrp="1" noChangeArrowheads="1"/>
          </p:cNvSpPr>
          <p:nvPr>
            <p:ph idx="1"/>
          </p:nvPr>
        </p:nvSpPr>
        <p:spPr>
          <a:xfrm>
            <a:off x="446410" y="1268760"/>
            <a:ext cx="8229600" cy="4525963"/>
          </a:xfrm>
        </p:spPr>
        <p:txBody>
          <a:bodyPr/>
          <a:lstStyle/>
          <a:p>
            <a:r>
              <a:rPr lang="hu-HU" sz="2400" dirty="0" err="1">
                <a:latin typeface="Segoe UI" panose="020B0502040204020203" pitchFamily="34" charset="0"/>
                <a:cs typeface="Segoe UI" panose="020B0502040204020203" pitchFamily="34" charset="0"/>
              </a:rPr>
              <a:t>Aus</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Primitivknoten</a:t>
            </a:r>
            <a:r>
              <a:rPr lang="hu-HU" sz="2400" dirty="0">
                <a:latin typeface="Segoe UI" panose="020B0502040204020203" pitchFamily="34" charset="0"/>
                <a:cs typeface="Segoe UI" panose="020B0502040204020203" pitchFamily="34" charset="0"/>
              </a:rPr>
              <a:t>, Notochord und </a:t>
            </a:r>
            <a:r>
              <a:rPr lang="hu-HU" sz="2400" dirty="0" err="1">
                <a:latin typeface="Segoe UI" panose="020B0502040204020203" pitchFamily="34" charset="0"/>
                <a:cs typeface="Segoe UI" panose="020B0502040204020203" pitchFamily="34" charset="0"/>
              </a:rPr>
              <a:t>Hypoblast</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werden</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parakrine</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Faktoren</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sezerniert</a:t>
            </a:r>
            <a:r>
              <a:rPr lang="hu-HU" sz="2400" dirty="0">
                <a:latin typeface="Segoe UI" panose="020B0502040204020203" pitchFamily="34" charset="0"/>
                <a:cs typeface="Segoe UI" panose="020B0502040204020203" pitchFamily="34" charset="0"/>
              </a:rPr>
              <a:t>, die </a:t>
            </a:r>
            <a:r>
              <a:rPr lang="hu-HU" sz="2400" dirty="0" err="1">
                <a:latin typeface="Segoe UI" panose="020B0502040204020203" pitchFamily="34" charset="0"/>
                <a:cs typeface="Segoe UI" panose="020B0502040204020203" pitchFamily="34" charset="0"/>
              </a:rPr>
              <a:t>die</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Signalübertragung</a:t>
            </a:r>
            <a:r>
              <a:rPr lang="hu-HU" sz="2400" dirty="0">
                <a:latin typeface="Segoe UI" panose="020B0502040204020203" pitchFamily="34" charset="0"/>
                <a:cs typeface="Segoe UI" panose="020B0502040204020203" pitchFamily="34" charset="0"/>
              </a:rPr>
              <a:t> der ektodermalen BMP4 </a:t>
            </a:r>
            <a:r>
              <a:rPr lang="hu-HU" sz="2400" dirty="0" err="1">
                <a:latin typeface="Segoe UI" panose="020B0502040204020203" pitchFamily="34" charset="0"/>
                <a:cs typeface="Segoe UI" panose="020B0502040204020203" pitchFamily="34" charset="0"/>
              </a:rPr>
              <a:t>ausschalten</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können</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Ausschaltung</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der</a:t>
            </a:r>
            <a:r>
              <a:rPr lang="hu-HU" sz="2400" dirty="0">
                <a:latin typeface="Segoe UI" panose="020B0502040204020203" pitchFamily="34" charset="0"/>
                <a:cs typeface="Segoe UI" panose="020B0502040204020203" pitchFamily="34" charset="0"/>
              </a:rPr>
              <a:t> BMP4 </a:t>
            </a:r>
            <a:r>
              <a:rPr lang="hu-HU" sz="2400" dirty="0" err="1">
                <a:latin typeface="Segoe UI" panose="020B0502040204020203" pitchFamily="34" charset="0"/>
                <a:cs typeface="Segoe UI" panose="020B0502040204020203" pitchFamily="34" charset="0"/>
              </a:rPr>
              <a:t>induziert</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die</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neurale</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Entwicklung</a:t>
            </a:r>
            <a:r>
              <a:rPr lang="hu-HU" sz="2400" dirty="0">
                <a:latin typeface="Segoe UI" panose="020B0502040204020203" pitchFamily="34" charset="0"/>
                <a:cs typeface="Segoe UI" panose="020B0502040204020203" pitchFamily="34" charset="0"/>
              </a:rPr>
              <a:t>. </a:t>
            </a:r>
          </a:p>
          <a:p>
            <a:r>
              <a:rPr lang="hu-HU" sz="2400" dirty="0">
                <a:latin typeface="Segoe UI" panose="020B0502040204020203" pitchFamily="34" charset="0"/>
                <a:cs typeface="Segoe UI" panose="020B0502040204020203" pitchFamily="34" charset="0"/>
              </a:rPr>
              <a:t>(</a:t>
            </a:r>
            <a:r>
              <a:rPr lang="hu-HU" sz="2400" dirty="0" err="1">
                <a:latin typeface="Segoe UI" panose="020B0502040204020203" pitchFamily="34" charset="0"/>
                <a:cs typeface="Segoe UI" panose="020B0502040204020203" pitchFamily="34" charset="0"/>
              </a:rPr>
              <a:t>Ungestörte</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Einwirkung</a:t>
            </a:r>
            <a:r>
              <a:rPr lang="hu-HU" sz="2400" dirty="0">
                <a:latin typeface="Segoe UI" panose="020B0502040204020203" pitchFamily="34" charset="0"/>
                <a:cs typeface="Segoe UI" panose="020B0502040204020203" pitchFamily="34" charset="0"/>
              </a:rPr>
              <a:t> von BMP4-Wirkung </a:t>
            </a:r>
            <a:r>
              <a:rPr lang="hu-HU" sz="2400" dirty="0" err="1">
                <a:latin typeface="Segoe UI" panose="020B0502040204020203" pitchFamily="34" charset="0"/>
                <a:cs typeface="Segoe UI" panose="020B0502040204020203" pitchFamily="34" charset="0"/>
              </a:rPr>
              <a:t>auf</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den</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Ektoderm</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resultiert</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im</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Oberflächenektoderm</a:t>
            </a:r>
            <a:r>
              <a:rPr lang="hu-HU" sz="2400" dirty="0">
                <a:latin typeface="Segoe UI" panose="020B0502040204020203" pitchFamily="34" charset="0"/>
                <a:cs typeface="Segoe UI" panose="020B0502040204020203" pitchFamily="34" charset="0"/>
              </a:rPr>
              <a:t>.)</a:t>
            </a:r>
          </a:p>
          <a:p>
            <a:r>
              <a:rPr lang="hu-HU" sz="2400" dirty="0" err="1">
                <a:latin typeface="Segoe UI" panose="020B0502040204020203" pitchFamily="34" charset="0"/>
                <a:cs typeface="Segoe UI" panose="020B0502040204020203" pitchFamily="34" charset="0"/>
              </a:rPr>
              <a:t>Produkte</a:t>
            </a:r>
            <a:r>
              <a:rPr lang="hu-HU" sz="2400" dirty="0">
                <a:latin typeface="Segoe UI" panose="020B0502040204020203" pitchFamily="34" charset="0"/>
                <a:cs typeface="Segoe UI" panose="020B0502040204020203" pitchFamily="34" charset="0"/>
              </a:rPr>
              <a:t> der </a:t>
            </a:r>
            <a:r>
              <a:rPr lang="hu-HU" sz="2400" dirty="0" err="1">
                <a:latin typeface="Segoe UI" panose="020B0502040204020203" pitchFamily="34" charset="0"/>
                <a:cs typeface="Segoe UI" panose="020B0502040204020203" pitchFamily="34" charset="0"/>
              </a:rPr>
              <a:t>oben</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genannte</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Regionen</a:t>
            </a:r>
            <a:r>
              <a:rPr lang="hu-HU" sz="2400" dirty="0">
                <a:latin typeface="Segoe UI" panose="020B0502040204020203" pitchFamily="34" charset="0"/>
                <a:cs typeface="Segoe UI" panose="020B0502040204020203" pitchFamily="34" charset="0"/>
              </a:rPr>
              <a:t>:</a:t>
            </a:r>
          </a:p>
          <a:p>
            <a:r>
              <a:rPr lang="hu-HU" sz="2400" b="1" dirty="0" err="1">
                <a:latin typeface="Segoe UI" panose="020B0502040204020203" pitchFamily="34" charset="0"/>
                <a:cs typeface="Segoe UI" panose="020B0502040204020203" pitchFamily="34" charset="0"/>
              </a:rPr>
              <a:t>Chordin</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bindet</a:t>
            </a:r>
            <a:r>
              <a:rPr lang="hu-HU" sz="2400" dirty="0">
                <a:latin typeface="Segoe UI" panose="020B0502040204020203" pitchFamily="34" charset="0"/>
                <a:cs typeface="Segoe UI" panose="020B0502040204020203" pitchFamily="34" charset="0"/>
              </a:rPr>
              <a:t> und </a:t>
            </a:r>
            <a:r>
              <a:rPr lang="hu-HU" sz="2400" dirty="0" err="1">
                <a:latin typeface="Segoe UI" panose="020B0502040204020203" pitchFamily="34" charset="0"/>
                <a:cs typeface="Segoe UI" panose="020B0502040204020203" pitchFamily="34" charset="0"/>
              </a:rPr>
              <a:t>neutralisiert</a:t>
            </a:r>
            <a:r>
              <a:rPr lang="hu-HU" sz="2400" dirty="0">
                <a:latin typeface="Segoe UI" panose="020B0502040204020203" pitchFamily="34" charset="0"/>
                <a:cs typeface="Segoe UI" panose="020B0502040204020203" pitchFamily="34" charset="0"/>
              </a:rPr>
              <a:t> BMP4).</a:t>
            </a:r>
          </a:p>
          <a:p>
            <a:r>
              <a:rPr lang="hu-HU" sz="2400" b="1" dirty="0">
                <a:latin typeface="Segoe UI" panose="020B0502040204020203" pitchFamily="34" charset="0"/>
                <a:cs typeface="Segoe UI" panose="020B0502040204020203" pitchFamily="34" charset="0"/>
              </a:rPr>
              <a:t>Noggin</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macht</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das</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gleiche</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aber</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noch</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stärker</a:t>
            </a:r>
            <a:r>
              <a:rPr lang="hu-HU" sz="2400" dirty="0">
                <a:latin typeface="Segoe UI" panose="020B0502040204020203" pitchFamily="34" charset="0"/>
                <a:cs typeface="Segoe UI" panose="020B0502040204020203" pitchFamily="34" charset="0"/>
              </a:rPr>
              <a:t>.</a:t>
            </a:r>
          </a:p>
          <a:p>
            <a:r>
              <a:rPr lang="hu-HU" sz="2400" b="1" dirty="0" err="1">
                <a:latin typeface="Segoe UI" panose="020B0502040204020203" pitchFamily="34" charset="0"/>
                <a:cs typeface="Segoe UI" panose="020B0502040204020203" pitchFamily="34" charset="0"/>
              </a:rPr>
              <a:t>Follistatin</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kann</a:t>
            </a:r>
            <a:r>
              <a:rPr lang="hu-HU" sz="2400" dirty="0">
                <a:latin typeface="Segoe UI" panose="020B0502040204020203" pitchFamily="34" charset="0"/>
                <a:cs typeface="Segoe UI" panose="020B0502040204020203" pitchFamily="34" charset="0"/>
              </a:rPr>
              <a:t> BMP- und </a:t>
            </a:r>
            <a:r>
              <a:rPr lang="hu-HU" sz="2400" dirty="0" err="1">
                <a:latin typeface="Segoe UI" panose="020B0502040204020203" pitchFamily="34" charset="0"/>
                <a:cs typeface="Segoe UI" panose="020B0502040204020203" pitchFamily="34" charset="0"/>
              </a:rPr>
              <a:t>Aktivinmolekülen</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anbinden</a:t>
            </a:r>
            <a:r>
              <a:rPr lang="hu-HU" sz="2400" dirty="0">
                <a:latin typeface="Segoe UI" panose="020B0502040204020203" pitchFamily="34" charset="0"/>
                <a:cs typeface="Segoe UI" panose="020B0502040204020203" pitchFamily="34" charset="0"/>
              </a:rPr>
              <a:t>. </a:t>
            </a:r>
          </a:p>
          <a:p>
            <a:r>
              <a:rPr lang="hu-HU" sz="2400" dirty="0" err="1">
                <a:latin typeface="Segoe UI" panose="020B0502040204020203" pitchFamily="34" charset="0"/>
                <a:cs typeface="Segoe UI" panose="020B0502040204020203" pitchFamily="34" charset="0"/>
              </a:rPr>
              <a:t>Diese</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neurale</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Induktoren</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neutralisieren</a:t>
            </a:r>
            <a:r>
              <a:rPr lang="hu-HU" sz="2400" dirty="0">
                <a:latin typeface="Segoe UI" panose="020B0502040204020203" pitchFamily="34" charset="0"/>
                <a:cs typeface="Segoe UI" panose="020B0502040204020203" pitchFamily="34" charset="0"/>
              </a:rPr>
              <a:t> </a:t>
            </a:r>
            <a:r>
              <a:rPr lang="hu-HU" sz="2400" dirty="0" err="1">
                <a:latin typeface="Segoe UI" panose="020B0502040204020203" pitchFamily="34" charset="0"/>
                <a:cs typeface="Segoe UI" panose="020B0502040204020203" pitchFamily="34" charset="0"/>
              </a:rPr>
              <a:t>ektodermaler</a:t>
            </a:r>
            <a:r>
              <a:rPr lang="hu-HU" sz="2400" dirty="0">
                <a:latin typeface="Segoe UI" panose="020B0502040204020203" pitchFamily="34" charset="0"/>
                <a:cs typeface="Segoe UI" panose="020B0502040204020203" pitchFamily="34" charset="0"/>
              </a:rPr>
              <a:t> BMP4. </a:t>
            </a:r>
          </a:p>
        </p:txBody>
      </p:sp>
    </p:spTree>
    <p:extLst>
      <p:ext uri="{BB962C8B-B14F-4D97-AF65-F5344CB8AC3E}">
        <p14:creationId xmlns:p14="http://schemas.microsoft.com/office/powerpoint/2010/main" val="559860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1FF34"/>
          <p:cNvPicPr>
            <a:picLocks noChangeAspect="1" noChangeArrowheads="1"/>
          </p:cNvPicPr>
          <p:nvPr/>
        </p:nvPicPr>
        <p:blipFill>
          <a:blip r:embed="rId3" cstate="print"/>
          <a:srcRect/>
          <a:stretch>
            <a:fillRect/>
          </a:stretch>
        </p:blipFill>
        <p:spPr bwMode="auto">
          <a:xfrm>
            <a:off x="1647825" y="228600"/>
            <a:ext cx="6221413" cy="6400800"/>
          </a:xfrm>
          <a:prstGeom prst="rect">
            <a:avLst/>
          </a:prstGeom>
          <a:noFill/>
          <a:ln w="9525">
            <a:noFill/>
            <a:miter lim="800000"/>
            <a:headEnd/>
            <a:tailEnd/>
          </a:ln>
        </p:spPr>
      </p:pic>
      <p:sp>
        <p:nvSpPr>
          <p:cNvPr id="188419" name="Text Box 3"/>
          <p:cNvSpPr txBox="1">
            <a:spLocks noChangeArrowheads="1"/>
          </p:cNvSpPr>
          <p:nvPr/>
        </p:nvSpPr>
        <p:spPr bwMode="auto">
          <a:xfrm>
            <a:off x="6227763" y="6400800"/>
            <a:ext cx="2736850" cy="457200"/>
          </a:xfrm>
          <a:prstGeom prst="rect">
            <a:avLst/>
          </a:prstGeom>
          <a:noFill/>
          <a:ln w="9525">
            <a:noFill/>
            <a:miter lim="800000"/>
            <a:headEnd/>
            <a:tailEnd/>
          </a:ln>
        </p:spPr>
        <p:txBody>
          <a:bodyPr>
            <a:spAutoFit/>
          </a:bodyPr>
          <a:lstStyle/>
          <a:p>
            <a:pPr>
              <a:spcBef>
                <a:spcPct val="50000"/>
              </a:spcBef>
            </a:pPr>
            <a:r>
              <a:rPr lang="hu-HU" sz="1200"/>
              <a:t>Sanes, D  Development of the nervous system</a:t>
            </a:r>
          </a:p>
        </p:txBody>
      </p:sp>
    </p:spTree>
    <p:extLst>
      <p:ext uri="{BB962C8B-B14F-4D97-AF65-F5344CB8AC3E}">
        <p14:creationId xmlns:p14="http://schemas.microsoft.com/office/powerpoint/2010/main" val="3969436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cstate="print"/>
          <a:srcRect/>
          <a:stretch>
            <a:fillRect/>
          </a:stretch>
        </p:blipFill>
        <p:spPr bwMode="auto">
          <a:xfrm>
            <a:off x="179388" y="188913"/>
            <a:ext cx="5019675" cy="3167062"/>
          </a:xfrm>
          <a:prstGeom prst="rect">
            <a:avLst/>
          </a:prstGeom>
          <a:noFill/>
          <a:ln w="9525">
            <a:noFill/>
            <a:miter lim="800000"/>
            <a:headEnd/>
            <a:tailEnd/>
          </a:ln>
        </p:spPr>
      </p:pic>
      <p:sp>
        <p:nvSpPr>
          <p:cNvPr id="52226" name="Text Box 3"/>
          <p:cNvSpPr txBox="1">
            <a:spLocks noChangeArrowheads="1"/>
          </p:cNvSpPr>
          <p:nvPr/>
        </p:nvSpPr>
        <p:spPr bwMode="auto">
          <a:xfrm>
            <a:off x="395288" y="3357563"/>
            <a:ext cx="7632700" cy="3525837"/>
          </a:xfrm>
          <a:prstGeom prst="rect">
            <a:avLst/>
          </a:prstGeom>
          <a:noFill/>
          <a:ln w="9525">
            <a:noFill/>
            <a:miter lim="800000"/>
            <a:headEnd/>
            <a:tailEnd/>
          </a:ln>
        </p:spPr>
        <p:txBody>
          <a:bodyPr>
            <a:spAutoFit/>
          </a:bodyPr>
          <a:lstStyle/>
          <a:p>
            <a:pPr>
              <a:spcBef>
                <a:spcPct val="50000"/>
              </a:spcBef>
            </a:pPr>
            <a:r>
              <a:rPr lang="hu-HU" sz="1800" b="1">
                <a:solidFill>
                  <a:srgbClr val="A50021"/>
                </a:solidFill>
                <a:latin typeface="Arial" charset="0"/>
              </a:rPr>
              <a:t>Spezifikation</a:t>
            </a:r>
            <a:r>
              <a:rPr lang="hu-HU" sz="1800">
                <a:latin typeface="Arial" charset="0"/>
              </a:rPr>
              <a:t> des Ektoderms: Kombination verschiedener Signale entscheidet, ob Epiblast/Ektoderm später Neuralrohr, Neuralleiste, neuralen Plakode oder Epidermis bildet. Diese Signale stammen teilweise aus Ektoderm (</a:t>
            </a:r>
            <a:r>
              <a:rPr lang="hu-HU" sz="1800" b="1">
                <a:latin typeface="Arial" charset="0"/>
              </a:rPr>
              <a:t>autokrine</a:t>
            </a:r>
            <a:r>
              <a:rPr lang="hu-HU" sz="1800">
                <a:latin typeface="Arial" charset="0"/>
              </a:rPr>
              <a:t> Signale), teilweise aus den unter dem Epiblast liegenden Geweben (Chorda, Hypoblast, </a:t>
            </a:r>
            <a:r>
              <a:rPr lang="hu-HU" sz="1800" b="1">
                <a:latin typeface="Arial" charset="0"/>
              </a:rPr>
              <a:t>parakrine</a:t>
            </a:r>
            <a:r>
              <a:rPr lang="hu-HU" sz="1800">
                <a:latin typeface="Arial" charset="0"/>
              </a:rPr>
              <a:t> Signale).</a:t>
            </a:r>
            <a:br>
              <a:rPr lang="hu-HU" sz="1800">
                <a:latin typeface="Arial" charset="0"/>
              </a:rPr>
            </a:br>
            <a:endParaRPr lang="hu-HU" sz="1800">
              <a:latin typeface="Arial" charset="0"/>
            </a:endParaRPr>
          </a:p>
          <a:p>
            <a:pPr>
              <a:spcBef>
                <a:spcPct val="50000"/>
              </a:spcBef>
            </a:pPr>
            <a:r>
              <a:rPr lang="hu-HU" sz="1800">
                <a:latin typeface="Arial" charset="0"/>
              </a:rPr>
              <a:t>Wnt: ein, in der Entwicklungsbiologie sehr wichtiges Signalmechanismus (verschiedene Wnt Liganden binden an ihren Rezeptor (Frizzled). Differenzierung des Neuralrohres nötigt Wnt-Signalisation (Epiblast braucht dafür diese Signalmolekülen), und eine gleichzeitige Hemmung des BMP-SÜTweges. Epidermis entsteht, wenn beide (Wnt und BMP) Signalen da sind.</a:t>
            </a:r>
          </a:p>
        </p:txBody>
      </p:sp>
    </p:spTree>
    <p:extLst>
      <p:ext uri="{BB962C8B-B14F-4D97-AF65-F5344CB8AC3E}">
        <p14:creationId xmlns:p14="http://schemas.microsoft.com/office/powerpoint/2010/main" val="207331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J:\Dokumentumok\EMBRIOLÓGIA\Embriológia speckoll\A német nyelvű kurzus 2007-től\2012-2013\Előadások\II félév\5 SZÍV 2013 03 06\Képek\Larsen 4E képek\Lartsen Szív003.jpg"/>
          <p:cNvPicPr>
            <a:picLocks noChangeAspect="1" noChangeArrowheads="1"/>
          </p:cNvPicPr>
          <p:nvPr/>
        </p:nvPicPr>
        <p:blipFill>
          <a:blip r:embed="rId3"/>
          <a:srcRect/>
          <a:stretch>
            <a:fillRect/>
          </a:stretch>
        </p:blipFill>
        <p:spPr bwMode="auto">
          <a:xfrm>
            <a:off x="0" y="115888"/>
            <a:ext cx="9144000" cy="6619875"/>
          </a:xfrm>
          <a:prstGeom prst="rect">
            <a:avLst/>
          </a:prstGeom>
          <a:noFill/>
          <a:ln w="9525">
            <a:noFill/>
            <a:miter lim="800000"/>
            <a:headEnd/>
            <a:tailEnd/>
          </a:ln>
        </p:spPr>
      </p:pic>
    </p:spTree>
    <p:extLst>
      <p:ext uri="{BB962C8B-B14F-4D97-AF65-F5344CB8AC3E}">
        <p14:creationId xmlns:p14="http://schemas.microsoft.com/office/powerpoint/2010/main" val="2634249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1FF24"/>
          <p:cNvPicPr>
            <a:picLocks noChangeAspect="1" noChangeArrowheads="1"/>
          </p:cNvPicPr>
          <p:nvPr/>
        </p:nvPicPr>
        <p:blipFill>
          <a:blip r:embed="rId3" cstate="print"/>
          <a:srcRect/>
          <a:stretch>
            <a:fillRect/>
          </a:stretch>
        </p:blipFill>
        <p:spPr bwMode="auto">
          <a:xfrm>
            <a:off x="762000" y="609600"/>
            <a:ext cx="7620000" cy="3876675"/>
          </a:xfrm>
          <a:prstGeom prst="rect">
            <a:avLst/>
          </a:prstGeom>
          <a:noFill/>
        </p:spPr>
      </p:pic>
      <p:sp>
        <p:nvSpPr>
          <p:cNvPr id="164867" name="Text Box 3"/>
          <p:cNvSpPr txBox="1">
            <a:spLocks noChangeArrowheads="1"/>
          </p:cNvSpPr>
          <p:nvPr/>
        </p:nvSpPr>
        <p:spPr bwMode="auto">
          <a:xfrm>
            <a:off x="609600" y="4800600"/>
            <a:ext cx="8229600" cy="1384995"/>
          </a:xfrm>
          <a:prstGeom prst="rect">
            <a:avLst/>
          </a:prstGeom>
          <a:noFill/>
          <a:ln w="9525">
            <a:noFill/>
            <a:miter lim="800000"/>
            <a:headEnd/>
            <a:tailEnd/>
          </a:ln>
          <a:effectLst/>
        </p:spPr>
        <p:txBody>
          <a:bodyPr>
            <a:spAutoFit/>
          </a:bodyPr>
          <a:lstStyle/>
          <a:p>
            <a:pPr eaLnBrk="0" hangingPunct="0">
              <a:spcBef>
                <a:spcPct val="50000"/>
              </a:spcBef>
            </a:pPr>
            <a:r>
              <a:rPr lang="hu-HU" sz="2400" dirty="0" err="1">
                <a:latin typeface="Times New Roman" pitchFamily="18" charset="0"/>
              </a:rPr>
              <a:t>KO-Mauslinien</a:t>
            </a:r>
            <a:endParaRPr lang="hu-HU" sz="2400" dirty="0">
              <a:latin typeface="Times New Roman" pitchFamily="18" charset="0"/>
            </a:endParaRPr>
          </a:p>
          <a:p>
            <a:pPr eaLnBrk="0" hangingPunct="0">
              <a:spcBef>
                <a:spcPct val="50000"/>
              </a:spcBef>
            </a:pPr>
            <a:r>
              <a:rPr lang="hu-HU" sz="2400" dirty="0" err="1">
                <a:latin typeface="Times New Roman" pitchFamily="18" charset="0"/>
              </a:rPr>
              <a:t>Links</a:t>
            </a:r>
            <a:r>
              <a:rPr lang="hu-HU" sz="2400" dirty="0">
                <a:latin typeface="Times New Roman" pitchFamily="18" charset="0"/>
              </a:rPr>
              <a:t>: </a:t>
            </a:r>
            <a:r>
              <a:rPr lang="hu-HU" sz="2400" dirty="0" err="1">
                <a:latin typeface="Times New Roman" pitchFamily="18" charset="0"/>
              </a:rPr>
              <a:t>Wildtyp-</a:t>
            </a:r>
            <a:r>
              <a:rPr lang="hu-HU" sz="2400" dirty="0">
                <a:latin typeface="Times New Roman" pitchFamily="18" charset="0"/>
              </a:rPr>
              <a:t>, </a:t>
            </a:r>
            <a:r>
              <a:rPr lang="hu-HU" sz="2400" dirty="0" err="1">
                <a:latin typeface="Times New Roman" pitchFamily="18" charset="0"/>
              </a:rPr>
              <a:t>mitte</a:t>
            </a:r>
            <a:r>
              <a:rPr lang="hu-HU" sz="2400" dirty="0">
                <a:latin typeface="Times New Roman" pitchFamily="18" charset="0"/>
              </a:rPr>
              <a:t>: Noggin </a:t>
            </a:r>
            <a:r>
              <a:rPr lang="hu-HU" sz="2400" baseline="30000" dirty="0">
                <a:latin typeface="Times New Roman" pitchFamily="18" charset="0"/>
              </a:rPr>
              <a:t>-/-</a:t>
            </a:r>
            <a:r>
              <a:rPr lang="hu-HU" sz="2400" dirty="0">
                <a:latin typeface="Times New Roman" pitchFamily="18" charset="0"/>
              </a:rPr>
              <a:t> -;  </a:t>
            </a:r>
            <a:r>
              <a:rPr lang="hu-HU" sz="2400" dirty="0" err="1">
                <a:latin typeface="Times New Roman" pitchFamily="18" charset="0"/>
              </a:rPr>
              <a:t>rechts</a:t>
            </a:r>
            <a:r>
              <a:rPr lang="hu-HU" sz="2400" dirty="0">
                <a:latin typeface="Times New Roman" pitchFamily="18" charset="0"/>
              </a:rPr>
              <a:t>: </a:t>
            </a:r>
            <a:r>
              <a:rPr lang="hu-HU" sz="2400" dirty="0" err="1">
                <a:latin typeface="Times New Roman" pitchFamily="18" charset="0"/>
              </a:rPr>
              <a:t>Chordin</a:t>
            </a:r>
            <a:r>
              <a:rPr lang="hu-HU" sz="2400" baseline="30000" dirty="0" err="1">
                <a:latin typeface="Times New Roman" pitchFamily="18" charset="0"/>
              </a:rPr>
              <a:t>-</a:t>
            </a:r>
            <a:r>
              <a:rPr lang="hu-HU" sz="2400" baseline="30000" dirty="0">
                <a:latin typeface="Times New Roman" pitchFamily="18" charset="0"/>
              </a:rPr>
              <a:t>/-</a:t>
            </a:r>
            <a:r>
              <a:rPr lang="hu-HU" sz="2400" dirty="0">
                <a:latin typeface="Times New Roman" pitchFamily="18" charset="0"/>
              </a:rPr>
              <a:t> UND </a:t>
            </a:r>
            <a:r>
              <a:rPr lang="hu-HU" sz="2400" dirty="0" err="1">
                <a:latin typeface="Times New Roman" pitchFamily="18" charset="0"/>
              </a:rPr>
              <a:t>noggin</a:t>
            </a:r>
            <a:r>
              <a:rPr lang="hu-HU" sz="2400" baseline="30000" dirty="0" err="1">
                <a:latin typeface="Times New Roman" pitchFamily="18" charset="0"/>
              </a:rPr>
              <a:t>-</a:t>
            </a:r>
            <a:r>
              <a:rPr lang="hu-HU" sz="2400" baseline="30000" dirty="0">
                <a:latin typeface="Times New Roman" pitchFamily="18" charset="0"/>
              </a:rPr>
              <a:t>/-</a:t>
            </a:r>
            <a:r>
              <a:rPr lang="hu-HU" sz="2400" dirty="0">
                <a:latin typeface="Times New Roman" pitchFamily="18" charset="0"/>
              </a:rPr>
              <a:t> </a:t>
            </a:r>
            <a:r>
              <a:rPr lang="hu-HU" sz="2400" dirty="0" err="1">
                <a:latin typeface="Times New Roman" pitchFamily="18" charset="0"/>
              </a:rPr>
              <a:t>Embryos</a:t>
            </a:r>
            <a:r>
              <a:rPr lang="hu-HU" sz="2400" dirty="0">
                <a:latin typeface="Times New Roman" pitchFamily="18" charset="0"/>
              </a:rPr>
              <a:t>.</a:t>
            </a:r>
          </a:p>
        </p:txBody>
      </p:sp>
    </p:spTree>
    <p:extLst>
      <p:ext uri="{BB962C8B-B14F-4D97-AF65-F5344CB8AC3E}">
        <p14:creationId xmlns:p14="http://schemas.microsoft.com/office/powerpoint/2010/main" val="168542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4"/>
          <p:cNvSpPr>
            <a:spLocks noGrp="1" noChangeArrowheads="1"/>
          </p:cNvSpPr>
          <p:nvPr>
            <p:ph type="ctrTitle"/>
          </p:nvPr>
        </p:nvSpPr>
        <p:spPr>
          <a:xfrm>
            <a:off x="179512" y="2130425"/>
            <a:ext cx="8784976" cy="1470025"/>
          </a:xfrm>
        </p:spPr>
        <p:txBody>
          <a:bodyPr/>
          <a:lstStyle/>
          <a:p>
            <a:r>
              <a:rPr lang="hu-HU" sz="5400" b="1" dirty="0">
                <a:latin typeface="Calibri" panose="020F0502020204030204" pitchFamily="34" charset="0"/>
                <a:cs typeface="Calibri" panose="020F0502020204030204" pitchFamily="34" charset="0"/>
              </a:rPr>
              <a:t>2. </a:t>
            </a:r>
            <a:r>
              <a:rPr lang="hu-HU" sz="5400" b="1" dirty="0" err="1">
                <a:latin typeface="Calibri" panose="020F0502020204030204" pitchFamily="34" charset="0"/>
                <a:cs typeface="Calibri" panose="020F0502020204030204" pitchFamily="34" charset="0"/>
              </a:rPr>
              <a:t>Entstehung</a:t>
            </a:r>
            <a:r>
              <a:rPr lang="hu-HU" sz="5400" b="1" dirty="0">
                <a:latin typeface="Calibri" panose="020F0502020204030204" pitchFamily="34" charset="0"/>
                <a:cs typeface="Calibri" panose="020F0502020204030204" pitchFamily="34" charset="0"/>
              </a:rPr>
              <a:t> des </a:t>
            </a:r>
            <a:r>
              <a:rPr lang="hu-HU" sz="5400" b="1" dirty="0" err="1">
                <a:latin typeface="Calibri" panose="020F0502020204030204" pitchFamily="34" charset="0"/>
                <a:cs typeface="Calibri" panose="020F0502020204030204" pitchFamily="34" charset="0"/>
              </a:rPr>
              <a:t>Neuralrohres</a:t>
            </a:r>
            <a:br>
              <a:rPr lang="hu-HU" sz="5400" b="1" dirty="0">
                <a:latin typeface="Calibri" panose="020F0502020204030204" pitchFamily="34" charset="0"/>
                <a:cs typeface="Calibri" panose="020F0502020204030204" pitchFamily="34" charset="0"/>
              </a:rPr>
            </a:br>
            <a:r>
              <a:rPr lang="hu-HU" b="1" dirty="0">
                <a:latin typeface="Calibri" panose="020F0502020204030204" pitchFamily="34" charset="0"/>
                <a:cs typeface="Calibri" panose="020F0502020204030204" pitchFamily="34" charset="0"/>
              </a:rPr>
              <a:t>2.1. </a:t>
            </a:r>
            <a:r>
              <a:rPr lang="hu-HU" b="1" dirty="0" err="1">
                <a:latin typeface="Calibri" panose="020F0502020204030204" pitchFamily="34" charset="0"/>
                <a:cs typeface="Calibri" panose="020F0502020204030204" pitchFamily="34" charset="0"/>
              </a:rPr>
              <a:t>Ablauf</a:t>
            </a:r>
            <a:r>
              <a:rPr lang="hu-HU" b="1" dirty="0">
                <a:latin typeface="Calibri" panose="020F0502020204030204" pitchFamily="34" charset="0"/>
                <a:cs typeface="Calibri" panose="020F0502020204030204" pitchFamily="34" charset="0"/>
              </a:rPr>
              <a:t> der </a:t>
            </a:r>
            <a:r>
              <a:rPr lang="hu-HU" b="1" dirty="0" err="1">
                <a:latin typeface="Calibri" panose="020F0502020204030204" pitchFamily="34" charset="0"/>
                <a:cs typeface="Calibri" panose="020F0502020204030204" pitchFamily="34" charset="0"/>
              </a:rPr>
              <a:t>Neurulation</a:t>
            </a:r>
            <a:endParaRPr lang="hu-HU" b="1" dirty="0">
              <a:latin typeface="Calibri" panose="020F0502020204030204" pitchFamily="34" charset="0"/>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hu-HU"/>
              <a:t>Phasen der Neurulation</a:t>
            </a:r>
          </a:p>
        </p:txBody>
      </p:sp>
      <p:sp>
        <p:nvSpPr>
          <p:cNvPr id="75779" name="Rectangle 3"/>
          <p:cNvSpPr>
            <a:spLocks noGrp="1" noChangeArrowheads="1"/>
          </p:cNvSpPr>
          <p:nvPr>
            <p:ph type="body" idx="1"/>
          </p:nvPr>
        </p:nvSpPr>
        <p:spPr>
          <a:xfrm>
            <a:off x="457200" y="1268760"/>
            <a:ext cx="8229600" cy="4525963"/>
          </a:xfrm>
        </p:spPr>
        <p:txBody>
          <a:bodyPr/>
          <a:lstStyle/>
          <a:p>
            <a:r>
              <a:rPr lang="hu-HU" dirty="0" err="1"/>
              <a:t>durch</a:t>
            </a:r>
            <a:r>
              <a:rPr lang="hu-HU" dirty="0"/>
              <a:t> </a:t>
            </a:r>
            <a:r>
              <a:rPr lang="hu-HU" dirty="0" err="1"/>
              <a:t>die</a:t>
            </a:r>
            <a:r>
              <a:rPr lang="hu-HU" dirty="0"/>
              <a:t> </a:t>
            </a:r>
            <a:r>
              <a:rPr lang="hu-HU" dirty="0" err="1"/>
              <a:t>neurale</a:t>
            </a:r>
            <a:r>
              <a:rPr lang="hu-HU" dirty="0"/>
              <a:t> </a:t>
            </a:r>
            <a:r>
              <a:rPr lang="hu-HU" dirty="0" err="1"/>
              <a:t>Induktion</a:t>
            </a:r>
            <a:r>
              <a:rPr lang="hu-HU" dirty="0"/>
              <a:t> (</a:t>
            </a:r>
            <a:r>
              <a:rPr lang="hu-HU" dirty="0" err="1"/>
              <a:t>histologisch</a:t>
            </a:r>
            <a:r>
              <a:rPr lang="hu-HU" dirty="0"/>
              <a:t> </a:t>
            </a:r>
            <a:r>
              <a:rPr lang="hu-HU" dirty="0" err="1"/>
              <a:t>unsichtbarer</a:t>
            </a:r>
            <a:r>
              <a:rPr lang="hu-HU" dirty="0"/>
              <a:t> </a:t>
            </a:r>
            <a:r>
              <a:rPr lang="hu-HU" dirty="0" err="1"/>
              <a:t>Vorgang</a:t>
            </a:r>
            <a:r>
              <a:rPr lang="hu-HU" dirty="0"/>
              <a:t>; </a:t>
            </a:r>
            <a:r>
              <a:rPr lang="hu-HU" dirty="0" err="1"/>
              <a:t>zellbiologisch</a:t>
            </a:r>
            <a:r>
              <a:rPr lang="hu-HU" dirty="0"/>
              <a:t> </a:t>
            </a:r>
            <a:r>
              <a:rPr lang="hu-HU" dirty="0" err="1"/>
              <a:t>nachweisbar</a:t>
            </a:r>
            <a:r>
              <a:rPr lang="hu-HU" dirty="0"/>
              <a:t>: </a:t>
            </a:r>
            <a:r>
              <a:rPr lang="hu-HU" dirty="0" err="1"/>
              <a:t>Transkriptionsfaktoren</a:t>
            </a:r>
            <a:r>
              <a:rPr lang="hu-HU" dirty="0"/>
              <a:t> </a:t>
            </a:r>
            <a:r>
              <a:rPr lang="hu-HU" dirty="0" err="1"/>
              <a:t>werden</a:t>
            </a:r>
            <a:r>
              <a:rPr lang="hu-HU" dirty="0"/>
              <a:t> in </a:t>
            </a:r>
            <a:r>
              <a:rPr lang="hu-HU" dirty="0" err="1"/>
              <a:t>den</a:t>
            </a:r>
            <a:r>
              <a:rPr lang="hu-HU" dirty="0"/>
              <a:t> </a:t>
            </a:r>
            <a:r>
              <a:rPr lang="hu-HU" dirty="0" err="1"/>
              <a:t>Epiblastzellen</a:t>
            </a:r>
            <a:r>
              <a:rPr lang="hu-HU" dirty="0"/>
              <a:t> </a:t>
            </a:r>
            <a:r>
              <a:rPr lang="hu-HU" dirty="0" err="1"/>
              <a:t>exprimiert</a:t>
            </a:r>
            <a:r>
              <a:rPr lang="hu-HU" dirty="0"/>
              <a:t>), </a:t>
            </a:r>
            <a:r>
              <a:rPr lang="hu-HU" dirty="0" err="1"/>
              <a:t>wird</a:t>
            </a:r>
            <a:r>
              <a:rPr lang="hu-HU" dirty="0"/>
              <a:t> </a:t>
            </a:r>
            <a:r>
              <a:rPr lang="hu-HU" dirty="0" err="1"/>
              <a:t>die</a:t>
            </a:r>
            <a:endParaRPr lang="hu-HU" dirty="0"/>
          </a:p>
          <a:p>
            <a:r>
              <a:rPr lang="hu-HU" b="1" dirty="0" err="1">
                <a:solidFill>
                  <a:srgbClr val="A50021"/>
                </a:solidFill>
              </a:rPr>
              <a:t>Neuralplatte</a:t>
            </a:r>
            <a:r>
              <a:rPr lang="hu-HU" dirty="0"/>
              <a:t> </a:t>
            </a:r>
            <a:r>
              <a:rPr lang="hu-HU" dirty="0" err="1"/>
              <a:t>induziert</a:t>
            </a:r>
            <a:r>
              <a:rPr lang="hu-HU" dirty="0"/>
              <a:t>; </a:t>
            </a:r>
            <a:r>
              <a:rPr lang="hu-HU" dirty="0" err="1"/>
              <a:t>die</a:t>
            </a:r>
            <a:r>
              <a:rPr lang="hu-HU" dirty="0"/>
              <a:t> </a:t>
            </a:r>
            <a:r>
              <a:rPr lang="hu-HU" dirty="0" err="1"/>
              <a:t>heben</a:t>
            </a:r>
            <a:r>
              <a:rPr lang="hu-HU" dirty="0"/>
              <a:t> </a:t>
            </a:r>
            <a:r>
              <a:rPr lang="hu-HU" dirty="0" err="1"/>
              <a:t>sich</a:t>
            </a:r>
            <a:r>
              <a:rPr lang="hu-HU" dirty="0"/>
              <a:t> </a:t>
            </a:r>
            <a:r>
              <a:rPr lang="hu-HU" dirty="0" err="1"/>
              <a:t>hoch</a:t>
            </a:r>
            <a:r>
              <a:rPr lang="hu-HU" dirty="0"/>
              <a:t> zu </a:t>
            </a:r>
            <a:r>
              <a:rPr lang="hu-HU" dirty="0" err="1"/>
              <a:t>den</a:t>
            </a:r>
            <a:endParaRPr lang="hu-HU" dirty="0"/>
          </a:p>
          <a:p>
            <a:r>
              <a:rPr lang="hu-HU" b="1" dirty="0" err="1">
                <a:solidFill>
                  <a:srgbClr val="A50021"/>
                </a:solidFill>
              </a:rPr>
              <a:t>Neuralfalten</a:t>
            </a:r>
            <a:r>
              <a:rPr lang="hu-HU" dirty="0"/>
              <a:t>, </a:t>
            </a:r>
            <a:r>
              <a:rPr lang="hu-HU" dirty="0" err="1"/>
              <a:t>die</a:t>
            </a:r>
            <a:r>
              <a:rPr lang="hu-HU" dirty="0"/>
              <a:t> </a:t>
            </a:r>
            <a:r>
              <a:rPr lang="hu-HU" dirty="0" err="1"/>
              <a:t>dann</a:t>
            </a:r>
            <a:endParaRPr lang="hu-HU" dirty="0"/>
          </a:p>
          <a:p>
            <a:r>
              <a:rPr lang="hu-HU" dirty="0" err="1"/>
              <a:t>zum</a:t>
            </a:r>
            <a:r>
              <a:rPr lang="hu-HU" dirty="0"/>
              <a:t> </a:t>
            </a:r>
            <a:r>
              <a:rPr lang="hu-HU" b="1" dirty="0" err="1">
                <a:solidFill>
                  <a:srgbClr val="A50021"/>
                </a:solidFill>
              </a:rPr>
              <a:t>Neuralrohr</a:t>
            </a:r>
            <a:r>
              <a:rPr lang="hu-HU" b="1" dirty="0">
                <a:solidFill>
                  <a:srgbClr val="A50021"/>
                </a:solidFill>
              </a:rPr>
              <a:t> </a:t>
            </a:r>
            <a:r>
              <a:rPr lang="hu-HU" dirty="0" err="1"/>
              <a:t>sich</a:t>
            </a:r>
            <a:r>
              <a:rPr lang="hu-HU" dirty="0"/>
              <a:t> </a:t>
            </a:r>
            <a:r>
              <a:rPr lang="hu-HU" dirty="0" err="1"/>
              <a:t>schließen</a:t>
            </a:r>
            <a:r>
              <a:rPr lang="hu-HU" dirty="0"/>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4"/>
          <p:cNvSpPr txBox="1">
            <a:spLocks noChangeArrowheads="1"/>
          </p:cNvSpPr>
          <p:nvPr/>
        </p:nvSpPr>
        <p:spPr bwMode="auto">
          <a:xfrm>
            <a:off x="5638800" y="762000"/>
            <a:ext cx="2971800" cy="822325"/>
          </a:xfrm>
          <a:prstGeom prst="rect">
            <a:avLst/>
          </a:prstGeom>
          <a:noFill/>
          <a:ln w="9525">
            <a:noFill/>
            <a:miter lim="800000"/>
            <a:headEnd/>
            <a:tailEnd/>
          </a:ln>
        </p:spPr>
        <p:txBody>
          <a:bodyPr>
            <a:spAutoFit/>
          </a:bodyPr>
          <a:lstStyle/>
          <a:p>
            <a:pPr>
              <a:spcBef>
                <a:spcPct val="50000"/>
              </a:spcBef>
            </a:pPr>
            <a:r>
              <a:rPr lang="hu-HU"/>
              <a:t>Neurulation des Kükenembryos.</a:t>
            </a:r>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2566"/>
            <a:ext cx="4320480" cy="6891614"/>
          </a:xfrm>
          <a:prstGeom prst="rect">
            <a:avLst/>
          </a:prstGeom>
        </p:spPr>
      </p:pic>
      <p:sp>
        <p:nvSpPr>
          <p:cNvPr id="3" name="Szövegdoboz 2"/>
          <p:cNvSpPr txBox="1"/>
          <p:nvPr/>
        </p:nvSpPr>
        <p:spPr>
          <a:xfrm>
            <a:off x="5148064" y="2204864"/>
            <a:ext cx="3168352" cy="1477328"/>
          </a:xfrm>
          <a:prstGeom prst="rect">
            <a:avLst/>
          </a:prstGeom>
          <a:noFill/>
        </p:spPr>
        <p:txBody>
          <a:bodyPr wrap="square" rtlCol="0">
            <a:spAutoFit/>
          </a:bodyPr>
          <a:lstStyle/>
          <a:p>
            <a:r>
              <a:rPr lang="hu-HU" dirty="0" err="1"/>
              <a:t>drei</a:t>
            </a:r>
            <a:r>
              <a:rPr lang="hu-HU" dirty="0"/>
              <a:t> </a:t>
            </a:r>
            <a:r>
              <a:rPr lang="hu-HU" dirty="0" err="1"/>
              <a:t>Scharnierpunkte</a:t>
            </a:r>
            <a:r>
              <a:rPr lang="hu-HU" dirty="0"/>
              <a:t>: MHP (</a:t>
            </a:r>
            <a:r>
              <a:rPr lang="hu-HU" dirty="0" err="1"/>
              <a:t>median</a:t>
            </a:r>
            <a:r>
              <a:rPr lang="hu-HU" dirty="0"/>
              <a:t> </a:t>
            </a:r>
            <a:r>
              <a:rPr lang="hu-HU" dirty="0" err="1"/>
              <a:t>hinge</a:t>
            </a:r>
            <a:r>
              <a:rPr lang="hu-HU" dirty="0"/>
              <a:t> </a:t>
            </a:r>
            <a:r>
              <a:rPr lang="hu-HU" dirty="0" err="1"/>
              <a:t>point</a:t>
            </a:r>
            <a:r>
              <a:rPr lang="hu-HU" dirty="0"/>
              <a:t>: </a:t>
            </a:r>
            <a:r>
              <a:rPr lang="hu-HU" dirty="0" err="1"/>
              <a:t>mediane</a:t>
            </a:r>
            <a:r>
              <a:rPr lang="hu-HU" dirty="0"/>
              <a:t> </a:t>
            </a:r>
            <a:r>
              <a:rPr lang="hu-HU" dirty="0" err="1"/>
              <a:t>Scharnierpunkt</a:t>
            </a:r>
            <a:r>
              <a:rPr lang="hu-HU" dirty="0"/>
              <a:t>),</a:t>
            </a:r>
          </a:p>
          <a:p>
            <a:r>
              <a:rPr lang="hu-HU" dirty="0"/>
              <a:t>DLHP: </a:t>
            </a:r>
            <a:r>
              <a:rPr lang="hu-HU" dirty="0" err="1"/>
              <a:t>dorsolateral</a:t>
            </a:r>
            <a:r>
              <a:rPr lang="hu-HU" dirty="0"/>
              <a:t> </a:t>
            </a:r>
            <a:r>
              <a:rPr lang="hu-HU" dirty="0" err="1"/>
              <a:t>hinge</a:t>
            </a:r>
            <a:r>
              <a:rPr lang="hu-HU" dirty="0"/>
              <a:t> </a:t>
            </a:r>
            <a:r>
              <a:rPr lang="hu-HU" dirty="0" err="1"/>
              <a:t>point</a:t>
            </a:r>
            <a:endParaRPr lang="de-DE"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0"/>
            <a:ext cx="4263509" cy="6858000"/>
          </a:xfrm>
          <a:prstGeom prst="rect">
            <a:avLst/>
          </a:prstGeom>
        </p:spPr>
      </p:pic>
    </p:spTree>
    <p:extLst>
      <p:ext uri="{BB962C8B-B14F-4D97-AF65-F5344CB8AC3E}">
        <p14:creationId xmlns:p14="http://schemas.microsoft.com/office/powerpoint/2010/main" val="79940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wdev120-sup-0001-Movi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7624" y="512676"/>
            <a:ext cx="7272808" cy="5454606"/>
          </a:xfrm>
          <a:prstGeom prst="rect">
            <a:avLst/>
          </a:prstGeom>
        </p:spPr>
      </p:pic>
    </p:spTree>
    <p:extLst>
      <p:ext uri="{BB962C8B-B14F-4D97-AF65-F5344CB8AC3E}">
        <p14:creationId xmlns:p14="http://schemas.microsoft.com/office/powerpoint/2010/main" val="669813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a:spLocks noGrp="1" noChangeArrowheads="1"/>
          </p:cNvSpPr>
          <p:nvPr>
            <p:ph type="ctrTitle"/>
          </p:nvPr>
        </p:nvSpPr>
        <p:spPr>
          <a:xfrm>
            <a:off x="685800" y="2246313"/>
            <a:ext cx="7772400" cy="1470025"/>
          </a:xfrm>
        </p:spPr>
        <p:txBody>
          <a:bodyPr/>
          <a:lstStyle/>
          <a:p>
            <a:r>
              <a:rPr lang="hu-HU" sz="5400" b="1" dirty="0">
                <a:latin typeface="Calibri" pitchFamily="34" charset="0"/>
              </a:rPr>
              <a:t>1. Neurale </a:t>
            </a:r>
            <a:r>
              <a:rPr lang="hu-HU" sz="5400" b="1" dirty="0" err="1">
                <a:latin typeface="Calibri" pitchFamily="34" charset="0"/>
              </a:rPr>
              <a:t>Induktion</a:t>
            </a:r>
            <a:endParaRPr lang="hu-HU" sz="5400" b="1" dirty="0">
              <a:latin typeface="Calibri"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dev120-sup-0002-Movi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904340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wdev120-sup-0006-Movie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71813" y="414338"/>
            <a:ext cx="3000375" cy="6029325"/>
          </a:xfrm>
          <a:prstGeom prst="rect">
            <a:avLst/>
          </a:prstGeom>
        </p:spPr>
      </p:pic>
    </p:spTree>
    <p:extLst>
      <p:ext uri="{BB962C8B-B14F-4D97-AF65-F5344CB8AC3E}">
        <p14:creationId xmlns:p14="http://schemas.microsoft.com/office/powerpoint/2010/main" val="972261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cstate="print"/>
          <a:srcRect/>
          <a:stretch>
            <a:fillRect/>
          </a:stretch>
        </p:blipFill>
        <p:spPr bwMode="auto">
          <a:xfrm>
            <a:off x="179388" y="188913"/>
            <a:ext cx="4608512" cy="6378575"/>
          </a:xfrm>
          <a:prstGeom prst="rect">
            <a:avLst/>
          </a:prstGeom>
          <a:noFill/>
          <a:ln w="9525">
            <a:noFill/>
            <a:miter lim="800000"/>
            <a:headEnd/>
            <a:tailEnd/>
          </a:ln>
        </p:spPr>
      </p:pic>
      <p:sp>
        <p:nvSpPr>
          <p:cNvPr id="3" name="Szövegdoboz 2"/>
          <p:cNvSpPr txBox="1"/>
          <p:nvPr/>
        </p:nvSpPr>
        <p:spPr>
          <a:xfrm>
            <a:off x="5220072" y="1484784"/>
            <a:ext cx="3240360" cy="646331"/>
          </a:xfrm>
          <a:prstGeom prst="rect">
            <a:avLst/>
          </a:prstGeom>
          <a:noFill/>
        </p:spPr>
        <p:txBody>
          <a:bodyPr wrap="square" rtlCol="0">
            <a:spAutoFit/>
          </a:bodyPr>
          <a:lstStyle/>
          <a:p>
            <a:pPr algn="ctr"/>
            <a:r>
              <a:rPr lang="hu-HU" dirty="0" err="1">
                <a:latin typeface="Calibri" pitchFamily="34" charset="0"/>
              </a:rPr>
              <a:t>Menschliche</a:t>
            </a:r>
            <a:r>
              <a:rPr lang="hu-HU" dirty="0">
                <a:latin typeface="Calibri" pitchFamily="34" charset="0"/>
              </a:rPr>
              <a:t> </a:t>
            </a:r>
            <a:r>
              <a:rPr lang="hu-HU" dirty="0" err="1">
                <a:latin typeface="Calibri" pitchFamily="34" charset="0"/>
              </a:rPr>
              <a:t>Embryo</a:t>
            </a:r>
            <a:r>
              <a:rPr lang="hu-HU" dirty="0">
                <a:latin typeface="Calibri" pitchFamily="34" charset="0"/>
              </a:rPr>
              <a:t> von </a:t>
            </a:r>
            <a:r>
              <a:rPr lang="hu-HU" dirty="0" err="1">
                <a:latin typeface="Calibri" pitchFamily="34" charset="0"/>
              </a:rPr>
              <a:t>unterschiedlichen</a:t>
            </a:r>
            <a:r>
              <a:rPr lang="hu-HU" dirty="0">
                <a:latin typeface="Calibri" pitchFamily="34" charset="0"/>
              </a:rPr>
              <a:t> </a:t>
            </a:r>
            <a:r>
              <a:rPr lang="hu-HU" dirty="0" err="1">
                <a:latin typeface="Calibri" pitchFamily="34" charset="0"/>
              </a:rPr>
              <a:t>Lebensalter</a:t>
            </a:r>
            <a:endParaRPr lang="de-DE" dirty="0">
              <a:latin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3" cstate="print"/>
          <a:srcRect/>
          <a:stretch>
            <a:fillRect/>
          </a:stretch>
        </p:blipFill>
        <p:spPr bwMode="auto">
          <a:xfrm>
            <a:off x="936076" y="0"/>
            <a:ext cx="4643988" cy="6858000"/>
          </a:xfrm>
          <a:prstGeom prst="rect">
            <a:avLst/>
          </a:prstGeom>
          <a:noFill/>
          <a:ln w="9525">
            <a:noFill/>
            <a:miter lim="800000"/>
            <a:headEnd/>
            <a:tailEnd/>
          </a:ln>
        </p:spPr>
      </p:pic>
      <p:sp>
        <p:nvSpPr>
          <p:cNvPr id="31746" name="Szövegdoboz 2"/>
          <p:cNvSpPr txBox="1">
            <a:spLocks noChangeArrowheads="1"/>
          </p:cNvSpPr>
          <p:nvPr/>
        </p:nvSpPr>
        <p:spPr bwMode="auto">
          <a:xfrm>
            <a:off x="2699792" y="0"/>
            <a:ext cx="2880990" cy="646331"/>
          </a:xfrm>
          <a:prstGeom prst="rect">
            <a:avLst/>
          </a:prstGeom>
          <a:noFill/>
          <a:ln w="9525">
            <a:noFill/>
            <a:miter lim="800000"/>
            <a:headEnd/>
            <a:tailEnd/>
          </a:ln>
        </p:spPr>
        <p:txBody>
          <a:bodyPr wrap="square">
            <a:spAutoFit/>
          </a:bodyPr>
          <a:lstStyle/>
          <a:p>
            <a:r>
              <a:rPr lang="hu-HU" sz="1200" dirty="0">
                <a:solidFill>
                  <a:schemeClr val="bg1"/>
                </a:solidFill>
              </a:rPr>
              <a:t>3 </a:t>
            </a:r>
            <a:r>
              <a:rPr lang="hu-HU" sz="1200" dirty="0" err="1">
                <a:solidFill>
                  <a:schemeClr val="bg1"/>
                </a:solidFill>
              </a:rPr>
              <a:t>Somitenpaare</a:t>
            </a:r>
            <a:r>
              <a:rPr lang="hu-HU" sz="1200" dirty="0">
                <a:solidFill>
                  <a:schemeClr val="bg1"/>
                </a:solidFill>
              </a:rPr>
              <a:t>, </a:t>
            </a:r>
            <a:r>
              <a:rPr lang="hu-HU" sz="1200" dirty="0" err="1">
                <a:solidFill>
                  <a:schemeClr val="bg1"/>
                </a:solidFill>
              </a:rPr>
              <a:t>noch</a:t>
            </a:r>
            <a:r>
              <a:rPr lang="hu-HU" sz="1200" dirty="0">
                <a:solidFill>
                  <a:schemeClr val="bg1"/>
                </a:solidFill>
              </a:rPr>
              <a:t> </a:t>
            </a:r>
            <a:r>
              <a:rPr lang="hu-HU" sz="1200" dirty="0" err="1">
                <a:solidFill>
                  <a:schemeClr val="bg1"/>
                </a:solidFill>
              </a:rPr>
              <a:t>offene</a:t>
            </a:r>
            <a:r>
              <a:rPr lang="hu-HU" sz="1200" dirty="0">
                <a:solidFill>
                  <a:schemeClr val="bg1"/>
                </a:solidFill>
              </a:rPr>
              <a:t> </a:t>
            </a:r>
            <a:r>
              <a:rPr lang="hu-HU" sz="1200" dirty="0" err="1">
                <a:solidFill>
                  <a:schemeClr val="bg1"/>
                </a:solidFill>
              </a:rPr>
              <a:t>Neuralrinne</a:t>
            </a:r>
            <a:r>
              <a:rPr lang="hu-HU" sz="1200" dirty="0">
                <a:solidFill>
                  <a:schemeClr val="bg1"/>
                </a:solidFill>
              </a:rPr>
              <a:t>, </a:t>
            </a:r>
            <a:r>
              <a:rPr lang="hu-HU" sz="1200" dirty="0" err="1">
                <a:solidFill>
                  <a:schemeClr val="bg1"/>
                </a:solidFill>
              </a:rPr>
              <a:t>Canalis</a:t>
            </a:r>
            <a:r>
              <a:rPr lang="hu-HU" sz="1200" dirty="0">
                <a:solidFill>
                  <a:schemeClr val="bg1"/>
                </a:solidFill>
              </a:rPr>
              <a:t> </a:t>
            </a:r>
            <a:r>
              <a:rPr lang="hu-HU" sz="1200" dirty="0" err="1">
                <a:solidFill>
                  <a:schemeClr val="bg1"/>
                </a:solidFill>
              </a:rPr>
              <a:t>neuroentericus</a:t>
            </a:r>
            <a:r>
              <a:rPr lang="hu-HU" sz="1200" dirty="0">
                <a:solidFill>
                  <a:schemeClr val="bg1"/>
                </a:solidFill>
              </a:rPr>
              <a:t> (</a:t>
            </a:r>
            <a:r>
              <a:rPr lang="hu-HU" sz="1200" dirty="0" err="1">
                <a:solidFill>
                  <a:schemeClr val="bg1"/>
                </a:solidFill>
              </a:rPr>
              <a:t>Pfeil</a:t>
            </a:r>
            <a:r>
              <a:rPr lang="hu-HU" sz="1200" dirty="0">
                <a:solidFill>
                  <a:schemeClr val="bg1"/>
                </a:solidFill>
              </a:rPr>
              <a:t>)</a:t>
            </a:r>
            <a:endParaRPr lang="de-DE" sz="1200" dirty="0">
              <a:solidFill>
                <a:schemeClr val="bg1"/>
              </a:solidFill>
            </a:endParaRPr>
          </a:p>
        </p:txBody>
      </p:sp>
      <p:sp>
        <p:nvSpPr>
          <p:cNvPr id="4" name="Téglalap 3"/>
          <p:cNvSpPr/>
          <p:nvPr/>
        </p:nvSpPr>
        <p:spPr>
          <a:xfrm>
            <a:off x="971600" y="0"/>
            <a:ext cx="1653145" cy="369332"/>
          </a:xfrm>
          <a:prstGeom prst="rect">
            <a:avLst/>
          </a:prstGeom>
        </p:spPr>
        <p:txBody>
          <a:bodyPr wrap="none">
            <a:spAutoFit/>
          </a:bodyPr>
          <a:lstStyle/>
          <a:p>
            <a:r>
              <a:rPr lang="hu-HU" dirty="0">
                <a:solidFill>
                  <a:schemeClr val="bg1"/>
                </a:solidFill>
              </a:rPr>
              <a:t>20 ET, 1,5 mm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3" cstate="print"/>
          <a:srcRect/>
          <a:stretch>
            <a:fillRect/>
          </a:stretch>
        </p:blipFill>
        <p:spPr bwMode="auto">
          <a:xfrm>
            <a:off x="0" y="0"/>
            <a:ext cx="3641213" cy="6858000"/>
          </a:xfrm>
          <a:prstGeom prst="rect">
            <a:avLst/>
          </a:prstGeom>
          <a:noFill/>
          <a:ln w="9525">
            <a:noFill/>
            <a:miter lim="800000"/>
            <a:headEnd/>
            <a:tailEnd/>
          </a:ln>
        </p:spPr>
      </p:pic>
      <p:pic>
        <p:nvPicPr>
          <p:cNvPr id="32770" name="Picture 3"/>
          <p:cNvPicPr>
            <a:picLocks noChangeAspect="1" noChangeArrowheads="1"/>
          </p:cNvPicPr>
          <p:nvPr/>
        </p:nvPicPr>
        <p:blipFill>
          <a:blip r:embed="rId4" cstate="print"/>
          <a:srcRect/>
          <a:stretch>
            <a:fillRect/>
          </a:stretch>
        </p:blipFill>
        <p:spPr bwMode="auto">
          <a:xfrm>
            <a:off x="5796136" y="0"/>
            <a:ext cx="3347864" cy="6858000"/>
          </a:xfrm>
          <a:prstGeom prst="rect">
            <a:avLst/>
          </a:prstGeom>
          <a:noFill/>
          <a:ln w="9525">
            <a:noFill/>
            <a:miter lim="800000"/>
            <a:headEnd/>
            <a:tailEnd/>
          </a:ln>
        </p:spPr>
      </p:pic>
      <p:sp>
        <p:nvSpPr>
          <p:cNvPr id="32771" name="Szövegdoboz 3"/>
          <p:cNvSpPr txBox="1">
            <a:spLocks noChangeArrowheads="1"/>
          </p:cNvSpPr>
          <p:nvPr/>
        </p:nvSpPr>
        <p:spPr bwMode="auto">
          <a:xfrm>
            <a:off x="0" y="0"/>
            <a:ext cx="792163" cy="369887"/>
          </a:xfrm>
          <a:prstGeom prst="rect">
            <a:avLst/>
          </a:prstGeom>
          <a:noFill/>
          <a:ln w="9525">
            <a:noFill/>
            <a:miter lim="800000"/>
            <a:headEnd/>
            <a:tailEnd/>
          </a:ln>
        </p:spPr>
        <p:txBody>
          <a:bodyPr>
            <a:spAutoFit/>
          </a:bodyPr>
          <a:lstStyle/>
          <a:p>
            <a:r>
              <a:rPr lang="hu-HU" dirty="0">
                <a:solidFill>
                  <a:schemeClr val="bg1"/>
                </a:solidFill>
              </a:rPr>
              <a:t>21 ET</a:t>
            </a:r>
            <a:endParaRPr lang="de-DE" dirty="0">
              <a:solidFill>
                <a:schemeClr val="bg1"/>
              </a:solidFill>
            </a:endParaRPr>
          </a:p>
        </p:txBody>
      </p:sp>
      <p:sp>
        <p:nvSpPr>
          <p:cNvPr id="32772" name="Szövegdoboz 4"/>
          <p:cNvSpPr txBox="1">
            <a:spLocks noChangeArrowheads="1"/>
          </p:cNvSpPr>
          <p:nvPr/>
        </p:nvSpPr>
        <p:spPr bwMode="auto">
          <a:xfrm>
            <a:off x="8351838" y="0"/>
            <a:ext cx="792162" cy="369888"/>
          </a:xfrm>
          <a:prstGeom prst="rect">
            <a:avLst/>
          </a:prstGeom>
          <a:noFill/>
          <a:ln w="9525">
            <a:noFill/>
            <a:miter lim="800000"/>
            <a:headEnd/>
            <a:tailEnd/>
          </a:ln>
        </p:spPr>
        <p:txBody>
          <a:bodyPr>
            <a:spAutoFit/>
          </a:bodyPr>
          <a:lstStyle/>
          <a:p>
            <a:r>
              <a:rPr lang="hu-HU" dirty="0">
                <a:solidFill>
                  <a:schemeClr val="bg1"/>
                </a:solidFill>
              </a:rPr>
              <a:t>22 ET</a:t>
            </a:r>
            <a:endParaRPr lang="de-DE" dirty="0">
              <a:solidFill>
                <a:schemeClr val="bg1"/>
              </a:solidFill>
            </a:endParaRPr>
          </a:p>
        </p:txBody>
      </p:sp>
      <p:sp>
        <p:nvSpPr>
          <p:cNvPr id="6" name="Szövegdoboz 5"/>
          <p:cNvSpPr txBox="1"/>
          <p:nvPr/>
        </p:nvSpPr>
        <p:spPr>
          <a:xfrm>
            <a:off x="899592" y="0"/>
            <a:ext cx="4104456" cy="307777"/>
          </a:xfrm>
          <a:prstGeom prst="rect">
            <a:avLst/>
          </a:prstGeom>
          <a:noFill/>
        </p:spPr>
        <p:txBody>
          <a:bodyPr wrap="square" rtlCol="0">
            <a:spAutoFit/>
          </a:bodyPr>
          <a:lstStyle/>
          <a:p>
            <a:r>
              <a:rPr lang="hu-HU" sz="1400" dirty="0">
                <a:solidFill>
                  <a:schemeClr val="bg1"/>
                </a:solidFill>
              </a:rPr>
              <a:t>7 </a:t>
            </a:r>
            <a:r>
              <a:rPr lang="hu-HU" sz="1400" dirty="0" err="1">
                <a:solidFill>
                  <a:schemeClr val="bg1"/>
                </a:solidFill>
              </a:rPr>
              <a:t>Somitenpaare</a:t>
            </a:r>
            <a:r>
              <a:rPr lang="hu-HU" sz="1400" dirty="0">
                <a:solidFill>
                  <a:schemeClr val="bg1"/>
                </a:solidFill>
              </a:rPr>
              <a:t>, </a:t>
            </a:r>
            <a:r>
              <a:rPr lang="hu-HU" sz="1400" dirty="0" err="1">
                <a:solidFill>
                  <a:schemeClr val="bg1"/>
                </a:solidFill>
              </a:rPr>
              <a:t>beginnender</a:t>
            </a:r>
            <a:r>
              <a:rPr lang="hu-HU" sz="1400" dirty="0">
                <a:solidFill>
                  <a:schemeClr val="bg1"/>
                </a:solidFill>
              </a:rPr>
              <a:t> </a:t>
            </a:r>
            <a:r>
              <a:rPr lang="hu-HU" sz="1400" dirty="0" err="1">
                <a:solidFill>
                  <a:schemeClr val="bg1"/>
                </a:solidFill>
              </a:rPr>
              <a:t>Neuralrohrschluß</a:t>
            </a:r>
            <a:endParaRPr lang="de-DE" sz="1400" dirty="0">
              <a:solidFill>
                <a:schemeClr val="bg1"/>
              </a:solidFill>
            </a:endParaRPr>
          </a:p>
        </p:txBody>
      </p:sp>
      <p:sp>
        <p:nvSpPr>
          <p:cNvPr id="7" name="Szövegdoboz 6"/>
          <p:cNvSpPr txBox="1"/>
          <p:nvPr/>
        </p:nvSpPr>
        <p:spPr>
          <a:xfrm>
            <a:off x="4067944" y="6021288"/>
            <a:ext cx="2915816" cy="523220"/>
          </a:xfrm>
          <a:prstGeom prst="rect">
            <a:avLst/>
          </a:prstGeom>
          <a:noFill/>
        </p:spPr>
        <p:txBody>
          <a:bodyPr wrap="square" rtlCol="0">
            <a:spAutoFit/>
          </a:bodyPr>
          <a:lstStyle/>
          <a:p>
            <a:r>
              <a:rPr lang="hu-HU" sz="1400" dirty="0">
                <a:solidFill>
                  <a:schemeClr val="bg1"/>
                </a:solidFill>
              </a:rPr>
              <a:t>10 </a:t>
            </a:r>
            <a:r>
              <a:rPr lang="hu-HU" sz="1400" dirty="0" err="1">
                <a:solidFill>
                  <a:schemeClr val="bg1"/>
                </a:solidFill>
              </a:rPr>
              <a:t>Somitenpaare</a:t>
            </a:r>
            <a:r>
              <a:rPr lang="hu-HU" sz="1400" dirty="0">
                <a:solidFill>
                  <a:schemeClr val="bg1"/>
                </a:solidFill>
              </a:rPr>
              <a:t>, </a:t>
            </a:r>
            <a:r>
              <a:rPr lang="hu-HU" sz="1400" dirty="0" err="1">
                <a:solidFill>
                  <a:schemeClr val="bg1"/>
                </a:solidFill>
              </a:rPr>
              <a:t>Neuralrohr</a:t>
            </a:r>
            <a:r>
              <a:rPr lang="hu-HU" sz="1400" dirty="0">
                <a:solidFill>
                  <a:schemeClr val="bg1"/>
                </a:solidFill>
              </a:rPr>
              <a:t> </a:t>
            </a:r>
            <a:r>
              <a:rPr lang="hu-HU" sz="1400" dirty="0" err="1">
                <a:solidFill>
                  <a:schemeClr val="bg1"/>
                </a:solidFill>
              </a:rPr>
              <a:t>zw</a:t>
            </a:r>
            <a:r>
              <a:rPr lang="hu-HU" sz="1400" dirty="0">
                <a:solidFill>
                  <a:schemeClr val="bg1"/>
                </a:solidFill>
              </a:rPr>
              <a:t>. </a:t>
            </a:r>
            <a:r>
              <a:rPr lang="hu-HU" sz="1400" dirty="0" err="1">
                <a:solidFill>
                  <a:schemeClr val="bg1"/>
                </a:solidFill>
              </a:rPr>
              <a:t>Somiten</a:t>
            </a:r>
            <a:r>
              <a:rPr lang="hu-HU" sz="1400" dirty="0">
                <a:solidFill>
                  <a:schemeClr val="bg1"/>
                </a:solidFill>
              </a:rPr>
              <a:t> 2-6 </a:t>
            </a:r>
            <a:r>
              <a:rPr lang="hu-HU" sz="1400" dirty="0" err="1">
                <a:solidFill>
                  <a:schemeClr val="bg1"/>
                </a:solidFill>
              </a:rPr>
              <a:t>geschlossen</a:t>
            </a:r>
            <a:endParaRPr lang="de-DE" sz="1400"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0" y="1"/>
            <a:ext cx="5436096" cy="6858000"/>
          </a:xfrm>
          <a:prstGeom prst="rect">
            <a:avLst/>
          </a:prstGeom>
          <a:noFill/>
          <a:ln w="9525">
            <a:noFill/>
            <a:miter lim="800000"/>
            <a:headEnd/>
            <a:tailEnd/>
          </a:ln>
        </p:spPr>
      </p:pic>
      <p:sp>
        <p:nvSpPr>
          <p:cNvPr id="33794" name="Szövegdoboz 2"/>
          <p:cNvSpPr txBox="1">
            <a:spLocks noChangeArrowheads="1"/>
          </p:cNvSpPr>
          <p:nvPr/>
        </p:nvSpPr>
        <p:spPr bwMode="auto">
          <a:xfrm>
            <a:off x="0" y="0"/>
            <a:ext cx="1295623" cy="368300"/>
          </a:xfrm>
          <a:prstGeom prst="rect">
            <a:avLst/>
          </a:prstGeom>
          <a:noFill/>
          <a:ln w="9525">
            <a:noFill/>
            <a:miter lim="800000"/>
            <a:headEnd/>
            <a:tailEnd/>
          </a:ln>
        </p:spPr>
        <p:txBody>
          <a:bodyPr wrap="square">
            <a:spAutoFit/>
          </a:bodyPr>
          <a:lstStyle/>
          <a:p>
            <a:r>
              <a:rPr lang="hu-HU" dirty="0">
                <a:solidFill>
                  <a:schemeClr val="bg1"/>
                </a:solidFill>
              </a:rPr>
              <a:t>22-23 ET</a:t>
            </a:r>
            <a:endParaRPr lang="de-DE" dirty="0">
              <a:solidFill>
                <a:schemeClr val="bg1"/>
              </a:solidFill>
            </a:endParaRPr>
          </a:p>
        </p:txBody>
      </p:sp>
      <p:sp>
        <p:nvSpPr>
          <p:cNvPr id="4" name="Szövegdoboz 3"/>
          <p:cNvSpPr txBox="1"/>
          <p:nvPr/>
        </p:nvSpPr>
        <p:spPr>
          <a:xfrm>
            <a:off x="3851920" y="332656"/>
            <a:ext cx="4824536" cy="523220"/>
          </a:xfrm>
          <a:prstGeom prst="rect">
            <a:avLst/>
          </a:prstGeom>
          <a:noFill/>
        </p:spPr>
        <p:txBody>
          <a:bodyPr wrap="square" rtlCol="0">
            <a:spAutoFit/>
          </a:bodyPr>
          <a:lstStyle/>
          <a:p>
            <a:r>
              <a:rPr lang="hu-HU" sz="1400" dirty="0">
                <a:solidFill>
                  <a:schemeClr val="bg1"/>
                </a:solidFill>
              </a:rPr>
              <a:t>10 </a:t>
            </a:r>
            <a:r>
              <a:rPr lang="hu-HU" sz="1400" dirty="0" err="1">
                <a:solidFill>
                  <a:schemeClr val="bg1"/>
                </a:solidFill>
              </a:rPr>
              <a:t>Somitenpaare</a:t>
            </a:r>
            <a:r>
              <a:rPr lang="hu-HU" sz="1400" dirty="0">
                <a:solidFill>
                  <a:schemeClr val="bg1"/>
                </a:solidFill>
              </a:rPr>
              <a:t>, </a:t>
            </a:r>
            <a:r>
              <a:rPr lang="hu-HU" sz="1400" dirty="0" err="1">
                <a:solidFill>
                  <a:schemeClr val="bg1"/>
                </a:solidFill>
              </a:rPr>
              <a:t>Neuralrohr</a:t>
            </a:r>
            <a:r>
              <a:rPr lang="hu-HU" sz="1400" dirty="0">
                <a:solidFill>
                  <a:schemeClr val="bg1"/>
                </a:solidFill>
              </a:rPr>
              <a:t> </a:t>
            </a:r>
            <a:r>
              <a:rPr lang="hu-HU" sz="1400" dirty="0" err="1">
                <a:solidFill>
                  <a:schemeClr val="bg1"/>
                </a:solidFill>
              </a:rPr>
              <a:t>zw</a:t>
            </a:r>
            <a:r>
              <a:rPr lang="hu-HU" sz="1400" dirty="0">
                <a:solidFill>
                  <a:schemeClr val="bg1"/>
                </a:solidFill>
              </a:rPr>
              <a:t>. </a:t>
            </a:r>
            <a:r>
              <a:rPr lang="hu-HU" sz="1400" dirty="0" err="1">
                <a:solidFill>
                  <a:schemeClr val="bg1"/>
                </a:solidFill>
              </a:rPr>
              <a:t>im</a:t>
            </a:r>
            <a:r>
              <a:rPr lang="hu-HU" sz="1400" dirty="0">
                <a:solidFill>
                  <a:schemeClr val="bg1"/>
                </a:solidFill>
              </a:rPr>
              <a:t> </a:t>
            </a:r>
            <a:r>
              <a:rPr lang="hu-HU" sz="1400" dirty="0" err="1">
                <a:solidFill>
                  <a:schemeClr val="bg1"/>
                </a:solidFill>
              </a:rPr>
              <a:t>mittleren</a:t>
            </a:r>
            <a:r>
              <a:rPr lang="hu-HU" sz="1400" dirty="0">
                <a:solidFill>
                  <a:schemeClr val="bg1"/>
                </a:solidFill>
              </a:rPr>
              <a:t> </a:t>
            </a:r>
            <a:r>
              <a:rPr lang="hu-HU" sz="1400" dirty="0" err="1">
                <a:solidFill>
                  <a:schemeClr val="bg1"/>
                </a:solidFill>
              </a:rPr>
              <a:t>Bereich</a:t>
            </a:r>
            <a:r>
              <a:rPr lang="hu-HU" sz="1400" dirty="0">
                <a:solidFill>
                  <a:schemeClr val="bg1"/>
                </a:solidFill>
              </a:rPr>
              <a:t> </a:t>
            </a:r>
            <a:r>
              <a:rPr lang="hu-HU" sz="1400" dirty="0" err="1">
                <a:solidFill>
                  <a:schemeClr val="bg1"/>
                </a:solidFill>
              </a:rPr>
              <a:t>geschlossen</a:t>
            </a:r>
            <a:endParaRPr lang="de-DE" sz="1400"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cstate="print"/>
          <a:srcRect/>
          <a:stretch>
            <a:fillRect/>
          </a:stretch>
        </p:blipFill>
        <p:spPr bwMode="auto">
          <a:xfrm>
            <a:off x="611188" y="0"/>
            <a:ext cx="4321175" cy="6811963"/>
          </a:xfrm>
          <a:prstGeom prst="rect">
            <a:avLst/>
          </a:prstGeom>
          <a:noFill/>
          <a:ln w="9525">
            <a:noFill/>
            <a:miter lim="800000"/>
            <a:headEnd/>
            <a:tailEnd/>
          </a:ln>
        </p:spPr>
      </p:pic>
      <p:sp>
        <p:nvSpPr>
          <p:cNvPr id="34818" name="Szövegdoboz 2"/>
          <p:cNvSpPr txBox="1">
            <a:spLocks noChangeArrowheads="1"/>
          </p:cNvSpPr>
          <p:nvPr/>
        </p:nvSpPr>
        <p:spPr bwMode="auto">
          <a:xfrm>
            <a:off x="5508625" y="5949950"/>
            <a:ext cx="1366838" cy="368300"/>
          </a:xfrm>
          <a:prstGeom prst="rect">
            <a:avLst/>
          </a:prstGeom>
          <a:noFill/>
          <a:ln w="9525">
            <a:noFill/>
            <a:miter lim="800000"/>
            <a:headEnd/>
            <a:tailEnd/>
          </a:ln>
        </p:spPr>
        <p:txBody>
          <a:bodyPr>
            <a:spAutoFit/>
          </a:bodyPr>
          <a:lstStyle/>
          <a:p>
            <a:r>
              <a:rPr lang="hu-HU"/>
              <a:t>24 ET</a:t>
            </a:r>
            <a:endParaRPr lang="de-DE"/>
          </a:p>
        </p:txBody>
      </p:sp>
      <p:sp>
        <p:nvSpPr>
          <p:cNvPr id="4" name="Szövegdoboz 2"/>
          <p:cNvSpPr txBox="1">
            <a:spLocks noChangeArrowheads="1"/>
          </p:cNvSpPr>
          <p:nvPr/>
        </p:nvSpPr>
        <p:spPr bwMode="auto">
          <a:xfrm>
            <a:off x="0" y="0"/>
            <a:ext cx="1295623" cy="368300"/>
          </a:xfrm>
          <a:prstGeom prst="rect">
            <a:avLst/>
          </a:prstGeom>
          <a:noFill/>
          <a:ln w="9525">
            <a:noFill/>
            <a:miter lim="800000"/>
            <a:headEnd/>
            <a:tailEnd/>
          </a:ln>
        </p:spPr>
        <p:txBody>
          <a:bodyPr wrap="square">
            <a:spAutoFit/>
          </a:bodyPr>
          <a:lstStyle/>
          <a:p>
            <a:r>
              <a:rPr lang="hu-HU" dirty="0">
                <a:solidFill>
                  <a:schemeClr val="bg1"/>
                </a:solidFill>
              </a:rPr>
              <a:t>24 ET</a:t>
            </a:r>
            <a:endParaRPr lang="de-DE" dirty="0">
              <a:solidFill>
                <a:schemeClr val="bg1"/>
              </a:solidFill>
            </a:endParaRPr>
          </a:p>
        </p:txBody>
      </p:sp>
      <p:sp>
        <p:nvSpPr>
          <p:cNvPr id="5" name="Szövegdoboz 4"/>
          <p:cNvSpPr txBox="1"/>
          <p:nvPr/>
        </p:nvSpPr>
        <p:spPr>
          <a:xfrm>
            <a:off x="4139952" y="188640"/>
            <a:ext cx="4824536" cy="523220"/>
          </a:xfrm>
          <a:prstGeom prst="rect">
            <a:avLst/>
          </a:prstGeom>
          <a:noFill/>
        </p:spPr>
        <p:txBody>
          <a:bodyPr wrap="square" rtlCol="0">
            <a:spAutoFit/>
          </a:bodyPr>
          <a:lstStyle/>
          <a:p>
            <a:r>
              <a:rPr lang="hu-HU" sz="1400" dirty="0">
                <a:solidFill>
                  <a:schemeClr val="bg1"/>
                </a:solidFill>
              </a:rPr>
              <a:t>14 </a:t>
            </a:r>
            <a:r>
              <a:rPr lang="hu-HU" sz="1400" dirty="0" err="1">
                <a:solidFill>
                  <a:schemeClr val="bg1"/>
                </a:solidFill>
              </a:rPr>
              <a:t>Somitenpaare</a:t>
            </a:r>
            <a:r>
              <a:rPr lang="hu-HU" sz="1400" dirty="0">
                <a:solidFill>
                  <a:schemeClr val="bg1"/>
                </a:solidFill>
              </a:rPr>
              <a:t>, </a:t>
            </a:r>
            <a:r>
              <a:rPr lang="hu-HU" sz="1400" dirty="0" err="1">
                <a:solidFill>
                  <a:schemeClr val="bg1"/>
                </a:solidFill>
              </a:rPr>
              <a:t>Neuroporus</a:t>
            </a:r>
            <a:r>
              <a:rPr lang="hu-HU" sz="1400" dirty="0">
                <a:solidFill>
                  <a:schemeClr val="bg1"/>
                </a:solidFill>
              </a:rPr>
              <a:t> </a:t>
            </a:r>
            <a:r>
              <a:rPr lang="hu-HU" sz="1400" dirty="0" err="1">
                <a:solidFill>
                  <a:schemeClr val="bg1"/>
                </a:solidFill>
              </a:rPr>
              <a:t>ant</a:t>
            </a:r>
            <a:r>
              <a:rPr lang="hu-HU" sz="1400" dirty="0">
                <a:solidFill>
                  <a:schemeClr val="bg1"/>
                </a:solidFill>
              </a:rPr>
              <a:t>. in </a:t>
            </a:r>
            <a:r>
              <a:rPr lang="hu-HU" sz="1400" dirty="0" err="1">
                <a:solidFill>
                  <a:schemeClr val="bg1"/>
                </a:solidFill>
              </a:rPr>
              <a:t>Schliessung</a:t>
            </a:r>
            <a:r>
              <a:rPr lang="hu-HU" sz="1400" dirty="0">
                <a:solidFill>
                  <a:schemeClr val="bg1"/>
                </a:solidFill>
              </a:rPr>
              <a:t>, </a:t>
            </a:r>
            <a:r>
              <a:rPr lang="hu-HU" sz="1400" dirty="0" err="1">
                <a:solidFill>
                  <a:schemeClr val="bg1"/>
                </a:solidFill>
              </a:rPr>
              <a:t>Neuropor</a:t>
            </a:r>
            <a:r>
              <a:rPr lang="hu-HU" sz="1400" dirty="0">
                <a:solidFill>
                  <a:schemeClr val="bg1"/>
                </a:solidFill>
              </a:rPr>
              <a:t>. post </a:t>
            </a:r>
            <a:r>
              <a:rPr lang="hu-HU" sz="1400" dirty="0" err="1">
                <a:solidFill>
                  <a:schemeClr val="bg1"/>
                </a:solidFill>
              </a:rPr>
              <a:t>offen</a:t>
            </a:r>
            <a:r>
              <a:rPr lang="hu-HU" sz="1400" dirty="0">
                <a:solidFill>
                  <a:schemeClr val="bg1"/>
                </a:solidFill>
              </a:rPr>
              <a:t>.</a:t>
            </a:r>
            <a:endParaRPr lang="de-DE" sz="1400"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Larsen g"/>
          <p:cNvPicPr>
            <a:picLocks noChangeAspect="1" noChangeArrowheads="1"/>
          </p:cNvPicPr>
          <p:nvPr/>
        </p:nvPicPr>
        <p:blipFill>
          <a:blip r:embed="rId3" cstate="print"/>
          <a:srcRect/>
          <a:stretch>
            <a:fillRect/>
          </a:stretch>
        </p:blipFill>
        <p:spPr bwMode="auto">
          <a:xfrm>
            <a:off x="0" y="0"/>
            <a:ext cx="5930900" cy="6858000"/>
          </a:xfrm>
          <a:prstGeom prst="rect">
            <a:avLst/>
          </a:prstGeom>
          <a:noFill/>
          <a:ln w="9525">
            <a:noFill/>
            <a:miter lim="800000"/>
            <a:headEnd/>
            <a:tailEnd/>
          </a:ln>
        </p:spPr>
      </p:pic>
      <p:sp>
        <p:nvSpPr>
          <p:cNvPr id="149507" name="Text Box 4"/>
          <p:cNvSpPr txBox="1">
            <a:spLocks noChangeArrowheads="1"/>
          </p:cNvSpPr>
          <p:nvPr/>
        </p:nvSpPr>
        <p:spPr bwMode="auto">
          <a:xfrm>
            <a:off x="6019800" y="0"/>
            <a:ext cx="3124200" cy="4968875"/>
          </a:xfrm>
          <a:prstGeom prst="rect">
            <a:avLst/>
          </a:prstGeom>
          <a:noFill/>
          <a:ln w="9525">
            <a:noFill/>
            <a:miter lim="800000"/>
            <a:headEnd/>
            <a:tailEnd/>
          </a:ln>
        </p:spPr>
        <p:txBody>
          <a:bodyPr>
            <a:spAutoFit/>
          </a:bodyPr>
          <a:lstStyle/>
          <a:p>
            <a:pPr>
              <a:spcBef>
                <a:spcPct val="50000"/>
              </a:spcBef>
            </a:pPr>
            <a:r>
              <a:rPr lang="hu-HU" sz="2000"/>
              <a:t>A. Menschliches Embryo zwischen 21. und 24/25. Tag. Schliessen des Neuralrohres beginnt im Occipital/Zervikalregion um 22. Tag. Vorderer Neuroporus schliesst um 24., caudaler um 26. Tag.</a:t>
            </a:r>
            <a:br>
              <a:rPr lang="hu-HU" sz="2000"/>
            </a:br>
            <a:endParaRPr lang="hu-HU" sz="2000"/>
          </a:p>
          <a:p>
            <a:pPr>
              <a:spcBef>
                <a:spcPct val="50000"/>
              </a:spcBef>
            </a:pPr>
            <a:r>
              <a:rPr lang="hu-HU" sz="2000"/>
              <a:t>B. Menschliches Embryo und seine Computerbild.</a:t>
            </a:r>
            <a:br>
              <a:rPr lang="hu-HU" sz="2000"/>
            </a:br>
            <a:endParaRPr lang="hu-HU" sz="2000"/>
          </a:p>
          <a:p>
            <a:pPr>
              <a:spcBef>
                <a:spcPct val="50000"/>
              </a:spcBef>
            </a:pPr>
            <a:r>
              <a:rPr lang="hu-HU" sz="2000"/>
              <a:t>C. Mausembryo (entspricht 22 Tag-altes menschliche Embryo.</a:t>
            </a:r>
            <a:endParaRPr lang="hu-HU"/>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611313"/>
            <a:ext cx="6812423" cy="3884612"/>
          </a:xfrm>
          <a:prstGeom prst="rect">
            <a:avLst/>
          </a:prstGeom>
        </p:spPr>
      </p:pic>
      <p:sp>
        <p:nvSpPr>
          <p:cNvPr id="118786" name="Text Box 3"/>
          <p:cNvSpPr txBox="1">
            <a:spLocks noChangeArrowheads="1"/>
          </p:cNvSpPr>
          <p:nvPr/>
        </p:nvSpPr>
        <p:spPr bwMode="auto">
          <a:xfrm>
            <a:off x="1881188" y="4343400"/>
            <a:ext cx="995362" cy="304800"/>
          </a:xfrm>
          <a:prstGeom prst="rect">
            <a:avLst/>
          </a:prstGeom>
          <a:noFill/>
          <a:ln w="9525">
            <a:noFill/>
            <a:miter lim="800000"/>
            <a:headEnd/>
            <a:tailEnd/>
          </a:ln>
        </p:spPr>
        <p:txBody>
          <a:bodyPr/>
          <a:lstStyle/>
          <a:p>
            <a:pPr algn="ctr" eaLnBrk="0" hangingPunct="0"/>
            <a:r>
              <a:rPr lang="hu-HU" b="1">
                <a:latin typeface="Arial" charset="0"/>
              </a:rPr>
              <a:t>Somit</a:t>
            </a:r>
          </a:p>
        </p:txBody>
      </p:sp>
      <p:sp>
        <p:nvSpPr>
          <p:cNvPr id="118787" name="Text Box 4"/>
          <p:cNvSpPr txBox="1">
            <a:spLocks noChangeArrowheads="1"/>
          </p:cNvSpPr>
          <p:nvPr/>
        </p:nvSpPr>
        <p:spPr bwMode="auto">
          <a:xfrm>
            <a:off x="2774950" y="5726113"/>
            <a:ext cx="2446338" cy="415925"/>
          </a:xfrm>
          <a:prstGeom prst="rect">
            <a:avLst/>
          </a:prstGeom>
          <a:noFill/>
          <a:ln w="9525">
            <a:noFill/>
            <a:miter lim="800000"/>
            <a:headEnd/>
            <a:tailEnd/>
          </a:ln>
        </p:spPr>
        <p:txBody>
          <a:bodyPr/>
          <a:lstStyle/>
          <a:p>
            <a:pPr algn="ctr" eaLnBrk="0" hangingPunct="0"/>
            <a:r>
              <a:rPr lang="hu-HU" b="1">
                <a:latin typeface="Arial" charset="0"/>
              </a:rPr>
              <a:t>Chorda dorsalis</a:t>
            </a:r>
          </a:p>
        </p:txBody>
      </p:sp>
      <p:sp>
        <p:nvSpPr>
          <p:cNvPr id="118788" name="Text Box 5"/>
          <p:cNvSpPr txBox="1">
            <a:spLocks noChangeArrowheads="1"/>
          </p:cNvSpPr>
          <p:nvPr/>
        </p:nvSpPr>
        <p:spPr bwMode="auto">
          <a:xfrm>
            <a:off x="6924675" y="1758950"/>
            <a:ext cx="1789113" cy="393700"/>
          </a:xfrm>
          <a:prstGeom prst="rect">
            <a:avLst/>
          </a:prstGeom>
          <a:noFill/>
          <a:ln w="9525">
            <a:noFill/>
            <a:miter lim="800000"/>
            <a:headEnd/>
            <a:tailEnd/>
          </a:ln>
        </p:spPr>
        <p:txBody>
          <a:bodyPr/>
          <a:lstStyle/>
          <a:p>
            <a:pPr algn="ctr" eaLnBrk="0" hangingPunct="0"/>
            <a:r>
              <a:rPr lang="hu-HU" b="1">
                <a:latin typeface="Arial" charset="0"/>
              </a:rPr>
              <a:t>Neuralleiste</a:t>
            </a:r>
          </a:p>
        </p:txBody>
      </p:sp>
      <p:sp>
        <p:nvSpPr>
          <p:cNvPr id="118789" name="Text Box 6"/>
          <p:cNvSpPr txBox="1">
            <a:spLocks noChangeArrowheads="1"/>
          </p:cNvSpPr>
          <p:nvPr/>
        </p:nvSpPr>
        <p:spPr bwMode="auto">
          <a:xfrm>
            <a:off x="7358063" y="2835275"/>
            <a:ext cx="1638300" cy="381000"/>
          </a:xfrm>
          <a:prstGeom prst="rect">
            <a:avLst/>
          </a:prstGeom>
          <a:noFill/>
          <a:ln w="9525">
            <a:noFill/>
            <a:miter lim="800000"/>
            <a:headEnd/>
            <a:tailEnd/>
          </a:ln>
        </p:spPr>
        <p:txBody>
          <a:bodyPr/>
          <a:lstStyle/>
          <a:p>
            <a:pPr algn="ctr" eaLnBrk="0" hangingPunct="0"/>
            <a:r>
              <a:rPr lang="hu-HU" b="1">
                <a:latin typeface="Arial" charset="0"/>
              </a:rPr>
              <a:t>Oberflächen-ektoderm</a:t>
            </a:r>
          </a:p>
        </p:txBody>
      </p:sp>
      <p:sp>
        <p:nvSpPr>
          <p:cNvPr id="118790" name="Text Box 7"/>
          <p:cNvSpPr txBox="1">
            <a:spLocks noChangeArrowheads="1"/>
          </p:cNvSpPr>
          <p:nvPr/>
        </p:nvSpPr>
        <p:spPr bwMode="auto">
          <a:xfrm>
            <a:off x="3465513" y="2417763"/>
            <a:ext cx="1992312" cy="368300"/>
          </a:xfrm>
          <a:prstGeom prst="rect">
            <a:avLst/>
          </a:prstGeom>
          <a:noFill/>
          <a:ln w="9525">
            <a:noFill/>
            <a:miter lim="800000"/>
            <a:headEnd/>
            <a:tailEnd/>
          </a:ln>
        </p:spPr>
        <p:txBody>
          <a:bodyPr/>
          <a:lstStyle/>
          <a:p>
            <a:pPr algn="ctr" eaLnBrk="0" hangingPunct="0"/>
            <a:r>
              <a:rPr lang="hu-HU" b="1">
                <a:latin typeface="Arial" charset="0"/>
              </a:rPr>
              <a:t>Neuroektoderm</a:t>
            </a:r>
          </a:p>
        </p:txBody>
      </p:sp>
      <p:sp>
        <p:nvSpPr>
          <p:cNvPr id="118791" name="Text Box 8"/>
          <p:cNvSpPr txBox="1">
            <a:spLocks noChangeArrowheads="1"/>
          </p:cNvSpPr>
          <p:nvPr/>
        </p:nvSpPr>
        <p:spPr bwMode="auto">
          <a:xfrm>
            <a:off x="3956050" y="1695450"/>
            <a:ext cx="1590675" cy="368300"/>
          </a:xfrm>
          <a:prstGeom prst="rect">
            <a:avLst/>
          </a:prstGeom>
          <a:noFill/>
          <a:ln w="9525">
            <a:noFill/>
            <a:miter lim="800000"/>
            <a:headEnd/>
            <a:tailEnd/>
          </a:ln>
        </p:spPr>
        <p:txBody>
          <a:bodyPr/>
          <a:lstStyle/>
          <a:p>
            <a:pPr algn="ctr" eaLnBrk="0" hangingPunct="0"/>
            <a:r>
              <a:rPr lang="hu-HU" b="1">
                <a:latin typeface="Arial" charset="0"/>
              </a:rPr>
              <a:t>Neuralfalte</a:t>
            </a:r>
          </a:p>
        </p:txBody>
      </p:sp>
      <p:sp>
        <p:nvSpPr>
          <p:cNvPr id="118792" name="Line 9"/>
          <p:cNvSpPr>
            <a:spLocks noChangeShapeType="1"/>
          </p:cNvSpPr>
          <p:nvPr/>
        </p:nvSpPr>
        <p:spPr bwMode="auto">
          <a:xfrm flipH="1" flipV="1">
            <a:off x="4605338" y="5003800"/>
            <a:ext cx="1587" cy="763588"/>
          </a:xfrm>
          <a:prstGeom prst="line">
            <a:avLst/>
          </a:prstGeom>
          <a:noFill/>
          <a:ln w="9525">
            <a:solidFill>
              <a:srgbClr val="000000"/>
            </a:solidFill>
            <a:round/>
            <a:headEnd/>
            <a:tailEnd type="triangle" w="med" len="med"/>
          </a:ln>
        </p:spPr>
        <p:txBody>
          <a:bodyPr/>
          <a:lstStyle/>
          <a:p>
            <a:endParaRPr lang="hu-HU"/>
          </a:p>
        </p:txBody>
      </p:sp>
      <p:sp>
        <p:nvSpPr>
          <p:cNvPr id="118793" name="Line 10"/>
          <p:cNvSpPr>
            <a:spLocks noChangeShapeType="1"/>
          </p:cNvSpPr>
          <p:nvPr/>
        </p:nvSpPr>
        <p:spPr bwMode="auto">
          <a:xfrm flipH="1">
            <a:off x="6881813" y="2506663"/>
            <a:ext cx="622300" cy="25400"/>
          </a:xfrm>
          <a:prstGeom prst="line">
            <a:avLst/>
          </a:prstGeom>
          <a:noFill/>
          <a:ln w="9525">
            <a:solidFill>
              <a:srgbClr val="000000"/>
            </a:solidFill>
            <a:round/>
            <a:headEnd/>
            <a:tailEnd type="triangle" w="med" len="med"/>
          </a:ln>
        </p:spPr>
        <p:txBody>
          <a:bodyPr/>
          <a:lstStyle/>
          <a:p>
            <a:endParaRPr lang="hu-HU"/>
          </a:p>
        </p:txBody>
      </p:sp>
      <p:sp>
        <p:nvSpPr>
          <p:cNvPr id="118794" name="Line 11"/>
          <p:cNvSpPr>
            <a:spLocks noChangeShapeType="1"/>
          </p:cNvSpPr>
          <p:nvPr/>
        </p:nvSpPr>
        <p:spPr bwMode="auto">
          <a:xfrm flipH="1">
            <a:off x="2857500" y="1908175"/>
            <a:ext cx="1223963" cy="233363"/>
          </a:xfrm>
          <a:prstGeom prst="line">
            <a:avLst/>
          </a:prstGeom>
          <a:noFill/>
          <a:ln w="9525">
            <a:solidFill>
              <a:srgbClr val="000000"/>
            </a:solidFill>
            <a:round/>
            <a:headEnd/>
            <a:tailEnd type="triangle" w="med" len="med"/>
          </a:ln>
        </p:spPr>
        <p:txBody>
          <a:bodyPr/>
          <a:lstStyle/>
          <a:p>
            <a:endParaRPr lang="hu-HU"/>
          </a:p>
        </p:txBody>
      </p:sp>
      <p:sp>
        <p:nvSpPr>
          <p:cNvPr id="118795" name="Line 12"/>
          <p:cNvSpPr>
            <a:spLocks noChangeShapeType="1"/>
          </p:cNvSpPr>
          <p:nvPr/>
        </p:nvSpPr>
        <p:spPr bwMode="auto">
          <a:xfrm flipH="1" flipV="1">
            <a:off x="4622800" y="4202113"/>
            <a:ext cx="1495425" cy="1368425"/>
          </a:xfrm>
          <a:prstGeom prst="line">
            <a:avLst/>
          </a:prstGeom>
          <a:noFill/>
          <a:ln w="9525">
            <a:solidFill>
              <a:srgbClr val="000000"/>
            </a:solidFill>
            <a:round/>
            <a:headEnd/>
            <a:tailEnd type="triangle" w="med" len="med"/>
          </a:ln>
        </p:spPr>
        <p:txBody>
          <a:bodyPr/>
          <a:lstStyle/>
          <a:p>
            <a:endParaRPr lang="hu-HU"/>
          </a:p>
        </p:txBody>
      </p:sp>
      <p:sp>
        <p:nvSpPr>
          <p:cNvPr id="118796" name="Line 13"/>
          <p:cNvSpPr>
            <a:spLocks noChangeShapeType="1"/>
          </p:cNvSpPr>
          <p:nvPr/>
        </p:nvSpPr>
        <p:spPr bwMode="auto">
          <a:xfrm>
            <a:off x="4579938" y="2757488"/>
            <a:ext cx="890587" cy="1003300"/>
          </a:xfrm>
          <a:prstGeom prst="line">
            <a:avLst/>
          </a:prstGeom>
          <a:noFill/>
          <a:ln w="9525">
            <a:solidFill>
              <a:srgbClr val="000000"/>
            </a:solidFill>
            <a:round/>
            <a:headEnd/>
            <a:tailEnd type="triangle" w="med" len="med"/>
          </a:ln>
        </p:spPr>
        <p:txBody>
          <a:bodyPr/>
          <a:lstStyle/>
          <a:p>
            <a:endParaRPr lang="hu-HU"/>
          </a:p>
        </p:txBody>
      </p:sp>
      <p:sp>
        <p:nvSpPr>
          <p:cNvPr id="118797" name="Line 14"/>
          <p:cNvSpPr>
            <a:spLocks noChangeShapeType="1"/>
          </p:cNvSpPr>
          <p:nvPr/>
        </p:nvSpPr>
        <p:spPr bwMode="auto">
          <a:xfrm flipH="1">
            <a:off x="6529388" y="1938338"/>
            <a:ext cx="584200" cy="215900"/>
          </a:xfrm>
          <a:prstGeom prst="line">
            <a:avLst/>
          </a:prstGeom>
          <a:noFill/>
          <a:ln w="9525">
            <a:solidFill>
              <a:srgbClr val="000000"/>
            </a:solidFill>
            <a:round/>
            <a:headEnd/>
            <a:tailEnd type="triangle" w="med" len="med"/>
          </a:ln>
        </p:spPr>
        <p:txBody>
          <a:bodyPr/>
          <a:lstStyle/>
          <a:p>
            <a:endParaRPr lang="hu-HU"/>
          </a:p>
        </p:txBody>
      </p:sp>
      <p:sp>
        <p:nvSpPr>
          <p:cNvPr id="118798" name="Text Box 15"/>
          <p:cNvSpPr txBox="1">
            <a:spLocks noChangeArrowheads="1"/>
          </p:cNvSpPr>
          <p:nvPr/>
        </p:nvSpPr>
        <p:spPr bwMode="auto">
          <a:xfrm>
            <a:off x="7356475" y="2317750"/>
            <a:ext cx="1355725" cy="317500"/>
          </a:xfrm>
          <a:prstGeom prst="rect">
            <a:avLst/>
          </a:prstGeom>
          <a:noFill/>
          <a:ln w="9525">
            <a:noFill/>
            <a:miter lim="800000"/>
            <a:headEnd/>
            <a:tailEnd/>
          </a:ln>
        </p:spPr>
        <p:txBody>
          <a:bodyPr/>
          <a:lstStyle/>
          <a:p>
            <a:pPr algn="ctr" eaLnBrk="0" hangingPunct="0"/>
            <a:r>
              <a:rPr lang="hu-HU" b="1">
                <a:latin typeface="Arial" charset="0"/>
              </a:rPr>
              <a:t>Plakode</a:t>
            </a:r>
          </a:p>
        </p:txBody>
      </p:sp>
      <p:sp>
        <p:nvSpPr>
          <p:cNvPr id="111632" name="Text Box 16"/>
          <p:cNvSpPr txBox="1">
            <a:spLocks noChangeArrowheads="1"/>
          </p:cNvSpPr>
          <p:nvPr/>
        </p:nvSpPr>
        <p:spPr bwMode="auto">
          <a:xfrm>
            <a:off x="123629" y="139480"/>
            <a:ext cx="4203700" cy="457200"/>
          </a:xfrm>
          <a:prstGeom prst="rect">
            <a:avLst/>
          </a:prstGeom>
          <a:noFill/>
          <a:ln w="9525">
            <a:noFill/>
            <a:miter lim="800000"/>
            <a:headEnd/>
            <a:tailEnd/>
          </a:ln>
          <a:effectLst/>
        </p:spPr>
        <p:txBody>
          <a:bodyPr>
            <a:spAutoFit/>
          </a:bodyPr>
          <a:lstStyle/>
          <a:p>
            <a:pPr algn="ctr" eaLnBrk="0" hangingPunct="0">
              <a:spcBef>
                <a:spcPct val="50000"/>
              </a:spcBef>
              <a:defRPr/>
            </a:pPr>
            <a:r>
              <a:rPr lang="hu-HU" sz="2400" b="1" dirty="0" err="1">
                <a:latin typeface="+mn-lt"/>
              </a:rPr>
              <a:t>Schließen</a:t>
            </a:r>
            <a:r>
              <a:rPr lang="hu-HU" sz="2400" b="1" dirty="0">
                <a:latin typeface="+mn-lt"/>
              </a:rPr>
              <a:t> des </a:t>
            </a:r>
            <a:r>
              <a:rPr lang="hu-HU" sz="2400" b="1" dirty="0" err="1">
                <a:latin typeface="+mn-lt"/>
              </a:rPr>
              <a:t>Neuralrohrs</a:t>
            </a:r>
            <a:endParaRPr lang="hu-HU" sz="2400" b="1" dirty="0">
              <a:latin typeface="+mn-lt"/>
            </a:endParaRPr>
          </a:p>
        </p:txBody>
      </p:sp>
      <p:sp>
        <p:nvSpPr>
          <p:cNvPr id="118801" name="Text Box 18"/>
          <p:cNvSpPr txBox="1">
            <a:spLocks noChangeArrowheads="1"/>
          </p:cNvSpPr>
          <p:nvPr/>
        </p:nvSpPr>
        <p:spPr bwMode="auto">
          <a:xfrm>
            <a:off x="5489575" y="5292725"/>
            <a:ext cx="2298700" cy="604838"/>
          </a:xfrm>
          <a:prstGeom prst="rect">
            <a:avLst/>
          </a:prstGeom>
          <a:noFill/>
          <a:ln w="9525">
            <a:noFill/>
            <a:miter lim="800000"/>
            <a:headEnd/>
            <a:tailEnd/>
          </a:ln>
        </p:spPr>
        <p:txBody>
          <a:bodyPr/>
          <a:lstStyle/>
          <a:p>
            <a:pPr algn="ctr" eaLnBrk="0" hangingPunct="0"/>
            <a:r>
              <a:rPr lang="hu-HU" b="1" i="1" dirty="0" err="1">
                <a:latin typeface="Arial" charset="0"/>
              </a:rPr>
              <a:t>mittlere</a:t>
            </a:r>
            <a:r>
              <a:rPr lang="hu-HU" b="1" i="1" dirty="0">
                <a:latin typeface="Arial" charset="0"/>
              </a:rPr>
              <a:t> </a:t>
            </a:r>
            <a:r>
              <a:rPr lang="hu-HU" b="1" i="1" dirty="0" err="1">
                <a:latin typeface="Arial" charset="0"/>
              </a:rPr>
              <a:t>Scharnierpunkte</a:t>
            </a:r>
            <a:r>
              <a:rPr lang="hu-HU" b="1" i="1" dirty="0">
                <a:latin typeface="Arial" charset="0"/>
              </a:rPr>
              <a:t>, MHP</a:t>
            </a:r>
          </a:p>
        </p:txBody>
      </p:sp>
      <p:sp>
        <p:nvSpPr>
          <p:cNvPr id="118803" name="Text Box 20"/>
          <p:cNvSpPr txBox="1">
            <a:spLocks noChangeArrowheads="1"/>
          </p:cNvSpPr>
          <p:nvPr/>
        </p:nvSpPr>
        <p:spPr bwMode="auto">
          <a:xfrm>
            <a:off x="30003" y="6011863"/>
            <a:ext cx="4604703" cy="631825"/>
          </a:xfrm>
          <a:prstGeom prst="rect">
            <a:avLst/>
          </a:prstGeom>
          <a:noFill/>
          <a:ln w="9525">
            <a:noFill/>
            <a:miter lim="800000"/>
            <a:headEnd/>
            <a:tailEnd/>
          </a:ln>
        </p:spPr>
        <p:txBody>
          <a:bodyPr/>
          <a:lstStyle/>
          <a:p>
            <a:pPr algn="ctr" eaLnBrk="0" hangingPunct="0"/>
            <a:r>
              <a:rPr lang="hu-HU" b="1" i="1" dirty="0" err="1">
                <a:solidFill>
                  <a:srgbClr val="CC3300"/>
                </a:solidFill>
                <a:latin typeface="Arial" charset="0"/>
              </a:rPr>
              <a:t>keilförmige</a:t>
            </a:r>
            <a:r>
              <a:rPr lang="hu-HU" b="1" i="1" dirty="0">
                <a:solidFill>
                  <a:srgbClr val="CC3300"/>
                </a:solidFill>
                <a:latin typeface="Arial" charset="0"/>
              </a:rPr>
              <a:t> </a:t>
            </a:r>
            <a:r>
              <a:rPr lang="hu-HU" b="1" i="1" dirty="0" err="1">
                <a:solidFill>
                  <a:srgbClr val="CC3300"/>
                </a:solidFill>
                <a:latin typeface="Arial" charset="0"/>
              </a:rPr>
              <a:t>Zellen</a:t>
            </a:r>
            <a:endParaRPr lang="hu-HU" b="1" i="1" dirty="0">
              <a:solidFill>
                <a:srgbClr val="CC3300"/>
              </a:solidFill>
              <a:latin typeface="Arial" charset="0"/>
            </a:endParaRPr>
          </a:p>
          <a:p>
            <a:pPr algn="ctr" eaLnBrk="0" hangingPunct="0"/>
            <a:r>
              <a:rPr lang="hu-HU" b="1" i="1" dirty="0">
                <a:solidFill>
                  <a:srgbClr val="CC3300"/>
                </a:solidFill>
                <a:latin typeface="Arial" charset="0"/>
              </a:rPr>
              <a:t>der </a:t>
            </a:r>
            <a:r>
              <a:rPr lang="hu-HU" b="1" i="1" dirty="0" err="1">
                <a:solidFill>
                  <a:srgbClr val="CC3300"/>
                </a:solidFill>
                <a:latin typeface="Arial" charset="0"/>
              </a:rPr>
              <a:t>Scharnierpunkte</a:t>
            </a:r>
            <a:r>
              <a:rPr lang="hu-HU" b="1" i="1" dirty="0">
                <a:solidFill>
                  <a:srgbClr val="CC3300"/>
                </a:solidFill>
                <a:latin typeface="Arial" charset="0"/>
              </a:rPr>
              <a:t> </a:t>
            </a:r>
            <a:r>
              <a:rPr lang="hu-HU" b="1" i="1" dirty="0" err="1">
                <a:solidFill>
                  <a:srgbClr val="CC3300"/>
                </a:solidFill>
                <a:latin typeface="Arial" charset="0"/>
              </a:rPr>
              <a:t>biegen</a:t>
            </a:r>
            <a:r>
              <a:rPr lang="hu-HU" b="1" i="1" dirty="0">
                <a:solidFill>
                  <a:srgbClr val="CC3300"/>
                </a:solidFill>
                <a:latin typeface="Arial" charset="0"/>
              </a:rPr>
              <a:t> </a:t>
            </a:r>
            <a:r>
              <a:rPr lang="hu-HU" b="1" i="1" dirty="0" err="1">
                <a:solidFill>
                  <a:srgbClr val="CC3300"/>
                </a:solidFill>
                <a:latin typeface="Arial" charset="0"/>
              </a:rPr>
              <a:t>das</a:t>
            </a:r>
            <a:r>
              <a:rPr lang="hu-HU" b="1" i="1" dirty="0">
                <a:solidFill>
                  <a:srgbClr val="CC3300"/>
                </a:solidFill>
                <a:latin typeface="Arial" charset="0"/>
              </a:rPr>
              <a:t> </a:t>
            </a:r>
            <a:r>
              <a:rPr lang="hu-HU" b="1" i="1" dirty="0" err="1">
                <a:solidFill>
                  <a:srgbClr val="CC3300"/>
                </a:solidFill>
                <a:latin typeface="Arial" charset="0"/>
              </a:rPr>
              <a:t>Epithel</a:t>
            </a:r>
            <a:endParaRPr lang="hu-HU" b="1" i="1" dirty="0">
              <a:solidFill>
                <a:srgbClr val="CC3300"/>
              </a:solidFill>
              <a:latin typeface="Arial" charset="0"/>
            </a:endParaRPr>
          </a:p>
        </p:txBody>
      </p:sp>
      <p:sp>
        <p:nvSpPr>
          <p:cNvPr id="118807" name="AutoShape 24"/>
          <p:cNvSpPr>
            <a:spLocks noChangeArrowheads="1"/>
          </p:cNvSpPr>
          <p:nvPr/>
        </p:nvSpPr>
        <p:spPr bwMode="auto">
          <a:xfrm flipV="1">
            <a:off x="738275" y="5292725"/>
            <a:ext cx="638175" cy="993775"/>
          </a:xfrm>
          <a:prstGeom prst="triangle">
            <a:avLst>
              <a:gd name="adj" fmla="val 50000"/>
            </a:avLst>
          </a:prstGeom>
          <a:solidFill>
            <a:srgbClr val="FF0405"/>
          </a:solidFill>
          <a:ln w="9525">
            <a:solidFill>
              <a:schemeClr val="tx1"/>
            </a:solidFill>
            <a:miter lim="800000"/>
            <a:headEnd/>
            <a:tailEnd/>
          </a:ln>
        </p:spPr>
        <p:txBody>
          <a:bodyPr wrap="none" anchor="ctr"/>
          <a:lstStyle/>
          <a:p>
            <a:endParaRPr lang="de-DE"/>
          </a:p>
        </p:txBody>
      </p:sp>
      <p:sp>
        <p:nvSpPr>
          <p:cNvPr id="24" name="Line 14"/>
          <p:cNvSpPr>
            <a:spLocks noChangeShapeType="1"/>
          </p:cNvSpPr>
          <p:nvPr/>
        </p:nvSpPr>
        <p:spPr bwMode="auto">
          <a:xfrm>
            <a:off x="1861184" y="1522386"/>
            <a:ext cx="1294766" cy="1307319"/>
          </a:xfrm>
          <a:prstGeom prst="line">
            <a:avLst/>
          </a:prstGeom>
          <a:noFill/>
          <a:ln w="9525">
            <a:solidFill>
              <a:srgbClr val="000000"/>
            </a:solidFill>
            <a:round/>
            <a:headEnd/>
            <a:tailEnd type="triangle" w="med" len="med"/>
          </a:ln>
        </p:spPr>
        <p:txBody>
          <a:bodyPr/>
          <a:lstStyle/>
          <a:p>
            <a:endParaRPr lang="hu-HU"/>
          </a:p>
        </p:txBody>
      </p:sp>
      <p:sp>
        <p:nvSpPr>
          <p:cNvPr id="26" name="Text Box 18"/>
          <p:cNvSpPr txBox="1">
            <a:spLocks noChangeArrowheads="1"/>
          </p:cNvSpPr>
          <p:nvPr/>
        </p:nvSpPr>
        <p:spPr bwMode="auto">
          <a:xfrm>
            <a:off x="-69164" y="860301"/>
            <a:ext cx="3600400" cy="506511"/>
          </a:xfrm>
          <a:prstGeom prst="rect">
            <a:avLst/>
          </a:prstGeom>
          <a:noFill/>
          <a:ln w="9525">
            <a:noFill/>
            <a:miter lim="800000"/>
            <a:headEnd/>
            <a:tailEnd/>
          </a:ln>
        </p:spPr>
        <p:txBody>
          <a:bodyPr/>
          <a:lstStyle/>
          <a:p>
            <a:pPr algn="ctr" eaLnBrk="0" hangingPunct="0"/>
            <a:r>
              <a:rPr lang="hu-HU" b="1" i="1" dirty="0">
                <a:latin typeface="Arial" charset="0"/>
              </a:rPr>
              <a:t>DLHP</a:t>
            </a:r>
          </a:p>
          <a:p>
            <a:pPr algn="ctr" eaLnBrk="0" hangingPunct="0"/>
            <a:r>
              <a:rPr lang="hu-HU" b="1" i="1" dirty="0" err="1">
                <a:latin typeface="Arial" charset="0"/>
              </a:rPr>
              <a:t>laterale</a:t>
            </a:r>
            <a:r>
              <a:rPr lang="hu-HU" b="1" i="1" dirty="0">
                <a:latin typeface="Arial" charset="0"/>
              </a:rPr>
              <a:t> </a:t>
            </a:r>
            <a:r>
              <a:rPr lang="hu-HU" b="1" i="1" dirty="0" err="1">
                <a:latin typeface="Arial" charset="0"/>
              </a:rPr>
              <a:t>Scharnierpunkte</a:t>
            </a:r>
            <a:endParaRPr lang="hu-HU" b="1" i="1" dirty="0">
              <a:latin typeface="Arial" charset="0"/>
            </a:endParaRPr>
          </a:p>
          <a:p>
            <a:pPr algn="ctr" eaLnBrk="0" hangingPunct="0"/>
            <a:endParaRPr lang="hu-HU" b="1" i="1" dirty="0">
              <a:latin typeface="Arial" charset="0"/>
            </a:endParaRPr>
          </a:p>
        </p:txBody>
      </p:sp>
    </p:spTree>
    <p:extLst>
      <p:ext uri="{BB962C8B-B14F-4D97-AF65-F5344CB8AC3E}">
        <p14:creationId xmlns:p14="http://schemas.microsoft.com/office/powerpoint/2010/main" val="171903897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5760640" cy="6850020"/>
          </a:xfrm>
          <a:prstGeom prst="rect">
            <a:avLst/>
          </a:prstGeom>
        </p:spPr>
      </p:pic>
      <p:sp>
        <p:nvSpPr>
          <p:cNvPr id="3" name="Szövegdoboz 2"/>
          <p:cNvSpPr txBox="1"/>
          <p:nvPr/>
        </p:nvSpPr>
        <p:spPr>
          <a:xfrm>
            <a:off x="6516216" y="476672"/>
            <a:ext cx="2376264" cy="3693319"/>
          </a:xfrm>
          <a:prstGeom prst="rect">
            <a:avLst/>
          </a:prstGeom>
          <a:noFill/>
        </p:spPr>
        <p:txBody>
          <a:bodyPr wrap="square" rtlCol="0">
            <a:spAutoFit/>
          </a:bodyPr>
          <a:lstStyle/>
          <a:p>
            <a:r>
              <a:rPr lang="hu-HU" dirty="0" err="1"/>
              <a:t>Physische</a:t>
            </a:r>
            <a:r>
              <a:rPr lang="hu-HU" dirty="0"/>
              <a:t> </a:t>
            </a:r>
            <a:r>
              <a:rPr lang="hu-HU" dirty="0" err="1"/>
              <a:t>Kräfte</a:t>
            </a:r>
            <a:r>
              <a:rPr lang="hu-HU" dirty="0"/>
              <a:t> sind </a:t>
            </a:r>
            <a:r>
              <a:rPr lang="hu-HU" dirty="0" err="1"/>
              <a:t>für</a:t>
            </a:r>
            <a:r>
              <a:rPr lang="hu-HU" dirty="0"/>
              <a:t> </a:t>
            </a:r>
            <a:r>
              <a:rPr lang="hu-HU" dirty="0" err="1"/>
              <a:t>die</a:t>
            </a:r>
            <a:r>
              <a:rPr lang="hu-HU" dirty="0"/>
              <a:t> </a:t>
            </a:r>
            <a:r>
              <a:rPr lang="hu-HU" dirty="0" err="1"/>
              <a:t>Beugung</a:t>
            </a:r>
            <a:r>
              <a:rPr lang="hu-HU" dirty="0"/>
              <a:t> </a:t>
            </a:r>
            <a:r>
              <a:rPr lang="hu-HU" dirty="0" err="1"/>
              <a:t>entlag</a:t>
            </a:r>
            <a:r>
              <a:rPr lang="hu-HU" dirty="0"/>
              <a:t> der MHP </a:t>
            </a:r>
            <a:r>
              <a:rPr lang="hu-HU" dirty="0" err="1"/>
              <a:t>oder</a:t>
            </a:r>
            <a:r>
              <a:rPr lang="hu-HU" dirty="0"/>
              <a:t> DLHP </a:t>
            </a:r>
            <a:r>
              <a:rPr lang="hu-HU" dirty="0" err="1"/>
              <a:t>Kante</a:t>
            </a:r>
            <a:r>
              <a:rPr lang="hu-HU" dirty="0"/>
              <a:t>:</a:t>
            </a:r>
          </a:p>
          <a:p>
            <a:pPr marL="342900" indent="-342900">
              <a:buAutoNum type="arabicPeriod"/>
            </a:pPr>
            <a:r>
              <a:rPr lang="hu-HU" dirty="0" err="1"/>
              <a:t>Apikale</a:t>
            </a:r>
            <a:r>
              <a:rPr lang="hu-HU" dirty="0"/>
              <a:t> </a:t>
            </a:r>
            <a:r>
              <a:rPr lang="hu-HU" dirty="0" err="1"/>
              <a:t>Konstriktion</a:t>
            </a:r>
            <a:r>
              <a:rPr lang="hu-HU" dirty="0"/>
              <a:t> der Aktin-</a:t>
            </a:r>
            <a:r>
              <a:rPr lang="hu-HU" dirty="0" err="1"/>
              <a:t>Myosin</a:t>
            </a:r>
            <a:r>
              <a:rPr lang="hu-HU" dirty="0"/>
              <a:t> Komplexe</a:t>
            </a:r>
          </a:p>
          <a:p>
            <a:pPr marL="342900" indent="-342900">
              <a:buAutoNum type="arabicPeriod"/>
            </a:pPr>
            <a:r>
              <a:rPr lang="hu-HU" dirty="0" err="1"/>
              <a:t>basale</a:t>
            </a:r>
            <a:r>
              <a:rPr lang="hu-HU" dirty="0"/>
              <a:t> </a:t>
            </a:r>
            <a:r>
              <a:rPr lang="hu-HU" dirty="0" err="1"/>
              <a:t>Verlagerng</a:t>
            </a:r>
            <a:r>
              <a:rPr lang="hu-HU" dirty="0"/>
              <a:t> der </a:t>
            </a:r>
            <a:r>
              <a:rPr lang="hu-HU" dirty="0" err="1"/>
              <a:t>Zellkerne</a:t>
            </a:r>
            <a:endParaRPr lang="hu-HU" dirty="0"/>
          </a:p>
          <a:p>
            <a:pPr marL="342900" indent="-342900">
              <a:buAutoNum type="arabicPeriod"/>
            </a:pPr>
            <a:r>
              <a:rPr lang="hu-HU" dirty="0" err="1"/>
              <a:t>Erhöhte</a:t>
            </a:r>
            <a:r>
              <a:rPr lang="hu-HU" dirty="0"/>
              <a:t> </a:t>
            </a:r>
            <a:r>
              <a:rPr lang="hu-HU" dirty="0" err="1"/>
              <a:t>mitotische</a:t>
            </a:r>
            <a:r>
              <a:rPr lang="hu-HU" dirty="0"/>
              <a:t> </a:t>
            </a:r>
            <a:r>
              <a:rPr lang="hu-HU" dirty="0" err="1"/>
              <a:t>Rate</a:t>
            </a:r>
            <a:r>
              <a:rPr lang="hu-HU" dirty="0"/>
              <a:t> in DHLP</a:t>
            </a:r>
            <a:endParaRPr lang="de-DE" dirty="0"/>
          </a:p>
        </p:txBody>
      </p:sp>
    </p:spTree>
    <p:extLst>
      <p:ext uri="{BB962C8B-B14F-4D97-AF65-F5344CB8AC3E}">
        <p14:creationId xmlns:p14="http://schemas.microsoft.com/office/powerpoint/2010/main" val="3164490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hu-HU" dirty="0"/>
              <a:t>Neurale </a:t>
            </a:r>
            <a:r>
              <a:rPr lang="hu-HU" dirty="0" err="1"/>
              <a:t>Induktion</a:t>
            </a:r>
            <a:endParaRPr lang="hu-HU" dirty="0"/>
          </a:p>
        </p:txBody>
      </p:sp>
      <p:sp>
        <p:nvSpPr>
          <p:cNvPr id="74755" name="Rectangle 3"/>
          <p:cNvSpPr>
            <a:spLocks noGrp="1" noChangeArrowheads="1"/>
          </p:cNvSpPr>
          <p:nvPr>
            <p:ph type="body" idx="1"/>
          </p:nvPr>
        </p:nvSpPr>
        <p:spPr/>
        <p:txBody>
          <a:bodyPr/>
          <a:lstStyle/>
          <a:p>
            <a:pPr>
              <a:lnSpc>
                <a:spcPct val="80000"/>
              </a:lnSpc>
            </a:pPr>
            <a:endParaRPr lang="hu-HU" sz="1800" dirty="0"/>
          </a:p>
          <a:p>
            <a:pPr>
              <a:lnSpc>
                <a:spcPct val="80000"/>
              </a:lnSpc>
            </a:pPr>
            <a:r>
              <a:rPr lang="hu-HU" sz="1800" dirty="0" err="1"/>
              <a:t>Entwicklung</a:t>
            </a:r>
            <a:r>
              <a:rPr lang="hu-HU" sz="1800" dirty="0"/>
              <a:t> der </a:t>
            </a:r>
            <a:r>
              <a:rPr lang="hu-HU" sz="1800" dirty="0" err="1"/>
              <a:t>Anlage</a:t>
            </a:r>
            <a:r>
              <a:rPr lang="hu-HU" sz="1800" dirty="0"/>
              <a:t> (</a:t>
            </a:r>
            <a:r>
              <a:rPr lang="hu-HU" sz="1800" b="1" dirty="0" err="1"/>
              <a:t>Neuralplatte</a:t>
            </a:r>
            <a:r>
              <a:rPr lang="hu-HU" sz="1800" dirty="0"/>
              <a:t>) </a:t>
            </a:r>
            <a:r>
              <a:rPr lang="hu-HU" sz="1800" dirty="0" err="1"/>
              <a:t>des</a:t>
            </a:r>
            <a:r>
              <a:rPr lang="hu-HU" sz="1800" dirty="0"/>
              <a:t> </a:t>
            </a:r>
            <a:r>
              <a:rPr lang="hu-HU" sz="1800" dirty="0" err="1"/>
              <a:t>Nervensystems</a:t>
            </a:r>
            <a:r>
              <a:rPr lang="hu-HU" sz="1800" dirty="0"/>
              <a:t> </a:t>
            </a:r>
            <a:r>
              <a:rPr lang="hu-HU" sz="1800" dirty="0" err="1"/>
              <a:t>aus</a:t>
            </a:r>
            <a:r>
              <a:rPr lang="hu-HU" sz="1800" dirty="0"/>
              <a:t> </a:t>
            </a:r>
            <a:r>
              <a:rPr lang="hu-HU" sz="1800" dirty="0" err="1"/>
              <a:t>dem</a:t>
            </a:r>
            <a:r>
              <a:rPr lang="hu-HU" sz="1800" dirty="0"/>
              <a:t> </a:t>
            </a:r>
            <a:r>
              <a:rPr lang="hu-HU" sz="1800" b="1" dirty="0" err="1"/>
              <a:t>Ektoderm</a:t>
            </a:r>
            <a:r>
              <a:rPr lang="hu-HU" sz="1800" dirty="0"/>
              <a:t>.</a:t>
            </a:r>
          </a:p>
          <a:p>
            <a:pPr>
              <a:lnSpc>
                <a:spcPct val="80000"/>
              </a:lnSpc>
            </a:pPr>
            <a:r>
              <a:rPr lang="hu-HU" sz="1800" dirty="0" err="1"/>
              <a:t>Das</a:t>
            </a:r>
            <a:r>
              <a:rPr lang="hu-HU" sz="1800" dirty="0"/>
              <a:t> </a:t>
            </a:r>
            <a:r>
              <a:rPr lang="hu-HU" sz="1800" dirty="0" err="1"/>
              <a:t>Mechanismus</a:t>
            </a:r>
            <a:r>
              <a:rPr lang="hu-HU" sz="1800" dirty="0"/>
              <a:t> </a:t>
            </a:r>
            <a:r>
              <a:rPr lang="hu-HU" sz="1800" dirty="0" err="1"/>
              <a:t>beginnt</a:t>
            </a:r>
            <a:r>
              <a:rPr lang="hu-HU" sz="1800" dirty="0"/>
              <a:t> </a:t>
            </a:r>
            <a:r>
              <a:rPr lang="hu-HU" sz="1800" dirty="0" err="1"/>
              <a:t>als</a:t>
            </a:r>
            <a:r>
              <a:rPr lang="hu-HU" sz="1800" dirty="0"/>
              <a:t> </a:t>
            </a:r>
            <a:r>
              <a:rPr lang="hu-HU" sz="1800" b="1" dirty="0"/>
              <a:t>neurale </a:t>
            </a:r>
            <a:r>
              <a:rPr lang="hu-HU" sz="1800" b="1" dirty="0" err="1"/>
              <a:t>Induktion</a:t>
            </a:r>
            <a:r>
              <a:rPr lang="hu-HU" sz="1800" dirty="0"/>
              <a:t>.</a:t>
            </a:r>
          </a:p>
          <a:p>
            <a:pPr>
              <a:lnSpc>
                <a:spcPct val="80000"/>
              </a:lnSpc>
            </a:pPr>
            <a:r>
              <a:rPr lang="hu-HU" sz="1800" dirty="0" err="1"/>
              <a:t>Während</a:t>
            </a:r>
            <a:r>
              <a:rPr lang="hu-HU" sz="1800" dirty="0"/>
              <a:t> neuraler </a:t>
            </a:r>
            <a:r>
              <a:rPr lang="hu-HU" sz="1800" dirty="0" err="1"/>
              <a:t>Induktion</a:t>
            </a:r>
            <a:r>
              <a:rPr lang="hu-HU" sz="1800" dirty="0"/>
              <a:t> </a:t>
            </a:r>
            <a:r>
              <a:rPr lang="hu-HU" sz="1800" dirty="0" err="1"/>
              <a:t>bekommt</a:t>
            </a:r>
            <a:r>
              <a:rPr lang="hu-HU" sz="1800" dirty="0"/>
              <a:t> der </a:t>
            </a:r>
            <a:r>
              <a:rPr lang="hu-HU" sz="1800" dirty="0" err="1"/>
              <a:t>Epiblast</a:t>
            </a:r>
            <a:r>
              <a:rPr lang="hu-HU" sz="1800" dirty="0"/>
              <a:t> </a:t>
            </a:r>
            <a:r>
              <a:rPr lang="hu-HU" sz="1800" dirty="0" err="1"/>
              <a:t>Signale</a:t>
            </a:r>
            <a:r>
              <a:rPr lang="hu-HU" sz="1800" dirty="0"/>
              <a:t> von </a:t>
            </a:r>
            <a:r>
              <a:rPr lang="hu-HU" sz="1800" dirty="0" err="1"/>
              <a:t>benachbarten</a:t>
            </a:r>
            <a:r>
              <a:rPr lang="hu-HU" sz="1800" dirty="0"/>
              <a:t> </a:t>
            </a:r>
            <a:r>
              <a:rPr lang="hu-HU" sz="1800" dirty="0" err="1"/>
              <a:t>Strukturen</a:t>
            </a:r>
            <a:r>
              <a:rPr lang="hu-HU" sz="1800" dirty="0"/>
              <a:t>: </a:t>
            </a:r>
            <a:r>
              <a:rPr lang="hu-HU" sz="1800" dirty="0" err="1"/>
              <a:t>aus</a:t>
            </a:r>
            <a:r>
              <a:rPr lang="hu-HU" sz="1800" dirty="0"/>
              <a:t> </a:t>
            </a:r>
            <a:r>
              <a:rPr lang="hu-HU" sz="1800" dirty="0" err="1"/>
              <a:t>dem</a:t>
            </a:r>
            <a:r>
              <a:rPr lang="hu-HU" sz="1800" dirty="0"/>
              <a:t> </a:t>
            </a:r>
            <a:r>
              <a:rPr lang="hu-HU" sz="1800" b="1" dirty="0" err="1"/>
              <a:t>Organizer</a:t>
            </a:r>
            <a:r>
              <a:rPr lang="hu-HU" sz="1800" dirty="0"/>
              <a:t> (</a:t>
            </a:r>
            <a:r>
              <a:rPr lang="hu-HU" sz="1800" dirty="0" err="1"/>
              <a:t>Primitivknoten</a:t>
            </a:r>
            <a:r>
              <a:rPr lang="hu-HU" sz="1800" dirty="0"/>
              <a:t>  in </a:t>
            </a:r>
            <a:r>
              <a:rPr lang="hu-HU" sz="1800" dirty="0" err="1"/>
              <a:t>erster</a:t>
            </a:r>
            <a:r>
              <a:rPr lang="hu-HU" sz="1800" dirty="0"/>
              <a:t> </a:t>
            </a:r>
            <a:r>
              <a:rPr lang="hu-HU" sz="1800" dirty="0" err="1"/>
              <a:t>Linie</a:t>
            </a:r>
            <a:r>
              <a:rPr lang="hu-HU" sz="1800" dirty="0"/>
              <a:t>, und </a:t>
            </a:r>
            <a:r>
              <a:rPr lang="hu-HU" sz="1800" dirty="0" err="1"/>
              <a:t>Chorda</a:t>
            </a:r>
            <a:r>
              <a:rPr lang="hu-HU" sz="1800" dirty="0"/>
              <a:t> </a:t>
            </a:r>
            <a:r>
              <a:rPr lang="hu-HU" sz="1800" dirty="0" err="1"/>
              <a:t>Hypoblast</a:t>
            </a:r>
            <a:r>
              <a:rPr lang="hu-HU" sz="1800" dirty="0"/>
              <a:t>). </a:t>
            </a:r>
            <a:r>
              <a:rPr lang="hu-HU" sz="1800" dirty="0" err="1"/>
              <a:t>Dankbar</a:t>
            </a:r>
            <a:r>
              <a:rPr lang="hu-HU" sz="1800" dirty="0"/>
              <a:t> </a:t>
            </a:r>
            <a:r>
              <a:rPr lang="hu-HU" sz="1800" dirty="0" err="1"/>
              <a:t>diesen</a:t>
            </a:r>
            <a:r>
              <a:rPr lang="hu-HU" sz="1800" dirty="0"/>
              <a:t> </a:t>
            </a:r>
            <a:r>
              <a:rPr lang="hu-HU" sz="1800" dirty="0" err="1"/>
              <a:t>Signalen</a:t>
            </a:r>
            <a:r>
              <a:rPr lang="hu-HU" sz="1800" dirty="0"/>
              <a:t> </a:t>
            </a:r>
            <a:r>
              <a:rPr lang="hu-HU" sz="1800" dirty="0" err="1"/>
              <a:t>verliert</a:t>
            </a:r>
            <a:r>
              <a:rPr lang="hu-HU" sz="1800" dirty="0"/>
              <a:t> der </a:t>
            </a:r>
            <a:r>
              <a:rPr lang="hu-HU" sz="1800" dirty="0" err="1"/>
              <a:t>Epiblast</a:t>
            </a:r>
            <a:r>
              <a:rPr lang="hu-HU" sz="1800" dirty="0"/>
              <a:t> </a:t>
            </a:r>
            <a:r>
              <a:rPr lang="hu-HU" sz="1800" dirty="0" err="1"/>
              <a:t>seine</a:t>
            </a:r>
            <a:r>
              <a:rPr lang="hu-HU" sz="1800" dirty="0"/>
              <a:t> </a:t>
            </a:r>
            <a:r>
              <a:rPr lang="hu-HU" sz="1800" dirty="0" err="1"/>
              <a:t>Fähigkeit</a:t>
            </a:r>
            <a:r>
              <a:rPr lang="hu-HU" sz="1800" dirty="0"/>
              <a:t>, </a:t>
            </a:r>
            <a:r>
              <a:rPr lang="hu-HU" sz="1800" dirty="0" err="1"/>
              <a:t>um</a:t>
            </a:r>
            <a:r>
              <a:rPr lang="hu-HU" sz="1800" dirty="0"/>
              <a:t> </a:t>
            </a:r>
            <a:r>
              <a:rPr lang="hu-HU" sz="1800" dirty="0" err="1"/>
              <a:t>Epidermis</a:t>
            </a:r>
            <a:r>
              <a:rPr lang="hu-HU" sz="1800" dirty="0"/>
              <a:t> </a:t>
            </a:r>
            <a:r>
              <a:rPr lang="hu-HU" sz="1800" dirty="0" err="1"/>
              <a:t>weiterzuentwickeln</a:t>
            </a:r>
            <a:r>
              <a:rPr lang="hu-HU" sz="1800" dirty="0"/>
              <a:t>, und </a:t>
            </a:r>
            <a:r>
              <a:rPr lang="hu-HU" sz="1800" dirty="0" err="1"/>
              <a:t>gewinnt</a:t>
            </a:r>
            <a:r>
              <a:rPr lang="hu-HU" sz="1800" dirty="0"/>
              <a:t> die </a:t>
            </a:r>
            <a:r>
              <a:rPr lang="hu-HU" sz="1800" dirty="0" err="1"/>
              <a:t>Fähigkeit</a:t>
            </a:r>
            <a:r>
              <a:rPr lang="hu-HU" sz="1800" dirty="0"/>
              <a:t>, </a:t>
            </a:r>
            <a:r>
              <a:rPr lang="hu-HU" sz="1800" dirty="0" err="1"/>
              <a:t>Nervengewebe</a:t>
            </a:r>
            <a:r>
              <a:rPr lang="hu-HU" sz="1800" dirty="0"/>
              <a:t> </a:t>
            </a:r>
            <a:r>
              <a:rPr lang="hu-HU" sz="1800" dirty="0" err="1"/>
              <a:t>zu</a:t>
            </a:r>
            <a:r>
              <a:rPr lang="hu-HU" sz="1800" dirty="0"/>
              <a:t> </a:t>
            </a:r>
            <a:r>
              <a:rPr lang="hu-HU" sz="1800" dirty="0" err="1"/>
              <a:t>bilden</a:t>
            </a:r>
            <a:r>
              <a:rPr lang="hu-HU" sz="1800" dirty="0"/>
              <a:t>.</a:t>
            </a:r>
          </a:p>
          <a:p>
            <a:pPr>
              <a:lnSpc>
                <a:spcPct val="80000"/>
              </a:lnSpc>
            </a:pPr>
            <a:r>
              <a:rPr lang="hu-HU" sz="1800" dirty="0"/>
              <a:t>Die </a:t>
            </a:r>
            <a:r>
              <a:rPr lang="hu-HU" sz="1800" dirty="0" err="1"/>
              <a:t>Signale</a:t>
            </a:r>
            <a:r>
              <a:rPr lang="hu-HU" sz="1800" dirty="0"/>
              <a:t> </a:t>
            </a:r>
            <a:r>
              <a:rPr lang="hu-HU" sz="1800" dirty="0" err="1"/>
              <a:t>aus</a:t>
            </a:r>
            <a:r>
              <a:rPr lang="hu-HU" sz="1800" dirty="0"/>
              <a:t> der </a:t>
            </a:r>
            <a:r>
              <a:rPr lang="hu-HU" sz="1800" dirty="0" err="1"/>
              <a:t>Chorda</a:t>
            </a:r>
            <a:r>
              <a:rPr lang="hu-HU" sz="1800" dirty="0"/>
              <a:t> und </a:t>
            </a:r>
            <a:r>
              <a:rPr lang="hu-HU" sz="1800" dirty="0" err="1"/>
              <a:t>Primitivknoten</a:t>
            </a:r>
            <a:r>
              <a:rPr lang="hu-HU" sz="1800" dirty="0"/>
              <a:t> (</a:t>
            </a:r>
            <a:r>
              <a:rPr lang="hu-HU" sz="1800" b="1" dirty="0"/>
              <a:t>parakrine </a:t>
            </a:r>
            <a:r>
              <a:rPr lang="hu-HU" sz="1800" b="1" dirty="0" err="1"/>
              <a:t>Faktoren</a:t>
            </a:r>
            <a:r>
              <a:rPr lang="hu-HU" sz="1800" dirty="0"/>
              <a:t>, </a:t>
            </a:r>
            <a:r>
              <a:rPr lang="hu-HU" sz="1800" dirty="0" err="1"/>
              <a:t>z.B</a:t>
            </a:r>
            <a:r>
              <a:rPr lang="hu-HU" sz="1800" dirty="0"/>
              <a:t>. </a:t>
            </a:r>
            <a:r>
              <a:rPr lang="hu-HU" sz="1800" dirty="0" err="1"/>
              <a:t>Chordin</a:t>
            </a:r>
            <a:r>
              <a:rPr lang="hu-HU" sz="1800" dirty="0"/>
              <a:t>, Noggin) </a:t>
            </a:r>
            <a:r>
              <a:rPr lang="hu-HU" sz="1800" dirty="0" err="1"/>
              <a:t>hemmen</a:t>
            </a:r>
            <a:r>
              <a:rPr lang="hu-HU" sz="1800" dirty="0"/>
              <a:t> den </a:t>
            </a:r>
            <a:r>
              <a:rPr lang="hu-HU" sz="1800" dirty="0" err="1"/>
              <a:t>sog</a:t>
            </a:r>
            <a:r>
              <a:rPr lang="hu-HU" sz="1800" dirty="0"/>
              <a:t>. BMP </a:t>
            </a:r>
            <a:r>
              <a:rPr lang="hu-HU" sz="1800" dirty="0" err="1"/>
              <a:t>Signalübertragungsweg</a:t>
            </a:r>
            <a:r>
              <a:rPr lang="hu-HU" sz="1800" dirty="0"/>
              <a:t> in den </a:t>
            </a:r>
            <a:r>
              <a:rPr lang="hu-HU" sz="1800" dirty="0" err="1"/>
              <a:t>über</a:t>
            </a:r>
            <a:r>
              <a:rPr lang="hu-HU" sz="1800" dirty="0"/>
              <a:t> die </a:t>
            </a:r>
            <a:r>
              <a:rPr lang="hu-HU" sz="1800" dirty="0" err="1"/>
              <a:t>Chorda</a:t>
            </a:r>
            <a:r>
              <a:rPr lang="hu-HU" sz="1800" dirty="0"/>
              <a:t> </a:t>
            </a:r>
            <a:r>
              <a:rPr lang="hu-HU" sz="1800" dirty="0" err="1"/>
              <a:t>liegenden</a:t>
            </a:r>
            <a:r>
              <a:rPr lang="hu-HU" sz="1800" dirty="0"/>
              <a:t> </a:t>
            </a:r>
            <a:r>
              <a:rPr lang="hu-HU" sz="1800" dirty="0" err="1"/>
              <a:t>Epiblastzellen</a:t>
            </a:r>
            <a:r>
              <a:rPr lang="hu-HU" sz="1800" dirty="0"/>
              <a:t> (</a:t>
            </a:r>
            <a:r>
              <a:rPr lang="hu-HU" sz="1800" dirty="0" err="1"/>
              <a:t>BMP-Signale</a:t>
            </a:r>
            <a:r>
              <a:rPr lang="hu-HU" sz="1800" dirty="0"/>
              <a:t>: </a:t>
            </a:r>
            <a:r>
              <a:rPr lang="hu-HU" sz="1800" dirty="0" err="1"/>
              <a:t>autokrines</a:t>
            </a:r>
            <a:r>
              <a:rPr lang="hu-HU" sz="1800" dirty="0"/>
              <a:t> </a:t>
            </a:r>
            <a:r>
              <a:rPr lang="hu-HU" sz="1800" dirty="0" err="1"/>
              <a:t>Signal</a:t>
            </a:r>
            <a:r>
              <a:rPr lang="hu-HU" sz="1800" dirty="0"/>
              <a:t> der </a:t>
            </a:r>
            <a:r>
              <a:rPr lang="hu-HU" sz="1800" dirty="0" err="1"/>
              <a:t>Epiblastzellen</a:t>
            </a:r>
            <a:r>
              <a:rPr lang="hu-HU" sz="1800" dirty="0"/>
              <a:t>, </a:t>
            </a:r>
            <a:r>
              <a:rPr lang="hu-HU" sz="1800" dirty="0" err="1"/>
              <a:t>das</a:t>
            </a:r>
            <a:r>
              <a:rPr lang="hu-HU" sz="1800" dirty="0"/>
              <a:t> die </a:t>
            </a:r>
            <a:r>
              <a:rPr lang="hu-HU" sz="1800" dirty="0" err="1"/>
              <a:t>epidermale</a:t>
            </a:r>
            <a:r>
              <a:rPr lang="hu-HU" sz="1800" dirty="0"/>
              <a:t> </a:t>
            </a:r>
            <a:r>
              <a:rPr lang="hu-HU" sz="1800" dirty="0" err="1"/>
              <a:t>Schicksaal</a:t>
            </a:r>
            <a:r>
              <a:rPr lang="hu-HU" sz="1800" dirty="0"/>
              <a:t> des </a:t>
            </a:r>
            <a:r>
              <a:rPr lang="hu-HU" sz="1800" dirty="0" err="1"/>
              <a:t>Epiblasts</a:t>
            </a:r>
            <a:r>
              <a:rPr lang="hu-HU" sz="1800" dirty="0"/>
              <a:t> </a:t>
            </a:r>
            <a:r>
              <a:rPr lang="hu-HU" sz="1800" dirty="0" err="1"/>
              <a:t>aufrechterhaltet</a:t>
            </a:r>
            <a:r>
              <a:rPr lang="hu-HU" sz="1800" dirty="0"/>
              <a:t>.</a:t>
            </a:r>
          </a:p>
          <a:p>
            <a:pPr>
              <a:lnSpc>
                <a:spcPct val="80000"/>
              </a:lnSpc>
            </a:pPr>
            <a:r>
              <a:rPr lang="hu-HU" sz="1800" dirty="0" err="1"/>
              <a:t>Kurz</a:t>
            </a:r>
            <a:r>
              <a:rPr lang="hu-HU" sz="1800" dirty="0"/>
              <a:t>: </a:t>
            </a:r>
            <a:r>
              <a:rPr lang="hu-HU" sz="1800" b="1" dirty="0" err="1"/>
              <a:t>neurale</a:t>
            </a:r>
            <a:r>
              <a:rPr lang="hu-HU" sz="1800" b="1" dirty="0"/>
              <a:t> </a:t>
            </a:r>
            <a:r>
              <a:rPr lang="hu-HU" sz="1800" b="1" dirty="0" err="1"/>
              <a:t>Induktion</a:t>
            </a:r>
            <a:r>
              <a:rPr lang="hu-HU" sz="1800" b="1" dirty="0"/>
              <a:t> </a:t>
            </a:r>
            <a:r>
              <a:rPr lang="hu-HU" sz="1800" b="1" dirty="0" err="1"/>
              <a:t>bedeutet</a:t>
            </a:r>
            <a:r>
              <a:rPr lang="hu-HU" sz="1800" b="1" dirty="0"/>
              <a:t> </a:t>
            </a:r>
            <a:r>
              <a:rPr lang="hu-HU" sz="1800" b="1" dirty="0" err="1"/>
              <a:t>die</a:t>
            </a:r>
            <a:r>
              <a:rPr lang="hu-HU" sz="1800" b="1" dirty="0"/>
              <a:t> </a:t>
            </a:r>
            <a:r>
              <a:rPr lang="hu-HU" sz="1800" b="1" dirty="0" err="1"/>
              <a:t>Hemmung</a:t>
            </a:r>
            <a:r>
              <a:rPr lang="hu-HU" sz="1800" b="1" dirty="0"/>
              <a:t> der BMP-</a:t>
            </a:r>
            <a:r>
              <a:rPr lang="hu-HU" sz="1800" b="1" dirty="0" err="1"/>
              <a:t>Signalübertragung</a:t>
            </a:r>
            <a:r>
              <a:rPr lang="hu-HU" sz="1800" b="1" dirty="0"/>
              <a:t> in </a:t>
            </a:r>
            <a:r>
              <a:rPr lang="hu-HU" sz="1800" b="1" dirty="0" err="1"/>
              <a:t>dem</a:t>
            </a:r>
            <a:r>
              <a:rPr lang="hu-HU" sz="1800" b="1" dirty="0"/>
              <a:t> </a:t>
            </a:r>
            <a:r>
              <a:rPr lang="hu-HU" sz="1800" b="1" dirty="0" err="1"/>
              <a:t>Epiblast</a:t>
            </a:r>
            <a:r>
              <a:rPr lang="hu-HU" sz="1800" dirty="0"/>
              <a:t>.</a:t>
            </a:r>
          </a:p>
          <a:p>
            <a:pPr>
              <a:lnSpc>
                <a:spcPct val="80000"/>
              </a:lnSpc>
            </a:pPr>
            <a:r>
              <a:rPr lang="hu-HU" sz="1800" dirty="0"/>
              <a:t>BMP: </a:t>
            </a:r>
            <a:r>
              <a:rPr lang="hu-HU" sz="1800" dirty="0" err="1"/>
              <a:t>Bone</a:t>
            </a:r>
            <a:r>
              <a:rPr lang="hu-HU" sz="1800" dirty="0"/>
              <a:t> </a:t>
            </a:r>
            <a:r>
              <a:rPr lang="hu-HU" sz="1800" dirty="0" err="1"/>
              <a:t>Morphogenic</a:t>
            </a:r>
            <a:r>
              <a:rPr lang="hu-HU" sz="1800" dirty="0"/>
              <a:t> Protein, </a:t>
            </a:r>
            <a:r>
              <a:rPr lang="hu-HU" sz="1800" dirty="0" err="1"/>
              <a:t>eine</a:t>
            </a:r>
            <a:r>
              <a:rPr lang="hu-HU" sz="1800" dirty="0"/>
              <a:t> </a:t>
            </a:r>
            <a:r>
              <a:rPr lang="hu-HU" sz="1800" dirty="0" err="1"/>
              <a:t>Subfamilie</a:t>
            </a:r>
            <a:r>
              <a:rPr lang="hu-HU" sz="1800" dirty="0"/>
              <a:t>, der TGFbeta </a:t>
            </a:r>
            <a:r>
              <a:rPr lang="hu-HU" sz="1800" dirty="0" err="1"/>
              <a:t>Familie</a:t>
            </a:r>
            <a:r>
              <a:rPr lang="hu-HU" sz="1800" dirty="0"/>
              <a:t>…</a:t>
            </a:r>
          </a:p>
          <a:p>
            <a:pPr>
              <a:lnSpc>
                <a:spcPct val="80000"/>
              </a:lnSpc>
            </a:pPr>
            <a:endParaRPr lang="hu-HU" sz="1800" dirty="0"/>
          </a:p>
          <a:p>
            <a:pPr>
              <a:lnSpc>
                <a:spcPct val="80000"/>
              </a:lnSpc>
            </a:pPr>
            <a:endParaRPr lang="hu-HU" sz="1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476672"/>
            <a:ext cx="6624736" cy="5811828"/>
          </a:xfrm>
          <a:prstGeom prst="rect">
            <a:avLst/>
          </a:prstGeom>
        </p:spPr>
      </p:pic>
    </p:spTree>
    <p:extLst>
      <p:ext uri="{BB962C8B-B14F-4D97-AF65-F5344CB8AC3E}">
        <p14:creationId xmlns:p14="http://schemas.microsoft.com/office/powerpoint/2010/main" val="2743021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ch3f32"/>
          <p:cNvPicPr>
            <a:picLocks noChangeAspect="1" noChangeArrowheads="1"/>
          </p:cNvPicPr>
          <p:nvPr/>
        </p:nvPicPr>
        <p:blipFill>
          <a:blip r:embed="rId3" cstate="print"/>
          <a:srcRect/>
          <a:stretch>
            <a:fillRect/>
          </a:stretch>
        </p:blipFill>
        <p:spPr bwMode="auto">
          <a:xfrm>
            <a:off x="468313" y="260350"/>
            <a:ext cx="8135937" cy="2740025"/>
          </a:xfrm>
          <a:prstGeom prst="rect">
            <a:avLst/>
          </a:prstGeom>
          <a:noFill/>
          <a:ln w="9525">
            <a:noFill/>
            <a:miter lim="800000"/>
            <a:headEnd/>
            <a:tailEnd/>
          </a:ln>
        </p:spPr>
      </p:pic>
      <p:pic>
        <p:nvPicPr>
          <p:cNvPr id="123906" name="Picture 3" descr="ch19f25"/>
          <p:cNvPicPr>
            <a:picLocks noChangeAspect="1" noChangeArrowheads="1"/>
          </p:cNvPicPr>
          <p:nvPr/>
        </p:nvPicPr>
        <p:blipFill>
          <a:blip r:embed="rId4" cstate="print"/>
          <a:srcRect/>
          <a:stretch>
            <a:fillRect/>
          </a:stretch>
        </p:blipFill>
        <p:spPr bwMode="auto">
          <a:xfrm>
            <a:off x="179388" y="2924175"/>
            <a:ext cx="2579687" cy="3635375"/>
          </a:xfrm>
          <a:prstGeom prst="rect">
            <a:avLst/>
          </a:prstGeom>
          <a:noFill/>
          <a:ln w="9525">
            <a:noFill/>
            <a:miter lim="800000"/>
            <a:headEnd/>
            <a:tailEnd/>
          </a:ln>
        </p:spPr>
      </p:pic>
      <p:sp>
        <p:nvSpPr>
          <p:cNvPr id="123907" name="Text Box 4"/>
          <p:cNvSpPr txBox="1">
            <a:spLocks noChangeArrowheads="1"/>
          </p:cNvSpPr>
          <p:nvPr/>
        </p:nvSpPr>
        <p:spPr bwMode="auto">
          <a:xfrm>
            <a:off x="2930525" y="3616325"/>
            <a:ext cx="3081338" cy="701675"/>
          </a:xfrm>
          <a:prstGeom prst="rect">
            <a:avLst/>
          </a:prstGeom>
          <a:noFill/>
          <a:ln w="9525">
            <a:noFill/>
            <a:miter lim="800000"/>
            <a:headEnd/>
            <a:tailEnd/>
          </a:ln>
        </p:spPr>
        <p:txBody>
          <a:bodyPr>
            <a:spAutoFit/>
          </a:bodyPr>
          <a:lstStyle/>
          <a:p>
            <a:pPr>
              <a:spcBef>
                <a:spcPct val="50000"/>
              </a:spcBef>
            </a:pPr>
            <a:r>
              <a:rPr lang="hu-HU" sz="2000" b="1" dirty="0" err="1">
                <a:solidFill>
                  <a:srgbClr val="990033"/>
                </a:solidFill>
              </a:rPr>
              <a:t>Immunofluoreszente</a:t>
            </a:r>
            <a:r>
              <a:rPr lang="hu-HU" sz="2000" b="1" dirty="0">
                <a:solidFill>
                  <a:srgbClr val="990033"/>
                </a:solidFill>
              </a:rPr>
              <a:t> </a:t>
            </a:r>
            <a:r>
              <a:rPr lang="hu-HU" sz="2000" b="1" dirty="0" err="1">
                <a:solidFill>
                  <a:srgbClr val="990033"/>
                </a:solidFill>
              </a:rPr>
              <a:t>Färbung</a:t>
            </a:r>
            <a:r>
              <a:rPr lang="hu-HU" sz="2000" b="1" dirty="0">
                <a:solidFill>
                  <a:srgbClr val="990033"/>
                </a:solidFill>
              </a:rPr>
              <a:t> </a:t>
            </a:r>
            <a:r>
              <a:rPr lang="hu-HU" sz="2000" b="1" dirty="0" err="1">
                <a:solidFill>
                  <a:srgbClr val="990033"/>
                </a:solidFill>
              </a:rPr>
              <a:t>für</a:t>
            </a:r>
            <a:r>
              <a:rPr lang="hu-HU" sz="2000" b="1" dirty="0">
                <a:solidFill>
                  <a:srgbClr val="990033"/>
                </a:solidFill>
              </a:rPr>
              <a:t> E-</a:t>
            </a:r>
            <a:r>
              <a:rPr lang="hu-HU" sz="2000" b="1" dirty="0" err="1">
                <a:solidFill>
                  <a:srgbClr val="990033"/>
                </a:solidFill>
              </a:rPr>
              <a:t>cadherin</a:t>
            </a:r>
            <a:endParaRPr lang="de-DE" sz="2000" b="1" dirty="0">
              <a:solidFill>
                <a:srgbClr val="990033"/>
              </a:solidFill>
            </a:endParaRPr>
          </a:p>
        </p:txBody>
      </p:sp>
      <p:sp>
        <p:nvSpPr>
          <p:cNvPr id="123908" name="Text Box 5"/>
          <p:cNvSpPr txBox="1">
            <a:spLocks noChangeArrowheads="1"/>
          </p:cNvSpPr>
          <p:nvPr/>
        </p:nvSpPr>
        <p:spPr bwMode="auto">
          <a:xfrm>
            <a:off x="2943225" y="5243513"/>
            <a:ext cx="2852738" cy="701675"/>
          </a:xfrm>
          <a:prstGeom prst="rect">
            <a:avLst/>
          </a:prstGeom>
          <a:noFill/>
          <a:ln w="9525">
            <a:noFill/>
            <a:miter lim="800000"/>
            <a:headEnd/>
            <a:tailEnd/>
          </a:ln>
        </p:spPr>
        <p:txBody>
          <a:bodyPr>
            <a:spAutoFit/>
          </a:bodyPr>
          <a:lstStyle/>
          <a:p>
            <a:pPr>
              <a:spcBef>
                <a:spcPct val="50000"/>
              </a:spcBef>
            </a:pPr>
            <a:r>
              <a:rPr lang="hu-HU" sz="2000" b="1">
                <a:solidFill>
                  <a:srgbClr val="990033"/>
                </a:solidFill>
              </a:rPr>
              <a:t>Immunofluoreszente Färbung für N-cadherin</a:t>
            </a:r>
            <a:endParaRPr lang="de-DE" sz="2000" b="1">
              <a:solidFill>
                <a:srgbClr val="990033"/>
              </a:solidFill>
            </a:endParaRPr>
          </a:p>
        </p:txBody>
      </p:sp>
      <p:sp>
        <p:nvSpPr>
          <p:cNvPr id="123909" name="Text Box 7"/>
          <p:cNvSpPr txBox="1">
            <a:spLocks noChangeArrowheads="1"/>
          </p:cNvSpPr>
          <p:nvPr/>
        </p:nvSpPr>
        <p:spPr bwMode="auto">
          <a:xfrm>
            <a:off x="5652120" y="3079868"/>
            <a:ext cx="3342357" cy="3323987"/>
          </a:xfrm>
          <a:prstGeom prst="rect">
            <a:avLst/>
          </a:prstGeom>
          <a:noFill/>
          <a:ln w="9525">
            <a:noFill/>
            <a:miter lim="800000"/>
            <a:headEnd/>
            <a:tailEnd/>
          </a:ln>
        </p:spPr>
        <p:txBody>
          <a:bodyPr wrap="square">
            <a:spAutoFit/>
          </a:bodyPr>
          <a:lstStyle/>
          <a:p>
            <a:pPr algn="ctr">
              <a:spcBef>
                <a:spcPct val="50000"/>
              </a:spcBef>
            </a:pPr>
            <a:r>
              <a:rPr lang="hu-HU" sz="2000" b="1" dirty="0" err="1">
                <a:latin typeface="Calibri" panose="020F0502020204030204" pitchFamily="34" charset="0"/>
                <a:cs typeface="Calibri" panose="020F0502020204030204" pitchFamily="34" charset="0"/>
              </a:rPr>
              <a:t>Veränderung</a:t>
            </a:r>
            <a:r>
              <a:rPr lang="hu-HU" sz="2000" b="1" dirty="0">
                <a:latin typeface="Calibri" panose="020F0502020204030204" pitchFamily="34" charset="0"/>
                <a:cs typeface="Calibri" panose="020F0502020204030204" pitchFamily="34" charset="0"/>
              </a:rPr>
              <a:t> der Cadherin-Expression </a:t>
            </a:r>
            <a:r>
              <a:rPr lang="hu-HU" sz="2000" b="1" dirty="0" err="1">
                <a:latin typeface="Calibri" panose="020F0502020204030204" pitchFamily="34" charset="0"/>
                <a:cs typeface="Calibri" panose="020F0502020204030204" pitchFamily="34" charset="0"/>
              </a:rPr>
              <a:t>während</a:t>
            </a:r>
            <a:r>
              <a:rPr lang="hu-HU" sz="2000" b="1" dirty="0">
                <a:latin typeface="Calibri" panose="020F0502020204030204" pitchFamily="34" charset="0"/>
                <a:cs typeface="Calibri" panose="020F0502020204030204" pitchFamily="34" charset="0"/>
              </a:rPr>
              <a:t> Neurulation. </a:t>
            </a:r>
          </a:p>
          <a:p>
            <a:pPr algn="ctr">
              <a:spcBef>
                <a:spcPct val="50000"/>
              </a:spcBef>
            </a:pPr>
            <a:r>
              <a:rPr lang="hu-HU" sz="2000" dirty="0" err="1">
                <a:latin typeface="Calibri" panose="020F0502020204030204" pitchFamily="34" charset="0"/>
                <a:cs typeface="Calibri" panose="020F0502020204030204" pitchFamily="34" charset="0"/>
              </a:rPr>
              <a:t>Ektoderm</a:t>
            </a:r>
            <a:r>
              <a:rPr lang="hu-HU" sz="2000" dirty="0">
                <a:latin typeface="Calibri" panose="020F0502020204030204" pitchFamily="34" charset="0"/>
                <a:cs typeface="Calibri" panose="020F0502020204030204" pitchFamily="34" charset="0"/>
              </a:rPr>
              <a:t>: E-Cadherin</a:t>
            </a:r>
          </a:p>
          <a:p>
            <a:pPr algn="ctr">
              <a:spcBef>
                <a:spcPct val="50000"/>
              </a:spcBef>
            </a:pPr>
            <a:r>
              <a:rPr lang="hu-HU" sz="2000" dirty="0" err="1">
                <a:latin typeface="Calibri" panose="020F0502020204030204" pitchFamily="34" charset="0"/>
                <a:cs typeface="Calibri" panose="020F0502020204030204" pitchFamily="34" charset="0"/>
              </a:rPr>
              <a:t>Neuralplatte</a:t>
            </a:r>
            <a:r>
              <a:rPr lang="hu-HU" sz="2000" dirty="0">
                <a:latin typeface="Calibri" panose="020F0502020204030204" pitchFamily="34" charset="0"/>
                <a:cs typeface="Calibri" panose="020F0502020204030204" pitchFamily="34" charset="0"/>
              </a:rPr>
              <a:t>: N-Cadherin</a:t>
            </a:r>
          </a:p>
          <a:p>
            <a:pPr algn="ctr">
              <a:spcBef>
                <a:spcPct val="50000"/>
              </a:spcBef>
            </a:pPr>
            <a:r>
              <a:rPr lang="hu-HU" sz="2000" b="1" dirty="0">
                <a:latin typeface="Calibri" panose="020F0502020204030204" pitchFamily="34" charset="0"/>
                <a:cs typeface="Calibri" panose="020F0502020204030204" pitchFamily="34" charset="0"/>
              </a:rPr>
              <a:t>Die </a:t>
            </a:r>
            <a:r>
              <a:rPr lang="hu-HU" sz="2000" b="1" dirty="0" err="1">
                <a:latin typeface="Calibri" panose="020F0502020204030204" pitchFamily="34" charset="0"/>
                <a:cs typeface="Calibri" panose="020F0502020204030204" pitchFamily="34" charset="0"/>
              </a:rPr>
              <a:t>zwei</a:t>
            </a:r>
            <a:r>
              <a:rPr lang="hu-HU" sz="2000" b="1" dirty="0">
                <a:latin typeface="Calibri" panose="020F0502020204030204" pitchFamily="34" charset="0"/>
                <a:cs typeface="Calibri" panose="020F0502020204030204" pitchFamily="34" charset="0"/>
              </a:rPr>
              <a:t> </a:t>
            </a:r>
            <a:r>
              <a:rPr lang="hu-HU" sz="2000" b="1" dirty="0" err="1">
                <a:latin typeface="Calibri" panose="020F0502020204030204" pitchFamily="34" charset="0"/>
                <a:cs typeface="Calibri" panose="020F0502020204030204" pitchFamily="34" charset="0"/>
              </a:rPr>
              <a:t>Epithelien</a:t>
            </a:r>
            <a:r>
              <a:rPr lang="hu-HU" sz="2000" b="1" dirty="0">
                <a:latin typeface="Calibri" panose="020F0502020204030204" pitchFamily="34" charset="0"/>
                <a:cs typeface="Calibri" panose="020F0502020204030204" pitchFamily="34" charset="0"/>
              </a:rPr>
              <a:t> (</a:t>
            </a:r>
            <a:r>
              <a:rPr lang="hu-HU" sz="2000" b="1" dirty="0" err="1">
                <a:latin typeface="Calibri" panose="020F0502020204030204" pitchFamily="34" charset="0"/>
                <a:cs typeface="Calibri" panose="020F0502020204030204" pitchFamily="34" charset="0"/>
              </a:rPr>
              <a:t>Ektoderm</a:t>
            </a:r>
            <a:r>
              <a:rPr lang="hu-HU" sz="2000" b="1" dirty="0">
                <a:latin typeface="Calibri" panose="020F0502020204030204" pitchFamily="34" charset="0"/>
                <a:cs typeface="Calibri" panose="020F0502020204030204" pitchFamily="34" charset="0"/>
              </a:rPr>
              <a:t> und </a:t>
            </a:r>
            <a:r>
              <a:rPr lang="hu-HU" sz="2000" b="1" dirty="0" err="1">
                <a:latin typeface="Calibri" panose="020F0502020204030204" pitchFamily="34" charset="0"/>
                <a:cs typeface="Calibri" panose="020F0502020204030204" pitchFamily="34" charset="0"/>
              </a:rPr>
              <a:t>Neuroektoderm</a:t>
            </a:r>
            <a:r>
              <a:rPr lang="hu-HU" sz="2000" b="1" dirty="0">
                <a:latin typeface="Calibri" panose="020F0502020204030204" pitchFamily="34" charset="0"/>
                <a:cs typeface="Calibri" panose="020F0502020204030204" pitchFamily="34" charset="0"/>
              </a:rPr>
              <a:t>) </a:t>
            </a:r>
            <a:r>
              <a:rPr lang="hu-HU" sz="2000" b="1" dirty="0" err="1">
                <a:latin typeface="Calibri" panose="020F0502020204030204" pitchFamily="34" charset="0"/>
                <a:cs typeface="Calibri" panose="020F0502020204030204" pitchFamily="34" charset="0"/>
              </a:rPr>
              <a:t>sortieren</a:t>
            </a:r>
            <a:r>
              <a:rPr lang="hu-HU" sz="2000" b="1" dirty="0">
                <a:latin typeface="Calibri" panose="020F0502020204030204" pitchFamily="34" charset="0"/>
                <a:cs typeface="Calibri" panose="020F0502020204030204" pitchFamily="34" charset="0"/>
              </a:rPr>
              <a:t> </a:t>
            </a:r>
            <a:r>
              <a:rPr lang="hu-HU" sz="2000" b="1" dirty="0" err="1">
                <a:latin typeface="Calibri" panose="020F0502020204030204" pitchFamily="34" charset="0"/>
                <a:cs typeface="Calibri" panose="020F0502020204030204" pitchFamily="34" charset="0"/>
              </a:rPr>
              <a:t>sich</a:t>
            </a:r>
            <a:r>
              <a:rPr lang="hu-HU" sz="2000" b="1" dirty="0">
                <a:latin typeface="Calibri" panose="020F0502020204030204" pitchFamily="34" charset="0"/>
                <a:cs typeface="Calibri" panose="020F0502020204030204" pitchFamily="34" charset="0"/>
              </a:rPr>
              <a:t> </a:t>
            </a:r>
            <a:r>
              <a:rPr lang="hu-HU" sz="2000" b="1" dirty="0" err="1">
                <a:latin typeface="Calibri" panose="020F0502020204030204" pitchFamily="34" charset="0"/>
                <a:cs typeface="Calibri" panose="020F0502020204030204" pitchFamily="34" charset="0"/>
              </a:rPr>
              <a:t>voneinander</a:t>
            </a:r>
            <a:r>
              <a:rPr lang="hu-HU" sz="2000" b="1" dirty="0">
                <a:latin typeface="Calibri" panose="020F0502020204030204" pitchFamily="34" charset="0"/>
                <a:cs typeface="Calibri" panose="020F0502020204030204" pitchFamily="34" charset="0"/>
              </a:rPr>
              <a:t> </a:t>
            </a:r>
            <a:r>
              <a:rPr lang="hu-HU" sz="2000" b="1" dirty="0" err="1">
                <a:latin typeface="Calibri" panose="020F0502020204030204" pitchFamily="34" charset="0"/>
                <a:cs typeface="Calibri" panose="020F0502020204030204" pitchFamily="34" charset="0"/>
              </a:rPr>
              <a:t>aus</a:t>
            </a:r>
            <a:r>
              <a:rPr lang="hu-HU" sz="2000" b="1" dirty="0">
                <a:latin typeface="Calibri" panose="020F0502020204030204" pitchFamily="34" charset="0"/>
                <a:cs typeface="Calibri" panose="020F0502020204030204" pitchFamily="34" charset="0"/>
              </a:rPr>
              <a:t>.</a:t>
            </a:r>
            <a:endParaRPr lang="hu-HU"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6840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Gilbert 12-6"/>
          <p:cNvPicPr>
            <a:picLocks noChangeAspect="1" noChangeArrowheads="1"/>
          </p:cNvPicPr>
          <p:nvPr/>
        </p:nvPicPr>
        <p:blipFill>
          <a:blip r:embed="rId3" cstate="print"/>
          <a:srcRect/>
          <a:stretch>
            <a:fillRect/>
          </a:stretch>
        </p:blipFill>
        <p:spPr bwMode="auto">
          <a:xfrm>
            <a:off x="152400" y="838200"/>
            <a:ext cx="8839200" cy="3263900"/>
          </a:xfrm>
          <a:prstGeom prst="rect">
            <a:avLst/>
          </a:prstGeom>
          <a:noFill/>
          <a:ln w="9525">
            <a:noFill/>
            <a:miter lim="800000"/>
            <a:headEnd/>
            <a:tailEnd/>
          </a:ln>
        </p:spPr>
      </p:pic>
      <p:sp>
        <p:nvSpPr>
          <p:cNvPr id="122883" name="Text Box 4"/>
          <p:cNvSpPr txBox="1">
            <a:spLocks noChangeArrowheads="1"/>
          </p:cNvSpPr>
          <p:nvPr/>
        </p:nvSpPr>
        <p:spPr bwMode="auto">
          <a:xfrm>
            <a:off x="876300" y="4869160"/>
            <a:ext cx="7391400" cy="1200329"/>
          </a:xfrm>
          <a:prstGeom prst="rect">
            <a:avLst/>
          </a:prstGeom>
          <a:noFill/>
          <a:ln w="9525">
            <a:noFill/>
            <a:miter lim="800000"/>
            <a:headEnd/>
            <a:tailEnd/>
          </a:ln>
        </p:spPr>
        <p:txBody>
          <a:bodyPr>
            <a:spAutoFit/>
          </a:bodyPr>
          <a:lstStyle/>
          <a:p>
            <a:pPr algn="ctr">
              <a:spcBef>
                <a:spcPct val="50000"/>
              </a:spcBef>
            </a:pPr>
            <a:r>
              <a:rPr lang="hu-HU" dirty="0" err="1">
                <a:latin typeface="MS Reference Sans Serif" panose="020B0604030504040204" pitchFamily="34" charset="0"/>
                <a:cs typeface="Calibri" panose="020F0502020204030204" pitchFamily="34" charset="0"/>
              </a:rPr>
              <a:t>Abschnürung</a:t>
            </a:r>
            <a:r>
              <a:rPr lang="hu-HU" dirty="0">
                <a:latin typeface="MS Reference Sans Serif" panose="020B0604030504040204" pitchFamily="34" charset="0"/>
                <a:cs typeface="Calibri" panose="020F0502020204030204" pitchFamily="34" charset="0"/>
              </a:rPr>
              <a:t> des </a:t>
            </a:r>
            <a:r>
              <a:rPr lang="hu-HU" dirty="0" err="1">
                <a:latin typeface="MS Reference Sans Serif" panose="020B0604030504040204" pitchFamily="34" charset="0"/>
                <a:cs typeface="Calibri" panose="020F0502020204030204" pitchFamily="34" charset="0"/>
              </a:rPr>
              <a:t>Neuralrohres</a:t>
            </a:r>
            <a:r>
              <a:rPr lang="hu-HU" dirty="0">
                <a:latin typeface="MS Reference Sans Serif" panose="020B0604030504040204" pitchFamily="34" charset="0"/>
                <a:cs typeface="Calibri" panose="020F0502020204030204" pitchFamily="34" charset="0"/>
              </a:rPr>
              <a:t> </a:t>
            </a:r>
            <a:r>
              <a:rPr lang="hu-HU" dirty="0" err="1">
                <a:latin typeface="MS Reference Sans Serif" panose="020B0604030504040204" pitchFamily="34" charset="0"/>
                <a:cs typeface="Calibri" panose="020F0502020204030204" pitchFamily="34" charset="0"/>
              </a:rPr>
              <a:t>ist</a:t>
            </a:r>
            <a:r>
              <a:rPr lang="hu-HU" dirty="0">
                <a:latin typeface="MS Reference Sans Serif" panose="020B0604030504040204" pitchFamily="34" charset="0"/>
                <a:cs typeface="Calibri" panose="020F0502020204030204" pitchFamily="34" charset="0"/>
              </a:rPr>
              <a:t> </a:t>
            </a:r>
            <a:r>
              <a:rPr lang="hu-HU" dirty="0" err="1">
                <a:latin typeface="MS Reference Sans Serif" panose="020B0604030504040204" pitchFamily="34" charset="0"/>
                <a:cs typeface="Calibri" panose="020F0502020204030204" pitchFamily="34" charset="0"/>
              </a:rPr>
              <a:t>durch</a:t>
            </a:r>
            <a:r>
              <a:rPr lang="hu-HU" dirty="0">
                <a:latin typeface="MS Reference Sans Serif" panose="020B0604030504040204" pitchFamily="34" charset="0"/>
                <a:cs typeface="Calibri" panose="020F0502020204030204" pitchFamily="34" charset="0"/>
              </a:rPr>
              <a:t> </a:t>
            </a:r>
            <a:r>
              <a:rPr lang="hu-HU" dirty="0" err="1">
                <a:latin typeface="MS Reference Sans Serif" panose="020B0604030504040204" pitchFamily="34" charset="0"/>
                <a:cs typeface="Calibri" panose="020F0502020204030204" pitchFamily="34" charset="0"/>
              </a:rPr>
              <a:t>die</a:t>
            </a:r>
            <a:r>
              <a:rPr lang="hu-HU" dirty="0">
                <a:latin typeface="MS Reference Sans Serif" panose="020B0604030504040204" pitchFamily="34" charset="0"/>
                <a:cs typeface="Calibri" panose="020F0502020204030204" pitchFamily="34" charset="0"/>
              </a:rPr>
              <a:t> </a:t>
            </a:r>
            <a:r>
              <a:rPr lang="hu-HU" dirty="0" err="1">
                <a:latin typeface="MS Reference Sans Serif" panose="020B0604030504040204" pitchFamily="34" charset="0"/>
                <a:cs typeface="Calibri" panose="020F0502020204030204" pitchFamily="34" charset="0"/>
              </a:rPr>
              <a:t>unterschiedliche</a:t>
            </a:r>
            <a:r>
              <a:rPr lang="hu-HU" dirty="0">
                <a:latin typeface="MS Reference Sans Serif" panose="020B0604030504040204" pitchFamily="34" charset="0"/>
                <a:cs typeface="Calibri" panose="020F0502020204030204" pitchFamily="34" charset="0"/>
              </a:rPr>
              <a:t> </a:t>
            </a:r>
            <a:r>
              <a:rPr lang="hu-HU" dirty="0" err="1">
                <a:latin typeface="MS Reference Sans Serif" panose="020B0604030504040204" pitchFamily="34" charset="0"/>
                <a:cs typeface="Calibri" panose="020F0502020204030204" pitchFamily="34" charset="0"/>
              </a:rPr>
              <a:t>Cadherinexpression</a:t>
            </a:r>
            <a:r>
              <a:rPr lang="hu-HU" dirty="0">
                <a:latin typeface="MS Reference Sans Serif" panose="020B0604030504040204" pitchFamily="34" charset="0"/>
                <a:cs typeface="Calibri" panose="020F0502020204030204" pitchFamily="34" charset="0"/>
              </a:rPr>
              <a:t> </a:t>
            </a:r>
            <a:r>
              <a:rPr lang="hu-HU" dirty="0" err="1">
                <a:latin typeface="MS Reference Sans Serif" panose="020B0604030504040204" pitchFamily="34" charset="0"/>
                <a:cs typeface="Calibri" panose="020F0502020204030204" pitchFamily="34" charset="0"/>
              </a:rPr>
              <a:t>vermittelt</a:t>
            </a:r>
            <a:r>
              <a:rPr lang="hu-HU" dirty="0">
                <a:latin typeface="MS Reference Sans Serif" panose="020B0604030504040204" pitchFamily="34" charset="0"/>
                <a:cs typeface="Calibri" panose="020F0502020204030204" pitchFamily="34" charset="0"/>
              </a:rPr>
              <a:t> </a:t>
            </a:r>
            <a:br>
              <a:rPr lang="hu-HU" dirty="0">
                <a:latin typeface="MS Reference Sans Serif" panose="020B0604030504040204" pitchFamily="34" charset="0"/>
                <a:cs typeface="Calibri" panose="020F0502020204030204" pitchFamily="34" charset="0"/>
              </a:rPr>
            </a:br>
            <a:r>
              <a:rPr lang="hu-HU" dirty="0">
                <a:latin typeface="MS Reference Sans Serif" panose="020B0604030504040204" pitchFamily="34" charset="0"/>
                <a:cs typeface="Calibri" panose="020F0502020204030204" pitchFamily="34" charset="0"/>
              </a:rPr>
              <a:t>(E-Cadherin </a:t>
            </a:r>
            <a:r>
              <a:rPr lang="hu-HU" dirty="0" err="1">
                <a:latin typeface="MS Reference Sans Serif" panose="020B0604030504040204" pitchFamily="34" charset="0"/>
                <a:cs typeface="Calibri" panose="020F0502020204030204" pitchFamily="34" charset="0"/>
              </a:rPr>
              <a:t>ist</a:t>
            </a:r>
            <a:r>
              <a:rPr lang="hu-HU" dirty="0">
                <a:latin typeface="MS Reference Sans Serif" panose="020B0604030504040204" pitchFamily="34" charset="0"/>
                <a:cs typeface="Calibri" panose="020F0502020204030204" pitchFamily="34" charset="0"/>
              </a:rPr>
              <a:t> </a:t>
            </a:r>
            <a:r>
              <a:rPr lang="hu-HU" dirty="0" err="1">
                <a:latin typeface="MS Reference Sans Serif" panose="020B0604030504040204" pitchFamily="34" charset="0"/>
                <a:cs typeface="Calibri" panose="020F0502020204030204" pitchFamily="34" charset="0"/>
              </a:rPr>
              <a:t>charakteristisch</a:t>
            </a:r>
            <a:r>
              <a:rPr lang="hu-HU" dirty="0">
                <a:latin typeface="MS Reference Sans Serif" panose="020B0604030504040204" pitchFamily="34" charset="0"/>
                <a:cs typeface="Calibri" panose="020F0502020204030204" pitchFamily="34" charset="0"/>
              </a:rPr>
              <a:t> </a:t>
            </a:r>
            <a:r>
              <a:rPr lang="hu-HU" dirty="0" err="1">
                <a:latin typeface="MS Reference Sans Serif" panose="020B0604030504040204" pitchFamily="34" charset="0"/>
                <a:cs typeface="Calibri" panose="020F0502020204030204" pitchFamily="34" charset="0"/>
              </a:rPr>
              <a:t>für</a:t>
            </a:r>
            <a:r>
              <a:rPr lang="hu-HU" dirty="0">
                <a:latin typeface="MS Reference Sans Serif" panose="020B0604030504040204" pitchFamily="34" charset="0"/>
                <a:cs typeface="Calibri" panose="020F0502020204030204" pitchFamily="34" charset="0"/>
              </a:rPr>
              <a:t> </a:t>
            </a:r>
            <a:r>
              <a:rPr lang="hu-HU" dirty="0" err="1">
                <a:latin typeface="MS Reference Sans Serif" panose="020B0604030504040204" pitchFamily="34" charset="0"/>
                <a:cs typeface="Calibri" panose="020F0502020204030204" pitchFamily="34" charset="0"/>
              </a:rPr>
              <a:t>Ektoderm</a:t>
            </a:r>
            <a:r>
              <a:rPr lang="hu-HU" dirty="0">
                <a:latin typeface="MS Reference Sans Serif" panose="020B0604030504040204" pitchFamily="34" charset="0"/>
                <a:cs typeface="Calibri" panose="020F0502020204030204" pitchFamily="34" charset="0"/>
              </a:rPr>
              <a:t>, N-Cadherin </a:t>
            </a:r>
            <a:r>
              <a:rPr lang="hu-HU" dirty="0" err="1">
                <a:latin typeface="MS Reference Sans Serif" panose="020B0604030504040204" pitchFamily="34" charset="0"/>
                <a:cs typeface="Calibri" panose="020F0502020204030204" pitchFamily="34" charset="0"/>
              </a:rPr>
              <a:t>für</a:t>
            </a:r>
            <a:r>
              <a:rPr lang="hu-HU" dirty="0">
                <a:latin typeface="MS Reference Sans Serif" panose="020B0604030504040204" pitchFamily="34" charset="0"/>
                <a:cs typeface="Calibri" panose="020F0502020204030204" pitchFamily="34" charset="0"/>
              </a:rPr>
              <a:t> </a:t>
            </a:r>
            <a:r>
              <a:rPr lang="hu-HU" dirty="0" err="1">
                <a:latin typeface="MS Reference Sans Serif" panose="020B0604030504040204" pitchFamily="34" charset="0"/>
                <a:cs typeface="Calibri" panose="020F0502020204030204" pitchFamily="34" charset="0"/>
              </a:rPr>
              <a:t>Neurales</a:t>
            </a:r>
            <a:r>
              <a:rPr lang="hu-HU" dirty="0">
                <a:latin typeface="MS Reference Sans Serif" panose="020B0604030504040204" pitchFamily="34" charset="0"/>
                <a:cs typeface="Calibri" panose="020F0502020204030204" pitchFamily="34" charset="0"/>
              </a:rPr>
              <a:t> </a:t>
            </a:r>
            <a:r>
              <a:rPr lang="hu-HU" dirty="0" err="1">
                <a:latin typeface="MS Reference Sans Serif" panose="020B0604030504040204" pitchFamily="34" charset="0"/>
                <a:cs typeface="Calibri" panose="020F0502020204030204" pitchFamily="34" charset="0"/>
              </a:rPr>
              <a:t>Ektoderm</a:t>
            </a:r>
            <a:r>
              <a:rPr lang="hu-HU" dirty="0">
                <a:latin typeface="MS Reference Sans Serif" panose="020B0604030504040204" pitchFamily="34" charset="0"/>
                <a:cs typeface="Calibri" panose="020F0502020204030204" pitchFamily="34" charset="0"/>
              </a:rPr>
              <a:t>).</a:t>
            </a:r>
          </a:p>
        </p:txBody>
      </p:sp>
    </p:spTree>
    <p:extLst>
      <p:ext uri="{BB962C8B-B14F-4D97-AF65-F5344CB8AC3E}">
        <p14:creationId xmlns:p14="http://schemas.microsoft.com/office/powerpoint/2010/main" val="41188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C:\oktatás\FETAL\neurulatio1a.bmp"/>
          <p:cNvPicPr>
            <a:picLocks noChangeAspect="1" noChangeArrowheads="1"/>
          </p:cNvPicPr>
          <p:nvPr/>
        </p:nvPicPr>
        <p:blipFill>
          <a:blip r:embed="rId2" r:link="rId3" cstate="print"/>
          <a:srcRect/>
          <a:stretch>
            <a:fillRect/>
          </a:stretch>
        </p:blipFill>
        <p:spPr bwMode="auto">
          <a:xfrm>
            <a:off x="2482850" y="2414588"/>
            <a:ext cx="5413375" cy="4084637"/>
          </a:xfrm>
          <a:prstGeom prst="rect">
            <a:avLst/>
          </a:prstGeom>
          <a:noFill/>
          <a:ln w="9525">
            <a:noFill/>
            <a:miter lim="800000"/>
            <a:headEnd/>
            <a:tailEnd/>
          </a:ln>
        </p:spPr>
      </p:pic>
      <p:sp>
        <p:nvSpPr>
          <p:cNvPr id="113666" name="Text Box 3"/>
          <p:cNvSpPr txBox="1">
            <a:spLocks noChangeArrowheads="1"/>
          </p:cNvSpPr>
          <p:nvPr/>
        </p:nvSpPr>
        <p:spPr bwMode="auto">
          <a:xfrm>
            <a:off x="696913" y="315913"/>
            <a:ext cx="7912100" cy="457200"/>
          </a:xfrm>
          <a:prstGeom prst="rect">
            <a:avLst/>
          </a:prstGeom>
          <a:noFill/>
          <a:ln w="9525">
            <a:noFill/>
            <a:miter lim="800000"/>
            <a:headEnd/>
            <a:tailEnd/>
          </a:ln>
        </p:spPr>
        <p:txBody>
          <a:bodyPr>
            <a:spAutoFit/>
          </a:bodyPr>
          <a:lstStyle/>
          <a:p>
            <a:pPr algn="ctr" eaLnBrk="0" hangingPunct="0">
              <a:spcBef>
                <a:spcPct val="50000"/>
              </a:spcBef>
            </a:pPr>
            <a:r>
              <a:rPr lang="hu-HU" sz="2400" b="1" dirty="0">
                <a:latin typeface="Arial" charset="0"/>
              </a:rPr>
              <a:t>Die </a:t>
            </a:r>
            <a:r>
              <a:rPr lang="hu-HU" sz="2400" b="1" dirty="0" err="1">
                <a:latin typeface="Arial" charset="0"/>
              </a:rPr>
              <a:t>Entwicklung</a:t>
            </a:r>
            <a:r>
              <a:rPr lang="hu-HU" sz="2400" b="1" dirty="0">
                <a:latin typeface="Arial" charset="0"/>
              </a:rPr>
              <a:t> der </a:t>
            </a:r>
            <a:r>
              <a:rPr lang="hu-HU" sz="2400" b="1" dirty="0" err="1">
                <a:latin typeface="Arial" charset="0"/>
              </a:rPr>
              <a:t>Neuralplatte</a:t>
            </a:r>
            <a:r>
              <a:rPr lang="hu-HU" sz="2400" b="1" dirty="0">
                <a:latin typeface="Arial" charset="0"/>
              </a:rPr>
              <a:t> (</a:t>
            </a:r>
            <a:r>
              <a:rPr lang="hu-HU" sz="2400" b="1" dirty="0" err="1">
                <a:latin typeface="Arial" charset="0"/>
              </a:rPr>
              <a:t>Querschnitt</a:t>
            </a:r>
            <a:r>
              <a:rPr lang="hu-HU" sz="2400" b="1" dirty="0">
                <a:latin typeface="Arial" charset="0"/>
              </a:rPr>
              <a:t>)</a:t>
            </a:r>
          </a:p>
        </p:txBody>
      </p:sp>
      <p:sp>
        <p:nvSpPr>
          <p:cNvPr id="113667" name="Text Box 4"/>
          <p:cNvSpPr txBox="1">
            <a:spLocks noChangeArrowheads="1"/>
          </p:cNvSpPr>
          <p:nvPr/>
        </p:nvSpPr>
        <p:spPr bwMode="auto">
          <a:xfrm>
            <a:off x="323850" y="3598863"/>
            <a:ext cx="2203450" cy="741362"/>
          </a:xfrm>
          <a:prstGeom prst="rect">
            <a:avLst/>
          </a:prstGeom>
          <a:noFill/>
          <a:ln w="9525">
            <a:noFill/>
            <a:miter lim="800000"/>
            <a:headEnd/>
            <a:tailEnd/>
          </a:ln>
        </p:spPr>
        <p:txBody>
          <a:bodyPr/>
          <a:lstStyle/>
          <a:p>
            <a:pPr algn="ctr" eaLnBrk="0" hangingPunct="0"/>
            <a:r>
              <a:rPr lang="hu-HU" sz="2000" b="1">
                <a:latin typeface="Arial" charset="0"/>
              </a:rPr>
              <a:t>Neuralfalte</a:t>
            </a:r>
          </a:p>
          <a:p>
            <a:pPr algn="ctr" eaLnBrk="0" hangingPunct="0"/>
            <a:r>
              <a:rPr lang="hu-HU" sz="2000" b="1">
                <a:latin typeface="Arial" charset="0"/>
              </a:rPr>
              <a:t>(</a:t>
            </a:r>
            <a:r>
              <a:rPr lang="hu-HU" sz="2000" b="1" i="1">
                <a:latin typeface="Arial" charset="0"/>
              </a:rPr>
              <a:t>Plica neuralis</a:t>
            </a:r>
            <a:r>
              <a:rPr lang="hu-HU" sz="2000" b="1">
                <a:latin typeface="Arial" charset="0"/>
              </a:rPr>
              <a:t>)</a:t>
            </a:r>
          </a:p>
        </p:txBody>
      </p:sp>
      <p:sp>
        <p:nvSpPr>
          <p:cNvPr id="113668" name="Text Box 5"/>
          <p:cNvSpPr txBox="1">
            <a:spLocks noChangeArrowheads="1"/>
          </p:cNvSpPr>
          <p:nvPr/>
        </p:nvSpPr>
        <p:spPr bwMode="auto">
          <a:xfrm>
            <a:off x="3203848" y="1988840"/>
            <a:ext cx="3744415" cy="508967"/>
          </a:xfrm>
          <a:prstGeom prst="rect">
            <a:avLst/>
          </a:prstGeom>
          <a:noFill/>
          <a:ln w="9525">
            <a:noFill/>
            <a:miter lim="800000"/>
            <a:headEnd/>
            <a:tailEnd/>
          </a:ln>
        </p:spPr>
        <p:txBody>
          <a:bodyPr/>
          <a:lstStyle/>
          <a:p>
            <a:pPr algn="ctr" eaLnBrk="0" hangingPunct="0"/>
            <a:r>
              <a:rPr lang="hu-HU" sz="2000" b="1" dirty="0" err="1">
                <a:latin typeface="Arial" charset="0"/>
              </a:rPr>
              <a:t>Neuralgrube</a:t>
            </a:r>
            <a:r>
              <a:rPr lang="hu-HU" sz="2000" b="1" dirty="0">
                <a:latin typeface="Arial" charset="0"/>
              </a:rPr>
              <a:t> (</a:t>
            </a:r>
            <a:r>
              <a:rPr lang="hu-HU" sz="2000" b="1" dirty="0" err="1">
                <a:latin typeface="Arial" charset="0"/>
              </a:rPr>
              <a:t>Neuralrinne</a:t>
            </a:r>
            <a:r>
              <a:rPr lang="hu-HU" sz="2000" b="1" dirty="0">
                <a:latin typeface="Arial" charset="0"/>
              </a:rPr>
              <a:t>)</a:t>
            </a:r>
          </a:p>
        </p:txBody>
      </p:sp>
      <p:sp>
        <p:nvSpPr>
          <p:cNvPr id="113669" name="Line 6"/>
          <p:cNvSpPr>
            <a:spLocks noChangeShapeType="1"/>
          </p:cNvSpPr>
          <p:nvPr/>
        </p:nvSpPr>
        <p:spPr bwMode="auto">
          <a:xfrm>
            <a:off x="5004048" y="2348880"/>
            <a:ext cx="90240" cy="719758"/>
          </a:xfrm>
          <a:prstGeom prst="line">
            <a:avLst/>
          </a:prstGeom>
          <a:noFill/>
          <a:ln w="9525">
            <a:solidFill>
              <a:schemeClr val="tx1"/>
            </a:solidFill>
            <a:round/>
            <a:headEnd/>
            <a:tailEnd type="triangle" w="med" len="med"/>
          </a:ln>
        </p:spPr>
        <p:txBody>
          <a:bodyPr wrap="none" anchor="ctr"/>
          <a:lstStyle/>
          <a:p>
            <a:endParaRPr lang="hu-HU"/>
          </a:p>
        </p:txBody>
      </p:sp>
      <p:sp>
        <p:nvSpPr>
          <p:cNvPr id="113670" name="Line 7"/>
          <p:cNvSpPr>
            <a:spLocks noChangeShapeType="1"/>
          </p:cNvSpPr>
          <p:nvPr/>
        </p:nvSpPr>
        <p:spPr bwMode="auto">
          <a:xfrm>
            <a:off x="2366963" y="4035425"/>
            <a:ext cx="1844675" cy="407988"/>
          </a:xfrm>
          <a:prstGeom prst="line">
            <a:avLst/>
          </a:prstGeom>
          <a:noFill/>
          <a:ln w="9525">
            <a:solidFill>
              <a:schemeClr val="tx1"/>
            </a:solidFill>
            <a:round/>
            <a:headEnd/>
            <a:tailEnd type="triangle" w="med" len="med"/>
          </a:ln>
        </p:spPr>
        <p:txBody>
          <a:bodyPr wrap="none" anchor="ctr"/>
          <a:lstStyle/>
          <a:p>
            <a:endParaRPr lang="hu-HU"/>
          </a:p>
        </p:txBody>
      </p:sp>
      <p:sp>
        <p:nvSpPr>
          <p:cNvPr id="113681" name="Text Box 10"/>
          <p:cNvSpPr txBox="1">
            <a:spLocks noChangeArrowheads="1"/>
          </p:cNvSpPr>
          <p:nvPr/>
        </p:nvSpPr>
        <p:spPr bwMode="auto">
          <a:xfrm>
            <a:off x="1187624" y="1196752"/>
            <a:ext cx="7416824" cy="505101"/>
          </a:xfrm>
          <a:prstGeom prst="rect">
            <a:avLst/>
          </a:prstGeom>
          <a:solidFill>
            <a:srgbClr val="C00000">
              <a:alpha val="57000"/>
            </a:srgbClr>
          </a:solidFill>
          <a:ln w="9525">
            <a:noFill/>
            <a:miter lim="800000"/>
            <a:headEnd/>
            <a:tailEnd/>
          </a:ln>
        </p:spPr>
        <p:txBody>
          <a:bodyPr/>
          <a:lstStyle/>
          <a:p>
            <a:pPr algn="ctr" eaLnBrk="0" hangingPunct="0"/>
            <a:r>
              <a:rPr lang="hu-HU" sz="2000" b="1" dirty="0" err="1">
                <a:latin typeface="Arial" charset="0"/>
              </a:rPr>
              <a:t>Neuralplatte</a:t>
            </a:r>
            <a:r>
              <a:rPr lang="hu-HU" sz="2000" b="1" dirty="0">
                <a:latin typeface="Arial" charset="0"/>
              </a:rPr>
              <a:t> (</a:t>
            </a:r>
            <a:r>
              <a:rPr lang="hu-HU" sz="2000" b="1" i="1" dirty="0">
                <a:latin typeface="Arial" charset="0"/>
              </a:rPr>
              <a:t>Lamina </a:t>
            </a:r>
            <a:r>
              <a:rPr lang="hu-HU" sz="2000" b="1" i="1" dirty="0" err="1">
                <a:latin typeface="Arial" charset="0"/>
              </a:rPr>
              <a:t>neuralis</a:t>
            </a:r>
            <a:r>
              <a:rPr lang="hu-HU" sz="2000" b="1" dirty="0">
                <a:latin typeface="Arial" charset="0"/>
              </a:rPr>
              <a:t>): </a:t>
            </a:r>
            <a:r>
              <a:rPr lang="hu-HU" sz="2000" b="1" dirty="0" err="1">
                <a:latin typeface="Arial" charset="0"/>
              </a:rPr>
              <a:t>verdickte</a:t>
            </a:r>
            <a:r>
              <a:rPr lang="hu-HU" sz="2000" b="1" dirty="0">
                <a:latin typeface="Arial" charset="0"/>
              </a:rPr>
              <a:t> </a:t>
            </a:r>
            <a:r>
              <a:rPr lang="hu-HU" sz="2000" b="1" dirty="0" err="1">
                <a:latin typeface="Arial" charset="0"/>
              </a:rPr>
              <a:t>Ektodermszone</a:t>
            </a:r>
            <a:r>
              <a:rPr lang="hu-HU" sz="2000" b="1" dirty="0">
                <a:latin typeface="Arial" charset="0"/>
              </a:rPr>
              <a:t>)</a:t>
            </a:r>
          </a:p>
        </p:txBody>
      </p:sp>
      <p:sp>
        <p:nvSpPr>
          <p:cNvPr id="113679" name="Text Box 14"/>
          <p:cNvSpPr txBox="1">
            <a:spLocks noChangeArrowheads="1"/>
          </p:cNvSpPr>
          <p:nvPr/>
        </p:nvSpPr>
        <p:spPr bwMode="auto">
          <a:xfrm>
            <a:off x="323528" y="4581128"/>
            <a:ext cx="1997066" cy="666134"/>
          </a:xfrm>
          <a:prstGeom prst="rect">
            <a:avLst/>
          </a:prstGeom>
          <a:noFill/>
          <a:ln w="9525">
            <a:noFill/>
            <a:miter lim="800000"/>
            <a:headEnd/>
            <a:tailEnd/>
          </a:ln>
        </p:spPr>
        <p:txBody>
          <a:bodyPr/>
          <a:lstStyle/>
          <a:p>
            <a:pPr algn="ctr" eaLnBrk="0" hangingPunct="0"/>
            <a:r>
              <a:rPr lang="hu-HU" sz="2400" b="1" dirty="0" err="1">
                <a:solidFill>
                  <a:srgbClr val="C00000"/>
                </a:solidFill>
                <a:latin typeface="Arial" charset="0"/>
              </a:rPr>
              <a:t>Bilaterale</a:t>
            </a:r>
            <a:r>
              <a:rPr lang="hu-HU" sz="2400" b="1" dirty="0">
                <a:solidFill>
                  <a:srgbClr val="C00000"/>
                </a:solidFill>
                <a:latin typeface="Arial" charset="0"/>
              </a:rPr>
              <a:t> </a:t>
            </a:r>
            <a:r>
              <a:rPr lang="hu-HU" sz="2400" b="1" dirty="0" err="1">
                <a:solidFill>
                  <a:srgbClr val="C00000"/>
                </a:solidFill>
                <a:latin typeface="Arial" charset="0"/>
              </a:rPr>
              <a:t>Auffaltung</a:t>
            </a:r>
            <a:endParaRPr lang="hu-HU" sz="2400" b="1" dirty="0">
              <a:solidFill>
                <a:srgbClr val="C00000"/>
              </a:solidFill>
              <a:latin typeface="Arial" charset="0"/>
            </a:endParaRPr>
          </a:p>
        </p:txBody>
      </p:sp>
      <p:sp>
        <p:nvSpPr>
          <p:cNvPr id="74767" name="Line 15"/>
          <p:cNvSpPr>
            <a:spLocks noChangeShapeType="1"/>
          </p:cNvSpPr>
          <p:nvPr/>
        </p:nvSpPr>
        <p:spPr bwMode="auto">
          <a:xfrm>
            <a:off x="8460432" y="3140968"/>
            <a:ext cx="0" cy="1816100"/>
          </a:xfrm>
          <a:prstGeom prst="line">
            <a:avLst/>
          </a:prstGeom>
          <a:noFill/>
          <a:ln w="76200">
            <a:solidFill>
              <a:schemeClr val="tx1"/>
            </a:solidFill>
            <a:round/>
            <a:headEnd type="triangle" w="med" len="med"/>
            <a:tailEnd type="triangle" w="med" len="med"/>
          </a:ln>
        </p:spPr>
        <p:txBody>
          <a:bodyPr/>
          <a:lstStyle/>
          <a:p>
            <a:endParaRPr lang="hu-HU"/>
          </a:p>
        </p:txBody>
      </p:sp>
      <p:sp>
        <p:nvSpPr>
          <p:cNvPr id="74768" name="Text Box 16"/>
          <p:cNvSpPr txBox="1">
            <a:spLocks noChangeArrowheads="1"/>
          </p:cNvSpPr>
          <p:nvPr/>
        </p:nvSpPr>
        <p:spPr bwMode="auto">
          <a:xfrm>
            <a:off x="7607300" y="5013176"/>
            <a:ext cx="1536700" cy="457200"/>
          </a:xfrm>
          <a:prstGeom prst="rect">
            <a:avLst/>
          </a:prstGeom>
          <a:solidFill>
            <a:srgbClr val="FF00FF"/>
          </a:solidFill>
          <a:ln w="9525">
            <a:noFill/>
            <a:miter lim="800000"/>
            <a:headEnd/>
            <a:tailEnd/>
          </a:ln>
        </p:spPr>
        <p:txBody>
          <a:bodyPr>
            <a:spAutoFit/>
          </a:bodyPr>
          <a:lstStyle/>
          <a:p>
            <a:pPr algn="ctr" eaLnBrk="0" hangingPunct="0">
              <a:spcBef>
                <a:spcPct val="50000"/>
              </a:spcBef>
            </a:pPr>
            <a:r>
              <a:rPr lang="hu-HU" sz="2400">
                <a:latin typeface="Arial" charset="0"/>
              </a:rPr>
              <a:t>ventral</a:t>
            </a:r>
          </a:p>
        </p:txBody>
      </p:sp>
      <p:sp>
        <p:nvSpPr>
          <p:cNvPr id="74769" name="Text Box 17"/>
          <p:cNvSpPr txBox="1">
            <a:spLocks noChangeArrowheads="1"/>
          </p:cNvSpPr>
          <p:nvPr/>
        </p:nvSpPr>
        <p:spPr bwMode="auto">
          <a:xfrm>
            <a:off x="7708900" y="2636912"/>
            <a:ext cx="1435100" cy="457200"/>
          </a:xfrm>
          <a:prstGeom prst="rect">
            <a:avLst/>
          </a:prstGeom>
          <a:solidFill>
            <a:srgbClr val="00FFFF"/>
          </a:solidFill>
          <a:ln w="9525">
            <a:noFill/>
            <a:miter lim="800000"/>
            <a:headEnd/>
            <a:tailEnd/>
          </a:ln>
        </p:spPr>
        <p:txBody>
          <a:bodyPr>
            <a:spAutoFit/>
          </a:bodyPr>
          <a:lstStyle/>
          <a:p>
            <a:pPr algn="ctr" eaLnBrk="0" hangingPunct="0">
              <a:spcBef>
                <a:spcPct val="50000"/>
              </a:spcBef>
            </a:pPr>
            <a:r>
              <a:rPr lang="hu-HU" sz="2400" dirty="0" err="1">
                <a:latin typeface="Arial" charset="0"/>
              </a:rPr>
              <a:t>dorsal</a:t>
            </a:r>
            <a:endParaRPr lang="hu-HU" sz="2400" dirty="0">
              <a:latin typeface="Arial" charset="0"/>
            </a:endParaRPr>
          </a:p>
        </p:txBody>
      </p:sp>
      <p:sp>
        <p:nvSpPr>
          <p:cNvPr id="18" name="Line 7"/>
          <p:cNvSpPr>
            <a:spLocks noChangeShapeType="1"/>
          </p:cNvSpPr>
          <p:nvPr/>
        </p:nvSpPr>
        <p:spPr bwMode="auto">
          <a:xfrm>
            <a:off x="2771800" y="1700808"/>
            <a:ext cx="432048" cy="1584176"/>
          </a:xfrm>
          <a:prstGeom prst="line">
            <a:avLst/>
          </a:prstGeom>
          <a:noFill/>
          <a:ln w="9525">
            <a:solidFill>
              <a:schemeClr val="tx1"/>
            </a:solidFill>
            <a:round/>
            <a:headEnd/>
            <a:tailEnd type="triangle" w="med" len="med"/>
          </a:ln>
        </p:spPr>
        <p:txBody>
          <a:bodyPr wrap="none" anchor="ctr"/>
          <a:lstStyle/>
          <a:p>
            <a:endParaRPr lang="hu-HU"/>
          </a:p>
        </p:txBody>
      </p:sp>
      <p:sp>
        <p:nvSpPr>
          <p:cNvPr id="19" name="Line 7"/>
          <p:cNvSpPr>
            <a:spLocks noChangeShapeType="1"/>
          </p:cNvSpPr>
          <p:nvPr/>
        </p:nvSpPr>
        <p:spPr bwMode="auto">
          <a:xfrm flipH="1">
            <a:off x="6588224" y="1700808"/>
            <a:ext cx="648072" cy="1728192"/>
          </a:xfrm>
          <a:prstGeom prst="line">
            <a:avLst/>
          </a:prstGeom>
          <a:noFill/>
          <a:ln w="9525">
            <a:solidFill>
              <a:schemeClr val="tx1"/>
            </a:solidFill>
            <a:round/>
            <a:headEnd/>
            <a:tailEnd type="triangle" w="med" len="med"/>
          </a:ln>
        </p:spPr>
        <p:txBody>
          <a:bodyPr wrap="none" anchor="ctr"/>
          <a:lstStyle/>
          <a:p>
            <a:endParaRPr lang="hu-H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768"/>
                                        </p:tgtEl>
                                        <p:attrNameLst>
                                          <p:attrName>style.visibility</p:attrName>
                                        </p:attrNameLst>
                                      </p:cBhvr>
                                      <p:to>
                                        <p:strVal val="visible"/>
                                      </p:to>
                                    </p:set>
                                    <p:animEffect transition="in" filter="wipe(down)">
                                      <p:cBhvr>
                                        <p:cTn id="7" dur="500"/>
                                        <p:tgtEl>
                                          <p:spTgt spid="7476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4767"/>
                                        </p:tgtEl>
                                        <p:attrNameLst>
                                          <p:attrName>style.visibility</p:attrName>
                                        </p:attrNameLst>
                                      </p:cBhvr>
                                      <p:to>
                                        <p:strVal val="visible"/>
                                      </p:to>
                                    </p:set>
                                    <p:animEffect transition="in" filter="wipe(down)">
                                      <p:cBhvr>
                                        <p:cTn id="11" dur="500"/>
                                        <p:tgtEl>
                                          <p:spTgt spid="7476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4769"/>
                                        </p:tgtEl>
                                        <p:attrNameLst>
                                          <p:attrName>style.visibility</p:attrName>
                                        </p:attrNameLst>
                                      </p:cBhvr>
                                      <p:to>
                                        <p:strVal val="visible"/>
                                      </p:to>
                                    </p:set>
                                    <p:animEffect transition="in" filter="wipe(down)">
                                      <p:cBhvr>
                                        <p:cTn id="15" dur="500"/>
                                        <p:tgtEl>
                                          <p:spTgt spid="74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7" grpId="0" animBg="1"/>
      <p:bldP spid="74768" grpId="0" animBg="1"/>
      <p:bldP spid="7476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C:\oktatás\FETAL\neurulatio1b.bmp"/>
          <p:cNvPicPr>
            <a:picLocks noChangeAspect="1" noChangeArrowheads="1"/>
          </p:cNvPicPr>
          <p:nvPr/>
        </p:nvPicPr>
        <p:blipFill>
          <a:blip r:embed="rId2" r:link="rId3" cstate="print"/>
          <a:srcRect/>
          <a:stretch>
            <a:fillRect/>
          </a:stretch>
        </p:blipFill>
        <p:spPr bwMode="auto">
          <a:xfrm>
            <a:off x="2814638" y="866775"/>
            <a:ext cx="3733800" cy="5594350"/>
          </a:xfrm>
          <a:prstGeom prst="rect">
            <a:avLst/>
          </a:prstGeom>
          <a:noFill/>
          <a:ln w="9525">
            <a:noFill/>
            <a:miter lim="800000"/>
            <a:headEnd/>
            <a:tailEnd/>
          </a:ln>
        </p:spPr>
      </p:pic>
      <p:sp>
        <p:nvSpPr>
          <p:cNvPr id="114690" name="Text Box 3"/>
          <p:cNvSpPr txBox="1">
            <a:spLocks noChangeArrowheads="1"/>
          </p:cNvSpPr>
          <p:nvPr/>
        </p:nvSpPr>
        <p:spPr bwMode="auto">
          <a:xfrm>
            <a:off x="636588" y="4826000"/>
            <a:ext cx="2386012" cy="609600"/>
          </a:xfrm>
          <a:prstGeom prst="rect">
            <a:avLst/>
          </a:prstGeom>
          <a:noFill/>
          <a:ln w="9525">
            <a:noFill/>
            <a:miter lim="800000"/>
            <a:headEnd/>
            <a:tailEnd/>
          </a:ln>
        </p:spPr>
        <p:txBody>
          <a:bodyPr/>
          <a:lstStyle/>
          <a:p>
            <a:pPr algn="ctr" eaLnBrk="0" hangingPunct="0"/>
            <a:r>
              <a:rPr lang="hu-HU" sz="2000" b="1">
                <a:latin typeface="Arial" charset="0"/>
              </a:rPr>
              <a:t>Neuralrohr</a:t>
            </a:r>
          </a:p>
          <a:p>
            <a:pPr algn="ctr" eaLnBrk="0" hangingPunct="0"/>
            <a:r>
              <a:rPr lang="hu-HU" sz="2000" b="1">
                <a:latin typeface="Arial" charset="0"/>
              </a:rPr>
              <a:t>(</a:t>
            </a:r>
            <a:r>
              <a:rPr lang="hu-HU" sz="2000" b="1" i="1">
                <a:latin typeface="Arial" charset="0"/>
              </a:rPr>
              <a:t>Tubus neuralis</a:t>
            </a:r>
            <a:r>
              <a:rPr lang="hu-HU" sz="2000" b="1">
                <a:latin typeface="Arial" charset="0"/>
              </a:rPr>
              <a:t>)</a:t>
            </a:r>
          </a:p>
        </p:txBody>
      </p:sp>
      <p:sp>
        <p:nvSpPr>
          <p:cNvPr id="114691" name="Text Box 4"/>
          <p:cNvSpPr txBox="1">
            <a:spLocks noChangeArrowheads="1"/>
          </p:cNvSpPr>
          <p:nvPr/>
        </p:nvSpPr>
        <p:spPr bwMode="auto">
          <a:xfrm>
            <a:off x="1309688" y="808038"/>
            <a:ext cx="2136775" cy="685800"/>
          </a:xfrm>
          <a:prstGeom prst="rect">
            <a:avLst/>
          </a:prstGeom>
          <a:noFill/>
          <a:ln w="9525">
            <a:noFill/>
            <a:miter lim="800000"/>
            <a:headEnd/>
            <a:tailEnd/>
          </a:ln>
        </p:spPr>
        <p:txBody>
          <a:bodyPr/>
          <a:lstStyle/>
          <a:p>
            <a:pPr algn="ctr" eaLnBrk="0" hangingPunct="0"/>
            <a:r>
              <a:rPr lang="hu-HU" sz="2000" b="1">
                <a:latin typeface="Arial" charset="0"/>
              </a:rPr>
              <a:t>Oberflächen-</a:t>
            </a:r>
          </a:p>
          <a:p>
            <a:pPr algn="ctr" eaLnBrk="0" hangingPunct="0"/>
            <a:r>
              <a:rPr lang="hu-HU" sz="2000" b="1">
                <a:latin typeface="Arial" charset="0"/>
              </a:rPr>
              <a:t>ektoderm</a:t>
            </a:r>
          </a:p>
        </p:txBody>
      </p:sp>
      <p:sp>
        <p:nvSpPr>
          <p:cNvPr id="114692" name="Text Box 5"/>
          <p:cNvSpPr txBox="1">
            <a:spLocks noChangeArrowheads="1"/>
          </p:cNvSpPr>
          <p:nvPr/>
        </p:nvSpPr>
        <p:spPr bwMode="auto">
          <a:xfrm>
            <a:off x="696913" y="315913"/>
            <a:ext cx="7912100" cy="457200"/>
          </a:xfrm>
          <a:prstGeom prst="rect">
            <a:avLst/>
          </a:prstGeom>
          <a:noFill/>
          <a:ln w="9525">
            <a:noFill/>
            <a:miter lim="800000"/>
            <a:headEnd/>
            <a:tailEnd/>
          </a:ln>
        </p:spPr>
        <p:txBody>
          <a:bodyPr>
            <a:spAutoFit/>
          </a:bodyPr>
          <a:lstStyle/>
          <a:p>
            <a:pPr algn="ctr" eaLnBrk="0" hangingPunct="0">
              <a:spcBef>
                <a:spcPct val="50000"/>
              </a:spcBef>
            </a:pPr>
            <a:r>
              <a:rPr lang="hu-HU" sz="2400" b="1" dirty="0">
                <a:latin typeface="Arial" charset="0"/>
              </a:rPr>
              <a:t>Die </a:t>
            </a:r>
            <a:r>
              <a:rPr lang="hu-HU" sz="2400" b="1" dirty="0" err="1">
                <a:latin typeface="Arial" charset="0"/>
              </a:rPr>
              <a:t>Entwicklung</a:t>
            </a:r>
            <a:r>
              <a:rPr lang="hu-HU" sz="2400" b="1" dirty="0">
                <a:latin typeface="Arial" charset="0"/>
              </a:rPr>
              <a:t> des </a:t>
            </a:r>
            <a:r>
              <a:rPr lang="hu-HU" sz="2400" b="1" dirty="0" err="1">
                <a:latin typeface="Arial" charset="0"/>
              </a:rPr>
              <a:t>Neuralrohrs</a:t>
            </a:r>
            <a:r>
              <a:rPr lang="hu-HU" sz="2400" b="1" dirty="0">
                <a:latin typeface="Arial" charset="0"/>
              </a:rPr>
              <a:t> (</a:t>
            </a:r>
            <a:r>
              <a:rPr lang="hu-HU" sz="2400" b="1" dirty="0" err="1">
                <a:latin typeface="Arial" charset="0"/>
              </a:rPr>
              <a:t>Querschnitt</a:t>
            </a:r>
            <a:r>
              <a:rPr lang="hu-HU" sz="2400" b="1" dirty="0">
                <a:latin typeface="Arial" charset="0"/>
              </a:rPr>
              <a:t>)</a:t>
            </a:r>
          </a:p>
        </p:txBody>
      </p:sp>
      <p:sp>
        <p:nvSpPr>
          <p:cNvPr id="114693" name="Text Box 6"/>
          <p:cNvSpPr txBox="1">
            <a:spLocks noChangeArrowheads="1"/>
          </p:cNvSpPr>
          <p:nvPr/>
        </p:nvSpPr>
        <p:spPr bwMode="auto">
          <a:xfrm>
            <a:off x="3563888" y="6497638"/>
            <a:ext cx="2009775" cy="360362"/>
          </a:xfrm>
          <a:prstGeom prst="rect">
            <a:avLst/>
          </a:prstGeom>
          <a:noFill/>
          <a:ln w="9525">
            <a:noFill/>
            <a:miter lim="800000"/>
            <a:headEnd/>
            <a:tailEnd/>
          </a:ln>
        </p:spPr>
        <p:txBody>
          <a:bodyPr/>
          <a:lstStyle/>
          <a:p>
            <a:pPr algn="ctr" eaLnBrk="0" hangingPunct="0"/>
            <a:r>
              <a:rPr lang="hu-HU" sz="2000" b="1" dirty="0" err="1">
                <a:latin typeface="Arial" charset="0"/>
              </a:rPr>
              <a:t>Bodenplatte</a:t>
            </a:r>
            <a:endParaRPr lang="hu-HU" sz="2000" b="1" dirty="0">
              <a:latin typeface="Arial" charset="0"/>
            </a:endParaRPr>
          </a:p>
        </p:txBody>
      </p:sp>
      <p:sp>
        <p:nvSpPr>
          <p:cNvPr id="114694" name="Text Box 7"/>
          <p:cNvSpPr txBox="1">
            <a:spLocks noChangeArrowheads="1"/>
          </p:cNvSpPr>
          <p:nvPr/>
        </p:nvSpPr>
        <p:spPr bwMode="auto">
          <a:xfrm>
            <a:off x="4788024" y="3140968"/>
            <a:ext cx="2009775" cy="360362"/>
          </a:xfrm>
          <a:prstGeom prst="rect">
            <a:avLst/>
          </a:prstGeom>
          <a:noFill/>
          <a:ln w="9525">
            <a:noFill/>
            <a:miter lim="800000"/>
            <a:headEnd/>
            <a:tailEnd/>
          </a:ln>
        </p:spPr>
        <p:txBody>
          <a:bodyPr/>
          <a:lstStyle/>
          <a:p>
            <a:pPr algn="ctr" eaLnBrk="0" hangingPunct="0"/>
            <a:r>
              <a:rPr lang="hu-HU" sz="2000" b="1" dirty="0" err="1">
                <a:latin typeface="Arial" charset="0"/>
              </a:rPr>
              <a:t>Deckplatte</a:t>
            </a:r>
            <a:endParaRPr lang="hu-HU" sz="2000" b="1" dirty="0">
              <a:latin typeface="Arial" charset="0"/>
            </a:endParaRPr>
          </a:p>
        </p:txBody>
      </p:sp>
      <p:sp>
        <p:nvSpPr>
          <p:cNvPr id="114695" name="Text Box 8"/>
          <p:cNvSpPr txBox="1">
            <a:spLocks noChangeArrowheads="1"/>
          </p:cNvSpPr>
          <p:nvPr/>
        </p:nvSpPr>
        <p:spPr bwMode="auto">
          <a:xfrm>
            <a:off x="6821487" y="4005064"/>
            <a:ext cx="2322513" cy="525463"/>
          </a:xfrm>
          <a:prstGeom prst="rect">
            <a:avLst/>
          </a:prstGeom>
          <a:noFill/>
          <a:ln w="9525">
            <a:noFill/>
            <a:miter lim="800000"/>
            <a:headEnd/>
            <a:tailEnd/>
          </a:ln>
        </p:spPr>
        <p:txBody>
          <a:bodyPr/>
          <a:lstStyle/>
          <a:p>
            <a:pPr algn="ctr" eaLnBrk="0" hangingPunct="0"/>
            <a:r>
              <a:rPr lang="hu-HU" sz="2000" b="1" dirty="0" err="1">
                <a:latin typeface="Arial" charset="0"/>
              </a:rPr>
              <a:t>Flügelplatte</a:t>
            </a:r>
            <a:r>
              <a:rPr lang="hu-HU" sz="2000" b="1" dirty="0">
                <a:latin typeface="Arial" charset="0"/>
              </a:rPr>
              <a:t> (</a:t>
            </a:r>
            <a:r>
              <a:rPr lang="hu-HU" sz="2000" b="1" i="1" dirty="0">
                <a:latin typeface="Arial" charset="0"/>
              </a:rPr>
              <a:t>Lamina </a:t>
            </a:r>
            <a:r>
              <a:rPr lang="hu-HU" sz="2000" b="1" i="1" dirty="0" err="1">
                <a:latin typeface="Arial" charset="0"/>
              </a:rPr>
              <a:t>alaris</a:t>
            </a:r>
            <a:r>
              <a:rPr lang="hu-HU" sz="2000" b="1" dirty="0">
                <a:latin typeface="Arial" charset="0"/>
              </a:rPr>
              <a:t>)</a:t>
            </a:r>
          </a:p>
        </p:txBody>
      </p:sp>
      <p:sp>
        <p:nvSpPr>
          <p:cNvPr id="114696" name="Text Box 9"/>
          <p:cNvSpPr txBox="1">
            <a:spLocks noChangeArrowheads="1"/>
          </p:cNvSpPr>
          <p:nvPr/>
        </p:nvSpPr>
        <p:spPr bwMode="auto">
          <a:xfrm>
            <a:off x="6507163" y="5949280"/>
            <a:ext cx="2636837" cy="525462"/>
          </a:xfrm>
          <a:prstGeom prst="rect">
            <a:avLst/>
          </a:prstGeom>
          <a:noFill/>
          <a:ln w="9525">
            <a:noFill/>
            <a:miter lim="800000"/>
            <a:headEnd/>
            <a:tailEnd/>
          </a:ln>
        </p:spPr>
        <p:txBody>
          <a:bodyPr/>
          <a:lstStyle/>
          <a:p>
            <a:pPr algn="ctr" eaLnBrk="0" hangingPunct="0"/>
            <a:r>
              <a:rPr lang="hu-HU" sz="2000" b="1" dirty="0" err="1">
                <a:latin typeface="Arial" charset="0"/>
              </a:rPr>
              <a:t>Grundplatte</a:t>
            </a:r>
            <a:r>
              <a:rPr lang="hu-HU" sz="2000" b="1" dirty="0">
                <a:latin typeface="Arial" charset="0"/>
              </a:rPr>
              <a:t> (</a:t>
            </a:r>
            <a:r>
              <a:rPr lang="hu-HU" sz="2000" b="1" i="1" dirty="0">
                <a:latin typeface="Arial" charset="0"/>
              </a:rPr>
              <a:t>Lamina </a:t>
            </a:r>
            <a:r>
              <a:rPr lang="hu-HU" sz="2000" b="1" i="1" dirty="0" err="1">
                <a:latin typeface="Arial" charset="0"/>
              </a:rPr>
              <a:t>basalis</a:t>
            </a:r>
            <a:r>
              <a:rPr lang="hu-HU" sz="2000" b="1" dirty="0">
                <a:latin typeface="Arial" charset="0"/>
              </a:rPr>
              <a:t>)</a:t>
            </a:r>
          </a:p>
        </p:txBody>
      </p:sp>
      <p:sp>
        <p:nvSpPr>
          <p:cNvPr id="114697" name="Text Box 10"/>
          <p:cNvSpPr txBox="1">
            <a:spLocks noChangeArrowheads="1"/>
          </p:cNvSpPr>
          <p:nvPr/>
        </p:nvSpPr>
        <p:spPr bwMode="auto">
          <a:xfrm>
            <a:off x="6757987" y="4869160"/>
            <a:ext cx="2386013" cy="596900"/>
          </a:xfrm>
          <a:prstGeom prst="rect">
            <a:avLst/>
          </a:prstGeom>
          <a:noFill/>
          <a:ln w="9525">
            <a:noFill/>
            <a:miter lim="800000"/>
            <a:headEnd/>
            <a:tailEnd/>
          </a:ln>
        </p:spPr>
        <p:txBody>
          <a:bodyPr/>
          <a:lstStyle/>
          <a:p>
            <a:pPr algn="ctr" eaLnBrk="0" hangingPunct="0"/>
            <a:r>
              <a:rPr lang="hu-HU" sz="2000" b="1" dirty="0" err="1">
                <a:latin typeface="Arial" charset="0"/>
              </a:rPr>
              <a:t>Neuralkanal</a:t>
            </a:r>
            <a:r>
              <a:rPr lang="hu-HU" sz="2000" b="1" dirty="0">
                <a:latin typeface="Arial" charset="0"/>
              </a:rPr>
              <a:t> (</a:t>
            </a:r>
            <a:r>
              <a:rPr lang="hu-HU" sz="2000" b="1" i="1" dirty="0" err="1">
                <a:latin typeface="Arial" charset="0"/>
              </a:rPr>
              <a:t>Canalis</a:t>
            </a:r>
            <a:r>
              <a:rPr lang="hu-HU" sz="2000" b="1" i="1" dirty="0">
                <a:latin typeface="Arial" charset="0"/>
              </a:rPr>
              <a:t> </a:t>
            </a:r>
            <a:r>
              <a:rPr lang="hu-HU" sz="2000" b="1" i="1" dirty="0" err="1">
                <a:latin typeface="Arial" charset="0"/>
              </a:rPr>
              <a:t>neuralis</a:t>
            </a:r>
            <a:r>
              <a:rPr lang="hu-HU" sz="2000" b="1" dirty="0">
                <a:latin typeface="Arial" charset="0"/>
              </a:rPr>
              <a:t>)</a:t>
            </a:r>
          </a:p>
        </p:txBody>
      </p:sp>
      <p:sp>
        <p:nvSpPr>
          <p:cNvPr id="114698" name="Line 11"/>
          <p:cNvSpPr>
            <a:spLocks noChangeShapeType="1"/>
          </p:cNvSpPr>
          <p:nvPr/>
        </p:nvSpPr>
        <p:spPr bwMode="auto">
          <a:xfrm flipV="1">
            <a:off x="2647951" y="4149080"/>
            <a:ext cx="1347986" cy="978545"/>
          </a:xfrm>
          <a:prstGeom prst="line">
            <a:avLst/>
          </a:prstGeom>
          <a:noFill/>
          <a:ln w="9525">
            <a:solidFill>
              <a:schemeClr val="tx1"/>
            </a:solidFill>
            <a:round/>
            <a:headEnd/>
            <a:tailEnd type="triangle" w="med" len="med"/>
          </a:ln>
        </p:spPr>
        <p:txBody>
          <a:bodyPr wrap="none" anchor="ctr"/>
          <a:lstStyle/>
          <a:p>
            <a:endParaRPr lang="hu-HU"/>
          </a:p>
        </p:txBody>
      </p:sp>
      <p:sp>
        <p:nvSpPr>
          <p:cNvPr id="114699" name="Line 12"/>
          <p:cNvSpPr>
            <a:spLocks noChangeShapeType="1"/>
          </p:cNvSpPr>
          <p:nvPr/>
        </p:nvSpPr>
        <p:spPr bwMode="auto">
          <a:xfrm flipH="1" flipV="1">
            <a:off x="4738688" y="4986338"/>
            <a:ext cx="2281584" cy="170854"/>
          </a:xfrm>
          <a:prstGeom prst="line">
            <a:avLst/>
          </a:prstGeom>
          <a:noFill/>
          <a:ln w="9525">
            <a:solidFill>
              <a:schemeClr val="tx1"/>
            </a:solidFill>
            <a:round/>
            <a:headEnd/>
            <a:tailEnd type="triangle" w="med" len="med"/>
          </a:ln>
        </p:spPr>
        <p:txBody>
          <a:bodyPr wrap="none" anchor="ctr"/>
          <a:lstStyle/>
          <a:p>
            <a:endParaRPr lang="hu-HU"/>
          </a:p>
        </p:txBody>
      </p:sp>
      <p:sp>
        <p:nvSpPr>
          <p:cNvPr id="114700" name="Line 13"/>
          <p:cNvSpPr>
            <a:spLocks noChangeShapeType="1"/>
          </p:cNvSpPr>
          <p:nvPr/>
        </p:nvSpPr>
        <p:spPr bwMode="auto">
          <a:xfrm flipH="1" flipV="1">
            <a:off x="4621213" y="6115049"/>
            <a:ext cx="22795" cy="410294"/>
          </a:xfrm>
          <a:prstGeom prst="line">
            <a:avLst/>
          </a:prstGeom>
          <a:noFill/>
          <a:ln w="9525">
            <a:solidFill>
              <a:schemeClr val="tx1"/>
            </a:solidFill>
            <a:round/>
            <a:headEnd/>
            <a:tailEnd type="triangle" w="med" len="med"/>
          </a:ln>
        </p:spPr>
        <p:txBody>
          <a:bodyPr wrap="none" anchor="ctr"/>
          <a:lstStyle/>
          <a:p>
            <a:endParaRPr lang="hu-HU"/>
          </a:p>
        </p:txBody>
      </p:sp>
      <p:sp>
        <p:nvSpPr>
          <p:cNvPr id="114701" name="Line 14"/>
          <p:cNvSpPr>
            <a:spLocks noChangeShapeType="1"/>
          </p:cNvSpPr>
          <p:nvPr/>
        </p:nvSpPr>
        <p:spPr bwMode="auto">
          <a:xfrm flipH="1">
            <a:off x="4656138" y="3573015"/>
            <a:ext cx="707950" cy="343347"/>
          </a:xfrm>
          <a:prstGeom prst="line">
            <a:avLst/>
          </a:prstGeom>
          <a:noFill/>
          <a:ln w="9525">
            <a:solidFill>
              <a:schemeClr val="tx1"/>
            </a:solidFill>
            <a:round/>
            <a:headEnd/>
            <a:tailEnd type="triangle" w="med" len="med"/>
          </a:ln>
        </p:spPr>
        <p:txBody>
          <a:bodyPr wrap="none" anchor="ctr"/>
          <a:lstStyle/>
          <a:p>
            <a:endParaRPr lang="hu-HU"/>
          </a:p>
        </p:txBody>
      </p:sp>
      <p:sp>
        <p:nvSpPr>
          <p:cNvPr id="114702" name="Line 15"/>
          <p:cNvSpPr>
            <a:spLocks noChangeShapeType="1"/>
          </p:cNvSpPr>
          <p:nvPr/>
        </p:nvSpPr>
        <p:spPr bwMode="auto">
          <a:xfrm flipH="1" flipV="1">
            <a:off x="5004048" y="5857080"/>
            <a:ext cx="1944216" cy="308223"/>
          </a:xfrm>
          <a:prstGeom prst="line">
            <a:avLst/>
          </a:prstGeom>
          <a:noFill/>
          <a:ln w="9525">
            <a:solidFill>
              <a:schemeClr val="tx1"/>
            </a:solidFill>
            <a:round/>
            <a:headEnd/>
            <a:tailEnd type="triangle" w="med" len="med"/>
          </a:ln>
        </p:spPr>
        <p:txBody>
          <a:bodyPr wrap="none" anchor="ctr"/>
          <a:lstStyle/>
          <a:p>
            <a:endParaRPr lang="hu-HU"/>
          </a:p>
        </p:txBody>
      </p:sp>
      <p:sp>
        <p:nvSpPr>
          <p:cNvPr id="114703" name="Line 16"/>
          <p:cNvSpPr>
            <a:spLocks noChangeShapeType="1"/>
          </p:cNvSpPr>
          <p:nvPr/>
        </p:nvSpPr>
        <p:spPr bwMode="auto">
          <a:xfrm flipH="1" flipV="1">
            <a:off x="5011737" y="4364038"/>
            <a:ext cx="1864518" cy="1066"/>
          </a:xfrm>
          <a:prstGeom prst="line">
            <a:avLst/>
          </a:prstGeom>
          <a:noFill/>
          <a:ln w="9525">
            <a:solidFill>
              <a:schemeClr val="tx1"/>
            </a:solidFill>
            <a:round/>
            <a:headEnd/>
            <a:tailEnd type="triangle" w="med" len="med"/>
          </a:ln>
        </p:spPr>
        <p:txBody>
          <a:bodyPr wrap="none" anchor="ctr"/>
          <a:lstStyle/>
          <a:p>
            <a:endParaRPr lang="hu-HU"/>
          </a:p>
        </p:txBody>
      </p:sp>
      <p:sp>
        <p:nvSpPr>
          <p:cNvPr id="114704" name="Line 17"/>
          <p:cNvSpPr>
            <a:spLocks noChangeShapeType="1"/>
          </p:cNvSpPr>
          <p:nvPr/>
        </p:nvSpPr>
        <p:spPr bwMode="auto">
          <a:xfrm>
            <a:off x="3044825" y="1211263"/>
            <a:ext cx="600075" cy="341312"/>
          </a:xfrm>
          <a:prstGeom prst="line">
            <a:avLst/>
          </a:prstGeom>
          <a:noFill/>
          <a:ln w="9525">
            <a:solidFill>
              <a:schemeClr val="tx1"/>
            </a:solidFill>
            <a:round/>
            <a:headEnd/>
            <a:tailEnd type="triangle" w="med" len="med"/>
          </a:ln>
        </p:spPr>
        <p:txBody>
          <a:bodyPr wrap="none" anchor="ctr"/>
          <a:lstStyle/>
          <a:p>
            <a:endParaRPr lang="hu-HU"/>
          </a:p>
        </p:txBody>
      </p:sp>
      <p:sp>
        <p:nvSpPr>
          <p:cNvPr id="114705" name="Text Box 18"/>
          <p:cNvSpPr txBox="1">
            <a:spLocks noChangeArrowheads="1"/>
          </p:cNvSpPr>
          <p:nvPr/>
        </p:nvSpPr>
        <p:spPr bwMode="auto">
          <a:xfrm>
            <a:off x="6629400" y="1268760"/>
            <a:ext cx="2514600" cy="685800"/>
          </a:xfrm>
          <a:prstGeom prst="rect">
            <a:avLst/>
          </a:prstGeom>
          <a:noFill/>
          <a:ln w="9525">
            <a:noFill/>
            <a:miter lim="800000"/>
            <a:headEnd/>
            <a:tailEnd/>
          </a:ln>
        </p:spPr>
        <p:txBody>
          <a:bodyPr/>
          <a:lstStyle/>
          <a:p>
            <a:pPr algn="ctr" eaLnBrk="0" hangingPunct="0"/>
            <a:r>
              <a:rPr lang="hu-HU" sz="2000" b="1" dirty="0" err="1">
                <a:latin typeface="Arial" charset="0"/>
              </a:rPr>
              <a:t>Neuralgrube</a:t>
            </a:r>
            <a:endParaRPr lang="hu-HU" sz="2000" b="1" dirty="0">
              <a:latin typeface="Arial" charset="0"/>
            </a:endParaRPr>
          </a:p>
          <a:p>
            <a:pPr algn="ctr" eaLnBrk="0" hangingPunct="0"/>
            <a:r>
              <a:rPr lang="hu-HU" sz="2000" b="1" dirty="0">
                <a:latin typeface="Arial" charset="0"/>
              </a:rPr>
              <a:t>(</a:t>
            </a:r>
            <a:r>
              <a:rPr lang="hu-HU" sz="2000" b="1" i="1" dirty="0">
                <a:latin typeface="Arial" charset="0"/>
              </a:rPr>
              <a:t>Sulcus </a:t>
            </a:r>
            <a:r>
              <a:rPr lang="hu-HU" sz="2000" b="1" i="1" dirty="0" err="1">
                <a:latin typeface="Arial" charset="0"/>
              </a:rPr>
              <a:t>neuralis</a:t>
            </a:r>
            <a:r>
              <a:rPr lang="hu-HU" sz="2000" b="1" dirty="0">
                <a:latin typeface="Arial" charset="0"/>
              </a:rPr>
              <a:t>)</a:t>
            </a:r>
          </a:p>
        </p:txBody>
      </p:sp>
      <p:sp>
        <p:nvSpPr>
          <p:cNvPr id="114706" name="Line 19"/>
          <p:cNvSpPr>
            <a:spLocks noChangeShapeType="1"/>
          </p:cNvSpPr>
          <p:nvPr/>
        </p:nvSpPr>
        <p:spPr bwMode="auto">
          <a:xfrm flipH="1">
            <a:off x="4714874" y="1700808"/>
            <a:ext cx="2017365" cy="532805"/>
          </a:xfrm>
          <a:prstGeom prst="line">
            <a:avLst/>
          </a:prstGeom>
          <a:noFill/>
          <a:ln w="9525">
            <a:solidFill>
              <a:schemeClr val="tx1"/>
            </a:solidFill>
            <a:round/>
            <a:headEnd/>
            <a:tailEnd type="triangle" w="med" len="med"/>
          </a:ln>
        </p:spPr>
        <p:txBody>
          <a:bodyPr wrap="none" anchor="ctr"/>
          <a:lstStyle/>
          <a:p>
            <a:endParaRPr lang="hu-HU"/>
          </a:p>
        </p:txBody>
      </p:sp>
      <p:sp>
        <p:nvSpPr>
          <p:cNvPr id="114716" name="Text Box 22"/>
          <p:cNvSpPr txBox="1">
            <a:spLocks noChangeArrowheads="1"/>
          </p:cNvSpPr>
          <p:nvPr/>
        </p:nvSpPr>
        <p:spPr bwMode="auto">
          <a:xfrm>
            <a:off x="1259632" y="3501008"/>
            <a:ext cx="2016194" cy="675075"/>
          </a:xfrm>
          <a:prstGeom prst="rect">
            <a:avLst/>
          </a:prstGeom>
          <a:noFill/>
          <a:ln w="9525">
            <a:noFill/>
            <a:miter lim="800000"/>
            <a:headEnd/>
            <a:tailEnd/>
          </a:ln>
        </p:spPr>
        <p:txBody>
          <a:bodyPr/>
          <a:lstStyle/>
          <a:p>
            <a:pPr algn="ctr" eaLnBrk="0" hangingPunct="0"/>
            <a:r>
              <a:rPr lang="hu-HU" sz="2000" b="1" dirty="0" err="1">
                <a:solidFill>
                  <a:srgbClr val="C00000"/>
                </a:solidFill>
                <a:latin typeface="Arial" charset="0"/>
              </a:rPr>
              <a:t>Schließen</a:t>
            </a:r>
            <a:r>
              <a:rPr lang="hu-HU" sz="2000" b="1" dirty="0">
                <a:solidFill>
                  <a:srgbClr val="C00000"/>
                </a:solidFill>
                <a:latin typeface="Arial" charset="0"/>
              </a:rPr>
              <a:t> der </a:t>
            </a:r>
            <a:r>
              <a:rPr lang="hu-HU" sz="2000" b="1" dirty="0" err="1">
                <a:solidFill>
                  <a:srgbClr val="C00000"/>
                </a:solidFill>
                <a:latin typeface="Arial" charset="0"/>
              </a:rPr>
              <a:t>Neuralfalten</a:t>
            </a:r>
            <a:endParaRPr lang="hu-HU" sz="2000" b="1" dirty="0">
              <a:solidFill>
                <a:srgbClr val="C00000"/>
              </a:solidFill>
              <a:latin typeface="Arial" charset="0"/>
            </a:endParaRPr>
          </a:p>
        </p:txBody>
      </p:sp>
      <p:sp>
        <p:nvSpPr>
          <p:cNvPr id="114714" name="Text Box 25"/>
          <p:cNvSpPr txBox="1">
            <a:spLocks noChangeArrowheads="1"/>
          </p:cNvSpPr>
          <p:nvPr/>
        </p:nvSpPr>
        <p:spPr bwMode="auto">
          <a:xfrm>
            <a:off x="1259632" y="1988840"/>
            <a:ext cx="2152800" cy="675075"/>
          </a:xfrm>
          <a:prstGeom prst="rect">
            <a:avLst/>
          </a:prstGeom>
          <a:noFill/>
          <a:ln w="9525">
            <a:noFill/>
            <a:miter lim="800000"/>
            <a:headEnd/>
            <a:tailEnd/>
          </a:ln>
        </p:spPr>
        <p:txBody>
          <a:bodyPr/>
          <a:lstStyle/>
          <a:p>
            <a:pPr algn="ctr" eaLnBrk="0" hangingPunct="0"/>
            <a:r>
              <a:rPr lang="hu-HU" sz="2000" b="1" dirty="0" err="1">
                <a:solidFill>
                  <a:srgbClr val="C00000"/>
                </a:solidFill>
                <a:latin typeface="Arial" charset="0"/>
              </a:rPr>
              <a:t>Konvergenz</a:t>
            </a:r>
            <a:r>
              <a:rPr lang="hu-HU" sz="2000" b="1" dirty="0">
                <a:solidFill>
                  <a:srgbClr val="C00000"/>
                </a:solidFill>
                <a:latin typeface="Arial" charset="0"/>
              </a:rPr>
              <a:t> der </a:t>
            </a:r>
            <a:r>
              <a:rPr lang="hu-HU" sz="2000" b="1" dirty="0" err="1">
                <a:solidFill>
                  <a:srgbClr val="C00000"/>
                </a:solidFill>
                <a:latin typeface="Arial" charset="0"/>
              </a:rPr>
              <a:t>Falten</a:t>
            </a:r>
            <a:endParaRPr lang="hu-HU" sz="2000" b="1" dirty="0">
              <a:solidFill>
                <a:srgbClr val="C00000"/>
              </a:solidFill>
              <a:latin typeface="Arial" charset="0"/>
            </a:endParaRPr>
          </a:p>
        </p:txBody>
      </p:sp>
      <p:grpSp>
        <p:nvGrpSpPr>
          <p:cNvPr id="30" name="Csoportba foglalás 29"/>
          <p:cNvGrpSpPr/>
          <p:nvPr/>
        </p:nvGrpSpPr>
        <p:grpSpPr>
          <a:xfrm>
            <a:off x="0" y="2492896"/>
            <a:ext cx="1187624" cy="1885464"/>
            <a:chOff x="7010400" y="4368800"/>
            <a:chExt cx="1676400" cy="2231098"/>
          </a:xfrm>
        </p:grpSpPr>
        <p:sp>
          <p:nvSpPr>
            <p:cNvPr id="75802" name="Text Box 26"/>
            <p:cNvSpPr txBox="1">
              <a:spLocks noChangeArrowheads="1"/>
            </p:cNvSpPr>
            <p:nvPr/>
          </p:nvSpPr>
          <p:spPr bwMode="auto">
            <a:xfrm>
              <a:off x="7061201" y="6235701"/>
              <a:ext cx="1536700" cy="364197"/>
            </a:xfrm>
            <a:prstGeom prst="rect">
              <a:avLst/>
            </a:prstGeom>
            <a:solidFill>
              <a:srgbClr val="FF00FF"/>
            </a:solidFill>
            <a:ln w="9525">
              <a:noFill/>
              <a:miter lim="800000"/>
              <a:headEnd/>
              <a:tailEnd/>
            </a:ln>
          </p:spPr>
          <p:txBody>
            <a:bodyPr>
              <a:spAutoFit/>
            </a:bodyPr>
            <a:lstStyle/>
            <a:p>
              <a:pPr algn="ctr" eaLnBrk="0" hangingPunct="0">
                <a:spcBef>
                  <a:spcPct val="50000"/>
                </a:spcBef>
              </a:pPr>
              <a:r>
                <a:rPr lang="hu-HU" sz="1400" dirty="0" err="1">
                  <a:latin typeface="Arial" charset="0"/>
                </a:rPr>
                <a:t>motorisch</a:t>
              </a:r>
              <a:endParaRPr lang="hu-HU" sz="1400" dirty="0">
                <a:latin typeface="Arial" charset="0"/>
              </a:endParaRPr>
            </a:p>
          </p:txBody>
        </p:sp>
        <p:sp>
          <p:nvSpPr>
            <p:cNvPr id="75803" name="Text Box 27"/>
            <p:cNvSpPr txBox="1">
              <a:spLocks noChangeArrowheads="1"/>
            </p:cNvSpPr>
            <p:nvPr/>
          </p:nvSpPr>
          <p:spPr bwMode="auto">
            <a:xfrm>
              <a:off x="7010400" y="4368800"/>
              <a:ext cx="1676400" cy="364197"/>
            </a:xfrm>
            <a:prstGeom prst="rect">
              <a:avLst/>
            </a:prstGeom>
            <a:solidFill>
              <a:srgbClr val="00FFFF"/>
            </a:solidFill>
            <a:ln w="9525">
              <a:noFill/>
              <a:miter lim="800000"/>
              <a:headEnd/>
              <a:tailEnd/>
            </a:ln>
          </p:spPr>
          <p:txBody>
            <a:bodyPr>
              <a:spAutoFit/>
            </a:bodyPr>
            <a:lstStyle/>
            <a:p>
              <a:pPr algn="ctr" eaLnBrk="0" hangingPunct="0">
                <a:spcBef>
                  <a:spcPct val="50000"/>
                </a:spcBef>
              </a:pPr>
              <a:r>
                <a:rPr lang="hu-HU" sz="1400" dirty="0" err="1">
                  <a:latin typeface="Arial" charset="0"/>
                </a:rPr>
                <a:t>sensorisch</a:t>
              </a:r>
              <a:endParaRPr lang="hu-HU" sz="1400" dirty="0">
                <a:latin typeface="Arial" charset="0"/>
              </a:endParaRPr>
            </a:p>
          </p:txBody>
        </p:sp>
        <p:sp>
          <p:nvSpPr>
            <p:cNvPr id="75804" name="Line 28"/>
            <p:cNvSpPr>
              <a:spLocks noChangeShapeType="1"/>
            </p:cNvSpPr>
            <p:nvPr/>
          </p:nvSpPr>
          <p:spPr bwMode="auto">
            <a:xfrm>
              <a:off x="7835900" y="4813300"/>
              <a:ext cx="14288" cy="1498600"/>
            </a:xfrm>
            <a:prstGeom prst="line">
              <a:avLst/>
            </a:prstGeom>
            <a:noFill/>
            <a:ln w="76200">
              <a:solidFill>
                <a:schemeClr val="tx1"/>
              </a:solidFill>
              <a:round/>
              <a:headEnd type="triangle" w="med" len="med"/>
              <a:tailEnd type="triangle" w="med" len="med"/>
            </a:ln>
          </p:spPr>
          <p:txBody>
            <a:bodyPr/>
            <a:lstStyle/>
            <a:p>
              <a:endParaRPr lang="hu-HU"/>
            </a:p>
          </p:txBody>
        </p:sp>
      </p:grpSp>
      <p:sp>
        <p:nvSpPr>
          <p:cNvPr id="29" name="Line 11"/>
          <p:cNvSpPr>
            <a:spLocks noChangeShapeType="1"/>
          </p:cNvSpPr>
          <p:nvPr/>
        </p:nvSpPr>
        <p:spPr bwMode="auto">
          <a:xfrm>
            <a:off x="2699792" y="5127624"/>
            <a:ext cx="1512168" cy="1037679"/>
          </a:xfrm>
          <a:prstGeom prst="line">
            <a:avLst/>
          </a:prstGeom>
          <a:noFill/>
          <a:ln w="9525">
            <a:solidFill>
              <a:schemeClr val="tx1"/>
            </a:solidFill>
            <a:round/>
            <a:headEnd/>
            <a:tailEnd type="triangle" w="med" len="med"/>
          </a:ln>
        </p:spPr>
        <p:txBody>
          <a:bodyPr wrap="none" anchor="ctr"/>
          <a:lstStyle/>
          <a:p>
            <a:endParaRPr lang="hu-HU"/>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Line 2"/>
          <p:cNvSpPr>
            <a:spLocks noChangeShapeType="1"/>
          </p:cNvSpPr>
          <p:nvPr/>
        </p:nvSpPr>
        <p:spPr bwMode="auto">
          <a:xfrm>
            <a:off x="1993900" y="2349500"/>
            <a:ext cx="0" cy="1816100"/>
          </a:xfrm>
          <a:prstGeom prst="line">
            <a:avLst/>
          </a:prstGeom>
          <a:noFill/>
          <a:ln w="76200">
            <a:solidFill>
              <a:schemeClr val="tx1"/>
            </a:solidFill>
            <a:round/>
            <a:headEnd type="triangle" w="med" len="med"/>
            <a:tailEnd type="triangle" w="med" len="med"/>
          </a:ln>
        </p:spPr>
        <p:txBody>
          <a:bodyPr/>
          <a:lstStyle/>
          <a:p>
            <a:endParaRPr lang="hu-HU"/>
          </a:p>
        </p:txBody>
      </p:sp>
      <p:sp>
        <p:nvSpPr>
          <p:cNvPr id="76803" name="Text Box 3"/>
          <p:cNvSpPr txBox="1">
            <a:spLocks noChangeArrowheads="1"/>
          </p:cNvSpPr>
          <p:nvPr/>
        </p:nvSpPr>
        <p:spPr bwMode="auto">
          <a:xfrm>
            <a:off x="1206500" y="4140200"/>
            <a:ext cx="1536700" cy="457200"/>
          </a:xfrm>
          <a:prstGeom prst="rect">
            <a:avLst/>
          </a:prstGeom>
          <a:solidFill>
            <a:srgbClr val="FF00FF"/>
          </a:solidFill>
          <a:ln w="9525">
            <a:noFill/>
            <a:miter lim="800000"/>
            <a:headEnd/>
            <a:tailEnd/>
          </a:ln>
        </p:spPr>
        <p:txBody>
          <a:bodyPr>
            <a:spAutoFit/>
          </a:bodyPr>
          <a:lstStyle/>
          <a:p>
            <a:pPr algn="ctr" eaLnBrk="0" hangingPunct="0">
              <a:spcBef>
                <a:spcPct val="50000"/>
              </a:spcBef>
            </a:pPr>
            <a:r>
              <a:rPr lang="hu-HU" sz="2400">
                <a:latin typeface="Arial" charset="0"/>
              </a:rPr>
              <a:t>ventral</a:t>
            </a:r>
          </a:p>
        </p:txBody>
      </p:sp>
      <p:sp>
        <p:nvSpPr>
          <p:cNvPr id="76804" name="Text Box 4"/>
          <p:cNvSpPr txBox="1">
            <a:spLocks noChangeArrowheads="1"/>
          </p:cNvSpPr>
          <p:nvPr/>
        </p:nvSpPr>
        <p:spPr bwMode="auto">
          <a:xfrm>
            <a:off x="1244600" y="1866900"/>
            <a:ext cx="1435100" cy="457200"/>
          </a:xfrm>
          <a:prstGeom prst="rect">
            <a:avLst/>
          </a:prstGeom>
          <a:solidFill>
            <a:srgbClr val="00FFFF"/>
          </a:solidFill>
          <a:ln w="9525">
            <a:noFill/>
            <a:miter lim="800000"/>
            <a:headEnd/>
            <a:tailEnd/>
          </a:ln>
        </p:spPr>
        <p:txBody>
          <a:bodyPr>
            <a:spAutoFit/>
          </a:bodyPr>
          <a:lstStyle/>
          <a:p>
            <a:pPr algn="ctr" eaLnBrk="0" hangingPunct="0">
              <a:spcBef>
                <a:spcPct val="50000"/>
              </a:spcBef>
            </a:pPr>
            <a:r>
              <a:rPr lang="hu-HU" sz="2400">
                <a:latin typeface="Arial" charset="0"/>
              </a:rPr>
              <a:t>dorsal</a:t>
            </a:r>
          </a:p>
        </p:txBody>
      </p:sp>
      <p:sp>
        <p:nvSpPr>
          <p:cNvPr id="76805" name="Text Box 5"/>
          <p:cNvSpPr txBox="1">
            <a:spLocks noChangeArrowheads="1"/>
          </p:cNvSpPr>
          <p:nvPr/>
        </p:nvSpPr>
        <p:spPr bwMode="auto">
          <a:xfrm>
            <a:off x="6156176" y="4195936"/>
            <a:ext cx="1536700" cy="457200"/>
          </a:xfrm>
          <a:prstGeom prst="rect">
            <a:avLst/>
          </a:prstGeom>
          <a:solidFill>
            <a:srgbClr val="FF00FF"/>
          </a:solidFill>
          <a:ln w="9525">
            <a:noFill/>
            <a:miter lim="800000"/>
            <a:headEnd/>
            <a:tailEnd/>
          </a:ln>
        </p:spPr>
        <p:txBody>
          <a:bodyPr>
            <a:spAutoFit/>
          </a:bodyPr>
          <a:lstStyle/>
          <a:p>
            <a:pPr algn="ctr" eaLnBrk="0" hangingPunct="0">
              <a:spcBef>
                <a:spcPct val="50000"/>
              </a:spcBef>
            </a:pPr>
            <a:r>
              <a:rPr lang="hu-HU" sz="2400" dirty="0" err="1">
                <a:latin typeface="Arial" charset="0"/>
              </a:rPr>
              <a:t>motorisch</a:t>
            </a:r>
            <a:endParaRPr lang="hu-HU" sz="2400" dirty="0">
              <a:latin typeface="Arial" charset="0"/>
            </a:endParaRPr>
          </a:p>
        </p:txBody>
      </p:sp>
      <p:sp>
        <p:nvSpPr>
          <p:cNvPr id="76806" name="Text Box 6"/>
          <p:cNvSpPr txBox="1">
            <a:spLocks noChangeArrowheads="1"/>
          </p:cNvSpPr>
          <p:nvPr/>
        </p:nvSpPr>
        <p:spPr bwMode="auto">
          <a:xfrm>
            <a:off x="6084168" y="1916832"/>
            <a:ext cx="1676400" cy="457200"/>
          </a:xfrm>
          <a:prstGeom prst="rect">
            <a:avLst/>
          </a:prstGeom>
          <a:solidFill>
            <a:srgbClr val="00FFFF"/>
          </a:solidFill>
          <a:ln w="9525">
            <a:noFill/>
            <a:miter lim="800000"/>
            <a:headEnd/>
            <a:tailEnd/>
          </a:ln>
        </p:spPr>
        <p:txBody>
          <a:bodyPr>
            <a:spAutoFit/>
          </a:bodyPr>
          <a:lstStyle/>
          <a:p>
            <a:pPr algn="ctr" eaLnBrk="0" hangingPunct="0">
              <a:spcBef>
                <a:spcPct val="50000"/>
              </a:spcBef>
            </a:pPr>
            <a:r>
              <a:rPr lang="hu-HU" sz="2400" dirty="0" err="1">
                <a:latin typeface="Arial" charset="0"/>
              </a:rPr>
              <a:t>sensorisch</a:t>
            </a:r>
            <a:endParaRPr lang="hu-HU" sz="2400" dirty="0">
              <a:latin typeface="Arial" charset="0"/>
            </a:endParaRPr>
          </a:p>
        </p:txBody>
      </p:sp>
      <p:sp>
        <p:nvSpPr>
          <p:cNvPr id="76807" name="Line 7"/>
          <p:cNvSpPr>
            <a:spLocks noChangeShapeType="1"/>
          </p:cNvSpPr>
          <p:nvPr/>
        </p:nvSpPr>
        <p:spPr bwMode="auto">
          <a:xfrm>
            <a:off x="6876256" y="2407240"/>
            <a:ext cx="0" cy="1816100"/>
          </a:xfrm>
          <a:prstGeom prst="line">
            <a:avLst/>
          </a:prstGeom>
          <a:noFill/>
          <a:ln w="76200">
            <a:solidFill>
              <a:schemeClr val="tx1"/>
            </a:solidFill>
            <a:round/>
            <a:headEnd type="triangle" w="med" len="med"/>
            <a:tailEnd type="triangle" w="med" len="med"/>
          </a:ln>
        </p:spPr>
        <p:txBody>
          <a:bodyPr/>
          <a:lstStyle/>
          <a:p>
            <a:endParaRPr lang="hu-HU"/>
          </a:p>
        </p:txBody>
      </p:sp>
      <p:grpSp>
        <p:nvGrpSpPr>
          <p:cNvPr id="14" name="Csoportba foglalás 13"/>
          <p:cNvGrpSpPr/>
          <p:nvPr/>
        </p:nvGrpSpPr>
        <p:grpSpPr>
          <a:xfrm>
            <a:off x="3275856" y="2170162"/>
            <a:ext cx="2266950" cy="2266950"/>
            <a:chOff x="3438525" y="2740025"/>
            <a:chExt cx="2266950" cy="2266950"/>
          </a:xfrm>
        </p:grpSpPr>
        <p:sp>
          <p:nvSpPr>
            <p:cNvPr id="116743" name="PubChord"/>
            <p:cNvSpPr>
              <a:spLocks noEditPoints="1" noChangeArrowheads="1"/>
            </p:cNvSpPr>
            <p:nvPr/>
          </p:nvSpPr>
          <p:spPr bwMode="auto">
            <a:xfrm rot="-2703400">
              <a:off x="3438525" y="2740025"/>
              <a:ext cx="2266950" cy="2266950"/>
            </a:xfrm>
            <a:custGeom>
              <a:avLst/>
              <a:gdLst>
                <a:gd name="T0" fmla="*/ 331961 w 21600"/>
                <a:gd name="T1" fmla="*/ 331961 h 21600"/>
                <a:gd name="T2" fmla="*/ 1133370 w 21600"/>
                <a:gd name="T3" fmla="*/ 1133370 h 21600"/>
                <a:gd name="T4" fmla="*/ 1934884 w 21600"/>
                <a:gd name="T5" fmla="*/ 1934884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3163" y="3163"/>
                  </a:moveTo>
                  <a:cubicBezTo>
                    <a:pt x="1137" y="5188"/>
                    <a:pt x="0" y="7935"/>
                    <a:pt x="0" y="10799"/>
                  </a:cubicBezTo>
                  <a:cubicBezTo>
                    <a:pt x="0" y="16764"/>
                    <a:pt x="4835" y="21600"/>
                    <a:pt x="10800" y="21600"/>
                  </a:cubicBezTo>
                  <a:cubicBezTo>
                    <a:pt x="13664" y="21600"/>
                    <a:pt x="16411" y="20462"/>
                    <a:pt x="18436" y="18436"/>
                  </a:cubicBezTo>
                  <a:close/>
                </a:path>
              </a:pathLst>
            </a:custGeom>
            <a:solidFill>
              <a:srgbClr val="FF00FF"/>
            </a:solidFill>
            <a:ln w="9525">
              <a:solidFill>
                <a:srgbClr val="000000"/>
              </a:solidFill>
              <a:miter lim="800000"/>
              <a:headEnd/>
              <a:tailEnd/>
            </a:ln>
          </p:spPr>
          <p:txBody>
            <a:bodyPr/>
            <a:lstStyle/>
            <a:p>
              <a:endParaRPr lang="hu-HU"/>
            </a:p>
          </p:txBody>
        </p:sp>
        <p:sp>
          <p:nvSpPr>
            <p:cNvPr id="116744" name="PubChord"/>
            <p:cNvSpPr>
              <a:spLocks noEditPoints="1" noChangeArrowheads="1"/>
            </p:cNvSpPr>
            <p:nvPr/>
          </p:nvSpPr>
          <p:spPr bwMode="auto">
            <a:xfrm rot="-2703400" flipH="1" flipV="1">
              <a:off x="3438525" y="2740025"/>
              <a:ext cx="2266950" cy="2266950"/>
            </a:xfrm>
            <a:custGeom>
              <a:avLst/>
              <a:gdLst>
                <a:gd name="T0" fmla="*/ 331961 w 21600"/>
                <a:gd name="T1" fmla="*/ 331961 h 21600"/>
                <a:gd name="T2" fmla="*/ 1133370 w 21600"/>
                <a:gd name="T3" fmla="*/ 1133370 h 21600"/>
                <a:gd name="T4" fmla="*/ 1934884 w 21600"/>
                <a:gd name="T5" fmla="*/ 1934884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3163" y="3163"/>
                  </a:moveTo>
                  <a:cubicBezTo>
                    <a:pt x="1137" y="5188"/>
                    <a:pt x="0" y="7935"/>
                    <a:pt x="0" y="10799"/>
                  </a:cubicBezTo>
                  <a:cubicBezTo>
                    <a:pt x="0" y="16764"/>
                    <a:pt x="4835" y="21600"/>
                    <a:pt x="10800" y="21600"/>
                  </a:cubicBezTo>
                  <a:cubicBezTo>
                    <a:pt x="13664" y="21600"/>
                    <a:pt x="16411" y="20462"/>
                    <a:pt x="18436" y="18436"/>
                  </a:cubicBezTo>
                  <a:close/>
                </a:path>
              </a:pathLst>
            </a:custGeom>
            <a:solidFill>
              <a:srgbClr val="00FFFF"/>
            </a:solidFill>
            <a:ln w="9525">
              <a:solidFill>
                <a:srgbClr val="000000"/>
              </a:solidFill>
              <a:miter lim="800000"/>
              <a:headEnd/>
              <a:tailEnd/>
            </a:ln>
          </p:spPr>
          <p:txBody>
            <a:bodyPr/>
            <a:lstStyle/>
            <a:p>
              <a:endParaRPr lang="hu-HU"/>
            </a:p>
          </p:txBody>
        </p:sp>
      </p:grpSp>
      <p:sp>
        <p:nvSpPr>
          <p:cNvPr id="116745" name="Text Box 10"/>
          <p:cNvSpPr txBox="1">
            <a:spLocks noChangeArrowheads="1"/>
          </p:cNvSpPr>
          <p:nvPr/>
        </p:nvSpPr>
        <p:spPr bwMode="auto">
          <a:xfrm>
            <a:off x="696913" y="747713"/>
            <a:ext cx="7912100" cy="457200"/>
          </a:xfrm>
          <a:prstGeom prst="rect">
            <a:avLst/>
          </a:prstGeom>
          <a:noFill/>
          <a:ln w="9525">
            <a:noFill/>
            <a:miter lim="800000"/>
            <a:headEnd/>
            <a:tailEnd/>
          </a:ln>
        </p:spPr>
        <p:txBody>
          <a:bodyPr>
            <a:spAutoFit/>
          </a:bodyPr>
          <a:lstStyle/>
          <a:p>
            <a:pPr algn="ctr" eaLnBrk="0" hangingPunct="0">
              <a:spcBef>
                <a:spcPct val="50000"/>
              </a:spcBef>
            </a:pPr>
            <a:r>
              <a:rPr lang="hu-HU" sz="2400" b="1" dirty="0" err="1">
                <a:latin typeface="Arial" charset="0"/>
              </a:rPr>
              <a:t>Regel</a:t>
            </a:r>
            <a:r>
              <a:rPr lang="hu-HU" sz="2400" b="1" dirty="0">
                <a:latin typeface="Arial" charset="0"/>
              </a:rPr>
              <a:t> von </a:t>
            </a:r>
            <a:r>
              <a:rPr lang="hu-HU" sz="2400" b="1" dirty="0" err="1">
                <a:latin typeface="Arial" charset="0"/>
              </a:rPr>
              <a:t>Bell-Magendie</a:t>
            </a:r>
            <a:endParaRPr lang="hu-HU" sz="2400" b="1" dirty="0">
              <a:latin typeface="Arial" charset="0"/>
            </a:endParaRPr>
          </a:p>
        </p:txBody>
      </p:sp>
      <p:sp>
        <p:nvSpPr>
          <p:cNvPr id="116748" name="Text Box 13"/>
          <p:cNvSpPr txBox="1">
            <a:spLocks noChangeArrowheads="1"/>
          </p:cNvSpPr>
          <p:nvPr/>
        </p:nvSpPr>
        <p:spPr bwMode="auto">
          <a:xfrm>
            <a:off x="352425" y="5686425"/>
            <a:ext cx="8252023" cy="830997"/>
          </a:xfrm>
          <a:prstGeom prst="rect">
            <a:avLst/>
          </a:prstGeom>
          <a:noFill/>
          <a:ln w="9525">
            <a:noFill/>
            <a:miter lim="800000"/>
            <a:headEnd/>
            <a:tailEnd/>
          </a:ln>
        </p:spPr>
        <p:txBody>
          <a:bodyPr wrap="square">
            <a:spAutoFit/>
          </a:bodyPr>
          <a:lstStyle/>
          <a:p>
            <a:pPr algn="ctr" eaLnBrk="0" hangingPunct="0">
              <a:spcBef>
                <a:spcPct val="50000"/>
              </a:spcBef>
            </a:pPr>
            <a:r>
              <a:rPr lang="hu-HU" sz="2400" dirty="0" err="1">
                <a:latin typeface="Arial" charset="0"/>
              </a:rPr>
              <a:t>Ultraschall</a:t>
            </a:r>
            <a:r>
              <a:rPr lang="hu-HU" sz="2400" dirty="0">
                <a:latin typeface="Arial" charset="0"/>
              </a:rPr>
              <a:t>: </a:t>
            </a:r>
            <a:r>
              <a:rPr lang="hu-HU" sz="2400" dirty="0" err="1">
                <a:latin typeface="Arial" charset="0"/>
              </a:rPr>
              <a:t>erste</a:t>
            </a:r>
            <a:r>
              <a:rPr lang="hu-HU" sz="2400" dirty="0">
                <a:latin typeface="Arial" charset="0"/>
              </a:rPr>
              <a:t> </a:t>
            </a:r>
            <a:r>
              <a:rPr lang="hu-HU" sz="2400" dirty="0" err="1">
                <a:latin typeface="Arial" charset="0"/>
              </a:rPr>
              <a:t>Fetalbewegungen</a:t>
            </a:r>
            <a:r>
              <a:rPr lang="hu-HU" sz="2400" dirty="0">
                <a:latin typeface="Arial" charset="0"/>
              </a:rPr>
              <a:t> </a:t>
            </a:r>
            <a:r>
              <a:rPr lang="hu-HU" sz="2400" dirty="0" err="1">
                <a:latin typeface="Arial" charset="0"/>
              </a:rPr>
              <a:t>werden</a:t>
            </a:r>
            <a:r>
              <a:rPr lang="hu-HU" sz="2400" dirty="0">
                <a:latin typeface="Arial" charset="0"/>
              </a:rPr>
              <a:t> an der 7-8. </a:t>
            </a:r>
            <a:r>
              <a:rPr lang="hu-HU" sz="2400" dirty="0" err="1">
                <a:latin typeface="Arial" charset="0"/>
              </a:rPr>
              <a:t>Wochen</a:t>
            </a:r>
            <a:r>
              <a:rPr lang="hu-HU" sz="2400" dirty="0">
                <a:latin typeface="Arial" charset="0"/>
              </a:rPr>
              <a:t> </a:t>
            </a:r>
            <a:r>
              <a:rPr lang="hu-HU" sz="2400" dirty="0" err="1">
                <a:latin typeface="Arial" charset="0"/>
              </a:rPr>
              <a:t>detektiert</a:t>
            </a:r>
            <a:r>
              <a:rPr lang="hu-HU" sz="2400" dirty="0">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6803"/>
                                        </p:tgtEl>
                                        <p:attrNameLst>
                                          <p:attrName>style.visibility</p:attrName>
                                        </p:attrNameLst>
                                      </p:cBhvr>
                                      <p:to>
                                        <p:strVal val="visible"/>
                                      </p:to>
                                    </p:set>
                                    <p:animEffect transition="in" filter="wipe(down)">
                                      <p:cBhvr>
                                        <p:cTn id="7" dur="500"/>
                                        <p:tgtEl>
                                          <p:spTgt spid="7680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6802"/>
                                        </p:tgtEl>
                                        <p:attrNameLst>
                                          <p:attrName>style.visibility</p:attrName>
                                        </p:attrNameLst>
                                      </p:cBhvr>
                                      <p:to>
                                        <p:strVal val="visible"/>
                                      </p:to>
                                    </p:set>
                                    <p:animEffect transition="in" filter="wipe(down)">
                                      <p:cBhvr>
                                        <p:cTn id="11" dur="500"/>
                                        <p:tgtEl>
                                          <p:spTgt spid="7680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6804"/>
                                        </p:tgtEl>
                                        <p:attrNameLst>
                                          <p:attrName>style.visibility</p:attrName>
                                        </p:attrNameLst>
                                      </p:cBhvr>
                                      <p:to>
                                        <p:strVal val="visible"/>
                                      </p:to>
                                    </p:set>
                                    <p:animEffect transition="in" filter="wipe(down)">
                                      <p:cBhvr>
                                        <p:cTn id="15" dur="500"/>
                                        <p:tgtEl>
                                          <p:spTgt spid="7680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6805"/>
                                        </p:tgtEl>
                                        <p:attrNameLst>
                                          <p:attrName>style.visibility</p:attrName>
                                        </p:attrNameLst>
                                      </p:cBhvr>
                                      <p:to>
                                        <p:strVal val="visible"/>
                                      </p:to>
                                    </p:set>
                                    <p:animEffect transition="in" filter="wipe(down)">
                                      <p:cBhvr>
                                        <p:cTn id="20" dur="500"/>
                                        <p:tgtEl>
                                          <p:spTgt spid="76805"/>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76807"/>
                                        </p:tgtEl>
                                        <p:attrNameLst>
                                          <p:attrName>style.visibility</p:attrName>
                                        </p:attrNameLst>
                                      </p:cBhvr>
                                      <p:to>
                                        <p:strVal val="visible"/>
                                      </p:to>
                                    </p:set>
                                    <p:animEffect transition="in" filter="wipe(down)">
                                      <p:cBhvr>
                                        <p:cTn id="24" dur="500"/>
                                        <p:tgtEl>
                                          <p:spTgt spid="76807"/>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76806"/>
                                        </p:tgtEl>
                                        <p:attrNameLst>
                                          <p:attrName>style.visibility</p:attrName>
                                        </p:attrNameLst>
                                      </p:cBhvr>
                                      <p:to>
                                        <p:strVal val="visible"/>
                                      </p:to>
                                    </p:set>
                                    <p:animEffect transition="in" filter="wipe(down)">
                                      <p:cBhvr>
                                        <p:cTn id="28" dur="5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nimBg="1"/>
      <p:bldP spid="76803" grpId="0" animBg="1"/>
      <p:bldP spid="76804" grpId="0" animBg="1"/>
      <p:bldP spid="76805" grpId="0" animBg="1"/>
      <p:bldP spid="76806" grpId="0" animBg="1"/>
      <p:bldP spid="7680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a:t>2.2. </a:t>
            </a:r>
            <a:r>
              <a:rPr lang="hu-HU" dirty="0" err="1"/>
              <a:t>Verschluß</a:t>
            </a:r>
            <a:r>
              <a:rPr lang="hu-HU" dirty="0"/>
              <a:t> des </a:t>
            </a:r>
            <a:r>
              <a:rPr lang="hu-HU" dirty="0" err="1"/>
              <a:t>Neuralrohres</a:t>
            </a:r>
            <a:endParaRPr lang="de-DE" dirty="0"/>
          </a:p>
        </p:txBody>
      </p:sp>
      <p:sp>
        <p:nvSpPr>
          <p:cNvPr id="3" name="Alcím 2"/>
          <p:cNvSpPr>
            <a:spLocks noGrp="1"/>
          </p:cNvSpPr>
          <p:nvPr>
            <p:ph type="subTitle" idx="1"/>
          </p:nvPr>
        </p:nvSpPr>
        <p:spPr/>
        <p:txBody>
          <a:bodyPr/>
          <a:lstStyle/>
          <a:p>
            <a:endParaRPr lang="de-DE"/>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C:\oktatás\FETAL\neurulatio4.bmp"/>
          <p:cNvPicPr>
            <a:picLocks noChangeAspect="1" noChangeArrowheads="1"/>
          </p:cNvPicPr>
          <p:nvPr/>
        </p:nvPicPr>
        <p:blipFill>
          <a:blip r:embed="rId2" r:link="rId3" cstate="print"/>
          <a:srcRect/>
          <a:stretch>
            <a:fillRect/>
          </a:stretch>
        </p:blipFill>
        <p:spPr bwMode="auto">
          <a:xfrm>
            <a:off x="2974975" y="228600"/>
            <a:ext cx="3181350" cy="6426200"/>
          </a:xfrm>
          <a:prstGeom prst="rect">
            <a:avLst/>
          </a:prstGeom>
          <a:noFill/>
          <a:ln w="9525">
            <a:noFill/>
            <a:miter lim="800000"/>
            <a:headEnd/>
            <a:tailEnd/>
          </a:ln>
        </p:spPr>
      </p:pic>
      <p:sp>
        <p:nvSpPr>
          <p:cNvPr id="121859" name="Text Box 4"/>
          <p:cNvSpPr txBox="1">
            <a:spLocks noChangeArrowheads="1"/>
          </p:cNvSpPr>
          <p:nvPr/>
        </p:nvSpPr>
        <p:spPr bwMode="auto">
          <a:xfrm>
            <a:off x="6047656" y="2924944"/>
            <a:ext cx="3096344" cy="1200329"/>
          </a:xfrm>
          <a:prstGeom prst="rect">
            <a:avLst/>
          </a:prstGeom>
          <a:noFill/>
          <a:ln w="9525">
            <a:noFill/>
            <a:miter lim="800000"/>
            <a:headEnd/>
            <a:tailEnd/>
          </a:ln>
        </p:spPr>
        <p:txBody>
          <a:bodyPr wrap="square">
            <a:spAutoFit/>
          </a:bodyPr>
          <a:lstStyle/>
          <a:p>
            <a:pPr algn="ctr" eaLnBrk="0" hangingPunct="0">
              <a:spcBef>
                <a:spcPct val="50000"/>
              </a:spcBef>
            </a:pPr>
            <a:r>
              <a:rPr lang="hu-HU" sz="2400" b="1" dirty="0" err="1">
                <a:latin typeface="Arial" charset="0"/>
              </a:rPr>
              <a:t>Reißverschluß-artige</a:t>
            </a:r>
            <a:r>
              <a:rPr lang="hu-HU" sz="2400" b="1" dirty="0">
                <a:latin typeface="Arial" charset="0"/>
              </a:rPr>
              <a:t> </a:t>
            </a:r>
            <a:r>
              <a:rPr lang="hu-HU" sz="2400" b="1" dirty="0" err="1">
                <a:latin typeface="Arial" charset="0"/>
              </a:rPr>
              <a:t>Schließung</a:t>
            </a:r>
            <a:r>
              <a:rPr lang="hu-HU" sz="2400" b="1" dirty="0">
                <a:latin typeface="Arial" charset="0"/>
              </a:rPr>
              <a:t> des </a:t>
            </a:r>
            <a:r>
              <a:rPr lang="hu-HU" sz="2400" b="1" dirty="0" err="1">
                <a:latin typeface="Arial" charset="0"/>
              </a:rPr>
              <a:t>Neuralkanals</a:t>
            </a:r>
            <a:r>
              <a:rPr lang="hu-HU" sz="2400" b="1" dirty="0">
                <a:latin typeface="Arial" charset="0"/>
              </a:rPr>
              <a:t>  </a:t>
            </a:r>
          </a:p>
        </p:txBody>
      </p:sp>
      <p:sp>
        <p:nvSpPr>
          <p:cNvPr id="121860" name="Text Box 5"/>
          <p:cNvSpPr txBox="1">
            <a:spLocks noChangeArrowheads="1"/>
          </p:cNvSpPr>
          <p:nvPr/>
        </p:nvSpPr>
        <p:spPr bwMode="auto">
          <a:xfrm>
            <a:off x="904875" y="5834063"/>
            <a:ext cx="2060575" cy="728662"/>
          </a:xfrm>
          <a:prstGeom prst="rect">
            <a:avLst/>
          </a:prstGeom>
          <a:noFill/>
          <a:ln w="9525">
            <a:noFill/>
            <a:miter lim="800000"/>
            <a:headEnd/>
            <a:tailEnd/>
          </a:ln>
        </p:spPr>
        <p:txBody>
          <a:bodyPr/>
          <a:lstStyle/>
          <a:p>
            <a:pPr algn="ctr" eaLnBrk="0" hangingPunct="0"/>
            <a:r>
              <a:rPr lang="hu-HU" sz="2000" dirty="0" err="1">
                <a:latin typeface="Arial" charset="0"/>
              </a:rPr>
              <a:t>Neuroporus</a:t>
            </a:r>
            <a:r>
              <a:rPr lang="hu-HU" sz="2000" dirty="0">
                <a:latin typeface="Arial" charset="0"/>
              </a:rPr>
              <a:t> posterior</a:t>
            </a:r>
          </a:p>
        </p:txBody>
      </p:sp>
      <p:sp>
        <p:nvSpPr>
          <p:cNvPr id="121861" name="Text Box 6"/>
          <p:cNvSpPr txBox="1">
            <a:spLocks noChangeArrowheads="1"/>
          </p:cNvSpPr>
          <p:nvPr/>
        </p:nvSpPr>
        <p:spPr bwMode="auto">
          <a:xfrm>
            <a:off x="984250" y="447675"/>
            <a:ext cx="1992313" cy="728663"/>
          </a:xfrm>
          <a:prstGeom prst="rect">
            <a:avLst/>
          </a:prstGeom>
          <a:noFill/>
          <a:ln w="9525">
            <a:noFill/>
            <a:miter lim="800000"/>
            <a:headEnd/>
            <a:tailEnd/>
          </a:ln>
        </p:spPr>
        <p:txBody>
          <a:bodyPr/>
          <a:lstStyle/>
          <a:p>
            <a:pPr algn="ctr" eaLnBrk="0" hangingPunct="0"/>
            <a:r>
              <a:rPr lang="hu-HU" sz="2000" dirty="0" err="1">
                <a:latin typeface="Arial" charset="0"/>
              </a:rPr>
              <a:t>Neuroporus</a:t>
            </a:r>
            <a:r>
              <a:rPr lang="hu-HU" sz="2000" dirty="0">
                <a:latin typeface="Arial" charset="0"/>
              </a:rPr>
              <a:t> anterior</a:t>
            </a:r>
          </a:p>
        </p:txBody>
      </p:sp>
      <p:sp>
        <p:nvSpPr>
          <p:cNvPr id="121862" name="Line 7"/>
          <p:cNvSpPr>
            <a:spLocks noChangeShapeType="1"/>
          </p:cNvSpPr>
          <p:nvPr/>
        </p:nvSpPr>
        <p:spPr bwMode="auto">
          <a:xfrm>
            <a:off x="2792413" y="766763"/>
            <a:ext cx="1939925" cy="863600"/>
          </a:xfrm>
          <a:prstGeom prst="line">
            <a:avLst/>
          </a:prstGeom>
          <a:noFill/>
          <a:ln w="9525">
            <a:solidFill>
              <a:schemeClr val="tx1"/>
            </a:solidFill>
            <a:round/>
            <a:headEnd/>
            <a:tailEnd type="triangle" w="med" len="med"/>
          </a:ln>
        </p:spPr>
        <p:txBody>
          <a:bodyPr/>
          <a:lstStyle/>
          <a:p>
            <a:endParaRPr lang="hu-HU"/>
          </a:p>
        </p:txBody>
      </p:sp>
      <p:sp>
        <p:nvSpPr>
          <p:cNvPr id="121863" name="Line 8"/>
          <p:cNvSpPr>
            <a:spLocks noChangeShapeType="1"/>
          </p:cNvSpPr>
          <p:nvPr/>
        </p:nvSpPr>
        <p:spPr bwMode="auto">
          <a:xfrm flipV="1">
            <a:off x="2730500" y="5770563"/>
            <a:ext cx="2063750" cy="358775"/>
          </a:xfrm>
          <a:prstGeom prst="line">
            <a:avLst/>
          </a:prstGeom>
          <a:noFill/>
          <a:ln w="9525">
            <a:solidFill>
              <a:schemeClr val="tx1"/>
            </a:solidFill>
            <a:round/>
            <a:headEnd/>
            <a:tailEnd type="triangle" w="med" len="med"/>
          </a:ln>
        </p:spPr>
        <p:txBody>
          <a:bodyPr/>
          <a:lstStyle/>
          <a:p>
            <a:endParaRPr lang="hu-HU"/>
          </a:p>
        </p:txBody>
      </p:sp>
      <p:sp>
        <p:nvSpPr>
          <p:cNvPr id="8" name="Szövegdoboz 7"/>
          <p:cNvSpPr txBox="1"/>
          <p:nvPr/>
        </p:nvSpPr>
        <p:spPr>
          <a:xfrm>
            <a:off x="6660232" y="5589240"/>
            <a:ext cx="1944216" cy="923330"/>
          </a:xfrm>
          <a:prstGeom prst="rect">
            <a:avLst/>
          </a:prstGeom>
          <a:noFill/>
        </p:spPr>
        <p:txBody>
          <a:bodyPr wrap="square" rtlCol="0">
            <a:spAutoFit/>
          </a:bodyPr>
          <a:lstStyle/>
          <a:p>
            <a:r>
              <a:rPr lang="hu-HU" dirty="0" err="1"/>
              <a:t>Hier</a:t>
            </a:r>
            <a:r>
              <a:rPr lang="hu-HU" dirty="0"/>
              <a:t> </a:t>
            </a:r>
            <a:r>
              <a:rPr lang="hu-HU" dirty="0" err="1"/>
              <a:t>ist</a:t>
            </a:r>
            <a:r>
              <a:rPr lang="hu-HU" dirty="0"/>
              <a:t> </a:t>
            </a:r>
            <a:r>
              <a:rPr lang="hu-HU" dirty="0" err="1"/>
              <a:t>nur</a:t>
            </a:r>
            <a:r>
              <a:rPr lang="hu-HU" dirty="0"/>
              <a:t> </a:t>
            </a:r>
            <a:r>
              <a:rPr lang="hu-HU" dirty="0" err="1"/>
              <a:t>eine</a:t>
            </a:r>
            <a:r>
              <a:rPr lang="hu-HU" dirty="0"/>
              <a:t> </a:t>
            </a:r>
            <a:r>
              <a:rPr lang="hu-HU" dirty="0" err="1"/>
              <a:t>Startstelle</a:t>
            </a:r>
            <a:r>
              <a:rPr lang="hu-HU" dirty="0"/>
              <a:t> </a:t>
            </a:r>
            <a:r>
              <a:rPr lang="hu-HU" dirty="0" err="1"/>
              <a:t>für</a:t>
            </a:r>
            <a:r>
              <a:rPr lang="hu-HU" dirty="0"/>
              <a:t> </a:t>
            </a:r>
            <a:r>
              <a:rPr lang="hu-HU" dirty="0" err="1"/>
              <a:t>Fusion</a:t>
            </a:r>
            <a:r>
              <a:rPr lang="hu-HU" dirty="0"/>
              <a:t> </a:t>
            </a:r>
            <a:r>
              <a:rPr lang="hu-HU" dirty="0" err="1"/>
              <a:t>gezeigt</a:t>
            </a:r>
            <a:r>
              <a:rPr lang="hu-HU" dirty="0"/>
              <a:t>!</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églalap 1"/>
          <p:cNvSpPr>
            <a:spLocks noChangeArrowheads="1"/>
          </p:cNvSpPr>
          <p:nvPr/>
        </p:nvSpPr>
        <p:spPr bwMode="auto">
          <a:xfrm>
            <a:off x="5292725" y="0"/>
            <a:ext cx="3851275" cy="1477328"/>
          </a:xfrm>
          <a:prstGeom prst="rect">
            <a:avLst/>
          </a:prstGeom>
          <a:noFill/>
          <a:ln w="9525">
            <a:noFill/>
            <a:miter lim="800000"/>
            <a:headEnd/>
            <a:tailEnd/>
          </a:ln>
        </p:spPr>
        <p:txBody>
          <a:bodyPr>
            <a:spAutoFit/>
          </a:bodyPr>
          <a:lstStyle/>
          <a:p>
            <a:pPr algn="just"/>
            <a:r>
              <a:rPr lang="en-US" sz="1000" dirty="0">
                <a:latin typeface="Arial" charset="0"/>
                <a:cs typeface="Arial" charset="0"/>
              </a:rPr>
              <a:t>The neural tube at the middle of Stage 12, showing the two</a:t>
            </a:r>
            <a:r>
              <a:rPr lang="hu-HU" sz="1000" dirty="0">
                <a:latin typeface="Arial" charset="0"/>
                <a:cs typeface="Arial" charset="0"/>
              </a:rPr>
              <a:t> </a:t>
            </a:r>
            <a:r>
              <a:rPr lang="en-US" sz="1000" dirty="0">
                <a:latin typeface="Arial" charset="0"/>
                <a:cs typeface="Arial" charset="0"/>
              </a:rPr>
              <a:t>regions of fusion of the neural folds. Arrows indicate the direction of</a:t>
            </a:r>
            <a:r>
              <a:rPr lang="hu-HU" sz="1000" dirty="0">
                <a:latin typeface="Arial" charset="0"/>
                <a:cs typeface="Arial" charset="0"/>
              </a:rPr>
              <a:t> </a:t>
            </a:r>
            <a:r>
              <a:rPr lang="en-US" sz="1000" dirty="0">
                <a:latin typeface="Arial" charset="0"/>
                <a:cs typeface="Arial" charset="0"/>
              </a:rPr>
              <a:t>fusion, and black dots show the position of the two </a:t>
            </a:r>
            <a:r>
              <a:rPr lang="en-US" sz="1000" dirty="0" err="1">
                <a:latin typeface="Arial" charset="0"/>
                <a:cs typeface="Arial" charset="0"/>
              </a:rPr>
              <a:t>neuropores</a:t>
            </a:r>
            <a:r>
              <a:rPr lang="en-US" sz="1000" dirty="0">
                <a:latin typeface="Arial" charset="0"/>
                <a:cs typeface="Arial" charset="0"/>
              </a:rPr>
              <a:t>. The</a:t>
            </a:r>
            <a:r>
              <a:rPr lang="hu-HU" sz="1000" dirty="0">
                <a:latin typeface="Arial" charset="0"/>
                <a:cs typeface="Arial" charset="0"/>
              </a:rPr>
              <a:t> </a:t>
            </a:r>
            <a:r>
              <a:rPr lang="en-US" sz="1000" dirty="0">
                <a:latin typeface="Arial" charset="0"/>
                <a:cs typeface="Arial" charset="0"/>
              </a:rPr>
              <a:t>fusion of the neural folds begins first at Site </a:t>
            </a:r>
            <a:r>
              <a:rPr lang="hu-HU" sz="1000" dirty="0">
                <a:latin typeface="Symbol" pitchFamily="18" charset="2"/>
                <a:cs typeface="Arial" charset="0"/>
              </a:rPr>
              <a:t>a</a:t>
            </a:r>
            <a:r>
              <a:rPr lang="en-US" sz="1000" dirty="0">
                <a:latin typeface="Arial" charset="0"/>
                <a:cs typeface="Arial" charset="0"/>
              </a:rPr>
              <a:t> and then at Site </a:t>
            </a:r>
            <a:r>
              <a:rPr lang="hu-HU" sz="1000" dirty="0">
                <a:latin typeface="Symbol" pitchFamily="18" charset="2"/>
                <a:cs typeface="Arial" charset="0"/>
              </a:rPr>
              <a:t>b</a:t>
            </a:r>
            <a:r>
              <a:rPr lang="en-US" sz="1000" dirty="0">
                <a:latin typeface="Arial" charset="0"/>
                <a:cs typeface="Arial" charset="0"/>
              </a:rPr>
              <a:t>. At</a:t>
            </a:r>
            <a:r>
              <a:rPr lang="hu-HU" sz="1000" dirty="0">
                <a:latin typeface="Arial" charset="0"/>
                <a:cs typeface="Arial" charset="0"/>
              </a:rPr>
              <a:t> </a:t>
            </a:r>
            <a:r>
              <a:rPr lang="en-US" sz="1000" dirty="0">
                <a:latin typeface="Arial" charset="0"/>
                <a:cs typeface="Arial" charset="0"/>
              </a:rPr>
              <a:t> it spreads in both directions, ending </a:t>
            </a:r>
            <a:r>
              <a:rPr lang="en-US" sz="1000" dirty="0" err="1">
                <a:latin typeface="Arial" charset="0"/>
                <a:cs typeface="Arial" charset="0"/>
              </a:rPr>
              <a:t>rostrally</a:t>
            </a:r>
            <a:r>
              <a:rPr lang="en-US" sz="1000" dirty="0">
                <a:latin typeface="Arial" charset="0"/>
                <a:cs typeface="Arial" charset="0"/>
              </a:rPr>
              <a:t> as the dorsal lip of the</a:t>
            </a:r>
            <a:r>
              <a:rPr lang="hu-HU" sz="1000" dirty="0">
                <a:latin typeface="Arial" charset="0"/>
                <a:cs typeface="Arial" charset="0"/>
              </a:rPr>
              <a:t> </a:t>
            </a:r>
            <a:r>
              <a:rPr lang="en-US" sz="1000" dirty="0">
                <a:latin typeface="Arial" charset="0"/>
                <a:cs typeface="Arial" charset="0"/>
              </a:rPr>
              <a:t>rostral </a:t>
            </a:r>
            <a:r>
              <a:rPr lang="en-US" sz="1000" dirty="0" err="1">
                <a:latin typeface="Arial" charset="0"/>
                <a:cs typeface="Arial" charset="0"/>
              </a:rPr>
              <a:t>neuropore</a:t>
            </a:r>
            <a:r>
              <a:rPr lang="en-US" sz="1000" dirty="0">
                <a:latin typeface="Arial" charset="0"/>
                <a:cs typeface="Arial" charset="0"/>
              </a:rPr>
              <a:t>, which meets the terminal lip from . </a:t>
            </a:r>
            <a:r>
              <a:rPr lang="en-US" sz="1000" b="1" u="sng" dirty="0">
                <a:latin typeface="Arial" charset="0"/>
                <a:cs typeface="Arial" charset="0"/>
              </a:rPr>
              <a:t>The first four</a:t>
            </a:r>
            <a:r>
              <a:rPr lang="hu-HU" sz="1000" b="1" u="sng" dirty="0">
                <a:latin typeface="Arial" charset="0"/>
                <a:cs typeface="Arial" charset="0"/>
              </a:rPr>
              <a:t> </a:t>
            </a:r>
            <a:r>
              <a:rPr lang="en-US" sz="1000" b="1" u="sng" dirty="0" err="1">
                <a:latin typeface="Arial" charset="0"/>
                <a:cs typeface="Arial" charset="0"/>
              </a:rPr>
              <a:t>somites</a:t>
            </a:r>
            <a:r>
              <a:rPr lang="en-US" sz="1000" b="1" u="sng" dirty="0">
                <a:latin typeface="Arial" charset="0"/>
                <a:cs typeface="Arial" charset="0"/>
              </a:rPr>
              <a:t> are occipital and are stippled</a:t>
            </a:r>
            <a:r>
              <a:rPr lang="en-US" sz="1000" dirty="0">
                <a:latin typeface="Arial" charset="0"/>
                <a:cs typeface="Arial" charset="0"/>
              </a:rPr>
              <a:t>, as is also the mesencephalon.</a:t>
            </a:r>
            <a:r>
              <a:rPr lang="hu-HU" sz="1000" dirty="0">
                <a:latin typeface="Arial" charset="0"/>
                <a:cs typeface="Arial" charset="0"/>
              </a:rPr>
              <a:t> </a:t>
            </a:r>
            <a:r>
              <a:rPr lang="en-US" sz="1000" dirty="0">
                <a:latin typeface="Arial" charset="0"/>
                <a:cs typeface="Arial" charset="0"/>
              </a:rPr>
              <a:t>The outlines of </a:t>
            </a:r>
            <a:r>
              <a:rPr lang="en-US" sz="1000" dirty="0" err="1">
                <a:latin typeface="Arial" charset="0"/>
                <a:cs typeface="Arial" charset="0"/>
              </a:rPr>
              <a:t>somites</a:t>
            </a:r>
            <a:r>
              <a:rPr lang="en-US" sz="1000" dirty="0">
                <a:latin typeface="Arial" charset="0"/>
                <a:cs typeface="Arial" charset="0"/>
              </a:rPr>
              <a:t> 10, 15, 20, and 25 are included.</a:t>
            </a:r>
            <a:endParaRPr lang="de-DE" sz="1000" dirty="0">
              <a:latin typeface="Arial" charset="0"/>
              <a:cs typeface="Arial" charset="0"/>
            </a:endParaRPr>
          </a:p>
        </p:txBody>
      </p:sp>
      <p:pic>
        <p:nvPicPr>
          <p:cNvPr id="128002" name="Picture 2"/>
          <p:cNvPicPr>
            <a:picLocks noChangeAspect="1" noChangeArrowheads="1"/>
          </p:cNvPicPr>
          <p:nvPr/>
        </p:nvPicPr>
        <p:blipFill>
          <a:blip r:embed="rId3" cstate="print"/>
          <a:srcRect/>
          <a:stretch>
            <a:fillRect/>
          </a:stretch>
        </p:blipFill>
        <p:spPr bwMode="auto">
          <a:xfrm>
            <a:off x="0" y="0"/>
            <a:ext cx="5251450" cy="6858000"/>
          </a:xfrm>
          <a:prstGeom prst="rect">
            <a:avLst/>
          </a:prstGeom>
          <a:noFill/>
          <a:ln w="9525">
            <a:noFill/>
            <a:miter lim="800000"/>
            <a:headEnd/>
            <a:tailEnd/>
          </a:ln>
        </p:spPr>
      </p:pic>
      <p:sp>
        <p:nvSpPr>
          <p:cNvPr id="128003" name="Szövegdoboz 3"/>
          <p:cNvSpPr txBox="1">
            <a:spLocks noChangeArrowheads="1"/>
          </p:cNvSpPr>
          <p:nvPr/>
        </p:nvSpPr>
        <p:spPr bwMode="auto">
          <a:xfrm>
            <a:off x="5251450" y="1628800"/>
            <a:ext cx="3695699" cy="4247317"/>
          </a:xfrm>
          <a:prstGeom prst="rect">
            <a:avLst/>
          </a:prstGeom>
          <a:noFill/>
          <a:ln w="9525">
            <a:noFill/>
            <a:miter lim="800000"/>
            <a:headEnd/>
            <a:tailEnd/>
          </a:ln>
        </p:spPr>
        <p:txBody>
          <a:bodyPr wrap="square">
            <a:spAutoFit/>
          </a:bodyPr>
          <a:lstStyle/>
          <a:p>
            <a:r>
              <a:rPr lang="hu-HU" dirty="0" err="1">
                <a:latin typeface="Arial" charset="0"/>
                <a:cs typeface="Arial" charset="0"/>
              </a:rPr>
              <a:t>Fusion</a:t>
            </a:r>
            <a:r>
              <a:rPr lang="hu-HU" dirty="0">
                <a:latin typeface="Arial" charset="0"/>
                <a:cs typeface="Arial" charset="0"/>
              </a:rPr>
              <a:t> der </a:t>
            </a:r>
            <a:r>
              <a:rPr lang="hu-HU" dirty="0" err="1">
                <a:latin typeface="Arial" charset="0"/>
                <a:cs typeface="Arial" charset="0"/>
              </a:rPr>
              <a:t>Neuralfalten</a:t>
            </a:r>
            <a:r>
              <a:rPr lang="hu-HU" dirty="0">
                <a:latin typeface="Arial" charset="0"/>
                <a:cs typeface="Arial" charset="0"/>
              </a:rPr>
              <a:t> des </a:t>
            </a:r>
            <a:r>
              <a:rPr lang="hu-HU" dirty="0" err="1">
                <a:latin typeface="Arial" charset="0"/>
                <a:cs typeface="Arial" charset="0"/>
              </a:rPr>
              <a:t>menshclichen</a:t>
            </a:r>
            <a:r>
              <a:rPr lang="hu-HU" dirty="0">
                <a:latin typeface="Arial" charset="0"/>
                <a:cs typeface="Arial" charset="0"/>
              </a:rPr>
              <a:t> </a:t>
            </a:r>
            <a:r>
              <a:rPr lang="hu-HU" dirty="0" err="1">
                <a:latin typeface="Arial" charset="0"/>
                <a:cs typeface="Arial" charset="0"/>
              </a:rPr>
              <a:t>Embryos</a:t>
            </a:r>
            <a:endParaRPr lang="hu-HU" dirty="0">
              <a:latin typeface="Arial" charset="0"/>
              <a:cs typeface="Arial" charset="0"/>
            </a:endParaRPr>
          </a:p>
          <a:p>
            <a:r>
              <a:rPr lang="hu-HU" sz="1800" dirty="0">
                <a:latin typeface="Arial" charset="0"/>
                <a:cs typeface="Arial" charset="0"/>
              </a:rPr>
              <a:t>(beendet </a:t>
            </a:r>
            <a:r>
              <a:rPr lang="hu-HU" sz="1800" dirty="0" err="1">
                <a:latin typeface="Arial" charset="0"/>
                <a:cs typeface="Arial" charset="0"/>
              </a:rPr>
              <a:t>sich</a:t>
            </a:r>
            <a:r>
              <a:rPr lang="hu-HU" sz="1800" dirty="0">
                <a:latin typeface="Arial" charset="0"/>
                <a:cs typeface="Arial" charset="0"/>
              </a:rPr>
              <a:t> am 24 vs. 26 </a:t>
            </a:r>
            <a:r>
              <a:rPr lang="hu-HU" sz="1800" dirty="0" err="1">
                <a:latin typeface="Arial" charset="0"/>
                <a:cs typeface="Arial" charset="0"/>
              </a:rPr>
              <a:t>Tage</a:t>
            </a:r>
            <a:r>
              <a:rPr lang="hu-HU" sz="1800" dirty="0">
                <a:latin typeface="Arial" charset="0"/>
                <a:cs typeface="Arial" charset="0"/>
              </a:rPr>
              <a:t> (</a:t>
            </a:r>
            <a:r>
              <a:rPr lang="hu-HU" sz="1800" dirty="0" err="1">
                <a:latin typeface="Arial" charset="0"/>
                <a:cs typeface="Arial" charset="0"/>
              </a:rPr>
              <a:t>Larsen</a:t>
            </a:r>
            <a:r>
              <a:rPr lang="hu-HU" sz="1800" dirty="0">
                <a:latin typeface="Arial" charset="0"/>
                <a:cs typeface="Arial" charset="0"/>
              </a:rPr>
              <a:t>) </a:t>
            </a:r>
            <a:r>
              <a:rPr lang="hu-HU" sz="1800" dirty="0" err="1">
                <a:latin typeface="Arial" charset="0"/>
                <a:cs typeface="Arial" charset="0"/>
              </a:rPr>
              <a:t>oder</a:t>
            </a:r>
            <a:r>
              <a:rPr lang="hu-HU" sz="1800" dirty="0">
                <a:latin typeface="Arial" charset="0"/>
                <a:cs typeface="Arial" charset="0"/>
              </a:rPr>
              <a:t> 29 vs. 30 </a:t>
            </a:r>
            <a:r>
              <a:rPr lang="hu-HU" sz="1800" dirty="0" err="1">
                <a:latin typeface="Arial" charset="0"/>
                <a:cs typeface="Arial" charset="0"/>
              </a:rPr>
              <a:t>Tage</a:t>
            </a:r>
            <a:r>
              <a:rPr lang="hu-HU" sz="1800" dirty="0">
                <a:latin typeface="Arial" charset="0"/>
                <a:cs typeface="Arial" charset="0"/>
              </a:rPr>
              <a:t> (</a:t>
            </a:r>
            <a:r>
              <a:rPr lang="hu-HU" sz="1800" dirty="0" err="1">
                <a:latin typeface="Arial" charset="0"/>
                <a:cs typeface="Arial" charset="0"/>
              </a:rPr>
              <a:t>O’Rahilly</a:t>
            </a:r>
            <a:r>
              <a:rPr lang="hu-HU" sz="1800" dirty="0">
                <a:latin typeface="Arial" charset="0"/>
                <a:cs typeface="Arial" charset="0"/>
              </a:rPr>
              <a:t>), </a:t>
            </a:r>
            <a:r>
              <a:rPr lang="hu-HU" sz="1800" dirty="0" err="1">
                <a:latin typeface="Arial" charset="0"/>
                <a:cs typeface="Arial" charset="0"/>
              </a:rPr>
              <a:t>hinsichtlich</a:t>
            </a:r>
            <a:r>
              <a:rPr lang="hu-HU" sz="1800" dirty="0">
                <a:latin typeface="Arial" charset="0"/>
                <a:cs typeface="Arial" charset="0"/>
              </a:rPr>
              <a:t> der </a:t>
            </a:r>
            <a:r>
              <a:rPr lang="hu-HU" sz="1800" dirty="0" err="1">
                <a:latin typeface="Arial" charset="0"/>
                <a:cs typeface="Arial" charset="0"/>
              </a:rPr>
              <a:t>vorderen</a:t>
            </a:r>
            <a:r>
              <a:rPr lang="hu-HU" sz="1800" dirty="0">
                <a:latin typeface="Arial" charset="0"/>
                <a:cs typeface="Arial" charset="0"/>
              </a:rPr>
              <a:t> und </a:t>
            </a:r>
            <a:r>
              <a:rPr lang="hu-HU" sz="1800" dirty="0" err="1">
                <a:latin typeface="Arial" charset="0"/>
                <a:cs typeface="Arial" charset="0"/>
              </a:rPr>
              <a:t>hinteren</a:t>
            </a:r>
            <a:r>
              <a:rPr lang="hu-HU" sz="1800" dirty="0">
                <a:latin typeface="Arial" charset="0"/>
                <a:cs typeface="Arial" charset="0"/>
              </a:rPr>
              <a:t> </a:t>
            </a:r>
            <a:r>
              <a:rPr lang="hu-HU" sz="1800" dirty="0" err="1">
                <a:latin typeface="Arial" charset="0"/>
                <a:cs typeface="Arial" charset="0"/>
              </a:rPr>
              <a:t>Neuroporen</a:t>
            </a:r>
            <a:r>
              <a:rPr lang="hu-HU" sz="1800" dirty="0">
                <a:latin typeface="Arial" charset="0"/>
                <a:cs typeface="Arial" charset="0"/>
              </a:rPr>
              <a:t>).</a:t>
            </a:r>
          </a:p>
          <a:p>
            <a:r>
              <a:rPr lang="hu-HU" dirty="0" err="1">
                <a:latin typeface="Arial" charset="0"/>
                <a:cs typeface="Arial" charset="0"/>
              </a:rPr>
              <a:t>Fusion</a:t>
            </a:r>
            <a:r>
              <a:rPr lang="hu-HU" dirty="0">
                <a:latin typeface="Arial" charset="0"/>
                <a:cs typeface="Arial" charset="0"/>
              </a:rPr>
              <a:t> </a:t>
            </a:r>
            <a:r>
              <a:rPr lang="hu-HU" dirty="0" err="1">
                <a:latin typeface="Arial" charset="0"/>
                <a:cs typeface="Arial" charset="0"/>
              </a:rPr>
              <a:t>beginnt</a:t>
            </a:r>
            <a:r>
              <a:rPr lang="hu-HU" dirty="0">
                <a:latin typeface="Arial" charset="0"/>
                <a:cs typeface="Arial" charset="0"/>
              </a:rPr>
              <a:t> an </a:t>
            </a:r>
            <a:r>
              <a:rPr lang="hu-HU" dirty="0" err="1">
                <a:latin typeface="Arial" charset="0"/>
                <a:cs typeface="Arial" charset="0"/>
              </a:rPr>
              <a:t>mehreren</a:t>
            </a:r>
            <a:r>
              <a:rPr lang="hu-HU" dirty="0">
                <a:latin typeface="Arial" charset="0"/>
                <a:cs typeface="Arial" charset="0"/>
              </a:rPr>
              <a:t> </a:t>
            </a:r>
            <a:r>
              <a:rPr lang="hu-HU" dirty="0" err="1">
                <a:latin typeface="Arial" charset="0"/>
                <a:cs typeface="Arial" charset="0"/>
              </a:rPr>
              <a:t>Stellen</a:t>
            </a:r>
            <a:r>
              <a:rPr lang="hu-HU" dirty="0">
                <a:latin typeface="Arial" charset="0"/>
                <a:cs typeface="Arial" charset="0"/>
              </a:rPr>
              <a:t>, </a:t>
            </a:r>
            <a:r>
              <a:rPr lang="hu-HU" dirty="0" err="1">
                <a:latin typeface="Arial" charset="0"/>
                <a:cs typeface="Arial" charset="0"/>
              </a:rPr>
              <a:t>hier</a:t>
            </a:r>
            <a:r>
              <a:rPr lang="hu-HU" dirty="0">
                <a:latin typeface="Arial" charset="0"/>
                <a:cs typeface="Arial" charset="0"/>
              </a:rPr>
              <a:t> </a:t>
            </a:r>
            <a:r>
              <a:rPr lang="hu-HU" dirty="0" err="1">
                <a:latin typeface="Arial" charset="0"/>
                <a:cs typeface="Arial" charset="0"/>
              </a:rPr>
              <a:t>werden</a:t>
            </a:r>
            <a:r>
              <a:rPr lang="hu-HU" dirty="0">
                <a:latin typeface="Arial" charset="0"/>
                <a:cs typeface="Arial" charset="0"/>
              </a:rPr>
              <a:t> 2 </a:t>
            </a:r>
            <a:r>
              <a:rPr lang="hu-HU" dirty="0" err="1">
                <a:latin typeface="Arial" charset="0"/>
                <a:cs typeface="Arial" charset="0"/>
              </a:rPr>
              <a:t>gezeigt</a:t>
            </a:r>
            <a:r>
              <a:rPr lang="hu-HU" dirty="0">
                <a:latin typeface="Arial" charset="0"/>
                <a:cs typeface="Arial" charset="0"/>
              </a:rPr>
              <a:t>: </a:t>
            </a:r>
            <a:r>
              <a:rPr lang="hu-HU" dirty="0">
                <a:latin typeface="Symbol" panose="05050102010706020507" pitchFamily="18" charset="2"/>
                <a:cs typeface="Arial" charset="0"/>
              </a:rPr>
              <a:t>a</a:t>
            </a:r>
            <a:r>
              <a:rPr lang="hu-HU" dirty="0">
                <a:latin typeface="Arial" charset="0"/>
                <a:cs typeface="Arial" charset="0"/>
              </a:rPr>
              <a:t> und </a:t>
            </a:r>
            <a:r>
              <a:rPr lang="hu-HU" dirty="0">
                <a:latin typeface="Symbol" panose="05050102010706020507" pitchFamily="18" charset="2"/>
                <a:cs typeface="Arial" charset="0"/>
              </a:rPr>
              <a:t>b</a:t>
            </a:r>
            <a:r>
              <a:rPr lang="hu-HU" dirty="0">
                <a:latin typeface="Arial" charset="0"/>
                <a:cs typeface="Arial" charset="0"/>
              </a:rPr>
              <a:t>. </a:t>
            </a:r>
            <a:r>
              <a:rPr lang="hu-HU" dirty="0" err="1">
                <a:latin typeface="Arial" charset="0"/>
                <a:cs typeface="Arial" charset="0"/>
              </a:rPr>
              <a:t>Fusion</a:t>
            </a:r>
            <a:r>
              <a:rPr lang="hu-HU" dirty="0">
                <a:latin typeface="Arial" charset="0"/>
                <a:cs typeface="Arial" charset="0"/>
              </a:rPr>
              <a:t> </a:t>
            </a:r>
            <a:r>
              <a:rPr lang="hu-HU" dirty="0" err="1">
                <a:latin typeface="Arial" charset="0"/>
                <a:cs typeface="Arial" charset="0"/>
              </a:rPr>
              <a:t>beginnt</a:t>
            </a:r>
            <a:r>
              <a:rPr lang="hu-HU" dirty="0">
                <a:latin typeface="Arial" charset="0"/>
                <a:cs typeface="Arial" charset="0"/>
              </a:rPr>
              <a:t> </a:t>
            </a:r>
            <a:r>
              <a:rPr lang="hu-HU" dirty="0" err="1">
                <a:latin typeface="Arial" charset="0"/>
                <a:cs typeface="Arial" charset="0"/>
              </a:rPr>
              <a:t>zuerst</a:t>
            </a:r>
            <a:r>
              <a:rPr lang="hu-HU" dirty="0">
                <a:latin typeface="Arial" charset="0"/>
                <a:cs typeface="Arial" charset="0"/>
              </a:rPr>
              <a:t> an der </a:t>
            </a:r>
            <a:r>
              <a:rPr lang="hu-HU" dirty="0" err="1">
                <a:latin typeface="Arial" charset="0"/>
                <a:cs typeface="Arial" charset="0"/>
              </a:rPr>
              <a:t>Stelle</a:t>
            </a:r>
            <a:r>
              <a:rPr lang="hu-HU" dirty="0">
                <a:latin typeface="Arial" charset="0"/>
                <a:cs typeface="Arial" charset="0"/>
              </a:rPr>
              <a:t> </a:t>
            </a:r>
            <a:r>
              <a:rPr lang="hu-HU" dirty="0">
                <a:latin typeface="Symbol" panose="05050102010706020507" pitchFamily="18" charset="2"/>
                <a:cs typeface="Arial" charset="0"/>
              </a:rPr>
              <a:t>a</a:t>
            </a:r>
            <a:r>
              <a:rPr lang="hu-HU" dirty="0">
                <a:latin typeface="Arial" charset="0"/>
                <a:cs typeface="Arial" charset="0"/>
              </a:rPr>
              <a:t> (</a:t>
            </a:r>
            <a:r>
              <a:rPr lang="hu-HU" dirty="0" err="1">
                <a:latin typeface="Arial" charset="0"/>
                <a:cs typeface="Arial" charset="0"/>
              </a:rPr>
              <a:t>d.h</a:t>
            </a:r>
            <a:r>
              <a:rPr lang="hu-HU" dirty="0">
                <a:latin typeface="Arial" charset="0"/>
                <a:cs typeface="Arial" charset="0"/>
              </a:rPr>
              <a:t>. in der </a:t>
            </a:r>
            <a:r>
              <a:rPr lang="hu-HU" dirty="0" err="1">
                <a:latin typeface="Arial" charset="0"/>
                <a:cs typeface="Arial" charset="0"/>
              </a:rPr>
              <a:t>okzipitalen</a:t>
            </a:r>
            <a:r>
              <a:rPr lang="hu-HU" dirty="0">
                <a:latin typeface="Arial" charset="0"/>
                <a:cs typeface="Arial" charset="0"/>
              </a:rPr>
              <a:t> </a:t>
            </a:r>
            <a:r>
              <a:rPr lang="hu-HU" dirty="0" err="1">
                <a:latin typeface="Arial" charset="0"/>
                <a:cs typeface="Arial" charset="0"/>
              </a:rPr>
              <a:t>Regio</a:t>
            </a:r>
            <a:r>
              <a:rPr lang="hu-HU" dirty="0">
                <a:latin typeface="Arial" charset="0"/>
                <a:cs typeface="Arial" charset="0"/>
              </a:rPr>
              <a:t>), und </a:t>
            </a:r>
            <a:r>
              <a:rPr lang="hu-HU" dirty="0" err="1">
                <a:latin typeface="Arial" charset="0"/>
                <a:cs typeface="Arial" charset="0"/>
              </a:rPr>
              <a:t>dann</a:t>
            </a:r>
            <a:r>
              <a:rPr lang="hu-HU" dirty="0">
                <a:latin typeface="Arial" charset="0"/>
                <a:cs typeface="Arial" charset="0"/>
              </a:rPr>
              <a:t> bei </a:t>
            </a:r>
            <a:r>
              <a:rPr lang="hu-HU" dirty="0">
                <a:latin typeface="Symbol" panose="05050102010706020507" pitchFamily="18" charset="2"/>
                <a:cs typeface="Arial" charset="0"/>
              </a:rPr>
              <a:t>b</a:t>
            </a:r>
            <a:r>
              <a:rPr lang="hu-HU" dirty="0">
                <a:latin typeface="Arial" charset="0"/>
                <a:cs typeface="Arial" charset="0"/>
              </a:rPr>
              <a:t>. </a:t>
            </a:r>
          </a:p>
          <a:p>
            <a:r>
              <a:rPr lang="hu-HU" sz="1800" dirty="0">
                <a:latin typeface="Arial" charset="0"/>
                <a:cs typeface="Arial" charset="0"/>
              </a:rPr>
              <a:t>Es </a:t>
            </a:r>
            <a:r>
              <a:rPr lang="hu-HU" sz="1800" dirty="0" err="1">
                <a:latin typeface="Arial" charset="0"/>
                <a:cs typeface="Arial" charset="0"/>
              </a:rPr>
              <a:t>bedeutet</a:t>
            </a:r>
            <a:r>
              <a:rPr lang="hu-HU" sz="1800" dirty="0">
                <a:latin typeface="Arial" charset="0"/>
                <a:cs typeface="Arial" charset="0"/>
              </a:rPr>
              <a:t>, </a:t>
            </a:r>
            <a:r>
              <a:rPr lang="hu-HU" sz="1800" dirty="0" err="1">
                <a:latin typeface="Arial" charset="0"/>
                <a:cs typeface="Arial" charset="0"/>
              </a:rPr>
              <a:t>dass</a:t>
            </a:r>
            <a:r>
              <a:rPr lang="hu-HU" sz="1800" dirty="0">
                <a:latin typeface="Arial" charset="0"/>
                <a:cs typeface="Arial" charset="0"/>
              </a:rPr>
              <a:t> es </a:t>
            </a:r>
            <a:r>
              <a:rPr lang="hu-HU" sz="1800" dirty="0" err="1">
                <a:latin typeface="Arial" charset="0"/>
                <a:cs typeface="Arial" charset="0"/>
              </a:rPr>
              <a:t>mehrere</a:t>
            </a:r>
            <a:r>
              <a:rPr lang="hu-HU" sz="1800" dirty="0">
                <a:latin typeface="Arial" charset="0"/>
                <a:cs typeface="Arial" charset="0"/>
              </a:rPr>
              <a:t> </a:t>
            </a:r>
            <a:r>
              <a:rPr lang="hu-HU" sz="1800" dirty="0" err="1">
                <a:latin typeface="Arial" charset="0"/>
                <a:cs typeface="Arial" charset="0"/>
              </a:rPr>
              <a:t>Startstelle</a:t>
            </a:r>
            <a:r>
              <a:rPr lang="hu-HU" sz="1800" dirty="0">
                <a:latin typeface="Arial" charset="0"/>
                <a:cs typeface="Arial" charset="0"/>
              </a:rPr>
              <a:t> </a:t>
            </a:r>
            <a:r>
              <a:rPr lang="hu-HU" sz="1800" dirty="0" err="1">
                <a:latin typeface="Arial" charset="0"/>
                <a:cs typeface="Arial" charset="0"/>
              </a:rPr>
              <a:t>gibt</a:t>
            </a:r>
            <a:r>
              <a:rPr lang="hu-HU" sz="1800" dirty="0">
                <a:latin typeface="Arial" charset="0"/>
                <a:cs typeface="Arial" charset="0"/>
              </a:rPr>
              <a:t>. (</a:t>
            </a:r>
            <a:r>
              <a:rPr lang="hu-HU" sz="1800" dirty="0" err="1">
                <a:latin typeface="Arial" charset="0"/>
                <a:cs typeface="Arial" charset="0"/>
              </a:rPr>
              <a:t>Nach</a:t>
            </a:r>
            <a:r>
              <a:rPr lang="hu-HU" sz="1800" dirty="0">
                <a:latin typeface="Arial" charset="0"/>
                <a:cs typeface="Arial" charset="0"/>
              </a:rPr>
              <a:t> </a:t>
            </a:r>
            <a:r>
              <a:rPr lang="hu-HU" sz="1800" dirty="0" err="1">
                <a:latin typeface="Arial" charset="0"/>
                <a:cs typeface="Arial" charset="0"/>
              </a:rPr>
              <a:t>neueren</a:t>
            </a:r>
            <a:r>
              <a:rPr lang="hu-HU" sz="1800" dirty="0">
                <a:latin typeface="Arial" charset="0"/>
                <a:cs typeface="Arial" charset="0"/>
              </a:rPr>
              <a:t> </a:t>
            </a:r>
            <a:r>
              <a:rPr lang="hu-HU" sz="1800" dirty="0" err="1">
                <a:latin typeface="Arial" charset="0"/>
                <a:cs typeface="Arial" charset="0"/>
              </a:rPr>
              <a:t>Untersuchungen</a:t>
            </a:r>
            <a:r>
              <a:rPr lang="hu-HU" sz="1800" dirty="0">
                <a:latin typeface="Arial" charset="0"/>
                <a:cs typeface="Arial" charset="0"/>
              </a:rPr>
              <a:t>: 5!) </a:t>
            </a:r>
            <a:endParaRPr lang="de-DE" sz="1800" dirty="0">
              <a:latin typeface="Arial" charset="0"/>
              <a:cs typeface="Arial" charset="0"/>
            </a:endParaRPr>
          </a:p>
        </p:txBody>
      </p:sp>
    </p:spTree>
    <p:extLst>
      <p:ext uri="{BB962C8B-B14F-4D97-AF65-F5344CB8AC3E}">
        <p14:creationId xmlns:p14="http://schemas.microsoft.com/office/powerpoint/2010/main" val="73665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3" y="764704"/>
            <a:ext cx="9172953" cy="4650382"/>
          </a:xfrm>
          <a:prstGeom prst="rect">
            <a:avLst/>
          </a:prstGeom>
        </p:spPr>
      </p:pic>
    </p:spTree>
    <p:extLst>
      <p:ext uri="{BB962C8B-B14F-4D97-AF65-F5344CB8AC3E}">
        <p14:creationId xmlns:p14="http://schemas.microsoft.com/office/powerpoint/2010/main" val="687891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4"/>
          <p:cNvSpPr txBox="1">
            <a:spLocks noChangeArrowheads="1"/>
          </p:cNvSpPr>
          <p:nvPr/>
        </p:nvSpPr>
        <p:spPr bwMode="auto">
          <a:xfrm>
            <a:off x="990600" y="4419600"/>
            <a:ext cx="7467600" cy="822325"/>
          </a:xfrm>
          <a:prstGeom prst="rect">
            <a:avLst/>
          </a:prstGeom>
          <a:noFill/>
          <a:ln w="9525">
            <a:noFill/>
            <a:miter lim="800000"/>
            <a:headEnd/>
            <a:tailEnd/>
          </a:ln>
        </p:spPr>
        <p:txBody>
          <a:bodyPr>
            <a:spAutoFit/>
          </a:bodyPr>
          <a:lstStyle/>
          <a:p>
            <a:pPr algn="ctr">
              <a:spcBef>
                <a:spcPct val="50000"/>
              </a:spcBef>
            </a:pPr>
            <a:r>
              <a:rPr lang="hu-HU"/>
              <a:t>Ausbreitung des Neuralrohr nach caudal und Retraktion der Chorda.</a:t>
            </a:r>
          </a:p>
        </p:txBody>
      </p:sp>
      <p:pic>
        <p:nvPicPr>
          <p:cNvPr id="8196" name="Picture 6"/>
          <p:cNvPicPr>
            <a:picLocks noChangeAspect="1" noChangeArrowheads="1"/>
          </p:cNvPicPr>
          <p:nvPr/>
        </p:nvPicPr>
        <p:blipFill>
          <a:blip r:embed="rId3" cstate="print"/>
          <a:srcRect/>
          <a:stretch>
            <a:fillRect/>
          </a:stretch>
        </p:blipFill>
        <p:spPr bwMode="auto">
          <a:xfrm>
            <a:off x="9525" y="-26988"/>
            <a:ext cx="9124950" cy="3990976"/>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588224" cy="5001722"/>
          </a:xfrm>
          <a:prstGeom prst="rect">
            <a:avLst/>
          </a:prstGeom>
        </p:spPr>
      </p:pic>
      <p:sp>
        <p:nvSpPr>
          <p:cNvPr id="3" name="Szövegdoboz 2"/>
          <p:cNvSpPr txBox="1"/>
          <p:nvPr/>
        </p:nvSpPr>
        <p:spPr>
          <a:xfrm>
            <a:off x="1043608" y="5517232"/>
            <a:ext cx="6984776" cy="923330"/>
          </a:xfrm>
          <a:prstGeom prst="rect">
            <a:avLst/>
          </a:prstGeom>
          <a:noFill/>
        </p:spPr>
        <p:txBody>
          <a:bodyPr wrap="square" rtlCol="0">
            <a:spAutoFit/>
          </a:bodyPr>
          <a:lstStyle/>
          <a:p>
            <a:r>
              <a:rPr lang="hu-HU" dirty="0" err="1"/>
              <a:t>Grainyhead</a:t>
            </a:r>
            <a:r>
              <a:rPr lang="hu-HU" dirty="0"/>
              <a:t> </a:t>
            </a:r>
            <a:r>
              <a:rPr lang="hu-HU" dirty="0" err="1"/>
              <a:t>like</a:t>
            </a:r>
            <a:r>
              <a:rPr lang="hu-HU" dirty="0"/>
              <a:t> 2, Grhl2 </a:t>
            </a:r>
            <a:r>
              <a:rPr lang="hu-HU" dirty="0" err="1"/>
              <a:t>Mutation</a:t>
            </a:r>
            <a:r>
              <a:rPr lang="hu-HU" dirty="0"/>
              <a:t>: es </a:t>
            </a:r>
            <a:r>
              <a:rPr lang="hu-HU" dirty="0" err="1"/>
              <a:t>gibt</a:t>
            </a:r>
            <a:r>
              <a:rPr lang="hu-HU" dirty="0"/>
              <a:t> </a:t>
            </a:r>
            <a:r>
              <a:rPr lang="hu-HU" dirty="0" err="1"/>
              <a:t>mehrere</a:t>
            </a:r>
            <a:r>
              <a:rPr lang="hu-HU" dirty="0"/>
              <a:t> </a:t>
            </a:r>
            <a:r>
              <a:rPr lang="hu-HU" dirty="0" err="1"/>
              <a:t>Genen</a:t>
            </a:r>
            <a:r>
              <a:rPr lang="hu-HU" dirty="0"/>
              <a:t>, </a:t>
            </a:r>
            <a:r>
              <a:rPr lang="hu-HU" dirty="0" err="1"/>
              <a:t>deren</a:t>
            </a:r>
            <a:r>
              <a:rPr lang="hu-HU" dirty="0"/>
              <a:t> </a:t>
            </a:r>
            <a:r>
              <a:rPr lang="hu-HU" dirty="0" err="1"/>
              <a:t>Mutation</a:t>
            </a:r>
            <a:r>
              <a:rPr lang="hu-HU" dirty="0"/>
              <a:t> </a:t>
            </a:r>
            <a:r>
              <a:rPr lang="hu-HU" dirty="0" err="1"/>
              <a:t>für</a:t>
            </a:r>
            <a:r>
              <a:rPr lang="hu-HU" dirty="0"/>
              <a:t> </a:t>
            </a:r>
            <a:r>
              <a:rPr lang="hu-HU" dirty="0" err="1"/>
              <a:t>zum</a:t>
            </a:r>
            <a:r>
              <a:rPr lang="hu-HU" dirty="0"/>
              <a:t> </a:t>
            </a:r>
            <a:r>
              <a:rPr lang="hu-HU" dirty="0" err="1"/>
              <a:t>Ausbleiben</a:t>
            </a:r>
            <a:r>
              <a:rPr lang="hu-HU" dirty="0"/>
              <a:t> des </a:t>
            </a:r>
            <a:r>
              <a:rPr lang="hu-HU" dirty="0" err="1"/>
              <a:t>Schließens</a:t>
            </a:r>
            <a:r>
              <a:rPr lang="hu-HU" dirty="0"/>
              <a:t> </a:t>
            </a:r>
            <a:r>
              <a:rPr lang="hu-HU" dirty="0" err="1"/>
              <a:t>vom</a:t>
            </a:r>
            <a:r>
              <a:rPr lang="hu-HU" dirty="0"/>
              <a:t> </a:t>
            </a:r>
            <a:r>
              <a:rPr lang="hu-HU" dirty="0" err="1"/>
              <a:t>Neuralrohr</a:t>
            </a:r>
            <a:r>
              <a:rPr lang="hu-HU" dirty="0"/>
              <a:t>, </a:t>
            </a:r>
            <a:r>
              <a:rPr lang="hu-HU" dirty="0" err="1"/>
              <a:t>wie</a:t>
            </a:r>
            <a:r>
              <a:rPr lang="hu-HU" dirty="0"/>
              <a:t> Pax3, </a:t>
            </a:r>
            <a:r>
              <a:rPr lang="hu-HU" dirty="0" err="1"/>
              <a:t>Shh</a:t>
            </a:r>
            <a:r>
              <a:rPr lang="hu-HU" dirty="0"/>
              <a:t>, Tfap2, und Grhl2</a:t>
            </a:r>
            <a:endParaRPr lang="de-DE" dirty="0"/>
          </a:p>
        </p:txBody>
      </p:sp>
    </p:spTree>
    <p:extLst>
      <p:ext uri="{BB962C8B-B14F-4D97-AF65-F5344CB8AC3E}">
        <p14:creationId xmlns:p14="http://schemas.microsoft.com/office/powerpoint/2010/main" val="3117904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Gilbert 12-7"/>
          <p:cNvPicPr>
            <a:picLocks noChangeAspect="1" noChangeArrowheads="1"/>
          </p:cNvPicPr>
          <p:nvPr/>
        </p:nvPicPr>
        <p:blipFill>
          <a:blip r:embed="rId3" cstate="print"/>
          <a:srcRect/>
          <a:stretch>
            <a:fillRect/>
          </a:stretch>
        </p:blipFill>
        <p:spPr bwMode="auto">
          <a:xfrm>
            <a:off x="304800" y="228600"/>
            <a:ext cx="8610600" cy="4691063"/>
          </a:xfrm>
          <a:prstGeom prst="rect">
            <a:avLst/>
          </a:prstGeom>
          <a:noFill/>
          <a:ln w="9525">
            <a:noFill/>
            <a:miter lim="800000"/>
            <a:headEnd/>
            <a:tailEnd/>
          </a:ln>
        </p:spPr>
      </p:pic>
      <p:sp>
        <p:nvSpPr>
          <p:cNvPr id="125955" name="Text Box 4"/>
          <p:cNvSpPr txBox="1">
            <a:spLocks noChangeArrowheads="1"/>
          </p:cNvSpPr>
          <p:nvPr/>
        </p:nvSpPr>
        <p:spPr bwMode="auto">
          <a:xfrm>
            <a:off x="457200" y="4953000"/>
            <a:ext cx="8001000" cy="1892826"/>
          </a:xfrm>
          <a:prstGeom prst="rect">
            <a:avLst/>
          </a:prstGeom>
          <a:noFill/>
          <a:ln w="9525">
            <a:noFill/>
            <a:miter lim="800000"/>
            <a:headEnd/>
            <a:tailEnd/>
          </a:ln>
        </p:spPr>
        <p:txBody>
          <a:bodyPr>
            <a:spAutoFit/>
          </a:bodyPr>
          <a:lstStyle/>
          <a:p>
            <a:pPr>
              <a:spcBef>
                <a:spcPct val="50000"/>
              </a:spcBef>
            </a:pPr>
            <a:r>
              <a:rPr lang="de-DE" dirty="0">
                <a:latin typeface="MS Reference Sans Serif" panose="020B0604030504040204" pitchFamily="34" charset="0"/>
              </a:rPr>
              <a:t>Die Häufigkeit von </a:t>
            </a:r>
            <a:r>
              <a:rPr lang="de-DE" dirty="0" err="1">
                <a:latin typeface="MS Reference Sans Serif" panose="020B0604030504040204" pitchFamily="34" charset="0"/>
              </a:rPr>
              <a:t>Verschlußstörungen</a:t>
            </a:r>
            <a:r>
              <a:rPr lang="de-DE" dirty="0">
                <a:latin typeface="MS Reference Sans Serif" panose="020B0604030504040204" pitchFamily="34" charset="0"/>
              </a:rPr>
              <a:t> des Neuralrohres sind durch  prophylaktische Versorgung der Trächtigen (und vor der geplanten Trächtigkeit) mit Folsäure drastisch reduziert.</a:t>
            </a:r>
          </a:p>
          <a:p>
            <a:pPr>
              <a:spcBef>
                <a:spcPct val="50000"/>
              </a:spcBef>
            </a:pPr>
            <a:r>
              <a:rPr lang="de-DE" dirty="0">
                <a:latin typeface="MS Reference Sans Serif" panose="020B0604030504040204" pitchFamily="34" charset="0"/>
              </a:rPr>
              <a:t> Folsäure </a:t>
            </a:r>
            <a:r>
              <a:rPr lang="hu-HU" dirty="0">
                <a:latin typeface="MS Reference Sans Serif" panose="020B0604030504040204" pitchFamily="34" charset="0"/>
              </a:rPr>
              <a:t>(Vitamin B</a:t>
            </a:r>
            <a:r>
              <a:rPr lang="hu-HU" baseline="-25000" dirty="0">
                <a:latin typeface="MS Reference Sans Serif" panose="020B0604030504040204" pitchFamily="34" charset="0"/>
              </a:rPr>
              <a:t>9</a:t>
            </a:r>
            <a:r>
              <a:rPr lang="hu-HU" dirty="0">
                <a:latin typeface="MS Reference Sans Serif" panose="020B0604030504040204" pitchFamily="34" charset="0"/>
              </a:rPr>
              <a:t>) </a:t>
            </a:r>
            <a:r>
              <a:rPr lang="de-DE" dirty="0">
                <a:latin typeface="MS Reference Sans Serif" panose="020B0604030504040204" pitchFamily="34" charset="0"/>
              </a:rPr>
              <a:t>reichert sich in den späteren Fusionsregionen der Neuralplatte an. </a:t>
            </a:r>
            <a:r>
              <a:rPr lang="hu-HU" dirty="0" err="1">
                <a:latin typeface="MS Reference Sans Serif" panose="020B0604030504040204" pitchFamily="34" charset="0"/>
              </a:rPr>
              <a:t>die</a:t>
            </a:r>
            <a:r>
              <a:rPr lang="hu-HU" dirty="0">
                <a:latin typeface="MS Reference Sans Serif" panose="020B0604030504040204" pitchFamily="34" charset="0"/>
              </a:rPr>
              <a:t> </a:t>
            </a:r>
            <a:r>
              <a:rPr lang="de-DE" dirty="0">
                <a:latin typeface="MS Reference Sans Serif" panose="020B0604030504040204" pitchFamily="34" charset="0"/>
              </a:rPr>
              <a:t>Bild</a:t>
            </a:r>
            <a:r>
              <a:rPr lang="hu-HU" dirty="0" err="1">
                <a:latin typeface="MS Reference Sans Serif" panose="020B0604030504040204" pitchFamily="34" charset="0"/>
              </a:rPr>
              <a:t>er</a:t>
            </a:r>
            <a:r>
              <a:rPr lang="hu-HU" dirty="0">
                <a:latin typeface="MS Reference Sans Serif" panose="020B0604030504040204" pitchFamily="34" charset="0"/>
              </a:rPr>
              <a:t> </a:t>
            </a:r>
            <a:r>
              <a:rPr lang="de-DE" dirty="0">
                <a:latin typeface="MS Reference Sans Serif" panose="020B0604030504040204" pitchFamily="34" charset="0"/>
              </a:rPr>
              <a:t>zeig</a:t>
            </a:r>
            <a:r>
              <a:rPr lang="hu-HU" dirty="0">
                <a:latin typeface="MS Reference Sans Serif" panose="020B0604030504040204" pitchFamily="34" charset="0"/>
              </a:rPr>
              <a:t>en</a:t>
            </a:r>
            <a:r>
              <a:rPr lang="de-DE" dirty="0">
                <a:latin typeface="MS Reference Sans Serif" panose="020B0604030504040204" pitchFamily="34" charset="0"/>
              </a:rPr>
              <a:t> in situ Hybridisierung für Folsäure-bindendes Protein.</a:t>
            </a:r>
          </a:p>
        </p:txBody>
      </p:sp>
    </p:spTree>
    <p:extLst>
      <p:ext uri="{BB962C8B-B14F-4D97-AF65-F5344CB8AC3E}">
        <p14:creationId xmlns:p14="http://schemas.microsoft.com/office/powerpoint/2010/main" val="8044609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Grp="1" noChangeArrowheads="1"/>
          </p:cNvSpPr>
          <p:nvPr>
            <p:ph type="ctrTitle"/>
          </p:nvPr>
        </p:nvSpPr>
        <p:spPr/>
        <p:txBody>
          <a:bodyPr/>
          <a:lstStyle/>
          <a:p>
            <a:r>
              <a:rPr lang="hu-HU" dirty="0">
                <a:latin typeface="Lucida Sans Unicode" pitchFamily="34" charset="0"/>
              </a:rPr>
              <a:t>2.3. </a:t>
            </a:r>
            <a:r>
              <a:rPr lang="hu-HU" dirty="0" err="1">
                <a:latin typeface="Lucida Sans Unicode" pitchFamily="34" charset="0"/>
              </a:rPr>
              <a:t>Sekundäre</a:t>
            </a:r>
            <a:r>
              <a:rPr lang="hu-HU" dirty="0">
                <a:latin typeface="Lucida Sans Unicode" pitchFamily="34" charset="0"/>
              </a:rPr>
              <a:t> </a:t>
            </a:r>
            <a:r>
              <a:rPr lang="hu-HU" dirty="0" err="1">
                <a:latin typeface="Lucida Sans Unicode" pitchFamily="34" charset="0"/>
              </a:rPr>
              <a:t>Neurulation</a:t>
            </a:r>
            <a:endParaRPr lang="hu-HU" dirty="0">
              <a:latin typeface="Lucida Sans Unicode" pitchFamily="34" charset="0"/>
            </a:endParaRPr>
          </a:p>
        </p:txBody>
      </p:sp>
    </p:spTree>
    <p:extLst>
      <p:ext uri="{BB962C8B-B14F-4D97-AF65-F5344CB8AC3E}">
        <p14:creationId xmlns:p14="http://schemas.microsoft.com/office/powerpoint/2010/main" val="3366995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600" b="1" dirty="0" err="1"/>
              <a:t>Sekundäre</a:t>
            </a:r>
            <a:r>
              <a:rPr lang="hu-HU" sz="3600" b="1" dirty="0"/>
              <a:t> </a:t>
            </a:r>
            <a:r>
              <a:rPr lang="hu-HU" sz="3600" b="1" dirty="0" err="1"/>
              <a:t>Neurulation</a:t>
            </a:r>
            <a:endParaRPr lang="hu-HU" sz="3600" b="1" dirty="0"/>
          </a:p>
        </p:txBody>
      </p:sp>
      <p:sp>
        <p:nvSpPr>
          <p:cNvPr id="3" name="Tartalom helye 2"/>
          <p:cNvSpPr>
            <a:spLocks noGrp="1"/>
          </p:cNvSpPr>
          <p:nvPr>
            <p:ph idx="1"/>
          </p:nvPr>
        </p:nvSpPr>
        <p:spPr>
          <a:xfrm>
            <a:off x="432792" y="1430998"/>
            <a:ext cx="8229600" cy="4525963"/>
          </a:xfrm>
        </p:spPr>
        <p:txBody>
          <a:bodyPr/>
          <a:lstStyle/>
          <a:p>
            <a:r>
              <a:rPr lang="de-DE" sz="2400" dirty="0"/>
              <a:t>Kaudaler </a:t>
            </a:r>
            <a:r>
              <a:rPr lang="hu-HU" sz="2400" dirty="0"/>
              <a:t>T</a:t>
            </a:r>
            <a:r>
              <a:rPr lang="de-DE" sz="2400" dirty="0"/>
              <a:t>eil (Mensch: </a:t>
            </a:r>
            <a:r>
              <a:rPr lang="de-DE" sz="2400" dirty="0" err="1"/>
              <a:t>Sakralmark</a:t>
            </a:r>
            <a:r>
              <a:rPr lang="de-DE" sz="2400" dirty="0"/>
              <a:t>) des Zentralnervensystems entwickelt sich nicht aus der Neuralplatte durch </a:t>
            </a:r>
            <a:r>
              <a:rPr lang="de-DE" sz="2400" dirty="0" err="1"/>
              <a:t>Neurulation</a:t>
            </a:r>
            <a:r>
              <a:rPr lang="de-DE" sz="2400" dirty="0"/>
              <a:t>, sondern</a:t>
            </a:r>
          </a:p>
          <a:p>
            <a:r>
              <a:rPr lang="de-DE" sz="2400" dirty="0"/>
              <a:t>aus dem Mesoderm der Schwanzknospe!</a:t>
            </a:r>
          </a:p>
          <a:p>
            <a:r>
              <a:rPr lang="de-DE" sz="2400" dirty="0"/>
              <a:t>Es passiert nach dem Schluss des kaudalen </a:t>
            </a:r>
            <a:r>
              <a:rPr lang="de-DE" sz="2400" dirty="0" err="1"/>
              <a:t>Neuropores</a:t>
            </a:r>
            <a:r>
              <a:rPr lang="de-DE" sz="2400" dirty="0"/>
              <a:t>.</a:t>
            </a:r>
          </a:p>
          <a:p>
            <a:r>
              <a:rPr lang="de-DE" sz="2400" dirty="0"/>
              <a:t>In der Schwanzknospe bilden die </a:t>
            </a:r>
            <a:r>
              <a:rPr lang="de-DE" sz="2400" dirty="0" err="1"/>
              <a:t>mesodermale</a:t>
            </a:r>
            <a:r>
              <a:rPr lang="hu-HU" sz="2400" dirty="0"/>
              <a:t>n</a:t>
            </a:r>
            <a:r>
              <a:rPr lang="de-DE" sz="2400" dirty="0"/>
              <a:t> Zellen eine große Zellklumpe.  Diese wird später, mit zentraler Höhlenbildung, in ein epitheliales Rohr umgewandelt, das von kaudal mit dem Neuralrohr fusionieren wird.</a:t>
            </a:r>
          </a:p>
          <a:p>
            <a:r>
              <a:rPr lang="de-DE" sz="2400" dirty="0"/>
              <a:t>Ein Chorda entwickelt sich auch aus diesen </a:t>
            </a:r>
            <a:r>
              <a:rPr lang="de-DE" sz="2400" dirty="0" err="1"/>
              <a:t>Mesodermzellen</a:t>
            </a:r>
            <a:r>
              <a:rPr lang="de-DE" sz="2400" dirty="0"/>
              <a:t>.</a:t>
            </a:r>
          </a:p>
        </p:txBody>
      </p:sp>
    </p:spTree>
    <p:extLst>
      <p:ext uri="{BB962C8B-B14F-4D97-AF65-F5344CB8AC3E}">
        <p14:creationId xmlns:p14="http://schemas.microsoft.com/office/powerpoint/2010/main" val="1262416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601" y="0"/>
            <a:ext cx="5826797" cy="6858000"/>
          </a:xfrm>
          <a:prstGeom prst="rect">
            <a:avLst/>
          </a:prstGeom>
        </p:spPr>
      </p:pic>
    </p:spTree>
    <p:extLst>
      <p:ext uri="{BB962C8B-B14F-4D97-AF65-F5344CB8AC3E}">
        <p14:creationId xmlns:p14="http://schemas.microsoft.com/office/powerpoint/2010/main" val="2747993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cstate="print"/>
          <a:srcRect/>
          <a:stretch>
            <a:fillRect/>
          </a:stretch>
        </p:blipFill>
        <p:spPr bwMode="auto">
          <a:xfrm>
            <a:off x="1258888" y="476250"/>
            <a:ext cx="5249862" cy="4392613"/>
          </a:xfrm>
          <a:prstGeom prst="rect">
            <a:avLst/>
          </a:prstGeom>
          <a:noFill/>
          <a:ln w="9525">
            <a:noFill/>
            <a:miter lim="800000"/>
            <a:headEnd/>
            <a:tailEnd/>
          </a:ln>
        </p:spPr>
      </p:pic>
      <p:sp>
        <p:nvSpPr>
          <p:cNvPr id="177155" name="Szövegdoboz 2"/>
          <p:cNvSpPr txBox="1">
            <a:spLocks noChangeArrowheads="1"/>
          </p:cNvSpPr>
          <p:nvPr/>
        </p:nvSpPr>
        <p:spPr bwMode="auto">
          <a:xfrm>
            <a:off x="250825" y="620713"/>
            <a:ext cx="936625" cy="369887"/>
          </a:xfrm>
          <a:prstGeom prst="rect">
            <a:avLst/>
          </a:prstGeom>
          <a:noFill/>
          <a:ln w="9525">
            <a:noFill/>
            <a:miter lim="800000"/>
            <a:headEnd/>
            <a:tailEnd/>
          </a:ln>
        </p:spPr>
        <p:txBody>
          <a:bodyPr>
            <a:spAutoFit/>
          </a:bodyPr>
          <a:lstStyle/>
          <a:p>
            <a:r>
              <a:rPr lang="hu-HU"/>
              <a:t>4 EW</a:t>
            </a:r>
            <a:endParaRPr lang="de-DE"/>
          </a:p>
        </p:txBody>
      </p:sp>
      <p:sp>
        <p:nvSpPr>
          <p:cNvPr id="177156" name="Szövegdoboz 4"/>
          <p:cNvSpPr txBox="1">
            <a:spLocks noChangeArrowheads="1"/>
          </p:cNvSpPr>
          <p:nvPr/>
        </p:nvSpPr>
        <p:spPr bwMode="auto">
          <a:xfrm>
            <a:off x="5580063" y="3644900"/>
            <a:ext cx="936625" cy="369888"/>
          </a:xfrm>
          <a:prstGeom prst="rect">
            <a:avLst/>
          </a:prstGeom>
          <a:noFill/>
          <a:ln w="9525">
            <a:noFill/>
            <a:miter lim="800000"/>
            <a:headEnd/>
            <a:tailEnd/>
          </a:ln>
        </p:spPr>
        <p:txBody>
          <a:bodyPr>
            <a:spAutoFit/>
          </a:bodyPr>
          <a:lstStyle/>
          <a:p>
            <a:r>
              <a:rPr lang="hu-HU"/>
              <a:t>4,5 EW</a:t>
            </a:r>
            <a:endParaRPr lang="de-DE"/>
          </a:p>
        </p:txBody>
      </p:sp>
    </p:spTree>
    <p:extLst>
      <p:ext uri="{BB962C8B-B14F-4D97-AF65-F5344CB8AC3E}">
        <p14:creationId xmlns:p14="http://schemas.microsoft.com/office/powerpoint/2010/main" val="1784179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9" name="Text Box 6"/>
          <p:cNvSpPr txBox="1">
            <a:spLocks noChangeArrowheads="1"/>
          </p:cNvSpPr>
          <p:nvPr/>
        </p:nvSpPr>
        <p:spPr bwMode="auto">
          <a:xfrm>
            <a:off x="304800" y="3581400"/>
            <a:ext cx="1905000" cy="2831544"/>
          </a:xfrm>
          <a:prstGeom prst="rect">
            <a:avLst/>
          </a:prstGeom>
          <a:noFill/>
          <a:ln w="9525">
            <a:noFill/>
            <a:miter lim="800000"/>
            <a:headEnd/>
            <a:tailEnd/>
          </a:ln>
        </p:spPr>
        <p:txBody>
          <a:bodyPr>
            <a:spAutoFit/>
          </a:bodyPr>
          <a:lstStyle/>
          <a:p>
            <a:pPr>
              <a:spcBef>
                <a:spcPct val="50000"/>
              </a:spcBef>
            </a:pPr>
            <a:r>
              <a:rPr lang="hu-HU" dirty="0" err="1"/>
              <a:t>Menschliche</a:t>
            </a:r>
            <a:r>
              <a:rPr lang="hu-HU" dirty="0"/>
              <a:t> </a:t>
            </a:r>
            <a:r>
              <a:rPr lang="hu-HU" dirty="0" err="1"/>
              <a:t>Sakralmark</a:t>
            </a:r>
            <a:r>
              <a:rPr lang="hu-HU" dirty="0"/>
              <a:t> </a:t>
            </a:r>
            <a:r>
              <a:rPr lang="hu-HU" dirty="0" err="1"/>
              <a:t>entsteht</a:t>
            </a:r>
            <a:r>
              <a:rPr lang="hu-HU" dirty="0"/>
              <a:t> </a:t>
            </a:r>
            <a:r>
              <a:rPr lang="hu-HU" dirty="0" err="1"/>
              <a:t>durch</a:t>
            </a:r>
            <a:r>
              <a:rPr lang="hu-HU" dirty="0"/>
              <a:t> </a:t>
            </a:r>
            <a:r>
              <a:rPr lang="hu-HU" b="1" dirty="0" err="1">
                <a:solidFill>
                  <a:srgbClr val="CC0066"/>
                </a:solidFill>
              </a:rPr>
              <a:t>sekundäre</a:t>
            </a:r>
            <a:r>
              <a:rPr lang="hu-HU" b="1" dirty="0">
                <a:solidFill>
                  <a:srgbClr val="CC0066"/>
                </a:solidFill>
              </a:rPr>
              <a:t> Neurulation</a:t>
            </a:r>
            <a:r>
              <a:rPr lang="hu-HU" dirty="0"/>
              <a:t>.</a:t>
            </a:r>
          </a:p>
          <a:p>
            <a:pPr>
              <a:spcBef>
                <a:spcPct val="50000"/>
              </a:spcBef>
            </a:pPr>
            <a:r>
              <a:rPr lang="hu-HU" sz="1600" dirty="0" err="1"/>
              <a:t>Histologische</a:t>
            </a:r>
            <a:r>
              <a:rPr lang="hu-HU" sz="1600" dirty="0"/>
              <a:t> </a:t>
            </a:r>
            <a:r>
              <a:rPr lang="hu-HU" sz="1600" dirty="0" err="1"/>
              <a:t>Bilder</a:t>
            </a:r>
            <a:r>
              <a:rPr lang="hu-HU" sz="1600" dirty="0"/>
              <a:t> </a:t>
            </a:r>
            <a:r>
              <a:rPr lang="hu-HU" sz="1600" dirty="0" err="1"/>
              <a:t>zeigen</a:t>
            </a:r>
            <a:r>
              <a:rPr lang="hu-HU" sz="1600" dirty="0"/>
              <a:t> </a:t>
            </a:r>
            <a:r>
              <a:rPr lang="hu-HU" sz="1600" dirty="0" err="1"/>
              <a:t>sekundäre</a:t>
            </a:r>
            <a:r>
              <a:rPr lang="hu-HU" sz="1600" dirty="0"/>
              <a:t> Neurulation </a:t>
            </a:r>
            <a:r>
              <a:rPr lang="hu-HU" sz="1600" dirty="0" err="1"/>
              <a:t>im</a:t>
            </a:r>
            <a:r>
              <a:rPr lang="hu-HU" sz="1600" dirty="0"/>
              <a:t> Kükenembryo.</a:t>
            </a:r>
            <a:endParaRPr lang="hu-HU" dirty="0"/>
          </a:p>
        </p:txBody>
      </p:sp>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0"/>
            <a:ext cx="8244408" cy="3246236"/>
          </a:xfrm>
          <a:prstGeom prst="rect">
            <a:avLst/>
          </a:prstGeom>
        </p:spPr>
      </p:pic>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9440" y="3290367"/>
            <a:ext cx="6579024" cy="3565125"/>
          </a:xfrm>
          <a:prstGeom prst="rect">
            <a:avLst/>
          </a:prstGeom>
        </p:spPr>
      </p:pic>
    </p:spTree>
    <p:extLst>
      <p:ext uri="{BB962C8B-B14F-4D97-AF65-F5344CB8AC3E}">
        <p14:creationId xmlns:p14="http://schemas.microsoft.com/office/powerpoint/2010/main" val="2331424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r>
              <a:rPr lang="hu-HU" sz="4000" b="1" dirty="0" err="1">
                <a:latin typeface="Lucida Sans Unicode" pitchFamily="34" charset="0"/>
              </a:rPr>
              <a:t>Neurale</a:t>
            </a:r>
            <a:r>
              <a:rPr lang="hu-HU" sz="4000" b="1" dirty="0">
                <a:latin typeface="Lucida Sans Unicode" pitchFamily="34" charset="0"/>
              </a:rPr>
              <a:t> </a:t>
            </a:r>
            <a:r>
              <a:rPr lang="hu-HU" sz="4000" b="1" dirty="0" err="1">
                <a:latin typeface="Lucida Sans Unicode" pitchFamily="34" charset="0"/>
              </a:rPr>
              <a:t>Strukturen</a:t>
            </a:r>
            <a:r>
              <a:rPr lang="hu-HU" sz="4000" b="1" dirty="0">
                <a:latin typeface="Lucida Sans Unicode" pitchFamily="34" charset="0"/>
              </a:rPr>
              <a:t> </a:t>
            </a:r>
            <a:r>
              <a:rPr lang="hu-HU" sz="4000" b="1" dirty="0" err="1">
                <a:latin typeface="Lucida Sans Unicode" pitchFamily="34" charset="0"/>
              </a:rPr>
              <a:t>aus</a:t>
            </a:r>
            <a:r>
              <a:rPr lang="hu-HU" sz="4000" b="1" dirty="0">
                <a:latin typeface="Lucida Sans Unicode" pitchFamily="34" charset="0"/>
              </a:rPr>
              <a:t> </a:t>
            </a:r>
            <a:r>
              <a:rPr lang="hu-HU" sz="4000" b="1" dirty="0" err="1">
                <a:latin typeface="Lucida Sans Unicode" pitchFamily="34" charset="0"/>
              </a:rPr>
              <a:t>Ektoderm</a:t>
            </a:r>
            <a:endParaRPr lang="hu-HU" sz="4000" b="1" dirty="0">
              <a:latin typeface="Lucida Sans Unicode" pitchFamily="34" charset="0"/>
            </a:endParaRPr>
          </a:p>
        </p:txBody>
      </p:sp>
      <p:sp>
        <p:nvSpPr>
          <p:cNvPr id="2" name="Tartalom helye 1"/>
          <p:cNvSpPr>
            <a:spLocks noGrp="1"/>
          </p:cNvSpPr>
          <p:nvPr>
            <p:ph idx="1"/>
          </p:nvPr>
        </p:nvSpPr>
        <p:spPr/>
        <p:txBody>
          <a:bodyPr/>
          <a:lstStyle/>
          <a:p>
            <a:r>
              <a:rPr lang="hu-HU" b="1" dirty="0" err="1"/>
              <a:t>Neuralrohr</a:t>
            </a:r>
            <a:r>
              <a:rPr lang="hu-HU" dirty="0"/>
              <a:t>: ZNS und </a:t>
            </a:r>
            <a:r>
              <a:rPr lang="hu-HU" dirty="0" err="1"/>
              <a:t>die</a:t>
            </a:r>
            <a:r>
              <a:rPr lang="hu-HU" dirty="0"/>
              <a:t> </a:t>
            </a:r>
            <a:r>
              <a:rPr lang="hu-HU" dirty="0" err="1"/>
              <a:t>aus</a:t>
            </a:r>
            <a:r>
              <a:rPr lang="hu-HU" dirty="0"/>
              <a:t> </a:t>
            </a:r>
            <a:r>
              <a:rPr lang="hu-HU" dirty="0" err="1"/>
              <a:t>dem</a:t>
            </a:r>
            <a:r>
              <a:rPr lang="hu-HU" dirty="0"/>
              <a:t> ZNS </a:t>
            </a:r>
            <a:r>
              <a:rPr lang="hu-HU" dirty="0" err="1"/>
              <a:t>austretenden</a:t>
            </a:r>
            <a:r>
              <a:rPr lang="hu-HU" dirty="0"/>
              <a:t> </a:t>
            </a:r>
            <a:r>
              <a:rPr lang="hu-HU" dirty="0" err="1"/>
              <a:t>Axone</a:t>
            </a:r>
            <a:r>
              <a:rPr lang="hu-HU" dirty="0"/>
              <a:t> in </a:t>
            </a:r>
            <a:r>
              <a:rPr lang="hu-HU" dirty="0" err="1"/>
              <a:t>den</a:t>
            </a:r>
            <a:r>
              <a:rPr lang="hu-HU" dirty="0"/>
              <a:t> </a:t>
            </a:r>
            <a:r>
              <a:rPr lang="hu-HU" dirty="0" err="1"/>
              <a:t>peripheren</a:t>
            </a:r>
            <a:r>
              <a:rPr lang="hu-HU" dirty="0"/>
              <a:t> </a:t>
            </a:r>
            <a:r>
              <a:rPr lang="hu-HU" dirty="0" err="1"/>
              <a:t>Nerven</a:t>
            </a:r>
            <a:r>
              <a:rPr lang="hu-HU" dirty="0"/>
              <a:t>;</a:t>
            </a:r>
          </a:p>
          <a:p>
            <a:r>
              <a:rPr lang="hu-HU" b="1" dirty="0" err="1"/>
              <a:t>Neuralleiste</a:t>
            </a:r>
            <a:r>
              <a:rPr lang="hu-HU" dirty="0"/>
              <a:t>: </a:t>
            </a:r>
            <a:r>
              <a:rPr lang="hu-HU" dirty="0" err="1"/>
              <a:t>Nervenzellen</a:t>
            </a:r>
            <a:r>
              <a:rPr lang="hu-HU" dirty="0"/>
              <a:t> an </a:t>
            </a:r>
            <a:r>
              <a:rPr lang="hu-HU" dirty="0" err="1"/>
              <a:t>der</a:t>
            </a:r>
            <a:r>
              <a:rPr lang="hu-HU" dirty="0"/>
              <a:t> </a:t>
            </a:r>
            <a:r>
              <a:rPr lang="hu-HU" dirty="0" err="1"/>
              <a:t>Peripherie</a:t>
            </a:r>
            <a:r>
              <a:rPr lang="hu-HU" dirty="0"/>
              <a:t>, </a:t>
            </a:r>
            <a:r>
              <a:rPr lang="hu-HU" dirty="0" err="1"/>
              <a:t>d.h</a:t>
            </a:r>
            <a:r>
              <a:rPr lang="hu-HU" dirty="0"/>
              <a:t>. </a:t>
            </a:r>
            <a:r>
              <a:rPr lang="hu-HU" dirty="0" err="1"/>
              <a:t>Nervenzellen</a:t>
            </a:r>
            <a:r>
              <a:rPr lang="hu-HU" dirty="0"/>
              <a:t> </a:t>
            </a:r>
            <a:r>
              <a:rPr lang="hu-HU" dirty="0" err="1"/>
              <a:t>der</a:t>
            </a:r>
            <a:r>
              <a:rPr lang="hu-HU" dirty="0"/>
              <a:t> </a:t>
            </a:r>
            <a:r>
              <a:rPr lang="hu-HU" dirty="0" err="1"/>
              <a:t>Ganglien</a:t>
            </a:r>
            <a:r>
              <a:rPr lang="hu-HU" dirty="0"/>
              <a:t>; </a:t>
            </a:r>
            <a:r>
              <a:rPr lang="hu-HU" dirty="0" err="1"/>
              <a:t>Ganglienzellen</a:t>
            </a:r>
            <a:r>
              <a:rPr lang="hu-HU" dirty="0"/>
              <a:t> </a:t>
            </a:r>
            <a:r>
              <a:rPr lang="hu-HU" dirty="0" err="1"/>
              <a:t>der</a:t>
            </a:r>
            <a:r>
              <a:rPr lang="hu-HU" dirty="0"/>
              <a:t> </a:t>
            </a:r>
            <a:r>
              <a:rPr lang="hu-HU" dirty="0" err="1"/>
              <a:t>Peripherie</a:t>
            </a:r>
            <a:endParaRPr lang="hu-HU" dirty="0"/>
          </a:p>
          <a:p>
            <a:r>
              <a:rPr lang="hu-HU" b="1" dirty="0" err="1"/>
              <a:t>Plakoden</a:t>
            </a:r>
            <a:r>
              <a:rPr lang="hu-HU" dirty="0"/>
              <a:t>: </a:t>
            </a:r>
            <a:r>
              <a:rPr lang="hu-HU" dirty="0" err="1"/>
              <a:t>im</a:t>
            </a:r>
            <a:r>
              <a:rPr lang="hu-HU" dirty="0"/>
              <a:t> </a:t>
            </a:r>
            <a:r>
              <a:rPr lang="hu-HU" dirty="0" err="1"/>
              <a:t>Kopf</a:t>
            </a:r>
            <a:r>
              <a:rPr lang="hu-HU" dirty="0"/>
              <a:t>; </a:t>
            </a:r>
            <a:r>
              <a:rPr lang="hu-HU" dirty="0" err="1"/>
              <a:t>Riechepithel</a:t>
            </a:r>
            <a:r>
              <a:rPr lang="hu-HU" dirty="0"/>
              <a:t>, </a:t>
            </a:r>
            <a:r>
              <a:rPr lang="hu-HU" dirty="0" err="1"/>
              <a:t>Augenlinse</a:t>
            </a:r>
            <a:r>
              <a:rPr lang="hu-HU" dirty="0"/>
              <a:t>, </a:t>
            </a:r>
            <a:r>
              <a:rPr lang="hu-HU" dirty="0" err="1"/>
              <a:t>häutiges</a:t>
            </a:r>
            <a:r>
              <a:rPr lang="hu-HU" dirty="0"/>
              <a:t> </a:t>
            </a:r>
            <a:r>
              <a:rPr lang="hu-HU" dirty="0" err="1"/>
              <a:t>Labrirynth</a:t>
            </a:r>
            <a:r>
              <a:rPr lang="hu-HU" dirty="0"/>
              <a:t>, </a:t>
            </a:r>
            <a:r>
              <a:rPr lang="hu-HU" dirty="0" err="1"/>
              <a:t>teilweise</a:t>
            </a:r>
            <a:r>
              <a:rPr lang="hu-HU" dirty="0"/>
              <a:t> </a:t>
            </a:r>
            <a:r>
              <a:rPr lang="hu-HU" dirty="0" err="1"/>
              <a:t>auch</a:t>
            </a:r>
            <a:r>
              <a:rPr lang="hu-HU" dirty="0"/>
              <a:t> </a:t>
            </a:r>
            <a:r>
              <a:rPr lang="hu-HU" dirty="0" err="1"/>
              <a:t>die</a:t>
            </a:r>
            <a:r>
              <a:rPr lang="hu-HU" dirty="0"/>
              <a:t> </a:t>
            </a:r>
            <a:r>
              <a:rPr lang="hu-HU" dirty="0" err="1"/>
              <a:t>Ganglien</a:t>
            </a:r>
            <a:r>
              <a:rPr lang="hu-HU" dirty="0"/>
              <a:t> </a:t>
            </a:r>
            <a:r>
              <a:rPr lang="hu-HU" dirty="0" err="1"/>
              <a:t>der</a:t>
            </a:r>
            <a:r>
              <a:rPr lang="hu-HU" dirty="0"/>
              <a:t> </a:t>
            </a:r>
            <a:r>
              <a:rPr lang="hu-HU" dirty="0" err="1"/>
              <a:t>Hirnnerven</a:t>
            </a:r>
            <a:endParaRPr lang="hu-HU" dirty="0"/>
          </a:p>
          <a:p>
            <a:endParaRPr lang="hu-HU" dirty="0"/>
          </a:p>
        </p:txBody>
      </p:sp>
    </p:spTree>
    <p:extLst>
      <p:ext uri="{BB962C8B-B14F-4D97-AF65-F5344CB8AC3E}">
        <p14:creationId xmlns:p14="http://schemas.microsoft.com/office/powerpoint/2010/main" val="3002080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5076056" y="312557"/>
            <a:ext cx="3744416" cy="3554819"/>
          </a:xfrm>
          <a:prstGeom prst="rect">
            <a:avLst/>
          </a:prstGeom>
          <a:noFill/>
          <a:ln w="9525">
            <a:noFill/>
            <a:miter lim="800000"/>
            <a:headEnd/>
            <a:tailEnd/>
          </a:ln>
        </p:spPr>
        <p:txBody>
          <a:bodyPr wrap="square">
            <a:spAutoFit/>
          </a:bodyPr>
          <a:lstStyle/>
          <a:p>
            <a:pPr>
              <a:spcBef>
                <a:spcPct val="50000"/>
              </a:spcBef>
            </a:pPr>
            <a:r>
              <a:rPr lang="hu-HU" sz="1800" b="1" dirty="0" err="1">
                <a:solidFill>
                  <a:srgbClr val="A50021"/>
                </a:solidFill>
                <a:latin typeface="Arial" charset="0"/>
              </a:rPr>
              <a:t>Region</a:t>
            </a:r>
            <a:r>
              <a:rPr lang="hu-HU" sz="1800" b="1" dirty="0">
                <a:solidFill>
                  <a:srgbClr val="A50021"/>
                </a:solidFill>
                <a:latin typeface="Arial" charset="0"/>
              </a:rPr>
              <a:t> </a:t>
            </a:r>
            <a:r>
              <a:rPr lang="hu-HU" sz="1800" b="1" dirty="0" err="1">
                <a:solidFill>
                  <a:srgbClr val="A50021"/>
                </a:solidFill>
                <a:latin typeface="Arial" charset="0"/>
              </a:rPr>
              <a:t>des</a:t>
            </a:r>
            <a:r>
              <a:rPr lang="hu-HU" sz="1800" b="1" dirty="0">
                <a:solidFill>
                  <a:srgbClr val="A50021"/>
                </a:solidFill>
                <a:latin typeface="Arial" charset="0"/>
              </a:rPr>
              <a:t> </a:t>
            </a:r>
            <a:r>
              <a:rPr lang="hu-HU" sz="1800" b="1" dirty="0" err="1">
                <a:solidFill>
                  <a:srgbClr val="A50021"/>
                </a:solidFill>
                <a:latin typeface="Arial" charset="0"/>
              </a:rPr>
              <a:t>Ektoderms</a:t>
            </a:r>
            <a:r>
              <a:rPr lang="hu-HU" sz="1800" b="1" dirty="0">
                <a:solidFill>
                  <a:srgbClr val="A50021"/>
                </a:solidFill>
                <a:latin typeface="Arial" charset="0"/>
              </a:rPr>
              <a:t>, </a:t>
            </a:r>
            <a:r>
              <a:rPr lang="hu-HU" sz="1800" b="1" dirty="0" err="1">
                <a:solidFill>
                  <a:srgbClr val="A50021"/>
                </a:solidFill>
                <a:latin typeface="Arial" charset="0"/>
              </a:rPr>
              <a:t>die</a:t>
            </a:r>
            <a:r>
              <a:rPr lang="hu-HU" sz="1800" b="1" dirty="0">
                <a:solidFill>
                  <a:srgbClr val="A50021"/>
                </a:solidFill>
                <a:latin typeface="Arial" charset="0"/>
              </a:rPr>
              <a:t> </a:t>
            </a:r>
            <a:r>
              <a:rPr lang="hu-HU" sz="1800" b="1" dirty="0" err="1">
                <a:solidFill>
                  <a:srgbClr val="A50021"/>
                </a:solidFill>
                <a:latin typeface="Arial" charset="0"/>
              </a:rPr>
              <a:t>neurale</a:t>
            </a:r>
            <a:r>
              <a:rPr lang="hu-HU" sz="1800" b="1" dirty="0">
                <a:solidFill>
                  <a:srgbClr val="A50021"/>
                </a:solidFill>
                <a:latin typeface="Arial" charset="0"/>
              </a:rPr>
              <a:t> </a:t>
            </a:r>
            <a:r>
              <a:rPr lang="hu-HU" sz="1800" b="1" dirty="0" err="1">
                <a:solidFill>
                  <a:srgbClr val="A50021"/>
                </a:solidFill>
                <a:latin typeface="Arial" charset="0"/>
              </a:rPr>
              <a:t>Strukturen</a:t>
            </a:r>
            <a:r>
              <a:rPr lang="hu-HU" sz="1800" b="1" dirty="0">
                <a:solidFill>
                  <a:srgbClr val="A50021"/>
                </a:solidFill>
                <a:latin typeface="Arial" charset="0"/>
              </a:rPr>
              <a:t> </a:t>
            </a:r>
            <a:r>
              <a:rPr lang="hu-HU" sz="1800" b="1" dirty="0" err="1">
                <a:solidFill>
                  <a:srgbClr val="A50021"/>
                </a:solidFill>
                <a:latin typeface="Arial" charset="0"/>
              </a:rPr>
              <a:t>bilden</a:t>
            </a:r>
            <a:r>
              <a:rPr lang="hu-HU" sz="1800" b="1" dirty="0">
                <a:solidFill>
                  <a:srgbClr val="A50021"/>
                </a:solidFill>
                <a:latin typeface="Arial" charset="0"/>
              </a:rPr>
              <a:t>:</a:t>
            </a:r>
          </a:p>
          <a:p>
            <a:pPr>
              <a:spcBef>
                <a:spcPct val="50000"/>
              </a:spcBef>
            </a:pPr>
            <a:r>
              <a:rPr lang="hu-HU" dirty="0" err="1">
                <a:latin typeface="Arial" charset="0"/>
              </a:rPr>
              <a:t>Aus</a:t>
            </a:r>
            <a:r>
              <a:rPr lang="hu-HU" dirty="0">
                <a:latin typeface="Arial" charset="0"/>
              </a:rPr>
              <a:t> </a:t>
            </a:r>
            <a:r>
              <a:rPr lang="hu-HU" dirty="0" err="1">
                <a:latin typeface="Arial" charset="0"/>
              </a:rPr>
              <a:t>dem</a:t>
            </a:r>
            <a:r>
              <a:rPr lang="hu-HU" dirty="0">
                <a:latin typeface="Arial" charset="0"/>
              </a:rPr>
              <a:t> </a:t>
            </a:r>
            <a:r>
              <a:rPr lang="hu-HU" b="1" dirty="0" err="1">
                <a:latin typeface="Arial" charset="0"/>
              </a:rPr>
              <a:t>Neuralrohr</a:t>
            </a:r>
            <a:r>
              <a:rPr lang="hu-HU" dirty="0">
                <a:latin typeface="Arial" charset="0"/>
              </a:rPr>
              <a:t> </a:t>
            </a:r>
            <a:r>
              <a:rPr lang="hu-HU" dirty="0" err="1">
                <a:latin typeface="Arial" charset="0"/>
              </a:rPr>
              <a:t>entwickelt</a:t>
            </a:r>
            <a:r>
              <a:rPr lang="hu-HU" dirty="0">
                <a:latin typeface="Arial" charset="0"/>
              </a:rPr>
              <a:t> </a:t>
            </a:r>
            <a:r>
              <a:rPr lang="hu-HU" dirty="0" err="1">
                <a:latin typeface="Arial" charset="0"/>
              </a:rPr>
              <a:t>sich</a:t>
            </a:r>
            <a:r>
              <a:rPr lang="hu-HU" dirty="0">
                <a:latin typeface="Arial" charset="0"/>
              </a:rPr>
              <a:t> </a:t>
            </a:r>
            <a:r>
              <a:rPr lang="hu-HU" dirty="0" err="1">
                <a:latin typeface="Arial" charset="0"/>
              </a:rPr>
              <a:t>das</a:t>
            </a:r>
            <a:r>
              <a:rPr lang="hu-HU" dirty="0">
                <a:latin typeface="Arial" charset="0"/>
              </a:rPr>
              <a:t> ZNS</a:t>
            </a:r>
          </a:p>
          <a:p>
            <a:pPr>
              <a:spcBef>
                <a:spcPct val="50000"/>
              </a:spcBef>
            </a:pPr>
            <a:r>
              <a:rPr lang="hu-HU" sz="1800" dirty="0" err="1">
                <a:latin typeface="Arial" charset="0"/>
              </a:rPr>
              <a:t>Aus</a:t>
            </a:r>
            <a:r>
              <a:rPr lang="hu-HU" sz="1800" dirty="0">
                <a:latin typeface="Arial" charset="0"/>
              </a:rPr>
              <a:t> </a:t>
            </a:r>
            <a:r>
              <a:rPr lang="hu-HU" sz="1800" dirty="0" err="1">
                <a:latin typeface="Arial" charset="0"/>
              </a:rPr>
              <a:t>der</a:t>
            </a:r>
            <a:r>
              <a:rPr lang="hu-HU" sz="1800" dirty="0">
                <a:latin typeface="Arial" charset="0"/>
              </a:rPr>
              <a:t> </a:t>
            </a:r>
            <a:r>
              <a:rPr lang="hu-HU" sz="1800" b="1" dirty="0" err="1">
                <a:latin typeface="Arial" charset="0"/>
              </a:rPr>
              <a:t>Neuralleiste</a:t>
            </a:r>
            <a:r>
              <a:rPr lang="hu-HU" sz="1800" dirty="0">
                <a:latin typeface="Arial" charset="0"/>
              </a:rPr>
              <a:t> </a:t>
            </a:r>
            <a:r>
              <a:rPr lang="hu-HU" sz="1800" dirty="0" err="1">
                <a:latin typeface="Arial" charset="0"/>
              </a:rPr>
              <a:t>entwikeln</a:t>
            </a:r>
            <a:r>
              <a:rPr lang="hu-HU" sz="1800" dirty="0">
                <a:latin typeface="Arial" charset="0"/>
              </a:rPr>
              <a:t> </a:t>
            </a:r>
            <a:r>
              <a:rPr lang="hu-HU" sz="1800" dirty="0" err="1">
                <a:latin typeface="Arial" charset="0"/>
              </a:rPr>
              <a:t>sich</a:t>
            </a:r>
            <a:r>
              <a:rPr lang="hu-HU" sz="1800" dirty="0">
                <a:latin typeface="Arial" charset="0"/>
              </a:rPr>
              <a:t> </a:t>
            </a:r>
            <a:r>
              <a:rPr lang="hu-HU" sz="1800" dirty="0" err="1">
                <a:latin typeface="Arial" charset="0"/>
              </a:rPr>
              <a:t>die</a:t>
            </a:r>
            <a:r>
              <a:rPr lang="hu-HU" sz="1800" dirty="0">
                <a:latin typeface="Arial" charset="0"/>
              </a:rPr>
              <a:t> </a:t>
            </a:r>
            <a:r>
              <a:rPr lang="hu-HU" sz="1800" dirty="0" err="1">
                <a:latin typeface="Arial" charset="0"/>
              </a:rPr>
              <a:t>Nerven</a:t>
            </a:r>
            <a:r>
              <a:rPr lang="hu-HU" sz="1800" dirty="0">
                <a:latin typeface="Arial" charset="0"/>
              </a:rPr>
              <a:t>- und </a:t>
            </a:r>
            <a:r>
              <a:rPr lang="hu-HU" sz="1800" dirty="0" err="1">
                <a:latin typeface="Arial" charset="0"/>
              </a:rPr>
              <a:t>Gliazuellen</a:t>
            </a:r>
            <a:r>
              <a:rPr lang="hu-HU" sz="1800" dirty="0">
                <a:latin typeface="Arial" charset="0"/>
              </a:rPr>
              <a:t> </a:t>
            </a:r>
            <a:r>
              <a:rPr lang="hu-HU" sz="1800" dirty="0" err="1">
                <a:latin typeface="Arial" charset="0"/>
              </a:rPr>
              <a:t>der</a:t>
            </a:r>
            <a:r>
              <a:rPr lang="hu-HU" sz="1800" dirty="0">
                <a:latin typeface="Arial" charset="0"/>
              </a:rPr>
              <a:t> </a:t>
            </a:r>
            <a:r>
              <a:rPr lang="hu-HU" sz="1800" dirty="0" err="1">
                <a:latin typeface="Arial" charset="0"/>
              </a:rPr>
              <a:t>Peripherie</a:t>
            </a:r>
            <a:endParaRPr lang="hu-HU" sz="1800" dirty="0">
              <a:latin typeface="Arial" charset="0"/>
            </a:endParaRPr>
          </a:p>
          <a:p>
            <a:pPr>
              <a:spcBef>
                <a:spcPct val="50000"/>
              </a:spcBef>
            </a:pPr>
            <a:r>
              <a:rPr lang="hu-HU" dirty="0" err="1">
                <a:latin typeface="Arial" charset="0"/>
              </a:rPr>
              <a:t>aus</a:t>
            </a:r>
            <a:r>
              <a:rPr lang="hu-HU" dirty="0">
                <a:latin typeface="Arial" charset="0"/>
              </a:rPr>
              <a:t> </a:t>
            </a:r>
            <a:r>
              <a:rPr lang="hu-HU" dirty="0" err="1">
                <a:latin typeface="Arial" charset="0"/>
              </a:rPr>
              <a:t>den</a:t>
            </a:r>
            <a:r>
              <a:rPr lang="hu-HU" dirty="0">
                <a:latin typeface="Arial" charset="0"/>
              </a:rPr>
              <a:t> </a:t>
            </a:r>
            <a:r>
              <a:rPr lang="hu-HU" b="1" dirty="0" err="1">
                <a:latin typeface="Arial" charset="0"/>
              </a:rPr>
              <a:t>Plakoden</a:t>
            </a:r>
            <a:r>
              <a:rPr lang="hu-HU" dirty="0">
                <a:latin typeface="Arial" charset="0"/>
              </a:rPr>
              <a:t> </a:t>
            </a:r>
            <a:r>
              <a:rPr lang="hu-HU" dirty="0" err="1">
                <a:latin typeface="Arial" charset="0"/>
              </a:rPr>
              <a:t>entwickeln</a:t>
            </a:r>
            <a:r>
              <a:rPr lang="hu-HU" dirty="0">
                <a:latin typeface="Arial" charset="0"/>
              </a:rPr>
              <a:t> </a:t>
            </a:r>
            <a:r>
              <a:rPr lang="hu-HU" dirty="0" err="1">
                <a:latin typeface="Arial" charset="0"/>
              </a:rPr>
              <a:t>sich</a:t>
            </a:r>
            <a:r>
              <a:rPr lang="hu-HU" dirty="0">
                <a:latin typeface="Arial" charset="0"/>
              </a:rPr>
              <a:t> </a:t>
            </a:r>
            <a:r>
              <a:rPr lang="hu-HU" dirty="0" err="1">
                <a:latin typeface="Arial" charset="0"/>
              </a:rPr>
              <a:t>Sinnesorganen</a:t>
            </a:r>
            <a:r>
              <a:rPr lang="hu-HU" dirty="0">
                <a:latin typeface="Arial" charset="0"/>
              </a:rPr>
              <a:t> und </a:t>
            </a:r>
            <a:r>
              <a:rPr lang="hu-HU" dirty="0" err="1">
                <a:latin typeface="Arial" charset="0"/>
              </a:rPr>
              <a:t>Nervenzellgruppen</a:t>
            </a:r>
            <a:r>
              <a:rPr lang="hu-HU" dirty="0">
                <a:latin typeface="Arial" charset="0"/>
              </a:rPr>
              <a:t> an </a:t>
            </a:r>
            <a:r>
              <a:rPr lang="hu-HU" dirty="0" err="1">
                <a:latin typeface="Arial" charset="0"/>
              </a:rPr>
              <a:t>der</a:t>
            </a:r>
            <a:r>
              <a:rPr lang="hu-HU" dirty="0">
                <a:latin typeface="Arial" charset="0"/>
              </a:rPr>
              <a:t> </a:t>
            </a:r>
            <a:r>
              <a:rPr lang="hu-HU" dirty="0" err="1">
                <a:latin typeface="Arial" charset="0"/>
              </a:rPr>
              <a:t>Peripherie</a:t>
            </a:r>
            <a:endParaRPr lang="hu-HU" sz="1800" dirty="0">
              <a:latin typeface="Arial" charset="0"/>
            </a:endParaRPr>
          </a:p>
        </p:txBody>
      </p:sp>
      <p:pic>
        <p:nvPicPr>
          <p:cNvPr id="3" name="Kép 2">
            <a:extLst>
              <a:ext uri="{FF2B5EF4-FFF2-40B4-BE49-F238E27FC236}">
                <a16:creationId xmlns:a16="http://schemas.microsoft.com/office/drawing/2014/main" id="{983BEC5F-49DD-4727-AADD-4E97ABEEA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12557"/>
            <a:ext cx="4615714" cy="4268571"/>
          </a:xfrm>
          <a:prstGeom prst="rect">
            <a:avLst/>
          </a:prstGeom>
        </p:spPr>
      </p:pic>
    </p:spTree>
    <p:extLst>
      <p:ext uri="{BB962C8B-B14F-4D97-AF65-F5344CB8AC3E}">
        <p14:creationId xmlns:p14="http://schemas.microsoft.com/office/powerpoint/2010/main" val="23910561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cstate="print"/>
          <a:srcRect/>
          <a:stretch>
            <a:fillRect/>
          </a:stretch>
        </p:blipFill>
        <p:spPr bwMode="auto">
          <a:xfrm>
            <a:off x="179388" y="188913"/>
            <a:ext cx="5019675" cy="3167062"/>
          </a:xfrm>
          <a:prstGeom prst="rect">
            <a:avLst/>
          </a:prstGeom>
          <a:noFill/>
          <a:ln w="9525">
            <a:noFill/>
            <a:miter lim="800000"/>
            <a:headEnd/>
            <a:tailEnd/>
          </a:ln>
        </p:spPr>
      </p:pic>
      <p:sp>
        <p:nvSpPr>
          <p:cNvPr id="52226" name="Text Box 3"/>
          <p:cNvSpPr txBox="1">
            <a:spLocks noChangeArrowheads="1"/>
          </p:cNvSpPr>
          <p:nvPr/>
        </p:nvSpPr>
        <p:spPr bwMode="auto">
          <a:xfrm>
            <a:off x="395288" y="3357563"/>
            <a:ext cx="7632700" cy="3525837"/>
          </a:xfrm>
          <a:prstGeom prst="rect">
            <a:avLst/>
          </a:prstGeom>
          <a:noFill/>
          <a:ln w="9525">
            <a:noFill/>
            <a:miter lim="800000"/>
            <a:headEnd/>
            <a:tailEnd/>
          </a:ln>
        </p:spPr>
        <p:txBody>
          <a:bodyPr>
            <a:spAutoFit/>
          </a:bodyPr>
          <a:lstStyle/>
          <a:p>
            <a:pPr>
              <a:spcBef>
                <a:spcPct val="50000"/>
              </a:spcBef>
            </a:pPr>
            <a:r>
              <a:rPr lang="hu-HU" sz="1800" b="1">
                <a:solidFill>
                  <a:srgbClr val="A50021"/>
                </a:solidFill>
                <a:latin typeface="Arial" charset="0"/>
              </a:rPr>
              <a:t>Spezifikation</a:t>
            </a:r>
            <a:r>
              <a:rPr lang="hu-HU" sz="1800">
                <a:latin typeface="Arial" charset="0"/>
              </a:rPr>
              <a:t> des Ektoderms: Kombination verschiedener Signale entscheidet, ob Epiblast/Ektoderm später Neuralrohr, Neuralleiste, neuralen Plakode oder Epidermis bildet. Diese Signale stammen teilweise aus Ektoderm (</a:t>
            </a:r>
            <a:r>
              <a:rPr lang="hu-HU" sz="1800" b="1">
                <a:latin typeface="Arial" charset="0"/>
              </a:rPr>
              <a:t>autokrine</a:t>
            </a:r>
            <a:r>
              <a:rPr lang="hu-HU" sz="1800">
                <a:latin typeface="Arial" charset="0"/>
              </a:rPr>
              <a:t> Signale), teilweise aus den unter dem Epiblast liegenden Geweben (Chorda, Hypoblast, </a:t>
            </a:r>
            <a:r>
              <a:rPr lang="hu-HU" sz="1800" b="1">
                <a:latin typeface="Arial" charset="0"/>
              </a:rPr>
              <a:t>parakrine</a:t>
            </a:r>
            <a:r>
              <a:rPr lang="hu-HU" sz="1800">
                <a:latin typeface="Arial" charset="0"/>
              </a:rPr>
              <a:t> Signale).</a:t>
            </a:r>
            <a:br>
              <a:rPr lang="hu-HU" sz="1800">
                <a:latin typeface="Arial" charset="0"/>
              </a:rPr>
            </a:br>
            <a:endParaRPr lang="hu-HU" sz="1800">
              <a:latin typeface="Arial" charset="0"/>
            </a:endParaRPr>
          </a:p>
          <a:p>
            <a:pPr>
              <a:spcBef>
                <a:spcPct val="50000"/>
              </a:spcBef>
            </a:pPr>
            <a:r>
              <a:rPr lang="hu-HU" sz="1800">
                <a:latin typeface="Arial" charset="0"/>
              </a:rPr>
              <a:t>Wnt: ein, in der Entwicklungsbiologie sehr wichtiges Signalmechanismus (verschiedene Wnt Liganden binden an ihren Rezeptor (Frizzled). Differenzierung des Neuralrohres nötigt Wnt-Signalisation (Epiblast braucht dafür diese Signalmolekülen), und eine gleichzeitige Hemmung des BMP-SÜTweges. Epidermis entsteht, wenn beide (Wnt und BMP) Signalen da sind.</a:t>
            </a:r>
          </a:p>
        </p:txBody>
      </p:sp>
    </p:spTree>
    <p:extLst>
      <p:ext uri="{BB962C8B-B14F-4D97-AF65-F5344CB8AC3E}">
        <p14:creationId xmlns:p14="http://schemas.microsoft.com/office/powerpoint/2010/main" val="331299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3" cstate="print"/>
          <a:srcRect/>
          <a:stretch>
            <a:fillRect/>
          </a:stretch>
        </p:blipFill>
        <p:spPr bwMode="auto">
          <a:xfrm>
            <a:off x="250825" y="404813"/>
            <a:ext cx="8524875" cy="5761037"/>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611313"/>
            <a:ext cx="6812423" cy="3884612"/>
          </a:xfrm>
          <a:prstGeom prst="rect">
            <a:avLst/>
          </a:prstGeom>
        </p:spPr>
      </p:pic>
      <p:sp>
        <p:nvSpPr>
          <p:cNvPr id="118786" name="Text Box 3"/>
          <p:cNvSpPr txBox="1">
            <a:spLocks noChangeArrowheads="1"/>
          </p:cNvSpPr>
          <p:nvPr/>
        </p:nvSpPr>
        <p:spPr bwMode="auto">
          <a:xfrm>
            <a:off x="1881188" y="4343400"/>
            <a:ext cx="995362" cy="304800"/>
          </a:xfrm>
          <a:prstGeom prst="rect">
            <a:avLst/>
          </a:prstGeom>
          <a:noFill/>
          <a:ln w="9525">
            <a:noFill/>
            <a:miter lim="800000"/>
            <a:headEnd/>
            <a:tailEnd/>
          </a:ln>
        </p:spPr>
        <p:txBody>
          <a:bodyPr/>
          <a:lstStyle/>
          <a:p>
            <a:pPr algn="ctr" eaLnBrk="0" hangingPunct="0"/>
            <a:r>
              <a:rPr lang="hu-HU" b="1">
                <a:latin typeface="Arial" charset="0"/>
              </a:rPr>
              <a:t>Somit</a:t>
            </a:r>
          </a:p>
        </p:txBody>
      </p:sp>
      <p:sp>
        <p:nvSpPr>
          <p:cNvPr id="118787" name="Text Box 4"/>
          <p:cNvSpPr txBox="1">
            <a:spLocks noChangeArrowheads="1"/>
          </p:cNvSpPr>
          <p:nvPr/>
        </p:nvSpPr>
        <p:spPr bwMode="auto">
          <a:xfrm>
            <a:off x="2774950" y="5726113"/>
            <a:ext cx="2446338" cy="415925"/>
          </a:xfrm>
          <a:prstGeom prst="rect">
            <a:avLst/>
          </a:prstGeom>
          <a:noFill/>
          <a:ln w="9525">
            <a:noFill/>
            <a:miter lim="800000"/>
            <a:headEnd/>
            <a:tailEnd/>
          </a:ln>
        </p:spPr>
        <p:txBody>
          <a:bodyPr/>
          <a:lstStyle/>
          <a:p>
            <a:pPr algn="ctr" eaLnBrk="0" hangingPunct="0"/>
            <a:r>
              <a:rPr lang="hu-HU" b="1">
                <a:latin typeface="Arial" charset="0"/>
              </a:rPr>
              <a:t>Chorda dorsalis</a:t>
            </a:r>
          </a:p>
        </p:txBody>
      </p:sp>
      <p:sp>
        <p:nvSpPr>
          <p:cNvPr id="118788" name="Text Box 5"/>
          <p:cNvSpPr txBox="1">
            <a:spLocks noChangeArrowheads="1"/>
          </p:cNvSpPr>
          <p:nvPr/>
        </p:nvSpPr>
        <p:spPr bwMode="auto">
          <a:xfrm>
            <a:off x="6924675" y="1758950"/>
            <a:ext cx="1789113" cy="393700"/>
          </a:xfrm>
          <a:prstGeom prst="rect">
            <a:avLst/>
          </a:prstGeom>
          <a:solidFill>
            <a:schemeClr val="accent1">
              <a:lumMod val="25000"/>
            </a:schemeClr>
          </a:solidFill>
          <a:ln w="9525">
            <a:noFill/>
            <a:miter lim="800000"/>
            <a:headEnd/>
            <a:tailEnd/>
          </a:ln>
        </p:spPr>
        <p:txBody>
          <a:bodyPr/>
          <a:lstStyle/>
          <a:p>
            <a:pPr algn="ctr" eaLnBrk="0" hangingPunct="0"/>
            <a:r>
              <a:rPr lang="hu-HU" b="1" dirty="0" err="1">
                <a:solidFill>
                  <a:srgbClr val="FF00EC"/>
                </a:solidFill>
                <a:latin typeface="Arial" charset="0"/>
              </a:rPr>
              <a:t>Neuralleiste</a:t>
            </a:r>
            <a:endParaRPr lang="hu-HU" b="1" dirty="0">
              <a:solidFill>
                <a:srgbClr val="FF00EC"/>
              </a:solidFill>
              <a:latin typeface="Arial" charset="0"/>
            </a:endParaRPr>
          </a:p>
        </p:txBody>
      </p:sp>
      <p:sp>
        <p:nvSpPr>
          <p:cNvPr id="118789" name="Text Box 6"/>
          <p:cNvSpPr txBox="1">
            <a:spLocks noChangeArrowheads="1"/>
          </p:cNvSpPr>
          <p:nvPr/>
        </p:nvSpPr>
        <p:spPr bwMode="auto">
          <a:xfrm>
            <a:off x="7783792" y="2846683"/>
            <a:ext cx="1296143" cy="521718"/>
          </a:xfrm>
          <a:prstGeom prst="rect">
            <a:avLst/>
          </a:prstGeom>
          <a:solidFill>
            <a:schemeClr val="accent1">
              <a:lumMod val="25000"/>
            </a:schemeClr>
          </a:solidFill>
          <a:ln w="9525">
            <a:noFill/>
            <a:miter lim="800000"/>
            <a:headEnd/>
            <a:tailEnd/>
          </a:ln>
        </p:spPr>
        <p:txBody>
          <a:bodyPr/>
          <a:lstStyle/>
          <a:p>
            <a:pPr algn="ctr" eaLnBrk="0" hangingPunct="0"/>
            <a:r>
              <a:rPr lang="hu-HU" sz="1200" b="1" dirty="0" err="1">
                <a:solidFill>
                  <a:srgbClr val="01FFF1"/>
                </a:solidFill>
                <a:latin typeface="Arial" charset="0"/>
              </a:rPr>
              <a:t>Oberflächen-ektoderm</a:t>
            </a:r>
            <a:endParaRPr lang="hu-HU" sz="1200" b="1" dirty="0">
              <a:solidFill>
                <a:srgbClr val="01FFF1"/>
              </a:solidFill>
              <a:latin typeface="Arial" charset="0"/>
            </a:endParaRPr>
          </a:p>
        </p:txBody>
      </p:sp>
      <p:sp>
        <p:nvSpPr>
          <p:cNvPr id="118790" name="Text Box 7"/>
          <p:cNvSpPr txBox="1">
            <a:spLocks noChangeArrowheads="1"/>
          </p:cNvSpPr>
          <p:nvPr/>
        </p:nvSpPr>
        <p:spPr bwMode="auto">
          <a:xfrm>
            <a:off x="3626644" y="1427163"/>
            <a:ext cx="1992312" cy="368300"/>
          </a:xfrm>
          <a:prstGeom prst="rect">
            <a:avLst/>
          </a:prstGeom>
          <a:solidFill>
            <a:schemeClr val="accent1">
              <a:lumMod val="25000"/>
            </a:schemeClr>
          </a:solidFill>
          <a:ln w="9525">
            <a:noFill/>
            <a:miter lim="800000"/>
            <a:headEnd/>
            <a:tailEnd/>
          </a:ln>
        </p:spPr>
        <p:txBody>
          <a:bodyPr/>
          <a:lstStyle/>
          <a:p>
            <a:pPr algn="ctr" eaLnBrk="0" hangingPunct="0"/>
            <a:r>
              <a:rPr lang="hu-HU" b="1" dirty="0" err="1">
                <a:solidFill>
                  <a:srgbClr val="FEF900"/>
                </a:solidFill>
                <a:latin typeface="Arial" charset="0"/>
              </a:rPr>
              <a:t>Neuro</a:t>
            </a:r>
            <a:r>
              <a:rPr lang="hu-HU" b="1" dirty="0" err="1">
                <a:solidFill>
                  <a:srgbClr val="FF0000"/>
                </a:solidFill>
                <a:latin typeface="Arial" charset="0"/>
              </a:rPr>
              <a:t>ek</a:t>
            </a:r>
            <a:r>
              <a:rPr lang="hu-HU" b="1" dirty="0" err="1">
                <a:solidFill>
                  <a:srgbClr val="FFF800"/>
                </a:solidFill>
                <a:latin typeface="Arial" charset="0"/>
              </a:rPr>
              <a:t>toderm</a:t>
            </a:r>
            <a:endParaRPr lang="hu-HU" b="1" dirty="0">
              <a:solidFill>
                <a:srgbClr val="FFF800"/>
              </a:solidFill>
              <a:latin typeface="Arial" charset="0"/>
            </a:endParaRPr>
          </a:p>
        </p:txBody>
      </p:sp>
      <p:sp>
        <p:nvSpPr>
          <p:cNvPr id="118791" name="Text Box 8"/>
          <p:cNvSpPr txBox="1">
            <a:spLocks noChangeArrowheads="1"/>
          </p:cNvSpPr>
          <p:nvPr/>
        </p:nvSpPr>
        <p:spPr bwMode="auto">
          <a:xfrm>
            <a:off x="-108520" y="1008063"/>
            <a:ext cx="1590675" cy="368300"/>
          </a:xfrm>
          <a:prstGeom prst="rect">
            <a:avLst/>
          </a:prstGeom>
          <a:noFill/>
          <a:ln w="9525">
            <a:noFill/>
            <a:miter lim="800000"/>
            <a:headEnd/>
            <a:tailEnd/>
          </a:ln>
        </p:spPr>
        <p:txBody>
          <a:bodyPr/>
          <a:lstStyle/>
          <a:p>
            <a:pPr algn="ctr" eaLnBrk="0" hangingPunct="0"/>
            <a:r>
              <a:rPr lang="hu-HU" b="1" dirty="0" err="1">
                <a:latin typeface="Arial" charset="0"/>
              </a:rPr>
              <a:t>Neuralfalte</a:t>
            </a:r>
            <a:endParaRPr lang="hu-HU" b="1" dirty="0">
              <a:latin typeface="Arial" charset="0"/>
            </a:endParaRPr>
          </a:p>
        </p:txBody>
      </p:sp>
      <p:sp>
        <p:nvSpPr>
          <p:cNvPr id="118792" name="Line 9"/>
          <p:cNvSpPr>
            <a:spLocks noChangeShapeType="1"/>
          </p:cNvSpPr>
          <p:nvPr/>
        </p:nvSpPr>
        <p:spPr bwMode="auto">
          <a:xfrm flipH="1" flipV="1">
            <a:off x="4605338" y="5003800"/>
            <a:ext cx="1587" cy="763588"/>
          </a:xfrm>
          <a:prstGeom prst="line">
            <a:avLst/>
          </a:prstGeom>
          <a:noFill/>
          <a:ln w="9525">
            <a:solidFill>
              <a:srgbClr val="000000"/>
            </a:solidFill>
            <a:round/>
            <a:headEnd/>
            <a:tailEnd type="triangle" w="med" len="med"/>
          </a:ln>
        </p:spPr>
        <p:txBody>
          <a:bodyPr/>
          <a:lstStyle/>
          <a:p>
            <a:endParaRPr lang="hu-HU"/>
          </a:p>
        </p:txBody>
      </p:sp>
      <p:sp>
        <p:nvSpPr>
          <p:cNvPr id="118793" name="Line 10"/>
          <p:cNvSpPr>
            <a:spLocks noChangeShapeType="1"/>
          </p:cNvSpPr>
          <p:nvPr/>
        </p:nvSpPr>
        <p:spPr bwMode="auto">
          <a:xfrm flipH="1" flipV="1">
            <a:off x="6924675" y="2479675"/>
            <a:ext cx="579438" cy="26988"/>
          </a:xfrm>
          <a:prstGeom prst="line">
            <a:avLst/>
          </a:prstGeom>
          <a:noFill/>
          <a:ln w="9525">
            <a:solidFill>
              <a:srgbClr val="000000"/>
            </a:solidFill>
            <a:round/>
            <a:headEnd/>
            <a:tailEnd type="triangle" w="med" len="med"/>
          </a:ln>
        </p:spPr>
        <p:txBody>
          <a:bodyPr/>
          <a:lstStyle/>
          <a:p>
            <a:endParaRPr lang="hu-HU"/>
          </a:p>
        </p:txBody>
      </p:sp>
      <p:sp>
        <p:nvSpPr>
          <p:cNvPr id="118794" name="Line 11"/>
          <p:cNvSpPr>
            <a:spLocks noChangeShapeType="1"/>
          </p:cNvSpPr>
          <p:nvPr/>
        </p:nvSpPr>
        <p:spPr bwMode="auto">
          <a:xfrm>
            <a:off x="1147939" y="1376363"/>
            <a:ext cx="1407838" cy="411383"/>
          </a:xfrm>
          <a:prstGeom prst="line">
            <a:avLst/>
          </a:prstGeom>
          <a:noFill/>
          <a:ln w="9525">
            <a:solidFill>
              <a:srgbClr val="000000"/>
            </a:solidFill>
            <a:round/>
            <a:headEnd/>
            <a:tailEnd type="triangle" w="med" len="med"/>
          </a:ln>
        </p:spPr>
        <p:txBody>
          <a:bodyPr/>
          <a:lstStyle/>
          <a:p>
            <a:endParaRPr lang="hu-HU"/>
          </a:p>
        </p:txBody>
      </p:sp>
      <p:sp>
        <p:nvSpPr>
          <p:cNvPr id="118795" name="Line 12"/>
          <p:cNvSpPr>
            <a:spLocks noChangeShapeType="1"/>
          </p:cNvSpPr>
          <p:nvPr/>
        </p:nvSpPr>
        <p:spPr bwMode="auto">
          <a:xfrm flipV="1">
            <a:off x="3626644" y="4202112"/>
            <a:ext cx="996156" cy="989301"/>
          </a:xfrm>
          <a:prstGeom prst="line">
            <a:avLst/>
          </a:prstGeom>
          <a:noFill/>
          <a:ln w="9525">
            <a:solidFill>
              <a:srgbClr val="000000"/>
            </a:solidFill>
            <a:round/>
            <a:headEnd/>
            <a:tailEnd type="triangle" w="med" len="med"/>
          </a:ln>
        </p:spPr>
        <p:txBody>
          <a:bodyPr/>
          <a:lstStyle/>
          <a:p>
            <a:endParaRPr lang="hu-HU"/>
          </a:p>
        </p:txBody>
      </p:sp>
      <p:sp>
        <p:nvSpPr>
          <p:cNvPr id="118796" name="Line 13"/>
          <p:cNvSpPr>
            <a:spLocks noChangeShapeType="1"/>
          </p:cNvSpPr>
          <p:nvPr/>
        </p:nvSpPr>
        <p:spPr bwMode="auto">
          <a:xfrm>
            <a:off x="4656063" y="1780223"/>
            <a:ext cx="1534492" cy="424641"/>
          </a:xfrm>
          <a:prstGeom prst="line">
            <a:avLst/>
          </a:prstGeom>
          <a:noFill/>
          <a:ln w="9525">
            <a:solidFill>
              <a:srgbClr val="000000"/>
            </a:solidFill>
            <a:round/>
            <a:headEnd/>
            <a:tailEnd type="triangle" w="med" len="med"/>
          </a:ln>
        </p:spPr>
        <p:txBody>
          <a:bodyPr/>
          <a:lstStyle/>
          <a:p>
            <a:endParaRPr lang="hu-HU"/>
          </a:p>
        </p:txBody>
      </p:sp>
      <p:sp>
        <p:nvSpPr>
          <p:cNvPr id="118797" name="Line 14"/>
          <p:cNvSpPr>
            <a:spLocks noChangeShapeType="1"/>
          </p:cNvSpPr>
          <p:nvPr/>
        </p:nvSpPr>
        <p:spPr bwMode="auto">
          <a:xfrm flipH="1">
            <a:off x="6529388" y="1938338"/>
            <a:ext cx="584200" cy="215900"/>
          </a:xfrm>
          <a:prstGeom prst="line">
            <a:avLst/>
          </a:prstGeom>
          <a:noFill/>
          <a:ln w="9525">
            <a:solidFill>
              <a:srgbClr val="000000"/>
            </a:solidFill>
            <a:round/>
            <a:headEnd/>
            <a:tailEnd type="triangle" w="med" len="med"/>
          </a:ln>
        </p:spPr>
        <p:txBody>
          <a:bodyPr/>
          <a:lstStyle/>
          <a:p>
            <a:endParaRPr lang="hu-HU"/>
          </a:p>
        </p:txBody>
      </p:sp>
      <p:sp>
        <p:nvSpPr>
          <p:cNvPr id="118798" name="Text Box 15"/>
          <p:cNvSpPr txBox="1">
            <a:spLocks noChangeArrowheads="1"/>
          </p:cNvSpPr>
          <p:nvPr/>
        </p:nvSpPr>
        <p:spPr bwMode="auto">
          <a:xfrm>
            <a:off x="7356475" y="2317750"/>
            <a:ext cx="1355725" cy="317500"/>
          </a:xfrm>
          <a:prstGeom prst="rect">
            <a:avLst/>
          </a:prstGeom>
          <a:solidFill>
            <a:schemeClr val="accent1">
              <a:lumMod val="25000"/>
            </a:schemeClr>
          </a:solidFill>
          <a:ln w="9525">
            <a:noFill/>
            <a:miter lim="800000"/>
            <a:headEnd/>
            <a:tailEnd/>
          </a:ln>
        </p:spPr>
        <p:txBody>
          <a:bodyPr/>
          <a:lstStyle/>
          <a:p>
            <a:pPr algn="ctr" eaLnBrk="0" hangingPunct="0"/>
            <a:r>
              <a:rPr lang="hu-HU" b="1" dirty="0" err="1">
                <a:solidFill>
                  <a:srgbClr val="0011FF"/>
                </a:solidFill>
                <a:latin typeface="Arial" charset="0"/>
              </a:rPr>
              <a:t>Plakode</a:t>
            </a:r>
            <a:endParaRPr lang="hu-HU" b="1" dirty="0">
              <a:solidFill>
                <a:srgbClr val="0011FF"/>
              </a:solidFill>
              <a:latin typeface="Arial" charset="0"/>
            </a:endParaRPr>
          </a:p>
        </p:txBody>
      </p:sp>
      <p:sp>
        <p:nvSpPr>
          <p:cNvPr id="111632" name="Text Box 16"/>
          <p:cNvSpPr txBox="1">
            <a:spLocks noChangeArrowheads="1"/>
          </p:cNvSpPr>
          <p:nvPr/>
        </p:nvSpPr>
        <p:spPr bwMode="auto">
          <a:xfrm>
            <a:off x="123628" y="139480"/>
            <a:ext cx="5672507" cy="461665"/>
          </a:xfrm>
          <a:prstGeom prst="rect">
            <a:avLst/>
          </a:prstGeom>
          <a:noFill/>
          <a:ln w="9525">
            <a:noFill/>
            <a:miter lim="800000"/>
            <a:headEnd/>
            <a:tailEnd/>
          </a:ln>
          <a:effectLst/>
        </p:spPr>
        <p:txBody>
          <a:bodyPr wrap="square">
            <a:spAutoFit/>
          </a:bodyPr>
          <a:lstStyle/>
          <a:p>
            <a:pPr algn="ctr" eaLnBrk="0" hangingPunct="0">
              <a:spcBef>
                <a:spcPct val="50000"/>
              </a:spcBef>
              <a:defRPr/>
            </a:pPr>
            <a:r>
              <a:rPr lang="hu-HU" sz="2400" b="1" dirty="0" err="1">
                <a:latin typeface="Lucida Sans Unicode" pitchFamily="34" charset="0"/>
              </a:rPr>
              <a:t>Neurale</a:t>
            </a:r>
            <a:r>
              <a:rPr lang="hu-HU" sz="2400" b="1" dirty="0">
                <a:latin typeface="Lucida Sans Unicode" pitchFamily="34" charset="0"/>
              </a:rPr>
              <a:t> </a:t>
            </a:r>
            <a:r>
              <a:rPr lang="hu-HU" sz="2400" b="1" dirty="0" err="1">
                <a:latin typeface="Lucida Sans Unicode" pitchFamily="34" charset="0"/>
              </a:rPr>
              <a:t>Strukturen</a:t>
            </a:r>
            <a:r>
              <a:rPr lang="hu-HU" sz="2400" b="1" dirty="0">
                <a:latin typeface="Lucida Sans Unicode" pitchFamily="34" charset="0"/>
              </a:rPr>
              <a:t> </a:t>
            </a:r>
            <a:r>
              <a:rPr lang="hu-HU" sz="2400" b="1" dirty="0" err="1">
                <a:latin typeface="Lucida Sans Unicode" pitchFamily="34" charset="0"/>
              </a:rPr>
              <a:t>aus</a:t>
            </a:r>
            <a:r>
              <a:rPr lang="hu-HU" sz="2400" b="1" dirty="0">
                <a:latin typeface="Lucida Sans Unicode" pitchFamily="34" charset="0"/>
              </a:rPr>
              <a:t> </a:t>
            </a:r>
            <a:r>
              <a:rPr lang="hu-HU" sz="2400" b="1" dirty="0" err="1">
                <a:latin typeface="Lucida Sans Unicode" pitchFamily="34" charset="0"/>
              </a:rPr>
              <a:t>Ektoderm</a:t>
            </a:r>
            <a:endParaRPr lang="hu-HU" sz="2400" b="1" dirty="0">
              <a:latin typeface="+mn-lt"/>
            </a:endParaRPr>
          </a:p>
        </p:txBody>
      </p:sp>
      <p:sp>
        <p:nvSpPr>
          <p:cNvPr id="118801" name="Text Box 18"/>
          <p:cNvSpPr txBox="1">
            <a:spLocks noChangeArrowheads="1"/>
          </p:cNvSpPr>
          <p:nvPr/>
        </p:nvSpPr>
        <p:spPr bwMode="auto">
          <a:xfrm>
            <a:off x="3072796" y="5191414"/>
            <a:ext cx="863600" cy="433388"/>
          </a:xfrm>
          <a:prstGeom prst="rect">
            <a:avLst/>
          </a:prstGeom>
          <a:noFill/>
          <a:ln w="9525">
            <a:noFill/>
            <a:miter lim="800000"/>
            <a:headEnd/>
            <a:tailEnd/>
          </a:ln>
        </p:spPr>
        <p:txBody>
          <a:bodyPr/>
          <a:lstStyle/>
          <a:p>
            <a:pPr algn="ctr" eaLnBrk="0" hangingPunct="0"/>
            <a:r>
              <a:rPr lang="hu-HU" b="1" i="1" dirty="0">
                <a:latin typeface="Arial" charset="0"/>
              </a:rPr>
              <a:t>MHP</a:t>
            </a:r>
          </a:p>
        </p:txBody>
      </p:sp>
      <p:sp>
        <p:nvSpPr>
          <p:cNvPr id="24" name="Line 14"/>
          <p:cNvSpPr>
            <a:spLocks noChangeShapeType="1"/>
          </p:cNvSpPr>
          <p:nvPr/>
        </p:nvSpPr>
        <p:spPr bwMode="auto">
          <a:xfrm>
            <a:off x="606500" y="2356644"/>
            <a:ext cx="2448544" cy="445735"/>
          </a:xfrm>
          <a:prstGeom prst="line">
            <a:avLst/>
          </a:prstGeom>
          <a:noFill/>
          <a:ln w="9525">
            <a:solidFill>
              <a:srgbClr val="000000"/>
            </a:solidFill>
            <a:round/>
            <a:headEnd/>
            <a:tailEnd type="triangle" w="med" len="med"/>
          </a:ln>
        </p:spPr>
        <p:txBody>
          <a:bodyPr/>
          <a:lstStyle/>
          <a:p>
            <a:endParaRPr lang="hu-HU"/>
          </a:p>
        </p:txBody>
      </p:sp>
      <p:sp>
        <p:nvSpPr>
          <p:cNvPr id="26" name="Text Box 18"/>
          <p:cNvSpPr txBox="1">
            <a:spLocks noChangeArrowheads="1"/>
          </p:cNvSpPr>
          <p:nvPr/>
        </p:nvSpPr>
        <p:spPr bwMode="auto">
          <a:xfrm>
            <a:off x="119064" y="2046400"/>
            <a:ext cx="941363" cy="316927"/>
          </a:xfrm>
          <a:prstGeom prst="rect">
            <a:avLst/>
          </a:prstGeom>
          <a:noFill/>
          <a:ln w="9525">
            <a:noFill/>
            <a:miter lim="800000"/>
            <a:headEnd/>
            <a:tailEnd/>
          </a:ln>
        </p:spPr>
        <p:txBody>
          <a:bodyPr/>
          <a:lstStyle/>
          <a:p>
            <a:pPr algn="ctr" eaLnBrk="0" hangingPunct="0"/>
            <a:r>
              <a:rPr lang="hu-HU" b="1" i="1" dirty="0">
                <a:latin typeface="Arial" charset="0"/>
              </a:rPr>
              <a:t>DLHP</a:t>
            </a:r>
          </a:p>
        </p:txBody>
      </p:sp>
      <p:sp>
        <p:nvSpPr>
          <p:cNvPr id="22" name="Line 13"/>
          <p:cNvSpPr>
            <a:spLocks noChangeShapeType="1"/>
          </p:cNvSpPr>
          <p:nvPr/>
        </p:nvSpPr>
        <p:spPr bwMode="auto">
          <a:xfrm flipH="1">
            <a:off x="3055045" y="1787746"/>
            <a:ext cx="1605985" cy="417118"/>
          </a:xfrm>
          <a:prstGeom prst="line">
            <a:avLst/>
          </a:prstGeom>
          <a:noFill/>
          <a:ln w="9525">
            <a:solidFill>
              <a:srgbClr val="000000"/>
            </a:solidFill>
            <a:round/>
            <a:headEnd/>
            <a:tailEnd type="triangle" w="med" len="med"/>
          </a:ln>
        </p:spPr>
        <p:txBody>
          <a:bodyPr/>
          <a:lstStyle/>
          <a:p>
            <a:endParaRPr lang="hu-HU"/>
          </a:p>
        </p:txBody>
      </p:sp>
      <p:sp>
        <p:nvSpPr>
          <p:cNvPr id="23" name="Line 10"/>
          <p:cNvSpPr>
            <a:spLocks noChangeShapeType="1"/>
          </p:cNvSpPr>
          <p:nvPr/>
        </p:nvSpPr>
        <p:spPr bwMode="auto">
          <a:xfrm flipH="1" flipV="1">
            <a:off x="7066756" y="2745365"/>
            <a:ext cx="717036" cy="215322"/>
          </a:xfrm>
          <a:prstGeom prst="line">
            <a:avLst/>
          </a:prstGeom>
          <a:noFill/>
          <a:ln w="9525">
            <a:solidFill>
              <a:srgbClr val="000000"/>
            </a:solidFill>
            <a:round/>
            <a:headEnd/>
            <a:tailEnd type="triangle" w="med" len="med"/>
          </a:ln>
        </p:spPr>
        <p:txBody>
          <a:bodyPr/>
          <a:lstStyle/>
          <a:p>
            <a:endParaRPr lang="hu-HU"/>
          </a:p>
        </p:txBody>
      </p:sp>
      <p:sp>
        <p:nvSpPr>
          <p:cNvPr id="25" name="Line 10"/>
          <p:cNvSpPr>
            <a:spLocks noChangeShapeType="1"/>
          </p:cNvSpPr>
          <p:nvPr/>
        </p:nvSpPr>
        <p:spPr bwMode="auto">
          <a:xfrm flipH="1">
            <a:off x="7783792" y="2960686"/>
            <a:ext cx="0" cy="828353"/>
          </a:xfrm>
          <a:prstGeom prst="line">
            <a:avLst/>
          </a:prstGeom>
          <a:noFill/>
          <a:ln w="9525">
            <a:solidFill>
              <a:srgbClr val="000000"/>
            </a:solidFill>
            <a:round/>
            <a:headEnd/>
            <a:tailEnd type="triangle" w="med" len="med"/>
          </a:ln>
        </p:spPr>
        <p:txBody>
          <a:bodyPr/>
          <a:lstStyle/>
          <a:p>
            <a:endParaRPr lang="hu-HU"/>
          </a:p>
        </p:txBody>
      </p:sp>
    </p:spTree>
    <p:extLst>
      <p:ext uri="{BB962C8B-B14F-4D97-AF65-F5344CB8AC3E}">
        <p14:creationId xmlns:p14="http://schemas.microsoft.com/office/powerpoint/2010/main" val="124638127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ch3f32"/>
          <p:cNvPicPr>
            <a:picLocks noChangeAspect="1" noChangeArrowheads="1"/>
          </p:cNvPicPr>
          <p:nvPr/>
        </p:nvPicPr>
        <p:blipFill>
          <a:blip r:embed="rId3" cstate="print"/>
          <a:srcRect/>
          <a:stretch>
            <a:fillRect/>
          </a:stretch>
        </p:blipFill>
        <p:spPr bwMode="auto">
          <a:xfrm>
            <a:off x="468313" y="260350"/>
            <a:ext cx="8135937" cy="2740025"/>
          </a:xfrm>
          <a:prstGeom prst="rect">
            <a:avLst/>
          </a:prstGeom>
          <a:noFill/>
          <a:ln w="9525">
            <a:noFill/>
            <a:miter lim="800000"/>
            <a:headEnd/>
            <a:tailEnd/>
          </a:ln>
        </p:spPr>
      </p:pic>
      <p:pic>
        <p:nvPicPr>
          <p:cNvPr id="123906" name="Picture 3" descr="ch19f25"/>
          <p:cNvPicPr>
            <a:picLocks noChangeAspect="1" noChangeArrowheads="1"/>
          </p:cNvPicPr>
          <p:nvPr/>
        </p:nvPicPr>
        <p:blipFill>
          <a:blip r:embed="rId4" cstate="print"/>
          <a:srcRect/>
          <a:stretch>
            <a:fillRect/>
          </a:stretch>
        </p:blipFill>
        <p:spPr bwMode="auto">
          <a:xfrm>
            <a:off x="179388" y="2924175"/>
            <a:ext cx="2579687" cy="3635375"/>
          </a:xfrm>
          <a:prstGeom prst="rect">
            <a:avLst/>
          </a:prstGeom>
          <a:noFill/>
          <a:ln w="9525">
            <a:noFill/>
            <a:miter lim="800000"/>
            <a:headEnd/>
            <a:tailEnd/>
          </a:ln>
        </p:spPr>
      </p:pic>
      <p:sp>
        <p:nvSpPr>
          <p:cNvPr id="123907" name="Text Box 4"/>
          <p:cNvSpPr txBox="1">
            <a:spLocks noChangeArrowheads="1"/>
          </p:cNvSpPr>
          <p:nvPr/>
        </p:nvSpPr>
        <p:spPr bwMode="auto">
          <a:xfrm>
            <a:off x="2930525" y="3616325"/>
            <a:ext cx="3081338" cy="584775"/>
          </a:xfrm>
          <a:prstGeom prst="rect">
            <a:avLst/>
          </a:prstGeom>
          <a:noFill/>
          <a:ln w="9525">
            <a:noFill/>
            <a:miter lim="800000"/>
            <a:headEnd/>
            <a:tailEnd/>
          </a:ln>
        </p:spPr>
        <p:txBody>
          <a:bodyPr>
            <a:spAutoFit/>
          </a:bodyPr>
          <a:lstStyle/>
          <a:p>
            <a:pPr>
              <a:spcBef>
                <a:spcPct val="50000"/>
              </a:spcBef>
            </a:pPr>
            <a:r>
              <a:rPr lang="hu-HU" sz="1600" dirty="0" err="1">
                <a:solidFill>
                  <a:srgbClr val="990033"/>
                </a:solidFill>
                <a:latin typeface="Segoe UI" panose="020B0502040204020203" pitchFamily="34" charset="0"/>
                <a:cs typeface="Segoe UI" panose="020B0502040204020203" pitchFamily="34" charset="0"/>
              </a:rPr>
              <a:t>Immunofluoreszente</a:t>
            </a:r>
            <a:r>
              <a:rPr lang="hu-HU" sz="1600" dirty="0">
                <a:solidFill>
                  <a:srgbClr val="990033"/>
                </a:solidFill>
                <a:latin typeface="Segoe UI" panose="020B0502040204020203" pitchFamily="34" charset="0"/>
                <a:cs typeface="Segoe UI" panose="020B0502040204020203" pitchFamily="34" charset="0"/>
              </a:rPr>
              <a:t> </a:t>
            </a:r>
            <a:r>
              <a:rPr lang="hu-HU" sz="1600" dirty="0" err="1">
                <a:solidFill>
                  <a:srgbClr val="990033"/>
                </a:solidFill>
                <a:latin typeface="Segoe UI" panose="020B0502040204020203" pitchFamily="34" charset="0"/>
                <a:cs typeface="Segoe UI" panose="020B0502040204020203" pitchFamily="34" charset="0"/>
              </a:rPr>
              <a:t>Färbung</a:t>
            </a:r>
            <a:r>
              <a:rPr lang="hu-HU" sz="1600" dirty="0">
                <a:solidFill>
                  <a:srgbClr val="990033"/>
                </a:solidFill>
                <a:latin typeface="Segoe UI" panose="020B0502040204020203" pitchFamily="34" charset="0"/>
                <a:cs typeface="Segoe UI" panose="020B0502040204020203" pitchFamily="34" charset="0"/>
              </a:rPr>
              <a:t> </a:t>
            </a:r>
            <a:r>
              <a:rPr lang="hu-HU" sz="1600" dirty="0" err="1">
                <a:solidFill>
                  <a:srgbClr val="990033"/>
                </a:solidFill>
                <a:latin typeface="Segoe UI" panose="020B0502040204020203" pitchFamily="34" charset="0"/>
                <a:cs typeface="Segoe UI" panose="020B0502040204020203" pitchFamily="34" charset="0"/>
              </a:rPr>
              <a:t>für</a:t>
            </a:r>
            <a:r>
              <a:rPr lang="hu-HU" sz="1600" dirty="0">
                <a:solidFill>
                  <a:srgbClr val="990033"/>
                </a:solidFill>
                <a:latin typeface="Segoe UI" panose="020B0502040204020203" pitchFamily="34" charset="0"/>
                <a:cs typeface="Segoe UI" panose="020B0502040204020203" pitchFamily="34" charset="0"/>
              </a:rPr>
              <a:t> E-</a:t>
            </a:r>
            <a:r>
              <a:rPr lang="hu-HU" sz="1600" dirty="0" err="1">
                <a:solidFill>
                  <a:srgbClr val="990033"/>
                </a:solidFill>
                <a:latin typeface="Segoe UI" panose="020B0502040204020203" pitchFamily="34" charset="0"/>
                <a:cs typeface="Segoe UI" panose="020B0502040204020203" pitchFamily="34" charset="0"/>
              </a:rPr>
              <a:t>cadherin</a:t>
            </a:r>
            <a:endParaRPr lang="de-DE" sz="1600" dirty="0">
              <a:solidFill>
                <a:srgbClr val="990033"/>
              </a:solidFill>
              <a:latin typeface="Segoe UI" panose="020B0502040204020203" pitchFamily="34" charset="0"/>
              <a:cs typeface="Segoe UI" panose="020B0502040204020203" pitchFamily="34" charset="0"/>
            </a:endParaRPr>
          </a:p>
        </p:txBody>
      </p:sp>
      <p:sp>
        <p:nvSpPr>
          <p:cNvPr id="123908" name="Text Box 5"/>
          <p:cNvSpPr txBox="1">
            <a:spLocks noChangeArrowheads="1"/>
          </p:cNvSpPr>
          <p:nvPr/>
        </p:nvSpPr>
        <p:spPr bwMode="auto">
          <a:xfrm>
            <a:off x="2943225" y="5243513"/>
            <a:ext cx="2852738" cy="584775"/>
          </a:xfrm>
          <a:prstGeom prst="rect">
            <a:avLst/>
          </a:prstGeom>
          <a:noFill/>
          <a:ln w="9525">
            <a:noFill/>
            <a:miter lim="800000"/>
            <a:headEnd/>
            <a:tailEnd/>
          </a:ln>
        </p:spPr>
        <p:txBody>
          <a:bodyPr>
            <a:spAutoFit/>
          </a:bodyPr>
          <a:lstStyle/>
          <a:p>
            <a:pPr>
              <a:spcBef>
                <a:spcPct val="50000"/>
              </a:spcBef>
            </a:pPr>
            <a:r>
              <a:rPr lang="hu-HU" sz="1600" dirty="0" err="1">
                <a:solidFill>
                  <a:srgbClr val="990033"/>
                </a:solidFill>
                <a:latin typeface="Segoe UI" panose="020B0502040204020203" pitchFamily="34" charset="0"/>
                <a:cs typeface="Segoe UI" panose="020B0502040204020203" pitchFamily="34" charset="0"/>
              </a:rPr>
              <a:t>Immunofluoreszente</a:t>
            </a:r>
            <a:r>
              <a:rPr lang="hu-HU" sz="1600" dirty="0">
                <a:solidFill>
                  <a:srgbClr val="990033"/>
                </a:solidFill>
                <a:latin typeface="Segoe UI" panose="020B0502040204020203" pitchFamily="34" charset="0"/>
                <a:cs typeface="Segoe UI" panose="020B0502040204020203" pitchFamily="34" charset="0"/>
              </a:rPr>
              <a:t> </a:t>
            </a:r>
            <a:r>
              <a:rPr lang="hu-HU" sz="1600" dirty="0" err="1">
                <a:solidFill>
                  <a:srgbClr val="990033"/>
                </a:solidFill>
                <a:latin typeface="Segoe UI" panose="020B0502040204020203" pitchFamily="34" charset="0"/>
                <a:cs typeface="Segoe UI" panose="020B0502040204020203" pitchFamily="34" charset="0"/>
              </a:rPr>
              <a:t>Färbung</a:t>
            </a:r>
            <a:r>
              <a:rPr lang="hu-HU" sz="1600" dirty="0">
                <a:solidFill>
                  <a:srgbClr val="990033"/>
                </a:solidFill>
                <a:latin typeface="Segoe UI" panose="020B0502040204020203" pitchFamily="34" charset="0"/>
                <a:cs typeface="Segoe UI" panose="020B0502040204020203" pitchFamily="34" charset="0"/>
              </a:rPr>
              <a:t> </a:t>
            </a:r>
            <a:r>
              <a:rPr lang="hu-HU" sz="1600" dirty="0" err="1">
                <a:solidFill>
                  <a:srgbClr val="990033"/>
                </a:solidFill>
                <a:latin typeface="Segoe UI" panose="020B0502040204020203" pitchFamily="34" charset="0"/>
                <a:cs typeface="Segoe UI" panose="020B0502040204020203" pitchFamily="34" charset="0"/>
              </a:rPr>
              <a:t>für</a:t>
            </a:r>
            <a:r>
              <a:rPr lang="hu-HU" sz="1600" dirty="0">
                <a:solidFill>
                  <a:srgbClr val="990033"/>
                </a:solidFill>
                <a:latin typeface="Segoe UI" panose="020B0502040204020203" pitchFamily="34" charset="0"/>
                <a:cs typeface="Segoe UI" panose="020B0502040204020203" pitchFamily="34" charset="0"/>
              </a:rPr>
              <a:t> N-</a:t>
            </a:r>
            <a:r>
              <a:rPr lang="hu-HU" sz="1600" dirty="0" err="1">
                <a:solidFill>
                  <a:srgbClr val="990033"/>
                </a:solidFill>
                <a:latin typeface="Segoe UI" panose="020B0502040204020203" pitchFamily="34" charset="0"/>
                <a:cs typeface="Segoe UI" panose="020B0502040204020203" pitchFamily="34" charset="0"/>
              </a:rPr>
              <a:t>cadherin</a:t>
            </a:r>
            <a:endParaRPr lang="de-DE" sz="1600" dirty="0">
              <a:solidFill>
                <a:srgbClr val="990033"/>
              </a:solidFill>
              <a:latin typeface="Segoe UI" panose="020B0502040204020203" pitchFamily="34" charset="0"/>
              <a:cs typeface="Segoe UI" panose="020B0502040204020203" pitchFamily="34" charset="0"/>
            </a:endParaRPr>
          </a:p>
        </p:txBody>
      </p:sp>
      <p:sp>
        <p:nvSpPr>
          <p:cNvPr id="123909" name="Text Box 7"/>
          <p:cNvSpPr txBox="1">
            <a:spLocks noChangeArrowheads="1"/>
          </p:cNvSpPr>
          <p:nvPr/>
        </p:nvSpPr>
        <p:spPr bwMode="auto">
          <a:xfrm>
            <a:off x="5795963" y="3581400"/>
            <a:ext cx="3043237" cy="2862322"/>
          </a:xfrm>
          <a:prstGeom prst="rect">
            <a:avLst/>
          </a:prstGeom>
          <a:noFill/>
          <a:ln w="9525">
            <a:noFill/>
            <a:miter lim="800000"/>
            <a:headEnd/>
            <a:tailEnd/>
          </a:ln>
        </p:spPr>
        <p:txBody>
          <a:bodyPr wrap="square">
            <a:spAutoFit/>
          </a:bodyPr>
          <a:lstStyle/>
          <a:p>
            <a:pPr algn="ctr">
              <a:spcBef>
                <a:spcPct val="50000"/>
              </a:spcBef>
            </a:pPr>
            <a:r>
              <a:rPr lang="hu-HU" sz="2000" dirty="0">
                <a:latin typeface="Segoe UI" panose="020B0502040204020203" pitchFamily="34" charset="0"/>
                <a:cs typeface="Segoe UI" panose="020B0502040204020203" pitchFamily="34" charset="0"/>
              </a:rPr>
              <a:t>Die </a:t>
            </a:r>
            <a:r>
              <a:rPr lang="hu-HU" sz="2000" b="1" dirty="0" err="1">
                <a:latin typeface="Segoe UI" panose="020B0502040204020203" pitchFamily="34" charset="0"/>
                <a:cs typeface="Segoe UI" panose="020B0502040204020203" pitchFamily="34" charset="0"/>
              </a:rPr>
              <a:t>Neuralleiste-Zellen</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exprimiren</a:t>
            </a:r>
            <a:r>
              <a:rPr lang="hu-HU" sz="2000" dirty="0">
                <a:latin typeface="Segoe UI" panose="020B0502040204020203" pitchFamily="34" charset="0"/>
                <a:cs typeface="Segoe UI" panose="020B0502040204020203" pitchFamily="34" charset="0"/>
              </a:rPr>
              <a:t> </a:t>
            </a:r>
            <a:r>
              <a:rPr lang="hu-HU" sz="2000" b="1" dirty="0" err="1">
                <a:latin typeface="Segoe UI" panose="020B0502040204020203" pitchFamily="34" charset="0"/>
                <a:cs typeface="Segoe UI" panose="020B0502040204020203" pitchFamily="34" charset="0"/>
              </a:rPr>
              <a:t>weder</a:t>
            </a:r>
            <a:r>
              <a:rPr lang="hu-HU" sz="2000" b="1" dirty="0">
                <a:latin typeface="Segoe UI" panose="020B0502040204020203" pitchFamily="34" charset="0"/>
                <a:cs typeface="Segoe UI" panose="020B0502040204020203" pitchFamily="34" charset="0"/>
              </a:rPr>
              <a:t> E-</a:t>
            </a:r>
            <a:r>
              <a:rPr lang="hu-HU" sz="2000" dirty="0">
                <a:latin typeface="Segoe UI" panose="020B0502040204020203" pitchFamily="34" charset="0"/>
                <a:cs typeface="Segoe UI" panose="020B0502040204020203" pitchFamily="34" charset="0"/>
              </a:rPr>
              <a:t>, </a:t>
            </a:r>
            <a:r>
              <a:rPr lang="hu-HU" sz="2000" b="1" dirty="0" err="1">
                <a:latin typeface="Segoe UI" panose="020B0502040204020203" pitchFamily="34" charset="0"/>
                <a:cs typeface="Segoe UI" panose="020B0502040204020203" pitchFamily="34" charset="0"/>
              </a:rPr>
              <a:t>noch</a:t>
            </a:r>
            <a:r>
              <a:rPr lang="hu-HU" sz="2000" b="1" dirty="0">
                <a:latin typeface="Segoe UI" panose="020B0502040204020203" pitchFamily="34" charset="0"/>
                <a:cs typeface="Segoe UI" panose="020B0502040204020203" pitchFamily="34" charset="0"/>
              </a:rPr>
              <a:t> N-Cadherin</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sondern</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verlieren</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ihr</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epitheliales</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Phänotyp</a:t>
            </a:r>
            <a:r>
              <a:rPr lang="hu-HU" sz="2000" dirty="0">
                <a:latin typeface="Segoe UI" panose="020B0502040204020203" pitchFamily="34" charset="0"/>
                <a:cs typeface="Segoe UI" panose="020B0502040204020203" pitchFamily="34" charset="0"/>
              </a:rPr>
              <a:t>, und </a:t>
            </a:r>
            <a:r>
              <a:rPr lang="hu-HU" sz="2000" dirty="0" err="1">
                <a:latin typeface="Segoe UI" panose="020B0502040204020203" pitchFamily="34" charset="0"/>
                <a:cs typeface="Segoe UI" panose="020B0502040204020203" pitchFamily="34" charset="0"/>
              </a:rPr>
              <a:t>werden</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migratorische</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mesenchym-ähnliche</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Zellen</a:t>
            </a:r>
            <a:r>
              <a:rPr lang="hu-HU" sz="2000" dirty="0">
                <a:latin typeface="Segoe UI" panose="020B0502040204020203" pitchFamily="34" charset="0"/>
                <a:cs typeface="Segoe UI" panose="020B0502040204020203" pitchFamily="34" charset="0"/>
              </a:rPr>
              <a:t>!</a:t>
            </a:r>
            <a:endParaRPr lang="hu-HU" sz="3200" dirty="0">
              <a:latin typeface="Segoe UI" panose="020B0502040204020203" pitchFamily="34" charset="0"/>
              <a:cs typeface="Segoe UI" panose="020B0502040204020203" pitchFamily="34" charset="0"/>
            </a:endParaRPr>
          </a:p>
        </p:txBody>
      </p:sp>
      <p:sp>
        <p:nvSpPr>
          <p:cNvPr id="2" name="Ellipszis 1"/>
          <p:cNvSpPr/>
          <p:nvPr/>
        </p:nvSpPr>
        <p:spPr>
          <a:xfrm>
            <a:off x="1252128" y="3207901"/>
            <a:ext cx="50405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Ív 2"/>
          <p:cNvSpPr/>
          <p:nvPr/>
        </p:nvSpPr>
        <p:spPr>
          <a:xfrm>
            <a:off x="468312" y="3207900"/>
            <a:ext cx="5759871" cy="834887"/>
          </a:xfrm>
          <a:prstGeom prst="arc">
            <a:avLst>
              <a:gd name="adj1" fmla="val 11568603"/>
              <a:gd name="adj2" fmla="val 0"/>
            </a:avLst>
          </a:prstGeom>
          <a:ln w="38100">
            <a:solidFill>
              <a:srgbClr val="FF000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307520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 y="552450"/>
            <a:ext cx="7734300" cy="5753100"/>
          </a:xfrm>
          <a:prstGeom prst="rect">
            <a:avLst/>
          </a:prstGeom>
        </p:spPr>
      </p:pic>
    </p:spTree>
    <p:extLst>
      <p:ext uri="{BB962C8B-B14F-4D97-AF65-F5344CB8AC3E}">
        <p14:creationId xmlns:p14="http://schemas.microsoft.com/office/powerpoint/2010/main" val="4075362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cstate="print"/>
          <a:srcRect/>
          <a:stretch>
            <a:fillRect/>
          </a:stretch>
        </p:blipFill>
        <p:spPr bwMode="auto">
          <a:xfrm>
            <a:off x="755650" y="476250"/>
            <a:ext cx="7689850" cy="5040313"/>
          </a:xfrm>
          <a:prstGeom prst="rect">
            <a:avLst/>
          </a:prstGeom>
          <a:noFill/>
          <a:ln w="9525">
            <a:noFill/>
            <a:miter lim="800000"/>
            <a:headEnd/>
            <a:tailEnd/>
          </a:ln>
        </p:spPr>
      </p:pic>
      <p:sp>
        <p:nvSpPr>
          <p:cNvPr id="3" name="Szövegdoboz 2"/>
          <p:cNvSpPr txBox="1"/>
          <p:nvPr/>
        </p:nvSpPr>
        <p:spPr>
          <a:xfrm>
            <a:off x="251520" y="5733256"/>
            <a:ext cx="8640960" cy="369332"/>
          </a:xfrm>
          <a:prstGeom prst="rect">
            <a:avLst/>
          </a:prstGeom>
          <a:noFill/>
        </p:spPr>
        <p:txBody>
          <a:bodyPr wrap="square" rtlCol="0">
            <a:spAutoFit/>
          </a:bodyPr>
          <a:lstStyle/>
          <a:p>
            <a:r>
              <a:rPr lang="hu-HU" dirty="0"/>
              <a:t>Die </a:t>
            </a:r>
            <a:r>
              <a:rPr lang="hu-HU" dirty="0" err="1"/>
              <a:t>Ausschwärmung</a:t>
            </a:r>
            <a:r>
              <a:rPr lang="hu-HU" dirty="0"/>
              <a:t> der </a:t>
            </a:r>
            <a:r>
              <a:rPr lang="hu-HU" dirty="0" err="1"/>
              <a:t>Neuralleiste-Zellen</a:t>
            </a:r>
            <a:r>
              <a:rPr lang="hu-HU" dirty="0"/>
              <a:t> A. ET28. B. ET29.</a:t>
            </a:r>
            <a:endParaRPr lang="de-D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3" cstate="print"/>
          <a:srcRect/>
          <a:stretch>
            <a:fillRect/>
          </a:stretch>
        </p:blipFill>
        <p:spPr bwMode="auto">
          <a:xfrm>
            <a:off x="539552" y="0"/>
            <a:ext cx="8100392" cy="686901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1FF13"/>
          <p:cNvPicPr>
            <a:picLocks noChangeAspect="1" noChangeArrowheads="1"/>
          </p:cNvPicPr>
          <p:nvPr/>
        </p:nvPicPr>
        <p:blipFill>
          <a:blip r:embed="rId3" cstate="print"/>
          <a:srcRect/>
          <a:stretch>
            <a:fillRect/>
          </a:stretch>
        </p:blipFill>
        <p:spPr bwMode="auto">
          <a:xfrm>
            <a:off x="251520" y="0"/>
            <a:ext cx="8532440" cy="6847283"/>
          </a:xfrm>
          <a:prstGeom prst="rect">
            <a:avLst/>
          </a:prstGeom>
          <a:noFill/>
        </p:spPr>
      </p:pic>
      <p:sp>
        <p:nvSpPr>
          <p:cNvPr id="2" name="Szövegdoboz 1">
            <a:extLst>
              <a:ext uri="{FF2B5EF4-FFF2-40B4-BE49-F238E27FC236}">
                <a16:creationId xmlns:a16="http://schemas.microsoft.com/office/drawing/2014/main" id="{63687C2B-CE8B-4145-827B-9FA80A977368}"/>
              </a:ext>
            </a:extLst>
          </p:cNvPr>
          <p:cNvSpPr txBox="1"/>
          <p:nvPr/>
        </p:nvSpPr>
        <p:spPr>
          <a:xfrm>
            <a:off x="235184" y="4005064"/>
            <a:ext cx="1885256" cy="1200329"/>
          </a:xfrm>
          <a:prstGeom prst="rect">
            <a:avLst/>
          </a:prstGeom>
          <a:noFill/>
        </p:spPr>
        <p:txBody>
          <a:bodyPr wrap="square" rtlCol="0">
            <a:spAutoFit/>
          </a:bodyPr>
          <a:lstStyle/>
          <a:p>
            <a:r>
              <a:rPr lang="hu-HU" b="1" dirty="0" err="1">
                <a:highlight>
                  <a:srgbClr val="FFFF00"/>
                </a:highlight>
              </a:rPr>
              <a:t>Gastrulation</a:t>
            </a:r>
            <a:r>
              <a:rPr lang="hu-HU" b="1" dirty="0">
                <a:highlight>
                  <a:srgbClr val="FFFF00"/>
                </a:highlight>
              </a:rPr>
              <a:t> und </a:t>
            </a:r>
            <a:r>
              <a:rPr lang="hu-HU" b="1" dirty="0" err="1">
                <a:highlight>
                  <a:srgbClr val="FFFF00"/>
                </a:highlight>
              </a:rPr>
              <a:t>neurale</a:t>
            </a:r>
            <a:r>
              <a:rPr lang="hu-HU" b="1" dirty="0">
                <a:highlight>
                  <a:srgbClr val="FFFF00"/>
                </a:highlight>
              </a:rPr>
              <a:t> </a:t>
            </a:r>
            <a:r>
              <a:rPr lang="hu-HU" b="1" dirty="0" err="1">
                <a:highlight>
                  <a:srgbClr val="FFFF00"/>
                </a:highlight>
              </a:rPr>
              <a:t>Induktion</a:t>
            </a:r>
            <a:r>
              <a:rPr lang="hu-HU" b="1" dirty="0">
                <a:highlight>
                  <a:srgbClr val="FFFF00"/>
                </a:highlight>
              </a:rPr>
              <a:t> </a:t>
            </a:r>
            <a:r>
              <a:rPr lang="hu-HU" b="1" dirty="0" err="1">
                <a:highlight>
                  <a:srgbClr val="FFFF00"/>
                </a:highlight>
              </a:rPr>
              <a:t>im</a:t>
            </a:r>
            <a:r>
              <a:rPr lang="hu-HU" b="1" dirty="0">
                <a:highlight>
                  <a:srgbClr val="FFFF00"/>
                </a:highlight>
              </a:rPr>
              <a:t> </a:t>
            </a:r>
            <a:r>
              <a:rPr lang="hu-HU" b="1" dirty="0" err="1">
                <a:highlight>
                  <a:srgbClr val="FFFF00"/>
                </a:highlight>
              </a:rPr>
              <a:t>Froschembryo</a:t>
            </a:r>
            <a:endParaRPr lang="hu-HU" b="1" dirty="0">
              <a:highlight>
                <a:srgbClr val="FFFF00"/>
              </a:highlight>
            </a:endParaRPr>
          </a:p>
        </p:txBody>
      </p:sp>
    </p:spTree>
    <p:extLst>
      <p:ext uri="{BB962C8B-B14F-4D97-AF65-F5344CB8AC3E}">
        <p14:creationId xmlns:p14="http://schemas.microsoft.com/office/powerpoint/2010/main" val="2005458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1FF14"/>
          <p:cNvPicPr>
            <a:picLocks noChangeAspect="1" noChangeArrowheads="1"/>
          </p:cNvPicPr>
          <p:nvPr/>
        </p:nvPicPr>
        <p:blipFill>
          <a:blip r:embed="rId3" cstate="print"/>
          <a:srcRect/>
          <a:stretch>
            <a:fillRect/>
          </a:stretch>
        </p:blipFill>
        <p:spPr bwMode="auto">
          <a:xfrm>
            <a:off x="0" y="-1"/>
            <a:ext cx="4032448" cy="6858001"/>
          </a:xfrm>
          <a:prstGeom prst="rect">
            <a:avLst/>
          </a:prstGeom>
          <a:noFill/>
        </p:spPr>
      </p:pic>
      <p:sp>
        <p:nvSpPr>
          <p:cNvPr id="2" name="Szövegdoboz 1">
            <a:extLst>
              <a:ext uri="{FF2B5EF4-FFF2-40B4-BE49-F238E27FC236}">
                <a16:creationId xmlns:a16="http://schemas.microsoft.com/office/drawing/2014/main" id="{205424DF-FA6F-403A-8A52-F559D108F3E8}"/>
              </a:ext>
            </a:extLst>
          </p:cNvPr>
          <p:cNvSpPr txBox="1"/>
          <p:nvPr/>
        </p:nvSpPr>
        <p:spPr>
          <a:xfrm>
            <a:off x="5364088" y="548680"/>
            <a:ext cx="2808312" cy="2585323"/>
          </a:xfrm>
          <a:prstGeom prst="rect">
            <a:avLst/>
          </a:prstGeom>
          <a:noFill/>
        </p:spPr>
        <p:txBody>
          <a:bodyPr wrap="square" rtlCol="0">
            <a:spAutoFit/>
          </a:bodyPr>
          <a:lstStyle/>
          <a:p>
            <a:r>
              <a:rPr lang="hu-HU" dirty="0" err="1">
                <a:latin typeface="Calibri" panose="020F0502020204030204" pitchFamily="34" charset="0"/>
                <a:cs typeface="Calibri" panose="020F0502020204030204" pitchFamily="34" charset="0"/>
              </a:rPr>
              <a:t>Dorsale</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Blastoporenlippe</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ist</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Analog</a:t>
            </a:r>
            <a:r>
              <a:rPr lang="hu-HU" dirty="0">
                <a:latin typeface="Calibri" panose="020F0502020204030204" pitchFamily="34" charset="0"/>
                <a:cs typeface="Calibri" panose="020F0502020204030204" pitchFamily="34" charset="0"/>
              </a:rPr>
              <a:t> mit </a:t>
            </a:r>
            <a:r>
              <a:rPr lang="hu-HU" dirty="0" err="1">
                <a:latin typeface="Calibri" panose="020F0502020204030204" pitchFamily="34" charset="0"/>
                <a:cs typeface="Calibri" panose="020F0502020204030204" pitchFamily="34" charset="0"/>
              </a:rPr>
              <a:t>Primitivknoten</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sie</a:t>
            </a:r>
            <a:r>
              <a:rPr lang="hu-HU"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repräsentieren</a:t>
            </a:r>
            <a:r>
              <a:rPr lang="hu-HU" dirty="0">
                <a:latin typeface="Calibri" panose="020F0502020204030204" pitchFamily="34" charset="0"/>
                <a:cs typeface="Calibri" panose="020F0502020204030204" pitchFamily="34" charset="0"/>
              </a:rPr>
              <a:t> den </a:t>
            </a:r>
            <a:r>
              <a:rPr lang="hu-HU" dirty="0" err="1">
                <a:latin typeface="Calibri" panose="020F0502020204030204" pitchFamily="34" charset="0"/>
                <a:cs typeface="Calibri" panose="020F0502020204030204" pitchFamily="34" charset="0"/>
              </a:rPr>
              <a:t>Organizer</a:t>
            </a:r>
            <a:endParaRPr lang="hu-HU" dirty="0">
              <a:latin typeface="Calibri" panose="020F0502020204030204" pitchFamily="34" charset="0"/>
              <a:cs typeface="Calibri" panose="020F0502020204030204" pitchFamily="34" charset="0"/>
            </a:endParaRPr>
          </a:p>
          <a:p>
            <a:endParaRPr lang="hu-HU" dirty="0">
              <a:latin typeface="Calibri" panose="020F0502020204030204" pitchFamily="34" charset="0"/>
              <a:cs typeface="Calibri" panose="020F0502020204030204" pitchFamily="34" charset="0"/>
            </a:endParaRPr>
          </a:p>
          <a:p>
            <a:r>
              <a:rPr lang="hu-HU" b="1" dirty="0" err="1">
                <a:latin typeface="Calibri" panose="020F0502020204030204" pitchFamily="34" charset="0"/>
                <a:cs typeface="Calibri" panose="020F0502020204030204" pitchFamily="34" charset="0"/>
              </a:rPr>
              <a:t>Speman</a:t>
            </a:r>
            <a:r>
              <a:rPr lang="hu-HU" b="1" dirty="0">
                <a:latin typeface="Calibri" panose="020F0502020204030204" pitchFamily="34" charset="0"/>
                <a:cs typeface="Calibri" panose="020F0502020204030204" pitchFamily="34" charset="0"/>
              </a:rPr>
              <a:t> und </a:t>
            </a:r>
            <a:r>
              <a:rPr lang="hu-HU" b="1" dirty="0" err="1">
                <a:latin typeface="Calibri" panose="020F0502020204030204" pitchFamily="34" charset="0"/>
                <a:cs typeface="Calibri" panose="020F0502020204030204" pitchFamily="34" charset="0"/>
              </a:rPr>
              <a:t>Mangold</a:t>
            </a:r>
            <a:r>
              <a:rPr lang="hu-HU" b="1" dirty="0">
                <a:latin typeface="Calibri" panose="020F0502020204030204" pitchFamily="34" charset="0"/>
                <a:cs typeface="Calibri" panose="020F0502020204030204" pitchFamily="34" charset="0"/>
              </a:rPr>
              <a:t> (</a:t>
            </a:r>
            <a:r>
              <a:rPr lang="hu-HU" b="1" dirty="0" err="1">
                <a:latin typeface="Calibri" panose="020F0502020204030204" pitchFamily="34" charset="0"/>
                <a:cs typeface="Calibri" panose="020F0502020204030204" pitchFamily="34" charset="0"/>
              </a:rPr>
              <a:t>Freiburg</a:t>
            </a:r>
            <a:r>
              <a:rPr lang="hu-HU" b="1" dirty="0">
                <a:latin typeface="Calibri" panose="020F0502020204030204" pitchFamily="34" charset="0"/>
                <a:cs typeface="Calibri" panose="020F0502020204030204" pitchFamily="34" charset="0"/>
              </a:rPr>
              <a:t>): </a:t>
            </a:r>
            <a:r>
              <a:rPr lang="hu-HU" b="1" dirty="0" err="1">
                <a:latin typeface="Calibri" panose="020F0502020204030204" pitchFamily="34" charset="0"/>
                <a:cs typeface="Calibri" panose="020F0502020204030204" pitchFamily="34" charset="0"/>
              </a:rPr>
              <a:t>Versuche</a:t>
            </a:r>
            <a:r>
              <a:rPr lang="hu-HU" b="1" dirty="0">
                <a:latin typeface="Calibri" panose="020F0502020204030204" pitchFamily="34" charset="0"/>
                <a:cs typeface="Calibri" panose="020F0502020204030204" pitchFamily="34" charset="0"/>
              </a:rPr>
              <a:t> mit </a:t>
            </a:r>
            <a:r>
              <a:rPr lang="hu-HU" b="1" dirty="0" err="1">
                <a:latin typeface="Calibri" panose="020F0502020204030204" pitchFamily="34" charset="0"/>
                <a:cs typeface="Calibri" panose="020F0502020204030204" pitchFamily="34" charset="0"/>
              </a:rPr>
              <a:t>Embryos</a:t>
            </a:r>
            <a:r>
              <a:rPr lang="hu-HU" b="1" dirty="0">
                <a:latin typeface="Calibri" panose="020F0502020204030204" pitchFamily="34" charset="0"/>
                <a:cs typeface="Calibri" panose="020F0502020204030204" pitchFamily="34" charset="0"/>
              </a:rPr>
              <a:t> von </a:t>
            </a:r>
            <a:r>
              <a:rPr lang="hu-HU" b="1" dirty="0" err="1">
                <a:latin typeface="Calibri" panose="020F0502020204030204" pitchFamily="34" charset="0"/>
                <a:cs typeface="Calibri" panose="020F0502020204030204" pitchFamily="34" charset="0"/>
              </a:rPr>
              <a:t>Schwarzwald-Molchen</a:t>
            </a:r>
            <a:endParaRPr lang="hu-HU" b="1" dirty="0">
              <a:latin typeface="Calibri" panose="020F0502020204030204" pitchFamily="34" charset="0"/>
              <a:cs typeface="Calibri" panose="020F0502020204030204" pitchFamily="34" charset="0"/>
            </a:endParaRPr>
          </a:p>
        </p:txBody>
      </p:sp>
      <p:pic>
        <p:nvPicPr>
          <p:cNvPr id="5" name="Kép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448" y="3516601"/>
            <a:ext cx="5107320" cy="3341399"/>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570" y="6405596"/>
            <a:ext cx="1813198" cy="445156"/>
          </a:xfrm>
          <a:prstGeom prst="rect">
            <a:avLst/>
          </a:prstGeom>
        </p:spPr>
      </p:pic>
    </p:spTree>
    <p:extLst>
      <p:ext uri="{BB962C8B-B14F-4D97-AF65-F5344CB8AC3E}">
        <p14:creationId xmlns:p14="http://schemas.microsoft.com/office/powerpoint/2010/main" val="715950717"/>
      </p:ext>
    </p:extLst>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1942</TotalTime>
  <Words>2276</Words>
  <Application>Microsoft Office PowerPoint</Application>
  <PresentationFormat>Diavetítés a képernyőre (4:3 oldalarány)</PresentationFormat>
  <Paragraphs>239</Paragraphs>
  <Slides>63</Slides>
  <Notes>30</Notes>
  <HiddenSlides>0</HiddenSlides>
  <MMClips>3</MMClips>
  <ScaleCrop>false</ScaleCrop>
  <HeadingPairs>
    <vt:vector size="6" baseType="variant">
      <vt:variant>
        <vt:lpstr>Használt betűtípusok</vt:lpstr>
      </vt:variant>
      <vt:variant>
        <vt:i4>8</vt:i4>
      </vt:variant>
      <vt:variant>
        <vt:lpstr>Téma</vt:lpstr>
      </vt:variant>
      <vt:variant>
        <vt:i4>1</vt:i4>
      </vt:variant>
      <vt:variant>
        <vt:lpstr>Diacímek</vt:lpstr>
      </vt:variant>
      <vt:variant>
        <vt:i4>63</vt:i4>
      </vt:variant>
    </vt:vector>
  </HeadingPairs>
  <TitlesOfParts>
    <vt:vector size="72" baseType="lpstr">
      <vt:lpstr>Arial</vt:lpstr>
      <vt:lpstr>Calibri</vt:lpstr>
      <vt:lpstr>Lucida Sans Unicode</vt:lpstr>
      <vt:lpstr>MS Reference Sans Serif</vt:lpstr>
      <vt:lpstr>Segoe UI</vt:lpstr>
      <vt:lpstr>Symbol</vt:lpstr>
      <vt:lpstr>Times New Roman</vt:lpstr>
      <vt:lpstr>Trebuchet MS</vt:lpstr>
      <vt:lpstr>Alapértelmezett terv</vt:lpstr>
      <vt:lpstr>Entstehung und Differenzierung des Neuralrohres. </vt:lpstr>
      <vt:lpstr>Frühe Entwicklung des ZNS</vt:lpstr>
      <vt:lpstr>1. Neurale Induktion</vt:lpstr>
      <vt:lpstr>Neurale Induktion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Neurale Induktoren</vt:lpstr>
      <vt:lpstr>PowerPoint-bemutató</vt:lpstr>
      <vt:lpstr>PowerPoint-bemutató</vt:lpstr>
      <vt:lpstr>PowerPoint-bemutató</vt:lpstr>
      <vt:lpstr>Neurale Induktion: Ausschaltung der BMP-4 </vt:lpstr>
      <vt:lpstr>PowerPoint-bemutató</vt:lpstr>
      <vt:lpstr>PowerPoint-bemutató</vt:lpstr>
      <vt:lpstr>PowerPoint-bemutató</vt:lpstr>
      <vt:lpstr>PowerPoint-bemutató</vt:lpstr>
      <vt:lpstr>2. Entstehung des Neuralrohres 2.1. Ablauf der Neurulation</vt:lpstr>
      <vt:lpstr>Phasen der Neurulation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2.2. Verschluß des Neuralrohres</vt:lpstr>
      <vt:lpstr>PowerPoint-bemutató</vt:lpstr>
      <vt:lpstr>PowerPoint-bemutató</vt:lpstr>
      <vt:lpstr>PowerPoint-bemutató</vt:lpstr>
      <vt:lpstr>PowerPoint-bemutató</vt:lpstr>
      <vt:lpstr>PowerPoint-bemutató</vt:lpstr>
      <vt:lpstr>2.3. Sekundäre Neurulation</vt:lpstr>
      <vt:lpstr>Sekundäre Neurulation</vt:lpstr>
      <vt:lpstr>PowerPoint-bemutató</vt:lpstr>
      <vt:lpstr>PowerPoint-bemutató</vt:lpstr>
      <vt:lpstr>PowerPoint-bemutató</vt:lpstr>
      <vt:lpstr>Neurale Strukturen aus Ektoderm</vt:lpstr>
      <vt:lpstr>PowerPoint-bemutató</vt:lpstr>
      <vt:lpstr>PowerPoint-bemutató</vt:lpstr>
      <vt:lpstr>PowerPoint-bemutató</vt:lpstr>
      <vt:lpstr>PowerPoint-bemutató</vt:lpstr>
      <vt:lpstr>PowerPoint-bemutató</vt:lpstr>
      <vt:lpstr>PowerPoint-bemutató</vt:lpstr>
    </vt:vector>
  </TitlesOfParts>
  <Company>Humánmorfológiai Intézet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 reticularis</dc:title>
  <dc:creator>Magyar</dc:creator>
  <cp:lastModifiedBy>M</cp:lastModifiedBy>
  <cp:revision>120</cp:revision>
  <dcterms:created xsi:type="dcterms:W3CDTF">2003-04-01T15:32:52Z</dcterms:created>
  <dcterms:modified xsi:type="dcterms:W3CDTF">2017-11-14T20:37:53Z</dcterms:modified>
</cp:coreProperties>
</file>