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61" r:id="rId3"/>
    <p:sldId id="262" r:id="rId4"/>
  </p:sldIdLst>
  <p:sldSz cx="18284825" cy="10287000"/>
  <p:notesSz cx="6858000" cy="9144000"/>
  <p:defaultTextStyle>
    <a:defPPr>
      <a:defRPr lang="en-US"/>
    </a:defPPr>
    <a:lvl1pPr marL="0" algn="l" defTabSz="1371417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709" algn="l" defTabSz="1371417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417" algn="l" defTabSz="1371417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126" algn="l" defTabSz="1371417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2834" algn="l" defTabSz="1371417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8543" algn="l" defTabSz="1371417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251" algn="l" defTabSz="1371417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799960" algn="l" defTabSz="1371417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5668" algn="l" defTabSz="1371417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473" userDrawn="1">
          <p15:clr>
            <a:srgbClr val="A4A3A4"/>
          </p15:clr>
        </p15:guide>
        <p15:guide id="3" orient="horz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62"/>
    <a:srgbClr val="3D4584"/>
    <a:srgbClr val="242F62"/>
    <a:srgbClr val="16254C"/>
    <a:srgbClr val="B3A1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990" autoAdjust="0"/>
  </p:normalViewPr>
  <p:slideViewPr>
    <p:cSldViewPr snapToGrid="0">
      <p:cViewPr>
        <p:scale>
          <a:sx n="48" d="100"/>
          <a:sy n="48" d="100"/>
        </p:scale>
        <p:origin x="404" y="-360"/>
      </p:cViewPr>
      <p:guideLst>
        <p:guide pos="1473"/>
        <p:guide orient="horz"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33ADA-009C-453C-B63A-74439903B57F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294F8-E273-4CBC-9CF1-1F9CE014359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6904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294F8-E273-4CBC-9CF1-1F9CE0143599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7247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FFA66-F2F8-82E3-AAC8-D88D5462E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B5415066-F5F5-EC03-5984-3CDC92D51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854E497E-6458-A5F3-FD41-457BD2EA8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D73CE5B-4CBC-8456-2361-D6857FA3C2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294F8-E273-4CBC-9CF1-1F9CE0143599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4148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603" y="1683545"/>
            <a:ext cx="13713619" cy="3581400"/>
          </a:xfrm>
        </p:spPr>
        <p:txBody>
          <a:bodyPr anchor="b"/>
          <a:lstStyle>
            <a:lvl1pPr algn="ctr">
              <a:defRPr sz="8998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5603" y="5403057"/>
            <a:ext cx="13713619" cy="2483643"/>
          </a:xfrm>
        </p:spPr>
        <p:txBody>
          <a:bodyPr/>
          <a:lstStyle>
            <a:lvl1pPr marL="0" indent="0" algn="ctr">
              <a:buNone/>
              <a:defRPr sz="3599"/>
            </a:lvl1pPr>
            <a:lvl2pPr marL="685663" indent="0" algn="ctr">
              <a:buNone/>
              <a:defRPr sz="2999"/>
            </a:lvl2pPr>
            <a:lvl3pPr marL="1371326" indent="0" algn="ctr">
              <a:buNone/>
              <a:defRPr sz="2699"/>
            </a:lvl3pPr>
            <a:lvl4pPr marL="2056989" indent="0" algn="ctr">
              <a:buNone/>
              <a:defRPr sz="2400"/>
            </a:lvl4pPr>
            <a:lvl5pPr marL="2742651" indent="0" algn="ctr">
              <a:buNone/>
              <a:defRPr sz="2400"/>
            </a:lvl5pPr>
            <a:lvl6pPr marL="3428314" indent="0" algn="ctr">
              <a:buNone/>
              <a:defRPr sz="2400"/>
            </a:lvl6pPr>
            <a:lvl7pPr marL="4113977" indent="0" algn="ctr">
              <a:buNone/>
              <a:defRPr sz="2400"/>
            </a:lvl7pPr>
            <a:lvl8pPr marL="4799640" indent="0" algn="ctr">
              <a:buNone/>
              <a:defRPr sz="2400"/>
            </a:lvl8pPr>
            <a:lvl9pPr marL="5485303" indent="0" algn="ctr">
              <a:buNone/>
              <a:defRPr sz="24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40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72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5078" y="547688"/>
            <a:ext cx="3942665" cy="8717757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082" y="547688"/>
            <a:ext cx="11599436" cy="871775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53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42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558" y="2564608"/>
            <a:ext cx="15770662" cy="4279106"/>
          </a:xfrm>
        </p:spPr>
        <p:txBody>
          <a:bodyPr anchor="b"/>
          <a:lstStyle>
            <a:lvl1pPr>
              <a:defRPr sz="8998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558" y="6884195"/>
            <a:ext cx="15770662" cy="2250281"/>
          </a:xfrm>
        </p:spPr>
        <p:txBody>
          <a:bodyPr/>
          <a:lstStyle>
            <a:lvl1pPr marL="0" indent="0">
              <a:buNone/>
              <a:defRPr sz="3599">
                <a:solidFill>
                  <a:schemeClr val="tx1">
                    <a:tint val="75000"/>
                  </a:schemeClr>
                </a:solidFill>
              </a:defRPr>
            </a:lvl1pPr>
            <a:lvl2pPr marL="685663" indent="0">
              <a:buNone/>
              <a:defRPr sz="2999">
                <a:solidFill>
                  <a:schemeClr val="tx1">
                    <a:tint val="75000"/>
                  </a:schemeClr>
                </a:solidFill>
              </a:defRPr>
            </a:lvl2pPr>
            <a:lvl3pPr marL="1371326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3pPr>
            <a:lvl4pPr marL="205698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265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831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397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799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530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80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082" y="2738438"/>
            <a:ext cx="7771051" cy="652700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6692" y="2738438"/>
            <a:ext cx="7771051" cy="652700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220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463" y="547688"/>
            <a:ext cx="15770662" cy="1988345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464" y="2521745"/>
            <a:ext cx="7735337" cy="1235868"/>
          </a:xfrm>
        </p:spPr>
        <p:txBody>
          <a:bodyPr anchor="b"/>
          <a:lstStyle>
            <a:lvl1pPr marL="0" indent="0">
              <a:buNone/>
              <a:defRPr sz="3599" b="1"/>
            </a:lvl1pPr>
            <a:lvl2pPr marL="685663" indent="0">
              <a:buNone/>
              <a:defRPr sz="2999" b="1"/>
            </a:lvl2pPr>
            <a:lvl3pPr marL="1371326" indent="0">
              <a:buNone/>
              <a:defRPr sz="2699" b="1"/>
            </a:lvl3pPr>
            <a:lvl4pPr marL="2056989" indent="0">
              <a:buNone/>
              <a:defRPr sz="2400" b="1"/>
            </a:lvl4pPr>
            <a:lvl5pPr marL="2742651" indent="0">
              <a:buNone/>
              <a:defRPr sz="2400" b="1"/>
            </a:lvl5pPr>
            <a:lvl6pPr marL="3428314" indent="0">
              <a:buNone/>
              <a:defRPr sz="2400" b="1"/>
            </a:lvl6pPr>
            <a:lvl7pPr marL="4113977" indent="0">
              <a:buNone/>
              <a:defRPr sz="2400" b="1"/>
            </a:lvl7pPr>
            <a:lvl8pPr marL="4799640" indent="0">
              <a:buNone/>
              <a:defRPr sz="2400" b="1"/>
            </a:lvl8pPr>
            <a:lvl9pPr marL="5485303" indent="0">
              <a:buNone/>
              <a:defRPr sz="24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464" y="3757613"/>
            <a:ext cx="7735337" cy="55268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6693" y="2521745"/>
            <a:ext cx="7773432" cy="1235868"/>
          </a:xfrm>
        </p:spPr>
        <p:txBody>
          <a:bodyPr anchor="b"/>
          <a:lstStyle>
            <a:lvl1pPr marL="0" indent="0">
              <a:buNone/>
              <a:defRPr sz="3599" b="1"/>
            </a:lvl1pPr>
            <a:lvl2pPr marL="685663" indent="0">
              <a:buNone/>
              <a:defRPr sz="2999" b="1"/>
            </a:lvl2pPr>
            <a:lvl3pPr marL="1371326" indent="0">
              <a:buNone/>
              <a:defRPr sz="2699" b="1"/>
            </a:lvl3pPr>
            <a:lvl4pPr marL="2056989" indent="0">
              <a:buNone/>
              <a:defRPr sz="2400" b="1"/>
            </a:lvl4pPr>
            <a:lvl5pPr marL="2742651" indent="0">
              <a:buNone/>
              <a:defRPr sz="2400" b="1"/>
            </a:lvl5pPr>
            <a:lvl6pPr marL="3428314" indent="0">
              <a:buNone/>
              <a:defRPr sz="2400" b="1"/>
            </a:lvl6pPr>
            <a:lvl7pPr marL="4113977" indent="0">
              <a:buNone/>
              <a:defRPr sz="2400" b="1"/>
            </a:lvl7pPr>
            <a:lvl8pPr marL="4799640" indent="0">
              <a:buNone/>
              <a:defRPr sz="2400" b="1"/>
            </a:lvl8pPr>
            <a:lvl9pPr marL="5485303" indent="0">
              <a:buNone/>
              <a:defRPr sz="24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6693" y="3757613"/>
            <a:ext cx="7773432" cy="55268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96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114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24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464" y="685800"/>
            <a:ext cx="5897331" cy="2400300"/>
          </a:xfrm>
        </p:spPr>
        <p:txBody>
          <a:bodyPr anchor="b"/>
          <a:lstStyle>
            <a:lvl1pPr>
              <a:defRPr sz="479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3432" y="1481138"/>
            <a:ext cx="9256693" cy="7310438"/>
          </a:xfrm>
        </p:spPr>
        <p:txBody>
          <a:bodyPr/>
          <a:lstStyle>
            <a:lvl1pPr>
              <a:defRPr sz="4799"/>
            </a:lvl1pPr>
            <a:lvl2pPr>
              <a:defRPr sz="4199"/>
            </a:lvl2pPr>
            <a:lvl3pPr>
              <a:defRPr sz="3599"/>
            </a:lvl3pPr>
            <a:lvl4pPr>
              <a:defRPr sz="2999"/>
            </a:lvl4pPr>
            <a:lvl5pPr>
              <a:defRPr sz="2999"/>
            </a:lvl5pPr>
            <a:lvl6pPr>
              <a:defRPr sz="2999"/>
            </a:lvl6pPr>
            <a:lvl7pPr>
              <a:defRPr sz="2999"/>
            </a:lvl7pPr>
            <a:lvl8pPr>
              <a:defRPr sz="2999"/>
            </a:lvl8pPr>
            <a:lvl9pPr>
              <a:defRPr sz="2999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464" y="3086100"/>
            <a:ext cx="5897331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663" indent="0">
              <a:buNone/>
              <a:defRPr sz="2100"/>
            </a:lvl2pPr>
            <a:lvl3pPr marL="1371326" indent="0">
              <a:buNone/>
              <a:defRPr sz="1800"/>
            </a:lvl3pPr>
            <a:lvl4pPr marL="2056989" indent="0">
              <a:buNone/>
              <a:defRPr sz="1500"/>
            </a:lvl4pPr>
            <a:lvl5pPr marL="2742651" indent="0">
              <a:buNone/>
              <a:defRPr sz="1500"/>
            </a:lvl5pPr>
            <a:lvl6pPr marL="3428314" indent="0">
              <a:buNone/>
              <a:defRPr sz="1500"/>
            </a:lvl6pPr>
            <a:lvl7pPr marL="4113977" indent="0">
              <a:buNone/>
              <a:defRPr sz="1500"/>
            </a:lvl7pPr>
            <a:lvl8pPr marL="4799640" indent="0">
              <a:buNone/>
              <a:defRPr sz="1500"/>
            </a:lvl8pPr>
            <a:lvl9pPr marL="5485303" indent="0">
              <a:buNone/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3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464" y="685800"/>
            <a:ext cx="5897331" cy="2400300"/>
          </a:xfrm>
        </p:spPr>
        <p:txBody>
          <a:bodyPr anchor="b"/>
          <a:lstStyle>
            <a:lvl1pPr>
              <a:defRPr sz="479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3432" y="1481138"/>
            <a:ext cx="9256693" cy="7310438"/>
          </a:xfrm>
        </p:spPr>
        <p:txBody>
          <a:bodyPr anchor="t"/>
          <a:lstStyle>
            <a:lvl1pPr marL="0" indent="0">
              <a:buNone/>
              <a:defRPr sz="4799"/>
            </a:lvl1pPr>
            <a:lvl2pPr marL="685663" indent="0">
              <a:buNone/>
              <a:defRPr sz="4199"/>
            </a:lvl2pPr>
            <a:lvl3pPr marL="1371326" indent="0">
              <a:buNone/>
              <a:defRPr sz="3599"/>
            </a:lvl3pPr>
            <a:lvl4pPr marL="2056989" indent="0">
              <a:buNone/>
              <a:defRPr sz="2999"/>
            </a:lvl4pPr>
            <a:lvl5pPr marL="2742651" indent="0">
              <a:buNone/>
              <a:defRPr sz="2999"/>
            </a:lvl5pPr>
            <a:lvl6pPr marL="3428314" indent="0">
              <a:buNone/>
              <a:defRPr sz="2999"/>
            </a:lvl6pPr>
            <a:lvl7pPr marL="4113977" indent="0">
              <a:buNone/>
              <a:defRPr sz="2999"/>
            </a:lvl7pPr>
            <a:lvl8pPr marL="4799640" indent="0">
              <a:buNone/>
              <a:defRPr sz="2999"/>
            </a:lvl8pPr>
            <a:lvl9pPr marL="5485303" indent="0">
              <a:buNone/>
              <a:defRPr sz="2999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464" y="3086100"/>
            <a:ext cx="5897331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663" indent="0">
              <a:buNone/>
              <a:defRPr sz="2100"/>
            </a:lvl2pPr>
            <a:lvl3pPr marL="1371326" indent="0">
              <a:buNone/>
              <a:defRPr sz="1800"/>
            </a:lvl3pPr>
            <a:lvl4pPr marL="2056989" indent="0">
              <a:buNone/>
              <a:defRPr sz="1500"/>
            </a:lvl4pPr>
            <a:lvl5pPr marL="2742651" indent="0">
              <a:buNone/>
              <a:defRPr sz="1500"/>
            </a:lvl5pPr>
            <a:lvl6pPr marL="3428314" indent="0">
              <a:buNone/>
              <a:defRPr sz="1500"/>
            </a:lvl6pPr>
            <a:lvl7pPr marL="4113977" indent="0">
              <a:buNone/>
              <a:defRPr sz="1500"/>
            </a:lvl7pPr>
            <a:lvl8pPr marL="4799640" indent="0">
              <a:buNone/>
              <a:defRPr sz="1500"/>
            </a:lvl8pPr>
            <a:lvl9pPr marL="5485303" indent="0">
              <a:buNone/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39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082" y="547688"/>
            <a:ext cx="15770662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082" y="2738438"/>
            <a:ext cx="15770662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082" y="9534526"/>
            <a:ext cx="411408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0B845-125D-4A15-B011-B8CFACA372D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6849" y="9534526"/>
            <a:ext cx="617112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3657" y="9534526"/>
            <a:ext cx="411408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34894-5E5C-4856-9824-D00DFCB71FC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églalap 6"/>
          <p:cNvSpPr/>
          <p:nvPr userDrawn="1"/>
        </p:nvSpPr>
        <p:spPr>
          <a:xfrm>
            <a:off x="0" y="0"/>
            <a:ext cx="18284825" cy="10287000"/>
          </a:xfrm>
          <a:prstGeom prst="rect">
            <a:avLst/>
          </a:prstGeom>
          <a:solidFill>
            <a:srgbClr val="242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8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326" rtl="0" eaLnBrk="1" latinLnBrk="0" hangingPunct="1">
        <a:lnSpc>
          <a:spcPct val="90000"/>
        </a:lnSpc>
        <a:spcBef>
          <a:spcPct val="0"/>
        </a:spcBef>
        <a:buNone/>
        <a:defRPr sz="6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1" indent="-342831" algn="l" defTabSz="1371326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199" kern="1200">
          <a:solidFill>
            <a:schemeClr val="tx1"/>
          </a:solidFill>
          <a:latin typeface="+mn-lt"/>
          <a:ea typeface="+mn-ea"/>
          <a:cs typeface="+mn-cs"/>
        </a:defRPr>
      </a:lvl1pPr>
      <a:lvl2pPr marL="1028494" indent="-342831" algn="l" defTabSz="137132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714157" indent="-342831" algn="l" defTabSz="137132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999" kern="1200">
          <a:solidFill>
            <a:schemeClr val="tx1"/>
          </a:solidFill>
          <a:latin typeface="+mn-lt"/>
          <a:ea typeface="+mn-ea"/>
          <a:cs typeface="+mn-cs"/>
        </a:defRPr>
      </a:lvl3pPr>
      <a:lvl4pPr marL="2399820" indent="-342831" algn="l" defTabSz="137132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3085483" indent="-342831" algn="l" defTabSz="137132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771146" indent="-342831" algn="l" defTabSz="137132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4456808" indent="-342831" algn="l" defTabSz="137132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5142471" indent="-342831" algn="l" defTabSz="137132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828134" indent="-342831" algn="l" defTabSz="137132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326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1pPr>
      <a:lvl2pPr marL="685663" algn="l" defTabSz="1371326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2pPr>
      <a:lvl3pPr marL="1371326" algn="l" defTabSz="1371326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3pPr>
      <a:lvl4pPr marL="2056989" algn="l" defTabSz="1371326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651" algn="l" defTabSz="1371326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428314" algn="l" defTabSz="1371326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4113977" algn="l" defTabSz="1371326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799640" algn="l" defTabSz="1371326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485303" algn="l" defTabSz="1371326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églalap 52"/>
          <p:cNvSpPr/>
          <p:nvPr/>
        </p:nvSpPr>
        <p:spPr>
          <a:xfrm>
            <a:off x="9453453" y="7788652"/>
            <a:ext cx="8595332" cy="1374625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50" name="Téglalap 49"/>
          <p:cNvSpPr/>
          <p:nvPr/>
        </p:nvSpPr>
        <p:spPr>
          <a:xfrm>
            <a:off x="7285" y="0"/>
            <a:ext cx="18277540" cy="1165311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églalap 48"/>
          <p:cNvSpPr/>
          <p:nvPr/>
        </p:nvSpPr>
        <p:spPr>
          <a:xfrm>
            <a:off x="9462322" y="9220685"/>
            <a:ext cx="8586464" cy="938812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47" name="Téglalap 46"/>
          <p:cNvSpPr/>
          <p:nvPr/>
        </p:nvSpPr>
        <p:spPr>
          <a:xfrm>
            <a:off x="9438825" y="6342460"/>
            <a:ext cx="8595332" cy="1361015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45" name="Téglalap 44"/>
          <p:cNvSpPr/>
          <p:nvPr/>
        </p:nvSpPr>
        <p:spPr>
          <a:xfrm>
            <a:off x="9475756" y="4863375"/>
            <a:ext cx="8590938" cy="1402258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3A16E"/>
              </a:solidFill>
            </a:endParaRPr>
          </a:p>
        </p:txBody>
      </p:sp>
      <p:sp>
        <p:nvSpPr>
          <p:cNvPr id="44" name="Téglalap 43"/>
          <p:cNvSpPr/>
          <p:nvPr/>
        </p:nvSpPr>
        <p:spPr>
          <a:xfrm>
            <a:off x="266094" y="2872299"/>
            <a:ext cx="8625540" cy="984783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43" name="Téglalap 42"/>
          <p:cNvSpPr/>
          <p:nvPr/>
        </p:nvSpPr>
        <p:spPr>
          <a:xfrm>
            <a:off x="267228" y="3968085"/>
            <a:ext cx="8615034" cy="713178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34" name="Téglalap 33"/>
          <p:cNvSpPr/>
          <p:nvPr/>
        </p:nvSpPr>
        <p:spPr>
          <a:xfrm>
            <a:off x="270400" y="4859013"/>
            <a:ext cx="8628636" cy="1376812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3A16E"/>
              </a:solidFill>
            </a:endParaRPr>
          </a:p>
        </p:txBody>
      </p:sp>
      <p:sp>
        <p:nvSpPr>
          <p:cNvPr id="31" name="Téglalap 30"/>
          <p:cNvSpPr/>
          <p:nvPr/>
        </p:nvSpPr>
        <p:spPr>
          <a:xfrm>
            <a:off x="268965" y="2134113"/>
            <a:ext cx="8606351" cy="519657"/>
          </a:xfrm>
          <a:prstGeom prst="rect">
            <a:avLst/>
          </a:prstGeom>
          <a:solidFill>
            <a:srgbClr val="B3A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3A16E"/>
              </a:solidFill>
            </a:endParaRPr>
          </a:p>
        </p:txBody>
      </p:sp>
      <p:sp>
        <p:nvSpPr>
          <p:cNvPr id="4" name="Lekerekített téglalap 3"/>
          <p:cNvSpPr/>
          <p:nvPr/>
        </p:nvSpPr>
        <p:spPr>
          <a:xfrm>
            <a:off x="8913935" y="470848"/>
            <a:ext cx="7086996" cy="10525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Csoportba foglalás 4"/>
          <p:cNvGrpSpPr/>
          <p:nvPr/>
        </p:nvGrpSpPr>
        <p:grpSpPr>
          <a:xfrm>
            <a:off x="2961861" y="-314687"/>
            <a:ext cx="6482493" cy="2017156"/>
            <a:chOff x="1358167" y="308161"/>
            <a:chExt cx="6482493" cy="2017156"/>
          </a:xfrm>
        </p:grpSpPr>
        <p:sp>
          <p:nvSpPr>
            <p:cNvPr id="6" name="Lekerekített téglalap 5"/>
            <p:cNvSpPr/>
            <p:nvPr/>
          </p:nvSpPr>
          <p:spPr>
            <a:xfrm>
              <a:off x="1358167" y="864862"/>
              <a:ext cx="6482493" cy="1460455"/>
            </a:xfrm>
            <a:prstGeom prst="roundRect">
              <a:avLst>
                <a:gd name="adj" fmla="val 8704"/>
              </a:avLst>
            </a:prstGeom>
            <a:solidFill>
              <a:srgbClr val="FFC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Cím 1"/>
            <p:cNvSpPr txBox="1">
              <a:spLocks/>
            </p:cNvSpPr>
            <p:nvPr/>
          </p:nvSpPr>
          <p:spPr>
            <a:xfrm>
              <a:off x="3332135" y="308161"/>
              <a:ext cx="4200040" cy="1901147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12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998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3800" b="1" spc="600" dirty="0">
                  <a:solidFill>
                    <a:srgbClr val="242F62"/>
                  </a:solidFill>
                  <a:latin typeface="Montserrat" panose="00000500000000000000" pitchFamily="2" charset="-18"/>
                </a:rPr>
                <a:t>NYÁRI</a:t>
              </a:r>
              <a:br>
                <a:rPr lang="en-US" sz="3800" b="1" spc="600" dirty="0">
                  <a:solidFill>
                    <a:srgbClr val="242F62"/>
                  </a:solidFill>
                  <a:latin typeface="Montserrat" panose="00000500000000000000" pitchFamily="2" charset="-18"/>
                </a:rPr>
              </a:br>
              <a:r>
                <a:rPr lang="en-US" sz="3800" b="1" spc="600" dirty="0">
                  <a:solidFill>
                    <a:srgbClr val="242F62"/>
                  </a:solidFill>
                  <a:latin typeface="Montserrat" panose="00000500000000000000" pitchFamily="2" charset="-18"/>
                </a:rPr>
                <a:t>EGYETEM</a:t>
              </a:r>
            </a:p>
          </p:txBody>
        </p:sp>
        <p:sp>
          <p:nvSpPr>
            <p:cNvPr id="8" name="Téglalap 7"/>
            <p:cNvSpPr/>
            <p:nvPr/>
          </p:nvSpPr>
          <p:spPr>
            <a:xfrm>
              <a:off x="2991947" y="1058566"/>
              <a:ext cx="45719" cy="10433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ím 1"/>
            <p:cNvSpPr txBox="1">
              <a:spLocks/>
            </p:cNvSpPr>
            <p:nvPr/>
          </p:nvSpPr>
          <p:spPr>
            <a:xfrm>
              <a:off x="1878312" y="1035682"/>
              <a:ext cx="958650" cy="1072997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2500"/>
            </a:bodyPr>
            <a:lstStyle>
              <a:lvl1pPr algn="ctr" defTabSz="2057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3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hu-HU" sz="6000" b="1" spc="600" dirty="0">
                  <a:solidFill>
                    <a:srgbClr val="242F62"/>
                  </a:solidFill>
                  <a:latin typeface="Montserrat regular"/>
                </a:rPr>
                <a:t>8</a:t>
              </a:r>
              <a:r>
                <a:rPr lang="en-US" sz="6000" b="1" spc="600" dirty="0">
                  <a:solidFill>
                    <a:srgbClr val="242F62"/>
                  </a:solidFill>
                  <a:latin typeface="Montserrat regular"/>
                </a:rPr>
                <a:t>.</a:t>
              </a:r>
            </a:p>
          </p:txBody>
        </p:sp>
      </p:grpSp>
      <p:sp>
        <p:nvSpPr>
          <p:cNvPr id="10" name="Cím 1"/>
          <p:cNvSpPr txBox="1">
            <a:spLocks/>
          </p:cNvSpPr>
          <p:nvPr/>
        </p:nvSpPr>
        <p:spPr>
          <a:xfrm>
            <a:off x="9328193" y="498671"/>
            <a:ext cx="6855618" cy="8243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2057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500" spc="300" dirty="0">
                <a:solidFill>
                  <a:srgbClr val="242F62"/>
                </a:solidFill>
                <a:latin typeface="Montserrat SemiBold"/>
              </a:rPr>
              <a:t>AUG. </a:t>
            </a:r>
            <a:r>
              <a:rPr lang="hu-HU" sz="3500" spc="300" dirty="0">
                <a:solidFill>
                  <a:srgbClr val="242F62"/>
                </a:solidFill>
                <a:latin typeface="Montserrat SemiBold"/>
              </a:rPr>
              <a:t>26</a:t>
            </a:r>
            <a:r>
              <a:rPr lang="en-US" sz="3500" spc="300" dirty="0">
                <a:solidFill>
                  <a:srgbClr val="242F62"/>
                </a:solidFill>
                <a:latin typeface="Montserrat SemiBold"/>
              </a:rPr>
              <a:t>-</a:t>
            </a:r>
            <a:r>
              <a:rPr lang="en-US" sz="3500" spc="300" dirty="0" err="1">
                <a:solidFill>
                  <a:srgbClr val="242F62"/>
                </a:solidFill>
                <a:latin typeface="Montserrat SemiBold"/>
              </a:rPr>
              <a:t>i</a:t>
            </a:r>
            <a:r>
              <a:rPr lang="en-US" sz="3500" spc="300" dirty="0">
                <a:solidFill>
                  <a:srgbClr val="242F62"/>
                </a:solidFill>
                <a:latin typeface="Montserrat SemiBold"/>
              </a:rPr>
              <a:t> PROGRAM</a:t>
            </a:r>
          </a:p>
        </p:txBody>
      </p:sp>
      <p:sp>
        <p:nvSpPr>
          <p:cNvPr id="14" name="Alcím 2"/>
          <p:cNvSpPr txBox="1">
            <a:spLocks/>
          </p:cNvSpPr>
          <p:nvPr/>
        </p:nvSpPr>
        <p:spPr>
          <a:xfrm>
            <a:off x="190837" y="2087455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08:00 – 08:05 </a:t>
            </a:r>
          </a:p>
        </p:txBody>
      </p:sp>
      <p:sp>
        <p:nvSpPr>
          <p:cNvPr id="26" name="Alcím 2"/>
          <p:cNvSpPr txBox="1">
            <a:spLocks/>
          </p:cNvSpPr>
          <p:nvPr/>
        </p:nvSpPr>
        <p:spPr>
          <a:xfrm>
            <a:off x="201161" y="4803987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0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9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:40 – </a:t>
            </a:r>
            <a:r>
              <a:rPr lang="hu-HU" sz="190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10</a:t>
            </a: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:1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0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</a:t>
            </a:r>
          </a:p>
        </p:txBody>
      </p:sp>
      <p:sp>
        <p:nvSpPr>
          <p:cNvPr id="27" name="Alcím 2"/>
          <p:cNvSpPr txBox="1">
            <a:spLocks/>
          </p:cNvSpPr>
          <p:nvPr/>
        </p:nvSpPr>
        <p:spPr>
          <a:xfrm>
            <a:off x="206316" y="3973214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09:00 – 09:30</a:t>
            </a:r>
            <a:endParaRPr lang="en-US" sz="1900" dirty="0">
              <a:solidFill>
                <a:schemeClr val="bg1"/>
              </a:solidFill>
              <a:latin typeface="Archivo Narrow" pitchFamily="2" charset="0"/>
              <a:cs typeface="Archivo Narrow" pitchFamily="2" charset="0"/>
            </a:endParaRPr>
          </a:p>
        </p:txBody>
      </p:sp>
      <p:sp>
        <p:nvSpPr>
          <p:cNvPr id="28" name="Alcím 2"/>
          <p:cNvSpPr txBox="1">
            <a:spLocks/>
          </p:cNvSpPr>
          <p:nvPr/>
        </p:nvSpPr>
        <p:spPr>
          <a:xfrm>
            <a:off x="202164" y="2761021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0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8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05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– </a:t>
            </a:r>
            <a:r>
              <a:rPr lang="hu-HU" sz="190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08</a:t>
            </a: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</a:t>
            </a:r>
            <a:r>
              <a:rPr lang="hu-HU" sz="190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50</a:t>
            </a:r>
            <a:endParaRPr lang="en-US" sz="1900" dirty="0">
              <a:solidFill>
                <a:schemeClr val="bg1"/>
              </a:solidFill>
              <a:latin typeface="Archivo Narrow" pitchFamily="2" charset="0"/>
              <a:cs typeface="Archivo Narrow" pitchFamily="2" charset="0"/>
            </a:endParaRPr>
          </a:p>
        </p:txBody>
      </p:sp>
      <p:sp>
        <p:nvSpPr>
          <p:cNvPr id="37" name="Alcím 2"/>
          <p:cNvSpPr txBox="1">
            <a:spLocks/>
          </p:cNvSpPr>
          <p:nvPr/>
        </p:nvSpPr>
        <p:spPr>
          <a:xfrm>
            <a:off x="9479742" y="4957443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14: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25</a:t>
            </a: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 – 14: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5</a:t>
            </a: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5</a:t>
            </a:r>
          </a:p>
        </p:txBody>
      </p:sp>
      <p:sp>
        <p:nvSpPr>
          <p:cNvPr id="38" name="Alcím 2"/>
          <p:cNvSpPr txBox="1">
            <a:spLocks/>
          </p:cNvSpPr>
          <p:nvPr/>
        </p:nvSpPr>
        <p:spPr>
          <a:xfrm>
            <a:off x="9426580" y="6378989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5</a:t>
            </a: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05</a:t>
            </a: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 – 15: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35</a:t>
            </a:r>
            <a:endParaRPr lang="en-US" sz="1900" dirty="0">
              <a:solidFill>
                <a:schemeClr val="bg1"/>
              </a:solidFill>
              <a:latin typeface="Archivo Narrow" pitchFamily="2" charset="0"/>
              <a:cs typeface="Archivo Narrow" pitchFamily="2" charset="0"/>
            </a:endParaRPr>
          </a:p>
        </p:txBody>
      </p:sp>
      <p:sp>
        <p:nvSpPr>
          <p:cNvPr id="39" name="Alcím 2"/>
          <p:cNvSpPr txBox="1">
            <a:spLocks/>
          </p:cNvSpPr>
          <p:nvPr/>
        </p:nvSpPr>
        <p:spPr>
          <a:xfrm>
            <a:off x="9426332" y="7928381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15: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45</a:t>
            </a: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 – 1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6</a:t>
            </a: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15</a:t>
            </a:r>
            <a:endParaRPr lang="en-US" sz="1900" dirty="0">
              <a:solidFill>
                <a:schemeClr val="bg1"/>
              </a:solidFill>
              <a:latin typeface="Archivo Narrow" pitchFamily="2" charset="0"/>
              <a:cs typeface="Archivo Narrow" pitchFamily="2" charset="0"/>
            </a:endParaRPr>
          </a:p>
        </p:txBody>
      </p:sp>
      <p:sp>
        <p:nvSpPr>
          <p:cNvPr id="40" name="Alcím 2"/>
          <p:cNvSpPr txBox="1">
            <a:spLocks/>
          </p:cNvSpPr>
          <p:nvPr/>
        </p:nvSpPr>
        <p:spPr>
          <a:xfrm>
            <a:off x="9425529" y="9391610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16: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</a:t>
            </a: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0 – 16: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45</a:t>
            </a:r>
            <a:endParaRPr lang="en-US" sz="1900" dirty="0">
              <a:solidFill>
                <a:schemeClr val="bg1"/>
              </a:solidFill>
              <a:latin typeface="Archivo Narrow" pitchFamily="2" charset="0"/>
              <a:cs typeface="Archivo Narrow" pitchFamily="2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F3414CA7-8D4F-0EC9-9C4A-1AB907A7150F}"/>
              </a:ext>
            </a:extLst>
          </p:cNvPr>
          <p:cNvSpPr/>
          <p:nvPr/>
        </p:nvSpPr>
        <p:spPr>
          <a:xfrm>
            <a:off x="9450199" y="2663123"/>
            <a:ext cx="8580675" cy="2030051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195CF58-2EDD-851B-BB36-837A81E79AD2}"/>
              </a:ext>
            </a:extLst>
          </p:cNvPr>
          <p:cNvSpPr txBox="1"/>
          <p:nvPr/>
        </p:nvSpPr>
        <p:spPr>
          <a:xfrm>
            <a:off x="2308543" y="2186993"/>
            <a:ext cx="965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Montserrat SemiBold" pitchFamily="2" charset="0"/>
              </a:rPr>
              <a:t>Megnyitó - Prof. Dr. </a:t>
            </a:r>
            <a:r>
              <a:rPr lang="hu-HU" sz="2000" dirty="0" err="1">
                <a:solidFill>
                  <a:schemeClr val="bg1"/>
                </a:solidFill>
                <a:latin typeface="Montserrat SemiBold" pitchFamily="2" charset="0"/>
              </a:rPr>
              <a:t>Merkely</a:t>
            </a:r>
            <a:r>
              <a:rPr lang="hu-HU" sz="2000" dirty="0">
                <a:solidFill>
                  <a:schemeClr val="bg1"/>
                </a:solidFill>
                <a:latin typeface="Montserrat SemiBold" pitchFamily="2" charset="0"/>
              </a:rPr>
              <a:t> Béla rektor</a:t>
            </a:r>
            <a:endParaRPr lang="hu-HU" sz="2000" dirty="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64F3AF4D-EC6F-1046-AFBF-B746A1E66E44}"/>
              </a:ext>
            </a:extLst>
          </p:cNvPr>
          <p:cNvSpPr txBox="1"/>
          <p:nvPr/>
        </p:nvSpPr>
        <p:spPr>
          <a:xfrm>
            <a:off x="2304279" y="4919106"/>
            <a:ext cx="6633035" cy="13080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Integritás, etika és korrupciómegelőzés a betegellátásban</a:t>
            </a:r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A Nemzeti Védelmi Szolgálat előadása</a:t>
            </a:r>
            <a:endParaRPr lang="hu-HU" dirty="0"/>
          </a:p>
          <a:p>
            <a:endParaRPr lang="hu-HU" sz="2000" dirty="0"/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D68665EC-6F98-567F-678B-71AC95689AA8}"/>
              </a:ext>
            </a:extLst>
          </p:cNvPr>
          <p:cNvSpPr txBox="1"/>
          <p:nvPr/>
        </p:nvSpPr>
        <p:spPr>
          <a:xfrm>
            <a:off x="2206670" y="4024258"/>
            <a:ext cx="6665305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 pitchFamily="2" charset="0"/>
              </a:rPr>
              <a:t>GLP1 - a gyors fogyás titka</a:t>
            </a:r>
          </a:p>
          <a:p>
            <a:r>
              <a:rPr lang="hu-HU" sz="1900" dirty="0">
                <a:solidFill>
                  <a:schemeClr val="bg1"/>
                </a:solidFill>
                <a:latin typeface="Montserrat regular" pitchFamily="2" charset="0"/>
              </a:rPr>
              <a:t>Dr. </a:t>
            </a:r>
            <a:r>
              <a:rPr lang="hu-HU" sz="1900" dirty="0" err="1">
                <a:solidFill>
                  <a:schemeClr val="bg1"/>
                </a:solidFill>
                <a:latin typeface="Montserrat regular" pitchFamily="2" charset="0"/>
              </a:rPr>
              <a:t>Tábi</a:t>
            </a:r>
            <a:r>
              <a:rPr lang="hu-HU" sz="1900" dirty="0">
                <a:solidFill>
                  <a:schemeClr val="bg1"/>
                </a:solidFill>
                <a:latin typeface="Montserrat regular" pitchFamily="2" charset="0"/>
              </a:rPr>
              <a:t> Tamás dékánhelyettes GYTK kari előadása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7C38875B-6D5C-C6E3-7062-6E589DADDCAF}"/>
              </a:ext>
            </a:extLst>
          </p:cNvPr>
          <p:cNvSpPr txBox="1"/>
          <p:nvPr/>
        </p:nvSpPr>
        <p:spPr>
          <a:xfrm>
            <a:off x="2308314" y="2879332"/>
            <a:ext cx="657605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 pitchFamily="2" charset="0"/>
              </a:rPr>
              <a:t>A győzelem anatómiája</a:t>
            </a:r>
          </a:p>
          <a:p>
            <a:r>
              <a:rPr lang="hu-HU" sz="1900" dirty="0">
                <a:solidFill>
                  <a:schemeClr val="bg1"/>
                </a:solidFill>
                <a:latin typeface="Montserrat regular" pitchFamily="2" charset="0"/>
              </a:rPr>
              <a:t>Beszélgetés a világbajnok magyar női kardválogatottal - </a:t>
            </a:r>
            <a:r>
              <a:rPr lang="hu-HU" sz="1900" dirty="0" err="1">
                <a:solidFill>
                  <a:schemeClr val="bg1"/>
                </a:solidFill>
                <a:latin typeface="Montserrat regular" pitchFamily="2" charset="0"/>
              </a:rPr>
              <a:t>Spiesz</a:t>
            </a:r>
            <a:r>
              <a:rPr lang="hu-HU" sz="1900">
                <a:solidFill>
                  <a:schemeClr val="bg1"/>
                </a:solidFill>
                <a:latin typeface="Montserrat regular" pitchFamily="2" charset="0"/>
              </a:rPr>
              <a:t> Anna és Katona Renáta</a:t>
            </a:r>
            <a:endParaRPr lang="hu-HU" sz="1900" dirty="0">
              <a:solidFill>
                <a:schemeClr val="bg1"/>
              </a:solidFill>
              <a:latin typeface="Montserrat regular" pitchFamily="2" charset="0"/>
            </a:endParaRP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116FCE00-DEDB-1478-AC40-AA7594AF963C}"/>
              </a:ext>
            </a:extLst>
          </p:cNvPr>
          <p:cNvSpPr/>
          <p:nvPr/>
        </p:nvSpPr>
        <p:spPr>
          <a:xfrm>
            <a:off x="255067" y="6411036"/>
            <a:ext cx="8637693" cy="1374999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22" name="Alcím 2">
            <a:extLst>
              <a:ext uri="{FF2B5EF4-FFF2-40B4-BE49-F238E27FC236}">
                <a16:creationId xmlns:a16="http://schemas.microsoft.com/office/drawing/2014/main" id="{B8311857-FC2E-6E6E-E94C-BF8574F10AE5}"/>
              </a:ext>
            </a:extLst>
          </p:cNvPr>
          <p:cNvSpPr txBox="1">
            <a:spLocks/>
          </p:cNvSpPr>
          <p:nvPr/>
        </p:nvSpPr>
        <p:spPr>
          <a:xfrm>
            <a:off x="179883" y="6337972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10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20</a:t>
            </a:r>
            <a:r>
              <a:rPr lang="hu-HU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– </a:t>
            </a:r>
            <a:r>
              <a:rPr lang="hu-HU" sz="190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11</a:t>
            </a: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</a:t>
            </a:r>
            <a:r>
              <a:rPr lang="hu-HU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30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F923BA67-8D5C-BD2F-430E-F82CFE223043}"/>
              </a:ext>
            </a:extLst>
          </p:cNvPr>
          <p:cNvSpPr txBox="1"/>
          <p:nvPr/>
        </p:nvSpPr>
        <p:spPr>
          <a:xfrm>
            <a:off x="2283720" y="6442426"/>
            <a:ext cx="6685491" cy="10926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Kávézzon az egyetem vezetésével</a:t>
            </a:r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2027 aktualitásai</a:t>
            </a:r>
          </a:p>
          <a:p>
            <a:endParaRPr lang="hu-HU" sz="1000" dirty="0">
              <a:solidFill>
                <a:schemeClr val="bg1"/>
              </a:solidFill>
              <a:latin typeface="Montserrat regular"/>
            </a:endParaRPr>
          </a:p>
          <a:p>
            <a:r>
              <a:rPr lang="hu-HU" sz="1500" i="1" dirty="0">
                <a:solidFill>
                  <a:schemeClr val="bg1"/>
                </a:solidFill>
                <a:latin typeface="Montserrat regular"/>
              </a:rPr>
              <a:t>-</a:t>
            </a:r>
            <a:r>
              <a:rPr lang="hu-HU" sz="1600" i="1" dirty="0">
                <a:solidFill>
                  <a:schemeClr val="bg1"/>
                </a:solidFill>
                <a:latin typeface="Montserrat regular"/>
              </a:rPr>
              <a:t>A pódiumbeszélgetés sajtónyilvános programelem-</a:t>
            </a:r>
            <a:endParaRPr lang="hu-HU" sz="1600" i="1" dirty="0"/>
          </a:p>
        </p:txBody>
      </p:sp>
      <p:sp>
        <p:nvSpPr>
          <p:cNvPr id="24" name="Téglalap 23">
            <a:extLst>
              <a:ext uri="{FF2B5EF4-FFF2-40B4-BE49-F238E27FC236}">
                <a16:creationId xmlns:a16="http://schemas.microsoft.com/office/drawing/2014/main" id="{C86247DB-9B90-9067-AF56-11D90DC5B603}"/>
              </a:ext>
            </a:extLst>
          </p:cNvPr>
          <p:cNvSpPr/>
          <p:nvPr/>
        </p:nvSpPr>
        <p:spPr>
          <a:xfrm>
            <a:off x="268059" y="7888386"/>
            <a:ext cx="8645875" cy="2271111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33" name="Alcím 2">
            <a:extLst>
              <a:ext uri="{FF2B5EF4-FFF2-40B4-BE49-F238E27FC236}">
                <a16:creationId xmlns:a16="http://schemas.microsoft.com/office/drawing/2014/main" id="{80763A92-9CCB-D093-1DD5-E33F20474FCC}"/>
              </a:ext>
            </a:extLst>
          </p:cNvPr>
          <p:cNvSpPr txBox="1">
            <a:spLocks/>
          </p:cNvSpPr>
          <p:nvPr/>
        </p:nvSpPr>
        <p:spPr>
          <a:xfrm>
            <a:off x="207486" y="8005784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11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40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– </a:t>
            </a:r>
            <a:r>
              <a:rPr lang="hu-HU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12:25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</a:t>
            </a:r>
          </a:p>
        </p:txBody>
      </p:sp>
      <p:sp>
        <p:nvSpPr>
          <p:cNvPr id="42" name="Szövegdoboz 41">
            <a:extLst>
              <a:ext uri="{FF2B5EF4-FFF2-40B4-BE49-F238E27FC236}">
                <a16:creationId xmlns:a16="http://schemas.microsoft.com/office/drawing/2014/main" id="{B2BD4A3F-3D3B-B3CE-B993-416F369F6E62}"/>
              </a:ext>
            </a:extLst>
          </p:cNvPr>
          <p:cNvSpPr txBox="1"/>
          <p:nvPr/>
        </p:nvSpPr>
        <p:spPr>
          <a:xfrm>
            <a:off x="2342619" y="7956460"/>
            <a:ext cx="6459550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Mesterséges intelligencia: okosabb leszel tőle, vagy kényelmesebb?</a:t>
            </a:r>
            <a:endParaRPr lang="hu-HU" sz="1900" dirty="0">
              <a:solidFill>
                <a:srgbClr val="FFFFFF"/>
              </a:solidFill>
              <a:latin typeface="Montserrat regular"/>
              <a:ea typeface="Calibri"/>
              <a:cs typeface="Calibri"/>
            </a:endParaRPr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Beszélgetés Dr. </a:t>
            </a:r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Pollner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Péterrel (EMK egészségügyi adattudományi és MI tudásközpont,</a:t>
            </a:r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vezető MI szakértő) és </a:t>
            </a:r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Báskay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Jánossal (EMK MI fejlesztő)</a:t>
            </a:r>
          </a:p>
          <a:p>
            <a:endParaRPr lang="hu-HU" sz="600" dirty="0">
              <a:solidFill>
                <a:schemeClr val="bg1"/>
              </a:solidFill>
              <a:latin typeface="Montserrat regular"/>
            </a:endParaRPr>
          </a:p>
          <a:p>
            <a:r>
              <a:rPr lang="hu-HU" sz="1600" i="1" dirty="0">
                <a:solidFill>
                  <a:schemeClr val="bg1"/>
                </a:solidFill>
                <a:latin typeface="Montserrat regular"/>
              </a:rPr>
              <a:t>-A pódiumbeszélgetés sajtónyilvános programelem-</a:t>
            </a:r>
            <a:endParaRPr lang="hu-HU" sz="1600" dirty="0">
              <a:solidFill>
                <a:schemeClr val="bg1"/>
              </a:solidFill>
              <a:latin typeface="Montserrat regular"/>
            </a:endParaRPr>
          </a:p>
        </p:txBody>
      </p:sp>
      <p:sp>
        <p:nvSpPr>
          <p:cNvPr id="57" name="Szövegdoboz 56">
            <a:extLst>
              <a:ext uri="{FF2B5EF4-FFF2-40B4-BE49-F238E27FC236}">
                <a16:creationId xmlns:a16="http://schemas.microsoft.com/office/drawing/2014/main" id="{86AA657E-EF0E-8A7E-E453-9DCD7BD18B28}"/>
              </a:ext>
            </a:extLst>
          </p:cNvPr>
          <p:cNvSpPr txBox="1"/>
          <p:nvPr/>
        </p:nvSpPr>
        <p:spPr>
          <a:xfrm>
            <a:off x="11553540" y="2683331"/>
            <a:ext cx="6282023" cy="18620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dirty="0">
                <a:solidFill>
                  <a:srgbClr val="FFCD62"/>
                </a:solidFill>
                <a:latin typeface="Montserrat SemiBold"/>
              </a:rPr>
              <a:t>Küzdeni, fejlődni, győzni - A küzdősportok ereje</a:t>
            </a:r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 - 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Beszélgetés </a:t>
            </a:r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Bárdosi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Sándor olimpiai ezüstérmes birkózóval, Prof. Dr. </a:t>
            </a:r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Bánhidy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Ferenc</a:t>
            </a:r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általános rektorhelyettessel, Dr. </a:t>
            </a:r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Mensch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Károllyal és Zimonyi Barna hallgatóval (SE küzdősport szakosztály)</a:t>
            </a:r>
          </a:p>
        </p:txBody>
      </p:sp>
      <p:sp>
        <p:nvSpPr>
          <p:cNvPr id="58" name="Alcím 2">
            <a:extLst>
              <a:ext uri="{FF2B5EF4-FFF2-40B4-BE49-F238E27FC236}">
                <a16:creationId xmlns:a16="http://schemas.microsoft.com/office/drawing/2014/main" id="{4F4EBB35-F6EF-9275-BE12-5ACAD9F8F266}"/>
              </a:ext>
            </a:extLst>
          </p:cNvPr>
          <p:cNvSpPr txBox="1">
            <a:spLocks/>
          </p:cNvSpPr>
          <p:nvPr/>
        </p:nvSpPr>
        <p:spPr>
          <a:xfrm>
            <a:off x="9442445" y="2573939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13</a:t>
            </a: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25</a:t>
            </a: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 – 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14</a:t>
            </a: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: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10</a:t>
            </a:r>
            <a:r>
              <a:rPr lang="en-US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 </a:t>
            </a:r>
          </a:p>
        </p:txBody>
      </p:sp>
      <p:sp>
        <p:nvSpPr>
          <p:cNvPr id="59" name="Szövegdoboz 58">
            <a:extLst>
              <a:ext uri="{FF2B5EF4-FFF2-40B4-BE49-F238E27FC236}">
                <a16:creationId xmlns:a16="http://schemas.microsoft.com/office/drawing/2014/main" id="{7004FB12-5044-4A2B-15D9-74736E27B78A}"/>
              </a:ext>
            </a:extLst>
          </p:cNvPr>
          <p:cNvSpPr txBox="1"/>
          <p:nvPr/>
        </p:nvSpPr>
        <p:spPr>
          <a:xfrm>
            <a:off x="11468047" y="4932567"/>
            <a:ext cx="6350998" cy="13080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A gyógyító személyisége – miért számít, hogy kik vagyunk?</a:t>
            </a:r>
            <a:endParaRPr lang="hu-HU" sz="1900" dirty="0">
              <a:solidFill>
                <a:srgbClr val="FFFFFF"/>
              </a:solidFill>
              <a:latin typeface="Montserrat regular"/>
              <a:ea typeface="Calibri"/>
              <a:cs typeface="Calibri"/>
            </a:endParaRPr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Prof. Dr. Perczel-Forintos Dóra klinikai szakpszichológus előadása</a:t>
            </a:r>
            <a:endParaRPr lang="hu-HU" dirty="0"/>
          </a:p>
        </p:txBody>
      </p:sp>
      <p:sp>
        <p:nvSpPr>
          <p:cNvPr id="60" name="Szövegdoboz 59">
            <a:extLst>
              <a:ext uri="{FF2B5EF4-FFF2-40B4-BE49-F238E27FC236}">
                <a16:creationId xmlns:a16="http://schemas.microsoft.com/office/drawing/2014/main" id="{BFA7B11A-FDD1-48E1-A1F0-89C5FB84376B}"/>
              </a:ext>
            </a:extLst>
          </p:cNvPr>
          <p:cNvSpPr txBox="1"/>
          <p:nvPr/>
        </p:nvSpPr>
        <p:spPr>
          <a:xfrm>
            <a:off x="11452004" y="6412006"/>
            <a:ext cx="6626954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 err="1">
                <a:solidFill>
                  <a:srgbClr val="FFCD62"/>
                </a:solidFill>
                <a:latin typeface="Montserrat SemiBold"/>
              </a:rPr>
              <a:t>Lifestyle</a:t>
            </a:r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 </a:t>
            </a:r>
            <a:r>
              <a:rPr lang="hu-HU" sz="2000" dirty="0" err="1">
                <a:solidFill>
                  <a:srgbClr val="FFCD62"/>
                </a:solidFill>
                <a:latin typeface="Montserrat SemiBold"/>
              </a:rPr>
              <a:t>medicine</a:t>
            </a:r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 és prevenció - </a:t>
            </a:r>
            <a:r>
              <a:rPr lang="hu-HU" sz="2000" dirty="0" err="1">
                <a:solidFill>
                  <a:srgbClr val="FFCD62"/>
                </a:solidFill>
                <a:latin typeface="Montserrat SemiBold"/>
              </a:rPr>
              <a:t>Mikrobiom</a:t>
            </a:r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, táplálkozás és krónikus betegségek</a:t>
            </a:r>
            <a:endParaRPr lang="hu-HU" sz="1700" dirty="0">
              <a:solidFill>
                <a:schemeClr val="bg1"/>
              </a:solidFill>
              <a:latin typeface="Montserrat regular"/>
            </a:endParaRPr>
          </a:p>
          <a:p>
            <a:r>
              <a:rPr lang="hu-HU" sz="1800" dirty="0">
                <a:solidFill>
                  <a:schemeClr val="bg1"/>
                </a:solidFill>
                <a:latin typeface="Montserrat regular"/>
              </a:rPr>
              <a:t>Dr. </a:t>
            </a:r>
            <a:r>
              <a:rPr lang="hu-HU" sz="1800" dirty="0" err="1">
                <a:solidFill>
                  <a:schemeClr val="bg1"/>
                </a:solidFill>
                <a:latin typeface="Montserrat regular"/>
              </a:rPr>
              <a:t>Schwab</a:t>
            </a:r>
            <a:r>
              <a:rPr lang="hu-HU" sz="1800" dirty="0">
                <a:solidFill>
                  <a:schemeClr val="bg1"/>
                </a:solidFill>
                <a:latin typeface="Montserrat regular"/>
              </a:rPr>
              <a:t> Richárd belgyógyász, </a:t>
            </a:r>
            <a:r>
              <a:rPr lang="hu-HU" sz="1800" dirty="0" err="1">
                <a:solidFill>
                  <a:schemeClr val="bg1"/>
                </a:solidFill>
                <a:latin typeface="Montserrat regular"/>
              </a:rPr>
              <a:t>gasztroenterológus</a:t>
            </a:r>
            <a:r>
              <a:rPr lang="hu-HU" sz="1800" dirty="0">
                <a:solidFill>
                  <a:schemeClr val="bg1"/>
                </a:solidFill>
                <a:latin typeface="Montserrat regular"/>
              </a:rPr>
              <a:t> előadása</a:t>
            </a:r>
            <a:endParaRPr lang="hu-HU" sz="1800" dirty="0"/>
          </a:p>
        </p:txBody>
      </p:sp>
      <p:sp>
        <p:nvSpPr>
          <p:cNvPr id="61" name="Szövegdoboz 60">
            <a:extLst>
              <a:ext uri="{FF2B5EF4-FFF2-40B4-BE49-F238E27FC236}">
                <a16:creationId xmlns:a16="http://schemas.microsoft.com/office/drawing/2014/main" id="{FE85E18B-4C70-7DB5-955B-8CEC828A945C}"/>
              </a:ext>
            </a:extLst>
          </p:cNvPr>
          <p:cNvSpPr txBox="1"/>
          <p:nvPr/>
        </p:nvSpPr>
        <p:spPr>
          <a:xfrm>
            <a:off x="11536811" y="7877641"/>
            <a:ext cx="6548766" cy="12311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000" dirty="0">
                <a:solidFill>
                  <a:srgbClr val="FFCD62"/>
                </a:solidFill>
                <a:latin typeface="Montserrat SemiBold"/>
              </a:rPr>
              <a:t>A szavakon túl </a:t>
            </a:r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-</a:t>
            </a:r>
            <a:r>
              <a:rPr lang="nn-NO" sz="2000" dirty="0">
                <a:solidFill>
                  <a:srgbClr val="FFCD62"/>
                </a:solidFill>
                <a:latin typeface="Montserrat SemiBold"/>
              </a:rPr>
              <a:t> a beteggel való kommunikáció alapjai</a:t>
            </a:r>
            <a:endParaRPr lang="hu-HU" dirty="0"/>
          </a:p>
          <a:p>
            <a:r>
              <a:rPr lang="hu-HU" sz="1700" dirty="0">
                <a:solidFill>
                  <a:schemeClr val="bg1"/>
                </a:solidFill>
                <a:latin typeface="Montserrat regular"/>
              </a:rPr>
              <a:t>Dr. </a:t>
            </a:r>
            <a:r>
              <a:rPr lang="hu-HU" sz="1700" dirty="0" err="1">
                <a:solidFill>
                  <a:schemeClr val="bg1"/>
                </a:solidFill>
                <a:latin typeface="Montserrat regular"/>
              </a:rPr>
              <a:t>Pilling</a:t>
            </a:r>
            <a:r>
              <a:rPr lang="hu-HU" sz="1700" dirty="0">
                <a:solidFill>
                  <a:schemeClr val="bg1"/>
                </a:solidFill>
                <a:latin typeface="Montserrat regular"/>
              </a:rPr>
              <a:t> János, az ÁOK Magatartástudományi Intézet egyetemi docensének előadása</a:t>
            </a:r>
            <a:endParaRPr lang="nn-NO" dirty="0"/>
          </a:p>
        </p:txBody>
      </p:sp>
      <p:sp>
        <p:nvSpPr>
          <p:cNvPr id="62" name="Szövegdoboz 61">
            <a:extLst>
              <a:ext uri="{FF2B5EF4-FFF2-40B4-BE49-F238E27FC236}">
                <a16:creationId xmlns:a16="http://schemas.microsoft.com/office/drawing/2014/main" id="{F643ABE8-4196-E10A-D111-0C5766BADA0E}"/>
              </a:ext>
            </a:extLst>
          </p:cNvPr>
          <p:cNvSpPr txBox="1"/>
          <p:nvPr/>
        </p:nvSpPr>
        <p:spPr>
          <a:xfrm>
            <a:off x="11560662" y="9363256"/>
            <a:ext cx="6835730" cy="6617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000" dirty="0">
                <a:solidFill>
                  <a:srgbClr val="FFCD62"/>
                </a:solidFill>
                <a:latin typeface="Montserrat SemiBold"/>
                <a:ea typeface="+mn-lt"/>
                <a:cs typeface="+mn-lt"/>
              </a:rPr>
              <a:t>A te tudásod a betegek biztonsága</a:t>
            </a:r>
          </a:p>
          <a:p>
            <a:r>
              <a:rPr lang="hu-HU" sz="1700" dirty="0">
                <a:solidFill>
                  <a:schemeClr val="bg1"/>
                </a:solidFill>
                <a:latin typeface="Montserrat regular"/>
              </a:rPr>
              <a:t>Dr. </a:t>
            </a:r>
            <a:r>
              <a:rPr lang="nn-NO" sz="1700" dirty="0">
                <a:solidFill>
                  <a:schemeClr val="bg1"/>
                </a:solidFill>
                <a:latin typeface="Montserrat regular"/>
              </a:rPr>
              <a:t>Pető Botond gyógyszerész előadása</a:t>
            </a:r>
          </a:p>
        </p:txBody>
      </p:sp>
      <p:sp>
        <p:nvSpPr>
          <p:cNvPr id="64" name="Téglalap 63">
            <a:extLst>
              <a:ext uri="{FF2B5EF4-FFF2-40B4-BE49-F238E27FC236}">
                <a16:creationId xmlns:a16="http://schemas.microsoft.com/office/drawing/2014/main" id="{605E838A-C12A-6451-9582-2CC62D90DBF9}"/>
              </a:ext>
            </a:extLst>
          </p:cNvPr>
          <p:cNvSpPr/>
          <p:nvPr/>
        </p:nvSpPr>
        <p:spPr>
          <a:xfrm>
            <a:off x="9486016" y="1967137"/>
            <a:ext cx="8580677" cy="519657"/>
          </a:xfrm>
          <a:prstGeom prst="rect">
            <a:avLst/>
          </a:prstGeom>
          <a:solidFill>
            <a:srgbClr val="FFC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Szövegdoboz 64">
            <a:extLst>
              <a:ext uri="{FF2B5EF4-FFF2-40B4-BE49-F238E27FC236}">
                <a16:creationId xmlns:a16="http://schemas.microsoft.com/office/drawing/2014/main" id="{F77ACDB4-FC63-F9EE-CE97-344F97FAC791}"/>
              </a:ext>
            </a:extLst>
          </p:cNvPr>
          <p:cNvSpPr txBox="1"/>
          <p:nvPr/>
        </p:nvSpPr>
        <p:spPr>
          <a:xfrm>
            <a:off x="11558422" y="2030529"/>
            <a:ext cx="5619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42F62"/>
                </a:solidFill>
                <a:latin typeface="Montserrat SemiBold" pitchFamily="2" charset="0"/>
              </a:rPr>
              <a:t>EBÉDSZÜNET</a:t>
            </a:r>
            <a:endParaRPr lang="hu-HU" sz="2000" dirty="0"/>
          </a:p>
        </p:txBody>
      </p:sp>
      <p:sp>
        <p:nvSpPr>
          <p:cNvPr id="66" name="Alcím 2">
            <a:extLst>
              <a:ext uri="{FF2B5EF4-FFF2-40B4-BE49-F238E27FC236}">
                <a16:creationId xmlns:a16="http://schemas.microsoft.com/office/drawing/2014/main" id="{67A70E0A-2703-92CF-6097-135E3C37BEFA}"/>
              </a:ext>
            </a:extLst>
          </p:cNvPr>
          <p:cNvSpPr txBox="1">
            <a:spLocks/>
          </p:cNvSpPr>
          <p:nvPr/>
        </p:nvSpPr>
        <p:spPr>
          <a:xfrm>
            <a:off x="9576161" y="1877038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2000" dirty="0">
                <a:solidFill>
                  <a:schemeClr val="bg1"/>
                </a:solidFill>
              </a:rPr>
              <a:t>12</a:t>
            </a:r>
            <a:r>
              <a:rPr lang="en-US" sz="2000" dirty="0">
                <a:solidFill>
                  <a:schemeClr val="bg1"/>
                </a:solidFill>
                <a:latin typeface="Archivo Narrow"/>
              </a:rPr>
              <a:t>:4</a:t>
            </a:r>
            <a:r>
              <a:rPr lang="hu-HU" sz="2000" dirty="0">
                <a:solidFill>
                  <a:schemeClr val="bg1"/>
                </a:solidFill>
              </a:rPr>
              <a:t>0</a:t>
            </a:r>
            <a:r>
              <a:rPr lang="en-US" sz="2000" dirty="0">
                <a:solidFill>
                  <a:schemeClr val="bg1"/>
                </a:solidFill>
                <a:latin typeface="Archivo Narrow"/>
              </a:rPr>
              <a:t> –</a:t>
            </a:r>
            <a:r>
              <a:rPr lang="en-US" sz="2400" dirty="0">
                <a:solidFill>
                  <a:srgbClr val="242F62"/>
                </a:solidFill>
                <a:latin typeface="Archivo Narrow"/>
                <a:cs typeface="Archivo Narrow" pitchFamily="2" charset="0"/>
              </a:rPr>
              <a:t> </a:t>
            </a:r>
            <a:r>
              <a:rPr lang="en-US" sz="2000">
                <a:solidFill>
                  <a:schemeClr val="bg1"/>
                </a:solidFill>
              </a:rPr>
              <a:t>13:25</a:t>
            </a:r>
            <a:r>
              <a:rPr lang="en-US" sz="2400" dirty="0">
                <a:solidFill>
                  <a:srgbClr val="242F62"/>
                </a:solidFill>
                <a:latin typeface="Archivo Narrow"/>
                <a:cs typeface="Archivo Narrow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503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églalap 49"/>
          <p:cNvSpPr/>
          <p:nvPr/>
        </p:nvSpPr>
        <p:spPr>
          <a:xfrm>
            <a:off x="7285" y="0"/>
            <a:ext cx="18277540" cy="1326605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églalap 48"/>
          <p:cNvSpPr/>
          <p:nvPr/>
        </p:nvSpPr>
        <p:spPr>
          <a:xfrm>
            <a:off x="9224340" y="2883008"/>
            <a:ext cx="8655602" cy="1169010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44" name="Téglalap 43"/>
          <p:cNvSpPr/>
          <p:nvPr/>
        </p:nvSpPr>
        <p:spPr>
          <a:xfrm>
            <a:off x="297576" y="6312840"/>
            <a:ext cx="8538126" cy="1397212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43" name="Téglalap 42"/>
          <p:cNvSpPr/>
          <p:nvPr/>
        </p:nvSpPr>
        <p:spPr>
          <a:xfrm>
            <a:off x="297575" y="3070923"/>
            <a:ext cx="8522585" cy="1163956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3A16E"/>
              </a:solidFill>
            </a:endParaRPr>
          </a:p>
        </p:txBody>
      </p:sp>
      <p:sp>
        <p:nvSpPr>
          <p:cNvPr id="34" name="Téglalap 33"/>
          <p:cNvSpPr/>
          <p:nvPr/>
        </p:nvSpPr>
        <p:spPr>
          <a:xfrm>
            <a:off x="291678" y="2186391"/>
            <a:ext cx="8516473" cy="763151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3A16E"/>
              </a:solidFill>
            </a:endParaRPr>
          </a:p>
        </p:txBody>
      </p:sp>
      <p:sp>
        <p:nvSpPr>
          <p:cNvPr id="4" name="Lekerekített téglalap 3"/>
          <p:cNvSpPr/>
          <p:nvPr/>
        </p:nvSpPr>
        <p:spPr>
          <a:xfrm>
            <a:off x="8913935" y="476287"/>
            <a:ext cx="7086996" cy="10525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Csoportba foglalás 4"/>
          <p:cNvGrpSpPr/>
          <p:nvPr/>
        </p:nvGrpSpPr>
        <p:grpSpPr>
          <a:xfrm>
            <a:off x="2961861" y="-310535"/>
            <a:ext cx="6482493" cy="2017156"/>
            <a:chOff x="1358167" y="186862"/>
            <a:chExt cx="6482493" cy="2017156"/>
          </a:xfrm>
        </p:grpSpPr>
        <p:sp>
          <p:nvSpPr>
            <p:cNvPr id="6" name="Lekerekített téglalap 5"/>
            <p:cNvSpPr/>
            <p:nvPr/>
          </p:nvSpPr>
          <p:spPr>
            <a:xfrm>
              <a:off x="1358167" y="743563"/>
              <a:ext cx="6482493" cy="1460455"/>
            </a:xfrm>
            <a:prstGeom prst="roundRect">
              <a:avLst>
                <a:gd name="adj" fmla="val 8704"/>
              </a:avLst>
            </a:prstGeom>
            <a:solidFill>
              <a:srgbClr val="FFC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Cím 1"/>
            <p:cNvSpPr txBox="1">
              <a:spLocks/>
            </p:cNvSpPr>
            <p:nvPr/>
          </p:nvSpPr>
          <p:spPr>
            <a:xfrm>
              <a:off x="3332135" y="186862"/>
              <a:ext cx="4200040" cy="1901147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12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998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3800" b="1" spc="600" dirty="0">
                  <a:solidFill>
                    <a:srgbClr val="242F62"/>
                  </a:solidFill>
                  <a:latin typeface="Montserrat" panose="00000500000000000000" pitchFamily="2" charset="-18"/>
                </a:rPr>
                <a:t>NYÁRI</a:t>
              </a:r>
              <a:br>
                <a:rPr lang="en-US" sz="3800" b="1" spc="600" dirty="0">
                  <a:solidFill>
                    <a:srgbClr val="242F62"/>
                  </a:solidFill>
                  <a:latin typeface="Montserrat" panose="00000500000000000000" pitchFamily="2" charset="-18"/>
                </a:rPr>
              </a:br>
              <a:r>
                <a:rPr lang="en-US" sz="3800" b="1" spc="600" dirty="0">
                  <a:solidFill>
                    <a:srgbClr val="242F62"/>
                  </a:solidFill>
                  <a:latin typeface="Montserrat" panose="00000500000000000000" pitchFamily="2" charset="-18"/>
                </a:rPr>
                <a:t>EGYETEM</a:t>
              </a:r>
            </a:p>
          </p:txBody>
        </p:sp>
        <p:sp>
          <p:nvSpPr>
            <p:cNvPr id="8" name="Téglalap 7"/>
            <p:cNvSpPr/>
            <p:nvPr/>
          </p:nvSpPr>
          <p:spPr>
            <a:xfrm>
              <a:off x="2991947" y="937267"/>
              <a:ext cx="45719" cy="10433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ím 1"/>
            <p:cNvSpPr txBox="1">
              <a:spLocks/>
            </p:cNvSpPr>
            <p:nvPr/>
          </p:nvSpPr>
          <p:spPr>
            <a:xfrm>
              <a:off x="1878312" y="914383"/>
              <a:ext cx="958650" cy="1072997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2500"/>
            </a:bodyPr>
            <a:lstStyle>
              <a:lvl1pPr algn="ctr" defTabSz="2057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3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hu-HU" sz="6000" b="1" spc="600" dirty="0">
                  <a:solidFill>
                    <a:srgbClr val="242F62"/>
                  </a:solidFill>
                  <a:latin typeface="Montserrat regular"/>
                </a:rPr>
                <a:t>8</a:t>
              </a:r>
              <a:r>
                <a:rPr lang="en-US" sz="6000" b="1" spc="600" dirty="0">
                  <a:solidFill>
                    <a:srgbClr val="242F62"/>
                  </a:solidFill>
                  <a:latin typeface="Montserrat regular"/>
                </a:rPr>
                <a:t>.</a:t>
              </a:r>
            </a:p>
          </p:txBody>
        </p:sp>
      </p:grpSp>
      <p:sp>
        <p:nvSpPr>
          <p:cNvPr id="10" name="Cím 1"/>
          <p:cNvSpPr txBox="1">
            <a:spLocks/>
          </p:cNvSpPr>
          <p:nvPr/>
        </p:nvSpPr>
        <p:spPr>
          <a:xfrm>
            <a:off x="9328193" y="504110"/>
            <a:ext cx="6855618" cy="8243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2057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500" spc="300" dirty="0">
                <a:solidFill>
                  <a:srgbClr val="242F62"/>
                </a:solidFill>
                <a:latin typeface="Montserrat SemiBold"/>
              </a:rPr>
              <a:t>AUG. </a:t>
            </a:r>
            <a:r>
              <a:rPr lang="hu-HU" sz="3500" spc="300" dirty="0">
                <a:solidFill>
                  <a:srgbClr val="242F62"/>
                </a:solidFill>
                <a:latin typeface="Montserrat SemiBold"/>
              </a:rPr>
              <a:t>27</a:t>
            </a:r>
            <a:r>
              <a:rPr lang="en-US" sz="3500" spc="300" dirty="0">
                <a:solidFill>
                  <a:srgbClr val="242F62"/>
                </a:solidFill>
                <a:latin typeface="Montserrat SemiBold"/>
              </a:rPr>
              <a:t>-</a:t>
            </a:r>
            <a:r>
              <a:rPr lang="en-US" sz="3500" spc="300" dirty="0" err="1">
                <a:solidFill>
                  <a:srgbClr val="242F62"/>
                </a:solidFill>
                <a:latin typeface="Montserrat SemiBold"/>
              </a:rPr>
              <a:t>i</a:t>
            </a:r>
            <a:r>
              <a:rPr lang="en-US" sz="3500" spc="300" dirty="0">
                <a:solidFill>
                  <a:srgbClr val="242F62"/>
                </a:solidFill>
                <a:latin typeface="Montserrat SemiBold"/>
              </a:rPr>
              <a:t> PROGRAM</a:t>
            </a:r>
          </a:p>
        </p:txBody>
      </p:sp>
      <p:sp>
        <p:nvSpPr>
          <p:cNvPr id="26" name="Alcím 2"/>
          <p:cNvSpPr txBox="1">
            <a:spLocks/>
          </p:cNvSpPr>
          <p:nvPr/>
        </p:nvSpPr>
        <p:spPr>
          <a:xfrm>
            <a:off x="225529" y="2115044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08:00 – 08:30</a:t>
            </a:r>
            <a:endParaRPr lang="en-US" sz="1900" dirty="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  <p:sp>
        <p:nvSpPr>
          <p:cNvPr id="27" name="Alcím 2"/>
          <p:cNvSpPr txBox="1">
            <a:spLocks/>
          </p:cNvSpPr>
          <p:nvPr/>
        </p:nvSpPr>
        <p:spPr>
          <a:xfrm>
            <a:off x="175770" y="2966817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0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8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:40 – </a:t>
            </a:r>
            <a:r>
              <a:rPr lang="hu-HU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9:25</a:t>
            </a:r>
            <a:endParaRPr lang="en-US" sz="1900" dirty="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  <p:sp>
        <p:nvSpPr>
          <p:cNvPr id="40" name="Alcím 2"/>
          <p:cNvSpPr txBox="1">
            <a:spLocks/>
          </p:cNvSpPr>
          <p:nvPr/>
        </p:nvSpPr>
        <p:spPr>
          <a:xfrm>
            <a:off x="9130062" y="2881534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14:00 – 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14:45</a:t>
            </a:r>
            <a:endParaRPr lang="en-US" sz="1900" dirty="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64F3AF4D-EC6F-1046-AFBF-B746A1E66E44}"/>
              </a:ext>
            </a:extLst>
          </p:cNvPr>
          <p:cNvSpPr txBox="1"/>
          <p:nvPr/>
        </p:nvSpPr>
        <p:spPr>
          <a:xfrm>
            <a:off x="2259009" y="2225739"/>
            <a:ext cx="6459550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Esztétika, Hollywood smile </a:t>
            </a:r>
            <a:endParaRPr lang="hu-HU" dirty="0">
              <a:solidFill>
                <a:schemeClr val="bg1"/>
              </a:solidFill>
              <a:latin typeface="Montserrat regular"/>
            </a:endParaRPr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Prof. Dr. Borbély Judit FOK kari előadása</a:t>
            </a:r>
            <a:endParaRPr lang="hu-HU" dirty="0"/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D68665EC-6F98-567F-678B-71AC95689AA8}"/>
              </a:ext>
            </a:extLst>
          </p:cNvPr>
          <p:cNvSpPr txBox="1"/>
          <p:nvPr/>
        </p:nvSpPr>
        <p:spPr>
          <a:xfrm>
            <a:off x="2280724" y="3072377"/>
            <a:ext cx="7133051" cy="10002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 dirty="0">
                <a:solidFill>
                  <a:srgbClr val="FFCD62"/>
                </a:solidFill>
                <a:latin typeface="Montserrat SemiBold"/>
              </a:rPr>
              <a:t>A sport hangja itthon</a:t>
            </a:r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 - Kulisszatitkok és emlékezetes pillanatok</a:t>
            </a:r>
            <a:endParaRPr lang="hu-HU" sz="1900" dirty="0">
              <a:solidFill>
                <a:schemeClr val="bg1"/>
              </a:solidFill>
              <a:latin typeface="Montserrat regular"/>
            </a:endParaRPr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- Hajdú B. István és Gundel-Takács Gábor</a:t>
            </a:r>
            <a:endParaRPr lang="hu-HU" dirty="0"/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116FCE00-DEDB-1478-AC40-AA7594AF963C}"/>
              </a:ext>
            </a:extLst>
          </p:cNvPr>
          <p:cNvSpPr/>
          <p:nvPr/>
        </p:nvSpPr>
        <p:spPr>
          <a:xfrm>
            <a:off x="279667" y="7777716"/>
            <a:ext cx="8538126" cy="1378763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61" name="Szövegdoboz 60">
            <a:extLst>
              <a:ext uri="{FF2B5EF4-FFF2-40B4-BE49-F238E27FC236}">
                <a16:creationId xmlns:a16="http://schemas.microsoft.com/office/drawing/2014/main" id="{FE85E18B-4C70-7DB5-955B-8CEC828A945C}"/>
              </a:ext>
            </a:extLst>
          </p:cNvPr>
          <p:cNvSpPr txBox="1"/>
          <p:nvPr/>
        </p:nvSpPr>
        <p:spPr>
          <a:xfrm>
            <a:off x="11265220" y="2966244"/>
            <a:ext cx="7089832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000">
                <a:solidFill>
                  <a:srgbClr val="FFCD62"/>
                </a:solidFill>
                <a:latin typeface="Montserrat SemiBold"/>
              </a:rPr>
              <a:t>Orvosi döntések jogi szemmel – hol húzódnak a határok?</a:t>
            </a:r>
            <a:endParaRPr lang="hu-HU"/>
          </a:p>
          <a:p>
            <a:r>
              <a:rPr lang="hu-HU" sz="1800">
                <a:solidFill>
                  <a:schemeClr val="bg1"/>
                </a:solidFill>
                <a:latin typeface="Montserrat regular"/>
              </a:rPr>
              <a:t>Dr. Ungváry Botond ügyvéd előadása</a:t>
            </a:r>
            <a:endParaRPr lang="hu-HU"/>
          </a:p>
        </p:txBody>
      </p:sp>
      <p:sp>
        <p:nvSpPr>
          <p:cNvPr id="64" name="Téglalap 63">
            <a:extLst>
              <a:ext uri="{FF2B5EF4-FFF2-40B4-BE49-F238E27FC236}">
                <a16:creationId xmlns:a16="http://schemas.microsoft.com/office/drawing/2014/main" id="{605E838A-C12A-6451-9582-2CC62D90DBF9}"/>
              </a:ext>
            </a:extLst>
          </p:cNvPr>
          <p:cNvSpPr/>
          <p:nvPr/>
        </p:nvSpPr>
        <p:spPr>
          <a:xfrm>
            <a:off x="9239559" y="2227512"/>
            <a:ext cx="8637694" cy="511602"/>
          </a:xfrm>
          <a:prstGeom prst="rect">
            <a:avLst/>
          </a:prstGeom>
          <a:solidFill>
            <a:srgbClr val="FFC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Szövegdoboz 64">
            <a:extLst>
              <a:ext uri="{FF2B5EF4-FFF2-40B4-BE49-F238E27FC236}">
                <a16:creationId xmlns:a16="http://schemas.microsoft.com/office/drawing/2014/main" id="{F77ACDB4-FC63-F9EE-CE97-344F97FAC791}"/>
              </a:ext>
            </a:extLst>
          </p:cNvPr>
          <p:cNvSpPr txBox="1"/>
          <p:nvPr/>
        </p:nvSpPr>
        <p:spPr>
          <a:xfrm>
            <a:off x="11264311" y="2293463"/>
            <a:ext cx="2230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42F62"/>
                </a:solidFill>
                <a:latin typeface="Montserrat SemiBold" pitchFamily="2" charset="0"/>
              </a:rPr>
              <a:t>EBÉDSZÜNET</a:t>
            </a:r>
            <a:endParaRPr lang="hu-HU" sz="2000" dirty="0"/>
          </a:p>
        </p:txBody>
      </p:sp>
      <p:sp>
        <p:nvSpPr>
          <p:cNvPr id="66" name="Alcím 2">
            <a:extLst>
              <a:ext uri="{FF2B5EF4-FFF2-40B4-BE49-F238E27FC236}">
                <a16:creationId xmlns:a16="http://schemas.microsoft.com/office/drawing/2014/main" id="{67A70E0A-2703-92CF-6097-135E3C37BEFA}"/>
              </a:ext>
            </a:extLst>
          </p:cNvPr>
          <p:cNvSpPr txBox="1">
            <a:spLocks/>
          </p:cNvSpPr>
          <p:nvPr/>
        </p:nvSpPr>
        <p:spPr>
          <a:xfrm>
            <a:off x="9148167" y="2194364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1900">
                <a:solidFill>
                  <a:srgbClr val="242F62"/>
                </a:solidFill>
              </a:rPr>
              <a:t>12:50 – 13:50</a:t>
            </a:r>
            <a:endParaRPr lang="hu-HU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067E860B-0827-4E90-A2B9-AFDC2298D977}"/>
              </a:ext>
            </a:extLst>
          </p:cNvPr>
          <p:cNvSpPr/>
          <p:nvPr/>
        </p:nvSpPr>
        <p:spPr>
          <a:xfrm>
            <a:off x="297575" y="4206164"/>
            <a:ext cx="8522584" cy="961873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59807A6F-2426-C7DC-11D8-C4742FF6C5C1}"/>
              </a:ext>
            </a:extLst>
          </p:cNvPr>
          <p:cNvSpPr txBox="1"/>
          <p:nvPr/>
        </p:nvSpPr>
        <p:spPr>
          <a:xfrm>
            <a:off x="2273024" y="4262020"/>
            <a:ext cx="713305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A szív útja a műtőben</a:t>
            </a:r>
            <a:endParaRPr lang="hu-HU" dirty="0"/>
          </a:p>
          <a:p>
            <a:r>
              <a:rPr lang="hu-HU" sz="1700" dirty="0">
                <a:solidFill>
                  <a:schemeClr val="bg1"/>
                </a:solidFill>
                <a:latin typeface="Montserrat regular"/>
              </a:rPr>
              <a:t>Dr. </a:t>
            </a:r>
            <a:r>
              <a:rPr lang="hu-HU" sz="1700" dirty="0" err="1">
                <a:solidFill>
                  <a:schemeClr val="bg1"/>
                </a:solidFill>
                <a:latin typeface="Montserrat regular"/>
              </a:rPr>
              <a:t>Hartyánszky</a:t>
            </a:r>
            <a:r>
              <a:rPr lang="hu-HU" sz="1700" dirty="0">
                <a:solidFill>
                  <a:schemeClr val="bg1"/>
                </a:solidFill>
                <a:latin typeface="Montserrat regular"/>
              </a:rPr>
              <a:t> István szívsebész, klinikai főorvos ÁOK kari előadása</a:t>
            </a:r>
            <a:endParaRPr lang="hu-HU" dirty="0"/>
          </a:p>
        </p:txBody>
      </p:sp>
      <p:sp>
        <p:nvSpPr>
          <p:cNvPr id="16" name="Alcím 2">
            <a:extLst>
              <a:ext uri="{FF2B5EF4-FFF2-40B4-BE49-F238E27FC236}">
                <a16:creationId xmlns:a16="http://schemas.microsoft.com/office/drawing/2014/main" id="{EE07D47A-3903-0F0A-9BF3-CE10BC2975D0}"/>
              </a:ext>
            </a:extLst>
          </p:cNvPr>
          <p:cNvSpPr txBox="1">
            <a:spLocks/>
          </p:cNvSpPr>
          <p:nvPr/>
        </p:nvSpPr>
        <p:spPr>
          <a:xfrm>
            <a:off x="226338" y="4275304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09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:40</a:t>
            </a: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– 10</a:t>
            </a:r>
            <a:r>
              <a:rPr lang="hu-HU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:10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9AE2128D-6BB3-7A51-96FA-21ACC07F941F}"/>
              </a:ext>
            </a:extLst>
          </p:cNvPr>
          <p:cNvSpPr/>
          <p:nvPr/>
        </p:nvSpPr>
        <p:spPr>
          <a:xfrm>
            <a:off x="266332" y="5138365"/>
            <a:ext cx="8553827" cy="1071202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18" name="Alcím 2">
            <a:extLst>
              <a:ext uri="{FF2B5EF4-FFF2-40B4-BE49-F238E27FC236}">
                <a16:creationId xmlns:a16="http://schemas.microsoft.com/office/drawing/2014/main" id="{9DA51C3A-5C1F-CBC7-BBFA-4DABF3E94C44}"/>
              </a:ext>
            </a:extLst>
          </p:cNvPr>
          <p:cNvSpPr txBox="1">
            <a:spLocks/>
          </p:cNvSpPr>
          <p:nvPr/>
        </p:nvSpPr>
        <p:spPr>
          <a:xfrm>
            <a:off x="172680" y="5075131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>
                <a:solidFill>
                  <a:schemeClr val="bg1"/>
                </a:solidFill>
                <a:latin typeface="Archivo Narrow"/>
              </a:rPr>
              <a:t>10:20 – 11:20</a:t>
            </a:r>
            <a:endParaRPr lang="hu-HU"/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51319D43-22F6-AD1A-A975-16F4B6E0ECF5}"/>
              </a:ext>
            </a:extLst>
          </p:cNvPr>
          <p:cNvSpPr txBox="1"/>
          <p:nvPr/>
        </p:nvSpPr>
        <p:spPr>
          <a:xfrm>
            <a:off x="2274189" y="5180467"/>
            <a:ext cx="6126321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Beléd estem – filmvetítés után beszélgetés</a:t>
            </a:r>
            <a:endParaRPr lang="hu-HU" dirty="0"/>
          </a:p>
          <a:p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Tiszeker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Dániel rendezővel és </a:t>
            </a:r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Szerednyey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Béla színésszel</a:t>
            </a:r>
            <a:endParaRPr lang="hu-HU" dirty="0"/>
          </a:p>
        </p:txBody>
      </p:sp>
      <p:sp>
        <p:nvSpPr>
          <p:cNvPr id="29" name="Alcím 2">
            <a:extLst>
              <a:ext uri="{FF2B5EF4-FFF2-40B4-BE49-F238E27FC236}">
                <a16:creationId xmlns:a16="http://schemas.microsoft.com/office/drawing/2014/main" id="{7B9444C7-C6A4-887C-25FB-A1960F7F31A1}"/>
              </a:ext>
            </a:extLst>
          </p:cNvPr>
          <p:cNvSpPr txBox="1">
            <a:spLocks/>
          </p:cNvSpPr>
          <p:nvPr/>
        </p:nvSpPr>
        <p:spPr>
          <a:xfrm>
            <a:off x="240988" y="6210778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>
                <a:solidFill>
                  <a:schemeClr val="bg1"/>
                </a:solidFill>
                <a:latin typeface="Archivo Narrow"/>
              </a:rPr>
              <a:t>11:40 – 12:10</a:t>
            </a:r>
            <a:endParaRPr lang="hu-HU"/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977EAA1F-1A5B-4C35-5499-AD250F2895B9}"/>
              </a:ext>
            </a:extLst>
          </p:cNvPr>
          <p:cNvSpPr txBox="1"/>
          <p:nvPr/>
        </p:nvSpPr>
        <p:spPr>
          <a:xfrm>
            <a:off x="2279509" y="6331828"/>
            <a:ext cx="6626459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A robotpark és a robotasszisztencia lehetőségei - Robotasszisztált ellátás CP-vel élők körében </a:t>
            </a:r>
            <a:endParaRPr lang="hu-HU" dirty="0"/>
          </a:p>
          <a:p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Ernyey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Dávid Marcell gyógytornász PAK kari előadása</a:t>
            </a:r>
            <a:endParaRPr lang="hu-HU" sz="1900" dirty="0">
              <a:solidFill>
                <a:srgbClr val="FFFFFF"/>
              </a:solidFill>
              <a:latin typeface="Montserrat regular"/>
              <a:ea typeface="Calibri"/>
              <a:cs typeface="Calibri"/>
            </a:endParaRPr>
          </a:p>
        </p:txBody>
      </p:sp>
      <p:sp>
        <p:nvSpPr>
          <p:cNvPr id="35" name="Alcím 2">
            <a:extLst>
              <a:ext uri="{FF2B5EF4-FFF2-40B4-BE49-F238E27FC236}">
                <a16:creationId xmlns:a16="http://schemas.microsoft.com/office/drawing/2014/main" id="{CCFBB812-751D-E7B5-4F36-8F626C00D37D}"/>
              </a:ext>
            </a:extLst>
          </p:cNvPr>
          <p:cNvSpPr txBox="1">
            <a:spLocks/>
          </p:cNvSpPr>
          <p:nvPr/>
        </p:nvSpPr>
        <p:spPr>
          <a:xfrm>
            <a:off x="222799" y="7796838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1900" dirty="0">
                <a:solidFill>
                  <a:schemeClr val="bg1"/>
                </a:solidFill>
              </a:rPr>
              <a:t>12:20 – 12:50</a:t>
            </a:r>
          </a:p>
        </p:txBody>
      </p:sp>
      <p:sp>
        <p:nvSpPr>
          <p:cNvPr id="36" name="Szövegdoboz 35">
            <a:extLst>
              <a:ext uri="{FF2B5EF4-FFF2-40B4-BE49-F238E27FC236}">
                <a16:creationId xmlns:a16="http://schemas.microsoft.com/office/drawing/2014/main" id="{604FFCC8-41C7-0D54-7C16-EF623CEE0464}"/>
              </a:ext>
            </a:extLst>
          </p:cNvPr>
          <p:cNvSpPr txBox="1"/>
          <p:nvPr/>
        </p:nvSpPr>
        <p:spPr>
          <a:xfrm>
            <a:off x="2273024" y="7901098"/>
            <a:ext cx="595434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PMOS - mit érdemes tudni a táplálkozás szerepéről?</a:t>
            </a:r>
            <a:endParaRPr lang="hu-HU" dirty="0"/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Dr. Juhász Anna Evelin ETK kari előadása</a:t>
            </a:r>
            <a:endParaRPr lang="hu-HU" dirty="0">
              <a:latin typeface="Montserrat regular"/>
            </a:endParaRPr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EF4BD285-E05C-A585-F80D-236F7291A4CC}"/>
              </a:ext>
            </a:extLst>
          </p:cNvPr>
          <p:cNvSpPr/>
          <p:nvPr/>
        </p:nvSpPr>
        <p:spPr>
          <a:xfrm>
            <a:off x="9216705" y="7364377"/>
            <a:ext cx="8645330" cy="509388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55" name="Szövegdoboz 54">
            <a:extLst>
              <a:ext uri="{FF2B5EF4-FFF2-40B4-BE49-F238E27FC236}">
                <a16:creationId xmlns:a16="http://schemas.microsoft.com/office/drawing/2014/main" id="{76795B88-E956-C460-8AF8-70EE74E540AB}"/>
              </a:ext>
            </a:extLst>
          </p:cNvPr>
          <p:cNvSpPr txBox="1"/>
          <p:nvPr/>
        </p:nvSpPr>
        <p:spPr>
          <a:xfrm>
            <a:off x="11269310" y="7401301"/>
            <a:ext cx="640172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>
                <a:solidFill>
                  <a:srgbClr val="FFCD62"/>
                </a:solidFill>
                <a:latin typeface="Montserrat SemiBold"/>
              </a:rPr>
              <a:t>Szabó Balázs Máté humorista fellépése </a:t>
            </a:r>
            <a:endParaRPr lang="hu-HU" sz="1900">
              <a:solidFill>
                <a:schemeClr val="bg1"/>
              </a:solidFill>
              <a:latin typeface="Montserrat regular"/>
              <a:ea typeface="Calibri"/>
              <a:cs typeface="Calibri"/>
            </a:endParaRPr>
          </a:p>
        </p:txBody>
      </p:sp>
      <p:sp>
        <p:nvSpPr>
          <p:cNvPr id="56" name="Alcím 2">
            <a:extLst>
              <a:ext uri="{FF2B5EF4-FFF2-40B4-BE49-F238E27FC236}">
                <a16:creationId xmlns:a16="http://schemas.microsoft.com/office/drawing/2014/main" id="{4E740F41-082D-7664-96E3-7EF54DEBED59}"/>
              </a:ext>
            </a:extLst>
          </p:cNvPr>
          <p:cNvSpPr txBox="1">
            <a:spLocks/>
          </p:cNvSpPr>
          <p:nvPr/>
        </p:nvSpPr>
        <p:spPr>
          <a:xfrm>
            <a:off x="9128530" y="7313790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16:20</a:t>
            </a: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– 17:00</a:t>
            </a:r>
            <a:endParaRPr lang="hu-HU" sz="190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  <p:sp>
        <p:nvSpPr>
          <p:cNvPr id="70" name="Téglalap 69">
            <a:extLst>
              <a:ext uri="{FF2B5EF4-FFF2-40B4-BE49-F238E27FC236}">
                <a16:creationId xmlns:a16="http://schemas.microsoft.com/office/drawing/2014/main" id="{10CC7911-C5F1-5F73-7C4C-746101F9E1B0}"/>
              </a:ext>
            </a:extLst>
          </p:cNvPr>
          <p:cNvSpPr/>
          <p:nvPr/>
        </p:nvSpPr>
        <p:spPr>
          <a:xfrm>
            <a:off x="9238805" y="4172093"/>
            <a:ext cx="8641137" cy="132778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71" name="Szövegdoboz 70">
            <a:extLst>
              <a:ext uri="{FF2B5EF4-FFF2-40B4-BE49-F238E27FC236}">
                <a16:creationId xmlns:a16="http://schemas.microsoft.com/office/drawing/2014/main" id="{1B733AFC-1E03-D4CB-EB10-F70CDBD5AA66}"/>
              </a:ext>
            </a:extLst>
          </p:cNvPr>
          <p:cNvSpPr txBox="1"/>
          <p:nvPr/>
        </p:nvSpPr>
        <p:spPr>
          <a:xfrm>
            <a:off x="11228195" y="4262330"/>
            <a:ext cx="6623979" cy="9694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dirty="0">
                <a:solidFill>
                  <a:srgbClr val="FFCD62"/>
                </a:solidFill>
                <a:latin typeface="Montserrat SemiBold"/>
              </a:rPr>
              <a:t>Scroll, like, egészség</a:t>
            </a:r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 - Hiteles egészségügyi kommunikáció a digitális korban </a:t>
            </a:r>
            <a:endParaRPr lang="hu-HU" dirty="0"/>
          </a:p>
          <a:p>
            <a:r>
              <a:rPr lang="es-ES" sz="1700" dirty="0">
                <a:solidFill>
                  <a:schemeClr val="bg1"/>
                </a:solidFill>
                <a:latin typeface="Montserrat regular"/>
              </a:rPr>
              <a:t>Dr. Pető Botond </a:t>
            </a:r>
            <a:r>
              <a:rPr lang="hu-HU" sz="1700" dirty="0">
                <a:solidFill>
                  <a:schemeClr val="bg1"/>
                </a:solidFill>
                <a:latin typeface="Montserrat regular"/>
              </a:rPr>
              <a:t>gyógyszerész </a:t>
            </a:r>
            <a:r>
              <a:rPr lang="es-ES" sz="1700" dirty="0">
                <a:solidFill>
                  <a:schemeClr val="bg1"/>
                </a:solidFill>
                <a:latin typeface="Montserrat regular"/>
              </a:rPr>
              <a:t>előadása</a:t>
            </a:r>
            <a:endParaRPr lang="hu-HU" dirty="0" err="1">
              <a:solidFill>
                <a:schemeClr val="bg1"/>
              </a:solidFill>
            </a:endParaRPr>
          </a:p>
        </p:txBody>
      </p:sp>
      <p:sp>
        <p:nvSpPr>
          <p:cNvPr id="72" name="Alcím 2">
            <a:extLst>
              <a:ext uri="{FF2B5EF4-FFF2-40B4-BE49-F238E27FC236}">
                <a16:creationId xmlns:a16="http://schemas.microsoft.com/office/drawing/2014/main" id="{1C085302-8317-A272-C0D0-2104D60BAEAD}"/>
              </a:ext>
            </a:extLst>
          </p:cNvPr>
          <p:cNvSpPr txBox="1">
            <a:spLocks/>
          </p:cNvSpPr>
          <p:nvPr/>
        </p:nvSpPr>
        <p:spPr>
          <a:xfrm>
            <a:off x="9222873" y="4403643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15:00 – </a:t>
            </a:r>
            <a:r>
              <a:rPr lang="hu-HU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15:30</a:t>
            </a:r>
            <a:endParaRPr lang="en-US" sz="1900" dirty="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  <p:sp>
        <p:nvSpPr>
          <p:cNvPr id="73" name="Téglalap 72">
            <a:extLst>
              <a:ext uri="{FF2B5EF4-FFF2-40B4-BE49-F238E27FC236}">
                <a16:creationId xmlns:a16="http://schemas.microsoft.com/office/drawing/2014/main" id="{C3CDD995-52E9-621B-EDCF-5BCBC3C41D72}"/>
              </a:ext>
            </a:extLst>
          </p:cNvPr>
          <p:cNvSpPr/>
          <p:nvPr/>
        </p:nvSpPr>
        <p:spPr>
          <a:xfrm>
            <a:off x="9242249" y="5592830"/>
            <a:ext cx="8637693" cy="1620599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74" name="Szövegdoboz 73">
            <a:extLst>
              <a:ext uri="{FF2B5EF4-FFF2-40B4-BE49-F238E27FC236}">
                <a16:creationId xmlns:a16="http://schemas.microsoft.com/office/drawing/2014/main" id="{A77E33F6-3051-CF6B-F622-C384C255DD56}"/>
              </a:ext>
            </a:extLst>
          </p:cNvPr>
          <p:cNvSpPr txBox="1"/>
          <p:nvPr/>
        </p:nvSpPr>
        <p:spPr>
          <a:xfrm>
            <a:off x="11241845" y="5630450"/>
            <a:ext cx="6623979" cy="13080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Mit tehetsz, hogy könnyebb legyen? Ötletek az egyetemi élet nehézségeinek túléléséhez </a:t>
            </a:r>
            <a:r>
              <a:rPr lang="hu-HU" sz="2000" dirty="0" err="1">
                <a:solidFill>
                  <a:srgbClr val="FFCD62"/>
                </a:solidFill>
                <a:latin typeface="Montserrat SemiBold"/>
              </a:rPr>
              <a:t>wellbeing</a:t>
            </a:r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-kutatások tükrében </a:t>
            </a:r>
            <a:endParaRPr lang="hu-HU" dirty="0"/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Dr. Asztalos Bernadett adjunktus EKK kari előadása</a:t>
            </a:r>
            <a:endParaRPr lang="hu-HU" dirty="0"/>
          </a:p>
        </p:txBody>
      </p:sp>
      <p:sp>
        <p:nvSpPr>
          <p:cNvPr id="75" name="Alcím 2">
            <a:extLst>
              <a:ext uri="{FF2B5EF4-FFF2-40B4-BE49-F238E27FC236}">
                <a16:creationId xmlns:a16="http://schemas.microsoft.com/office/drawing/2014/main" id="{57E0034E-8434-57F4-A133-4E237B37FD4F}"/>
              </a:ext>
            </a:extLst>
          </p:cNvPr>
          <p:cNvSpPr txBox="1">
            <a:spLocks/>
          </p:cNvSpPr>
          <p:nvPr/>
        </p:nvSpPr>
        <p:spPr>
          <a:xfrm>
            <a:off x="9127629" y="5541196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15:40 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– </a:t>
            </a:r>
            <a:r>
              <a:rPr lang="hu-HU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16:10</a:t>
            </a:r>
            <a:endParaRPr lang="en-US" sz="1900" dirty="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68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79C27-FE22-4F64-2FF4-809160FDD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églalap 49">
            <a:extLst>
              <a:ext uri="{FF2B5EF4-FFF2-40B4-BE49-F238E27FC236}">
                <a16:creationId xmlns:a16="http://schemas.microsoft.com/office/drawing/2014/main" id="{C5B39C25-BAEF-1E3E-2602-4ABE0DFBB4C6}"/>
              </a:ext>
            </a:extLst>
          </p:cNvPr>
          <p:cNvSpPr/>
          <p:nvPr/>
        </p:nvSpPr>
        <p:spPr>
          <a:xfrm>
            <a:off x="7285" y="0"/>
            <a:ext cx="18277540" cy="1326605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églalap 48">
            <a:extLst>
              <a:ext uri="{FF2B5EF4-FFF2-40B4-BE49-F238E27FC236}">
                <a16:creationId xmlns:a16="http://schemas.microsoft.com/office/drawing/2014/main" id="{E7FF2612-A9B4-EA1C-22CD-5FA549F5FA1E}"/>
              </a:ext>
            </a:extLst>
          </p:cNvPr>
          <p:cNvSpPr/>
          <p:nvPr/>
        </p:nvSpPr>
        <p:spPr>
          <a:xfrm>
            <a:off x="9224340" y="2524576"/>
            <a:ext cx="8655602" cy="1169010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9FA0BF4A-DFCB-EB1A-AAC4-9FE02A92BC5E}"/>
              </a:ext>
            </a:extLst>
          </p:cNvPr>
          <p:cNvSpPr/>
          <p:nvPr/>
        </p:nvSpPr>
        <p:spPr>
          <a:xfrm>
            <a:off x="279666" y="7316448"/>
            <a:ext cx="8520218" cy="1612271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35417B60-D0E1-9235-BF92-DC1049695260}"/>
              </a:ext>
            </a:extLst>
          </p:cNvPr>
          <p:cNvSpPr/>
          <p:nvPr/>
        </p:nvSpPr>
        <p:spPr>
          <a:xfrm>
            <a:off x="279666" y="2873786"/>
            <a:ext cx="8504677" cy="1289407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3A16E"/>
              </a:solidFill>
            </a:endParaRPr>
          </a:p>
        </p:txBody>
      </p:sp>
      <p:sp>
        <p:nvSpPr>
          <p:cNvPr id="34" name="Téglalap 33">
            <a:extLst>
              <a:ext uri="{FF2B5EF4-FFF2-40B4-BE49-F238E27FC236}">
                <a16:creationId xmlns:a16="http://schemas.microsoft.com/office/drawing/2014/main" id="{F0A4E3AA-12A1-AFA1-2B54-96F0A21449F7}"/>
              </a:ext>
            </a:extLst>
          </p:cNvPr>
          <p:cNvSpPr/>
          <p:nvPr/>
        </p:nvSpPr>
        <p:spPr>
          <a:xfrm>
            <a:off x="273770" y="1792115"/>
            <a:ext cx="8516473" cy="996131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3A16E"/>
              </a:solidFill>
            </a:endParaRPr>
          </a:p>
        </p:txBody>
      </p:sp>
      <p:sp>
        <p:nvSpPr>
          <p:cNvPr id="4" name="Lekerekített téglalap 3">
            <a:extLst>
              <a:ext uri="{FF2B5EF4-FFF2-40B4-BE49-F238E27FC236}">
                <a16:creationId xmlns:a16="http://schemas.microsoft.com/office/drawing/2014/main" id="{2A6D50E5-9873-EB9A-F0BD-9DFD4AAD6E22}"/>
              </a:ext>
            </a:extLst>
          </p:cNvPr>
          <p:cNvSpPr/>
          <p:nvPr/>
        </p:nvSpPr>
        <p:spPr>
          <a:xfrm>
            <a:off x="8913935" y="476287"/>
            <a:ext cx="7086996" cy="10525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A2B487D8-F0B7-4584-AF47-9CFE4AB05E97}"/>
              </a:ext>
            </a:extLst>
          </p:cNvPr>
          <p:cNvGrpSpPr/>
          <p:nvPr/>
        </p:nvGrpSpPr>
        <p:grpSpPr>
          <a:xfrm>
            <a:off x="2961861" y="-310535"/>
            <a:ext cx="6482493" cy="2017156"/>
            <a:chOff x="1358167" y="186862"/>
            <a:chExt cx="6482493" cy="2017156"/>
          </a:xfrm>
        </p:grpSpPr>
        <p:sp>
          <p:nvSpPr>
            <p:cNvPr id="6" name="Lekerekített téglalap 5">
              <a:extLst>
                <a:ext uri="{FF2B5EF4-FFF2-40B4-BE49-F238E27FC236}">
                  <a16:creationId xmlns:a16="http://schemas.microsoft.com/office/drawing/2014/main" id="{1EC412BE-E243-19A0-868F-4FF941CA44BB}"/>
                </a:ext>
              </a:extLst>
            </p:cNvPr>
            <p:cNvSpPr/>
            <p:nvPr/>
          </p:nvSpPr>
          <p:spPr>
            <a:xfrm>
              <a:off x="1358167" y="743563"/>
              <a:ext cx="6482493" cy="1460455"/>
            </a:xfrm>
            <a:prstGeom prst="roundRect">
              <a:avLst>
                <a:gd name="adj" fmla="val 8704"/>
              </a:avLst>
            </a:prstGeom>
            <a:solidFill>
              <a:srgbClr val="FFC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Cím 1">
              <a:extLst>
                <a:ext uri="{FF2B5EF4-FFF2-40B4-BE49-F238E27FC236}">
                  <a16:creationId xmlns:a16="http://schemas.microsoft.com/office/drawing/2014/main" id="{23565DB7-9C7A-A083-5E3E-C93FC4283F8A}"/>
                </a:ext>
              </a:extLst>
            </p:cNvPr>
            <p:cNvSpPr txBox="1">
              <a:spLocks/>
            </p:cNvSpPr>
            <p:nvPr/>
          </p:nvSpPr>
          <p:spPr>
            <a:xfrm>
              <a:off x="3332135" y="186862"/>
              <a:ext cx="4200040" cy="1901147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12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998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3800" b="1" spc="600" dirty="0">
                  <a:solidFill>
                    <a:srgbClr val="242F62"/>
                  </a:solidFill>
                  <a:latin typeface="Montserrat" panose="00000500000000000000" pitchFamily="2" charset="-18"/>
                </a:rPr>
                <a:t>NYÁRI</a:t>
              </a:r>
              <a:br>
                <a:rPr lang="en-US" sz="3800" b="1" spc="600" dirty="0">
                  <a:solidFill>
                    <a:srgbClr val="242F62"/>
                  </a:solidFill>
                  <a:latin typeface="Montserrat" panose="00000500000000000000" pitchFamily="2" charset="-18"/>
                </a:rPr>
              </a:br>
              <a:r>
                <a:rPr lang="en-US" sz="3800" b="1" spc="600" dirty="0">
                  <a:solidFill>
                    <a:srgbClr val="242F62"/>
                  </a:solidFill>
                  <a:latin typeface="Montserrat" panose="00000500000000000000" pitchFamily="2" charset="-18"/>
                </a:rPr>
                <a:t>EGYETEM</a:t>
              </a:r>
            </a:p>
          </p:txBody>
        </p:sp>
        <p:sp>
          <p:nvSpPr>
            <p:cNvPr id="8" name="Téglalap 7">
              <a:extLst>
                <a:ext uri="{FF2B5EF4-FFF2-40B4-BE49-F238E27FC236}">
                  <a16:creationId xmlns:a16="http://schemas.microsoft.com/office/drawing/2014/main" id="{B63968A2-230B-BD83-A33E-7A8BBE28F03E}"/>
                </a:ext>
              </a:extLst>
            </p:cNvPr>
            <p:cNvSpPr/>
            <p:nvPr/>
          </p:nvSpPr>
          <p:spPr>
            <a:xfrm>
              <a:off x="2991947" y="937267"/>
              <a:ext cx="45719" cy="10433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ím 1">
              <a:extLst>
                <a:ext uri="{FF2B5EF4-FFF2-40B4-BE49-F238E27FC236}">
                  <a16:creationId xmlns:a16="http://schemas.microsoft.com/office/drawing/2014/main" id="{B7D8A773-0424-E286-CFD8-9B1EF6BFF6E1}"/>
                </a:ext>
              </a:extLst>
            </p:cNvPr>
            <p:cNvSpPr txBox="1">
              <a:spLocks/>
            </p:cNvSpPr>
            <p:nvPr/>
          </p:nvSpPr>
          <p:spPr>
            <a:xfrm>
              <a:off x="1878312" y="914383"/>
              <a:ext cx="958650" cy="1072997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2500"/>
            </a:bodyPr>
            <a:lstStyle>
              <a:lvl1pPr algn="ctr" defTabSz="2057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3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hu-HU" sz="6000" b="1" spc="600" dirty="0">
                  <a:solidFill>
                    <a:srgbClr val="242F62"/>
                  </a:solidFill>
                  <a:latin typeface="Montserrat regular"/>
                </a:rPr>
                <a:t>8</a:t>
              </a:r>
              <a:r>
                <a:rPr lang="en-US" sz="6000" spc="600" dirty="0">
                  <a:solidFill>
                    <a:srgbClr val="242F62"/>
                  </a:solidFill>
                  <a:latin typeface="Montserrat regular"/>
                </a:rPr>
                <a:t>.</a:t>
              </a:r>
            </a:p>
          </p:txBody>
        </p:sp>
      </p:grpSp>
      <p:sp>
        <p:nvSpPr>
          <p:cNvPr id="10" name="Cím 1">
            <a:extLst>
              <a:ext uri="{FF2B5EF4-FFF2-40B4-BE49-F238E27FC236}">
                <a16:creationId xmlns:a16="http://schemas.microsoft.com/office/drawing/2014/main" id="{CAAE4EE4-F1BB-6423-3057-2846EECDDC39}"/>
              </a:ext>
            </a:extLst>
          </p:cNvPr>
          <p:cNvSpPr txBox="1">
            <a:spLocks/>
          </p:cNvSpPr>
          <p:nvPr/>
        </p:nvSpPr>
        <p:spPr>
          <a:xfrm>
            <a:off x="9328193" y="504110"/>
            <a:ext cx="6855618" cy="8243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2057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500" spc="300" dirty="0">
                <a:solidFill>
                  <a:srgbClr val="242F62"/>
                </a:solidFill>
                <a:latin typeface="Montserrat SemiBold"/>
              </a:rPr>
              <a:t>AUG. </a:t>
            </a:r>
            <a:r>
              <a:rPr lang="hu-HU" sz="3500" spc="300" dirty="0">
                <a:solidFill>
                  <a:srgbClr val="242F62"/>
                </a:solidFill>
                <a:latin typeface="Montserrat SemiBold"/>
              </a:rPr>
              <a:t>28</a:t>
            </a:r>
            <a:r>
              <a:rPr lang="en-US" sz="3500" spc="300" dirty="0">
                <a:solidFill>
                  <a:srgbClr val="242F62"/>
                </a:solidFill>
                <a:latin typeface="Montserrat SemiBold"/>
              </a:rPr>
              <a:t>-</a:t>
            </a:r>
            <a:r>
              <a:rPr lang="en-US" sz="3500" spc="300" dirty="0" err="1">
                <a:solidFill>
                  <a:srgbClr val="242F62"/>
                </a:solidFill>
                <a:latin typeface="Montserrat SemiBold"/>
              </a:rPr>
              <a:t>i</a:t>
            </a:r>
            <a:r>
              <a:rPr lang="en-US" sz="3500" spc="300" dirty="0">
                <a:solidFill>
                  <a:srgbClr val="242F62"/>
                </a:solidFill>
                <a:latin typeface="Montserrat SemiBold"/>
              </a:rPr>
              <a:t> PROGRAM</a:t>
            </a:r>
          </a:p>
        </p:txBody>
      </p:sp>
      <p:sp>
        <p:nvSpPr>
          <p:cNvPr id="26" name="Alcím 2">
            <a:extLst>
              <a:ext uri="{FF2B5EF4-FFF2-40B4-BE49-F238E27FC236}">
                <a16:creationId xmlns:a16="http://schemas.microsoft.com/office/drawing/2014/main" id="{38854D76-13D8-018B-46BA-D6883FE143C1}"/>
              </a:ext>
            </a:extLst>
          </p:cNvPr>
          <p:cNvSpPr txBox="1">
            <a:spLocks/>
          </p:cNvSpPr>
          <p:nvPr/>
        </p:nvSpPr>
        <p:spPr>
          <a:xfrm>
            <a:off x="225529" y="1720769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08:00 – 08:10</a:t>
            </a:r>
            <a:endParaRPr lang="en-US" sz="1900" dirty="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  <p:sp>
        <p:nvSpPr>
          <p:cNvPr id="27" name="Alcím 2">
            <a:extLst>
              <a:ext uri="{FF2B5EF4-FFF2-40B4-BE49-F238E27FC236}">
                <a16:creationId xmlns:a16="http://schemas.microsoft.com/office/drawing/2014/main" id="{118D1B43-1A54-63C2-13BD-8496C5626F5C}"/>
              </a:ext>
            </a:extLst>
          </p:cNvPr>
          <p:cNvSpPr txBox="1">
            <a:spLocks/>
          </p:cNvSpPr>
          <p:nvPr/>
        </p:nvSpPr>
        <p:spPr>
          <a:xfrm>
            <a:off x="139953" y="2859288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0</a:t>
            </a: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8</a:t>
            </a: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:10– 8</a:t>
            </a:r>
            <a:r>
              <a:rPr lang="hu-HU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:55</a:t>
            </a:r>
            <a:endParaRPr lang="en-US" sz="1900" dirty="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  <p:sp>
        <p:nvSpPr>
          <p:cNvPr id="40" name="Alcím 2">
            <a:extLst>
              <a:ext uri="{FF2B5EF4-FFF2-40B4-BE49-F238E27FC236}">
                <a16:creationId xmlns:a16="http://schemas.microsoft.com/office/drawing/2014/main" id="{0C7C7DD6-B9F0-0F35-0EFB-CECBA9510286}"/>
              </a:ext>
            </a:extLst>
          </p:cNvPr>
          <p:cNvSpPr txBox="1">
            <a:spLocks/>
          </p:cNvSpPr>
          <p:nvPr/>
        </p:nvSpPr>
        <p:spPr>
          <a:xfrm>
            <a:off x="9130062" y="2523102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13:00 – </a:t>
            </a:r>
            <a:r>
              <a:rPr lang="hu-HU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13:45</a:t>
            </a:r>
            <a:endParaRPr lang="en-US" sz="1900" dirty="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531A13BD-CB9C-F4B9-A001-0E2B55E460B7}"/>
              </a:ext>
            </a:extLst>
          </p:cNvPr>
          <p:cNvSpPr txBox="1"/>
          <p:nvPr/>
        </p:nvSpPr>
        <p:spPr>
          <a:xfrm>
            <a:off x="2259009" y="1831464"/>
            <a:ext cx="64595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  <a:ea typeface="+mn-lt"/>
                <a:cs typeface="+mn-lt"/>
              </a:rPr>
              <a:t>Megnyitó - </a:t>
            </a:r>
            <a:r>
              <a:rPr lang="hu-HU" sz="2000" b="1" dirty="0">
                <a:solidFill>
                  <a:srgbClr val="FFCD62"/>
                </a:solidFill>
                <a:latin typeface="Montserrat SemiBold"/>
                <a:ea typeface="+mn-lt"/>
                <a:cs typeface="+mn-lt"/>
              </a:rPr>
              <a:t>Feketéné Dr. Szabó Éva </a:t>
            </a:r>
            <a:r>
              <a:rPr lang="hu-HU" sz="2000" dirty="0">
                <a:solidFill>
                  <a:srgbClr val="FFCD62"/>
                </a:solidFill>
                <a:latin typeface="Montserrat SemiBold"/>
                <a:ea typeface="+mn-lt"/>
                <a:cs typeface="+mn-lt"/>
              </a:rPr>
              <a:t>stratégiai és fejlesztési rektorhelyettese</a:t>
            </a:r>
            <a:endParaRPr lang="hu-HU" dirty="0"/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F450FDAB-EB8A-FEE2-B9B8-8933F4D40B7F}"/>
              </a:ext>
            </a:extLst>
          </p:cNvPr>
          <p:cNvSpPr txBox="1"/>
          <p:nvPr/>
        </p:nvSpPr>
        <p:spPr>
          <a:xfrm>
            <a:off x="2244907" y="2875240"/>
            <a:ext cx="6470428" cy="12772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 dirty="0" err="1">
                <a:solidFill>
                  <a:srgbClr val="FFCD62"/>
                </a:solidFill>
                <a:latin typeface="Montserrat SemiBold"/>
              </a:rPr>
              <a:t>Tudatos</a:t>
            </a:r>
            <a:r>
              <a:rPr lang="pt-BR" sz="2000" dirty="0">
                <a:solidFill>
                  <a:srgbClr val="FFCD62"/>
                </a:solidFill>
                <a:latin typeface="Montserrat SemiBold"/>
              </a:rPr>
              <a:t> </a:t>
            </a:r>
            <a:r>
              <a:rPr lang="pt-BR" sz="2000" dirty="0" err="1">
                <a:solidFill>
                  <a:srgbClr val="FFCD62"/>
                </a:solidFill>
                <a:latin typeface="Montserrat SemiBold"/>
              </a:rPr>
              <a:t>fenntarthatóság</a:t>
            </a:r>
            <a:r>
              <a:rPr lang="pt-BR" sz="2000" dirty="0">
                <a:solidFill>
                  <a:srgbClr val="FFCD62"/>
                </a:solidFill>
                <a:latin typeface="Montserrat SemiBold"/>
              </a:rPr>
              <a:t> az </a:t>
            </a:r>
            <a:r>
              <a:rPr lang="pt-BR" sz="2000" dirty="0" err="1">
                <a:solidFill>
                  <a:srgbClr val="FFCD62"/>
                </a:solidFill>
                <a:latin typeface="Montserrat SemiBold"/>
              </a:rPr>
              <a:t>élelmiszeriparban</a:t>
            </a:r>
            <a:endParaRPr lang="hu-HU" dirty="0" err="1"/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Balogh Levente: Szentkirályi Magyarország Kft. alapítója </a:t>
            </a:r>
            <a:r>
              <a:rPr lang="hu-HU" sz="1900" dirty="0">
                <a:solidFill>
                  <a:srgbClr val="FFFFFF"/>
                </a:solidFill>
                <a:latin typeface="Montserrat regular"/>
              </a:rPr>
              <a:t>és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elnöke, Fekete Nikolett </a:t>
            </a:r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Sustainability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&amp; PR </a:t>
            </a:r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manager</a:t>
            </a:r>
            <a:endParaRPr lang="hu-HU" dirty="0"/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C07E6B38-A944-8AD1-80B4-8B6051EBC45D}"/>
              </a:ext>
            </a:extLst>
          </p:cNvPr>
          <p:cNvSpPr/>
          <p:nvPr/>
        </p:nvSpPr>
        <p:spPr>
          <a:xfrm>
            <a:off x="225942" y="9014306"/>
            <a:ext cx="8573942" cy="110994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61" name="Szövegdoboz 60">
            <a:extLst>
              <a:ext uri="{FF2B5EF4-FFF2-40B4-BE49-F238E27FC236}">
                <a16:creationId xmlns:a16="http://schemas.microsoft.com/office/drawing/2014/main" id="{163CCAF8-1C7E-5492-3DD8-AC4975F5A7EF}"/>
              </a:ext>
            </a:extLst>
          </p:cNvPr>
          <p:cNvSpPr txBox="1"/>
          <p:nvPr/>
        </p:nvSpPr>
        <p:spPr>
          <a:xfrm>
            <a:off x="11247312" y="2500282"/>
            <a:ext cx="6726908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000" dirty="0">
                <a:solidFill>
                  <a:srgbClr val="FFCD62"/>
                </a:solidFill>
                <a:latin typeface="Montserrat SemiBold"/>
              </a:rPr>
              <a:t>Mi köze ennek hozzád? - A fenntartható fejlődés egy összekapcsolt világban</a:t>
            </a:r>
            <a:endParaRPr lang="hu-HU" dirty="0"/>
          </a:p>
          <a:p>
            <a:r>
              <a:rPr lang="hu-HU" sz="1800" dirty="0">
                <a:solidFill>
                  <a:schemeClr val="bg1"/>
                </a:solidFill>
                <a:latin typeface="Montserrat regular"/>
              </a:rPr>
              <a:t>Horváth Gabriella Mária osztályvezető (Élő Környezetért Felelős Minisztérium)</a:t>
            </a:r>
            <a:endParaRPr lang="hu-HU" dirty="0"/>
          </a:p>
        </p:txBody>
      </p:sp>
      <p:sp>
        <p:nvSpPr>
          <p:cNvPr id="64" name="Téglalap 63">
            <a:extLst>
              <a:ext uri="{FF2B5EF4-FFF2-40B4-BE49-F238E27FC236}">
                <a16:creationId xmlns:a16="http://schemas.microsoft.com/office/drawing/2014/main" id="{6417D08C-DE14-AA4B-0BEE-79BB4765A745}"/>
              </a:ext>
            </a:extLst>
          </p:cNvPr>
          <p:cNvSpPr/>
          <p:nvPr/>
        </p:nvSpPr>
        <p:spPr>
          <a:xfrm>
            <a:off x="9239559" y="1869080"/>
            <a:ext cx="8637694" cy="511602"/>
          </a:xfrm>
          <a:prstGeom prst="rect">
            <a:avLst/>
          </a:prstGeom>
          <a:solidFill>
            <a:srgbClr val="FFC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Szövegdoboz 64">
            <a:extLst>
              <a:ext uri="{FF2B5EF4-FFF2-40B4-BE49-F238E27FC236}">
                <a16:creationId xmlns:a16="http://schemas.microsoft.com/office/drawing/2014/main" id="{BB0E6B52-9B17-B812-72ED-C5B49E70D545}"/>
              </a:ext>
            </a:extLst>
          </p:cNvPr>
          <p:cNvSpPr txBox="1"/>
          <p:nvPr/>
        </p:nvSpPr>
        <p:spPr>
          <a:xfrm>
            <a:off x="11264311" y="1935031"/>
            <a:ext cx="2230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42F62"/>
                </a:solidFill>
                <a:latin typeface="Montserrat SemiBold" pitchFamily="2" charset="0"/>
              </a:rPr>
              <a:t>EBÉDSZÜNET</a:t>
            </a:r>
            <a:endParaRPr lang="hu-HU" sz="2000" dirty="0"/>
          </a:p>
        </p:txBody>
      </p:sp>
      <p:sp>
        <p:nvSpPr>
          <p:cNvPr id="66" name="Alcím 2">
            <a:extLst>
              <a:ext uri="{FF2B5EF4-FFF2-40B4-BE49-F238E27FC236}">
                <a16:creationId xmlns:a16="http://schemas.microsoft.com/office/drawing/2014/main" id="{A04B148B-5358-91F6-3AFD-540082B6FEAD}"/>
              </a:ext>
            </a:extLst>
          </p:cNvPr>
          <p:cNvSpPr txBox="1">
            <a:spLocks/>
          </p:cNvSpPr>
          <p:nvPr/>
        </p:nvSpPr>
        <p:spPr>
          <a:xfrm>
            <a:off x="9148167" y="1835932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1900">
                <a:solidFill>
                  <a:srgbClr val="242F62"/>
                </a:solidFill>
              </a:rPr>
              <a:t>12:00 – 13:00</a:t>
            </a:r>
            <a:endParaRPr lang="hu-HU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F8A6B86B-E6DE-3971-2C25-F0C878296CB6}"/>
              </a:ext>
            </a:extLst>
          </p:cNvPr>
          <p:cNvSpPr/>
          <p:nvPr/>
        </p:nvSpPr>
        <p:spPr>
          <a:xfrm>
            <a:off x="279666" y="4216248"/>
            <a:ext cx="8504676" cy="1622591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16" name="Alcím 2">
            <a:extLst>
              <a:ext uri="{FF2B5EF4-FFF2-40B4-BE49-F238E27FC236}">
                <a16:creationId xmlns:a16="http://schemas.microsoft.com/office/drawing/2014/main" id="{B9AE7BC8-DD21-0D4F-3DB5-C13EFA3371D7}"/>
              </a:ext>
            </a:extLst>
          </p:cNvPr>
          <p:cNvSpPr txBox="1">
            <a:spLocks/>
          </p:cNvSpPr>
          <p:nvPr/>
        </p:nvSpPr>
        <p:spPr>
          <a:xfrm>
            <a:off x="190521" y="4131932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1900" dirty="0">
                <a:solidFill>
                  <a:schemeClr val="bg1"/>
                </a:solidFill>
                <a:latin typeface="Archivo Narrow" pitchFamily="2" charset="0"/>
                <a:cs typeface="Archivo Narrow" pitchFamily="2" charset="0"/>
              </a:rPr>
              <a:t>09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:00</a:t>
            </a: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– 9</a:t>
            </a:r>
            <a:r>
              <a:rPr lang="hu-HU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:45</a:t>
            </a: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D635D9FD-C1A0-1510-A8D7-5602C19F323E}"/>
              </a:ext>
            </a:extLst>
          </p:cNvPr>
          <p:cNvSpPr/>
          <p:nvPr/>
        </p:nvSpPr>
        <p:spPr>
          <a:xfrm>
            <a:off x="230515" y="5908994"/>
            <a:ext cx="8553827" cy="1304182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18" name="Alcím 2">
            <a:extLst>
              <a:ext uri="{FF2B5EF4-FFF2-40B4-BE49-F238E27FC236}">
                <a16:creationId xmlns:a16="http://schemas.microsoft.com/office/drawing/2014/main" id="{0C7E5E54-6645-60B3-8DC3-C44DB26198C3}"/>
              </a:ext>
            </a:extLst>
          </p:cNvPr>
          <p:cNvSpPr txBox="1">
            <a:spLocks/>
          </p:cNvSpPr>
          <p:nvPr/>
        </p:nvSpPr>
        <p:spPr>
          <a:xfrm>
            <a:off x="136863" y="5845759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>
                <a:solidFill>
                  <a:schemeClr val="bg1"/>
                </a:solidFill>
                <a:latin typeface="Archivo Narrow"/>
              </a:rPr>
              <a:t>9:50 – 10:20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A249B553-CE00-6BFA-0F0D-A70FB4ED7DD4}"/>
              </a:ext>
            </a:extLst>
          </p:cNvPr>
          <p:cNvSpPr txBox="1"/>
          <p:nvPr/>
        </p:nvSpPr>
        <p:spPr>
          <a:xfrm>
            <a:off x="2238372" y="5951095"/>
            <a:ext cx="6126321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Ne csak zöldek legyünk – működjünk fenntarthatóan is!</a:t>
            </a:r>
            <a:endParaRPr lang="hu-HU" dirty="0"/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Horváth Anikó: Semmelweis Egyetem - Integrált irányítási rendszer osztályvezetője</a:t>
            </a:r>
            <a:endParaRPr lang="hu-HU" dirty="0"/>
          </a:p>
        </p:txBody>
      </p:sp>
      <p:sp>
        <p:nvSpPr>
          <p:cNvPr id="29" name="Alcím 2">
            <a:extLst>
              <a:ext uri="{FF2B5EF4-FFF2-40B4-BE49-F238E27FC236}">
                <a16:creationId xmlns:a16="http://schemas.microsoft.com/office/drawing/2014/main" id="{94385AD4-9350-6D3F-8B2C-56E6EBC7E2EA}"/>
              </a:ext>
            </a:extLst>
          </p:cNvPr>
          <p:cNvSpPr txBox="1">
            <a:spLocks/>
          </p:cNvSpPr>
          <p:nvPr/>
        </p:nvSpPr>
        <p:spPr>
          <a:xfrm>
            <a:off x="205171" y="7250230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>
                <a:solidFill>
                  <a:schemeClr val="bg1"/>
                </a:solidFill>
                <a:latin typeface="Archivo Narrow"/>
              </a:rPr>
              <a:t>10:25 – 11:10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F364CA19-8795-CFF4-A119-35D1D4DDB3C4}"/>
              </a:ext>
            </a:extLst>
          </p:cNvPr>
          <p:cNvSpPr txBox="1"/>
          <p:nvPr/>
        </p:nvSpPr>
        <p:spPr>
          <a:xfrm>
            <a:off x="2243691" y="7299594"/>
            <a:ext cx="6348101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A fenntarthatóság nem a jövő – hanem a versenyelőny. Hogyan formálja a zöld szemlélet a mindennapjainkat?</a:t>
            </a:r>
            <a:endParaRPr lang="hu-HU" dirty="0"/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Dr. </a:t>
            </a:r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Gremsperger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Gábor (</a:t>
            </a:r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Climate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Action Kft - ügyvezető - alapító)</a:t>
            </a:r>
            <a:endParaRPr lang="hu-HU" dirty="0"/>
          </a:p>
        </p:txBody>
      </p:sp>
      <p:sp>
        <p:nvSpPr>
          <p:cNvPr id="35" name="Alcím 2">
            <a:extLst>
              <a:ext uri="{FF2B5EF4-FFF2-40B4-BE49-F238E27FC236}">
                <a16:creationId xmlns:a16="http://schemas.microsoft.com/office/drawing/2014/main" id="{6AAEB0DC-E175-5688-2B5D-18A50D434BC1}"/>
              </a:ext>
            </a:extLst>
          </p:cNvPr>
          <p:cNvSpPr txBox="1">
            <a:spLocks/>
          </p:cNvSpPr>
          <p:nvPr/>
        </p:nvSpPr>
        <p:spPr>
          <a:xfrm>
            <a:off x="186982" y="9015507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1900">
                <a:solidFill>
                  <a:schemeClr val="bg1"/>
                </a:solidFill>
              </a:rPr>
              <a:t>11:15 – 12:00</a:t>
            </a:r>
          </a:p>
        </p:txBody>
      </p:sp>
      <p:sp>
        <p:nvSpPr>
          <p:cNvPr id="36" name="Szövegdoboz 35">
            <a:extLst>
              <a:ext uri="{FF2B5EF4-FFF2-40B4-BE49-F238E27FC236}">
                <a16:creationId xmlns:a16="http://schemas.microsoft.com/office/drawing/2014/main" id="{1BC20852-30A7-7C4E-332F-6A3C57DD0C1A}"/>
              </a:ext>
            </a:extLst>
          </p:cNvPr>
          <p:cNvSpPr txBox="1"/>
          <p:nvPr/>
        </p:nvSpPr>
        <p:spPr>
          <a:xfrm>
            <a:off x="2237207" y="9119767"/>
            <a:ext cx="5954345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>
                <a:solidFill>
                  <a:srgbClr val="FFCD62"/>
                </a:solidFill>
                <a:latin typeface="Montserrat SemiBold"/>
              </a:rPr>
              <a:t>A mérgező tisztaság, vagy tiszta méreg!</a:t>
            </a:r>
            <a:endParaRPr lang="hu-HU"/>
          </a:p>
          <a:p>
            <a:r>
              <a:rPr lang="hu-HU" sz="1900" i="1">
                <a:solidFill>
                  <a:schemeClr val="bg1"/>
                </a:solidFill>
                <a:latin typeface="Montserrat regular"/>
              </a:rPr>
              <a:t>Bartus Marcell "Trendrakó": közegészségügyi felügyelő; szakíró; zöld vállalkozó</a:t>
            </a:r>
            <a:endParaRPr lang="hu-HU"/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E4A89D76-0269-9E86-39F5-DBE52E30F31B}"/>
              </a:ext>
            </a:extLst>
          </p:cNvPr>
          <p:cNvSpPr/>
          <p:nvPr/>
        </p:nvSpPr>
        <p:spPr>
          <a:xfrm>
            <a:off x="9216705" y="6486218"/>
            <a:ext cx="8645330" cy="1548841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55" name="Szövegdoboz 54">
            <a:extLst>
              <a:ext uri="{FF2B5EF4-FFF2-40B4-BE49-F238E27FC236}">
                <a16:creationId xmlns:a16="http://schemas.microsoft.com/office/drawing/2014/main" id="{9B02EFBF-6094-5AB6-E63C-0CF881697BF3}"/>
              </a:ext>
            </a:extLst>
          </p:cNvPr>
          <p:cNvSpPr txBox="1"/>
          <p:nvPr/>
        </p:nvSpPr>
        <p:spPr>
          <a:xfrm>
            <a:off x="11269310" y="6487299"/>
            <a:ext cx="6401722" cy="15388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>
                <a:solidFill>
                  <a:srgbClr val="FFCD62"/>
                </a:solidFill>
                <a:latin typeface="Montserrat SemiBold"/>
              </a:rPr>
              <a:t>A fenntartható táplálkozás nem ér véget az étkezés végén</a:t>
            </a:r>
          </a:p>
          <a:p>
            <a:r>
              <a:rPr lang="hu-HU" sz="1800">
                <a:solidFill>
                  <a:schemeClr val="bg1"/>
                </a:solidFill>
                <a:latin typeface="Montserrat regular"/>
              </a:rPr>
              <a:t>Schmidt Judit: dietetikus; Semmelweis Egyetem, EKK, Egészségügyi Menedzserképző Központ - kommunikációs szakértő</a:t>
            </a:r>
          </a:p>
        </p:txBody>
      </p:sp>
      <p:sp>
        <p:nvSpPr>
          <p:cNvPr id="56" name="Alcím 2">
            <a:extLst>
              <a:ext uri="{FF2B5EF4-FFF2-40B4-BE49-F238E27FC236}">
                <a16:creationId xmlns:a16="http://schemas.microsoft.com/office/drawing/2014/main" id="{DDD3A309-51D1-B7B3-CB11-9D704A24AE2C}"/>
              </a:ext>
            </a:extLst>
          </p:cNvPr>
          <p:cNvSpPr txBox="1">
            <a:spLocks/>
          </p:cNvSpPr>
          <p:nvPr/>
        </p:nvSpPr>
        <p:spPr>
          <a:xfrm>
            <a:off x="9128530" y="6399788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15:00</a:t>
            </a:r>
            <a:r>
              <a:rPr lang="en-US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 – 15:30</a:t>
            </a:r>
            <a:endParaRPr lang="hu-HU" sz="1900" dirty="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  <p:sp>
        <p:nvSpPr>
          <p:cNvPr id="70" name="Téglalap 69">
            <a:extLst>
              <a:ext uri="{FF2B5EF4-FFF2-40B4-BE49-F238E27FC236}">
                <a16:creationId xmlns:a16="http://schemas.microsoft.com/office/drawing/2014/main" id="{60DEAF6A-9A53-E640-3966-47F0B84492ED}"/>
              </a:ext>
            </a:extLst>
          </p:cNvPr>
          <p:cNvSpPr/>
          <p:nvPr/>
        </p:nvSpPr>
        <p:spPr>
          <a:xfrm>
            <a:off x="9238805" y="3813661"/>
            <a:ext cx="8641137" cy="132778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71" name="Szövegdoboz 70">
            <a:extLst>
              <a:ext uri="{FF2B5EF4-FFF2-40B4-BE49-F238E27FC236}">
                <a16:creationId xmlns:a16="http://schemas.microsoft.com/office/drawing/2014/main" id="{3AB55447-FFE6-F546-486F-03C1139E0A96}"/>
              </a:ext>
            </a:extLst>
          </p:cNvPr>
          <p:cNvSpPr txBox="1"/>
          <p:nvPr/>
        </p:nvSpPr>
        <p:spPr>
          <a:xfrm>
            <a:off x="11228195" y="3903898"/>
            <a:ext cx="6623979" cy="9694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dirty="0" err="1">
                <a:solidFill>
                  <a:srgbClr val="FFCD62"/>
                </a:solidFill>
                <a:latin typeface="Montserrat SemiBold"/>
              </a:rPr>
              <a:t>Építeni</a:t>
            </a:r>
            <a:r>
              <a:rPr lang="es-ES" sz="2000" dirty="0">
                <a:solidFill>
                  <a:srgbClr val="FFCD62"/>
                </a:solidFill>
                <a:latin typeface="Montserrat SemiBold"/>
              </a:rPr>
              <a:t> a </a:t>
            </a:r>
            <a:r>
              <a:rPr lang="es-ES" sz="2000" dirty="0" err="1">
                <a:solidFill>
                  <a:srgbClr val="FFCD62"/>
                </a:solidFill>
                <a:latin typeface="Montserrat SemiBold"/>
              </a:rPr>
              <a:t>holnapnak</a:t>
            </a:r>
            <a:r>
              <a:rPr lang="es-ES" sz="2000" dirty="0">
                <a:solidFill>
                  <a:srgbClr val="FFCD62"/>
                </a:solidFill>
                <a:latin typeface="Montserrat SemiBold"/>
              </a:rPr>
              <a:t>: "</a:t>
            </a:r>
            <a:r>
              <a:rPr lang="es-ES" sz="2000" dirty="0" err="1">
                <a:solidFill>
                  <a:srgbClr val="FFCD62"/>
                </a:solidFill>
                <a:latin typeface="Montserrat SemiBold"/>
              </a:rPr>
              <a:t>Az</a:t>
            </a:r>
            <a:r>
              <a:rPr lang="es-ES" sz="2000" dirty="0">
                <a:solidFill>
                  <a:srgbClr val="FFCD62"/>
                </a:solidFill>
                <a:latin typeface="Montserrat SemiBold"/>
              </a:rPr>
              <a:t> </a:t>
            </a:r>
            <a:r>
              <a:rPr lang="es-ES" sz="2000" dirty="0" err="1">
                <a:solidFill>
                  <a:srgbClr val="FFCD62"/>
                </a:solidFill>
                <a:latin typeface="Montserrat SemiBold"/>
              </a:rPr>
              <a:t>Építész</a:t>
            </a:r>
            <a:r>
              <a:rPr lang="es-ES" sz="2000" dirty="0">
                <a:solidFill>
                  <a:srgbClr val="FFCD62"/>
                </a:solidFill>
                <a:latin typeface="Montserrat SemiBold"/>
              </a:rPr>
              <a:t>" </a:t>
            </a:r>
            <a:r>
              <a:rPr lang="es-ES" sz="2000" dirty="0" err="1">
                <a:solidFill>
                  <a:srgbClr val="FFCD62"/>
                </a:solidFill>
                <a:latin typeface="Montserrat SemiBold"/>
              </a:rPr>
              <a:t>víziója</a:t>
            </a:r>
            <a:r>
              <a:rPr lang="es-ES" sz="2000" dirty="0">
                <a:solidFill>
                  <a:srgbClr val="FFCD62"/>
                </a:solidFill>
                <a:latin typeface="Montserrat SemiBold"/>
              </a:rPr>
              <a:t> a </a:t>
            </a:r>
            <a:r>
              <a:rPr lang="es-ES" sz="2000" dirty="0" err="1">
                <a:solidFill>
                  <a:srgbClr val="FFCD62"/>
                </a:solidFill>
                <a:latin typeface="Montserrat SemiBold"/>
              </a:rPr>
              <a:t>fenntartható</a:t>
            </a:r>
            <a:r>
              <a:rPr lang="es-ES" sz="2000" dirty="0">
                <a:solidFill>
                  <a:srgbClr val="FFCD62"/>
                </a:solidFill>
                <a:latin typeface="Montserrat SemiBold"/>
              </a:rPr>
              <a:t> </a:t>
            </a:r>
            <a:r>
              <a:rPr lang="es-ES" sz="2000" dirty="0" err="1">
                <a:solidFill>
                  <a:srgbClr val="FFCD62"/>
                </a:solidFill>
                <a:latin typeface="Montserrat SemiBold"/>
              </a:rPr>
              <a:t>terekről</a:t>
            </a:r>
            <a:endParaRPr lang="hu-HU" dirty="0" err="1"/>
          </a:p>
          <a:p>
            <a:r>
              <a:rPr lang="es-ES" sz="1700" dirty="0" err="1">
                <a:solidFill>
                  <a:schemeClr val="bg1"/>
                </a:solidFill>
                <a:latin typeface="Montserrat regular"/>
              </a:rPr>
              <a:t>Kertvéllesy</a:t>
            </a:r>
            <a:r>
              <a:rPr lang="es-ES" sz="1700" dirty="0">
                <a:solidFill>
                  <a:schemeClr val="bg1"/>
                </a:solidFill>
                <a:latin typeface="Montserrat regular"/>
              </a:rPr>
              <a:t> Gábor "</a:t>
            </a:r>
            <a:r>
              <a:rPr lang="es-ES" sz="1700" dirty="0" err="1">
                <a:solidFill>
                  <a:schemeClr val="bg1"/>
                </a:solidFill>
                <a:latin typeface="Montserrat regular"/>
              </a:rPr>
              <a:t>Az</a:t>
            </a:r>
            <a:r>
              <a:rPr lang="es-ES" sz="1700" dirty="0">
                <a:solidFill>
                  <a:schemeClr val="bg1"/>
                </a:solidFill>
                <a:latin typeface="Montserrat regular"/>
              </a:rPr>
              <a:t> </a:t>
            </a:r>
            <a:r>
              <a:rPr lang="es-ES" sz="1700" dirty="0" err="1">
                <a:solidFill>
                  <a:schemeClr val="bg1"/>
                </a:solidFill>
                <a:latin typeface="Montserrat regular"/>
              </a:rPr>
              <a:t>Építész</a:t>
            </a:r>
            <a:r>
              <a:rPr lang="es-ES" sz="1700" dirty="0">
                <a:solidFill>
                  <a:schemeClr val="bg1"/>
                </a:solidFill>
                <a:latin typeface="Montserrat regular"/>
              </a:rPr>
              <a:t>"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2" name="Alcím 2">
            <a:extLst>
              <a:ext uri="{FF2B5EF4-FFF2-40B4-BE49-F238E27FC236}">
                <a16:creationId xmlns:a16="http://schemas.microsoft.com/office/drawing/2014/main" id="{26567C34-9AA2-2D94-2912-7AFCD88EE812}"/>
              </a:ext>
            </a:extLst>
          </p:cNvPr>
          <p:cNvSpPr txBox="1">
            <a:spLocks/>
          </p:cNvSpPr>
          <p:nvPr/>
        </p:nvSpPr>
        <p:spPr>
          <a:xfrm>
            <a:off x="9222873" y="4045211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13:50 – </a:t>
            </a:r>
            <a:r>
              <a:rPr lang="hu-HU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14:20</a:t>
            </a:r>
            <a:endParaRPr lang="en-US" sz="1900" dirty="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  <p:sp>
        <p:nvSpPr>
          <p:cNvPr id="73" name="Téglalap 72">
            <a:extLst>
              <a:ext uri="{FF2B5EF4-FFF2-40B4-BE49-F238E27FC236}">
                <a16:creationId xmlns:a16="http://schemas.microsoft.com/office/drawing/2014/main" id="{EB840687-6EF3-5A8A-EE43-DFB05D61E93D}"/>
              </a:ext>
            </a:extLst>
          </p:cNvPr>
          <p:cNvSpPr/>
          <p:nvPr/>
        </p:nvSpPr>
        <p:spPr>
          <a:xfrm>
            <a:off x="9242249" y="5270241"/>
            <a:ext cx="8637693" cy="1100873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74" name="Szövegdoboz 73">
            <a:extLst>
              <a:ext uri="{FF2B5EF4-FFF2-40B4-BE49-F238E27FC236}">
                <a16:creationId xmlns:a16="http://schemas.microsoft.com/office/drawing/2014/main" id="{C5B46B97-EE1B-C225-2634-A7237C1AB005}"/>
              </a:ext>
            </a:extLst>
          </p:cNvPr>
          <p:cNvSpPr txBox="1"/>
          <p:nvPr/>
        </p:nvSpPr>
        <p:spPr>
          <a:xfrm>
            <a:off x="11241845" y="5272018"/>
            <a:ext cx="6623979" cy="10002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Egy jobb világot nem csak elképzelni, de felépíteni is lehet: Bolygó Közösségi Tér</a:t>
            </a:r>
            <a:endParaRPr lang="hu-HU" dirty="0"/>
          </a:p>
          <a:p>
            <a:r>
              <a:rPr lang="hu-HU" sz="1900" dirty="0" err="1">
                <a:solidFill>
                  <a:schemeClr val="bg1"/>
                </a:solidFill>
                <a:latin typeface="Montserrat regular"/>
              </a:rPr>
              <a:t>Körner</a:t>
            </a:r>
            <a:r>
              <a:rPr lang="hu-HU" sz="1900" dirty="0">
                <a:solidFill>
                  <a:schemeClr val="bg1"/>
                </a:solidFill>
                <a:latin typeface="Montserrat regular"/>
              </a:rPr>
              <a:t> Olga (Bolygó közösségi tér vezetője)</a:t>
            </a:r>
            <a:endParaRPr lang="hu-HU" dirty="0"/>
          </a:p>
        </p:txBody>
      </p:sp>
      <p:sp>
        <p:nvSpPr>
          <p:cNvPr id="75" name="Alcím 2">
            <a:extLst>
              <a:ext uri="{FF2B5EF4-FFF2-40B4-BE49-F238E27FC236}">
                <a16:creationId xmlns:a16="http://schemas.microsoft.com/office/drawing/2014/main" id="{2FC4B5FA-88A3-8FBF-9766-C8F9AA07E0EF}"/>
              </a:ext>
            </a:extLst>
          </p:cNvPr>
          <p:cNvSpPr txBox="1">
            <a:spLocks/>
          </p:cNvSpPr>
          <p:nvPr/>
        </p:nvSpPr>
        <p:spPr>
          <a:xfrm>
            <a:off x="9127629" y="5182764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14:25 – </a:t>
            </a:r>
            <a:r>
              <a:rPr lang="hu-HU" sz="1900">
                <a:solidFill>
                  <a:schemeClr val="bg1"/>
                </a:solidFill>
                <a:latin typeface="Archivo Narrow"/>
                <a:cs typeface="Archivo Narrow" pitchFamily="2" charset="0"/>
              </a:rPr>
              <a:t>14:55</a:t>
            </a:r>
            <a:endParaRPr lang="en-US" sz="1900" dirty="0">
              <a:solidFill>
                <a:schemeClr val="bg1"/>
              </a:solidFill>
              <a:latin typeface="Archivo Narrow"/>
              <a:cs typeface="Archivo Narrow" pitchFamily="2" charset="0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838709D1-5E43-599F-7B5E-3EAFC1ED3304}"/>
              </a:ext>
            </a:extLst>
          </p:cNvPr>
          <p:cNvSpPr txBox="1"/>
          <p:nvPr/>
        </p:nvSpPr>
        <p:spPr>
          <a:xfrm>
            <a:off x="2226206" y="4217810"/>
            <a:ext cx="6559972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 err="1">
                <a:solidFill>
                  <a:srgbClr val="FFCD62"/>
                </a:solidFill>
                <a:latin typeface="Montserrat SemiBold"/>
              </a:rPr>
              <a:t>Öko</a:t>
            </a:r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 vagy oké? Környezetbarát szájápolási eszközök: mítoszok, tények, szakmai szempontok</a:t>
            </a:r>
            <a:endParaRPr lang="hu-HU" dirty="0"/>
          </a:p>
          <a:p>
            <a:r>
              <a:rPr lang="hu-HU" sz="1800" dirty="0">
                <a:solidFill>
                  <a:schemeClr val="bg1"/>
                </a:solidFill>
                <a:latin typeface="Montserrat regular"/>
              </a:rPr>
              <a:t>Mester Emese: klinikai fogászati higiénikus; környezetmérnök</a:t>
            </a:r>
            <a:endParaRPr lang="hu-HU" sz="1800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14098774-33AA-336D-CD3C-40C0B34DA3CB}"/>
              </a:ext>
            </a:extLst>
          </p:cNvPr>
          <p:cNvSpPr/>
          <p:nvPr/>
        </p:nvSpPr>
        <p:spPr>
          <a:xfrm>
            <a:off x="9234341" y="8033313"/>
            <a:ext cx="8739880" cy="985015"/>
          </a:xfrm>
          <a:prstGeom prst="rect">
            <a:avLst/>
          </a:prstGeom>
          <a:solidFill>
            <a:srgbClr val="3D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675B0EA6-D78B-D6CE-AAC6-DC9386959752}"/>
              </a:ext>
            </a:extLst>
          </p:cNvPr>
          <p:cNvSpPr/>
          <p:nvPr/>
        </p:nvSpPr>
        <p:spPr>
          <a:xfrm>
            <a:off x="9162670" y="9121834"/>
            <a:ext cx="8753030" cy="1145783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3A16E"/>
              </a:solidFill>
            </a:endParaRPr>
          </a:p>
        </p:txBody>
      </p:sp>
      <p:sp>
        <p:nvSpPr>
          <p:cNvPr id="12" name="Alcím 2">
            <a:extLst>
              <a:ext uri="{FF2B5EF4-FFF2-40B4-BE49-F238E27FC236}">
                <a16:creationId xmlns:a16="http://schemas.microsoft.com/office/drawing/2014/main" id="{43BACACF-5B1F-98EA-7488-E650F86B9788}"/>
              </a:ext>
            </a:extLst>
          </p:cNvPr>
          <p:cNvSpPr txBox="1">
            <a:spLocks/>
          </p:cNvSpPr>
          <p:nvPr/>
        </p:nvSpPr>
        <p:spPr>
          <a:xfrm>
            <a:off x="9159792" y="8002937"/>
            <a:ext cx="1935136" cy="490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900">
                <a:solidFill>
                  <a:schemeClr val="bg1"/>
                </a:solidFill>
                <a:latin typeface="Archivo Narrow"/>
              </a:rPr>
              <a:t>15:55 – 16:45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52C3FB97-EDDC-B5B7-9BD1-044C7E2699A6}"/>
              </a:ext>
            </a:extLst>
          </p:cNvPr>
          <p:cNvSpPr txBox="1"/>
          <p:nvPr/>
        </p:nvSpPr>
        <p:spPr>
          <a:xfrm>
            <a:off x="11199776" y="8052301"/>
            <a:ext cx="6348101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A sötétzöldek támadása (Podcast közvetítés)</a:t>
            </a:r>
            <a:endParaRPr lang="hu-HU" dirty="0"/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Puskás Péter: előadóművész, Döngölő László Máté: Zöld Egyetem Projektvezető</a:t>
            </a:r>
            <a:endParaRPr lang="hu-HU" dirty="0"/>
          </a:p>
        </p:txBody>
      </p:sp>
      <p:sp>
        <p:nvSpPr>
          <p:cNvPr id="20" name="Alcím 2">
            <a:extLst>
              <a:ext uri="{FF2B5EF4-FFF2-40B4-BE49-F238E27FC236}">
                <a16:creationId xmlns:a16="http://schemas.microsoft.com/office/drawing/2014/main" id="{7BC8D909-1D07-2F1B-C57A-17B0E030905B}"/>
              </a:ext>
            </a:extLst>
          </p:cNvPr>
          <p:cNvSpPr txBox="1">
            <a:spLocks/>
          </p:cNvSpPr>
          <p:nvPr/>
        </p:nvSpPr>
        <p:spPr>
          <a:xfrm>
            <a:off x="9141590" y="9123036"/>
            <a:ext cx="2114223" cy="508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6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26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189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51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14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ctr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1900">
                <a:solidFill>
                  <a:schemeClr val="bg1"/>
                </a:solidFill>
              </a:rPr>
              <a:t>16:45 – 16:50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F4D85211-C417-20D3-E136-6D5B299F3B46}"/>
              </a:ext>
            </a:extLst>
          </p:cNvPr>
          <p:cNvSpPr txBox="1"/>
          <p:nvPr/>
        </p:nvSpPr>
        <p:spPr>
          <a:xfrm>
            <a:off x="11193287" y="9209375"/>
            <a:ext cx="5954345" cy="12772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2000" dirty="0">
                <a:solidFill>
                  <a:srgbClr val="FFCD62"/>
                </a:solidFill>
                <a:latin typeface="Montserrat SemiBold"/>
              </a:rPr>
              <a:t>Lezáró beszéd</a:t>
            </a:r>
            <a:endParaRPr lang="hu-HU" dirty="0"/>
          </a:p>
          <a:p>
            <a:r>
              <a:rPr lang="hu-HU" sz="1900" dirty="0">
                <a:solidFill>
                  <a:schemeClr val="bg1"/>
                </a:solidFill>
                <a:latin typeface="Montserrat regular"/>
              </a:rPr>
              <a:t>Feketéné Dr. Szabó Éva, Semmelweis Egyetem Stratégiai és Fejlesztési Rektorhelyettese</a:t>
            </a:r>
          </a:p>
          <a:p>
            <a:endParaRPr lang="hu-HU" sz="1900" i="1" dirty="0">
              <a:solidFill>
                <a:schemeClr val="bg1"/>
              </a:solidFill>
              <a:latin typeface="Montserra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57800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801</Words>
  <Application>Microsoft Office PowerPoint</Application>
  <PresentationFormat>Egyéni</PresentationFormat>
  <Paragraphs>118</Paragraphs>
  <Slides>3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12" baseType="lpstr">
      <vt:lpstr>Aptos</vt:lpstr>
      <vt:lpstr>Archivo Narrow</vt:lpstr>
      <vt:lpstr>Arial</vt:lpstr>
      <vt:lpstr>Calibri</vt:lpstr>
      <vt:lpstr>Calibri Light</vt:lpstr>
      <vt:lpstr>Montserrat</vt:lpstr>
      <vt:lpstr>Montserrat regular</vt:lpstr>
      <vt:lpstr>Montserrat SemiBold</vt:lpstr>
      <vt:lpstr>Office-téma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Hetty</dc:creator>
  <cp:lastModifiedBy>Dr. Fecser Zsuzsanna (kiemelt projektmenedzser)</cp:lastModifiedBy>
  <cp:revision>353</cp:revision>
  <dcterms:created xsi:type="dcterms:W3CDTF">2023-07-18T10:19:03Z</dcterms:created>
  <dcterms:modified xsi:type="dcterms:W3CDTF">2026-08-25T12:50:48Z</dcterms:modified>
</cp:coreProperties>
</file>