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handoutMasterIdLst>
    <p:handoutMasterId r:id="rId47"/>
  </p:handoutMasterIdLst>
  <p:sldIdLst>
    <p:sldId id="272" r:id="rId2"/>
    <p:sldId id="299" r:id="rId3"/>
    <p:sldId id="297" r:id="rId4"/>
    <p:sldId id="285" r:id="rId5"/>
    <p:sldId id="294" r:id="rId6"/>
    <p:sldId id="289" r:id="rId7"/>
    <p:sldId id="286" r:id="rId8"/>
    <p:sldId id="298" r:id="rId9"/>
    <p:sldId id="287" r:id="rId10"/>
    <p:sldId id="257" r:id="rId11"/>
    <p:sldId id="301" r:id="rId12"/>
    <p:sldId id="304" r:id="rId13"/>
    <p:sldId id="288" r:id="rId14"/>
    <p:sldId id="282" r:id="rId15"/>
    <p:sldId id="258" r:id="rId16"/>
    <p:sldId id="273" r:id="rId17"/>
    <p:sldId id="296" r:id="rId18"/>
    <p:sldId id="274" r:id="rId19"/>
    <p:sldId id="259" r:id="rId20"/>
    <p:sldId id="305" r:id="rId21"/>
    <p:sldId id="307" r:id="rId22"/>
    <p:sldId id="306" r:id="rId23"/>
    <p:sldId id="308" r:id="rId24"/>
    <p:sldId id="309" r:id="rId25"/>
    <p:sldId id="310" r:id="rId26"/>
    <p:sldId id="277" r:id="rId27"/>
    <p:sldId id="260" r:id="rId28"/>
    <p:sldId id="262" r:id="rId29"/>
    <p:sldId id="278" r:id="rId30"/>
    <p:sldId id="279" r:id="rId31"/>
    <p:sldId id="275" r:id="rId32"/>
    <p:sldId id="292" r:id="rId33"/>
    <p:sldId id="291" r:id="rId34"/>
    <p:sldId id="261" r:id="rId35"/>
    <p:sldId id="290" r:id="rId36"/>
    <p:sldId id="265" r:id="rId37"/>
    <p:sldId id="266" r:id="rId38"/>
    <p:sldId id="267" r:id="rId39"/>
    <p:sldId id="293" r:id="rId40"/>
    <p:sldId id="280" r:id="rId41"/>
    <p:sldId id="268" r:id="rId42"/>
    <p:sldId id="281" r:id="rId43"/>
    <p:sldId id="269" r:id="rId44"/>
    <p:sldId id="300" r:id="rId45"/>
  </p:sldIdLst>
  <p:sldSz cx="9144000" cy="6858000" type="screen4x3"/>
  <p:notesSz cx="6797675" cy="99314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571"/>
          </a:xfrm>
          <a:prstGeom prst="rect">
            <a:avLst/>
          </a:prstGeom>
        </p:spPr>
        <p:txBody>
          <a:bodyPr vert="horz" lIns="91431" tIns="45716" rIns="91431" bIns="45716" rtlCol="0"/>
          <a:lstStyle>
            <a:lvl1pPr algn="l">
              <a:defRPr sz="1200"/>
            </a:lvl1pPr>
          </a:lstStyle>
          <a:p>
            <a:endParaRPr lang="hu-HU"/>
          </a:p>
        </p:txBody>
      </p:sp>
      <p:sp>
        <p:nvSpPr>
          <p:cNvPr id="3" name="Dátum helye 2"/>
          <p:cNvSpPr>
            <a:spLocks noGrp="1"/>
          </p:cNvSpPr>
          <p:nvPr>
            <p:ph type="dt" sz="quarter" idx="1"/>
          </p:nvPr>
        </p:nvSpPr>
        <p:spPr>
          <a:xfrm>
            <a:off x="3850444" y="0"/>
            <a:ext cx="2945659" cy="496571"/>
          </a:xfrm>
          <a:prstGeom prst="rect">
            <a:avLst/>
          </a:prstGeom>
        </p:spPr>
        <p:txBody>
          <a:bodyPr vert="horz" lIns="91431" tIns="45716" rIns="91431" bIns="45716" rtlCol="0"/>
          <a:lstStyle>
            <a:lvl1pPr algn="r">
              <a:defRPr sz="1200"/>
            </a:lvl1pPr>
          </a:lstStyle>
          <a:p>
            <a:fld id="{CF236815-6E37-4890-94A3-B15B72B4ECE5}" type="datetimeFigureOut">
              <a:rPr lang="hu-HU" smtClean="0"/>
              <a:pPr/>
              <a:t>2015.12.07.</a:t>
            </a:fld>
            <a:endParaRPr lang="hu-HU"/>
          </a:p>
        </p:txBody>
      </p:sp>
      <p:sp>
        <p:nvSpPr>
          <p:cNvPr id="4" name="Élőláb helye 3"/>
          <p:cNvSpPr>
            <a:spLocks noGrp="1"/>
          </p:cNvSpPr>
          <p:nvPr>
            <p:ph type="ftr" sz="quarter" idx="2"/>
          </p:nvPr>
        </p:nvSpPr>
        <p:spPr>
          <a:xfrm>
            <a:off x="1" y="9433106"/>
            <a:ext cx="2945659" cy="496571"/>
          </a:xfrm>
          <a:prstGeom prst="rect">
            <a:avLst/>
          </a:prstGeom>
        </p:spPr>
        <p:txBody>
          <a:bodyPr vert="horz" lIns="91431" tIns="45716" rIns="91431" bIns="45716" rtlCol="0" anchor="b"/>
          <a:lstStyle>
            <a:lvl1pPr algn="l">
              <a:defRPr sz="1200"/>
            </a:lvl1pPr>
          </a:lstStyle>
          <a:p>
            <a:endParaRPr lang="hu-HU"/>
          </a:p>
        </p:txBody>
      </p:sp>
      <p:sp>
        <p:nvSpPr>
          <p:cNvPr id="5" name="Dia számának helye 4"/>
          <p:cNvSpPr>
            <a:spLocks noGrp="1"/>
          </p:cNvSpPr>
          <p:nvPr>
            <p:ph type="sldNum" sz="quarter" idx="3"/>
          </p:nvPr>
        </p:nvSpPr>
        <p:spPr>
          <a:xfrm>
            <a:off x="3850444" y="9433106"/>
            <a:ext cx="2945659" cy="496571"/>
          </a:xfrm>
          <a:prstGeom prst="rect">
            <a:avLst/>
          </a:prstGeom>
        </p:spPr>
        <p:txBody>
          <a:bodyPr vert="horz" lIns="91431" tIns="45716" rIns="91431" bIns="45716" rtlCol="0" anchor="b"/>
          <a:lstStyle>
            <a:lvl1pPr algn="r">
              <a:defRPr sz="1200"/>
            </a:lvl1pPr>
          </a:lstStyle>
          <a:p>
            <a:fld id="{DAAF426A-C140-4105-997E-6F01353F9A21}" type="slidenum">
              <a:rPr lang="hu-HU" smtClean="0"/>
              <a:pPr/>
              <a:t>‹#›</a:t>
            </a:fld>
            <a:endParaRPr lang="hu-HU"/>
          </a:p>
        </p:txBody>
      </p:sp>
    </p:spTree>
    <p:extLst>
      <p:ext uri="{BB962C8B-B14F-4D97-AF65-F5344CB8AC3E}">
        <p14:creationId xmlns:p14="http://schemas.microsoft.com/office/powerpoint/2010/main" val="8081416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1" y="0"/>
            <a:ext cx="2945659" cy="496571"/>
          </a:xfrm>
          <a:prstGeom prst="rect">
            <a:avLst/>
          </a:prstGeom>
        </p:spPr>
        <p:txBody>
          <a:bodyPr vert="horz" lIns="91431" tIns="45716" rIns="91431" bIns="45716" rtlCol="0"/>
          <a:lstStyle>
            <a:lvl1pPr algn="l">
              <a:defRPr sz="1200"/>
            </a:lvl1pPr>
          </a:lstStyle>
          <a:p>
            <a:endParaRPr lang="hu-HU"/>
          </a:p>
        </p:txBody>
      </p:sp>
      <p:sp>
        <p:nvSpPr>
          <p:cNvPr id="3" name="Dátum helye 2"/>
          <p:cNvSpPr>
            <a:spLocks noGrp="1"/>
          </p:cNvSpPr>
          <p:nvPr>
            <p:ph type="dt" idx="1"/>
          </p:nvPr>
        </p:nvSpPr>
        <p:spPr>
          <a:xfrm>
            <a:off x="3850444" y="0"/>
            <a:ext cx="2945659" cy="496571"/>
          </a:xfrm>
          <a:prstGeom prst="rect">
            <a:avLst/>
          </a:prstGeom>
        </p:spPr>
        <p:txBody>
          <a:bodyPr vert="horz" lIns="91431" tIns="45716" rIns="91431" bIns="45716" rtlCol="0"/>
          <a:lstStyle>
            <a:lvl1pPr algn="r">
              <a:defRPr sz="1200"/>
            </a:lvl1pPr>
          </a:lstStyle>
          <a:p>
            <a:fld id="{6B78795C-3448-4BAA-BD36-0E1F6BB43E7A}" type="datetimeFigureOut">
              <a:rPr lang="hu-HU" smtClean="0"/>
              <a:pPr/>
              <a:t>2015.12.07.</a:t>
            </a:fld>
            <a:endParaRPr lang="hu-HU"/>
          </a:p>
        </p:txBody>
      </p:sp>
      <p:sp>
        <p:nvSpPr>
          <p:cNvPr id="4" name="Diakép helye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31" tIns="45716" rIns="91431" bIns="45716" rtlCol="0" anchor="ctr"/>
          <a:lstStyle/>
          <a:p>
            <a:endParaRPr lang="hu-HU"/>
          </a:p>
        </p:txBody>
      </p:sp>
      <p:sp>
        <p:nvSpPr>
          <p:cNvPr id="5" name="Jegyzetek helye 4"/>
          <p:cNvSpPr>
            <a:spLocks noGrp="1"/>
          </p:cNvSpPr>
          <p:nvPr>
            <p:ph type="body" sz="quarter" idx="3"/>
          </p:nvPr>
        </p:nvSpPr>
        <p:spPr>
          <a:xfrm>
            <a:off x="679768" y="4717416"/>
            <a:ext cx="5438140" cy="4469131"/>
          </a:xfrm>
          <a:prstGeom prst="rect">
            <a:avLst/>
          </a:prstGeom>
        </p:spPr>
        <p:txBody>
          <a:bodyPr vert="horz" lIns="91431" tIns="45716" rIns="91431" bIns="45716"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1" y="9433106"/>
            <a:ext cx="2945659" cy="496571"/>
          </a:xfrm>
          <a:prstGeom prst="rect">
            <a:avLst/>
          </a:prstGeom>
        </p:spPr>
        <p:txBody>
          <a:bodyPr vert="horz" lIns="91431" tIns="45716" rIns="91431" bIns="45716" rtlCol="0" anchor="b"/>
          <a:lstStyle>
            <a:lvl1pPr algn="l">
              <a:defRPr sz="1200"/>
            </a:lvl1pPr>
          </a:lstStyle>
          <a:p>
            <a:endParaRPr lang="hu-HU"/>
          </a:p>
        </p:txBody>
      </p:sp>
      <p:sp>
        <p:nvSpPr>
          <p:cNvPr id="7" name="Dia számának helye 6"/>
          <p:cNvSpPr>
            <a:spLocks noGrp="1"/>
          </p:cNvSpPr>
          <p:nvPr>
            <p:ph type="sldNum" sz="quarter" idx="5"/>
          </p:nvPr>
        </p:nvSpPr>
        <p:spPr>
          <a:xfrm>
            <a:off x="3850444" y="9433106"/>
            <a:ext cx="2945659" cy="496571"/>
          </a:xfrm>
          <a:prstGeom prst="rect">
            <a:avLst/>
          </a:prstGeom>
        </p:spPr>
        <p:txBody>
          <a:bodyPr vert="horz" lIns="91431" tIns="45716" rIns="91431" bIns="45716" rtlCol="0" anchor="b"/>
          <a:lstStyle>
            <a:lvl1pPr algn="r">
              <a:defRPr sz="1200"/>
            </a:lvl1pPr>
          </a:lstStyle>
          <a:p>
            <a:fld id="{3C4543F0-FDF4-4B83-9287-1E5B012133A0}" type="slidenum">
              <a:rPr lang="hu-HU" smtClean="0"/>
              <a:pPr/>
              <a:t>‹#›</a:t>
            </a:fld>
            <a:endParaRPr lang="hu-HU"/>
          </a:p>
        </p:txBody>
      </p:sp>
    </p:spTree>
    <p:extLst>
      <p:ext uri="{BB962C8B-B14F-4D97-AF65-F5344CB8AC3E}">
        <p14:creationId xmlns:p14="http://schemas.microsoft.com/office/powerpoint/2010/main" val="914578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9731404C-45A3-43EF-B308-4BD7845DCB9E}" type="slidenum">
              <a:rPr lang="hu-HU" smtClean="0"/>
              <a:pPr/>
              <a:t>13</a:t>
            </a:fld>
            <a:endParaRPr lang="hu-HU"/>
          </a:p>
        </p:txBody>
      </p:sp>
    </p:spTree>
    <p:extLst>
      <p:ext uri="{BB962C8B-B14F-4D97-AF65-F5344CB8AC3E}">
        <p14:creationId xmlns:p14="http://schemas.microsoft.com/office/powerpoint/2010/main" val="181625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u-HU" smtClean="0"/>
          </a:p>
        </p:txBody>
      </p:sp>
      <p:sp>
        <p:nvSpPr>
          <p:cNvPr id="45060" name="Dia számának hely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039A90-94D3-4F4A-8BB5-AC9F73176FA3}" type="slidenum">
              <a:rPr lang="hu-HU" smtClean="0"/>
              <a:pPr eaLnBrk="1" hangingPunct="1"/>
              <a:t>23</a:t>
            </a:fld>
            <a:endParaRPr lang="hu-H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miter lim="800000"/>
            <a:headEnd/>
            <a:tailEnd/>
          </a:ln>
        </p:spPr>
        <p:txBody>
          <a:bodyPr/>
          <a:lstStyle/>
          <a:p>
            <a:fld id="{DCBB8DF9-5049-4181-A42C-611BABC74E92}" type="slidenum">
              <a:rPr lang="hu-HU"/>
              <a:pPr/>
              <a:t>44</a:t>
            </a:fld>
            <a:endParaRPr lang="hu-HU"/>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hu-H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6449B2AB-1DD4-417C-A96C-717AA006675F}" type="datetime1">
              <a:rPr lang="hu-HU" smtClean="0"/>
              <a:pPr/>
              <a:t>2015.12.07.</a:t>
            </a:fld>
            <a:endParaRPr lang="hu-HU"/>
          </a:p>
        </p:txBody>
      </p:sp>
      <p:sp>
        <p:nvSpPr>
          <p:cNvPr id="5" name="Élőláb helye 4"/>
          <p:cNvSpPr>
            <a:spLocks noGrp="1"/>
          </p:cNvSpPr>
          <p:nvPr>
            <p:ph type="ftr" sz="quarter" idx="11"/>
          </p:nvPr>
        </p:nvSpPr>
        <p:spPr/>
        <p:txBody>
          <a:bodyPr/>
          <a:lstStyle/>
          <a:p>
            <a:r>
              <a:rPr lang="hu-HU" smtClean="0"/>
              <a:t>semmelweis.hu/allatjoleti-bizottsag</a:t>
            </a:r>
            <a:endParaRPr lang="hu-HU"/>
          </a:p>
        </p:txBody>
      </p:sp>
      <p:sp>
        <p:nvSpPr>
          <p:cNvPr id="6" name="Dia számának helye 5"/>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3026372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0FB001C0-F82A-4415-8154-851BAA9D14CE}" type="datetime1">
              <a:rPr lang="hu-HU" smtClean="0"/>
              <a:pPr/>
              <a:t>2015.12.07.</a:t>
            </a:fld>
            <a:endParaRPr lang="hu-HU"/>
          </a:p>
        </p:txBody>
      </p:sp>
      <p:sp>
        <p:nvSpPr>
          <p:cNvPr id="5" name="Élőláb helye 4"/>
          <p:cNvSpPr>
            <a:spLocks noGrp="1"/>
          </p:cNvSpPr>
          <p:nvPr>
            <p:ph type="ftr" sz="quarter" idx="11"/>
          </p:nvPr>
        </p:nvSpPr>
        <p:spPr/>
        <p:txBody>
          <a:bodyPr/>
          <a:lstStyle/>
          <a:p>
            <a:r>
              <a:rPr lang="hu-HU" smtClean="0"/>
              <a:t>semmelweis.hu/allatjoleti-bizottsag</a:t>
            </a:r>
            <a:endParaRPr lang="hu-HU"/>
          </a:p>
        </p:txBody>
      </p:sp>
      <p:sp>
        <p:nvSpPr>
          <p:cNvPr id="6" name="Dia számának helye 5"/>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3941209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E3FA098-1B29-4A18-8F0E-0E96E2241005}" type="datetime1">
              <a:rPr lang="hu-HU" smtClean="0"/>
              <a:pPr/>
              <a:t>2015.12.07.</a:t>
            </a:fld>
            <a:endParaRPr lang="hu-HU"/>
          </a:p>
        </p:txBody>
      </p:sp>
      <p:sp>
        <p:nvSpPr>
          <p:cNvPr id="5" name="Élőláb helye 4"/>
          <p:cNvSpPr>
            <a:spLocks noGrp="1"/>
          </p:cNvSpPr>
          <p:nvPr>
            <p:ph type="ftr" sz="quarter" idx="11"/>
          </p:nvPr>
        </p:nvSpPr>
        <p:spPr/>
        <p:txBody>
          <a:bodyPr/>
          <a:lstStyle/>
          <a:p>
            <a:r>
              <a:rPr lang="hu-HU" smtClean="0"/>
              <a:t>semmelweis.hu/allatjoleti-bizottsag</a:t>
            </a:r>
            <a:endParaRPr lang="hu-HU"/>
          </a:p>
        </p:txBody>
      </p:sp>
      <p:sp>
        <p:nvSpPr>
          <p:cNvPr id="6" name="Dia számának helye 5"/>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289260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CBA4B93-994C-4A5C-A7B8-D465F61DF8F8}" type="datetime1">
              <a:rPr lang="hu-HU" smtClean="0"/>
              <a:pPr/>
              <a:t>2015.12.07.</a:t>
            </a:fld>
            <a:endParaRPr lang="hu-HU"/>
          </a:p>
        </p:txBody>
      </p:sp>
      <p:sp>
        <p:nvSpPr>
          <p:cNvPr id="5" name="Élőláb helye 4"/>
          <p:cNvSpPr>
            <a:spLocks noGrp="1"/>
          </p:cNvSpPr>
          <p:nvPr>
            <p:ph type="ftr" sz="quarter" idx="11"/>
          </p:nvPr>
        </p:nvSpPr>
        <p:spPr/>
        <p:txBody>
          <a:bodyPr/>
          <a:lstStyle/>
          <a:p>
            <a:r>
              <a:rPr lang="hu-HU" smtClean="0"/>
              <a:t>semmelweis.hu/allatjoleti-bizottsag</a:t>
            </a:r>
            <a:endParaRPr lang="hu-HU"/>
          </a:p>
        </p:txBody>
      </p:sp>
      <p:sp>
        <p:nvSpPr>
          <p:cNvPr id="6" name="Dia számának helye 5"/>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2898710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A0491ABA-2DBE-4B67-99B6-79F7D5959629}" type="datetime1">
              <a:rPr lang="hu-HU" smtClean="0"/>
              <a:pPr/>
              <a:t>2015.12.07.</a:t>
            </a:fld>
            <a:endParaRPr lang="hu-HU"/>
          </a:p>
        </p:txBody>
      </p:sp>
      <p:sp>
        <p:nvSpPr>
          <p:cNvPr id="5" name="Élőláb helye 4"/>
          <p:cNvSpPr>
            <a:spLocks noGrp="1"/>
          </p:cNvSpPr>
          <p:nvPr>
            <p:ph type="ftr" sz="quarter" idx="11"/>
          </p:nvPr>
        </p:nvSpPr>
        <p:spPr/>
        <p:txBody>
          <a:bodyPr/>
          <a:lstStyle/>
          <a:p>
            <a:r>
              <a:rPr lang="hu-HU" smtClean="0"/>
              <a:t>semmelweis.hu/allatjoleti-bizottsag</a:t>
            </a:r>
            <a:endParaRPr lang="hu-HU"/>
          </a:p>
        </p:txBody>
      </p:sp>
      <p:sp>
        <p:nvSpPr>
          <p:cNvPr id="6" name="Dia számának helye 5"/>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3013990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27B0A50-9CD0-470E-9CED-021F8818079E}" type="datetime1">
              <a:rPr lang="hu-HU" smtClean="0"/>
              <a:pPr/>
              <a:t>2015.12.07.</a:t>
            </a:fld>
            <a:endParaRPr lang="hu-HU"/>
          </a:p>
        </p:txBody>
      </p:sp>
      <p:sp>
        <p:nvSpPr>
          <p:cNvPr id="6" name="Élőláb helye 5"/>
          <p:cNvSpPr>
            <a:spLocks noGrp="1"/>
          </p:cNvSpPr>
          <p:nvPr>
            <p:ph type="ftr" sz="quarter" idx="11"/>
          </p:nvPr>
        </p:nvSpPr>
        <p:spPr/>
        <p:txBody>
          <a:bodyPr/>
          <a:lstStyle/>
          <a:p>
            <a:r>
              <a:rPr lang="hu-HU" smtClean="0"/>
              <a:t>semmelweis.hu/allatjoleti-bizottsag</a:t>
            </a:r>
            <a:endParaRPr lang="hu-HU"/>
          </a:p>
        </p:txBody>
      </p:sp>
      <p:sp>
        <p:nvSpPr>
          <p:cNvPr id="7" name="Dia számának helye 6"/>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3101675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6C57225-9063-4D48-B0AE-06AF853DA17F}" type="datetime1">
              <a:rPr lang="hu-HU" smtClean="0"/>
              <a:pPr/>
              <a:t>2015.12.07.</a:t>
            </a:fld>
            <a:endParaRPr lang="hu-HU"/>
          </a:p>
        </p:txBody>
      </p:sp>
      <p:sp>
        <p:nvSpPr>
          <p:cNvPr id="8" name="Élőláb helye 7"/>
          <p:cNvSpPr>
            <a:spLocks noGrp="1"/>
          </p:cNvSpPr>
          <p:nvPr>
            <p:ph type="ftr" sz="quarter" idx="11"/>
          </p:nvPr>
        </p:nvSpPr>
        <p:spPr/>
        <p:txBody>
          <a:bodyPr/>
          <a:lstStyle/>
          <a:p>
            <a:r>
              <a:rPr lang="hu-HU" smtClean="0"/>
              <a:t>semmelweis.hu/allatjoleti-bizottsag</a:t>
            </a:r>
            <a:endParaRPr lang="hu-HU"/>
          </a:p>
        </p:txBody>
      </p:sp>
      <p:sp>
        <p:nvSpPr>
          <p:cNvPr id="9" name="Dia számának helye 8"/>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122366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69D65D4D-3F09-486F-8F08-A3B86B8A1EDE}" type="datetime1">
              <a:rPr lang="hu-HU" smtClean="0"/>
              <a:pPr/>
              <a:t>2015.12.07.</a:t>
            </a:fld>
            <a:endParaRPr lang="hu-HU"/>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
        <p:nvSpPr>
          <p:cNvPr id="5" name="Dia számának helye 4"/>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386216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921D6EBB-A414-4F4A-9141-81D4A0F43A40}" type="datetime1">
              <a:rPr lang="hu-HU" smtClean="0"/>
              <a:pPr/>
              <a:t>2015.12.07.</a:t>
            </a:fld>
            <a:endParaRPr lang="hu-HU"/>
          </a:p>
        </p:txBody>
      </p:sp>
      <p:sp>
        <p:nvSpPr>
          <p:cNvPr id="3" name="Élőláb helye 2"/>
          <p:cNvSpPr>
            <a:spLocks noGrp="1"/>
          </p:cNvSpPr>
          <p:nvPr>
            <p:ph type="ftr" sz="quarter" idx="11"/>
          </p:nvPr>
        </p:nvSpPr>
        <p:spPr/>
        <p:txBody>
          <a:bodyPr/>
          <a:lstStyle/>
          <a:p>
            <a:r>
              <a:rPr lang="hu-HU" smtClean="0"/>
              <a:t>semmelweis.hu/allatjoleti-bizottsag</a:t>
            </a:r>
            <a:endParaRPr lang="hu-HU"/>
          </a:p>
        </p:txBody>
      </p:sp>
      <p:sp>
        <p:nvSpPr>
          <p:cNvPr id="4" name="Dia számának helye 3"/>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2001591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58281EBD-7A6B-49D6-8859-CD031C1625AD}" type="datetime1">
              <a:rPr lang="hu-HU" smtClean="0"/>
              <a:pPr/>
              <a:t>2015.12.07.</a:t>
            </a:fld>
            <a:endParaRPr lang="hu-HU"/>
          </a:p>
        </p:txBody>
      </p:sp>
      <p:sp>
        <p:nvSpPr>
          <p:cNvPr id="6" name="Élőláb helye 5"/>
          <p:cNvSpPr>
            <a:spLocks noGrp="1"/>
          </p:cNvSpPr>
          <p:nvPr>
            <p:ph type="ftr" sz="quarter" idx="11"/>
          </p:nvPr>
        </p:nvSpPr>
        <p:spPr/>
        <p:txBody>
          <a:bodyPr/>
          <a:lstStyle/>
          <a:p>
            <a:r>
              <a:rPr lang="hu-HU" smtClean="0"/>
              <a:t>semmelweis.hu/allatjoleti-bizottsag</a:t>
            </a:r>
            <a:endParaRPr lang="hu-HU"/>
          </a:p>
        </p:txBody>
      </p:sp>
      <p:sp>
        <p:nvSpPr>
          <p:cNvPr id="7" name="Dia számának helye 6"/>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413534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96618EB8-386A-4FF9-B091-5C42E7DF154C}" type="datetime1">
              <a:rPr lang="hu-HU" smtClean="0"/>
              <a:pPr/>
              <a:t>2015.12.07.</a:t>
            </a:fld>
            <a:endParaRPr lang="hu-HU"/>
          </a:p>
        </p:txBody>
      </p:sp>
      <p:sp>
        <p:nvSpPr>
          <p:cNvPr id="6" name="Élőláb helye 5"/>
          <p:cNvSpPr>
            <a:spLocks noGrp="1"/>
          </p:cNvSpPr>
          <p:nvPr>
            <p:ph type="ftr" sz="quarter" idx="11"/>
          </p:nvPr>
        </p:nvSpPr>
        <p:spPr/>
        <p:txBody>
          <a:bodyPr/>
          <a:lstStyle/>
          <a:p>
            <a:r>
              <a:rPr lang="hu-HU" smtClean="0"/>
              <a:t>semmelweis.hu/allatjoleti-bizottsag</a:t>
            </a:r>
            <a:endParaRPr lang="hu-HU"/>
          </a:p>
        </p:txBody>
      </p:sp>
      <p:sp>
        <p:nvSpPr>
          <p:cNvPr id="7" name="Dia számának helye 6"/>
          <p:cNvSpPr>
            <a:spLocks noGrp="1"/>
          </p:cNvSpPr>
          <p:nvPr>
            <p:ph type="sldNum" sz="quarter" idx="12"/>
          </p:nvPr>
        </p:nvSpPr>
        <p:spPr/>
        <p:txBody>
          <a:bodyPr/>
          <a:lstStyle/>
          <a:p>
            <a:fld id="{49D09505-3F73-41E6-A3AD-596F512320E6}" type="slidenum">
              <a:rPr lang="hu-HU" smtClean="0"/>
              <a:pPr/>
              <a:t>‹#›</a:t>
            </a:fld>
            <a:endParaRPr lang="hu-HU"/>
          </a:p>
        </p:txBody>
      </p:sp>
    </p:spTree>
    <p:extLst>
      <p:ext uri="{BB962C8B-B14F-4D97-AF65-F5344CB8AC3E}">
        <p14:creationId xmlns:p14="http://schemas.microsoft.com/office/powerpoint/2010/main" val="4150623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D5E459-AAC0-4E96-8244-DDD3FC5D0685}" type="datetime1">
              <a:rPr lang="hu-HU" smtClean="0"/>
              <a:pPr/>
              <a:t>2015.12.07.</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smtClean="0"/>
              <a:t>semmelweis.hu/allatjoleti-bizottsag</a:t>
            </a: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9505-3F73-41E6-A3AD-596F512320E6}" type="slidenum">
              <a:rPr lang="hu-HU" smtClean="0"/>
              <a:pPr/>
              <a:t>‹#›</a:t>
            </a:fld>
            <a:endParaRPr lang="hu-HU"/>
          </a:p>
        </p:txBody>
      </p:sp>
    </p:spTree>
    <p:extLst>
      <p:ext uri="{BB962C8B-B14F-4D97-AF65-F5344CB8AC3E}">
        <p14:creationId xmlns:p14="http://schemas.microsoft.com/office/powerpoint/2010/main" val="985659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mmelweis.hu/allatjoleti-bizottsag/files/2014/11/2010-63-EU-Ir%C3%A1nyelv.pdf" TargetMode="External"/><Relationship Id="rId2" Type="http://schemas.openxmlformats.org/officeDocument/2006/relationships/hyperlink" Target="http://semmelweis.hu/allatjoleti-bizottsag/files/2015/11/1998.-%C3%A9vi-t%C3%B6rv%C3%A9ny-az-%C3%A1llatok-v%C3%A9delm%C3%A9r%C5%91l.docx" TargetMode="External"/><Relationship Id="rId1" Type="http://schemas.openxmlformats.org/officeDocument/2006/relationships/slideLayout" Target="../slideLayouts/slideLayout2.xml"/><Relationship Id="rId4" Type="http://schemas.openxmlformats.org/officeDocument/2006/relationships/hyperlink" Target="http://semmelweis.hu/allatjoleti-bizottsag/files/2014/06/40-2013_II_14_Korm_rendelet-m%C3%B3dos%C3%ADtott.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nebih.gov.hu/data/cms/170/757/Allatkiserlet_vegzesere_szolo_engedely_iranti_kerelem.d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dirty="0"/>
              <a:t>Projektengedélyek formai és tartalmi követelményei</a:t>
            </a:r>
            <a:br>
              <a:rPr lang="hu-HU" dirty="0"/>
            </a:br>
            <a:r>
              <a:rPr lang="hu-HU" dirty="0" smtClean="0"/>
              <a:t/>
            </a:r>
            <a:br>
              <a:rPr lang="hu-HU" dirty="0" smtClean="0"/>
            </a:br>
            <a:r>
              <a:rPr lang="hu-HU" sz="2800" dirty="0" smtClean="0"/>
              <a:t>Dr. Szabó Györgyi</a:t>
            </a:r>
            <a:endParaRPr lang="hu-HU" dirty="0"/>
          </a:p>
        </p:txBody>
      </p:sp>
      <p:sp>
        <p:nvSpPr>
          <p:cNvPr id="3" name="Alcím 2"/>
          <p:cNvSpPr>
            <a:spLocks noGrp="1"/>
          </p:cNvSpPr>
          <p:nvPr>
            <p:ph type="subTitle" idx="1"/>
          </p:nvPr>
        </p:nvSpPr>
        <p:spPr>
          <a:xfrm>
            <a:off x="1259632" y="4293096"/>
            <a:ext cx="6400800" cy="1752600"/>
          </a:xfrm>
        </p:spPr>
        <p:txBody>
          <a:bodyPr/>
          <a:lstStyle/>
          <a:p>
            <a:r>
              <a:rPr lang="hu-HU" dirty="0"/>
              <a:t>Kísérleti állatok – állatkísérletek</a:t>
            </a:r>
            <a:br>
              <a:rPr lang="hu-HU" dirty="0"/>
            </a:br>
            <a:r>
              <a:rPr lang="hu-HU" dirty="0" smtClean="0"/>
              <a:t>Továbbképző tanfolyam</a:t>
            </a:r>
          </a:p>
          <a:p>
            <a:r>
              <a:rPr lang="hu-HU" dirty="0" smtClean="0"/>
              <a:t>2015. december 3. és 4.</a:t>
            </a:r>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pic>
        <p:nvPicPr>
          <p:cNvPr id="1026" name="Picture 2" descr="http://i.huffpost.com/gen/1076241/images/o-MINI-PIG-faceboo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1"/>
            <a:ext cx="3419872" cy="160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460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http://semmelweis.hu/allatjoleti-bizottsag/letoltesek/</a:t>
            </a:r>
            <a:endParaRPr lang="hu-HU" dirty="0"/>
          </a:p>
        </p:txBody>
      </p:sp>
      <p:sp>
        <p:nvSpPr>
          <p:cNvPr id="3" name="Tartalom helye 2"/>
          <p:cNvSpPr>
            <a:spLocks noGrp="1"/>
          </p:cNvSpPr>
          <p:nvPr>
            <p:ph idx="1"/>
          </p:nvPr>
        </p:nvSpPr>
        <p:spPr>
          <a:xfrm>
            <a:off x="467544" y="2309411"/>
            <a:ext cx="8229600" cy="4525963"/>
          </a:xfrm>
        </p:spPr>
        <p:txBody>
          <a:bodyPr/>
          <a:lstStyle/>
          <a:p>
            <a:pPr fontAlgn="base"/>
            <a:r>
              <a:rPr lang="hu-HU" dirty="0"/>
              <a:t>Az új projektekhez engedélykérő lap </a:t>
            </a:r>
          </a:p>
          <a:p>
            <a:pPr fontAlgn="base"/>
            <a:r>
              <a:rPr lang="hu-HU" dirty="0"/>
              <a:t>A projekt módosításhoz kérvény </a:t>
            </a:r>
          </a:p>
          <a:p>
            <a:pPr fontAlgn="base"/>
            <a:r>
              <a:rPr lang="hu-HU" dirty="0"/>
              <a:t>A </a:t>
            </a:r>
            <a:r>
              <a:rPr lang="hu-HU" dirty="0" smtClean="0"/>
              <a:t>projekt meghosszabbításához </a:t>
            </a:r>
            <a:r>
              <a:rPr lang="hu-HU" dirty="0"/>
              <a:t>kérvény </a:t>
            </a:r>
          </a:p>
          <a:p>
            <a:pPr fontAlgn="base"/>
            <a:r>
              <a:rPr lang="hu-HU" dirty="0"/>
              <a:t>A projekt megújításhoz kérvény </a:t>
            </a:r>
          </a:p>
          <a:p>
            <a:endParaRPr lang="hu-HU" dirty="0" smtClean="0"/>
          </a:p>
          <a:p>
            <a:pPr marL="0" indent="0">
              <a:buNone/>
            </a:pPr>
            <a:r>
              <a:rPr lang="hu-HU" dirty="0" smtClean="0"/>
              <a:t> </a:t>
            </a:r>
            <a:r>
              <a:rPr lang="hu-HU" dirty="0">
                <a:solidFill>
                  <a:schemeClr val="accent1">
                    <a:lumMod val="75000"/>
                  </a:schemeClr>
                </a:solidFill>
              </a:rPr>
              <a:t>40/2013 (II.14.) Kormányrendelet </a:t>
            </a:r>
            <a:r>
              <a:rPr lang="hu-HU" dirty="0" smtClean="0">
                <a:solidFill>
                  <a:schemeClr val="accent1">
                    <a:lumMod val="75000"/>
                  </a:schemeClr>
                </a:solidFill>
              </a:rPr>
              <a:t>2. számú melléklete</a:t>
            </a:r>
            <a:endParaRPr lang="hu-HU" dirty="0">
              <a:solidFill>
                <a:schemeClr val="accent1">
                  <a:lumMod val="75000"/>
                </a:schemeClr>
              </a:solidFill>
            </a:endParaRPr>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41190798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a projekt?</a:t>
            </a:r>
            <a:endParaRPr lang="hu-HU" dirty="0"/>
          </a:p>
        </p:txBody>
      </p:sp>
      <p:sp>
        <p:nvSpPr>
          <p:cNvPr id="3" name="Tartalom helye 2"/>
          <p:cNvSpPr>
            <a:spLocks noGrp="1"/>
          </p:cNvSpPr>
          <p:nvPr>
            <p:ph idx="1"/>
          </p:nvPr>
        </p:nvSpPr>
        <p:spPr/>
        <p:txBody>
          <a:bodyPr/>
          <a:lstStyle/>
          <a:p>
            <a:r>
              <a:rPr lang="hu-HU" dirty="0"/>
              <a:t>2. </a:t>
            </a:r>
            <a:r>
              <a:rPr lang="hu-HU" dirty="0" smtClean="0"/>
              <a:t>§</a:t>
            </a:r>
          </a:p>
          <a:p>
            <a:pPr marL="0" indent="0">
              <a:buNone/>
            </a:pPr>
            <a:r>
              <a:rPr lang="hu-HU" dirty="0" smtClean="0"/>
              <a:t>1</a:t>
            </a:r>
            <a:r>
              <a:rPr lang="hu-HU" dirty="0"/>
              <a:t>. „projekt”: meghatározott tudományos vagy oktatási célból végrehajtott munkaprogram, amely egy vagy több kísérletet foglal magában;</a:t>
            </a:r>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649388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Milyen </a:t>
            </a:r>
            <a:r>
              <a:rPr lang="hu-HU" smtClean="0"/>
              <a:t>állatok felhasználására </a:t>
            </a:r>
            <a:r>
              <a:rPr lang="hu-HU" dirty="0" smtClean="0"/>
              <a:t>szükséges projektengedély?</a:t>
            </a:r>
            <a:endParaRPr lang="hu-HU" dirty="0"/>
          </a:p>
        </p:txBody>
      </p:sp>
      <p:sp>
        <p:nvSpPr>
          <p:cNvPr id="3" name="Tartalom helye 2"/>
          <p:cNvSpPr>
            <a:spLocks noGrp="1"/>
          </p:cNvSpPr>
          <p:nvPr>
            <p:ph idx="1"/>
          </p:nvPr>
        </p:nvSpPr>
        <p:spPr/>
        <p:txBody>
          <a:bodyPr>
            <a:normAutofit fontScale="85000" lnSpcReduction="10000"/>
          </a:bodyPr>
          <a:lstStyle/>
          <a:p>
            <a:pPr algn="just"/>
            <a:r>
              <a:rPr lang="hu-HU" dirty="0"/>
              <a:t>1. § (1) E rendelet hatálya alá a kísérletek során felhasznált vagy ilyen felhasználásra szánt, valamint a kifejezetten szerveik vagy szöveteik tudományos vagy oktatási célra történő felhasználásáért tenyésztett, szaporított </a:t>
            </a:r>
            <a:r>
              <a:rPr lang="hu-HU" dirty="0" smtClean="0"/>
              <a:t>(</a:t>
            </a:r>
            <a:r>
              <a:rPr lang="hu-HU" dirty="0"/>
              <a:t>a továbbiakban együtt: tenyésztett) </a:t>
            </a:r>
            <a:endParaRPr lang="hu-HU" dirty="0" smtClean="0"/>
          </a:p>
          <a:p>
            <a:pPr marL="514350" indent="-514350" algn="just">
              <a:buAutoNum type="alphaLcParenR"/>
            </a:pPr>
            <a:r>
              <a:rPr lang="hu-HU" dirty="0" smtClean="0"/>
              <a:t>élő </a:t>
            </a:r>
            <a:r>
              <a:rPr lang="hu-HU" dirty="0"/>
              <a:t>gerincesek, beleértve </a:t>
            </a:r>
            <a:endParaRPr lang="hu-HU" dirty="0" smtClean="0"/>
          </a:p>
          <a:p>
            <a:pPr marL="0" indent="0" algn="just">
              <a:buNone/>
            </a:pPr>
            <a:r>
              <a:rPr lang="hu-HU" dirty="0"/>
              <a:t>	</a:t>
            </a:r>
            <a:r>
              <a:rPr lang="hu-HU" dirty="0" smtClean="0"/>
              <a:t>a</a:t>
            </a:r>
            <a:r>
              <a:rPr lang="hu-HU" dirty="0"/>
              <a:t>) az önállóan táplálkozó lárvaállapotú állatokat, </a:t>
            </a:r>
            <a:r>
              <a:rPr lang="hu-HU" dirty="0" smtClean="0"/>
              <a:t>	valamint </a:t>
            </a:r>
          </a:p>
          <a:p>
            <a:pPr marL="0" indent="0" algn="just">
              <a:buNone/>
            </a:pPr>
            <a:r>
              <a:rPr lang="hu-HU" dirty="0"/>
              <a:t>	</a:t>
            </a:r>
            <a:r>
              <a:rPr lang="hu-HU" dirty="0" smtClean="0"/>
              <a:t>b</a:t>
            </a:r>
            <a:r>
              <a:rPr lang="hu-HU" dirty="0"/>
              <a:t>) az emlős magzatokat rendes fejlődésük utolsó </a:t>
            </a:r>
            <a:r>
              <a:rPr lang="hu-HU" dirty="0" smtClean="0"/>
              <a:t>	harmadában</a:t>
            </a:r>
            <a:r>
              <a:rPr lang="hu-HU" dirty="0"/>
              <a:t>; </a:t>
            </a:r>
            <a:endParaRPr lang="hu-HU" dirty="0" smtClean="0"/>
          </a:p>
          <a:p>
            <a:pPr marL="0" indent="0" algn="just">
              <a:buNone/>
            </a:pPr>
            <a:r>
              <a:rPr lang="hu-HU" dirty="0" smtClean="0"/>
              <a:t>b</a:t>
            </a:r>
            <a:r>
              <a:rPr lang="hu-HU" dirty="0"/>
              <a:t>) élő lábasfejűek tartoznak.</a:t>
            </a:r>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962389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11560" y="710208"/>
            <a:ext cx="8229600" cy="990600"/>
          </a:xfrm>
        </p:spPr>
        <p:txBody>
          <a:bodyPr>
            <a:normAutofit fontScale="90000"/>
          </a:bodyPr>
          <a:lstStyle/>
          <a:p>
            <a:r>
              <a:rPr lang="hu-HU" sz="3600" dirty="0" smtClean="0"/>
              <a:t>Az új projekt engedély kérvények alapja a</a:t>
            </a:r>
            <a:br>
              <a:rPr lang="hu-HU" sz="3600" dirty="0" smtClean="0"/>
            </a:br>
            <a:r>
              <a:rPr lang="hu-HU" sz="3600" dirty="0" smtClean="0"/>
              <a:t>40/2013 (II.14.) Kormányrendelet </a:t>
            </a:r>
            <a:br>
              <a:rPr lang="hu-HU" sz="3600" dirty="0" smtClean="0"/>
            </a:br>
            <a:r>
              <a:rPr lang="hu-HU" sz="3600" dirty="0" smtClean="0"/>
              <a:t/>
            </a:r>
            <a:br>
              <a:rPr lang="hu-HU" sz="3600" dirty="0" smtClean="0"/>
            </a:br>
            <a:endParaRPr lang="hu-HU" sz="2200" dirty="0">
              <a:solidFill>
                <a:schemeClr val="accent5">
                  <a:lumMod val="50000"/>
                </a:schemeClr>
              </a:solidFill>
            </a:endParaRPr>
          </a:p>
        </p:txBody>
      </p:sp>
      <p:sp>
        <p:nvSpPr>
          <p:cNvPr id="5" name="Lekerekített téglalap 4"/>
          <p:cNvSpPr/>
          <p:nvPr/>
        </p:nvSpPr>
        <p:spPr>
          <a:xfrm>
            <a:off x="4644008" y="2424902"/>
            <a:ext cx="3312368" cy="2232248"/>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dirty="0" smtClean="0"/>
              <a:t>Az állatoknak okozott fájdalom, szenvedés, kín és maradandó egészségkárosodás felismerése, csökkentése, csillapítása</a:t>
            </a:r>
            <a:endParaRPr lang="hu-HU" sz="2000" dirty="0"/>
          </a:p>
        </p:txBody>
      </p:sp>
      <p:grpSp>
        <p:nvGrpSpPr>
          <p:cNvPr id="3" name="Csoportba foglalás 5"/>
          <p:cNvGrpSpPr/>
          <p:nvPr/>
        </p:nvGrpSpPr>
        <p:grpSpPr>
          <a:xfrm>
            <a:off x="827584" y="2284341"/>
            <a:ext cx="3600400" cy="3053061"/>
            <a:chOff x="683792" y="2694811"/>
            <a:chExt cx="3750193" cy="3254245"/>
          </a:xfrm>
        </p:grpSpPr>
        <p:sp>
          <p:nvSpPr>
            <p:cNvPr id="7" name="Ellipszis 6"/>
            <p:cNvSpPr/>
            <p:nvPr/>
          </p:nvSpPr>
          <p:spPr>
            <a:xfrm>
              <a:off x="683792" y="2702772"/>
              <a:ext cx="2016000" cy="2016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smtClean="0">
                  <a:solidFill>
                    <a:schemeClr val="tx2">
                      <a:lumMod val="75000"/>
                    </a:schemeClr>
                  </a:solidFill>
                </a:rPr>
                <a:t>Reduction</a:t>
              </a:r>
              <a:endParaRPr lang="hu-HU" sz="2000" b="1" dirty="0">
                <a:solidFill>
                  <a:schemeClr val="tx2">
                    <a:lumMod val="75000"/>
                  </a:schemeClr>
                </a:solidFill>
              </a:endParaRPr>
            </a:p>
          </p:txBody>
        </p:sp>
        <p:sp>
          <p:nvSpPr>
            <p:cNvPr id="8" name="Ellipszis 7"/>
            <p:cNvSpPr/>
            <p:nvPr/>
          </p:nvSpPr>
          <p:spPr>
            <a:xfrm>
              <a:off x="2267744" y="2694811"/>
              <a:ext cx="2166241" cy="2016000"/>
            </a:xfrm>
            <a:prstGeom prst="ellipse">
              <a:avLst/>
            </a:prstGeom>
            <a:solidFill>
              <a:schemeClr val="accent5">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smtClean="0">
                  <a:solidFill>
                    <a:schemeClr val="tx1">
                      <a:lumMod val="75000"/>
                    </a:schemeClr>
                  </a:solidFill>
                </a:rPr>
                <a:t>Refinement</a:t>
              </a:r>
              <a:endParaRPr lang="hu-HU" sz="2000" b="1" dirty="0">
                <a:solidFill>
                  <a:schemeClr val="tx1">
                    <a:lumMod val="75000"/>
                  </a:schemeClr>
                </a:solidFill>
              </a:endParaRPr>
            </a:p>
          </p:txBody>
        </p:sp>
        <p:sp>
          <p:nvSpPr>
            <p:cNvPr id="9" name="Ellipszis 8"/>
            <p:cNvSpPr/>
            <p:nvPr/>
          </p:nvSpPr>
          <p:spPr>
            <a:xfrm>
              <a:off x="1283823" y="3933056"/>
              <a:ext cx="2325120" cy="2016000"/>
            </a:xfrm>
            <a:prstGeom prst="ellipse">
              <a:avLst/>
            </a:prstGeom>
            <a:solidFill>
              <a:schemeClr val="accent1">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2000" b="1" dirty="0" err="1" smtClean="0">
                  <a:solidFill>
                    <a:schemeClr val="tx1">
                      <a:lumMod val="75000"/>
                    </a:schemeClr>
                  </a:solidFill>
                </a:rPr>
                <a:t>Replacement</a:t>
              </a:r>
              <a:endParaRPr lang="hu-HU" sz="2000" b="1" dirty="0">
                <a:solidFill>
                  <a:schemeClr val="tx1">
                    <a:lumMod val="75000"/>
                  </a:schemeClr>
                </a:solidFill>
              </a:endParaRPr>
            </a:p>
          </p:txBody>
        </p:sp>
      </p:grpSp>
      <p:sp>
        <p:nvSpPr>
          <p:cNvPr id="10" name="Szövegdoboz 9"/>
          <p:cNvSpPr txBox="1"/>
          <p:nvPr/>
        </p:nvSpPr>
        <p:spPr>
          <a:xfrm>
            <a:off x="1043608" y="5589240"/>
            <a:ext cx="7200800" cy="830997"/>
          </a:xfrm>
          <a:prstGeom prst="rect">
            <a:avLst/>
          </a:prstGeom>
          <a:noFill/>
        </p:spPr>
        <p:txBody>
          <a:bodyPr wrap="square" rtlCol="0">
            <a:spAutoFit/>
          </a:bodyPr>
          <a:lstStyle/>
          <a:p>
            <a:pPr algn="l"/>
            <a:r>
              <a:rPr lang="hu-HU" sz="2400" dirty="0" smtClean="0"/>
              <a:t>A kísérletek súlyossági kategóriákba történő besorolása</a:t>
            </a:r>
          </a:p>
          <a:p>
            <a:pPr algn="l"/>
            <a:r>
              <a:rPr lang="hu-HU" sz="2400" dirty="0" smtClean="0">
                <a:solidFill>
                  <a:srgbClr val="990099"/>
                </a:solidFill>
              </a:rPr>
              <a:t>Oktatás!</a:t>
            </a:r>
            <a:endParaRPr lang="hu-HU" sz="2400" dirty="0">
              <a:solidFill>
                <a:srgbClr val="990099"/>
              </a:solidFill>
            </a:endParaRPr>
          </a:p>
        </p:txBody>
      </p:sp>
      <p:sp>
        <p:nvSpPr>
          <p:cNvPr id="11" name="Szövegdoboz 10"/>
          <p:cNvSpPr txBox="1"/>
          <p:nvPr/>
        </p:nvSpPr>
        <p:spPr>
          <a:xfrm>
            <a:off x="1691680" y="1484784"/>
            <a:ext cx="1584176" cy="646331"/>
          </a:xfrm>
          <a:prstGeom prst="rect">
            <a:avLst/>
          </a:prstGeom>
          <a:solidFill>
            <a:schemeClr val="accent1">
              <a:lumMod val="40000"/>
              <a:lumOff val="60000"/>
            </a:schemeClr>
          </a:solidFill>
          <a:ln>
            <a:solidFill>
              <a:srgbClr val="0070C0"/>
            </a:solidFill>
          </a:ln>
        </p:spPr>
        <p:txBody>
          <a:bodyPr wrap="square" rtlCol="0">
            <a:spAutoFit/>
          </a:bodyPr>
          <a:lstStyle/>
          <a:p>
            <a:pPr algn="ctr"/>
            <a:r>
              <a:rPr lang="hu-HU" sz="3600" dirty="0" smtClean="0"/>
              <a:t>3R</a:t>
            </a:r>
            <a:endParaRPr lang="hu-HU" sz="3600" dirty="0"/>
          </a:p>
        </p:txBody>
      </p:sp>
      <p:sp>
        <p:nvSpPr>
          <p:cNvPr id="12" name="Szövegdoboz 11"/>
          <p:cNvSpPr txBox="1"/>
          <p:nvPr/>
        </p:nvSpPr>
        <p:spPr>
          <a:xfrm>
            <a:off x="5364088" y="1484784"/>
            <a:ext cx="1944216" cy="646331"/>
          </a:xfrm>
          <a:prstGeom prst="rect">
            <a:avLst/>
          </a:prstGeom>
          <a:solidFill>
            <a:schemeClr val="accent1">
              <a:lumMod val="40000"/>
              <a:lumOff val="60000"/>
            </a:schemeClr>
          </a:solidFill>
          <a:ln>
            <a:solidFill>
              <a:srgbClr val="0070C0"/>
            </a:solidFill>
          </a:ln>
        </p:spPr>
        <p:txBody>
          <a:bodyPr wrap="square" rtlCol="0">
            <a:spAutoFit/>
          </a:bodyPr>
          <a:lstStyle/>
          <a:p>
            <a:pPr algn="ctr"/>
            <a:r>
              <a:rPr lang="hu-HU" sz="3600" dirty="0" smtClean="0"/>
              <a:t>fájdalom</a:t>
            </a:r>
            <a:endParaRPr lang="hu-HU" sz="3600" dirty="0"/>
          </a:p>
        </p:txBody>
      </p:sp>
      <p:sp>
        <p:nvSpPr>
          <p:cNvPr id="6" name="Élőláb helye 5"/>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0123573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Csoportba foglalás 24"/>
          <p:cNvGrpSpPr/>
          <p:nvPr/>
        </p:nvGrpSpPr>
        <p:grpSpPr>
          <a:xfrm>
            <a:off x="751233" y="476672"/>
            <a:ext cx="5070113" cy="5976664"/>
            <a:chOff x="3462327" y="548680"/>
            <a:chExt cx="5070113" cy="5976664"/>
          </a:xfrm>
        </p:grpSpPr>
        <p:sp>
          <p:nvSpPr>
            <p:cNvPr id="4" name="Ellipszis 3"/>
            <p:cNvSpPr/>
            <p:nvPr/>
          </p:nvSpPr>
          <p:spPr>
            <a:xfrm>
              <a:off x="3462327" y="548680"/>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kutató</a:t>
              </a:r>
              <a:endParaRPr lang="hu-HU" dirty="0"/>
            </a:p>
          </p:txBody>
        </p:sp>
        <p:sp>
          <p:nvSpPr>
            <p:cNvPr id="5" name="Ellipszis 4"/>
            <p:cNvSpPr/>
            <p:nvPr/>
          </p:nvSpPr>
          <p:spPr>
            <a:xfrm>
              <a:off x="3513762" y="2384884"/>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MÁB</a:t>
              </a:r>
              <a:endParaRPr lang="hu-HU" dirty="0"/>
            </a:p>
          </p:txBody>
        </p:sp>
        <p:sp>
          <p:nvSpPr>
            <p:cNvPr id="6" name="Ellipszis 5"/>
            <p:cNvSpPr/>
            <p:nvPr/>
          </p:nvSpPr>
          <p:spPr>
            <a:xfrm>
              <a:off x="3498834" y="4319230"/>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ÁTET</a:t>
              </a:r>
              <a:endParaRPr lang="hu-HU" dirty="0"/>
            </a:p>
          </p:txBody>
        </p:sp>
        <p:sp>
          <p:nvSpPr>
            <p:cNvPr id="7" name="Ellipszis 6"/>
            <p:cNvSpPr/>
            <p:nvPr/>
          </p:nvSpPr>
          <p:spPr>
            <a:xfrm>
              <a:off x="3513762" y="5301208"/>
              <a:ext cx="2376264" cy="12241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NÉBIH</a:t>
              </a:r>
              <a:endParaRPr lang="hu-HU" dirty="0"/>
            </a:p>
          </p:txBody>
        </p:sp>
        <p:cxnSp>
          <p:nvCxnSpPr>
            <p:cNvPr id="9" name="Egyenes összekötő nyíllal 8"/>
            <p:cNvCxnSpPr/>
            <p:nvPr/>
          </p:nvCxnSpPr>
          <p:spPr>
            <a:xfrm>
              <a:off x="4427984" y="1772816"/>
              <a:ext cx="0"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Egyenes összekötő nyíllal 10"/>
            <p:cNvCxnSpPr>
              <a:stCxn id="5" idx="4"/>
              <a:endCxn id="6" idx="0"/>
            </p:cNvCxnSpPr>
            <p:nvPr/>
          </p:nvCxnSpPr>
          <p:spPr>
            <a:xfrm flipH="1">
              <a:off x="4686966" y="3609020"/>
              <a:ext cx="14928" cy="710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Egyenes összekötő nyíllal 12"/>
            <p:cNvCxnSpPr/>
            <p:nvPr/>
          </p:nvCxnSpPr>
          <p:spPr>
            <a:xfrm flipV="1">
              <a:off x="5004048" y="1772816"/>
              <a:ext cx="0" cy="612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flipV="1">
              <a:off x="6588224" y="1052736"/>
              <a:ext cx="0" cy="48605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16"/>
            <p:cNvCxnSpPr>
              <a:endCxn id="7" idx="6"/>
            </p:cNvCxnSpPr>
            <p:nvPr/>
          </p:nvCxnSpPr>
          <p:spPr>
            <a:xfrm flipH="1">
              <a:off x="5890026" y="5913276"/>
              <a:ext cx="69819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Egyenes összekötő nyíllal 18"/>
            <p:cNvCxnSpPr/>
            <p:nvPr/>
          </p:nvCxnSpPr>
          <p:spPr>
            <a:xfrm flipH="1">
              <a:off x="5838591" y="1052736"/>
              <a:ext cx="74963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Szövegdoboz 20"/>
            <p:cNvSpPr txBox="1"/>
            <p:nvPr/>
          </p:nvSpPr>
          <p:spPr>
            <a:xfrm>
              <a:off x="5148064" y="1772816"/>
              <a:ext cx="1296144" cy="646331"/>
            </a:xfrm>
            <a:prstGeom prst="rect">
              <a:avLst/>
            </a:prstGeom>
            <a:noFill/>
          </p:spPr>
          <p:txBody>
            <a:bodyPr wrap="square" rtlCol="0">
              <a:spAutoFit/>
            </a:bodyPr>
            <a:lstStyle/>
            <a:p>
              <a:r>
                <a:rPr lang="hu-HU" dirty="0" smtClean="0"/>
                <a:t>MÁB nem fogadja el</a:t>
              </a:r>
              <a:endParaRPr lang="hu-HU" dirty="0"/>
            </a:p>
          </p:txBody>
        </p:sp>
        <p:sp>
          <p:nvSpPr>
            <p:cNvPr id="22" name="Szövegdoboz 21"/>
            <p:cNvSpPr txBox="1"/>
            <p:nvPr/>
          </p:nvSpPr>
          <p:spPr>
            <a:xfrm>
              <a:off x="4917263" y="3519880"/>
              <a:ext cx="1296144" cy="646331"/>
            </a:xfrm>
            <a:prstGeom prst="rect">
              <a:avLst/>
            </a:prstGeom>
            <a:noFill/>
          </p:spPr>
          <p:txBody>
            <a:bodyPr wrap="square" rtlCol="0">
              <a:spAutoFit/>
            </a:bodyPr>
            <a:lstStyle/>
            <a:p>
              <a:r>
                <a:rPr lang="hu-HU" dirty="0" smtClean="0"/>
                <a:t>MÁB jóváhagyja</a:t>
              </a:r>
              <a:endParaRPr lang="hu-HU" dirty="0"/>
            </a:p>
          </p:txBody>
        </p:sp>
        <p:sp>
          <p:nvSpPr>
            <p:cNvPr id="23" name="Szövegdoboz 22"/>
            <p:cNvSpPr txBox="1"/>
            <p:nvPr/>
          </p:nvSpPr>
          <p:spPr>
            <a:xfrm>
              <a:off x="6732240" y="2564904"/>
              <a:ext cx="1800200" cy="2031325"/>
            </a:xfrm>
            <a:prstGeom prst="rect">
              <a:avLst/>
            </a:prstGeom>
            <a:noFill/>
          </p:spPr>
          <p:txBody>
            <a:bodyPr wrap="square" rtlCol="0">
              <a:spAutoFit/>
            </a:bodyPr>
            <a:lstStyle/>
            <a:p>
              <a:r>
                <a:rPr lang="hu-HU" dirty="0" smtClean="0"/>
                <a:t>Az ÁTET értékel, de az </a:t>
              </a:r>
              <a:r>
                <a:rPr lang="hu-HU" b="1" dirty="0" smtClean="0"/>
                <a:t>engedély</a:t>
              </a:r>
              <a:r>
                <a:rPr lang="hu-HU" dirty="0" smtClean="0"/>
                <a:t>, az </a:t>
              </a:r>
              <a:r>
                <a:rPr lang="hu-HU" b="1" dirty="0" smtClean="0"/>
                <a:t>elutasítás</a:t>
              </a:r>
              <a:r>
                <a:rPr lang="hu-HU" dirty="0" smtClean="0"/>
                <a:t>, illetve a </a:t>
              </a:r>
              <a:r>
                <a:rPr lang="hu-HU" b="1" dirty="0" smtClean="0"/>
                <a:t>hiánypótlásra </a:t>
              </a:r>
              <a:r>
                <a:rPr lang="hu-HU" dirty="0" smtClean="0"/>
                <a:t>való felszólítás a </a:t>
              </a:r>
              <a:r>
                <a:rPr lang="hu-HU" dirty="0" err="1" smtClean="0"/>
                <a:t>NÉBIH-től</a:t>
              </a:r>
              <a:r>
                <a:rPr lang="hu-HU" dirty="0" smtClean="0"/>
                <a:t> jön</a:t>
              </a:r>
              <a:endParaRPr lang="hu-HU" dirty="0"/>
            </a:p>
          </p:txBody>
        </p:sp>
      </p:grpSp>
      <p:sp>
        <p:nvSpPr>
          <p:cNvPr id="24" name="Szövegdoboz 23"/>
          <p:cNvSpPr txBox="1"/>
          <p:nvPr/>
        </p:nvSpPr>
        <p:spPr>
          <a:xfrm>
            <a:off x="6228184" y="3854305"/>
            <a:ext cx="2520280" cy="2585323"/>
          </a:xfrm>
          <a:prstGeom prst="rect">
            <a:avLst/>
          </a:prstGeom>
          <a:noFill/>
          <a:ln>
            <a:solidFill>
              <a:srgbClr val="002060"/>
            </a:solidFill>
          </a:ln>
        </p:spPr>
        <p:txBody>
          <a:bodyPr wrap="square" rtlCol="0">
            <a:spAutoFit/>
          </a:bodyPr>
          <a:lstStyle/>
          <a:p>
            <a:r>
              <a:rPr lang="hu-HU" b="1" dirty="0" smtClean="0"/>
              <a:t>Nem engedélyezhető:</a:t>
            </a:r>
          </a:p>
          <a:p>
            <a:endParaRPr lang="hu-HU" dirty="0"/>
          </a:p>
          <a:p>
            <a:pPr marL="285750" indent="-285750">
              <a:buFontTx/>
              <a:buChar char="-"/>
            </a:pPr>
            <a:r>
              <a:rPr lang="hu-HU" dirty="0" smtClean="0"/>
              <a:t>Tartalmi hiányosságok, melyek nem teszik lehetővé a projektértékelést</a:t>
            </a:r>
          </a:p>
          <a:p>
            <a:pPr marL="285750" indent="-285750">
              <a:buFontTx/>
              <a:buChar char="-"/>
            </a:pPr>
            <a:r>
              <a:rPr lang="hu-HU" dirty="0" smtClean="0"/>
              <a:t>Ártalom/haszon elemzés negatív</a:t>
            </a:r>
          </a:p>
          <a:p>
            <a:pPr marL="285750" indent="-285750">
              <a:buFontTx/>
              <a:buChar char="-"/>
            </a:pPr>
            <a:r>
              <a:rPr lang="hu-HU" dirty="0" smtClean="0"/>
              <a:t>Jogszabályba ütközik</a:t>
            </a:r>
            <a:endParaRPr lang="hu-HU" dirty="0"/>
          </a:p>
        </p:txBody>
      </p:sp>
      <p:sp>
        <p:nvSpPr>
          <p:cNvPr id="26" name="Szövegdoboz 25"/>
          <p:cNvSpPr txBox="1"/>
          <p:nvPr/>
        </p:nvSpPr>
        <p:spPr>
          <a:xfrm>
            <a:off x="6228184" y="1020214"/>
            <a:ext cx="2520280" cy="1754326"/>
          </a:xfrm>
          <a:prstGeom prst="rect">
            <a:avLst/>
          </a:prstGeom>
          <a:noFill/>
          <a:ln>
            <a:solidFill>
              <a:srgbClr val="002060"/>
            </a:solidFill>
          </a:ln>
        </p:spPr>
        <p:txBody>
          <a:bodyPr wrap="square" rtlCol="0">
            <a:spAutoFit/>
          </a:bodyPr>
          <a:lstStyle/>
          <a:p>
            <a:r>
              <a:rPr lang="hu-HU" b="1" dirty="0" smtClean="0"/>
              <a:t>Hiánypótlás:</a:t>
            </a:r>
          </a:p>
          <a:p>
            <a:endParaRPr lang="hu-HU" dirty="0"/>
          </a:p>
          <a:p>
            <a:pPr marL="285750" indent="-285750">
              <a:buFontTx/>
              <a:buChar char="-"/>
            </a:pPr>
            <a:r>
              <a:rPr lang="hu-HU" dirty="0" smtClean="0"/>
              <a:t>Nem kerül vissza az </a:t>
            </a:r>
            <a:r>
              <a:rPr lang="hu-HU" dirty="0" err="1" smtClean="0"/>
              <a:t>ÁTET-hez</a:t>
            </a:r>
            <a:endParaRPr lang="hu-HU" dirty="0" smtClean="0"/>
          </a:p>
          <a:p>
            <a:pPr marL="285750" indent="-285750">
              <a:buFontTx/>
              <a:buChar char="-"/>
            </a:pPr>
            <a:r>
              <a:rPr lang="hu-HU" dirty="0" smtClean="0"/>
              <a:t>15 napon belül pótolandó</a:t>
            </a:r>
            <a:endParaRPr lang="hu-HU" dirty="0"/>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201173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Projektengedély kérő lap új projektekhez</a:t>
            </a:r>
            <a:endParaRPr lang="hu-HU" dirty="0"/>
          </a:p>
        </p:txBody>
      </p:sp>
      <p:pic>
        <p:nvPicPr>
          <p:cNvPr id="10" name="Kép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5250" y="1340768"/>
            <a:ext cx="4959037" cy="5270804"/>
          </a:xfrm>
          <a:prstGeom prst="rect">
            <a:avLst/>
          </a:prstGeom>
        </p:spPr>
      </p:pic>
      <p:sp>
        <p:nvSpPr>
          <p:cNvPr id="12" name="Ellipszis 11"/>
          <p:cNvSpPr/>
          <p:nvPr/>
        </p:nvSpPr>
        <p:spPr>
          <a:xfrm>
            <a:off x="3779912" y="3645024"/>
            <a:ext cx="3384375"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Ellipszis 12"/>
          <p:cNvSpPr/>
          <p:nvPr/>
        </p:nvSpPr>
        <p:spPr>
          <a:xfrm>
            <a:off x="2555776" y="4941168"/>
            <a:ext cx="13809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938115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Csoportba foglalás 6"/>
          <p:cNvGrpSpPr/>
          <p:nvPr/>
        </p:nvGrpSpPr>
        <p:grpSpPr>
          <a:xfrm>
            <a:off x="1602586" y="1052736"/>
            <a:ext cx="6143509" cy="3960440"/>
            <a:chOff x="2170584" y="188640"/>
            <a:chExt cx="6143509" cy="396044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88640"/>
              <a:ext cx="6118357" cy="1296144"/>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0584" y="1314450"/>
              <a:ext cx="5554342" cy="2834630"/>
            </a:xfrm>
            <a:prstGeom prst="rect">
              <a:avLst/>
            </a:prstGeom>
          </p:spPr>
        </p:pic>
      </p:gr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591641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rotWithShape="1">
          <a:blip r:embed="rId2" cstate="print">
            <a:extLst>
              <a:ext uri="{28A0092B-C50C-407E-A947-70E740481C1C}">
                <a14:useLocalDpi xmlns:a14="http://schemas.microsoft.com/office/drawing/2010/main" val="0"/>
              </a:ext>
            </a:extLst>
          </a:blip>
          <a:srcRect b="67972"/>
          <a:stretch/>
        </p:blipFill>
        <p:spPr>
          <a:xfrm>
            <a:off x="1619672" y="980728"/>
            <a:ext cx="5730228" cy="1360690"/>
          </a:xfrm>
          <a:prstGeom prst="rect">
            <a:avLst/>
          </a:prstGeom>
        </p:spPr>
      </p:pic>
      <p:sp>
        <p:nvSpPr>
          <p:cNvPr id="6" name="Téglalap 5"/>
          <p:cNvSpPr/>
          <p:nvPr/>
        </p:nvSpPr>
        <p:spPr>
          <a:xfrm>
            <a:off x="1835696" y="999309"/>
            <a:ext cx="5514204"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Téglalap 1"/>
          <p:cNvSpPr/>
          <p:nvPr/>
        </p:nvSpPr>
        <p:spPr>
          <a:xfrm>
            <a:off x="1280430" y="2780928"/>
            <a:ext cx="6624736" cy="1477328"/>
          </a:xfrm>
          <a:prstGeom prst="rect">
            <a:avLst/>
          </a:prstGeom>
          <a:solidFill>
            <a:schemeClr val="accent1">
              <a:lumMod val="60000"/>
              <a:lumOff val="40000"/>
            </a:schemeClr>
          </a:solidFill>
        </p:spPr>
        <p:txBody>
          <a:bodyPr wrap="square">
            <a:spAutoFit/>
          </a:bodyPr>
          <a:lstStyle/>
          <a:p>
            <a:pPr algn="just"/>
            <a:r>
              <a:rPr lang="hu-HU" dirty="0" smtClean="0"/>
              <a:t>44. § (4) Az </a:t>
            </a:r>
            <a:r>
              <a:rPr lang="hu-HU" dirty="0"/>
              <a:t>ugyanazon felhasználó által végrehajtott több azonos típusú projekt együttesen is </a:t>
            </a:r>
            <a:r>
              <a:rPr lang="hu-HU" dirty="0" smtClean="0"/>
              <a:t>engedélyezhető</a:t>
            </a:r>
            <a:r>
              <a:rPr lang="hu-HU" dirty="0"/>
              <a:t>, amennyiben e projektek célja jogszabályban meghatározott kötelezettség teljesítése, vagy ha a projektek termelési vagy diagnosztikai célból, bevált módszerek alkalmazásával használnak fel állatokat.</a:t>
            </a:r>
          </a:p>
        </p:txBody>
      </p:sp>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52346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980728"/>
            <a:ext cx="5730228" cy="4248472"/>
          </a:xfrm>
          <a:prstGeom prst="rect">
            <a:avLst/>
          </a:prstGeom>
        </p:spPr>
      </p:pic>
      <p:sp>
        <p:nvSpPr>
          <p:cNvPr id="6" name="Téglalap 5"/>
          <p:cNvSpPr/>
          <p:nvPr/>
        </p:nvSpPr>
        <p:spPr>
          <a:xfrm>
            <a:off x="1619672" y="2276872"/>
            <a:ext cx="37444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8945751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en-US" sz="3200" b="1" dirty="0" smtClean="0"/>
              <a:t>8. A </a:t>
            </a:r>
            <a:r>
              <a:rPr lang="en-US" sz="3200" b="1" dirty="0" err="1" smtClean="0"/>
              <a:t>projekt</a:t>
            </a:r>
            <a:r>
              <a:rPr lang="en-US" sz="3200" b="1" dirty="0" smtClean="0"/>
              <a:t> </a:t>
            </a:r>
            <a:r>
              <a:rPr lang="en-US" sz="3200" b="1" dirty="0" err="1" smtClean="0"/>
              <a:t>bemutatásakor</a:t>
            </a:r>
            <a:r>
              <a:rPr lang="en-US" sz="3200" b="1" dirty="0" smtClean="0"/>
              <a:t> a </a:t>
            </a:r>
            <a:r>
              <a:rPr lang="en-US" sz="3200" b="1" dirty="0" err="1" smtClean="0"/>
              <a:t>következő</a:t>
            </a:r>
            <a:r>
              <a:rPr lang="en-US" sz="3200" b="1" dirty="0" smtClean="0"/>
              <a:t> </a:t>
            </a:r>
            <a:r>
              <a:rPr lang="en-US" sz="3200" b="1" dirty="0" err="1" smtClean="0"/>
              <a:t>szempontokat</a:t>
            </a:r>
            <a:r>
              <a:rPr lang="en-US" sz="3200" b="1" dirty="0" smtClean="0"/>
              <a:t> </a:t>
            </a:r>
            <a:r>
              <a:rPr lang="en-US" sz="3200" b="1" dirty="0" err="1" smtClean="0"/>
              <a:t>kell</a:t>
            </a:r>
            <a:r>
              <a:rPr lang="en-US" sz="3200" b="1" dirty="0" smtClean="0"/>
              <a:t> </a:t>
            </a:r>
            <a:r>
              <a:rPr lang="en-US" sz="3200" b="1" dirty="0" err="1" smtClean="0"/>
              <a:t>figyelembe</a:t>
            </a:r>
            <a:r>
              <a:rPr lang="en-US" sz="3200" b="1" dirty="0" smtClean="0"/>
              <a:t> </a:t>
            </a:r>
            <a:r>
              <a:rPr lang="en-US" sz="3200" b="1" dirty="0" err="1" smtClean="0"/>
              <a:t>venni</a:t>
            </a:r>
            <a:r>
              <a:rPr lang="en-US" sz="3200" b="1" dirty="0" smtClean="0"/>
              <a:t>:</a:t>
            </a:r>
            <a:r>
              <a:rPr lang="hu-HU" sz="3200" dirty="0" smtClean="0"/>
              <a:t/>
            </a:r>
            <a:br>
              <a:rPr lang="hu-HU" sz="3200" dirty="0" smtClean="0"/>
            </a:br>
            <a:endParaRPr lang="hu-HU" sz="3200" dirty="0"/>
          </a:p>
        </p:txBody>
      </p:sp>
      <p:sp>
        <p:nvSpPr>
          <p:cNvPr id="3" name="Tartalom helye 2"/>
          <p:cNvSpPr>
            <a:spLocks noGrp="1"/>
          </p:cNvSpPr>
          <p:nvPr>
            <p:ph idx="1"/>
          </p:nvPr>
        </p:nvSpPr>
        <p:spPr>
          <a:xfrm>
            <a:off x="457200" y="1600200"/>
            <a:ext cx="8229600" cy="4997152"/>
          </a:xfrm>
        </p:spPr>
        <p:txBody>
          <a:bodyPr>
            <a:normAutofit fontScale="55000" lnSpcReduction="20000"/>
          </a:bodyPr>
          <a:lstStyle/>
          <a:p>
            <a:pPr marL="0" indent="0" algn="just">
              <a:buNone/>
            </a:pPr>
            <a:r>
              <a:rPr lang="en-US" dirty="0" smtClean="0"/>
              <a:t>a</a:t>
            </a:r>
            <a:r>
              <a:rPr lang="en-US" dirty="0"/>
              <a:t>) be </a:t>
            </a:r>
            <a:r>
              <a:rPr lang="en-US" dirty="0" err="1"/>
              <a:t>kell</a:t>
            </a:r>
            <a:r>
              <a:rPr lang="en-US" dirty="0"/>
              <a:t> </a:t>
            </a:r>
            <a:r>
              <a:rPr lang="en-US" dirty="0" err="1"/>
              <a:t>mutatnia</a:t>
            </a:r>
            <a:r>
              <a:rPr lang="en-US" dirty="0"/>
              <a:t> a </a:t>
            </a:r>
            <a:r>
              <a:rPr lang="en-US" b="1" dirty="0" err="1"/>
              <a:t>projekt</a:t>
            </a:r>
            <a:r>
              <a:rPr lang="en-US" b="1" dirty="0"/>
              <a:t> </a:t>
            </a:r>
            <a:r>
              <a:rPr lang="en-US" b="1" dirty="0" err="1"/>
              <a:t>célját</a:t>
            </a:r>
            <a:r>
              <a:rPr lang="en-US" b="1" dirty="0"/>
              <a:t>, </a:t>
            </a:r>
            <a:r>
              <a:rPr lang="en-US" b="1" dirty="0" err="1"/>
              <a:t>indokoltságát</a:t>
            </a:r>
            <a:r>
              <a:rPr lang="en-US" b="1" dirty="0"/>
              <a:t>, </a:t>
            </a:r>
            <a:r>
              <a:rPr lang="en-US" b="1" dirty="0" err="1"/>
              <a:t>tudományos</a:t>
            </a:r>
            <a:r>
              <a:rPr lang="en-US" b="1" dirty="0"/>
              <a:t> </a:t>
            </a:r>
            <a:r>
              <a:rPr lang="en-US" b="1" dirty="0" err="1"/>
              <a:t>megalapozottságát</a:t>
            </a:r>
            <a:r>
              <a:rPr lang="en-US" b="1" dirty="0"/>
              <a:t> </a:t>
            </a:r>
            <a:r>
              <a:rPr lang="en-US" dirty="0"/>
              <a:t>(</a:t>
            </a:r>
            <a:r>
              <a:rPr lang="en-US" dirty="0" err="1" smtClean="0"/>
              <a:t>lehetõleg</a:t>
            </a:r>
            <a:r>
              <a:rPr lang="hu-HU" dirty="0" smtClean="0"/>
              <a:t> </a:t>
            </a:r>
            <a:r>
              <a:rPr lang="en-US" b="1" dirty="0" err="1" smtClean="0"/>
              <a:t>szakirodalmi</a:t>
            </a:r>
            <a:r>
              <a:rPr lang="en-US" b="1" dirty="0" smtClean="0"/>
              <a:t> </a:t>
            </a:r>
            <a:r>
              <a:rPr lang="en-US" b="1" dirty="0" err="1"/>
              <a:t>hivatkozásokkal</a:t>
            </a:r>
            <a:r>
              <a:rPr lang="en-US" dirty="0"/>
              <a:t>) </a:t>
            </a:r>
            <a:r>
              <a:rPr lang="en-US" dirty="0" err="1"/>
              <a:t>és</a:t>
            </a:r>
            <a:r>
              <a:rPr lang="en-US" dirty="0"/>
              <a:t> a </a:t>
            </a:r>
            <a:r>
              <a:rPr lang="en-US" b="1" dirty="0" err="1"/>
              <a:t>várható</a:t>
            </a:r>
            <a:r>
              <a:rPr lang="en-US" b="1" dirty="0"/>
              <a:t> </a:t>
            </a:r>
            <a:r>
              <a:rPr lang="en-US" b="1" dirty="0" err="1"/>
              <a:t>eredményeket</a:t>
            </a:r>
            <a:r>
              <a:rPr lang="en-US" dirty="0"/>
              <a:t>:</a:t>
            </a:r>
            <a:endParaRPr lang="hu-HU" dirty="0"/>
          </a:p>
          <a:p>
            <a:pPr algn="just"/>
            <a:r>
              <a:rPr lang="en-US" dirty="0" err="1"/>
              <a:t>aa</a:t>
            </a:r>
            <a:r>
              <a:rPr lang="en-US" dirty="0"/>
              <a:t>) ha </a:t>
            </a:r>
            <a:r>
              <a:rPr lang="en-US" dirty="0" err="1"/>
              <a:t>rutinvizsgálatról</a:t>
            </a:r>
            <a:r>
              <a:rPr lang="en-US" dirty="0"/>
              <a:t> van </a:t>
            </a:r>
            <a:r>
              <a:rPr lang="en-US" dirty="0" err="1"/>
              <a:t>szó</a:t>
            </a:r>
            <a:r>
              <a:rPr lang="en-US" dirty="0"/>
              <a:t>, </a:t>
            </a:r>
            <a:r>
              <a:rPr lang="en-US" dirty="0" err="1"/>
              <a:t>hivatkoznia</a:t>
            </a:r>
            <a:r>
              <a:rPr lang="en-US" dirty="0"/>
              <a:t> </a:t>
            </a:r>
            <a:r>
              <a:rPr lang="en-US" dirty="0" err="1"/>
              <a:t>kell</a:t>
            </a:r>
            <a:r>
              <a:rPr lang="en-US" dirty="0"/>
              <a:t> a </a:t>
            </a:r>
            <a:r>
              <a:rPr lang="en-US" dirty="0" err="1"/>
              <a:t>szükségességet</a:t>
            </a:r>
            <a:r>
              <a:rPr lang="en-US" dirty="0"/>
              <a:t> </a:t>
            </a:r>
            <a:r>
              <a:rPr lang="en-US" dirty="0" err="1"/>
              <a:t>igazoló</a:t>
            </a:r>
            <a:r>
              <a:rPr lang="en-US" dirty="0"/>
              <a:t> </a:t>
            </a:r>
            <a:r>
              <a:rPr lang="en-US" dirty="0" err="1"/>
              <a:t>dokumentumra</a:t>
            </a:r>
            <a:r>
              <a:rPr lang="en-US" dirty="0"/>
              <a:t> (</a:t>
            </a:r>
            <a:r>
              <a:rPr lang="en-US" dirty="0" err="1"/>
              <a:t>elõírásra</a:t>
            </a:r>
            <a:r>
              <a:rPr lang="en-US" dirty="0"/>
              <a:t>),</a:t>
            </a:r>
            <a:endParaRPr lang="hu-HU" dirty="0"/>
          </a:p>
          <a:p>
            <a:pPr algn="just">
              <a:spcAft>
                <a:spcPts val="1200"/>
              </a:spcAft>
            </a:pPr>
            <a:r>
              <a:rPr lang="en-US" dirty="0" err="1"/>
              <a:t>ab</a:t>
            </a:r>
            <a:r>
              <a:rPr lang="en-US" dirty="0"/>
              <a:t>) ha </a:t>
            </a:r>
            <a:r>
              <a:rPr lang="en-US" dirty="0" err="1"/>
              <a:t>oktatási</a:t>
            </a:r>
            <a:r>
              <a:rPr lang="en-US" dirty="0"/>
              <a:t> </a:t>
            </a:r>
            <a:r>
              <a:rPr lang="en-US" dirty="0" err="1"/>
              <a:t>célból</a:t>
            </a:r>
            <a:r>
              <a:rPr lang="en-US" dirty="0"/>
              <a:t> </a:t>
            </a:r>
            <a:r>
              <a:rPr lang="en-US" dirty="0" err="1"/>
              <a:t>történik</a:t>
            </a:r>
            <a:r>
              <a:rPr lang="en-US" dirty="0"/>
              <a:t> a </a:t>
            </a:r>
            <a:r>
              <a:rPr lang="en-US" dirty="0" err="1"/>
              <a:t>beavatkozás</a:t>
            </a:r>
            <a:r>
              <a:rPr lang="en-US" dirty="0"/>
              <a:t>, </a:t>
            </a:r>
            <a:r>
              <a:rPr lang="en-US" dirty="0" err="1"/>
              <a:t>legfeljebb</a:t>
            </a:r>
            <a:r>
              <a:rPr lang="en-US" dirty="0"/>
              <a:t> </a:t>
            </a:r>
            <a:r>
              <a:rPr lang="en-US" dirty="0" err="1"/>
              <a:t>egy</a:t>
            </a:r>
            <a:r>
              <a:rPr lang="en-US" dirty="0"/>
              <a:t> </a:t>
            </a:r>
            <a:r>
              <a:rPr lang="en-US" dirty="0" err="1"/>
              <a:t>oldalban</a:t>
            </a:r>
            <a:r>
              <a:rPr lang="en-US" dirty="0"/>
              <a:t> </a:t>
            </a:r>
            <a:r>
              <a:rPr lang="en-US" dirty="0" err="1"/>
              <a:t>körvonalaznia</a:t>
            </a:r>
            <a:r>
              <a:rPr lang="en-US" dirty="0"/>
              <a:t> </a:t>
            </a:r>
            <a:r>
              <a:rPr lang="en-US" dirty="0" err="1"/>
              <a:t>kell</a:t>
            </a:r>
            <a:r>
              <a:rPr lang="en-US" dirty="0"/>
              <a:t> </a:t>
            </a:r>
            <a:r>
              <a:rPr lang="en-US" dirty="0" err="1"/>
              <a:t>annak</a:t>
            </a:r>
            <a:r>
              <a:rPr lang="en-US" dirty="0"/>
              <a:t> </a:t>
            </a:r>
            <a:r>
              <a:rPr lang="en-US" dirty="0" err="1"/>
              <a:t>hasznát</a:t>
            </a:r>
            <a:r>
              <a:rPr lang="en-US" dirty="0"/>
              <a:t> a </a:t>
            </a:r>
            <a:r>
              <a:rPr lang="en-US" dirty="0" err="1"/>
              <a:t>képzésben</a:t>
            </a:r>
            <a:r>
              <a:rPr lang="en-US" dirty="0"/>
              <a:t> </a:t>
            </a:r>
            <a:r>
              <a:rPr lang="en-US" dirty="0" err="1"/>
              <a:t>résztvevõk</a:t>
            </a:r>
            <a:r>
              <a:rPr lang="en-US" dirty="0"/>
              <a:t> </a:t>
            </a:r>
            <a:r>
              <a:rPr lang="en-US" dirty="0" err="1"/>
              <a:t>számára</a:t>
            </a:r>
            <a:endParaRPr lang="hu-HU" dirty="0"/>
          </a:p>
          <a:p>
            <a:pPr marL="0" indent="0" algn="just">
              <a:spcAft>
                <a:spcPts val="1200"/>
              </a:spcAft>
              <a:buNone/>
            </a:pPr>
            <a:r>
              <a:rPr lang="en-US" dirty="0"/>
              <a:t>b) le </a:t>
            </a:r>
            <a:r>
              <a:rPr lang="en-US" dirty="0" err="1"/>
              <a:t>kell</a:t>
            </a:r>
            <a:r>
              <a:rPr lang="en-US" dirty="0"/>
              <a:t> </a:t>
            </a:r>
            <a:r>
              <a:rPr lang="en-US" dirty="0" err="1"/>
              <a:t>írnia</a:t>
            </a:r>
            <a:r>
              <a:rPr lang="en-US" dirty="0"/>
              <a:t> </a:t>
            </a:r>
            <a:r>
              <a:rPr lang="en-US" dirty="0" err="1"/>
              <a:t>az</a:t>
            </a:r>
            <a:r>
              <a:rPr lang="en-US" dirty="0"/>
              <a:t> </a:t>
            </a:r>
            <a:r>
              <a:rPr lang="en-US" b="1" dirty="0" err="1"/>
              <a:t>alkalmazott</a:t>
            </a:r>
            <a:r>
              <a:rPr lang="en-US" b="1" dirty="0"/>
              <a:t> </a:t>
            </a:r>
            <a:r>
              <a:rPr lang="en-US" b="1" dirty="0" err="1"/>
              <a:t>módszertan</a:t>
            </a:r>
            <a:r>
              <a:rPr lang="en-US" b="1" dirty="0"/>
              <a:t> </a:t>
            </a:r>
            <a:r>
              <a:rPr lang="en-US" dirty="0" err="1"/>
              <a:t>indokoltságát</a:t>
            </a:r>
            <a:r>
              <a:rPr lang="en-US" dirty="0"/>
              <a:t> </a:t>
            </a:r>
            <a:r>
              <a:rPr lang="en-US" dirty="0" err="1"/>
              <a:t>és</a:t>
            </a:r>
            <a:r>
              <a:rPr lang="en-US" dirty="0"/>
              <a:t> </a:t>
            </a:r>
            <a:r>
              <a:rPr lang="en-US" dirty="0" err="1"/>
              <a:t>tudományos</a:t>
            </a:r>
            <a:r>
              <a:rPr lang="en-US" dirty="0"/>
              <a:t> </a:t>
            </a:r>
            <a:r>
              <a:rPr lang="en-US" dirty="0" err="1"/>
              <a:t>megalapozottságát</a:t>
            </a:r>
            <a:endParaRPr lang="hu-HU" dirty="0"/>
          </a:p>
          <a:p>
            <a:pPr marL="0" indent="0" algn="just">
              <a:spcAft>
                <a:spcPts val="1200"/>
              </a:spcAft>
              <a:buNone/>
            </a:pPr>
            <a:r>
              <a:rPr lang="en-US" dirty="0"/>
              <a:t>c) </a:t>
            </a:r>
            <a:r>
              <a:rPr lang="en-US" dirty="0" err="1"/>
              <a:t>ki</a:t>
            </a:r>
            <a:r>
              <a:rPr lang="en-US" dirty="0"/>
              <a:t> </a:t>
            </a:r>
            <a:r>
              <a:rPr lang="en-US" dirty="0" err="1"/>
              <a:t>kell</a:t>
            </a:r>
            <a:r>
              <a:rPr lang="en-US" dirty="0"/>
              <a:t> </a:t>
            </a:r>
            <a:r>
              <a:rPr lang="en-US" dirty="0" err="1"/>
              <a:t>térnie</a:t>
            </a:r>
            <a:r>
              <a:rPr lang="en-US" dirty="0"/>
              <a:t> </a:t>
            </a:r>
            <a:r>
              <a:rPr lang="en-US" dirty="0" err="1"/>
              <a:t>az</a:t>
            </a:r>
            <a:r>
              <a:rPr lang="en-US" dirty="0"/>
              <a:t> </a:t>
            </a:r>
            <a:r>
              <a:rPr lang="en-US" dirty="0" err="1"/>
              <a:t>állatok</a:t>
            </a:r>
            <a:r>
              <a:rPr lang="en-US" dirty="0"/>
              <a:t> </a:t>
            </a:r>
            <a:r>
              <a:rPr lang="en-US" dirty="0" err="1"/>
              <a:t>kísérletekben</a:t>
            </a:r>
            <a:r>
              <a:rPr lang="en-US" dirty="0"/>
              <a:t> </a:t>
            </a:r>
            <a:r>
              <a:rPr lang="en-US" dirty="0" err="1"/>
              <a:t>való</a:t>
            </a:r>
            <a:r>
              <a:rPr lang="en-US" dirty="0"/>
              <a:t> </a:t>
            </a:r>
            <a:r>
              <a:rPr lang="en-US" dirty="0" err="1"/>
              <a:t>felhasználásának</a:t>
            </a:r>
            <a:r>
              <a:rPr lang="en-US" dirty="0"/>
              <a:t> </a:t>
            </a:r>
            <a:r>
              <a:rPr lang="en-US" b="1" dirty="0" err="1"/>
              <a:t>helyettesítésére</a:t>
            </a:r>
            <a:r>
              <a:rPr lang="en-US" b="1" dirty="0"/>
              <a:t> </a:t>
            </a:r>
            <a:r>
              <a:rPr lang="en-US" b="1" dirty="0" err="1"/>
              <a:t>és</a:t>
            </a:r>
            <a:r>
              <a:rPr lang="en-US" b="1" dirty="0"/>
              <a:t> </a:t>
            </a:r>
            <a:r>
              <a:rPr lang="en-US" b="1" dirty="0" err="1"/>
              <a:t>csökkentésére</a:t>
            </a:r>
            <a:r>
              <a:rPr lang="en-US" b="1" dirty="0"/>
              <a:t> </a:t>
            </a:r>
            <a:r>
              <a:rPr lang="en-US" dirty="0" err="1"/>
              <a:t>irányuló</a:t>
            </a:r>
            <a:r>
              <a:rPr lang="en-US" dirty="0"/>
              <a:t> </a:t>
            </a:r>
            <a:r>
              <a:rPr lang="en-US" dirty="0" err="1"/>
              <a:t>módszerek</a:t>
            </a:r>
            <a:r>
              <a:rPr lang="en-US" dirty="0"/>
              <a:t> </a:t>
            </a:r>
            <a:r>
              <a:rPr lang="en-US" dirty="0" err="1"/>
              <a:t>alkalmazására</a:t>
            </a:r>
            <a:endParaRPr lang="hu-HU" dirty="0"/>
          </a:p>
          <a:p>
            <a:pPr marL="0" indent="0" algn="just">
              <a:spcAft>
                <a:spcPts val="1200"/>
              </a:spcAft>
              <a:buNone/>
            </a:pPr>
            <a:r>
              <a:rPr lang="en-US" dirty="0"/>
              <a:t>d) </a:t>
            </a:r>
            <a:r>
              <a:rPr lang="en-US" dirty="0" err="1"/>
              <a:t>amennyiben</a:t>
            </a:r>
            <a:r>
              <a:rPr lang="en-US" dirty="0"/>
              <a:t> a </a:t>
            </a:r>
            <a:r>
              <a:rPr lang="en-US" dirty="0" err="1"/>
              <a:t>projektben</a:t>
            </a:r>
            <a:r>
              <a:rPr lang="en-US" dirty="0"/>
              <a:t> </a:t>
            </a:r>
            <a:r>
              <a:rPr lang="en-US" b="1" dirty="0" err="1"/>
              <a:t>természetvédelmi</a:t>
            </a:r>
            <a:r>
              <a:rPr lang="en-US" b="1" dirty="0"/>
              <a:t> </a:t>
            </a:r>
            <a:r>
              <a:rPr lang="en-US" b="1" dirty="0" err="1"/>
              <a:t>oltalom</a:t>
            </a:r>
            <a:r>
              <a:rPr lang="en-US" b="1" dirty="0"/>
              <a:t> </a:t>
            </a:r>
            <a:r>
              <a:rPr lang="en-US" b="1" dirty="0" err="1"/>
              <a:t>alatt</a:t>
            </a:r>
            <a:r>
              <a:rPr lang="en-US" b="1" dirty="0"/>
              <a:t> </a:t>
            </a:r>
            <a:r>
              <a:rPr lang="en-US" b="1" dirty="0" err="1"/>
              <a:t>álló</a:t>
            </a:r>
            <a:r>
              <a:rPr lang="en-US" b="1" dirty="0"/>
              <a:t> </a:t>
            </a:r>
            <a:r>
              <a:rPr lang="en-US" dirty="0" err="1"/>
              <a:t>vagy</a:t>
            </a:r>
            <a:r>
              <a:rPr lang="en-US" dirty="0"/>
              <a:t> </a:t>
            </a:r>
            <a:r>
              <a:rPr lang="en-US" dirty="0" err="1"/>
              <a:t>nemzetközi</a:t>
            </a:r>
            <a:r>
              <a:rPr lang="en-US" dirty="0"/>
              <a:t> </a:t>
            </a:r>
            <a:r>
              <a:rPr lang="en-US" dirty="0" err="1"/>
              <a:t>természetvédelmi</a:t>
            </a:r>
            <a:r>
              <a:rPr lang="en-US" dirty="0"/>
              <a:t> </a:t>
            </a:r>
            <a:r>
              <a:rPr lang="en-US" dirty="0" err="1"/>
              <a:t>egyezmény</a:t>
            </a:r>
            <a:r>
              <a:rPr lang="en-US" dirty="0"/>
              <a:t> </a:t>
            </a:r>
            <a:r>
              <a:rPr lang="en-US" dirty="0" err="1"/>
              <a:t>hatálya</a:t>
            </a:r>
            <a:r>
              <a:rPr lang="en-US" dirty="0"/>
              <a:t> </a:t>
            </a:r>
            <a:r>
              <a:rPr lang="en-US" dirty="0" err="1"/>
              <a:t>alá</a:t>
            </a:r>
            <a:r>
              <a:rPr lang="en-US" dirty="0"/>
              <a:t> </a:t>
            </a:r>
            <a:r>
              <a:rPr lang="en-US" dirty="0" err="1"/>
              <a:t>tartozó</a:t>
            </a:r>
            <a:r>
              <a:rPr lang="en-US" dirty="0"/>
              <a:t> </a:t>
            </a:r>
            <a:r>
              <a:rPr lang="en-US" dirty="0" err="1"/>
              <a:t>faj</a:t>
            </a:r>
            <a:r>
              <a:rPr lang="en-US" dirty="0"/>
              <a:t> </a:t>
            </a:r>
            <a:r>
              <a:rPr lang="en-US" dirty="0" err="1"/>
              <a:t>egyedét</a:t>
            </a:r>
            <a:r>
              <a:rPr lang="en-US" dirty="0"/>
              <a:t> </a:t>
            </a:r>
            <a:r>
              <a:rPr lang="en-US" dirty="0" err="1"/>
              <a:t>nem</a:t>
            </a:r>
            <a:r>
              <a:rPr lang="en-US" dirty="0"/>
              <a:t> </a:t>
            </a:r>
            <a:r>
              <a:rPr lang="hu-HU" dirty="0" smtClean="0"/>
              <a:t>t</a:t>
            </a:r>
            <a:r>
              <a:rPr lang="en-US" dirty="0" err="1" smtClean="0"/>
              <a:t>ermészetvédelmi</a:t>
            </a:r>
            <a:r>
              <a:rPr lang="en-US" dirty="0" smtClean="0"/>
              <a:t> </a:t>
            </a:r>
            <a:r>
              <a:rPr lang="en-US" dirty="0" err="1"/>
              <a:t>céllal</a:t>
            </a:r>
            <a:r>
              <a:rPr lang="en-US" dirty="0"/>
              <a:t> </a:t>
            </a:r>
            <a:r>
              <a:rPr lang="en-US" dirty="0" err="1"/>
              <a:t>tervezik</a:t>
            </a:r>
            <a:r>
              <a:rPr lang="en-US" dirty="0"/>
              <a:t> </a:t>
            </a:r>
            <a:r>
              <a:rPr lang="en-US" dirty="0" err="1"/>
              <a:t>felhasználni</a:t>
            </a:r>
            <a:r>
              <a:rPr lang="en-US" dirty="0"/>
              <a:t>, meg </a:t>
            </a:r>
            <a:r>
              <a:rPr lang="en-US" dirty="0" err="1"/>
              <a:t>kell</a:t>
            </a:r>
            <a:r>
              <a:rPr lang="en-US" dirty="0"/>
              <a:t> </a:t>
            </a:r>
            <a:r>
              <a:rPr lang="en-US" dirty="0" err="1"/>
              <a:t>adnia</a:t>
            </a:r>
            <a:r>
              <a:rPr lang="en-US" dirty="0"/>
              <a:t> </a:t>
            </a:r>
            <a:r>
              <a:rPr lang="en-US" dirty="0" err="1"/>
              <a:t>azokat</a:t>
            </a:r>
            <a:r>
              <a:rPr lang="en-US" dirty="0"/>
              <a:t> a </a:t>
            </a:r>
            <a:r>
              <a:rPr lang="en-US" dirty="0" err="1"/>
              <a:t>tudományos</a:t>
            </a:r>
            <a:r>
              <a:rPr lang="en-US" dirty="0"/>
              <a:t> </a:t>
            </a:r>
            <a:r>
              <a:rPr lang="en-US" dirty="0" err="1"/>
              <a:t>indokokat</a:t>
            </a:r>
            <a:r>
              <a:rPr lang="en-US" dirty="0"/>
              <a:t>, </a:t>
            </a:r>
            <a:r>
              <a:rPr lang="en-US" dirty="0" err="1"/>
              <a:t>melyek</a:t>
            </a:r>
            <a:r>
              <a:rPr lang="en-US" dirty="0"/>
              <a:t> </a:t>
            </a:r>
            <a:r>
              <a:rPr lang="en-US" dirty="0" err="1"/>
              <a:t>alapján</a:t>
            </a:r>
            <a:r>
              <a:rPr lang="en-US" dirty="0"/>
              <a:t> </a:t>
            </a:r>
            <a:r>
              <a:rPr lang="en-US" dirty="0" err="1"/>
              <a:t>kifejezetten</a:t>
            </a:r>
            <a:r>
              <a:rPr lang="en-US" dirty="0"/>
              <a:t> a </a:t>
            </a:r>
            <a:r>
              <a:rPr lang="en-US" dirty="0" err="1"/>
              <a:t>fenti</a:t>
            </a:r>
            <a:r>
              <a:rPr lang="en-US" dirty="0"/>
              <a:t> </a:t>
            </a:r>
            <a:r>
              <a:rPr lang="en-US" dirty="0" err="1"/>
              <a:t>fajok</a:t>
            </a:r>
            <a:r>
              <a:rPr lang="en-US" dirty="0"/>
              <a:t> </a:t>
            </a:r>
            <a:r>
              <a:rPr lang="en-US" dirty="0" err="1"/>
              <a:t>felhasználása</a:t>
            </a:r>
            <a:r>
              <a:rPr lang="en-US" dirty="0"/>
              <a:t> </a:t>
            </a:r>
            <a:r>
              <a:rPr lang="en-US" dirty="0" err="1"/>
              <a:t>szükséges</a:t>
            </a:r>
            <a:endParaRPr lang="hu-HU" dirty="0"/>
          </a:p>
          <a:p>
            <a:pPr marL="0" indent="0" algn="just">
              <a:buNone/>
            </a:pPr>
            <a:r>
              <a:rPr lang="en-US" dirty="0" smtClean="0"/>
              <a:t>e</a:t>
            </a:r>
            <a:r>
              <a:rPr lang="en-US" dirty="0"/>
              <a:t>) </a:t>
            </a:r>
            <a:r>
              <a:rPr lang="en-US" dirty="0" err="1"/>
              <a:t>amennyiben</a:t>
            </a:r>
            <a:r>
              <a:rPr lang="en-US" dirty="0"/>
              <a:t> a </a:t>
            </a:r>
            <a:r>
              <a:rPr lang="en-US" dirty="0" err="1"/>
              <a:t>projektben</a:t>
            </a:r>
            <a:r>
              <a:rPr lang="en-US" dirty="0"/>
              <a:t> </a:t>
            </a:r>
            <a:r>
              <a:rPr lang="en-US" b="1" dirty="0" err="1"/>
              <a:t>fõemlõs</a:t>
            </a:r>
            <a:r>
              <a:rPr lang="en-US" b="1" dirty="0"/>
              <a:t> </a:t>
            </a:r>
            <a:r>
              <a:rPr lang="en-US" b="1" dirty="0" err="1"/>
              <a:t>faj</a:t>
            </a:r>
            <a:r>
              <a:rPr lang="en-US" b="1" dirty="0"/>
              <a:t> </a:t>
            </a:r>
            <a:r>
              <a:rPr lang="en-US" b="1" dirty="0" err="1"/>
              <a:t>egyedét</a:t>
            </a:r>
            <a:r>
              <a:rPr lang="en-US" dirty="0"/>
              <a:t> </a:t>
            </a:r>
            <a:r>
              <a:rPr lang="en-US" dirty="0" err="1"/>
              <a:t>tervezik</a:t>
            </a:r>
            <a:r>
              <a:rPr lang="en-US" dirty="0"/>
              <a:t> </a:t>
            </a:r>
            <a:r>
              <a:rPr lang="en-US" dirty="0" err="1"/>
              <a:t>felhasználni</a:t>
            </a:r>
            <a:r>
              <a:rPr lang="en-US" dirty="0"/>
              <a:t>, meg </a:t>
            </a:r>
            <a:r>
              <a:rPr lang="en-US" dirty="0" err="1"/>
              <a:t>kell</a:t>
            </a:r>
            <a:r>
              <a:rPr lang="en-US" dirty="0"/>
              <a:t> </a:t>
            </a:r>
            <a:r>
              <a:rPr lang="en-US" dirty="0" err="1"/>
              <a:t>adnia</a:t>
            </a:r>
            <a:r>
              <a:rPr lang="en-US" dirty="0"/>
              <a:t> </a:t>
            </a:r>
            <a:r>
              <a:rPr lang="en-US" dirty="0" err="1"/>
              <a:t>azokat</a:t>
            </a:r>
            <a:r>
              <a:rPr lang="en-US" dirty="0"/>
              <a:t> a </a:t>
            </a:r>
            <a:r>
              <a:rPr lang="en-US" dirty="0" err="1"/>
              <a:t>tudományos</a:t>
            </a:r>
            <a:r>
              <a:rPr lang="en-US" dirty="0"/>
              <a:t> </a:t>
            </a:r>
            <a:r>
              <a:rPr lang="en-US" dirty="0" err="1"/>
              <a:t>indokokat</a:t>
            </a:r>
            <a:r>
              <a:rPr lang="en-US" dirty="0"/>
              <a:t>, </a:t>
            </a:r>
            <a:r>
              <a:rPr lang="en-US" dirty="0" err="1"/>
              <a:t>melyek</a:t>
            </a:r>
            <a:r>
              <a:rPr lang="en-US" dirty="0"/>
              <a:t> </a:t>
            </a:r>
            <a:r>
              <a:rPr lang="en-US" dirty="0" err="1"/>
              <a:t>alapján</a:t>
            </a:r>
            <a:r>
              <a:rPr lang="en-US" dirty="0"/>
              <a:t> </a:t>
            </a:r>
            <a:r>
              <a:rPr lang="en-US" dirty="0" err="1"/>
              <a:t>kifejezetten</a:t>
            </a:r>
            <a:r>
              <a:rPr lang="en-US" dirty="0"/>
              <a:t> a </a:t>
            </a:r>
            <a:r>
              <a:rPr lang="en-US" dirty="0" err="1"/>
              <a:t>fenti</a:t>
            </a:r>
            <a:r>
              <a:rPr lang="en-US" dirty="0"/>
              <a:t> </a:t>
            </a:r>
            <a:r>
              <a:rPr lang="en-US" dirty="0" err="1"/>
              <a:t>egyedek</a:t>
            </a:r>
            <a:r>
              <a:rPr lang="en-US" dirty="0"/>
              <a:t> </a:t>
            </a:r>
            <a:r>
              <a:rPr lang="en-US" dirty="0" err="1"/>
              <a:t>felhasználása</a:t>
            </a:r>
            <a:r>
              <a:rPr lang="en-US" dirty="0"/>
              <a:t> </a:t>
            </a:r>
            <a:r>
              <a:rPr lang="en-US" dirty="0" err="1"/>
              <a:t>szükséges</a:t>
            </a:r>
            <a:r>
              <a:rPr lang="en-US" dirty="0"/>
              <a:t>.</a:t>
            </a:r>
            <a:endParaRPr lang="hu-HU" dirty="0"/>
          </a:p>
          <a:p>
            <a:pPr algn="just"/>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9146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kísérleti állatokra vonatkozó jogi szabályozások</a:t>
            </a:r>
            <a:endParaRPr lang="hu-HU" dirty="0"/>
          </a:p>
        </p:txBody>
      </p:sp>
      <p:sp>
        <p:nvSpPr>
          <p:cNvPr id="3" name="Tartalom helye 2"/>
          <p:cNvSpPr>
            <a:spLocks noGrp="1"/>
          </p:cNvSpPr>
          <p:nvPr>
            <p:ph idx="1"/>
          </p:nvPr>
        </p:nvSpPr>
        <p:spPr>
          <a:xfrm>
            <a:off x="457200" y="1600200"/>
            <a:ext cx="8229600" cy="5141168"/>
          </a:xfrm>
        </p:spPr>
        <p:txBody>
          <a:bodyPr>
            <a:normAutofit lnSpcReduction="10000"/>
          </a:bodyPr>
          <a:lstStyle/>
          <a:p>
            <a:pPr fontAlgn="base"/>
            <a:r>
              <a:rPr lang="hu-HU" dirty="0" smtClean="0">
                <a:hlinkClick r:id="rId2"/>
              </a:rPr>
              <a:t>1998. XXVIII. Törvény </a:t>
            </a:r>
            <a:r>
              <a:rPr lang="hu-HU" dirty="0">
                <a:hlinkClick r:id="rId2"/>
              </a:rPr>
              <a:t>az állatok védelméről és </a:t>
            </a:r>
            <a:r>
              <a:rPr lang="hu-HU" dirty="0" smtClean="0">
                <a:hlinkClick r:id="rId2"/>
              </a:rPr>
              <a:t>kíméletéről</a:t>
            </a:r>
            <a:endParaRPr lang="hu-HU" dirty="0" smtClean="0"/>
          </a:p>
          <a:p>
            <a:pPr fontAlgn="base"/>
            <a:endParaRPr lang="hu-HU" dirty="0"/>
          </a:p>
          <a:p>
            <a:pPr fontAlgn="base"/>
            <a:r>
              <a:rPr lang="hu-HU" dirty="0">
                <a:hlinkClick r:id="rId3"/>
              </a:rPr>
              <a:t>2010/63/EU </a:t>
            </a:r>
            <a:r>
              <a:rPr lang="hu-HU" dirty="0" smtClean="0">
                <a:hlinkClick r:id="rId3"/>
              </a:rPr>
              <a:t>Irányelv</a:t>
            </a:r>
            <a:r>
              <a:rPr lang="hu-HU" dirty="0">
                <a:hlinkClick r:id="rId3"/>
              </a:rPr>
              <a:t> a tudományos célokra felhasznált állatok védelméről </a:t>
            </a:r>
            <a:endParaRPr lang="hu-HU" dirty="0" smtClean="0"/>
          </a:p>
          <a:p>
            <a:pPr fontAlgn="base"/>
            <a:endParaRPr lang="hu-HU" dirty="0"/>
          </a:p>
          <a:p>
            <a:r>
              <a:rPr lang="hu-HU" dirty="0">
                <a:hlinkClick r:id="rId4"/>
              </a:rPr>
              <a:t>A Kormány 40/2013. (II. 14.) Korm. rendelete az állatkísérletekről </a:t>
            </a:r>
            <a:r>
              <a:rPr lang="hu-HU" dirty="0"/>
              <a:t>– a 2014. március 26-ától életbelépett módosított Kormányrendelet</a:t>
            </a:r>
          </a:p>
          <a:p>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704325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smtClean="0"/>
              <a:t>A 3R szabály betartása: helyettesítés, csökkentés, tökéletesítés</a:t>
            </a:r>
            <a:endParaRPr lang="hu-HU" dirty="0"/>
          </a:p>
        </p:txBody>
      </p:sp>
      <p:sp>
        <p:nvSpPr>
          <p:cNvPr id="3" name="Tartalom helye 2"/>
          <p:cNvSpPr>
            <a:spLocks noGrp="1"/>
          </p:cNvSpPr>
          <p:nvPr>
            <p:ph idx="1"/>
          </p:nvPr>
        </p:nvSpPr>
        <p:spPr>
          <a:xfrm>
            <a:off x="467544" y="1556792"/>
            <a:ext cx="8229600" cy="4896544"/>
          </a:xfrm>
        </p:spPr>
        <p:txBody>
          <a:bodyPr>
            <a:normAutofit fontScale="62500" lnSpcReduction="20000"/>
          </a:bodyPr>
          <a:lstStyle/>
          <a:p>
            <a:pPr marL="0" indent="0" algn="ctr">
              <a:buNone/>
              <a:defRPr/>
            </a:pPr>
            <a:r>
              <a:rPr lang="hu-HU" dirty="0" smtClean="0"/>
              <a:t>AZ </a:t>
            </a:r>
            <a:r>
              <a:rPr lang="hu-HU" dirty="0"/>
              <a:t>EURÓPAI PARLAMENT ÉS A TANÁCS 2010/63/EU IRÁNYELVE </a:t>
            </a:r>
            <a:br>
              <a:rPr lang="hu-HU" dirty="0"/>
            </a:br>
            <a:r>
              <a:rPr lang="hu-HU" dirty="0"/>
              <a:t>a tudományos célokra felhasznált állatok </a:t>
            </a:r>
            <a:r>
              <a:rPr lang="hu-HU" dirty="0" smtClean="0"/>
              <a:t>védelméről</a:t>
            </a:r>
          </a:p>
          <a:p>
            <a:pPr marL="0" indent="0" algn="ctr">
              <a:buNone/>
              <a:defRPr/>
            </a:pPr>
            <a:r>
              <a:rPr lang="hu-HU" dirty="0" smtClean="0">
                <a:latin typeface="Arial" pitchFamily="34" charset="0"/>
                <a:cs typeface="Arial" pitchFamily="34" charset="0"/>
              </a:rPr>
              <a:t>13</a:t>
            </a:r>
            <a:r>
              <a:rPr lang="hu-HU" dirty="0">
                <a:latin typeface="Arial" pitchFamily="34" charset="0"/>
                <a:cs typeface="Arial" pitchFamily="34" charset="0"/>
              </a:rPr>
              <a:t>. cikk </a:t>
            </a:r>
            <a:endParaRPr lang="hu-HU" dirty="0" smtClean="0">
              <a:latin typeface="Arial" pitchFamily="34" charset="0"/>
              <a:cs typeface="Arial" pitchFamily="34" charset="0"/>
            </a:endParaRPr>
          </a:p>
          <a:p>
            <a:pPr marL="0" indent="0" algn="ctr">
              <a:buNone/>
              <a:defRPr/>
            </a:pPr>
            <a:r>
              <a:rPr lang="hu-HU" dirty="0" smtClean="0">
                <a:latin typeface="Arial" pitchFamily="34" charset="0"/>
                <a:cs typeface="Arial" pitchFamily="34" charset="0"/>
              </a:rPr>
              <a:t>A </a:t>
            </a:r>
            <a:r>
              <a:rPr lang="hu-HU" dirty="0">
                <a:latin typeface="Arial" pitchFamily="34" charset="0"/>
                <a:cs typeface="Arial" pitchFamily="34" charset="0"/>
              </a:rPr>
              <a:t>módszerek kiválasztása </a:t>
            </a:r>
          </a:p>
          <a:p>
            <a:pPr algn="just">
              <a:defRPr/>
            </a:pPr>
            <a:r>
              <a:rPr lang="hu-HU" dirty="0">
                <a:latin typeface="Arial" pitchFamily="34" charset="0"/>
                <a:cs typeface="Arial" pitchFamily="34" charset="0"/>
              </a:rPr>
              <a:t>(1) A egyes módszertípusokat megtiltó nemzeti jogszabályok sérelme nélkül a tagállamok biztosítják, hogy amennyiben egy </a:t>
            </a:r>
            <a:r>
              <a:rPr lang="hu-HU" u="sng" dirty="0">
                <a:latin typeface="Arial" pitchFamily="34" charset="0"/>
                <a:cs typeface="Arial" pitchFamily="34" charset="0"/>
              </a:rPr>
              <a:t>adott eljárás eredményessége élő állatok felhasználását nem igénylő olyan módszerrel vagy vizsgálati stratégiával is biztosítható, amelyet az uniós jogszabályok elismernek, nem kerül sor az eljárás alkalmazására.</a:t>
            </a:r>
          </a:p>
          <a:p>
            <a:pPr algn="just">
              <a:defRPr/>
            </a:pPr>
            <a:endParaRPr lang="hu-HU" dirty="0">
              <a:latin typeface="Arial" pitchFamily="34" charset="0"/>
              <a:cs typeface="Arial" pitchFamily="34" charset="0"/>
            </a:endParaRPr>
          </a:p>
          <a:p>
            <a:pPr marL="285750" indent="-285750" algn="just">
              <a:buFontTx/>
              <a:buChar char="-"/>
              <a:defRPr/>
            </a:pPr>
            <a:r>
              <a:rPr lang="hu-HU" dirty="0">
                <a:latin typeface="Arial" pitchFamily="34" charset="0"/>
                <a:cs typeface="Arial" pitchFamily="34" charset="0"/>
              </a:rPr>
              <a:t>Minél kevesebb állat felhasználása</a:t>
            </a:r>
          </a:p>
          <a:p>
            <a:pPr marL="285750" indent="-285750" algn="just">
              <a:buFontTx/>
              <a:buChar char="-"/>
              <a:defRPr/>
            </a:pPr>
            <a:r>
              <a:rPr lang="hu-HU" dirty="0">
                <a:latin typeface="Arial" pitchFamily="34" charset="0"/>
                <a:cs typeface="Arial" pitchFamily="34" charset="0"/>
              </a:rPr>
              <a:t>Fájdalomra, szenvedésre, félelemre legkevésbé érzékeny faj</a:t>
            </a:r>
          </a:p>
          <a:p>
            <a:pPr marL="285750" indent="-285750" algn="just">
              <a:buFontTx/>
              <a:buChar char="-"/>
              <a:defRPr/>
            </a:pPr>
            <a:r>
              <a:rPr lang="hu-HU" dirty="0">
                <a:latin typeface="Arial" pitchFamily="34" charset="0"/>
                <a:cs typeface="Arial" pitchFamily="34" charset="0"/>
              </a:rPr>
              <a:t>Legkevesebb fájdalmat okozzák</a:t>
            </a:r>
          </a:p>
          <a:p>
            <a:pPr marL="285750" indent="-285750" algn="just">
              <a:buFontTx/>
              <a:buChar char="-"/>
              <a:defRPr/>
            </a:pPr>
            <a:r>
              <a:rPr lang="hu-HU" u="sng" dirty="0">
                <a:latin typeface="Arial" pitchFamily="34" charset="0"/>
                <a:cs typeface="Arial" pitchFamily="34" charset="0"/>
              </a:rPr>
              <a:t>Legnagyobb valószínűséggel vezessenek kielégítő eredményre</a:t>
            </a:r>
          </a:p>
          <a:p>
            <a:pPr marL="285750" indent="-285750" algn="just">
              <a:buFontTx/>
              <a:buChar char="-"/>
              <a:defRPr/>
            </a:pPr>
            <a:r>
              <a:rPr lang="hu-HU" dirty="0">
                <a:latin typeface="Arial" pitchFamily="34" charset="0"/>
                <a:cs typeface="Arial" pitchFamily="34" charset="0"/>
              </a:rPr>
              <a:t>Kerülni kell a halált, amennyiben lehetséges</a:t>
            </a:r>
          </a:p>
          <a:p>
            <a:pPr marL="285750" indent="-285750" algn="just">
              <a:buFontTx/>
              <a:buChar char="-"/>
              <a:defRPr/>
            </a:pPr>
            <a:r>
              <a:rPr lang="hu-HU" dirty="0">
                <a:latin typeface="Arial" pitchFamily="34" charset="0"/>
                <a:cs typeface="Arial" pitchFamily="34" charset="0"/>
              </a:rPr>
              <a:t>Kíméletes végpont</a:t>
            </a:r>
          </a:p>
          <a:p>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88776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1998050-BF87-4F1A-A169-44706E16D775}" type="slidenum">
              <a:rPr lang="es-ES" smtClean="0"/>
              <a:pPr eaLnBrk="1" hangingPunct="1"/>
              <a:t>21</a:t>
            </a:fld>
            <a:endParaRPr lang="es-ES" smtClean="0"/>
          </a:p>
        </p:txBody>
      </p:sp>
      <p:sp>
        <p:nvSpPr>
          <p:cNvPr id="5" name="Téglalap 4"/>
          <p:cNvSpPr/>
          <p:nvPr/>
        </p:nvSpPr>
        <p:spPr>
          <a:xfrm>
            <a:off x="1115616" y="1556792"/>
            <a:ext cx="7199313" cy="4801314"/>
          </a:xfrm>
          <a:prstGeom prst="rect">
            <a:avLst/>
          </a:prstGeom>
          <a:noFill/>
        </p:spPr>
        <p:txBody>
          <a:bodyPr>
            <a:spAutoFit/>
          </a:bodyPr>
          <a:lstStyle/>
          <a:p>
            <a:pPr algn="ctr">
              <a:defRPr/>
            </a:pPr>
            <a:endParaRPr lang="hu-HU" dirty="0" smtClean="0">
              <a:latin typeface="Arial" pitchFamily="34" charset="0"/>
              <a:cs typeface="Arial" pitchFamily="34" charset="0"/>
            </a:endParaRPr>
          </a:p>
          <a:p>
            <a:pPr algn="ctr">
              <a:defRPr/>
            </a:pPr>
            <a:r>
              <a:rPr lang="hu-HU" dirty="0" smtClean="0">
                <a:latin typeface="Arial" pitchFamily="34" charset="0"/>
                <a:cs typeface="Arial" pitchFamily="34" charset="0"/>
              </a:rPr>
              <a:t>47</a:t>
            </a:r>
            <a:r>
              <a:rPr lang="hu-HU" dirty="0">
                <a:latin typeface="Arial" pitchFamily="34" charset="0"/>
                <a:cs typeface="Arial" pitchFamily="34" charset="0"/>
              </a:rPr>
              <a:t>. </a:t>
            </a:r>
            <a:r>
              <a:rPr lang="hu-HU" dirty="0">
                <a:latin typeface="Arial" pitchFamily="34" charset="0"/>
                <a:cs typeface="Arial" pitchFamily="34" charset="0"/>
              </a:rPr>
              <a:t>Cikk</a:t>
            </a:r>
          </a:p>
          <a:p>
            <a:pPr algn="ctr">
              <a:defRPr/>
            </a:pPr>
            <a:r>
              <a:rPr lang="hu-HU" dirty="0">
                <a:latin typeface="Arial" pitchFamily="34" charset="0"/>
                <a:cs typeface="Arial" pitchFamily="34" charset="0"/>
              </a:rPr>
              <a:t>Alternatív megoldások </a:t>
            </a:r>
          </a:p>
          <a:p>
            <a:pPr algn="just">
              <a:defRPr/>
            </a:pPr>
            <a:r>
              <a:rPr lang="hu-HU" dirty="0">
                <a:latin typeface="Arial" pitchFamily="34" charset="0"/>
                <a:cs typeface="Arial" pitchFamily="34" charset="0"/>
              </a:rPr>
              <a:t>(1) A Bizottság és a tagállamok hozzájárulnak az olyan alternatív megoldások kifejlesztéséhez és </a:t>
            </a:r>
            <a:r>
              <a:rPr lang="hu-HU" dirty="0" err="1">
                <a:latin typeface="Arial" pitchFamily="34" charset="0"/>
                <a:cs typeface="Arial" pitchFamily="34" charset="0"/>
              </a:rPr>
              <a:t>validálásához</a:t>
            </a:r>
            <a:r>
              <a:rPr lang="hu-HU" dirty="0">
                <a:latin typeface="Arial" pitchFamily="34" charset="0"/>
                <a:cs typeface="Arial" pitchFamily="34" charset="0"/>
              </a:rPr>
              <a:t>, amelyekből legalább ugyanolyan szintű információk nyerhetők, mint az állatok felhasználásával végzett eljárásokból, de kevesebb állat felhasználását, illetve egyetlen állat felhasználását sem igénylik vagy kevésbé fájdalmas eljárásokat foglalnak magukban, továbbá megtesznek minden általuk megfelelőnek ítélt lépést az alternatív megoldások kifejlesztésére irányuló kutatások ösztönzé­sére.</a:t>
            </a:r>
          </a:p>
          <a:p>
            <a:pPr marL="342900" indent="-342900" algn="just">
              <a:buFontTx/>
              <a:buAutoNum type="arabicParenBoth"/>
              <a:defRPr/>
            </a:pPr>
            <a:endParaRPr lang="hu-HU" dirty="0">
              <a:latin typeface="Arial" pitchFamily="34" charset="0"/>
              <a:cs typeface="Arial" pitchFamily="34" charset="0"/>
            </a:endParaRPr>
          </a:p>
          <a:p>
            <a:pPr marL="285750" indent="-285750" algn="just">
              <a:buFontTx/>
              <a:buChar char="-"/>
              <a:defRPr/>
            </a:pPr>
            <a:r>
              <a:rPr lang="hu-HU" dirty="0" err="1">
                <a:latin typeface="Arial" pitchFamily="34" charset="0"/>
                <a:cs typeface="Arial" pitchFamily="34" charset="0"/>
              </a:rPr>
              <a:t>Validálás</a:t>
            </a:r>
            <a:endParaRPr lang="hu-HU" dirty="0">
              <a:latin typeface="Arial" pitchFamily="34" charset="0"/>
              <a:cs typeface="Arial" pitchFamily="34" charset="0"/>
            </a:endParaRPr>
          </a:p>
          <a:p>
            <a:pPr marL="285750" indent="-285750" algn="just">
              <a:buFontTx/>
              <a:buChar char="-"/>
              <a:defRPr/>
            </a:pPr>
            <a:endParaRPr lang="hu-HU" dirty="0">
              <a:latin typeface="Arial" pitchFamily="34" charset="0"/>
              <a:cs typeface="Arial" pitchFamily="34" charset="0"/>
            </a:endParaRPr>
          </a:p>
          <a:p>
            <a:pPr algn="just">
              <a:defRPr/>
            </a:pPr>
            <a:r>
              <a:rPr lang="hu-HU" dirty="0">
                <a:latin typeface="Arial" pitchFamily="34" charset="0"/>
                <a:cs typeface="Arial" pitchFamily="34" charset="0"/>
              </a:rPr>
              <a:t>(4) A tagállamok nemzeti szinten biztosítják az alternatív megoldások előmozdítását, valamint az ilyen megoldásokkal kapcsolatos információk terjesztését.</a:t>
            </a:r>
          </a:p>
        </p:txBody>
      </p:sp>
      <p:sp>
        <p:nvSpPr>
          <p:cNvPr id="5124" name="Cím 1"/>
          <p:cNvSpPr>
            <a:spLocks noGrp="1"/>
          </p:cNvSpPr>
          <p:nvPr>
            <p:ph type="title"/>
          </p:nvPr>
        </p:nvSpPr>
        <p:spPr>
          <a:xfrm>
            <a:off x="457200" y="0"/>
            <a:ext cx="8229600" cy="1557338"/>
          </a:xfrm>
        </p:spPr>
        <p:txBody>
          <a:bodyPr>
            <a:normAutofit fontScale="90000"/>
          </a:bodyPr>
          <a:lstStyle/>
          <a:p>
            <a:r>
              <a:rPr lang="hu-HU" sz="2800" dirty="0" smtClean="0">
                <a:solidFill>
                  <a:schemeClr val="bg1"/>
                </a:solidFill>
              </a:rPr>
              <a:t>AZ EURÓPAI PARLAMENT ÉS </a:t>
            </a:r>
            <a:r>
              <a:rPr lang="hu-HU" sz="2800" dirty="0" smtClean="0">
                <a:solidFill>
                  <a:schemeClr val="bg1"/>
                </a:solidFill>
              </a:rPr>
              <a:t>A</a:t>
            </a:r>
            <a:br>
              <a:rPr lang="hu-HU" sz="2800" dirty="0" smtClean="0">
                <a:solidFill>
                  <a:schemeClr val="bg1"/>
                </a:solidFill>
              </a:rPr>
            </a:br>
            <a:r>
              <a:rPr lang="hu-HU" sz="2800" dirty="0">
                <a:solidFill>
                  <a:schemeClr val="bg1"/>
                </a:solidFill>
              </a:rPr>
              <a:t/>
            </a:r>
            <a:br>
              <a:rPr lang="hu-HU" sz="2800" dirty="0">
                <a:solidFill>
                  <a:schemeClr val="bg1"/>
                </a:solidFill>
              </a:rPr>
            </a:br>
            <a:r>
              <a:rPr lang="hu-HU" sz="2800" dirty="0" smtClean="0">
                <a:solidFill>
                  <a:schemeClr val="bg1"/>
                </a:solidFill>
              </a:rPr>
              <a:t/>
            </a:r>
            <a:br>
              <a:rPr lang="hu-HU" sz="2800" dirty="0" smtClean="0">
                <a:solidFill>
                  <a:schemeClr val="bg1"/>
                </a:solidFill>
              </a:rPr>
            </a:br>
            <a:r>
              <a:rPr lang="hu-HU" sz="2400" dirty="0" smtClean="0"/>
              <a:t>AZ </a:t>
            </a:r>
            <a:r>
              <a:rPr lang="hu-HU" sz="2400" dirty="0"/>
              <a:t>EURÓPAI PARLAMENT ÉS A TANÁCS 2010/63/EU IRÁNYELVE </a:t>
            </a:r>
            <a:br>
              <a:rPr lang="hu-HU" sz="2400" dirty="0"/>
            </a:br>
            <a:r>
              <a:rPr lang="hu-HU" sz="2400" dirty="0"/>
              <a:t>a tudományos célokra felhasznált állatok védelméről</a:t>
            </a:r>
            <a:br>
              <a:rPr lang="hu-HU" sz="2400" dirty="0"/>
            </a:br>
            <a:r>
              <a:rPr lang="hu-HU" sz="2800" dirty="0" smtClean="0">
                <a:solidFill>
                  <a:schemeClr val="bg1"/>
                </a:solidFill>
              </a:rPr>
              <a:t> </a:t>
            </a:r>
            <a:r>
              <a:rPr lang="hu-HU" sz="2800" dirty="0" smtClean="0">
                <a:solidFill>
                  <a:schemeClr val="bg1"/>
                </a:solidFill>
              </a:rPr>
              <a:t>TANÁCS 2010/63/EU IRÁNYELVE </a:t>
            </a:r>
            <a:br>
              <a:rPr lang="hu-HU" sz="2800" dirty="0" smtClean="0">
                <a:solidFill>
                  <a:schemeClr val="bg1"/>
                </a:solidFill>
              </a:rPr>
            </a:br>
            <a:r>
              <a:rPr lang="hu-HU" sz="2800" dirty="0" smtClean="0">
                <a:solidFill>
                  <a:schemeClr val="bg1"/>
                </a:solidFill>
              </a:rPr>
              <a:t>a tudományos célokra felhasznált állatok védelméről</a:t>
            </a:r>
          </a:p>
        </p:txBody>
      </p:sp>
    </p:spTree>
    <p:extLst>
      <p:ext uri="{BB962C8B-B14F-4D97-AF65-F5344CB8AC3E}">
        <p14:creationId xmlns:p14="http://schemas.microsoft.com/office/powerpoint/2010/main" val="250279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ím 1"/>
          <p:cNvSpPr>
            <a:spLocks noGrp="1"/>
          </p:cNvSpPr>
          <p:nvPr>
            <p:ph type="title"/>
          </p:nvPr>
        </p:nvSpPr>
        <p:spPr>
          <a:xfrm>
            <a:off x="539552" y="260648"/>
            <a:ext cx="8229600" cy="1143000"/>
          </a:xfrm>
        </p:spPr>
        <p:txBody>
          <a:bodyPr/>
          <a:lstStyle/>
          <a:p>
            <a:r>
              <a:rPr lang="hu-HU" smtClean="0"/>
              <a:t>EU referencia labor</a:t>
            </a:r>
          </a:p>
        </p:txBody>
      </p:sp>
      <p:sp>
        <p:nvSpPr>
          <p:cNvPr id="6147" name="Tartalom helye 2"/>
          <p:cNvSpPr>
            <a:spLocks noGrp="1"/>
          </p:cNvSpPr>
          <p:nvPr>
            <p:ph idx="1"/>
          </p:nvPr>
        </p:nvSpPr>
        <p:spPr>
          <a:xfrm>
            <a:off x="899592" y="1556792"/>
            <a:ext cx="7210425" cy="4525963"/>
          </a:xfrm>
        </p:spPr>
        <p:txBody>
          <a:bodyPr/>
          <a:lstStyle/>
          <a:p>
            <a:pPr marL="0" indent="0">
              <a:buFontTx/>
              <a:buNone/>
            </a:pPr>
            <a:r>
              <a:rPr lang="hu-HU" dirty="0" smtClean="0"/>
              <a:t>    https://eurl-ecvam.jrc.ec.europa.eu/</a:t>
            </a:r>
          </a:p>
        </p:txBody>
      </p:sp>
      <p:sp>
        <p:nvSpPr>
          <p:cNvPr id="6148"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43673D-D34B-4EF4-8E23-80E655A595AC}" type="slidenum">
              <a:rPr lang="es-ES" smtClean="0"/>
              <a:pPr eaLnBrk="1" hangingPunct="1"/>
              <a:t>22</a:t>
            </a:fld>
            <a:endParaRPr lang="es-ES" smtClean="0"/>
          </a:p>
        </p:txBody>
      </p:sp>
      <p:pic>
        <p:nvPicPr>
          <p:cNvPr id="6149" name="Picture 2" descr="EURL-ECV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2492375"/>
            <a:ext cx="27876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églalap 4"/>
          <p:cNvSpPr>
            <a:spLocks noChangeArrowheads="1"/>
          </p:cNvSpPr>
          <p:nvPr/>
        </p:nvSpPr>
        <p:spPr bwMode="auto">
          <a:xfrm>
            <a:off x="1331640" y="4433887"/>
            <a:ext cx="655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dirty="0"/>
              <a:t>The </a:t>
            </a:r>
            <a:r>
              <a:rPr lang="en-US" b="1" dirty="0"/>
              <a:t>European Union Reference Laboratory for alternatives to animal testing (EURL-ECVAM)</a:t>
            </a:r>
            <a:r>
              <a:rPr lang="en-US" dirty="0"/>
              <a:t> has been formally established in 2011, due to the increasing need for new methods to be developed and proposed for validation in the European Union. </a:t>
            </a:r>
            <a:endParaRPr lang="hu-HU" dirty="0"/>
          </a:p>
        </p:txBody>
      </p:sp>
    </p:spTree>
    <p:extLst>
      <p:ext uri="{BB962C8B-B14F-4D97-AF65-F5344CB8AC3E}">
        <p14:creationId xmlns:p14="http://schemas.microsoft.com/office/powerpoint/2010/main" val="258334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defRPr/>
            </a:pPr>
            <a:r>
              <a:rPr lang="hu-HU" dirty="0" smtClean="0"/>
              <a:t>3R </a:t>
            </a:r>
            <a:br>
              <a:rPr lang="hu-HU" dirty="0" smtClean="0"/>
            </a:br>
            <a:r>
              <a:rPr lang="hu-HU" dirty="0" err="1" smtClean="0"/>
              <a:t>Replacement</a:t>
            </a:r>
            <a:r>
              <a:rPr lang="hu-HU" dirty="0" smtClean="0"/>
              <a:t>=helyettesítés</a:t>
            </a:r>
            <a:br>
              <a:rPr lang="hu-HU" dirty="0" smtClean="0"/>
            </a:br>
            <a:r>
              <a:rPr lang="hu-HU" dirty="0" smtClean="0"/>
              <a:t>(teljes vagy részleges)</a:t>
            </a:r>
            <a:endParaRPr lang="hu-HU" dirty="0"/>
          </a:p>
        </p:txBody>
      </p:sp>
      <p:sp>
        <p:nvSpPr>
          <p:cNvPr id="10243" name="Szövegdoboz 2"/>
          <p:cNvSpPr txBox="1">
            <a:spLocks noChangeArrowheads="1"/>
          </p:cNvSpPr>
          <p:nvPr/>
        </p:nvSpPr>
        <p:spPr bwMode="auto">
          <a:xfrm>
            <a:off x="1115617" y="2060575"/>
            <a:ext cx="7272734" cy="3831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hu-HU" dirty="0" err="1"/>
              <a:t>In</a:t>
            </a:r>
            <a:r>
              <a:rPr lang="hu-HU" dirty="0"/>
              <a:t> vitro</a:t>
            </a:r>
          </a:p>
          <a:p>
            <a:pPr eaLnBrk="1" hangingPunct="1">
              <a:spcAft>
                <a:spcPts val="600"/>
              </a:spcAft>
            </a:pPr>
            <a:r>
              <a:rPr lang="hu-HU" dirty="0" err="1"/>
              <a:t>In</a:t>
            </a:r>
            <a:r>
              <a:rPr lang="hu-HU" dirty="0"/>
              <a:t> </a:t>
            </a:r>
            <a:r>
              <a:rPr lang="hu-HU" dirty="0" err="1"/>
              <a:t>silico</a:t>
            </a:r>
            <a:r>
              <a:rPr lang="hu-HU" dirty="0"/>
              <a:t> pl. </a:t>
            </a:r>
            <a:r>
              <a:rPr lang="hu-HU" dirty="0" err="1"/>
              <a:t>asthma</a:t>
            </a:r>
            <a:r>
              <a:rPr lang="hu-HU" dirty="0"/>
              <a:t> computeres szimulációja, folyamatok szimulációja, kezelések szimulációja</a:t>
            </a:r>
          </a:p>
          <a:p>
            <a:pPr eaLnBrk="1" hangingPunct="1">
              <a:spcAft>
                <a:spcPts val="600"/>
              </a:spcAft>
            </a:pPr>
            <a:r>
              <a:rPr lang="hu-HU" dirty="0" err="1"/>
              <a:t>Alacsonyabbrendű</a:t>
            </a:r>
            <a:r>
              <a:rPr lang="hu-HU" dirty="0"/>
              <a:t> fajok pl. LAL teszt</a:t>
            </a:r>
          </a:p>
          <a:p>
            <a:pPr eaLnBrk="1" hangingPunct="1">
              <a:spcAft>
                <a:spcPts val="600"/>
              </a:spcAft>
            </a:pPr>
            <a:r>
              <a:rPr lang="hu-HU" dirty="0"/>
              <a:t>Gyakorláshoz speciális eszközök pl. </a:t>
            </a:r>
            <a:r>
              <a:rPr lang="hu-HU" dirty="0" err="1"/>
              <a:t>skill</a:t>
            </a:r>
            <a:r>
              <a:rPr lang="hu-HU" dirty="0"/>
              <a:t> modellek</a:t>
            </a:r>
          </a:p>
          <a:p>
            <a:pPr eaLnBrk="1" hangingPunct="1">
              <a:spcAft>
                <a:spcPts val="600"/>
              </a:spcAft>
            </a:pPr>
            <a:r>
              <a:rPr lang="hu-HU" dirty="0"/>
              <a:t>Kémiai módszerek pl. ELISA a toxicitás előrejelzésére</a:t>
            </a:r>
          </a:p>
          <a:p>
            <a:pPr eaLnBrk="1" hangingPunct="1">
              <a:spcAft>
                <a:spcPts val="600"/>
              </a:spcAft>
            </a:pPr>
            <a:r>
              <a:rPr lang="hu-HU" dirty="0"/>
              <a:t>Vágóhídról beszerezhető szövetek pl. szem irritáció csirkeszemeken</a:t>
            </a:r>
          </a:p>
          <a:p>
            <a:pPr eaLnBrk="1" hangingPunct="1">
              <a:spcAft>
                <a:spcPts val="600"/>
              </a:spcAft>
            </a:pPr>
            <a:r>
              <a:rPr lang="hu-HU" dirty="0"/>
              <a:t>„Mű” szövetek</a:t>
            </a:r>
          </a:p>
          <a:p>
            <a:pPr eaLnBrk="1" hangingPunct="1">
              <a:spcAft>
                <a:spcPts val="600"/>
              </a:spcAft>
            </a:pPr>
            <a:r>
              <a:rPr lang="hu-HU" dirty="0" err="1"/>
              <a:t>Human-on-a-chip</a:t>
            </a:r>
            <a:r>
              <a:rPr lang="hu-HU" dirty="0"/>
              <a:t> – szervezet modellek</a:t>
            </a:r>
          </a:p>
          <a:p>
            <a:pPr eaLnBrk="1" hangingPunct="1">
              <a:spcAft>
                <a:spcPts val="600"/>
              </a:spcAft>
            </a:pPr>
            <a:r>
              <a:rPr lang="hu-HU" dirty="0"/>
              <a:t>Modell állatok</a:t>
            </a:r>
          </a:p>
          <a:p>
            <a:pPr eaLnBrk="1" hangingPunct="1">
              <a:spcAft>
                <a:spcPts val="600"/>
              </a:spcAft>
            </a:pPr>
            <a:r>
              <a:rPr lang="hu-HU" dirty="0"/>
              <a:t>Humán önkéntesek</a:t>
            </a:r>
          </a:p>
        </p:txBody>
      </p:sp>
      <p:sp>
        <p:nvSpPr>
          <p:cNvPr id="10244"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A4CAFAA-30F2-47F7-ADCE-715AA86197EF}" type="slidenum">
              <a:rPr lang="es-ES" smtClean="0"/>
              <a:pPr eaLnBrk="1" hangingPunct="1"/>
              <a:t>23</a:t>
            </a:fld>
            <a:endParaRPr lang="es-ES" smtClean="0"/>
          </a:p>
        </p:txBody>
      </p:sp>
    </p:spTree>
    <p:extLst>
      <p:ext uri="{BB962C8B-B14F-4D97-AF65-F5344CB8AC3E}">
        <p14:creationId xmlns:p14="http://schemas.microsoft.com/office/powerpoint/2010/main" val="3091937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p:txBody>
          <a:bodyPr>
            <a:normAutofit fontScale="90000"/>
          </a:bodyPr>
          <a:lstStyle/>
          <a:p>
            <a:pPr>
              <a:defRPr/>
            </a:pPr>
            <a:r>
              <a:rPr lang="hu-HU" dirty="0" smtClean="0"/>
              <a:t>3R </a:t>
            </a:r>
            <a:br>
              <a:rPr lang="hu-HU" dirty="0" smtClean="0"/>
            </a:br>
            <a:r>
              <a:rPr lang="hu-HU" dirty="0" err="1" smtClean="0"/>
              <a:t>Reduction</a:t>
            </a:r>
            <a:r>
              <a:rPr lang="hu-HU" dirty="0" smtClean="0"/>
              <a:t>=csökkentés</a:t>
            </a:r>
            <a:endParaRPr lang="hu-HU" dirty="0"/>
          </a:p>
        </p:txBody>
      </p:sp>
      <p:sp>
        <p:nvSpPr>
          <p:cNvPr id="26627" name="Szövegdoboz 3"/>
          <p:cNvSpPr txBox="1">
            <a:spLocks noChangeArrowheads="1"/>
          </p:cNvSpPr>
          <p:nvPr/>
        </p:nvSpPr>
        <p:spPr bwMode="auto">
          <a:xfrm>
            <a:off x="1331641" y="2133600"/>
            <a:ext cx="7344048"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hu-HU" dirty="0"/>
              <a:t>Adatok megosztása, publikáció</a:t>
            </a:r>
          </a:p>
          <a:p>
            <a:pPr eaLnBrk="1" hangingPunct="1">
              <a:spcAft>
                <a:spcPts val="600"/>
              </a:spcAft>
            </a:pPr>
            <a:r>
              <a:rPr lang="hu-HU" dirty="0"/>
              <a:t>Egy állat különböző szerveit közösen használják fel</a:t>
            </a:r>
          </a:p>
          <a:p>
            <a:pPr eaLnBrk="1" hangingPunct="1">
              <a:spcAft>
                <a:spcPts val="600"/>
              </a:spcAft>
            </a:pPr>
            <a:r>
              <a:rPr lang="hu-HU" dirty="0"/>
              <a:t>Kísérleti állatok homogenizálása (mikrobiológiai státusz, genetikailag egységes – </a:t>
            </a:r>
            <a:r>
              <a:rPr lang="hu-HU" dirty="0" err="1"/>
              <a:t>inbred</a:t>
            </a:r>
            <a:r>
              <a:rPr lang="hu-HU" dirty="0"/>
              <a:t>, tartási körülmények)</a:t>
            </a:r>
          </a:p>
          <a:p>
            <a:pPr eaLnBrk="1" hangingPunct="1">
              <a:spcAft>
                <a:spcPts val="600"/>
              </a:spcAft>
            </a:pPr>
            <a:r>
              <a:rPr lang="hu-HU" dirty="0"/>
              <a:t>Megfelelő faj kiválasztása</a:t>
            </a:r>
          </a:p>
          <a:p>
            <a:pPr eaLnBrk="1" hangingPunct="1">
              <a:spcAft>
                <a:spcPts val="600"/>
              </a:spcAft>
            </a:pPr>
            <a:r>
              <a:rPr lang="hu-HU" dirty="0"/>
              <a:t>„pilot </a:t>
            </a:r>
            <a:r>
              <a:rPr lang="hu-HU" dirty="0" err="1"/>
              <a:t>study</a:t>
            </a:r>
            <a:r>
              <a:rPr lang="hu-HU" dirty="0"/>
              <a:t>” – segít a korrekt állat számot megbecsülni</a:t>
            </a:r>
          </a:p>
          <a:p>
            <a:pPr eaLnBrk="1" hangingPunct="1">
              <a:spcAft>
                <a:spcPts val="600"/>
              </a:spcAft>
            </a:pPr>
            <a:r>
              <a:rPr lang="hu-HU" dirty="0"/>
              <a:t>Jól megtervezett kísérlet (standardizálás, kontroll csoport)</a:t>
            </a:r>
          </a:p>
          <a:p>
            <a:pPr eaLnBrk="1" hangingPunct="1">
              <a:spcAft>
                <a:spcPts val="600"/>
              </a:spcAft>
            </a:pPr>
            <a:r>
              <a:rPr lang="hu-HU" dirty="0"/>
              <a:t>Állatok maximális felhasználása – újbóli felhasználás, </a:t>
            </a:r>
            <a:r>
              <a:rPr lang="hu-HU" dirty="0" err="1"/>
              <a:t>terminálás</a:t>
            </a:r>
            <a:r>
              <a:rPr lang="hu-HU" dirty="0"/>
              <a:t> után a szervek felhasználása, felajánlása</a:t>
            </a:r>
          </a:p>
          <a:p>
            <a:pPr eaLnBrk="1" hangingPunct="1">
              <a:spcAft>
                <a:spcPts val="600"/>
              </a:spcAft>
            </a:pPr>
            <a:r>
              <a:rPr lang="hu-HU" dirty="0"/>
              <a:t>Állatveszteség csökkentése – </a:t>
            </a:r>
            <a:r>
              <a:rPr lang="hu-HU" dirty="0" err="1"/>
              <a:t>posztoperatív</a:t>
            </a:r>
            <a:r>
              <a:rPr lang="hu-HU" dirty="0"/>
              <a:t> </a:t>
            </a:r>
            <a:r>
              <a:rPr lang="hu-HU" dirty="0" err="1"/>
              <a:t>utánkövetés</a:t>
            </a:r>
            <a:r>
              <a:rPr lang="hu-HU" dirty="0"/>
              <a:t> és gondozás</a:t>
            </a:r>
          </a:p>
          <a:p>
            <a:pPr eaLnBrk="1" hangingPunct="1">
              <a:spcAft>
                <a:spcPts val="600"/>
              </a:spcAft>
            </a:pPr>
            <a:endParaRPr lang="hu-HU" dirty="0"/>
          </a:p>
        </p:txBody>
      </p:sp>
      <p:sp>
        <p:nvSpPr>
          <p:cNvPr id="26628"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7D291B2-C134-42DE-B702-8F12933E48DA}" type="slidenum">
              <a:rPr lang="es-ES" smtClean="0"/>
              <a:pPr eaLnBrk="1" hangingPunct="1"/>
              <a:t>24</a:t>
            </a:fld>
            <a:endParaRPr lang="es-ES" smtClean="0"/>
          </a:p>
        </p:txBody>
      </p:sp>
    </p:spTree>
    <p:extLst>
      <p:ext uri="{BB962C8B-B14F-4D97-AF65-F5344CB8AC3E}">
        <p14:creationId xmlns:p14="http://schemas.microsoft.com/office/powerpoint/2010/main" val="2952146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ím 1"/>
          <p:cNvSpPr>
            <a:spLocks noGrp="1"/>
          </p:cNvSpPr>
          <p:nvPr>
            <p:ph type="title"/>
          </p:nvPr>
        </p:nvSpPr>
        <p:spPr>
          <a:xfrm>
            <a:off x="1258888" y="260350"/>
            <a:ext cx="7705725" cy="1143000"/>
          </a:xfrm>
        </p:spPr>
        <p:txBody>
          <a:bodyPr>
            <a:normAutofit fontScale="90000"/>
          </a:bodyPr>
          <a:lstStyle/>
          <a:p>
            <a:r>
              <a:rPr lang="hu-HU" sz="3600" dirty="0" smtClean="0"/>
              <a:t>3R </a:t>
            </a:r>
            <a:br>
              <a:rPr lang="hu-HU" sz="3600" dirty="0" smtClean="0"/>
            </a:br>
            <a:r>
              <a:rPr lang="hu-HU" sz="3600" dirty="0" err="1" smtClean="0"/>
              <a:t>Refinement</a:t>
            </a:r>
            <a:r>
              <a:rPr lang="hu-HU" sz="3600" dirty="0" smtClean="0"/>
              <a:t> = tökéletesítés (finomítás)</a:t>
            </a:r>
            <a:endParaRPr lang="hu-HU" sz="3600" dirty="0" smtClean="0"/>
          </a:p>
        </p:txBody>
      </p:sp>
      <p:sp>
        <p:nvSpPr>
          <p:cNvPr id="33795" name="Szövegdoboz 3"/>
          <p:cNvSpPr txBox="1">
            <a:spLocks noChangeArrowheads="1"/>
          </p:cNvSpPr>
          <p:nvPr/>
        </p:nvSpPr>
        <p:spPr bwMode="auto">
          <a:xfrm>
            <a:off x="1043608" y="1628775"/>
            <a:ext cx="7200280" cy="4970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Aft>
                <a:spcPts val="600"/>
              </a:spcAft>
            </a:pPr>
            <a:r>
              <a:rPr lang="hu-HU" dirty="0"/>
              <a:t>Megfelelő statisztikai adatfeldolgozás</a:t>
            </a:r>
          </a:p>
          <a:p>
            <a:pPr eaLnBrk="1" hangingPunct="1">
              <a:spcAft>
                <a:spcPts val="600"/>
              </a:spcAft>
            </a:pPr>
            <a:r>
              <a:rPr lang="hu-HU" dirty="0"/>
              <a:t>Jól képzett munkatársak</a:t>
            </a:r>
          </a:p>
          <a:p>
            <a:pPr eaLnBrk="1" hangingPunct="1">
              <a:spcAft>
                <a:spcPts val="600"/>
              </a:spcAft>
            </a:pPr>
            <a:r>
              <a:rPr lang="hu-HU" dirty="0"/>
              <a:t>Modern anesztézia</a:t>
            </a:r>
          </a:p>
          <a:p>
            <a:pPr eaLnBrk="1" hangingPunct="1">
              <a:spcAft>
                <a:spcPts val="600"/>
              </a:spcAft>
            </a:pPr>
            <a:r>
              <a:rPr lang="hu-HU" dirty="0"/>
              <a:t>Modern </a:t>
            </a:r>
            <a:r>
              <a:rPr lang="hu-HU" dirty="0" err="1"/>
              <a:t>analgesia</a:t>
            </a:r>
            <a:endParaRPr lang="hu-HU" dirty="0"/>
          </a:p>
          <a:p>
            <a:pPr eaLnBrk="1" hangingPunct="1">
              <a:spcAft>
                <a:spcPts val="600"/>
              </a:spcAft>
            </a:pPr>
            <a:r>
              <a:rPr lang="hu-HU" dirty="0" err="1"/>
              <a:t>Handling</a:t>
            </a:r>
            <a:endParaRPr lang="hu-HU" dirty="0"/>
          </a:p>
          <a:p>
            <a:pPr eaLnBrk="1" hangingPunct="1">
              <a:spcAft>
                <a:spcPts val="600"/>
              </a:spcAft>
            </a:pPr>
            <a:r>
              <a:rPr lang="hu-HU" dirty="0"/>
              <a:t>Együttműködésre megtanítani az állatokat – </a:t>
            </a:r>
            <a:r>
              <a:rPr lang="hu-HU" dirty="0" err="1"/>
              <a:t>distressz</a:t>
            </a:r>
            <a:r>
              <a:rPr lang="hu-HU" dirty="0"/>
              <a:t> csökkentése </a:t>
            </a:r>
          </a:p>
          <a:p>
            <a:pPr eaLnBrk="1" hangingPunct="1">
              <a:spcAft>
                <a:spcPts val="600"/>
              </a:spcAft>
            </a:pPr>
            <a:r>
              <a:rPr lang="hu-HU" dirty="0"/>
              <a:t>Akklimatizálás</a:t>
            </a:r>
          </a:p>
          <a:p>
            <a:pPr eaLnBrk="1" hangingPunct="1">
              <a:spcAft>
                <a:spcPts val="600"/>
              </a:spcAft>
            </a:pPr>
            <a:r>
              <a:rPr lang="hu-HU" dirty="0"/>
              <a:t>Adaptálás a kísérlet körülményeihez</a:t>
            </a:r>
          </a:p>
          <a:p>
            <a:pPr eaLnBrk="1" hangingPunct="1">
              <a:spcAft>
                <a:spcPts val="600"/>
              </a:spcAft>
            </a:pPr>
            <a:r>
              <a:rPr lang="hu-HU" dirty="0"/>
              <a:t>Modern sebészeti technika alkalmazása</a:t>
            </a:r>
          </a:p>
          <a:p>
            <a:pPr eaLnBrk="1" hangingPunct="1">
              <a:spcAft>
                <a:spcPts val="600"/>
              </a:spcAft>
            </a:pPr>
            <a:r>
              <a:rPr lang="hu-HU" dirty="0"/>
              <a:t>Kezelési térfogatok csökkentése</a:t>
            </a:r>
          </a:p>
          <a:p>
            <a:pPr eaLnBrk="1" hangingPunct="1">
              <a:spcAft>
                <a:spcPts val="600"/>
              </a:spcAft>
            </a:pPr>
            <a:r>
              <a:rPr lang="hu-HU" dirty="0"/>
              <a:t>Kezelések gyakoriságának csökkentése</a:t>
            </a:r>
          </a:p>
          <a:p>
            <a:pPr eaLnBrk="1" hangingPunct="1">
              <a:spcAft>
                <a:spcPts val="600"/>
              </a:spcAft>
            </a:pPr>
            <a:r>
              <a:rPr lang="hu-HU" dirty="0"/>
              <a:t>Új diagnosztikai, képalkotó eljárások alkalmazása</a:t>
            </a:r>
          </a:p>
          <a:p>
            <a:pPr eaLnBrk="1" hangingPunct="1">
              <a:spcAft>
                <a:spcPts val="600"/>
              </a:spcAft>
            </a:pPr>
            <a:r>
              <a:rPr lang="hu-HU" dirty="0"/>
              <a:t>Kevesebb vérvétel, mintavétel</a:t>
            </a:r>
          </a:p>
          <a:p>
            <a:pPr eaLnBrk="1" hangingPunct="1">
              <a:spcAft>
                <a:spcPts val="600"/>
              </a:spcAft>
            </a:pPr>
            <a:endParaRPr lang="hu-HU" dirty="0"/>
          </a:p>
        </p:txBody>
      </p:sp>
      <p:sp>
        <p:nvSpPr>
          <p:cNvPr id="33796" name="Dia számának hely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60D29D3-9D1D-41DB-B01B-BF5ADD125CD1}" type="slidenum">
              <a:rPr lang="es-ES" smtClean="0"/>
              <a:pPr eaLnBrk="1" hangingPunct="1"/>
              <a:t>25</a:t>
            </a:fld>
            <a:endParaRPr lang="es-ES" smtClean="0"/>
          </a:p>
        </p:txBody>
      </p:sp>
    </p:spTree>
    <p:extLst>
      <p:ext uri="{BB962C8B-B14F-4D97-AF65-F5344CB8AC3E}">
        <p14:creationId xmlns:p14="http://schemas.microsoft.com/office/powerpoint/2010/main" val="2784047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980728"/>
            <a:ext cx="5730228" cy="4248472"/>
          </a:xfrm>
          <a:prstGeom prst="rect">
            <a:avLst/>
          </a:prstGeom>
        </p:spPr>
      </p:pic>
      <p:sp>
        <p:nvSpPr>
          <p:cNvPr id="6" name="Téglalap 5"/>
          <p:cNvSpPr/>
          <p:nvPr/>
        </p:nvSpPr>
        <p:spPr>
          <a:xfrm>
            <a:off x="1763688" y="2893399"/>
            <a:ext cx="374441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927855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476672"/>
            <a:ext cx="8229600" cy="940966"/>
          </a:xfrm>
        </p:spPr>
        <p:txBody>
          <a:bodyPr>
            <a:normAutofit fontScale="90000"/>
          </a:bodyPr>
          <a:lstStyle/>
          <a:p>
            <a:r>
              <a:rPr lang="en-US" sz="3200" b="1" dirty="0" smtClean="0"/>
              <a:t>9. A </a:t>
            </a:r>
            <a:r>
              <a:rPr lang="en-US" sz="3200" b="1" dirty="0" err="1" smtClean="0"/>
              <a:t>projektben</a:t>
            </a:r>
            <a:r>
              <a:rPr lang="en-US" sz="3200" b="1" dirty="0" smtClean="0"/>
              <a:t> </a:t>
            </a:r>
            <a:r>
              <a:rPr lang="en-US" sz="3200" b="1" dirty="0" err="1" smtClean="0"/>
              <a:t>alkalmazott</a:t>
            </a:r>
            <a:r>
              <a:rPr lang="en-US" sz="3200" b="1" dirty="0" smtClean="0"/>
              <a:t> </a:t>
            </a:r>
            <a:r>
              <a:rPr lang="en-US" sz="3200" b="1" dirty="0" err="1" smtClean="0"/>
              <a:t>összes</a:t>
            </a:r>
            <a:r>
              <a:rPr lang="en-US" sz="3200" b="1" dirty="0" smtClean="0"/>
              <a:t> </a:t>
            </a:r>
            <a:r>
              <a:rPr lang="en-US" sz="3200" b="1" dirty="0" err="1" smtClean="0"/>
              <a:t>kísérlet</a:t>
            </a:r>
            <a:r>
              <a:rPr lang="en-US" sz="3200" b="1" dirty="0" smtClean="0"/>
              <a:t> </a:t>
            </a:r>
            <a:r>
              <a:rPr lang="en-US" sz="3200" b="1" dirty="0" err="1" smtClean="0"/>
              <a:t>bemutatása</a:t>
            </a:r>
            <a:r>
              <a:rPr lang="en-US" sz="3200" b="1" dirty="0" smtClean="0"/>
              <a:t> </a:t>
            </a:r>
            <a:r>
              <a:rPr lang="en-US" sz="3200" b="1" dirty="0" err="1" smtClean="0"/>
              <a:t>során</a:t>
            </a:r>
            <a:r>
              <a:rPr lang="hu-HU" sz="3200" dirty="0" smtClean="0"/>
              <a:t/>
            </a:r>
            <a:br>
              <a:rPr lang="hu-HU" sz="3200" dirty="0" smtClean="0"/>
            </a:br>
            <a:endParaRPr lang="hu-HU" sz="3200" dirty="0"/>
          </a:p>
        </p:txBody>
      </p:sp>
      <p:sp>
        <p:nvSpPr>
          <p:cNvPr id="3" name="Tartalom helye 2"/>
          <p:cNvSpPr>
            <a:spLocks noGrp="1"/>
          </p:cNvSpPr>
          <p:nvPr>
            <p:ph idx="1"/>
          </p:nvPr>
        </p:nvSpPr>
        <p:spPr/>
        <p:txBody>
          <a:bodyPr>
            <a:noAutofit/>
          </a:bodyPr>
          <a:lstStyle/>
          <a:p>
            <a:pPr algn="just"/>
            <a:r>
              <a:rPr lang="en-US" sz="1600" dirty="0" smtClean="0"/>
              <a:t>a</a:t>
            </a:r>
            <a:r>
              <a:rPr lang="en-US" sz="1600" dirty="0"/>
              <a:t>) </a:t>
            </a:r>
            <a:r>
              <a:rPr lang="en-US" sz="1600" dirty="0" err="1"/>
              <a:t>ismertetnie</a:t>
            </a:r>
            <a:r>
              <a:rPr lang="en-US" sz="1600" dirty="0"/>
              <a:t> </a:t>
            </a:r>
            <a:r>
              <a:rPr lang="en-US" sz="1600" dirty="0" err="1"/>
              <a:t>kell</a:t>
            </a:r>
            <a:r>
              <a:rPr lang="en-US" sz="1600" dirty="0"/>
              <a:t> a </a:t>
            </a:r>
            <a:r>
              <a:rPr lang="en-US" sz="1600" b="1" dirty="0" err="1"/>
              <a:t>kísérletben</a:t>
            </a:r>
            <a:r>
              <a:rPr lang="en-US" sz="1600" b="1" dirty="0"/>
              <a:t> </a:t>
            </a:r>
            <a:r>
              <a:rPr lang="en-US" sz="1600" b="1" dirty="0" err="1"/>
              <a:t>alkalmazott</a:t>
            </a:r>
            <a:r>
              <a:rPr lang="en-US" sz="1600" b="1" dirty="0"/>
              <a:t> </a:t>
            </a:r>
            <a:r>
              <a:rPr lang="en-US" sz="1600" b="1" dirty="0" err="1"/>
              <a:t>módszereket</a:t>
            </a:r>
            <a:r>
              <a:rPr lang="en-US" sz="1600" dirty="0"/>
              <a:t>, </a:t>
            </a:r>
            <a:r>
              <a:rPr lang="en-US" sz="1600" dirty="0" err="1"/>
              <a:t>kitérve</a:t>
            </a:r>
            <a:r>
              <a:rPr lang="en-US" sz="1600" dirty="0"/>
              <a:t> </a:t>
            </a:r>
            <a:r>
              <a:rPr lang="en-US" sz="1600" dirty="0" err="1"/>
              <a:t>az</a:t>
            </a:r>
            <a:r>
              <a:rPr lang="en-US" sz="1600" dirty="0"/>
              <a:t> </a:t>
            </a:r>
            <a:r>
              <a:rPr lang="en-US" sz="1600" dirty="0" err="1"/>
              <a:t>állaton</a:t>
            </a:r>
            <a:r>
              <a:rPr lang="en-US" sz="1600" dirty="0"/>
              <a:t> </a:t>
            </a:r>
            <a:r>
              <a:rPr lang="en-US" sz="1600" dirty="0" err="1"/>
              <a:t>végzett</a:t>
            </a:r>
            <a:r>
              <a:rPr lang="en-US" sz="1600" dirty="0"/>
              <a:t> </a:t>
            </a:r>
            <a:r>
              <a:rPr lang="en-US" sz="1600" dirty="0" err="1"/>
              <a:t>beavatkozásokra</a:t>
            </a:r>
            <a:r>
              <a:rPr lang="en-US" sz="1600" dirty="0"/>
              <a:t>;</a:t>
            </a:r>
            <a:endParaRPr lang="hu-HU" sz="1600" dirty="0"/>
          </a:p>
          <a:p>
            <a:pPr algn="just"/>
            <a:r>
              <a:rPr lang="en-US" sz="1600" dirty="0" err="1"/>
              <a:t>amennyiben</a:t>
            </a:r>
            <a:r>
              <a:rPr lang="en-US" sz="1600" dirty="0"/>
              <a:t> </a:t>
            </a:r>
            <a:r>
              <a:rPr lang="en-US" sz="1600" dirty="0" err="1"/>
              <a:t>végeznek</a:t>
            </a:r>
            <a:r>
              <a:rPr lang="en-US" sz="1600" dirty="0"/>
              <a:t> </a:t>
            </a:r>
            <a:r>
              <a:rPr lang="en-US" sz="1600" dirty="0" err="1"/>
              <a:t>mûtétet</a:t>
            </a:r>
            <a:r>
              <a:rPr lang="en-US" sz="1600" dirty="0"/>
              <a:t> a </a:t>
            </a:r>
            <a:r>
              <a:rPr lang="en-US" sz="1600" dirty="0" err="1"/>
              <a:t>kísérletben</a:t>
            </a:r>
            <a:r>
              <a:rPr lang="en-US" sz="1600" dirty="0"/>
              <a:t>, </a:t>
            </a:r>
            <a:r>
              <a:rPr lang="en-US" sz="1600" dirty="0" err="1"/>
              <a:t>ismertetni</a:t>
            </a:r>
            <a:r>
              <a:rPr lang="en-US" sz="1600" dirty="0"/>
              <a:t> </a:t>
            </a:r>
            <a:r>
              <a:rPr lang="en-US" sz="1600" dirty="0" err="1"/>
              <a:t>kell</a:t>
            </a:r>
            <a:r>
              <a:rPr lang="en-US" sz="1600" dirty="0"/>
              <a:t> </a:t>
            </a:r>
            <a:r>
              <a:rPr lang="en-US" sz="1600" dirty="0" err="1"/>
              <a:t>az</a:t>
            </a:r>
            <a:r>
              <a:rPr lang="en-US" sz="1600" dirty="0"/>
              <a:t> </a:t>
            </a:r>
            <a:r>
              <a:rPr lang="en-US" sz="1600" dirty="0" err="1"/>
              <a:t>alkalmazott</a:t>
            </a:r>
            <a:r>
              <a:rPr lang="en-US" sz="1600" dirty="0"/>
              <a:t> </a:t>
            </a:r>
            <a:r>
              <a:rPr lang="en-US" sz="1600" dirty="0" err="1"/>
              <a:t>é</a:t>
            </a:r>
            <a:r>
              <a:rPr lang="en-US" sz="1600" b="1" dirty="0" err="1"/>
              <a:t>rzéstelenítési</a:t>
            </a:r>
            <a:r>
              <a:rPr lang="en-US" sz="1600" b="1" dirty="0"/>
              <a:t>, </a:t>
            </a:r>
            <a:r>
              <a:rPr lang="en-US" sz="1600" b="1" dirty="0" err="1"/>
              <a:t>gyógyszeres</a:t>
            </a:r>
            <a:r>
              <a:rPr lang="en-US" sz="1600" b="1" dirty="0"/>
              <a:t> </a:t>
            </a:r>
            <a:r>
              <a:rPr lang="en-US" sz="1600" b="1" dirty="0" err="1"/>
              <a:t>és</a:t>
            </a:r>
            <a:r>
              <a:rPr lang="en-US" sz="1600" b="1" dirty="0"/>
              <a:t> </a:t>
            </a:r>
            <a:r>
              <a:rPr lang="en-US" sz="1600" b="1" dirty="0" err="1"/>
              <a:t>fájdalomcsillapítási</a:t>
            </a:r>
            <a:r>
              <a:rPr lang="en-US" sz="1600" b="1" dirty="0"/>
              <a:t> </a:t>
            </a:r>
            <a:r>
              <a:rPr lang="en-US" sz="1600" dirty="0" err="1"/>
              <a:t>eljárásokat</a:t>
            </a:r>
            <a:r>
              <a:rPr lang="en-US" sz="1600" dirty="0"/>
              <a:t>,</a:t>
            </a:r>
            <a:endParaRPr lang="hu-HU" sz="1600" dirty="0"/>
          </a:p>
          <a:p>
            <a:pPr algn="just"/>
            <a:r>
              <a:rPr lang="en-US" sz="1600" dirty="0"/>
              <a:t>b) meg </a:t>
            </a:r>
            <a:r>
              <a:rPr lang="en-US" sz="1600" dirty="0" err="1"/>
              <a:t>kell</a:t>
            </a:r>
            <a:r>
              <a:rPr lang="en-US" sz="1600" dirty="0"/>
              <a:t> </a:t>
            </a:r>
            <a:r>
              <a:rPr lang="en-US" sz="1600" dirty="0" err="1"/>
              <a:t>adnia</a:t>
            </a:r>
            <a:r>
              <a:rPr lang="en-US" sz="1600" dirty="0"/>
              <a:t> a </a:t>
            </a:r>
            <a:r>
              <a:rPr lang="en-US" sz="1600" dirty="0" err="1"/>
              <a:t>kísérlet</a:t>
            </a:r>
            <a:r>
              <a:rPr lang="en-US" sz="1600" dirty="0"/>
              <a:t> </a:t>
            </a:r>
            <a:r>
              <a:rPr lang="en-US" sz="1600" b="1" dirty="0" err="1"/>
              <a:t>idõtartamát</a:t>
            </a:r>
            <a:r>
              <a:rPr lang="en-US" sz="1600" dirty="0"/>
              <a:t>,</a:t>
            </a:r>
            <a:endParaRPr lang="hu-HU" sz="1600" dirty="0"/>
          </a:p>
          <a:p>
            <a:pPr algn="just"/>
            <a:r>
              <a:rPr lang="en-US" sz="1600" dirty="0"/>
              <a:t>c) meg </a:t>
            </a:r>
            <a:r>
              <a:rPr lang="en-US" sz="1600" dirty="0" err="1"/>
              <a:t>kell</a:t>
            </a:r>
            <a:r>
              <a:rPr lang="en-US" sz="1600" dirty="0"/>
              <a:t> </a:t>
            </a:r>
            <a:r>
              <a:rPr lang="en-US" sz="1600" dirty="0" err="1"/>
              <a:t>adnia</a:t>
            </a:r>
            <a:r>
              <a:rPr lang="en-US" sz="1600" dirty="0"/>
              <a:t> a </a:t>
            </a:r>
            <a:r>
              <a:rPr lang="en-US" sz="1600" dirty="0" err="1"/>
              <a:t>kísérletben</a:t>
            </a:r>
            <a:r>
              <a:rPr lang="en-US" sz="1600" dirty="0"/>
              <a:t> </a:t>
            </a:r>
            <a:r>
              <a:rPr lang="en-US" sz="1600" dirty="0" err="1"/>
              <a:t>felhasznált</a:t>
            </a:r>
            <a:r>
              <a:rPr lang="en-US" sz="1600" dirty="0"/>
              <a:t> </a:t>
            </a:r>
            <a:r>
              <a:rPr lang="en-US" sz="1600" b="1" dirty="0" err="1"/>
              <a:t>állatok</a:t>
            </a:r>
            <a:r>
              <a:rPr lang="en-US" sz="1600" b="1" dirty="0"/>
              <a:t> </a:t>
            </a:r>
            <a:r>
              <a:rPr lang="en-US" sz="1600" b="1" dirty="0" err="1"/>
              <a:t>faját</a:t>
            </a:r>
            <a:r>
              <a:rPr lang="en-US" sz="1600" b="1" dirty="0"/>
              <a:t> </a:t>
            </a:r>
            <a:r>
              <a:rPr lang="en-US" sz="1600" b="1" dirty="0" err="1"/>
              <a:t>és</a:t>
            </a:r>
            <a:r>
              <a:rPr lang="en-US" sz="1600" b="1" dirty="0"/>
              <a:t> </a:t>
            </a:r>
            <a:r>
              <a:rPr lang="en-US" sz="1600" b="1" dirty="0" err="1"/>
              <a:t>fejlõdési</a:t>
            </a:r>
            <a:r>
              <a:rPr lang="en-US" sz="1600" b="1" dirty="0"/>
              <a:t> </a:t>
            </a:r>
            <a:r>
              <a:rPr lang="en-US" sz="1600" b="1" dirty="0" err="1"/>
              <a:t>állapotát</a:t>
            </a:r>
            <a:r>
              <a:rPr lang="en-US" sz="1600" dirty="0"/>
              <a:t>, </a:t>
            </a:r>
            <a:r>
              <a:rPr lang="en-US" sz="1600" dirty="0" err="1"/>
              <a:t>adott</a:t>
            </a:r>
            <a:r>
              <a:rPr lang="en-US" sz="1600" dirty="0"/>
              <a:t> </a:t>
            </a:r>
            <a:r>
              <a:rPr lang="en-US" sz="1600" dirty="0" err="1"/>
              <a:t>esetben</a:t>
            </a:r>
            <a:r>
              <a:rPr lang="en-US" sz="1600" dirty="0"/>
              <a:t> </a:t>
            </a:r>
            <a:r>
              <a:rPr lang="en-US" sz="1600" dirty="0" err="1"/>
              <a:t>jeleznie</a:t>
            </a:r>
            <a:r>
              <a:rPr lang="en-US" sz="1600" dirty="0"/>
              <a:t> </a:t>
            </a:r>
            <a:r>
              <a:rPr lang="en-US" sz="1600" dirty="0" err="1" smtClean="0"/>
              <a:t>és</a:t>
            </a:r>
            <a:r>
              <a:rPr lang="hu-HU" sz="1600" dirty="0" smtClean="0"/>
              <a:t> </a:t>
            </a:r>
            <a:r>
              <a:rPr lang="en-US" sz="1600" dirty="0" err="1" smtClean="0"/>
              <a:t>indokolnia</a:t>
            </a:r>
            <a:r>
              <a:rPr lang="en-US" sz="1600" dirty="0" smtClean="0"/>
              <a:t> </a:t>
            </a:r>
            <a:r>
              <a:rPr lang="en-US" sz="1600" dirty="0" err="1"/>
              <a:t>kell</a:t>
            </a:r>
            <a:r>
              <a:rPr lang="en-US" sz="1600" dirty="0"/>
              <a:t> </a:t>
            </a:r>
            <a:r>
              <a:rPr lang="en-US" sz="1600" dirty="0" err="1"/>
              <a:t>az</a:t>
            </a:r>
            <a:r>
              <a:rPr lang="en-US" sz="1600" dirty="0"/>
              <a:t> </a:t>
            </a:r>
            <a:r>
              <a:rPr lang="en-US" sz="1600" dirty="0" err="1"/>
              <a:t>állatok</a:t>
            </a:r>
            <a:r>
              <a:rPr lang="en-US" sz="1600" dirty="0"/>
              <a:t> </a:t>
            </a:r>
            <a:r>
              <a:rPr lang="en-US" sz="1600" b="1" dirty="0" err="1">
                <a:solidFill>
                  <a:srgbClr val="FF0000"/>
                </a:solidFill>
              </a:rPr>
              <a:t>ismételt</a:t>
            </a:r>
            <a:r>
              <a:rPr lang="en-US" sz="1600" b="1" dirty="0">
                <a:solidFill>
                  <a:srgbClr val="FF0000"/>
                </a:solidFill>
              </a:rPr>
              <a:t> </a:t>
            </a:r>
            <a:r>
              <a:rPr lang="en-US" sz="1600" b="1" dirty="0" err="1">
                <a:solidFill>
                  <a:srgbClr val="FF0000"/>
                </a:solidFill>
              </a:rPr>
              <a:t>felhasználásának</a:t>
            </a:r>
            <a:r>
              <a:rPr lang="en-US" sz="1600" b="1" dirty="0">
                <a:solidFill>
                  <a:srgbClr val="FF0000"/>
                </a:solidFill>
              </a:rPr>
              <a:t> </a:t>
            </a:r>
            <a:r>
              <a:rPr lang="en-US" sz="1600" dirty="0" err="1"/>
              <a:t>elõfordulását</a:t>
            </a:r>
            <a:r>
              <a:rPr lang="en-US" sz="1600" dirty="0"/>
              <a:t>,</a:t>
            </a:r>
            <a:endParaRPr lang="hu-HU" sz="1600" dirty="0"/>
          </a:p>
          <a:p>
            <a:pPr algn="just"/>
            <a:r>
              <a:rPr lang="en-US" sz="1600" dirty="0"/>
              <a:t>d) </a:t>
            </a:r>
            <a:r>
              <a:rPr lang="en-US" sz="1600" dirty="0" err="1"/>
              <a:t>ki</a:t>
            </a:r>
            <a:r>
              <a:rPr lang="en-US" sz="1600" dirty="0"/>
              <a:t> </a:t>
            </a:r>
            <a:r>
              <a:rPr lang="en-US" sz="1600" dirty="0" err="1"/>
              <a:t>kell</a:t>
            </a:r>
            <a:r>
              <a:rPr lang="en-US" sz="1600" dirty="0"/>
              <a:t> </a:t>
            </a:r>
            <a:r>
              <a:rPr lang="en-US" sz="1600" dirty="0" err="1"/>
              <a:t>térnie</a:t>
            </a:r>
            <a:r>
              <a:rPr lang="en-US" sz="1600" dirty="0"/>
              <a:t> a </a:t>
            </a:r>
            <a:r>
              <a:rPr lang="en-US" sz="1600" dirty="0" err="1"/>
              <a:t>felhasznált</a:t>
            </a:r>
            <a:r>
              <a:rPr lang="en-US" sz="1600" dirty="0"/>
              <a:t> </a:t>
            </a:r>
            <a:r>
              <a:rPr lang="en-US" sz="1600" dirty="0" err="1"/>
              <a:t>kísérleti</a:t>
            </a:r>
            <a:r>
              <a:rPr lang="en-US" sz="1600" dirty="0"/>
              <a:t> </a:t>
            </a:r>
            <a:r>
              <a:rPr lang="en-US" sz="1600" b="1" dirty="0" err="1"/>
              <a:t>állatok</a:t>
            </a:r>
            <a:r>
              <a:rPr lang="en-US" sz="1600" b="1" dirty="0"/>
              <a:t> </a:t>
            </a:r>
            <a:r>
              <a:rPr lang="en-US" sz="1600" b="1" dirty="0" err="1"/>
              <a:t>számának</a:t>
            </a:r>
            <a:r>
              <a:rPr lang="en-US" sz="1600" b="1" dirty="0"/>
              <a:t> </a:t>
            </a:r>
            <a:r>
              <a:rPr lang="en-US" sz="1600" b="1" dirty="0" err="1"/>
              <a:t>csökkentése</a:t>
            </a:r>
            <a:r>
              <a:rPr lang="en-US" sz="1600" b="1" dirty="0"/>
              <a:t> </a:t>
            </a:r>
            <a:r>
              <a:rPr lang="en-US" sz="1600" dirty="0" err="1"/>
              <a:t>érdekében</a:t>
            </a:r>
            <a:r>
              <a:rPr lang="en-US" sz="1600" dirty="0"/>
              <a:t> </a:t>
            </a:r>
            <a:r>
              <a:rPr lang="en-US" sz="1600" dirty="0" err="1"/>
              <a:t>alkalmazott</a:t>
            </a:r>
            <a:r>
              <a:rPr lang="en-US" sz="1600" dirty="0"/>
              <a:t> </a:t>
            </a:r>
            <a:r>
              <a:rPr lang="en-US" sz="1600" dirty="0" err="1"/>
              <a:t>kísérleti</a:t>
            </a:r>
            <a:r>
              <a:rPr lang="en-US" sz="1600" dirty="0"/>
              <a:t> </a:t>
            </a:r>
            <a:r>
              <a:rPr lang="en-US" sz="1600" dirty="0" err="1"/>
              <a:t>vagy</a:t>
            </a:r>
            <a:r>
              <a:rPr lang="en-US" sz="1600" dirty="0"/>
              <a:t> </a:t>
            </a:r>
            <a:r>
              <a:rPr lang="en-US" sz="1600" dirty="0" err="1"/>
              <a:t>statisztikai</a:t>
            </a:r>
            <a:r>
              <a:rPr lang="en-US" sz="1600" dirty="0"/>
              <a:t> </a:t>
            </a:r>
            <a:r>
              <a:rPr lang="en-US" sz="1600" dirty="0" err="1"/>
              <a:t>módszertanra</a:t>
            </a:r>
            <a:r>
              <a:rPr lang="en-US" sz="1600" dirty="0"/>
              <a:t>; meg </a:t>
            </a:r>
            <a:r>
              <a:rPr lang="en-US" sz="1600" dirty="0" err="1"/>
              <a:t>kell</a:t>
            </a:r>
            <a:r>
              <a:rPr lang="en-US" sz="1600" dirty="0"/>
              <a:t> </a:t>
            </a:r>
            <a:r>
              <a:rPr lang="en-US" sz="1600" dirty="0" err="1"/>
              <a:t>adnia</a:t>
            </a:r>
            <a:r>
              <a:rPr lang="en-US" sz="1600" dirty="0"/>
              <a:t> a </a:t>
            </a:r>
            <a:r>
              <a:rPr lang="en-US" sz="1600" dirty="0" err="1"/>
              <a:t>tervezett</a:t>
            </a:r>
            <a:r>
              <a:rPr lang="en-US" sz="1600" dirty="0"/>
              <a:t> </a:t>
            </a:r>
            <a:r>
              <a:rPr lang="en-US" sz="1600" dirty="0" err="1"/>
              <a:t>mintaelemszámot</a:t>
            </a:r>
            <a:r>
              <a:rPr lang="en-US" sz="1600" dirty="0"/>
              <a:t>,</a:t>
            </a:r>
            <a:endParaRPr lang="hu-HU" sz="1600" dirty="0"/>
          </a:p>
          <a:p>
            <a:pPr algn="just"/>
            <a:r>
              <a:rPr lang="en-US" sz="1600" dirty="0"/>
              <a:t>e) </a:t>
            </a:r>
            <a:r>
              <a:rPr lang="en-US" sz="1600" dirty="0" err="1"/>
              <a:t>ismertetnie</a:t>
            </a:r>
            <a:r>
              <a:rPr lang="en-US" sz="1600" dirty="0"/>
              <a:t> </a:t>
            </a:r>
            <a:r>
              <a:rPr lang="en-US" sz="1600" dirty="0" err="1"/>
              <a:t>kell</a:t>
            </a:r>
            <a:r>
              <a:rPr lang="en-US" sz="1600" dirty="0"/>
              <a:t> a </a:t>
            </a:r>
            <a:r>
              <a:rPr lang="en-US" sz="1600" dirty="0" err="1"/>
              <a:t>felhasznált</a:t>
            </a:r>
            <a:r>
              <a:rPr lang="en-US" sz="1600" dirty="0"/>
              <a:t> </a:t>
            </a:r>
            <a:r>
              <a:rPr lang="en-US" sz="1600" dirty="0" err="1"/>
              <a:t>kísérleti</a:t>
            </a:r>
            <a:r>
              <a:rPr lang="en-US" sz="1600" dirty="0"/>
              <a:t> </a:t>
            </a:r>
            <a:r>
              <a:rPr lang="en-US" sz="1600" dirty="0" err="1"/>
              <a:t>állatok</a:t>
            </a:r>
            <a:r>
              <a:rPr lang="en-US" sz="1600" dirty="0"/>
              <a:t> </a:t>
            </a:r>
            <a:r>
              <a:rPr lang="en-US" sz="1600" b="1" dirty="0" err="1"/>
              <a:t>fájdalmának</a:t>
            </a:r>
            <a:r>
              <a:rPr lang="en-US" sz="1600" b="1" dirty="0"/>
              <a:t>, </a:t>
            </a:r>
            <a:r>
              <a:rPr lang="en-US" sz="1600" b="1" dirty="0" err="1"/>
              <a:t>szenvedésének</a:t>
            </a:r>
            <a:r>
              <a:rPr lang="en-US" sz="1600" b="1" dirty="0"/>
              <a:t>, </a:t>
            </a:r>
            <a:r>
              <a:rPr lang="en-US" sz="1600" b="1" dirty="0" err="1"/>
              <a:t>kínjának</a:t>
            </a:r>
            <a:r>
              <a:rPr lang="en-US" sz="1600" b="1" dirty="0"/>
              <a:t> </a:t>
            </a:r>
            <a:r>
              <a:rPr lang="en-US" sz="1600" b="1" dirty="0" err="1"/>
              <a:t>csökkentése</a:t>
            </a:r>
            <a:r>
              <a:rPr lang="en-US" sz="1600" b="1" dirty="0"/>
              <a:t> </a:t>
            </a:r>
            <a:r>
              <a:rPr lang="en-US" sz="1600" b="1" dirty="0" err="1"/>
              <a:t>érdekében</a:t>
            </a:r>
            <a:r>
              <a:rPr lang="en-US" sz="1600" b="1" dirty="0"/>
              <a:t> </a:t>
            </a:r>
            <a:r>
              <a:rPr lang="en-US" sz="1600" b="1" dirty="0" err="1"/>
              <a:t>alkalmazott</a:t>
            </a:r>
            <a:r>
              <a:rPr lang="en-US" sz="1600" b="1" dirty="0"/>
              <a:t> </a:t>
            </a:r>
            <a:r>
              <a:rPr lang="en-US" sz="1600" dirty="0" err="1"/>
              <a:t>kísérleti</a:t>
            </a:r>
            <a:r>
              <a:rPr lang="en-US" sz="1600" dirty="0"/>
              <a:t>, </a:t>
            </a:r>
            <a:r>
              <a:rPr lang="en-US" sz="1600" dirty="0" err="1"/>
              <a:t>megfigyelési</a:t>
            </a:r>
            <a:r>
              <a:rPr lang="en-US" sz="1600" dirty="0"/>
              <a:t> </a:t>
            </a:r>
            <a:r>
              <a:rPr lang="en-US" sz="1600" dirty="0" err="1"/>
              <a:t>vagy</a:t>
            </a:r>
            <a:r>
              <a:rPr lang="en-US" sz="1600" dirty="0"/>
              <a:t> </a:t>
            </a:r>
            <a:r>
              <a:rPr lang="en-US" sz="1600" dirty="0" err="1"/>
              <a:t>méréstechnikai</a:t>
            </a:r>
            <a:r>
              <a:rPr lang="en-US" sz="1600" dirty="0"/>
              <a:t> </a:t>
            </a:r>
            <a:r>
              <a:rPr lang="en-US" sz="1600" dirty="0" err="1"/>
              <a:t>módszereket</a:t>
            </a:r>
            <a:r>
              <a:rPr lang="en-US" sz="1600" dirty="0"/>
              <a:t>, </a:t>
            </a:r>
            <a:r>
              <a:rPr lang="en-US" sz="1600" dirty="0" err="1"/>
              <a:t>kitérve</a:t>
            </a:r>
            <a:r>
              <a:rPr lang="en-US" sz="1600" dirty="0"/>
              <a:t> a </a:t>
            </a:r>
            <a:r>
              <a:rPr lang="en-US" sz="1600" b="1" dirty="0" err="1"/>
              <a:t>kíméletes</a:t>
            </a:r>
            <a:r>
              <a:rPr lang="en-US" sz="1600" b="1" dirty="0"/>
              <a:t> </a:t>
            </a:r>
            <a:r>
              <a:rPr lang="en-US" sz="1600" b="1" dirty="0" err="1"/>
              <a:t>végpontok</a:t>
            </a:r>
            <a:r>
              <a:rPr lang="en-US" sz="1600" b="1" dirty="0"/>
              <a:t> </a:t>
            </a:r>
            <a:r>
              <a:rPr lang="en-US" sz="1600" dirty="0" err="1"/>
              <a:t>alkalmazására</a:t>
            </a:r>
            <a:r>
              <a:rPr lang="en-US" sz="1600" dirty="0"/>
              <a:t> (</a:t>
            </a:r>
            <a:r>
              <a:rPr lang="en-US" sz="1600" dirty="0" err="1"/>
              <a:t>lásd</a:t>
            </a:r>
            <a:r>
              <a:rPr lang="en-US" sz="1600" dirty="0"/>
              <a:t> 40/2013 (II.14.) </a:t>
            </a:r>
            <a:r>
              <a:rPr lang="en-US" sz="1600" dirty="0" err="1"/>
              <a:t>Kormányrendelet</a:t>
            </a:r>
            <a:r>
              <a:rPr lang="en-US" sz="1600" dirty="0"/>
              <a:t> 4. </a:t>
            </a:r>
            <a:r>
              <a:rPr lang="en-US" sz="1600" dirty="0" err="1"/>
              <a:t>számú</a:t>
            </a:r>
            <a:r>
              <a:rPr lang="en-US" sz="1600" dirty="0"/>
              <a:t> </a:t>
            </a:r>
            <a:r>
              <a:rPr lang="en-US" sz="1600" dirty="0" err="1"/>
              <a:t>melléklete</a:t>
            </a:r>
            <a:r>
              <a:rPr lang="en-US" sz="1600" dirty="0"/>
              <a:t>)</a:t>
            </a:r>
            <a:endParaRPr lang="hu-HU" sz="1600" dirty="0"/>
          </a:p>
          <a:p>
            <a:pPr algn="just"/>
            <a:r>
              <a:rPr lang="en-US" sz="1600" dirty="0"/>
              <a:t>f) be </a:t>
            </a:r>
            <a:r>
              <a:rPr lang="en-US" sz="1600" dirty="0" err="1"/>
              <a:t>kell</a:t>
            </a:r>
            <a:r>
              <a:rPr lang="en-US" sz="1600" dirty="0"/>
              <a:t> </a:t>
            </a:r>
            <a:r>
              <a:rPr lang="en-US" sz="1600" dirty="0" err="1"/>
              <a:t>mutatnia</a:t>
            </a:r>
            <a:r>
              <a:rPr lang="en-US" sz="1600" dirty="0"/>
              <a:t>, mi </a:t>
            </a:r>
            <a:r>
              <a:rPr lang="en-US" sz="1600" dirty="0" err="1"/>
              <a:t>történik</a:t>
            </a:r>
            <a:r>
              <a:rPr lang="en-US" sz="1600" dirty="0"/>
              <a:t> </a:t>
            </a:r>
            <a:r>
              <a:rPr lang="en-US" sz="1600" dirty="0" err="1"/>
              <a:t>az</a:t>
            </a:r>
            <a:r>
              <a:rPr lang="en-US" sz="1600" dirty="0"/>
              <a:t> </a:t>
            </a:r>
            <a:r>
              <a:rPr lang="en-US" sz="1600" dirty="0" err="1"/>
              <a:t>állatokkal</a:t>
            </a:r>
            <a:r>
              <a:rPr lang="en-US" sz="1600" dirty="0"/>
              <a:t> a </a:t>
            </a:r>
            <a:r>
              <a:rPr lang="en-US" sz="1600" dirty="0" err="1"/>
              <a:t>kísérlet</a:t>
            </a:r>
            <a:r>
              <a:rPr lang="en-US" sz="1600" dirty="0"/>
              <a:t> </a:t>
            </a:r>
            <a:r>
              <a:rPr lang="en-US" sz="1600" dirty="0" err="1"/>
              <a:t>végeztével</a:t>
            </a:r>
            <a:r>
              <a:rPr lang="en-US" sz="1600" dirty="0"/>
              <a:t>, </a:t>
            </a:r>
            <a:r>
              <a:rPr lang="en-US" sz="1600" dirty="0" err="1"/>
              <a:t>milyen</a:t>
            </a:r>
            <a:r>
              <a:rPr lang="en-US" sz="1600" dirty="0"/>
              <a:t> </a:t>
            </a:r>
            <a:r>
              <a:rPr lang="en-US" sz="1600" dirty="0" err="1"/>
              <a:t>módon</a:t>
            </a:r>
            <a:r>
              <a:rPr lang="en-US" sz="1600" dirty="0"/>
              <a:t> </a:t>
            </a:r>
            <a:r>
              <a:rPr lang="en-US" sz="1600" dirty="0" err="1"/>
              <a:t>történik</a:t>
            </a:r>
            <a:r>
              <a:rPr lang="en-US" sz="1600" dirty="0"/>
              <a:t> </a:t>
            </a:r>
            <a:r>
              <a:rPr lang="en-US" sz="1600" dirty="0" err="1"/>
              <a:t>az</a:t>
            </a:r>
            <a:r>
              <a:rPr lang="en-US" sz="1600" dirty="0"/>
              <a:t> </a:t>
            </a:r>
            <a:r>
              <a:rPr lang="en-US" sz="1600" dirty="0" err="1"/>
              <a:t>állatok</a:t>
            </a:r>
            <a:r>
              <a:rPr lang="en-US" sz="1600" dirty="0"/>
              <a:t> </a:t>
            </a:r>
            <a:r>
              <a:rPr lang="en-US" sz="1600" dirty="0" err="1"/>
              <a:t>életének</a:t>
            </a:r>
            <a:r>
              <a:rPr lang="en-US" sz="1600" dirty="0"/>
              <a:t> </a:t>
            </a:r>
            <a:r>
              <a:rPr lang="en-US" sz="1600" dirty="0" err="1"/>
              <a:t>kioltása</a:t>
            </a:r>
            <a:r>
              <a:rPr lang="en-US" sz="1600" dirty="0"/>
              <a:t>,</a:t>
            </a:r>
            <a:endParaRPr lang="hu-HU" sz="1600" dirty="0"/>
          </a:p>
          <a:p>
            <a:pPr algn="just"/>
            <a:r>
              <a:rPr lang="en-US" sz="1600" dirty="0"/>
              <a:t>g) meg </a:t>
            </a:r>
            <a:r>
              <a:rPr lang="en-US" sz="1600" dirty="0" err="1"/>
              <a:t>kell</a:t>
            </a:r>
            <a:r>
              <a:rPr lang="en-US" sz="1600" dirty="0"/>
              <a:t> </a:t>
            </a:r>
            <a:r>
              <a:rPr lang="en-US" sz="1600" dirty="0" err="1"/>
              <a:t>adnia</a:t>
            </a:r>
            <a:r>
              <a:rPr lang="en-US" sz="1600" dirty="0"/>
              <a:t> a </a:t>
            </a:r>
            <a:r>
              <a:rPr lang="en-US" sz="1600" dirty="0" err="1"/>
              <a:t>kísérlet</a:t>
            </a:r>
            <a:r>
              <a:rPr lang="en-US" sz="1600" dirty="0"/>
              <a:t> </a:t>
            </a:r>
            <a:r>
              <a:rPr lang="en-US" sz="1600" dirty="0" err="1"/>
              <a:t>javasolt</a:t>
            </a:r>
            <a:r>
              <a:rPr lang="en-US" sz="1600" dirty="0"/>
              <a:t> </a:t>
            </a:r>
            <a:r>
              <a:rPr lang="en-US" sz="1600" b="1" dirty="0" err="1"/>
              <a:t>súlyossági</a:t>
            </a:r>
            <a:r>
              <a:rPr lang="en-US" sz="1600" b="1" dirty="0"/>
              <a:t> </a:t>
            </a:r>
            <a:r>
              <a:rPr lang="en-US" sz="1600" b="1" dirty="0" err="1"/>
              <a:t>besorolását</a:t>
            </a:r>
            <a:r>
              <a:rPr lang="en-US" sz="1600" dirty="0"/>
              <a:t>, </a:t>
            </a:r>
            <a:r>
              <a:rPr lang="en-US" sz="1600" b="1" dirty="0" err="1">
                <a:solidFill>
                  <a:srgbClr val="FF0000"/>
                </a:solidFill>
              </a:rPr>
              <a:t>ismételt</a:t>
            </a:r>
            <a:r>
              <a:rPr lang="en-US" sz="1600" b="1" dirty="0">
                <a:solidFill>
                  <a:srgbClr val="FF0000"/>
                </a:solidFill>
              </a:rPr>
              <a:t> </a:t>
            </a:r>
            <a:r>
              <a:rPr lang="en-US" sz="1600" b="1" dirty="0" err="1">
                <a:solidFill>
                  <a:srgbClr val="FF0000"/>
                </a:solidFill>
              </a:rPr>
              <a:t>felhasználás</a:t>
            </a:r>
            <a:r>
              <a:rPr lang="en-US" sz="1600" b="1" dirty="0">
                <a:solidFill>
                  <a:srgbClr val="FF0000"/>
                </a:solidFill>
              </a:rPr>
              <a:t> </a:t>
            </a:r>
            <a:r>
              <a:rPr lang="en-US" sz="1600" b="1" dirty="0" err="1">
                <a:solidFill>
                  <a:srgbClr val="FF0000"/>
                </a:solidFill>
              </a:rPr>
              <a:t>esetén</a:t>
            </a:r>
            <a:r>
              <a:rPr lang="en-US" sz="1600" b="1" dirty="0">
                <a:solidFill>
                  <a:srgbClr val="FF0000"/>
                </a:solidFill>
              </a:rPr>
              <a:t> </a:t>
            </a:r>
            <a:r>
              <a:rPr lang="en-US" sz="1600" b="1" dirty="0" err="1">
                <a:solidFill>
                  <a:srgbClr val="FF0000"/>
                </a:solidFill>
              </a:rPr>
              <a:t>külön</a:t>
            </a:r>
            <a:r>
              <a:rPr lang="en-US" sz="1600" b="1" dirty="0">
                <a:solidFill>
                  <a:srgbClr val="FF0000"/>
                </a:solidFill>
              </a:rPr>
              <a:t> </a:t>
            </a:r>
            <a:r>
              <a:rPr lang="en-US" sz="1600" b="1" dirty="0" err="1">
                <a:solidFill>
                  <a:srgbClr val="FF0000"/>
                </a:solidFill>
              </a:rPr>
              <a:t>figyelemmel</a:t>
            </a:r>
            <a:r>
              <a:rPr lang="en-US" sz="1600" b="1" dirty="0">
                <a:solidFill>
                  <a:srgbClr val="FF0000"/>
                </a:solidFill>
              </a:rPr>
              <a:t> </a:t>
            </a:r>
            <a:r>
              <a:rPr lang="en-US" sz="1600" b="1" dirty="0" err="1">
                <a:solidFill>
                  <a:srgbClr val="FF0000"/>
                </a:solidFill>
              </a:rPr>
              <a:t>az</a:t>
            </a:r>
            <a:r>
              <a:rPr lang="en-US" sz="1600" b="1" dirty="0">
                <a:solidFill>
                  <a:srgbClr val="FF0000"/>
                </a:solidFill>
              </a:rPr>
              <a:t> </a:t>
            </a:r>
            <a:r>
              <a:rPr lang="en-US" sz="1600" b="1" dirty="0" err="1">
                <a:solidFill>
                  <a:srgbClr val="FF0000"/>
                </a:solidFill>
              </a:rPr>
              <a:t>elõzõ</a:t>
            </a:r>
            <a:r>
              <a:rPr lang="en-US" sz="1600" b="1" dirty="0">
                <a:solidFill>
                  <a:srgbClr val="FF0000"/>
                </a:solidFill>
              </a:rPr>
              <a:t> </a:t>
            </a:r>
            <a:r>
              <a:rPr lang="en-US" sz="1600" b="1" dirty="0" err="1">
                <a:solidFill>
                  <a:srgbClr val="FF0000"/>
                </a:solidFill>
              </a:rPr>
              <a:t>kísérletek</a:t>
            </a:r>
            <a:r>
              <a:rPr lang="en-US" sz="1600" b="1" dirty="0">
                <a:solidFill>
                  <a:srgbClr val="FF0000"/>
                </a:solidFill>
              </a:rPr>
              <a:t> </a:t>
            </a:r>
            <a:r>
              <a:rPr lang="en-US" sz="1600" b="1" dirty="0" err="1">
                <a:solidFill>
                  <a:srgbClr val="FF0000"/>
                </a:solidFill>
              </a:rPr>
              <a:t>halmozódó</a:t>
            </a:r>
            <a:r>
              <a:rPr lang="en-US" sz="1600" b="1" dirty="0">
                <a:solidFill>
                  <a:srgbClr val="FF0000"/>
                </a:solidFill>
              </a:rPr>
              <a:t> </a:t>
            </a:r>
            <a:r>
              <a:rPr lang="en-US" sz="1600" b="1" dirty="0" err="1">
                <a:solidFill>
                  <a:srgbClr val="FF0000"/>
                </a:solidFill>
              </a:rPr>
              <a:t>hatására</a:t>
            </a:r>
            <a:r>
              <a:rPr lang="en-US" sz="1600" b="1" dirty="0">
                <a:solidFill>
                  <a:srgbClr val="FF0000"/>
                </a:solidFill>
              </a:rPr>
              <a:t>.</a:t>
            </a:r>
            <a:endParaRPr lang="hu-HU" sz="1600" b="1" dirty="0">
              <a:solidFill>
                <a:srgbClr val="FF0000"/>
              </a:solidFill>
            </a:endParaRPr>
          </a:p>
          <a:p>
            <a:pPr algn="just"/>
            <a:endParaRPr lang="hu-HU" sz="1600"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886174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67544" y="908720"/>
            <a:ext cx="8229600" cy="5246043"/>
          </a:xfrm>
        </p:spPr>
        <p:txBody>
          <a:bodyPr>
            <a:normAutofit fontScale="62500" lnSpcReduction="20000"/>
          </a:bodyPr>
          <a:lstStyle/>
          <a:p>
            <a:pPr marL="0" indent="0">
              <a:buNone/>
            </a:pPr>
            <a:r>
              <a:rPr lang="en-US" dirty="0" err="1"/>
              <a:t>Az</a:t>
            </a:r>
            <a:r>
              <a:rPr lang="en-US" dirty="0"/>
              <a:t> </a:t>
            </a:r>
            <a:r>
              <a:rPr lang="en-US" dirty="0" err="1"/>
              <a:t>eljárásra</a:t>
            </a:r>
            <a:r>
              <a:rPr lang="en-US" dirty="0"/>
              <a:t> </a:t>
            </a:r>
            <a:r>
              <a:rPr lang="en-US" dirty="0" err="1"/>
              <a:t>vonatkozó</a:t>
            </a:r>
            <a:r>
              <a:rPr lang="en-US" dirty="0"/>
              <a:t> </a:t>
            </a:r>
            <a:r>
              <a:rPr lang="en-US" dirty="0" err="1"/>
              <a:t>tényezők</a:t>
            </a:r>
            <a:r>
              <a:rPr lang="en-US" dirty="0"/>
              <a:t> </a:t>
            </a:r>
            <a:r>
              <a:rPr lang="en-US" dirty="0" err="1"/>
              <a:t>magukban</a:t>
            </a:r>
            <a:r>
              <a:rPr lang="en-US" dirty="0"/>
              <a:t> </a:t>
            </a:r>
            <a:r>
              <a:rPr lang="en-US" dirty="0" err="1"/>
              <a:t>foglalják</a:t>
            </a:r>
            <a:r>
              <a:rPr lang="en-US" dirty="0"/>
              <a:t> </a:t>
            </a:r>
            <a:r>
              <a:rPr lang="en-US" dirty="0" err="1"/>
              <a:t>az</a:t>
            </a:r>
            <a:r>
              <a:rPr lang="en-US" dirty="0"/>
              <a:t> </a:t>
            </a:r>
            <a:r>
              <a:rPr lang="en-US" dirty="0" err="1"/>
              <a:t>alábbiakat</a:t>
            </a:r>
            <a:r>
              <a:rPr lang="en-US" dirty="0"/>
              <a:t>:</a:t>
            </a:r>
            <a:endParaRPr lang="hu-HU" dirty="0"/>
          </a:p>
          <a:p>
            <a:r>
              <a:rPr lang="en-US" dirty="0"/>
              <a:t>— a </a:t>
            </a:r>
            <a:r>
              <a:rPr lang="en-US" b="1" dirty="0" err="1"/>
              <a:t>beavatkozás</a:t>
            </a:r>
            <a:r>
              <a:rPr lang="en-US" b="1" dirty="0"/>
              <a:t>, </a:t>
            </a:r>
            <a:r>
              <a:rPr lang="en-US" b="1" dirty="0" err="1"/>
              <a:t>kezelés</a:t>
            </a:r>
            <a:r>
              <a:rPr lang="en-US" b="1" dirty="0"/>
              <a:t> </a:t>
            </a:r>
            <a:r>
              <a:rPr lang="en-US" b="1" dirty="0" err="1"/>
              <a:t>módja</a:t>
            </a:r>
            <a:r>
              <a:rPr lang="en-US" dirty="0"/>
              <a:t>,</a:t>
            </a:r>
            <a:endParaRPr lang="hu-HU" dirty="0"/>
          </a:p>
          <a:p>
            <a:r>
              <a:rPr lang="en-US" dirty="0"/>
              <a:t>— </a:t>
            </a:r>
            <a:r>
              <a:rPr lang="en-US" dirty="0" err="1"/>
              <a:t>az</a:t>
            </a:r>
            <a:r>
              <a:rPr lang="en-US" dirty="0"/>
              <a:t> </a:t>
            </a:r>
            <a:r>
              <a:rPr lang="en-US" dirty="0" err="1"/>
              <a:t>eljárás</a:t>
            </a:r>
            <a:r>
              <a:rPr lang="en-US" dirty="0"/>
              <a:t> (</a:t>
            </a:r>
            <a:r>
              <a:rPr lang="en-US" dirty="0" err="1"/>
              <a:t>összes</a:t>
            </a:r>
            <a:r>
              <a:rPr lang="en-US" dirty="0"/>
              <a:t> </a:t>
            </a:r>
            <a:r>
              <a:rPr lang="en-US" dirty="0" err="1"/>
              <a:t>eleme</a:t>
            </a:r>
            <a:r>
              <a:rPr lang="en-US" dirty="0"/>
              <a:t>) </a:t>
            </a:r>
            <a:r>
              <a:rPr lang="en-US" dirty="0" err="1"/>
              <a:t>által</a:t>
            </a:r>
            <a:r>
              <a:rPr lang="en-US" dirty="0"/>
              <a:t> </a:t>
            </a:r>
            <a:r>
              <a:rPr lang="en-US" dirty="0" err="1"/>
              <a:t>okozott</a:t>
            </a:r>
            <a:r>
              <a:rPr lang="en-US" dirty="0"/>
              <a:t> </a:t>
            </a:r>
            <a:r>
              <a:rPr lang="en-US" b="1" dirty="0" err="1"/>
              <a:t>fájdalom</a:t>
            </a:r>
            <a:r>
              <a:rPr lang="en-US" b="1" dirty="0"/>
              <a:t> </a:t>
            </a:r>
            <a:r>
              <a:rPr lang="en-US" b="1" dirty="0" err="1"/>
              <a:t>vagy</a:t>
            </a:r>
            <a:r>
              <a:rPr lang="en-US" b="1" dirty="0"/>
              <a:t> </a:t>
            </a:r>
            <a:r>
              <a:rPr lang="en-US" b="1" dirty="0" err="1"/>
              <a:t>szenvedés</a:t>
            </a:r>
            <a:r>
              <a:rPr lang="en-US" b="1" dirty="0"/>
              <a:t> </a:t>
            </a:r>
            <a:r>
              <a:rPr lang="en-US" b="1" dirty="0" err="1"/>
              <a:t>vagy</a:t>
            </a:r>
            <a:r>
              <a:rPr lang="en-US" b="1" dirty="0"/>
              <a:t> </a:t>
            </a:r>
            <a:r>
              <a:rPr lang="en-US" b="1" dirty="0" err="1"/>
              <a:t>maradandó</a:t>
            </a:r>
            <a:r>
              <a:rPr lang="en-US" b="1" dirty="0"/>
              <a:t>  </a:t>
            </a:r>
            <a:r>
              <a:rPr lang="en-US" b="1" dirty="0" err="1"/>
              <a:t>egészségkárosodás</a:t>
            </a:r>
            <a:r>
              <a:rPr lang="en-US" dirty="0"/>
              <a:t>, </a:t>
            </a:r>
            <a:r>
              <a:rPr lang="en-US" dirty="0" err="1"/>
              <a:t>valamint</a:t>
            </a:r>
            <a:r>
              <a:rPr lang="en-US" dirty="0"/>
              <a:t> </a:t>
            </a:r>
            <a:r>
              <a:rPr lang="en-US" dirty="0" err="1"/>
              <a:t>ezek</a:t>
            </a:r>
            <a:r>
              <a:rPr lang="en-US" dirty="0"/>
              <a:t> </a:t>
            </a:r>
            <a:r>
              <a:rPr lang="en-US" b="1" dirty="0" err="1"/>
              <a:t>intenzitása</a:t>
            </a:r>
            <a:r>
              <a:rPr lang="en-US" b="1" dirty="0"/>
              <a:t>, </a:t>
            </a:r>
            <a:r>
              <a:rPr lang="en-US" b="1" dirty="0" err="1"/>
              <a:t>időtartama</a:t>
            </a:r>
            <a:r>
              <a:rPr lang="en-US" b="1" dirty="0"/>
              <a:t>, </a:t>
            </a:r>
            <a:r>
              <a:rPr lang="en-US" b="1" dirty="0" err="1"/>
              <a:t>gyakoriság</a:t>
            </a:r>
            <a:r>
              <a:rPr lang="en-US" dirty="0" err="1"/>
              <a:t>a</a:t>
            </a:r>
            <a:r>
              <a:rPr lang="en-US" dirty="0"/>
              <a:t>, </a:t>
            </a:r>
            <a:r>
              <a:rPr lang="en-US" dirty="0" err="1"/>
              <a:t>továbbá</a:t>
            </a:r>
            <a:r>
              <a:rPr lang="en-US" dirty="0"/>
              <a:t> </a:t>
            </a:r>
            <a:r>
              <a:rPr lang="en-US" dirty="0" err="1"/>
              <a:t>az</a:t>
            </a:r>
            <a:r>
              <a:rPr lang="en-US" dirty="0"/>
              <a:t> </a:t>
            </a:r>
            <a:r>
              <a:rPr lang="en-US" dirty="0" err="1"/>
              <a:t>alkalmazott</a:t>
            </a:r>
            <a:r>
              <a:rPr lang="en-US" dirty="0"/>
              <a:t> </a:t>
            </a:r>
            <a:r>
              <a:rPr lang="en-US" dirty="0" err="1"/>
              <a:t>technikák</a:t>
            </a:r>
            <a:r>
              <a:rPr lang="en-US" dirty="0"/>
              <a:t> </a:t>
            </a:r>
            <a:r>
              <a:rPr lang="en-US" dirty="0" err="1"/>
              <a:t>sokfélesége</a:t>
            </a:r>
            <a:r>
              <a:rPr lang="en-US" dirty="0"/>
              <a:t>,</a:t>
            </a:r>
            <a:endParaRPr lang="hu-HU" dirty="0"/>
          </a:p>
          <a:p>
            <a:r>
              <a:rPr lang="en-US" dirty="0"/>
              <a:t>— </a:t>
            </a:r>
            <a:r>
              <a:rPr lang="en-US" dirty="0" err="1"/>
              <a:t>az</a:t>
            </a:r>
            <a:r>
              <a:rPr lang="en-US" dirty="0"/>
              <a:t> </a:t>
            </a:r>
            <a:r>
              <a:rPr lang="en-US" dirty="0" err="1"/>
              <a:t>eljárás</a:t>
            </a:r>
            <a:r>
              <a:rPr lang="en-US" dirty="0"/>
              <a:t> </a:t>
            </a:r>
            <a:r>
              <a:rPr lang="en-US" dirty="0" err="1"/>
              <a:t>során</a:t>
            </a:r>
            <a:r>
              <a:rPr lang="en-US" dirty="0"/>
              <a:t> </a:t>
            </a:r>
            <a:r>
              <a:rPr lang="en-US" b="1" dirty="0" err="1"/>
              <a:t>halmozódó</a:t>
            </a:r>
            <a:r>
              <a:rPr lang="en-US" b="1" dirty="0"/>
              <a:t> </a:t>
            </a:r>
            <a:r>
              <a:rPr lang="en-US" b="1" dirty="0" err="1"/>
              <a:t>szenvedés</a:t>
            </a:r>
            <a:r>
              <a:rPr lang="en-US" dirty="0"/>
              <a:t>,</a:t>
            </a:r>
            <a:endParaRPr lang="hu-HU" dirty="0"/>
          </a:p>
          <a:p>
            <a:r>
              <a:rPr lang="en-US" dirty="0"/>
              <a:t>— a </a:t>
            </a:r>
            <a:r>
              <a:rPr lang="en-US" b="1" dirty="0" err="1"/>
              <a:t>természetes</a:t>
            </a:r>
            <a:r>
              <a:rPr lang="en-US" b="1" dirty="0"/>
              <a:t> </a:t>
            </a:r>
            <a:r>
              <a:rPr lang="en-US" b="1" dirty="0" err="1"/>
              <a:t>viselkedés</a:t>
            </a:r>
            <a:r>
              <a:rPr lang="en-US" b="1" dirty="0"/>
              <a:t> </a:t>
            </a:r>
            <a:r>
              <a:rPr lang="en-US" b="1" dirty="0" err="1"/>
              <a:t>gyakorlásának</a:t>
            </a:r>
            <a:r>
              <a:rPr lang="en-US" b="1" dirty="0"/>
              <a:t> </a:t>
            </a:r>
            <a:r>
              <a:rPr lang="en-US" b="1" dirty="0" err="1"/>
              <a:t>akadályoz</a:t>
            </a:r>
            <a:r>
              <a:rPr lang="en-US" dirty="0" err="1"/>
              <a:t>ása</a:t>
            </a:r>
            <a:r>
              <a:rPr lang="en-US" dirty="0"/>
              <a:t>, </a:t>
            </a:r>
            <a:r>
              <a:rPr lang="en-US" dirty="0" err="1"/>
              <a:t>ideértve</a:t>
            </a:r>
            <a:r>
              <a:rPr lang="en-US" dirty="0"/>
              <a:t> </a:t>
            </a:r>
            <a:r>
              <a:rPr lang="en-US" dirty="0" err="1"/>
              <a:t>az</a:t>
            </a:r>
            <a:r>
              <a:rPr lang="en-US" dirty="0"/>
              <a:t> </a:t>
            </a:r>
            <a:r>
              <a:rPr lang="en-US" dirty="0" err="1"/>
              <a:t>elhelyezésben</a:t>
            </a:r>
            <a:r>
              <a:rPr lang="en-US" dirty="0"/>
              <a:t>, </a:t>
            </a:r>
            <a:r>
              <a:rPr lang="en-US" dirty="0" err="1"/>
              <a:t>tartásban</a:t>
            </a:r>
            <a:r>
              <a:rPr lang="en-US" dirty="0"/>
              <a:t> </a:t>
            </a:r>
            <a:r>
              <a:rPr lang="en-US" dirty="0" err="1"/>
              <a:t>és</a:t>
            </a:r>
            <a:r>
              <a:rPr lang="en-US" dirty="0"/>
              <a:t> </a:t>
            </a:r>
            <a:r>
              <a:rPr lang="en-US" dirty="0" err="1"/>
              <a:t>gondozásban</a:t>
            </a:r>
            <a:r>
              <a:rPr lang="en-US" dirty="0"/>
              <a:t> </a:t>
            </a:r>
            <a:r>
              <a:rPr lang="en-US" dirty="0" err="1"/>
              <a:t>megvalósuló</a:t>
            </a:r>
            <a:r>
              <a:rPr lang="en-US" dirty="0"/>
              <a:t> </a:t>
            </a:r>
            <a:r>
              <a:rPr lang="en-US" dirty="0" err="1"/>
              <a:t>korlátozásokat</a:t>
            </a:r>
            <a:r>
              <a:rPr lang="en-US" dirty="0"/>
              <a:t>.</a:t>
            </a:r>
            <a:endParaRPr lang="hu-HU" dirty="0"/>
          </a:p>
          <a:p>
            <a:r>
              <a:rPr lang="en-US" dirty="0"/>
              <a:t>— </a:t>
            </a:r>
            <a:r>
              <a:rPr lang="en-US" b="1" dirty="0" err="1"/>
              <a:t>faj</a:t>
            </a:r>
            <a:r>
              <a:rPr lang="en-US" b="1" dirty="0"/>
              <a:t> </a:t>
            </a:r>
            <a:r>
              <a:rPr lang="en-US" b="1" dirty="0" err="1"/>
              <a:t>és</a:t>
            </a:r>
            <a:r>
              <a:rPr lang="en-US" b="1" dirty="0"/>
              <a:t> </a:t>
            </a:r>
            <a:r>
              <a:rPr lang="en-US" b="1" dirty="0" err="1"/>
              <a:t>genotípus</a:t>
            </a:r>
            <a:r>
              <a:rPr lang="en-US" dirty="0"/>
              <a:t>,</a:t>
            </a:r>
            <a:endParaRPr lang="hu-HU" dirty="0"/>
          </a:p>
          <a:p>
            <a:r>
              <a:rPr lang="en-US" dirty="0"/>
              <a:t>— </a:t>
            </a:r>
            <a:r>
              <a:rPr lang="en-US" dirty="0" err="1"/>
              <a:t>az</a:t>
            </a:r>
            <a:r>
              <a:rPr lang="en-US" dirty="0"/>
              <a:t> </a:t>
            </a:r>
            <a:r>
              <a:rPr lang="en-US" dirty="0" err="1"/>
              <a:t>állat</a:t>
            </a:r>
            <a:r>
              <a:rPr lang="en-US" dirty="0"/>
              <a:t> </a:t>
            </a:r>
            <a:r>
              <a:rPr lang="en-US" b="1" dirty="0" err="1"/>
              <a:t>kora</a:t>
            </a:r>
            <a:r>
              <a:rPr lang="en-US" b="1" dirty="0"/>
              <a:t>, </a:t>
            </a:r>
            <a:r>
              <a:rPr lang="en-US" b="1" dirty="0" err="1"/>
              <a:t>érettsége</a:t>
            </a:r>
            <a:r>
              <a:rPr lang="en-US" b="1" dirty="0"/>
              <a:t> </a:t>
            </a:r>
            <a:r>
              <a:rPr lang="en-US" b="1" dirty="0" err="1"/>
              <a:t>és</a:t>
            </a:r>
            <a:r>
              <a:rPr lang="en-US" b="1" dirty="0"/>
              <a:t> </a:t>
            </a:r>
            <a:r>
              <a:rPr lang="en-US" b="1" dirty="0" err="1"/>
              <a:t>neme</a:t>
            </a:r>
            <a:r>
              <a:rPr lang="en-US" dirty="0"/>
              <a:t>,</a:t>
            </a:r>
            <a:endParaRPr lang="hu-HU" dirty="0"/>
          </a:p>
          <a:p>
            <a:r>
              <a:rPr lang="en-US" dirty="0"/>
              <a:t>— </a:t>
            </a:r>
            <a:r>
              <a:rPr lang="en-US" dirty="0" err="1"/>
              <a:t>az</a:t>
            </a:r>
            <a:r>
              <a:rPr lang="en-US" dirty="0"/>
              <a:t> </a:t>
            </a:r>
            <a:r>
              <a:rPr lang="en-US" dirty="0" err="1"/>
              <a:t>állat</a:t>
            </a:r>
            <a:r>
              <a:rPr lang="en-US" dirty="0"/>
              <a:t> </a:t>
            </a:r>
            <a:r>
              <a:rPr lang="en-US" b="1" dirty="0" err="1"/>
              <a:t>hozzászoktatása</a:t>
            </a:r>
            <a:r>
              <a:rPr lang="en-US" dirty="0"/>
              <a:t> </a:t>
            </a:r>
            <a:r>
              <a:rPr lang="en-US" dirty="0" err="1"/>
              <a:t>az</a:t>
            </a:r>
            <a:r>
              <a:rPr lang="en-US" dirty="0"/>
              <a:t> </a:t>
            </a:r>
            <a:r>
              <a:rPr lang="en-US" dirty="0" err="1"/>
              <a:t>eljáráshoz</a:t>
            </a:r>
            <a:r>
              <a:rPr lang="en-US" dirty="0"/>
              <a:t>,</a:t>
            </a:r>
            <a:endParaRPr lang="hu-HU" dirty="0"/>
          </a:p>
          <a:p>
            <a:r>
              <a:rPr lang="en-US" dirty="0"/>
              <a:t>— ha </a:t>
            </a:r>
            <a:r>
              <a:rPr lang="en-US" dirty="0" err="1"/>
              <a:t>az</a:t>
            </a:r>
            <a:r>
              <a:rPr lang="en-US" dirty="0"/>
              <a:t> </a:t>
            </a:r>
            <a:r>
              <a:rPr lang="en-US" dirty="0" err="1"/>
              <a:t>állatot</a:t>
            </a:r>
            <a:r>
              <a:rPr lang="en-US" dirty="0"/>
              <a:t> </a:t>
            </a:r>
            <a:r>
              <a:rPr lang="en-US" dirty="0" err="1"/>
              <a:t>ismételten</a:t>
            </a:r>
            <a:r>
              <a:rPr lang="en-US" dirty="0"/>
              <a:t> </a:t>
            </a:r>
            <a:r>
              <a:rPr lang="en-US" dirty="0" err="1"/>
              <a:t>használják</a:t>
            </a:r>
            <a:r>
              <a:rPr lang="en-US" dirty="0"/>
              <a:t> </a:t>
            </a:r>
            <a:r>
              <a:rPr lang="en-US" dirty="0" err="1"/>
              <a:t>fel</a:t>
            </a:r>
            <a:r>
              <a:rPr lang="en-US" dirty="0"/>
              <a:t>, a </a:t>
            </a:r>
            <a:r>
              <a:rPr lang="en-US" b="1" dirty="0" err="1"/>
              <a:t>korábbi</a:t>
            </a:r>
            <a:r>
              <a:rPr lang="en-US" b="1" dirty="0"/>
              <a:t> </a:t>
            </a:r>
            <a:r>
              <a:rPr lang="en-US" b="1" dirty="0" err="1"/>
              <a:t>eljárások</a:t>
            </a:r>
            <a:r>
              <a:rPr lang="en-US" b="1" dirty="0"/>
              <a:t> </a:t>
            </a:r>
            <a:r>
              <a:rPr lang="en-US" b="1" dirty="0" err="1"/>
              <a:t>tényleges</a:t>
            </a:r>
            <a:r>
              <a:rPr lang="en-US" b="1" dirty="0"/>
              <a:t> </a:t>
            </a:r>
            <a:r>
              <a:rPr lang="en-US" b="1" dirty="0" err="1"/>
              <a:t>súlyossága</a:t>
            </a:r>
            <a:r>
              <a:rPr lang="en-US" b="1" dirty="0"/>
              <a:t>,</a:t>
            </a:r>
            <a:endParaRPr lang="hu-HU" b="1" dirty="0"/>
          </a:p>
          <a:p>
            <a:r>
              <a:rPr lang="en-US" dirty="0"/>
              <a:t>— a </a:t>
            </a:r>
            <a:r>
              <a:rPr lang="en-US" b="1" dirty="0" err="1"/>
              <a:t>fájdalom</a:t>
            </a:r>
            <a:r>
              <a:rPr lang="en-US" b="1" dirty="0"/>
              <a:t>, </a:t>
            </a:r>
            <a:r>
              <a:rPr lang="en-US" b="1" dirty="0" err="1"/>
              <a:t>szenvedés</a:t>
            </a:r>
            <a:r>
              <a:rPr lang="en-US" b="1" dirty="0"/>
              <a:t> </a:t>
            </a:r>
            <a:r>
              <a:rPr lang="en-US" b="1" dirty="0" err="1"/>
              <a:t>és</a:t>
            </a:r>
            <a:r>
              <a:rPr lang="en-US" b="1" dirty="0"/>
              <a:t> </a:t>
            </a:r>
            <a:r>
              <a:rPr lang="en-US" b="1" dirty="0" err="1"/>
              <a:t>kín</a:t>
            </a:r>
            <a:r>
              <a:rPr lang="en-US" b="1" dirty="0"/>
              <a:t>/</a:t>
            </a:r>
            <a:r>
              <a:rPr lang="en-US" b="1" dirty="0" err="1"/>
              <a:t>nélkülözés</a:t>
            </a:r>
            <a:r>
              <a:rPr lang="en-US" b="1" dirty="0"/>
              <a:t> </a:t>
            </a:r>
            <a:r>
              <a:rPr lang="en-US" b="1" dirty="0" err="1"/>
              <a:t>csökkentésére</a:t>
            </a:r>
            <a:r>
              <a:rPr lang="en-US" b="1" dirty="0"/>
              <a:t> </a:t>
            </a:r>
            <a:r>
              <a:rPr lang="en-US" b="1" dirty="0" err="1"/>
              <a:t>vagy</a:t>
            </a:r>
            <a:r>
              <a:rPr lang="en-US" b="1" dirty="0"/>
              <a:t> </a:t>
            </a:r>
            <a:r>
              <a:rPr lang="en-US" b="1" dirty="0" err="1"/>
              <a:t>megszüntetésére</a:t>
            </a:r>
            <a:r>
              <a:rPr lang="en-US" b="1" dirty="0"/>
              <a:t> </a:t>
            </a:r>
            <a:r>
              <a:rPr lang="en-US" dirty="0" err="1"/>
              <a:t>alkalmazott</a:t>
            </a:r>
            <a:r>
              <a:rPr lang="en-US" dirty="0"/>
              <a:t>  </a:t>
            </a:r>
            <a:r>
              <a:rPr lang="en-US" dirty="0" err="1"/>
              <a:t>módszerek</a:t>
            </a:r>
            <a:r>
              <a:rPr lang="en-US" dirty="0"/>
              <a:t>, </a:t>
            </a:r>
            <a:r>
              <a:rPr lang="en-US" dirty="0" err="1"/>
              <a:t>beleértve</a:t>
            </a:r>
            <a:r>
              <a:rPr lang="en-US" dirty="0"/>
              <a:t> </a:t>
            </a:r>
            <a:r>
              <a:rPr lang="en-US" dirty="0" err="1"/>
              <a:t>az</a:t>
            </a:r>
            <a:r>
              <a:rPr lang="en-US" dirty="0"/>
              <a:t> </a:t>
            </a:r>
            <a:r>
              <a:rPr lang="en-US" dirty="0" err="1"/>
              <a:t>elhelyezési</a:t>
            </a:r>
            <a:r>
              <a:rPr lang="en-US" dirty="0"/>
              <a:t>, </a:t>
            </a:r>
            <a:r>
              <a:rPr lang="en-US" dirty="0" err="1"/>
              <a:t>tartási</a:t>
            </a:r>
            <a:r>
              <a:rPr lang="en-US" dirty="0"/>
              <a:t> </a:t>
            </a:r>
            <a:r>
              <a:rPr lang="en-US" dirty="0" err="1"/>
              <a:t>és</a:t>
            </a:r>
            <a:r>
              <a:rPr lang="en-US" dirty="0"/>
              <a:t> </a:t>
            </a:r>
            <a:r>
              <a:rPr lang="en-US" dirty="0" err="1"/>
              <a:t>gondozási</a:t>
            </a:r>
            <a:r>
              <a:rPr lang="en-US" dirty="0"/>
              <a:t> </a:t>
            </a:r>
            <a:r>
              <a:rPr lang="en-US" dirty="0" err="1"/>
              <a:t>feltételek</a:t>
            </a:r>
            <a:r>
              <a:rPr lang="en-US" dirty="0"/>
              <a:t> </a:t>
            </a:r>
            <a:r>
              <a:rPr lang="en-US" dirty="0" err="1"/>
              <a:t>tökéletesítését</a:t>
            </a:r>
            <a:r>
              <a:rPr lang="en-US" dirty="0"/>
              <a:t>,</a:t>
            </a:r>
            <a:endParaRPr lang="hu-HU" dirty="0"/>
          </a:p>
          <a:p>
            <a:r>
              <a:rPr lang="en-US" b="1" dirty="0" err="1"/>
              <a:t>kíméletes</a:t>
            </a:r>
            <a:r>
              <a:rPr lang="en-US" b="1" dirty="0"/>
              <a:t> </a:t>
            </a:r>
            <a:r>
              <a:rPr lang="en-US" b="1" dirty="0" err="1"/>
              <a:t>végpontok</a:t>
            </a:r>
            <a:r>
              <a:rPr lang="en-US" b="1" dirty="0"/>
              <a:t> </a:t>
            </a:r>
            <a:r>
              <a:rPr lang="en-US" dirty="0" err="1"/>
              <a:t>alkalmazása</a:t>
            </a:r>
            <a:endParaRPr lang="hu-HU" dirty="0"/>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657979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type="title"/>
          </p:nvPr>
        </p:nvSpPr>
        <p:spPr/>
        <p:txBody>
          <a:bodyPr>
            <a:normAutofit/>
          </a:bodyPr>
          <a:lstStyle/>
          <a:p>
            <a:r>
              <a:rPr lang="en-US" sz="3200" b="1" dirty="0" smtClean="0"/>
              <a:t>9. A </a:t>
            </a:r>
            <a:r>
              <a:rPr lang="en-US" sz="3200" b="1" dirty="0" err="1" smtClean="0"/>
              <a:t>projektben</a:t>
            </a:r>
            <a:r>
              <a:rPr lang="en-US" sz="3200" b="1" dirty="0" smtClean="0"/>
              <a:t> </a:t>
            </a:r>
            <a:r>
              <a:rPr lang="en-US" sz="3200" b="1" dirty="0" err="1" smtClean="0"/>
              <a:t>alkalmazott</a:t>
            </a:r>
            <a:r>
              <a:rPr lang="en-US" sz="3200" b="1" dirty="0" smtClean="0"/>
              <a:t> </a:t>
            </a:r>
            <a:r>
              <a:rPr lang="en-US" sz="3200" b="1" dirty="0" err="1" smtClean="0"/>
              <a:t>összes</a:t>
            </a:r>
            <a:r>
              <a:rPr lang="en-US" sz="3200" b="1" dirty="0" smtClean="0"/>
              <a:t> </a:t>
            </a:r>
            <a:r>
              <a:rPr lang="en-US" sz="3200" b="1" dirty="0" err="1" smtClean="0"/>
              <a:t>kísérlet</a:t>
            </a:r>
            <a:r>
              <a:rPr lang="en-US" sz="3200" b="1" dirty="0" smtClean="0"/>
              <a:t> </a:t>
            </a:r>
            <a:r>
              <a:rPr lang="en-US" sz="3200" b="1" dirty="0" err="1" smtClean="0"/>
              <a:t>bemutatása</a:t>
            </a:r>
            <a:r>
              <a:rPr lang="en-US" sz="3200" b="1" dirty="0" smtClean="0"/>
              <a:t> </a:t>
            </a:r>
            <a:r>
              <a:rPr lang="en-US" sz="3200" b="1" dirty="0" err="1" smtClean="0"/>
              <a:t>során</a:t>
            </a:r>
            <a:endParaRPr lang="hu-HU" sz="3200" dirty="0"/>
          </a:p>
        </p:txBody>
      </p:sp>
      <p:graphicFrame>
        <p:nvGraphicFramePr>
          <p:cNvPr id="6" name="Táblázat 5"/>
          <p:cNvGraphicFramePr>
            <a:graphicFrameLocks noGrp="1"/>
          </p:cNvGraphicFramePr>
          <p:nvPr>
            <p:extLst>
              <p:ext uri="{D42A27DB-BD31-4B8C-83A1-F6EECF244321}">
                <p14:modId xmlns:p14="http://schemas.microsoft.com/office/powerpoint/2010/main" val="1395133008"/>
              </p:ext>
            </p:extLst>
          </p:nvPr>
        </p:nvGraphicFramePr>
        <p:xfrm>
          <a:off x="827584" y="1543449"/>
          <a:ext cx="7776864" cy="4449237"/>
        </p:xfrm>
        <a:graphic>
          <a:graphicData uri="http://schemas.openxmlformats.org/drawingml/2006/table">
            <a:tbl>
              <a:tblPr/>
              <a:tblGrid>
                <a:gridCol w="907429"/>
                <a:gridCol w="861483"/>
                <a:gridCol w="799127"/>
                <a:gridCol w="845620"/>
                <a:gridCol w="833587"/>
                <a:gridCol w="886643"/>
                <a:gridCol w="877892"/>
                <a:gridCol w="1028310"/>
                <a:gridCol w="736773"/>
              </a:tblGrid>
              <a:tr h="2766741">
                <a:tc>
                  <a:txBody>
                    <a:bodyPr/>
                    <a:lstStyle/>
                    <a:p>
                      <a:pPr>
                        <a:lnSpc>
                          <a:spcPct val="115000"/>
                        </a:lnSpc>
                        <a:spcAft>
                          <a:spcPts val="0"/>
                        </a:spcAft>
                      </a:pPr>
                      <a:endParaRPr lang="hu-HU" sz="1200" dirty="0">
                        <a:latin typeface="Calibri"/>
                        <a:ea typeface="Calibri"/>
                        <a:cs typeface="Times New Roman"/>
                      </a:endParaRPr>
                    </a:p>
                    <a:p>
                      <a:pPr>
                        <a:lnSpc>
                          <a:spcPct val="115000"/>
                        </a:lnSpc>
                        <a:spcAft>
                          <a:spcPts val="1000"/>
                        </a:spcAft>
                      </a:pPr>
                      <a:r>
                        <a:rPr lang="hu-HU" sz="1200" dirty="0">
                          <a:latin typeface="Calibri"/>
                          <a:ea typeface="Calibri"/>
                          <a:cs typeface="Times New Roman"/>
                        </a:rPr>
                        <a:t>pl.:</a:t>
                      </a:r>
                    </a:p>
                    <a:p>
                      <a:r>
                        <a:rPr lang="hu-HU" sz="1200" b="1" dirty="0">
                          <a:latin typeface="Calibri"/>
                        </a:rPr>
                        <a:t>A kísérlet </a:t>
                      </a:r>
                      <a:r>
                        <a:rPr lang="hu-HU" sz="1200" b="1" dirty="0" err="1" smtClean="0">
                          <a:latin typeface="Calibri"/>
                        </a:rPr>
                        <a:t>megnevezé-se</a:t>
                      </a:r>
                      <a:r>
                        <a:rPr lang="hu-HU" sz="1200" dirty="0" smtClean="0">
                          <a:latin typeface="Calibri"/>
                        </a:rPr>
                        <a:t> </a:t>
                      </a:r>
                      <a:endParaRPr lang="hu-HU" sz="1200" dirty="0">
                        <a:latin typeface="Calibri"/>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felhasznált állatok faja, neme, súlya, életkora (ez utóbbi kettő, ha fontos)</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A kísérlet csoportjai</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Az állatok száma</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Altatás módja (mivel, hova, mennyit)</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Beavatkozás</a:t>
                      </a:r>
                      <a:endParaRPr lang="hu-HU" sz="1200" dirty="0">
                        <a:latin typeface="Calibri"/>
                        <a:ea typeface="Calibri"/>
                        <a:cs typeface="Times New Roman"/>
                      </a:endParaRPr>
                    </a:p>
                    <a:p>
                      <a:pPr>
                        <a:lnSpc>
                          <a:spcPct val="115000"/>
                        </a:lnSpc>
                        <a:spcAft>
                          <a:spcPts val="0"/>
                        </a:spcAft>
                      </a:pPr>
                      <a:r>
                        <a:rPr lang="hu-HU" sz="1200" b="1" dirty="0">
                          <a:latin typeface="Calibri"/>
                          <a:ea typeface="Calibri"/>
                          <a:cs typeface="Times New Roman"/>
                        </a:rPr>
                        <a:t>- műtéti (mi a műtéti eljárás, </a:t>
                      </a:r>
                      <a:r>
                        <a:rPr lang="hu-HU" sz="1200" b="1" dirty="0" smtClean="0">
                          <a:latin typeface="Calibri"/>
                          <a:ea typeface="Calibri"/>
                          <a:cs typeface="Times New Roman"/>
                        </a:rPr>
                        <a:t>van- </a:t>
                      </a:r>
                      <a:r>
                        <a:rPr lang="hu-HU" sz="1200" b="1" dirty="0">
                          <a:latin typeface="Calibri"/>
                          <a:ea typeface="Calibri"/>
                          <a:cs typeface="Times New Roman"/>
                        </a:rPr>
                        <a:t>e </a:t>
                      </a:r>
                      <a:r>
                        <a:rPr lang="hu-HU" sz="1200" b="1" dirty="0" smtClean="0">
                          <a:latin typeface="Calibri"/>
                          <a:ea typeface="Calibri"/>
                          <a:cs typeface="Times New Roman"/>
                        </a:rPr>
                        <a:t>fájdalom-csillapítás </a:t>
                      </a:r>
                      <a:r>
                        <a:rPr lang="hu-HU" sz="1200" b="1" dirty="0" err="1">
                          <a:latin typeface="Calibri"/>
                          <a:ea typeface="Calibri"/>
                          <a:cs typeface="Times New Roman"/>
                        </a:rPr>
                        <a:t>posztop</a:t>
                      </a:r>
                      <a:r>
                        <a:rPr lang="hu-HU" sz="1200" b="1" dirty="0">
                          <a:latin typeface="Calibri"/>
                          <a:ea typeface="Calibri"/>
                          <a:cs typeface="Times New Roman"/>
                        </a:rPr>
                        <a:t>.)</a:t>
                      </a:r>
                      <a:endParaRPr lang="hu-HU" sz="1200" dirty="0">
                        <a:latin typeface="Calibri"/>
                        <a:ea typeface="Calibri"/>
                        <a:cs typeface="Times New Roman"/>
                      </a:endParaRPr>
                    </a:p>
                    <a:p>
                      <a:pPr>
                        <a:lnSpc>
                          <a:spcPct val="115000"/>
                        </a:lnSpc>
                        <a:spcAft>
                          <a:spcPts val="0"/>
                        </a:spcAft>
                      </a:pPr>
                      <a:r>
                        <a:rPr lang="hu-HU" sz="1200" b="1" dirty="0">
                          <a:latin typeface="Calibri"/>
                          <a:ea typeface="Calibri"/>
                          <a:cs typeface="Times New Roman"/>
                        </a:rPr>
                        <a:t>- kezelés (mivel, mit, mennyit, hova)</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 Mintavétel (milyen minta, mennyi, milyen </a:t>
                      </a:r>
                      <a:r>
                        <a:rPr lang="hu-HU" sz="1200" b="1" dirty="0" smtClean="0">
                          <a:latin typeface="Calibri"/>
                          <a:ea typeface="Calibri"/>
                          <a:cs typeface="Times New Roman"/>
                        </a:rPr>
                        <a:t>időközön-ként</a:t>
                      </a:r>
                      <a:r>
                        <a:rPr lang="hu-HU" sz="1200" b="1" dirty="0">
                          <a:latin typeface="Calibri"/>
                          <a:ea typeface="Calibri"/>
                          <a:cs typeface="Times New Roman"/>
                        </a:rPr>
                        <a:t>, mit vizsgálunk belőle)</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dirty="0">
                          <a:latin typeface="Calibri"/>
                          <a:ea typeface="Calibri"/>
                          <a:cs typeface="Times New Roman"/>
                        </a:rPr>
                        <a:t>Vizsgálat (</a:t>
                      </a:r>
                      <a:r>
                        <a:rPr lang="hu-HU" sz="1200" b="1" dirty="0" err="1">
                          <a:latin typeface="Calibri"/>
                          <a:ea typeface="Calibri"/>
                          <a:cs typeface="Times New Roman"/>
                        </a:rPr>
                        <a:t>invazív-nem</a:t>
                      </a:r>
                      <a:r>
                        <a:rPr lang="hu-HU" sz="1200" b="1" dirty="0">
                          <a:latin typeface="Calibri"/>
                          <a:ea typeface="Calibri"/>
                          <a:cs typeface="Times New Roman"/>
                        </a:rPr>
                        <a:t> </a:t>
                      </a:r>
                      <a:r>
                        <a:rPr lang="hu-HU" sz="1200" b="1" dirty="0" err="1">
                          <a:latin typeface="Calibri"/>
                          <a:ea typeface="Calibri"/>
                          <a:cs typeface="Times New Roman"/>
                        </a:rPr>
                        <a:t>invazív</a:t>
                      </a:r>
                      <a:r>
                        <a:rPr lang="hu-HU" sz="1200" b="1" dirty="0">
                          <a:latin typeface="Calibri"/>
                          <a:ea typeface="Calibri"/>
                          <a:cs typeface="Times New Roman"/>
                        </a:rPr>
                        <a:t>, milyen eszközzel, mennyi ideig, milyen körülmények között, altatásban</a:t>
                      </a:r>
                      <a:r>
                        <a:rPr lang="hu-HU" sz="1200" b="1" dirty="0" smtClean="0">
                          <a:latin typeface="Calibri"/>
                          <a:ea typeface="Calibri"/>
                          <a:cs typeface="Times New Roman"/>
                        </a:rPr>
                        <a:t>/</a:t>
                      </a:r>
                    </a:p>
                    <a:p>
                      <a:pPr>
                        <a:lnSpc>
                          <a:spcPct val="115000"/>
                        </a:lnSpc>
                        <a:spcAft>
                          <a:spcPts val="0"/>
                        </a:spcAft>
                      </a:pPr>
                      <a:r>
                        <a:rPr lang="hu-HU" sz="1200" b="1" dirty="0" smtClean="0">
                          <a:latin typeface="Calibri"/>
                          <a:ea typeface="Calibri"/>
                          <a:cs typeface="Times New Roman"/>
                        </a:rPr>
                        <a:t>ébren</a:t>
                      </a:r>
                      <a:r>
                        <a:rPr lang="hu-HU" sz="1200" b="1" dirty="0">
                          <a:latin typeface="Calibri"/>
                          <a:ea typeface="Calibri"/>
                          <a:cs typeface="Times New Roman"/>
                        </a:rPr>
                        <a:t>)</a:t>
                      </a: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b="1">
                          <a:latin typeface="Calibri"/>
                          <a:ea typeface="Calibri"/>
                          <a:cs typeface="Times New Roman"/>
                        </a:rPr>
                        <a:t>Eutanázia (mivel, mit, mennyit, hova, mikor)</a:t>
                      </a: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56">
                <a:tc>
                  <a:txBody>
                    <a:bodyPr/>
                    <a:lstStyle/>
                    <a:p>
                      <a:pPr>
                        <a:lnSpc>
                          <a:spcPct val="115000"/>
                        </a:lnSpc>
                        <a:spcAft>
                          <a:spcPts val="0"/>
                        </a:spcAft>
                      </a:pPr>
                      <a:r>
                        <a:rPr lang="hu-HU" sz="1200">
                          <a:latin typeface="Calibri"/>
                          <a:ea typeface="Calibri"/>
                          <a:cs typeface="Times New Roman"/>
                        </a:rPr>
                        <a:t>1. kísérlet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a:latin typeface="Calibri"/>
                          <a:ea typeface="Calibri"/>
                          <a:cs typeface="Times New Roman"/>
                        </a:rPr>
                        <a:t>„A” csoport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56">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a:latin typeface="Calibri"/>
                          <a:ea typeface="Calibri"/>
                          <a:cs typeface="Times New Roman"/>
                        </a:rPr>
                        <a:t>„B” csoport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415056">
                <a:tc>
                  <a:txBody>
                    <a:bodyPr/>
                    <a:lstStyle/>
                    <a:p>
                      <a:pPr>
                        <a:lnSpc>
                          <a:spcPct val="115000"/>
                        </a:lnSpc>
                        <a:spcAft>
                          <a:spcPts val="0"/>
                        </a:spcAft>
                      </a:pPr>
                      <a:r>
                        <a:rPr lang="hu-HU" sz="1200">
                          <a:latin typeface="Calibri"/>
                          <a:ea typeface="Calibri"/>
                          <a:cs typeface="Times New Roman"/>
                        </a:rPr>
                        <a:t>2. kísérlet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a:latin typeface="Calibri"/>
                          <a:ea typeface="Calibri"/>
                          <a:cs typeface="Times New Roman"/>
                        </a:rPr>
                        <a:t>„A” csoport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056">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hu-HU" sz="1200">
                          <a:latin typeface="Calibri"/>
                          <a:ea typeface="Calibri"/>
                          <a:cs typeface="Times New Roman"/>
                        </a:rPr>
                        <a:t>„B” csoport</a:t>
                      </a: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hu-HU" sz="1200" dirty="0">
                        <a:latin typeface="Calibri"/>
                        <a:ea typeface="Calibri"/>
                        <a:cs typeface="Times New Roman"/>
                      </a:endParaRPr>
                    </a:p>
                  </a:txBody>
                  <a:tcPr marL="46305" marR="46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361" name="Text Box 1"/>
          <p:cNvSpPr txBox="1">
            <a:spLocks noChangeArrowheads="1"/>
          </p:cNvSpPr>
          <p:nvPr/>
        </p:nvSpPr>
        <p:spPr bwMode="auto">
          <a:xfrm>
            <a:off x="-542925" y="1328738"/>
            <a:ext cx="428625" cy="41592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5076516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Miért vagyunk most itt?</a:t>
            </a:r>
            <a:endParaRPr lang="hu-HU" dirty="0"/>
          </a:p>
        </p:txBody>
      </p:sp>
      <p:sp>
        <p:nvSpPr>
          <p:cNvPr id="3" name="Tartalom helye 2"/>
          <p:cNvSpPr>
            <a:spLocks noGrp="1"/>
          </p:cNvSpPr>
          <p:nvPr>
            <p:ph idx="1"/>
          </p:nvPr>
        </p:nvSpPr>
        <p:spPr/>
        <p:txBody>
          <a:bodyPr>
            <a:normAutofit fontScale="77500" lnSpcReduction="20000"/>
          </a:bodyPr>
          <a:lstStyle/>
          <a:p>
            <a:r>
              <a:rPr lang="hu-HU" dirty="0"/>
              <a:t>35. § </a:t>
            </a:r>
            <a:r>
              <a:rPr lang="hu-HU" dirty="0" smtClean="0"/>
              <a:t>(</a:t>
            </a:r>
            <a:r>
              <a:rPr lang="hu-HU" dirty="0"/>
              <a:t>2) </a:t>
            </a:r>
            <a:r>
              <a:rPr lang="hu-HU" b="1" dirty="0"/>
              <a:t>A személyzetnek megfelelő képzésben és oktatáson kell részt vennie </a:t>
            </a:r>
            <a:r>
              <a:rPr lang="hu-HU" dirty="0"/>
              <a:t>az alábbi tevékenységek bármelyikének végzését megelőzően: a) állat gondozása; b) állaton végzett kísérlet; c) kísérlet és projekt megtervezése; d) állat leölése</a:t>
            </a:r>
            <a:r>
              <a:rPr lang="hu-HU" dirty="0" smtClean="0"/>
              <a:t>.</a:t>
            </a:r>
          </a:p>
          <a:p>
            <a:r>
              <a:rPr lang="hu-HU" dirty="0" smtClean="0"/>
              <a:t>(3)…….. </a:t>
            </a:r>
            <a:r>
              <a:rPr lang="hu-HU" dirty="0"/>
              <a:t>elméleti és gyakorlati oktatáson kell részt venni, melynek végén sikeres szóbeli és gyakorlati vizsgát kell tenni a MÁB előtt</a:t>
            </a:r>
          </a:p>
          <a:p>
            <a:r>
              <a:rPr lang="hu-HU" b="1" dirty="0" smtClean="0">
                <a:solidFill>
                  <a:schemeClr val="accent5">
                    <a:lumMod val="75000"/>
                  </a:schemeClr>
                </a:solidFill>
              </a:rPr>
              <a:t>(</a:t>
            </a:r>
            <a:r>
              <a:rPr lang="hu-HU" b="1" dirty="0">
                <a:solidFill>
                  <a:schemeClr val="accent5">
                    <a:lumMod val="75000"/>
                  </a:schemeClr>
                </a:solidFill>
              </a:rPr>
              <a:t>8) A (3)–(6) bekezdések szerint megszerzett szakértelem és a hozzájuk kapcsolódó tevékenység végzéséhez való jogosultság fenntartásához az </a:t>
            </a:r>
            <a:r>
              <a:rPr lang="hu-HU" b="1" u="sng" dirty="0">
                <a:solidFill>
                  <a:schemeClr val="accent5">
                    <a:lumMod val="75000"/>
                  </a:schemeClr>
                </a:solidFill>
              </a:rPr>
              <a:t>éves MÁB oktatáson kell részt venni</a:t>
            </a:r>
            <a:r>
              <a:rPr lang="hu-HU" b="1" dirty="0">
                <a:solidFill>
                  <a:schemeClr val="accent5">
                    <a:lumMod val="75000"/>
                  </a:schemeClr>
                </a:solidFill>
              </a:rPr>
              <a:t>.</a:t>
            </a:r>
            <a:r>
              <a:rPr lang="hu-HU" dirty="0"/>
              <a:t> A tevékenység két évet meghaladó megszakítása esetén a jogosultság megszűnik. </a:t>
            </a:r>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2603491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980728"/>
            <a:ext cx="5730228" cy="4248472"/>
          </a:xfrm>
          <a:prstGeom prst="rect">
            <a:avLst/>
          </a:prstGeom>
        </p:spPr>
      </p:pic>
      <p:sp>
        <p:nvSpPr>
          <p:cNvPr id="6" name="Téglalap 5"/>
          <p:cNvSpPr/>
          <p:nvPr/>
        </p:nvSpPr>
        <p:spPr>
          <a:xfrm>
            <a:off x="1781169" y="3516853"/>
            <a:ext cx="3744416" cy="488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791853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6632"/>
            <a:ext cx="6179558" cy="4830790"/>
          </a:xfrm>
          <a:prstGeom prst="rect">
            <a:avLst/>
          </a:prstGeom>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b="58975"/>
          <a:stretch/>
        </p:blipFill>
        <p:spPr>
          <a:xfrm>
            <a:off x="1362862" y="4947422"/>
            <a:ext cx="6737530" cy="1433906"/>
          </a:xfrm>
          <a:prstGeom prst="rect">
            <a:avLst/>
          </a:prstGeom>
        </p:spPr>
      </p:pic>
      <p:sp>
        <p:nvSpPr>
          <p:cNvPr id="6" name="Téglalap 5"/>
          <p:cNvSpPr/>
          <p:nvPr/>
        </p:nvSpPr>
        <p:spPr>
          <a:xfrm>
            <a:off x="1475656" y="116632"/>
            <a:ext cx="617955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471739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b="1" dirty="0" smtClean="0"/>
              <a:t>Az elhelyezés, tartás körülményeinek leírása</a:t>
            </a:r>
            <a:endParaRPr lang="hu-HU" b="1" dirty="0"/>
          </a:p>
        </p:txBody>
      </p:sp>
      <p:sp>
        <p:nvSpPr>
          <p:cNvPr id="3" name="Tartalom helye 2"/>
          <p:cNvSpPr>
            <a:spLocks noGrp="1"/>
          </p:cNvSpPr>
          <p:nvPr>
            <p:ph idx="1"/>
          </p:nvPr>
        </p:nvSpPr>
        <p:spPr/>
        <p:txBody>
          <a:bodyPr>
            <a:normAutofit fontScale="92500"/>
          </a:bodyPr>
          <a:lstStyle/>
          <a:p>
            <a:pPr marL="0" indent="0">
              <a:buNone/>
            </a:pPr>
            <a:r>
              <a:rPr lang="hu-HU" dirty="0" smtClean="0"/>
              <a:t>Konvencionális/SPF/</a:t>
            </a:r>
            <a:r>
              <a:rPr lang="hu-HU" dirty="0" err="1" smtClean="0"/>
              <a:t>Germ</a:t>
            </a:r>
            <a:r>
              <a:rPr lang="hu-HU" dirty="0"/>
              <a:t> </a:t>
            </a:r>
            <a:r>
              <a:rPr lang="hu-HU" dirty="0" smtClean="0"/>
              <a:t>free</a:t>
            </a:r>
          </a:p>
          <a:p>
            <a:pPr marL="0" indent="0">
              <a:buNone/>
            </a:pPr>
            <a:r>
              <a:rPr lang="hu-HU" dirty="0" smtClean="0"/>
              <a:t>Az állatoknak biztosított tér az aktuális rendeletnek megfelelő (</a:t>
            </a:r>
            <a:r>
              <a:rPr lang="hu-HU" dirty="0" smtClean="0">
                <a:solidFill>
                  <a:srgbClr val="FF0000"/>
                </a:solidFill>
              </a:rPr>
              <a:t>2017. 01. 01-től változik!!!</a:t>
            </a:r>
            <a:r>
              <a:rPr lang="hu-HU" dirty="0" smtClean="0"/>
              <a:t>)</a:t>
            </a:r>
          </a:p>
          <a:p>
            <a:pPr marL="0" indent="0">
              <a:buNone/>
            </a:pPr>
            <a:r>
              <a:rPr lang="hu-HU" dirty="0" smtClean="0"/>
              <a:t>Társas vagy egyedi tartás</a:t>
            </a:r>
          </a:p>
          <a:p>
            <a:pPr marL="0" indent="0">
              <a:buNone/>
            </a:pPr>
            <a:r>
              <a:rPr lang="hu-HU" dirty="0" smtClean="0"/>
              <a:t>Környezetgazdagítás módja</a:t>
            </a:r>
          </a:p>
          <a:p>
            <a:pPr marL="0" indent="0">
              <a:buNone/>
            </a:pPr>
            <a:r>
              <a:rPr lang="hu-HU" dirty="0" smtClean="0"/>
              <a:t>Táplálás – ad libitum/korlátozott, teljes értékű/nem teljes értékű (módosított)</a:t>
            </a:r>
          </a:p>
          <a:p>
            <a:pPr marL="0" indent="0">
              <a:buNone/>
            </a:pPr>
            <a:r>
              <a:rPr lang="hu-HU" dirty="0" smtClean="0"/>
              <a:t>Ellátó személyzet szakképzett</a:t>
            </a:r>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2365075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6632"/>
            <a:ext cx="6179558" cy="4830790"/>
          </a:xfrm>
          <a:prstGeom prst="rect">
            <a:avLst/>
          </a:prstGeom>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b="58975"/>
          <a:stretch/>
        </p:blipFill>
        <p:spPr>
          <a:xfrm>
            <a:off x="1362862" y="4947422"/>
            <a:ext cx="6737530" cy="1433906"/>
          </a:xfrm>
          <a:prstGeom prst="rect">
            <a:avLst/>
          </a:prstGeom>
        </p:spPr>
      </p:pic>
      <p:sp>
        <p:nvSpPr>
          <p:cNvPr id="8" name="Téglalap 7"/>
          <p:cNvSpPr/>
          <p:nvPr/>
        </p:nvSpPr>
        <p:spPr>
          <a:xfrm>
            <a:off x="1628056" y="1268760"/>
            <a:ext cx="395205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734167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260648"/>
            <a:ext cx="8229600" cy="1143000"/>
          </a:xfrm>
        </p:spPr>
        <p:txBody>
          <a:bodyPr>
            <a:noAutofit/>
          </a:bodyPr>
          <a:lstStyle/>
          <a:p>
            <a:r>
              <a:rPr lang="en-US" sz="3200" b="1" dirty="0"/>
              <a:t>12. A </a:t>
            </a:r>
            <a:r>
              <a:rPr lang="en-US" sz="3200" b="1" dirty="0" err="1"/>
              <a:t>projekt</a:t>
            </a:r>
            <a:r>
              <a:rPr lang="en-US" sz="3200" b="1" dirty="0"/>
              <a:t> </a:t>
            </a:r>
            <a:r>
              <a:rPr lang="en-US" sz="3200" b="1" dirty="0" err="1"/>
              <a:t>súlyossági</a:t>
            </a:r>
            <a:r>
              <a:rPr lang="en-US" sz="3200" b="1" dirty="0"/>
              <a:t> </a:t>
            </a:r>
            <a:r>
              <a:rPr lang="en-US" sz="3200" b="1" dirty="0" err="1"/>
              <a:t>kategóriába</a:t>
            </a:r>
            <a:r>
              <a:rPr lang="en-US" sz="3200" b="1" dirty="0"/>
              <a:t> </a:t>
            </a:r>
            <a:r>
              <a:rPr lang="en-US" sz="3200" b="1" dirty="0" err="1"/>
              <a:t>történő</a:t>
            </a:r>
            <a:r>
              <a:rPr lang="en-US" sz="3200" b="1" dirty="0"/>
              <a:t> </a:t>
            </a:r>
            <a:r>
              <a:rPr lang="en-US" sz="3200" b="1" dirty="0" err="1"/>
              <a:t>besorolása</a:t>
            </a:r>
            <a:r>
              <a:rPr lang="en-US" sz="3200" b="1" dirty="0"/>
              <a:t>:</a:t>
            </a:r>
            <a:r>
              <a:rPr lang="hu-HU" sz="3200" dirty="0"/>
              <a:t/>
            </a:r>
            <a:br>
              <a:rPr lang="hu-HU" sz="3200" dirty="0"/>
            </a:br>
            <a:endParaRPr lang="hu-HU" sz="3200" dirty="0"/>
          </a:p>
        </p:txBody>
      </p:sp>
      <p:sp>
        <p:nvSpPr>
          <p:cNvPr id="3" name="Tartalom helye 2"/>
          <p:cNvSpPr>
            <a:spLocks noGrp="1"/>
          </p:cNvSpPr>
          <p:nvPr>
            <p:ph idx="1"/>
          </p:nvPr>
        </p:nvSpPr>
        <p:spPr/>
        <p:txBody>
          <a:bodyPr>
            <a:normAutofit lnSpcReduction="10000"/>
          </a:bodyPr>
          <a:lstStyle/>
          <a:p>
            <a:r>
              <a:rPr lang="hu-HU" sz="2400" dirty="0" smtClean="0">
                <a:solidFill>
                  <a:srgbClr val="FF0000"/>
                </a:solidFill>
              </a:rPr>
              <a:t>Érzéstelenítéses-túlaltatásos!</a:t>
            </a:r>
          </a:p>
          <a:p>
            <a:r>
              <a:rPr lang="hu-HU" sz="2400" dirty="0" smtClean="0"/>
              <a:t>Enyhe</a:t>
            </a:r>
          </a:p>
          <a:p>
            <a:r>
              <a:rPr lang="hu-HU" sz="2400" dirty="0" smtClean="0"/>
              <a:t>Mérsékelt</a:t>
            </a:r>
          </a:p>
          <a:p>
            <a:r>
              <a:rPr lang="hu-HU" sz="2400" dirty="0" smtClean="0"/>
              <a:t>Súlyos </a:t>
            </a:r>
          </a:p>
          <a:p>
            <a:pPr marL="0" indent="0">
              <a:buNone/>
            </a:pPr>
            <a:r>
              <a:rPr lang="en-US" sz="2400" dirty="0"/>
              <a:t>A </a:t>
            </a:r>
            <a:r>
              <a:rPr lang="en-US" sz="2400" dirty="0" err="1"/>
              <a:t>súlyossági</a:t>
            </a:r>
            <a:r>
              <a:rPr lang="en-US" sz="2400" dirty="0"/>
              <a:t> </a:t>
            </a:r>
            <a:r>
              <a:rPr lang="en-US" sz="2400" dirty="0" err="1"/>
              <a:t>kategória</a:t>
            </a:r>
            <a:r>
              <a:rPr lang="en-US" sz="2400" dirty="0"/>
              <a:t> </a:t>
            </a:r>
            <a:r>
              <a:rPr lang="en-US" sz="2400" dirty="0" err="1"/>
              <a:t>megállapításánál</a:t>
            </a:r>
            <a:r>
              <a:rPr lang="en-US" sz="2400" dirty="0"/>
              <a:t> </a:t>
            </a:r>
            <a:r>
              <a:rPr lang="en-US" sz="2400" dirty="0" err="1"/>
              <a:t>figyelembe</a:t>
            </a:r>
            <a:r>
              <a:rPr lang="en-US" sz="2400" dirty="0"/>
              <a:t> </a:t>
            </a:r>
            <a:r>
              <a:rPr lang="en-US" sz="2400" dirty="0" err="1"/>
              <a:t>kell</a:t>
            </a:r>
            <a:r>
              <a:rPr lang="en-US" sz="2400" dirty="0"/>
              <a:t> </a:t>
            </a:r>
            <a:r>
              <a:rPr lang="en-US" sz="2400" dirty="0" err="1"/>
              <a:t>venni</a:t>
            </a:r>
            <a:r>
              <a:rPr lang="en-US" sz="2400" dirty="0"/>
              <a:t> a </a:t>
            </a:r>
            <a:r>
              <a:rPr lang="en-US" sz="2400" dirty="0" err="1"/>
              <a:t>meghatározott</a:t>
            </a:r>
            <a:r>
              <a:rPr lang="en-US" sz="2400" dirty="0"/>
              <a:t> </a:t>
            </a:r>
            <a:r>
              <a:rPr lang="en-US" sz="2400" dirty="0" err="1"/>
              <a:t>eljárás</a:t>
            </a:r>
            <a:r>
              <a:rPr lang="en-US" sz="2400" dirty="0"/>
              <a:t> </a:t>
            </a:r>
            <a:r>
              <a:rPr lang="en-US" sz="2400" dirty="0" err="1"/>
              <a:t>során</a:t>
            </a:r>
            <a:r>
              <a:rPr lang="en-US" sz="2400" dirty="0"/>
              <a:t> </a:t>
            </a:r>
            <a:r>
              <a:rPr lang="en-US" sz="2400" b="1" dirty="0" err="1"/>
              <a:t>az</a:t>
            </a:r>
            <a:r>
              <a:rPr lang="en-US" sz="2400" b="1" dirty="0"/>
              <a:t> </a:t>
            </a:r>
            <a:r>
              <a:rPr lang="en-US" sz="2400" b="1" dirty="0" err="1"/>
              <a:t>állatot</a:t>
            </a:r>
            <a:r>
              <a:rPr lang="en-US" sz="2400" b="1" dirty="0"/>
              <a:t> </a:t>
            </a:r>
            <a:r>
              <a:rPr lang="en-US" sz="2400" b="1" dirty="0" err="1"/>
              <a:t>érő</a:t>
            </a:r>
            <a:r>
              <a:rPr lang="en-US" sz="2400" b="1" dirty="0"/>
              <a:t> </a:t>
            </a:r>
            <a:r>
              <a:rPr lang="en-US" sz="2400" b="1" dirty="0" err="1"/>
              <a:t>minden</a:t>
            </a:r>
            <a:r>
              <a:rPr lang="en-US" sz="2400" b="1" dirty="0"/>
              <a:t> </a:t>
            </a:r>
            <a:r>
              <a:rPr lang="en-US" sz="2400" b="1" dirty="0" err="1"/>
              <a:t>beavatkozást</a:t>
            </a:r>
            <a:r>
              <a:rPr lang="en-US" sz="2400" b="1" dirty="0"/>
              <a:t> </a:t>
            </a:r>
            <a:r>
              <a:rPr lang="en-US" sz="2400" dirty="0" err="1"/>
              <a:t>vagy</a:t>
            </a:r>
            <a:r>
              <a:rPr lang="en-US" sz="2400" dirty="0"/>
              <a:t> </a:t>
            </a:r>
            <a:r>
              <a:rPr lang="en-US" sz="2400" dirty="0" err="1"/>
              <a:t>kezelést</a:t>
            </a:r>
            <a:r>
              <a:rPr lang="en-US" sz="2400" dirty="0"/>
              <a:t>. </a:t>
            </a:r>
            <a:endParaRPr lang="hu-HU" sz="2400" dirty="0" smtClean="0"/>
          </a:p>
          <a:p>
            <a:pPr marL="0" indent="0">
              <a:buNone/>
            </a:pPr>
            <a:r>
              <a:rPr lang="en-US" sz="2400" dirty="0" err="1"/>
              <a:t>Egy</a:t>
            </a:r>
            <a:r>
              <a:rPr lang="en-US" sz="2400" dirty="0"/>
              <a:t> </a:t>
            </a:r>
            <a:r>
              <a:rPr lang="en-US" sz="2400" dirty="0" err="1"/>
              <a:t>eljárásnak</a:t>
            </a:r>
            <a:r>
              <a:rPr lang="en-US" sz="2400" dirty="0"/>
              <a:t> </a:t>
            </a:r>
            <a:r>
              <a:rPr lang="en-US" sz="2400" dirty="0" err="1"/>
              <a:t>valamely</a:t>
            </a:r>
            <a:r>
              <a:rPr lang="en-US" sz="2400" dirty="0"/>
              <a:t> </a:t>
            </a:r>
            <a:r>
              <a:rPr lang="en-US" sz="2400" dirty="0" err="1"/>
              <a:t>kategóriába</a:t>
            </a:r>
            <a:r>
              <a:rPr lang="en-US" sz="2400" dirty="0"/>
              <a:t> </a:t>
            </a:r>
            <a:r>
              <a:rPr lang="en-US" sz="2400" dirty="0" err="1"/>
              <a:t>való</a:t>
            </a:r>
            <a:r>
              <a:rPr lang="en-US" sz="2400" dirty="0"/>
              <a:t> </a:t>
            </a:r>
            <a:r>
              <a:rPr lang="en-US" sz="2400" dirty="0" err="1"/>
              <a:t>besorolásakor</a:t>
            </a:r>
            <a:r>
              <a:rPr lang="en-US" sz="2400" dirty="0"/>
              <a:t> </a:t>
            </a:r>
            <a:r>
              <a:rPr lang="en-US" sz="2400" dirty="0" err="1"/>
              <a:t>az</a:t>
            </a:r>
            <a:r>
              <a:rPr lang="en-US" sz="2400" dirty="0"/>
              <a:t> </a:t>
            </a:r>
            <a:r>
              <a:rPr lang="en-US" sz="2400" dirty="0" err="1"/>
              <a:t>eljárás</a:t>
            </a:r>
            <a:r>
              <a:rPr lang="en-US" sz="2400" dirty="0"/>
              <a:t> </a:t>
            </a:r>
            <a:r>
              <a:rPr lang="en-US" sz="2400" dirty="0" err="1"/>
              <a:t>típusát</a:t>
            </a:r>
            <a:r>
              <a:rPr lang="en-US" sz="2400" dirty="0"/>
              <a:t> </a:t>
            </a:r>
            <a:r>
              <a:rPr lang="en-US" sz="2400" dirty="0" err="1"/>
              <a:t>és</a:t>
            </a:r>
            <a:r>
              <a:rPr lang="en-US" sz="2400" dirty="0"/>
              <a:t> </a:t>
            </a:r>
            <a:r>
              <a:rPr lang="en-US" sz="2400" dirty="0" err="1"/>
              <a:t>számos</a:t>
            </a:r>
            <a:r>
              <a:rPr lang="en-US" sz="2400" dirty="0"/>
              <a:t> </a:t>
            </a:r>
            <a:r>
              <a:rPr lang="en-US" sz="2400" dirty="0" err="1"/>
              <a:t>egyéb</a:t>
            </a:r>
            <a:r>
              <a:rPr lang="en-US" sz="2400" dirty="0"/>
              <a:t> </a:t>
            </a:r>
            <a:r>
              <a:rPr lang="en-US" sz="2400" dirty="0" err="1"/>
              <a:t>tényezőt</a:t>
            </a:r>
            <a:r>
              <a:rPr lang="en-US" sz="2400" dirty="0"/>
              <a:t> </a:t>
            </a:r>
            <a:r>
              <a:rPr lang="en-US" sz="2400" dirty="0" err="1"/>
              <a:t>kell</a:t>
            </a:r>
            <a:r>
              <a:rPr lang="en-US" sz="2400" dirty="0"/>
              <a:t> </a:t>
            </a:r>
            <a:r>
              <a:rPr lang="en-US" sz="2400" dirty="0" err="1"/>
              <a:t>figyelembe</a:t>
            </a:r>
            <a:r>
              <a:rPr lang="en-US" sz="2400" dirty="0"/>
              <a:t> </a:t>
            </a:r>
            <a:r>
              <a:rPr lang="en-US" sz="2400" dirty="0" err="1"/>
              <a:t>venni</a:t>
            </a:r>
            <a:r>
              <a:rPr lang="en-US" sz="2400" dirty="0"/>
              <a:t>. </a:t>
            </a:r>
            <a:endParaRPr lang="hu-HU" sz="2400" dirty="0" smtClean="0"/>
          </a:p>
          <a:p>
            <a:pPr marL="0" indent="0">
              <a:buNone/>
            </a:pPr>
            <a:endParaRPr lang="hu-HU" sz="2400" dirty="0"/>
          </a:p>
          <a:p>
            <a:pPr marL="0" indent="0">
              <a:buNone/>
            </a:pPr>
            <a:r>
              <a:rPr lang="hu-HU" sz="2400" b="1" dirty="0" smtClean="0"/>
              <a:t>Példák a súlyossági kategóriákra: 2010/63/EU </a:t>
            </a:r>
            <a:r>
              <a:rPr lang="hu-HU" sz="2400" b="1" dirty="0" smtClean="0"/>
              <a:t>8. melléklet</a:t>
            </a:r>
            <a:endParaRPr lang="hu-HU" sz="2400" b="1" dirty="0"/>
          </a:p>
          <a:p>
            <a:pPr marL="0" indent="0">
              <a:buNone/>
            </a:pPr>
            <a:endParaRPr lang="hu-HU" sz="2400" dirty="0" smtClean="0"/>
          </a:p>
          <a:p>
            <a:pPr marL="0" indent="0">
              <a:buNone/>
            </a:pPr>
            <a:endParaRPr lang="hu-HU" sz="2400"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5121931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Érzéstelenítéses-túlaltatásos</a:t>
            </a:r>
            <a:endParaRPr lang="hu-HU" dirty="0"/>
          </a:p>
        </p:txBody>
      </p:sp>
      <p:grpSp>
        <p:nvGrpSpPr>
          <p:cNvPr id="42" name="Csoportba foglalás 41"/>
          <p:cNvGrpSpPr/>
          <p:nvPr/>
        </p:nvGrpSpPr>
        <p:grpSpPr>
          <a:xfrm>
            <a:off x="1331640" y="1772816"/>
            <a:ext cx="6552728" cy="4032448"/>
            <a:chOff x="1331640" y="1772816"/>
            <a:chExt cx="6552728" cy="4032448"/>
          </a:xfrm>
        </p:grpSpPr>
        <p:sp>
          <p:nvSpPr>
            <p:cNvPr id="10" name="Felfelé nyíl 9"/>
            <p:cNvSpPr/>
            <p:nvPr/>
          </p:nvSpPr>
          <p:spPr>
            <a:xfrm>
              <a:off x="7289314" y="4198671"/>
              <a:ext cx="45719" cy="6480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41" name="Csoportba foglalás 40"/>
            <p:cNvGrpSpPr/>
            <p:nvPr/>
          </p:nvGrpSpPr>
          <p:grpSpPr>
            <a:xfrm>
              <a:off x="1331640" y="1772816"/>
              <a:ext cx="6552728" cy="4032448"/>
              <a:chOff x="611560" y="1772816"/>
              <a:chExt cx="6552728" cy="4032448"/>
            </a:xfrm>
          </p:grpSpPr>
          <p:cxnSp>
            <p:nvCxnSpPr>
              <p:cNvPr id="5" name="Egyenes összekötő 4"/>
              <p:cNvCxnSpPr/>
              <p:nvPr/>
            </p:nvCxnSpPr>
            <p:spPr>
              <a:xfrm>
                <a:off x="611560" y="3284984"/>
                <a:ext cx="597666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églalap 5"/>
              <p:cNvSpPr/>
              <p:nvPr/>
            </p:nvSpPr>
            <p:spPr>
              <a:xfrm>
                <a:off x="2771800" y="2564904"/>
                <a:ext cx="3816424" cy="64807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Beavatkozás (ok) </a:t>
                </a:r>
                <a:r>
                  <a:rPr lang="hu-HU" dirty="0" err="1" smtClean="0"/>
                  <a:t>pl</a:t>
                </a:r>
                <a:r>
                  <a:rPr lang="hu-HU" dirty="0" smtClean="0"/>
                  <a:t> műtét, mintavételek</a:t>
                </a:r>
                <a:endParaRPr lang="hu-HU" dirty="0"/>
              </a:p>
            </p:txBody>
          </p:sp>
          <p:sp>
            <p:nvSpPr>
              <p:cNvPr id="7" name="Téglalap 6"/>
              <p:cNvSpPr/>
              <p:nvPr/>
            </p:nvSpPr>
            <p:spPr>
              <a:xfrm>
                <a:off x="2771800" y="3429000"/>
                <a:ext cx="3816424"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ym typeface="Wingdings"/>
                  </a:rPr>
                  <a:t> </a:t>
                </a:r>
                <a:r>
                  <a:rPr lang="hu-HU" dirty="0" smtClean="0"/>
                  <a:t>Az állat alszik </a:t>
                </a:r>
                <a:r>
                  <a:rPr lang="hu-HU" dirty="0" smtClean="0">
                    <a:sym typeface="Wingdings"/>
                  </a:rPr>
                  <a:t></a:t>
                </a:r>
                <a:endParaRPr lang="hu-HU" dirty="0"/>
              </a:p>
            </p:txBody>
          </p:sp>
          <p:sp>
            <p:nvSpPr>
              <p:cNvPr id="9" name="Téglalap 8"/>
              <p:cNvSpPr/>
              <p:nvPr/>
            </p:nvSpPr>
            <p:spPr>
              <a:xfrm>
                <a:off x="2195736" y="5013176"/>
                <a:ext cx="12241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Az állat elaltatása</a:t>
                </a:r>
                <a:endParaRPr lang="hu-HU" dirty="0"/>
              </a:p>
            </p:txBody>
          </p:sp>
          <p:sp>
            <p:nvSpPr>
              <p:cNvPr id="11" name="Téglalap 10"/>
              <p:cNvSpPr/>
              <p:nvPr/>
            </p:nvSpPr>
            <p:spPr>
              <a:xfrm>
                <a:off x="5940152" y="5013176"/>
                <a:ext cx="122413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Eutanázia</a:t>
                </a:r>
                <a:endParaRPr lang="hu-HU" dirty="0"/>
              </a:p>
            </p:txBody>
          </p:sp>
          <p:sp>
            <p:nvSpPr>
              <p:cNvPr id="13" name="Téglalap 12"/>
              <p:cNvSpPr/>
              <p:nvPr/>
            </p:nvSpPr>
            <p:spPr>
              <a:xfrm>
                <a:off x="611560" y="1772816"/>
                <a:ext cx="2160240" cy="144016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Az állattal az elaltatás időpontjáig semmilyen beavatkozás nem történik.</a:t>
                </a:r>
                <a:endParaRPr lang="hu-HU" dirty="0">
                  <a:solidFill>
                    <a:schemeClr val="tx1"/>
                  </a:solidFill>
                </a:endParaRPr>
              </a:p>
            </p:txBody>
          </p:sp>
          <p:sp>
            <p:nvSpPr>
              <p:cNvPr id="8" name="Felfelé nyíl 7"/>
              <p:cNvSpPr/>
              <p:nvPr/>
            </p:nvSpPr>
            <p:spPr>
              <a:xfrm>
                <a:off x="2771800" y="4221088"/>
                <a:ext cx="45719" cy="64807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7" name="Csoportba foglalás 26"/>
              <p:cNvGrpSpPr/>
              <p:nvPr/>
            </p:nvGrpSpPr>
            <p:grpSpPr>
              <a:xfrm>
                <a:off x="1043608" y="2951018"/>
                <a:ext cx="1080120" cy="1342078"/>
                <a:chOff x="1043608" y="2951018"/>
                <a:chExt cx="1080120" cy="1342078"/>
              </a:xfrm>
            </p:grpSpPr>
            <p:sp>
              <p:nvSpPr>
                <p:cNvPr id="20" name="Ellipszis 19"/>
                <p:cNvSpPr/>
                <p:nvPr/>
              </p:nvSpPr>
              <p:spPr>
                <a:xfrm>
                  <a:off x="1088613" y="3429000"/>
                  <a:ext cx="936104" cy="792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26" name="Csoportba foglalás 25"/>
                <p:cNvGrpSpPr/>
                <p:nvPr/>
              </p:nvGrpSpPr>
              <p:grpSpPr>
                <a:xfrm>
                  <a:off x="1043608" y="2951018"/>
                  <a:ext cx="1080120" cy="1342078"/>
                  <a:chOff x="1043608" y="2951018"/>
                  <a:chExt cx="1080120" cy="1342078"/>
                </a:xfrm>
              </p:grpSpPr>
              <p:sp>
                <p:nvSpPr>
                  <p:cNvPr id="14" name="Ellipszis 13"/>
                  <p:cNvSpPr/>
                  <p:nvPr/>
                </p:nvSpPr>
                <p:spPr>
                  <a:xfrm>
                    <a:off x="1187624" y="3645024"/>
                    <a:ext cx="79208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5" name="Ellipszis 14"/>
                  <p:cNvSpPr/>
                  <p:nvPr/>
                </p:nvSpPr>
                <p:spPr>
                  <a:xfrm>
                    <a:off x="1043608" y="3465004"/>
                    <a:ext cx="432048" cy="4680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Ellipszis 15"/>
                  <p:cNvSpPr/>
                  <p:nvPr/>
                </p:nvSpPr>
                <p:spPr>
                  <a:xfrm>
                    <a:off x="1691680" y="3465004"/>
                    <a:ext cx="432048" cy="4680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7" name="Ellipszis 16"/>
                  <p:cNvSpPr/>
                  <p:nvPr/>
                </p:nvSpPr>
                <p:spPr>
                  <a:xfrm>
                    <a:off x="1439652" y="3789040"/>
                    <a:ext cx="108012"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Ellipszis 17"/>
                  <p:cNvSpPr/>
                  <p:nvPr/>
                </p:nvSpPr>
                <p:spPr>
                  <a:xfrm>
                    <a:off x="1619672" y="3789040"/>
                    <a:ext cx="108012" cy="1440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1" name="Ellipszis 20"/>
                  <p:cNvSpPr/>
                  <p:nvPr/>
                </p:nvSpPr>
                <p:spPr>
                  <a:xfrm>
                    <a:off x="1547664" y="4031353"/>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5" name="Szabadkézi sokszög 24"/>
                  <p:cNvSpPr/>
                  <p:nvPr/>
                </p:nvSpPr>
                <p:spPr>
                  <a:xfrm>
                    <a:off x="1371600" y="2951018"/>
                    <a:ext cx="207818" cy="484909"/>
                  </a:xfrm>
                  <a:custGeom>
                    <a:avLst/>
                    <a:gdLst>
                      <a:gd name="connsiteX0" fmla="*/ 207818 w 207818"/>
                      <a:gd name="connsiteY0" fmla="*/ 484909 h 484909"/>
                      <a:gd name="connsiteX1" fmla="*/ 138545 w 207818"/>
                      <a:gd name="connsiteY1" fmla="*/ 471055 h 484909"/>
                      <a:gd name="connsiteX2" fmla="*/ 27709 w 207818"/>
                      <a:gd name="connsiteY2" fmla="*/ 387927 h 484909"/>
                      <a:gd name="connsiteX3" fmla="*/ 0 w 207818"/>
                      <a:gd name="connsiteY3" fmla="*/ 346364 h 484909"/>
                      <a:gd name="connsiteX4" fmla="*/ 55418 w 207818"/>
                      <a:gd name="connsiteY4" fmla="*/ 290946 h 484909"/>
                      <a:gd name="connsiteX5" fmla="*/ 83127 w 207818"/>
                      <a:gd name="connsiteY5" fmla="*/ 249382 h 484909"/>
                      <a:gd name="connsiteX6" fmla="*/ 124691 w 207818"/>
                      <a:gd name="connsiteY6" fmla="*/ 207818 h 484909"/>
                      <a:gd name="connsiteX7" fmla="*/ 96982 w 207818"/>
                      <a:gd name="connsiteY7" fmla="*/ 83127 h 484909"/>
                      <a:gd name="connsiteX8" fmla="*/ 69273 w 207818"/>
                      <a:gd name="connsiteY8" fmla="*/ 41564 h 484909"/>
                      <a:gd name="connsiteX9" fmla="*/ 27709 w 207818"/>
                      <a:gd name="connsiteY9" fmla="*/ 27709 h 484909"/>
                      <a:gd name="connsiteX10" fmla="*/ 0 w 207818"/>
                      <a:gd name="connsiteY10" fmla="*/ 0 h 48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18" h="484909">
                        <a:moveTo>
                          <a:pt x="207818" y="484909"/>
                        </a:moveTo>
                        <a:cubicBezTo>
                          <a:pt x="184727" y="480291"/>
                          <a:pt x="159983" y="480799"/>
                          <a:pt x="138545" y="471055"/>
                        </a:cubicBezTo>
                        <a:cubicBezTo>
                          <a:pt x="110680" y="458389"/>
                          <a:pt x="53027" y="419574"/>
                          <a:pt x="27709" y="387927"/>
                        </a:cubicBezTo>
                        <a:cubicBezTo>
                          <a:pt x="17307" y="374925"/>
                          <a:pt x="9236" y="360218"/>
                          <a:pt x="0" y="346364"/>
                        </a:cubicBezTo>
                        <a:cubicBezTo>
                          <a:pt x="30230" y="255677"/>
                          <a:pt x="-11756" y="344685"/>
                          <a:pt x="55418" y="290946"/>
                        </a:cubicBezTo>
                        <a:cubicBezTo>
                          <a:pt x="68420" y="280544"/>
                          <a:pt x="72467" y="262174"/>
                          <a:pt x="83127" y="249382"/>
                        </a:cubicBezTo>
                        <a:cubicBezTo>
                          <a:pt x="95670" y="234330"/>
                          <a:pt x="110836" y="221673"/>
                          <a:pt x="124691" y="207818"/>
                        </a:cubicBezTo>
                        <a:cubicBezTo>
                          <a:pt x="119371" y="175898"/>
                          <a:pt x="114034" y="117231"/>
                          <a:pt x="96982" y="83127"/>
                        </a:cubicBezTo>
                        <a:cubicBezTo>
                          <a:pt x="89536" y="68234"/>
                          <a:pt x="82275" y="51966"/>
                          <a:pt x="69273" y="41564"/>
                        </a:cubicBezTo>
                        <a:cubicBezTo>
                          <a:pt x="57869" y="32441"/>
                          <a:pt x="40232" y="35223"/>
                          <a:pt x="27709" y="27709"/>
                        </a:cubicBezTo>
                        <a:cubicBezTo>
                          <a:pt x="16508" y="20989"/>
                          <a:pt x="9236" y="9236"/>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grpSp>
            <p:nvGrpSpPr>
              <p:cNvPr id="40" name="Csoportba foglalás 39"/>
              <p:cNvGrpSpPr/>
              <p:nvPr/>
            </p:nvGrpSpPr>
            <p:grpSpPr>
              <a:xfrm>
                <a:off x="4139952" y="4121460"/>
                <a:ext cx="1080120" cy="1342078"/>
                <a:chOff x="4139952" y="4121460"/>
                <a:chExt cx="1080120" cy="1342078"/>
              </a:xfrm>
            </p:grpSpPr>
            <p:grpSp>
              <p:nvGrpSpPr>
                <p:cNvPr id="28" name="Csoportba foglalás 27"/>
                <p:cNvGrpSpPr/>
                <p:nvPr/>
              </p:nvGrpSpPr>
              <p:grpSpPr>
                <a:xfrm>
                  <a:off x="4139952" y="4121460"/>
                  <a:ext cx="1080120" cy="1342078"/>
                  <a:chOff x="1043608" y="2951018"/>
                  <a:chExt cx="1080120" cy="1342078"/>
                </a:xfrm>
              </p:grpSpPr>
              <p:sp>
                <p:nvSpPr>
                  <p:cNvPr id="29" name="Ellipszis 28"/>
                  <p:cNvSpPr/>
                  <p:nvPr/>
                </p:nvSpPr>
                <p:spPr>
                  <a:xfrm>
                    <a:off x="1088613" y="3429000"/>
                    <a:ext cx="936104" cy="79208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nvGrpSpPr>
                  <p:cNvPr id="30" name="Csoportba foglalás 29"/>
                  <p:cNvGrpSpPr/>
                  <p:nvPr/>
                </p:nvGrpSpPr>
                <p:grpSpPr>
                  <a:xfrm>
                    <a:off x="1043608" y="2951018"/>
                    <a:ext cx="1080120" cy="1342078"/>
                    <a:chOff x="1043608" y="2951018"/>
                    <a:chExt cx="1080120" cy="1342078"/>
                  </a:xfrm>
                </p:grpSpPr>
                <p:sp>
                  <p:nvSpPr>
                    <p:cNvPr id="31" name="Ellipszis 30"/>
                    <p:cNvSpPr/>
                    <p:nvPr/>
                  </p:nvSpPr>
                  <p:spPr>
                    <a:xfrm>
                      <a:off x="1187624" y="3645024"/>
                      <a:ext cx="792088" cy="64807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Ellipszis 31"/>
                    <p:cNvSpPr/>
                    <p:nvPr/>
                  </p:nvSpPr>
                  <p:spPr>
                    <a:xfrm>
                      <a:off x="1043608" y="3465004"/>
                      <a:ext cx="432048" cy="4680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Ellipszis 32"/>
                    <p:cNvSpPr/>
                    <p:nvPr/>
                  </p:nvSpPr>
                  <p:spPr>
                    <a:xfrm>
                      <a:off x="1691680" y="3465004"/>
                      <a:ext cx="432048" cy="46805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Ellipszis 35"/>
                    <p:cNvSpPr/>
                    <p:nvPr/>
                  </p:nvSpPr>
                  <p:spPr>
                    <a:xfrm>
                      <a:off x="1547664" y="4031353"/>
                      <a:ext cx="72008"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7" name="Szabadkézi sokszög 36"/>
                    <p:cNvSpPr/>
                    <p:nvPr/>
                  </p:nvSpPr>
                  <p:spPr>
                    <a:xfrm>
                      <a:off x="1371600" y="2951018"/>
                      <a:ext cx="207818" cy="484909"/>
                    </a:xfrm>
                    <a:custGeom>
                      <a:avLst/>
                      <a:gdLst>
                        <a:gd name="connsiteX0" fmla="*/ 207818 w 207818"/>
                        <a:gd name="connsiteY0" fmla="*/ 484909 h 484909"/>
                        <a:gd name="connsiteX1" fmla="*/ 138545 w 207818"/>
                        <a:gd name="connsiteY1" fmla="*/ 471055 h 484909"/>
                        <a:gd name="connsiteX2" fmla="*/ 27709 w 207818"/>
                        <a:gd name="connsiteY2" fmla="*/ 387927 h 484909"/>
                        <a:gd name="connsiteX3" fmla="*/ 0 w 207818"/>
                        <a:gd name="connsiteY3" fmla="*/ 346364 h 484909"/>
                        <a:gd name="connsiteX4" fmla="*/ 55418 w 207818"/>
                        <a:gd name="connsiteY4" fmla="*/ 290946 h 484909"/>
                        <a:gd name="connsiteX5" fmla="*/ 83127 w 207818"/>
                        <a:gd name="connsiteY5" fmla="*/ 249382 h 484909"/>
                        <a:gd name="connsiteX6" fmla="*/ 124691 w 207818"/>
                        <a:gd name="connsiteY6" fmla="*/ 207818 h 484909"/>
                        <a:gd name="connsiteX7" fmla="*/ 96982 w 207818"/>
                        <a:gd name="connsiteY7" fmla="*/ 83127 h 484909"/>
                        <a:gd name="connsiteX8" fmla="*/ 69273 w 207818"/>
                        <a:gd name="connsiteY8" fmla="*/ 41564 h 484909"/>
                        <a:gd name="connsiteX9" fmla="*/ 27709 w 207818"/>
                        <a:gd name="connsiteY9" fmla="*/ 27709 h 484909"/>
                        <a:gd name="connsiteX10" fmla="*/ 0 w 207818"/>
                        <a:gd name="connsiteY10" fmla="*/ 0 h 48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7818" h="484909">
                          <a:moveTo>
                            <a:pt x="207818" y="484909"/>
                          </a:moveTo>
                          <a:cubicBezTo>
                            <a:pt x="184727" y="480291"/>
                            <a:pt x="159983" y="480799"/>
                            <a:pt x="138545" y="471055"/>
                          </a:cubicBezTo>
                          <a:cubicBezTo>
                            <a:pt x="110680" y="458389"/>
                            <a:pt x="53027" y="419574"/>
                            <a:pt x="27709" y="387927"/>
                          </a:cubicBezTo>
                          <a:cubicBezTo>
                            <a:pt x="17307" y="374925"/>
                            <a:pt x="9236" y="360218"/>
                            <a:pt x="0" y="346364"/>
                          </a:cubicBezTo>
                          <a:cubicBezTo>
                            <a:pt x="30230" y="255677"/>
                            <a:pt x="-11756" y="344685"/>
                            <a:pt x="55418" y="290946"/>
                          </a:cubicBezTo>
                          <a:cubicBezTo>
                            <a:pt x="68420" y="280544"/>
                            <a:pt x="72467" y="262174"/>
                            <a:pt x="83127" y="249382"/>
                          </a:cubicBezTo>
                          <a:cubicBezTo>
                            <a:pt x="95670" y="234330"/>
                            <a:pt x="110836" y="221673"/>
                            <a:pt x="124691" y="207818"/>
                          </a:cubicBezTo>
                          <a:cubicBezTo>
                            <a:pt x="119371" y="175898"/>
                            <a:pt x="114034" y="117231"/>
                            <a:pt x="96982" y="83127"/>
                          </a:cubicBezTo>
                          <a:cubicBezTo>
                            <a:pt x="89536" y="68234"/>
                            <a:pt x="82275" y="51966"/>
                            <a:pt x="69273" y="41564"/>
                          </a:cubicBezTo>
                          <a:cubicBezTo>
                            <a:pt x="57869" y="32441"/>
                            <a:pt x="40232" y="35223"/>
                            <a:pt x="27709" y="27709"/>
                          </a:cubicBezTo>
                          <a:cubicBezTo>
                            <a:pt x="16508" y="20989"/>
                            <a:pt x="9236" y="9236"/>
                            <a:pt x="0"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grpSp>
            </p:grpSp>
            <p:sp>
              <p:nvSpPr>
                <p:cNvPr id="38" name="Hold 37"/>
                <p:cNvSpPr/>
                <p:nvPr/>
              </p:nvSpPr>
              <p:spPr>
                <a:xfrm rot="5400000">
                  <a:off x="4481990" y="4930071"/>
                  <a:ext cx="101107" cy="209118"/>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Hold 38"/>
                <p:cNvSpPr/>
                <p:nvPr/>
              </p:nvSpPr>
              <p:spPr>
                <a:xfrm rot="5400000">
                  <a:off x="4776927" y="4930071"/>
                  <a:ext cx="101107" cy="209118"/>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grpSp>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41084640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pPr algn="just"/>
            <a:r>
              <a:rPr lang="hu-HU" b="1" dirty="0" smtClean="0">
                <a:solidFill>
                  <a:srgbClr val="FF0000"/>
                </a:solidFill>
              </a:rPr>
              <a:t>ENYHE</a:t>
            </a:r>
          </a:p>
          <a:p>
            <a:pPr marL="0" indent="0" algn="just">
              <a:buNone/>
            </a:pPr>
            <a:r>
              <a:rPr lang="hu-HU" dirty="0">
                <a:solidFill>
                  <a:schemeClr val="accent5">
                    <a:lumMod val="50000"/>
                  </a:schemeClr>
                </a:solidFill>
              </a:rPr>
              <a:t>olyan kísérlet, amely során az állatot valószínűsíthetően </a:t>
            </a:r>
            <a:r>
              <a:rPr lang="hu-HU" b="1" dirty="0">
                <a:solidFill>
                  <a:schemeClr val="accent5">
                    <a:lumMod val="50000"/>
                  </a:schemeClr>
                </a:solidFill>
              </a:rPr>
              <a:t>rövid ideig tartó enyhe fájdalom, szenvedés vagy kín </a:t>
            </a:r>
            <a:r>
              <a:rPr lang="hu-HU" dirty="0">
                <a:solidFill>
                  <a:schemeClr val="accent5">
                    <a:lumMod val="50000"/>
                  </a:schemeClr>
                </a:solidFill>
              </a:rPr>
              <a:t>éri, valamint az olyan kísérlet, amelyek során az állat </a:t>
            </a:r>
            <a:r>
              <a:rPr lang="hu-HU" b="1" dirty="0">
                <a:solidFill>
                  <a:schemeClr val="accent5">
                    <a:lumMod val="50000"/>
                  </a:schemeClr>
                </a:solidFill>
              </a:rPr>
              <a:t>jóléte vagy általános állapota nem romlik számottevően</a:t>
            </a:r>
            <a:r>
              <a:rPr lang="hu-HU" dirty="0">
                <a:solidFill>
                  <a:schemeClr val="accent5">
                    <a:lumMod val="50000"/>
                  </a:schemeClr>
                </a:solidFill>
              </a:rPr>
              <a:t>;</a:t>
            </a:r>
            <a:endParaRPr lang="hu-HU" b="1" dirty="0" smtClean="0">
              <a:solidFill>
                <a:schemeClr val="accent5">
                  <a:lumMod val="50000"/>
                </a:schemeClr>
              </a:solidFill>
            </a:endParaRPr>
          </a:p>
          <a:p>
            <a:pPr algn="just">
              <a:buFontTx/>
              <a:buChar char="-"/>
            </a:pPr>
            <a:r>
              <a:rPr lang="en-US" dirty="0" err="1" smtClean="0"/>
              <a:t>Farmakokinetikai</a:t>
            </a:r>
            <a:r>
              <a:rPr lang="en-US" dirty="0" smtClean="0"/>
              <a:t> </a:t>
            </a:r>
            <a:r>
              <a:rPr lang="en-US" dirty="0" err="1"/>
              <a:t>vizsgálat</a:t>
            </a:r>
            <a:r>
              <a:rPr lang="en-US" dirty="0"/>
              <a:t>, </a:t>
            </a:r>
            <a:r>
              <a:rPr lang="en-US" dirty="0" err="1"/>
              <a:t>amennyiben</a:t>
            </a:r>
            <a:r>
              <a:rPr lang="en-US" dirty="0"/>
              <a:t> </a:t>
            </a:r>
            <a:r>
              <a:rPr lang="en-US" dirty="0" err="1"/>
              <a:t>egyetlen</a:t>
            </a:r>
            <a:r>
              <a:rPr lang="en-US" dirty="0"/>
              <a:t> </a:t>
            </a:r>
            <a:r>
              <a:rPr lang="en-US" dirty="0" err="1"/>
              <a:t>adagot</a:t>
            </a:r>
            <a:r>
              <a:rPr lang="en-US" dirty="0"/>
              <a:t> </a:t>
            </a:r>
            <a:r>
              <a:rPr lang="en-US" dirty="0" err="1"/>
              <a:t>adnak</a:t>
            </a:r>
            <a:r>
              <a:rPr lang="en-US" dirty="0"/>
              <a:t> be, </a:t>
            </a:r>
            <a:r>
              <a:rPr lang="en-US" dirty="0" err="1"/>
              <a:t>és</a:t>
            </a:r>
            <a:r>
              <a:rPr lang="en-US" dirty="0"/>
              <a:t> </a:t>
            </a:r>
            <a:r>
              <a:rPr lang="en-US" dirty="0" err="1"/>
              <a:t>korlátozott</a:t>
            </a:r>
            <a:r>
              <a:rPr lang="en-US" dirty="0"/>
              <a:t> </a:t>
            </a:r>
            <a:r>
              <a:rPr lang="en-US" dirty="0" err="1"/>
              <a:t>számú</a:t>
            </a:r>
            <a:r>
              <a:rPr lang="en-US" dirty="0"/>
              <a:t> </a:t>
            </a:r>
            <a:r>
              <a:rPr lang="en-US" dirty="0" err="1"/>
              <a:t>vérmintát</a:t>
            </a:r>
            <a:r>
              <a:rPr lang="en-US" dirty="0"/>
              <a:t> </a:t>
            </a:r>
            <a:r>
              <a:rPr lang="en-US" dirty="0" err="1"/>
              <a:t>vesznek</a:t>
            </a:r>
            <a:r>
              <a:rPr lang="en-US" dirty="0"/>
              <a:t> </a:t>
            </a:r>
            <a:endParaRPr lang="hu-HU" dirty="0" smtClean="0"/>
          </a:p>
          <a:p>
            <a:pPr algn="just">
              <a:buFontTx/>
              <a:buChar char="-"/>
            </a:pPr>
            <a:endParaRPr lang="hu-HU" dirty="0" smtClean="0"/>
          </a:p>
          <a:p>
            <a:pPr algn="just">
              <a:buFontTx/>
              <a:buChar char="-"/>
            </a:pPr>
            <a:r>
              <a:rPr lang="en-US" dirty="0" err="1" smtClean="0"/>
              <a:t>Felületi</a:t>
            </a:r>
            <a:r>
              <a:rPr lang="en-US" dirty="0" smtClean="0"/>
              <a:t> </a:t>
            </a:r>
            <a:r>
              <a:rPr lang="en-US" dirty="0" err="1"/>
              <a:t>eljárások</a:t>
            </a:r>
            <a:r>
              <a:rPr lang="en-US" dirty="0"/>
              <a:t>, </a:t>
            </a:r>
            <a:r>
              <a:rPr lang="en-US" dirty="0" err="1"/>
              <a:t>például</a:t>
            </a:r>
            <a:r>
              <a:rPr lang="en-US" dirty="0"/>
              <a:t> </a:t>
            </a:r>
            <a:r>
              <a:rPr lang="en-US" dirty="0" err="1"/>
              <a:t>szöveti</a:t>
            </a:r>
            <a:r>
              <a:rPr lang="en-US" dirty="0"/>
              <a:t> </a:t>
            </a:r>
            <a:r>
              <a:rPr lang="en-US" dirty="0" err="1"/>
              <a:t>mintavétel</a:t>
            </a:r>
            <a:r>
              <a:rPr lang="en-US" dirty="0"/>
              <a:t> </a:t>
            </a:r>
            <a:r>
              <a:rPr lang="en-US" dirty="0" err="1"/>
              <a:t>fülből</a:t>
            </a:r>
            <a:r>
              <a:rPr lang="en-US" dirty="0"/>
              <a:t> </a:t>
            </a:r>
            <a:r>
              <a:rPr lang="en-US" dirty="0" err="1"/>
              <a:t>vagy</a:t>
            </a:r>
            <a:r>
              <a:rPr lang="en-US" dirty="0"/>
              <a:t> </a:t>
            </a:r>
            <a:r>
              <a:rPr lang="en-US" dirty="0" err="1"/>
              <a:t>farokból</a:t>
            </a:r>
            <a:r>
              <a:rPr lang="en-US" dirty="0"/>
              <a:t>, </a:t>
            </a:r>
            <a:r>
              <a:rPr lang="en-US" dirty="0" err="1"/>
              <a:t>minipumpák</a:t>
            </a:r>
            <a:r>
              <a:rPr lang="en-US" dirty="0"/>
              <a:t> </a:t>
            </a:r>
            <a:r>
              <a:rPr lang="en-US" dirty="0" err="1"/>
              <a:t>és</a:t>
            </a:r>
            <a:r>
              <a:rPr lang="en-US" dirty="0"/>
              <a:t> </a:t>
            </a:r>
            <a:r>
              <a:rPr lang="en-US" dirty="0" err="1"/>
              <a:t>válaszjeladók</a:t>
            </a:r>
            <a:r>
              <a:rPr lang="en-US" dirty="0"/>
              <a:t>  </a:t>
            </a:r>
            <a:r>
              <a:rPr lang="en-US" dirty="0" err="1"/>
              <a:t>nem</a:t>
            </a:r>
            <a:r>
              <a:rPr lang="en-US" dirty="0"/>
              <a:t> </a:t>
            </a:r>
            <a:r>
              <a:rPr lang="en-US" dirty="0" err="1"/>
              <a:t>sebészeti</a:t>
            </a:r>
            <a:r>
              <a:rPr lang="en-US" dirty="0"/>
              <a:t> </a:t>
            </a:r>
            <a:r>
              <a:rPr lang="en-US" dirty="0" err="1"/>
              <a:t>szubkután</a:t>
            </a:r>
            <a:r>
              <a:rPr lang="en-US" dirty="0"/>
              <a:t> </a:t>
            </a:r>
            <a:r>
              <a:rPr lang="en-US" dirty="0" err="1"/>
              <a:t>beültetése</a:t>
            </a:r>
            <a:r>
              <a:rPr lang="en-US" dirty="0" smtClean="0"/>
              <a:t>.</a:t>
            </a:r>
            <a:endParaRPr lang="hu-HU" dirty="0" smtClean="0"/>
          </a:p>
          <a:p>
            <a:pPr algn="just">
              <a:buFontTx/>
              <a:buChar char="-"/>
            </a:pPr>
            <a:endParaRPr lang="hu-HU" dirty="0" smtClean="0"/>
          </a:p>
          <a:p>
            <a:pPr algn="just">
              <a:buFontTx/>
              <a:buChar char="-"/>
            </a:pPr>
            <a:r>
              <a:rPr lang="en-US" dirty="0" err="1" smtClean="0"/>
              <a:t>Módosított</a:t>
            </a:r>
            <a:r>
              <a:rPr lang="en-US" dirty="0" smtClean="0"/>
              <a:t> </a:t>
            </a:r>
            <a:r>
              <a:rPr lang="en-US" dirty="0" err="1"/>
              <a:t>étrend</a:t>
            </a:r>
            <a:r>
              <a:rPr lang="en-US" dirty="0"/>
              <a:t>, </a:t>
            </a:r>
            <a:r>
              <a:rPr lang="en-US" dirty="0" err="1"/>
              <a:t>amely</a:t>
            </a:r>
            <a:r>
              <a:rPr lang="en-US" dirty="0"/>
              <a:t> </a:t>
            </a:r>
            <a:r>
              <a:rPr lang="en-US" dirty="0" err="1"/>
              <a:t>nem</a:t>
            </a:r>
            <a:r>
              <a:rPr lang="en-US" dirty="0"/>
              <a:t> </a:t>
            </a:r>
            <a:r>
              <a:rPr lang="en-US" dirty="0" err="1"/>
              <a:t>felel</a:t>
            </a:r>
            <a:r>
              <a:rPr lang="en-US" dirty="0"/>
              <a:t> meg </a:t>
            </a:r>
            <a:r>
              <a:rPr lang="en-US" dirty="0" err="1"/>
              <a:t>mindenben</a:t>
            </a:r>
            <a:r>
              <a:rPr lang="en-US" dirty="0"/>
              <a:t> </a:t>
            </a:r>
            <a:r>
              <a:rPr lang="en-US" dirty="0" err="1"/>
              <a:t>az</a:t>
            </a:r>
            <a:r>
              <a:rPr lang="en-US" dirty="0"/>
              <a:t> </a:t>
            </a:r>
            <a:r>
              <a:rPr lang="en-US" dirty="0" err="1"/>
              <a:t>állat</a:t>
            </a:r>
            <a:r>
              <a:rPr lang="en-US" dirty="0"/>
              <a:t> </a:t>
            </a:r>
            <a:r>
              <a:rPr lang="en-US" dirty="0" err="1"/>
              <a:t>táplálékszükségleteinek</a:t>
            </a:r>
            <a:r>
              <a:rPr lang="en-US" dirty="0"/>
              <a:t>, </a:t>
            </a:r>
            <a:r>
              <a:rPr lang="en-US" dirty="0" err="1"/>
              <a:t>és</a:t>
            </a:r>
            <a:r>
              <a:rPr lang="en-US" dirty="0"/>
              <a:t> </a:t>
            </a:r>
            <a:r>
              <a:rPr lang="en-US" dirty="0" err="1"/>
              <a:t>várhatóan</a:t>
            </a:r>
            <a:r>
              <a:rPr lang="en-US" dirty="0"/>
              <a:t> </a:t>
            </a:r>
            <a:r>
              <a:rPr lang="en-US" dirty="0" err="1"/>
              <a:t>enyhe</a:t>
            </a:r>
            <a:r>
              <a:rPr lang="en-US" dirty="0"/>
              <a:t> </a:t>
            </a:r>
            <a:r>
              <a:rPr lang="en-US" dirty="0" err="1"/>
              <a:t>klinikai</a:t>
            </a:r>
            <a:r>
              <a:rPr lang="en-US" dirty="0"/>
              <a:t> </a:t>
            </a:r>
            <a:r>
              <a:rPr lang="en-US" dirty="0" err="1"/>
              <a:t>rendellenességet</a:t>
            </a:r>
            <a:r>
              <a:rPr lang="en-US" dirty="0"/>
              <a:t> </a:t>
            </a:r>
            <a:r>
              <a:rPr lang="en-US" dirty="0" err="1"/>
              <a:t>okoz</a:t>
            </a:r>
            <a:r>
              <a:rPr lang="en-US" dirty="0"/>
              <a:t> a </a:t>
            </a:r>
            <a:r>
              <a:rPr lang="en-US" dirty="0" err="1"/>
              <a:t>vizsgálat</a:t>
            </a:r>
            <a:r>
              <a:rPr lang="en-US" dirty="0"/>
              <a:t> </a:t>
            </a:r>
            <a:r>
              <a:rPr lang="en-US" dirty="0" err="1"/>
              <a:t>időtartama</a:t>
            </a:r>
            <a:r>
              <a:rPr lang="en-US" dirty="0"/>
              <a:t> </a:t>
            </a:r>
            <a:r>
              <a:rPr lang="en-US" dirty="0" err="1"/>
              <a:t>alatt</a:t>
            </a:r>
            <a:r>
              <a:rPr lang="en-US" dirty="0" smtClean="0"/>
              <a:t>.</a:t>
            </a:r>
            <a:endParaRPr lang="hu-HU" dirty="0" smtClean="0"/>
          </a:p>
          <a:p>
            <a:pPr algn="just">
              <a:buFontTx/>
              <a:buChar char="-"/>
            </a:pPr>
            <a:endParaRPr lang="hu-HU" dirty="0"/>
          </a:p>
          <a:p>
            <a:pPr marL="0" indent="0" algn="just">
              <a:buNone/>
            </a:pPr>
            <a:endParaRPr lang="hu-HU" dirty="0" smtClean="0"/>
          </a:p>
          <a:p>
            <a:pPr marL="0" indent="0" algn="just">
              <a:buNone/>
            </a:pPr>
            <a:endParaRPr lang="hu-HU" dirty="0" smtClean="0"/>
          </a:p>
          <a:p>
            <a:pPr marL="0" indent="0" algn="just">
              <a:buNone/>
            </a:pPr>
            <a:endParaRPr lang="hu-HU" dirty="0"/>
          </a:p>
          <a:p>
            <a:pPr marL="0" indent="0" algn="just">
              <a:buNone/>
            </a:pPr>
            <a:endParaRPr lang="hu-HU" dirty="0"/>
          </a:p>
        </p:txBody>
      </p:sp>
      <p:sp>
        <p:nvSpPr>
          <p:cNvPr id="4" name="Cím 1"/>
          <p:cNvSpPr>
            <a:spLocks noGrp="1"/>
          </p:cNvSpPr>
          <p:nvPr>
            <p:ph type="title"/>
          </p:nvPr>
        </p:nvSpPr>
        <p:spPr/>
        <p:txBody>
          <a:bodyPr>
            <a:normAutofit/>
          </a:bodyPr>
          <a:lstStyle/>
          <a:p>
            <a:r>
              <a:rPr lang="hu-HU" sz="3200" b="1" dirty="0" smtClean="0"/>
              <a:t>Példák a súlyossági kategóriákra</a:t>
            </a:r>
            <a:endParaRPr lang="hu-HU" sz="3200" b="1" dirty="0"/>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grpSp>
        <p:nvGrpSpPr>
          <p:cNvPr id="5" name="Csoportba foglalás 4"/>
          <p:cNvGrpSpPr/>
          <p:nvPr/>
        </p:nvGrpSpPr>
        <p:grpSpPr>
          <a:xfrm>
            <a:off x="3851920" y="1196752"/>
            <a:ext cx="3600400" cy="360040"/>
            <a:chOff x="3851920" y="1196752"/>
            <a:chExt cx="3600400" cy="360040"/>
          </a:xfrm>
        </p:grpSpPr>
        <p:cxnSp>
          <p:nvCxnSpPr>
            <p:cNvPr id="6" name="Egyenes összekötő 5"/>
            <p:cNvCxnSpPr/>
            <p:nvPr/>
          </p:nvCxnSpPr>
          <p:spPr>
            <a:xfrm>
              <a:off x="3851920" y="1556792"/>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églalap 7"/>
            <p:cNvSpPr/>
            <p:nvPr/>
          </p:nvSpPr>
          <p:spPr>
            <a:xfrm>
              <a:off x="5004048" y="1196752"/>
              <a:ext cx="792088" cy="2880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enyhe</a:t>
              </a:r>
              <a:endParaRPr lang="hu-HU" dirty="0">
                <a:solidFill>
                  <a:schemeClr val="tx1"/>
                </a:solidFill>
              </a:endParaRPr>
            </a:p>
          </p:txBody>
        </p:sp>
      </p:grpSp>
    </p:spTree>
    <p:extLst>
      <p:ext uri="{BB962C8B-B14F-4D97-AF65-F5344CB8AC3E}">
        <p14:creationId xmlns:p14="http://schemas.microsoft.com/office/powerpoint/2010/main" val="7967573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p:txBody>
          <a:bodyPr>
            <a:normAutofit fontScale="70000" lnSpcReduction="20000"/>
          </a:bodyPr>
          <a:lstStyle/>
          <a:p>
            <a:pPr algn="just"/>
            <a:r>
              <a:rPr lang="hu-HU" b="1" dirty="0" smtClean="0">
                <a:solidFill>
                  <a:srgbClr val="FF0000"/>
                </a:solidFill>
              </a:rPr>
              <a:t>MÉRSÉKELT</a:t>
            </a:r>
          </a:p>
          <a:p>
            <a:pPr marL="0" indent="0" algn="just">
              <a:buNone/>
            </a:pPr>
            <a:r>
              <a:rPr lang="hu-HU" dirty="0">
                <a:solidFill>
                  <a:schemeClr val="accent5">
                    <a:lumMod val="50000"/>
                  </a:schemeClr>
                </a:solidFill>
              </a:rPr>
              <a:t>olyan kísérlet, amely során az állatot valószínűsíthetően </a:t>
            </a:r>
            <a:r>
              <a:rPr lang="hu-HU" b="1" dirty="0">
                <a:solidFill>
                  <a:schemeClr val="accent5">
                    <a:lumMod val="50000"/>
                  </a:schemeClr>
                </a:solidFill>
              </a:rPr>
              <a:t>rövid ideig tartó mérsékelt</a:t>
            </a:r>
            <a:r>
              <a:rPr lang="hu-HU" dirty="0">
                <a:solidFill>
                  <a:schemeClr val="accent5">
                    <a:lumMod val="50000"/>
                  </a:schemeClr>
                </a:solidFill>
              </a:rPr>
              <a:t> fájdalom, szenvedés vagy kín </a:t>
            </a:r>
            <a:r>
              <a:rPr lang="hu-HU" b="1" dirty="0">
                <a:solidFill>
                  <a:schemeClr val="accent5">
                    <a:lumMod val="50000"/>
                  </a:schemeClr>
                </a:solidFill>
              </a:rPr>
              <a:t>vagy hosszú ideig tartó enyhe fájdalom, szenvedés vagy kín </a:t>
            </a:r>
            <a:r>
              <a:rPr lang="hu-HU" dirty="0">
                <a:solidFill>
                  <a:schemeClr val="accent5">
                    <a:lumMod val="50000"/>
                  </a:schemeClr>
                </a:solidFill>
              </a:rPr>
              <a:t>éri, valamint olyan kísérlet, amely során az állat </a:t>
            </a:r>
            <a:r>
              <a:rPr lang="hu-HU" b="1" dirty="0">
                <a:solidFill>
                  <a:schemeClr val="accent5">
                    <a:lumMod val="50000"/>
                  </a:schemeClr>
                </a:solidFill>
              </a:rPr>
              <a:t>jóléte vagy általános állapota valószínűsíthetően mérsékelten romlik</a:t>
            </a:r>
            <a:endParaRPr lang="hu-HU" b="1" dirty="0" smtClean="0">
              <a:solidFill>
                <a:schemeClr val="accent5">
                  <a:lumMod val="50000"/>
                </a:schemeClr>
              </a:solidFill>
            </a:endParaRPr>
          </a:p>
          <a:p>
            <a:pPr algn="just">
              <a:buFontTx/>
              <a:buChar char="-"/>
            </a:pPr>
            <a:r>
              <a:rPr lang="en-US" dirty="0" err="1" smtClean="0"/>
              <a:t>Mérsékelt</a:t>
            </a:r>
            <a:r>
              <a:rPr lang="en-US" dirty="0" smtClean="0"/>
              <a:t> </a:t>
            </a:r>
            <a:r>
              <a:rPr lang="en-US" dirty="0" err="1"/>
              <a:t>klinikai</a:t>
            </a:r>
            <a:r>
              <a:rPr lang="en-US" dirty="0"/>
              <a:t> </a:t>
            </a:r>
            <a:r>
              <a:rPr lang="en-US" dirty="0" err="1"/>
              <a:t>hatású</a:t>
            </a:r>
            <a:r>
              <a:rPr lang="en-US" dirty="0"/>
              <a:t> </a:t>
            </a:r>
            <a:r>
              <a:rPr lang="en-US" dirty="0" err="1"/>
              <a:t>vizsgálati</a:t>
            </a:r>
            <a:r>
              <a:rPr lang="en-US" dirty="0"/>
              <a:t> </a:t>
            </a:r>
            <a:r>
              <a:rPr lang="en-US" dirty="0" err="1"/>
              <a:t>anyagok</a:t>
            </a:r>
            <a:r>
              <a:rPr lang="en-US" dirty="0"/>
              <a:t> </a:t>
            </a:r>
            <a:r>
              <a:rPr lang="en-US" dirty="0" err="1"/>
              <a:t>gyakori</a:t>
            </a:r>
            <a:r>
              <a:rPr lang="en-US" dirty="0"/>
              <a:t> </a:t>
            </a:r>
            <a:r>
              <a:rPr lang="en-US" dirty="0" err="1"/>
              <a:t>alkalmazása</a:t>
            </a:r>
            <a:r>
              <a:rPr lang="en-US" dirty="0"/>
              <a:t> </a:t>
            </a:r>
            <a:r>
              <a:rPr lang="en-US" dirty="0" err="1"/>
              <a:t>és</a:t>
            </a:r>
            <a:r>
              <a:rPr lang="en-US" dirty="0"/>
              <a:t> </a:t>
            </a:r>
            <a:r>
              <a:rPr lang="en-US" dirty="0" err="1"/>
              <a:t>néhány</a:t>
            </a:r>
            <a:r>
              <a:rPr lang="en-US" dirty="0"/>
              <a:t> </a:t>
            </a:r>
            <a:r>
              <a:rPr lang="en-US" dirty="0" err="1"/>
              <a:t>napon</a:t>
            </a:r>
            <a:r>
              <a:rPr lang="en-US" dirty="0"/>
              <a:t> </a:t>
            </a:r>
            <a:r>
              <a:rPr lang="en-US" dirty="0" err="1"/>
              <a:t>belüli</a:t>
            </a:r>
            <a:r>
              <a:rPr lang="en-US" dirty="0"/>
              <a:t> </a:t>
            </a:r>
            <a:r>
              <a:rPr lang="en-US" dirty="0" err="1"/>
              <a:t>többszöri</a:t>
            </a:r>
            <a:r>
              <a:rPr lang="en-US" dirty="0"/>
              <a:t> </a:t>
            </a:r>
            <a:r>
              <a:rPr lang="en-US" dirty="0" err="1"/>
              <a:t>vérvétel</a:t>
            </a:r>
            <a:r>
              <a:rPr lang="en-US" dirty="0"/>
              <a:t> </a:t>
            </a:r>
            <a:endParaRPr lang="hu-HU" dirty="0" smtClean="0"/>
          </a:p>
          <a:p>
            <a:pPr algn="just">
              <a:buFontTx/>
              <a:buChar char="-"/>
            </a:pPr>
            <a:r>
              <a:rPr lang="en-US" dirty="0" err="1" smtClean="0"/>
              <a:t>Általános</a:t>
            </a:r>
            <a:r>
              <a:rPr lang="en-US" dirty="0" smtClean="0"/>
              <a:t> </a:t>
            </a:r>
            <a:r>
              <a:rPr lang="en-US" dirty="0" err="1"/>
              <a:t>érzéstelenítéssel</a:t>
            </a:r>
            <a:r>
              <a:rPr lang="en-US" dirty="0"/>
              <a:t> </a:t>
            </a:r>
            <a:r>
              <a:rPr lang="en-US" dirty="0" err="1"/>
              <a:t>és</a:t>
            </a:r>
            <a:r>
              <a:rPr lang="en-US" dirty="0"/>
              <a:t> </a:t>
            </a:r>
            <a:r>
              <a:rPr lang="en-US" dirty="0" err="1"/>
              <a:t>megfelelő</a:t>
            </a:r>
            <a:r>
              <a:rPr lang="en-US" dirty="0"/>
              <a:t> </a:t>
            </a:r>
            <a:r>
              <a:rPr lang="en-US" dirty="0" err="1"/>
              <a:t>fájdalomcsillapítással</a:t>
            </a:r>
            <a:r>
              <a:rPr lang="en-US" dirty="0"/>
              <a:t> </a:t>
            </a:r>
            <a:r>
              <a:rPr lang="en-US" dirty="0" err="1"/>
              <a:t>végzett</a:t>
            </a:r>
            <a:r>
              <a:rPr lang="en-US" dirty="0"/>
              <a:t> </a:t>
            </a:r>
            <a:r>
              <a:rPr lang="en-US" dirty="0" err="1"/>
              <a:t>sebészeti</a:t>
            </a:r>
            <a:r>
              <a:rPr lang="en-US" dirty="0"/>
              <a:t> </a:t>
            </a:r>
            <a:r>
              <a:rPr lang="en-US" dirty="0" err="1"/>
              <a:t>beavatkozások</a:t>
            </a:r>
            <a:r>
              <a:rPr lang="en-US" dirty="0"/>
              <a:t>, </a:t>
            </a:r>
            <a:r>
              <a:rPr lang="en-US" dirty="0" err="1"/>
              <a:t>amelyekhez</a:t>
            </a:r>
            <a:r>
              <a:rPr lang="en-US" dirty="0"/>
              <a:t> </a:t>
            </a:r>
            <a:r>
              <a:rPr lang="en-US" dirty="0" err="1"/>
              <a:t>műtét</a:t>
            </a:r>
            <a:r>
              <a:rPr lang="en-US" dirty="0"/>
              <a:t> </a:t>
            </a:r>
            <a:r>
              <a:rPr lang="en-US" dirty="0" err="1"/>
              <a:t>utáni</a:t>
            </a:r>
            <a:r>
              <a:rPr lang="en-US" dirty="0"/>
              <a:t> </a:t>
            </a:r>
            <a:r>
              <a:rPr lang="en-US" dirty="0" err="1"/>
              <a:t>fájdalom</a:t>
            </a:r>
            <a:r>
              <a:rPr lang="en-US" dirty="0"/>
              <a:t>, </a:t>
            </a:r>
            <a:r>
              <a:rPr lang="en-US" dirty="0" err="1"/>
              <a:t>szenvedés</a:t>
            </a:r>
            <a:r>
              <a:rPr lang="en-US" dirty="0"/>
              <a:t> </a:t>
            </a:r>
            <a:r>
              <a:rPr lang="en-US" dirty="0" err="1"/>
              <a:t>vagy</a:t>
            </a:r>
            <a:r>
              <a:rPr lang="en-US" dirty="0"/>
              <a:t> </a:t>
            </a:r>
            <a:r>
              <a:rPr lang="en-US" dirty="0" err="1"/>
              <a:t>általános</a:t>
            </a:r>
            <a:r>
              <a:rPr lang="en-US" dirty="0"/>
              <a:t> </a:t>
            </a:r>
            <a:r>
              <a:rPr lang="en-US" dirty="0" err="1"/>
              <a:t>állapotromlás</a:t>
            </a:r>
            <a:r>
              <a:rPr lang="en-US" dirty="0"/>
              <a:t> </a:t>
            </a:r>
            <a:r>
              <a:rPr lang="en-US" dirty="0" err="1"/>
              <a:t>kapcsolódik</a:t>
            </a:r>
            <a:r>
              <a:rPr lang="en-US" dirty="0"/>
              <a:t>. </a:t>
            </a:r>
            <a:endParaRPr lang="hu-HU" dirty="0" smtClean="0"/>
          </a:p>
          <a:p>
            <a:pPr algn="just">
              <a:buFontTx/>
              <a:buChar char="-"/>
            </a:pPr>
            <a:r>
              <a:rPr lang="en-US" dirty="0" err="1"/>
              <a:t>Anyagcsere-vizsgáló</a:t>
            </a:r>
            <a:r>
              <a:rPr lang="en-US" dirty="0"/>
              <a:t> </a:t>
            </a:r>
            <a:r>
              <a:rPr lang="en-US" dirty="0" err="1"/>
              <a:t>ketrec</a:t>
            </a:r>
            <a:r>
              <a:rPr lang="en-US" dirty="0"/>
              <a:t> </a:t>
            </a:r>
            <a:r>
              <a:rPr lang="en-US" dirty="0" err="1"/>
              <a:t>alkalmazása</a:t>
            </a:r>
            <a:r>
              <a:rPr lang="en-US" dirty="0"/>
              <a:t> a </a:t>
            </a:r>
            <a:r>
              <a:rPr lang="en-US" dirty="0" err="1"/>
              <a:t>mozgás</a:t>
            </a:r>
            <a:r>
              <a:rPr lang="en-US" dirty="0"/>
              <a:t> </a:t>
            </a:r>
            <a:r>
              <a:rPr lang="en-US" dirty="0" err="1"/>
              <a:t>hosszabb</a:t>
            </a:r>
            <a:r>
              <a:rPr lang="en-US" dirty="0"/>
              <a:t> </a:t>
            </a:r>
            <a:r>
              <a:rPr lang="en-US" dirty="0" err="1"/>
              <a:t>ideig</a:t>
            </a:r>
            <a:r>
              <a:rPr lang="en-US" dirty="0"/>
              <a:t> (</a:t>
            </a:r>
            <a:r>
              <a:rPr lang="en-US" dirty="0" err="1"/>
              <a:t>legfeljebb</a:t>
            </a:r>
            <a:r>
              <a:rPr lang="en-US" dirty="0"/>
              <a:t> </a:t>
            </a:r>
            <a:r>
              <a:rPr lang="en-US" dirty="0" err="1"/>
              <a:t>öt</a:t>
            </a:r>
            <a:r>
              <a:rPr lang="en-US" dirty="0"/>
              <a:t> </a:t>
            </a:r>
            <a:r>
              <a:rPr lang="en-US" dirty="0" err="1"/>
              <a:t>napig</a:t>
            </a:r>
            <a:r>
              <a:rPr lang="en-US" dirty="0"/>
              <a:t>) </a:t>
            </a:r>
            <a:r>
              <a:rPr lang="en-US" dirty="0" err="1"/>
              <a:t>tartó</a:t>
            </a:r>
            <a:r>
              <a:rPr lang="en-US" dirty="0"/>
              <a:t> </a:t>
            </a:r>
            <a:r>
              <a:rPr lang="en-US" dirty="0" err="1"/>
              <a:t>mérsékelt</a:t>
            </a:r>
            <a:r>
              <a:rPr lang="en-US" dirty="0"/>
              <a:t> </a:t>
            </a:r>
            <a:r>
              <a:rPr lang="en-US" dirty="0" err="1"/>
              <a:t>korlátozásával</a:t>
            </a:r>
            <a:r>
              <a:rPr lang="en-US" dirty="0"/>
              <a:t>.</a:t>
            </a:r>
            <a:endParaRPr lang="hu-HU" dirty="0"/>
          </a:p>
          <a:p>
            <a:pPr algn="just">
              <a:buFontTx/>
              <a:buChar char="-"/>
            </a:pPr>
            <a:endParaRPr lang="hu-HU" dirty="0"/>
          </a:p>
        </p:txBody>
      </p:sp>
      <p:sp>
        <p:nvSpPr>
          <p:cNvPr id="4" name="Cím 1"/>
          <p:cNvSpPr>
            <a:spLocks noGrp="1"/>
          </p:cNvSpPr>
          <p:nvPr>
            <p:ph type="title"/>
          </p:nvPr>
        </p:nvSpPr>
        <p:spPr>
          <a:xfrm>
            <a:off x="457200" y="274638"/>
            <a:ext cx="8229600" cy="850106"/>
          </a:xfrm>
        </p:spPr>
        <p:txBody>
          <a:bodyPr>
            <a:normAutofit/>
          </a:bodyPr>
          <a:lstStyle/>
          <a:p>
            <a:r>
              <a:rPr lang="hu-HU" sz="3200" b="1" dirty="0" smtClean="0"/>
              <a:t>Példák a súlyossági kategóriákra</a:t>
            </a:r>
            <a:endParaRPr lang="hu-HU" sz="3200" b="1" dirty="0"/>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grpSp>
        <p:nvGrpSpPr>
          <p:cNvPr id="9" name="Csoportba foglalás 8"/>
          <p:cNvGrpSpPr/>
          <p:nvPr/>
        </p:nvGrpSpPr>
        <p:grpSpPr>
          <a:xfrm>
            <a:off x="3851920" y="1124744"/>
            <a:ext cx="3600400" cy="720080"/>
            <a:chOff x="3851920" y="1196752"/>
            <a:chExt cx="3600400" cy="720080"/>
          </a:xfrm>
        </p:grpSpPr>
        <p:cxnSp>
          <p:nvCxnSpPr>
            <p:cNvPr id="6" name="Egyenes összekötő 5"/>
            <p:cNvCxnSpPr/>
            <p:nvPr/>
          </p:nvCxnSpPr>
          <p:spPr>
            <a:xfrm>
              <a:off x="3851920" y="1556792"/>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églalap 6"/>
            <p:cNvSpPr/>
            <p:nvPr/>
          </p:nvSpPr>
          <p:spPr>
            <a:xfrm>
              <a:off x="5004048" y="1628800"/>
              <a:ext cx="792088"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err="1" smtClean="0"/>
                <a:t>mérs</a:t>
              </a:r>
              <a:r>
                <a:rPr lang="hu-HU" dirty="0" smtClean="0"/>
                <a:t>.</a:t>
              </a:r>
              <a:endParaRPr lang="hu-HU" dirty="0"/>
            </a:p>
          </p:txBody>
        </p:sp>
        <p:sp>
          <p:nvSpPr>
            <p:cNvPr id="8" name="Téglalap 7"/>
            <p:cNvSpPr/>
            <p:nvPr/>
          </p:nvSpPr>
          <p:spPr>
            <a:xfrm>
              <a:off x="5004048" y="1196752"/>
              <a:ext cx="2448272" cy="2880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enyhe</a:t>
              </a:r>
              <a:endParaRPr lang="hu-HU" dirty="0">
                <a:solidFill>
                  <a:schemeClr val="tx1"/>
                </a:solidFill>
              </a:endParaRPr>
            </a:p>
          </p:txBody>
        </p:sp>
      </p:grpSp>
    </p:spTree>
    <p:extLst>
      <p:ext uri="{BB962C8B-B14F-4D97-AF65-F5344CB8AC3E}">
        <p14:creationId xmlns:p14="http://schemas.microsoft.com/office/powerpoint/2010/main" val="9427218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1556792"/>
            <a:ext cx="8229600" cy="4824536"/>
          </a:xfrm>
        </p:spPr>
        <p:txBody>
          <a:bodyPr>
            <a:normAutofit fontScale="70000" lnSpcReduction="20000"/>
          </a:bodyPr>
          <a:lstStyle/>
          <a:p>
            <a:pPr algn="just"/>
            <a:r>
              <a:rPr lang="hu-HU" b="1" dirty="0" smtClean="0">
                <a:solidFill>
                  <a:srgbClr val="FF0000"/>
                </a:solidFill>
              </a:rPr>
              <a:t>SÚLYOS</a:t>
            </a:r>
          </a:p>
          <a:p>
            <a:pPr marL="0" indent="0" algn="just">
              <a:buNone/>
            </a:pPr>
            <a:r>
              <a:rPr lang="hu-HU" dirty="0">
                <a:solidFill>
                  <a:schemeClr val="accent5">
                    <a:lumMod val="50000"/>
                  </a:schemeClr>
                </a:solidFill>
              </a:rPr>
              <a:t>olyan kísérlet, amely során az állatot valószínűsíthetően </a:t>
            </a:r>
            <a:r>
              <a:rPr lang="hu-HU" b="1" dirty="0">
                <a:solidFill>
                  <a:schemeClr val="accent5">
                    <a:lumMod val="50000"/>
                  </a:schemeClr>
                </a:solidFill>
              </a:rPr>
              <a:t>súlyos </a:t>
            </a:r>
            <a:r>
              <a:rPr lang="hu-HU" dirty="0">
                <a:solidFill>
                  <a:schemeClr val="accent5">
                    <a:lumMod val="50000"/>
                  </a:schemeClr>
                </a:solidFill>
              </a:rPr>
              <a:t>fájdalom, szenvedés vagy kín, </a:t>
            </a:r>
            <a:r>
              <a:rPr lang="hu-HU" b="1" dirty="0">
                <a:solidFill>
                  <a:schemeClr val="accent5">
                    <a:lumMod val="50000"/>
                  </a:schemeClr>
                </a:solidFill>
              </a:rPr>
              <a:t>vagy hosszú ideig tartó mérsékelt fájdalom, szenvedés vagy kín </a:t>
            </a:r>
            <a:r>
              <a:rPr lang="hu-HU" dirty="0">
                <a:solidFill>
                  <a:schemeClr val="accent5">
                    <a:lumMod val="50000"/>
                  </a:schemeClr>
                </a:solidFill>
              </a:rPr>
              <a:t>éri, valamint olyan kísérlet, amely során az állat </a:t>
            </a:r>
            <a:r>
              <a:rPr lang="hu-HU" b="1" dirty="0">
                <a:solidFill>
                  <a:schemeClr val="accent5">
                    <a:lumMod val="50000"/>
                  </a:schemeClr>
                </a:solidFill>
              </a:rPr>
              <a:t>jóléte vagy általános állapota valószínűsíthetően jelentősen romlik</a:t>
            </a:r>
            <a:endParaRPr lang="hu-HU" b="1" dirty="0" smtClean="0">
              <a:solidFill>
                <a:schemeClr val="accent5">
                  <a:lumMod val="50000"/>
                </a:schemeClr>
              </a:solidFill>
            </a:endParaRPr>
          </a:p>
          <a:p>
            <a:pPr algn="just">
              <a:buFontTx/>
              <a:buChar char="-"/>
            </a:pPr>
            <a:r>
              <a:rPr lang="en-US" dirty="0" err="1" smtClean="0"/>
              <a:t>Toxicitási</a:t>
            </a:r>
            <a:r>
              <a:rPr lang="en-US" dirty="0" smtClean="0"/>
              <a:t> </a:t>
            </a:r>
            <a:r>
              <a:rPr lang="en-US" dirty="0" err="1"/>
              <a:t>vizsgálatok</a:t>
            </a:r>
            <a:r>
              <a:rPr lang="en-US" dirty="0"/>
              <a:t> </a:t>
            </a:r>
            <a:r>
              <a:rPr lang="en-US" dirty="0" err="1"/>
              <a:t>halálos</a:t>
            </a:r>
            <a:r>
              <a:rPr lang="en-US" dirty="0"/>
              <a:t> </a:t>
            </a:r>
            <a:r>
              <a:rPr lang="en-US" dirty="0" err="1"/>
              <a:t>végponttal</a:t>
            </a:r>
            <a:r>
              <a:rPr lang="en-US" dirty="0"/>
              <a:t> </a:t>
            </a:r>
            <a:r>
              <a:rPr lang="en-US" dirty="0" err="1"/>
              <a:t>vagy</a:t>
            </a:r>
            <a:r>
              <a:rPr lang="en-US" dirty="0"/>
              <a:t> </a:t>
            </a:r>
            <a:r>
              <a:rPr lang="en-US" dirty="0" err="1"/>
              <a:t>várható</a:t>
            </a:r>
            <a:r>
              <a:rPr lang="en-US" dirty="0"/>
              <a:t> </a:t>
            </a:r>
            <a:r>
              <a:rPr lang="en-US" dirty="0" err="1"/>
              <a:t>elhalálozással</a:t>
            </a:r>
            <a:r>
              <a:rPr lang="en-US" dirty="0"/>
              <a:t> </a:t>
            </a:r>
            <a:r>
              <a:rPr lang="en-US" dirty="0" err="1"/>
              <a:t>és</a:t>
            </a:r>
            <a:r>
              <a:rPr lang="en-US" dirty="0"/>
              <a:t> </a:t>
            </a:r>
            <a:r>
              <a:rPr lang="en-US" dirty="0" err="1"/>
              <a:t>súlyos</a:t>
            </a:r>
            <a:r>
              <a:rPr lang="en-US" dirty="0"/>
              <a:t> </a:t>
            </a:r>
            <a:r>
              <a:rPr lang="en-US" dirty="0" err="1"/>
              <a:t>kórélettani</a:t>
            </a:r>
            <a:r>
              <a:rPr lang="en-US" dirty="0"/>
              <a:t> </a:t>
            </a:r>
            <a:r>
              <a:rPr lang="en-US" dirty="0" err="1"/>
              <a:t>állapot</a:t>
            </a:r>
            <a:r>
              <a:rPr lang="en-US" dirty="0"/>
              <a:t> </a:t>
            </a:r>
            <a:r>
              <a:rPr lang="en-US" dirty="0" err="1"/>
              <a:t>bekövetkezésével</a:t>
            </a:r>
            <a:r>
              <a:rPr lang="en-US" dirty="0" smtClean="0"/>
              <a:t>.</a:t>
            </a:r>
            <a:endParaRPr lang="hu-HU" dirty="0" smtClean="0"/>
          </a:p>
          <a:p>
            <a:pPr algn="just">
              <a:buFontTx/>
              <a:buChar char="-"/>
            </a:pPr>
            <a:r>
              <a:rPr lang="en-US" dirty="0" err="1"/>
              <a:t>Sugárkezelés</a:t>
            </a:r>
            <a:r>
              <a:rPr lang="en-US" dirty="0"/>
              <a:t> </a:t>
            </a:r>
            <a:r>
              <a:rPr lang="en-US" dirty="0" err="1"/>
              <a:t>vagy</a:t>
            </a:r>
            <a:r>
              <a:rPr lang="en-US" dirty="0"/>
              <a:t> </a:t>
            </a:r>
            <a:r>
              <a:rPr lang="en-US" dirty="0" err="1"/>
              <a:t>kemoterápia</a:t>
            </a:r>
            <a:r>
              <a:rPr lang="en-US" dirty="0"/>
              <a:t> </a:t>
            </a:r>
            <a:r>
              <a:rPr lang="en-US" dirty="0" err="1"/>
              <a:t>halálos</a:t>
            </a:r>
            <a:r>
              <a:rPr lang="en-US" dirty="0"/>
              <a:t> </a:t>
            </a:r>
            <a:r>
              <a:rPr lang="en-US" dirty="0" err="1"/>
              <a:t>adaggal</a:t>
            </a:r>
            <a:r>
              <a:rPr lang="en-US" dirty="0"/>
              <a:t>, </a:t>
            </a:r>
            <a:r>
              <a:rPr lang="en-US" dirty="0" err="1"/>
              <a:t>az</a:t>
            </a:r>
            <a:r>
              <a:rPr lang="en-US" dirty="0"/>
              <a:t> </a:t>
            </a:r>
            <a:r>
              <a:rPr lang="en-US" dirty="0" err="1"/>
              <a:t>immunrendszer</a:t>
            </a:r>
            <a:r>
              <a:rPr lang="en-US" dirty="0"/>
              <a:t> </a:t>
            </a:r>
            <a:r>
              <a:rPr lang="en-US" dirty="0" err="1"/>
              <a:t>helyreállítása</a:t>
            </a:r>
            <a:r>
              <a:rPr lang="en-US" dirty="0"/>
              <a:t> </a:t>
            </a:r>
            <a:r>
              <a:rPr lang="en-US" dirty="0" err="1"/>
              <a:t>nélkül</a:t>
            </a:r>
            <a:r>
              <a:rPr lang="en-US" dirty="0"/>
              <a:t> </a:t>
            </a:r>
            <a:r>
              <a:rPr lang="en-US" dirty="0" err="1"/>
              <a:t>vagy</a:t>
            </a:r>
            <a:r>
              <a:rPr lang="en-US" dirty="0"/>
              <a:t> </a:t>
            </a:r>
            <a:r>
              <a:rPr lang="en-US" dirty="0" err="1"/>
              <a:t>annak</a:t>
            </a:r>
            <a:r>
              <a:rPr lang="en-US" dirty="0"/>
              <a:t> </a:t>
            </a:r>
            <a:r>
              <a:rPr lang="en-US" dirty="0" err="1"/>
              <a:t>helyreállításával</a:t>
            </a:r>
            <a:r>
              <a:rPr lang="en-US" dirty="0"/>
              <a:t>, de </a:t>
            </a:r>
            <a:r>
              <a:rPr lang="en-US" dirty="0" err="1"/>
              <a:t>szövetkilökődési</a:t>
            </a:r>
            <a:r>
              <a:rPr lang="en-US" dirty="0"/>
              <a:t> </a:t>
            </a:r>
            <a:r>
              <a:rPr lang="en-US" dirty="0" err="1"/>
              <a:t>reakció</a:t>
            </a:r>
            <a:r>
              <a:rPr lang="en-US" dirty="0"/>
              <a:t> </a:t>
            </a:r>
            <a:r>
              <a:rPr lang="en-US" dirty="0" err="1"/>
              <a:t>kialakulásával</a:t>
            </a:r>
            <a:r>
              <a:rPr lang="en-US" dirty="0"/>
              <a:t>.</a:t>
            </a:r>
            <a:endParaRPr lang="hu-HU" dirty="0"/>
          </a:p>
          <a:p>
            <a:pPr algn="just">
              <a:buFontTx/>
              <a:buChar char="-"/>
            </a:pPr>
            <a:r>
              <a:rPr lang="en-US" dirty="0" err="1" smtClean="0"/>
              <a:t>Genetikai</a:t>
            </a:r>
            <a:r>
              <a:rPr lang="en-US" dirty="0" smtClean="0"/>
              <a:t> </a:t>
            </a:r>
            <a:r>
              <a:rPr lang="en-US" dirty="0" err="1"/>
              <a:t>rendellenességet</a:t>
            </a:r>
            <a:r>
              <a:rPr lang="en-US" dirty="0"/>
              <a:t> </a:t>
            </a:r>
            <a:r>
              <a:rPr lang="en-US" dirty="0" err="1"/>
              <a:t>hordozó</a:t>
            </a:r>
            <a:r>
              <a:rPr lang="en-US" dirty="0"/>
              <a:t> </a:t>
            </a:r>
            <a:r>
              <a:rPr lang="en-US" dirty="0" err="1"/>
              <a:t>állatok</a:t>
            </a:r>
            <a:r>
              <a:rPr lang="en-US" dirty="0"/>
              <a:t> </a:t>
            </a:r>
            <a:r>
              <a:rPr lang="en-US" dirty="0" err="1"/>
              <a:t>tenyésztése</a:t>
            </a:r>
            <a:r>
              <a:rPr lang="en-US" dirty="0"/>
              <a:t>, </a:t>
            </a:r>
            <a:r>
              <a:rPr lang="en-US" dirty="0" err="1"/>
              <a:t>amelyeknek</a:t>
            </a:r>
            <a:r>
              <a:rPr lang="en-US" dirty="0"/>
              <a:t> </a:t>
            </a:r>
            <a:r>
              <a:rPr lang="en-US" dirty="0" err="1"/>
              <a:t>általános</a:t>
            </a:r>
            <a:r>
              <a:rPr lang="en-US" dirty="0"/>
              <a:t> </a:t>
            </a:r>
            <a:r>
              <a:rPr lang="en-US" dirty="0" err="1"/>
              <a:t>állapota</a:t>
            </a:r>
            <a:r>
              <a:rPr lang="en-US" dirty="0"/>
              <a:t> </a:t>
            </a:r>
            <a:r>
              <a:rPr lang="en-US" dirty="0" err="1"/>
              <a:t>várhatóan</a:t>
            </a:r>
            <a:r>
              <a:rPr lang="en-US" dirty="0"/>
              <a:t> </a:t>
            </a:r>
            <a:r>
              <a:rPr lang="en-US" dirty="0" err="1"/>
              <a:t>súlyosan</a:t>
            </a:r>
            <a:r>
              <a:rPr lang="en-US" dirty="0"/>
              <a:t> </a:t>
            </a:r>
            <a:r>
              <a:rPr lang="en-US" dirty="0" err="1"/>
              <a:t>és</a:t>
            </a:r>
            <a:r>
              <a:rPr lang="en-US" dirty="0"/>
              <a:t> </a:t>
            </a:r>
            <a:r>
              <a:rPr lang="en-US" dirty="0" err="1"/>
              <a:t>tartósan</a:t>
            </a:r>
            <a:r>
              <a:rPr lang="en-US" dirty="0"/>
              <a:t> </a:t>
            </a:r>
            <a:r>
              <a:rPr lang="en-US" dirty="0" err="1" smtClean="0"/>
              <a:t>romlik</a:t>
            </a:r>
            <a:r>
              <a:rPr lang="hu-HU" dirty="0" smtClean="0"/>
              <a:t>.</a:t>
            </a:r>
          </a:p>
          <a:p>
            <a:pPr algn="just">
              <a:buFontTx/>
              <a:buChar char="-"/>
            </a:pPr>
            <a:endParaRPr lang="hu-HU" dirty="0" smtClean="0"/>
          </a:p>
        </p:txBody>
      </p:sp>
      <p:sp>
        <p:nvSpPr>
          <p:cNvPr id="4" name="Cím 1"/>
          <p:cNvSpPr>
            <a:spLocks noGrp="1"/>
          </p:cNvSpPr>
          <p:nvPr>
            <p:ph type="title"/>
          </p:nvPr>
        </p:nvSpPr>
        <p:spPr>
          <a:xfrm>
            <a:off x="457200" y="274638"/>
            <a:ext cx="8229600" cy="850106"/>
          </a:xfrm>
        </p:spPr>
        <p:txBody>
          <a:bodyPr>
            <a:normAutofit/>
          </a:bodyPr>
          <a:lstStyle/>
          <a:p>
            <a:r>
              <a:rPr lang="hu-HU" sz="3200" b="1" dirty="0" smtClean="0"/>
              <a:t>Példák a súlyossági kategóriákra</a:t>
            </a:r>
            <a:endParaRPr lang="hu-HU" sz="3200" b="1" dirty="0"/>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grpSp>
        <p:nvGrpSpPr>
          <p:cNvPr id="13" name="Csoportba foglalás 12"/>
          <p:cNvGrpSpPr/>
          <p:nvPr/>
        </p:nvGrpSpPr>
        <p:grpSpPr>
          <a:xfrm>
            <a:off x="3851920" y="1052736"/>
            <a:ext cx="3600400" cy="720080"/>
            <a:chOff x="3851920" y="1196752"/>
            <a:chExt cx="3600400" cy="720080"/>
          </a:xfrm>
        </p:grpSpPr>
        <p:grpSp>
          <p:nvGrpSpPr>
            <p:cNvPr id="5" name="Csoportba foglalás 4"/>
            <p:cNvGrpSpPr/>
            <p:nvPr/>
          </p:nvGrpSpPr>
          <p:grpSpPr>
            <a:xfrm>
              <a:off x="3851920" y="1196752"/>
              <a:ext cx="3600400" cy="720080"/>
              <a:chOff x="3851920" y="1196752"/>
              <a:chExt cx="3600400" cy="720080"/>
            </a:xfrm>
          </p:grpSpPr>
          <p:cxnSp>
            <p:nvCxnSpPr>
              <p:cNvPr id="6" name="Egyenes összekötő 5"/>
              <p:cNvCxnSpPr/>
              <p:nvPr/>
            </p:nvCxnSpPr>
            <p:spPr>
              <a:xfrm>
                <a:off x="3851920" y="1556792"/>
                <a:ext cx="36004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églalap 6"/>
              <p:cNvSpPr/>
              <p:nvPr/>
            </p:nvSpPr>
            <p:spPr>
              <a:xfrm>
                <a:off x="5004048" y="1628800"/>
                <a:ext cx="792088" cy="2880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súlyos</a:t>
                </a:r>
                <a:endParaRPr lang="hu-HU" dirty="0"/>
              </a:p>
            </p:txBody>
          </p:sp>
          <p:sp>
            <p:nvSpPr>
              <p:cNvPr id="8" name="Téglalap 7"/>
              <p:cNvSpPr/>
              <p:nvPr/>
            </p:nvSpPr>
            <p:spPr>
              <a:xfrm>
                <a:off x="5004048" y="1196752"/>
                <a:ext cx="2448272" cy="28803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bg1"/>
                    </a:solidFill>
                  </a:rPr>
                  <a:t>mérsékelt</a:t>
                </a:r>
                <a:endParaRPr lang="hu-HU" dirty="0">
                  <a:solidFill>
                    <a:schemeClr val="bg1"/>
                  </a:solidFill>
                </a:endParaRPr>
              </a:p>
            </p:txBody>
          </p:sp>
        </p:grpSp>
        <p:sp>
          <p:nvSpPr>
            <p:cNvPr id="9" name="Téglalap 8"/>
            <p:cNvSpPr/>
            <p:nvPr/>
          </p:nvSpPr>
          <p:spPr>
            <a:xfrm>
              <a:off x="5796136" y="1628800"/>
              <a:ext cx="792088" cy="288032"/>
            </a:xfrm>
            <a:prstGeom prst="rect">
              <a:avLst/>
            </a:prstGeom>
            <a:solidFill>
              <a:srgbClr val="002060">
                <a:alpha val="3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sp>
          <p:nvSpPr>
            <p:cNvPr id="10" name="Téglalap 9"/>
            <p:cNvSpPr/>
            <p:nvPr/>
          </p:nvSpPr>
          <p:spPr>
            <a:xfrm>
              <a:off x="6588224" y="1628800"/>
              <a:ext cx="864096" cy="288032"/>
            </a:xfrm>
            <a:prstGeom prst="rect">
              <a:avLst/>
            </a:prstGeom>
            <a:solidFill>
              <a:srgbClr val="002060">
                <a:alpha val="30000"/>
              </a:srgb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p>
          </p:txBody>
        </p:sp>
        <p:cxnSp>
          <p:nvCxnSpPr>
            <p:cNvPr id="12" name="Egyenes összekötő nyíllal 11"/>
            <p:cNvCxnSpPr>
              <a:stCxn id="7" idx="3"/>
            </p:cNvCxnSpPr>
            <p:nvPr/>
          </p:nvCxnSpPr>
          <p:spPr>
            <a:xfrm>
              <a:off x="5796136" y="1772816"/>
              <a:ext cx="1440160" cy="0"/>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886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állatok újrafelhasználása</a:t>
            </a:r>
            <a:endParaRPr lang="hu-HU" dirty="0"/>
          </a:p>
        </p:txBody>
      </p:sp>
      <p:sp>
        <p:nvSpPr>
          <p:cNvPr id="4" name="Téglalap 3"/>
          <p:cNvSpPr/>
          <p:nvPr/>
        </p:nvSpPr>
        <p:spPr>
          <a:xfrm>
            <a:off x="1331640" y="2132856"/>
            <a:ext cx="2232248"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enyhe</a:t>
            </a:r>
            <a:endParaRPr lang="hu-HU" dirty="0">
              <a:solidFill>
                <a:schemeClr val="tx1"/>
              </a:solidFill>
            </a:endParaRPr>
          </a:p>
        </p:txBody>
      </p:sp>
      <p:sp>
        <p:nvSpPr>
          <p:cNvPr id="5" name="Téglalap 4"/>
          <p:cNvSpPr/>
          <p:nvPr/>
        </p:nvSpPr>
        <p:spPr>
          <a:xfrm>
            <a:off x="1331640" y="3120721"/>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mérsékelt</a:t>
            </a:r>
            <a:endParaRPr lang="hu-HU" dirty="0"/>
          </a:p>
        </p:txBody>
      </p:sp>
      <p:sp>
        <p:nvSpPr>
          <p:cNvPr id="6" name="Jobb oldali kapcsos zárójel 5"/>
          <p:cNvSpPr/>
          <p:nvPr/>
        </p:nvSpPr>
        <p:spPr>
          <a:xfrm>
            <a:off x="3923928" y="2132856"/>
            <a:ext cx="792088" cy="1779953"/>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hu-HU"/>
          </a:p>
        </p:txBody>
      </p:sp>
      <p:sp>
        <p:nvSpPr>
          <p:cNvPr id="7" name="Téglalap 6"/>
          <p:cNvSpPr/>
          <p:nvPr/>
        </p:nvSpPr>
        <p:spPr>
          <a:xfrm>
            <a:off x="5292080" y="2132856"/>
            <a:ext cx="2232248" cy="79208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solidFill>
                  <a:schemeClr val="tx1"/>
                </a:solidFill>
              </a:rPr>
              <a:t>enyhe</a:t>
            </a:r>
            <a:endParaRPr lang="hu-HU" dirty="0">
              <a:solidFill>
                <a:schemeClr val="tx1"/>
              </a:solidFill>
            </a:endParaRPr>
          </a:p>
        </p:txBody>
      </p:sp>
      <p:sp>
        <p:nvSpPr>
          <p:cNvPr id="8" name="Téglalap 7"/>
          <p:cNvSpPr/>
          <p:nvPr/>
        </p:nvSpPr>
        <p:spPr>
          <a:xfrm>
            <a:off x="5292080" y="3120721"/>
            <a:ext cx="223224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mérsékelt</a:t>
            </a:r>
            <a:endParaRPr lang="hu-HU" dirty="0"/>
          </a:p>
        </p:txBody>
      </p:sp>
      <p:sp>
        <p:nvSpPr>
          <p:cNvPr id="9" name="Téglalap 8"/>
          <p:cNvSpPr/>
          <p:nvPr/>
        </p:nvSpPr>
        <p:spPr>
          <a:xfrm>
            <a:off x="5292080" y="4077072"/>
            <a:ext cx="2232248" cy="7920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Érzéstelenítéses-túlaltatásos</a:t>
            </a:r>
            <a:endParaRPr lang="hu-HU" dirty="0"/>
          </a:p>
        </p:txBody>
      </p:sp>
      <p:sp>
        <p:nvSpPr>
          <p:cNvPr id="10" name="Szövegdoboz 9"/>
          <p:cNvSpPr txBox="1"/>
          <p:nvPr/>
        </p:nvSpPr>
        <p:spPr>
          <a:xfrm>
            <a:off x="1331640" y="5085184"/>
            <a:ext cx="6336704" cy="923330"/>
          </a:xfrm>
          <a:prstGeom prst="rect">
            <a:avLst/>
          </a:prstGeom>
          <a:noFill/>
        </p:spPr>
        <p:txBody>
          <a:bodyPr wrap="square" rtlCol="0">
            <a:spAutoFit/>
          </a:bodyPr>
          <a:lstStyle/>
          <a:p>
            <a:r>
              <a:rPr lang="hu-HU" dirty="0" smtClean="0"/>
              <a:t>Az állat egészségi állapota, jóléte helyreállt.</a:t>
            </a:r>
          </a:p>
          <a:p>
            <a:endParaRPr lang="hu-HU" dirty="0" smtClean="0"/>
          </a:p>
          <a:p>
            <a:r>
              <a:rPr lang="hu-HU" dirty="0" smtClean="0"/>
              <a:t>Az ismételt felhasználás összhangban áll az állatorvosi javaslattal.</a:t>
            </a:r>
            <a:endParaRPr lang="hu-HU" dirty="0"/>
          </a:p>
        </p:txBody>
      </p:sp>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0071330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Mi a MÁB és mi a szerepe???</a:t>
            </a:r>
            <a:endParaRPr lang="hu-HU" dirty="0"/>
          </a:p>
        </p:txBody>
      </p:sp>
      <p:sp>
        <p:nvSpPr>
          <p:cNvPr id="3" name="Tartalom helye 2"/>
          <p:cNvSpPr>
            <a:spLocks noGrp="1"/>
          </p:cNvSpPr>
          <p:nvPr>
            <p:ph idx="1"/>
          </p:nvPr>
        </p:nvSpPr>
        <p:spPr>
          <a:xfrm>
            <a:off x="457200" y="1600200"/>
            <a:ext cx="8435280" cy="4525963"/>
          </a:xfrm>
        </p:spPr>
        <p:txBody>
          <a:bodyPr>
            <a:normAutofit/>
          </a:bodyPr>
          <a:lstStyle/>
          <a:p>
            <a:pPr marL="0" indent="0">
              <a:buNone/>
            </a:pPr>
            <a:r>
              <a:rPr lang="hu-HU" dirty="0" smtClean="0">
                <a:solidFill>
                  <a:srgbClr val="FF0000"/>
                </a:solidFill>
              </a:rPr>
              <a:t>MÁB = Munkahelyi Állatjóléti Bizottság</a:t>
            </a:r>
          </a:p>
          <a:p>
            <a:pPr marL="0" indent="0">
              <a:buNone/>
            </a:pPr>
            <a:r>
              <a:rPr lang="hu-HU" dirty="0" smtClean="0"/>
              <a:t>A 40/2013. Kormányrendelet az állatkísérletekről</a:t>
            </a:r>
          </a:p>
          <a:p>
            <a:pPr marL="0" indent="0">
              <a:buNone/>
            </a:pPr>
            <a:endParaRPr lang="hu-HU" sz="1600" dirty="0" smtClean="0"/>
          </a:p>
          <a:p>
            <a:pPr marL="0" indent="0">
              <a:buNone/>
            </a:pPr>
            <a:r>
              <a:rPr lang="hu-HU" sz="2400" dirty="0"/>
              <a:t>38. § (1) A tenyésztő, beszállító és felhasználó köteles </a:t>
            </a:r>
            <a:r>
              <a:rPr lang="hu-HU" sz="2400" dirty="0" err="1"/>
              <a:t>MÁB-ot</a:t>
            </a:r>
            <a:r>
              <a:rPr lang="hu-HU" sz="2400" dirty="0"/>
              <a:t> felállítani. A MÁB működési feltételeit a tenyésztő, beszállító, felhasználó köteles biztosítani. </a:t>
            </a:r>
            <a:endParaRPr lang="hu-HU" sz="2400" dirty="0" smtClean="0"/>
          </a:p>
          <a:p>
            <a:pPr marL="0" indent="0">
              <a:buNone/>
            </a:pPr>
            <a:r>
              <a:rPr lang="hu-HU" sz="2400" dirty="0" smtClean="0"/>
              <a:t>(</a:t>
            </a:r>
            <a:r>
              <a:rPr lang="hu-HU" sz="2400" dirty="0"/>
              <a:t>2) A MÁB tagjait az intézmény vezetője bízza meg. A MÁB ügyrendjét maga állapítja meg. A MÁB tagjai közül elnököt kell kijelölni.</a:t>
            </a:r>
            <a:endParaRPr lang="hu-HU" sz="2400" dirty="0" smtClean="0">
              <a:solidFill>
                <a:srgbClr val="FF0000"/>
              </a:solidFill>
            </a:endParaRPr>
          </a:p>
          <a:p>
            <a:pPr marL="0" indent="0">
              <a:buNone/>
            </a:pPr>
            <a:endParaRPr lang="hu-HU" dirty="0"/>
          </a:p>
        </p:txBody>
      </p:sp>
      <p:pic>
        <p:nvPicPr>
          <p:cNvPr id="4" name="Kép 3" descr="free vector Simple Cartoon Mouse clip ar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48680"/>
            <a:ext cx="504825" cy="495300"/>
          </a:xfrm>
          <a:prstGeom prst="rect">
            <a:avLst/>
          </a:prstGeom>
          <a:noFill/>
          <a:ln>
            <a:noFill/>
          </a:ln>
        </p:spPr>
      </p:pic>
      <p:sp>
        <p:nvSpPr>
          <p:cNvPr id="5" name="Élőláb helye 4"/>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6424817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6632"/>
            <a:ext cx="6179558" cy="4830790"/>
          </a:xfrm>
          <a:prstGeom prst="rect">
            <a:avLst/>
          </a:prstGeom>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b="58975"/>
          <a:stretch/>
        </p:blipFill>
        <p:spPr>
          <a:xfrm>
            <a:off x="1362862" y="4947422"/>
            <a:ext cx="6737530" cy="1433906"/>
          </a:xfrm>
          <a:prstGeom prst="rect">
            <a:avLst/>
          </a:prstGeom>
        </p:spPr>
      </p:pic>
      <p:sp>
        <p:nvSpPr>
          <p:cNvPr id="6" name="Téglalap 5"/>
          <p:cNvSpPr/>
          <p:nvPr/>
        </p:nvSpPr>
        <p:spPr>
          <a:xfrm>
            <a:off x="1551856" y="4454454"/>
            <a:ext cx="617955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 name="Téglalap 7"/>
          <p:cNvSpPr/>
          <p:nvPr/>
        </p:nvSpPr>
        <p:spPr>
          <a:xfrm>
            <a:off x="1628056" y="2567554"/>
            <a:ext cx="6027158" cy="7174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Téglalap 6"/>
          <p:cNvSpPr/>
          <p:nvPr/>
        </p:nvSpPr>
        <p:spPr>
          <a:xfrm>
            <a:off x="1551856" y="5081784"/>
            <a:ext cx="6179558"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
        <p:nvSpPr>
          <p:cNvPr id="3" name="Szövegdoboz 2"/>
          <p:cNvSpPr txBox="1"/>
          <p:nvPr/>
        </p:nvSpPr>
        <p:spPr>
          <a:xfrm>
            <a:off x="971600" y="3441774"/>
            <a:ext cx="7128792" cy="923330"/>
          </a:xfrm>
          <a:prstGeom prst="rect">
            <a:avLst/>
          </a:prstGeom>
          <a:solidFill>
            <a:schemeClr val="accent1">
              <a:lumMod val="60000"/>
              <a:lumOff val="40000"/>
            </a:schemeClr>
          </a:solidFill>
        </p:spPr>
        <p:txBody>
          <a:bodyPr wrap="square" rtlCol="0">
            <a:spAutoFit/>
          </a:bodyPr>
          <a:lstStyle/>
          <a:p>
            <a:pPr algn="just"/>
            <a:r>
              <a:rPr lang="hu-HU" dirty="0" smtClean="0"/>
              <a:t>Ha két vagy több helyen történik az állatokon beavatkozás, azoknak vizsgálata, akkor a projektkérvényben le kell írni az állatok egyik helyszínről a másikra történő szállításának a módját.</a:t>
            </a:r>
            <a:endParaRPr lang="hu-HU" dirty="0"/>
          </a:p>
        </p:txBody>
      </p:sp>
    </p:spTree>
    <p:extLst>
      <p:ext uri="{BB962C8B-B14F-4D97-AF65-F5344CB8AC3E}">
        <p14:creationId xmlns:p14="http://schemas.microsoft.com/office/powerpoint/2010/main" val="17443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3"/>
                                        </p:tgtEl>
                                      </p:cBhvr>
                                    </p:animEffect>
                                    <p:anim calcmode="lin" valueType="num">
                                      <p:cBhvr>
                                        <p:cTn id="14" dur="1000"/>
                                        <p:tgtEl>
                                          <p:spTgt spid="3"/>
                                        </p:tgtEl>
                                        <p:attrNameLst>
                                          <p:attrName>ppt_x</p:attrName>
                                        </p:attrNameLst>
                                      </p:cBhvr>
                                      <p:tavLst>
                                        <p:tav tm="0">
                                          <p:val>
                                            <p:strVal val="ppt_x"/>
                                          </p:val>
                                        </p:tav>
                                        <p:tav tm="100000">
                                          <p:val>
                                            <p:strVal val="ppt_x"/>
                                          </p:val>
                                        </p:tav>
                                      </p:tavLst>
                                    </p:anim>
                                    <p:anim calcmode="lin" valueType="num">
                                      <p:cBhvr>
                                        <p:cTn id="15" dur="1000"/>
                                        <p:tgtEl>
                                          <p:spTgt spid="3"/>
                                        </p:tgtEl>
                                        <p:attrNameLst>
                                          <p:attrName>ppt_y</p:attrName>
                                        </p:attrNameLst>
                                      </p:cBhvr>
                                      <p:tavLst>
                                        <p:tav tm="0">
                                          <p:val>
                                            <p:strVal val="ppt_y"/>
                                          </p:val>
                                        </p:tav>
                                        <p:tav tm="100000">
                                          <p:val>
                                            <p:strVal val="ppt_y+.1"/>
                                          </p:val>
                                        </p:tav>
                                      </p:tavLst>
                                    </p:anim>
                                    <p:set>
                                      <p:cBhvr>
                                        <p:cTn id="16"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260648"/>
            <a:ext cx="8229600" cy="1012974"/>
          </a:xfrm>
        </p:spPr>
        <p:txBody>
          <a:bodyPr>
            <a:normAutofit fontScale="90000"/>
          </a:bodyPr>
          <a:lstStyle/>
          <a:p>
            <a:r>
              <a:rPr lang="en-US" sz="3200" b="1" dirty="0" smtClean="0"/>
              <a:t>15. </a:t>
            </a:r>
            <a:r>
              <a:rPr lang="en-US" sz="3200" b="1" dirty="0" err="1" smtClean="0"/>
              <a:t>Mentességkérelem</a:t>
            </a:r>
            <a:r>
              <a:rPr lang="hu-HU" sz="3200" dirty="0" smtClean="0"/>
              <a:t/>
            </a:r>
            <a:br>
              <a:rPr lang="hu-HU" sz="3200" dirty="0" smtClean="0"/>
            </a:br>
            <a:endParaRPr lang="hu-HU" sz="3200" dirty="0"/>
          </a:p>
        </p:txBody>
      </p:sp>
      <p:sp>
        <p:nvSpPr>
          <p:cNvPr id="3" name="Tartalom helye 2"/>
          <p:cNvSpPr>
            <a:spLocks noGrp="1"/>
          </p:cNvSpPr>
          <p:nvPr>
            <p:ph idx="1"/>
          </p:nvPr>
        </p:nvSpPr>
        <p:spPr>
          <a:xfrm>
            <a:off x="251520" y="980728"/>
            <a:ext cx="8568952" cy="4813995"/>
          </a:xfrm>
        </p:spPr>
        <p:txBody>
          <a:bodyPr>
            <a:noAutofit/>
          </a:bodyPr>
          <a:lstStyle/>
          <a:p>
            <a:pPr algn="just"/>
            <a:r>
              <a:rPr lang="en-US" sz="1600" dirty="0" smtClean="0"/>
              <a:t>a</a:t>
            </a:r>
            <a:r>
              <a:rPr lang="en-US" sz="1600" dirty="0"/>
              <a:t>) a 40/2013 (II.14.) </a:t>
            </a:r>
            <a:r>
              <a:rPr lang="en-US" sz="1600" dirty="0" err="1"/>
              <a:t>Kormányrendelet</a:t>
            </a:r>
            <a:r>
              <a:rPr lang="en-US" sz="1600" dirty="0"/>
              <a:t> 3. § (1) </a:t>
            </a:r>
            <a:r>
              <a:rPr lang="en-US" sz="1600" dirty="0" err="1"/>
              <a:t>bekezdés</a:t>
            </a:r>
            <a:r>
              <a:rPr lang="en-US" sz="1600" dirty="0"/>
              <a:t> </a:t>
            </a:r>
            <a:r>
              <a:rPr lang="en-US" sz="1600" dirty="0" err="1"/>
              <a:t>aa</a:t>
            </a:r>
            <a:r>
              <a:rPr lang="en-US" sz="1600" dirty="0"/>
              <a:t>)–</a:t>
            </a:r>
            <a:r>
              <a:rPr lang="en-US" sz="1600" dirty="0" err="1"/>
              <a:t>ai</a:t>
            </a:r>
            <a:r>
              <a:rPr lang="en-US" sz="1600" dirty="0"/>
              <a:t>) </a:t>
            </a:r>
            <a:r>
              <a:rPr lang="en-US" sz="1600" dirty="0" err="1"/>
              <a:t>és</a:t>
            </a:r>
            <a:r>
              <a:rPr lang="en-US" sz="1600" dirty="0"/>
              <a:t> </a:t>
            </a:r>
            <a:r>
              <a:rPr lang="en-US" sz="1600" dirty="0" err="1"/>
              <a:t>ak</a:t>
            </a:r>
            <a:r>
              <a:rPr lang="en-US" sz="1600" dirty="0"/>
              <a:t>)–al) </a:t>
            </a:r>
            <a:r>
              <a:rPr lang="en-US" sz="1600" dirty="0" err="1"/>
              <a:t>pontjaiban</a:t>
            </a:r>
            <a:r>
              <a:rPr lang="en-US" sz="1600" dirty="0"/>
              <a:t> </a:t>
            </a:r>
            <a:r>
              <a:rPr lang="en-US" sz="1600" dirty="0" err="1"/>
              <a:t>felsorolt</a:t>
            </a:r>
            <a:r>
              <a:rPr lang="en-US" sz="1600" dirty="0"/>
              <a:t> </a:t>
            </a:r>
            <a:r>
              <a:rPr lang="en-US" sz="1600" dirty="0" err="1"/>
              <a:t>fajok</a:t>
            </a:r>
            <a:r>
              <a:rPr lang="en-US" sz="1600" dirty="0"/>
              <a:t> </a:t>
            </a:r>
            <a:r>
              <a:rPr lang="en-US" sz="1600" b="1" dirty="0" err="1"/>
              <a:t>nem</a:t>
            </a:r>
            <a:r>
              <a:rPr lang="en-US" sz="1600" b="1" dirty="0"/>
              <a:t> </a:t>
            </a:r>
            <a:r>
              <a:rPr lang="en-US" sz="1600" b="1" dirty="0" err="1"/>
              <a:t>kifejezetten</a:t>
            </a:r>
            <a:r>
              <a:rPr lang="en-US" sz="1600" b="1" dirty="0"/>
              <a:t> </a:t>
            </a:r>
            <a:r>
              <a:rPr lang="en-US" sz="1600" b="1" dirty="0" err="1"/>
              <a:t>kísérleti</a:t>
            </a:r>
            <a:r>
              <a:rPr lang="en-US" sz="1600" b="1" dirty="0"/>
              <a:t> </a:t>
            </a:r>
            <a:r>
              <a:rPr lang="en-US" sz="1600" b="1" dirty="0" err="1"/>
              <a:t>célra</a:t>
            </a:r>
            <a:r>
              <a:rPr lang="en-US" sz="1600" b="1" dirty="0"/>
              <a:t> </a:t>
            </a:r>
            <a:r>
              <a:rPr lang="en-US" sz="1600" b="1" dirty="0" err="1"/>
              <a:t>tenyészetett</a:t>
            </a:r>
            <a:r>
              <a:rPr lang="en-US" sz="1600" dirty="0"/>
              <a:t> </a:t>
            </a:r>
            <a:r>
              <a:rPr lang="en-US" sz="1600" dirty="0" err="1"/>
              <a:t>egyedeinek</a:t>
            </a:r>
            <a:r>
              <a:rPr lang="en-US" sz="1600" dirty="0"/>
              <a:t> </a:t>
            </a:r>
            <a:r>
              <a:rPr lang="en-US" sz="1600" dirty="0" err="1"/>
              <a:t>felhasználására</a:t>
            </a:r>
            <a:r>
              <a:rPr lang="en-US" sz="1600" dirty="0"/>
              <a:t> </a:t>
            </a:r>
            <a:r>
              <a:rPr lang="en-US" sz="1600" dirty="0" err="1"/>
              <a:t>tudományos</a:t>
            </a:r>
            <a:r>
              <a:rPr lang="en-US" sz="1600" dirty="0"/>
              <a:t> </a:t>
            </a:r>
            <a:r>
              <a:rPr lang="en-US" sz="1600" dirty="0" err="1"/>
              <a:t>indokok</a:t>
            </a:r>
            <a:r>
              <a:rPr lang="en-US" sz="1600" dirty="0"/>
              <a:t> </a:t>
            </a:r>
            <a:r>
              <a:rPr lang="en-US" sz="1600" dirty="0" err="1"/>
              <a:t>alapján</a:t>
            </a:r>
            <a:r>
              <a:rPr lang="en-US" sz="1600" dirty="0"/>
              <a:t>;</a:t>
            </a:r>
            <a:endParaRPr lang="hu-HU" sz="1600" dirty="0"/>
          </a:p>
          <a:p>
            <a:pPr algn="just"/>
            <a:r>
              <a:rPr lang="en-US" sz="1600" dirty="0"/>
              <a:t>b) </a:t>
            </a:r>
            <a:r>
              <a:rPr lang="en-US" sz="1600" dirty="0" err="1"/>
              <a:t>háziasított</a:t>
            </a:r>
            <a:r>
              <a:rPr lang="en-US" sz="1600" dirty="0"/>
              <a:t> </a:t>
            </a:r>
            <a:r>
              <a:rPr lang="en-US" sz="1600" dirty="0" err="1"/>
              <a:t>fajok</a:t>
            </a:r>
            <a:r>
              <a:rPr lang="en-US" sz="1600" dirty="0"/>
              <a:t> </a:t>
            </a:r>
            <a:r>
              <a:rPr lang="en-US" sz="1600" b="1" dirty="0" err="1"/>
              <a:t>gazdátlan</a:t>
            </a:r>
            <a:r>
              <a:rPr lang="en-US" sz="1600" b="1" dirty="0"/>
              <a:t> </a:t>
            </a:r>
            <a:r>
              <a:rPr lang="en-US" sz="1600" b="1" dirty="0" err="1"/>
              <a:t>vagy</a:t>
            </a:r>
            <a:r>
              <a:rPr lang="en-US" sz="1600" b="1" dirty="0"/>
              <a:t> </a:t>
            </a:r>
            <a:r>
              <a:rPr lang="en-US" sz="1600" b="1" dirty="0" err="1"/>
              <a:t>elvadult</a:t>
            </a:r>
            <a:r>
              <a:rPr lang="en-US" sz="1600" b="1" dirty="0"/>
              <a:t> </a:t>
            </a:r>
            <a:r>
              <a:rPr lang="en-US" sz="1600" b="1" dirty="0" err="1"/>
              <a:t>egyedének</a:t>
            </a:r>
            <a:r>
              <a:rPr lang="en-US" sz="1600" b="1" dirty="0"/>
              <a:t> </a:t>
            </a:r>
            <a:r>
              <a:rPr lang="en-US" sz="1600" dirty="0" err="1"/>
              <a:t>kísérletben</a:t>
            </a:r>
            <a:r>
              <a:rPr lang="en-US" sz="1600" dirty="0"/>
              <a:t> </a:t>
            </a:r>
            <a:r>
              <a:rPr lang="en-US" sz="1600" dirty="0" err="1"/>
              <a:t>való</a:t>
            </a:r>
            <a:r>
              <a:rPr lang="en-US" sz="1600" dirty="0"/>
              <a:t> </a:t>
            </a:r>
            <a:r>
              <a:rPr lang="en-US" sz="1600" dirty="0" err="1"/>
              <a:t>felhasználására</a:t>
            </a:r>
            <a:r>
              <a:rPr lang="en-US" sz="1600" dirty="0"/>
              <a:t> a 40/2013 (II.14.) </a:t>
            </a:r>
            <a:r>
              <a:rPr lang="en-US" sz="1600" dirty="0" err="1"/>
              <a:t>Kormányrendelet</a:t>
            </a:r>
            <a:r>
              <a:rPr lang="en-US" sz="1600" dirty="0"/>
              <a:t> 5. § a), </a:t>
            </a:r>
            <a:r>
              <a:rPr lang="en-US" sz="1600" dirty="0" err="1"/>
              <a:t>illetve</a:t>
            </a:r>
            <a:r>
              <a:rPr lang="en-US" sz="1600" dirty="0"/>
              <a:t> b) </a:t>
            </a:r>
            <a:r>
              <a:rPr lang="en-US" sz="1600" dirty="0" err="1"/>
              <a:t>pontjában</a:t>
            </a:r>
            <a:r>
              <a:rPr lang="en-US" sz="1600" dirty="0"/>
              <a:t> </a:t>
            </a:r>
            <a:r>
              <a:rPr lang="en-US" sz="1600" dirty="0" err="1"/>
              <a:t>szereplõ</a:t>
            </a:r>
            <a:r>
              <a:rPr lang="en-US" sz="1600" dirty="0"/>
              <a:t> </a:t>
            </a:r>
            <a:r>
              <a:rPr lang="en-US" sz="1600" dirty="0" err="1"/>
              <a:t>indokok</a:t>
            </a:r>
            <a:r>
              <a:rPr lang="en-US" sz="1600" dirty="0"/>
              <a:t> </a:t>
            </a:r>
            <a:r>
              <a:rPr lang="en-US" sz="1600" dirty="0" err="1"/>
              <a:t>alapján</a:t>
            </a:r>
            <a:r>
              <a:rPr lang="en-US" sz="1600" dirty="0"/>
              <a:t>;</a:t>
            </a:r>
            <a:endParaRPr lang="hu-HU" sz="1600" dirty="0"/>
          </a:p>
          <a:p>
            <a:pPr algn="just"/>
            <a:r>
              <a:rPr lang="en-US" sz="1600" dirty="0"/>
              <a:t>c) </a:t>
            </a:r>
            <a:r>
              <a:rPr lang="en-US" sz="1600" b="1" dirty="0" err="1"/>
              <a:t>vadon</a:t>
            </a:r>
            <a:r>
              <a:rPr lang="en-US" sz="1600" b="1" dirty="0"/>
              <a:t> </a:t>
            </a:r>
            <a:r>
              <a:rPr lang="en-US" sz="1600" b="1" dirty="0" err="1"/>
              <a:t>élõ</a:t>
            </a:r>
            <a:r>
              <a:rPr lang="en-US" sz="1600" b="1" dirty="0"/>
              <a:t> </a:t>
            </a:r>
            <a:r>
              <a:rPr lang="en-US" sz="1600" b="1" dirty="0" err="1"/>
              <a:t>vagy</a:t>
            </a:r>
            <a:r>
              <a:rPr lang="en-US" sz="1600" b="1" dirty="0"/>
              <a:t> </a:t>
            </a:r>
            <a:r>
              <a:rPr lang="en-US" sz="1600" b="1" dirty="0" err="1"/>
              <a:t>vadon</a:t>
            </a:r>
            <a:r>
              <a:rPr lang="en-US" sz="1600" b="1" dirty="0"/>
              <a:t> </a:t>
            </a:r>
            <a:r>
              <a:rPr lang="en-US" sz="1600" b="1" dirty="0" err="1"/>
              <a:t>befogott</a:t>
            </a:r>
            <a:r>
              <a:rPr lang="en-US" sz="1600" b="1" dirty="0"/>
              <a:t> </a:t>
            </a:r>
            <a:r>
              <a:rPr lang="en-US" sz="1600" b="1" dirty="0" err="1"/>
              <a:t>állat</a:t>
            </a:r>
            <a:r>
              <a:rPr lang="en-US" sz="1600" b="1" dirty="0"/>
              <a:t> </a:t>
            </a:r>
            <a:r>
              <a:rPr lang="en-US" sz="1600" dirty="0" err="1"/>
              <a:t>felhasználására</a:t>
            </a:r>
            <a:r>
              <a:rPr lang="en-US" sz="1600" dirty="0"/>
              <a:t> </a:t>
            </a:r>
            <a:r>
              <a:rPr lang="en-US" sz="1600" dirty="0" err="1"/>
              <a:t>tudományos</a:t>
            </a:r>
            <a:r>
              <a:rPr lang="en-US" sz="1600" dirty="0"/>
              <a:t> </a:t>
            </a:r>
            <a:r>
              <a:rPr lang="en-US" sz="1600" dirty="0" err="1"/>
              <a:t>indokok</a:t>
            </a:r>
            <a:r>
              <a:rPr lang="en-US" sz="1600" dirty="0"/>
              <a:t> </a:t>
            </a:r>
            <a:r>
              <a:rPr lang="en-US" sz="1600" dirty="0" err="1"/>
              <a:t>alapján</a:t>
            </a:r>
            <a:r>
              <a:rPr lang="en-US" sz="1600" dirty="0"/>
              <a:t> a 40/2013 (II.14.) </a:t>
            </a:r>
            <a:r>
              <a:rPr lang="en-US" sz="1600" dirty="0" err="1"/>
              <a:t>Kormányrendelet</a:t>
            </a:r>
            <a:r>
              <a:rPr lang="en-US" sz="1600" dirty="0"/>
              <a:t> 7. § (1) </a:t>
            </a:r>
            <a:r>
              <a:rPr lang="en-US" sz="1600" dirty="0" err="1"/>
              <a:t>és</a:t>
            </a:r>
            <a:r>
              <a:rPr lang="en-US" sz="1600" dirty="0"/>
              <a:t> (3) </a:t>
            </a:r>
            <a:r>
              <a:rPr lang="en-US" sz="1600" dirty="0" err="1"/>
              <a:t>bekezdésének</a:t>
            </a:r>
            <a:r>
              <a:rPr lang="en-US" sz="1600" dirty="0"/>
              <a:t> </a:t>
            </a:r>
            <a:r>
              <a:rPr lang="en-US" sz="1600" dirty="0" err="1"/>
              <a:t>feltételei</a:t>
            </a:r>
            <a:r>
              <a:rPr lang="en-US" sz="1600" dirty="0"/>
              <a:t> </a:t>
            </a:r>
            <a:r>
              <a:rPr lang="en-US" sz="1600" dirty="0" err="1"/>
              <a:t>szerint</a:t>
            </a:r>
            <a:r>
              <a:rPr lang="en-US" sz="1600" dirty="0"/>
              <a:t>;</a:t>
            </a:r>
            <a:endParaRPr lang="hu-HU" sz="1600" dirty="0"/>
          </a:p>
          <a:p>
            <a:pPr algn="just"/>
            <a:r>
              <a:rPr lang="en-US" sz="1600" dirty="0"/>
              <a:t>d) </a:t>
            </a:r>
            <a:r>
              <a:rPr lang="en-US" sz="1600" dirty="0" err="1"/>
              <a:t>vadon</a:t>
            </a:r>
            <a:r>
              <a:rPr lang="en-US" sz="1600" dirty="0"/>
              <a:t> </a:t>
            </a:r>
            <a:r>
              <a:rPr lang="en-US" sz="1600" dirty="0" err="1"/>
              <a:t>befogott</a:t>
            </a:r>
            <a:r>
              <a:rPr lang="en-US" sz="1600" dirty="0"/>
              <a:t> </a:t>
            </a:r>
            <a:r>
              <a:rPr lang="en-US" sz="1600" dirty="0" err="1"/>
              <a:t>sérült</a:t>
            </a:r>
            <a:r>
              <a:rPr lang="en-US" sz="1600" dirty="0"/>
              <a:t> </a:t>
            </a:r>
            <a:r>
              <a:rPr lang="en-US" sz="1600" dirty="0" err="1"/>
              <a:t>vagy</a:t>
            </a:r>
            <a:r>
              <a:rPr lang="en-US" sz="1600" dirty="0"/>
              <a:t> </a:t>
            </a:r>
            <a:r>
              <a:rPr lang="en-US" sz="1600" dirty="0" err="1"/>
              <a:t>rossz</a:t>
            </a:r>
            <a:r>
              <a:rPr lang="en-US" sz="1600" dirty="0"/>
              <a:t> </a:t>
            </a:r>
            <a:r>
              <a:rPr lang="en-US" sz="1600" dirty="0" err="1"/>
              <a:t>egészségi</a:t>
            </a:r>
            <a:r>
              <a:rPr lang="en-US" sz="1600" dirty="0"/>
              <a:t> </a:t>
            </a:r>
            <a:r>
              <a:rPr lang="en-US" sz="1600" dirty="0" err="1"/>
              <a:t>állapotú</a:t>
            </a:r>
            <a:r>
              <a:rPr lang="en-US" sz="1600" dirty="0"/>
              <a:t> </a:t>
            </a:r>
            <a:r>
              <a:rPr lang="en-US" sz="1600" dirty="0" err="1"/>
              <a:t>állat</a:t>
            </a:r>
            <a:r>
              <a:rPr lang="en-US" sz="1600" dirty="0"/>
              <a:t> </a:t>
            </a:r>
            <a:r>
              <a:rPr lang="en-US" sz="1600" dirty="0" err="1"/>
              <a:t>szenvedésének</a:t>
            </a:r>
            <a:r>
              <a:rPr lang="en-US" sz="1600" dirty="0"/>
              <a:t> </a:t>
            </a:r>
            <a:r>
              <a:rPr lang="en-US" sz="1600" dirty="0" err="1"/>
              <a:t>minimalizálására</a:t>
            </a:r>
            <a:r>
              <a:rPr lang="en-US" sz="1600" dirty="0"/>
              <a:t> </a:t>
            </a:r>
            <a:r>
              <a:rPr lang="en-US" sz="1600" dirty="0" err="1" smtClean="0"/>
              <a:t>irányuló</a:t>
            </a:r>
            <a:r>
              <a:rPr lang="hu-HU" sz="1600" dirty="0" smtClean="0"/>
              <a:t> </a:t>
            </a:r>
            <a:r>
              <a:rPr lang="en-US" sz="1600" dirty="0" err="1" smtClean="0"/>
              <a:t>intézkedések</a:t>
            </a:r>
            <a:r>
              <a:rPr lang="en-US" sz="1600" dirty="0" smtClean="0"/>
              <a:t> </a:t>
            </a:r>
            <a:r>
              <a:rPr lang="en-US" sz="1600" dirty="0" err="1"/>
              <a:t>alól</a:t>
            </a:r>
            <a:r>
              <a:rPr lang="en-US" sz="1600" dirty="0"/>
              <a:t> </a:t>
            </a:r>
            <a:r>
              <a:rPr lang="en-US" sz="1600" dirty="0" err="1"/>
              <a:t>tudományos</a:t>
            </a:r>
            <a:r>
              <a:rPr lang="en-US" sz="1600" dirty="0"/>
              <a:t> </a:t>
            </a:r>
            <a:r>
              <a:rPr lang="en-US" sz="1600" dirty="0" err="1"/>
              <a:t>indokok</a:t>
            </a:r>
            <a:r>
              <a:rPr lang="en-US" sz="1600" dirty="0"/>
              <a:t> </a:t>
            </a:r>
            <a:r>
              <a:rPr lang="en-US" sz="1600" dirty="0" err="1"/>
              <a:t>alapján</a:t>
            </a:r>
            <a:r>
              <a:rPr lang="en-US" sz="1600" dirty="0"/>
              <a:t>;</a:t>
            </a:r>
            <a:endParaRPr lang="hu-HU" sz="1600" dirty="0"/>
          </a:p>
          <a:p>
            <a:pPr algn="just"/>
            <a:r>
              <a:rPr lang="en-US" sz="1600" dirty="0"/>
              <a:t>e) </a:t>
            </a:r>
            <a:r>
              <a:rPr lang="en-US" sz="1600" dirty="0" err="1"/>
              <a:t>kísérlet</a:t>
            </a:r>
            <a:r>
              <a:rPr lang="en-US" sz="1600" dirty="0"/>
              <a:t> </a:t>
            </a:r>
            <a:r>
              <a:rPr lang="en-US" sz="1600" dirty="0" err="1"/>
              <a:t>felhasználó</a:t>
            </a:r>
            <a:r>
              <a:rPr lang="en-US" sz="1600" dirty="0"/>
              <a:t> </a:t>
            </a:r>
            <a:r>
              <a:rPr lang="en-US" sz="1600" b="1" dirty="0" err="1"/>
              <a:t>létesítményen</a:t>
            </a:r>
            <a:r>
              <a:rPr lang="en-US" sz="1600" b="1" dirty="0"/>
              <a:t> </a:t>
            </a:r>
            <a:r>
              <a:rPr lang="en-US" sz="1600" b="1" dirty="0" err="1"/>
              <a:t>kívül</a:t>
            </a:r>
            <a:r>
              <a:rPr lang="en-US" sz="1600" b="1" dirty="0"/>
              <a:t> </a:t>
            </a:r>
            <a:r>
              <a:rPr lang="en-US" sz="1600" b="1" dirty="0" err="1"/>
              <a:t>történõ</a:t>
            </a:r>
            <a:r>
              <a:rPr lang="en-US" sz="1600" b="1" dirty="0"/>
              <a:t> </a:t>
            </a:r>
            <a:r>
              <a:rPr lang="en-US" sz="1600" b="1" dirty="0" err="1"/>
              <a:t>elvégzésére</a:t>
            </a:r>
            <a:r>
              <a:rPr lang="en-US" sz="1600" b="1" dirty="0"/>
              <a:t> </a:t>
            </a:r>
            <a:r>
              <a:rPr lang="en-US" sz="1600" dirty="0" err="1"/>
              <a:t>tudományos</a:t>
            </a:r>
            <a:r>
              <a:rPr lang="en-US" sz="1600" dirty="0"/>
              <a:t>, </a:t>
            </a:r>
            <a:r>
              <a:rPr lang="en-US" sz="1600" dirty="0" err="1"/>
              <a:t>állatjóléti</a:t>
            </a:r>
            <a:r>
              <a:rPr lang="en-US" sz="1600" dirty="0"/>
              <a:t> </a:t>
            </a:r>
            <a:r>
              <a:rPr lang="en-US" sz="1600" dirty="0" err="1"/>
              <a:t>vagy</a:t>
            </a:r>
            <a:r>
              <a:rPr lang="en-US" sz="1600" dirty="0"/>
              <a:t> </a:t>
            </a:r>
            <a:r>
              <a:rPr lang="en-US" sz="1600" dirty="0" err="1"/>
              <a:t>állategészségügyi</a:t>
            </a:r>
            <a:r>
              <a:rPr lang="en-US" sz="1600" dirty="0"/>
              <a:t> </a:t>
            </a:r>
            <a:r>
              <a:rPr lang="en-US" sz="1600" dirty="0" err="1"/>
              <a:t>indokok</a:t>
            </a:r>
            <a:r>
              <a:rPr lang="en-US" sz="1600" dirty="0"/>
              <a:t> </a:t>
            </a:r>
            <a:r>
              <a:rPr lang="en-US" sz="1600" dirty="0" err="1"/>
              <a:t>alapján</a:t>
            </a:r>
            <a:r>
              <a:rPr lang="en-US" sz="1600" dirty="0"/>
              <a:t>;</a:t>
            </a:r>
            <a:endParaRPr lang="hu-HU" sz="1600" dirty="0"/>
          </a:p>
          <a:p>
            <a:pPr algn="just"/>
            <a:r>
              <a:rPr lang="en-US" sz="1600" dirty="0"/>
              <a:t>f) </a:t>
            </a:r>
            <a:r>
              <a:rPr lang="en-US" sz="1600" b="1" dirty="0" err="1"/>
              <a:t>súlyos</a:t>
            </a:r>
            <a:r>
              <a:rPr lang="en-US" sz="1600" b="1" dirty="0"/>
              <a:t> </a:t>
            </a:r>
            <a:r>
              <a:rPr lang="en-US" sz="1600" b="1" dirty="0" err="1"/>
              <a:t>besorolású</a:t>
            </a:r>
            <a:r>
              <a:rPr lang="en-US" sz="1600" b="1" dirty="0"/>
              <a:t> </a:t>
            </a:r>
            <a:r>
              <a:rPr lang="en-US" sz="1600" b="1" dirty="0" err="1"/>
              <a:t>kísérletben</a:t>
            </a:r>
            <a:r>
              <a:rPr lang="en-US" sz="1600" b="1" dirty="0"/>
              <a:t> </a:t>
            </a:r>
            <a:r>
              <a:rPr lang="en-US" sz="1600" b="1" dirty="0" err="1"/>
              <a:t>felhasznált</a:t>
            </a:r>
            <a:r>
              <a:rPr lang="en-US" sz="1600" b="1" dirty="0"/>
              <a:t> </a:t>
            </a:r>
            <a:r>
              <a:rPr lang="en-US" sz="1600" b="1" dirty="0" err="1"/>
              <a:t>állat</a:t>
            </a:r>
            <a:r>
              <a:rPr lang="en-US" sz="1600" b="1" dirty="0"/>
              <a:t> </a:t>
            </a:r>
            <a:r>
              <a:rPr lang="en-US" sz="1600" b="1" dirty="0" err="1"/>
              <a:t>ismételt</a:t>
            </a:r>
            <a:r>
              <a:rPr lang="en-US" sz="1600" b="1" dirty="0"/>
              <a:t> </a:t>
            </a:r>
            <a:r>
              <a:rPr lang="en-US" sz="1600" b="1" dirty="0" err="1"/>
              <a:t>felhasználására</a:t>
            </a:r>
            <a:r>
              <a:rPr lang="en-US" sz="1600" b="1" dirty="0"/>
              <a:t> </a:t>
            </a:r>
            <a:r>
              <a:rPr lang="en-US" sz="1600" dirty="0" err="1"/>
              <a:t>rendkívüli</a:t>
            </a:r>
            <a:r>
              <a:rPr lang="en-US" sz="1600" dirty="0"/>
              <a:t> </a:t>
            </a:r>
            <a:r>
              <a:rPr lang="en-US" sz="1600" dirty="0" err="1"/>
              <a:t>körülmények</a:t>
            </a:r>
            <a:r>
              <a:rPr lang="en-US" sz="1600" dirty="0"/>
              <a:t> </a:t>
            </a:r>
            <a:r>
              <a:rPr lang="en-US" sz="1600" dirty="0" err="1"/>
              <a:t>esetén</a:t>
            </a:r>
            <a:r>
              <a:rPr lang="en-US" sz="1600" dirty="0"/>
              <a:t>;</a:t>
            </a:r>
            <a:endParaRPr lang="hu-HU" sz="1600" dirty="0"/>
          </a:p>
          <a:p>
            <a:pPr algn="just"/>
            <a:r>
              <a:rPr lang="en-US" sz="1600" dirty="0"/>
              <a:t>g) </a:t>
            </a:r>
            <a:r>
              <a:rPr lang="en-US" sz="1600" b="1" dirty="0" err="1"/>
              <a:t>az</a:t>
            </a:r>
            <a:r>
              <a:rPr lang="en-US" sz="1600" b="1" dirty="0"/>
              <a:t> </a:t>
            </a:r>
            <a:r>
              <a:rPr lang="en-US" sz="1600" b="1" dirty="0" err="1"/>
              <a:t>állat</a:t>
            </a:r>
            <a:r>
              <a:rPr lang="en-US" sz="1600" b="1" dirty="0"/>
              <a:t> </a:t>
            </a:r>
            <a:r>
              <a:rPr lang="en-US" sz="1600" b="1" dirty="0" err="1"/>
              <a:t>leölésére</a:t>
            </a:r>
            <a:r>
              <a:rPr lang="en-US" sz="1600" b="1" dirty="0"/>
              <a:t> </a:t>
            </a:r>
            <a:r>
              <a:rPr lang="en-US" sz="1600" dirty="0"/>
              <a:t>a40/2013 (II.14.) </a:t>
            </a:r>
            <a:r>
              <a:rPr lang="en-US" sz="1600" dirty="0" err="1"/>
              <a:t>Kormányrendelet</a:t>
            </a:r>
            <a:r>
              <a:rPr lang="en-US" sz="1600" dirty="0"/>
              <a:t> 4. </a:t>
            </a:r>
            <a:r>
              <a:rPr lang="en-US" sz="1600" dirty="0" err="1"/>
              <a:t>mellékletében</a:t>
            </a:r>
            <a:r>
              <a:rPr lang="en-US" sz="1600" dirty="0"/>
              <a:t> </a:t>
            </a:r>
            <a:r>
              <a:rPr lang="en-US" sz="1600" dirty="0" err="1"/>
              <a:t>felsorolt</a:t>
            </a:r>
            <a:r>
              <a:rPr lang="en-US" sz="1600" dirty="0"/>
              <a:t> </a:t>
            </a:r>
            <a:r>
              <a:rPr lang="en-US" sz="1600" dirty="0" err="1"/>
              <a:t>módszerektõl</a:t>
            </a:r>
            <a:r>
              <a:rPr lang="en-US" sz="1600" dirty="0"/>
              <a:t> </a:t>
            </a:r>
            <a:r>
              <a:rPr lang="en-US" sz="1600" dirty="0" err="1"/>
              <a:t>eltérõ</a:t>
            </a:r>
            <a:r>
              <a:rPr lang="en-US" sz="1600" dirty="0"/>
              <a:t> </a:t>
            </a:r>
            <a:r>
              <a:rPr lang="en-US" sz="1600" dirty="0" err="1"/>
              <a:t>módszerrel</a:t>
            </a:r>
            <a:r>
              <a:rPr lang="en-US" sz="1600" dirty="0"/>
              <a:t> a 14. § (6) </a:t>
            </a:r>
            <a:r>
              <a:rPr lang="en-US" sz="1600" dirty="0" err="1"/>
              <a:t>bekezdés</a:t>
            </a:r>
            <a:r>
              <a:rPr lang="en-US" sz="1600" dirty="0"/>
              <a:t> a) </a:t>
            </a:r>
            <a:r>
              <a:rPr lang="en-US" sz="1600" dirty="0" err="1"/>
              <a:t>és</a:t>
            </a:r>
            <a:r>
              <a:rPr lang="en-US" sz="1600" dirty="0"/>
              <a:t> b) </a:t>
            </a:r>
            <a:r>
              <a:rPr lang="en-US" sz="1600" dirty="0" err="1"/>
              <a:t>pontjában</a:t>
            </a:r>
            <a:r>
              <a:rPr lang="en-US" sz="1600" dirty="0"/>
              <a:t> </a:t>
            </a:r>
            <a:r>
              <a:rPr lang="en-US" sz="1600" dirty="0" err="1"/>
              <a:t>szereplõ</a:t>
            </a:r>
            <a:r>
              <a:rPr lang="en-US" sz="1600" dirty="0"/>
              <a:t> </a:t>
            </a:r>
            <a:r>
              <a:rPr lang="en-US" sz="1600" dirty="0" err="1"/>
              <a:t>indokok</a:t>
            </a:r>
            <a:r>
              <a:rPr lang="en-US" sz="1600" dirty="0"/>
              <a:t> </a:t>
            </a:r>
            <a:r>
              <a:rPr lang="en-US" sz="1600" dirty="0" err="1"/>
              <a:t>alapján</a:t>
            </a:r>
            <a:r>
              <a:rPr lang="en-US" sz="1600" dirty="0"/>
              <a:t>;</a:t>
            </a:r>
            <a:endParaRPr lang="hu-HU" sz="1600" dirty="0"/>
          </a:p>
          <a:p>
            <a:pPr algn="just"/>
            <a:r>
              <a:rPr lang="en-US" sz="1600" dirty="0"/>
              <a:t>h) </a:t>
            </a:r>
            <a:r>
              <a:rPr lang="en-US" sz="1600" dirty="0" err="1"/>
              <a:t>az</a:t>
            </a:r>
            <a:r>
              <a:rPr lang="en-US" sz="1600" dirty="0"/>
              <a:t> </a:t>
            </a:r>
            <a:r>
              <a:rPr lang="en-US" sz="1600" dirty="0" err="1"/>
              <a:t>állatok</a:t>
            </a:r>
            <a:r>
              <a:rPr lang="en-US" sz="1600" dirty="0"/>
              <a:t> </a:t>
            </a:r>
            <a:r>
              <a:rPr lang="en-US" sz="1600" b="1" dirty="0" err="1"/>
              <a:t>tartására</a:t>
            </a:r>
            <a:r>
              <a:rPr lang="en-US" sz="1600" b="1" dirty="0"/>
              <a:t> (</a:t>
            </a:r>
            <a:r>
              <a:rPr lang="en-US" sz="1600" b="1" dirty="0" err="1"/>
              <a:t>elhelyezésére</a:t>
            </a:r>
            <a:r>
              <a:rPr lang="en-US" sz="1600" b="1" dirty="0"/>
              <a:t> </a:t>
            </a:r>
            <a:r>
              <a:rPr lang="en-US" sz="1600" b="1" dirty="0" err="1"/>
              <a:t>és</a:t>
            </a:r>
            <a:r>
              <a:rPr lang="en-US" sz="1600" b="1" dirty="0"/>
              <a:t> </a:t>
            </a:r>
            <a:r>
              <a:rPr lang="en-US" sz="1600" b="1" dirty="0" err="1"/>
              <a:t>gondozására</a:t>
            </a:r>
            <a:r>
              <a:rPr lang="en-US" sz="1600" b="1" dirty="0"/>
              <a:t>) </a:t>
            </a:r>
            <a:r>
              <a:rPr lang="en-US" sz="1600" b="1" dirty="0" err="1"/>
              <a:t>vonatkozó</a:t>
            </a:r>
            <a:r>
              <a:rPr lang="en-US" sz="1600" dirty="0"/>
              <a:t>, a 40/2013 (II.14.) </a:t>
            </a:r>
            <a:r>
              <a:rPr lang="en-US" sz="1600" dirty="0" err="1"/>
              <a:t>Kormányrendelet</a:t>
            </a:r>
            <a:r>
              <a:rPr lang="en-US" sz="1600" dirty="0"/>
              <a:t> 24–27. §-</a:t>
            </a:r>
            <a:r>
              <a:rPr lang="en-US" sz="1600" dirty="0" err="1"/>
              <a:t>okban</a:t>
            </a:r>
            <a:r>
              <a:rPr lang="en-US" sz="1600" dirty="0"/>
              <a:t> </a:t>
            </a:r>
            <a:r>
              <a:rPr lang="en-US" sz="1600" dirty="0" err="1"/>
              <a:t>foglalt</a:t>
            </a:r>
            <a:r>
              <a:rPr lang="en-US" sz="1600" dirty="0"/>
              <a:t> </a:t>
            </a:r>
            <a:r>
              <a:rPr lang="en-US" sz="1600" dirty="0" err="1"/>
              <a:t>elõírások</a:t>
            </a:r>
            <a:r>
              <a:rPr lang="en-US" sz="1600" dirty="0"/>
              <a:t> </a:t>
            </a:r>
            <a:r>
              <a:rPr lang="en-US" sz="1600" dirty="0" err="1"/>
              <a:t>alkalmazása</a:t>
            </a:r>
            <a:r>
              <a:rPr lang="en-US" sz="1600" dirty="0"/>
              <a:t> </a:t>
            </a:r>
            <a:r>
              <a:rPr lang="en-US" sz="1600" dirty="0" err="1"/>
              <a:t>alól</a:t>
            </a:r>
            <a:r>
              <a:rPr lang="en-US" sz="1600" dirty="0"/>
              <a:t> </a:t>
            </a:r>
            <a:r>
              <a:rPr lang="en-US" sz="1600" dirty="0" err="1"/>
              <a:t>tudományos</a:t>
            </a:r>
            <a:r>
              <a:rPr lang="en-US" sz="1600" dirty="0"/>
              <a:t>, </a:t>
            </a:r>
            <a:r>
              <a:rPr lang="en-US" sz="1600" dirty="0" err="1"/>
              <a:t>állatjóléti</a:t>
            </a:r>
            <a:r>
              <a:rPr lang="en-US" sz="1600" dirty="0"/>
              <a:t> </a:t>
            </a:r>
            <a:r>
              <a:rPr lang="en-US" sz="1600" dirty="0" err="1"/>
              <a:t>vagy</a:t>
            </a:r>
            <a:r>
              <a:rPr lang="en-US" sz="1600" dirty="0"/>
              <a:t> </a:t>
            </a:r>
            <a:r>
              <a:rPr lang="en-US" sz="1600" dirty="0" err="1"/>
              <a:t>állategészségügyi</a:t>
            </a:r>
            <a:r>
              <a:rPr lang="en-US" sz="1600" dirty="0"/>
              <a:t> </a:t>
            </a:r>
            <a:r>
              <a:rPr lang="en-US" sz="1600" dirty="0" err="1"/>
              <a:t>okból</a:t>
            </a:r>
            <a:r>
              <a:rPr lang="en-US" sz="1600" dirty="0"/>
              <a:t>;</a:t>
            </a:r>
            <a:endParaRPr lang="hu-HU" sz="1600" dirty="0"/>
          </a:p>
          <a:p>
            <a:pPr algn="just"/>
            <a:r>
              <a:rPr lang="en-US" sz="1600" dirty="0"/>
              <a:t>i) a 40/2013 (II.14.) </a:t>
            </a:r>
            <a:r>
              <a:rPr lang="en-US" sz="1600" dirty="0" err="1"/>
              <a:t>Kormányrendelet</a:t>
            </a:r>
            <a:r>
              <a:rPr lang="en-US" sz="1600" dirty="0"/>
              <a:t> 3. </a:t>
            </a:r>
            <a:r>
              <a:rPr lang="en-US" sz="1600" dirty="0" err="1"/>
              <a:t>mellékletében</a:t>
            </a:r>
            <a:r>
              <a:rPr lang="en-US" sz="1600" dirty="0"/>
              <a:t> </a:t>
            </a:r>
            <a:r>
              <a:rPr lang="en-US" sz="1600" dirty="0" err="1"/>
              <a:t>foglalt</a:t>
            </a:r>
            <a:r>
              <a:rPr lang="en-US" sz="1600" dirty="0"/>
              <a:t> </a:t>
            </a:r>
            <a:r>
              <a:rPr lang="en-US" sz="1600" b="1" dirty="0" err="1"/>
              <a:t>elhelyezési</a:t>
            </a:r>
            <a:r>
              <a:rPr lang="en-US" sz="1600" b="1" dirty="0"/>
              <a:t> </a:t>
            </a:r>
            <a:r>
              <a:rPr lang="en-US" sz="1600" b="1" dirty="0" err="1"/>
              <a:t>és</a:t>
            </a:r>
            <a:r>
              <a:rPr lang="en-US" sz="1600" b="1" dirty="0"/>
              <a:t> </a:t>
            </a:r>
            <a:r>
              <a:rPr lang="en-US" sz="1600" b="1" dirty="0" err="1"/>
              <a:t>gondozási</a:t>
            </a:r>
            <a:r>
              <a:rPr lang="en-US" sz="1600" b="1" dirty="0"/>
              <a:t> </a:t>
            </a:r>
            <a:r>
              <a:rPr lang="en-US" sz="1600" b="1" dirty="0" err="1"/>
              <a:t>elõírások</a:t>
            </a:r>
            <a:r>
              <a:rPr lang="en-US" sz="1600" b="1" dirty="0"/>
              <a:t> </a:t>
            </a:r>
            <a:r>
              <a:rPr lang="en-US" sz="1600" b="1" dirty="0" err="1"/>
              <a:t>alkalmazása</a:t>
            </a:r>
            <a:r>
              <a:rPr lang="en-US" sz="1600" b="1" dirty="0"/>
              <a:t> </a:t>
            </a:r>
            <a:r>
              <a:rPr lang="en-US" sz="1600" b="1" dirty="0" err="1"/>
              <a:t>alól</a:t>
            </a:r>
            <a:r>
              <a:rPr lang="en-US" sz="1600" dirty="0"/>
              <a:t> </a:t>
            </a:r>
            <a:r>
              <a:rPr lang="en-US" sz="1600" dirty="0" err="1"/>
              <a:t>tudományos</a:t>
            </a:r>
            <a:r>
              <a:rPr lang="en-US" sz="1600" dirty="0"/>
              <a:t>, </a:t>
            </a:r>
            <a:r>
              <a:rPr lang="en-US" sz="1600" dirty="0" err="1"/>
              <a:t>állatjólétivagy</a:t>
            </a:r>
            <a:r>
              <a:rPr lang="en-US" sz="1600" dirty="0"/>
              <a:t> </a:t>
            </a:r>
            <a:r>
              <a:rPr lang="en-US" sz="1600" dirty="0" err="1"/>
              <a:t>állategészségügyi</a:t>
            </a:r>
            <a:r>
              <a:rPr lang="en-US" sz="1600" dirty="0"/>
              <a:t> </a:t>
            </a:r>
            <a:r>
              <a:rPr lang="en-US" sz="1600" dirty="0" err="1"/>
              <a:t>okból</a:t>
            </a:r>
            <a:r>
              <a:rPr lang="en-US" sz="1600" dirty="0"/>
              <a:t>.</a:t>
            </a:r>
            <a:endParaRPr lang="hu-HU" sz="1600" dirty="0"/>
          </a:p>
          <a:p>
            <a:pPr algn="just"/>
            <a:endParaRPr lang="hu-HU" sz="1600"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5600542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Kép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116632"/>
            <a:ext cx="6179558" cy="4830790"/>
          </a:xfrm>
          <a:prstGeom prst="rect">
            <a:avLst/>
          </a:prstGeom>
        </p:spPr>
      </p:pic>
      <p:pic>
        <p:nvPicPr>
          <p:cNvPr id="5" name="Kép 4"/>
          <p:cNvPicPr>
            <a:picLocks noChangeAspect="1"/>
          </p:cNvPicPr>
          <p:nvPr/>
        </p:nvPicPr>
        <p:blipFill rotWithShape="1">
          <a:blip r:embed="rId3" cstate="print">
            <a:extLst>
              <a:ext uri="{28A0092B-C50C-407E-A947-70E740481C1C}">
                <a14:useLocalDpi xmlns:a14="http://schemas.microsoft.com/office/drawing/2010/main" val="0"/>
              </a:ext>
            </a:extLst>
          </a:blip>
          <a:srcRect b="58975"/>
          <a:stretch/>
        </p:blipFill>
        <p:spPr>
          <a:xfrm>
            <a:off x="1362862" y="4947422"/>
            <a:ext cx="6737530" cy="1433906"/>
          </a:xfrm>
          <a:prstGeom prst="rect">
            <a:avLst/>
          </a:prstGeom>
        </p:spPr>
      </p:pic>
      <p:sp>
        <p:nvSpPr>
          <p:cNvPr id="7" name="Téglalap 6"/>
          <p:cNvSpPr/>
          <p:nvPr/>
        </p:nvSpPr>
        <p:spPr>
          <a:xfrm>
            <a:off x="1475656" y="5877272"/>
            <a:ext cx="388843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 name="Élőláb helye 1"/>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9013185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smtClean="0"/>
              <a:t>Nem szakmai jellegű összefoglaló</a:t>
            </a:r>
            <a:endParaRPr lang="hu-HU" sz="3200" b="1" dirty="0"/>
          </a:p>
        </p:txBody>
      </p:sp>
      <p:sp>
        <p:nvSpPr>
          <p:cNvPr id="3" name="Tartalom helye 2"/>
          <p:cNvSpPr>
            <a:spLocks noGrp="1"/>
          </p:cNvSpPr>
          <p:nvPr>
            <p:ph idx="1"/>
          </p:nvPr>
        </p:nvSpPr>
        <p:spPr/>
        <p:txBody>
          <a:bodyPr>
            <a:normAutofit fontScale="92500" lnSpcReduction="20000"/>
          </a:bodyPr>
          <a:lstStyle/>
          <a:p>
            <a:r>
              <a:rPr lang="hu-HU" dirty="0" smtClean="0"/>
              <a:t>Tömör, lényegre törő, célkitűzés megfogalmazása</a:t>
            </a:r>
          </a:p>
          <a:p>
            <a:r>
              <a:rPr lang="hu-HU" dirty="0" smtClean="0"/>
              <a:t>Közérthetőség</a:t>
            </a:r>
          </a:p>
          <a:p>
            <a:r>
              <a:rPr lang="hu-HU" dirty="0" smtClean="0"/>
              <a:t>Állat fajok, számok leírása</a:t>
            </a:r>
          </a:p>
          <a:p>
            <a:r>
              <a:rPr lang="hu-HU" dirty="0" smtClean="0"/>
              <a:t>Kár-haszon elemzés</a:t>
            </a:r>
          </a:p>
          <a:p>
            <a:r>
              <a:rPr lang="hu-HU" dirty="0" smtClean="0"/>
              <a:t>Fájdalomcsillapítás lehetőségei</a:t>
            </a:r>
          </a:p>
          <a:p>
            <a:r>
              <a:rPr lang="hu-HU" dirty="0" smtClean="0"/>
              <a:t>3R</a:t>
            </a:r>
          </a:p>
          <a:p>
            <a:r>
              <a:rPr lang="hu-HU" dirty="0" smtClean="0"/>
              <a:t>Nem tartalmazhat neveket, címeket, melyek alapján a projektet végző személy(</a:t>
            </a:r>
            <a:r>
              <a:rPr lang="hu-HU" dirty="0" err="1" smtClean="0"/>
              <a:t>ek</a:t>
            </a:r>
            <a:r>
              <a:rPr lang="hu-HU" dirty="0" smtClean="0"/>
              <a:t>), intézetek beazonosíthatóak lennének</a:t>
            </a:r>
          </a:p>
          <a:p>
            <a:r>
              <a:rPr lang="hu-HU" dirty="0" smtClean="0"/>
              <a:t>Nyilvános a NÉBIH honlapján</a:t>
            </a:r>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770711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419200"/>
            <a:ext cx="8229600" cy="417512"/>
          </a:xfrm>
        </p:spPr>
        <p:txBody>
          <a:bodyPr>
            <a:normAutofit fontScale="90000"/>
          </a:bodyPr>
          <a:lstStyle/>
          <a:p>
            <a:pPr eaLnBrk="1" hangingPunct="1"/>
            <a:r>
              <a:rPr lang="hu-HU" sz="2800" dirty="0" smtClean="0"/>
              <a:t>ÁTET projektértékelő lap</a:t>
            </a:r>
          </a:p>
        </p:txBody>
      </p:sp>
      <p:pic>
        <p:nvPicPr>
          <p:cNvPr id="11267" name="Picture 4"/>
          <p:cNvPicPr>
            <a:picLocks noChangeAspect="1" noChangeArrowheads="1"/>
          </p:cNvPicPr>
          <p:nvPr/>
        </p:nvPicPr>
        <p:blipFill>
          <a:blip r:embed="rId3" cstate="print"/>
          <a:srcRect/>
          <a:stretch>
            <a:fillRect/>
          </a:stretch>
        </p:blipFill>
        <p:spPr bwMode="auto">
          <a:xfrm>
            <a:off x="90488" y="974725"/>
            <a:ext cx="8964612" cy="5681663"/>
          </a:xfrm>
          <a:prstGeom prst="rect">
            <a:avLst/>
          </a:prstGeom>
          <a:noFill/>
          <a:ln w="9525">
            <a:noFill/>
            <a:miter lim="800000"/>
            <a:headEnd/>
            <a:tailEnd/>
          </a:ln>
          <a:effectLst/>
        </p:spPr>
      </p:pic>
      <p:sp>
        <p:nvSpPr>
          <p:cNvPr id="2" name="Élőláb helye 1"/>
          <p:cNvSpPr>
            <a:spLocks noGrp="1"/>
          </p:cNvSpPr>
          <p:nvPr>
            <p:ph type="ftr" sz="quarter" idx="11"/>
          </p:nvPr>
        </p:nvSpPr>
        <p:spPr/>
        <p:txBody>
          <a:bodyPr/>
          <a:lstStyle/>
          <a:p>
            <a:r>
              <a:rPr lang="hu-HU" smtClean="0"/>
              <a:t>semmelweis.hu/allatjoleti-bizottsag</a:t>
            </a:r>
            <a:endParaRPr lang="hu-HU"/>
          </a:p>
        </p:txBody>
      </p:sp>
      <p:sp>
        <p:nvSpPr>
          <p:cNvPr id="5" name="Szövegdoboz 4"/>
          <p:cNvSpPr txBox="1"/>
          <p:nvPr/>
        </p:nvSpPr>
        <p:spPr>
          <a:xfrm>
            <a:off x="5934163" y="107340"/>
            <a:ext cx="3238500" cy="369332"/>
          </a:xfrm>
          <a:prstGeom prst="rect">
            <a:avLst/>
          </a:prstGeom>
          <a:noFill/>
        </p:spPr>
        <p:txBody>
          <a:bodyPr wrap="square" rtlCol="0">
            <a:spAutoFit/>
          </a:bodyPr>
          <a:lstStyle/>
          <a:p>
            <a:r>
              <a:rPr lang="hu-HU" dirty="0" smtClean="0"/>
              <a:t>Dr. Gyertyán István engedélyével</a:t>
            </a:r>
            <a:endParaRPr lang="hu-HU" dirty="0"/>
          </a:p>
        </p:txBody>
      </p:sp>
    </p:spTree>
    <p:extLst>
      <p:ext uri="{BB962C8B-B14F-4D97-AF65-F5344CB8AC3E}">
        <p14:creationId xmlns:p14="http://schemas.microsoft.com/office/powerpoint/2010/main" val="1691426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Bizottsági tagok</a:t>
            </a:r>
            <a:endParaRPr lang="hu-HU" dirty="0"/>
          </a:p>
        </p:txBody>
      </p:sp>
      <p:sp>
        <p:nvSpPr>
          <p:cNvPr id="4" name="Téglalap 3"/>
          <p:cNvSpPr/>
          <p:nvPr/>
        </p:nvSpPr>
        <p:spPr>
          <a:xfrm>
            <a:off x="611560" y="1340768"/>
            <a:ext cx="8208911" cy="4801314"/>
          </a:xfrm>
          <a:prstGeom prst="rect">
            <a:avLst/>
          </a:prstGeom>
        </p:spPr>
        <p:txBody>
          <a:bodyPr wrap="square">
            <a:spAutoFit/>
          </a:bodyPr>
          <a:lstStyle/>
          <a:p>
            <a:pPr fontAlgn="base"/>
            <a:r>
              <a:rPr lang="hu-HU" b="1" dirty="0"/>
              <a:t>Elnök:</a:t>
            </a:r>
            <a:r>
              <a:rPr lang="hu-HU" dirty="0"/>
              <a:t/>
            </a:r>
            <a:br>
              <a:rPr lang="hu-HU" dirty="0"/>
            </a:br>
            <a:r>
              <a:rPr lang="hu-HU" dirty="0"/>
              <a:t>Dr. Wéber György egyetemi </a:t>
            </a:r>
            <a:r>
              <a:rPr lang="hu-HU" dirty="0" smtClean="0"/>
              <a:t>tanár, Kísérletes és Sebészeti Műtéttani Intézet</a:t>
            </a:r>
            <a:endParaRPr lang="hu-HU" dirty="0"/>
          </a:p>
          <a:p>
            <a:pPr fontAlgn="base"/>
            <a:endParaRPr lang="hu-HU" b="1" dirty="0" smtClean="0"/>
          </a:p>
          <a:p>
            <a:pPr fontAlgn="base"/>
            <a:r>
              <a:rPr lang="hu-HU" b="1" dirty="0" smtClean="0"/>
              <a:t>Titkár</a:t>
            </a:r>
            <a:r>
              <a:rPr lang="hu-HU" b="1" dirty="0"/>
              <a:t>:</a:t>
            </a:r>
            <a:r>
              <a:rPr lang="hu-HU" dirty="0"/>
              <a:t/>
            </a:r>
            <a:br>
              <a:rPr lang="hu-HU" dirty="0"/>
            </a:br>
            <a:r>
              <a:rPr lang="hu-HU" dirty="0"/>
              <a:t>Dr. Szabó Györgyi egyetemi </a:t>
            </a:r>
            <a:r>
              <a:rPr lang="hu-HU" dirty="0" smtClean="0"/>
              <a:t>adjunktus, </a:t>
            </a:r>
            <a:r>
              <a:rPr lang="hu-HU" dirty="0"/>
              <a:t>Kísérletes és Sebészeti Műtéttani Intézet</a:t>
            </a:r>
          </a:p>
          <a:p>
            <a:pPr fontAlgn="base"/>
            <a:endParaRPr lang="hu-HU" b="1" dirty="0" smtClean="0"/>
          </a:p>
          <a:p>
            <a:pPr fontAlgn="base"/>
            <a:r>
              <a:rPr lang="hu-HU" b="1" dirty="0" smtClean="0"/>
              <a:t>Tagok</a:t>
            </a:r>
            <a:r>
              <a:rPr lang="hu-HU" b="1" dirty="0"/>
              <a:t>:</a:t>
            </a:r>
            <a:r>
              <a:rPr lang="hu-HU" dirty="0"/>
              <a:t/>
            </a:r>
            <a:br>
              <a:rPr lang="hu-HU" dirty="0"/>
            </a:br>
            <a:r>
              <a:rPr lang="hu-HU" dirty="0"/>
              <a:t>Dr. </a:t>
            </a:r>
            <a:r>
              <a:rPr lang="hu-HU" dirty="0" err="1"/>
              <a:t>Anderlik</a:t>
            </a:r>
            <a:r>
              <a:rPr lang="hu-HU" dirty="0"/>
              <a:t> Piroska professor </a:t>
            </a:r>
            <a:r>
              <a:rPr lang="hu-HU" dirty="0" err="1" smtClean="0"/>
              <a:t>emerita</a:t>
            </a:r>
            <a:r>
              <a:rPr lang="hu-HU" dirty="0" smtClean="0"/>
              <a:t>, Orvosi Mikrobiológiai Intézet</a:t>
            </a:r>
            <a:r>
              <a:rPr lang="hu-HU" dirty="0"/>
              <a:t/>
            </a:r>
            <a:br>
              <a:rPr lang="hu-HU" dirty="0"/>
            </a:br>
            <a:r>
              <a:rPr lang="hu-HU" dirty="0"/>
              <a:t>Dr. Bényei Balázs PhD, </a:t>
            </a:r>
            <a:r>
              <a:rPr lang="hu-HU" dirty="0" err="1"/>
              <a:t>állatházvezető</a:t>
            </a:r>
            <a:r>
              <a:rPr lang="hu-HU" dirty="0"/>
              <a:t> </a:t>
            </a:r>
            <a:r>
              <a:rPr lang="hu-HU" dirty="0" smtClean="0"/>
              <a:t>állatorvos, EOK</a:t>
            </a:r>
            <a:r>
              <a:rPr lang="hu-HU" dirty="0"/>
              <a:t/>
            </a:r>
            <a:br>
              <a:rPr lang="hu-HU" dirty="0"/>
            </a:br>
            <a:r>
              <a:rPr lang="hu-HU" dirty="0" smtClean="0"/>
              <a:t>Dr</a:t>
            </a:r>
            <a:r>
              <a:rPr lang="hu-HU" dirty="0"/>
              <a:t>. </a:t>
            </a:r>
            <a:r>
              <a:rPr lang="hu-HU" dirty="0" err="1"/>
              <a:t>Blazsek</a:t>
            </a:r>
            <a:r>
              <a:rPr lang="hu-HU" dirty="0"/>
              <a:t> József egyetemi </a:t>
            </a:r>
            <a:r>
              <a:rPr lang="hu-HU" dirty="0" smtClean="0"/>
              <a:t>docens, </a:t>
            </a:r>
            <a:r>
              <a:rPr lang="hu-HU" dirty="0" err="1" smtClean="0"/>
              <a:t>Orálbiológiai</a:t>
            </a:r>
            <a:r>
              <a:rPr lang="hu-HU" dirty="0" smtClean="0"/>
              <a:t> Tanszék</a:t>
            </a:r>
            <a:r>
              <a:rPr lang="hu-HU" dirty="0"/>
              <a:t/>
            </a:r>
            <a:br>
              <a:rPr lang="hu-HU" dirty="0"/>
            </a:br>
            <a:r>
              <a:rPr lang="hu-HU" dirty="0"/>
              <a:t>Dr. Csukás Domokos egyetemi </a:t>
            </a:r>
            <a:r>
              <a:rPr lang="hu-HU" dirty="0" smtClean="0"/>
              <a:t>tanársegéd, Kísérletes és Sebészeti Műtéttani Intézet</a:t>
            </a:r>
            <a:r>
              <a:rPr lang="hu-HU" dirty="0"/>
              <a:t/>
            </a:r>
            <a:br>
              <a:rPr lang="hu-HU" dirty="0"/>
            </a:br>
            <a:r>
              <a:rPr lang="hu-HU" dirty="0"/>
              <a:t>Dr. Hamar Péter egyetemi </a:t>
            </a:r>
            <a:r>
              <a:rPr lang="hu-HU" dirty="0" smtClean="0"/>
              <a:t>docens, Kórélettani Intézet</a:t>
            </a:r>
            <a:r>
              <a:rPr lang="hu-HU" dirty="0"/>
              <a:t/>
            </a:r>
            <a:br>
              <a:rPr lang="hu-HU" dirty="0"/>
            </a:br>
            <a:r>
              <a:rPr lang="hu-HU" dirty="0"/>
              <a:t>Dr. Ivanics Tamás egyetemi </a:t>
            </a:r>
            <a:r>
              <a:rPr lang="hu-HU" dirty="0" smtClean="0"/>
              <a:t>docens, </a:t>
            </a:r>
            <a:r>
              <a:rPr lang="en-US" dirty="0" err="1"/>
              <a:t>Klinikai</a:t>
            </a:r>
            <a:r>
              <a:rPr lang="en-US" dirty="0"/>
              <a:t> </a:t>
            </a:r>
            <a:r>
              <a:rPr lang="en-US" dirty="0" err="1"/>
              <a:t>Kísérleti</a:t>
            </a:r>
            <a:r>
              <a:rPr lang="en-US" dirty="0"/>
              <a:t> </a:t>
            </a:r>
            <a:r>
              <a:rPr lang="en-US" dirty="0" err="1"/>
              <a:t>Kutató</a:t>
            </a:r>
            <a:r>
              <a:rPr lang="en-US" dirty="0"/>
              <a:t>- </a:t>
            </a:r>
            <a:r>
              <a:rPr lang="en-US" dirty="0" err="1"/>
              <a:t>és</a:t>
            </a:r>
            <a:r>
              <a:rPr lang="en-US" dirty="0"/>
              <a:t> </a:t>
            </a:r>
            <a:r>
              <a:rPr lang="en-US" dirty="0" err="1"/>
              <a:t>Humán</a:t>
            </a:r>
            <a:r>
              <a:rPr lang="en-US" dirty="0"/>
              <a:t> </a:t>
            </a:r>
            <a:r>
              <a:rPr lang="en-US" dirty="0" err="1"/>
              <a:t>Élettani</a:t>
            </a:r>
            <a:r>
              <a:rPr lang="en-US" dirty="0"/>
              <a:t> </a:t>
            </a:r>
            <a:r>
              <a:rPr lang="en-US" dirty="0" err="1"/>
              <a:t>Intézet</a:t>
            </a:r>
            <a:r>
              <a:rPr lang="hu-HU" dirty="0"/>
              <a:t/>
            </a:r>
            <a:br>
              <a:rPr lang="hu-HU" dirty="0"/>
            </a:br>
            <a:r>
              <a:rPr lang="hu-HU" dirty="0"/>
              <a:t>Dr. Kékesi Violetta egyetemi </a:t>
            </a:r>
            <a:r>
              <a:rPr lang="hu-HU" dirty="0" smtClean="0"/>
              <a:t>docens, Városmajori Szív- és Érgyógyászati Klinika</a:t>
            </a:r>
            <a:r>
              <a:rPr lang="hu-HU" dirty="0"/>
              <a:t/>
            </a:r>
            <a:br>
              <a:rPr lang="hu-HU" dirty="0"/>
            </a:br>
            <a:r>
              <a:rPr lang="hu-HU" dirty="0"/>
              <a:t>Dr. Király Kornél egyetemi </a:t>
            </a:r>
            <a:r>
              <a:rPr lang="hu-HU" dirty="0" smtClean="0"/>
              <a:t>adjunktus, Farmakológiai és </a:t>
            </a:r>
            <a:r>
              <a:rPr lang="hu-HU" dirty="0" err="1" smtClean="0"/>
              <a:t>Farmakoterápiás</a:t>
            </a:r>
            <a:r>
              <a:rPr lang="hu-HU" dirty="0" smtClean="0"/>
              <a:t> Intézet</a:t>
            </a:r>
          </a:p>
          <a:p>
            <a:pPr fontAlgn="base"/>
            <a:r>
              <a:rPr lang="hu-HU" dirty="0" smtClean="0"/>
              <a:t>Dr. Szabó Dóra egyetemi docens, </a:t>
            </a:r>
            <a:r>
              <a:rPr lang="hu-HU" dirty="0"/>
              <a:t>Orvosi Mikrobiológiai Intézet</a:t>
            </a:r>
            <a:br>
              <a:rPr lang="hu-HU" dirty="0"/>
            </a:br>
            <a:r>
              <a:rPr lang="hu-HU" dirty="0"/>
              <a:t>Dr. </a:t>
            </a:r>
            <a:r>
              <a:rPr lang="hu-HU" dirty="0" err="1"/>
              <a:t>Tekes</a:t>
            </a:r>
            <a:r>
              <a:rPr lang="hu-HU" dirty="0"/>
              <a:t> Kornélia egyetemi </a:t>
            </a:r>
            <a:r>
              <a:rPr lang="hu-HU" dirty="0" smtClean="0"/>
              <a:t>tanár, </a:t>
            </a:r>
            <a:r>
              <a:rPr lang="hu-HU" dirty="0" err="1" smtClean="0"/>
              <a:t>Gyógyszerhatástani</a:t>
            </a:r>
            <a:r>
              <a:rPr lang="hu-HU" dirty="0" smtClean="0"/>
              <a:t> </a:t>
            </a:r>
            <a:r>
              <a:rPr lang="hu-HU" dirty="0" err="1" smtClean="0"/>
              <a:t>Inézet</a:t>
            </a:r>
            <a:endParaRPr lang="hu-HU" dirty="0"/>
          </a:p>
        </p:txBody>
      </p:sp>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3389287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smtClean="0"/>
              <a:t>semmelweis.hu</a:t>
            </a:r>
            <a:r>
              <a:rPr lang="hu-HU" dirty="0" smtClean="0"/>
              <a:t>/</a:t>
            </a:r>
            <a:r>
              <a:rPr lang="hu-HU" dirty="0" err="1" smtClean="0"/>
              <a:t>allatjoleti-bizottsag</a:t>
            </a:r>
            <a:r>
              <a:rPr lang="hu-HU" dirty="0" smtClean="0"/>
              <a:t>/</a:t>
            </a:r>
            <a:endParaRPr lang="hu-HU"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993" t="20084" r="13258" b="14384"/>
          <a:stretch/>
        </p:blipFill>
        <p:spPr bwMode="auto">
          <a:xfrm>
            <a:off x="114463" y="1685706"/>
            <a:ext cx="8922033" cy="4397471"/>
          </a:xfrm>
          <a:prstGeom prst="rect">
            <a:avLst/>
          </a:prstGeom>
          <a:noFill/>
          <a:ln w="2857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Élőláb helye 2"/>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1868117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 MÁB feladata</a:t>
            </a:r>
            <a:endParaRPr lang="hu-HU" dirty="0"/>
          </a:p>
        </p:txBody>
      </p:sp>
      <p:sp>
        <p:nvSpPr>
          <p:cNvPr id="3" name="Tartalom helye 2"/>
          <p:cNvSpPr>
            <a:spLocks noGrp="1"/>
          </p:cNvSpPr>
          <p:nvPr>
            <p:ph idx="1"/>
          </p:nvPr>
        </p:nvSpPr>
        <p:spPr/>
        <p:txBody>
          <a:bodyPr/>
          <a:lstStyle/>
          <a:p>
            <a:endParaRPr lang="hu-HU" dirty="0" smtClean="0"/>
          </a:p>
          <a:p>
            <a:endParaRPr lang="hu-HU" dirty="0"/>
          </a:p>
          <a:p>
            <a:endParaRPr lang="hu-HU" dirty="0" smtClean="0"/>
          </a:p>
          <a:p>
            <a:endParaRPr lang="hu-HU" dirty="0"/>
          </a:p>
          <a:p>
            <a:endParaRPr lang="hu-HU" dirty="0" smtClean="0"/>
          </a:p>
          <a:p>
            <a:pPr lvl="3"/>
            <a:endParaRPr lang="hu-HU" dirty="0"/>
          </a:p>
        </p:txBody>
      </p:sp>
      <p:sp>
        <p:nvSpPr>
          <p:cNvPr id="5" name="Téglalap 4"/>
          <p:cNvSpPr/>
          <p:nvPr/>
        </p:nvSpPr>
        <p:spPr>
          <a:xfrm>
            <a:off x="553585" y="1196752"/>
            <a:ext cx="7848872" cy="5078313"/>
          </a:xfrm>
          <a:prstGeom prst="rect">
            <a:avLst/>
          </a:prstGeom>
        </p:spPr>
        <p:txBody>
          <a:bodyPr wrap="square">
            <a:spAutoFit/>
          </a:bodyPr>
          <a:lstStyle/>
          <a:p>
            <a:r>
              <a:rPr lang="hu-HU" dirty="0" smtClean="0"/>
              <a:t>a) az </a:t>
            </a:r>
            <a:r>
              <a:rPr lang="hu-HU" b="1" dirty="0"/>
              <a:t>intézmény állatkísérleti szabályzatának elkészítése</a:t>
            </a:r>
            <a:r>
              <a:rPr lang="hu-HU" dirty="0"/>
              <a:t>; </a:t>
            </a:r>
            <a:r>
              <a:rPr lang="hu-HU" dirty="0" smtClean="0"/>
              <a:t> </a:t>
            </a:r>
          </a:p>
          <a:p>
            <a:r>
              <a:rPr lang="hu-HU" dirty="0" smtClean="0"/>
              <a:t>b</a:t>
            </a:r>
            <a:r>
              <a:rPr lang="hu-HU" dirty="0"/>
              <a:t>) az intézmény állatkísérleti szabályzata végrehajtásának </a:t>
            </a:r>
            <a:r>
              <a:rPr lang="hu-HU" b="1" dirty="0"/>
              <a:t>ellenőrzése</a:t>
            </a:r>
            <a:r>
              <a:rPr lang="hu-HU" dirty="0"/>
              <a:t>; </a:t>
            </a:r>
            <a:endParaRPr lang="hu-HU" dirty="0" smtClean="0"/>
          </a:p>
          <a:p>
            <a:r>
              <a:rPr lang="hu-HU" dirty="0" smtClean="0"/>
              <a:t>c</a:t>
            </a:r>
            <a:r>
              <a:rPr lang="hu-HU" dirty="0"/>
              <a:t>) az intézmény kísérleteinek </a:t>
            </a:r>
            <a:r>
              <a:rPr lang="hu-HU" b="1" dirty="0"/>
              <a:t>állatjóléti felügyelete</a:t>
            </a:r>
            <a:r>
              <a:rPr lang="hu-HU" dirty="0"/>
              <a:t>, beleértve azon elemek meghatározását, amelyek révén </a:t>
            </a:r>
            <a:r>
              <a:rPr lang="hu-HU" b="1" dirty="0"/>
              <a:t>tovább fokozható a helyettesítés, csökkentés és tökéletesítés követelményének való megfelelés</a:t>
            </a:r>
            <a:r>
              <a:rPr lang="hu-HU" dirty="0"/>
              <a:t>; </a:t>
            </a:r>
            <a:endParaRPr lang="hu-HU" dirty="0" smtClean="0"/>
          </a:p>
          <a:p>
            <a:r>
              <a:rPr lang="hu-HU" dirty="0" smtClean="0"/>
              <a:t>d</a:t>
            </a:r>
            <a:r>
              <a:rPr lang="hu-HU" dirty="0"/>
              <a:t>) az intézményben a kísérlet vezetésére és végzésére, az állatok gondozására jogosult személyek </a:t>
            </a:r>
            <a:r>
              <a:rPr lang="hu-HU" b="1" dirty="0"/>
              <a:t>oktatásának, képzésének szervezé</a:t>
            </a:r>
            <a:r>
              <a:rPr lang="hu-HU" dirty="0"/>
              <a:t>se; </a:t>
            </a:r>
            <a:endParaRPr lang="hu-HU" dirty="0" smtClean="0"/>
          </a:p>
          <a:p>
            <a:r>
              <a:rPr lang="hu-HU" dirty="0" smtClean="0"/>
              <a:t>e</a:t>
            </a:r>
            <a:r>
              <a:rPr lang="hu-HU" dirty="0"/>
              <a:t>) a 35. § (3) és (8) bekezdésében említett vizsgák lebonyolítása; </a:t>
            </a:r>
            <a:endParaRPr lang="hu-HU" dirty="0" smtClean="0"/>
          </a:p>
          <a:p>
            <a:r>
              <a:rPr lang="hu-HU" dirty="0" smtClean="0"/>
              <a:t>f</a:t>
            </a:r>
            <a:r>
              <a:rPr lang="hu-HU" dirty="0"/>
              <a:t>) a </a:t>
            </a:r>
            <a:r>
              <a:rPr lang="hu-HU" b="1" dirty="0"/>
              <a:t>tanácsadás állatjóléti kérdésekben </a:t>
            </a:r>
            <a:r>
              <a:rPr lang="hu-HU" dirty="0"/>
              <a:t>a személyzet számára a következő témákban: </a:t>
            </a:r>
            <a:endParaRPr lang="hu-HU" dirty="0" smtClean="0"/>
          </a:p>
          <a:p>
            <a:r>
              <a:rPr lang="hu-HU" dirty="0"/>
              <a:t>	</a:t>
            </a:r>
            <a:r>
              <a:rPr lang="hu-HU" dirty="0" smtClean="0"/>
              <a:t>a</a:t>
            </a:r>
            <a:r>
              <a:rPr lang="hu-HU" dirty="0"/>
              <a:t>) az állatok beszerzését, elhelyezését, gondozását és felhasználását </a:t>
            </a:r>
            <a:r>
              <a:rPr lang="hu-HU" dirty="0" smtClean="0"/>
              <a:t>	érintő </a:t>
            </a:r>
            <a:r>
              <a:rPr lang="hu-HU" dirty="0"/>
              <a:t>állatjóléti kérdések, </a:t>
            </a:r>
            <a:endParaRPr lang="hu-HU" dirty="0" smtClean="0"/>
          </a:p>
          <a:p>
            <a:r>
              <a:rPr lang="hu-HU" dirty="0"/>
              <a:t>	</a:t>
            </a:r>
            <a:r>
              <a:rPr lang="hu-HU" dirty="0" smtClean="0"/>
              <a:t>b</a:t>
            </a:r>
            <a:r>
              <a:rPr lang="hu-HU" dirty="0"/>
              <a:t>) a helyettesítés, csökkentés és tökéletesítés követelményének </a:t>
            </a:r>
            <a:r>
              <a:rPr lang="hu-HU" dirty="0" smtClean="0"/>
              <a:t>	alkalmazására </a:t>
            </a:r>
            <a:r>
              <a:rPr lang="hu-HU" dirty="0"/>
              <a:t>vonatkozó technikai és tudományos fejlemények, </a:t>
            </a:r>
            <a:endParaRPr lang="hu-HU" dirty="0" smtClean="0"/>
          </a:p>
          <a:p>
            <a:r>
              <a:rPr lang="hu-HU" dirty="0"/>
              <a:t>	</a:t>
            </a:r>
            <a:r>
              <a:rPr lang="hu-HU" dirty="0" smtClean="0"/>
              <a:t>c</a:t>
            </a:r>
            <a:r>
              <a:rPr lang="hu-HU" dirty="0"/>
              <a:t>) az állatok újbóli kihelyezését elősegítő rendszerekkel kapcsolatban, </a:t>
            </a:r>
            <a:r>
              <a:rPr lang="hu-HU" dirty="0" smtClean="0"/>
              <a:t>	beleértve </a:t>
            </a:r>
            <a:r>
              <a:rPr lang="hu-HU" dirty="0"/>
              <a:t>a kihelyezendő állatnak a közösségbe való megfelelő </a:t>
            </a:r>
            <a:r>
              <a:rPr lang="hu-HU" dirty="0" smtClean="0"/>
              <a:t>	visszailleszkedését </a:t>
            </a:r>
            <a:r>
              <a:rPr lang="hu-HU" dirty="0"/>
              <a:t>is; </a:t>
            </a:r>
            <a:endParaRPr lang="hu-HU" dirty="0" smtClean="0"/>
          </a:p>
          <a:p>
            <a:r>
              <a:rPr lang="hu-HU" dirty="0" smtClean="0"/>
              <a:t>g</a:t>
            </a:r>
            <a:r>
              <a:rPr lang="hu-HU" dirty="0"/>
              <a:t>) </a:t>
            </a:r>
            <a:r>
              <a:rPr lang="hu-HU" b="1" dirty="0"/>
              <a:t>a kísérletek 41. § (2) bekezdése szerinti előzetes jóváhagyása</a:t>
            </a:r>
          </a:p>
        </p:txBody>
      </p:sp>
      <p:sp>
        <p:nvSpPr>
          <p:cNvPr id="6" name="Mosolygó arc 5"/>
          <p:cNvSpPr/>
          <p:nvPr/>
        </p:nvSpPr>
        <p:spPr>
          <a:xfrm>
            <a:off x="6372200" y="1196752"/>
            <a:ext cx="360040" cy="288032"/>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7" name="Kép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19" y="1575254"/>
            <a:ext cx="9144000" cy="3653946"/>
          </a:xfrm>
          <a:prstGeom prst="rect">
            <a:avLst/>
          </a:prstGeom>
          <a:ln w="28575">
            <a:solidFill>
              <a:schemeClr val="accent1"/>
            </a:solidFill>
          </a:ln>
        </p:spPr>
      </p:pic>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4188910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nodeType="clickEffect">
                                  <p:stCondLst>
                                    <p:cond delay="0"/>
                                  </p:stCondLst>
                                  <p:childTnLst>
                                    <p:animEffect transition="out" filter="fade">
                                      <p:cBhvr>
                                        <p:cTn id="13" dur="1000"/>
                                        <p:tgtEl>
                                          <p:spTgt spid="7"/>
                                        </p:tgtEl>
                                      </p:cBhvr>
                                    </p:animEffect>
                                    <p:anim calcmode="lin" valueType="num">
                                      <p:cBhvr>
                                        <p:cTn id="14" dur="1000"/>
                                        <p:tgtEl>
                                          <p:spTgt spid="7"/>
                                        </p:tgtEl>
                                        <p:attrNameLst>
                                          <p:attrName>ppt_x</p:attrName>
                                        </p:attrNameLst>
                                      </p:cBhvr>
                                      <p:tavLst>
                                        <p:tav tm="0">
                                          <p:val>
                                            <p:strVal val="ppt_x"/>
                                          </p:val>
                                        </p:tav>
                                        <p:tav tm="100000">
                                          <p:val>
                                            <p:strVal val="ppt_x"/>
                                          </p:val>
                                        </p:tav>
                                      </p:tavLst>
                                    </p:anim>
                                    <p:anim calcmode="lin" valueType="num">
                                      <p:cBhvr>
                                        <p:cTn id="15" dur="1000"/>
                                        <p:tgtEl>
                                          <p:spTgt spid="7"/>
                                        </p:tgtEl>
                                        <p:attrNameLst>
                                          <p:attrName>ppt_y</p:attrName>
                                        </p:attrNameLst>
                                      </p:cBhvr>
                                      <p:tavLst>
                                        <p:tav tm="0">
                                          <p:val>
                                            <p:strVal val="ppt_y"/>
                                          </p:val>
                                        </p:tav>
                                        <p:tav tm="100000">
                                          <p:val>
                                            <p:strVal val="ppt_y+.1"/>
                                          </p:val>
                                        </p:tav>
                                      </p:tavLst>
                                    </p:anim>
                                    <p:set>
                                      <p:cBhvr>
                                        <p:cTn id="16"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ÁTET/NÉBIH?</a:t>
            </a:r>
            <a:endParaRPr lang="hu-HU" dirty="0"/>
          </a:p>
        </p:txBody>
      </p:sp>
      <p:sp>
        <p:nvSpPr>
          <p:cNvPr id="3" name="Tartalom helye 2"/>
          <p:cNvSpPr>
            <a:spLocks noGrp="1"/>
          </p:cNvSpPr>
          <p:nvPr>
            <p:ph idx="1"/>
          </p:nvPr>
        </p:nvSpPr>
        <p:spPr>
          <a:xfrm>
            <a:off x="457200" y="1484784"/>
            <a:ext cx="8507288" cy="4896544"/>
          </a:xfrm>
        </p:spPr>
        <p:txBody>
          <a:bodyPr>
            <a:normAutofit fontScale="77500" lnSpcReduction="20000"/>
          </a:bodyPr>
          <a:lstStyle/>
          <a:p>
            <a:pPr marL="0" indent="0">
              <a:buNone/>
            </a:pPr>
            <a:r>
              <a:rPr lang="hu-HU" dirty="0" smtClean="0">
                <a:solidFill>
                  <a:srgbClr val="0070C0"/>
                </a:solidFill>
              </a:rPr>
              <a:t>ÁTET</a:t>
            </a:r>
            <a:r>
              <a:rPr lang="hu-HU" dirty="0" smtClean="0"/>
              <a:t> - Állatkísérleti Tudományos Etikai Tanács</a:t>
            </a:r>
          </a:p>
          <a:p>
            <a:pPr marL="0" indent="0">
              <a:buNone/>
            </a:pPr>
            <a:r>
              <a:rPr lang="hu-HU" dirty="0" smtClean="0">
                <a:solidFill>
                  <a:srgbClr val="0070C0"/>
                </a:solidFill>
              </a:rPr>
              <a:t>NÉBIH</a:t>
            </a:r>
            <a:r>
              <a:rPr lang="hu-HU" dirty="0" smtClean="0"/>
              <a:t> – Nemzeti Élelmiszerlánc-biztonsági Hivatal</a:t>
            </a:r>
          </a:p>
          <a:p>
            <a:pPr marL="0" indent="0">
              <a:buNone/>
            </a:pPr>
            <a:endParaRPr lang="hu-HU" dirty="0" smtClean="0"/>
          </a:p>
          <a:p>
            <a:pPr marL="0" indent="0">
              <a:buNone/>
            </a:pPr>
            <a:r>
              <a:rPr lang="hu-HU" dirty="0"/>
              <a:t>40. § (1) </a:t>
            </a:r>
            <a:r>
              <a:rPr lang="hu-HU" b="1" dirty="0"/>
              <a:t>Az élelmiszerlánc-biztonsági és állategészségügyi igazgatóság előzetes engedélye nélkül projekt nem folytatható le. </a:t>
            </a:r>
            <a:endParaRPr lang="hu-HU" b="1" dirty="0" smtClean="0"/>
          </a:p>
          <a:p>
            <a:pPr marL="0" indent="0">
              <a:buNone/>
            </a:pPr>
            <a:r>
              <a:rPr lang="hu-HU" dirty="0" smtClean="0"/>
              <a:t>(</a:t>
            </a:r>
            <a:r>
              <a:rPr lang="hu-HU" dirty="0"/>
              <a:t>2) </a:t>
            </a:r>
            <a:r>
              <a:rPr lang="hu-HU" dirty="0" smtClean="0"/>
              <a:t>A </a:t>
            </a:r>
            <a:r>
              <a:rPr lang="hu-HU" dirty="0"/>
              <a:t>projektek elvégzésére akkor kerülhet sor, ha az </a:t>
            </a:r>
            <a:r>
              <a:rPr lang="hu-HU" b="1" dirty="0"/>
              <a:t>ÁTET</a:t>
            </a:r>
            <a:r>
              <a:rPr lang="hu-HU" dirty="0"/>
              <a:t> a projektet a 42. § szerinti </a:t>
            </a:r>
            <a:r>
              <a:rPr lang="hu-HU" b="1" dirty="0"/>
              <a:t>projektértékelés során kedvezően bírálja el</a:t>
            </a:r>
            <a:r>
              <a:rPr lang="hu-HU" dirty="0"/>
              <a:t>. </a:t>
            </a:r>
            <a:endParaRPr lang="hu-HU" dirty="0" smtClean="0"/>
          </a:p>
          <a:p>
            <a:pPr marL="0" indent="0">
              <a:buNone/>
            </a:pPr>
            <a:r>
              <a:rPr lang="hu-HU" dirty="0" smtClean="0"/>
              <a:t>41</a:t>
            </a:r>
            <a:r>
              <a:rPr lang="hu-HU" dirty="0"/>
              <a:t>. § (1) A felhasználó vagy a projektért felelős személy köteles </a:t>
            </a:r>
            <a:r>
              <a:rPr lang="hu-HU" b="1" dirty="0"/>
              <a:t>projektengedély iránti kérelmet benyújtani az élelmiszerlánc-biztonsági és állategészségügyi igazgatósághoz</a:t>
            </a:r>
            <a:r>
              <a:rPr lang="hu-HU" dirty="0"/>
              <a:t>. </a:t>
            </a:r>
            <a:endParaRPr lang="hu-HU" dirty="0" smtClean="0"/>
          </a:p>
          <a:p>
            <a:pPr marL="0" indent="0">
              <a:buNone/>
            </a:pPr>
            <a:r>
              <a:rPr lang="hu-HU" dirty="0" smtClean="0"/>
              <a:t>(</a:t>
            </a:r>
            <a:r>
              <a:rPr lang="hu-HU" dirty="0"/>
              <a:t>2) A kérelem csak akkor nyújtható be, ha a projektben szereplő kísérleteket ezt </a:t>
            </a:r>
            <a:r>
              <a:rPr lang="hu-HU" b="1" dirty="0"/>
              <a:t>megelőzően a MÁB jóváhagyta</a:t>
            </a:r>
            <a:r>
              <a:rPr lang="hu-HU" dirty="0"/>
              <a:t>. </a:t>
            </a:r>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614894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NÉBIH honlap</a:t>
            </a:r>
            <a:endParaRPr lang="hu-HU" dirty="0"/>
          </a:p>
        </p:txBody>
      </p:sp>
      <p:sp>
        <p:nvSpPr>
          <p:cNvPr id="3" name="Tartalom helye 2"/>
          <p:cNvSpPr>
            <a:spLocks noGrp="1"/>
          </p:cNvSpPr>
          <p:nvPr>
            <p:ph idx="1"/>
          </p:nvPr>
        </p:nvSpPr>
        <p:spPr/>
        <p:txBody>
          <a:bodyPr>
            <a:normAutofit lnSpcReduction="10000"/>
          </a:bodyPr>
          <a:lstStyle/>
          <a:p>
            <a:pPr marL="0" indent="0">
              <a:buNone/>
            </a:pPr>
            <a:r>
              <a:rPr lang="hu-HU" dirty="0" err="1" smtClean="0">
                <a:solidFill>
                  <a:schemeClr val="accent1">
                    <a:lumMod val="75000"/>
                  </a:schemeClr>
                </a:solidFill>
              </a:rPr>
              <a:t>www.nebih.hu</a:t>
            </a:r>
            <a:endParaRPr lang="hu-HU" dirty="0" smtClean="0">
              <a:solidFill>
                <a:schemeClr val="accent1">
                  <a:lumMod val="75000"/>
                </a:schemeClr>
              </a:solidFill>
            </a:endParaRPr>
          </a:p>
          <a:p>
            <a:pPr marL="0" indent="0">
              <a:buNone/>
            </a:pPr>
            <a:endParaRPr lang="hu-HU" dirty="0" smtClean="0">
              <a:solidFill>
                <a:schemeClr val="accent1">
                  <a:lumMod val="75000"/>
                </a:schemeClr>
              </a:solidFill>
            </a:endParaRPr>
          </a:p>
          <a:p>
            <a:pPr marL="0" indent="0">
              <a:buNone/>
            </a:pPr>
            <a:r>
              <a:rPr lang="hu-HU" dirty="0">
                <a:solidFill>
                  <a:schemeClr val="accent1">
                    <a:lumMod val="75000"/>
                  </a:schemeClr>
                </a:solidFill>
              </a:rPr>
              <a:t>https://</a:t>
            </a:r>
            <a:r>
              <a:rPr lang="hu-HU" dirty="0" smtClean="0">
                <a:solidFill>
                  <a:schemeClr val="accent1">
                    <a:lumMod val="75000"/>
                  </a:schemeClr>
                </a:solidFill>
              </a:rPr>
              <a:t>www.nebih.gov.hu/szakteruletek/szakteruletek/aai/nyomtatvanyok_aai/aai_nyomtatvanyok.html</a:t>
            </a:r>
          </a:p>
          <a:p>
            <a:pPr marL="0" indent="0">
              <a:buNone/>
            </a:pPr>
            <a:endParaRPr lang="hu-HU" dirty="0">
              <a:solidFill>
                <a:schemeClr val="accent1">
                  <a:lumMod val="75000"/>
                </a:schemeClr>
              </a:solidFill>
            </a:endParaRPr>
          </a:p>
          <a:p>
            <a:pPr marL="0" indent="0">
              <a:buNone/>
            </a:pPr>
            <a:r>
              <a:rPr lang="hu-HU" b="1" dirty="0"/>
              <a:t>Állatkísérlet végzésére szóló engedély iránti kérelem</a:t>
            </a:r>
            <a:r>
              <a:rPr lang="hu-HU" dirty="0"/>
              <a:t> a 40/2013. (II. 14.) Korm. rendelet </a:t>
            </a:r>
            <a:r>
              <a:rPr lang="hu-HU" i="1" dirty="0"/>
              <a:t>2. számú mellékletének</a:t>
            </a:r>
            <a:r>
              <a:rPr lang="hu-HU" dirty="0"/>
              <a:t> megfelelően (</a:t>
            </a:r>
            <a:r>
              <a:rPr lang="hu-HU" b="1" dirty="0" err="1">
                <a:hlinkClick r:id="rId2" tooltip="Állatkísérlet végzésére szóló engedély iránti kérelem [71 KB]"/>
              </a:rPr>
              <a:t>doc</a:t>
            </a:r>
            <a:r>
              <a:rPr lang="hu-HU" dirty="0"/>
              <a:t>)</a:t>
            </a:r>
          </a:p>
          <a:p>
            <a:pPr marL="0" indent="0">
              <a:buNone/>
            </a:pPr>
            <a:endParaRPr lang="hu-HU" dirty="0">
              <a:solidFill>
                <a:schemeClr val="accent1">
                  <a:lumMod val="75000"/>
                </a:schemeClr>
              </a:solidFill>
            </a:endParaRPr>
          </a:p>
          <a:p>
            <a:endParaRPr lang="hu-HU" dirty="0"/>
          </a:p>
        </p:txBody>
      </p:sp>
      <p:sp>
        <p:nvSpPr>
          <p:cNvPr id="4" name="Élőláb helye 3"/>
          <p:cNvSpPr>
            <a:spLocks noGrp="1"/>
          </p:cNvSpPr>
          <p:nvPr>
            <p:ph type="ftr" sz="quarter" idx="11"/>
          </p:nvPr>
        </p:nvSpPr>
        <p:spPr/>
        <p:txBody>
          <a:bodyPr/>
          <a:lstStyle/>
          <a:p>
            <a:r>
              <a:rPr lang="hu-HU" smtClean="0"/>
              <a:t>semmelweis.hu/allatjoleti-bizottsag</a:t>
            </a:r>
            <a:endParaRPr lang="hu-HU"/>
          </a:p>
        </p:txBody>
      </p:sp>
    </p:spTree>
    <p:extLst>
      <p:ext uri="{BB962C8B-B14F-4D97-AF65-F5344CB8AC3E}">
        <p14:creationId xmlns:p14="http://schemas.microsoft.com/office/powerpoint/2010/main" val="2654961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TotalTime>
  <Words>2400</Words>
  <Application>Microsoft Office PowerPoint</Application>
  <PresentationFormat>Diavetítés a képernyőre (4:3 oldalarány)</PresentationFormat>
  <Paragraphs>334</Paragraphs>
  <Slides>44</Slides>
  <Notes>3</Notes>
  <HiddenSlides>0</HiddenSlides>
  <MMClips>0</MMClips>
  <ScaleCrop>false</ScaleCrop>
  <HeadingPairs>
    <vt:vector size="4" baseType="variant">
      <vt:variant>
        <vt:lpstr>Téma</vt:lpstr>
      </vt:variant>
      <vt:variant>
        <vt:i4>1</vt:i4>
      </vt:variant>
      <vt:variant>
        <vt:lpstr>Diacímek</vt:lpstr>
      </vt:variant>
      <vt:variant>
        <vt:i4>44</vt:i4>
      </vt:variant>
    </vt:vector>
  </HeadingPairs>
  <TitlesOfParts>
    <vt:vector size="45" baseType="lpstr">
      <vt:lpstr>Office-téma</vt:lpstr>
      <vt:lpstr>Projektengedélyek formai és tartalmi követelményei  Dr. Szabó Györgyi</vt:lpstr>
      <vt:lpstr>A kísérleti állatokra vonatkozó jogi szabályozások</vt:lpstr>
      <vt:lpstr>Miért vagyunk most itt?</vt:lpstr>
      <vt:lpstr>Mi a MÁB és mi a szerepe???</vt:lpstr>
      <vt:lpstr>Bizottsági tagok</vt:lpstr>
      <vt:lpstr>semmelweis.hu/allatjoleti-bizottsag/</vt:lpstr>
      <vt:lpstr>A MÁB feladata</vt:lpstr>
      <vt:lpstr>ÁTET/NÉBIH?</vt:lpstr>
      <vt:lpstr>NÉBIH honlap</vt:lpstr>
      <vt:lpstr>http://semmelweis.hu/allatjoleti-bizottsag/letoltesek/</vt:lpstr>
      <vt:lpstr>Mi a projekt?</vt:lpstr>
      <vt:lpstr>Milyen állatok felhasználására szükséges projektengedély?</vt:lpstr>
      <vt:lpstr>Az új projekt engedély kérvények alapja a 40/2013 (II.14.) Kormányrendelet   </vt:lpstr>
      <vt:lpstr>PowerPoint bemutató</vt:lpstr>
      <vt:lpstr>Projektengedély kérő lap új projektekhez</vt:lpstr>
      <vt:lpstr>PowerPoint bemutató</vt:lpstr>
      <vt:lpstr>PowerPoint bemutató</vt:lpstr>
      <vt:lpstr>PowerPoint bemutató</vt:lpstr>
      <vt:lpstr>8. A projekt bemutatásakor a következő szempontokat kell figyelembe venni: </vt:lpstr>
      <vt:lpstr>A 3R szabály betartása: helyettesítés, csökkentés, tökéletesítés</vt:lpstr>
      <vt:lpstr>AZ EURÓPAI PARLAMENT ÉS A   AZ EURÓPAI PARLAMENT ÉS A TANÁCS 2010/63/EU IRÁNYELVE  a tudományos célokra felhasznált állatok védelméről  TANÁCS 2010/63/EU IRÁNYELVE  a tudományos célokra felhasznált állatok védelméről</vt:lpstr>
      <vt:lpstr>EU referencia labor</vt:lpstr>
      <vt:lpstr>3R  Replacement=helyettesítés (teljes vagy részleges)</vt:lpstr>
      <vt:lpstr>3R  Reduction=csökkentés</vt:lpstr>
      <vt:lpstr>3R  Refinement = tökéletesítés (finomítás)</vt:lpstr>
      <vt:lpstr>PowerPoint bemutató</vt:lpstr>
      <vt:lpstr>9. A projektben alkalmazott összes kísérlet bemutatása során </vt:lpstr>
      <vt:lpstr>PowerPoint bemutató</vt:lpstr>
      <vt:lpstr>9. A projektben alkalmazott összes kísérlet bemutatása során</vt:lpstr>
      <vt:lpstr>PowerPoint bemutató</vt:lpstr>
      <vt:lpstr>PowerPoint bemutató</vt:lpstr>
      <vt:lpstr>Az elhelyezés, tartás körülményeinek leírása</vt:lpstr>
      <vt:lpstr>PowerPoint bemutató</vt:lpstr>
      <vt:lpstr>12. A projekt súlyossági kategóriába történő besorolása: </vt:lpstr>
      <vt:lpstr>Érzéstelenítéses-túlaltatásos</vt:lpstr>
      <vt:lpstr>Példák a súlyossági kategóriákra</vt:lpstr>
      <vt:lpstr>Példák a súlyossági kategóriákra</vt:lpstr>
      <vt:lpstr>Példák a súlyossági kategóriákra</vt:lpstr>
      <vt:lpstr>Az állatok újrafelhasználása</vt:lpstr>
      <vt:lpstr>PowerPoint bemutató</vt:lpstr>
      <vt:lpstr>15. Mentességkérelem </vt:lpstr>
      <vt:lpstr>PowerPoint bemutató</vt:lpstr>
      <vt:lpstr>Nem szakmai jellegű összefoglaló</vt:lpstr>
      <vt:lpstr>ÁTET projektértékelő lap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MÁB engedélyek formai és tartalmi követelményei 3R gyakorlata</dc:title>
  <dc:creator>user</dc:creator>
  <cp:lastModifiedBy>user</cp:lastModifiedBy>
  <cp:revision>38</cp:revision>
  <dcterms:created xsi:type="dcterms:W3CDTF">2015-11-05T12:57:02Z</dcterms:created>
  <dcterms:modified xsi:type="dcterms:W3CDTF">2015-12-07T07:51:18Z</dcterms:modified>
</cp:coreProperties>
</file>