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48"/>
  </p:notesMasterIdLst>
  <p:handoutMasterIdLst>
    <p:handoutMasterId r:id="rId49"/>
  </p:handoutMasterIdLst>
  <p:sldIdLst>
    <p:sldId id="256" r:id="rId2"/>
    <p:sldId id="260" r:id="rId3"/>
    <p:sldId id="258" r:id="rId4"/>
    <p:sldId id="259" r:id="rId5"/>
    <p:sldId id="293" r:id="rId6"/>
    <p:sldId id="301" r:id="rId7"/>
    <p:sldId id="294" r:id="rId8"/>
    <p:sldId id="295" r:id="rId9"/>
    <p:sldId id="312" r:id="rId10"/>
    <p:sldId id="313" r:id="rId11"/>
    <p:sldId id="263" r:id="rId12"/>
    <p:sldId id="264" r:id="rId13"/>
    <p:sldId id="303" r:id="rId14"/>
    <p:sldId id="265" r:id="rId15"/>
    <p:sldId id="302" r:id="rId16"/>
    <p:sldId id="267" r:id="rId17"/>
    <p:sldId id="268" r:id="rId18"/>
    <p:sldId id="269" r:id="rId19"/>
    <p:sldId id="306" r:id="rId20"/>
    <p:sldId id="307" r:id="rId21"/>
    <p:sldId id="270" r:id="rId22"/>
    <p:sldId id="271" r:id="rId23"/>
    <p:sldId id="272" r:id="rId24"/>
    <p:sldId id="314" r:id="rId25"/>
    <p:sldId id="273" r:id="rId26"/>
    <p:sldId id="285" r:id="rId27"/>
    <p:sldId id="286" r:id="rId28"/>
    <p:sldId id="288" r:id="rId29"/>
    <p:sldId id="289" r:id="rId30"/>
    <p:sldId id="290" r:id="rId31"/>
    <p:sldId id="297" r:id="rId32"/>
    <p:sldId id="298" r:id="rId33"/>
    <p:sldId id="299" r:id="rId34"/>
    <p:sldId id="300" r:id="rId35"/>
    <p:sldId id="296" r:id="rId36"/>
    <p:sldId id="291" r:id="rId37"/>
    <p:sldId id="275" r:id="rId38"/>
    <p:sldId id="276" r:id="rId39"/>
    <p:sldId id="277" r:id="rId40"/>
    <p:sldId id="274" r:id="rId41"/>
    <p:sldId id="309" r:id="rId42"/>
    <p:sldId id="278" r:id="rId43"/>
    <p:sldId id="279" r:id="rId44"/>
    <p:sldId id="282" r:id="rId45"/>
    <p:sldId id="283" r:id="rId46"/>
    <p:sldId id="280"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snapToGrid="0">
      <p:cViewPr varScale="1">
        <p:scale>
          <a:sx n="68" d="100"/>
          <a:sy n="68" d="100"/>
        </p:scale>
        <p:origin x="-1446"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321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27.xml"/><Relationship Id="rId3" Type="http://schemas.openxmlformats.org/officeDocument/2006/relationships/slide" Target="slides/slide5.xml"/><Relationship Id="rId7" Type="http://schemas.openxmlformats.org/officeDocument/2006/relationships/slide" Target="slides/slide21.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18.xml"/><Relationship Id="rId5" Type="http://schemas.openxmlformats.org/officeDocument/2006/relationships/slide" Target="slides/slide16.xml"/><Relationship Id="rId4" Type="http://schemas.openxmlformats.org/officeDocument/2006/relationships/slide" Target="slides/slide15.xml"/><Relationship Id="rId9" Type="http://schemas.openxmlformats.org/officeDocument/2006/relationships/slide" Target="slides/slide4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hu-HU"/>
          </a:p>
        </p:txBody>
      </p:sp>
      <p:sp>
        <p:nvSpPr>
          <p:cNvPr id="4813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hu-HU"/>
          </a:p>
        </p:txBody>
      </p:sp>
      <p:sp>
        <p:nvSpPr>
          <p:cNvPr id="4813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hu-HU"/>
          </a:p>
        </p:txBody>
      </p:sp>
      <p:sp>
        <p:nvSpPr>
          <p:cNvPr id="4813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16A1F3E-749B-4609-AC6F-CFEC4F2E2CE9}" type="slidenum">
              <a:rPr lang="hu-HU"/>
              <a:pPr/>
              <a:t>‹#›</a:t>
            </a:fld>
            <a:endParaRPr lang="hu-H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34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34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34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Mintaszöveg szerkesztése</a:t>
            </a:r>
          </a:p>
          <a:p>
            <a:pPr lvl="1"/>
            <a:r>
              <a:rPr lang="en-US" smtClean="0"/>
              <a:t>Második szint</a:t>
            </a:r>
          </a:p>
          <a:p>
            <a:pPr lvl="2"/>
            <a:r>
              <a:rPr lang="en-US" smtClean="0"/>
              <a:t>Harmadik szint</a:t>
            </a:r>
          </a:p>
          <a:p>
            <a:pPr lvl="3"/>
            <a:r>
              <a:rPr lang="en-US" smtClean="0"/>
              <a:t>Negyedik szint</a:t>
            </a:r>
          </a:p>
          <a:p>
            <a:pPr lvl="4"/>
            <a:r>
              <a:rPr lang="en-US" smtClean="0"/>
              <a:t>Ötödik szint</a:t>
            </a:r>
          </a:p>
        </p:txBody>
      </p:sp>
      <p:sp>
        <p:nvSpPr>
          <p:cNvPr id="634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34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A4ED52B-9916-4C0B-BEB1-A4DAA8E667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914400" y="685800"/>
            <a:ext cx="7721600" cy="1143000"/>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2133600" y="3886200"/>
            <a:ext cx="6400800" cy="1771650"/>
          </a:xfrm>
        </p:spPr>
        <p:txBody>
          <a:bodyPr/>
          <a:lstStyle>
            <a:lvl1pPr marL="0" indent="0">
              <a:buFont typeface="Monotype Sorts" pitchFamily="2" charset="2"/>
              <a:buNone/>
              <a:defRPr>
                <a:latin typeface="Arial Black" pitchFamily="34" charset="0"/>
              </a:defRPr>
            </a:lvl1pPr>
          </a:lstStyle>
          <a:p>
            <a:r>
              <a:rPr lang="en-US"/>
              <a:t>Click to edit Master subtitle style</a:t>
            </a:r>
          </a:p>
        </p:txBody>
      </p:sp>
      <p:sp>
        <p:nvSpPr>
          <p:cNvPr id="8196" name="Rectangle 4"/>
          <p:cNvSpPr>
            <a:spLocks noGrp="1" noChangeArrowheads="1"/>
          </p:cNvSpPr>
          <p:nvPr>
            <p:ph type="dt" sz="half" idx="2"/>
          </p:nvPr>
        </p:nvSpPr>
        <p:spPr>
          <a:xfrm>
            <a:off x="711200" y="6229350"/>
            <a:ext cx="1930400" cy="514350"/>
          </a:xfrm>
        </p:spPr>
        <p:txBody>
          <a:bodyPr/>
          <a:lstStyle>
            <a:lvl1pPr>
              <a:defRPr>
                <a:solidFill>
                  <a:srgbClr val="5E574E"/>
                </a:solidFill>
              </a:defRPr>
            </a:lvl1pPr>
          </a:lstStyle>
          <a:p>
            <a:endParaRPr lang="en-US"/>
          </a:p>
        </p:txBody>
      </p:sp>
      <p:sp>
        <p:nvSpPr>
          <p:cNvPr id="8197" name="Rectangle 5"/>
          <p:cNvSpPr>
            <a:spLocks noGrp="1" noChangeArrowheads="1"/>
          </p:cNvSpPr>
          <p:nvPr>
            <p:ph type="ftr" sz="quarter" idx="3"/>
          </p:nvPr>
        </p:nvSpPr>
        <p:spPr>
          <a:xfrm>
            <a:off x="3149600" y="6229350"/>
            <a:ext cx="2844800" cy="514350"/>
          </a:xfrm>
        </p:spPr>
        <p:txBody>
          <a:bodyPr/>
          <a:lstStyle>
            <a:lvl1pPr>
              <a:defRPr>
                <a:solidFill>
                  <a:srgbClr val="5E574E"/>
                </a:solidFill>
              </a:defRPr>
            </a:lvl1pPr>
          </a:lstStyle>
          <a:p>
            <a:endParaRPr lang="en-US"/>
          </a:p>
        </p:txBody>
      </p:sp>
      <p:sp>
        <p:nvSpPr>
          <p:cNvPr id="8198" name="Rectangle 6"/>
          <p:cNvSpPr>
            <a:spLocks noGrp="1" noChangeArrowheads="1"/>
          </p:cNvSpPr>
          <p:nvPr>
            <p:ph type="sldNum" sz="quarter" idx="4"/>
          </p:nvPr>
        </p:nvSpPr>
        <p:spPr>
          <a:xfrm>
            <a:off x="6604000" y="6229350"/>
            <a:ext cx="1828800" cy="514350"/>
          </a:xfrm>
        </p:spPr>
        <p:txBody>
          <a:bodyPr/>
          <a:lstStyle>
            <a:lvl1pPr>
              <a:defRPr>
                <a:solidFill>
                  <a:srgbClr val="5E574E"/>
                </a:solidFill>
              </a:defRPr>
            </a:lvl1pPr>
          </a:lstStyle>
          <a:p>
            <a:fld id="{48876F1E-951F-48EF-B885-64E91B94CB57}" type="slidenum">
              <a:rPr lang="en-US"/>
              <a:pPr/>
              <a:t>‹#›</a:t>
            </a:fld>
            <a:endParaRPr lang="en-US"/>
          </a:p>
        </p:txBody>
      </p:sp>
      <p:pic>
        <p:nvPicPr>
          <p:cNvPr id="8199" name="Picture 7" descr="paint"/>
          <p:cNvPicPr>
            <a:picLocks noChangeAspect="1" noChangeArrowheads="1"/>
          </p:cNvPicPr>
          <p:nvPr/>
        </p:nvPicPr>
        <p:blipFill>
          <a:blip r:embed="rId2" cstate="print">
            <a:clrChange>
              <a:clrFrom>
                <a:srgbClr val="C0C0C0"/>
              </a:clrFrom>
              <a:clrTo>
                <a:srgbClr val="C0C0C0">
                  <a:alpha val="0"/>
                </a:srgbClr>
              </a:clrTo>
            </a:clrChange>
          </a:blip>
          <a:srcRect/>
          <a:stretch>
            <a:fillRect/>
          </a:stretch>
        </p:blipFill>
        <p:spPr bwMode="auto">
          <a:xfrm>
            <a:off x="914400" y="1828800"/>
            <a:ext cx="8229600" cy="384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F7F3B28E-215D-4E67-A60D-2EE3CB153C8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578600" y="228600"/>
            <a:ext cx="2057400" cy="5829300"/>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06400" y="228600"/>
            <a:ext cx="6019800" cy="5829300"/>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DE323DF0-E796-4A46-BDE6-A57C5159818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Cím és táblázat">
    <p:spTree>
      <p:nvGrpSpPr>
        <p:cNvPr id="1" name=""/>
        <p:cNvGrpSpPr/>
        <p:nvPr/>
      </p:nvGrpSpPr>
      <p:grpSpPr>
        <a:xfrm>
          <a:off x="0" y="0"/>
          <a:ext cx="0" cy="0"/>
          <a:chOff x="0" y="0"/>
          <a:chExt cx="0" cy="0"/>
        </a:xfrm>
      </p:grpSpPr>
      <p:sp>
        <p:nvSpPr>
          <p:cNvPr id="2" name="Cím 1"/>
          <p:cNvSpPr>
            <a:spLocks noGrp="1"/>
          </p:cNvSpPr>
          <p:nvPr>
            <p:ph type="title"/>
          </p:nvPr>
        </p:nvSpPr>
        <p:spPr>
          <a:xfrm>
            <a:off x="455613" y="273050"/>
            <a:ext cx="8226425" cy="1143000"/>
          </a:xfrm>
        </p:spPr>
        <p:txBody>
          <a:bodyPr/>
          <a:lstStyle/>
          <a:p>
            <a:r>
              <a:rPr lang="hu-HU" smtClean="0"/>
              <a:t>Mintacím szerkesztése</a:t>
            </a:r>
            <a:endParaRPr lang="hu-HU"/>
          </a:p>
        </p:txBody>
      </p:sp>
      <p:sp>
        <p:nvSpPr>
          <p:cNvPr id="3" name="Táblázat helye 2"/>
          <p:cNvSpPr>
            <a:spLocks noGrp="1"/>
          </p:cNvSpPr>
          <p:nvPr>
            <p:ph type="tbl" idx="1"/>
          </p:nvPr>
        </p:nvSpPr>
        <p:spPr>
          <a:xfrm>
            <a:off x="455613" y="1598613"/>
            <a:ext cx="8226425" cy="4497387"/>
          </a:xfrm>
        </p:spPr>
        <p:txBody>
          <a:bodyPr/>
          <a:lstStyle/>
          <a:p>
            <a:endParaRPr lang="hu-HU"/>
          </a:p>
        </p:txBody>
      </p:sp>
      <p:sp>
        <p:nvSpPr>
          <p:cNvPr id="4" name="Dátum helye 3"/>
          <p:cNvSpPr>
            <a:spLocks noGrp="1"/>
          </p:cNvSpPr>
          <p:nvPr>
            <p:ph type="dt" sz="half" idx="10"/>
          </p:nvPr>
        </p:nvSpPr>
        <p:spPr>
          <a:xfrm>
            <a:off x="455613" y="6242050"/>
            <a:ext cx="2130425" cy="474663"/>
          </a:xfrm>
        </p:spPr>
        <p:txBody>
          <a:bodyPr/>
          <a:lstStyle>
            <a:lvl1pPr>
              <a:defRPr/>
            </a:lvl1pPr>
          </a:lstStyle>
          <a:p>
            <a:endParaRPr lang="hu-HU"/>
          </a:p>
        </p:txBody>
      </p:sp>
      <p:sp>
        <p:nvSpPr>
          <p:cNvPr id="5" name="Élőláb helye 4"/>
          <p:cNvSpPr>
            <a:spLocks noGrp="1"/>
          </p:cNvSpPr>
          <p:nvPr>
            <p:ph type="ftr" sz="quarter" idx="11"/>
          </p:nvPr>
        </p:nvSpPr>
        <p:spPr>
          <a:xfrm>
            <a:off x="3124200" y="6242050"/>
            <a:ext cx="2895600" cy="474663"/>
          </a:xfrm>
        </p:spPr>
        <p:txBody>
          <a:bodyPr/>
          <a:lstStyle>
            <a:lvl1pPr>
              <a:defRPr/>
            </a:lvl1pPr>
          </a:lstStyle>
          <a:p>
            <a:endParaRPr lang="hu-HU"/>
          </a:p>
        </p:txBody>
      </p:sp>
      <p:sp>
        <p:nvSpPr>
          <p:cNvPr id="6" name="Dia számának helye 5"/>
          <p:cNvSpPr>
            <a:spLocks noGrp="1"/>
          </p:cNvSpPr>
          <p:nvPr>
            <p:ph type="sldNum" sz="quarter" idx="12"/>
          </p:nvPr>
        </p:nvSpPr>
        <p:spPr>
          <a:xfrm>
            <a:off x="6553200" y="6242050"/>
            <a:ext cx="2130425" cy="474663"/>
          </a:xfrm>
        </p:spPr>
        <p:txBody>
          <a:bodyPr/>
          <a:lstStyle>
            <a:lvl1pPr>
              <a:defRPr/>
            </a:lvl1pPr>
          </a:lstStyle>
          <a:p>
            <a:fld id="{05D1289E-30ED-4D1B-90EC-F925C188B654}" type="slidenum">
              <a:rPr lang="hu-HU"/>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4C54D2A8-4DFA-4970-A117-C68AE49B43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523677E5-702B-4E78-9B50-F17585ECEF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22800" y="1885950"/>
            <a:ext cx="4013200" cy="4171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5352F1BA-EADF-4A06-B1F2-343FE4E6E77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lvl1pPr>
              <a:defRPr/>
            </a:lvl1pPr>
          </a:lstStyle>
          <a:p>
            <a:endParaRPr lang="en-US"/>
          </a:p>
        </p:txBody>
      </p:sp>
      <p:sp>
        <p:nvSpPr>
          <p:cNvPr id="8" name="Élőláb helye 7"/>
          <p:cNvSpPr>
            <a:spLocks noGrp="1"/>
          </p:cNvSpPr>
          <p:nvPr>
            <p:ph type="ftr" sz="quarter" idx="11"/>
          </p:nvPr>
        </p:nvSpPr>
        <p:spPr/>
        <p:txBody>
          <a:bodyPr/>
          <a:lstStyle>
            <a:lvl1pPr>
              <a:defRPr/>
            </a:lvl1pPr>
          </a:lstStyle>
          <a:p>
            <a:endParaRPr lang="en-US"/>
          </a:p>
        </p:txBody>
      </p:sp>
      <p:sp>
        <p:nvSpPr>
          <p:cNvPr id="9" name="Dia számának helye 8"/>
          <p:cNvSpPr>
            <a:spLocks noGrp="1"/>
          </p:cNvSpPr>
          <p:nvPr>
            <p:ph type="sldNum" sz="quarter" idx="12"/>
          </p:nvPr>
        </p:nvSpPr>
        <p:spPr/>
        <p:txBody>
          <a:bodyPr/>
          <a:lstStyle>
            <a:lvl1pPr>
              <a:defRPr/>
            </a:lvl1pPr>
          </a:lstStyle>
          <a:p>
            <a:fld id="{A44AFDD9-D516-4B95-8FC8-21F6F02E756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lvl1pPr>
              <a:defRPr/>
            </a:lvl1pPr>
          </a:lstStyle>
          <a:p>
            <a:endParaRPr lang="en-US"/>
          </a:p>
        </p:txBody>
      </p:sp>
      <p:sp>
        <p:nvSpPr>
          <p:cNvPr id="4" name="Élőláb helye 3"/>
          <p:cNvSpPr>
            <a:spLocks noGrp="1"/>
          </p:cNvSpPr>
          <p:nvPr>
            <p:ph type="ftr" sz="quarter" idx="11"/>
          </p:nvPr>
        </p:nvSpPr>
        <p:spPr/>
        <p:txBody>
          <a:bodyPr/>
          <a:lstStyle>
            <a:lvl1pPr>
              <a:defRPr/>
            </a:lvl1pPr>
          </a:lstStyle>
          <a:p>
            <a:endParaRPr lang="en-US"/>
          </a:p>
        </p:txBody>
      </p:sp>
      <p:sp>
        <p:nvSpPr>
          <p:cNvPr id="5" name="Dia számának helye 4"/>
          <p:cNvSpPr>
            <a:spLocks noGrp="1"/>
          </p:cNvSpPr>
          <p:nvPr>
            <p:ph type="sldNum" sz="quarter" idx="12"/>
          </p:nvPr>
        </p:nvSpPr>
        <p:spPr/>
        <p:txBody>
          <a:bodyPr/>
          <a:lstStyle>
            <a:lvl1pPr>
              <a:defRPr/>
            </a:lvl1pPr>
          </a:lstStyle>
          <a:p>
            <a:fld id="{73F6D5C0-3FBE-4760-AB21-E6691D617D0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endParaRPr lang="en-US"/>
          </a:p>
        </p:txBody>
      </p:sp>
      <p:sp>
        <p:nvSpPr>
          <p:cNvPr id="3" name="Élőláb helye 2"/>
          <p:cNvSpPr>
            <a:spLocks noGrp="1"/>
          </p:cNvSpPr>
          <p:nvPr>
            <p:ph type="ftr" sz="quarter" idx="11"/>
          </p:nvPr>
        </p:nvSpPr>
        <p:spPr/>
        <p:txBody>
          <a:bodyPr/>
          <a:lstStyle>
            <a:lvl1pPr>
              <a:defRPr/>
            </a:lvl1pPr>
          </a:lstStyle>
          <a:p>
            <a:endParaRPr lang="en-US"/>
          </a:p>
        </p:txBody>
      </p:sp>
      <p:sp>
        <p:nvSpPr>
          <p:cNvPr id="4" name="Dia számának helye 3"/>
          <p:cNvSpPr>
            <a:spLocks noGrp="1"/>
          </p:cNvSpPr>
          <p:nvPr>
            <p:ph type="sldNum" sz="quarter" idx="12"/>
          </p:nvPr>
        </p:nvSpPr>
        <p:spPr/>
        <p:txBody>
          <a:bodyPr/>
          <a:lstStyle>
            <a:lvl1pPr>
              <a:defRPr/>
            </a:lvl1pPr>
          </a:lstStyle>
          <a:p>
            <a:fld id="{5184276E-1E06-4B2E-9F8D-60DA82AAF7E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A818F08F-9076-4C58-A65E-6E45E12AEEE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E61F122C-5B5A-41A4-A515-6FF2F076F4A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06400" y="2286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457200" y="1885950"/>
            <a:ext cx="8178800" cy="4171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4318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Arial" charset="0"/>
              </a:defRPr>
            </a:lvl1pPr>
          </a:lstStyle>
          <a:p>
            <a:endParaRPr lang="en-US"/>
          </a:p>
        </p:txBody>
      </p:sp>
      <p:sp>
        <p:nvSpPr>
          <p:cNvPr id="7173" name="Rectangle 5"/>
          <p:cNvSpPr>
            <a:spLocks noGrp="1" noChangeArrowheads="1"/>
          </p:cNvSpPr>
          <p:nvPr>
            <p:ph type="ftr" sz="quarter" idx="3"/>
          </p:nvPr>
        </p:nvSpPr>
        <p:spPr bwMode="auto">
          <a:xfrm>
            <a:off x="3124200" y="6229350"/>
            <a:ext cx="2895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a:solidFill>
                  <a:schemeClr val="bg2"/>
                </a:solidFill>
                <a:latin typeface="Arial" charset="0"/>
              </a:defRPr>
            </a:lvl1pPr>
          </a:lstStyle>
          <a:p>
            <a:endParaRPr lang="en-US"/>
          </a:p>
        </p:txBody>
      </p:sp>
      <p:sp>
        <p:nvSpPr>
          <p:cNvPr id="7174" name="Rectangle 6"/>
          <p:cNvSpPr>
            <a:spLocks noGrp="1" noChangeArrowheads="1"/>
          </p:cNvSpPr>
          <p:nvPr>
            <p:ph type="sldNum" sz="quarter" idx="4"/>
          </p:nvPr>
        </p:nvSpPr>
        <p:spPr bwMode="auto">
          <a:xfrm>
            <a:off x="6731000" y="6229350"/>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Arial" charset="0"/>
              </a:defRPr>
            </a:lvl1pPr>
          </a:lstStyle>
          <a:p>
            <a:fld id="{8D51FC88-DECA-4A54-B918-719D890AC616}" type="slidenum">
              <a:rPr lang="en-US"/>
              <a:pPr/>
              <a:t>‹#›</a:t>
            </a:fld>
            <a:endParaRPr lang="en-US"/>
          </a:p>
        </p:txBody>
      </p:sp>
      <p:pic>
        <p:nvPicPr>
          <p:cNvPr id="7175" name="Picture 7" descr="paint"/>
          <p:cNvPicPr>
            <a:picLocks noChangeAspect="1" noChangeArrowheads="1"/>
          </p:cNvPicPr>
          <p:nvPr/>
        </p:nvPicPr>
        <p:blipFill>
          <a:blip r:embed="rId14" cstate="print">
            <a:clrChange>
              <a:clrFrom>
                <a:srgbClr val="C0C0C0"/>
              </a:clrFrom>
              <a:clrTo>
                <a:srgbClr val="C0C0C0">
                  <a:alpha val="0"/>
                </a:srgbClr>
              </a:clrTo>
            </a:clrChange>
          </a:blip>
          <a:srcRect/>
          <a:stretch>
            <a:fillRect/>
          </a:stretch>
        </p:blipFill>
        <p:spPr bwMode="auto">
          <a:xfrm>
            <a:off x="914400" y="1314450"/>
            <a:ext cx="8229600" cy="38417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Arial Black" pitchFamily="34" charset="0"/>
        </a:defRPr>
      </a:lvl2pPr>
      <a:lvl3pPr algn="l" rtl="0" eaLnBrk="0" fontAlgn="base" hangingPunct="0">
        <a:spcBef>
          <a:spcPct val="0"/>
        </a:spcBef>
        <a:spcAft>
          <a:spcPct val="0"/>
        </a:spcAft>
        <a:defRPr kumimoji="1" sz="4000">
          <a:solidFill>
            <a:schemeClr val="tx2"/>
          </a:solidFill>
          <a:latin typeface="Arial Black" pitchFamily="34" charset="0"/>
        </a:defRPr>
      </a:lvl3pPr>
      <a:lvl4pPr algn="l" rtl="0" eaLnBrk="0" fontAlgn="base" hangingPunct="0">
        <a:spcBef>
          <a:spcPct val="0"/>
        </a:spcBef>
        <a:spcAft>
          <a:spcPct val="0"/>
        </a:spcAft>
        <a:defRPr kumimoji="1" sz="4000">
          <a:solidFill>
            <a:schemeClr val="tx2"/>
          </a:solidFill>
          <a:latin typeface="Arial Black" pitchFamily="34" charset="0"/>
        </a:defRPr>
      </a:lvl4pPr>
      <a:lvl5pPr algn="l" rtl="0" eaLnBrk="0" fontAlgn="base" hangingPunct="0">
        <a:spcBef>
          <a:spcPct val="0"/>
        </a:spcBef>
        <a:spcAft>
          <a:spcPct val="0"/>
        </a:spcAft>
        <a:defRPr kumimoji="1" sz="4000">
          <a:solidFill>
            <a:schemeClr val="tx2"/>
          </a:solidFill>
          <a:latin typeface="Arial Black" pitchFamily="34"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549275"/>
            <a:ext cx="8604250" cy="1296988"/>
          </a:xfrm>
        </p:spPr>
        <p:txBody>
          <a:bodyPr/>
          <a:lstStyle/>
          <a:p>
            <a:r>
              <a:rPr lang="en-US">
                <a:solidFill>
                  <a:schemeClr val="tx1"/>
                </a:solidFill>
              </a:rPr>
              <a:t> </a:t>
            </a:r>
            <a:r>
              <a:rPr lang="en-US" b="1">
                <a:solidFill>
                  <a:schemeClr val="tx1"/>
                </a:solidFill>
              </a:rPr>
              <a:t>Somatoform  Disorders</a:t>
            </a:r>
            <a:r>
              <a:rPr lang="hu-HU" b="1">
                <a:solidFill>
                  <a:schemeClr val="tx1"/>
                </a:solidFill>
              </a:rPr>
              <a:t/>
            </a:r>
            <a:br>
              <a:rPr lang="hu-HU" b="1">
                <a:solidFill>
                  <a:schemeClr val="tx1"/>
                </a:solidFill>
              </a:rPr>
            </a:br>
            <a:r>
              <a:rPr lang="hu-HU" b="1">
                <a:solidFill>
                  <a:schemeClr val="tx1"/>
                </a:solidFill>
              </a:rPr>
              <a:t>			</a:t>
            </a:r>
            <a:endParaRPr lang="en-US" b="1">
              <a:solidFill>
                <a:schemeClr val="accent1"/>
              </a:solidFill>
            </a:endParaRPr>
          </a:p>
        </p:txBody>
      </p:sp>
      <p:sp>
        <p:nvSpPr>
          <p:cNvPr id="2051" name="Rectangle 3"/>
          <p:cNvSpPr>
            <a:spLocks noGrp="1" noChangeArrowheads="1"/>
          </p:cNvSpPr>
          <p:nvPr>
            <p:ph type="subTitle" idx="1"/>
          </p:nvPr>
        </p:nvSpPr>
        <p:spPr>
          <a:xfrm>
            <a:off x="755650" y="4005263"/>
            <a:ext cx="8083550" cy="1576387"/>
          </a:xfrm>
        </p:spPr>
        <p:txBody>
          <a:bodyPr/>
          <a:lstStyle/>
          <a:p>
            <a:r>
              <a:rPr lang="en-US" b="1" dirty="0">
                <a:latin typeface="Arial" charset="0"/>
              </a:rPr>
              <a:t>Dora </a:t>
            </a:r>
            <a:r>
              <a:rPr lang="en-US" b="1" dirty="0" err="1">
                <a:latin typeface="Arial" charset="0"/>
              </a:rPr>
              <a:t>Perczel</a:t>
            </a:r>
            <a:r>
              <a:rPr lang="en-US" b="1" dirty="0">
                <a:latin typeface="Arial" charset="0"/>
              </a:rPr>
              <a:t> </a:t>
            </a:r>
            <a:r>
              <a:rPr lang="en-US" b="1" dirty="0" err="1">
                <a:latin typeface="Arial" charset="0"/>
              </a:rPr>
              <a:t>Forintos</a:t>
            </a:r>
            <a:r>
              <a:rPr lang="hu-HU" b="1" dirty="0">
                <a:latin typeface="Arial" charset="0"/>
              </a:rPr>
              <a:t>, PhD.</a:t>
            </a:r>
            <a:endParaRPr lang="en-US" b="1" dirty="0">
              <a:latin typeface="Arial" charset="0"/>
            </a:endParaRPr>
          </a:p>
          <a:p>
            <a:r>
              <a:rPr lang="en-US" dirty="0" err="1">
                <a:latin typeface="Arial" charset="0"/>
              </a:rPr>
              <a:t>Semmelweis</a:t>
            </a:r>
            <a:r>
              <a:rPr lang="en-US" dirty="0">
                <a:latin typeface="Arial" charset="0"/>
              </a:rPr>
              <a:t> University</a:t>
            </a:r>
          </a:p>
          <a:p>
            <a:r>
              <a:rPr lang="en-US" dirty="0">
                <a:latin typeface="Arial" charset="0"/>
              </a:rPr>
              <a:t>Dep. of  Clinical Psychology</a:t>
            </a:r>
          </a:p>
          <a:p>
            <a:r>
              <a:rPr lang="hu-HU" b="1" dirty="0" err="1">
                <a:latin typeface="Arial" charset="0"/>
              </a:rPr>
              <a:t>Psychiatry</a:t>
            </a:r>
            <a:r>
              <a:rPr lang="hu-HU" b="1" dirty="0">
                <a:latin typeface="Arial" charset="0"/>
              </a:rPr>
              <a:t> </a:t>
            </a:r>
            <a:r>
              <a:rPr lang="hu-HU" b="1" dirty="0" err="1">
                <a:latin typeface="Arial" charset="0"/>
              </a:rPr>
              <a:t>undergraduate</a:t>
            </a:r>
            <a:r>
              <a:rPr lang="hu-HU" b="1" dirty="0">
                <a:latin typeface="Arial" charset="0"/>
              </a:rPr>
              <a:t> </a:t>
            </a:r>
            <a:r>
              <a:rPr lang="hu-HU" b="1" dirty="0" err="1">
                <a:latin typeface="Arial" charset="0"/>
              </a:rPr>
              <a:t>course</a:t>
            </a:r>
            <a:r>
              <a:rPr lang="hu-HU" b="1" dirty="0">
                <a:latin typeface="Arial" charset="0"/>
              </a:rPr>
              <a:t> - </a:t>
            </a:r>
            <a:r>
              <a:rPr lang="hu-HU" b="1" dirty="0" smtClean="0">
                <a:latin typeface="Arial" charset="0"/>
              </a:rPr>
              <a:t>2013</a:t>
            </a:r>
            <a:endParaRPr lang="en-US" b="1" dirty="0">
              <a:latin typeface="Arial" charset="0"/>
            </a:endParaRPr>
          </a:p>
        </p:txBody>
      </p:sp>
      <p:pic>
        <p:nvPicPr>
          <p:cNvPr id="2052" name="Picture 15" descr="600dpi-cimer"/>
          <p:cNvPicPr>
            <a:picLocks noChangeAspect="1" noChangeArrowheads="1"/>
          </p:cNvPicPr>
          <p:nvPr/>
        </p:nvPicPr>
        <p:blipFill>
          <a:blip r:embed="rId2" cstate="print">
            <a:lum bright="-12000" contrast="24000"/>
          </a:blip>
          <a:srcRect/>
          <a:stretch>
            <a:fillRect/>
          </a:stretch>
        </p:blipFill>
        <p:spPr bwMode="auto">
          <a:xfrm>
            <a:off x="7092950" y="2349500"/>
            <a:ext cx="1727200" cy="17097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5"/>
          <p:cNvSpPr>
            <a:spLocks noGrp="1"/>
          </p:cNvSpPr>
          <p:nvPr>
            <p:ph type="sldNum" sz="quarter" idx="12"/>
          </p:nvPr>
        </p:nvSpPr>
        <p:spPr/>
        <p:txBody>
          <a:bodyPr/>
          <a:lstStyle/>
          <a:p>
            <a:fld id="{CCD1DD95-1B4A-4F18-B621-A9019CC4FB87}" type="slidenum">
              <a:rPr lang="en-US"/>
              <a:pPr/>
              <a:t>10</a:t>
            </a:fld>
            <a:endParaRPr lang="en-US"/>
          </a:p>
        </p:txBody>
      </p:sp>
      <p:sp>
        <p:nvSpPr>
          <p:cNvPr id="67586" name="Rectangle 2"/>
          <p:cNvSpPr>
            <a:spLocks noGrp="1" noChangeArrowheads="1"/>
          </p:cNvSpPr>
          <p:nvPr>
            <p:ph type="body" idx="1"/>
          </p:nvPr>
        </p:nvSpPr>
        <p:spPr>
          <a:xfrm>
            <a:off x="0" y="188913"/>
            <a:ext cx="9144000" cy="7029450"/>
          </a:xfrm>
        </p:spPr>
        <p:txBody>
          <a:bodyPr/>
          <a:lstStyle/>
          <a:p>
            <a:pPr marL="0" indent="363538">
              <a:lnSpc>
                <a:spcPct val="80000"/>
              </a:lnSpc>
              <a:buFont typeface="Monotype Sorts" pitchFamily="2" charset="2"/>
              <a:buNone/>
            </a:pPr>
            <a:r>
              <a:rPr lang="hu-HU" sz="2100" u="sng">
                <a:solidFill>
                  <a:srgbClr val="FFFFFF"/>
                </a:solidFill>
                <a:latin typeface="Arial" charset="0"/>
              </a:rPr>
              <a:t>At the age of 18</a:t>
            </a:r>
            <a:r>
              <a:rPr lang="hu-HU" sz="2100">
                <a:solidFill>
                  <a:srgbClr val="FFFFFF"/>
                </a:solidFill>
                <a:latin typeface="Arial" charset="0"/>
              </a:rPr>
              <a:t> she had had severe salpingitis requiring removel of the left oviduct, and 2 years later, because of persistent abdominal pain, the right ovary was removed. </a:t>
            </a:r>
          </a:p>
          <a:p>
            <a:pPr marL="0" indent="363538">
              <a:lnSpc>
                <a:spcPct val="80000"/>
              </a:lnSpc>
              <a:buFont typeface="Monotype Sorts" pitchFamily="2" charset="2"/>
              <a:buNone/>
            </a:pPr>
            <a:endParaRPr lang="hu-HU" sz="2100">
              <a:solidFill>
                <a:srgbClr val="FFFFFF"/>
              </a:solidFill>
              <a:latin typeface="Arial" charset="0"/>
            </a:endParaRPr>
          </a:p>
          <a:p>
            <a:pPr marL="0" indent="363538">
              <a:lnSpc>
                <a:spcPct val="80000"/>
              </a:lnSpc>
              <a:buFont typeface="Monotype Sorts" pitchFamily="2" charset="2"/>
              <a:buNone/>
            </a:pPr>
            <a:endParaRPr lang="hu-HU" sz="2100">
              <a:solidFill>
                <a:srgbClr val="FFFFFF"/>
              </a:solidFill>
              <a:latin typeface="Arial" charset="0"/>
            </a:endParaRPr>
          </a:p>
          <a:p>
            <a:pPr marL="0" indent="363538">
              <a:lnSpc>
                <a:spcPct val="80000"/>
              </a:lnSpc>
              <a:buFont typeface="Monotype Sorts" pitchFamily="2" charset="2"/>
              <a:buNone/>
            </a:pPr>
            <a:endParaRPr lang="hu-HU" sz="2100">
              <a:solidFill>
                <a:srgbClr val="FFFFFF"/>
              </a:solidFill>
              <a:latin typeface="Arial" charset="0"/>
            </a:endParaRPr>
          </a:p>
          <a:p>
            <a:pPr marL="0" indent="363538">
              <a:lnSpc>
                <a:spcPct val="80000"/>
              </a:lnSpc>
              <a:buFont typeface="Monotype Sorts" pitchFamily="2" charset="2"/>
              <a:buNone/>
            </a:pPr>
            <a:r>
              <a:rPr lang="hu-HU" sz="2100" u="sng">
                <a:solidFill>
                  <a:srgbClr val="FFFFFF"/>
                </a:solidFill>
                <a:latin typeface="Arial" charset="0"/>
              </a:rPr>
              <a:t>When she was 22,</a:t>
            </a:r>
            <a:r>
              <a:rPr lang="hu-HU" sz="2100">
                <a:solidFill>
                  <a:srgbClr val="FFFFFF"/>
                </a:solidFill>
                <a:latin typeface="Arial" charset="0"/>
              </a:rPr>
              <a:t> she underwent cholecystectomy, and </a:t>
            </a:r>
          </a:p>
          <a:p>
            <a:pPr marL="0" indent="363538">
              <a:lnSpc>
                <a:spcPct val="80000"/>
              </a:lnSpc>
              <a:buFont typeface="Monotype Sorts" pitchFamily="2" charset="2"/>
              <a:buNone/>
            </a:pPr>
            <a:r>
              <a:rPr lang="hu-HU" sz="2100">
                <a:solidFill>
                  <a:srgbClr val="FFFFFF"/>
                </a:solidFill>
                <a:latin typeface="Arial" charset="0"/>
              </a:rPr>
              <a:t>over the next 10 years she had 3 abdominal surgical procedures to correct „adhesions” causing abdominal pain. </a:t>
            </a:r>
          </a:p>
          <a:p>
            <a:pPr marL="0" indent="363538">
              <a:lnSpc>
                <a:spcPct val="80000"/>
              </a:lnSpc>
              <a:buFont typeface="Monotype Sorts" pitchFamily="2" charset="2"/>
              <a:buNone/>
            </a:pPr>
            <a:r>
              <a:rPr lang="hu-HU" sz="2100">
                <a:solidFill>
                  <a:srgbClr val="FFFFFF"/>
                </a:solidFill>
                <a:latin typeface="Arial" charset="0"/>
              </a:rPr>
              <a:t>She said, physicians had told her that she had ”an ulcer” or „colitis,” but despite a variety of medical treatments her symptoms had persisted. </a:t>
            </a:r>
          </a:p>
          <a:p>
            <a:pPr marL="0" indent="363538">
              <a:lnSpc>
                <a:spcPct val="80000"/>
              </a:lnSpc>
              <a:buFont typeface="Monotype Sorts" pitchFamily="2" charset="2"/>
              <a:buNone/>
            </a:pPr>
            <a:r>
              <a:rPr lang="hu-HU" sz="2100">
                <a:solidFill>
                  <a:srgbClr val="FFFFFF"/>
                </a:solidFill>
                <a:latin typeface="Arial" charset="0"/>
              </a:rPr>
              <a:t>On further questioning, she also admitted to sporadic episodes of dizziness, chest pain that awakened her from sleep, chronic dysuria, occasional urinary retention requiring catheterization, and chronic low back pain. </a:t>
            </a:r>
          </a:p>
          <a:p>
            <a:pPr marL="0" indent="363538">
              <a:lnSpc>
                <a:spcPct val="80000"/>
              </a:lnSpc>
              <a:buFont typeface="Monotype Sorts" pitchFamily="2" charset="2"/>
              <a:buNone/>
            </a:pPr>
            <a:r>
              <a:rPr lang="hu-HU" sz="2100">
                <a:solidFill>
                  <a:srgbClr val="FFFFFF"/>
                </a:solidFill>
                <a:latin typeface="Arial" charset="0"/>
              </a:rPr>
              <a:t>She commnted that „only someone with a poor constitution could be sick for this long. She admitted taking diazepam (10 mg) 4 times a day for „nerves,” phenobarbital (30 mg) 4 times a day for her gastric symptoms, and „some pain pills whener I need them’ – each medication prescribed by a different physician.</a:t>
            </a:r>
          </a:p>
          <a:p>
            <a:pPr marL="0" indent="363538">
              <a:lnSpc>
                <a:spcPct val="80000"/>
              </a:lnSpc>
              <a:buFont typeface="Monotype Sorts" pitchFamily="2" charset="2"/>
              <a:buNone/>
            </a:pPr>
            <a:r>
              <a:rPr lang="hu-HU" sz="2100">
                <a:solidFill>
                  <a:srgbClr val="FFFFFF"/>
                </a:solidFill>
                <a:latin typeface="Arial" charset="0"/>
              </a:rPr>
              <a:t>Except for voluntary guarding on palpation of the abdomen and the old abdominal surgical scars, physical examination was normal.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323850" y="0"/>
            <a:ext cx="8820150" cy="1989138"/>
          </a:xfrm>
          <a:prstGeom prst="rect">
            <a:avLst/>
          </a:prstGeom>
          <a:noFill/>
          <a:ln w="9525">
            <a:noFill/>
            <a:miter lim="800000"/>
            <a:headEnd/>
            <a:tailEnd/>
          </a:ln>
        </p:spPr>
        <p:txBody>
          <a:bodyPr anchor="b"/>
          <a:lstStyle/>
          <a:p>
            <a:r>
              <a:rPr kumimoji="1" lang="hu-HU" sz="4000" dirty="0">
                <a:latin typeface="Arial Black" pitchFamily="34" charset="0"/>
              </a:rPr>
              <a:t>DSM-III-R DIAGNOSTIC CRITERIA FOR SOMATIZATION DISORDER</a:t>
            </a:r>
            <a:endParaRPr kumimoji="1" lang="en-US" sz="4000" dirty="0">
              <a:latin typeface="Arial Black" pitchFamily="34" charset="0"/>
            </a:endParaRPr>
          </a:p>
        </p:txBody>
      </p:sp>
      <p:sp>
        <p:nvSpPr>
          <p:cNvPr id="16388" name="Rectangle 4"/>
          <p:cNvSpPr>
            <a:spLocks noGrp="1" noChangeArrowheads="1"/>
          </p:cNvSpPr>
          <p:nvPr>
            <p:ph type="ctrTitle"/>
          </p:nvPr>
        </p:nvSpPr>
        <p:spPr>
          <a:xfrm>
            <a:off x="228600" y="2060575"/>
            <a:ext cx="8915400" cy="4589463"/>
          </a:xfrm>
          <a:noFill/>
          <a:ln/>
        </p:spPr>
        <p:txBody>
          <a:bodyPr/>
          <a:lstStyle/>
          <a:p>
            <a:pPr>
              <a:buFontTx/>
              <a:buAutoNum type="alphaUcPeriod"/>
            </a:pPr>
            <a:r>
              <a:rPr lang="hu-HU" sz="3100" b="1" dirty="0">
                <a:latin typeface="Arial" charset="0"/>
              </a:rPr>
              <a:t> </a:t>
            </a:r>
            <a:r>
              <a:rPr lang="hu-HU" sz="2400" b="1" dirty="0">
                <a:latin typeface="Arial" charset="0"/>
              </a:rPr>
              <a:t>A </a:t>
            </a:r>
            <a:r>
              <a:rPr lang="hu-HU" sz="2400" b="1" dirty="0" err="1">
                <a:latin typeface="Arial" charset="0"/>
              </a:rPr>
              <a:t>history</a:t>
            </a:r>
            <a:r>
              <a:rPr lang="hu-HU" sz="2400" b="1" dirty="0">
                <a:latin typeface="Arial" charset="0"/>
              </a:rPr>
              <a:t> of </a:t>
            </a:r>
            <a:r>
              <a:rPr lang="hu-HU" sz="2400" b="1" dirty="0" err="1">
                <a:latin typeface="Arial" charset="0"/>
              </a:rPr>
              <a:t>many</a:t>
            </a:r>
            <a:r>
              <a:rPr lang="hu-HU" sz="2400" b="1" dirty="0">
                <a:latin typeface="Arial" charset="0"/>
              </a:rPr>
              <a:t> </a:t>
            </a:r>
            <a:r>
              <a:rPr lang="hu-HU" sz="2400" b="1" dirty="0" err="1">
                <a:latin typeface="Arial" charset="0"/>
              </a:rPr>
              <a:t>physical</a:t>
            </a:r>
            <a:r>
              <a:rPr lang="hu-HU" sz="2400" b="1" dirty="0">
                <a:latin typeface="Arial" charset="0"/>
              </a:rPr>
              <a:t> </a:t>
            </a:r>
            <a:r>
              <a:rPr lang="hu-HU" sz="2400" b="1" dirty="0" err="1">
                <a:latin typeface="Arial" charset="0"/>
              </a:rPr>
              <a:t>complaints</a:t>
            </a:r>
            <a:r>
              <a:rPr lang="hu-HU" sz="2400" b="1" dirty="0">
                <a:latin typeface="Arial" charset="0"/>
              </a:rPr>
              <a:t> </a:t>
            </a:r>
            <a:r>
              <a:rPr lang="hu-HU" sz="2400" b="1" dirty="0" err="1">
                <a:latin typeface="Arial" charset="0"/>
              </a:rPr>
              <a:t>or</a:t>
            </a:r>
            <a:r>
              <a:rPr lang="hu-HU" sz="2400" b="1" dirty="0">
                <a:latin typeface="Arial" charset="0"/>
              </a:rPr>
              <a:t> a </a:t>
            </a:r>
            <a:r>
              <a:rPr lang="hu-HU" sz="2400" b="1" dirty="0" err="1">
                <a:latin typeface="Arial" charset="0"/>
              </a:rPr>
              <a:t>belief</a:t>
            </a:r>
            <a:r>
              <a:rPr lang="hu-HU" sz="2400" b="1" dirty="0">
                <a:latin typeface="Arial" charset="0"/>
              </a:rPr>
              <a:t> </a:t>
            </a:r>
            <a:r>
              <a:rPr lang="hu-HU" sz="2400" b="1" dirty="0" err="1">
                <a:latin typeface="Arial" charset="0"/>
              </a:rPr>
              <a:t>that</a:t>
            </a:r>
            <a:r>
              <a:rPr lang="hu-HU" sz="2400" b="1" dirty="0">
                <a:latin typeface="Arial" charset="0"/>
              </a:rPr>
              <a:t> </a:t>
            </a:r>
            <a:r>
              <a:rPr lang="hu-HU" sz="2400" b="1" dirty="0" err="1">
                <a:latin typeface="Arial" charset="0"/>
              </a:rPr>
              <a:t>one</a:t>
            </a:r>
            <a:r>
              <a:rPr lang="hu-HU" sz="2400" b="1" dirty="0">
                <a:latin typeface="Arial" charset="0"/>
              </a:rPr>
              <a:t> is </a:t>
            </a:r>
            <a:r>
              <a:rPr lang="hu-HU" sz="2400" b="1" dirty="0" err="1">
                <a:latin typeface="Arial" charset="0"/>
              </a:rPr>
              <a:t>sickly</a:t>
            </a:r>
            <a:r>
              <a:rPr lang="hu-HU" sz="2400" b="1" dirty="0">
                <a:latin typeface="Arial" charset="0"/>
              </a:rPr>
              <a:t>, </a:t>
            </a:r>
            <a:r>
              <a:rPr lang="hu-HU" sz="2400" b="1" dirty="0" err="1">
                <a:latin typeface="Arial" charset="0"/>
              </a:rPr>
              <a:t>beginning</a:t>
            </a:r>
            <a:r>
              <a:rPr lang="hu-HU" sz="2400" b="1" dirty="0">
                <a:latin typeface="Arial" charset="0"/>
              </a:rPr>
              <a:t> </a:t>
            </a:r>
            <a:r>
              <a:rPr lang="hu-HU" sz="2400" b="1" dirty="0" err="1">
                <a:latin typeface="Arial" charset="0"/>
              </a:rPr>
              <a:t>before</a:t>
            </a:r>
            <a:r>
              <a:rPr lang="hu-HU" sz="2400" b="1" dirty="0">
                <a:latin typeface="Arial" charset="0"/>
              </a:rPr>
              <a:t> </a:t>
            </a:r>
            <a:r>
              <a:rPr lang="hu-HU" sz="2400" b="1" dirty="0" err="1">
                <a:latin typeface="Arial" charset="0"/>
              </a:rPr>
              <a:t>the</a:t>
            </a:r>
            <a:r>
              <a:rPr lang="hu-HU" sz="2400" b="1" dirty="0">
                <a:latin typeface="Arial" charset="0"/>
              </a:rPr>
              <a:t> </a:t>
            </a:r>
            <a:r>
              <a:rPr lang="hu-HU" sz="2400" b="1" dirty="0" err="1">
                <a:latin typeface="Arial" charset="0"/>
              </a:rPr>
              <a:t>age</a:t>
            </a:r>
            <a:r>
              <a:rPr lang="hu-HU" sz="2400" b="1" dirty="0">
                <a:latin typeface="Arial" charset="0"/>
              </a:rPr>
              <a:t> of 30 and </a:t>
            </a:r>
            <a:r>
              <a:rPr lang="hu-HU" sz="2400" b="1" dirty="0" err="1">
                <a:latin typeface="Arial" charset="0"/>
              </a:rPr>
              <a:t>persisting</a:t>
            </a:r>
            <a:r>
              <a:rPr lang="hu-HU" sz="2400" b="1" dirty="0">
                <a:latin typeface="Arial" charset="0"/>
              </a:rPr>
              <a:t> </a:t>
            </a:r>
            <a:r>
              <a:rPr lang="hu-HU" sz="2400" b="1" dirty="0" err="1">
                <a:latin typeface="Arial" charset="0"/>
              </a:rPr>
              <a:t>for</a:t>
            </a:r>
            <a:r>
              <a:rPr lang="hu-HU" sz="2400" b="1" dirty="0">
                <a:latin typeface="Arial" charset="0"/>
              </a:rPr>
              <a:t> </a:t>
            </a:r>
            <a:r>
              <a:rPr lang="hu-HU" sz="2400" b="1" dirty="0" err="1">
                <a:latin typeface="Arial" charset="0"/>
              </a:rPr>
              <a:t>several</a:t>
            </a:r>
            <a:r>
              <a:rPr lang="hu-HU" sz="2400" b="1" dirty="0">
                <a:latin typeface="Arial" charset="0"/>
              </a:rPr>
              <a:t> </a:t>
            </a:r>
            <a:r>
              <a:rPr lang="hu-HU" sz="2400" b="1" dirty="0" err="1">
                <a:latin typeface="Arial" charset="0"/>
              </a:rPr>
              <a:t>years</a:t>
            </a:r>
            <a:r>
              <a:rPr lang="hu-HU" sz="2400" b="1" dirty="0">
                <a:latin typeface="Arial" charset="0"/>
              </a:rPr>
              <a:t>. </a:t>
            </a:r>
            <a:br>
              <a:rPr lang="hu-HU" sz="2400" b="1" dirty="0">
                <a:latin typeface="Arial" charset="0"/>
              </a:rPr>
            </a:br>
            <a:r>
              <a:rPr lang="hu-HU" sz="2400" b="1" dirty="0">
                <a:solidFill>
                  <a:srgbClr val="FFFFFF"/>
                </a:solidFill>
                <a:latin typeface="Arial" charset="0"/>
              </a:rPr>
              <a:t>B. </a:t>
            </a:r>
            <a:r>
              <a:rPr lang="hu-HU" sz="2400" b="1" dirty="0" err="1">
                <a:solidFill>
                  <a:srgbClr val="FFFFFF"/>
                </a:solidFill>
                <a:latin typeface="Arial" charset="0"/>
              </a:rPr>
              <a:t>At</a:t>
            </a:r>
            <a:r>
              <a:rPr lang="hu-HU" sz="2400" b="1" dirty="0">
                <a:solidFill>
                  <a:srgbClr val="FFFFFF"/>
                </a:solidFill>
                <a:latin typeface="Arial" charset="0"/>
              </a:rPr>
              <a:t> </a:t>
            </a:r>
            <a:r>
              <a:rPr lang="hu-HU" sz="2400" b="1" dirty="0" err="1">
                <a:solidFill>
                  <a:srgbClr val="FFFFFF"/>
                </a:solidFill>
                <a:latin typeface="Arial" charset="0"/>
              </a:rPr>
              <a:t>least</a:t>
            </a:r>
            <a:r>
              <a:rPr lang="hu-HU" sz="2400" b="1" dirty="0">
                <a:solidFill>
                  <a:srgbClr val="FFFFFF"/>
                </a:solidFill>
                <a:latin typeface="Arial" charset="0"/>
              </a:rPr>
              <a:t> 13 </a:t>
            </a:r>
            <a:r>
              <a:rPr lang="hu-HU" sz="2400" b="1" dirty="0" err="1">
                <a:solidFill>
                  <a:srgbClr val="FFFFFF"/>
                </a:solidFill>
                <a:latin typeface="Arial" charset="0"/>
              </a:rPr>
              <a:t>symptoms</a:t>
            </a:r>
            <a:r>
              <a:rPr lang="hu-HU" sz="2400" b="1" dirty="0">
                <a:solidFill>
                  <a:srgbClr val="FFFFFF"/>
                </a:solidFill>
                <a:latin typeface="Arial" charset="0"/>
              </a:rPr>
              <a:t> </a:t>
            </a:r>
            <a:r>
              <a:rPr lang="hu-HU" sz="2400" b="1" dirty="0" err="1">
                <a:solidFill>
                  <a:srgbClr val="FFFFFF"/>
                </a:solidFill>
                <a:latin typeface="Arial" charset="0"/>
              </a:rPr>
              <a:t>from</a:t>
            </a:r>
            <a:r>
              <a:rPr lang="hu-HU" sz="2400" b="1" dirty="0">
                <a:solidFill>
                  <a:srgbClr val="FFFFFF"/>
                </a:solidFill>
                <a:latin typeface="Arial" charset="0"/>
              </a:rPr>
              <a:t> </a:t>
            </a:r>
            <a:r>
              <a:rPr lang="hu-HU" sz="2400" b="1" dirty="0" err="1">
                <a:solidFill>
                  <a:srgbClr val="FFFFFF"/>
                </a:solidFill>
                <a:latin typeface="Arial" charset="0"/>
              </a:rPr>
              <a:t>the</a:t>
            </a:r>
            <a:r>
              <a:rPr lang="hu-HU" sz="2400" b="1" dirty="0">
                <a:solidFill>
                  <a:srgbClr val="FFFFFF"/>
                </a:solidFill>
                <a:latin typeface="Arial" charset="0"/>
              </a:rPr>
              <a:t> </a:t>
            </a:r>
            <a:r>
              <a:rPr lang="hu-HU" sz="2400" b="1" dirty="0" err="1">
                <a:solidFill>
                  <a:srgbClr val="FFFFFF"/>
                </a:solidFill>
                <a:latin typeface="Arial" charset="0"/>
              </a:rPr>
              <a:t>list</a:t>
            </a:r>
            <a:r>
              <a:rPr lang="hu-HU" sz="2400" b="1" dirty="0">
                <a:solidFill>
                  <a:srgbClr val="FFFFFF"/>
                </a:solidFill>
                <a:latin typeface="Arial" charset="0"/>
              </a:rPr>
              <a:t> </a:t>
            </a:r>
            <a:r>
              <a:rPr lang="hu-HU" sz="2400" b="1" dirty="0" err="1">
                <a:solidFill>
                  <a:srgbClr val="FFFFFF"/>
                </a:solidFill>
                <a:latin typeface="Arial" charset="0"/>
              </a:rPr>
              <a:t>below</a:t>
            </a:r>
            <a:r>
              <a:rPr lang="hu-HU" sz="2400" b="1" dirty="0">
                <a:solidFill>
                  <a:srgbClr val="FFFFFF"/>
                </a:solidFill>
                <a:latin typeface="Arial" charset="0"/>
              </a:rPr>
              <a:t>.  </a:t>
            </a:r>
            <a:br>
              <a:rPr lang="hu-HU" sz="2400" b="1" dirty="0">
                <a:solidFill>
                  <a:srgbClr val="FFFFFF"/>
                </a:solidFill>
                <a:latin typeface="Arial" charset="0"/>
              </a:rPr>
            </a:br>
            <a:r>
              <a:rPr lang="hu-HU" sz="2400" b="1" dirty="0">
                <a:solidFill>
                  <a:srgbClr val="FFFFFF"/>
                </a:solidFill>
                <a:latin typeface="Arial" charset="0"/>
              </a:rPr>
              <a:t>	(1) No </a:t>
            </a:r>
            <a:r>
              <a:rPr lang="hu-HU" sz="2400" b="1" dirty="0" err="1">
                <a:solidFill>
                  <a:srgbClr val="FFFFFF"/>
                </a:solidFill>
                <a:latin typeface="Arial" charset="0"/>
              </a:rPr>
              <a:t>organic</a:t>
            </a:r>
            <a:r>
              <a:rPr lang="hu-HU" sz="2400" b="1" dirty="0">
                <a:solidFill>
                  <a:srgbClr val="FFFFFF"/>
                </a:solidFill>
                <a:latin typeface="Arial" charset="0"/>
              </a:rPr>
              <a:t> </a:t>
            </a:r>
            <a:r>
              <a:rPr lang="hu-HU" sz="2400" b="1" dirty="0" err="1">
                <a:solidFill>
                  <a:srgbClr val="FFFFFF"/>
                </a:solidFill>
                <a:latin typeface="Arial" charset="0"/>
              </a:rPr>
              <a:t>pathology</a:t>
            </a:r>
            <a:r>
              <a:rPr lang="hu-HU" sz="2400" b="1" dirty="0">
                <a:solidFill>
                  <a:srgbClr val="FFFFFF"/>
                </a:solidFill>
                <a:latin typeface="Arial" charset="0"/>
              </a:rPr>
              <a:t> </a:t>
            </a:r>
            <a:r>
              <a:rPr lang="hu-HU" sz="2400" b="1" dirty="0" err="1">
                <a:solidFill>
                  <a:srgbClr val="FFFFFF"/>
                </a:solidFill>
                <a:latin typeface="Arial" charset="0"/>
              </a:rPr>
              <a:t>or</a:t>
            </a:r>
            <a:r>
              <a:rPr lang="hu-HU" sz="2400" b="1" dirty="0">
                <a:solidFill>
                  <a:srgbClr val="FFFFFF"/>
                </a:solidFill>
                <a:latin typeface="Arial" charset="0"/>
              </a:rPr>
              <a:t> </a:t>
            </a:r>
            <a:r>
              <a:rPr lang="hu-HU" sz="2400" b="1" dirty="0" err="1">
                <a:solidFill>
                  <a:srgbClr val="FFFFFF"/>
                </a:solidFill>
                <a:latin typeface="Arial" charset="0"/>
              </a:rPr>
              <a:t>pathophysiologic</a:t>
            </a:r>
            <a:r>
              <a:rPr lang="hu-HU" sz="2400" b="1" dirty="0">
                <a:solidFill>
                  <a:srgbClr val="FFFFFF"/>
                </a:solidFill>
                <a:latin typeface="Arial" charset="0"/>
              </a:rPr>
              <a:t> 	</a:t>
            </a:r>
            <a:r>
              <a:rPr lang="hu-HU" sz="2400" b="1" dirty="0" err="1" smtClean="0">
                <a:solidFill>
                  <a:srgbClr val="FFFFFF"/>
                </a:solidFill>
                <a:latin typeface="Arial" charset="0"/>
              </a:rPr>
              <a:t>mechanism</a:t>
            </a:r>
            <a:r>
              <a:rPr lang="hu-HU" sz="2400" b="1" dirty="0" smtClean="0">
                <a:solidFill>
                  <a:srgbClr val="FFFFFF"/>
                </a:solidFill>
                <a:latin typeface="Arial" charset="0"/>
              </a:rPr>
              <a:t> </a:t>
            </a:r>
            <a:r>
              <a:rPr lang="hu-HU" sz="2400" b="1" dirty="0">
                <a:solidFill>
                  <a:schemeClr val="tx1"/>
                </a:solidFill>
                <a:latin typeface="Arial" charset="0"/>
              </a:rPr>
              <a:t>(</a:t>
            </a:r>
            <a:r>
              <a:rPr lang="hu-HU" sz="2400" b="1" dirty="0" err="1">
                <a:solidFill>
                  <a:schemeClr val="tx1"/>
                </a:solidFill>
                <a:latin typeface="Arial" charset="0"/>
              </a:rPr>
              <a:t>eg</a:t>
            </a:r>
            <a:r>
              <a:rPr lang="hu-HU" sz="2400" b="1" dirty="0">
                <a:solidFill>
                  <a:schemeClr val="tx1"/>
                </a:solidFill>
                <a:latin typeface="Arial" charset="0"/>
              </a:rPr>
              <a:t>, a </a:t>
            </a:r>
            <a:r>
              <a:rPr lang="hu-HU" sz="2400" b="1" dirty="0" err="1">
                <a:solidFill>
                  <a:schemeClr val="tx1"/>
                </a:solidFill>
                <a:latin typeface="Arial" charset="0"/>
              </a:rPr>
              <a:t>physical</a:t>
            </a:r>
            <a:r>
              <a:rPr lang="hu-HU" sz="2400" b="1" dirty="0">
                <a:solidFill>
                  <a:schemeClr val="tx1"/>
                </a:solidFill>
                <a:latin typeface="Arial" charset="0"/>
              </a:rPr>
              <a:t> </a:t>
            </a:r>
            <a:r>
              <a:rPr lang="hu-HU" sz="2400" b="1" dirty="0" err="1">
                <a:solidFill>
                  <a:schemeClr val="tx1"/>
                </a:solidFill>
                <a:latin typeface="Arial" charset="0"/>
              </a:rPr>
              <a:t>disorder</a:t>
            </a:r>
            <a:r>
              <a:rPr lang="hu-HU" sz="2400" b="1" dirty="0">
                <a:solidFill>
                  <a:schemeClr val="tx1"/>
                </a:solidFill>
                <a:latin typeface="Arial" charset="0"/>
              </a:rPr>
              <a:t> </a:t>
            </a:r>
            <a:r>
              <a:rPr lang="hu-HU" sz="2400" b="1" dirty="0" err="1">
                <a:solidFill>
                  <a:schemeClr val="tx1"/>
                </a:solidFill>
                <a:latin typeface="Arial" charset="0"/>
              </a:rPr>
              <a:t>or</a:t>
            </a:r>
            <a:r>
              <a:rPr lang="hu-HU" sz="2400" b="1" dirty="0">
                <a:solidFill>
                  <a:schemeClr val="tx1"/>
                </a:solidFill>
                <a:latin typeface="Arial" charset="0"/>
              </a:rPr>
              <a:t> </a:t>
            </a:r>
            <a:r>
              <a:rPr lang="hu-HU" sz="2400" b="1" dirty="0" err="1">
                <a:solidFill>
                  <a:schemeClr val="tx1"/>
                </a:solidFill>
                <a:latin typeface="Arial" charset="0"/>
              </a:rPr>
              <a:t>the</a:t>
            </a:r>
            <a:r>
              <a:rPr lang="hu-HU" sz="2400" b="1" dirty="0">
                <a:solidFill>
                  <a:schemeClr val="tx1"/>
                </a:solidFill>
                <a:latin typeface="Arial" charset="0"/>
              </a:rPr>
              <a:t>  </a:t>
            </a:r>
            <a:r>
              <a:rPr lang="hu-HU" sz="2400" b="1" dirty="0" err="1">
                <a:solidFill>
                  <a:schemeClr val="tx1"/>
                </a:solidFill>
                <a:latin typeface="Arial" charset="0"/>
              </a:rPr>
              <a:t>effects</a:t>
            </a:r>
            <a:r>
              <a:rPr lang="hu-HU" sz="2400" b="1" dirty="0">
                <a:solidFill>
                  <a:schemeClr val="tx1"/>
                </a:solidFill>
                <a:latin typeface="Arial" charset="0"/>
              </a:rPr>
              <a:t> of 	an </a:t>
            </a:r>
            <a:r>
              <a:rPr lang="hu-HU" sz="2400" b="1" dirty="0" err="1">
                <a:solidFill>
                  <a:schemeClr val="tx1"/>
                </a:solidFill>
                <a:latin typeface="Arial" charset="0"/>
              </a:rPr>
              <a:t>injury</a:t>
            </a:r>
            <a:r>
              <a:rPr lang="hu-HU" sz="2400" b="1" dirty="0">
                <a:solidFill>
                  <a:schemeClr val="tx1"/>
                </a:solidFill>
                <a:latin typeface="Arial" charset="0"/>
              </a:rPr>
              <a:t>, </a:t>
            </a:r>
            <a:r>
              <a:rPr lang="hu-HU" sz="2400" b="1" dirty="0" err="1">
                <a:solidFill>
                  <a:schemeClr val="tx1"/>
                </a:solidFill>
                <a:latin typeface="Arial" charset="0"/>
              </a:rPr>
              <a:t>medication</a:t>
            </a:r>
            <a:r>
              <a:rPr lang="hu-HU" sz="2400" b="1" dirty="0">
                <a:solidFill>
                  <a:schemeClr val="tx1"/>
                </a:solidFill>
                <a:latin typeface="Arial" charset="0"/>
              </a:rPr>
              <a:t>, </a:t>
            </a:r>
            <a:r>
              <a:rPr lang="hu-HU" sz="2400" b="1" dirty="0" err="1">
                <a:solidFill>
                  <a:schemeClr val="tx1"/>
                </a:solidFill>
                <a:latin typeface="Arial" charset="0"/>
              </a:rPr>
              <a:t>drugs</a:t>
            </a:r>
            <a:r>
              <a:rPr lang="hu-HU" sz="2400" b="1" dirty="0">
                <a:solidFill>
                  <a:schemeClr val="tx1"/>
                </a:solidFill>
                <a:latin typeface="Arial" charset="0"/>
              </a:rPr>
              <a:t>, </a:t>
            </a:r>
            <a:r>
              <a:rPr lang="hu-HU" sz="2400" b="1" dirty="0" err="1">
                <a:solidFill>
                  <a:schemeClr val="tx1"/>
                </a:solidFill>
                <a:latin typeface="Arial" charset="0"/>
              </a:rPr>
              <a:t>or</a:t>
            </a:r>
            <a:r>
              <a:rPr lang="hu-HU" sz="2400" b="1" dirty="0">
                <a:solidFill>
                  <a:schemeClr val="tx1"/>
                </a:solidFill>
                <a:latin typeface="Arial" charset="0"/>
              </a:rPr>
              <a:t> </a:t>
            </a:r>
            <a:r>
              <a:rPr lang="hu-HU" sz="2400" b="1" dirty="0" err="1">
                <a:solidFill>
                  <a:schemeClr val="tx1"/>
                </a:solidFill>
                <a:latin typeface="Arial" charset="0"/>
              </a:rPr>
              <a:t>alcohol</a:t>
            </a:r>
            <a:r>
              <a:rPr lang="hu-HU" sz="2400" b="1" dirty="0">
                <a:solidFill>
                  <a:schemeClr val="tx1"/>
                </a:solidFill>
                <a:latin typeface="Arial" charset="0"/>
              </a:rPr>
              <a:t>) </a:t>
            </a:r>
            <a:r>
              <a:rPr lang="hu-HU" sz="2400" b="1" dirty="0" err="1">
                <a:solidFill>
                  <a:schemeClr val="tx1"/>
                </a:solidFill>
                <a:latin typeface="Arial" charset="0"/>
              </a:rPr>
              <a:t>to</a:t>
            </a:r>
            <a:r>
              <a:rPr lang="hu-HU" sz="2400" b="1" dirty="0">
                <a:solidFill>
                  <a:schemeClr val="tx1"/>
                </a:solidFill>
                <a:latin typeface="Arial" charset="0"/>
              </a:rPr>
              <a:t> account 	</a:t>
            </a:r>
            <a:r>
              <a:rPr lang="hu-HU" sz="2400" b="1" dirty="0" err="1">
                <a:solidFill>
                  <a:schemeClr val="tx1"/>
                </a:solidFill>
                <a:latin typeface="Arial" charset="0"/>
              </a:rPr>
              <a:t>for</a:t>
            </a:r>
            <a:r>
              <a:rPr lang="hu-HU" sz="2400" b="1" dirty="0">
                <a:solidFill>
                  <a:schemeClr val="tx1"/>
                </a:solidFill>
                <a:latin typeface="Arial" charset="0"/>
              </a:rPr>
              <a:t> </a:t>
            </a:r>
            <a:r>
              <a:rPr lang="hu-HU" sz="2400" b="1" dirty="0" err="1">
                <a:solidFill>
                  <a:schemeClr val="tx1"/>
                </a:solidFill>
                <a:latin typeface="Arial" charset="0"/>
              </a:rPr>
              <a:t>the</a:t>
            </a:r>
            <a:r>
              <a:rPr lang="hu-HU" sz="2400" b="1" dirty="0">
                <a:solidFill>
                  <a:schemeClr val="tx1"/>
                </a:solidFill>
                <a:latin typeface="Arial" charset="0"/>
              </a:rPr>
              <a:t> </a:t>
            </a:r>
            <a:r>
              <a:rPr lang="hu-HU" sz="2400" b="1" dirty="0" err="1">
                <a:solidFill>
                  <a:schemeClr val="tx1"/>
                </a:solidFill>
                <a:latin typeface="Arial" charset="0"/>
              </a:rPr>
              <a:t>symptom</a:t>
            </a:r>
            <a:r>
              <a:rPr lang="hu-HU" sz="2400" b="1" dirty="0">
                <a:solidFill>
                  <a:schemeClr val="tx1"/>
                </a:solidFill>
                <a:latin typeface="Arial" charset="0"/>
              </a:rPr>
              <a:t> </a:t>
            </a:r>
            <a:r>
              <a:rPr lang="hu-HU" sz="2400" b="1" dirty="0" err="1">
                <a:solidFill>
                  <a:schemeClr val="tx1"/>
                </a:solidFill>
                <a:latin typeface="Arial" charset="0"/>
              </a:rPr>
              <a:t>or</a:t>
            </a:r>
            <a:r>
              <a:rPr lang="hu-HU" sz="2400" b="1" dirty="0">
                <a:solidFill>
                  <a:schemeClr val="tx1"/>
                </a:solidFill>
                <a:latin typeface="Arial" charset="0"/>
              </a:rPr>
              <a:t>, </a:t>
            </a:r>
            <a:r>
              <a:rPr lang="hu-HU" sz="2400" b="1" dirty="0" err="1">
                <a:solidFill>
                  <a:schemeClr val="tx1"/>
                </a:solidFill>
                <a:latin typeface="Arial" charset="0"/>
              </a:rPr>
              <a:t>when</a:t>
            </a:r>
            <a:r>
              <a:rPr lang="hu-HU" sz="2400" b="1" dirty="0">
                <a:solidFill>
                  <a:schemeClr val="tx1"/>
                </a:solidFill>
                <a:latin typeface="Arial" charset="0"/>
              </a:rPr>
              <a:t> </a:t>
            </a:r>
            <a:r>
              <a:rPr lang="hu-HU" sz="2400" b="1" dirty="0" err="1">
                <a:solidFill>
                  <a:schemeClr val="tx1"/>
                </a:solidFill>
                <a:latin typeface="Arial" charset="0"/>
              </a:rPr>
              <a:t>there</a:t>
            </a:r>
            <a:r>
              <a:rPr lang="hu-HU" sz="2400" b="1" dirty="0">
                <a:solidFill>
                  <a:schemeClr val="tx1"/>
                </a:solidFill>
                <a:latin typeface="Arial" charset="0"/>
              </a:rPr>
              <a:t> is </a:t>
            </a:r>
            <a:r>
              <a:rPr lang="hu-HU" sz="2400" b="1" dirty="0" err="1">
                <a:solidFill>
                  <a:schemeClr val="tx1"/>
                </a:solidFill>
                <a:latin typeface="Arial" charset="0"/>
              </a:rPr>
              <a:t>related</a:t>
            </a:r>
            <a:r>
              <a:rPr lang="hu-HU" sz="2400" b="1" dirty="0">
                <a:solidFill>
                  <a:schemeClr val="tx1"/>
                </a:solidFill>
                <a:latin typeface="Arial" charset="0"/>
              </a:rPr>
              <a:t> </a:t>
            </a:r>
            <a:r>
              <a:rPr lang="hu-HU" sz="2400" b="1" dirty="0" err="1">
                <a:solidFill>
                  <a:schemeClr val="tx1"/>
                </a:solidFill>
                <a:latin typeface="Arial" charset="0"/>
              </a:rPr>
              <a:t>organic</a:t>
            </a:r>
            <a:r>
              <a:rPr lang="hu-HU" sz="2400" b="1" dirty="0">
                <a:solidFill>
                  <a:schemeClr val="tx1"/>
                </a:solidFill>
                <a:latin typeface="Arial" charset="0"/>
              </a:rPr>
              <a:t> 	</a:t>
            </a:r>
            <a:r>
              <a:rPr lang="hu-HU" sz="2400" b="1" dirty="0" err="1">
                <a:solidFill>
                  <a:schemeClr val="tx1"/>
                </a:solidFill>
                <a:latin typeface="Arial" charset="0"/>
              </a:rPr>
              <a:t>pathology</a:t>
            </a:r>
            <a:r>
              <a:rPr lang="hu-HU" sz="2400" b="1" dirty="0">
                <a:solidFill>
                  <a:schemeClr val="tx1"/>
                </a:solidFill>
                <a:latin typeface="Arial" charset="0"/>
              </a:rPr>
              <a:t>, </a:t>
            </a:r>
            <a:r>
              <a:rPr lang="hu-HU" sz="2400" b="1" dirty="0" err="1">
                <a:solidFill>
                  <a:schemeClr val="tx1"/>
                </a:solidFill>
                <a:latin typeface="Arial" charset="0"/>
              </a:rPr>
              <a:t>the</a:t>
            </a:r>
            <a:r>
              <a:rPr lang="hu-HU" sz="2400" b="1" dirty="0">
                <a:solidFill>
                  <a:schemeClr val="tx1"/>
                </a:solidFill>
                <a:latin typeface="Arial" charset="0"/>
              </a:rPr>
              <a:t> </a:t>
            </a:r>
            <a:r>
              <a:rPr lang="hu-HU" sz="2400" b="1" dirty="0" err="1">
                <a:solidFill>
                  <a:schemeClr val="tx1"/>
                </a:solidFill>
                <a:latin typeface="Arial" charset="0"/>
              </a:rPr>
              <a:t>complaint</a:t>
            </a:r>
            <a:r>
              <a:rPr lang="hu-HU" sz="2400" b="1" dirty="0">
                <a:solidFill>
                  <a:schemeClr val="tx1"/>
                </a:solidFill>
                <a:latin typeface="Arial" charset="0"/>
              </a:rPr>
              <a:t> </a:t>
            </a:r>
            <a:r>
              <a:rPr lang="hu-HU" sz="2400" b="1" dirty="0" err="1">
                <a:solidFill>
                  <a:schemeClr val="tx1"/>
                </a:solidFill>
                <a:latin typeface="Arial" charset="0"/>
              </a:rPr>
              <a:t>or</a:t>
            </a:r>
            <a:r>
              <a:rPr lang="hu-HU" sz="2400" b="1" dirty="0">
                <a:solidFill>
                  <a:schemeClr val="tx1"/>
                </a:solidFill>
                <a:latin typeface="Arial" charset="0"/>
              </a:rPr>
              <a:t> </a:t>
            </a:r>
            <a:r>
              <a:rPr lang="hu-HU" sz="2400" b="1" dirty="0" err="1">
                <a:solidFill>
                  <a:schemeClr val="tx1"/>
                </a:solidFill>
                <a:latin typeface="Arial" charset="0"/>
              </a:rPr>
              <a:t>resulting</a:t>
            </a:r>
            <a:r>
              <a:rPr lang="hu-HU" sz="2400" b="1" dirty="0">
                <a:solidFill>
                  <a:schemeClr val="tx1"/>
                </a:solidFill>
                <a:latin typeface="Arial" charset="0"/>
              </a:rPr>
              <a:t> </a:t>
            </a:r>
            <a:r>
              <a:rPr lang="hu-HU" sz="2400" b="1" dirty="0" err="1">
                <a:solidFill>
                  <a:schemeClr val="tx1"/>
                </a:solidFill>
                <a:latin typeface="Arial" charset="0"/>
              </a:rPr>
              <a:t>social</a:t>
            </a:r>
            <a:r>
              <a:rPr lang="hu-HU" sz="2400" b="1" dirty="0">
                <a:solidFill>
                  <a:schemeClr val="tx1"/>
                </a:solidFill>
                <a:latin typeface="Arial" charset="0"/>
              </a:rPr>
              <a:t> </a:t>
            </a:r>
            <a:r>
              <a:rPr lang="hu-HU" sz="2400" b="1" dirty="0" err="1">
                <a:solidFill>
                  <a:schemeClr val="tx1"/>
                </a:solidFill>
                <a:latin typeface="Arial" charset="0"/>
              </a:rPr>
              <a:t>or</a:t>
            </a:r>
            <a:r>
              <a:rPr lang="hu-HU" sz="2400" b="1" dirty="0">
                <a:solidFill>
                  <a:schemeClr val="tx1"/>
                </a:solidFill>
                <a:latin typeface="Arial" charset="0"/>
              </a:rPr>
              <a:t> 	</a:t>
            </a:r>
            <a:r>
              <a:rPr lang="hu-HU" sz="2400" b="1" dirty="0" err="1">
                <a:solidFill>
                  <a:schemeClr val="tx1"/>
                </a:solidFill>
                <a:latin typeface="Arial" charset="0"/>
              </a:rPr>
              <a:t>occupational</a:t>
            </a:r>
            <a:r>
              <a:rPr lang="hu-HU" sz="2400" b="1" dirty="0">
                <a:solidFill>
                  <a:schemeClr val="tx1"/>
                </a:solidFill>
                <a:latin typeface="Arial" charset="0"/>
              </a:rPr>
              <a:t> </a:t>
            </a:r>
            <a:r>
              <a:rPr lang="hu-HU" sz="2400" b="1" dirty="0" err="1">
                <a:solidFill>
                  <a:schemeClr val="tx1"/>
                </a:solidFill>
                <a:latin typeface="Arial" charset="0"/>
              </a:rPr>
              <a:t>impairment</a:t>
            </a:r>
            <a:r>
              <a:rPr lang="hu-HU" sz="2400" b="1" dirty="0">
                <a:solidFill>
                  <a:schemeClr val="tx1"/>
                </a:solidFill>
                <a:latin typeface="Arial" charset="0"/>
              </a:rPr>
              <a:t> </a:t>
            </a:r>
            <a:r>
              <a:rPr lang="hu-HU" sz="2400" b="1" dirty="0" err="1">
                <a:solidFill>
                  <a:schemeClr val="tx1"/>
                </a:solidFill>
                <a:latin typeface="Arial" charset="0"/>
              </a:rPr>
              <a:t>is</a:t>
            </a:r>
            <a:r>
              <a:rPr lang="hu-HU" sz="2400" b="1" dirty="0">
                <a:solidFill>
                  <a:schemeClr val="tx1"/>
                </a:solidFill>
                <a:latin typeface="Arial" charset="0"/>
              </a:rPr>
              <a:t> </a:t>
            </a:r>
            <a:r>
              <a:rPr lang="hu-HU" sz="2400" b="1" dirty="0" err="1">
                <a:solidFill>
                  <a:schemeClr val="tx1"/>
                </a:solidFill>
                <a:latin typeface="Arial" charset="0"/>
              </a:rPr>
              <a:t>grossly</a:t>
            </a:r>
            <a:r>
              <a:rPr lang="hu-HU" sz="2400" b="1" dirty="0">
                <a:solidFill>
                  <a:schemeClr val="tx1"/>
                </a:solidFill>
                <a:latin typeface="Arial" charset="0"/>
              </a:rPr>
              <a:t> </a:t>
            </a:r>
            <a:r>
              <a:rPr lang="hu-HU" sz="2400" b="1" dirty="0" err="1">
                <a:solidFill>
                  <a:schemeClr val="tx1"/>
                </a:solidFill>
                <a:latin typeface="Arial" charset="0"/>
              </a:rPr>
              <a:t>in</a:t>
            </a:r>
            <a:r>
              <a:rPr lang="hu-HU" sz="2400" b="1" dirty="0">
                <a:solidFill>
                  <a:schemeClr val="tx1"/>
                </a:solidFill>
                <a:latin typeface="Arial" charset="0"/>
              </a:rPr>
              <a:t> </a:t>
            </a:r>
            <a:r>
              <a:rPr lang="hu-HU" sz="2400" b="1" dirty="0" err="1">
                <a:solidFill>
                  <a:schemeClr val="tx1"/>
                </a:solidFill>
                <a:latin typeface="Arial" charset="0"/>
              </a:rPr>
              <a:t>excess</a:t>
            </a:r>
            <a:r>
              <a:rPr lang="hu-HU" sz="2400" b="1" dirty="0">
                <a:solidFill>
                  <a:schemeClr val="tx1"/>
                </a:solidFill>
                <a:latin typeface="Arial" charset="0"/>
              </a:rPr>
              <a:t> of </a:t>
            </a:r>
            <a:r>
              <a:rPr lang="hu-HU" sz="2400" b="1" dirty="0" err="1">
                <a:solidFill>
                  <a:schemeClr val="tx1"/>
                </a:solidFill>
                <a:latin typeface="Arial" charset="0"/>
              </a:rPr>
              <a:t>what</a:t>
            </a:r>
            <a:r>
              <a:rPr lang="hu-HU" sz="2400" b="1" dirty="0">
                <a:solidFill>
                  <a:schemeClr val="tx1"/>
                </a:solidFill>
                <a:latin typeface="Arial" charset="0"/>
              </a:rPr>
              <a:t> 	</a:t>
            </a:r>
            <a:r>
              <a:rPr lang="hu-HU" sz="2400" b="1" dirty="0" err="1">
                <a:solidFill>
                  <a:schemeClr val="tx1"/>
                </a:solidFill>
                <a:latin typeface="Arial" charset="0"/>
              </a:rPr>
              <a:t>would</a:t>
            </a:r>
            <a:r>
              <a:rPr lang="hu-HU" sz="2400" b="1" dirty="0">
                <a:solidFill>
                  <a:schemeClr val="tx1"/>
                </a:solidFill>
                <a:latin typeface="Arial" charset="0"/>
              </a:rPr>
              <a:t> be </a:t>
            </a:r>
            <a:r>
              <a:rPr lang="hu-HU" sz="2400" b="1" dirty="0" err="1">
                <a:solidFill>
                  <a:schemeClr val="tx1"/>
                </a:solidFill>
                <a:latin typeface="Arial" charset="0"/>
              </a:rPr>
              <a:t>expected</a:t>
            </a:r>
            <a:r>
              <a:rPr lang="hu-HU" sz="2400" b="1" dirty="0">
                <a:solidFill>
                  <a:schemeClr val="tx1"/>
                </a:solidFill>
                <a:latin typeface="Arial" charset="0"/>
              </a:rPr>
              <a:t> </a:t>
            </a:r>
            <a:r>
              <a:rPr lang="hu-HU" sz="2400" b="1" dirty="0" err="1">
                <a:solidFill>
                  <a:schemeClr val="tx1"/>
                </a:solidFill>
                <a:latin typeface="Arial" charset="0"/>
              </a:rPr>
              <a:t>from</a:t>
            </a:r>
            <a:r>
              <a:rPr lang="hu-HU" sz="2400" b="1" dirty="0">
                <a:solidFill>
                  <a:schemeClr val="tx1"/>
                </a:solidFill>
                <a:latin typeface="Arial" charset="0"/>
              </a:rPr>
              <a:t> </a:t>
            </a:r>
            <a:r>
              <a:rPr lang="hu-HU" sz="2400" b="1" dirty="0" err="1">
                <a:solidFill>
                  <a:schemeClr val="tx1"/>
                </a:solidFill>
                <a:latin typeface="Arial" charset="0"/>
              </a:rPr>
              <a:t>the</a:t>
            </a:r>
            <a:r>
              <a:rPr lang="hu-HU" sz="2400" b="1" dirty="0">
                <a:solidFill>
                  <a:schemeClr val="tx1"/>
                </a:solidFill>
                <a:latin typeface="Arial" charset="0"/>
              </a:rPr>
              <a:t> </a:t>
            </a:r>
            <a:r>
              <a:rPr lang="hu-HU" sz="2400" b="1" dirty="0" err="1">
                <a:solidFill>
                  <a:schemeClr val="tx1"/>
                </a:solidFill>
                <a:latin typeface="Arial" charset="0"/>
              </a:rPr>
              <a:t>physical</a:t>
            </a:r>
            <a:r>
              <a:rPr lang="hu-HU" sz="2400" b="1" dirty="0">
                <a:solidFill>
                  <a:schemeClr val="tx1"/>
                </a:solidFill>
                <a:latin typeface="Arial" charset="0"/>
              </a:rPr>
              <a:t> </a:t>
            </a:r>
            <a:r>
              <a:rPr lang="hu-HU" sz="2400" b="1" dirty="0" err="1">
                <a:solidFill>
                  <a:schemeClr val="tx1"/>
                </a:solidFill>
                <a:latin typeface="Arial" charset="0"/>
              </a:rPr>
              <a:t>findings</a:t>
            </a:r>
            <a:r>
              <a:rPr lang="hu-HU" sz="2400" b="1" dirty="0">
                <a:solidFill>
                  <a:srgbClr val="FFFFFF"/>
                </a:solidFill>
                <a:latin typeface="Arial" charset="0"/>
              </a:rPr>
              <a:t>.</a:t>
            </a:r>
            <a:endParaRPr lang="en-US" sz="2400" b="1" dirty="0">
              <a:solidFill>
                <a:srgbClr val="FFFFFF"/>
              </a:solidFill>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3"/>
          <p:cNvSpPr>
            <a:spLocks noGrp="1" noChangeArrowheads="1"/>
          </p:cNvSpPr>
          <p:nvPr>
            <p:ph type="ctrTitle"/>
          </p:nvPr>
        </p:nvSpPr>
        <p:spPr>
          <a:xfrm>
            <a:off x="323850" y="476250"/>
            <a:ext cx="8569325" cy="6121400"/>
          </a:xfrm>
        </p:spPr>
        <p:txBody>
          <a:bodyPr/>
          <a:lstStyle/>
          <a:p>
            <a:r>
              <a:rPr lang="hu-HU" sz="2400">
                <a:latin typeface="Arial" charset="0"/>
              </a:rPr>
              <a:t>	</a:t>
            </a:r>
            <a:r>
              <a:rPr lang="hu-HU" sz="2400" b="1">
                <a:latin typeface="Arial" charset="0"/>
              </a:rPr>
              <a:t>(2) Has not occured only during a panic attack.</a:t>
            </a:r>
            <a:br>
              <a:rPr lang="hu-HU" sz="2400" b="1">
                <a:latin typeface="Arial" charset="0"/>
              </a:rPr>
            </a:br>
            <a:r>
              <a:rPr lang="hu-HU" sz="2400" b="1">
                <a:latin typeface="Arial" charset="0"/>
              </a:rPr>
              <a:t>	(3) Has caused the person to take medicine (other 	than over-the-counter pain medication), see a 	doctor, or alter life-style.</a:t>
            </a:r>
            <a:br>
              <a:rPr lang="hu-HU" sz="2400" b="1">
                <a:latin typeface="Arial" charset="0"/>
              </a:rPr>
            </a:br>
            <a:r>
              <a:rPr lang="hu-HU" sz="2400" b="1" i="1">
                <a:solidFill>
                  <a:srgbClr val="FFFFFF"/>
                </a:solidFill>
                <a:latin typeface="Arial" charset="0"/>
              </a:rPr>
              <a:t>Gastrointestinal symptoms</a:t>
            </a:r>
            <a:r>
              <a:rPr lang="hu-HU" sz="2400" b="1" i="1">
                <a:latin typeface="Arial" charset="0"/>
              </a:rPr>
              <a:t>: </a:t>
            </a:r>
            <a:r>
              <a:rPr lang="hu-HU" sz="2400">
                <a:latin typeface="Arial" charset="0"/>
              </a:rPr>
              <a:t>(1) vomiting (other than during pregnancy); (2) abdominal pain (other than when menstruating); (3) nausea (other than motion sickness); (4) bloating (gassy); (5) diarrhea; (6) intolerance of (gets sick on) several different foods.</a:t>
            </a:r>
            <a:br>
              <a:rPr lang="hu-HU" sz="2400">
                <a:latin typeface="Arial" charset="0"/>
              </a:rPr>
            </a:br>
            <a:r>
              <a:rPr lang="hu-HU" sz="2400" b="1" i="1">
                <a:solidFill>
                  <a:srgbClr val="FFFFFF"/>
                </a:solidFill>
                <a:latin typeface="Arial" charset="0"/>
              </a:rPr>
              <a:t>Pain symptoms</a:t>
            </a:r>
            <a:r>
              <a:rPr lang="hu-HU" sz="2400" b="1" i="1">
                <a:latin typeface="Arial" charset="0"/>
              </a:rPr>
              <a:t>: </a:t>
            </a:r>
            <a:r>
              <a:rPr lang="hu-HU" sz="2400">
                <a:latin typeface="Arial" charset="0"/>
              </a:rPr>
              <a:t>(7) pain in extremities; (8) back pain; (9) joint pain; (10) pain during urination; (11) other pain (excluding headaches).</a:t>
            </a:r>
            <a:br>
              <a:rPr lang="hu-HU" sz="2400">
                <a:latin typeface="Arial" charset="0"/>
              </a:rPr>
            </a:br>
            <a:r>
              <a:rPr lang="hu-HU" sz="2400" b="1" i="1">
                <a:solidFill>
                  <a:srgbClr val="FFFFFF"/>
                </a:solidFill>
                <a:latin typeface="Arial" charset="0"/>
              </a:rPr>
              <a:t>Cardiopulmonary symptoms</a:t>
            </a:r>
            <a:r>
              <a:rPr lang="hu-HU" sz="2400" b="1" i="1">
                <a:latin typeface="Arial" charset="0"/>
              </a:rPr>
              <a:t>: </a:t>
            </a:r>
            <a:r>
              <a:rPr lang="hu-HU" sz="2400">
                <a:latin typeface="Arial" charset="0"/>
              </a:rPr>
              <a:t>(12) shortness of breath when not exerting oneself; (13) palpitations; (14) chest pain; (15) dizziness.</a:t>
            </a:r>
            <a:br>
              <a:rPr lang="hu-HU" sz="2400">
                <a:latin typeface="Arial" charset="0"/>
              </a:rPr>
            </a:br>
            <a:endParaRPr lang="hu-HU" sz="240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0" y="-458788"/>
            <a:ext cx="9144000" cy="7316788"/>
          </a:xfrm>
        </p:spPr>
        <p:txBody>
          <a:bodyPr/>
          <a:lstStyle/>
          <a:p>
            <a:r>
              <a:rPr lang="hu-HU" sz="2400" b="1" i="1" dirty="0" err="1">
                <a:solidFill>
                  <a:srgbClr val="FFFFFF"/>
                </a:solidFill>
                <a:latin typeface="Arial" charset="0"/>
              </a:rPr>
              <a:t>Conversion</a:t>
            </a:r>
            <a:r>
              <a:rPr lang="hu-HU" sz="2400" b="1" i="1" dirty="0">
                <a:solidFill>
                  <a:srgbClr val="FFFFFF"/>
                </a:solidFill>
                <a:latin typeface="Arial" charset="0"/>
              </a:rPr>
              <a:t> </a:t>
            </a:r>
            <a:r>
              <a:rPr lang="hu-HU" sz="2400" b="1" i="1" dirty="0" err="1">
                <a:solidFill>
                  <a:srgbClr val="FFFFFF"/>
                </a:solidFill>
                <a:latin typeface="Arial" charset="0"/>
              </a:rPr>
              <a:t>or</a:t>
            </a:r>
            <a:r>
              <a:rPr lang="hu-HU" sz="2400" b="1" i="1" dirty="0">
                <a:solidFill>
                  <a:srgbClr val="FFFFFF"/>
                </a:solidFill>
                <a:latin typeface="Arial" charset="0"/>
              </a:rPr>
              <a:t> </a:t>
            </a:r>
            <a:r>
              <a:rPr lang="hu-HU" sz="2400" b="1" i="1" dirty="0" err="1" smtClean="0">
                <a:solidFill>
                  <a:srgbClr val="FFFFFF"/>
                </a:solidFill>
                <a:latin typeface="Arial" charset="0"/>
              </a:rPr>
              <a:t>pseudoneurologic</a:t>
            </a:r>
            <a:r>
              <a:rPr lang="hu-HU" sz="2400" b="1" i="1" dirty="0" smtClean="0">
                <a:solidFill>
                  <a:srgbClr val="FFFFFF"/>
                </a:solidFill>
                <a:latin typeface="Arial" charset="0"/>
              </a:rPr>
              <a:t> </a:t>
            </a:r>
            <a:r>
              <a:rPr lang="hu-HU" sz="2400" b="1" i="1" dirty="0" err="1" smtClean="0">
                <a:solidFill>
                  <a:srgbClr val="FFFFFF"/>
                </a:solidFill>
                <a:latin typeface="Arial" charset="0"/>
              </a:rPr>
              <a:t>symptoms</a:t>
            </a:r>
            <a:r>
              <a:rPr lang="hu-HU" sz="2400" b="1" i="1" dirty="0" smtClean="0">
                <a:solidFill>
                  <a:srgbClr val="FFFFFF"/>
                </a:solidFill>
                <a:latin typeface="Arial" charset="0"/>
              </a:rPr>
              <a:t>:</a:t>
            </a:r>
            <a:r>
              <a:rPr lang="hu-HU" sz="2400" b="1" i="1" dirty="0" smtClean="0">
                <a:latin typeface="Arial" charset="0"/>
              </a:rPr>
              <a:t> </a:t>
            </a:r>
            <a:r>
              <a:rPr lang="hu-HU" sz="2400" b="1" dirty="0">
                <a:latin typeface="Arial" charset="0"/>
              </a:rPr>
              <a:t>(16) </a:t>
            </a:r>
            <a:r>
              <a:rPr lang="hu-HU" sz="2400" b="1" dirty="0" err="1">
                <a:latin typeface="Arial" charset="0"/>
              </a:rPr>
              <a:t>amnesia</a:t>
            </a:r>
            <a:r>
              <a:rPr lang="hu-HU" sz="2400" b="1" dirty="0">
                <a:latin typeface="Arial" charset="0"/>
              </a:rPr>
              <a:t>; (17) </a:t>
            </a:r>
            <a:r>
              <a:rPr lang="hu-HU" sz="2400" b="1" dirty="0" err="1">
                <a:latin typeface="Arial" charset="0"/>
              </a:rPr>
              <a:t>difficulty</a:t>
            </a:r>
            <a:r>
              <a:rPr lang="hu-HU" sz="2400" b="1" dirty="0">
                <a:latin typeface="Arial" charset="0"/>
              </a:rPr>
              <a:t> </a:t>
            </a:r>
            <a:r>
              <a:rPr lang="hu-HU" sz="2400" b="1" dirty="0" err="1">
                <a:latin typeface="Arial" charset="0"/>
              </a:rPr>
              <a:t>swallowing</a:t>
            </a:r>
            <a:r>
              <a:rPr lang="hu-HU" sz="2400" b="1" dirty="0">
                <a:latin typeface="Arial" charset="0"/>
              </a:rPr>
              <a:t>; </a:t>
            </a:r>
            <a:r>
              <a:rPr lang="hu-HU" sz="2400" dirty="0">
                <a:latin typeface="Arial" charset="0"/>
              </a:rPr>
              <a:t>(18) </a:t>
            </a:r>
            <a:r>
              <a:rPr lang="hu-HU" sz="2400" dirty="0" err="1">
                <a:latin typeface="Arial" charset="0"/>
              </a:rPr>
              <a:t>loss</a:t>
            </a:r>
            <a:r>
              <a:rPr lang="hu-HU" sz="2400" dirty="0">
                <a:latin typeface="Arial" charset="0"/>
              </a:rPr>
              <a:t> of </a:t>
            </a:r>
            <a:r>
              <a:rPr lang="hu-HU" sz="2400" dirty="0" err="1">
                <a:latin typeface="Arial" charset="0"/>
              </a:rPr>
              <a:t>voice</a:t>
            </a:r>
            <a:r>
              <a:rPr lang="hu-HU" sz="2400" dirty="0">
                <a:latin typeface="Arial" charset="0"/>
              </a:rPr>
              <a:t>; (19) </a:t>
            </a:r>
            <a:r>
              <a:rPr lang="hu-HU" sz="2400" dirty="0" err="1">
                <a:latin typeface="Arial" charset="0"/>
              </a:rPr>
              <a:t>deafness</a:t>
            </a:r>
            <a:r>
              <a:rPr lang="hu-HU" sz="2400" dirty="0">
                <a:latin typeface="Arial" charset="0"/>
              </a:rPr>
              <a:t>; (20) </a:t>
            </a:r>
            <a:r>
              <a:rPr lang="hu-HU" sz="2400" dirty="0" err="1">
                <a:latin typeface="Arial" charset="0"/>
              </a:rPr>
              <a:t>double</a:t>
            </a:r>
            <a:r>
              <a:rPr lang="hu-HU" sz="2400" dirty="0">
                <a:latin typeface="Arial" charset="0"/>
              </a:rPr>
              <a:t> </a:t>
            </a:r>
            <a:r>
              <a:rPr lang="hu-HU" sz="2400" dirty="0" err="1">
                <a:latin typeface="Arial" charset="0"/>
              </a:rPr>
              <a:t>vision</a:t>
            </a:r>
            <a:r>
              <a:rPr lang="hu-HU" sz="2400" dirty="0">
                <a:latin typeface="Arial" charset="0"/>
              </a:rPr>
              <a:t>; (21) </a:t>
            </a:r>
            <a:r>
              <a:rPr lang="hu-HU" sz="2400" dirty="0" err="1">
                <a:latin typeface="Arial" charset="0"/>
              </a:rPr>
              <a:t>blurred</a:t>
            </a:r>
            <a:r>
              <a:rPr lang="hu-HU" sz="2400" dirty="0">
                <a:latin typeface="Arial" charset="0"/>
              </a:rPr>
              <a:t> </a:t>
            </a:r>
            <a:r>
              <a:rPr lang="hu-HU" sz="2400" dirty="0" err="1">
                <a:latin typeface="Arial" charset="0"/>
              </a:rPr>
              <a:t>vision</a:t>
            </a:r>
            <a:r>
              <a:rPr lang="hu-HU" sz="2400" dirty="0">
                <a:latin typeface="Arial" charset="0"/>
              </a:rPr>
              <a:t>; (22) </a:t>
            </a:r>
            <a:r>
              <a:rPr lang="hu-HU" sz="2400" dirty="0" err="1">
                <a:latin typeface="Arial" charset="0"/>
              </a:rPr>
              <a:t>blindness</a:t>
            </a:r>
            <a:r>
              <a:rPr lang="hu-HU" sz="2400" dirty="0">
                <a:latin typeface="Arial" charset="0"/>
              </a:rPr>
              <a:t>; (23) </a:t>
            </a:r>
            <a:r>
              <a:rPr lang="hu-HU" sz="2400" dirty="0" err="1">
                <a:latin typeface="Arial" charset="0"/>
              </a:rPr>
              <a:t>fainting</a:t>
            </a:r>
            <a:r>
              <a:rPr lang="hu-HU" sz="2400" dirty="0">
                <a:latin typeface="Arial" charset="0"/>
              </a:rPr>
              <a:t> </a:t>
            </a:r>
            <a:r>
              <a:rPr lang="hu-HU" sz="2400" dirty="0" err="1">
                <a:latin typeface="Arial" charset="0"/>
              </a:rPr>
              <a:t>or</a:t>
            </a:r>
            <a:r>
              <a:rPr lang="hu-HU" sz="2400" dirty="0">
                <a:latin typeface="Arial" charset="0"/>
              </a:rPr>
              <a:t> </a:t>
            </a:r>
            <a:r>
              <a:rPr lang="hu-HU" sz="2400" dirty="0" err="1">
                <a:latin typeface="Arial" charset="0"/>
              </a:rPr>
              <a:t>loss</a:t>
            </a:r>
            <a:r>
              <a:rPr lang="hu-HU" sz="2400" dirty="0">
                <a:latin typeface="Arial" charset="0"/>
              </a:rPr>
              <a:t> of </a:t>
            </a:r>
            <a:r>
              <a:rPr lang="hu-HU" sz="2400" dirty="0" err="1">
                <a:latin typeface="Arial" charset="0"/>
              </a:rPr>
              <a:t>consciousness</a:t>
            </a:r>
            <a:r>
              <a:rPr lang="hu-HU" sz="2400" dirty="0">
                <a:latin typeface="Arial" charset="0"/>
              </a:rPr>
              <a:t>; (24) </a:t>
            </a:r>
            <a:r>
              <a:rPr lang="hu-HU" sz="2400" dirty="0" err="1">
                <a:latin typeface="Arial" charset="0"/>
              </a:rPr>
              <a:t>seizure</a:t>
            </a:r>
            <a:r>
              <a:rPr lang="hu-HU" sz="2400" dirty="0">
                <a:latin typeface="Arial" charset="0"/>
              </a:rPr>
              <a:t> </a:t>
            </a:r>
            <a:r>
              <a:rPr lang="hu-HU" sz="2400" dirty="0" err="1">
                <a:latin typeface="Arial" charset="0"/>
              </a:rPr>
              <a:t>or</a:t>
            </a:r>
            <a:r>
              <a:rPr lang="hu-HU" sz="2400" dirty="0">
                <a:latin typeface="Arial" charset="0"/>
              </a:rPr>
              <a:t> </a:t>
            </a:r>
            <a:r>
              <a:rPr lang="hu-HU" sz="2400" dirty="0" err="1">
                <a:latin typeface="Arial" charset="0"/>
              </a:rPr>
              <a:t>convulsion</a:t>
            </a:r>
            <a:r>
              <a:rPr lang="hu-HU" sz="2400" dirty="0">
                <a:latin typeface="Arial" charset="0"/>
              </a:rPr>
              <a:t>; (25) </a:t>
            </a:r>
            <a:r>
              <a:rPr lang="hu-HU" sz="2400" dirty="0" err="1">
                <a:latin typeface="Arial" charset="0"/>
              </a:rPr>
              <a:t>trouble</a:t>
            </a:r>
            <a:r>
              <a:rPr lang="hu-HU" sz="2400" dirty="0">
                <a:latin typeface="Arial" charset="0"/>
              </a:rPr>
              <a:t> </a:t>
            </a:r>
            <a:r>
              <a:rPr lang="hu-HU" sz="2400" dirty="0" err="1">
                <a:latin typeface="Arial" charset="0"/>
              </a:rPr>
              <a:t>walking</a:t>
            </a:r>
            <a:r>
              <a:rPr lang="hu-HU" sz="2400" dirty="0">
                <a:latin typeface="Arial" charset="0"/>
              </a:rPr>
              <a:t>; (26) </a:t>
            </a:r>
            <a:r>
              <a:rPr lang="hu-HU" sz="2400" dirty="0" err="1">
                <a:latin typeface="Arial" charset="0"/>
              </a:rPr>
              <a:t>paralysis</a:t>
            </a:r>
            <a:r>
              <a:rPr lang="hu-HU" sz="2400" dirty="0">
                <a:latin typeface="Arial" charset="0"/>
              </a:rPr>
              <a:t> </a:t>
            </a:r>
            <a:r>
              <a:rPr lang="hu-HU" sz="2400" dirty="0" err="1">
                <a:latin typeface="Arial" charset="0"/>
              </a:rPr>
              <a:t>or</a:t>
            </a:r>
            <a:r>
              <a:rPr lang="hu-HU" sz="2400" dirty="0">
                <a:latin typeface="Arial" charset="0"/>
              </a:rPr>
              <a:t> </a:t>
            </a:r>
            <a:r>
              <a:rPr lang="hu-HU" sz="2400" dirty="0" err="1">
                <a:latin typeface="Arial" charset="0"/>
              </a:rPr>
              <a:t>muscle</a:t>
            </a:r>
            <a:r>
              <a:rPr lang="hu-HU" sz="2400" dirty="0">
                <a:latin typeface="Arial" charset="0"/>
              </a:rPr>
              <a:t> </a:t>
            </a:r>
            <a:r>
              <a:rPr lang="hu-HU" sz="2400" dirty="0" err="1">
                <a:latin typeface="Arial" charset="0"/>
              </a:rPr>
              <a:t>weakness</a:t>
            </a:r>
            <a:r>
              <a:rPr lang="hu-HU" sz="2400" dirty="0">
                <a:latin typeface="Arial" charset="0"/>
              </a:rPr>
              <a:t>; (27) </a:t>
            </a:r>
            <a:r>
              <a:rPr lang="hu-HU" sz="2400" dirty="0" err="1">
                <a:latin typeface="Arial" charset="0"/>
              </a:rPr>
              <a:t>urinary</a:t>
            </a:r>
            <a:r>
              <a:rPr lang="hu-HU" sz="2400" dirty="0">
                <a:latin typeface="Arial" charset="0"/>
              </a:rPr>
              <a:t> </a:t>
            </a:r>
            <a:r>
              <a:rPr lang="hu-HU" sz="2400" dirty="0" err="1">
                <a:latin typeface="Arial" charset="0"/>
              </a:rPr>
              <a:t>retention</a:t>
            </a:r>
            <a:r>
              <a:rPr lang="hu-HU" sz="2400" dirty="0">
                <a:latin typeface="Arial" charset="0"/>
              </a:rPr>
              <a:t> </a:t>
            </a:r>
            <a:r>
              <a:rPr lang="hu-HU" sz="2400" dirty="0" err="1">
                <a:latin typeface="Arial" charset="0"/>
              </a:rPr>
              <a:t>or</a:t>
            </a:r>
            <a:r>
              <a:rPr lang="hu-HU" sz="2400" dirty="0">
                <a:latin typeface="Arial" charset="0"/>
              </a:rPr>
              <a:t> </a:t>
            </a:r>
            <a:r>
              <a:rPr lang="hu-HU" sz="2400" dirty="0" err="1">
                <a:latin typeface="Arial" charset="0"/>
              </a:rPr>
              <a:t>difficulty</a:t>
            </a:r>
            <a:r>
              <a:rPr lang="hu-HU" sz="2400" dirty="0">
                <a:latin typeface="Arial" charset="0"/>
              </a:rPr>
              <a:t> </a:t>
            </a:r>
            <a:r>
              <a:rPr lang="hu-HU" sz="2400" dirty="0" err="1">
                <a:latin typeface="Arial" charset="0"/>
              </a:rPr>
              <a:t>urinating</a:t>
            </a:r>
            <a:r>
              <a:rPr lang="hu-HU" sz="2400" dirty="0">
                <a:latin typeface="Arial" charset="0"/>
              </a:rPr>
              <a:t>.</a:t>
            </a:r>
            <a:br>
              <a:rPr lang="hu-HU" sz="2400" dirty="0">
                <a:latin typeface="Arial" charset="0"/>
              </a:rPr>
            </a:br>
            <a:r>
              <a:rPr lang="hu-HU" sz="2400" dirty="0">
                <a:latin typeface="Arial" charset="0"/>
              </a:rPr>
              <a:t/>
            </a:r>
            <a:br>
              <a:rPr lang="hu-HU" sz="2400" dirty="0">
                <a:latin typeface="Arial" charset="0"/>
              </a:rPr>
            </a:br>
            <a:r>
              <a:rPr lang="hu-HU" sz="2400" b="1" i="1" dirty="0" err="1">
                <a:solidFill>
                  <a:srgbClr val="FFFFFF"/>
                </a:solidFill>
                <a:latin typeface="Arial" charset="0"/>
              </a:rPr>
              <a:t>Sexual</a:t>
            </a:r>
            <a:r>
              <a:rPr lang="hu-HU" sz="2400" b="1" i="1" dirty="0">
                <a:solidFill>
                  <a:srgbClr val="FFFFFF"/>
                </a:solidFill>
                <a:latin typeface="Arial" charset="0"/>
              </a:rPr>
              <a:t> </a:t>
            </a:r>
            <a:r>
              <a:rPr lang="hu-HU" sz="2400" b="1" i="1" dirty="0" err="1">
                <a:solidFill>
                  <a:srgbClr val="FFFFFF"/>
                </a:solidFill>
                <a:latin typeface="Arial" charset="0"/>
              </a:rPr>
              <a:t>symptoms</a:t>
            </a:r>
            <a:r>
              <a:rPr lang="hu-HU" sz="2400" b="1" i="1" dirty="0">
                <a:solidFill>
                  <a:srgbClr val="FFFFFF"/>
                </a:solidFill>
                <a:latin typeface="Arial" charset="0"/>
              </a:rPr>
              <a:t> </a:t>
            </a:r>
            <a:r>
              <a:rPr lang="hu-HU" sz="2400" b="1" i="1" dirty="0" err="1">
                <a:solidFill>
                  <a:srgbClr val="FFFFFF"/>
                </a:solidFill>
                <a:latin typeface="Arial" charset="0"/>
              </a:rPr>
              <a:t>for</a:t>
            </a:r>
            <a:r>
              <a:rPr lang="hu-HU" sz="2400" b="1" i="1" dirty="0">
                <a:solidFill>
                  <a:srgbClr val="FFFFFF"/>
                </a:solidFill>
                <a:latin typeface="Arial" charset="0"/>
              </a:rPr>
              <a:t> </a:t>
            </a:r>
            <a:r>
              <a:rPr lang="hu-HU" sz="2400" b="1" i="1" dirty="0" err="1">
                <a:solidFill>
                  <a:srgbClr val="FFFFFF"/>
                </a:solidFill>
                <a:latin typeface="Arial" charset="0"/>
              </a:rPr>
              <a:t>the</a:t>
            </a:r>
            <a:r>
              <a:rPr lang="hu-HU" sz="2400" b="1" i="1" dirty="0">
                <a:solidFill>
                  <a:srgbClr val="FFFFFF"/>
                </a:solidFill>
                <a:latin typeface="Arial" charset="0"/>
              </a:rPr>
              <a:t> major part of </a:t>
            </a:r>
            <a:r>
              <a:rPr lang="hu-HU" sz="2400" b="1" i="1" dirty="0" err="1">
                <a:solidFill>
                  <a:srgbClr val="FFFFFF"/>
                </a:solidFill>
                <a:latin typeface="Arial" charset="0"/>
              </a:rPr>
              <a:t>the</a:t>
            </a:r>
            <a:r>
              <a:rPr lang="hu-HU" sz="2400" b="1" i="1" dirty="0">
                <a:solidFill>
                  <a:srgbClr val="FFFFFF"/>
                </a:solidFill>
                <a:latin typeface="Arial" charset="0"/>
              </a:rPr>
              <a:t> </a:t>
            </a:r>
            <a:r>
              <a:rPr lang="hu-HU" sz="2400" b="1" i="1" dirty="0" err="1">
                <a:solidFill>
                  <a:srgbClr val="FFFFFF"/>
                </a:solidFill>
                <a:latin typeface="Arial" charset="0"/>
              </a:rPr>
              <a:t>person’s</a:t>
            </a:r>
            <a:r>
              <a:rPr lang="hu-HU" sz="2400" b="1" i="1" dirty="0">
                <a:solidFill>
                  <a:srgbClr val="FFFFFF"/>
                </a:solidFill>
                <a:latin typeface="Arial" charset="0"/>
              </a:rPr>
              <a:t> life </a:t>
            </a:r>
            <a:r>
              <a:rPr lang="hu-HU" sz="2400" b="1" i="1" dirty="0" err="1">
                <a:solidFill>
                  <a:srgbClr val="FFFFFF"/>
                </a:solidFill>
                <a:latin typeface="Arial" charset="0"/>
              </a:rPr>
              <a:t>after</a:t>
            </a:r>
            <a:r>
              <a:rPr lang="hu-HU" sz="2400" b="1" i="1" dirty="0">
                <a:solidFill>
                  <a:srgbClr val="FFFFFF"/>
                </a:solidFill>
                <a:latin typeface="Arial" charset="0"/>
              </a:rPr>
              <a:t> </a:t>
            </a:r>
            <a:r>
              <a:rPr lang="hu-HU" sz="2400" b="1" i="1" dirty="0" err="1">
                <a:solidFill>
                  <a:srgbClr val="FFFFFF"/>
                </a:solidFill>
                <a:latin typeface="Arial" charset="0"/>
              </a:rPr>
              <a:t>opportunities</a:t>
            </a:r>
            <a:r>
              <a:rPr lang="hu-HU" sz="2400" b="1" i="1" dirty="0">
                <a:solidFill>
                  <a:srgbClr val="FFFFFF"/>
                </a:solidFill>
                <a:latin typeface="Arial" charset="0"/>
              </a:rPr>
              <a:t> </a:t>
            </a:r>
            <a:r>
              <a:rPr lang="hu-HU" sz="2400" b="1" i="1" dirty="0" err="1">
                <a:solidFill>
                  <a:srgbClr val="FFFFFF"/>
                </a:solidFill>
                <a:latin typeface="Arial" charset="0"/>
              </a:rPr>
              <a:t>for</a:t>
            </a:r>
            <a:r>
              <a:rPr lang="hu-HU" sz="2400" b="1" i="1" dirty="0">
                <a:solidFill>
                  <a:srgbClr val="FFFFFF"/>
                </a:solidFill>
                <a:latin typeface="Arial" charset="0"/>
              </a:rPr>
              <a:t> </a:t>
            </a:r>
            <a:r>
              <a:rPr lang="hu-HU" sz="2400" b="1" i="1" dirty="0" err="1">
                <a:solidFill>
                  <a:srgbClr val="FFFFFF"/>
                </a:solidFill>
                <a:latin typeface="Arial" charset="0"/>
              </a:rPr>
              <a:t>sexual</a:t>
            </a:r>
            <a:r>
              <a:rPr lang="hu-HU" sz="2400" b="1" i="1" dirty="0">
                <a:solidFill>
                  <a:srgbClr val="FFFFFF"/>
                </a:solidFill>
                <a:latin typeface="Arial" charset="0"/>
              </a:rPr>
              <a:t> </a:t>
            </a:r>
            <a:r>
              <a:rPr lang="hu-HU" sz="2400" b="1" i="1" dirty="0" err="1">
                <a:solidFill>
                  <a:srgbClr val="FFFFFF"/>
                </a:solidFill>
                <a:latin typeface="Arial" charset="0"/>
              </a:rPr>
              <a:t>activity</a:t>
            </a:r>
            <a:r>
              <a:rPr lang="hu-HU" sz="2400" b="1" i="1" dirty="0">
                <a:solidFill>
                  <a:srgbClr val="FFFFFF"/>
                </a:solidFill>
                <a:latin typeface="Arial" charset="0"/>
              </a:rPr>
              <a:t>:</a:t>
            </a:r>
            <a:r>
              <a:rPr lang="hu-HU" sz="2400" b="1" i="1" dirty="0">
                <a:latin typeface="Arial" charset="0"/>
              </a:rPr>
              <a:t> </a:t>
            </a:r>
            <a:r>
              <a:rPr lang="hu-HU" sz="2400" dirty="0">
                <a:latin typeface="Arial" charset="0"/>
              </a:rPr>
              <a:t>(28) </a:t>
            </a:r>
            <a:r>
              <a:rPr lang="hu-HU" sz="2400" dirty="0" err="1">
                <a:latin typeface="Arial" charset="0"/>
              </a:rPr>
              <a:t>burning</a:t>
            </a:r>
            <a:r>
              <a:rPr lang="hu-HU" sz="2400" dirty="0">
                <a:latin typeface="Arial" charset="0"/>
              </a:rPr>
              <a:t> </a:t>
            </a:r>
            <a:r>
              <a:rPr lang="hu-HU" sz="2400" dirty="0" err="1">
                <a:latin typeface="Arial" charset="0"/>
              </a:rPr>
              <a:t>sensation</a:t>
            </a:r>
            <a:r>
              <a:rPr lang="hu-HU" sz="2400" dirty="0">
                <a:latin typeface="Arial" charset="0"/>
              </a:rPr>
              <a:t> </a:t>
            </a:r>
            <a:r>
              <a:rPr lang="hu-HU" sz="2400" dirty="0" err="1">
                <a:latin typeface="Arial" charset="0"/>
              </a:rPr>
              <a:t>in</a:t>
            </a:r>
            <a:r>
              <a:rPr lang="hu-HU" sz="2400" dirty="0">
                <a:latin typeface="Arial" charset="0"/>
              </a:rPr>
              <a:t> </a:t>
            </a:r>
            <a:r>
              <a:rPr lang="hu-HU" sz="2400" dirty="0" err="1">
                <a:latin typeface="Arial" charset="0"/>
              </a:rPr>
              <a:t>sexual</a:t>
            </a:r>
            <a:r>
              <a:rPr lang="hu-HU" sz="2400" dirty="0">
                <a:latin typeface="Arial" charset="0"/>
              </a:rPr>
              <a:t> </a:t>
            </a:r>
            <a:r>
              <a:rPr lang="hu-HU" sz="2400" dirty="0" err="1">
                <a:latin typeface="Arial" charset="0"/>
              </a:rPr>
              <a:t>organs</a:t>
            </a:r>
            <a:r>
              <a:rPr lang="hu-HU" sz="2400" dirty="0">
                <a:latin typeface="Arial" charset="0"/>
              </a:rPr>
              <a:t> </a:t>
            </a:r>
            <a:r>
              <a:rPr lang="hu-HU" sz="2400" dirty="0" err="1">
                <a:latin typeface="Arial" charset="0"/>
              </a:rPr>
              <a:t>or</a:t>
            </a:r>
            <a:r>
              <a:rPr lang="hu-HU" sz="2400" dirty="0">
                <a:latin typeface="Arial" charset="0"/>
              </a:rPr>
              <a:t> </a:t>
            </a:r>
            <a:r>
              <a:rPr lang="hu-HU" sz="2400" dirty="0" err="1">
                <a:latin typeface="Arial" charset="0"/>
              </a:rPr>
              <a:t>rectum</a:t>
            </a:r>
            <a:r>
              <a:rPr lang="hu-HU" sz="2400" dirty="0">
                <a:latin typeface="Arial" charset="0"/>
              </a:rPr>
              <a:t> (</a:t>
            </a:r>
            <a:r>
              <a:rPr lang="hu-HU" sz="2400" dirty="0" err="1">
                <a:latin typeface="Arial" charset="0"/>
              </a:rPr>
              <a:t>other</a:t>
            </a:r>
            <a:r>
              <a:rPr lang="hu-HU" sz="2400" dirty="0">
                <a:latin typeface="Arial" charset="0"/>
              </a:rPr>
              <a:t> </a:t>
            </a:r>
            <a:r>
              <a:rPr lang="hu-HU" sz="2400" dirty="0" err="1">
                <a:latin typeface="Arial" charset="0"/>
              </a:rPr>
              <a:t>than</a:t>
            </a:r>
            <a:r>
              <a:rPr lang="hu-HU" sz="2400" dirty="0">
                <a:latin typeface="Arial" charset="0"/>
              </a:rPr>
              <a:t> </a:t>
            </a:r>
            <a:r>
              <a:rPr lang="hu-HU" sz="2400" dirty="0" err="1">
                <a:latin typeface="Arial" charset="0"/>
              </a:rPr>
              <a:t>during</a:t>
            </a:r>
            <a:r>
              <a:rPr lang="hu-HU" sz="2400" dirty="0">
                <a:latin typeface="Arial" charset="0"/>
              </a:rPr>
              <a:t> </a:t>
            </a:r>
            <a:r>
              <a:rPr lang="hu-HU" sz="2400" dirty="0" err="1">
                <a:latin typeface="Arial" charset="0"/>
              </a:rPr>
              <a:t>inter-course</a:t>
            </a:r>
            <a:r>
              <a:rPr lang="hu-HU" sz="2400" dirty="0">
                <a:latin typeface="Arial" charset="0"/>
              </a:rPr>
              <a:t>); (29) </a:t>
            </a:r>
            <a:r>
              <a:rPr lang="hu-HU" sz="2400" dirty="0" err="1">
                <a:latin typeface="Arial" charset="0"/>
              </a:rPr>
              <a:t>sexual</a:t>
            </a:r>
            <a:r>
              <a:rPr lang="hu-HU" sz="2400" dirty="0">
                <a:latin typeface="Arial" charset="0"/>
              </a:rPr>
              <a:t> </a:t>
            </a:r>
            <a:r>
              <a:rPr lang="hu-HU" sz="2400" dirty="0" err="1">
                <a:latin typeface="Arial" charset="0"/>
              </a:rPr>
              <a:t>indifference</a:t>
            </a:r>
            <a:r>
              <a:rPr lang="hu-HU" sz="2400" dirty="0">
                <a:latin typeface="Arial" charset="0"/>
              </a:rPr>
              <a:t>; (30) </a:t>
            </a:r>
            <a:r>
              <a:rPr lang="hu-HU" sz="2400" dirty="0" err="1">
                <a:latin typeface="Arial" charset="0"/>
              </a:rPr>
              <a:t>pain</a:t>
            </a:r>
            <a:r>
              <a:rPr lang="hu-HU" sz="2400" dirty="0">
                <a:latin typeface="Arial" charset="0"/>
              </a:rPr>
              <a:t> </a:t>
            </a:r>
            <a:r>
              <a:rPr lang="hu-HU" sz="2400" dirty="0" err="1">
                <a:latin typeface="Arial" charset="0"/>
              </a:rPr>
              <a:t>during</a:t>
            </a:r>
            <a:r>
              <a:rPr lang="hu-HU" sz="2400" dirty="0">
                <a:latin typeface="Arial" charset="0"/>
              </a:rPr>
              <a:t> </a:t>
            </a:r>
            <a:r>
              <a:rPr lang="hu-HU" sz="2400" dirty="0" err="1">
                <a:latin typeface="Arial" charset="0"/>
              </a:rPr>
              <a:t>intercourse</a:t>
            </a:r>
            <a:r>
              <a:rPr lang="hu-HU" sz="2400" dirty="0">
                <a:latin typeface="Arial" charset="0"/>
              </a:rPr>
              <a:t>; (31) </a:t>
            </a:r>
            <a:r>
              <a:rPr lang="hu-HU" sz="2400" dirty="0" err="1">
                <a:latin typeface="Arial" charset="0"/>
              </a:rPr>
              <a:t>impotence</a:t>
            </a:r>
            <a:r>
              <a:rPr lang="hu-HU" sz="2400" dirty="0">
                <a:latin typeface="Arial" charset="0"/>
              </a:rPr>
              <a:t>.</a:t>
            </a:r>
            <a:br>
              <a:rPr lang="hu-HU" sz="2400" dirty="0">
                <a:latin typeface="Arial" charset="0"/>
              </a:rPr>
            </a:br>
            <a:r>
              <a:rPr lang="hu-HU" sz="2400" b="1" i="1" dirty="0" err="1">
                <a:latin typeface="Arial" charset="0"/>
              </a:rPr>
              <a:t>Female</a:t>
            </a:r>
            <a:r>
              <a:rPr lang="hu-HU" sz="2400" b="1" i="1" dirty="0">
                <a:latin typeface="Arial" charset="0"/>
              </a:rPr>
              <a:t> </a:t>
            </a:r>
            <a:r>
              <a:rPr lang="hu-HU" sz="2400" b="1" i="1" dirty="0" err="1">
                <a:latin typeface="Arial" charset="0"/>
              </a:rPr>
              <a:t>reproductive</a:t>
            </a:r>
            <a:r>
              <a:rPr lang="hu-HU" sz="2400" b="1" i="1" dirty="0">
                <a:latin typeface="Arial" charset="0"/>
              </a:rPr>
              <a:t> </a:t>
            </a:r>
            <a:r>
              <a:rPr lang="hu-HU" sz="2400" b="1" i="1" dirty="0" err="1">
                <a:latin typeface="Arial" charset="0"/>
              </a:rPr>
              <a:t>symptoms</a:t>
            </a:r>
            <a:r>
              <a:rPr lang="hu-HU" sz="2400" b="1" i="1" dirty="0">
                <a:latin typeface="Arial" charset="0"/>
              </a:rPr>
              <a:t> </a:t>
            </a:r>
            <a:r>
              <a:rPr lang="hu-HU" sz="2400" b="1" i="1" dirty="0" err="1">
                <a:latin typeface="Arial" charset="0"/>
              </a:rPr>
              <a:t>judged</a:t>
            </a:r>
            <a:r>
              <a:rPr lang="hu-HU" sz="2400" b="1" i="1" dirty="0">
                <a:latin typeface="Arial" charset="0"/>
              </a:rPr>
              <a:t> </a:t>
            </a:r>
            <a:r>
              <a:rPr lang="hu-HU" sz="2400" b="1" i="1" dirty="0" err="1">
                <a:latin typeface="Arial" charset="0"/>
              </a:rPr>
              <a:t>by</a:t>
            </a:r>
            <a:r>
              <a:rPr lang="hu-HU" sz="2400" b="1" i="1" dirty="0">
                <a:latin typeface="Arial" charset="0"/>
              </a:rPr>
              <a:t> </a:t>
            </a:r>
            <a:r>
              <a:rPr lang="hu-HU" sz="2400" b="1" i="1" dirty="0" err="1">
                <a:latin typeface="Arial" charset="0"/>
              </a:rPr>
              <a:t>the</a:t>
            </a:r>
            <a:r>
              <a:rPr lang="hu-HU" sz="2400" b="1" i="1" dirty="0">
                <a:latin typeface="Arial" charset="0"/>
              </a:rPr>
              <a:t> </a:t>
            </a:r>
            <a:r>
              <a:rPr lang="hu-HU" sz="2400" b="1" i="1" dirty="0" err="1">
                <a:latin typeface="Arial" charset="0"/>
              </a:rPr>
              <a:t>person</a:t>
            </a:r>
            <a:r>
              <a:rPr lang="hu-HU" sz="2400" b="1" i="1" dirty="0">
                <a:latin typeface="Arial" charset="0"/>
              </a:rPr>
              <a:t> </a:t>
            </a:r>
            <a:r>
              <a:rPr lang="hu-HU" sz="2400" b="1" i="1" dirty="0" err="1">
                <a:latin typeface="Arial" charset="0"/>
              </a:rPr>
              <a:t>to</a:t>
            </a:r>
            <a:r>
              <a:rPr lang="hu-HU" sz="2400" b="1" i="1" dirty="0">
                <a:latin typeface="Arial" charset="0"/>
              </a:rPr>
              <a:t> </a:t>
            </a:r>
            <a:r>
              <a:rPr lang="hu-HU" sz="2400" b="1" i="1" dirty="0" err="1">
                <a:latin typeface="Arial" charset="0"/>
              </a:rPr>
              <a:t>occur</a:t>
            </a:r>
            <a:r>
              <a:rPr lang="hu-HU" sz="2400" b="1" i="1" dirty="0">
                <a:latin typeface="Arial" charset="0"/>
              </a:rPr>
              <a:t> more </a:t>
            </a:r>
            <a:r>
              <a:rPr lang="hu-HU" sz="2400" b="1" i="1" dirty="0" err="1">
                <a:latin typeface="Arial" charset="0"/>
              </a:rPr>
              <a:t>frequently</a:t>
            </a:r>
            <a:r>
              <a:rPr lang="hu-HU" sz="2400" b="1" i="1" dirty="0">
                <a:latin typeface="Arial" charset="0"/>
              </a:rPr>
              <a:t> </a:t>
            </a:r>
            <a:r>
              <a:rPr lang="hu-HU" sz="2400" b="1" i="1" dirty="0" err="1">
                <a:latin typeface="Arial" charset="0"/>
              </a:rPr>
              <a:t>or</a:t>
            </a:r>
            <a:r>
              <a:rPr lang="hu-HU" sz="2400" b="1" i="1" dirty="0">
                <a:latin typeface="Arial" charset="0"/>
              </a:rPr>
              <a:t> </a:t>
            </a:r>
            <a:r>
              <a:rPr lang="hu-HU" sz="2400" b="1" i="1" dirty="0" err="1">
                <a:latin typeface="Arial" charset="0"/>
              </a:rPr>
              <a:t>severely</a:t>
            </a:r>
            <a:r>
              <a:rPr lang="hu-HU" sz="2400" b="1" i="1" dirty="0">
                <a:latin typeface="Arial" charset="0"/>
              </a:rPr>
              <a:t> </a:t>
            </a:r>
            <a:r>
              <a:rPr lang="hu-HU" sz="2400" b="1" i="1" dirty="0" err="1">
                <a:latin typeface="Arial" charset="0"/>
              </a:rPr>
              <a:t>than</a:t>
            </a:r>
            <a:r>
              <a:rPr lang="hu-HU" sz="2400" b="1" i="1" dirty="0">
                <a:latin typeface="Arial" charset="0"/>
              </a:rPr>
              <a:t> </a:t>
            </a:r>
            <a:r>
              <a:rPr lang="hu-HU" sz="2400" b="1" i="1" dirty="0" err="1">
                <a:latin typeface="Arial" charset="0"/>
              </a:rPr>
              <a:t>in</a:t>
            </a:r>
            <a:r>
              <a:rPr lang="hu-HU" sz="2400" b="1" i="1" dirty="0">
                <a:latin typeface="Arial" charset="0"/>
              </a:rPr>
              <a:t> most </a:t>
            </a:r>
            <a:r>
              <a:rPr lang="hu-HU" sz="2400" b="1" i="1" dirty="0" err="1">
                <a:latin typeface="Arial" charset="0"/>
              </a:rPr>
              <a:t>women</a:t>
            </a:r>
            <a:r>
              <a:rPr lang="hu-HU" sz="2400" b="1" i="1" dirty="0">
                <a:latin typeface="Arial" charset="0"/>
              </a:rPr>
              <a:t>: </a:t>
            </a:r>
            <a:r>
              <a:rPr lang="hu-HU" sz="2400" dirty="0">
                <a:latin typeface="Arial" charset="0"/>
              </a:rPr>
              <a:t>(32) </a:t>
            </a:r>
            <a:r>
              <a:rPr lang="hu-HU" sz="2400" dirty="0" err="1">
                <a:latin typeface="Arial" charset="0"/>
              </a:rPr>
              <a:t>painful</a:t>
            </a:r>
            <a:r>
              <a:rPr lang="hu-HU" sz="2400" dirty="0">
                <a:latin typeface="Arial" charset="0"/>
              </a:rPr>
              <a:t> </a:t>
            </a:r>
            <a:r>
              <a:rPr lang="hu-HU" sz="2400" dirty="0" err="1">
                <a:latin typeface="Arial" charset="0"/>
              </a:rPr>
              <a:t>menstruation</a:t>
            </a:r>
            <a:r>
              <a:rPr lang="hu-HU" sz="2400" dirty="0">
                <a:latin typeface="Arial" charset="0"/>
              </a:rPr>
              <a:t>; (33) </a:t>
            </a:r>
            <a:r>
              <a:rPr lang="hu-HU" sz="2400" dirty="0" err="1">
                <a:latin typeface="Arial" charset="0"/>
              </a:rPr>
              <a:t>irregular</a:t>
            </a:r>
            <a:r>
              <a:rPr lang="hu-HU" sz="2400" dirty="0">
                <a:latin typeface="Arial" charset="0"/>
              </a:rPr>
              <a:t> </a:t>
            </a:r>
            <a:r>
              <a:rPr lang="hu-HU" sz="2400" dirty="0" err="1">
                <a:latin typeface="Arial" charset="0"/>
              </a:rPr>
              <a:t>menstrual</a:t>
            </a:r>
            <a:r>
              <a:rPr lang="hu-HU" sz="2400" dirty="0">
                <a:latin typeface="Arial" charset="0"/>
              </a:rPr>
              <a:t> </a:t>
            </a:r>
            <a:r>
              <a:rPr lang="hu-HU" sz="2400" dirty="0" err="1">
                <a:latin typeface="Arial" charset="0"/>
              </a:rPr>
              <a:t>periods</a:t>
            </a:r>
            <a:r>
              <a:rPr lang="hu-HU" sz="2400" dirty="0">
                <a:latin typeface="Arial" charset="0"/>
              </a:rPr>
              <a:t>; (34) </a:t>
            </a:r>
            <a:r>
              <a:rPr lang="hu-HU" sz="2400" dirty="0" err="1">
                <a:latin typeface="Arial" charset="0"/>
              </a:rPr>
              <a:t>excessive</a:t>
            </a:r>
            <a:r>
              <a:rPr lang="hu-HU" sz="2400" dirty="0">
                <a:latin typeface="Arial" charset="0"/>
              </a:rPr>
              <a:t> </a:t>
            </a:r>
            <a:r>
              <a:rPr lang="hu-HU" sz="2400" dirty="0" err="1">
                <a:latin typeface="Arial" charset="0"/>
              </a:rPr>
              <a:t>menstrual</a:t>
            </a:r>
            <a:r>
              <a:rPr lang="hu-HU" sz="2400" dirty="0">
                <a:latin typeface="Arial" charset="0"/>
              </a:rPr>
              <a:t> </a:t>
            </a:r>
            <a:r>
              <a:rPr lang="hu-HU" sz="2400" dirty="0" err="1">
                <a:latin typeface="Arial" charset="0"/>
              </a:rPr>
              <a:t>bleeding</a:t>
            </a:r>
            <a:r>
              <a:rPr lang="hu-HU" sz="2400" dirty="0">
                <a:latin typeface="Arial" charset="0"/>
              </a:rPr>
              <a:t>; (35) </a:t>
            </a:r>
            <a:r>
              <a:rPr lang="hu-HU" sz="2400" dirty="0" err="1">
                <a:latin typeface="Arial" charset="0"/>
              </a:rPr>
              <a:t>vomiting</a:t>
            </a:r>
            <a:r>
              <a:rPr lang="hu-HU" sz="2400" dirty="0">
                <a:latin typeface="Arial" charset="0"/>
              </a:rPr>
              <a:t> </a:t>
            </a:r>
            <a:r>
              <a:rPr lang="hu-HU" sz="2400" dirty="0" err="1">
                <a:latin typeface="Arial" charset="0"/>
              </a:rPr>
              <a:t>throughout</a:t>
            </a:r>
            <a:r>
              <a:rPr lang="hu-HU" sz="2400" dirty="0">
                <a:latin typeface="Arial" charset="0"/>
              </a:rPr>
              <a:t> </a:t>
            </a:r>
            <a:r>
              <a:rPr lang="hu-HU" sz="2400" dirty="0" err="1">
                <a:latin typeface="Arial" charset="0"/>
              </a:rPr>
              <a:t>pregnancy</a:t>
            </a:r>
            <a:r>
              <a:rPr lang="hu-HU" sz="2400" dirty="0">
                <a:latin typeface="Arial" charset="0"/>
              </a:rPr>
              <a:t>.</a:t>
            </a:r>
            <a:br>
              <a:rPr lang="hu-HU" sz="2400" dirty="0">
                <a:latin typeface="Arial" charset="0"/>
              </a:rPr>
            </a:br>
            <a:endParaRPr lang="hu-HU" sz="2400" b="1" dirty="0">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228600" y="609600"/>
            <a:ext cx="8915400" cy="5791200"/>
          </a:xfrm>
        </p:spPr>
        <p:txBody>
          <a:bodyPr/>
          <a:lstStyle/>
          <a:p>
            <a:pPr marL="187325" indent="-187325"/>
            <a:r>
              <a:rPr lang="hu-HU" sz="4800" dirty="0">
                <a:solidFill>
                  <a:schemeClr val="tx1"/>
                </a:solidFill>
              </a:rPr>
              <a:t>	</a:t>
            </a:r>
            <a:r>
              <a:rPr lang="hu-HU" sz="4800" dirty="0" smtClean="0">
                <a:solidFill>
                  <a:schemeClr val="tx1"/>
                </a:solidFill>
              </a:rPr>
              <a:t>TREATMENT</a:t>
            </a:r>
            <a:br>
              <a:rPr lang="hu-HU" sz="4800" dirty="0" smtClean="0">
                <a:solidFill>
                  <a:schemeClr val="tx1"/>
                </a:solidFill>
              </a:rPr>
            </a:br>
            <a:r>
              <a:rPr lang="hu-HU" sz="4800" dirty="0" smtClean="0">
                <a:solidFill>
                  <a:schemeClr val="tx1"/>
                </a:solidFill>
              </a:rPr>
              <a:t/>
            </a:r>
            <a:br>
              <a:rPr lang="hu-HU" sz="4800" dirty="0" smtClean="0">
                <a:solidFill>
                  <a:schemeClr val="tx1"/>
                </a:solidFill>
              </a:rPr>
            </a:br>
            <a:r>
              <a:rPr lang="hu-HU" sz="1400" b="1" dirty="0" smtClean="0">
                <a:solidFill>
                  <a:schemeClr val="tx1"/>
                </a:solidFill>
                <a:latin typeface="Arial" charset="0"/>
              </a:rPr>
              <a:t/>
            </a:r>
            <a:br>
              <a:rPr lang="hu-HU" sz="1400" b="1" dirty="0" smtClean="0">
                <a:solidFill>
                  <a:schemeClr val="tx1"/>
                </a:solidFill>
                <a:latin typeface="Arial" charset="0"/>
              </a:rPr>
            </a:br>
            <a:r>
              <a:rPr lang="hu-HU" b="1" dirty="0" smtClean="0">
                <a:solidFill>
                  <a:schemeClr val="tx1"/>
                </a:solidFill>
                <a:latin typeface="Arial" charset="0"/>
              </a:rPr>
              <a:t>S</a:t>
            </a:r>
            <a:r>
              <a:rPr lang="en-US" b="1" dirty="0" smtClean="0">
                <a:solidFill>
                  <a:schemeClr val="tx1"/>
                </a:solidFill>
                <a:latin typeface="Arial" charset="0"/>
              </a:rPr>
              <a:t>tress</a:t>
            </a:r>
            <a:r>
              <a:rPr lang="hu-HU" b="1" dirty="0" smtClean="0">
                <a:solidFill>
                  <a:schemeClr val="tx1"/>
                </a:solidFill>
                <a:latin typeface="Arial" charset="0"/>
              </a:rPr>
              <a:t> management</a:t>
            </a:r>
            <a:r>
              <a:rPr lang="hu-HU" b="1" dirty="0">
                <a:solidFill>
                  <a:schemeClr val="tx1"/>
                </a:solidFill>
                <a:latin typeface="Arial" charset="0"/>
              </a:rPr>
              <a:t/>
            </a:r>
            <a:br>
              <a:rPr lang="hu-HU" b="1" dirty="0">
                <a:solidFill>
                  <a:schemeClr val="tx1"/>
                </a:solidFill>
                <a:latin typeface="Arial" charset="0"/>
              </a:rPr>
            </a:br>
            <a:r>
              <a:rPr lang="hu-HU" sz="1400" b="1" dirty="0">
                <a:solidFill>
                  <a:schemeClr val="tx1"/>
                </a:solidFill>
                <a:latin typeface="Arial" charset="0"/>
              </a:rPr>
              <a:t/>
            </a:r>
            <a:br>
              <a:rPr lang="hu-HU" sz="1400" b="1" dirty="0">
                <a:solidFill>
                  <a:schemeClr val="tx1"/>
                </a:solidFill>
                <a:latin typeface="Arial" charset="0"/>
              </a:rPr>
            </a:br>
            <a:r>
              <a:rPr lang="en-US" b="1" dirty="0" err="1">
                <a:solidFill>
                  <a:schemeClr val="tx1"/>
                </a:solidFill>
                <a:latin typeface="Arial" charset="0"/>
              </a:rPr>
              <a:t>Reduc</a:t>
            </a:r>
            <a:r>
              <a:rPr lang="hu-HU" b="1" dirty="0" err="1">
                <a:solidFill>
                  <a:schemeClr val="tx1"/>
                </a:solidFill>
                <a:latin typeface="Arial" charset="0"/>
              </a:rPr>
              <a:t>tion</a:t>
            </a:r>
            <a:r>
              <a:rPr lang="hu-HU" b="1" dirty="0">
                <a:solidFill>
                  <a:schemeClr val="tx1"/>
                </a:solidFill>
                <a:latin typeface="Arial" charset="0"/>
              </a:rPr>
              <a:t> of </a:t>
            </a:r>
            <a:r>
              <a:rPr lang="en-US" b="1" dirty="0">
                <a:solidFill>
                  <a:schemeClr val="tx1"/>
                </a:solidFill>
                <a:latin typeface="Arial" charset="0"/>
              </a:rPr>
              <a:t>reinforcing or supporting consequences</a:t>
            </a:r>
            <a:r>
              <a:rPr lang="hu-HU" b="1" dirty="0">
                <a:solidFill>
                  <a:schemeClr val="tx1"/>
                </a:solidFill>
                <a:latin typeface="Arial" charset="0"/>
              </a:rPr>
              <a:t/>
            </a:r>
            <a:br>
              <a:rPr lang="hu-HU" b="1" dirty="0">
                <a:solidFill>
                  <a:schemeClr val="tx1"/>
                </a:solidFill>
                <a:latin typeface="Arial" charset="0"/>
              </a:rPr>
            </a:br>
            <a:r>
              <a:rPr lang="hu-HU" sz="1400" b="1" dirty="0">
                <a:solidFill>
                  <a:schemeClr val="tx1"/>
                </a:solidFill>
                <a:latin typeface="Arial" charset="0"/>
              </a:rPr>
              <a:t/>
            </a:r>
            <a:br>
              <a:rPr lang="hu-HU" sz="1400" b="1" dirty="0">
                <a:solidFill>
                  <a:schemeClr val="tx1"/>
                </a:solidFill>
                <a:latin typeface="Arial" charset="0"/>
              </a:rPr>
            </a:br>
            <a:r>
              <a:rPr lang="en-US" b="1" dirty="0">
                <a:solidFill>
                  <a:schemeClr val="tx1"/>
                </a:solidFill>
                <a:latin typeface="Arial" charset="0"/>
              </a:rPr>
              <a:t>Group </a:t>
            </a:r>
            <a:r>
              <a:rPr lang="hu-HU" b="1" dirty="0" smtClean="0">
                <a:solidFill>
                  <a:schemeClr val="tx1"/>
                </a:solidFill>
                <a:latin typeface="Arial" charset="0"/>
              </a:rPr>
              <a:t>t</a:t>
            </a:r>
            <a:r>
              <a:rPr lang="en-US" b="1" dirty="0" err="1" smtClean="0">
                <a:solidFill>
                  <a:schemeClr val="tx1"/>
                </a:solidFill>
                <a:latin typeface="Arial" charset="0"/>
              </a:rPr>
              <a:t>herapy</a:t>
            </a:r>
            <a:r>
              <a:rPr lang="hu-HU" b="1" dirty="0">
                <a:solidFill>
                  <a:schemeClr val="tx1"/>
                </a:solidFill>
                <a:latin typeface="Arial" charset="0"/>
              </a:rPr>
              <a:t/>
            </a:r>
            <a:br>
              <a:rPr lang="hu-HU" b="1" dirty="0">
                <a:solidFill>
                  <a:schemeClr val="tx1"/>
                </a:solidFill>
                <a:latin typeface="Arial" charset="0"/>
              </a:rPr>
            </a:br>
            <a:r>
              <a:rPr lang="hu-HU" sz="1400" b="1" dirty="0">
                <a:solidFill>
                  <a:schemeClr val="tx1"/>
                </a:solidFill>
                <a:latin typeface="Arial" charset="0"/>
              </a:rPr>
              <a:t/>
            </a:r>
            <a:br>
              <a:rPr lang="hu-HU" sz="1400" b="1" dirty="0">
                <a:solidFill>
                  <a:schemeClr val="tx1"/>
                </a:solidFill>
                <a:latin typeface="Arial" charset="0"/>
              </a:rPr>
            </a:br>
            <a:r>
              <a:rPr lang="en-US" b="1" dirty="0">
                <a:solidFill>
                  <a:schemeClr val="tx1"/>
                </a:solidFill>
                <a:latin typeface="Arial" charset="0"/>
              </a:rPr>
              <a:t>Cognitive </a:t>
            </a:r>
            <a:r>
              <a:rPr lang="hu-HU" b="1" dirty="0">
                <a:solidFill>
                  <a:schemeClr val="tx1"/>
                </a:solidFill>
                <a:latin typeface="Arial" charset="0"/>
              </a:rPr>
              <a:t>b</a:t>
            </a:r>
            <a:r>
              <a:rPr lang="en-US" b="1" dirty="0" err="1" smtClean="0">
                <a:solidFill>
                  <a:schemeClr val="tx1"/>
                </a:solidFill>
                <a:latin typeface="Arial" charset="0"/>
              </a:rPr>
              <a:t>ehavio</a:t>
            </a:r>
            <a:r>
              <a:rPr lang="hu-HU" b="1" dirty="0" smtClean="0">
                <a:solidFill>
                  <a:schemeClr val="tx1"/>
                </a:solidFill>
                <a:latin typeface="Arial" charset="0"/>
              </a:rPr>
              <a:t>u</a:t>
            </a:r>
            <a:r>
              <a:rPr lang="en-US" b="1" dirty="0" smtClean="0">
                <a:solidFill>
                  <a:schemeClr val="tx1"/>
                </a:solidFill>
                <a:latin typeface="Arial" charset="0"/>
              </a:rPr>
              <a:t>r </a:t>
            </a:r>
            <a:r>
              <a:rPr lang="hu-HU" b="1" dirty="0" smtClean="0">
                <a:solidFill>
                  <a:schemeClr val="tx1"/>
                </a:solidFill>
                <a:latin typeface="Arial" charset="0"/>
              </a:rPr>
              <a:t>(CBT) </a:t>
            </a:r>
            <a:r>
              <a:rPr lang="hu-HU" b="1" dirty="0" err="1" smtClean="0">
                <a:solidFill>
                  <a:schemeClr val="tx1"/>
                </a:solidFill>
                <a:latin typeface="Arial" charset="0"/>
              </a:rPr>
              <a:t>therapy</a:t>
            </a:r>
            <a:endParaRPr lang="en-US" b="1" dirty="0">
              <a:solidFill>
                <a:schemeClr val="tx1"/>
              </a:solidFill>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323850" y="1341438"/>
            <a:ext cx="9067800" cy="6172200"/>
          </a:xfrm>
        </p:spPr>
        <p:txBody>
          <a:bodyPr/>
          <a:lstStyle/>
          <a:p>
            <a:r>
              <a:rPr lang="hu-HU" sz="3200">
                <a:solidFill>
                  <a:schemeClr val="tx1"/>
                </a:solidFill>
                <a:latin typeface="Arial" charset="0"/>
              </a:rPr>
              <a:t>Loss </a:t>
            </a:r>
            <a:r>
              <a:rPr lang="en-US" sz="3200">
                <a:solidFill>
                  <a:schemeClr val="tx1"/>
                </a:solidFill>
                <a:latin typeface="Arial" charset="0"/>
              </a:rPr>
              <a:t>or </a:t>
            </a:r>
            <a:r>
              <a:rPr lang="hu-HU" sz="3200">
                <a:solidFill>
                  <a:schemeClr val="tx1"/>
                </a:solidFill>
                <a:latin typeface="Arial" charset="0"/>
              </a:rPr>
              <a:t>alteration of physical functioning that suggests physical disorder but</a:t>
            </a:r>
            <a:br>
              <a:rPr lang="hu-HU" sz="3200">
                <a:solidFill>
                  <a:schemeClr val="tx1"/>
                </a:solidFill>
                <a:latin typeface="Arial" charset="0"/>
              </a:rPr>
            </a:br>
            <a:r>
              <a:rPr lang="hu-HU" sz="3200">
                <a:solidFill>
                  <a:schemeClr val="tx1"/>
                </a:solidFill>
                <a:latin typeface="Arial" charset="0"/>
              </a:rPr>
              <a:t>are related to psychological conflict or need.</a:t>
            </a:r>
            <a:br>
              <a:rPr lang="hu-HU" sz="3200">
                <a:solidFill>
                  <a:schemeClr val="tx1"/>
                </a:solidFill>
                <a:latin typeface="Arial" charset="0"/>
              </a:rPr>
            </a:br>
            <a:r>
              <a:rPr lang="hu-HU" sz="3200">
                <a:solidFill>
                  <a:schemeClr val="tx1"/>
                </a:solidFill>
                <a:latin typeface="Arial" charset="0"/>
              </a:rPr>
              <a:t/>
            </a:r>
            <a:br>
              <a:rPr lang="hu-HU" sz="3200">
                <a:solidFill>
                  <a:schemeClr val="tx1"/>
                </a:solidFill>
                <a:latin typeface="Arial" charset="0"/>
              </a:rPr>
            </a:br>
            <a:r>
              <a:rPr lang="hu-HU" sz="3200">
                <a:solidFill>
                  <a:schemeClr val="tx1"/>
                </a:solidFill>
                <a:latin typeface="Arial" charset="0"/>
              </a:rPr>
              <a:t>No voluntary control over symptoms</a:t>
            </a:r>
            <a:br>
              <a:rPr lang="hu-HU" sz="3200">
                <a:solidFill>
                  <a:schemeClr val="tx1"/>
                </a:solidFill>
                <a:latin typeface="Arial" charset="0"/>
              </a:rPr>
            </a:br>
            <a:r>
              <a:rPr lang="hu-HU" sz="3200">
                <a:solidFill>
                  <a:schemeClr val="tx1"/>
                </a:solidFill>
                <a:latin typeface="Arial" charset="0"/>
              </a:rPr>
              <a:t>S</a:t>
            </a:r>
            <a:r>
              <a:rPr lang="en-US" sz="3200">
                <a:solidFill>
                  <a:schemeClr val="tx1"/>
                </a:solidFill>
                <a:latin typeface="Arial" charset="0"/>
              </a:rPr>
              <a:t>y</a:t>
            </a:r>
            <a:r>
              <a:rPr lang="hu-HU" sz="3200">
                <a:solidFill>
                  <a:schemeClr val="tx1"/>
                </a:solidFill>
                <a:latin typeface="Arial" charset="0"/>
              </a:rPr>
              <a:t>mtoms suggest neurological disease of the sensory or motor system: paresis, paralysis, aphonia, seizures, blindness, anesthesia</a:t>
            </a:r>
            <a:br>
              <a:rPr lang="hu-HU" sz="3200">
                <a:solidFill>
                  <a:schemeClr val="tx1"/>
                </a:solidFill>
                <a:latin typeface="Arial" charset="0"/>
              </a:rPr>
            </a:br>
            <a:r>
              <a:rPr lang="hu-HU" sz="3200">
                <a:solidFill>
                  <a:schemeClr val="tx1"/>
                </a:solidFill>
                <a:latin typeface="Arial" charset="0"/>
              </a:rPr>
              <a:t/>
            </a:r>
            <a:br>
              <a:rPr lang="hu-HU" sz="3200">
                <a:solidFill>
                  <a:schemeClr val="tx1"/>
                </a:solidFill>
                <a:latin typeface="Arial" charset="0"/>
              </a:rPr>
            </a:br>
            <a:endParaRPr lang="en-US" sz="3200">
              <a:solidFill>
                <a:schemeClr val="tx1"/>
              </a:solidFill>
              <a:latin typeface="Arial" charset="0"/>
            </a:endParaRPr>
          </a:p>
        </p:txBody>
      </p:sp>
      <p:sp>
        <p:nvSpPr>
          <p:cNvPr id="64515" name="Rectangle 3"/>
          <p:cNvSpPr>
            <a:spLocks noChangeArrowheads="1"/>
          </p:cNvSpPr>
          <p:nvPr/>
        </p:nvSpPr>
        <p:spPr bwMode="auto">
          <a:xfrm>
            <a:off x="395288" y="476250"/>
            <a:ext cx="7380287" cy="579438"/>
          </a:xfrm>
          <a:prstGeom prst="rect">
            <a:avLst/>
          </a:prstGeom>
          <a:noFill/>
          <a:ln w="12700" cap="sq">
            <a:noFill/>
            <a:miter lim="800000"/>
            <a:headEnd type="none" w="sm" len="sm"/>
            <a:tailEnd type="none" w="sm" len="sm"/>
          </a:ln>
          <a:effectLst/>
        </p:spPr>
        <p:txBody>
          <a:bodyPr>
            <a:spAutoFit/>
          </a:bodyPr>
          <a:lstStyle/>
          <a:p>
            <a:r>
              <a:rPr kumimoji="1" lang="hu-HU" sz="3200" dirty="0">
                <a:latin typeface="Arial Black" pitchFamily="34" charset="0"/>
              </a:rPr>
              <a:t>2.  CONVERSION  DISORDER</a:t>
            </a:r>
            <a:endParaRPr kumimoji="1" lang="en-US" sz="3200" dirty="0">
              <a:latin typeface="Arial Black"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76200" y="685800"/>
            <a:ext cx="9067800" cy="6172200"/>
          </a:xfrm>
        </p:spPr>
        <p:txBody>
          <a:bodyPr/>
          <a:lstStyle/>
          <a:p>
            <a:r>
              <a:rPr lang="en-US" sz="3200" dirty="0">
                <a:solidFill>
                  <a:schemeClr val="tx1"/>
                </a:solidFill>
                <a:latin typeface="Arial" charset="0"/>
              </a:rPr>
              <a:t>Generally refers to physical</a:t>
            </a:r>
            <a:r>
              <a:rPr lang="hu-HU" sz="3200" dirty="0">
                <a:solidFill>
                  <a:schemeClr val="tx1"/>
                </a:solidFill>
                <a:latin typeface="Arial" charset="0"/>
              </a:rPr>
              <a:t> </a:t>
            </a:r>
            <a:r>
              <a:rPr lang="en-US" sz="3200" dirty="0">
                <a:solidFill>
                  <a:schemeClr val="tx1"/>
                </a:solidFill>
                <a:latin typeface="Arial" charset="0"/>
              </a:rPr>
              <a:t> malfunctioning, such as a paralysis, blindness, or difficulty speaking (</a:t>
            </a:r>
            <a:r>
              <a:rPr lang="en-US" sz="3200" dirty="0" err="1">
                <a:solidFill>
                  <a:schemeClr val="tx1"/>
                </a:solidFill>
                <a:latin typeface="Arial" charset="0"/>
              </a:rPr>
              <a:t>aphonia</a:t>
            </a:r>
            <a:r>
              <a:rPr lang="en-US" sz="3200" dirty="0">
                <a:solidFill>
                  <a:schemeClr val="tx1"/>
                </a:solidFill>
                <a:latin typeface="Arial" charset="0"/>
              </a:rPr>
              <a:t>), without any physical or organic</a:t>
            </a:r>
            <a:r>
              <a:rPr lang="hu-HU" sz="3200" dirty="0">
                <a:solidFill>
                  <a:schemeClr val="tx1"/>
                </a:solidFill>
                <a:latin typeface="Arial" charset="0"/>
              </a:rPr>
              <a:t> p</a:t>
            </a:r>
            <a:r>
              <a:rPr lang="en-US" sz="3200" dirty="0" err="1">
                <a:solidFill>
                  <a:schemeClr val="tx1"/>
                </a:solidFill>
                <a:latin typeface="Arial" charset="0"/>
              </a:rPr>
              <a:t>athology</a:t>
            </a:r>
            <a:r>
              <a:rPr lang="en-US" sz="3200" dirty="0">
                <a:solidFill>
                  <a:schemeClr val="tx1"/>
                </a:solidFill>
                <a:latin typeface="Arial" charset="0"/>
              </a:rPr>
              <a:t> what would account for the malfunction.</a:t>
            </a:r>
            <a:br>
              <a:rPr lang="en-US" sz="3200" dirty="0">
                <a:solidFill>
                  <a:schemeClr val="tx1"/>
                </a:solidFill>
                <a:latin typeface="Arial" charset="0"/>
              </a:rPr>
            </a:br>
            <a:r>
              <a:rPr lang="hu-HU" sz="3200" dirty="0">
                <a:solidFill>
                  <a:schemeClr val="tx1"/>
                </a:solidFill>
                <a:latin typeface="Arial" charset="0"/>
              </a:rPr>
              <a:t/>
            </a:r>
            <a:br>
              <a:rPr lang="hu-HU" sz="3200" dirty="0">
                <a:solidFill>
                  <a:schemeClr val="tx1"/>
                </a:solidFill>
                <a:latin typeface="Arial" charset="0"/>
              </a:rPr>
            </a:br>
            <a:r>
              <a:rPr lang="hu-HU" sz="3200" dirty="0">
                <a:solidFill>
                  <a:schemeClr val="tx1"/>
                </a:solidFill>
                <a:latin typeface="Arial" charset="0"/>
              </a:rPr>
              <a:t>A</a:t>
            </a:r>
            <a:r>
              <a:rPr lang="en-US" sz="3200" dirty="0" err="1">
                <a:solidFill>
                  <a:schemeClr val="tx1"/>
                </a:solidFill>
                <a:latin typeface="Arial" charset="0"/>
              </a:rPr>
              <a:t>nxiety</a:t>
            </a:r>
            <a:r>
              <a:rPr lang="en-US" sz="3200" dirty="0">
                <a:solidFill>
                  <a:schemeClr val="tx1"/>
                </a:solidFill>
                <a:latin typeface="Arial" charset="0"/>
              </a:rPr>
              <a:t> </a:t>
            </a:r>
            <a:r>
              <a:rPr lang="hu-HU" sz="3200" dirty="0" err="1" smtClean="0">
                <a:solidFill>
                  <a:schemeClr val="tx1"/>
                </a:solidFill>
                <a:latin typeface="Arial" charset="0"/>
              </a:rPr>
              <a:t>supposed</a:t>
            </a:r>
            <a:r>
              <a:rPr lang="hu-HU" sz="3200" dirty="0" smtClean="0">
                <a:solidFill>
                  <a:schemeClr val="tx1"/>
                </a:solidFill>
                <a:latin typeface="Arial" charset="0"/>
              </a:rPr>
              <a:t> </a:t>
            </a:r>
            <a:r>
              <a:rPr lang="hu-HU" sz="3200" dirty="0" err="1" smtClean="0">
                <a:solidFill>
                  <a:schemeClr val="tx1"/>
                </a:solidFill>
                <a:latin typeface="Arial" charset="0"/>
              </a:rPr>
              <a:t>to</a:t>
            </a:r>
            <a:r>
              <a:rPr lang="hu-HU" sz="3200" dirty="0" smtClean="0">
                <a:solidFill>
                  <a:schemeClr val="tx1"/>
                </a:solidFill>
                <a:latin typeface="Arial" charset="0"/>
              </a:rPr>
              <a:t> </a:t>
            </a:r>
            <a:r>
              <a:rPr lang="hu-HU" sz="3200" dirty="0" err="1" smtClean="0">
                <a:solidFill>
                  <a:schemeClr val="tx1"/>
                </a:solidFill>
                <a:latin typeface="Arial" charset="0"/>
              </a:rPr>
              <a:t>come</a:t>
            </a:r>
            <a:r>
              <a:rPr lang="en-US" sz="3200" dirty="0" smtClean="0">
                <a:solidFill>
                  <a:schemeClr val="tx1"/>
                </a:solidFill>
                <a:latin typeface="Arial" charset="0"/>
              </a:rPr>
              <a:t> </a:t>
            </a:r>
            <a:r>
              <a:rPr lang="en-US" sz="3200" dirty="0">
                <a:solidFill>
                  <a:schemeClr val="tx1"/>
                </a:solidFill>
                <a:latin typeface="Arial" charset="0"/>
              </a:rPr>
              <a:t>from </a:t>
            </a:r>
            <a:r>
              <a:rPr lang="hu-HU" sz="3200" dirty="0" err="1" smtClean="0">
                <a:solidFill>
                  <a:schemeClr val="tx1"/>
                </a:solidFill>
                <a:latin typeface="Arial" charset="0"/>
              </a:rPr>
              <a:t>problems</a:t>
            </a:r>
            <a:r>
              <a:rPr lang="hu-HU" sz="3200" dirty="0" smtClean="0">
                <a:solidFill>
                  <a:schemeClr val="tx1"/>
                </a:solidFill>
                <a:latin typeface="Arial" charset="0"/>
              </a:rPr>
              <a:t> /</a:t>
            </a:r>
            <a:r>
              <a:rPr lang="en-US" sz="3200" dirty="0" smtClean="0">
                <a:solidFill>
                  <a:schemeClr val="tx1"/>
                </a:solidFill>
                <a:latin typeface="Arial" charset="0"/>
              </a:rPr>
              <a:t>conflict</a:t>
            </a:r>
            <a:r>
              <a:rPr lang="hu-HU" sz="3200" dirty="0" smtClean="0">
                <a:solidFill>
                  <a:schemeClr val="tx1"/>
                </a:solidFill>
                <a:latin typeface="Arial" charset="0"/>
              </a:rPr>
              <a:t>s / </a:t>
            </a:r>
            <a:r>
              <a:rPr lang="hu-HU" sz="3200" dirty="0" err="1" smtClean="0">
                <a:solidFill>
                  <a:schemeClr val="tx1"/>
                </a:solidFill>
                <a:latin typeface="Arial" charset="0"/>
              </a:rPr>
              <a:t>life-stresses</a:t>
            </a:r>
            <a:r>
              <a:rPr lang="hu-HU" sz="3200" dirty="0" smtClean="0">
                <a:solidFill>
                  <a:schemeClr val="tx1"/>
                </a:solidFill>
                <a:latin typeface="Arial" charset="0"/>
              </a:rPr>
              <a:t> </a:t>
            </a:r>
            <a:r>
              <a:rPr lang="hu-HU" sz="3200" dirty="0" err="1">
                <a:solidFill>
                  <a:schemeClr val="tx1"/>
                </a:solidFill>
                <a:latin typeface="Arial" charset="0"/>
              </a:rPr>
              <a:t>which</a:t>
            </a:r>
            <a:r>
              <a:rPr lang="hu-HU" sz="3200" dirty="0">
                <a:solidFill>
                  <a:schemeClr val="tx1"/>
                </a:solidFill>
                <a:latin typeface="Arial" charset="0"/>
              </a:rPr>
              <a:t> </a:t>
            </a:r>
            <a:r>
              <a:rPr lang="hu-HU" sz="3200" dirty="0" err="1" smtClean="0">
                <a:solidFill>
                  <a:schemeClr val="tx1"/>
                </a:solidFill>
                <a:latin typeface="Arial" charset="0"/>
              </a:rPr>
              <a:t>are</a:t>
            </a:r>
            <a:r>
              <a:rPr lang="hu-HU" sz="3200" dirty="0" smtClean="0">
                <a:solidFill>
                  <a:schemeClr val="tx1"/>
                </a:solidFill>
                <a:latin typeface="Arial" charset="0"/>
              </a:rPr>
              <a:t> </a:t>
            </a:r>
            <a:r>
              <a:rPr lang="hu-HU" sz="3200" dirty="0" err="1" smtClean="0">
                <a:solidFill>
                  <a:schemeClr val="tx1"/>
                </a:solidFill>
                <a:latin typeface="Arial" charset="0"/>
              </a:rPr>
              <a:t>not</a:t>
            </a:r>
            <a:r>
              <a:rPr lang="hu-HU" sz="3200" dirty="0" smtClean="0">
                <a:solidFill>
                  <a:schemeClr val="tx1"/>
                </a:solidFill>
                <a:latin typeface="Arial" charset="0"/>
              </a:rPr>
              <a:t> </a:t>
            </a:r>
            <a:r>
              <a:rPr lang="hu-HU" sz="3200" dirty="0" err="1" smtClean="0">
                <a:solidFill>
                  <a:schemeClr val="tx1"/>
                </a:solidFill>
                <a:latin typeface="Arial" charset="0"/>
              </a:rPr>
              <a:t>conscious</a:t>
            </a:r>
            <a:r>
              <a:rPr lang="hu-HU" sz="3200" dirty="0" smtClean="0">
                <a:solidFill>
                  <a:schemeClr val="tx1"/>
                </a:solidFill>
                <a:latin typeface="Arial" charset="0"/>
              </a:rPr>
              <a:t> and </a:t>
            </a:r>
            <a:r>
              <a:rPr lang="en-US" sz="3200" dirty="0" smtClean="0">
                <a:solidFill>
                  <a:schemeClr val="tx1"/>
                </a:solidFill>
                <a:latin typeface="Arial" charset="0"/>
              </a:rPr>
              <a:t>"</a:t>
            </a:r>
            <a:r>
              <a:rPr lang="en-US" sz="3200" dirty="0">
                <a:solidFill>
                  <a:schemeClr val="tx1"/>
                </a:solidFill>
                <a:latin typeface="Arial" charset="0"/>
              </a:rPr>
              <a:t>convert</a:t>
            </a:r>
            <a:r>
              <a:rPr lang="hu-HU" sz="3200" dirty="0" err="1">
                <a:solidFill>
                  <a:schemeClr val="tx1"/>
                </a:solidFill>
                <a:latin typeface="Arial" charset="0"/>
              </a:rPr>
              <a:t>ed</a:t>
            </a:r>
            <a:r>
              <a:rPr lang="en-US" sz="3200" dirty="0">
                <a:solidFill>
                  <a:schemeClr val="tx1"/>
                </a:solidFill>
                <a:latin typeface="Arial" charset="0"/>
              </a:rPr>
              <a:t>" into physical symptoms.</a:t>
            </a:r>
            <a:r>
              <a:rPr lang="hu-HU" dirty="0">
                <a:solidFill>
                  <a:schemeClr val="tx1"/>
                </a:solidFill>
              </a:rPr>
              <a:t> </a:t>
            </a:r>
            <a:endParaRPr lang="en-US" dirty="0">
              <a:solidFill>
                <a:schemeClr val="tx1"/>
              </a:solidFill>
            </a:endParaRPr>
          </a:p>
        </p:txBody>
      </p:sp>
      <p:sp>
        <p:nvSpPr>
          <p:cNvPr id="20485" name="Rectangle 5"/>
          <p:cNvSpPr>
            <a:spLocks noChangeArrowheads="1"/>
          </p:cNvSpPr>
          <p:nvPr/>
        </p:nvSpPr>
        <p:spPr bwMode="auto">
          <a:xfrm>
            <a:off x="0" y="476250"/>
            <a:ext cx="7380288" cy="579438"/>
          </a:xfrm>
          <a:prstGeom prst="rect">
            <a:avLst/>
          </a:prstGeom>
          <a:noFill/>
          <a:ln w="12700" cap="sq">
            <a:noFill/>
            <a:miter lim="800000"/>
            <a:headEnd type="none" w="sm" len="sm"/>
            <a:tailEnd type="none" w="sm" len="sm"/>
          </a:ln>
          <a:effectLst/>
        </p:spPr>
        <p:txBody>
          <a:bodyPr>
            <a:spAutoFit/>
          </a:bodyPr>
          <a:lstStyle/>
          <a:p>
            <a:r>
              <a:rPr kumimoji="1" lang="hu-HU" sz="3200">
                <a:latin typeface="Arial Black" pitchFamily="34" charset="0"/>
              </a:rPr>
              <a:t>2.  CONVERSION  DISORDER</a:t>
            </a:r>
            <a:endParaRPr kumimoji="1" lang="en-US" sz="3200">
              <a:latin typeface="Arial Black"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81000" y="2286000"/>
            <a:ext cx="8305800" cy="4343400"/>
          </a:xfrm>
        </p:spPr>
        <p:txBody>
          <a:bodyPr/>
          <a:lstStyle/>
          <a:p>
            <a:pPr marL="187325" indent="-187325">
              <a:buFontTx/>
              <a:buChar char="-"/>
            </a:pPr>
            <a:r>
              <a:rPr lang="hu-HU">
                <a:solidFill>
                  <a:schemeClr val="tx1"/>
                </a:solidFill>
                <a:latin typeface="Times New Roman" pitchFamily="18" charset="0"/>
              </a:rPr>
              <a:t> </a:t>
            </a:r>
            <a:r>
              <a:rPr lang="hu-HU">
                <a:solidFill>
                  <a:schemeClr val="tx1"/>
                </a:solidFill>
                <a:latin typeface="Arial" charset="0"/>
              </a:rPr>
              <a:t>Symptom often has symbolic meaning</a:t>
            </a:r>
            <a:r>
              <a:rPr lang="hu-HU" sz="3600">
                <a:solidFill>
                  <a:schemeClr val="tx1"/>
                </a:solidFill>
                <a:latin typeface="Arial" charset="0"/>
              </a:rPr>
              <a:t>: vomiting, globus in throat, breathlessness </a:t>
            </a:r>
            <a:r>
              <a:rPr lang="hu-HU">
                <a:solidFill>
                  <a:schemeClr val="tx1"/>
                </a:solidFill>
                <a:latin typeface="Arial" charset="0"/>
              </a:rPr>
              <a:t/>
            </a:r>
            <a:br>
              <a:rPr lang="hu-HU">
                <a:solidFill>
                  <a:schemeClr val="tx1"/>
                </a:solidFill>
                <a:latin typeface="Arial" charset="0"/>
              </a:rPr>
            </a:br>
            <a:r>
              <a:rPr lang="hu-HU">
                <a:solidFill>
                  <a:schemeClr val="tx1"/>
                </a:solidFill>
                <a:latin typeface="Arial" charset="0"/>
              </a:rPr>
              <a:t/>
            </a:r>
            <a:br>
              <a:rPr lang="hu-HU">
                <a:solidFill>
                  <a:schemeClr val="tx1"/>
                </a:solidFill>
                <a:latin typeface="Arial" charset="0"/>
              </a:rPr>
            </a:br>
            <a:r>
              <a:rPr lang="hu-HU">
                <a:solidFill>
                  <a:schemeClr val="tx1"/>
                </a:solidFill>
                <a:latin typeface="Times New Roman" pitchFamily="18" charset="0"/>
              </a:rPr>
              <a:t/>
            </a:r>
            <a:br>
              <a:rPr lang="hu-HU">
                <a:solidFill>
                  <a:schemeClr val="tx1"/>
                </a:solidFill>
                <a:latin typeface="Times New Roman" pitchFamily="18" charset="0"/>
              </a:rPr>
            </a:br>
            <a:endParaRPr lang="en-US">
              <a:solidFill>
                <a:schemeClr val="tx1"/>
              </a:solidFill>
              <a:latin typeface="Times New Roman" pitchFamily="18" charset="0"/>
            </a:endParaRPr>
          </a:p>
        </p:txBody>
      </p:sp>
      <p:sp>
        <p:nvSpPr>
          <p:cNvPr id="21507" name="Rectangle 3"/>
          <p:cNvSpPr>
            <a:spLocks noChangeArrowheads="1"/>
          </p:cNvSpPr>
          <p:nvPr/>
        </p:nvSpPr>
        <p:spPr bwMode="auto">
          <a:xfrm>
            <a:off x="457200" y="228600"/>
            <a:ext cx="5791200" cy="1066800"/>
          </a:xfrm>
          <a:prstGeom prst="rect">
            <a:avLst/>
          </a:prstGeom>
          <a:noFill/>
          <a:ln w="9525">
            <a:noFill/>
            <a:miter lim="800000"/>
            <a:headEnd/>
            <a:tailEnd/>
          </a:ln>
        </p:spPr>
        <p:txBody>
          <a:bodyPr anchor="b"/>
          <a:lstStyle/>
          <a:p>
            <a:pPr marL="187325" indent="-187325"/>
            <a:r>
              <a:rPr kumimoji="1" lang="hu-HU" sz="4400">
                <a:latin typeface="Arial Black" pitchFamily="34" charset="0"/>
              </a:rPr>
              <a:t>KEY FEATURES </a:t>
            </a:r>
            <a:endParaRPr kumimoji="1" lang="en-US" sz="4400" b="1">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250825" y="0"/>
            <a:ext cx="8893175" cy="1447800"/>
          </a:xfrm>
          <a:prstGeom prst="rect">
            <a:avLst/>
          </a:prstGeom>
          <a:noFill/>
          <a:ln w="9525">
            <a:noFill/>
            <a:miter lim="800000"/>
            <a:headEnd/>
            <a:tailEnd/>
          </a:ln>
        </p:spPr>
        <p:txBody>
          <a:bodyPr anchor="b"/>
          <a:lstStyle/>
          <a:p>
            <a:pPr marL="187325" indent="-187325"/>
            <a:r>
              <a:rPr kumimoji="1" lang="hu-HU" sz="4400">
                <a:latin typeface="Arial Black" pitchFamily="34" charset="0"/>
              </a:rPr>
              <a:t>PREVALENCE </a:t>
            </a:r>
            <a:endParaRPr kumimoji="1" lang="en-US" sz="4400" b="1">
              <a:latin typeface="Arial" charset="0"/>
            </a:endParaRPr>
          </a:p>
        </p:txBody>
      </p:sp>
      <p:sp>
        <p:nvSpPr>
          <p:cNvPr id="22533" name="Rectangle 5"/>
          <p:cNvSpPr>
            <a:spLocks noGrp="1" noChangeArrowheads="1"/>
          </p:cNvSpPr>
          <p:nvPr>
            <p:ph type="ctrTitle"/>
          </p:nvPr>
        </p:nvSpPr>
        <p:spPr>
          <a:xfrm>
            <a:off x="0" y="2667000"/>
            <a:ext cx="9144000" cy="4191000"/>
          </a:xfrm>
          <a:noFill/>
          <a:ln/>
        </p:spPr>
        <p:txBody>
          <a:bodyPr/>
          <a:lstStyle/>
          <a:p>
            <a:pPr marL="187325">
              <a:buFontTx/>
              <a:buChar char="-"/>
            </a:pPr>
            <a:r>
              <a:rPr lang="en-US" sz="2800" b="1" dirty="0">
                <a:solidFill>
                  <a:schemeClr val="tx1"/>
                </a:solidFill>
                <a:latin typeface="Arial" charset="0"/>
              </a:rPr>
              <a:t>1% </a:t>
            </a:r>
            <a:r>
              <a:rPr lang="hu-HU" sz="2800" b="1" dirty="0">
                <a:solidFill>
                  <a:schemeClr val="tx1"/>
                </a:solidFill>
                <a:latin typeface="Arial" charset="0"/>
              </a:rPr>
              <a:t>-</a:t>
            </a:r>
            <a:r>
              <a:rPr lang="en-US" sz="2800" b="1" dirty="0">
                <a:solidFill>
                  <a:schemeClr val="tx1"/>
                </a:solidFill>
                <a:latin typeface="Arial" charset="0"/>
              </a:rPr>
              <a:t> 30%; primarily in women, </a:t>
            </a:r>
            <a:r>
              <a:rPr lang="hu-HU" sz="2800" b="1" dirty="0">
                <a:solidFill>
                  <a:schemeClr val="tx1"/>
                </a:solidFill>
                <a:latin typeface="Arial" charset="0"/>
              </a:rPr>
              <a:t/>
            </a:r>
            <a:br>
              <a:rPr lang="hu-HU" sz="2800" b="1" dirty="0">
                <a:solidFill>
                  <a:schemeClr val="tx1"/>
                </a:solidFill>
                <a:latin typeface="Arial" charset="0"/>
              </a:rPr>
            </a:br>
            <a:r>
              <a:rPr lang="en-US" sz="2800" b="1" dirty="0">
                <a:solidFill>
                  <a:schemeClr val="tx1"/>
                </a:solidFill>
                <a:latin typeface="Arial" charset="0"/>
              </a:rPr>
              <a:t>in</a:t>
            </a:r>
            <a:r>
              <a:rPr lang="hu-HU" sz="2800" b="1" dirty="0">
                <a:solidFill>
                  <a:schemeClr val="tx1"/>
                </a:solidFill>
                <a:latin typeface="Arial" charset="0"/>
              </a:rPr>
              <a:t> </a:t>
            </a:r>
            <a:r>
              <a:rPr lang="en-US" sz="2800" b="1" dirty="0">
                <a:solidFill>
                  <a:schemeClr val="tx1"/>
                </a:solidFill>
                <a:latin typeface="Arial" charset="0"/>
              </a:rPr>
              <a:t>adolescence and thereafter,  </a:t>
            </a:r>
            <a:r>
              <a:rPr lang="hu-HU" sz="2800" b="1" dirty="0">
                <a:solidFill>
                  <a:schemeClr val="tx1"/>
                </a:solidFill>
                <a:latin typeface="Arial" charset="0"/>
              </a:rPr>
              <a:t/>
            </a:r>
            <a:br>
              <a:rPr lang="hu-HU" sz="2800" b="1" dirty="0">
                <a:solidFill>
                  <a:schemeClr val="tx1"/>
                </a:solidFill>
                <a:latin typeface="Arial" charset="0"/>
              </a:rPr>
            </a:br>
            <a:r>
              <a:rPr lang="en-US" sz="2800" b="1" dirty="0">
                <a:solidFill>
                  <a:schemeClr val="tx1"/>
                </a:solidFill>
                <a:latin typeface="Arial" charset="0"/>
              </a:rPr>
              <a:t>tough frequently seen in men enduring great</a:t>
            </a:r>
            <a:r>
              <a:rPr lang="hu-HU" sz="2800" b="1" dirty="0">
                <a:solidFill>
                  <a:schemeClr val="tx1"/>
                </a:solidFill>
                <a:latin typeface="Arial" charset="0"/>
              </a:rPr>
              <a:t> </a:t>
            </a:r>
            <a:r>
              <a:rPr lang="en-US" sz="2800" b="1" dirty="0">
                <a:solidFill>
                  <a:schemeClr val="tx1"/>
                </a:solidFill>
                <a:latin typeface="Arial" charset="0"/>
              </a:rPr>
              <a:t>stress and trauma, such as combat soldiers. </a:t>
            </a:r>
            <a:r>
              <a:rPr lang="hu-HU" sz="2800" b="1" dirty="0">
                <a:solidFill>
                  <a:schemeClr val="tx1"/>
                </a:solidFill>
                <a:latin typeface="Arial" charset="0"/>
              </a:rPr>
              <a:t/>
            </a:r>
            <a:br>
              <a:rPr lang="hu-HU" sz="2800" b="1" dirty="0">
                <a:solidFill>
                  <a:schemeClr val="tx1"/>
                </a:solidFill>
                <a:latin typeface="Arial" charset="0"/>
              </a:rPr>
            </a:br>
            <a:r>
              <a:rPr lang="hu-HU" sz="2800" b="1" dirty="0">
                <a:solidFill>
                  <a:schemeClr val="tx1"/>
                </a:solidFill>
                <a:latin typeface="Arial" charset="0"/>
              </a:rPr>
              <a:t>- </a:t>
            </a:r>
            <a:r>
              <a:rPr lang="hu-HU" sz="2800" b="1" dirty="0" err="1">
                <a:solidFill>
                  <a:schemeClr val="tx1"/>
                </a:solidFill>
                <a:latin typeface="Arial" charset="0"/>
              </a:rPr>
              <a:t>higher</a:t>
            </a:r>
            <a:r>
              <a:rPr lang="hu-HU" sz="2800" b="1" dirty="0">
                <a:solidFill>
                  <a:schemeClr val="tx1"/>
                </a:solidFill>
                <a:latin typeface="Arial" charset="0"/>
              </a:rPr>
              <a:t> </a:t>
            </a:r>
            <a:r>
              <a:rPr lang="hu-HU" sz="2800" b="1" dirty="0" err="1">
                <a:solidFill>
                  <a:schemeClr val="tx1"/>
                </a:solidFill>
                <a:latin typeface="Arial" charset="0"/>
              </a:rPr>
              <a:t>incidence</a:t>
            </a:r>
            <a:r>
              <a:rPr lang="hu-HU" sz="2800" b="1" dirty="0">
                <a:solidFill>
                  <a:schemeClr val="tx1"/>
                </a:solidFill>
                <a:latin typeface="Arial" charset="0"/>
              </a:rPr>
              <a:t> </a:t>
            </a:r>
            <a:r>
              <a:rPr lang="en-US" sz="2800" b="1" dirty="0">
                <a:solidFill>
                  <a:schemeClr val="tx1"/>
                </a:solidFill>
                <a:latin typeface="Arial" charset="0"/>
              </a:rPr>
              <a:t>in less educated,</a:t>
            </a:r>
            <a:r>
              <a:rPr lang="hu-HU" sz="2800" b="1" dirty="0">
                <a:solidFill>
                  <a:schemeClr val="tx1"/>
                </a:solidFill>
                <a:latin typeface="Arial" charset="0"/>
              </a:rPr>
              <a:t> </a:t>
            </a:r>
            <a:r>
              <a:rPr lang="en-US" sz="2800" b="1" dirty="0">
                <a:solidFill>
                  <a:schemeClr val="tx1"/>
                </a:solidFill>
                <a:latin typeface="Arial" charset="0"/>
              </a:rPr>
              <a:t>lower socioeconomic groups where knowledge about disease and medical illness</a:t>
            </a:r>
            <a:r>
              <a:rPr lang="hu-HU" sz="2800" b="1" dirty="0">
                <a:solidFill>
                  <a:schemeClr val="tx1"/>
                </a:solidFill>
                <a:latin typeface="Arial" charset="0"/>
              </a:rPr>
              <a:t> </a:t>
            </a:r>
            <a:r>
              <a:rPr lang="en-US" sz="2800" b="1" dirty="0">
                <a:solidFill>
                  <a:schemeClr val="tx1"/>
                </a:solidFill>
                <a:latin typeface="Arial" charset="0"/>
              </a:rPr>
              <a:t>is not as well developed.  </a:t>
            </a:r>
            <a:r>
              <a:rPr lang="hu-HU" sz="2800" b="1" dirty="0">
                <a:solidFill>
                  <a:schemeClr val="tx1"/>
                </a:solidFill>
                <a:latin typeface="Arial" charset="0"/>
              </a:rPr>
              <a:t/>
            </a:r>
            <a:br>
              <a:rPr lang="hu-HU" sz="2800" b="1" dirty="0">
                <a:solidFill>
                  <a:schemeClr val="tx1"/>
                </a:solidFill>
                <a:latin typeface="Arial" charset="0"/>
              </a:rPr>
            </a:br>
            <a:r>
              <a:rPr lang="hu-HU" sz="2800" b="1" dirty="0">
                <a:solidFill>
                  <a:schemeClr val="tx1"/>
                </a:solidFill>
                <a:latin typeface="Arial" charset="0"/>
              </a:rPr>
              <a:t>- </a:t>
            </a:r>
            <a:r>
              <a:rPr lang="en-US" sz="2800" b="1" dirty="0">
                <a:solidFill>
                  <a:schemeClr val="tx1"/>
                </a:solidFill>
                <a:latin typeface="Arial" charset="0"/>
              </a:rPr>
              <a:t>Other </a:t>
            </a:r>
            <a:r>
              <a:rPr lang="hu-HU" sz="2800" b="1" dirty="0" err="1">
                <a:solidFill>
                  <a:schemeClr val="tx1"/>
                </a:solidFill>
                <a:latin typeface="Arial" charset="0"/>
              </a:rPr>
              <a:t>family</a:t>
            </a:r>
            <a:r>
              <a:rPr lang="hu-HU" sz="2800" b="1" dirty="0">
                <a:solidFill>
                  <a:schemeClr val="tx1"/>
                </a:solidFill>
                <a:latin typeface="Arial" charset="0"/>
              </a:rPr>
              <a:t> </a:t>
            </a:r>
            <a:r>
              <a:rPr lang="en-US" sz="2800" b="1" dirty="0">
                <a:solidFill>
                  <a:schemeClr val="tx1"/>
                </a:solidFill>
                <a:latin typeface="Arial" charset="0"/>
              </a:rPr>
              <a:t>member's experience with illness  (patients tend to </a:t>
            </a:r>
            <a:r>
              <a:rPr lang="en-US" sz="2800" b="1" dirty="0" smtClean="0">
                <a:solidFill>
                  <a:schemeClr val="tx1"/>
                </a:solidFill>
                <a:latin typeface="Arial" charset="0"/>
              </a:rPr>
              <a:t>„</a:t>
            </a:r>
            <a:r>
              <a:rPr lang="hu-HU" sz="2800" b="1" dirty="0" err="1" smtClean="0">
                <a:solidFill>
                  <a:schemeClr val="tx1"/>
                </a:solidFill>
                <a:latin typeface="Arial" charset="0"/>
              </a:rPr>
              <a:t>learn</a:t>
            </a:r>
            <a:r>
              <a:rPr lang="en-US" sz="2800" b="1" dirty="0" smtClean="0">
                <a:solidFill>
                  <a:schemeClr val="tx1"/>
                </a:solidFill>
                <a:latin typeface="Arial" charset="0"/>
              </a:rPr>
              <a:t>" </a:t>
            </a:r>
            <a:r>
              <a:rPr lang="en-US" sz="2800" b="1" dirty="0">
                <a:solidFill>
                  <a:schemeClr val="tx1"/>
                </a:solidFill>
                <a:latin typeface="Arial" charset="0"/>
              </a:rPr>
              <a:t>symptoms).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a számának helye 5"/>
          <p:cNvSpPr>
            <a:spLocks noGrp="1"/>
          </p:cNvSpPr>
          <p:nvPr>
            <p:ph type="sldNum" sz="quarter" idx="12"/>
          </p:nvPr>
        </p:nvSpPr>
        <p:spPr/>
        <p:txBody>
          <a:bodyPr/>
          <a:lstStyle/>
          <a:p>
            <a:fld id="{BEF75BEA-4855-4C6D-9846-A8614E0EAEF3}" type="slidenum">
              <a:rPr lang="en-US"/>
              <a:pPr/>
              <a:t>19</a:t>
            </a:fld>
            <a:endParaRPr lang="en-US"/>
          </a:p>
        </p:txBody>
      </p:sp>
      <p:sp>
        <p:nvSpPr>
          <p:cNvPr id="68610" name="Rectangle 2"/>
          <p:cNvSpPr>
            <a:spLocks noGrp="1" noChangeArrowheads="1"/>
          </p:cNvSpPr>
          <p:nvPr>
            <p:ph type="title"/>
          </p:nvPr>
        </p:nvSpPr>
        <p:spPr>
          <a:xfrm>
            <a:off x="395288" y="0"/>
            <a:ext cx="7772400" cy="1143000"/>
          </a:xfrm>
        </p:spPr>
        <p:txBody>
          <a:bodyPr/>
          <a:lstStyle/>
          <a:p>
            <a:r>
              <a:rPr lang="hu-HU"/>
              <a:t>ILLUSTRATIVE CASE 2.</a:t>
            </a:r>
          </a:p>
        </p:txBody>
      </p:sp>
      <p:sp>
        <p:nvSpPr>
          <p:cNvPr id="68611" name="Rectangle 3"/>
          <p:cNvSpPr>
            <a:spLocks noGrp="1" noChangeArrowheads="1"/>
          </p:cNvSpPr>
          <p:nvPr>
            <p:ph type="body" idx="1"/>
          </p:nvPr>
        </p:nvSpPr>
        <p:spPr>
          <a:xfrm>
            <a:off x="179388" y="1700213"/>
            <a:ext cx="8785225" cy="5157787"/>
          </a:xfrm>
        </p:spPr>
        <p:txBody>
          <a:bodyPr/>
          <a:lstStyle/>
          <a:p>
            <a:pPr marL="0" indent="363538">
              <a:buFont typeface="Monotype Sorts" pitchFamily="2" charset="2"/>
              <a:buNone/>
            </a:pPr>
            <a:r>
              <a:rPr lang="hu-HU" sz="2400">
                <a:solidFill>
                  <a:srgbClr val="FFFFFF"/>
                </a:solidFill>
                <a:latin typeface="Arial" charset="0"/>
              </a:rPr>
              <a:t>A 21-year-old college student telephoned her physician and, later the same day, appeared (with her mother) at his office with the complaint that she had awakened from sleep 2 days earlier with total numbness and paralysis in both legs. She had no idea what was the matter but that she was incapable of caring for herself and had summoned her mother from another state to come and take care of her.</a:t>
            </a:r>
          </a:p>
          <a:p>
            <a:pPr marL="0" indent="363538">
              <a:buFont typeface="Monotype Sorts" pitchFamily="2" charset="2"/>
              <a:buNone/>
            </a:pPr>
            <a:r>
              <a:rPr lang="hu-HU" sz="2400">
                <a:solidFill>
                  <a:srgbClr val="FFFFFF"/>
                </a:solidFill>
                <a:latin typeface="Arial" charset="0"/>
              </a:rPr>
              <a:t>The patient had a history of good physical and mental health except for an episode of bilateral hip pain at age 14 that had resolved spontaneously. For the past 2 years she had shared an apartment with her boyfriend, but after a prolonged series of arguments he had moved out on the day preceding the onset of her symptoms.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2205038"/>
            <a:ext cx="8458200" cy="4652962"/>
          </a:xfrm>
        </p:spPr>
        <p:txBody>
          <a:bodyPr/>
          <a:lstStyle/>
          <a:p>
            <a:r>
              <a:rPr lang="en-US" sz="3200">
                <a:solidFill>
                  <a:schemeClr val="tx1"/>
                </a:solidFill>
                <a:latin typeface="Arial" charset="0"/>
              </a:rPr>
              <a:t>1. SOMATIZATION  DISORDER</a:t>
            </a:r>
            <a:br>
              <a:rPr lang="en-US" sz="3200">
                <a:solidFill>
                  <a:schemeClr val="tx1"/>
                </a:solidFill>
                <a:latin typeface="Arial" charset="0"/>
              </a:rPr>
            </a:br>
            <a:r>
              <a:rPr lang="hu-HU" sz="3200">
                <a:solidFill>
                  <a:schemeClr val="tx1"/>
                </a:solidFill>
                <a:latin typeface="Arial" charset="0"/>
              </a:rPr>
              <a:t/>
            </a:r>
            <a:br>
              <a:rPr lang="hu-HU" sz="3200">
                <a:solidFill>
                  <a:schemeClr val="tx1"/>
                </a:solidFill>
                <a:latin typeface="Arial" charset="0"/>
              </a:rPr>
            </a:br>
            <a:r>
              <a:rPr lang="en-US" sz="3200">
                <a:solidFill>
                  <a:schemeClr val="tx1"/>
                </a:solidFill>
                <a:latin typeface="Arial" charset="0"/>
              </a:rPr>
              <a:t>2. CONVERSION DISORDER</a:t>
            </a:r>
            <a:br>
              <a:rPr lang="en-US" sz="3200">
                <a:solidFill>
                  <a:schemeClr val="tx1"/>
                </a:solidFill>
                <a:latin typeface="Arial" charset="0"/>
              </a:rPr>
            </a:br>
            <a:r>
              <a:rPr lang="hu-HU" sz="3200">
                <a:solidFill>
                  <a:schemeClr val="tx1"/>
                </a:solidFill>
                <a:latin typeface="Arial" charset="0"/>
              </a:rPr>
              <a:t/>
            </a:r>
            <a:br>
              <a:rPr lang="hu-HU" sz="3200">
                <a:solidFill>
                  <a:schemeClr val="tx1"/>
                </a:solidFill>
                <a:latin typeface="Arial" charset="0"/>
              </a:rPr>
            </a:br>
            <a:r>
              <a:rPr lang="en-US" sz="3200">
                <a:solidFill>
                  <a:schemeClr val="tx1"/>
                </a:solidFill>
                <a:latin typeface="Arial" charset="0"/>
              </a:rPr>
              <a:t>3. HYPOCHONDRIASIS</a:t>
            </a:r>
            <a:r>
              <a:rPr lang="hu-HU" sz="3200">
                <a:solidFill>
                  <a:schemeClr val="tx1"/>
                </a:solidFill>
                <a:latin typeface="Arial" charset="0"/>
              </a:rPr>
              <a:t/>
            </a:r>
            <a:br>
              <a:rPr lang="hu-HU" sz="3200">
                <a:solidFill>
                  <a:schemeClr val="tx1"/>
                </a:solidFill>
                <a:latin typeface="Arial" charset="0"/>
              </a:rPr>
            </a:br>
            <a:r>
              <a:rPr lang="en-US" sz="3200">
                <a:solidFill>
                  <a:schemeClr val="tx1"/>
                </a:solidFill>
                <a:latin typeface="Arial" charset="0"/>
              </a:rPr>
              <a:t> </a:t>
            </a:r>
            <a:r>
              <a:rPr lang="hu-HU" sz="3200">
                <a:solidFill>
                  <a:schemeClr val="tx1"/>
                </a:solidFill>
                <a:latin typeface="Arial" charset="0"/>
              </a:rPr>
              <a:t/>
            </a:r>
            <a:br>
              <a:rPr lang="hu-HU" sz="3200">
                <a:solidFill>
                  <a:schemeClr val="tx1"/>
                </a:solidFill>
                <a:latin typeface="Arial" charset="0"/>
              </a:rPr>
            </a:br>
            <a:r>
              <a:rPr lang="en-US" sz="3200">
                <a:solidFill>
                  <a:schemeClr val="tx1"/>
                </a:solidFill>
                <a:latin typeface="Arial" charset="0"/>
              </a:rPr>
              <a:t>4.</a:t>
            </a:r>
            <a:r>
              <a:rPr lang="hu-HU" sz="3200">
                <a:solidFill>
                  <a:schemeClr val="tx1"/>
                </a:solidFill>
                <a:latin typeface="Arial" charset="0"/>
              </a:rPr>
              <a:t> </a:t>
            </a:r>
            <a:r>
              <a:rPr lang="en-US" sz="3200">
                <a:solidFill>
                  <a:schemeClr val="tx1"/>
                </a:solidFill>
                <a:latin typeface="Arial" charset="0"/>
              </a:rPr>
              <a:t>PAIN  DISORDER</a:t>
            </a:r>
            <a:br>
              <a:rPr lang="en-US" sz="3200">
                <a:solidFill>
                  <a:schemeClr val="tx1"/>
                </a:solidFill>
                <a:latin typeface="Arial" charset="0"/>
              </a:rPr>
            </a:br>
            <a:r>
              <a:rPr lang="hu-HU" sz="3200">
                <a:solidFill>
                  <a:schemeClr val="tx1"/>
                </a:solidFill>
                <a:latin typeface="Arial" charset="0"/>
              </a:rPr>
              <a:t/>
            </a:r>
            <a:br>
              <a:rPr lang="hu-HU" sz="3200">
                <a:solidFill>
                  <a:schemeClr val="tx1"/>
                </a:solidFill>
                <a:latin typeface="Arial" charset="0"/>
              </a:rPr>
            </a:br>
            <a:r>
              <a:rPr lang="en-US" sz="3200">
                <a:solidFill>
                  <a:schemeClr val="tx1"/>
                </a:solidFill>
                <a:latin typeface="Arial" charset="0"/>
              </a:rPr>
              <a:t>5. BODY  DYSMORPHIC  DISORDER</a:t>
            </a:r>
            <a:r>
              <a:rPr lang="en-US">
                <a:solidFill>
                  <a:schemeClr val="tx1"/>
                </a:solidFill>
              </a:rPr>
              <a:t> </a:t>
            </a:r>
          </a:p>
        </p:txBody>
      </p:sp>
      <p:sp>
        <p:nvSpPr>
          <p:cNvPr id="12292" name="Rectangle 4"/>
          <p:cNvSpPr>
            <a:spLocks noChangeArrowheads="1"/>
          </p:cNvSpPr>
          <p:nvPr/>
        </p:nvSpPr>
        <p:spPr bwMode="auto">
          <a:xfrm>
            <a:off x="0" y="209843"/>
            <a:ext cx="9144000" cy="1600200"/>
          </a:xfrm>
          <a:prstGeom prst="rect">
            <a:avLst/>
          </a:prstGeom>
          <a:noFill/>
          <a:ln w="9525">
            <a:noFill/>
            <a:miter lim="800000"/>
            <a:headEnd/>
            <a:tailEnd/>
          </a:ln>
        </p:spPr>
        <p:txBody>
          <a:bodyPr anchor="b"/>
          <a:lstStyle/>
          <a:p>
            <a:r>
              <a:rPr kumimoji="1" lang="hu-HU" sz="4000" dirty="0">
                <a:latin typeface="Arial Black" pitchFamily="34" charset="0"/>
              </a:rPr>
              <a:t>	</a:t>
            </a:r>
            <a:r>
              <a:rPr kumimoji="1" lang="en-US" sz="4000" dirty="0">
                <a:latin typeface="Arial Black" pitchFamily="34" charset="0"/>
              </a:rPr>
              <a:t>Somatoform Disorders</a:t>
            </a:r>
            <a:r>
              <a:rPr kumimoji="1" lang="hu-HU" sz="3600" b="1" dirty="0">
                <a:latin typeface="Arial" charset="0"/>
              </a:rPr>
              <a:t/>
            </a:r>
            <a:br>
              <a:rPr kumimoji="1" lang="hu-HU" sz="3600" b="1" dirty="0">
                <a:latin typeface="Arial" charset="0"/>
              </a:rPr>
            </a:br>
            <a:endParaRPr kumimoji="1" lang="en-US" sz="3600" b="1" dirty="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5"/>
          <p:cNvSpPr>
            <a:spLocks noGrp="1"/>
          </p:cNvSpPr>
          <p:nvPr>
            <p:ph type="sldNum" sz="quarter" idx="12"/>
          </p:nvPr>
        </p:nvSpPr>
        <p:spPr/>
        <p:txBody>
          <a:bodyPr/>
          <a:lstStyle/>
          <a:p>
            <a:fld id="{292486D0-BE95-411D-BD9F-11670491EBF9}" type="slidenum">
              <a:rPr lang="en-US"/>
              <a:pPr/>
              <a:t>20</a:t>
            </a:fld>
            <a:endParaRPr lang="en-US"/>
          </a:p>
        </p:txBody>
      </p:sp>
      <p:sp>
        <p:nvSpPr>
          <p:cNvPr id="69634" name="Rectangle 2"/>
          <p:cNvSpPr>
            <a:spLocks noGrp="1" noChangeArrowheads="1"/>
          </p:cNvSpPr>
          <p:nvPr>
            <p:ph type="body" idx="1"/>
          </p:nvPr>
        </p:nvSpPr>
        <p:spPr>
          <a:xfrm>
            <a:off x="0" y="1989138"/>
            <a:ext cx="9144000" cy="7029450"/>
          </a:xfrm>
        </p:spPr>
        <p:txBody>
          <a:bodyPr/>
          <a:lstStyle/>
          <a:p>
            <a:pPr marL="0" indent="363538" algn="ctr">
              <a:buFont typeface="Monotype Sorts" pitchFamily="2" charset="2"/>
              <a:buNone/>
            </a:pPr>
            <a:r>
              <a:rPr lang="hu-HU" sz="2400">
                <a:solidFill>
                  <a:srgbClr val="FFFFFF"/>
                </a:solidFill>
                <a:latin typeface="Arial" charset="0"/>
              </a:rPr>
              <a:t>On examination, the patient appeared slightly tense but in no acute distress. She stated that she knew she should seek medical help for the paralysis, but her main worry was how she was going to „support” herself without her boyfriend’s contributions to the household expenses. She was completely unable to move either leg, and there was total anesthesia and lack of response to painful stimuli (pinprick) in both legs up to the inginal ligament bilaterally, where sensation abruptly resumed. All deep tendon reflexes and both plantar reflexes were normal, as was the rest of the physical examination.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0" y="685800"/>
            <a:ext cx="9144000" cy="1066800"/>
          </a:xfrm>
          <a:prstGeom prst="rect">
            <a:avLst/>
          </a:prstGeom>
          <a:noFill/>
          <a:ln w="9525">
            <a:noFill/>
            <a:miter lim="800000"/>
            <a:headEnd/>
            <a:tailEnd/>
          </a:ln>
        </p:spPr>
        <p:txBody>
          <a:bodyPr anchor="b"/>
          <a:lstStyle/>
          <a:p>
            <a:pPr marL="187325" indent="-187325"/>
            <a:r>
              <a:rPr kumimoji="1" lang="hu-HU" sz="4400">
                <a:latin typeface="Arial Black" pitchFamily="34" charset="0"/>
              </a:rPr>
              <a:t>CRITERIA FOR </a:t>
            </a:r>
          </a:p>
          <a:p>
            <a:pPr marL="187325" indent="-187325"/>
            <a:r>
              <a:rPr kumimoji="1" lang="hu-HU" sz="4400">
                <a:latin typeface="Arial Black" pitchFamily="34" charset="0"/>
              </a:rPr>
              <a:t>		CONVERSION DISORDER</a:t>
            </a:r>
            <a:endParaRPr kumimoji="1" lang="en-US" sz="4400" b="1">
              <a:latin typeface="Arial" charset="0"/>
            </a:endParaRPr>
          </a:p>
        </p:txBody>
      </p:sp>
      <p:sp>
        <p:nvSpPr>
          <p:cNvPr id="23557" name="Rectangle 5"/>
          <p:cNvSpPr>
            <a:spLocks noGrp="1" noChangeArrowheads="1"/>
          </p:cNvSpPr>
          <p:nvPr>
            <p:ph type="ctrTitle"/>
          </p:nvPr>
        </p:nvSpPr>
        <p:spPr>
          <a:xfrm>
            <a:off x="0" y="2362200"/>
            <a:ext cx="9144000" cy="4495800"/>
          </a:xfrm>
          <a:noFill/>
          <a:ln/>
        </p:spPr>
        <p:txBody>
          <a:bodyPr/>
          <a:lstStyle/>
          <a:p>
            <a:pPr marL="187325"/>
            <a:r>
              <a:rPr lang="hu-HU" sz="3000" b="1">
                <a:solidFill>
                  <a:schemeClr val="tx1"/>
                </a:solidFill>
                <a:latin typeface="Arial" charset="0"/>
              </a:rPr>
              <a:t>1</a:t>
            </a:r>
            <a:r>
              <a:rPr lang="en-US" sz="3000" b="1">
                <a:solidFill>
                  <a:schemeClr val="tx1"/>
                </a:solidFill>
                <a:latin typeface="Arial" charset="0"/>
              </a:rPr>
              <a:t>.  One or more symptoms or deficits affecting </a:t>
            </a:r>
            <a:r>
              <a:rPr lang="hu-HU" sz="3000" b="1">
                <a:solidFill>
                  <a:schemeClr val="tx1"/>
                </a:solidFill>
                <a:latin typeface="Arial" charset="0"/>
              </a:rPr>
              <a:t>	</a:t>
            </a:r>
            <a:r>
              <a:rPr lang="en-US" sz="3000" b="1">
                <a:solidFill>
                  <a:schemeClr val="tx1"/>
                </a:solidFill>
                <a:latin typeface="Arial" charset="0"/>
              </a:rPr>
              <a:t>voluntary motor or sensory </a:t>
            </a:r>
            <a:br>
              <a:rPr lang="en-US"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function that suggest a neurological or </a:t>
            </a:r>
            <a:r>
              <a:rPr lang="hu-HU" sz="3000" b="1">
                <a:solidFill>
                  <a:schemeClr val="tx1"/>
                </a:solidFill>
                <a:latin typeface="Arial" charset="0"/>
              </a:rPr>
              <a:t>	</a:t>
            </a:r>
            <a:r>
              <a:rPr lang="en-US" sz="3000" b="1">
                <a:solidFill>
                  <a:schemeClr val="tx1"/>
                </a:solidFill>
                <a:latin typeface="Arial" charset="0"/>
              </a:rPr>
              <a:t>general medical condition.</a:t>
            </a:r>
            <a:br>
              <a:rPr lang="en-US" sz="3000" b="1">
                <a:solidFill>
                  <a:schemeClr val="tx1"/>
                </a:solidFill>
                <a:latin typeface="Arial" charset="0"/>
              </a:rPr>
            </a:br>
            <a:r>
              <a:rPr lang="en-US" sz="3000" b="1">
                <a:solidFill>
                  <a:schemeClr val="tx1"/>
                </a:solidFill>
                <a:latin typeface="Arial" charset="0"/>
              </a:rPr>
              <a:t>2.  Psychological factors are judged to be </a:t>
            </a:r>
            <a:r>
              <a:rPr lang="hu-HU" sz="3000" b="1">
                <a:solidFill>
                  <a:schemeClr val="tx1"/>
                </a:solidFill>
                <a:latin typeface="Arial" charset="0"/>
              </a:rPr>
              <a:t>	</a:t>
            </a:r>
            <a:r>
              <a:rPr lang="en-US" sz="3000" b="1">
                <a:solidFill>
                  <a:schemeClr val="tx1"/>
                </a:solidFill>
                <a:latin typeface="Arial" charset="0"/>
              </a:rPr>
              <a:t>associated with the symptom or </a:t>
            </a:r>
            <a:br>
              <a:rPr lang="en-US"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deficit because the initiation or </a:t>
            </a:r>
            <a:r>
              <a:rPr lang="hu-HU" sz="3000" b="1">
                <a:solidFill>
                  <a:schemeClr val="tx1"/>
                </a:solidFill>
                <a:latin typeface="Arial" charset="0"/>
              </a:rPr>
              <a:t>	</a:t>
            </a:r>
            <a:r>
              <a:rPr lang="en-US" sz="3000" b="1">
                <a:solidFill>
                  <a:schemeClr val="tx1"/>
                </a:solidFill>
                <a:latin typeface="Arial" charset="0"/>
              </a:rPr>
              <a:t>exacerbation of the symptom or deficit is </a:t>
            </a:r>
            <a:br>
              <a:rPr lang="en-US"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preceded by conflicts or other stressors.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85800"/>
            <a:ext cx="9144000" cy="1066800"/>
          </a:xfrm>
          <a:prstGeom prst="rect">
            <a:avLst/>
          </a:prstGeom>
          <a:noFill/>
          <a:ln w="9525">
            <a:noFill/>
            <a:miter lim="800000"/>
            <a:headEnd/>
            <a:tailEnd/>
          </a:ln>
        </p:spPr>
        <p:txBody>
          <a:bodyPr anchor="b"/>
          <a:lstStyle/>
          <a:p>
            <a:pPr marL="187325" indent="-187325"/>
            <a:r>
              <a:rPr kumimoji="1" lang="hu-HU" sz="4400">
                <a:latin typeface="Arial Black" pitchFamily="34" charset="0"/>
              </a:rPr>
              <a:t>CRITERIA FOR </a:t>
            </a:r>
          </a:p>
          <a:p>
            <a:pPr marL="187325" indent="-187325"/>
            <a:r>
              <a:rPr kumimoji="1" lang="hu-HU" sz="4400">
                <a:latin typeface="Arial Black" pitchFamily="34" charset="0"/>
              </a:rPr>
              <a:t>		CONVERSION DISORDER</a:t>
            </a:r>
            <a:endParaRPr kumimoji="1" lang="en-US" sz="4400" b="1">
              <a:latin typeface="Arial" charset="0"/>
            </a:endParaRPr>
          </a:p>
        </p:txBody>
      </p:sp>
      <p:sp>
        <p:nvSpPr>
          <p:cNvPr id="24579" name="Rectangle 3"/>
          <p:cNvSpPr>
            <a:spLocks noGrp="1" noChangeArrowheads="1"/>
          </p:cNvSpPr>
          <p:nvPr>
            <p:ph type="ctrTitle"/>
          </p:nvPr>
        </p:nvSpPr>
        <p:spPr>
          <a:xfrm>
            <a:off x="0" y="2438400"/>
            <a:ext cx="9144000" cy="4419600"/>
          </a:xfrm>
          <a:noFill/>
          <a:ln/>
        </p:spPr>
        <p:txBody>
          <a:bodyPr/>
          <a:lstStyle/>
          <a:p>
            <a:pPr marL="187325"/>
            <a:r>
              <a:rPr lang="en-US" sz="3000" b="1">
                <a:solidFill>
                  <a:schemeClr val="tx1"/>
                </a:solidFill>
                <a:latin typeface="Arial" charset="0"/>
              </a:rPr>
              <a:t>3.  The symptom or deficit is not intentionally </a:t>
            </a:r>
            <a:r>
              <a:rPr lang="hu-HU" sz="3000" b="1">
                <a:solidFill>
                  <a:schemeClr val="tx1"/>
                </a:solidFill>
                <a:latin typeface="Arial" charset="0"/>
              </a:rPr>
              <a:t>	</a:t>
            </a:r>
            <a:r>
              <a:rPr lang="en-US" sz="3000" b="1">
                <a:solidFill>
                  <a:schemeClr val="tx1"/>
                </a:solidFill>
                <a:latin typeface="Arial" charset="0"/>
              </a:rPr>
              <a:t>produced (as in</a:t>
            </a:r>
            <a:r>
              <a:rPr lang="hu-HU" sz="3000" b="1">
                <a:solidFill>
                  <a:schemeClr val="tx1"/>
                </a:solidFill>
                <a:latin typeface="Arial" charset="0"/>
              </a:rPr>
              <a:t> </a:t>
            </a:r>
            <a:r>
              <a:rPr lang="en-US" sz="3000" b="1">
                <a:solidFill>
                  <a:schemeClr val="tx1"/>
                </a:solidFill>
                <a:latin typeface="Arial" charset="0"/>
              </a:rPr>
              <a:t>factitious </a:t>
            </a:r>
            <a:r>
              <a:rPr lang="hu-HU" sz="3000" b="1">
                <a:solidFill>
                  <a:schemeClr val="tx1"/>
                </a:solidFill>
                <a:latin typeface="Arial" charset="0"/>
              </a:rPr>
              <a:t>d</a:t>
            </a:r>
            <a:r>
              <a:rPr lang="en-US" sz="3000" b="1">
                <a:solidFill>
                  <a:schemeClr val="tx1"/>
                </a:solidFill>
                <a:latin typeface="Arial" charset="0"/>
              </a:rPr>
              <a:t>isorder or </a:t>
            </a:r>
            <a:r>
              <a:rPr lang="hu-HU" sz="3000" b="1">
                <a:solidFill>
                  <a:schemeClr val="tx1"/>
                </a:solidFill>
                <a:latin typeface="Arial" charset="0"/>
              </a:rPr>
              <a:t/>
            </a:r>
            <a:br>
              <a:rPr lang="hu-HU"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malingering).</a:t>
            </a:r>
            <a:br>
              <a:rPr lang="en-US" sz="3000" b="1">
                <a:solidFill>
                  <a:schemeClr val="tx1"/>
                </a:solidFill>
                <a:latin typeface="Arial" charset="0"/>
              </a:rPr>
            </a:br>
            <a:r>
              <a:rPr lang="en-US" sz="3000" b="1">
                <a:solidFill>
                  <a:schemeClr val="tx1"/>
                </a:solidFill>
                <a:latin typeface="Arial" charset="0"/>
              </a:rPr>
              <a:t>4.  The symptom or deficit cannot, after </a:t>
            </a:r>
            <a:r>
              <a:rPr lang="hu-HU" sz="3000" b="1">
                <a:solidFill>
                  <a:schemeClr val="tx1"/>
                </a:solidFill>
                <a:latin typeface="Arial" charset="0"/>
              </a:rPr>
              <a:t>	</a:t>
            </a:r>
            <a:r>
              <a:rPr lang="en-US" sz="3000" b="1">
                <a:solidFill>
                  <a:schemeClr val="tx1"/>
                </a:solidFill>
                <a:latin typeface="Arial" charset="0"/>
              </a:rPr>
              <a:t>appropriate investigation, be fully </a:t>
            </a:r>
            <a:br>
              <a:rPr lang="en-US"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explained by a general medical condition, </a:t>
            </a:r>
            <a:r>
              <a:rPr lang="hu-HU" sz="3000" b="1">
                <a:solidFill>
                  <a:schemeClr val="tx1"/>
                </a:solidFill>
                <a:latin typeface="Arial" charset="0"/>
              </a:rPr>
              <a:t/>
            </a:r>
            <a:br>
              <a:rPr lang="hu-HU" sz="3000" b="1">
                <a:solidFill>
                  <a:schemeClr val="tx1"/>
                </a:solidFill>
                <a:latin typeface="Arial" charset="0"/>
              </a:rPr>
            </a:br>
            <a:r>
              <a:rPr lang="hu-HU" sz="3000" b="1">
                <a:solidFill>
                  <a:schemeClr val="tx1"/>
                </a:solidFill>
                <a:latin typeface="Arial" charset="0"/>
              </a:rPr>
              <a:t>	</a:t>
            </a:r>
            <a:r>
              <a:rPr lang="en-US" sz="3000" b="1">
                <a:solidFill>
                  <a:schemeClr val="tx1"/>
                </a:solidFill>
                <a:latin typeface="Arial" charset="0"/>
              </a:rPr>
              <a:t>or by the direct effects of a</a:t>
            </a:r>
            <a:r>
              <a:rPr lang="hu-HU" sz="3000" b="1">
                <a:solidFill>
                  <a:schemeClr val="tx1"/>
                </a:solidFill>
                <a:latin typeface="Arial" charset="0"/>
              </a:rPr>
              <a:t> </a:t>
            </a:r>
            <a:r>
              <a:rPr lang="en-US" sz="3000" b="1">
                <a:solidFill>
                  <a:schemeClr val="tx1"/>
                </a:solidFill>
                <a:latin typeface="Arial" charset="0"/>
              </a:rPr>
              <a:t>substance, or as </a:t>
            </a:r>
            <a:r>
              <a:rPr lang="hu-HU" sz="3000" b="1">
                <a:solidFill>
                  <a:schemeClr val="tx1"/>
                </a:solidFill>
                <a:latin typeface="Arial" charset="0"/>
              </a:rPr>
              <a:t>	</a:t>
            </a:r>
            <a:r>
              <a:rPr lang="en-US" sz="3000" b="1">
                <a:solidFill>
                  <a:schemeClr val="tx1"/>
                </a:solidFill>
                <a:latin typeface="Arial" charset="0"/>
              </a:rPr>
              <a:t>a culturally sanctioned behaviour or </a:t>
            </a:r>
            <a:r>
              <a:rPr lang="hu-HU" sz="3000" b="1">
                <a:solidFill>
                  <a:schemeClr val="tx1"/>
                </a:solidFill>
                <a:latin typeface="Arial" charset="0"/>
              </a:rPr>
              <a:t>	</a:t>
            </a:r>
            <a:r>
              <a:rPr lang="en-US" sz="3000" b="1">
                <a:solidFill>
                  <a:schemeClr val="tx1"/>
                </a:solidFill>
                <a:latin typeface="Arial" charset="0"/>
              </a:rPr>
              <a:t>experience.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685800"/>
            <a:ext cx="9144000" cy="1066800"/>
          </a:xfrm>
          <a:prstGeom prst="rect">
            <a:avLst/>
          </a:prstGeom>
          <a:noFill/>
          <a:ln w="9525">
            <a:noFill/>
            <a:miter lim="800000"/>
            <a:headEnd/>
            <a:tailEnd/>
          </a:ln>
        </p:spPr>
        <p:txBody>
          <a:bodyPr anchor="b"/>
          <a:lstStyle/>
          <a:p>
            <a:pPr marL="187325" indent="-187325"/>
            <a:r>
              <a:rPr kumimoji="1" lang="hu-HU" sz="4400">
                <a:latin typeface="Arial Black" pitchFamily="34" charset="0"/>
              </a:rPr>
              <a:t>CRITERIA FOR </a:t>
            </a:r>
          </a:p>
          <a:p>
            <a:pPr marL="187325" indent="-187325"/>
            <a:r>
              <a:rPr kumimoji="1" lang="hu-HU" sz="4400">
                <a:latin typeface="Arial Black" pitchFamily="34" charset="0"/>
              </a:rPr>
              <a:t>		CONVERSION DISORDER</a:t>
            </a:r>
            <a:endParaRPr kumimoji="1" lang="en-US" sz="4400" b="1">
              <a:latin typeface="Arial" charset="0"/>
            </a:endParaRPr>
          </a:p>
        </p:txBody>
      </p:sp>
      <p:sp>
        <p:nvSpPr>
          <p:cNvPr id="25603" name="Rectangle 3"/>
          <p:cNvSpPr>
            <a:spLocks noGrp="1" noChangeArrowheads="1"/>
          </p:cNvSpPr>
          <p:nvPr>
            <p:ph type="ctrTitle"/>
          </p:nvPr>
        </p:nvSpPr>
        <p:spPr>
          <a:xfrm>
            <a:off x="0" y="2438400"/>
            <a:ext cx="9144000" cy="4419600"/>
          </a:xfrm>
          <a:noFill/>
          <a:ln/>
        </p:spPr>
        <p:txBody>
          <a:bodyPr/>
          <a:lstStyle/>
          <a:p>
            <a:pPr marL="187325"/>
            <a:r>
              <a:rPr lang="en-US" sz="3000" b="1">
                <a:solidFill>
                  <a:schemeClr val="tx1"/>
                </a:solidFill>
                <a:latin typeface="Arial" charset="0"/>
              </a:rPr>
              <a:t>5.  The symptom or deficit causes clinically </a:t>
            </a:r>
            <a:r>
              <a:rPr lang="hu-HU" sz="3000" b="1">
                <a:solidFill>
                  <a:schemeClr val="tx1"/>
                </a:solidFill>
                <a:latin typeface="Arial" charset="0"/>
              </a:rPr>
              <a:t>	</a:t>
            </a:r>
            <a:r>
              <a:rPr lang="en-US" sz="3000" b="1">
                <a:solidFill>
                  <a:schemeClr val="tx1"/>
                </a:solidFill>
                <a:latin typeface="Arial" charset="0"/>
              </a:rPr>
              <a:t>significant distress or</a:t>
            </a:r>
            <a:r>
              <a:rPr lang="hu-HU" sz="3000" b="1">
                <a:solidFill>
                  <a:schemeClr val="tx1"/>
                </a:solidFill>
                <a:latin typeface="Arial" charset="0"/>
              </a:rPr>
              <a:t> </a:t>
            </a:r>
            <a:r>
              <a:rPr lang="en-US" sz="3000" b="1">
                <a:solidFill>
                  <a:schemeClr val="tx1"/>
                </a:solidFill>
                <a:latin typeface="Arial" charset="0"/>
              </a:rPr>
              <a:t>impairment in social, </a:t>
            </a:r>
            <a:r>
              <a:rPr lang="hu-HU" sz="3000" b="1">
                <a:solidFill>
                  <a:schemeClr val="tx1"/>
                </a:solidFill>
                <a:latin typeface="Arial" charset="0"/>
              </a:rPr>
              <a:t>	</a:t>
            </a:r>
            <a:r>
              <a:rPr lang="en-US" sz="3000" b="1">
                <a:solidFill>
                  <a:schemeClr val="tx1"/>
                </a:solidFill>
                <a:latin typeface="Arial" charset="0"/>
              </a:rPr>
              <a:t>occupational, or other important areas of </a:t>
            </a:r>
            <a:r>
              <a:rPr lang="hu-HU" sz="3000" b="1">
                <a:solidFill>
                  <a:schemeClr val="tx1"/>
                </a:solidFill>
                <a:latin typeface="Arial" charset="0"/>
              </a:rPr>
              <a:t>	</a:t>
            </a:r>
            <a:r>
              <a:rPr lang="en-US" sz="3000" b="1">
                <a:solidFill>
                  <a:schemeClr val="tx1"/>
                </a:solidFill>
                <a:latin typeface="Arial" charset="0"/>
              </a:rPr>
              <a:t>functioning</a:t>
            </a:r>
            <a:r>
              <a:rPr lang="hu-HU" sz="3000" b="1">
                <a:solidFill>
                  <a:schemeClr val="tx1"/>
                </a:solidFill>
                <a:latin typeface="Arial" charset="0"/>
              </a:rPr>
              <a:t> </a:t>
            </a:r>
            <a:r>
              <a:rPr lang="en-US" sz="3000" b="1">
                <a:solidFill>
                  <a:schemeClr val="tx1"/>
                </a:solidFill>
                <a:latin typeface="Arial" charset="0"/>
              </a:rPr>
              <a:t>or warrants medical evaluation.</a:t>
            </a:r>
            <a:br>
              <a:rPr lang="en-US" sz="3000" b="1">
                <a:solidFill>
                  <a:schemeClr val="tx1"/>
                </a:solidFill>
                <a:latin typeface="Arial" charset="0"/>
              </a:rPr>
            </a:br>
            <a:r>
              <a:rPr lang="en-US" sz="3000" b="1">
                <a:solidFill>
                  <a:schemeClr val="tx1"/>
                </a:solidFill>
                <a:latin typeface="Arial" charset="0"/>
              </a:rPr>
              <a:t>6.  The symptom or deficit is not limited to pain </a:t>
            </a:r>
            <a:r>
              <a:rPr lang="hu-HU" sz="3000" b="1">
                <a:solidFill>
                  <a:schemeClr val="tx1"/>
                </a:solidFill>
                <a:latin typeface="Arial" charset="0"/>
              </a:rPr>
              <a:t>	</a:t>
            </a:r>
            <a:r>
              <a:rPr lang="en-US" sz="3000" b="1">
                <a:solidFill>
                  <a:schemeClr val="tx1"/>
                </a:solidFill>
                <a:latin typeface="Arial" charset="0"/>
              </a:rPr>
              <a:t>or sexual dysfunction, does</a:t>
            </a:r>
            <a:r>
              <a:rPr lang="hu-HU" sz="3000" b="1">
                <a:solidFill>
                  <a:schemeClr val="tx1"/>
                </a:solidFill>
                <a:latin typeface="Arial" charset="0"/>
              </a:rPr>
              <a:t> </a:t>
            </a:r>
            <a:r>
              <a:rPr lang="en-US" sz="3000" b="1">
                <a:solidFill>
                  <a:schemeClr val="tx1"/>
                </a:solidFill>
                <a:latin typeface="Arial" charset="0"/>
              </a:rPr>
              <a:t>not occur </a:t>
            </a:r>
            <a:r>
              <a:rPr lang="hu-HU" sz="3000" b="1">
                <a:solidFill>
                  <a:schemeClr val="tx1"/>
                </a:solidFill>
                <a:latin typeface="Arial" charset="0"/>
              </a:rPr>
              <a:t>	</a:t>
            </a:r>
            <a:r>
              <a:rPr lang="en-US" sz="3000" b="1">
                <a:solidFill>
                  <a:schemeClr val="tx1"/>
                </a:solidFill>
                <a:latin typeface="Arial" charset="0"/>
              </a:rPr>
              <a:t>exclusively during the course of</a:t>
            </a:r>
            <a:r>
              <a:rPr lang="hu-HU" sz="3000" b="1">
                <a:solidFill>
                  <a:schemeClr val="tx1"/>
                </a:solidFill>
                <a:latin typeface="Arial" charset="0"/>
              </a:rPr>
              <a:t> 	</a:t>
            </a:r>
            <a:r>
              <a:rPr lang="en-US" sz="3000" b="1">
                <a:solidFill>
                  <a:schemeClr val="tx1"/>
                </a:solidFill>
                <a:latin typeface="Arial" charset="0"/>
              </a:rPr>
              <a:t>somatization disorder, and is not</a:t>
            </a:r>
            <a:r>
              <a:rPr lang="hu-HU" sz="3000" b="1">
                <a:solidFill>
                  <a:schemeClr val="tx1"/>
                </a:solidFill>
                <a:latin typeface="Arial" charset="0"/>
              </a:rPr>
              <a:t> </a:t>
            </a:r>
            <a:r>
              <a:rPr lang="en-US" sz="3000" b="1">
                <a:solidFill>
                  <a:schemeClr val="tx1"/>
                </a:solidFill>
                <a:latin typeface="Arial" charset="0"/>
              </a:rPr>
              <a:t>better </a:t>
            </a:r>
            <a:r>
              <a:rPr lang="hu-HU" sz="3000" b="1">
                <a:solidFill>
                  <a:schemeClr val="tx1"/>
                </a:solidFill>
                <a:latin typeface="Arial" charset="0"/>
              </a:rPr>
              <a:t>	</a:t>
            </a:r>
            <a:r>
              <a:rPr lang="en-US" sz="3000" b="1">
                <a:solidFill>
                  <a:schemeClr val="tx1"/>
                </a:solidFill>
                <a:latin typeface="Arial" charset="0"/>
              </a:rPr>
              <a:t>accounted for by another mental disorder.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ia számának helye 5"/>
          <p:cNvSpPr>
            <a:spLocks noGrp="1"/>
          </p:cNvSpPr>
          <p:nvPr>
            <p:ph type="sldNum" sz="quarter" idx="12"/>
          </p:nvPr>
        </p:nvSpPr>
        <p:spPr/>
        <p:txBody>
          <a:bodyPr/>
          <a:lstStyle/>
          <a:p>
            <a:fld id="{8BD856E5-065D-4D92-9F27-A23002C66909}" type="slidenum">
              <a:rPr lang="hu-HU"/>
              <a:pPr/>
              <a:t>24</a:t>
            </a:fld>
            <a:endParaRPr lang="hu-HU"/>
          </a:p>
        </p:txBody>
      </p:sp>
      <p:sp>
        <p:nvSpPr>
          <p:cNvPr id="44034" name="Rectangle 2"/>
          <p:cNvSpPr>
            <a:spLocks noGrp="1" noChangeArrowheads="1"/>
          </p:cNvSpPr>
          <p:nvPr>
            <p:ph type="title"/>
          </p:nvPr>
        </p:nvSpPr>
        <p:spPr>
          <a:xfrm>
            <a:off x="365759" y="188913"/>
            <a:ext cx="8382953" cy="669216"/>
          </a:xfrm>
        </p:spPr>
        <p:txBody>
          <a:bodyPr/>
          <a:lstStyle/>
          <a:p>
            <a:pPr>
              <a:lnSpc>
                <a:spcPts val="4000"/>
              </a:lnSpc>
            </a:pPr>
            <a:r>
              <a:rPr lang="hu-HU" sz="3600" b="1" dirty="0" smtClean="0">
                <a:latin typeface="Arial" pitchFamily="34" charset="0"/>
                <a:cs typeface="Arial" pitchFamily="34" charset="0"/>
              </a:rPr>
              <a:t>	</a:t>
            </a:r>
            <a:r>
              <a:rPr lang="hu-HU" sz="3600" b="1" dirty="0" err="1" smtClean="0">
                <a:solidFill>
                  <a:srgbClr val="FFFFFF"/>
                </a:solidFill>
                <a:latin typeface="Arial" pitchFamily="34" charset="0"/>
                <a:cs typeface="Arial" pitchFamily="34" charset="0"/>
              </a:rPr>
              <a:t>Irritable</a:t>
            </a:r>
            <a:r>
              <a:rPr lang="hu-HU" sz="3600" b="1" dirty="0" smtClean="0">
                <a:solidFill>
                  <a:srgbClr val="FFFFFF"/>
                </a:solidFill>
                <a:latin typeface="Arial" pitchFamily="34" charset="0"/>
                <a:cs typeface="Arial" pitchFamily="34" charset="0"/>
              </a:rPr>
              <a:t> </a:t>
            </a:r>
            <a:r>
              <a:rPr lang="hu-HU" sz="3600" b="1" dirty="0" err="1" smtClean="0">
                <a:solidFill>
                  <a:srgbClr val="FFFFFF"/>
                </a:solidFill>
                <a:latin typeface="Arial" pitchFamily="34" charset="0"/>
                <a:cs typeface="Arial" pitchFamily="34" charset="0"/>
              </a:rPr>
              <a:t>bowel</a:t>
            </a:r>
            <a:r>
              <a:rPr lang="hu-HU" sz="3600" b="1" dirty="0" smtClean="0">
                <a:solidFill>
                  <a:srgbClr val="FFFFFF"/>
                </a:solidFill>
                <a:latin typeface="Arial" pitchFamily="34" charset="0"/>
                <a:cs typeface="Arial" pitchFamily="34" charset="0"/>
              </a:rPr>
              <a:t> </a:t>
            </a:r>
            <a:r>
              <a:rPr lang="hu-HU" sz="3600" b="1" dirty="0" err="1" smtClean="0">
                <a:solidFill>
                  <a:srgbClr val="FFFFFF"/>
                </a:solidFill>
                <a:latin typeface="Arial" pitchFamily="34" charset="0"/>
                <a:cs typeface="Arial" pitchFamily="34" charset="0"/>
              </a:rPr>
              <a:t>syndrome</a:t>
            </a:r>
            <a:r>
              <a:rPr lang="hu-HU" sz="3600" b="1" dirty="0" smtClean="0">
                <a:solidFill>
                  <a:srgbClr val="FFFFFF"/>
                </a:solidFill>
                <a:latin typeface="Arial" pitchFamily="34" charset="0"/>
                <a:cs typeface="Arial" pitchFamily="34" charset="0"/>
              </a:rPr>
              <a:t> (IBS)</a:t>
            </a:r>
            <a:endParaRPr lang="hu-HU" sz="3600" b="1" dirty="0">
              <a:solidFill>
                <a:srgbClr val="FFFFFF"/>
              </a:solidFill>
              <a:latin typeface="Arial" pitchFamily="34" charset="0"/>
              <a:cs typeface="Arial" pitchFamily="34" charset="0"/>
            </a:endParaRPr>
          </a:p>
        </p:txBody>
      </p:sp>
      <p:sp>
        <p:nvSpPr>
          <p:cNvPr id="44035" name="Text Box 3"/>
          <p:cNvSpPr txBox="1">
            <a:spLocks noChangeArrowheads="1"/>
          </p:cNvSpPr>
          <p:nvPr/>
        </p:nvSpPr>
        <p:spPr bwMode="auto">
          <a:xfrm>
            <a:off x="179388" y="1052513"/>
            <a:ext cx="8964612" cy="5864682"/>
          </a:xfrm>
          <a:prstGeom prst="rect">
            <a:avLst/>
          </a:prstGeom>
          <a:noFill/>
          <a:ln w="9525">
            <a:noFill/>
            <a:miter lim="800000"/>
            <a:headEnd/>
            <a:tailEnd/>
          </a:ln>
          <a:effectLst/>
        </p:spPr>
        <p:txBody>
          <a:bodyPr>
            <a:spAutoFit/>
          </a:bodyPr>
          <a:lstStyle/>
          <a:p>
            <a:pPr>
              <a:lnSpc>
                <a:spcPct val="80000"/>
              </a:lnSpc>
              <a:spcBef>
                <a:spcPct val="50000"/>
              </a:spcBef>
            </a:pPr>
            <a:r>
              <a:rPr lang="hu-HU" sz="2000" b="1" u="sng" dirty="0" smtClean="0">
                <a:latin typeface="Times New Roman" pitchFamily="18" charset="0"/>
              </a:rPr>
              <a:t>TRIGGER SITUATION</a:t>
            </a:r>
            <a:r>
              <a:rPr lang="hu-HU" sz="2000" u="sng" dirty="0" smtClean="0">
                <a:latin typeface="Times New Roman" pitchFamily="18" charset="0"/>
              </a:rPr>
              <a:t>:</a:t>
            </a:r>
            <a:r>
              <a:rPr lang="hu-HU" sz="2000" dirty="0" smtClean="0">
                <a:latin typeface="Times New Roman" pitchFamily="18" charset="0"/>
              </a:rPr>
              <a:t> WHENEVER HE HAS TO LEAVE THE HOUSE</a:t>
            </a:r>
            <a:endParaRPr lang="hu-HU" sz="2000" dirty="0">
              <a:latin typeface="Times New Roman" pitchFamily="18" charset="0"/>
            </a:endParaRPr>
          </a:p>
          <a:p>
            <a:pPr>
              <a:lnSpc>
                <a:spcPct val="80000"/>
              </a:lnSpc>
              <a:spcBef>
                <a:spcPct val="50000"/>
              </a:spcBef>
            </a:pPr>
            <a:endParaRPr lang="hu-HU" sz="2000" dirty="0">
              <a:latin typeface="Times New Roman" pitchFamily="18" charset="0"/>
            </a:endParaRPr>
          </a:p>
          <a:p>
            <a:pPr>
              <a:lnSpc>
                <a:spcPts val="1500"/>
              </a:lnSpc>
              <a:spcBef>
                <a:spcPct val="50000"/>
              </a:spcBef>
            </a:pPr>
            <a:r>
              <a:rPr lang="hu-HU" sz="2000" b="1" u="sng" dirty="0" smtClean="0">
                <a:latin typeface="Times New Roman" pitchFamily="18" charset="0"/>
              </a:rPr>
              <a:t>AUTOMATIC THOUGHTS</a:t>
            </a:r>
            <a:r>
              <a:rPr lang="hu-HU" sz="2000" u="sng" dirty="0" smtClean="0">
                <a:latin typeface="Times New Roman" pitchFamily="18" charset="0"/>
              </a:rPr>
              <a:t>:</a:t>
            </a:r>
            <a:r>
              <a:rPr lang="hu-HU" sz="2000" dirty="0" smtClean="0">
                <a:latin typeface="Times New Roman" pitchFamily="18" charset="0"/>
              </a:rPr>
              <a:t> </a:t>
            </a:r>
            <a:r>
              <a:rPr lang="hu-HU" sz="2000" dirty="0">
                <a:latin typeface="Times New Roman" pitchFamily="18" charset="0"/>
              </a:rPr>
              <a:t>	</a:t>
            </a:r>
            <a:r>
              <a:rPr lang="hu-HU" sz="2000" dirty="0" smtClean="0">
                <a:latin typeface="Times New Roman" pitchFamily="18" charset="0"/>
              </a:rPr>
              <a:t>„I </a:t>
            </a:r>
            <a:r>
              <a:rPr lang="hu-HU" sz="2000" dirty="0" err="1" smtClean="0">
                <a:latin typeface="Times New Roman" pitchFamily="18" charset="0"/>
              </a:rPr>
              <a:t>will</a:t>
            </a:r>
            <a:r>
              <a:rPr lang="hu-HU" sz="2000" dirty="0" smtClean="0">
                <a:latin typeface="Times New Roman" pitchFamily="18" charset="0"/>
              </a:rPr>
              <a:t> </a:t>
            </a:r>
            <a:r>
              <a:rPr lang="hu-HU" sz="2000" dirty="0" err="1" smtClean="0">
                <a:latin typeface="Times New Roman" pitchFamily="18" charset="0"/>
              </a:rPr>
              <a:t>not</a:t>
            </a:r>
            <a:r>
              <a:rPr lang="hu-HU" sz="2000" dirty="0" smtClean="0">
                <a:latin typeface="Times New Roman" pitchFamily="18" charset="0"/>
              </a:rPr>
              <a:t> </a:t>
            </a:r>
            <a:r>
              <a:rPr lang="hu-HU" sz="2000" dirty="0" err="1" smtClean="0">
                <a:latin typeface="Times New Roman" pitchFamily="18" charset="0"/>
              </a:rPr>
              <a:t>survive</a:t>
            </a:r>
            <a:r>
              <a:rPr lang="hu-HU" sz="2000" dirty="0" smtClean="0">
                <a:latin typeface="Times New Roman" pitchFamily="18" charset="0"/>
              </a:rPr>
              <a:t>.”</a:t>
            </a:r>
          </a:p>
          <a:p>
            <a:pPr>
              <a:lnSpc>
                <a:spcPts val="1500"/>
              </a:lnSpc>
              <a:spcBef>
                <a:spcPct val="50000"/>
              </a:spcBef>
            </a:pPr>
            <a:r>
              <a:rPr lang="hu-HU" sz="2000" dirty="0" smtClean="0"/>
              <a:t>(</a:t>
            </a:r>
            <a:r>
              <a:rPr lang="hu-HU" sz="2000" dirty="0" err="1" smtClean="0">
                <a:latin typeface="Times New Roman" pitchFamily="18" charset="0"/>
              </a:rPr>
              <a:t>perceived</a:t>
            </a:r>
            <a:r>
              <a:rPr lang="hu-HU" sz="2000" dirty="0" smtClean="0">
                <a:latin typeface="Times New Roman" pitchFamily="18" charset="0"/>
              </a:rPr>
              <a:t> </a:t>
            </a:r>
            <a:r>
              <a:rPr lang="hu-HU" sz="2000" dirty="0" err="1" smtClean="0">
                <a:latin typeface="Times New Roman" pitchFamily="18" charset="0"/>
              </a:rPr>
              <a:t>danger</a:t>
            </a:r>
            <a:r>
              <a:rPr lang="hu-HU" sz="2000" dirty="0" smtClean="0">
                <a:latin typeface="Times New Roman" pitchFamily="18" charset="0"/>
              </a:rPr>
              <a:t>)</a:t>
            </a:r>
            <a:r>
              <a:rPr lang="hu-HU" sz="2000" dirty="0">
                <a:latin typeface="Times New Roman" pitchFamily="18" charset="0"/>
              </a:rPr>
              <a:t>		</a:t>
            </a:r>
            <a:r>
              <a:rPr lang="hu-HU" sz="2000" dirty="0" smtClean="0">
                <a:latin typeface="Times New Roman" pitchFamily="18" charset="0"/>
              </a:rPr>
              <a:t>„I </a:t>
            </a:r>
            <a:r>
              <a:rPr lang="hu-HU" sz="2000" dirty="0" err="1" smtClean="0">
                <a:latin typeface="Times New Roman" pitchFamily="18" charset="0"/>
              </a:rPr>
              <a:t>will</a:t>
            </a:r>
            <a:r>
              <a:rPr lang="hu-HU" sz="2000" dirty="0" smtClean="0">
                <a:latin typeface="Times New Roman" pitchFamily="18" charset="0"/>
              </a:rPr>
              <a:t> be </a:t>
            </a:r>
            <a:r>
              <a:rPr lang="hu-HU" sz="2000" dirty="0" err="1" smtClean="0">
                <a:latin typeface="Times New Roman" pitchFamily="18" charset="0"/>
              </a:rPr>
              <a:t>ashamed</a:t>
            </a:r>
            <a:r>
              <a:rPr lang="hu-HU" sz="2000" dirty="0" smtClean="0">
                <a:latin typeface="Times New Roman" pitchFamily="18" charset="0"/>
              </a:rPr>
              <a:t>.”</a:t>
            </a:r>
            <a:r>
              <a:rPr lang="hu-HU" sz="2000" dirty="0">
                <a:latin typeface="Times New Roman" pitchFamily="18" charset="0"/>
              </a:rPr>
              <a:t>	</a:t>
            </a:r>
          </a:p>
          <a:p>
            <a:pPr>
              <a:lnSpc>
                <a:spcPts val="1500"/>
              </a:lnSpc>
              <a:spcBef>
                <a:spcPct val="50000"/>
              </a:spcBef>
            </a:pPr>
            <a:r>
              <a:rPr lang="hu-HU" sz="2000" dirty="0">
                <a:latin typeface="Times New Roman" pitchFamily="18" charset="0"/>
              </a:rPr>
              <a:t>		</a:t>
            </a:r>
            <a:r>
              <a:rPr lang="hu-HU" sz="2000" dirty="0" smtClean="0">
                <a:latin typeface="Times New Roman" pitchFamily="18" charset="0"/>
              </a:rPr>
              <a:t>  	</a:t>
            </a:r>
            <a:r>
              <a:rPr lang="hu-HU" sz="2000" dirty="0">
                <a:latin typeface="Times New Roman" pitchFamily="18" charset="0"/>
              </a:rPr>
              <a:t>	</a:t>
            </a:r>
            <a:r>
              <a:rPr lang="hu-HU" sz="2000" dirty="0" smtClean="0">
                <a:latin typeface="Times New Roman" pitchFamily="18" charset="0"/>
              </a:rPr>
              <a:t>„</a:t>
            </a:r>
            <a:r>
              <a:rPr lang="hu-HU" sz="2000" dirty="0" err="1" smtClean="0">
                <a:latin typeface="Times New Roman" pitchFamily="18" charset="0"/>
              </a:rPr>
              <a:t>People</a:t>
            </a:r>
            <a:r>
              <a:rPr lang="hu-HU" sz="2000" dirty="0" smtClean="0">
                <a:latin typeface="Times New Roman" pitchFamily="18" charset="0"/>
              </a:rPr>
              <a:t> </a:t>
            </a:r>
            <a:r>
              <a:rPr lang="hu-HU" sz="2000" dirty="0" err="1" smtClean="0">
                <a:latin typeface="Times New Roman" pitchFamily="18" charset="0"/>
              </a:rPr>
              <a:t>will</a:t>
            </a:r>
            <a:r>
              <a:rPr lang="hu-HU" sz="2000" dirty="0" smtClean="0">
                <a:latin typeface="Times New Roman" pitchFamily="18" charset="0"/>
              </a:rPr>
              <a:t> </a:t>
            </a:r>
            <a:r>
              <a:rPr lang="hu-HU" sz="2000" dirty="0" err="1" smtClean="0">
                <a:latin typeface="Times New Roman" pitchFamily="18" charset="0"/>
              </a:rPr>
              <a:t>laugh</a:t>
            </a:r>
            <a:r>
              <a:rPr lang="hu-HU" sz="2000" dirty="0" smtClean="0">
                <a:latin typeface="Times New Roman" pitchFamily="18" charset="0"/>
              </a:rPr>
              <a:t> </a:t>
            </a:r>
            <a:r>
              <a:rPr lang="hu-HU" sz="2000" dirty="0" err="1" smtClean="0">
                <a:latin typeface="Times New Roman" pitchFamily="18" charset="0"/>
              </a:rPr>
              <a:t>at</a:t>
            </a:r>
            <a:r>
              <a:rPr lang="hu-HU" sz="2000" dirty="0" smtClean="0">
                <a:latin typeface="Times New Roman" pitchFamily="18" charset="0"/>
              </a:rPr>
              <a:t> </a:t>
            </a:r>
            <a:r>
              <a:rPr lang="hu-HU" sz="2000" dirty="0" err="1" smtClean="0">
                <a:latin typeface="Times New Roman" pitchFamily="18" charset="0"/>
              </a:rPr>
              <a:t>me</a:t>
            </a:r>
            <a:r>
              <a:rPr lang="hu-HU" sz="2000" dirty="0" smtClean="0">
                <a:latin typeface="Times New Roman" pitchFamily="18" charset="0"/>
              </a:rPr>
              <a:t>.”</a:t>
            </a:r>
            <a:endParaRPr lang="hu-HU" sz="2000" dirty="0">
              <a:latin typeface="Times New Roman" pitchFamily="18" charset="0"/>
            </a:endParaRPr>
          </a:p>
          <a:p>
            <a:pPr>
              <a:lnSpc>
                <a:spcPts val="1500"/>
              </a:lnSpc>
              <a:spcBef>
                <a:spcPct val="50000"/>
              </a:spcBef>
            </a:pPr>
            <a:endParaRPr lang="hu-HU" sz="2000" dirty="0">
              <a:latin typeface="Times New Roman" pitchFamily="18" charset="0"/>
            </a:endParaRPr>
          </a:p>
          <a:p>
            <a:pPr>
              <a:lnSpc>
                <a:spcPts val="1500"/>
              </a:lnSpc>
              <a:spcBef>
                <a:spcPct val="50000"/>
              </a:spcBef>
            </a:pPr>
            <a:endParaRPr lang="hu-HU" sz="2000" u="sng" dirty="0" smtClean="0">
              <a:latin typeface="Times New Roman" pitchFamily="18" charset="0"/>
            </a:endParaRPr>
          </a:p>
          <a:p>
            <a:pPr>
              <a:lnSpc>
                <a:spcPts val="1500"/>
              </a:lnSpc>
              <a:spcBef>
                <a:spcPct val="50000"/>
              </a:spcBef>
            </a:pPr>
            <a:r>
              <a:rPr lang="hu-HU" sz="2000" b="1" u="sng" dirty="0" smtClean="0"/>
              <a:t>Body </a:t>
            </a:r>
            <a:r>
              <a:rPr lang="hu-HU" sz="2000" b="1" u="sng" dirty="0" err="1" smtClean="0"/>
              <a:t>symptoms</a:t>
            </a:r>
            <a:r>
              <a:rPr lang="hu-HU" sz="2000" dirty="0">
                <a:latin typeface="Times New Roman" pitchFamily="18" charset="0"/>
              </a:rPr>
              <a:t>						</a:t>
            </a:r>
            <a:r>
              <a:rPr lang="hu-HU" sz="2000" dirty="0" smtClean="0"/>
              <a:t>	</a:t>
            </a:r>
            <a:r>
              <a:rPr lang="hu-HU" sz="2000" dirty="0" smtClean="0"/>
              <a:t>	</a:t>
            </a:r>
            <a:r>
              <a:rPr lang="hu-HU" sz="2000" b="1" dirty="0" smtClean="0">
                <a:latin typeface="Times New Roman" pitchFamily="18" charset="0"/>
              </a:rPr>
              <a:t>							</a:t>
            </a:r>
            <a:r>
              <a:rPr lang="hu-HU" sz="2000" b="1" u="sng" dirty="0" err="1" smtClean="0">
                <a:latin typeface="Times New Roman" pitchFamily="18" charset="0"/>
              </a:rPr>
              <a:t>Emotional</a:t>
            </a:r>
            <a:r>
              <a:rPr lang="hu-HU" sz="2000" b="1" u="sng" dirty="0" smtClean="0">
                <a:latin typeface="Times New Roman" pitchFamily="18" charset="0"/>
              </a:rPr>
              <a:t>  </a:t>
            </a:r>
            <a:r>
              <a:rPr lang="hu-HU" sz="2000" b="1" u="sng" dirty="0" err="1" smtClean="0">
                <a:latin typeface="Times New Roman" pitchFamily="18" charset="0"/>
              </a:rPr>
              <a:t>reactions</a:t>
            </a:r>
            <a:r>
              <a:rPr lang="hu-HU" sz="2000" b="1" u="sng" dirty="0" smtClean="0">
                <a:latin typeface="Times New Roman" pitchFamily="18" charset="0"/>
              </a:rPr>
              <a:t>:</a:t>
            </a:r>
          </a:p>
          <a:p>
            <a:pPr>
              <a:lnSpc>
                <a:spcPct val="63000"/>
              </a:lnSpc>
              <a:spcBef>
                <a:spcPct val="50000"/>
              </a:spcBef>
            </a:pPr>
            <a:r>
              <a:rPr lang="hu-HU" sz="2000" dirty="0" err="1" smtClean="0">
                <a:latin typeface="Times New Roman" pitchFamily="18" charset="0"/>
              </a:rPr>
              <a:t>Sweating</a:t>
            </a:r>
            <a:r>
              <a:rPr lang="hu-HU" sz="2000" dirty="0">
                <a:latin typeface="Times New Roman" pitchFamily="18" charset="0"/>
              </a:rPr>
              <a:t>						</a:t>
            </a:r>
            <a:r>
              <a:rPr lang="hu-HU" sz="2000" dirty="0" err="1" smtClean="0">
                <a:latin typeface="Times New Roman" pitchFamily="18" charset="0"/>
              </a:rPr>
              <a:t>fear</a:t>
            </a:r>
            <a:r>
              <a:rPr lang="hu-HU" sz="2000" dirty="0" smtClean="0">
                <a:latin typeface="Times New Roman" pitchFamily="18" charset="0"/>
              </a:rPr>
              <a:t>, </a:t>
            </a:r>
            <a:r>
              <a:rPr lang="hu-HU" sz="2000" dirty="0" err="1" smtClean="0">
                <a:latin typeface="Times New Roman" pitchFamily="18" charset="0"/>
              </a:rPr>
              <a:t>frightened</a:t>
            </a:r>
            <a:endParaRPr lang="hu-HU" sz="2000" dirty="0">
              <a:latin typeface="Times New Roman" pitchFamily="18" charset="0"/>
            </a:endParaRPr>
          </a:p>
          <a:p>
            <a:pPr>
              <a:lnSpc>
                <a:spcPct val="63000"/>
              </a:lnSpc>
              <a:spcBef>
                <a:spcPct val="50000"/>
              </a:spcBef>
            </a:pPr>
            <a:r>
              <a:rPr lang="hu-HU" sz="2000" dirty="0" err="1" smtClean="0">
                <a:latin typeface="Times New Roman" pitchFamily="18" charset="0"/>
              </a:rPr>
              <a:t>Increased</a:t>
            </a:r>
            <a:r>
              <a:rPr lang="hu-HU" sz="2000" dirty="0" smtClean="0">
                <a:latin typeface="Times New Roman" pitchFamily="18" charset="0"/>
              </a:rPr>
              <a:t>  </a:t>
            </a:r>
            <a:r>
              <a:rPr lang="hu-HU" sz="2000" dirty="0" err="1" smtClean="0">
                <a:latin typeface="Times New Roman" pitchFamily="18" charset="0"/>
              </a:rPr>
              <a:t>gastric</a:t>
            </a:r>
            <a:r>
              <a:rPr lang="hu-HU" sz="2000" dirty="0" smtClean="0">
                <a:latin typeface="Times New Roman" pitchFamily="18" charset="0"/>
              </a:rPr>
              <a:t> </a:t>
            </a:r>
            <a:r>
              <a:rPr lang="hu-HU" sz="2000" dirty="0" err="1" smtClean="0">
                <a:latin typeface="Times New Roman" pitchFamily="18" charset="0"/>
              </a:rPr>
              <a:t>mobility</a:t>
            </a:r>
            <a:endParaRPr lang="hu-HU" sz="2000" dirty="0">
              <a:latin typeface="Times New Roman" pitchFamily="18" charset="0"/>
            </a:endParaRPr>
          </a:p>
          <a:p>
            <a:pPr>
              <a:lnSpc>
                <a:spcPct val="63000"/>
              </a:lnSpc>
              <a:spcBef>
                <a:spcPct val="50000"/>
              </a:spcBef>
            </a:pPr>
            <a:r>
              <a:rPr lang="hu-HU" sz="2000" dirty="0" err="1">
                <a:latin typeface="Times New Roman" pitchFamily="18" charset="0"/>
              </a:rPr>
              <a:t>diarrhea</a:t>
            </a:r>
            <a:endParaRPr lang="hu-HU" sz="2000" dirty="0">
              <a:latin typeface="Times New Roman" pitchFamily="18" charset="0"/>
            </a:endParaRPr>
          </a:p>
          <a:p>
            <a:pPr>
              <a:lnSpc>
                <a:spcPct val="50000"/>
              </a:lnSpc>
              <a:spcBef>
                <a:spcPct val="50000"/>
              </a:spcBef>
            </a:pPr>
            <a:endParaRPr lang="hu-HU" sz="2000" dirty="0">
              <a:latin typeface="Times New Roman" pitchFamily="18" charset="0"/>
            </a:endParaRPr>
          </a:p>
          <a:p>
            <a:pPr>
              <a:lnSpc>
                <a:spcPct val="50000"/>
              </a:lnSpc>
              <a:spcBef>
                <a:spcPct val="50000"/>
              </a:spcBef>
            </a:pPr>
            <a:r>
              <a:rPr lang="hu-HU" sz="2000" dirty="0">
                <a:latin typeface="Times New Roman" pitchFamily="18" charset="0"/>
              </a:rPr>
              <a:t>				</a:t>
            </a:r>
          </a:p>
          <a:p>
            <a:pPr>
              <a:lnSpc>
                <a:spcPct val="50000"/>
              </a:lnSpc>
              <a:spcBef>
                <a:spcPct val="50000"/>
              </a:spcBef>
            </a:pPr>
            <a:r>
              <a:rPr lang="hu-HU" sz="2000" dirty="0">
                <a:latin typeface="Times New Roman" pitchFamily="18" charset="0"/>
              </a:rPr>
              <a:t>				</a:t>
            </a:r>
            <a:r>
              <a:rPr lang="hu-HU" sz="2000" b="1" dirty="0" err="1" smtClean="0">
                <a:latin typeface="Times New Roman" pitchFamily="18" charset="0"/>
              </a:rPr>
              <a:t>Behaviour</a:t>
            </a:r>
            <a:endParaRPr lang="hu-HU" sz="2000" b="1" u="sng" dirty="0">
              <a:latin typeface="Times New Roman" pitchFamily="18" charset="0"/>
            </a:endParaRPr>
          </a:p>
          <a:p>
            <a:pPr>
              <a:lnSpc>
                <a:spcPct val="63000"/>
              </a:lnSpc>
              <a:spcBef>
                <a:spcPct val="50000"/>
              </a:spcBef>
            </a:pPr>
            <a:r>
              <a:rPr lang="hu-HU" sz="2000" dirty="0">
                <a:latin typeface="Times New Roman" pitchFamily="18" charset="0"/>
              </a:rPr>
              <a:t>			</a:t>
            </a:r>
            <a:r>
              <a:rPr lang="hu-HU" sz="2000" dirty="0" err="1" smtClean="0"/>
              <a:t>starving</a:t>
            </a:r>
            <a:r>
              <a:rPr lang="hu-HU" sz="2000" dirty="0" smtClean="0"/>
              <a:t>, </a:t>
            </a:r>
            <a:r>
              <a:rPr lang="hu-HU" sz="2000" dirty="0" err="1" smtClean="0"/>
              <a:t>checking</a:t>
            </a:r>
            <a:r>
              <a:rPr lang="hu-HU" sz="2000" dirty="0" smtClean="0"/>
              <a:t> </a:t>
            </a:r>
            <a:endParaRPr lang="hu-HU" sz="2000" dirty="0">
              <a:latin typeface="Times New Roman" pitchFamily="18" charset="0"/>
            </a:endParaRPr>
          </a:p>
          <a:p>
            <a:pPr>
              <a:lnSpc>
                <a:spcPct val="63000"/>
              </a:lnSpc>
              <a:spcBef>
                <a:spcPct val="50000"/>
              </a:spcBef>
            </a:pPr>
            <a:r>
              <a:rPr lang="hu-HU" sz="2000" dirty="0">
                <a:latin typeface="Times New Roman" pitchFamily="18" charset="0"/>
              </a:rPr>
              <a:t>		</a:t>
            </a:r>
            <a:r>
              <a:rPr lang="hu-HU" sz="2000" dirty="0" err="1" smtClean="0">
                <a:latin typeface="Times New Roman" pitchFamily="18" charset="0"/>
              </a:rPr>
              <a:t>early</a:t>
            </a:r>
            <a:r>
              <a:rPr lang="hu-HU" sz="2000" dirty="0" smtClean="0">
                <a:latin typeface="Times New Roman" pitchFamily="18" charset="0"/>
              </a:rPr>
              <a:t> </a:t>
            </a:r>
            <a:r>
              <a:rPr lang="hu-HU" sz="2000" dirty="0" err="1" smtClean="0">
                <a:latin typeface="Times New Roman" pitchFamily="18" charset="0"/>
              </a:rPr>
              <a:t>get</a:t>
            </a:r>
            <a:r>
              <a:rPr lang="hu-HU" sz="2000" dirty="0" smtClean="0">
                <a:latin typeface="Times New Roman" pitchFamily="18" charset="0"/>
              </a:rPr>
              <a:t>  </a:t>
            </a:r>
            <a:r>
              <a:rPr lang="hu-HU" sz="2000" dirty="0" err="1" smtClean="0">
                <a:latin typeface="Times New Roman" pitchFamily="18" charset="0"/>
              </a:rPr>
              <a:t>up</a:t>
            </a:r>
            <a:r>
              <a:rPr lang="hu-HU" sz="2000" dirty="0" smtClean="0">
                <a:latin typeface="Times New Roman" pitchFamily="18" charset="0"/>
              </a:rPr>
              <a:t> and </a:t>
            </a:r>
            <a:r>
              <a:rPr lang="hu-HU" sz="2000" dirty="0" err="1" smtClean="0">
                <a:latin typeface="Times New Roman" pitchFamily="18" charset="0"/>
              </a:rPr>
              <a:t>using</a:t>
            </a:r>
            <a:r>
              <a:rPr lang="hu-HU" sz="2000" dirty="0" smtClean="0">
                <a:latin typeface="Times New Roman" pitchFamily="18" charset="0"/>
              </a:rPr>
              <a:t> </a:t>
            </a:r>
            <a:r>
              <a:rPr lang="hu-HU" sz="2000" dirty="0" err="1" smtClean="0">
                <a:latin typeface="Times New Roman" pitchFamily="18" charset="0"/>
              </a:rPr>
              <a:t>the</a:t>
            </a:r>
            <a:r>
              <a:rPr lang="hu-HU" sz="2000" dirty="0" smtClean="0">
                <a:latin typeface="Times New Roman" pitchFamily="18" charset="0"/>
              </a:rPr>
              <a:t> </a:t>
            </a:r>
            <a:r>
              <a:rPr lang="hu-HU" sz="2000" dirty="0" err="1" smtClean="0">
                <a:latin typeface="Times New Roman" pitchFamily="18" charset="0"/>
              </a:rPr>
              <a:t>toilet</a:t>
            </a:r>
            <a:r>
              <a:rPr lang="hu-HU" sz="2000" dirty="0" smtClean="0">
                <a:latin typeface="Times New Roman" pitchFamily="18" charset="0"/>
              </a:rPr>
              <a:t> </a:t>
            </a:r>
            <a:r>
              <a:rPr lang="hu-HU" sz="2000" dirty="0" err="1" smtClean="0">
                <a:latin typeface="Times New Roman" pitchFamily="18" charset="0"/>
              </a:rPr>
              <a:t>before</a:t>
            </a:r>
            <a:r>
              <a:rPr lang="hu-HU" sz="2000" dirty="0" smtClean="0">
                <a:latin typeface="Times New Roman" pitchFamily="18" charset="0"/>
              </a:rPr>
              <a:t> </a:t>
            </a:r>
            <a:r>
              <a:rPr lang="hu-HU" sz="2000" dirty="0" err="1" smtClean="0">
                <a:latin typeface="Times New Roman" pitchFamily="18" charset="0"/>
              </a:rPr>
              <a:t>leaving</a:t>
            </a:r>
            <a:endParaRPr lang="hu-HU" sz="2000" dirty="0">
              <a:latin typeface="Times New Roman" pitchFamily="18" charset="0"/>
            </a:endParaRPr>
          </a:p>
        </p:txBody>
      </p:sp>
      <p:sp>
        <p:nvSpPr>
          <p:cNvPr id="44036" name="Line 4"/>
          <p:cNvSpPr>
            <a:spLocks noChangeShapeType="1"/>
          </p:cNvSpPr>
          <p:nvPr/>
        </p:nvSpPr>
        <p:spPr bwMode="auto">
          <a:xfrm>
            <a:off x="4356100" y="1412875"/>
            <a:ext cx="0" cy="431800"/>
          </a:xfrm>
          <a:prstGeom prst="line">
            <a:avLst/>
          </a:prstGeom>
          <a:noFill/>
          <a:ln w="38100">
            <a:solidFill>
              <a:schemeClr val="tx1"/>
            </a:solidFill>
            <a:round/>
            <a:headEnd/>
            <a:tailEnd type="triangle" w="med" len="med"/>
          </a:ln>
          <a:effectLst/>
        </p:spPr>
        <p:txBody>
          <a:bodyPr/>
          <a:lstStyle/>
          <a:p>
            <a:endParaRPr lang="hu-HU"/>
          </a:p>
        </p:txBody>
      </p:sp>
      <p:sp>
        <p:nvSpPr>
          <p:cNvPr id="44037" name="Line 5"/>
          <p:cNvSpPr>
            <a:spLocks noChangeShapeType="1"/>
          </p:cNvSpPr>
          <p:nvPr/>
        </p:nvSpPr>
        <p:spPr bwMode="auto">
          <a:xfrm>
            <a:off x="4356100" y="3357563"/>
            <a:ext cx="0" cy="2376487"/>
          </a:xfrm>
          <a:prstGeom prst="line">
            <a:avLst/>
          </a:prstGeom>
          <a:noFill/>
          <a:ln w="38100">
            <a:solidFill>
              <a:schemeClr val="tx1"/>
            </a:solidFill>
            <a:round/>
            <a:headEnd type="triangle" w="med" len="med"/>
            <a:tailEnd type="triangle" w="med" len="med"/>
          </a:ln>
          <a:effectLst/>
        </p:spPr>
        <p:txBody>
          <a:bodyPr/>
          <a:lstStyle/>
          <a:p>
            <a:endParaRPr lang="hu-HU"/>
          </a:p>
        </p:txBody>
      </p:sp>
      <p:sp>
        <p:nvSpPr>
          <p:cNvPr id="44038" name="Line 6"/>
          <p:cNvSpPr>
            <a:spLocks noChangeShapeType="1"/>
          </p:cNvSpPr>
          <p:nvPr/>
        </p:nvSpPr>
        <p:spPr bwMode="auto">
          <a:xfrm>
            <a:off x="3059113" y="4508500"/>
            <a:ext cx="2592387" cy="0"/>
          </a:xfrm>
          <a:prstGeom prst="line">
            <a:avLst/>
          </a:prstGeom>
          <a:noFill/>
          <a:ln w="38100">
            <a:solidFill>
              <a:schemeClr val="tx1"/>
            </a:solidFill>
            <a:round/>
            <a:headEnd type="triangle" w="med" len="med"/>
            <a:tailEnd type="triangle" w="med" len="med"/>
          </a:ln>
          <a:effectLst/>
        </p:spPr>
        <p:txBody>
          <a:bodyPr/>
          <a:lstStyle/>
          <a:p>
            <a:endParaRPr lang="hu-HU"/>
          </a:p>
        </p:txBody>
      </p:sp>
      <p:sp>
        <p:nvSpPr>
          <p:cNvPr id="44039" name="Arc 7"/>
          <p:cNvSpPr>
            <a:spLocks/>
          </p:cNvSpPr>
          <p:nvPr/>
        </p:nvSpPr>
        <p:spPr bwMode="auto">
          <a:xfrm flipV="1">
            <a:off x="7092950" y="4884738"/>
            <a:ext cx="1368425" cy="1350962"/>
          </a:xfrm>
          <a:custGeom>
            <a:avLst/>
            <a:gdLst>
              <a:gd name="G0" fmla="+- 0 0 0"/>
              <a:gd name="G1" fmla="+- 21600 0 0"/>
              <a:gd name="G2" fmla="+- 21600 0 0"/>
              <a:gd name="T0" fmla="*/ 0 w 21600"/>
              <a:gd name="T1" fmla="*/ 0 h 25150"/>
              <a:gd name="T2" fmla="*/ 21306 w 21600"/>
              <a:gd name="T3" fmla="*/ 25150 h 25150"/>
              <a:gd name="T4" fmla="*/ 0 w 21600"/>
              <a:gd name="T5" fmla="*/ 21600 h 25150"/>
            </a:gdLst>
            <a:ahLst/>
            <a:cxnLst>
              <a:cxn ang="0">
                <a:pos x="T0" y="T1"/>
              </a:cxn>
              <a:cxn ang="0">
                <a:pos x="T2" y="T3"/>
              </a:cxn>
              <a:cxn ang="0">
                <a:pos x="T4" y="T5"/>
              </a:cxn>
            </a:cxnLst>
            <a:rect l="0" t="0" r="r" b="b"/>
            <a:pathLst>
              <a:path w="21600" h="25150" fill="none" extrusionOk="0">
                <a:moveTo>
                  <a:pt x="-1" y="0"/>
                </a:moveTo>
                <a:cubicBezTo>
                  <a:pt x="11929" y="0"/>
                  <a:pt x="21600" y="9670"/>
                  <a:pt x="21600" y="21600"/>
                </a:cubicBezTo>
                <a:cubicBezTo>
                  <a:pt x="21600" y="22789"/>
                  <a:pt x="21501" y="23976"/>
                  <a:pt x="21306" y="25150"/>
                </a:cubicBezTo>
              </a:path>
              <a:path w="21600" h="25150" stroke="0" extrusionOk="0">
                <a:moveTo>
                  <a:pt x="-1" y="0"/>
                </a:moveTo>
                <a:cubicBezTo>
                  <a:pt x="11929" y="0"/>
                  <a:pt x="21600" y="9670"/>
                  <a:pt x="21600" y="21600"/>
                </a:cubicBezTo>
                <a:cubicBezTo>
                  <a:pt x="21600" y="22789"/>
                  <a:pt x="21501" y="23976"/>
                  <a:pt x="21306" y="25150"/>
                </a:cubicBezTo>
                <a:lnTo>
                  <a:pt x="0" y="21600"/>
                </a:lnTo>
                <a:close/>
              </a:path>
            </a:pathLst>
          </a:custGeom>
          <a:noFill/>
          <a:ln w="38100">
            <a:solidFill>
              <a:schemeClr val="tx1"/>
            </a:solidFill>
            <a:round/>
            <a:headEnd/>
            <a:tailEnd/>
          </a:ln>
          <a:effectLst/>
        </p:spPr>
        <p:txBody>
          <a:bodyPr wrap="none" anchor="ctr"/>
          <a:lstStyle/>
          <a:p>
            <a:endParaRPr lang="hu-HU"/>
          </a:p>
        </p:txBody>
      </p:sp>
      <p:sp>
        <p:nvSpPr>
          <p:cNvPr id="44040" name="Arc 8"/>
          <p:cNvSpPr>
            <a:spLocks/>
          </p:cNvSpPr>
          <p:nvPr/>
        </p:nvSpPr>
        <p:spPr bwMode="auto">
          <a:xfrm flipH="1">
            <a:off x="900113" y="2349500"/>
            <a:ext cx="1368425" cy="10795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hu-HU"/>
          </a:p>
        </p:txBody>
      </p:sp>
      <p:sp>
        <p:nvSpPr>
          <p:cNvPr id="44041" name="Arc 9"/>
          <p:cNvSpPr>
            <a:spLocks/>
          </p:cNvSpPr>
          <p:nvPr/>
        </p:nvSpPr>
        <p:spPr bwMode="auto">
          <a:xfrm flipH="1" flipV="1">
            <a:off x="827088" y="5300663"/>
            <a:ext cx="1152525" cy="11541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hu-HU"/>
          </a:p>
        </p:txBody>
      </p:sp>
      <p:sp>
        <p:nvSpPr>
          <p:cNvPr id="44042" name="Arc 10"/>
          <p:cNvSpPr>
            <a:spLocks/>
          </p:cNvSpPr>
          <p:nvPr/>
        </p:nvSpPr>
        <p:spPr bwMode="auto">
          <a:xfrm>
            <a:off x="6948488" y="2276475"/>
            <a:ext cx="1439862" cy="1236663"/>
          </a:xfrm>
          <a:custGeom>
            <a:avLst/>
            <a:gdLst>
              <a:gd name="G0" fmla="+- 0 0 0"/>
              <a:gd name="G1" fmla="+- 21600 0 0"/>
              <a:gd name="G2" fmla="+- 21600 0 0"/>
              <a:gd name="T0" fmla="*/ 0 w 21600"/>
              <a:gd name="T1" fmla="*/ 0 h 23173"/>
              <a:gd name="T2" fmla="*/ 21543 w 21600"/>
              <a:gd name="T3" fmla="*/ 23173 h 23173"/>
              <a:gd name="T4" fmla="*/ 0 w 21600"/>
              <a:gd name="T5" fmla="*/ 21600 h 23173"/>
            </a:gdLst>
            <a:ahLst/>
            <a:cxnLst>
              <a:cxn ang="0">
                <a:pos x="T0" y="T1"/>
              </a:cxn>
              <a:cxn ang="0">
                <a:pos x="T2" y="T3"/>
              </a:cxn>
              <a:cxn ang="0">
                <a:pos x="T4" y="T5"/>
              </a:cxn>
            </a:cxnLst>
            <a:rect l="0" t="0" r="r" b="b"/>
            <a:pathLst>
              <a:path w="21600" h="23173" fill="none" extrusionOk="0">
                <a:moveTo>
                  <a:pt x="-1" y="0"/>
                </a:moveTo>
                <a:cubicBezTo>
                  <a:pt x="11929" y="0"/>
                  <a:pt x="21600" y="9670"/>
                  <a:pt x="21600" y="21600"/>
                </a:cubicBezTo>
                <a:cubicBezTo>
                  <a:pt x="21600" y="22124"/>
                  <a:pt x="21580" y="22649"/>
                  <a:pt x="21542" y="23172"/>
                </a:cubicBezTo>
              </a:path>
              <a:path w="21600" h="23173" stroke="0" extrusionOk="0">
                <a:moveTo>
                  <a:pt x="-1" y="0"/>
                </a:moveTo>
                <a:cubicBezTo>
                  <a:pt x="11929" y="0"/>
                  <a:pt x="21600" y="9670"/>
                  <a:pt x="21600" y="21600"/>
                </a:cubicBezTo>
                <a:cubicBezTo>
                  <a:pt x="21600" y="22124"/>
                  <a:pt x="21580" y="22649"/>
                  <a:pt x="21542" y="23172"/>
                </a:cubicBezTo>
                <a:lnTo>
                  <a:pt x="0" y="21600"/>
                </a:lnTo>
                <a:close/>
              </a:path>
            </a:pathLst>
          </a:custGeom>
          <a:noFill/>
          <a:ln w="38100">
            <a:solidFill>
              <a:schemeClr val="tx1"/>
            </a:solidFill>
            <a:round/>
            <a:headEnd/>
            <a:tailEnd/>
          </a:ln>
          <a:effectLst/>
        </p:spPr>
        <p:txBody>
          <a:bodyPr wrap="none" anchor="ctr"/>
          <a:lstStyle/>
          <a:p>
            <a:endParaRPr lang="hu-HU"/>
          </a:p>
        </p:txBody>
      </p:sp>
      <p:sp>
        <p:nvSpPr>
          <p:cNvPr id="44043" name="Line 11"/>
          <p:cNvSpPr>
            <a:spLocks noChangeShapeType="1"/>
          </p:cNvSpPr>
          <p:nvPr/>
        </p:nvSpPr>
        <p:spPr bwMode="auto">
          <a:xfrm flipV="1">
            <a:off x="900113" y="2349500"/>
            <a:ext cx="1368425" cy="1079500"/>
          </a:xfrm>
          <a:prstGeom prst="line">
            <a:avLst/>
          </a:prstGeom>
          <a:noFill/>
          <a:ln w="38100">
            <a:solidFill>
              <a:schemeClr val="tx1"/>
            </a:solidFill>
            <a:round/>
            <a:headEnd/>
            <a:tailEnd/>
          </a:ln>
          <a:effectLst/>
        </p:spPr>
        <p:txBody>
          <a:bodyPr/>
          <a:lstStyle/>
          <a:p>
            <a:endParaRPr lang="hu-HU"/>
          </a:p>
        </p:txBody>
      </p:sp>
      <p:sp>
        <p:nvSpPr>
          <p:cNvPr id="44044" name="Line 12"/>
          <p:cNvSpPr>
            <a:spLocks noChangeShapeType="1"/>
          </p:cNvSpPr>
          <p:nvPr/>
        </p:nvSpPr>
        <p:spPr bwMode="auto">
          <a:xfrm>
            <a:off x="827088" y="5300663"/>
            <a:ext cx="1152525" cy="1152525"/>
          </a:xfrm>
          <a:prstGeom prst="line">
            <a:avLst/>
          </a:prstGeom>
          <a:noFill/>
          <a:ln w="38100">
            <a:solidFill>
              <a:schemeClr val="tx1"/>
            </a:solidFill>
            <a:round/>
            <a:headEnd/>
            <a:tailEnd/>
          </a:ln>
          <a:effectLst/>
        </p:spPr>
        <p:txBody>
          <a:bodyPr/>
          <a:lstStyle/>
          <a:p>
            <a:endParaRPr lang="hu-HU"/>
          </a:p>
        </p:txBody>
      </p:sp>
      <p:sp>
        <p:nvSpPr>
          <p:cNvPr id="44045" name="Line 13"/>
          <p:cNvSpPr>
            <a:spLocks noChangeShapeType="1"/>
          </p:cNvSpPr>
          <p:nvPr/>
        </p:nvSpPr>
        <p:spPr bwMode="auto">
          <a:xfrm flipH="1">
            <a:off x="7092950" y="4868863"/>
            <a:ext cx="1366838" cy="1368425"/>
          </a:xfrm>
          <a:prstGeom prst="line">
            <a:avLst/>
          </a:prstGeom>
          <a:noFill/>
          <a:ln w="38100">
            <a:solidFill>
              <a:schemeClr val="tx1"/>
            </a:solidFill>
            <a:round/>
            <a:headEnd/>
            <a:tailEnd/>
          </a:ln>
          <a:effectLst/>
        </p:spPr>
        <p:txBody>
          <a:bodyPr/>
          <a:lstStyle/>
          <a:p>
            <a:endParaRPr lang="hu-HU"/>
          </a:p>
        </p:txBody>
      </p:sp>
      <p:sp>
        <p:nvSpPr>
          <p:cNvPr id="44046" name="Line 14"/>
          <p:cNvSpPr>
            <a:spLocks noChangeShapeType="1"/>
          </p:cNvSpPr>
          <p:nvPr/>
        </p:nvSpPr>
        <p:spPr bwMode="auto">
          <a:xfrm>
            <a:off x="6948488" y="2276475"/>
            <a:ext cx="1439862" cy="1223963"/>
          </a:xfrm>
          <a:prstGeom prst="line">
            <a:avLst/>
          </a:prstGeom>
          <a:noFill/>
          <a:ln w="38100">
            <a:solidFill>
              <a:schemeClr val="tx1"/>
            </a:solidFill>
            <a:round/>
            <a:headEnd/>
            <a:tailEnd/>
          </a:ln>
          <a:effectLst/>
        </p:spPr>
        <p:txBody>
          <a:bodyPr/>
          <a:lstStyle/>
          <a:p>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685800"/>
            <a:ext cx="9144000" cy="1066800"/>
          </a:xfrm>
          <a:prstGeom prst="rect">
            <a:avLst/>
          </a:prstGeom>
          <a:noFill/>
          <a:ln w="9525">
            <a:noFill/>
            <a:miter lim="800000"/>
            <a:headEnd/>
            <a:tailEnd/>
          </a:ln>
        </p:spPr>
        <p:txBody>
          <a:bodyPr anchor="b"/>
          <a:lstStyle/>
          <a:p>
            <a:pPr marL="187325" indent="-187325"/>
            <a:r>
              <a:rPr kumimoji="1" lang="hu-HU" sz="4400">
                <a:latin typeface="Arial Black" pitchFamily="34" charset="0"/>
              </a:rPr>
              <a:t>	CONVERSION DISORDER  				TREATMENT</a:t>
            </a:r>
            <a:endParaRPr kumimoji="1" lang="en-US" sz="4400" b="1">
              <a:latin typeface="Arial" charset="0"/>
            </a:endParaRPr>
          </a:p>
        </p:txBody>
      </p:sp>
      <p:sp>
        <p:nvSpPr>
          <p:cNvPr id="26627" name="Rectangle 3"/>
          <p:cNvSpPr>
            <a:spLocks noGrp="1" noChangeArrowheads="1"/>
          </p:cNvSpPr>
          <p:nvPr>
            <p:ph type="ctrTitle"/>
          </p:nvPr>
        </p:nvSpPr>
        <p:spPr>
          <a:xfrm>
            <a:off x="0" y="2438400"/>
            <a:ext cx="9144000" cy="4419600"/>
          </a:xfrm>
          <a:noFill/>
          <a:ln/>
        </p:spPr>
        <p:txBody>
          <a:bodyPr/>
          <a:lstStyle/>
          <a:p>
            <a:pPr marL="187325" algn="ctr"/>
            <a:r>
              <a:rPr lang="en-US" sz="2800" b="1" dirty="0">
                <a:solidFill>
                  <a:schemeClr val="tx1"/>
                </a:solidFill>
                <a:latin typeface="Arial" charset="0"/>
              </a:rPr>
              <a:t>Attention to traumatic or stressful life event,</a:t>
            </a:r>
            <a:r>
              <a:rPr lang="hu-HU" sz="2800" b="1" dirty="0">
                <a:solidFill>
                  <a:schemeClr val="tx1"/>
                </a:solidFill>
                <a:latin typeface="Arial" charset="0"/>
              </a:rPr>
              <a:t/>
            </a:r>
            <a:br>
              <a:rPr lang="hu-HU" sz="2800" b="1" dirty="0">
                <a:solidFill>
                  <a:schemeClr val="tx1"/>
                </a:solidFill>
                <a:latin typeface="Arial" charset="0"/>
              </a:rPr>
            </a:br>
            <a:r>
              <a:rPr lang="hu-HU" sz="2800" b="1" dirty="0">
                <a:solidFill>
                  <a:schemeClr val="tx1"/>
                </a:solidFill>
                <a:latin typeface="Arial" charset="0"/>
              </a:rPr>
              <a:t>	</a:t>
            </a:r>
            <a:r>
              <a:rPr lang="en-US" sz="2800" b="1" dirty="0">
                <a:solidFill>
                  <a:schemeClr val="tx1"/>
                </a:solidFill>
                <a:latin typeface="Arial" charset="0"/>
              </a:rPr>
              <a:t>if present</a:t>
            </a:r>
            <a:r>
              <a:rPr lang="hu-HU" sz="2800" b="1" dirty="0">
                <a:solidFill>
                  <a:schemeClr val="tx1"/>
                </a:solidFill>
                <a:latin typeface="Arial" charset="0"/>
              </a:rPr>
              <a:t/>
            </a:r>
            <a:br>
              <a:rPr lang="hu-HU" sz="2800" b="1" dirty="0">
                <a:solidFill>
                  <a:schemeClr val="tx1"/>
                </a:solidFill>
                <a:latin typeface="Arial" charset="0"/>
              </a:rPr>
            </a:br>
            <a:r>
              <a:rPr lang="hu-HU" sz="2800" b="1" dirty="0">
                <a:solidFill>
                  <a:schemeClr val="tx1"/>
                </a:solidFill>
                <a:latin typeface="Arial" charset="0"/>
              </a:rPr>
              <a:t/>
            </a:r>
            <a:br>
              <a:rPr lang="hu-HU" sz="2800" b="1" dirty="0">
                <a:solidFill>
                  <a:schemeClr val="tx1"/>
                </a:solidFill>
                <a:latin typeface="Arial" charset="0"/>
              </a:rPr>
            </a:br>
            <a:r>
              <a:rPr lang="en-US" sz="2800" b="1" dirty="0">
                <a:solidFill>
                  <a:schemeClr val="tx1"/>
                </a:solidFill>
                <a:latin typeface="Arial" charset="0"/>
              </a:rPr>
              <a:t>Reduction of any reinforcing or supportive consequences of the symptom </a:t>
            </a:r>
            <a:r>
              <a:rPr lang="hu-HU" sz="2800" b="1" dirty="0">
                <a:solidFill>
                  <a:schemeClr val="tx1"/>
                </a:solidFill>
                <a:latin typeface="Arial" charset="0"/>
              </a:rPr>
              <a:t/>
            </a:r>
            <a:br>
              <a:rPr lang="hu-HU" sz="2800" b="1" dirty="0">
                <a:solidFill>
                  <a:schemeClr val="tx1"/>
                </a:solidFill>
                <a:latin typeface="Arial" charset="0"/>
              </a:rPr>
            </a:br>
            <a:r>
              <a:rPr lang="hu-HU" sz="2800" b="1" dirty="0">
                <a:solidFill>
                  <a:schemeClr val="tx1"/>
                </a:solidFill>
                <a:latin typeface="Arial" charset="0"/>
              </a:rPr>
              <a:t/>
            </a:r>
            <a:br>
              <a:rPr lang="hu-HU" sz="2800" b="1" dirty="0">
                <a:solidFill>
                  <a:schemeClr val="tx1"/>
                </a:solidFill>
                <a:latin typeface="Arial" charset="0"/>
              </a:rPr>
            </a:br>
            <a:r>
              <a:rPr lang="en-US" sz="2800" b="1" dirty="0">
                <a:solidFill>
                  <a:schemeClr val="tx1"/>
                </a:solidFill>
                <a:latin typeface="Arial" charset="0"/>
              </a:rPr>
              <a:t>Hypnosis/self-hypnosis</a:t>
            </a:r>
            <a:br>
              <a:rPr lang="en-US" sz="2800" b="1" dirty="0">
                <a:solidFill>
                  <a:schemeClr val="tx1"/>
                </a:solidFill>
                <a:latin typeface="Arial" charset="0"/>
              </a:rPr>
            </a:br>
            <a:r>
              <a:rPr lang="hu-HU" sz="2800" b="1" dirty="0">
                <a:solidFill>
                  <a:schemeClr val="tx1"/>
                </a:solidFill>
                <a:latin typeface="Arial" charset="0"/>
              </a:rPr>
              <a:t/>
            </a:r>
            <a:br>
              <a:rPr lang="hu-HU" sz="2800" b="1" dirty="0">
                <a:solidFill>
                  <a:schemeClr val="tx1"/>
                </a:solidFill>
                <a:latin typeface="Arial" charset="0"/>
              </a:rPr>
            </a:br>
            <a:r>
              <a:rPr lang="en-US" sz="2800" b="1" dirty="0">
                <a:solidFill>
                  <a:schemeClr val="tx1"/>
                </a:solidFill>
                <a:latin typeface="Arial" charset="0"/>
              </a:rPr>
              <a:t>Cognitive </a:t>
            </a:r>
            <a:r>
              <a:rPr lang="hu-HU" sz="2800" b="1" dirty="0" smtClean="0">
                <a:solidFill>
                  <a:schemeClr val="tx1"/>
                </a:solidFill>
                <a:latin typeface="Arial" charset="0"/>
              </a:rPr>
              <a:t>b</a:t>
            </a:r>
            <a:r>
              <a:rPr lang="en-US" sz="2800" b="1" dirty="0" err="1" smtClean="0">
                <a:solidFill>
                  <a:schemeClr val="tx1"/>
                </a:solidFill>
                <a:latin typeface="Arial" charset="0"/>
              </a:rPr>
              <a:t>ehaviour</a:t>
            </a:r>
            <a:r>
              <a:rPr lang="en-US" sz="2800" b="1" dirty="0" smtClean="0">
                <a:solidFill>
                  <a:schemeClr val="tx1"/>
                </a:solidFill>
                <a:latin typeface="Arial" charset="0"/>
              </a:rPr>
              <a:t> </a:t>
            </a:r>
            <a:r>
              <a:rPr lang="en-US" sz="2800" b="1" dirty="0" err="1" smtClean="0">
                <a:solidFill>
                  <a:schemeClr val="tx1"/>
                </a:solidFill>
                <a:latin typeface="Arial" charset="0"/>
              </a:rPr>
              <a:t>therap</a:t>
            </a:r>
            <a:r>
              <a:rPr lang="hu-HU" sz="2800" b="1" dirty="0" smtClean="0">
                <a:solidFill>
                  <a:schemeClr val="tx1"/>
                </a:solidFill>
                <a:latin typeface="Arial" charset="0"/>
              </a:rPr>
              <a:t>y</a:t>
            </a:r>
            <a:endParaRPr lang="en-US" sz="2800" b="1" dirty="0">
              <a:solidFill>
                <a:schemeClr val="tx1"/>
              </a:solidFill>
              <a:latin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152400"/>
            <a:ext cx="9144000" cy="1371600"/>
          </a:xfrm>
          <a:prstGeom prst="rect">
            <a:avLst/>
          </a:prstGeom>
          <a:noFill/>
          <a:ln w="9525">
            <a:noFill/>
            <a:miter lim="800000"/>
            <a:headEnd/>
            <a:tailEnd/>
          </a:ln>
        </p:spPr>
        <p:txBody>
          <a:bodyPr anchor="b"/>
          <a:lstStyle/>
          <a:p>
            <a:pPr marL="187325" indent="-187325"/>
            <a:r>
              <a:rPr kumimoji="1" lang="hu-HU" sz="4000" dirty="0">
                <a:latin typeface="Arial Black" pitchFamily="34" charset="0"/>
              </a:rPr>
              <a:t> </a:t>
            </a:r>
            <a:r>
              <a:rPr kumimoji="1" lang="hu-HU" sz="4000" dirty="0" smtClean="0">
                <a:latin typeface="Arial Black" pitchFamily="34" charset="0"/>
              </a:rPr>
              <a:t>3. HYPOCHONDRIASIS</a:t>
            </a:r>
            <a:r>
              <a:rPr kumimoji="1" lang="hu-HU" sz="4000" dirty="0">
                <a:latin typeface="Arial Black" pitchFamily="34" charset="0"/>
              </a:rPr>
              <a:t>		   		</a:t>
            </a:r>
            <a:r>
              <a:rPr kumimoji="1" lang="hu-HU" sz="4000" dirty="0" smtClean="0">
                <a:latin typeface="Arial Black" pitchFamily="34" charset="0"/>
              </a:rPr>
              <a:t>	    </a:t>
            </a:r>
            <a:r>
              <a:rPr kumimoji="1" lang="hu-HU" sz="4000" dirty="0" err="1" smtClean="0">
                <a:latin typeface="Arial Black" pitchFamily="34" charset="0"/>
              </a:rPr>
              <a:t>clinical</a:t>
            </a:r>
            <a:r>
              <a:rPr kumimoji="1" lang="hu-HU" sz="4000" dirty="0" smtClean="0">
                <a:latin typeface="Arial Black" pitchFamily="34" charset="0"/>
              </a:rPr>
              <a:t> </a:t>
            </a:r>
            <a:r>
              <a:rPr kumimoji="1" lang="hu-HU" sz="4000" dirty="0" err="1" smtClean="0">
                <a:latin typeface="Arial Black" pitchFamily="34" charset="0"/>
              </a:rPr>
              <a:t>description</a:t>
            </a:r>
            <a:endParaRPr kumimoji="1" lang="en-US" sz="4000" b="1" dirty="0">
              <a:latin typeface="Arial" charset="0"/>
            </a:endParaRPr>
          </a:p>
        </p:txBody>
      </p:sp>
      <p:sp>
        <p:nvSpPr>
          <p:cNvPr id="38915" name="Rectangle 3"/>
          <p:cNvSpPr>
            <a:spLocks noGrp="1" noChangeArrowheads="1"/>
          </p:cNvSpPr>
          <p:nvPr>
            <p:ph type="ctrTitle"/>
          </p:nvPr>
        </p:nvSpPr>
        <p:spPr>
          <a:xfrm>
            <a:off x="457200" y="2133600"/>
            <a:ext cx="8686800" cy="4724400"/>
          </a:xfrm>
          <a:noFill/>
          <a:ln/>
        </p:spPr>
        <p:txBody>
          <a:bodyPr/>
          <a:lstStyle/>
          <a:p>
            <a:pPr marL="187325"/>
            <a:r>
              <a:rPr lang="en-US" sz="3200" b="1" dirty="0">
                <a:solidFill>
                  <a:schemeClr val="tx1"/>
                </a:solidFill>
                <a:latin typeface="Arial" charset="0"/>
              </a:rPr>
              <a:t>Possibility</a:t>
            </a:r>
            <a:r>
              <a:rPr lang="hu-HU" sz="3200" b="1" dirty="0">
                <a:solidFill>
                  <a:schemeClr val="tx1"/>
                </a:solidFill>
                <a:latin typeface="Arial" charset="0"/>
              </a:rPr>
              <a:t> </a:t>
            </a:r>
            <a:r>
              <a:rPr lang="en-US" sz="3200" b="1" dirty="0">
                <a:solidFill>
                  <a:schemeClr val="tx1"/>
                </a:solidFill>
                <a:latin typeface="Arial" charset="0"/>
              </a:rPr>
              <a:t>of having a serious disease</a:t>
            </a:r>
            <a:r>
              <a:rPr lang="hu-HU" sz="3200" b="1" dirty="0">
                <a:solidFill>
                  <a:schemeClr val="tx1"/>
                </a:solidFill>
                <a:latin typeface="Arial" charset="0"/>
              </a:rPr>
              <a:t/>
            </a:r>
            <a:br>
              <a:rPr lang="hu-HU" sz="3200" b="1" dirty="0">
                <a:solidFill>
                  <a:schemeClr val="tx1"/>
                </a:solidFill>
                <a:latin typeface="Arial" charset="0"/>
              </a:rPr>
            </a:br>
            <a:r>
              <a:rPr lang="hu-HU" sz="1200" b="1" dirty="0">
                <a:solidFill>
                  <a:schemeClr val="tx1"/>
                </a:solidFill>
                <a:latin typeface="Arial" charset="0"/>
              </a:rPr>
              <a:t/>
            </a:r>
            <a:br>
              <a:rPr lang="hu-HU" sz="1200" b="1" dirty="0">
                <a:solidFill>
                  <a:schemeClr val="tx1"/>
                </a:solidFill>
                <a:latin typeface="Arial" charset="0"/>
              </a:rPr>
            </a:br>
            <a:r>
              <a:rPr lang="en-US" sz="3200" b="1" dirty="0">
                <a:solidFill>
                  <a:schemeClr val="tx1"/>
                </a:solidFill>
                <a:latin typeface="Arial" charset="0"/>
              </a:rPr>
              <a:t>Possibility is so real that even medical </a:t>
            </a:r>
            <a:r>
              <a:rPr lang="hu-HU" sz="3200" b="1" dirty="0">
                <a:solidFill>
                  <a:schemeClr val="tx1"/>
                </a:solidFill>
                <a:latin typeface="Arial" charset="0"/>
              </a:rPr>
              <a:t/>
            </a:r>
            <a:br>
              <a:rPr lang="hu-HU" sz="3200" b="1" dirty="0">
                <a:solidFill>
                  <a:schemeClr val="tx1"/>
                </a:solidFill>
                <a:latin typeface="Arial" charset="0"/>
              </a:rPr>
            </a:br>
            <a:r>
              <a:rPr lang="hu-HU" sz="3200" b="1" dirty="0">
                <a:solidFill>
                  <a:schemeClr val="tx1"/>
                </a:solidFill>
                <a:latin typeface="Arial" charset="0"/>
              </a:rPr>
              <a:t>	</a:t>
            </a:r>
            <a:r>
              <a:rPr lang="en-US" sz="3200" b="1" dirty="0">
                <a:solidFill>
                  <a:schemeClr val="tx1"/>
                </a:solidFill>
                <a:latin typeface="Arial" charset="0"/>
              </a:rPr>
              <a:t>reassurance will not help</a:t>
            </a:r>
            <a:r>
              <a:rPr lang="hu-HU" sz="3200" b="1" dirty="0">
                <a:solidFill>
                  <a:schemeClr val="tx1"/>
                </a:solidFill>
                <a:latin typeface="Arial" charset="0"/>
              </a:rPr>
              <a:t/>
            </a:r>
            <a:br>
              <a:rPr lang="hu-HU" sz="3200" b="1" dirty="0">
                <a:solidFill>
                  <a:schemeClr val="tx1"/>
                </a:solidFill>
                <a:latin typeface="Arial" charset="0"/>
              </a:rPr>
            </a:br>
            <a:r>
              <a:rPr lang="hu-HU" sz="1200" b="1" dirty="0">
                <a:solidFill>
                  <a:schemeClr val="tx1"/>
                </a:solidFill>
                <a:latin typeface="Arial" charset="0"/>
              </a:rPr>
              <a:t/>
            </a:r>
            <a:br>
              <a:rPr lang="hu-HU" sz="1200" b="1" dirty="0">
                <a:solidFill>
                  <a:schemeClr val="tx1"/>
                </a:solidFill>
                <a:latin typeface="Arial" charset="0"/>
              </a:rPr>
            </a:br>
            <a:r>
              <a:rPr lang="en-US" sz="3200" b="1" dirty="0">
                <a:solidFill>
                  <a:schemeClr val="tx1"/>
                </a:solidFill>
                <a:latin typeface="Arial" charset="0"/>
              </a:rPr>
              <a:t>Key feature: concern or</a:t>
            </a:r>
            <a:r>
              <a:rPr lang="hu-HU" sz="3200" b="1" dirty="0">
                <a:solidFill>
                  <a:schemeClr val="tx1"/>
                </a:solidFill>
                <a:latin typeface="Arial" charset="0"/>
              </a:rPr>
              <a:t> </a:t>
            </a:r>
            <a:r>
              <a:rPr lang="en-US" sz="3200" b="1" dirty="0">
                <a:solidFill>
                  <a:schemeClr val="tx1"/>
                </a:solidFill>
                <a:latin typeface="Arial" charset="0"/>
              </a:rPr>
              <a:t>preoccupation </a:t>
            </a:r>
            <a:r>
              <a:rPr lang="hu-HU" sz="3200" b="1" dirty="0">
                <a:solidFill>
                  <a:schemeClr val="tx1"/>
                </a:solidFill>
                <a:latin typeface="Arial" charset="0"/>
              </a:rPr>
              <a:t/>
            </a:r>
            <a:br>
              <a:rPr lang="hu-HU" sz="3200" b="1" dirty="0">
                <a:solidFill>
                  <a:schemeClr val="tx1"/>
                </a:solidFill>
                <a:latin typeface="Arial" charset="0"/>
              </a:rPr>
            </a:br>
            <a:r>
              <a:rPr lang="hu-HU" sz="3200" b="1" dirty="0">
                <a:solidFill>
                  <a:schemeClr val="tx1"/>
                </a:solidFill>
                <a:latin typeface="Arial" charset="0"/>
              </a:rPr>
              <a:t>	</a:t>
            </a:r>
            <a:r>
              <a:rPr lang="en-US" sz="3200" b="1" dirty="0">
                <a:solidFill>
                  <a:schemeClr val="tx1"/>
                </a:solidFill>
                <a:latin typeface="Arial" charset="0"/>
              </a:rPr>
              <a:t>with physical symptoms</a:t>
            </a:r>
            <a:r>
              <a:rPr lang="hu-HU" sz="3200" b="1" dirty="0">
                <a:solidFill>
                  <a:schemeClr val="tx1"/>
                </a:solidFill>
                <a:latin typeface="Arial" charset="0"/>
              </a:rPr>
              <a:t/>
            </a:r>
            <a:br>
              <a:rPr lang="hu-HU" sz="3200" b="1" dirty="0">
                <a:solidFill>
                  <a:schemeClr val="tx1"/>
                </a:solidFill>
                <a:latin typeface="Arial" charset="0"/>
              </a:rPr>
            </a:br>
            <a:r>
              <a:rPr lang="hu-HU" sz="1200" b="1" dirty="0">
                <a:solidFill>
                  <a:schemeClr val="tx1"/>
                </a:solidFill>
                <a:latin typeface="Arial" charset="0"/>
              </a:rPr>
              <a:t/>
            </a:r>
            <a:br>
              <a:rPr lang="hu-HU" sz="1200" b="1" dirty="0">
                <a:solidFill>
                  <a:schemeClr val="tx1"/>
                </a:solidFill>
                <a:latin typeface="Arial" charset="0"/>
              </a:rPr>
            </a:br>
            <a:r>
              <a:rPr lang="en-US" sz="3200" b="1" dirty="0">
                <a:solidFill>
                  <a:schemeClr val="tx1"/>
                </a:solidFill>
                <a:latin typeface="Arial" charset="0"/>
              </a:rPr>
              <a:t>Core feature: disease conviction</a:t>
            </a:r>
            <a:r>
              <a:rPr lang="hu-HU" sz="3200" b="1" dirty="0">
                <a:solidFill>
                  <a:schemeClr val="tx1"/>
                </a:solidFill>
                <a:latin typeface="Arial" charset="0"/>
              </a:rPr>
              <a:t/>
            </a:r>
            <a:br>
              <a:rPr lang="hu-HU" sz="3200" b="1" dirty="0">
                <a:solidFill>
                  <a:schemeClr val="tx1"/>
                </a:solidFill>
                <a:latin typeface="Arial" charset="0"/>
              </a:rPr>
            </a:br>
            <a:r>
              <a:rPr lang="hu-HU" sz="1200" b="1" dirty="0">
                <a:solidFill>
                  <a:schemeClr val="tx1"/>
                </a:solidFill>
                <a:latin typeface="Arial" charset="0"/>
              </a:rPr>
              <a:t/>
            </a:r>
            <a:br>
              <a:rPr lang="hu-HU" sz="1200" b="1" dirty="0">
                <a:solidFill>
                  <a:schemeClr val="tx1"/>
                </a:solidFill>
                <a:latin typeface="Arial" charset="0"/>
              </a:rPr>
            </a:br>
            <a:r>
              <a:rPr lang="en-US" sz="3200" b="1" dirty="0">
                <a:solidFill>
                  <a:schemeClr val="tx1"/>
                </a:solidFill>
                <a:latin typeface="Arial" charset="0"/>
              </a:rPr>
              <a:t>Prevalence: 4% </a:t>
            </a:r>
            <a:r>
              <a:rPr lang="hu-HU" sz="3200" b="1" dirty="0">
                <a:solidFill>
                  <a:schemeClr val="tx1"/>
                </a:solidFill>
                <a:latin typeface="Arial" charset="0"/>
              </a:rPr>
              <a:t>- </a:t>
            </a:r>
            <a:r>
              <a:rPr lang="en-US" sz="3200" b="1" dirty="0">
                <a:solidFill>
                  <a:schemeClr val="tx1"/>
                </a:solidFill>
                <a:latin typeface="Arial" charset="0"/>
              </a:rPr>
              <a:t>9%</a:t>
            </a:r>
            <a:r>
              <a:rPr lang="hu-HU" sz="3200" b="1" dirty="0">
                <a:solidFill>
                  <a:schemeClr val="tx1"/>
                </a:solidFill>
                <a:latin typeface="Arial" charset="0"/>
              </a:rPr>
              <a:t>,</a:t>
            </a:r>
            <a:r>
              <a:rPr lang="en-US" sz="3200" b="1" dirty="0">
                <a:solidFill>
                  <a:schemeClr val="tx1"/>
                </a:solidFill>
                <a:latin typeface="Arial" charset="0"/>
              </a:rPr>
              <a:t> higher in elderly. Ration men to women 50/50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11014" y="152400"/>
            <a:ext cx="8932985" cy="1057422"/>
          </a:xfrm>
          <a:prstGeom prst="rect">
            <a:avLst/>
          </a:prstGeom>
          <a:noFill/>
          <a:ln w="9525">
            <a:noFill/>
            <a:miter lim="800000"/>
            <a:headEnd/>
            <a:tailEnd/>
          </a:ln>
        </p:spPr>
        <p:txBody>
          <a:bodyPr anchor="b"/>
          <a:lstStyle/>
          <a:p>
            <a:pPr marL="187325" indent="-187325"/>
            <a:r>
              <a:rPr kumimoji="1" lang="hu-HU" sz="4000" dirty="0" smtClean="0">
                <a:latin typeface="Arial Black" pitchFamily="34" charset="0"/>
              </a:rPr>
              <a:t> </a:t>
            </a:r>
            <a:r>
              <a:rPr kumimoji="1" lang="hu-HU" sz="4000" dirty="0" err="1" smtClean="0">
                <a:latin typeface="Arial Black" pitchFamily="34" charset="0"/>
              </a:rPr>
              <a:t>Reinforcing</a:t>
            </a:r>
            <a:r>
              <a:rPr kumimoji="1" lang="hu-HU" sz="4000" dirty="0" smtClean="0">
                <a:latin typeface="Arial Black" pitchFamily="34" charset="0"/>
              </a:rPr>
              <a:t> </a:t>
            </a:r>
            <a:r>
              <a:rPr kumimoji="1" lang="hu-HU" sz="4000" dirty="0" err="1" smtClean="0">
                <a:latin typeface="Arial Black" pitchFamily="34" charset="0"/>
              </a:rPr>
              <a:t>Factors</a:t>
            </a:r>
            <a:endParaRPr kumimoji="1" lang="en-US" sz="4000" b="1" dirty="0">
              <a:latin typeface="Arial" charset="0"/>
            </a:endParaRPr>
          </a:p>
        </p:txBody>
      </p:sp>
      <p:sp>
        <p:nvSpPr>
          <p:cNvPr id="39941" name="Rectangle 5"/>
          <p:cNvSpPr>
            <a:spLocks noChangeArrowheads="1"/>
          </p:cNvSpPr>
          <p:nvPr/>
        </p:nvSpPr>
        <p:spPr bwMode="auto">
          <a:xfrm>
            <a:off x="179388" y="1916113"/>
            <a:ext cx="8964612" cy="4941887"/>
          </a:xfrm>
          <a:prstGeom prst="rect">
            <a:avLst/>
          </a:prstGeom>
          <a:noFill/>
          <a:ln w="9525">
            <a:noFill/>
            <a:miter lim="800000"/>
            <a:headEnd/>
            <a:tailEnd/>
          </a:ln>
        </p:spPr>
        <p:txBody>
          <a:bodyPr anchor="b"/>
          <a:lstStyle/>
          <a:p>
            <a:pPr marL="457200" indent="-457200"/>
            <a:r>
              <a:rPr kumimoji="1" lang="hu-HU" dirty="0">
                <a:latin typeface="Arial" charset="0"/>
              </a:rPr>
              <a:t>a. </a:t>
            </a:r>
            <a:r>
              <a:rPr kumimoji="1" lang="hu-HU" b="1" dirty="0">
                <a:latin typeface="Arial" pitchFamily="34" charset="0"/>
                <a:cs typeface="Arial" pitchFamily="34" charset="0"/>
              </a:rPr>
              <a:t>	</a:t>
            </a:r>
            <a:r>
              <a:rPr kumimoji="1" lang="hu-HU" b="1" dirty="0" err="1">
                <a:latin typeface="Arial" pitchFamily="34" charset="0"/>
                <a:cs typeface="Arial" pitchFamily="34" charset="0"/>
              </a:rPr>
              <a:t>Social</a:t>
            </a:r>
            <a:r>
              <a:rPr kumimoji="1" lang="hu-HU" b="1" dirty="0">
                <a:latin typeface="Arial" pitchFamily="34" charset="0"/>
                <a:cs typeface="Arial" pitchFamily="34" charset="0"/>
              </a:rPr>
              <a:t> </a:t>
            </a:r>
            <a:r>
              <a:rPr kumimoji="1" lang="hu-HU" b="1" dirty="0" err="1">
                <a:latin typeface="Arial" pitchFamily="34" charset="0"/>
                <a:cs typeface="Arial" pitchFamily="34" charset="0"/>
              </a:rPr>
              <a:t>environment</a:t>
            </a:r>
            <a:endParaRPr kumimoji="1" lang="hu-HU" b="1" dirty="0">
              <a:latin typeface="Arial" pitchFamily="34" charset="0"/>
              <a:cs typeface="Arial" pitchFamily="34" charset="0"/>
            </a:endParaRPr>
          </a:p>
          <a:p>
            <a:pPr marL="457200" indent="-457200"/>
            <a:endParaRPr kumimoji="1" lang="en-US" b="1" dirty="0">
              <a:latin typeface="Arial" pitchFamily="34" charset="0"/>
              <a:cs typeface="Arial" pitchFamily="34" charset="0"/>
            </a:endParaRPr>
          </a:p>
          <a:p>
            <a:pPr marL="457200" indent="-457200">
              <a:buFontTx/>
              <a:buAutoNum type="alphaLcPeriod" startAt="2"/>
            </a:pPr>
            <a:r>
              <a:rPr kumimoji="1" lang="hu-HU" b="1" dirty="0" err="1">
                <a:latin typeface="Arial" pitchFamily="34" charset="0"/>
                <a:cs typeface="Arial" pitchFamily="34" charset="0"/>
              </a:rPr>
              <a:t>Fear</a:t>
            </a:r>
            <a:r>
              <a:rPr kumimoji="1" lang="hu-HU" b="1" dirty="0">
                <a:latin typeface="Arial" pitchFamily="34" charset="0"/>
                <a:cs typeface="Arial" pitchFamily="34" charset="0"/>
              </a:rPr>
              <a:t> of </a:t>
            </a:r>
            <a:r>
              <a:rPr kumimoji="1" lang="hu-HU" b="1" dirty="0" err="1">
                <a:latin typeface="Arial" pitchFamily="34" charset="0"/>
                <a:cs typeface="Arial" pitchFamily="34" charset="0"/>
              </a:rPr>
              <a:t>having</a:t>
            </a:r>
            <a:r>
              <a:rPr kumimoji="1" lang="hu-HU" b="1" dirty="0">
                <a:latin typeface="Arial" pitchFamily="34" charset="0"/>
                <a:cs typeface="Arial" pitchFamily="34" charset="0"/>
              </a:rPr>
              <a:t> </a:t>
            </a:r>
            <a:r>
              <a:rPr kumimoji="1" lang="hu-HU" b="1" dirty="0" err="1">
                <a:latin typeface="Arial" pitchFamily="34" charset="0"/>
                <a:cs typeface="Arial" pitchFamily="34" charset="0"/>
              </a:rPr>
              <a:t>illness</a:t>
            </a:r>
            <a:r>
              <a:rPr kumimoji="1" lang="hu-HU" b="1" dirty="0">
                <a:latin typeface="Arial" pitchFamily="34" charset="0"/>
                <a:cs typeface="Arial" pitchFamily="34" charset="0"/>
              </a:rPr>
              <a:t> </a:t>
            </a:r>
            <a:r>
              <a:rPr kumimoji="1" lang="hu-HU" b="1" dirty="0" err="1">
                <a:latin typeface="Arial" pitchFamily="34" charset="0"/>
                <a:cs typeface="Arial" pitchFamily="34" charset="0"/>
              </a:rPr>
              <a:t>increases</a:t>
            </a:r>
            <a:r>
              <a:rPr kumimoji="1" lang="hu-HU" b="1" dirty="0">
                <a:latin typeface="Arial" pitchFamily="34" charset="0"/>
                <a:cs typeface="Arial" pitchFamily="34" charset="0"/>
              </a:rPr>
              <a:t> </a:t>
            </a:r>
            <a:r>
              <a:rPr kumimoji="1" lang="hu-HU" b="1" dirty="0" err="1">
                <a:latin typeface="Arial" pitchFamily="34" charset="0"/>
                <a:cs typeface="Arial" pitchFamily="34" charset="0"/>
              </a:rPr>
              <a:t>anxiety</a:t>
            </a:r>
            <a:r>
              <a:rPr kumimoji="1" lang="hu-HU" b="1" dirty="0">
                <a:latin typeface="Arial" pitchFamily="34" charset="0"/>
                <a:cs typeface="Arial" pitchFamily="34" charset="0"/>
              </a:rPr>
              <a:t>, </a:t>
            </a:r>
            <a:r>
              <a:rPr kumimoji="1" lang="hu-HU" b="1" dirty="0" err="1">
                <a:latin typeface="Arial" pitchFamily="34" charset="0"/>
                <a:cs typeface="Arial" pitchFamily="34" charset="0"/>
              </a:rPr>
              <a:t>which</a:t>
            </a:r>
            <a:r>
              <a:rPr kumimoji="1" lang="hu-HU" b="1" dirty="0">
                <a:latin typeface="Arial" pitchFamily="34" charset="0"/>
                <a:cs typeface="Arial" pitchFamily="34" charset="0"/>
              </a:rPr>
              <a:t> 	</a:t>
            </a:r>
            <a:r>
              <a:rPr kumimoji="1" lang="hu-HU" b="1" dirty="0" err="1">
                <a:latin typeface="Arial" pitchFamily="34" charset="0"/>
                <a:cs typeface="Arial" pitchFamily="34" charset="0"/>
              </a:rPr>
              <a:t>increases</a:t>
            </a:r>
            <a:r>
              <a:rPr kumimoji="1" lang="hu-HU" b="1" dirty="0">
                <a:latin typeface="Arial" pitchFamily="34" charset="0"/>
                <a:cs typeface="Arial" pitchFamily="34" charset="0"/>
              </a:rPr>
              <a:t> </a:t>
            </a:r>
            <a:r>
              <a:rPr kumimoji="1" lang="hu-HU" b="1" dirty="0" err="1">
                <a:latin typeface="Arial" pitchFamily="34" charset="0"/>
                <a:cs typeface="Arial" pitchFamily="34" charset="0"/>
              </a:rPr>
              <a:t>symptom</a:t>
            </a:r>
            <a:r>
              <a:rPr kumimoji="1" lang="hu-HU" b="1" dirty="0">
                <a:latin typeface="Arial" pitchFamily="34" charset="0"/>
                <a:cs typeface="Arial" pitchFamily="34" charset="0"/>
              </a:rPr>
              <a:t> </a:t>
            </a:r>
            <a:r>
              <a:rPr kumimoji="1" lang="hu-HU" b="1" dirty="0" smtClean="0">
                <a:latin typeface="Arial" pitchFamily="34" charset="0"/>
                <a:cs typeface="Arial" pitchFamily="34" charset="0"/>
              </a:rPr>
              <a:t> </a:t>
            </a:r>
            <a:r>
              <a:rPr kumimoji="1" lang="hu-HU" b="1" dirty="0" err="1" smtClean="0">
                <a:latin typeface="Arial" pitchFamily="34" charset="0"/>
                <a:cs typeface="Arial" pitchFamily="34" charset="0"/>
              </a:rPr>
              <a:t>perception</a:t>
            </a:r>
            <a:r>
              <a:rPr kumimoji="1" lang="hu-HU" b="1" dirty="0">
                <a:latin typeface="Arial" pitchFamily="34" charset="0"/>
                <a:cs typeface="Arial" pitchFamily="34" charset="0"/>
              </a:rPr>
              <a:t>, etc. - </a:t>
            </a:r>
            <a:r>
              <a:rPr kumimoji="1" lang="hu-HU" b="1" dirty="0" err="1">
                <a:latin typeface="Arial" pitchFamily="34" charset="0"/>
                <a:cs typeface="Arial" pitchFamily="34" charset="0"/>
              </a:rPr>
              <a:t>vicious</a:t>
            </a:r>
            <a:r>
              <a:rPr kumimoji="1" lang="hu-HU" b="1" dirty="0">
                <a:latin typeface="Arial" pitchFamily="34" charset="0"/>
                <a:cs typeface="Arial" pitchFamily="34" charset="0"/>
              </a:rPr>
              <a:t> </a:t>
            </a:r>
            <a:r>
              <a:rPr kumimoji="1" lang="hu-HU" b="1" dirty="0" err="1">
                <a:latin typeface="Arial" pitchFamily="34" charset="0"/>
                <a:cs typeface="Arial" pitchFamily="34" charset="0"/>
              </a:rPr>
              <a:t>cycle</a:t>
            </a:r>
            <a:endParaRPr kumimoji="1" lang="hu-HU" b="1" dirty="0">
              <a:latin typeface="Arial" pitchFamily="34" charset="0"/>
              <a:cs typeface="Arial" pitchFamily="34" charset="0"/>
            </a:endParaRPr>
          </a:p>
          <a:p>
            <a:pPr marL="457200" indent="-457200">
              <a:buFontTx/>
              <a:buAutoNum type="alphaLcPeriod" startAt="2"/>
            </a:pPr>
            <a:endParaRPr kumimoji="1" lang="hu-HU" b="1" dirty="0">
              <a:latin typeface="Arial" pitchFamily="34" charset="0"/>
              <a:cs typeface="Arial" pitchFamily="34" charset="0"/>
            </a:endParaRPr>
          </a:p>
          <a:p>
            <a:pPr marL="457200" indent="-457200">
              <a:buFontTx/>
              <a:buAutoNum type="alphaLcPeriod" startAt="3"/>
            </a:pPr>
            <a:r>
              <a:rPr kumimoji="1" lang="hu-HU" b="1" dirty="0">
                <a:latin typeface="Arial" pitchFamily="34" charset="0"/>
                <a:cs typeface="Arial" pitchFamily="34" charset="0"/>
              </a:rPr>
              <a:t>E</a:t>
            </a:r>
            <a:r>
              <a:rPr kumimoji="1" lang="en-US" b="1" dirty="0" err="1">
                <a:latin typeface="Arial" pitchFamily="34" charset="0"/>
                <a:cs typeface="Arial" pitchFamily="34" charset="0"/>
              </a:rPr>
              <a:t>nhanced</a:t>
            </a:r>
            <a:r>
              <a:rPr kumimoji="1" lang="en-US" b="1" dirty="0">
                <a:latin typeface="Arial" pitchFamily="34" charset="0"/>
                <a:cs typeface="Arial" pitchFamily="34" charset="0"/>
              </a:rPr>
              <a:t> perceptual sensitivity to</a:t>
            </a:r>
            <a:r>
              <a:rPr kumimoji="1" lang="hu-HU" b="1" dirty="0">
                <a:latin typeface="Arial" pitchFamily="34" charset="0"/>
                <a:cs typeface="Arial" pitchFamily="34" charset="0"/>
              </a:rPr>
              <a:t> </a:t>
            </a:r>
            <a:r>
              <a:rPr kumimoji="1" lang="en-US" b="1" dirty="0">
                <a:latin typeface="Arial" pitchFamily="34" charset="0"/>
                <a:cs typeface="Arial" pitchFamily="34" charset="0"/>
              </a:rPr>
              <a:t>illness cues, causing them </a:t>
            </a:r>
            <a:r>
              <a:rPr kumimoji="1" lang="hu-HU" b="1" dirty="0" smtClean="0">
                <a:latin typeface="Arial" pitchFamily="34" charset="0"/>
                <a:cs typeface="Arial" pitchFamily="34" charset="0"/>
              </a:rPr>
              <a:t> </a:t>
            </a:r>
            <a:r>
              <a:rPr kumimoji="1" lang="en-US" b="1" dirty="0" smtClean="0">
                <a:latin typeface="Arial" pitchFamily="34" charset="0"/>
                <a:cs typeface="Arial" pitchFamily="34" charset="0"/>
              </a:rPr>
              <a:t>to</a:t>
            </a:r>
            <a:r>
              <a:rPr kumimoji="1" lang="hu-HU" b="1" dirty="0" smtClean="0">
                <a:latin typeface="Arial" pitchFamily="34" charset="0"/>
                <a:cs typeface="Arial" pitchFamily="34" charset="0"/>
              </a:rPr>
              <a:t> </a:t>
            </a:r>
            <a:r>
              <a:rPr kumimoji="1" lang="en-US" b="1" dirty="0">
                <a:latin typeface="Arial" pitchFamily="34" charset="0"/>
                <a:cs typeface="Arial" pitchFamily="34" charset="0"/>
              </a:rPr>
              <a:t>interpret as dangerous and </a:t>
            </a:r>
            <a:r>
              <a:rPr kumimoji="1" lang="hu-HU" b="1" dirty="0">
                <a:latin typeface="Arial" pitchFamily="34" charset="0"/>
                <a:cs typeface="Arial" pitchFamily="34" charset="0"/>
              </a:rPr>
              <a:t>	t</a:t>
            </a:r>
            <a:r>
              <a:rPr kumimoji="1" lang="en-US" b="1" dirty="0" err="1">
                <a:latin typeface="Arial" pitchFamily="34" charset="0"/>
                <a:cs typeface="Arial" pitchFamily="34" charset="0"/>
              </a:rPr>
              <a:t>hreatening</a:t>
            </a:r>
            <a:r>
              <a:rPr kumimoji="1" lang="en-US" b="1" dirty="0">
                <a:latin typeface="Arial" pitchFamily="34" charset="0"/>
                <a:cs typeface="Arial" pitchFamily="34" charset="0"/>
              </a:rPr>
              <a:t> any stimuli</a:t>
            </a:r>
            <a:endParaRPr kumimoji="1" lang="hu-HU" b="1" dirty="0">
              <a:latin typeface="Arial" pitchFamily="34" charset="0"/>
              <a:cs typeface="Arial" pitchFamily="34" charset="0"/>
            </a:endParaRPr>
          </a:p>
          <a:p>
            <a:pPr marL="457200" indent="-457200"/>
            <a:endParaRPr kumimoji="1" lang="hu-HU" b="1" dirty="0">
              <a:latin typeface="Arial" pitchFamily="34" charset="0"/>
              <a:cs typeface="Arial" pitchFamily="34" charset="0"/>
            </a:endParaRPr>
          </a:p>
          <a:p>
            <a:pPr marL="457200" indent="-457200"/>
            <a:r>
              <a:rPr kumimoji="1" lang="hu-HU" b="1" dirty="0">
                <a:latin typeface="Arial" pitchFamily="34" charset="0"/>
                <a:cs typeface="Arial" pitchFamily="34" charset="0"/>
              </a:rPr>
              <a:t>d.   D</a:t>
            </a:r>
            <a:r>
              <a:rPr kumimoji="1" lang="en-US" b="1" dirty="0" err="1">
                <a:latin typeface="Arial" pitchFamily="34" charset="0"/>
                <a:cs typeface="Arial" pitchFamily="34" charset="0"/>
              </a:rPr>
              <a:t>isproportionate</a:t>
            </a:r>
            <a:r>
              <a:rPr kumimoji="1" lang="en-US" b="1" dirty="0">
                <a:latin typeface="Arial" pitchFamily="34" charset="0"/>
                <a:cs typeface="Arial" pitchFamily="34" charset="0"/>
              </a:rPr>
              <a:t> incidences</a:t>
            </a:r>
            <a:r>
              <a:rPr kumimoji="1" lang="hu-HU" b="1" dirty="0">
                <a:latin typeface="Arial" pitchFamily="34" charset="0"/>
                <a:cs typeface="Arial" pitchFamily="34" charset="0"/>
              </a:rPr>
              <a:t> </a:t>
            </a:r>
            <a:r>
              <a:rPr kumimoji="1" lang="en-US" b="1" dirty="0">
                <a:latin typeface="Arial" pitchFamily="34" charset="0"/>
                <a:cs typeface="Arial" pitchFamily="34" charset="0"/>
              </a:rPr>
              <a:t>of</a:t>
            </a:r>
            <a:r>
              <a:rPr kumimoji="1" lang="hu-HU" b="1" dirty="0">
                <a:latin typeface="Arial" pitchFamily="34" charset="0"/>
                <a:cs typeface="Arial" pitchFamily="34" charset="0"/>
              </a:rPr>
              <a:t> </a:t>
            </a:r>
            <a:r>
              <a:rPr kumimoji="1" lang="en-US" b="1" dirty="0">
                <a:latin typeface="Arial" pitchFamily="34" charset="0"/>
                <a:cs typeface="Arial" pitchFamily="34" charset="0"/>
              </a:rPr>
              <a:t>illness </a:t>
            </a:r>
            <a:r>
              <a:rPr kumimoji="1" lang="hu-HU" b="1" dirty="0" err="1">
                <a:latin typeface="Arial" pitchFamily="34" charset="0"/>
                <a:cs typeface="Arial" pitchFamily="34" charset="0"/>
              </a:rPr>
              <a:t>in</a:t>
            </a:r>
            <a:r>
              <a:rPr kumimoji="1" lang="hu-HU" b="1" dirty="0">
                <a:latin typeface="Arial" pitchFamily="34" charset="0"/>
                <a:cs typeface="Arial" pitchFamily="34" charset="0"/>
              </a:rPr>
              <a:t> </a:t>
            </a:r>
            <a:r>
              <a:rPr kumimoji="1" lang="en-US" b="1" dirty="0">
                <a:latin typeface="Arial" pitchFamily="34" charset="0"/>
                <a:cs typeface="Arial" pitchFamily="34" charset="0"/>
              </a:rPr>
              <a:t>child</a:t>
            </a:r>
            <a:r>
              <a:rPr kumimoji="1" lang="hu-HU" b="1" dirty="0" err="1">
                <a:latin typeface="Arial" pitchFamily="34" charset="0"/>
                <a:cs typeface="Arial" pitchFamily="34" charset="0"/>
              </a:rPr>
              <a:t>hood</a:t>
            </a:r>
            <a:endParaRPr kumimoji="1" lang="en-US" b="1" dirty="0">
              <a:latin typeface="Arial" pitchFamily="34" charset="0"/>
              <a:cs typeface="Arial" pitchFamily="34" charset="0"/>
            </a:endParaRPr>
          </a:p>
          <a:p>
            <a:pPr marL="457200" indent="-457200">
              <a:buFontTx/>
              <a:buAutoNum type="alphaLcPeriod" startAt="2"/>
            </a:pPr>
            <a:endParaRPr kumimoji="1" lang="en-US" dirty="0">
              <a:latin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a:latin typeface="Arial Black" pitchFamily="34" charset="0"/>
              </a:rPr>
              <a:t> HYPOCHONDRIASIS – </a:t>
            </a:r>
          </a:p>
          <a:p>
            <a:pPr marL="187325" indent="-187325"/>
            <a:r>
              <a:rPr kumimoji="1" lang="hu-HU" sz="4400">
                <a:latin typeface="Arial Black" pitchFamily="34" charset="0"/>
              </a:rPr>
              <a:t>					DSM-IV. criteria</a:t>
            </a:r>
            <a:endParaRPr kumimoji="1" lang="en-US" sz="4400" b="1">
              <a:latin typeface="Arial" charset="0"/>
            </a:endParaRPr>
          </a:p>
        </p:txBody>
      </p:sp>
      <p:sp>
        <p:nvSpPr>
          <p:cNvPr id="41987" name="Rectangle 3"/>
          <p:cNvSpPr>
            <a:spLocks noGrp="1" noChangeArrowheads="1"/>
          </p:cNvSpPr>
          <p:nvPr>
            <p:ph type="ctrTitle"/>
          </p:nvPr>
        </p:nvSpPr>
        <p:spPr>
          <a:xfrm>
            <a:off x="228600" y="2209800"/>
            <a:ext cx="8610600" cy="4267200"/>
          </a:xfrm>
          <a:noFill/>
          <a:ln/>
        </p:spPr>
        <p:txBody>
          <a:bodyPr/>
          <a:lstStyle/>
          <a:p>
            <a:pPr marL="187325"/>
            <a:r>
              <a:rPr lang="hu-HU" sz="3200" b="1">
                <a:solidFill>
                  <a:schemeClr val="tx1"/>
                </a:solidFill>
                <a:latin typeface="Arial" charset="0"/>
              </a:rPr>
              <a:t>1</a:t>
            </a:r>
            <a:r>
              <a:rPr lang="en-US" sz="3200" b="1">
                <a:solidFill>
                  <a:schemeClr val="tx1"/>
                </a:solidFill>
                <a:latin typeface="Arial" charset="0"/>
              </a:rPr>
              <a:t>.  Preoccupation with fears of having, </a:t>
            </a:r>
            <a:r>
              <a:rPr lang="hu-HU" sz="3200" b="1">
                <a:solidFill>
                  <a:schemeClr val="tx1"/>
                </a:solidFill>
                <a:latin typeface="Arial" charset="0"/>
              </a:rPr>
              <a:t>	</a:t>
            </a:r>
            <a:r>
              <a:rPr lang="en-US" sz="3200" b="1">
                <a:solidFill>
                  <a:schemeClr val="tx1"/>
                </a:solidFill>
                <a:latin typeface="Arial" charset="0"/>
              </a:rPr>
              <a:t>or ideas that one has, a serious </a:t>
            </a:r>
            <a:br>
              <a:rPr lang="en-US"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disease based on the person's </a:t>
            </a:r>
            <a:r>
              <a:rPr lang="hu-HU" sz="3200" b="1">
                <a:solidFill>
                  <a:schemeClr val="tx1"/>
                </a:solidFill>
                <a:latin typeface="Arial" charset="0"/>
              </a:rPr>
              <a:t>	</a:t>
            </a:r>
            <a:r>
              <a:rPr lang="en-US" sz="3200" b="1">
                <a:solidFill>
                  <a:schemeClr val="tx1"/>
                </a:solidFill>
                <a:latin typeface="Arial" charset="0"/>
              </a:rPr>
              <a:t>misinterpretations of bodily ymptoms.</a:t>
            </a:r>
            <a:br>
              <a:rPr lang="en-US" sz="3200" b="1">
                <a:solidFill>
                  <a:schemeClr val="tx1"/>
                </a:solidFill>
                <a:latin typeface="Arial" charset="0"/>
              </a:rPr>
            </a:br>
            <a:r>
              <a:rPr lang="en-US" sz="3200" b="1">
                <a:solidFill>
                  <a:schemeClr val="tx1"/>
                </a:solidFill>
                <a:latin typeface="Arial" charset="0"/>
              </a:rPr>
              <a:t/>
            </a:r>
            <a:br>
              <a:rPr lang="en-US" sz="3200" b="1">
                <a:solidFill>
                  <a:schemeClr val="tx1"/>
                </a:solidFill>
                <a:latin typeface="Arial" charset="0"/>
              </a:rPr>
            </a:br>
            <a:r>
              <a:rPr lang="en-US" sz="3200" b="1">
                <a:solidFill>
                  <a:schemeClr val="tx1"/>
                </a:solidFill>
                <a:latin typeface="Arial" charset="0"/>
              </a:rPr>
              <a:t>2.  The preoccupation persists despite </a:t>
            </a:r>
            <a:r>
              <a:rPr lang="hu-HU" sz="3200" b="1">
                <a:solidFill>
                  <a:schemeClr val="tx1"/>
                </a:solidFill>
                <a:latin typeface="Arial" charset="0"/>
              </a:rPr>
              <a:t>	</a:t>
            </a:r>
            <a:r>
              <a:rPr lang="en-US" sz="3200" b="1">
                <a:solidFill>
                  <a:schemeClr val="tx1"/>
                </a:solidFill>
                <a:latin typeface="Arial" charset="0"/>
              </a:rPr>
              <a:t>appropriate medical evaluation and </a:t>
            </a:r>
            <a:br>
              <a:rPr lang="en-US"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reassurance.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a:latin typeface="Arial Black" pitchFamily="34" charset="0"/>
              </a:rPr>
              <a:t>	DIAGNOSTIC CRITERIA 		FOR HYPOCHONDRIASIS</a:t>
            </a:r>
            <a:endParaRPr kumimoji="1" lang="en-US" sz="4400" b="1">
              <a:latin typeface="Arial" charset="0"/>
            </a:endParaRPr>
          </a:p>
        </p:txBody>
      </p:sp>
      <p:sp>
        <p:nvSpPr>
          <p:cNvPr id="43011" name="Rectangle 3"/>
          <p:cNvSpPr>
            <a:spLocks noGrp="1" noChangeArrowheads="1"/>
          </p:cNvSpPr>
          <p:nvPr>
            <p:ph type="ctrTitle"/>
          </p:nvPr>
        </p:nvSpPr>
        <p:spPr>
          <a:xfrm>
            <a:off x="228600" y="2133600"/>
            <a:ext cx="8610600" cy="4724400"/>
          </a:xfrm>
          <a:noFill/>
          <a:ln/>
        </p:spPr>
        <p:txBody>
          <a:bodyPr/>
          <a:lstStyle/>
          <a:p>
            <a:pPr marL="187325"/>
            <a:r>
              <a:rPr lang="en-US" sz="3200" b="1">
                <a:solidFill>
                  <a:schemeClr val="tx1"/>
                </a:solidFill>
                <a:latin typeface="Arial" charset="0"/>
              </a:rPr>
              <a:t>3.  The belief (Criterion 1) is not of </a:t>
            </a:r>
            <a:r>
              <a:rPr lang="hu-HU" sz="3200" b="1">
                <a:solidFill>
                  <a:schemeClr val="tx1"/>
                </a:solidFill>
                <a:latin typeface="Arial" charset="0"/>
              </a:rPr>
              <a:t>	</a:t>
            </a:r>
            <a:r>
              <a:rPr lang="en-US" sz="3200" b="1">
                <a:solidFill>
                  <a:schemeClr val="tx1"/>
                </a:solidFill>
                <a:latin typeface="Arial" charset="0"/>
              </a:rPr>
              <a:t>delusional intensity and is not </a:t>
            </a:r>
            <a:br>
              <a:rPr lang="en-US"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restricted to a circumscribed concern </a:t>
            </a:r>
            <a:r>
              <a:rPr lang="hu-HU" sz="3200" b="1">
                <a:solidFill>
                  <a:schemeClr val="tx1"/>
                </a:solidFill>
                <a:latin typeface="Arial" charset="0"/>
              </a:rPr>
              <a:t>	</a:t>
            </a:r>
            <a:r>
              <a:rPr lang="en-US" sz="3200" b="1">
                <a:solidFill>
                  <a:schemeClr val="tx1"/>
                </a:solidFill>
                <a:latin typeface="Arial" charset="0"/>
              </a:rPr>
              <a:t>about body appearance.</a:t>
            </a:r>
            <a:br>
              <a:rPr lang="en-US" sz="3200" b="1">
                <a:solidFill>
                  <a:schemeClr val="tx1"/>
                </a:solidFill>
                <a:latin typeface="Arial" charset="0"/>
              </a:rPr>
            </a:br>
            <a:r>
              <a:rPr lang="en-US" sz="3200" b="1">
                <a:solidFill>
                  <a:schemeClr val="tx1"/>
                </a:solidFill>
                <a:latin typeface="Arial" charset="0"/>
              </a:rPr>
              <a:t/>
            </a:r>
            <a:br>
              <a:rPr lang="en-US" sz="3200" b="1">
                <a:solidFill>
                  <a:schemeClr val="tx1"/>
                </a:solidFill>
                <a:latin typeface="Arial" charset="0"/>
              </a:rPr>
            </a:br>
            <a:r>
              <a:rPr lang="en-US" sz="3200" b="1">
                <a:solidFill>
                  <a:schemeClr val="tx1"/>
                </a:solidFill>
                <a:latin typeface="Arial" charset="0"/>
              </a:rPr>
              <a:t>4.  The preoccupation causes clinically </a:t>
            </a:r>
            <a:r>
              <a:rPr lang="hu-HU" sz="3200" b="1">
                <a:solidFill>
                  <a:schemeClr val="tx1"/>
                </a:solidFill>
                <a:latin typeface="Arial" charset="0"/>
              </a:rPr>
              <a:t>	</a:t>
            </a:r>
            <a:r>
              <a:rPr lang="en-US" sz="3200" b="1">
                <a:solidFill>
                  <a:schemeClr val="tx1"/>
                </a:solidFill>
                <a:latin typeface="Arial" charset="0"/>
              </a:rPr>
              <a:t>significant distress or impairment in </a:t>
            </a:r>
            <a:br>
              <a:rPr lang="en-US"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social, occupational, or other </a:t>
            </a:r>
            <a:r>
              <a:rPr lang="hu-HU" sz="3200" b="1">
                <a:solidFill>
                  <a:schemeClr val="tx1"/>
                </a:solidFill>
                <a:latin typeface="Arial" charset="0"/>
              </a:rPr>
              <a:t>	</a:t>
            </a:r>
            <a:r>
              <a:rPr lang="en-US" sz="3200" b="1">
                <a:solidFill>
                  <a:schemeClr val="tx1"/>
                </a:solidFill>
                <a:latin typeface="Arial" charset="0"/>
              </a:rPr>
              <a:t>important areas of functioning.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58775" y="1176338"/>
            <a:ext cx="8424863" cy="4505325"/>
          </a:xfrm>
        </p:spPr>
        <p:txBody>
          <a:bodyPr/>
          <a:lstStyle/>
          <a:p>
            <a:r>
              <a:rPr lang="en-US" sz="3600" b="1">
                <a:solidFill>
                  <a:schemeClr val="tx1"/>
                </a:solidFill>
                <a:latin typeface="Arial" charset="0"/>
              </a:rPr>
              <a:t>Physical symptoms that seem as if they </a:t>
            </a:r>
            <a:r>
              <a:rPr lang="hu-HU" sz="3600" b="1">
                <a:solidFill>
                  <a:schemeClr val="tx1"/>
                </a:solidFill>
                <a:latin typeface="Arial" charset="0"/>
              </a:rPr>
              <a:t>we</a:t>
            </a:r>
            <a:r>
              <a:rPr lang="en-US" sz="3600" b="1">
                <a:solidFill>
                  <a:schemeClr val="tx1"/>
                </a:solidFill>
                <a:latin typeface="Arial" charset="0"/>
              </a:rPr>
              <a:t>re part of a general medical condition, however no general medical condition, other mental disorder, or substance is present.</a:t>
            </a:r>
            <a:r>
              <a:rPr lang="en-US" sz="3600" b="1">
                <a:solidFill>
                  <a:schemeClr val="tx1"/>
                </a:solidFill>
                <a:latin typeface="Times New Roman" pitchFamily="18" charset="0"/>
              </a:rPr>
              <a:t> </a:t>
            </a:r>
          </a:p>
        </p:txBody>
      </p:sp>
      <p:sp>
        <p:nvSpPr>
          <p:cNvPr id="4100" name="Rectangle 4"/>
          <p:cNvSpPr>
            <a:spLocks noChangeArrowheads="1"/>
          </p:cNvSpPr>
          <p:nvPr/>
        </p:nvSpPr>
        <p:spPr bwMode="auto">
          <a:xfrm>
            <a:off x="762000" y="609600"/>
            <a:ext cx="4724400" cy="701675"/>
          </a:xfrm>
          <a:prstGeom prst="rect">
            <a:avLst/>
          </a:prstGeom>
          <a:noFill/>
          <a:ln w="12700" cap="sq">
            <a:noFill/>
            <a:miter lim="800000"/>
            <a:headEnd type="none" w="sm" len="sm"/>
            <a:tailEnd type="none" w="sm" len="sm"/>
          </a:ln>
          <a:effectLst/>
        </p:spPr>
        <p:txBody>
          <a:bodyPr>
            <a:spAutoFit/>
          </a:bodyPr>
          <a:lstStyle/>
          <a:p>
            <a:r>
              <a:rPr lang="hu-HU" sz="4000" b="1">
                <a:latin typeface="Arial Black" pitchFamily="34" charset="0"/>
              </a:rPr>
              <a:t>DEFINITION</a:t>
            </a:r>
            <a:endParaRPr lang="en-US" sz="4000">
              <a:latin typeface="Arial Black"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a:latin typeface="Arial Black" pitchFamily="34" charset="0"/>
              </a:rPr>
              <a:t>	DIAGNOSTIC CRITERIA 		FOR HYPOCHONDRIASIS</a:t>
            </a:r>
            <a:endParaRPr kumimoji="1" lang="en-US" sz="4400" b="1">
              <a:latin typeface="Arial" charset="0"/>
            </a:endParaRPr>
          </a:p>
        </p:txBody>
      </p:sp>
      <p:sp>
        <p:nvSpPr>
          <p:cNvPr id="44035" name="Rectangle 3"/>
          <p:cNvSpPr>
            <a:spLocks noGrp="1" noChangeArrowheads="1"/>
          </p:cNvSpPr>
          <p:nvPr>
            <p:ph type="ctrTitle"/>
          </p:nvPr>
        </p:nvSpPr>
        <p:spPr>
          <a:xfrm>
            <a:off x="0" y="2057400"/>
            <a:ext cx="9144000" cy="4800600"/>
          </a:xfrm>
          <a:noFill/>
          <a:ln/>
        </p:spPr>
        <p:txBody>
          <a:bodyPr/>
          <a:lstStyle/>
          <a:p>
            <a:pPr marL="187325"/>
            <a:r>
              <a:rPr lang="en-US" sz="3200" b="1">
                <a:solidFill>
                  <a:schemeClr val="tx1"/>
                </a:solidFill>
                <a:latin typeface="Arial" charset="0"/>
              </a:rPr>
              <a:t>5.  The duration of the disturbance </a:t>
            </a:r>
            <a:r>
              <a:rPr lang="hu-HU" sz="3200" b="1">
                <a:solidFill>
                  <a:schemeClr val="tx1"/>
                </a:solidFill>
                <a:latin typeface="Arial" charset="0"/>
              </a:rPr>
              <a:t>			</a:t>
            </a:r>
            <a:r>
              <a:rPr lang="en-US" sz="3200" b="1">
                <a:solidFill>
                  <a:schemeClr val="tx1"/>
                </a:solidFill>
                <a:latin typeface="Arial" charset="0"/>
              </a:rPr>
              <a:t>is at least 6 months.</a:t>
            </a:r>
            <a:br>
              <a:rPr lang="en-US" sz="3200" b="1">
                <a:solidFill>
                  <a:schemeClr val="tx1"/>
                </a:solidFill>
                <a:latin typeface="Arial" charset="0"/>
              </a:rPr>
            </a:br>
            <a:r>
              <a:rPr lang="en-US" sz="2000" b="1">
                <a:solidFill>
                  <a:schemeClr val="tx1"/>
                </a:solidFill>
                <a:latin typeface="Arial" charset="0"/>
              </a:rPr>
              <a:t/>
            </a:r>
            <a:br>
              <a:rPr lang="en-US" sz="2000" b="1">
                <a:solidFill>
                  <a:schemeClr val="tx1"/>
                </a:solidFill>
                <a:latin typeface="Arial" charset="0"/>
              </a:rPr>
            </a:br>
            <a:r>
              <a:rPr lang="en-US" sz="3200" b="1">
                <a:solidFill>
                  <a:schemeClr val="tx1"/>
                </a:solidFill>
                <a:latin typeface="Arial" charset="0"/>
              </a:rPr>
              <a:t>6.  The preoccupation is not better </a:t>
            </a:r>
            <a:r>
              <a:rPr lang="hu-HU" sz="3200" b="1">
                <a:solidFill>
                  <a:schemeClr val="tx1"/>
                </a:solidFill>
                <a:latin typeface="Arial" charset="0"/>
              </a:rPr>
              <a:t>	</a:t>
            </a:r>
            <a:r>
              <a:rPr lang="en-US" sz="3200" b="1">
                <a:solidFill>
                  <a:schemeClr val="tx1"/>
                </a:solidFill>
                <a:latin typeface="Arial" charset="0"/>
              </a:rPr>
              <a:t>accounted for by Generalised Anxiety </a:t>
            </a:r>
            <a:br>
              <a:rPr lang="en-US"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Disorder, Obsessive-Compulsive </a:t>
            </a:r>
            <a:r>
              <a:rPr lang="hu-HU" sz="3200" b="1">
                <a:solidFill>
                  <a:schemeClr val="tx1"/>
                </a:solidFill>
                <a:latin typeface="Arial" charset="0"/>
              </a:rPr>
              <a:t>	</a:t>
            </a:r>
            <a:r>
              <a:rPr lang="en-US" sz="3200" b="1">
                <a:solidFill>
                  <a:schemeClr val="tx1"/>
                </a:solidFill>
                <a:latin typeface="Arial" charset="0"/>
              </a:rPr>
              <a:t>Disorder, Panic Disorder, a Major </a:t>
            </a:r>
            <a:r>
              <a:rPr lang="hu-HU" sz="3200" b="1">
                <a:solidFill>
                  <a:schemeClr val="tx1"/>
                </a:solidFill>
                <a:latin typeface="Arial" charset="0"/>
              </a:rPr>
              <a:t>	</a:t>
            </a:r>
            <a:r>
              <a:rPr lang="en-US" sz="3200" b="1">
                <a:solidFill>
                  <a:schemeClr val="tx1"/>
                </a:solidFill>
                <a:latin typeface="Arial" charset="0"/>
              </a:rPr>
              <a:t>Depressive</a:t>
            </a:r>
            <a:r>
              <a:rPr lang="hu-HU" sz="3200" b="1">
                <a:solidFill>
                  <a:schemeClr val="tx1"/>
                </a:solidFill>
                <a:latin typeface="Arial" charset="0"/>
              </a:rPr>
              <a:t> </a:t>
            </a:r>
            <a:r>
              <a:rPr lang="en-US" sz="3200" b="1">
                <a:solidFill>
                  <a:schemeClr val="tx1"/>
                </a:solidFill>
                <a:latin typeface="Arial" charset="0"/>
              </a:rPr>
              <a:t>Episode, Separation </a:t>
            </a:r>
            <a:r>
              <a:rPr lang="hu-HU" sz="3200" b="1">
                <a:solidFill>
                  <a:schemeClr val="tx1"/>
                </a:solidFill>
                <a:latin typeface="Arial" charset="0"/>
              </a:rPr>
              <a:t>	</a:t>
            </a:r>
            <a:r>
              <a:rPr lang="en-US" sz="3200" b="1">
                <a:solidFill>
                  <a:schemeClr val="tx1"/>
                </a:solidFill>
                <a:latin typeface="Arial" charset="0"/>
              </a:rPr>
              <a:t>Anxiety, </a:t>
            </a:r>
            <a:r>
              <a:rPr lang="hu-HU" sz="3200" b="1">
                <a:solidFill>
                  <a:schemeClr val="tx1"/>
                </a:solidFill>
                <a:latin typeface="Arial" charset="0"/>
              </a:rPr>
              <a:t> </a:t>
            </a:r>
            <a:br>
              <a:rPr lang="hu-HU" sz="3200" b="1">
                <a:solidFill>
                  <a:schemeClr val="tx1"/>
                </a:solidFill>
                <a:latin typeface="Arial" charset="0"/>
              </a:rPr>
            </a:br>
            <a:r>
              <a:rPr lang="hu-HU" sz="3200" b="1">
                <a:solidFill>
                  <a:schemeClr val="tx1"/>
                </a:solidFill>
                <a:latin typeface="Arial" charset="0"/>
              </a:rPr>
              <a:t>	</a:t>
            </a:r>
            <a:r>
              <a:rPr lang="en-US" sz="3200" b="1">
                <a:solidFill>
                  <a:schemeClr val="tx1"/>
                </a:solidFill>
                <a:latin typeface="Arial" charset="0"/>
              </a:rPr>
              <a:t>or another Somatoform</a:t>
            </a:r>
            <a:r>
              <a:rPr lang="hu-HU" sz="3200" b="1">
                <a:solidFill>
                  <a:schemeClr val="tx1"/>
                </a:solidFill>
                <a:latin typeface="Arial" charset="0"/>
              </a:rPr>
              <a:t> </a:t>
            </a:r>
            <a:r>
              <a:rPr lang="en-US" sz="3200" b="1">
                <a:solidFill>
                  <a:schemeClr val="tx1"/>
                </a:solidFill>
                <a:latin typeface="Arial" charset="0"/>
              </a:rPr>
              <a:t>Disorder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a számának helye 5"/>
          <p:cNvSpPr>
            <a:spLocks noGrp="1"/>
          </p:cNvSpPr>
          <p:nvPr>
            <p:ph type="sldNum" sz="quarter" idx="12"/>
          </p:nvPr>
        </p:nvSpPr>
        <p:spPr/>
        <p:txBody>
          <a:bodyPr/>
          <a:lstStyle/>
          <a:p>
            <a:fld id="{77D78387-4972-4008-B07C-13635BD72F46}" type="slidenum">
              <a:rPr lang="en-US"/>
              <a:pPr/>
              <a:t>31</a:t>
            </a:fld>
            <a:endParaRPr lang="en-US"/>
          </a:p>
        </p:txBody>
      </p:sp>
      <p:sp>
        <p:nvSpPr>
          <p:cNvPr id="57346" name="Rectangle 2"/>
          <p:cNvSpPr>
            <a:spLocks noGrp="1" noChangeArrowheads="1"/>
          </p:cNvSpPr>
          <p:nvPr>
            <p:ph type="title"/>
          </p:nvPr>
        </p:nvSpPr>
        <p:spPr>
          <a:xfrm>
            <a:off x="250825" y="260350"/>
            <a:ext cx="8413750" cy="1143000"/>
          </a:xfrm>
        </p:spPr>
        <p:txBody>
          <a:bodyPr/>
          <a:lstStyle/>
          <a:p>
            <a:r>
              <a:rPr lang="hu-HU" sz="2800"/>
              <a:t>CONCEPTUALIZATION          </a:t>
            </a:r>
            <a:br>
              <a:rPr lang="hu-HU" sz="2800"/>
            </a:br>
            <a:r>
              <a:rPr lang="hu-HU" sz="2800" i="1"/>
              <a:t>in HYPOCHONDRIASIS</a:t>
            </a:r>
            <a:r>
              <a:rPr lang="hu-HU" sz="3600" i="1"/>
              <a:t> </a:t>
            </a:r>
            <a:r>
              <a:rPr lang="hu-HU" sz="2800" i="1">
                <a:latin typeface="Arial Unicode MS" pitchFamily="34" charset="-128"/>
              </a:rPr>
              <a:t>(Salkovskis, 1996)</a:t>
            </a:r>
            <a:endParaRPr lang="hu-HU" sz="2800">
              <a:latin typeface="Arial Unicode MS" pitchFamily="34" charset="-128"/>
            </a:endParaRPr>
          </a:p>
        </p:txBody>
      </p:sp>
      <p:sp>
        <p:nvSpPr>
          <p:cNvPr id="57347" name="Rectangle 3"/>
          <p:cNvSpPr>
            <a:spLocks noGrp="1" noChangeArrowheads="1"/>
          </p:cNvSpPr>
          <p:nvPr>
            <p:ph type="body" idx="1"/>
          </p:nvPr>
        </p:nvSpPr>
        <p:spPr>
          <a:xfrm>
            <a:off x="250825" y="1885950"/>
            <a:ext cx="8713788" cy="4638675"/>
          </a:xfrm>
        </p:spPr>
        <p:txBody>
          <a:bodyPr/>
          <a:lstStyle/>
          <a:p>
            <a:pPr>
              <a:buFont typeface="Monotype Sorts" pitchFamily="2" charset="2"/>
              <a:buNone/>
            </a:pPr>
            <a:r>
              <a:rPr lang="hu-HU" sz="2800">
                <a:latin typeface="Arial Black" pitchFamily="34" charset="0"/>
              </a:rPr>
              <a:t>TRIGGER SITUATION:</a:t>
            </a:r>
          </a:p>
          <a:p>
            <a:pPr>
              <a:buFont typeface="Monotype Sorts" pitchFamily="2" charset="2"/>
              <a:buNone/>
            </a:pPr>
            <a:r>
              <a:rPr lang="hu-HU" sz="2800" i="1">
                <a:latin typeface="Arial" charset="0"/>
              </a:rPr>
              <a:t>listening to a radio program about disorders</a:t>
            </a:r>
          </a:p>
          <a:p>
            <a:pPr>
              <a:buFont typeface="Monotype Sorts" pitchFamily="2" charset="2"/>
              <a:buNone/>
            </a:pPr>
            <a:endParaRPr lang="hu-HU" sz="2800" i="1">
              <a:latin typeface="Arial" charset="0"/>
            </a:endParaRPr>
          </a:p>
          <a:p>
            <a:pPr>
              <a:buFont typeface="Monotype Sorts" pitchFamily="2" charset="2"/>
              <a:buNone/>
            </a:pPr>
            <a:r>
              <a:rPr lang="hu-HU" sz="2800">
                <a:latin typeface="Arial Black" pitchFamily="34" charset="0"/>
              </a:rPr>
              <a:t>AUTOMATIC NEGATIVE THOUGHTS:</a:t>
            </a:r>
          </a:p>
          <a:p>
            <a:pPr>
              <a:buFont typeface="Monotype Sorts" pitchFamily="2" charset="2"/>
              <a:buNone/>
            </a:pPr>
            <a:r>
              <a:rPr lang="hu-HU" sz="2800">
                <a:latin typeface="Arial" charset="0"/>
              </a:rPr>
              <a:t>	</a:t>
            </a:r>
            <a:r>
              <a:rPr lang="hu-HU" sz="2800" i="1">
                <a:latin typeface="Arial" charset="0"/>
              </a:rPr>
              <a:t>„It will happen to me, too.”</a:t>
            </a:r>
          </a:p>
          <a:p>
            <a:pPr>
              <a:buFont typeface="Monotype Sorts" pitchFamily="2" charset="2"/>
              <a:buNone/>
            </a:pPr>
            <a:r>
              <a:rPr lang="hu-HU" sz="2800" i="1">
                <a:latin typeface="Arial" charset="0"/>
              </a:rPr>
              <a:t>	„My liver is not healthy.” „I will die”</a:t>
            </a:r>
          </a:p>
          <a:p>
            <a:pPr>
              <a:buFont typeface="Monotype Sorts" pitchFamily="2" charset="2"/>
              <a:buNone/>
            </a:pPr>
            <a:r>
              <a:rPr lang="hu-HU" sz="2800" i="1">
                <a:latin typeface="Arial" charset="0"/>
              </a:rPr>
              <a:t>	„I suffer from an uncurable disease.”</a:t>
            </a:r>
          </a:p>
          <a:p>
            <a:pPr>
              <a:buFont typeface="Monotype Sorts" pitchFamily="2" charset="2"/>
              <a:buNone/>
            </a:pPr>
            <a:endParaRPr lang="hu-HU" sz="2800" i="1">
              <a:latin typeface="Arial" charset="0"/>
            </a:endParaRPr>
          </a:p>
          <a:p>
            <a:pPr>
              <a:buFont typeface="Monotype Sorts" pitchFamily="2" charset="2"/>
              <a:buNone/>
            </a:pPr>
            <a:r>
              <a:rPr lang="hu-HU" sz="2800">
                <a:latin typeface="Arial" charset="0"/>
              </a:rPr>
              <a:t>				</a:t>
            </a:r>
            <a:r>
              <a:rPr lang="hu-HU" sz="2800">
                <a:latin typeface="Arial Black" pitchFamily="34" charset="0"/>
              </a:rPr>
              <a:t>MOOD:</a:t>
            </a:r>
            <a:r>
              <a:rPr lang="hu-HU" sz="2800">
                <a:latin typeface="Arial" charset="0"/>
              </a:rPr>
              <a:t> </a:t>
            </a:r>
            <a:r>
              <a:rPr lang="hu-HU" sz="2800" i="1">
                <a:latin typeface="Arial" charset="0"/>
              </a:rPr>
              <a:t>anxiety, fear</a:t>
            </a:r>
          </a:p>
        </p:txBody>
      </p:sp>
      <p:sp>
        <p:nvSpPr>
          <p:cNvPr id="57348" name="Line 4"/>
          <p:cNvSpPr>
            <a:spLocks noChangeShapeType="1"/>
          </p:cNvSpPr>
          <p:nvPr/>
        </p:nvSpPr>
        <p:spPr bwMode="auto">
          <a:xfrm>
            <a:off x="2051050" y="2924175"/>
            <a:ext cx="0" cy="504825"/>
          </a:xfrm>
          <a:prstGeom prst="line">
            <a:avLst/>
          </a:prstGeom>
          <a:noFill/>
          <a:ln w="38100" cap="sq">
            <a:solidFill>
              <a:schemeClr val="tx1"/>
            </a:solidFill>
            <a:round/>
            <a:headEnd type="none" w="sm" len="sm"/>
            <a:tailEnd type="triangle" w="sm" len="sm"/>
          </a:ln>
          <a:effectLst/>
        </p:spPr>
        <p:txBody>
          <a:bodyPr wrap="none"/>
          <a:lstStyle/>
          <a:p>
            <a:endParaRPr lang="hu-HU"/>
          </a:p>
        </p:txBody>
      </p:sp>
      <p:sp>
        <p:nvSpPr>
          <p:cNvPr id="57349" name="Line 5"/>
          <p:cNvSpPr>
            <a:spLocks noChangeShapeType="1"/>
          </p:cNvSpPr>
          <p:nvPr/>
        </p:nvSpPr>
        <p:spPr bwMode="auto">
          <a:xfrm>
            <a:off x="468313" y="4005263"/>
            <a:ext cx="0" cy="2852737"/>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7350" name="Line 6"/>
          <p:cNvSpPr>
            <a:spLocks noChangeShapeType="1"/>
          </p:cNvSpPr>
          <p:nvPr/>
        </p:nvSpPr>
        <p:spPr bwMode="auto">
          <a:xfrm>
            <a:off x="3708400" y="5516563"/>
            <a:ext cx="0" cy="504825"/>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250825" y="1885950"/>
            <a:ext cx="8713788" cy="4638675"/>
          </a:xfrm>
        </p:spPr>
        <p:txBody>
          <a:bodyPr/>
          <a:lstStyle/>
          <a:p>
            <a:pPr>
              <a:lnSpc>
                <a:spcPct val="90000"/>
              </a:lnSpc>
              <a:buFont typeface="Monotype Sorts" pitchFamily="2" charset="2"/>
              <a:buNone/>
            </a:pPr>
            <a:endParaRPr lang="hu-HU" sz="2800" dirty="0">
              <a:latin typeface="Arial" charset="0"/>
            </a:endParaRPr>
          </a:p>
          <a:p>
            <a:pPr>
              <a:lnSpc>
                <a:spcPct val="90000"/>
              </a:lnSpc>
              <a:buFont typeface="Monotype Sorts" pitchFamily="2" charset="2"/>
              <a:buNone/>
            </a:pPr>
            <a:r>
              <a:rPr lang="hu-HU" sz="2800" dirty="0">
                <a:latin typeface="Arial" charset="0"/>
              </a:rPr>
              <a:t>				</a:t>
            </a:r>
            <a:r>
              <a:rPr lang="hu-HU" sz="2800" dirty="0">
                <a:latin typeface="Arial Black" pitchFamily="34" charset="0"/>
              </a:rPr>
              <a:t>MOOD:</a:t>
            </a:r>
            <a:r>
              <a:rPr lang="hu-HU" sz="2800" dirty="0">
                <a:latin typeface="Arial" charset="0"/>
              </a:rPr>
              <a:t> </a:t>
            </a:r>
            <a:r>
              <a:rPr lang="hu-HU" sz="2800" i="1" dirty="0" err="1">
                <a:latin typeface="Arial" charset="0"/>
              </a:rPr>
              <a:t>anxiety</a:t>
            </a:r>
            <a:r>
              <a:rPr lang="hu-HU" sz="2800" i="1" dirty="0">
                <a:latin typeface="Arial" charset="0"/>
              </a:rPr>
              <a:t>, </a:t>
            </a:r>
            <a:r>
              <a:rPr lang="hu-HU" sz="2800" i="1" dirty="0" err="1">
                <a:latin typeface="Arial" charset="0"/>
              </a:rPr>
              <a:t>fear</a:t>
            </a:r>
            <a:endParaRPr lang="hu-HU" sz="2800" i="1" dirty="0">
              <a:latin typeface="Arial" charset="0"/>
            </a:endParaRPr>
          </a:p>
          <a:p>
            <a:pPr>
              <a:lnSpc>
                <a:spcPct val="90000"/>
              </a:lnSpc>
              <a:buFont typeface="Monotype Sorts" pitchFamily="2" charset="2"/>
              <a:buNone/>
            </a:pPr>
            <a:endParaRPr lang="hu-HU" sz="2800" i="1" dirty="0">
              <a:latin typeface="Arial" charset="0"/>
            </a:endParaRPr>
          </a:p>
          <a:p>
            <a:pPr>
              <a:lnSpc>
                <a:spcPct val="90000"/>
              </a:lnSpc>
              <a:buFont typeface="Monotype Sorts" pitchFamily="2" charset="2"/>
              <a:buNone/>
            </a:pPr>
            <a:r>
              <a:rPr lang="hu-HU" sz="2800" dirty="0">
                <a:latin typeface="Arial" charset="0"/>
              </a:rPr>
              <a:t>				</a:t>
            </a:r>
            <a:r>
              <a:rPr lang="hu-HU" sz="2800" dirty="0">
                <a:latin typeface="Arial Black" pitchFamily="34" charset="0"/>
              </a:rPr>
              <a:t>BEHAVIOUR:  </a:t>
            </a:r>
            <a:r>
              <a:rPr lang="hu-HU" sz="2800" i="1" dirty="0" err="1">
                <a:latin typeface="Arial" charset="0"/>
              </a:rPr>
              <a:t>checking</a:t>
            </a:r>
            <a:r>
              <a:rPr lang="hu-HU" sz="2800" i="1" dirty="0">
                <a:latin typeface="Arial" charset="0"/>
              </a:rPr>
              <a:t>, </a:t>
            </a:r>
            <a:r>
              <a:rPr lang="hu-HU" sz="2800" i="1" dirty="0" err="1">
                <a:latin typeface="Arial" charset="0"/>
              </a:rPr>
              <a:t>pushing</a:t>
            </a:r>
            <a:r>
              <a:rPr lang="hu-HU" sz="2800" i="1" dirty="0">
                <a:latin typeface="Arial" charset="0"/>
              </a:rPr>
              <a:t>,						</a:t>
            </a:r>
            <a:r>
              <a:rPr lang="hu-HU" sz="2800" i="1" dirty="0" err="1">
                <a:latin typeface="Arial" charset="0"/>
              </a:rPr>
              <a:t>reassurrance</a:t>
            </a:r>
            <a:r>
              <a:rPr lang="hu-HU" sz="2800" i="1" dirty="0">
                <a:latin typeface="Arial" charset="0"/>
              </a:rPr>
              <a:t> 							</a:t>
            </a:r>
            <a:r>
              <a:rPr lang="hu-HU" sz="2800" i="1" dirty="0" err="1">
                <a:latin typeface="Arial" charset="0"/>
              </a:rPr>
              <a:t>seeking</a:t>
            </a:r>
            <a:endParaRPr lang="hu-HU" sz="2800" i="1" dirty="0">
              <a:latin typeface="Arial" charset="0"/>
            </a:endParaRPr>
          </a:p>
          <a:p>
            <a:pPr>
              <a:lnSpc>
                <a:spcPct val="90000"/>
              </a:lnSpc>
              <a:buFont typeface="Monotype Sorts" pitchFamily="2" charset="2"/>
              <a:buNone/>
            </a:pPr>
            <a:endParaRPr lang="hu-HU" sz="2800" i="1" dirty="0">
              <a:latin typeface="Arial" charset="0"/>
            </a:endParaRPr>
          </a:p>
          <a:p>
            <a:pPr>
              <a:lnSpc>
                <a:spcPct val="90000"/>
              </a:lnSpc>
              <a:buFont typeface="Monotype Sorts" pitchFamily="2" charset="2"/>
              <a:buNone/>
            </a:pPr>
            <a:r>
              <a:rPr lang="hu-HU" sz="2800" dirty="0">
                <a:latin typeface="Arial" charset="0"/>
              </a:rPr>
              <a:t>	</a:t>
            </a:r>
            <a:r>
              <a:rPr lang="hu-HU" sz="2800" dirty="0">
                <a:latin typeface="Arial Black" pitchFamily="34" charset="0"/>
              </a:rPr>
              <a:t>SOMATIC SYMPTOMS: </a:t>
            </a:r>
            <a:r>
              <a:rPr lang="hu-HU" sz="2800" i="1" dirty="0" err="1">
                <a:latin typeface="Arial" charset="0"/>
              </a:rPr>
              <a:t>aches</a:t>
            </a:r>
            <a:r>
              <a:rPr lang="hu-HU" sz="2800" i="1" dirty="0">
                <a:latin typeface="Arial" charset="0"/>
              </a:rPr>
              <a:t> and </a:t>
            </a:r>
            <a:r>
              <a:rPr lang="hu-HU" sz="2800" i="1" dirty="0" err="1">
                <a:latin typeface="Arial" charset="0"/>
              </a:rPr>
              <a:t>pains</a:t>
            </a:r>
            <a:r>
              <a:rPr lang="hu-HU" sz="2800" i="1" dirty="0">
                <a:latin typeface="Arial" charset="0"/>
              </a:rPr>
              <a:t>, 						  </a:t>
            </a:r>
            <a:r>
              <a:rPr lang="hu-HU" sz="2800" i="1" dirty="0" err="1">
                <a:latin typeface="Arial" charset="0"/>
              </a:rPr>
              <a:t>stubbly</a:t>
            </a:r>
            <a:r>
              <a:rPr lang="hu-HU" sz="2800" i="1" dirty="0">
                <a:latin typeface="Arial" charset="0"/>
              </a:rPr>
              <a:t> feeling </a:t>
            </a:r>
            <a:r>
              <a:rPr lang="hu-HU" sz="2800" i="1" dirty="0" err="1">
                <a:latin typeface="Arial" charset="0"/>
              </a:rPr>
              <a:t>in</a:t>
            </a:r>
            <a:r>
              <a:rPr lang="hu-HU" sz="2800" i="1" dirty="0">
                <a:latin typeface="Arial" charset="0"/>
              </a:rPr>
              <a:t> </a:t>
            </a:r>
            <a:r>
              <a:rPr lang="hu-HU" sz="2800" i="1" dirty="0" err="1">
                <a:latin typeface="Arial" charset="0"/>
              </a:rPr>
              <a:t>the</a:t>
            </a:r>
            <a:r>
              <a:rPr lang="hu-HU" sz="2800" i="1" dirty="0">
                <a:latin typeface="Arial" charset="0"/>
              </a:rPr>
              <a:t> 						  </a:t>
            </a:r>
            <a:r>
              <a:rPr lang="hu-HU" sz="2800" i="1" dirty="0" err="1">
                <a:latin typeface="Arial" charset="0"/>
              </a:rPr>
              <a:t>liver</a:t>
            </a:r>
            <a:r>
              <a:rPr lang="hu-HU" sz="2800" i="1" dirty="0">
                <a:latin typeface="Arial" charset="0"/>
              </a:rPr>
              <a:t>, </a:t>
            </a:r>
            <a:r>
              <a:rPr lang="hu-HU" sz="2800" i="1" dirty="0" err="1">
                <a:latin typeface="Arial" charset="0"/>
              </a:rPr>
              <a:t>cardiac</a:t>
            </a:r>
            <a:r>
              <a:rPr lang="hu-HU" sz="2800" i="1" dirty="0">
                <a:latin typeface="Arial" charset="0"/>
              </a:rPr>
              <a:t> </a:t>
            </a:r>
            <a:r>
              <a:rPr lang="hu-HU" sz="2800" i="1" dirty="0" err="1">
                <a:latin typeface="Arial" charset="0"/>
              </a:rPr>
              <a:t>chest</a:t>
            </a:r>
            <a:r>
              <a:rPr lang="hu-HU" sz="2800" i="1" dirty="0">
                <a:latin typeface="Arial" charset="0"/>
              </a:rPr>
              <a:t> </a:t>
            </a:r>
            <a:r>
              <a:rPr lang="hu-HU" sz="2800" i="1" dirty="0" err="1">
                <a:latin typeface="Arial" charset="0"/>
              </a:rPr>
              <a:t>pain</a:t>
            </a:r>
            <a:endParaRPr lang="hu-HU" sz="2800" i="1" dirty="0">
              <a:latin typeface="Arial" charset="0"/>
            </a:endParaRPr>
          </a:p>
        </p:txBody>
      </p:sp>
      <p:sp>
        <p:nvSpPr>
          <p:cNvPr id="58373" name="Line 5"/>
          <p:cNvSpPr>
            <a:spLocks noChangeShapeType="1"/>
          </p:cNvSpPr>
          <p:nvPr/>
        </p:nvSpPr>
        <p:spPr bwMode="auto">
          <a:xfrm>
            <a:off x="1258888" y="1844675"/>
            <a:ext cx="0" cy="3097213"/>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8374" name="Line 6"/>
          <p:cNvSpPr>
            <a:spLocks noChangeShapeType="1"/>
          </p:cNvSpPr>
          <p:nvPr/>
        </p:nvSpPr>
        <p:spPr bwMode="auto">
          <a:xfrm>
            <a:off x="3779838" y="1844675"/>
            <a:ext cx="0" cy="504825"/>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8375" name="Line 7"/>
          <p:cNvSpPr>
            <a:spLocks noChangeShapeType="1"/>
          </p:cNvSpPr>
          <p:nvPr/>
        </p:nvSpPr>
        <p:spPr bwMode="auto">
          <a:xfrm>
            <a:off x="3779838" y="2781300"/>
            <a:ext cx="0" cy="504825"/>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8376" name="Line 8"/>
          <p:cNvSpPr>
            <a:spLocks noChangeShapeType="1"/>
          </p:cNvSpPr>
          <p:nvPr/>
        </p:nvSpPr>
        <p:spPr bwMode="auto">
          <a:xfrm flipH="1">
            <a:off x="2843213" y="3860800"/>
            <a:ext cx="936625" cy="1008063"/>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8378" name="Rectangle 10"/>
          <p:cNvSpPr>
            <a:spLocks noChangeArrowheads="1"/>
          </p:cNvSpPr>
          <p:nvPr/>
        </p:nvSpPr>
        <p:spPr bwMode="auto">
          <a:xfrm>
            <a:off x="281354" y="-1"/>
            <a:ext cx="7819659" cy="1754326"/>
          </a:xfrm>
          <a:prstGeom prst="rect">
            <a:avLst/>
          </a:prstGeom>
          <a:noFill/>
          <a:ln w="12700" cap="sq">
            <a:noFill/>
            <a:miter lim="800000"/>
            <a:headEnd type="none" w="sm" len="sm"/>
            <a:tailEnd type="none" w="sm" len="sm"/>
          </a:ln>
          <a:effectLst/>
        </p:spPr>
        <p:txBody>
          <a:bodyPr wrap="square">
            <a:spAutoFit/>
          </a:bodyPr>
          <a:lstStyle/>
          <a:p>
            <a:r>
              <a:rPr kumimoji="1" lang="hu-HU" b="1" dirty="0">
                <a:solidFill>
                  <a:srgbClr val="FFFFFF"/>
                </a:solidFill>
              </a:rPr>
              <a:t>AUTOMATIC NEGATIVE THOUGHTS</a:t>
            </a:r>
            <a:r>
              <a:rPr kumimoji="1" lang="hu-HU" dirty="0"/>
              <a:t>:</a:t>
            </a:r>
          </a:p>
          <a:p>
            <a:r>
              <a:rPr kumimoji="1" lang="hu-HU" dirty="0"/>
              <a:t>	</a:t>
            </a:r>
            <a:r>
              <a:rPr kumimoji="1" lang="hu-HU" i="1" dirty="0"/>
              <a:t>„</a:t>
            </a:r>
            <a:r>
              <a:rPr kumimoji="1" lang="hu-HU" sz="2800" i="1" dirty="0" err="1"/>
              <a:t>It</a:t>
            </a:r>
            <a:r>
              <a:rPr kumimoji="1" lang="hu-HU" sz="2800" i="1" dirty="0"/>
              <a:t> </a:t>
            </a:r>
            <a:r>
              <a:rPr kumimoji="1" lang="hu-HU" sz="2800" i="1" dirty="0" err="1"/>
              <a:t>will</a:t>
            </a:r>
            <a:r>
              <a:rPr kumimoji="1" lang="hu-HU" sz="2800" i="1" dirty="0"/>
              <a:t> </a:t>
            </a:r>
            <a:r>
              <a:rPr kumimoji="1" lang="hu-HU" sz="2800" i="1" dirty="0" err="1"/>
              <a:t>happen</a:t>
            </a:r>
            <a:r>
              <a:rPr kumimoji="1" lang="hu-HU" sz="2800" i="1" dirty="0"/>
              <a:t> </a:t>
            </a:r>
            <a:r>
              <a:rPr kumimoji="1" lang="hu-HU" sz="2800" i="1" dirty="0" err="1"/>
              <a:t>to</a:t>
            </a:r>
            <a:r>
              <a:rPr kumimoji="1" lang="hu-HU" sz="2800" i="1" dirty="0"/>
              <a:t> </a:t>
            </a:r>
            <a:r>
              <a:rPr kumimoji="1" lang="hu-HU" sz="2800" i="1" dirty="0" err="1"/>
              <a:t>me</a:t>
            </a:r>
            <a:r>
              <a:rPr kumimoji="1" lang="hu-HU" sz="2800" i="1" dirty="0"/>
              <a:t>, </a:t>
            </a:r>
            <a:r>
              <a:rPr kumimoji="1" lang="hu-HU" sz="2800" i="1" dirty="0" err="1"/>
              <a:t>too</a:t>
            </a:r>
            <a:r>
              <a:rPr kumimoji="1" lang="hu-HU" sz="2800" i="1" dirty="0"/>
              <a:t>.”</a:t>
            </a:r>
          </a:p>
          <a:p>
            <a:r>
              <a:rPr kumimoji="1" lang="hu-HU" sz="2800" i="1" dirty="0"/>
              <a:t>	„</a:t>
            </a:r>
            <a:r>
              <a:rPr kumimoji="1" lang="hu-HU" sz="2800" i="1" dirty="0" err="1"/>
              <a:t>My</a:t>
            </a:r>
            <a:r>
              <a:rPr kumimoji="1" lang="hu-HU" sz="2800" i="1" dirty="0"/>
              <a:t> </a:t>
            </a:r>
            <a:r>
              <a:rPr kumimoji="1" lang="hu-HU" sz="2800" i="1" dirty="0" err="1"/>
              <a:t>liver</a:t>
            </a:r>
            <a:r>
              <a:rPr kumimoji="1" lang="hu-HU" sz="2800" i="1" dirty="0"/>
              <a:t> is </a:t>
            </a:r>
            <a:r>
              <a:rPr kumimoji="1" lang="hu-HU" sz="2800" i="1" dirty="0" err="1"/>
              <a:t>not</a:t>
            </a:r>
            <a:r>
              <a:rPr kumimoji="1" lang="hu-HU" sz="2800" i="1" dirty="0"/>
              <a:t> </a:t>
            </a:r>
            <a:r>
              <a:rPr kumimoji="1" lang="hu-HU" sz="2800" i="1" dirty="0" err="1"/>
              <a:t>healthy</a:t>
            </a:r>
            <a:r>
              <a:rPr kumimoji="1" lang="hu-HU" sz="2800" i="1" dirty="0"/>
              <a:t>.” „I </a:t>
            </a:r>
            <a:r>
              <a:rPr kumimoji="1" lang="hu-HU" sz="2800" i="1" dirty="0" err="1"/>
              <a:t>will</a:t>
            </a:r>
            <a:r>
              <a:rPr kumimoji="1" lang="hu-HU" sz="2800" i="1" dirty="0"/>
              <a:t> die”</a:t>
            </a:r>
          </a:p>
          <a:p>
            <a:r>
              <a:rPr kumimoji="1" lang="hu-HU" sz="2800" i="1" dirty="0"/>
              <a:t>	„I </a:t>
            </a:r>
            <a:r>
              <a:rPr kumimoji="1" lang="hu-HU" sz="2800" i="1" dirty="0" err="1"/>
              <a:t>suffer</a:t>
            </a:r>
            <a:r>
              <a:rPr kumimoji="1" lang="hu-HU" sz="2800" i="1" dirty="0"/>
              <a:t> </a:t>
            </a:r>
            <a:r>
              <a:rPr kumimoji="1" lang="hu-HU" sz="2800" i="1" dirty="0" err="1"/>
              <a:t>from</a:t>
            </a:r>
            <a:r>
              <a:rPr kumimoji="1" lang="hu-HU" sz="2800" i="1" dirty="0"/>
              <a:t> an </a:t>
            </a:r>
            <a:r>
              <a:rPr kumimoji="1" lang="hu-HU" sz="2800" i="1" dirty="0" err="1"/>
              <a:t>uncurable</a:t>
            </a:r>
            <a:r>
              <a:rPr kumimoji="1" lang="hu-HU" sz="2800" i="1" dirty="0"/>
              <a:t> </a:t>
            </a:r>
            <a:r>
              <a:rPr kumimoji="1" lang="hu-HU" sz="2800" i="1" dirty="0" err="1"/>
              <a:t>disease</a:t>
            </a:r>
            <a:r>
              <a:rPr kumimoji="1" lang="hu-HU" sz="2800" i="1" dirty="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179388" y="333375"/>
            <a:ext cx="8964612" cy="6264275"/>
          </a:xfrm>
        </p:spPr>
        <p:txBody>
          <a:bodyPr/>
          <a:lstStyle/>
          <a:p>
            <a:pPr>
              <a:buFont typeface="Monotype Sorts" pitchFamily="2" charset="2"/>
              <a:buNone/>
            </a:pPr>
            <a:r>
              <a:rPr lang="hu-HU" sz="2400" u="sng">
                <a:latin typeface="Arial Black" pitchFamily="34" charset="0"/>
              </a:rPr>
              <a:t>EARLY EXPERIENCES:</a:t>
            </a:r>
          </a:p>
          <a:p>
            <a:pPr>
              <a:buFont typeface="Monotype Sorts" pitchFamily="2" charset="2"/>
              <a:buNone/>
            </a:pPr>
            <a:r>
              <a:rPr lang="hu-HU" sz="2400"/>
              <a:t>		</a:t>
            </a:r>
            <a:r>
              <a:rPr lang="hu-HU" sz="2400" i="1"/>
              <a:t>parents’ divorce, ignorance by stepfather</a:t>
            </a:r>
          </a:p>
          <a:p>
            <a:pPr>
              <a:buFont typeface="Monotype Sorts" pitchFamily="2" charset="2"/>
              <a:buNone/>
            </a:pPr>
            <a:r>
              <a:rPr lang="hu-HU" sz="2400" i="1"/>
              <a:t>		mother’s diseases, hospitalization</a:t>
            </a:r>
          </a:p>
          <a:p>
            <a:pPr>
              <a:buFont typeface="Monotype Sorts" pitchFamily="2" charset="2"/>
              <a:buNone/>
            </a:pPr>
            <a:r>
              <a:rPr lang="hu-HU" sz="2400" i="1"/>
              <a:t>		stepfather’s death due to livercancer</a:t>
            </a:r>
          </a:p>
          <a:p>
            <a:pPr>
              <a:buFont typeface="Monotype Sorts" pitchFamily="2" charset="2"/>
              <a:buNone/>
            </a:pPr>
            <a:endParaRPr lang="hu-HU" sz="2400" i="1"/>
          </a:p>
          <a:p>
            <a:pPr>
              <a:buFont typeface="Monotype Sorts" pitchFamily="2" charset="2"/>
              <a:buNone/>
            </a:pPr>
            <a:r>
              <a:rPr lang="hu-HU" sz="2400" u="sng">
                <a:latin typeface="Arial Black" pitchFamily="34" charset="0"/>
              </a:rPr>
              <a:t>CORE BELIEFS:</a:t>
            </a:r>
          </a:p>
          <a:p>
            <a:pPr>
              <a:buFont typeface="Monotype Sorts" pitchFamily="2" charset="2"/>
              <a:buNone/>
            </a:pPr>
            <a:r>
              <a:rPr lang="hu-HU" sz="2400"/>
              <a:t>		</a:t>
            </a:r>
            <a:r>
              <a:rPr lang="hu-HU" sz="2400" i="1"/>
              <a:t>„I am so little and unprotected.”</a:t>
            </a:r>
          </a:p>
          <a:p>
            <a:pPr>
              <a:buFont typeface="Monotype Sorts" pitchFamily="2" charset="2"/>
              <a:buNone/>
            </a:pPr>
            <a:r>
              <a:rPr lang="hu-HU" sz="2400" i="1"/>
              <a:t>		„I am exposed to diseases.”</a:t>
            </a:r>
          </a:p>
          <a:p>
            <a:pPr>
              <a:buFont typeface="Monotype Sorts" pitchFamily="2" charset="2"/>
              <a:buNone/>
            </a:pPr>
            <a:endParaRPr lang="hu-HU" sz="2400" i="1"/>
          </a:p>
          <a:p>
            <a:pPr>
              <a:buFont typeface="Monotype Sorts" pitchFamily="2" charset="2"/>
              <a:buNone/>
            </a:pPr>
            <a:r>
              <a:rPr lang="hu-HU" sz="2400" u="sng">
                <a:latin typeface="Arial Black" pitchFamily="34" charset="0"/>
              </a:rPr>
              <a:t>DYSFUNCTIONAL ATTITUDES:</a:t>
            </a:r>
          </a:p>
          <a:p>
            <a:pPr>
              <a:buFont typeface="Monotype Sorts" pitchFamily="2" charset="2"/>
              <a:buNone/>
            </a:pPr>
            <a:r>
              <a:rPr lang="hu-HU" sz="2400" i="1"/>
              <a:t>„If I am not careful enough, I can develop an illness.”</a:t>
            </a:r>
          </a:p>
          <a:p>
            <a:pPr>
              <a:buFont typeface="Monotype Sorts" pitchFamily="2" charset="2"/>
              <a:buNone/>
            </a:pPr>
            <a:r>
              <a:rPr lang="hu-HU" sz="2400" i="1"/>
              <a:t>„If I pay attention to my body canges, I can prevent illnessnes.”</a:t>
            </a:r>
          </a:p>
          <a:p>
            <a:pPr>
              <a:buFont typeface="Monotype Sorts" pitchFamily="2" charset="2"/>
              <a:buNone/>
            </a:pPr>
            <a:r>
              <a:rPr lang="hu-HU" sz="2400" i="1"/>
              <a:t>„Pain is always a sign of a serious illness.”</a:t>
            </a:r>
          </a:p>
        </p:txBody>
      </p:sp>
      <p:sp>
        <p:nvSpPr>
          <p:cNvPr id="59396" name="Line 4"/>
          <p:cNvSpPr>
            <a:spLocks noChangeShapeType="1"/>
          </p:cNvSpPr>
          <p:nvPr/>
        </p:nvSpPr>
        <p:spPr bwMode="auto">
          <a:xfrm>
            <a:off x="684213" y="836613"/>
            <a:ext cx="0" cy="1655762"/>
          </a:xfrm>
          <a:prstGeom prst="line">
            <a:avLst/>
          </a:prstGeom>
          <a:noFill/>
          <a:ln w="38100" cap="sq">
            <a:solidFill>
              <a:schemeClr val="tx1"/>
            </a:solidFill>
            <a:round/>
            <a:headEnd type="none" w="sm" len="sm"/>
            <a:tailEnd type="triangle" w="sm" len="sm"/>
          </a:ln>
          <a:effectLst/>
        </p:spPr>
        <p:txBody>
          <a:bodyPr wrap="none"/>
          <a:lstStyle/>
          <a:p>
            <a:endParaRPr lang="hu-HU"/>
          </a:p>
        </p:txBody>
      </p:sp>
      <p:sp>
        <p:nvSpPr>
          <p:cNvPr id="59397" name="Line 5"/>
          <p:cNvSpPr>
            <a:spLocks noChangeShapeType="1"/>
          </p:cNvSpPr>
          <p:nvPr/>
        </p:nvSpPr>
        <p:spPr bwMode="auto">
          <a:xfrm>
            <a:off x="684213" y="3141663"/>
            <a:ext cx="0" cy="1008062"/>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
        <p:nvSpPr>
          <p:cNvPr id="59398" name="Line 6"/>
          <p:cNvSpPr>
            <a:spLocks noChangeShapeType="1"/>
          </p:cNvSpPr>
          <p:nvPr/>
        </p:nvSpPr>
        <p:spPr bwMode="auto">
          <a:xfrm>
            <a:off x="611188" y="6165850"/>
            <a:ext cx="0" cy="503238"/>
          </a:xfrm>
          <a:prstGeom prst="line">
            <a:avLst/>
          </a:prstGeom>
          <a:noFill/>
          <a:ln w="38100" cap="sq">
            <a:solidFill>
              <a:schemeClr val="tx1"/>
            </a:solidFill>
            <a:round/>
            <a:headEnd type="triangle" w="med" len="med"/>
            <a:tailEnd type="triangle" w="med" len="med"/>
          </a:ln>
          <a:effectLst/>
        </p:spPr>
        <p:txBody>
          <a:bodyPr wrap="none"/>
          <a:lstStyle/>
          <a:p>
            <a:endParaRPr lang="hu-H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179388" y="333375"/>
            <a:ext cx="8964612" cy="6264275"/>
          </a:xfrm>
        </p:spPr>
        <p:txBody>
          <a:bodyPr/>
          <a:lstStyle/>
          <a:p>
            <a:pPr>
              <a:buFont typeface="Monotype Sorts" pitchFamily="2" charset="2"/>
              <a:buNone/>
            </a:pPr>
            <a:endParaRPr lang="hu-HU" sz="2400" u="sng" dirty="0"/>
          </a:p>
          <a:p>
            <a:pPr>
              <a:buFont typeface="Monotype Sorts" pitchFamily="2" charset="2"/>
              <a:buNone/>
            </a:pPr>
            <a:r>
              <a:rPr lang="hu-HU" sz="2400" u="sng" dirty="0" smtClean="0">
                <a:latin typeface="Arial Black" pitchFamily="34" charset="0"/>
              </a:rPr>
              <a:t>CRITICAL  / KEY EXPERIENCES:</a:t>
            </a:r>
            <a:endParaRPr lang="hu-HU" sz="2400" u="sng" dirty="0">
              <a:latin typeface="Arial Black" pitchFamily="34" charset="0"/>
            </a:endParaRPr>
          </a:p>
          <a:p>
            <a:pPr>
              <a:buFont typeface="Monotype Sorts" pitchFamily="2" charset="2"/>
              <a:buNone/>
            </a:pPr>
            <a:r>
              <a:rPr lang="hu-HU" sz="2400" i="1" dirty="0"/>
              <a:t>33 </a:t>
            </a:r>
            <a:r>
              <a:rPr lang="hu-HU" sz="2400" i="1" dirty="0" err="1"/>
              <a:t>yr</a:t>
            </a:r>
            <a:r>
              <a:rPr lang="hu-HU" sz="2400" i="1" dirty="0"/>
              <a:t>.: </a:t>
            </a:r>
            <a:r>
              <a:rPr lang="hu-HU" sz="2400" i="1" dirty="0" err="1"/>
              <a:t>daughter</a:t>
            </a:r>
            <a:r>
              <a:rPr lang="hu-HU" sz="2400" i="1" dirty="0"/>
              <a:t> is </a:t>
            </a:r>
            <a:r>
              <a:rPr lang="hu-HU" sz="2400" i="1" dirty="0" err="1"/>
              <a:t>born</a:t>
            </a:r>
            <a:r>
              <a:rPr lang="hu-HU" sz="2400" i="1" dirty="0"/>
              <a:t> </a:t>
            </a:r>
            <a:r>
              <a:rPr lang="hu-HU" sz="2400" i="1" dirty="0" err="1"/>
              <a:t>with</a:t>
            </a:r>
            <a:r>
              <a:rPr lang="hu-HU" sz="2400" i="1" dirty="0"/>
              <a:t> </a:t>
            </a:r>
            <a:r>
              <a:rPr lang="hu-HU" sz="2400" i="1" dirty="0" err="1"/>
              <a:t>Down-syndrome</a:t>
            </a:r>
            <a:r>
              <a:rPr lang="hu-HU" sz="2400" i="1" dirty="0"/>
              <a:t>,</a:t>
            </a:r>
          </a:p>
          <a:p>
            <a:pPr>
              <a:buFont typeface="Monotype Sorts" pitchFamily="2" charset="2"/>
              <a:buNone/>
            </a:pPr>
            <a:r>
              <a:rPr lang="hu-HU" sz="2400" i="1" dirty="0"/>
              <a:t>34 </a:t>
            </a:r>
            <a:r>
              <a:rPr lang="hu-HU" sz="2400" i="1" dirty="0" err="1"/>
              <a:t>yr</a:t>
            </a:r>
            <a:r>
              <a:rPr lang="hu-HU" sz="2400" i="1" dirty="0"/>
              <a:t>.: </a:t>
            </a:r>
            <a:r>
              <a:rPr lang="hu-HU" sz="2400" i="1" dirty="0" err="1"/>
              <a:t>death</a:t>
            </a:r>
            <a:r>
              <a:rPr lang="hu-HU" sz="2400" i="1" dirty="0"/>
              <a:t> of </a:t>
            </a:r>
            <a:r>
              <a:rPr lang="hu-HU" sz="2400" i="1" dirty="0" err="1"/>
              <a:t>girlfriend</a:t>
            </a:r>
            <a:r>
              <a:rPr lang="hu-HU" sz="2400" i="1" dirty="0"/>
              <a:t> </a:t>
            </a:r>
            <a:r>
              <a:rPr lang="hu-HU" sz="2400" i="1" dirty="0" err="1"/>
              <a:t>due</a:t>
            </a:r>
            <a:r>
              <a:rPr lang="hu-HU" sz="2400" i="1" dirty="0"/>
              <a:t> </a:t>
            </a:r>
            <a:r>
              <a:rPr lang="hu-HU" sz="2400" i="1" dirty="0" err="1"/>
              <a:t>to</a:t>
            </a:r>
            <a:r>
              <a:rPr lang="hu-HU" sz="2400" i="1" dirty="0"/>
              <a:t> </a:t>
            </a:r>
            <a:r>
              <a:rPr lang="hu-HU" sz="2400" i="1" dirty="0" err="1"/>
              <a:t>liver</a:t>
            </a:r>
            <a:r>
              <a:rPr lang="hu-HU" sz="2400" i="1" dirty="0"/>
              <a:t> </a:t>
            </a:r>
            <a:r>
              <a:rPr lang="hu-HU" sz="2400" i="1" dirty="0" err="1"/>
              <a:t>insufficiency</a:t>
            </a:r>
            <a:endParaRPr lang="hu-HU" sz="2400" i="1" dirty="0"/>
          </a:p>
          <a:p>
            <a:pPr>
              <a:buFont typeface="Monotype Sorts" pitchFamily="2" charset="2"/>
              <a:buNone/>
            </a:pPr>
            <a:endParaRPr lang="hu-HU" sz="2400" i="1" dirty="0"/>
          </a:p>
          <a:p>
            <a:pPr>
              <a:buFont typeface="Monotype Sorts" pitchFamily="2" charset="2"/>
              <a:buNone/>
            </a:pPr>
            <a:endParaRPr lang="hu-HU" sz="2400" u="sng" dirty="0"/>
          </a:p>
          <a:p>
            <a:pPr>
              <a:buFont typeface="Monotype Sorts" pitchFamily="2" charset="2"/>
              <a:buNone/>
            </a:pPr>
            <a:r>
              <a:rPr lang="hu-HU" sz="2400" u="sng" dirty="0">
                <a:latin typeface="Arial Black" pitchFamily="34" charset="0"/>
              </a:rPr>
              <a:t>TRIGGER SITUATION:</a:t>
            </a:r>
          </a:p>
          <a:p>
            <a:pPr>
              <a:buFont typeface="Monotype Sorts" pitchFamily="2" charset="2"/>
              <a:buNone/>
            </a:pPr>
            <a:r>
              <a:rPr lang="hu-HU" sz="2400" i="1" dirty="0" err="1"/>
              <a:t>e.g</a:t>
            </a:r>
            <a:r>
              <a:rPr lang="hu-HU" sz="2400" i="1" dirty="0"/>
              <a:t>. </a:t>
            </a:r>
            <a:r>
              <a:rPr lang="hu-HU" sz="2400" i="1" dirty="0" err="1"/>
              <a:t>listening</a:t>
            </a:r>
            <a:r>
              <a:rPr lang="hu-HU" sz="2400" i="1" dirty="0"/>
              <a:t> </a:t>
            </a:r>
            <a:r>
              <a:rPr lang="hu-HU" sz="2400" i="1" dirty="0" err="1"/>
              <a:t>to</a:t>
            </a:r>
            <a:r>
              <a:rPr lang="hu-HU" sz="2400" i="1" dirty="0"/>
              <a:t> a </a:t>
            </a:r>
            <a:r>
              <a:rPr lang="hu-HU" sz="2400" i="1" dirty="0" err="1"/>
              <a:t>radio</a:t>
            </a:r>
            <a:r>
              <a:rPr lang="hu-HU" sz="2400" i="1" dirty="0"/>
              <a:t> program </a:t>
            </a:r>
            <a:r>
              <a:rPr lang="hu-HU" sz="2400" i="1" dirty="0" err="1"/>
              <a:t>about</a:t>
            </a:r>
            <a:r>
              <a:rPr lang="hu-HU" sz="2400" i="1" dirty="0"/>
              <a:t> </a:t>
            </a:r>
            <a:r>
              <a:rPr lang="hu-HU" sz="2400" i="1" dirty="0" err="1"/>
              <a:t>disorders</a:t>
            </a:r>
            <a:endParaRPr lang="hu-HU" sz="2400" i="1" dirty="0"/>
          </a:p>
          <a:p>
            <a:pPr>
              <a:buClr>
                <a:schemeClr val="tx1"/>
              </a:buClr>
              <a:buFontTx/>
              <a:buChar char="o"/>
            </a:pPr>
            <a:r>
              <a:rPr lang="hu-HU" sz="2400" dirty="0"/>
              <a:t>NEGATIVE THOUGHTS</a:t>
            </a:r>
          </a:p>
          <a:p>
            <a:pPr>
              <a:buClr>
                <a:schemeClr val="tx1"/>
              </a:buClr>
              <a:buFontTx/>
              <a:buChar char="o"/>
            </a:pPr>
            <a:r>
              <a:rPr lang="hu-HU" sz="2400" dirty="0"/>
              <a:t>LOW MOOD</a:t>
            </a:r>
          </a:p>
          <a:p>
            <a:pPr>
              <a:buClr>
                <a:schemeClr val="tx1"/>
              </a:buClr>
              <a:buFontTx/>
              <a:buChar char="o"/>
            </a:pPr>
            <a:r>
              <a:rPr lang="hu-HU" sz="2400" dirty="0"/>
              <a:t>SAFETY SEEKING BEHAVIOURS</a:t>
            </a:r>
          </a:p>
          <a:p>
            <a:pPr>
              <a:buClr>
                <a:schemeClr val="tx1"/>
              </a:buClr>
              <a:buFontTx/>
              <a:buChar char="o"/>
            </a:pPr>
            <a:r>
              <a:rPr lang="hu-HU" sz="2400" dirty="0" smtClean="0"/>
              <a:t>SOMATIC  </a:t>
            </a:r>
            <a:r>
              <a:rPr lang="hu-HU" sz="2400" dirty="0"/>
              <a:t>SYMPTOMS</a:t>
            </a:r>
          </a:p>
          <a:p>
            <a:pPr>
              <a:buFont typeface="Monotype Sorts" pitchFamily="2" charset="2"/>
              <a:buNone/>
            </a:pPr>
            <a:endParaRPr lang="hu-HU" sz="2400" i="1" dirty="0"/>
          </a:p>
        </p:txBody>
      </p:sp>
      <p:sp>
        <p:nvSpPr>
          <p:cNvPr id="60422" name="Line 6"/>
          <p:cNvSpPr>
            <a:spLocks noChangeShapeType="1"/>
          </p:cNvSpPr>
          <p:nvPr/>
        </p:nvSpPr>
        <p:spPr bwMode="auto">
          <a:xfrm>
            <a:off x="684213" y="3068638"/>
            <a:ext cx="0" cy="647700"/>
          </a:xfrm>
          <a:prstGeom prst="line">
            <a:avLst/>
          </a:prstGeom>
          <a:noFill/>
          <a:ln w="38100" cap="sq">
            <a:solidFill>
              <a:schemeClr val="tx1"/>
            </a:solidFill>
            <a:round/>
            <a:headEnd type="none" w="sm" len="sm"/>
            <a:tailEnd type="triangle" w="sm" len="sm"/>
          </a:ln>
          <a:effectLst/>
        </p:spPr>
        <p:txBody>
          <a:bodyPr wrap="none"/>
          <a:lstStyle/>
          <a:p>
            <a:endParaRPr lang="hu-H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250825" y="260350"/>
            <a:ext cx="8713788" cy="6337300"/>
          </a:xfrm>
        </p:spPr>
        <p:txBody>
          <a:bodyPr/>
          <a:lstStyle/>
          <a:p>
            <a:pPr algn="ctr">
              <a:lnSpc>
                <a:spcPct val="90000"/>
              </a:lnSpc>
              <a:buFont typeface="Monotype Sorts" pitchFamily="2" charset="2"/>
              <a:buNone/>
            </a:pPr>
            <a:r>
              <a:rPr lang="hu-HU" sz="2200" dirty="0" err="1">
                <a:latin typeface="Arial" charset="0"/>
              </a:rPr>
              <a:t>Potentially</a:t>
            </a:r>
            <a:r>
              <a:rPr lang="hu-HU" sz="2200" dirty="0">
                <a:latin typeface="Arial" charset="0"/>
              </a:rPr>
              <a:t> </a:t>
            </a:r>
            <a:r>
              <a:rPr lang="hu-HU" sz="2200" dirty="0" err="1">
                <a:latin typeface="Arial" charset="0"/>
              </a:rPr>
              <a:t>threatening</a:t>
            </a:r>
            <a:r>
              <a:rPr lang="hu-HU" sz="2200" dirty="0">
                <a:latin typeface="Arial" charset="0"/>
              </a:rPr>
              <a:t> </a:t>
            </a:r>
            <a:r>
              <a:rPr lang="hu-HU" sz="2200" dirty="0" err="1">
                <a:latin typeface="Arial" charset="0"/>
              </a:rPr>
              <a:t>stimuli</a:t>
            </a:r>
            <a:endParaRPr lang="hu-HU" sz="2200" dirty="0">
              <a:latin typeface="Arial" charset="0"/>
            </a:endParaRPr>
          </a:p>
          <a:p>
            <a:pPr algn="ctr">
              <a:lnSpc>
                <a:spcPct val="90000"/>
              </a:lnSpc>
              <a:buFont typeface="Monotype Sorts" pitchFamily="2" charset="2"/>
              <a:buNone/>
            </a:pPr>
            <a:r>
              <a:rPr lang="hu-HU" sz="2200" dirty="0">
                <a:latin typeface="Arial" charset="0"/>
              </a:rPr>
              <a:t>(</a:t>
            </a:r>
            <a:r>
              <a:rPr lang="hu-HU" sz="2200" dirty="0" err="1">
                <a:latin typeface="Arial" charset="0"/>
              </a:rPr>
              <a:t>situations</a:t>
            </a:r>
            <a:r>
              <a:rPr lang="hu-HU" sz="2200" dirty="0">
                <a:latin typeface="Arial" charset="0"/>
              </a:rPr>
              <a:t>, </a:t>
            </a:r>
            <a:r>
              <a:rPr lang="hu-HU" sz="2200" dirty="0" err="1">
                <a:latin typeface="Arial" charset="0"/>
              </a:rPr>
              <a:t>sensations</a:t>
            </a:r>
            <a:r>
              <a:rPr lang="hu-HU" sz="2200" dirty="0">
                <a:latin typeface="Arial" charset="0"/>
              </a:rPr>
              <a:t>, </a:t>
            </a:r>
            <a:r>
              <a:rPr lang="hu-HU" sz="2200" dirty="0" err="1">
                <a:latin typeface="Arial" charset="0"/>
              </a:rPr>
              <a:t>thoughts</a:t>
            </a:r>
            <a:r>
              <a:rPr lang="hu-HU" sz="2200" dirty="0">
                <a:latin typeface="Arial" charset="0"/>
              </a:rPr>
              <a:t>)</a:t>
            </a:r>
          </a:p>
          <a:p>
            <a:pPr algn="ctr">
              <a:lnSpc>
                <a:spcPct val="90000"/>
              </a:lnSpc>
              <a:buFont typeface="Monotype Sorts" pitchFamily="2" charset="2"/>
              <a:buNone/>
            </a:pPr>
            <a:endParaRPr lang="hu-HU" sz="2200" dirty="0">
              <a:latin typeface="Arial" charset="0"/>
            </a:endParaRPr>
          </a:p>
          <a:p>
            <a:pPr>
              <a:lnSpc>
                <a:spcPct val="90000"/>
              </a:lnSpc>
              <a:buFont typeface="Monotype Sorts" pitchFamily="2" charset="2"/>
              <a:buNone/>
            </a:pPr>
            <a:r>
              <a:rPr lang="hu-HU" sz="2200" dirty="0">
                <a:latin typeface="Arial" charset="0"/>
              </a:rPr>
              <a:t>						</a:t>
            </a:r>
            <a:r>
              <a:rPr lang="hu-HU" sz="2200" dirty="0">
                <a:solidFill>
                  <a:srgbClr val="FFFFFF"/>
                </a:solidFill>
                <a:latin typeface="Arial" charset="0"/>
              </a:rPr>
              <a:t>(</a:t>
            </a:r>
            <a:r>
              <a:rPr lang="hu-HU" sz="2200" i="1" dirty="0" err="1">
                <a:solidFill>
                  <a:srgbClr val="FFFFFF"/>
                </a:solidFill>
                <a:latin typeface="Arial" charset="0"/>
              </a:rPr>
              <a:t>Selective</a:t>
            </a:r>
            <a:r>
              <a:rPr lang="hu-HU" sz="2200" i="1" dirty="0">
                <a:solidFill>
                  <a:srgbClr val="FFFFFF"/>
                </a:solidFill>
                <a:latin typeface="Arial" charset="0"/>
              </a:rPr>
              <a:t> </a:t>
            </a:r>
            <a:r>
              <a:rPr lang="hu-HU" sz="2200" i="1" dirty="0" err="1">
                <a:solidFill>
                  <a:srgbClr val="FFFFFF"/>
                </a:solidFill>
                <a:latin typeface="Arial" charset="0"/>
              </a:rPr>
              <a:t>attention</a:t>
            </a:r>
            <a:r>
              <a:rPr lang="hu-HU" sz="2200" i="1" dirty="0">
                <a:solidFill>
                  <a:srgbClr val="FFFFFF"/>
                </a:solidFill>
                <a:latin typeface="Arial" charset="0"/>
              </a:rPr>
              <a:t>)</a:t>
            </a:r>
          </a:p>
          <a:p>
            <a:pPr algn="ctr">
              <a:lnSpc>
                <a:spcPct val="90000"/>
              </a:lnSpc>
              <a:buFont typeface="Monotype Sorts" pitchFamily="2" charset="2"/>
              <a:buNone/>
            </a:pPr>
            <a:endParaRPr lang="hu-HU" sz="2200" dirty="0">
              <a:solidFill>
                <a:srgbClr val="000000"/>
              </a:solidFill>
              <a:latin typeface="Arial" charset="0"/>
            </a:endParaRPr>
          </a:p>
          <a:p>
            <a:pPr algn="ctr">
              <a:lnSpc>
                <a:spcPct val="90000"/>
              </a:lnSpc>
              <a:buFont typeface="Monotype Sorts" pitchFamily="2" charset="2"/>
              <a:buNone/>
            </a:pPr>
            <a:r>
              <a:rPr lang="hu-HU" sz="2200" dirty="0" err="1">
                <a:latin typeface="Arial" charset="0"/>
              </a:rPr>
              <a:t>Threat</a:t>
            </a:r>
            <a:r>
              <a:rPr lang="hu-HU" sz="2200" dirty="0">
                <a:latin typeface="Arial" charset="0"/>
              </a:rPr>
              <a:t> </a:t>
            </a:r>
            <a:r>
              <a:rPr lang="hu-HU" sz="2200" dirty="0" err="1">
                <a:latin typeface="Arial" charset="0"/>
              </a:rPr>
              <a:t>appraisal</a:t>
            </a:r>
            <a:endParaRPr lang="hu-HU" sz="2200" dirty="0">
              <a:latin typeface="Arial" charset="0"/>
            </a:endParaRPr>
          </a:p>
          <a:p>
            <a:pPr algn="ctr">
              <a:lnSpc>
                <a:spcPct val="90000"/>
              </a:lnSpc>
              <a:buFont typeface="Monotype Sorts" pitchFamily="2" charset="2"/>
              <a:buNone/>
            </a:pPr>
            <a:r>
              <a:rPr lang="hu-HU" sz="2200" dirty="0" err="1">
                <a:latin typeface="Arial" charset="0"/>
              </a:rPr>
              <a:t>Probability</a:t>
            </a:r>
            <a:r>
              <a:rPr lang="hu-HU" sz="2200" dirty="0">
                <a:latin typeface="Arial" charset="0"/>
              </a:rPr>
              <a:t> x </a:t>
            </a:r>
            <a:r>
              <a:rPr lang="hu-HU" sz="2200" dirty="0" err="1">
                <a:latin typeface="Arial" charset="0"/>
              </a:rPr>
              <a:t>Awfulness</a:t>
            </a:r>
            <a:endParaRPr lang="hu-HU" sz="2200" dirty="0">
              <a:latin typeface="Arial" charset="0"/>
            </a:endParaRPr>
          </a:p>
          <a:p>
            <a:pPr algn="ctr">
              <a:lnSpc>
                <a:spcPct val="90000"/>
              </a:lnSpc>
              <a:buFont typeface="Monotype Sorts" pitchFamily="2" charset="2"/>
              <a:buNone/>
            </a:pPr>
            <a:r>
              <a:rPr lang="hu-HU" sz="2200" dirty="0" err="1">
                <a:latin typeface="Arial" charset="0"/>
              </a:rPr>
              <a:t>Coping</a:t>
            </a:r>
            <a:r>
              <a:rPr lang="hu-HU" sz="2200" dirty="0">
                <a:latin typeface="Arial" charset="0"/>
              </a:rPr>
              <a:t> + </a:t>
            </a:r>
            <a:r>
              <a:rPr lang="hu-HU" sz="2200" dirty="0" err="1">
                <a:latin typeface="Arial" charset="0"/>
              </a:rPr>
              <a:t>Rescue</a:t>
            </a:r>
            <a:endParaRPr lang="hu-HU" sz="2200" dirty="0">
              <a:latin typeface="Arial" charset="0"/>
            </a:endParaRPr>
          </a:p>
          <a:p>
            <a:pPr algn="ctr">
              <a:lnSpc>
                <a:spcPct val="90000"/>
              </a:lnSpc>
              <a:buFont typeface="Monotype Sorts" pitchFamily="2" charset="2"/>
              <a:buNone/>
            </a:pPr>
            <a:endParaRPr lang="hu-HU" sz="2200" dirty="0">
              <a:latin typeface="Arial" charset="0"/>
            </a:endParaRPr>
          </a:p>
          <a:p>
            <a:pPr>
              <a:lnSpc>
                <a:spcPct val="90000"/>
              </a:lnSpc>
              <a:buFont typeface="Monotype Sorts" pitchFamily="2" charset="2"/>
              <a:buNone/>
            </a:pPr>
            <a:r>
              <a:rPr lang="hu-HU" sz="2200" dirty="0">
                <a:latin typeface="Arial" charset="0"/>
              </a:rPr>
              <a:t>(</a:t>
            </a:r>
            <a:r>
              <a:rPr lang="hu-HU" sz="2200" dirty="0" err="1">
                <a:latin typeface="Arial" charset="0"/>
              </a:rPr>
              <a:t>Prevent</a:t>
            </a:r>
            <a:r>
              <a:rPr lang="hu-HU" sz="2200" dirty="0">
                <a:latin typeface="Arial" charset="0"/>
              </a:rPr>
              <a:t> </a:t>
            </a:r>
          </a:p>
          <a:p>
            <a:pPr>
              <a:lnSpc>
                <a:spcPct val="90000"/>
              </a:lnSpc>
              <a:buFont typeface="Monotype Sorts" pitchFamily="2" charset="2"/>
              <a:buNone/>
            </a:pPr>
            <a:r>
              <a:rPr lang="hu-HU" sz="2200" dirty="0" err="1">
                <a:latin typeface="Arial" charset="0"/>
              </a:rPr>
              <a:t>Disconfirmation</a:t>
            </a:r>
            <a:r>
              <a:rPr lang="hu-HU" sz="2200" dirty="0">
                <a:latin typeface="Arial" charset="0"/>
              </a:rPr>
              <a:t>,					(</a:t>
            </a:r>
            <a:r>
              <a:rPr lang="hu-HU" sz="2200" dirty="0" err="1">
                <a:latin typeface="Arial" charset="0"/>
              </a:rPr>
              <a:t>Arousal</a:t>
            </a:r>
            <a:r>
              <a:rPr lang="hu-HU" sz="2200" dirty="0">
                <a:latin typeface="Arial" charset="0"/>
              </a:rPr>
              <a:t>)</a:t>
            </a:r>
          </a:p>
          <a:p>
            <a:pPr>
              <a:lnSpc>
                <a:spcPct val="90000"/>
              </a:lnSpc>
              <a:buFont typeface="Monotype Sorts" pitchFamily="2" charset="2"/>
              <a:buNone/>
            </a:pPr>
            <a:r>
              <a:rPr lang="hu-HU" sz="2200" dirty="0" err="1">
                <a:latin typeface="Arial" charset="0"/>
              </a:rPr>
              <a:t>Increase</a:t>
            </a:r>
            <a:r>
              <a:rPr lang="hu-HU" sz="2200" dirty="0">
                <a:latin typeface="Arial" charset="0"/>
              </a:rPr>
              <a:t> </a:t>
            </a:r>
            <a:r>
              <a:rPr lang="hu-HU" sz="2200" dirty="0" err="1">
                <a:latin typeface="Arial" charset="0"/>
              </a:rPr>
              <a:t>Symptoms</a:t>
            </a:r>
            <a:r>
              <a:rPr lang="hu-HU" sz="2200" dirty="0">
                <a:latin typeface="Arial" charset="0"/>
              </a:rPr>
              <a:t>)</a:t>
            </a:r>
          </a:p>
          <a:p>
            <a:pPr>
              <a:lnSpc>
                <a:spcPct val="90000"/>
              </a:lnSpc>
              <a:buFont typeface="Monotype Sorts" pitchFamily="2" charset="2"/>
              <a:buNone/>
            </a:pPr>
            <a:endParaRPr lang="hu-HU" sz="2200" dirty="0">
              <a:latin typeface="Arial" charset="0"/>
            </a:endParaRPr>
          </a:p>
          <a:p>
            <a:pPr>
              <a:lnSpc>
                <a:spcPct val="90000"/>
              </a:lnSpc>
              <a:buFont typeface="Monotype Sorts" pitchFamily="2" charset="2"/>
              <a:buNone/>
            </a:pPr>
            <a:r>
              <a:rPr lang="hu-HU" sz="2200" dirty="0" err="1">
                <a:latin typeface="Arial" charset="0"/>
              </a:rPr>
              <a:t>Safety-seeking</a:t>
            </a:r>
            <a:r>
              <a:rPr lang="hu-HU" sz="2200" dirty="0">
                <a:latin typeface="Arial" charset="0"/>
              </a:rPr>
              <a:t> </a:t>
            </a:r>
            <a:r>
              <a:rPr lang="hu-HU" sz="2200" dirty="0" err="1">
                <a:latin typeface="Arial" charset="0"/>
              </a:rPr>
              <a:t>behaviours</a:t>
            </a:r>
            <a:r>
              <a:rPr lang="hu-HU" sz="2200" dirty="0">
                <a:latin typeface="Arial" charset="0"/>
              </a:rPr>
              <a:t> 			</a:t>
            </a:r>
            <a:r>
              <a:rPr lang="hu-HU" sz="2200" dirty="0" err="1">
                <a:latin typeface="Arial" charset="0"/>
              </a:rPr>
              <a:t>Psychological</a:t>
            </a:r>
            <a:r>
              <a:rPr lang="hu-HU" sz="2200" dirty="0">
                <a:latin typeface="Arial" charset="0"/>
              </a:rPr>
              <a:t> and</a:t>
            </a:r>
          </a:p>
          <a:p>
            <a:pPr>
              <a:lnSpc>
                <a:spcPct val="90000"/>
              </a:lnSpc>
              <a:buFont typeface="Monotype Sorts" pitchFamily="2" charset="2"/>
              <a:buNone/>
            </a:pPr>
            <a:r>
              <a:rPr lang="hu-HU" sz="2200" dirty="0">
                <a:latin typeface="Arial" charset="0"/>
              </a:rPr>
              <a:t>(</a:t>
            </a:r>
            <a:r>
              <a:rPr lang="hu-HU" sz="2200" dirty="0" err="1">
                <a:latin typeface="Arial" charset="0"/>
              </a:rPr>
              <a:t>avoidance</a:t>
            </a:r>
            <a:r>
              <a:rPr lang="hu-HU" sz="2200" dirty="0">
                <a:latin typeface="Arial" charset="0"/>
              </a:rPr>
              <a:t>, </a:t>
            </a:r>
            <a:r>
              <a:rPr lang="hu-HU" sz="2200" dirty="0" err="1">
                <a:latin typeface="Arial" charset="0"/>
              </a:rPr>
              <a:t>escape</a:t>
            </a:r>
            <a:r>
              <a:rPr lang="hu-HU" sz="2200" dirty="0">
                <a:latin typeface="Arial" charset="0"/>
              </a:rPr>
              <a:t>, </a:t>
            </a:r>
            <a:r>
              <a:rPr lang="hu-HU" sz="2200" dirty="0" err="1">
                <a:latin typeface="Arial" charset="0"/>
              </a:rPr>
              <a:t>within-situation</a:t>
            </a:r>
            <a:r>
              <a:rPr lang="hu-HU" sz="2200" dirty="0">
                <a:latin typeface="Arial" charset="0"/>
              </a:rPr>
              <a:t> 		</a:t>
            </a:r>
            <a:r>
              <a:rPr lang="hu-HU" sz="2200" dirty="0" err="1">
                <a:latin typeface="Arial" charset="0"/>
              </a:rPr>
              <a:t>biological</a:t>
            </a:r>
            <a:r>
              <a:rPr lang="hu-HU" sz="2200" dirty="0">
                <a:latin typeface="Arial" charset="0"/>
              </a:rPr>
              <a:t> </a:t>
            </a:r>
            <a:r>
              <a:rPr lang="hu-HU" sz="2200" dirty="0" err="1">
                <a:latin typeface="Arial" charset="0"/>
              </a:rPr>
              <a:t>changes</a:t>
            </a:r>
            <a:endParaRPr lang="hu-HU" sz="2200" dirty="0">
              <a:latin typeface="Arial" charset="0"/>
            </a:endParaRPr>
          </a:p>
          <a:p>
            <a:pPr>
              <a:lnSpc>
                <a:spcPct val="90000"/>
              </a:lnSpc>
              <a:buFont typeface="Monotype Sorts" pitchFamily="2" charset="2"/>
              <a:buNone/>
            </a:pPr>
            <a:r>
              <a:rPr lang="hu-HU" sz="2200" dirty="0" err="1">
                <a:latin typeface="Arial" charset="0"/>
              </a:rPr>
              <a:t>behaviours</a:t>
            </a:r>
            <a:r>
              <a:rPr lang="hu-HU" sz="2200" dirty="0">
                <a:latin typeface="Arial" charset="0"/>
              </a:rPr>
              <a:t>, </a:t>
            </a:r>
            <a:r>
              <a:rPr lang="hu-HU" sz="2200" dirty="0" err="1">
                <a:latin typeface="Arial" charset="0"/>
              </a:rPr>
              <a:t>neutralizing</a:t>
            </a:r>
            <a:r>
              <a:rPr lang="hu-HU" sz="2200" dirty="0">
                <a:latin typeface="Arial" charset="0"/>
              </a:rPr>
              <a:t>, </a:t>
            </a:r>
            <a:r>
              <a:rPr lang="hu-HU" sz="2200" dirty="0" err="1">
                <a:latin typeface="Arial" charset="0"/>
              </a:rPr>
              <a:t>checking</a:t>
            </a:r>
            <a:r>
              <a:rPr lang="hu-HU" sz="2200" dirty="0">
                <a:latin typeface="Arial" charset="0"/>
              </a:rPr>
              <a:t>, 		</a:t>
            </a:r>
          </a:p>
          <a:p>
            <a:pPr>
              <a:lnSpc>
                <a:spcPct val="90000"/>
              </a:lnSpc>
              <a:buFont typeface="Monotype Sorts" pitchFamily="2" charset="2"/>
              <a:buNone/>
            </a:pPr>
            <a:r>
              <a:rPr lang="hu-HU" sz="2200" dirty="0" err="1">
                <a:latin typeface="Arial" charset="0"/>
              </a:rPr>
              <a:t>reassurance</a:t>
            </a:r>
            <a:r>
              <a:rPr lang="hu-HU" sz="2200" dirty="0">
                <a:latin typeface="Arial" charset="0"/>
              </a:rPr>
              <a:t> </a:t>
            </a:r>
            <a:r>
              <a:rPr lang="hu-HU" sz="2200" dirty="0" err="1">
                <a:latin typeface="Arial" charset="0"/>
              </a:rPr>
              <a:t>seeking</a:t>
            </a:r>
            <a:r>
              <a:rPr lang="hu-HU" sz="2200" dirty="0" smtClean="0">
                <a:latin typeface="Arial" charset="0"/>
              </a:rPr>
              <a:t>)</a:t>
            </a:r>
          </a:p>
          <a:p>
            <a:pPr>
              <a:lnSpc>
                <a:spcPct val="90000"/>
              </a:lnSpc>
              <a:buFont typeface="Monotype Sorts" pitchFamily="2" charset="2"/>
              <a:buNone/>
            </a:pPr>
            <a:r>
              <a:rPr lang="hu-HU" sz="2200" dirty="0" smtClean="0">
                <a:latin typeface="Arial" charset="0"/>
              </a:rPr>
              <a:t>		          </a:t>
            </a:r>
            <a:r>
              <a:rPr lang="hu-HU" sz="2200" i="1" dirty="0" err="1" smtClean="0">
                <a:solidFill>
                  <a:srgbClr val="FFFFFF"/>
                </a:solidFill>
                <a:latin typeface="Arial" charset="0"/>
              </a:rPr>
              <a:t>Salkovskis</a:t>
            </a:r>
            <a:r>
              <a:rPr lang="hu-HU" sz="2200" i="1" dirty="0" smtClean="0">
                <a:solidFill>
                  <a:srgbClr val="FFFFFF"/>
                </a:solidFill>
                <a:latin typeface="Arial" charset="0"/>
              </a:rPr>
              <a:t> (1996): </a:t>
            </a:r>
            <a:r>
              <a:rPr lang="hu-HU" sz="2200" i="1" dirty="0" err="1" smtClean="0">
                <a:solidFill>
                  <a:srgbClr val="FFFFFF"/>
                </a:solidFill>
                <a:latin typeface="Arial" charset="0"/>
              </a:rPr>
              <a:t>Cognitive</a:t>
            </a:r>
            <a:r>
              <a:rPr lang="hu-HU" sz="2200" i="1" dirty="0" smtClean="0">
                <a:solidFill>
                  <a:srgbClr val="FFFFFF"/>
                </a:solidFill>
                <a:latin typeface="Arial" charset="0"/>
              </a:rPr>
              <a:t> </a:t>
            </a:r>
            <a:r>
              <a:rPr lang="hu-HU" sz="2200" i="1" dirty="0" err="1" smtClean="0">
                <a:solidFill>
                  <a:srgbClr val="FFFFFF"/>
                </a:solidFill>
                <a:latin typeface="Arial" charset="0"/>
              </a:rPr>
              <a:t>model</a:t>
            </a:r>
            <a:r>
              <a:rPr lang="hu-HU" sz="2200" i="1" dirty="0" smtClean="0">
                <a:solidFill>
                  <a:srgbClr val="FFFFFF"/>
                </a:solidFill>
                <a:latin typeface="Arial" charset="0"/>
              </a:rPr>
              <a:t> of </a:t>
            </a:r>
            <a:r>
              <a:rPr lang="hu-HU" sz="2200" i="1" dirty="0" err="1" smtClean="0">
                <a:solidFill>
                  <a:srgbClr val="FFFFFF"/>
                </a:solidFill>
                <a:latin typeface="Arial" charset="0"/>
              </a:rPr>
              <a:t>Hypochondriasis</a:t>
            </a:r>
            <a:endParaRPr lang="hu-HU" sz="2200" i="1" dirty="0">
              <a:solidFill>
                <a:srgbClr val="FFFFFF"/>
              </a:solidFill>
              <a:latin typeface="Arial" charset="0"/>
            </a:endParaRPr>
          </a:p>
        </p:txBody>
      </p:sp>
      <p:sp>
        <p:nvSpPr>
          <p:cNvPr id="53252" name="Line 4"/>
          <p:cNvSpPr>
            <a:spLocks noChangeShapeType="1"/>
          </p:cNvSpPr>
          <p:nvPr/>
        </p:nvSpPr>
        <p:spPr bwMode="auto">
          <a:xfrm flipH="1">
            <a:off x="4427538" y="1052513"/>
            <a:ext cx="0" cy="936625"/>
          </a:xfrm>
          <a:prstGeom prst="line">
            <a:avLst/>
          </a:prstGeom>
          <a:noFill/>
          <a:ln w="38100" cap="sq">
            <a:solidFill>
              <a:schemeClr val="tx1"/>
            </a:solidFill>
            <a:round/>
            <a:headEnd type="none" w="sm" len="sm"/>
            <a:tailEnd type="triangle" w="med" len="med"/>
          </a:ln>
          <a:effectLst/>
        </p:spPr>
        <p:txBody>
          <a:bodyPr wrap="none"/>
          <a:lstStyle/>
          <a:p>
            <a:endParaRPr lang="hu-HU"/>
          </a:p>
        </p:txBody>
      </p:sp>
      <p:sp>
        <p:nvSpPr>
          <p:cNvPr id="53253" name="Line 5"/>
          <p:cNvSpPr>
            <a:spLocks noChangeShapeType="1"/>
          </p:cNvSpPr>
          <p:nvPr/>
        </p:nvSpPr>
        <p:spPr bwMode="auto">
          <a:xfrm>
            <a:off x="4643438" y="1052513"/>
            <a:ext cx="0" cy="863600"/>
          </a:xfrm>
          <a:prstGeom prst="line">
            <a:avLst/>
          </a:prstGeom>
          <a:noFill/>
          <a:ln w="38100" cap="sq">
            <a:solidFill>
              <a:schemeClr val="tx1"/>
            </a:solidFill>
            <a:round/>
            <a:headEnd type="triangle" w="med" len="med"/>
            <a:tailEnd/>
          </a:ln>
          <a:effectLst/>
        </p:spPr>
        <p:txBody>
          <a:bodyPr wrap="none"/>
          <a:lstStyle/>
          <a:p>
            <a:endParaRPr lang="hu-HU"/>
          </a:p>
        </p:txBody>
      </p:sp>
      <p:sp>
        <p:nvSpPr>
          <p:cNvPr id="53254" name="Line 6"/>
          <p:cNvSpPr>
            <a:spLocks noChangeShapeType="1"/>
          </p:cNvSpPr>
          <p:nvPr/>
        </p:nvSpPr>
        <p:spPr bwMode="auto">
          <a:xfrm>
            <a:off x="3276600" y="2852738"/>
            <a:ext cx="2663825" cy="0"/>
          </a:xfrm>
          <a:prstGeom prst="line">
            <a:avLst/>
          </a:prstGeom>
          <a:noFill/>
          <a:ln w="28575" cap="sq">
            <a:solidFill>
              <a:schemeClr val="tx1"/>
            </a:solidFill>
            <a:round/>
            <a:headEnd type="none" w="sm" len="sm"/>
            <a:tailEnd type="none" w="sm" len="sm"/>
          </a:ln>
          <a:effectLst/>
        </p:spPr>
        <p:txBody>
          <a:bodyPr wrap="none"/>
          <a:lstStyle/>
          <a:p>
            <a:endParaRPr lang="hu-HU"/>
          </a:p>
        </p:txBody>
      </p:sp>
      <p:sp>
        <p:nvSpPr>
          <p:cNvPr id="53255" name="AutoShape 7"/>
          <p:cNvSpPr>
            <a:spLocks noChangeArrowheads="1"/>
          </p:cNvSpPr>
          <p:nvPr/>
        </p:nvSpPr>
        <p:spPr bwMode="auto">
          <a:xfrm>
            <a:off x="2987675" y="2133600"/>
            <a:ext cx="3168650" cy="1223963"/>
          </a:xfrm>
          <a:prstGeom prst="bracketPair">
            <a:avLst>
              <a:gd name="adj" fmla="val 16667"/>
            </a:avLst>
          </a:prstGeom>
          <a:noFill/>
          <a:ln w="38100" cap="sq">
            <a:solidFill>
              <a:schemeClr val="tx1"/>
            </a:solidFill>
            <a:round/>
            <a:headEnd type="none" w="sm" len="sm"/>
            <a:tailEnd type="none" w="sm" len="sm"/>
          </a:ln>
          <a:effectLst/>
        </p:spPr>
        <p:txBody>
          <a:bodyPr wrap="none" anchor="ctr"/>
          <a:lstStyle/>
          <a:p>
            <a:endParaRPr lang="hu-HU"/>
          </a:p>
        </p:txBody>
      </p:sp>
      <p:sp>
        <p:nvSpPr>
          <p:cNvPr id="53256" name="Line 8"/>
          <p:cNvSpPr>
            <a:spLocks noChangeShapeType="1"/>
          </p:cNvSpPr>
          <p:nvPr/>
        </p:nvSpPr>
        <p:spPr bwMode="auto">
          <a:xfrm flipH="1">
            <a:off x="2843213" y="3429000"/>
            <a:ext cx="1081087" cy="1584325"/>
          </a:xfrm>
          <a:prstGeom prst="line">
            <a:avLst/>
          </a:prstGeom>
          <a:noFill/>
          <a:ln w="38100" cap="sq">
            <a:solidFill>
              <a:schemeClr val="tx1"/>
            </a:solidFill>
            <a:round/>
            <a:headEnd type="none" w="sm" len="sm"/>
            <a:tailEnd type="triangle" w="med" len="med"/>
          </a:ln>
          <a:effectLst/>
        </p:spPr>
        <p:txBody>
          <a:bodyPr wrap="none"/>
          <a:lstStyle/>
          <a:p>
            <a:endParaRPr lang="hu-HU"/>
          </a:p>
        </p:txBody>
      </p:sp>
      <p:sp>
        <p:nvSpPr>
          <p:cNvPr id="53257" name="Line 9"/>
          <p:cNvSpPr>
            <a:spLocks noChangeShapeType="1"/>
          </p:cNvSpPr>
          <p:nvPr/>
        </p:nvSpPr>
        <p:spPr bwMode="auto">
          <a:xfrm>
            <a:off x="5508625" y="3429000"/>
            <a:ext cx="935038" cy="1512888"/>
          </a:xfrm>
          <a:prstGeom prst="line">
            <a:avLst/>
          </a:prstGeom>
          <a:noFill/>
          <a:ln w="38100" cap="sq">
            <a:solidFill>
              <a:schemeClr val="tx1"/>
            </a:solidFill>
            <a:round/>
            <a:headEnd type="none" w="sm" len="sm"/>
            <a:tailEnd type="triangle" w="med" len="med"/>
          </a:ln>
          <a:effectLst/>
        </p:spPr>
        <p:txBody>
          <a:bodyPr wrap="none"/>
          <a:lstStyle/>
          <a:p>
            <a:endParaRPr lang="hu-H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0" y="152400"/>
            <a:ext cx="9144000" cy="1371600"/>
          </a:xfrm>
          <a:prstGeom prst="rect">
            <a:avLst/>
          </a:prstGeom>
          <a:noFill/>
          <a:ln w="9525">
            <a:noFill/>
            <a:miter lim="800000"/>
            <a:headEnd/>
            <a:tailEnd/>
          </a:ln>
        </p:spPr>
        <p:txBody>
          <a:bodyPr anchor="b"/>
          <a:lstStyle/>
          <a:p>
            <a:pPr marL="187325" indent="-187325" algn="r"/>
            <a:r>
              <a:rPr kumimoji="1" lang="hu-HU" sz="4000" dirty="0">
                <a:latin typeface="Arial Black" pitchFamily="34" charset="0"/>
              </a:rPr>
              <a:t>HYPOCHONDRIASIS		    			TREATMENT</a:t>
            </a:r>
            <a:endParaRPr kumimoji="1" lang="en-US" sz="4000" b="1" dirty="0">
              <a:latin typeface="Arial" charset="0"/>
            </a:endParaRPr>
          </a:p>
        </p:txBody>
      </p:sp>
      <p:sp>
        <p:nvSpPr>
          <p:cNvPr id="45059" name="Rectangle 3"/>
          <p:cNvSpPr>
            <a:spLocks noGrp="1" noChangeArrowheads="1"/>
          </p:cNvSpPr>
          <p:nvPr>
            <p:ph type="ctrTitle"/>
          </p:nvPr>
        </p:nvSpPr>
        <p:spPr>
          <a:xfrm>
            <a:off x="250825" y="2362200"/>
            <a:ext cx="8763000" cy="4495800"/>
          </a:xfrm>
          <a:noFill/>
          <a:ln/>
        </p:spPr>
        <p:txBody>
          <a:bodyPr/>
          <a:lstStyle/>
          <a:p>
            <a:pPr marL="187325"/>
            <a:r>
              <a:rPr lang="hu-HU" sz="2400" dirty="0" smtClean="0">
                <a:solidFill>
                  <a:schemeClr val="tx1"/>
                </a:solidFill>
                <a:latin typeface="Arial" pitchFamily="34" charset="0"/>
                <a:cs typeface="Arial" pitchFamily="34" charset="0"/>
              </a:rPr>
              <a:t>1</a:t>
            </a:r>
            <a:r>
              <a:rPr lang="en-US" sz="2400" dirty="0">
                <a:solidFill>
                  <a:schemeClr val="tx1"/>
                </a:solidFill>
                <a:latin typeface="Arial" pitchFamily="34" charset="0"/>
                <a:cs typeface="Arial" pitchFamily="34" charset="0"/>
              </a:rPr>
              <a:t>.  Focus on illness </a:t>
            </a:r>
            <a:r>
              <a:rPr lang="en-US" sz="2400" dirty="0" err="1">
                <a:solidFill>
                  <a:schemeClr val="tx1"/>
                </a:solidFill>
                <a:latin typeface="Arial" pitchFamily="34" charset="0"/>
                <a:cs typeface="Arial" pitchFamily="34" charset="0"/>
              </a:rPr>
              <a:t>preoccupaiton</a:t>
            </a: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2.  Focus directly on the anxiety</a:t>
            </a: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3.  Cognitive </a:t>
            </a:r>
            <a:r>
              <a:rPr lang="hu-HU" sz="2400" dirty="0" smtClean="0">
                <a:solidFill>
                  <a:schemeClr val="tx1"/>
                </a:solidFill>
                <a:latin typeface="Arial" pitchFamily="34" charset="0"/>
                <a:cs typeface="Arial" pitchFamily="34" charset="0"/>
              </a:rPr>
              <a:t>b</a:t>
            </a:r>
            <a:r>
              <a:rPr lang="en-US" sz="2400" dirty="0" err="1" smtClean="0">
                <a:solidFill>
                  <a:schemeClr val="tx1"/>
                </a:solidFill>
                <a:latin typeface="Arial" pitchFamily="34" charset="0"/>
                <a:cs typeface="Arial" pitchFamily="34" charset="0"/>
              </a:rPr>
              <a:t>ehaviour</a:t>
            </a:r>
            <a:r>
              <a:rPr lang="hu-HU" sz="2400" dirty="0" smtClean="0">
                <a:solidFill>
                  <a:schemeClr val="tx1"/>
                </a:solidFill>
                <a:latin typeface="Arial" pitchFamily="34" charset="0"/>
                <a:cs typeface="Arial" pitchFamily="34" charset="0"/>
              </a:rPr>
              <a:t> </a:t>
            </a:r>
            <a:r>
              <a:rPr lang="hu-HU" sz="2400" dirty="0" err="1" smtClean="0">
                <a:solidFill>
                  <a:schemeClr val="tx1"/>
                </a:solidFill>
                <a:latin typeface="Arial" pitchFamily="34" charset="0"/>
                <a:cs typeface="Arial" pitchFamily="34" charset="0"/>
              </a:rPr>
              <a:t>therapy</a:t>
            </a: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4.  </a:t>
            </a:r>
            <a:r>
              <a:rPr lang="en-US" sz="2400" dirty="0" err="1" smtClean="0">
                <a:solidFill>
                  <a:schemeClr val="tx1"/>
                </a:solidFill>
                <a:latin typeface="Arial" pitchFamily="34" charset="0"/>
                <a:cs typeface="Arial" pitchFamily="34" charset="0"/>
              </a:rPr>
              <a:t>Psychopharmacot</a:t>
            </a:r>
            <a:r>
              <a:rPr lang="hu-HU" sz="2400" dirty="0" err="1" smtClean="0">
                <a:solidFill>
                  <a:schemeClr val="tx1"/>
                </a:solidFill>
                <a:latin typeface="Arial" pitchFamily="34" charset="0"/>
                <a:cs typeface="Arial" pitchFamily="34" charset="0"/>
              </a:rPr>
              <a:t>herapy</a:t>
            </a:r>
            <a:r>
              <a:rPr lang="hu-HU" sz="2400" dirty="0" smtClean="0">
                <a:solidFill>
                  <a:schemeClr val="tx1"/>
                </a:solidFill>
                <a:latin typeface="Arial" pitchFamily="34" charset="0"/>
                <a:cs typeface="Arial" pitchFamily="34" charset="0"/>
              </a:rPr>
              <a:t> </a:t>
            </a:r>
            <a:br>
              <a:rPr lang="hu-HU" sz="2400" dirty="0" smtClean="0">
                <a:solidFill>
                  <a:schemeClr val="tx1"/>
                </a:solidFill>
                <a:latin typeface="Arial" pitchFamily="34" charset="0"/>
                <a:cs typeface="Arial" pitchFamily="34" charset="0"/>
              </a:rPr>
            </a:br>
            <a:r>
              <a:rPr lang="hu-HU" sz="3200" dirty="0" smtClean="0">
                <a:solidFill>
                  <a:schemeClr val="tx1"/>
                </a:solidFill>
              </a:rPr>
              <a:t/>
            </a:r>
            <a:br>
              <a:rPr lang="hu-HU" sz="3200" dirty="0" smtClean="0">
                <a:solidFill>
                  <a:schemeClr val="tx1"/>
                </a:solidFill>
              </a:rPr>
            </a:br>
            <a:r>
              <a:rPr lang="hu-HU" sz="2400" dirty="0" smtClean="0">
                <a:solidFill>
                  <a:schemeClr val="tx1"/>
                </a:solidFill>
                <a:latin typeface="Arial" pitchFamily="34" charset="0"/>
                <a:cs typeface="Arial" pitchFamily="34" charset="0"/>
              </a:rPr>
              <a:t>5. </a:t>
            </a:r>
            <a:r>
              <a:rPr lang="hu-HU" sz="2400" dirty="0" err="1" smtClean="0">
                <a:solidFill>
                  <a:schemeClr val="tx1"/>
                </a:solidFill>
                <a:latin typeface="Arial" pitchFamily="34" charset="0"/>
                <a:cs typeface="Arial" pitchFamily="34" charset="0"/>
              </a:rPr>
              <a:t>Relaxation</a:t>
            </a:r>
            <a:r>
              <a:rPr lang="hu-HU" sz="2400" dirty="0" smtClean="0">
                <a:solidFill>
                  <a:schemeClr val="tx1"/>
                </a:solidFill>
                <a:latin typeface="Arial" pitchFamily="34" charset="0"/>
                <a:cs typeface="Arial" pitchFamily="34" charset="0"/>
              </a:rPr>
              <a:t> and </a:t>
            </a:r>
            <a:r>
              <a:rPr lang="hu-HU" sz="2400" dirty="0" err="1" smtClean="0">
                <a:solidFill>
                  <a:schemeClr val="tx1"/>
                </a:solidFill>
                <a:latin typeface="Arial" pitchFamily="34" charset="0"/>
                <a:cs typeface="Arial" pitchFamily="34" charset="0"/>
              </a:rPr>
              <a:t>guuided</a:t>
            </a:r>
            <a:r>
              <a:rPr lang="hu-HU" sz="2400" dirty="0" smtClean="0">
                <a:solidFill>
                  <a:schemeClr val="tx1"/>
                </a:solidFill>
                <a:latin typeface="Arial" pitchFamily="34" charset="0"/>
                <a:cs typeface="Arial" pitchFamily="34" charset="0"/>
              </a:rPr>
              <a:t> </a:t>
            </a:r>
            <a:r>
              <a:rPr lang="hu-HU" sz="2400" dirty="0" err="1" smtClean="0">
                <a:solidFill>
                  <a:schemeClr val="tx1"/>
                </a:solidFill>
                <a:latin typeface="Arial" pitchFamily="34" charset="0"/>
                <a:cs typeface="Arial" pitchFamily="34" charset="0"/>
              </a:rPr>
              <a:t>imagery</a:t>
            </a:r>
            <a:r>
              <a:rPr lang="hu-HU" sz="2400" dirty="0">
                <a:solidFill>
                  <a:schemeClr val="tx1"/>
                </a:solidFill>
                <a:latin typeface="Arial" pitchFamily="34" charset="0"/>
                <a:cs typeface="Arial" pitchFamily="34" charset="0"/>
              </a:rPr>
              <a:t/>
            </a:r>
            <a:br>
              <a:rPr lang="hu-HU" sz="2400" dirty="0">
                <a:solidFill>
                  <a:schemeClr val="tx1"/>
                </a:solidFill>
                <a:latin typeface="Arial" pitchFamily="34" charset="0"/>
                <a:cs typeface="Arial" pitchFamily="34" charset="0"/>
              </a:rPr>
            </a:br>
            <a:r>
              <a:rPr lang="hu-HU" sz="2000" dirty="0">
                <a:solidFill>
                  <a:schemeClr val="tx1"/>
                </a:solidFill>
              </a:rPr>
              <a:t/>
            </a:r>
            <a:br>
              <a:rPr lang="hu-HU" sz="2000" dirty="0">
                <a:solidFill>
                  <a:schemeClr val="tx1"/>
                </a:solidFill>
              </a:rPr>
            </a:br>
            <a:endParaRPr lang="en-US" sz="3200"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dirty="0">
                <a:latin typeface="Arial Black" pitchFamily="34" charset="0"/>
              </a:rPr>
              <a:t>	</a:t>
            </a:r>
            <a:r>
              <a:rPr kumimoji="1" lang="hu-HU" sz="4400" dirty="0" smtClean="0">
                <a:latin typeface="Arial Black" pitchFamily="34" charset="0"/>
              </a:rPr>
              <a:t>4. PAIN </a:t>
            </a:r>
            <a:r>
              <a:rPr kumimoji="1" lang="hu-HU" sz="4400" dirty="0">
                <a:latin typeface="Arial Black" pitchFamily="34" charset="0"/>
              </a:rPr>
              <a:t>DISORDERS</a:t>
            </a:r>
          </a:p>
          <a:p>
            <a:pPr marL="187325" indent="-187325"/>
            <a:r>
              <a:rPr kumimoji="1" lang="hu-HU" sz="4400" dirty="0">
                <a:latin typeface="Arial Black" pitchFamily="34" charset="0"/>
              </a:rPr>
              <a:t> </a:t>
            </a:r>
            <a:r>
              <a:rPr kumimoji="1" lang="hu-HU" sz="4400" dirty="0" smtClean="0">
                <a:latin typeface="Arial Black" pitchFamily="34" charset="0"/>
              </a:rPr>
              <a:t>				</a:t>
            </a:r>
            <a:r>
              <a:rPr kumimoji="1" lang="hu-HU" sz="4400" dirty="0" err="1" smtClean="0">
                <a:latin typeface="Arial Black" pitchFamily="34" charset="0"/>
              </a:rPr>
              <a:t>diagnostic</a:t>
            </a:r>
            <a:r>
              <a:rPr kumimoji="1" lang="hu-HU" sz="4400" dirty="0" smtClean="0">
                <a:latin typeface="Arial Black" pitchFamily="34" charset="0"/>
              </a:rPr>
              <a:t> </a:t>
            </a:r>
            <a:r>
              <a:rPr kumimoji="1" lang="hu-HU" sz="4400" dirty="0" err="1" smtClean="0">
                <a:latin typeface="Arial Black" pitchFamily="34" charset="0"/>
              </a:rPr>
              <a:t>criteria</a:t>
            </a:r>
            <a:endParaRPr kumimoji="1" lang="en-US" sz="4400" b="1" dirty="0">
              <a:latin typeface="Arial" charset="0"/>
            </a:endParaRPr>
          </a:p>
        </p:txBody>
      </p:sp>
      <p:sp>
        <p:nvSpPr>
          <p:cNvPr id="28675" name="Rectangle 3"/>
          <p:cNvSpPr>
            <a:spLocks noGrp="1" noChangeArrowheads="1"/>
          </p:cNvSpPr>
          <p:nvPr>
            <p:ph type="ctrTitle"/>
          </p:nvPr>
        </p:nvSpPr>
        <p:spPr>
          <a:xfrm>
            <a:off x="125413" y="1989138"/>
            <a:ext cx="8893175" cy="4419600"/>
          </a:xfrm>
          <a:noFill/>
          <a:ln/>
        </p:spPr>
        <p:txBody>
          <a:bodyPr/>
          <a:lstStyle/>
          <a:p>
            <a:pPr marL="187325"/>
            <a:r>
              <a:rPr lang="en-US" sz="3200" b="1">
                <a:solidFill>
                  <a:schemeClr val="tx1"/>
                </a:solidFill>
                <a:latin typeface="Arial" charset="0"/>
              </a:rPr>
              <a:t>1.  Pain in one or more anatomical sites is</a:t>
            </a:r>
            <a:r>
              <a:rPr lang="hu-HU" sz="3200" b="1">
                <a:solidFill>
                  <a:schemeClr val="tx1"/>
                </a:solidFill>
                <a:latin typeface="Arial" charset="0"/>
              </a:rPr>
              <a:t> 	</a:t>
            </a:r>
            <a:r>
              <a:rPr lang="en-US" sz="3200" b="1">
                <a:solidFill>
                  <a:schemeClr val="tx1"/>
                </a:solidFill>
                <a:latin typeface="Arial" charset="0"/>
              </a:rPr>
              <a:t>the</a:t>
            </a:r>
            <a:r>
              <a:rPr lang="hu-HU" sz="3200" b="1">
                <a:solidFill>
                  <a:schemeClr val="tx1"/>
                </a:solidFill>
                <a:latin typeface="Arial" charset="0"/>
              </a:rPr>
              <a:t> </a:t>
            </a:r>
            <a:r>
              <a:rPr lang="en-US" sz="3200" b="1">
                <a:solidFill>
                  <a:schemeClr val="tx1"/>
                </a:solidFill>
                <a:latin typeface="Arial" charset="0"/>
              </a:rPr>
              <a:t>predominant focus of the</a:t>
            </a:r>
            <a:r>
              <a:rPr lang="hu-HU" sz="3200" b="1">
                <a:solidFill>
                  <a:schemeClr val="tx1"/>
                </a:solidFill>
                <a:latin typeface="Arial" charset="0"/>
              </a:rPr>
              <a:t> </a:t>
            </a:r>
            <a:r>
              <a:rPr lang="en-US" sz="3200" b="1">
                <a:solidFill>
                  <a:schemeClr val="tx1"/>
                </a:solidFill>
                <a:latin typeface="Arial" charset="0"/>
              </a:rPr>
              <a:t>clinical </a:t>
            </a:r>
            <a:r>
              <a:rPr lang="hu-HU" sz="3200" b="1">
                <a:solidFill>
                  <a:schemeClr val="tx1"/>
                </a:solidFill>
                <a:latin typeface="Arial" charset="0"/>
              </a:rPr>
              <a:t>	</a:t>
            </a:r>
            <a:r>
              <a:rPr lang="en-US" sz="3200" b="1">
                <a:solidFill>
                  <a:schemeClr val="tx1"/>
                </a:solidFill>
                <a:latin typeface="Arial" charset="0"/>
              </a:rPr>
              <a:t>presentation and is of </a:t>
            </a:r>
            <a:r>
              <a:rPr lang="hu-HU" sz="3200" b="1">
                <a:solidFill>
                  <a:schemeClr val="tx1"/>
                </a:solidFill>
                <a:latin typeface="Arial" charset="0"/>
              </a:rPr>
              <a:t>	</a:t>
            </a:r>
            <a:r>
              <a:rPr lang="en-US" sz="3200" b="1">
                <a:solidFill>
                  <a:schemeClr val="tx1"/>
                </a:solidFill>
                <a:latin typeface="Arial" charset="0"/>
              </a:rPr>
              <a:t>sufficient </a:t>
            </a:r>
            <a:r>
              <a:rPr lang="hu-HU" sz="3200" b="1">
                <a:solidFill>
                  <a:schemeClr val="tx1"/>
                </a:solidFill>
                <a:latin typeface="Arial" charset="0"/>
              </a:rPr>
              <a:t>	</a:t>
            </a:r>
            <a:r>
              <a:rPr lang="en-US" sz="3200" b="1">
                <a:solidFill>
                  <a:schemeClr val="tx1"/>
                </a:solidFill>
                <a:latin typeface="Arial" charset="0"/>
              </a:rPr>
              <a:t>severity to warrant clinical</a:t>
            </a:r>
            <a:r>
              <a:rPr lang="hu-HU" sz="3200" b="1">
                <a:solidFill>
                  <a:schemeClr val="tx1"/>
                </a:solidFill>
                <a:latin typeface="Arial" charset="0"/>
              </a:rPr>
              <a:t> </a:t>
            </a:r>
            <a:r>
              <a:rPr lang="en-US" sz="3200" b="1">
                <a:solidFill>
                  <a:schemeClr val="tx1"/>
                </a:solidFill>
                <a:latin typeface="Arial" charset="0"/>
              </a:rPr>
              <a:t>attention.</a:t>
            </a:r>
            <a:br>
              <a:rPr lang="en-US" sz="3200" b="1">
                <a:solidFill>
                  <a:schemeClr val="tx1"/>
                </a:solidFill>
                <a:latin typeface="Arial" charset="0"/>
              </a:rPr>
            </a:br>
            <a:r>
              <a:rPr lang="en-US" sz="3200" b="1">
                <a:solidFill>
                  <a:schemeClr val="tx1"/>
                </a:solidFill>
                <a:latin typeface="Arial" charset="0"/>
              </a:rPr>
              <a:t>2.  The pain causes clinically significant</a:t>
            </a:r>
            <a:r>
              <a:rPr lang="hu-HU" sz="3200" b="1">
                <a:solidFill>
                  <a:schemeClr val="tx1"/>
                </a:solidFill>
                <a:latin typeface="Arial" charset="0"/>
              </a:rPr>
              <a:t> 	d</a:t>
            </a:r>
            <a:r>
              <a:rPr lang="en-US" sz="3200" b="1">
                <a:solidFill>
                  <a:schemeClr val="tx1"/>
                </a:solidFill>
                <a:latin typeface="Arial" charset="0"/>
              </a:rPr>
              <a:t>istress or impairment i</a:t>
            </a:r>
            <a:r>
              <a:rPr lang="hu-HU" sz="3200" b="1">
                <a:solidFill>
                  <a:schemeClr val="tx1"/>
                </a:solidFill>
                <a:latin typeface="Arial" charset="0"/>
              </a:rPr>
              <a:t>n</a:t>
            </a:r>
            <a:r>
              <a:rPr lang="en-US" sz="3200" b="1">
                <a:solidFill>
                  <a:schemeClr val="tx1"/>
                </a:solidFill>
                <a:latin typeface="Arial" charset="0"/>
              </a:rPr>
              <a:t> social,</a:t>
            </a:r>
            <a:r>
              <a:rPr lang="hu-HU" sz="3200" b="1">
                <a:solidFill>
                  <a:schemeClr val="tx1"/>
                </a:solidFill>
                <a:latin typeface="Arial" charset="0"/>
              </a:rPr>
              <a:t> 	</a:t>
            </a:r>
            <a:r>
              <a:rPr lang="en-US" sz="3200" b="1">
                <a:solidFill>
                  <a:schemeClr val="tx1"/>
                </a:solidFill>
                <a:latin typeface="Arial" charset="0"/>
              </a:rPr>
              <a:t>occupational, or other important </a:t>
            </a:r>
            <a:r>
              <a:rPr lang="hu-HU" sz="3200" b="1">
                <a:solidFill>
                  <a:schemeClr val="tx1"/>
                </a:solidFill>
                <a:latin typeface="Arial" charset="0"/>
              </a:rPr>
              <a:t>                  	</a:t>
            </a:r>
            <a:r>
              <a:rPr lang="en-US" sz="3200" b="1">
                <a:solidFill>
                  <a:schemeClr val="tx1"/>
                </a:solidFill>
                <a:latin typeface="Arial" charset="0"/>
              </a:rPr>
              <a:t>areas of functioning.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a:latin typeface="Arial Black" pitchFamily="34" charset="0"/>
              </a:rPr>
              <a:t>		DIAGNOSTIC </a:t>
            </a:r>
          </a:p>
          <a:p>
            <a:pPr marL="187325" indent="-187325"/>
            <a:r>
              <a:rPr kumimoji="1" lang="hu-HU" sz="4400">
                <a:latin typeface="Arial Black" pitchFamily="34" charset="0"/>
              </a:rPr>
              <a:t>						CRITERIA </a:t>
            </a:r>
            <a:endParaRPr kumimoji="1" lang="en-US" sz="4400" b="1">
              <a:latin typeface="Arial" charset="0"/>
            </a:endParaRPr>
          </a:p>
        </p:txBody>
      </p:sp>
      <p:sp>
        <p:nvSpPr>
          <p:cNvPr id="29699" name="Rectangle 3"/>
          <p:cNvSpPr>
            <a:spLocks noGrp="1" noChangeArrowheads="1"/>
          </p:cNvSpPr>
          <p:nvPr>
            <p:ph type="ctrTitle"/>
          </p:nvPr>
        </p:nvSpPr>
        <p:spPr>
          <a:xfrm>
            <a:off x="250825" y="2514600"/>
            <a:ext cx="8588375" cy="3886200"/>
          </a:xfrm>
          <a:noFill/>
          <a:ln/>
        </p:spPr>
        <p:txBody>
          <a:bodyPr/>
          <a:lstStyle/>
          <a:p>
            <a:pPr marL="187325"/>
            <a:r>
              <a:rPr lang="en-US" sz="3200" b="1">
                <a:solidFill>
                  <a:schemeClr val="tx1"/>
                </a:solidFill>
                <a:latin typeface="Arial" charset="0"/>
              </a:rPr>
              <a:t>3.  Psychological factors are judged </a:t>
            </a:r>
            <a:r>
              <a:rPr lang="hu-HU" sz="3200" b="1">
                <a:solidFill>
                  <a:schemeClr val="tx1"/>
                </a:solidFill>
                <a:latin typeface="Arial" charset="0"/>
              </a:rPr>
              <a:t>	</a:t>
            </a:r>
            <a:r>
              <a:rPr lang="en-US" sz="3200" b="1">
                <a:solidFill>
                  <a:schemeClr val="tx1"/>
                </a:solidFill>
                <a:latin typeface="Arial" charset="0"/>
              </a:rPr>
              <a:t>to </a:t>
            </a:r>
            <a:r>
              <a:rPr lang="hu-HU" sz="3200" b="1">
                <a:solidFill>
                  <a:schemeClr val="tx1"/>
                </a:solidFill>
                <a:latin typeface="Arial" charset="0"/>
              </a:rPr>
              <a:t>	</a:t>
            </a:r>
            <a:r>
              <a:rPr lang="en-US" sz="3200" b="1">
                <a:solidFill>
                  <a:schemeClr val="tx1"/>
                </a:solidFill>
                <a:latin typeface="Arial" charset="0"/>
              </a:rPr>
              <a:t>have an important role in the </a:t>
            </a:r>
            <a:r>
              <a:rPr lang="hu-HU" sz="3200" b="1">
                <a:solidFill>
                  <a:schemeClr val="tx1"/>
                </a:solidFill>
                <a:latin typeface="Arial" charset="0"/>
              </a:rPr>
              <a:t>	</a:t>
            </a:r>
            <a:r>
              <a:rPr lang="en-US" sz="3200" b="1">
                <a:solidFill>
                  <a:schemeClr val="tx1"/>
                </a:solidFill>
                <a:latin typeface="Arial" charset="0"/>
              </a:rPr>
              <a:t>onset, severity, exacerbation, </a:t>
            </a:r>
            <a:r>
              <a:rPr lang="hu-HU" sz="3200" b="1">
                <a:solidFill>
                  <a:schemeClr val="tx1"/>
                </a:solidFill>
                <a:latin typeface="Arial" charset="0"/>
              </a:rPr>
              <a:t>                                  	</a:t>
            </a:r>
            <a:r>
              <a:rPr lang="en-US" sz="3200" b="1">
                <a:solidFill>
                  <a:schemeClr val="tx1"/>
                </a:solidFill>
                <a:latin typeface="Arial" charset="0"/>
              </a:rPr>
              <a:t>or maintenance of the pain.</a:t>
            </a:r>
            <a:br>
              <a:rPr lang="en-US" sz="3200" b="1">
                <a:solidFill>
                  <a:schemeClr val="tx1"/>
                </a:solidFill>
                <a:latin typeface="Arial" charset="0"/>
              </a:rPr>
            </a:br>
            <a:r>
              <a:rPr lang="en-US" sz="3200" b="1">
                <a:solidFill>
                  <a:schemeClr val="tx1"/>
                </a:solidFill>
                <a:latin typeface="Arial" charset="0"/>
              </a:rPr>
              <a:t>4.  The symptom or deficit is not </a:t>
            </a:r>
            <a:r>
              <a:rPr lang="hu-HU" sz="3200" b="1">
                <a:solidFill>
                  <a:schemeClr val="tx1"/>
                </a:solidFill>
                <a:latin typeface="Arial" charset="0"/>
              </a:rPr>
              <a:t>	</a:t>
            </a:r>
            <a:r>
              <a:rPr lang="en-US" sz="3200" b="1">
                <a:solidFill>
                  <a:schemeClr val="tx1"/>
                </a:solidFill>
                <a:latin typeface="Arial" charset="0"/>
              </a:rPr>
              <a:t>intentionally produced or feigned </a:t>
            </a:r>
            <a:r>
              <a:rPr lang="hu-HU" sz="3200" b="1">
                <a:solidFill>
                  <a:schemeClr val="tx1"/>
                </a:solidFill>
                <a:latin typeface="Arial" charset="0"/>
              </a:rPr>
              <a:t>	</a:t>
            </a:r>
            <a:r>
              <a:rPr lang="en-US" sz="3200" b="1">
                <a:solidFill>
                  <a:schemeClr val="tx1"/>
                </a:solidFill>
                <a:latin typeface="Arial" charset="0"/>
              </a:rPr>
              <a:t>(as in factitious disorder or</a:t>
            </a:r>
            <a:r>
              <a:rPr lang="hu-HU" sz="3200" b="1">
                <a:solidFill>
                  <a:schemeClr val="tx1"/>
                </a:solidFill>
                <a:latin typeface="Arial" charset="0"/>
              </a:rPr>
              <a:t> 	</a:t>
            </a:r>
            <a:r>
              <a:rPr lang="en-US" sz="3200" b="1">
                <a:solidFill>
                  <a:schemeClr val="tx1"/>
                </a:solidFill>
                <a:latin typeface="Arial" charset="0"/>
              </a:rPr>
              <a:t>malingering).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152400"/>
            <a:ext cx="9144000" cy="1524000"/>
          </a:xfrm>
          <a:prstGeom prst="rect">
            <a:avLst/>
          </a:prstGeom>
          <a:noFill/>
          <a:ln w="9525">
            <a:noFill/>
            <a:miter lim="800000"/>
            <a:headEnd/>
            <a:tailEnd/>
          </a:ln>
        </p:spPr>
        <p:txBody>
          <a:bodyPr anchor="b"/>
          <a:lstStyle/>
          <a:p>
            <a:pPr marL="187325" indent="-187325"/>
            <a:r>
              <a:rPr kumimoji="1" lang="hu-HU" sz="4400">
                <a:latin typeface="Arial Black" pitchFamily="34" charset="0"/>
              </a:rPr>
              <a:t>		DIAGNOSTIC </a:t>
            </a:r>
          </a:p>
          <a:p>
            <a:pPr marL="187325" indent="-187325"/>
            <a:r>
              <a:rPr kumimoji="1" lang="hu-HU" sz="4400">
                <a:latin typeface="Arial Black" pitchFamily="34" charset="0"/>
              </a:rPr>
              <a:t>						CRITERIA </a:t>
            </a:r>
            <a:endParaRPr kumimoji="1" lang="en-US" sz="4400" b="1">
              <a:latin typeface="Arial" charset="0"/>
            </a:endParaRPr>
          </a:p>
        </p:txBody>
      </p:sp>
      <p:sp>
        <p:nvSpPr>
          <p:cNvPr id="30723" name="Rectangle 3"/>
          <p:cNvSpPr>
            <a:spLocks noGrp="1" noChangeArrowheads="1"/>
          </p:cNvSpPr>
          <p:nvPr>
            <p:ph type="ctrTitle"/>
          </p:nvPr>
        </p:nvSpPr>
        <p:spPr>
          <a:xfrm>
            <a:off x="323850" y="2514600"/>
            <a:ext cx="8515350" cy="3505200"/>
          </a:xfrm>
          <a:noFill/>
          <a:ln/>
        </p:spPr>
        <p:txBody>
          <a:bodyPr/>
          <a:lstStyle/>
          <a:p>
            <a:pPr marL="187325"/>
            <a:r>
              <a:rPr lang="en-US" sz="3200" b="1">
                <a:solidFill>
                  <a:schemeClr val="tx1"/>
                </a:solidFill>
                <a:latin typeface="Arial" charset="0"/>
              </a:rPr>
              <a:t>5.  The pain is not better accounted </a:t>
            </a:r>
            <a:r>
              <a:rPr lang="hu-HU" sz="3200" b="1">
                <a:solidFill>
                  <a:schemeClr val="tx1"/>
                </a:solidFill>
                <a:latin typeface="Arial" charset="0"/>
              </a:rPr>
              <a:t>	</a:t>
            </a:r>
            <a:r>
              <a:rPr lang="en-US" sz="3200" b="1">
                <a:solidFill>
                  <a:schemeClr val="tx1"/>
                </a:solidFill>
                <a:latin typeface="Arial" charset="0"/>
              </a:rPr>
              <a:t>for </a:t>
            </a:r>
            <a:r>
              <a:rPr lang="hu-HU" sz="3200" b="1">
                <a:solidFill>
                  <a:schemeClr val="tx1"/>
                </a:solidFill>
                <a:latin typeface="Arial" charset="0"/>
              </a:rPr>
              <a:t>	</a:t>
            </a:r>
            <a:r>
              <a:rPr lang="en-US" sz="3200" b="1">
                <a:solidFill>
                  <a:schemeClr val="tx1"/>
                </a:solidFill>
                <a:latin typeface="Arial" charset="0"/>
              </a:rPr>
              <a:t>by a mood, anxiety, or </a:t>
            </a:r>
            <a:r>
              <a:rPr lang="hu-HU" sz="3200" b="1">
                <a:solidFill>
                  <a:schemeClr val="tx1"/>
                </a:solidFill>
                <a:latin typeface="Arial" charset="0"/>
              </a:rPr>
              <a:t>	</a:t>
            </a:r>
            <a:r>
              <a:rPr lang="en-US" sz="3200" b="1">
                <a:solidFill>
                  <a:schemeClr val="tx1"/>
                </a:solidFill>
                <a:latin typeface="Arial" charset="0"/>
              </a:rPr>
              <a:t>psychotic </a:t>
            </a:r>
            <a:r>
              <a:rPr lang="hu-HU" sz="3200" b="1">
                <a:solidFill>
                  <a:schemeClr val="tx1"/>
                </a:solidFill>
                <a:latin typeface="Arial" charset="0"/>
              </a:rPr>
              <a:t>	</a:t>
            </a:r>
            <a:r>
              <a:rPr lang="en-US" sz="3200" b="1">
                <a:solidFill>
                  <a:schemeClr val="tx1"/>
                </a:solidFill>
                <a:latin typeface="Arial" charset="0"/>
              </a:rPr>
              <a:t>disorder and does not </a:t>
            </a:r>
            <a:r>
              <a:rPr lang="hu-HU" sz="3200" b="1">
                <a:solidFill>
                  <a:schemeClr val="tx1"/>
                </a:solidFill>
                <a:latin typeface="Arial" charset="0"/>
              </a:rPr>
              <a:t>	</a:t>
            </a:r>
            <a:r>
              <a:rPr lang="en-US" sz="3200" b="1">
                <a:solidFill>
                  <a:schemeClr val="tx1"/>
                </a:solidFill>
                <a:latin typeface="Arial" charset="0"/>
              </a:rPr>
              <a:t>meet criteria </a:t>
            </a:r>
            <a:r>
              <a:rPr lang="hu-HU" sz="3200" b="1">
                <a:solidFill>
                  <a:schemeClr val="tx1"/>
                </a:solidFill>
                <a:latin typeface="Arial" charset="0"/>
              </a:rPr>
              <a:t>	</a:t>
            </a:r>
            <a:r>
              <a:rPr lang="en-US" sz="3200" b="1">
                <a:solidFill>
                  <a:schemeClr val="tx1"/>
                </a:solidFill>
                <a:latin typeface="Arial" charset="0"/>
              </a:rPr>
              <a:t>for dyspareunia.</a:t>
            </a:r>
            <a:br>
              <a:rPr lang="en-US" sz="3200" b="1">
                <a:solidFill>
                  <a:schemeClr val="tx1"/>
                </a:solidFill>
                <a:latin typeface="Arial" charset="0"/>
              </a:rPr>
            </a:br>
            <a:r>
              <a:rPr lang="en-US" sz="3200" b="1">
                <a:solidFill>
                  <a:schemeClr val="tx1"/>
                </a:solidFill>
                <a:latin typeface="Arial" charset="0"/>
              </a:rPr>
              <a:t/>
            </a:r>
            <a:br>
              <a:rPr lang="en-US" sz="3200" b="1">
                <a:solidFill>
                  <a:schemeClr val="tx1"/>
                </a:solidFill>
                <a:latin typeface="Arial" charset="0"/>
              </a:rPr>
            </a:br>
            <a:r>
              <a:rPr lang="en-US" sz="3200" b="1">
                <a:solidFill>
                  <a:schemeClr val="tx1"/>
                </a:solidFill>
                <a:latin typeface="Arial" charset="0"/>
              </a:rPr>
              <a:t>ACUTE: less 6 mo.  </a:t>
            </a:r>
            <a:r>
              <a:rPr lang="hu-HU" sz="3200" b="1">
                <a:solidFill>
                  <a:schemeClr val="tx1"/>
                </a:solidFill>
                <a:latin typeface="Arial" charset="0"/>
              </a:rPr>
              <a:t>		</a:t>
            </a:r>
            <a:br>
              <a:rPr lang="hu-HU" sz="3200" b="1">
                <a:solidFill>
                  <a:schemeClr val="tx1"/>
                </a:solidFill>
                <a:latin typeface="Arial" charset="0"/>
              </a:rPr>
            </a:br>
            <a:r>
              <a:rPr lang="en-US" sz="3200" b="1">
                <a:solidFill>
                  <a:schemeClr val="tx1"/>
                </a:solidFill>
                <a:latin typeface="Arial" charset="0"/>
              </a:rPr>
              <a:t>CHRONIC: 6 mo. or more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403225" y="620713"/>
            <a:ext cx="8740775" cy="6237287"/>
          </a:xfrm>
        </p:spPr>
        <p:txBody>
          <a:bodyPr/>
          <a:lstStyle/>
          <a:p>
            <a:r>
              <a:rPr lang="hu-HU" dirty="0" err="1" smtClean="0">
                <a:solidFill>
                  <a:schemeClr val="tx1"/>
                </a:solidFill>
              </a:rPr>
              <a:t>Characteristics</a:t>
            </a:r>
            <a:r>
              <a:rPr lang="hu-HU" dirty="0" smtClean="0">
                <a:solidFill>
                  <a:schemeClr val="tx1"/>
                </a:solidFill>
              </a:rPr>
              <a:t> of </a:t>
            </a:r>
            <a:br>
              <a:rPr lang="hu-HU" dirty="0" smtClean="0">
                <a:solidFill>
                  <a:schemeClr val="tx1"/>
                </a:solidFill>
              </a:rPr>
            </a:br>
            <a:r>
              <a:rPr lang="hu-HU" dirty="0" err="1" smtClean="0">
                <a:solidFill>
                  <a:schemeClr val="tx1"/>
                </a:solidFill>
              </a:rPr>
              <a:t>Somatoform</a:t>
            </a:r>
            <a:r>
              <a:rPr lang="hu-HU" dirty="0" smtClean="0">
                <a:solidFill>
                  <a:schemeClr val="tx1"/>
                </a:solidFill>
              </a:rPr>
              <a:t> </a:t>
            </a:r>
            <a:r>
              <a:rPr lang="hu-HU" dirty="0" err="1" smtClean="0">
                <a:solidFill>
                  <a:schemeClr val="tx1"/>
                </a:solidFill>
              </a:rPr>
              <a:t>Disorders</a:t>
            </a:r>
            <a:r>
              <a:rPr lang="en-US" dirty="0" smtClean="0">
                <a:solidFill>
                  <a:schemeClr val="tx1"/>
                </a:solidFill>
              </a:rPr>
              <a:t> </a:t>
            </a:r>
            <a:r>
              <a:rPr lang="hu-HU" dirty="0">
                <a:solidFill>
                  <a:schemeClr val="tx1"/>
                </a:solidFill>
              </a:rPr>
              <a:t/>
            </a:r>
            <a:br>
              <a:rPr lang="hu-HU" dirty="0">
                <a:solidFill>
                  <a:schemeClr val="tx1"/>
                </a:solidFill>
              </a:rPr>
            </a:br>
            <a:r>
              <a:rPr lang="hu-HU" dirty="0">
                <a:solidFill>
                  <a:schemeClr val="tx1"/>
                </a:solidFill>
              </a:rPr>
              <a:t/>
            </a:r>
            <a:br>
              <a:rPr lang="hu-HU" dirty="0">
                <a:solidFill>
                  <a:schemeClr val="tx1"/>
                </a:solidFill>
              </a:rPr>
            </a:br>
            <a:r>
              <a:rPr lang="hu-HU" dirty="0">
                <a:solidFill>
                  <a:schemeClr val="tx1"/>
                </a:solidFill>
              </a:rPr>
              <a:t/>
            </a:r>
            <a:br>
              <a:rPr lang="hu-HU" dirty="0">
                <a:solidFill>
                  <a:schemeClr val="tx1"/>
                </a:solidFill>
              </a:rPr>
            </a:br>
            <a:r>
              <a:rPr lang="hu-HU" sz="3500" dirty="0">
                <a:solidFill>
                  <a:schemeClr val="tx1"/>
                </a:solidFill>
                <a:latin typeface="Arial" charset="0"/>
              </a:rPr>
              <a:t>- </a:t>
            </a:r>
            <a:r>
              <a:rPr lang="en-US" sz="3500" dirty="0">
                <a:solidFill>
                  <a:schemeClr val="tx1"/>
                </a:solidFill>
                <a:latin typeface="Arial" charset="0"/>
              </a:rPr>
              <a:t>closely related to anxiety disorders </a:t>
            </a:r>
            <a:r>
              <a:rPr lang="hu-HU" sz="3500" dirty="0">
                <a:solidFill>
                  <a:schemeClr val="tx1"/>
                </a:solidFill>
                <a:latin typeface="Arial" charset="0"/>
              </a:rPr>
              <a:t/>
            </a:r>
            <a:br>
              <a:rPr lang="hu-HU" sz="3500" dirty="0">
                <a:solidFill>
                  <a:schemeClr val="tx1"/>
                </a:solidFill>
                <a:latin typeface="Arial" charset="0"/>
              </a:rPr>
            </a:br>
            <a:r>
              <a:rPr lang="hu-HU" sz="3500" dirty="0">
                <a:solidFill>
                  <a:schemeClr val="tx1"/>
                </a:solidFill>
                <a:latin typeface="Arial" charset="0"/>
              </a:rPr>
              <a:t>- </a:t>
            </a:r>
            <a:r>
              <a:rPr lang="hu-HU" sz="3500" dirty="0" err="1">
                <a:solidFill>
                  <a:schemeClr val="tx1"/>
                </a:solidFill>
                <a:latin typeface="Arial" charset="0"/>
              </a:rPr>
              <a:t>somatic</a:t>
            </a:r>
            <a:r>
              <a:rPr lang="hu-HU" sz="3500" dirty="0">
                <a:solidFill>
                  <a:schemeClr val="tx1"/>
                </a:solidFill>
                <a:latin typeface="Arial" charset="0"/>
              </a:rPr>
              <a:t> </a:t>
            </a:r>
            <a:r>
              <a:rPr lang="hu-HU" sz="3500" dirty="0" err="1">
                <a:solidFill>
                  <a:schemeClr val="tx1"/>
                </a:solidFill>
                <a:latin typeface="Arial" charset="0"/>
              </a:rPr>
              <a:t>symptoms</a:t>
            </a:r>
            <a:r>
              <a:rPr lang="hu-HU" sz="3500" dirty="0">
                <a:solidFill>
                  <a:schemeClr val="tx1"/>
                </a:solidFill>
                <a:latin typeface="Arial" charset="0"/>
              </a:rPr>
              <a:t> </a:t>
            </a:r>
            <a:r>
              <a:rPr lang="hu-HU" sz="3500" dirty="0" err="1">
                <a:solidFill>
                  <a:schemeClr val="tx1"/>
                </a:solidFill>
                <a:latin typeface="Arial" charset="0"/>
              </a:rPr>
              <a:t>without</a:t>
            </a:r>
            <a:r>
              <a:rPr lang="hu-HU" sz="3500" dirty="0">
                <a:solidFill>
                  <a:schemeClr val="tx1"/>
                </a:solidFill>
                <a:latin typeface="Arial" charset="0"/>
              </a:rPr>
              <a:t> </a:t>
            </a:r>
            <a:r>
              <a:rPr lang="hu-HU" sz="3500" dirty="0" err="1">
                <a:solidFill>
                  <a:schemeClr val="tx1"/>
                </a:solidFill>
                <a:latin typeface="Arial" charset="0"/>
              </a:rPr>
              <a:t>organic</a:t>
            </a:r>
            <a:r>
              <a:rPr lang="hu-HU" sz="3500" dirty="0">
                <a:solidFill>
                  <a:schemeClr val="tx1"/>
                </a:solidFill>
                <a:latin typeface="Arial" charset="0"/>
              </a:rPr>
              <a:t> </a:t>
            </a:r>
            <a:r>
              <a:rPr lang="hu-HU" sz="3500" dirty="0" err="1">
                <a:solidFill>
                  <a:schemeClr val="tx1"/>
                </a:solidFill>
                <a:latin typeface="Arial" charset="0"/>
              </a:rPr>
              <a:t>basis</a:t>
            </a:r>
            <a:r>
              <a:rPr lang="hu-HU" sz="3500" dirty="0">
                <a:solidFill>
                  <a:schemeClr val="tx1"/>
                </a:solidFill>
                <a:latin typeface="Arial" charset="0"/>
              </a:rPr>
              <a:t/>
            </a:r>
            <a:br>
              <a:rPr lang="hu-HU" sz="3500" dirty="0">
                <a:solidFill>
                  <a:schemeClr val="tx1"/>
                </a:solidFill>
                <a:latin typeface="Arial" charset="0"/>
              </a:rPr>
            </a:br>
            <a:r>
              <a:rPr lang="hu-HU" sz="3500" dirty="0">
                <a:solidFill>
                  <a:schemeClr val="tx1"/>
                </a:solidFill>
                <a:latin typeface="Arial" charset="0"/>
              </a:rPr>
              <a:t>- </a:t>
            </a:r>
            <a:r>
              <a:rPr lang="hu-HU" sz="3500" dirty="0" err="1">
                <a:solidFill>
                  <a:schemeClr val="tx1"/>
                </a:solidFill>
                <a:latin typeface="Arial" charset="0"/>
              </a:rPr>
              <a:t>the</a:t>
            </a:r>
            <a:r>
              <a:rPr lang="en-US" sz="3500" dirty="0">
                <a:solidFill>
                  <a:schemeClr val="tx1"/>
                </a:solidFill>
                <a:latin typeface="Arial" charset="0"/>
              </a:rPr>
              <a:t> person </a:t>
            </a:r>
            <a:r>
              <a:rPr lang="hu-HU" sz="3500" dirty="0">
                <a:solidFill>
                  <a:schemeClr val="tx1"/>
                </a:solidFill>
                <a:latin typeface="Arial" charset="0"/>
              </a:rPr>
              <a:t>has </a:t>
            </a:r>
            <a:r>
              <a:rPr lang="en-US" sz="3500" dirty="0">
                <a:solidFill>
                  <a:schemeClr val="tx1"/>
                </a:solidFill>
                <a:latin typeface="Arial" charset="0"/>
              </a:rPr>
              <a:t>poor insight </a:t>
            </a:r>
            <a:r>
              <a:rPr lang="hu-HU" sz="3500" dirty="0">
                <a:solidFill>
                  <a:schemeClr val="tx1"/>
                </a:solidFill>
                <a:latin typeface="Arial" charset="0"/>
              </a:rPr>
              <a:t/>
            </a:r>
            <a:br>
              <a:rPr lang="hu-HU" sz="3500" dirty="0">
                <a:solidFill>
                  <a:schemeClr val="tx1"/>
                </a:solidFill>
                <a:latin typeface="Arial" charset="0"/>
              </a:rPr>
            </a:br>
            <a:r>
              <a:rPr lang="en-US" sz="3500" dirty="0">
                <a:solidFill>
                  <a:schemeClr val="tx1"/>
                </a:solidFill>
                <a:latin typeface="Arial" charset="0"/>
              </a:rPr>
              <a:t>- does not </a:t>
            </a:r>
            <a:r>
              <a:rPr lang="en-US" sz="3500" dirty="0" err="1">
                <a:solidFill>
                  <a:schemeClr val="tx1"/>
                </a:solidFill>
                <a:latin typeface="Arial" charset="0"/>
              </a:rPr>
              <a:t>recogni</a:t>
            </a:r>
            <a:r>
              <a:rPr lang="hu-HU" sz="3500" dirty="0">
                <a:solidFill>
                  <a:schemeClr val="tx1"/>
                </a:solidFill>
                <a:latin typeface="Arial" charset="0"/>
              </a:rPr>
              <a:t>z</a:t>
            </a:r>
            <a:r>
              <a:rPr lang="en-US" sz="3500" dirty="0">
                <a:solidFill>
                  <a:schemeClr val="tx1"/>
                </a:solidFill>
                <a:latin typeface="Arial" charset="0"/>
              </a:rPr>
              <a:t>e that concerns are excessive</a:t>
            </a:r>
            <a:r>
              <a:rPr lang="hu-HU" sz="3500" dirty="0">
                <a:solidFill>
                  <a:schemeClr val="tx1"/>
                </a:solidFill>
                <a:latin typeface="Arial" charset="0"/>
              </a:rPr>
              <a:t>, </a:t>
            </a:r>
            <a:r>
              <a:rPr lang="en-US" sz="3500" dirty="0">
                <a:solidFill>
                  <a:schemeClr val="tx1"/>
                </a:solidFill>
                <a:latin typeface="Arial" charset="0"/>
              </a:rPr>
              <a:t>unreasonable </a:t>
            </a:r>
            <a:r>
              <a:rPr lang="hu-HU" sz="3500" dirty="0">
                <a:solidFill>
                  <a:schemeClr val="tx1"/>
                </a:solidFill>
                <a:latin typeface="Arial" charset="0"/>
              </a:rPr>
              <a:t/>
            </a:r>
            <a:br>
              <a:rPr lang="hu-HU" sz="3500" dirty="0">
                <a:solidFill>
                  <a:schemeClr val="tx1"/>
                </a:solidFill>
                <a:latin typeface="Arial" charset="0"/>
              </a:rPr>
            </a:br>
            <a:r>
              <a:rPr lang="hu-HU" sz="3500" dirty="0">
                <a:solidFill>
                  <a:schemeClr val="tx1"/>
                </a:solidFill>
                <a:latin typeface="Arial" charset="0"/>
              </a:rPr>
              <a:t>- </a:t>
            </a:r>
            <a:r>
              <a:rPr lang="en-US" sz="3500" dirty="0">
                <a:solidFill>
                  <a:schemeClr val="tx1"/>
                </a:solidFill>
                <a:latin typeface="Arial" charset="0"/>
              </a:rPr>
              <a:t>reassurance </a:t>
            </a:r>
            <a:r>
              <a:rPr lang="hu-HU" sz="3500" dirty="0">
                <a:solidFill>
                  <a:schemeClr val="tx1"/>
                </a:solidFill>
                <a:latin typeface="Arial" charset="0"/>
              </a:rPr>
              <a:t>is</a:t>
            </a:r>
            <a:r>
              <a:rPr lang="en-US" sz="3500" dirty="0">
                <a:solidFill>
                  <a:schemeClr val="tx1"/>
                </a:solidFill>
                <a:latin typeface="Arial" charset="0"/>
              </a:rPr>
              <a:t> not helpful.</a:t>
            </a:r>
            <a:r>
              <a:rPr lang="hu-HU" sz="3500" dirty="0">
                <a:solidFill>
                  <a:schemeClr val="tx1"/>
                </a:solidFill>
                <a:latin typeface="Arial" charset="0"/>
              </a:rPr>
              <a:t/>
            </a:r>
            <a:br>
              <a:rPr lang="hu-HU" sz="3500" dirty="0">
                <a:solidFill>
                  <a:schemeClr val="tx1"/>
                </a:solidFill>
                <a:latin typeface="Arial" charset="0"/>
              </a:rPr>
            </a:br>
            <a:r>
              <a:rPr lang="hu-HU" sz="3500" dirty="0">
                <a:solidFill>
                  <a:schemeClr val="tx1"/>
                </a:solidFill>
                <a:latin typeface="Arial" charset="0"/>
              </a:rPr>
              <a:t/>
            </a:r>
            <a:br>
              <a:rPr lang="hu-HU" sz="3500" dirty="0">
                <a:solidFill>
                  <a:schemeClr val="tx1"/>
                </a:solidFill>
                <a:latin typeface="Arial" charset="0"/>
              </a:rPr>
            </a:br>
            <a:endParaRPr lang="en-US" sz="3500" dirty="0">
              <a:solidFill>
                <a:schemeClr val="tx1"/>
              </a:solidFill>
              <a:latin typeface="Arial"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1752600"/>
          </a:xfrm>
          <a:prstGeom prst="rect">
            <a:avLst/>
          </a:prstGeom>
          <a:noFill/>
          <a:ln w="9525">
            <a:noFill/>
            <a:miter lim="800000"/>
            <a:headEnd/>
            <a:tailEnd/>
          </a:ln>
        </p:spPr>
        <p:txBody>
          <a:bodyPr anchor="b"/>
          <a:lstStyle/>
          <a:p>
            <a:pPr marL="457200" indent="-457200"/>
            <a:endParaRPr kumimoji="1" lang="hu-HU" sz="4400" b="1">
              <a:latin typeface="Arial Black" pitchFamily="34" charset="0"/>
            </a:endParaRPr>
          </a:p>
        </p:txBody>
      </p:sp>
      <p:sp>
        <p:nvSpPr>
          <p:cNvPr id="27651" name="Rectangle 3"/>
          <p:cNvSpPr>
            <a:spLocks noGrp="1" noChangeArrowheads="1"/>
          </p:cNvSpPr>
          <p:nvPr>
            <p:ph type="ctrTitle"/>
          </p:nvPr>
        </p:nvSpPr>
        <p:spPr>
          <a:xfrm>
            <a:off x="285750" y="1628775"/>
            <a:ext cx="8572500" cy="4475163"/>
          </a:xfrm>
          <a:noFill/>
          <a:ln/>
        </p:spPr>
        <p:txBody>
          <a:bodyPr/>
          <a:lstStyle/>
          <a:p>
            <a:pPr marL="187325"/>
            <a:r>
              <a:rPr lang="hu-HU" sz="3200" b="1">
                <a:solidFill>
                  <a:schemeClr val="tx1"/>
                </a:solidFill>
              </a:rPr>
              <a:t>1</a:t>
            </a:r>
            <a:r>
              <a:rPr lang="en-US" sz="3200" b="1">
                <a:solidFill>
                  <a:schemeClr val="tx1"/>
                </a:solidFill>
              </a:rPr>
              <a:t>.  Very difficult to assess if pain is primarily psychological or if causes</a:t>
            </a:r>
            <a:r>
              <a:rPr lang="hu-HU" sz="3200" b="1">
                <a:solidFill>
                  <a:schemeClr val="tx1"/>
                </a:solidFill>
              </a:rPr>
              <a:t> </a:t>
            </a:r>
            <a:r>
              <a:rPr lang="en-US" sz="3200" b="1">
                <a:solidFill>
                  <a:schemeClr val="tx1"/>
                </a:solidFill>
              </a:rPr>
              <a:t>are primarily physical.</a:t>
            </a:r>
            <a:br>
              <a:rPr lang="en-US" sz="3200" b="1">
                <a:solidFill>
                  <a:schemeClr val="tx1"/>
                </a:solidFill>
              </a:rPr>
            </a:br>
            <a:r>
              <a:rPr lang="en-US" sz="3200" b="1">
                <a:solidFill>
                  <a:schemeClr val="tx1"/>
                </a:solidFill>
              </a:rPr>
              <a:t/>
            </a:r>
            <a:br>
              <a:rPr lang="en-US" sz="3200" b="1">
                <a:solidFill>
                  <a:schemeClr val="tx1"/>
                </a:solidFill>
              </a:rPr>
            </a:br>
            <a:r>
              <a:rPr lang="en-US" sz="3200" b="1">
                <a:solidFill>
                  <a:schemeClr val="tx1"/>
                </a:solidFill>
              </a:rPr>
              <a:t>2.  Important feature:  pain is real </a:t>
            </a:r>
            <a:r>
              <a:rPr lang="hu-HU" sz="3200" b="1">
                <a:solidFill>
                  <a:schemeClr val="tx1"/>
                </a:solidFill>
              </a:rPr>
              <a:t>	</a:t>
            </a:r>
            <a:r>
              <a:rPr lang="en-US" sz="3200" b="1">
                <a:solidFill>
                  <a:schemeClr val="tx1"/>
                </a:solidFill>
              </a:rPr>
              <a:t>whether psychological or </a:t>
            </a:r>
            <a:r>
              <a:rPr lang="hu-HU" sz="3200" b="1">
                <a:solidFill>
                  <a:schemeClr val="tx1"/>
                </a:solidFill>
              </a:rPr>
              <a:t>	</a:t>
            </a:r>
            <a:r>
              <a:rPr lang="en-US" sz="3200" b="1">
                <a:solidFill>
                  <a:schemeClr val="tx1"/>
                </a:solidFill>
              </a:rPr>
              <a:t>physical.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3"/>
          <p:cNvSpPr>
            <a:spLocks noGrp="1"/>
          </p:cNvSpPr>
          <p:nvPr>
            <p:ph type="sldNum" sz="quarter" idx="12"/>
          </p:nvPr>
        </p:nvSpPr>
        <p:spPr/>
        <p:txBody>
          <a:bodyPr/>
          <a:lstStyle/>
          <a:p>
            <a:fld id="{86FAC845-114C-49FF-BC66-01DDBB0D5DED}" type="slidenum">
              <a:rPr lang="en-US"/>
              <a:pPr/>
              <a:t>41</a:t>
            </a:fld>
            <a:endParaRPr lang="en-US"/>
          </a:p>
        </p:txBody>
      </p:sp>
      <p:pic>
        <p:nvPicPr>
          <p:cNvPr id="72706" name="Picture 2"/>
          <p:cNvPicPr>
            <a:picLocks noChangeAspect="1" noChangeArrowheads="1"/>
          </p:cNvPicPr>
          <p:nvPr/>
        </p:nvPicPr>
        <p:blipFill>
          <a:blip r:embed="rId2" cstate="print"/>
          <a:srcRect/>
          <a:stretch>
            <a:fillRect/>
          </a:stretch>
        </p:blipFill>
        <p:spPr bwMode="auto">
          <a:xfrm>
            <a:off x="1331913" y="333375"/>
            <a:ext cx="6697662" cy="63484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228600" y="228600"/>
            <a:ext cx="8915400" cy="1447800"/>
          </a:xfrm>
        </p:spPr>
        <p:txBody>
          <a:bodyPr/>
          <a:lstStyle/>
          <a:p>
            <a:pPr marL="187325" indent="-187325"/>
            <a:r>
              <a:rPr lang="hu-HU" sz="4400">
                <a:solidFill>
                  <a:schemeClr val="tx1"/>
                </a:solidFill>
              </a:rPr>
              <a:t>	PAIN DISORDER 									TREATMENT</a:t>
            </a:r>
            <a:endParaRPr lang="en-US" sz="3600" b="1">
              <a:solidFill>
                <a:schemeClr val="tx1"/>
              </a:solidFill>
              <a:latin typeface="Arial" charset="0"/>
            </a:endParaRPr>
          </a:p>
        </p:txBody>
      </p:sp>
      <p:sp>
        <p:nvSpPr>
          <p:cNvPr id="31747" name="Rectangle 3"/>
          <p:cNvSpPr>
            <a:spLocks noChangeArrowheads="1"/>
          </p:cNvSpPr>
          <p:nvPr/>
        </p:nvSpPr>
        <p:spPr bwMode="auto">
          <a:xfrm>
            <a:off x="539750" y="2362200"/>
            <a:ext cx="8680450" cy="4114800"/>
          </a:xfrm>
          <a:prstGeom prst="rect">
            <a:avLst/>
          </a:prstGeom>
          <a:noFill/>
          <a:ln w="9525">
            <a:noFill/>
            <a:miter lim="800000"/>
            <a:headEnd/>
            <a:tailEnd/>
          </a:ln>
        </p:spPr>
        <p:txBody>
          <a:bodyPr anchor="b"/>
          <a:lstStyle/>
          <a:p>
            <a:pPr marL="457200" indent="-457200">
              <a:buFontTx/>
              <a:buAutoNum type="alphaLcPeriod" startAt="12"/>
            </a:pPr>
            <a:r>
              <a:rPr kumimoji="1" lang="hu-HU" sz="3600" b="1" dirty="0" smtClean="0">
                <a:latin typeface="Arial Black" pitchFamily="34" charset="0"/>
              </a:rPr>
              <a:t>M</a:t>
            </a:r>
            <a:r>
              <a:rPr kumimoji="1" lang="en-US" sz="3600" b="1" dirty="0" err="1" smtClean="0">
                <a:latin typeface="Arial Black" pitchFamily="34" charset="0"/>
              </a:rPr>
              <a:t>ultidisciplinary</a:t>
            </a:r>
            <a:r>
              <a:rPr kumimoji="1" lang="en-US" sz="3600" b="1" dirty="0" smtClean="0">
                <a:latin typeface="Arial Black" pitchFamily="34" charset="0"/>
              </a:rPr>
              <a:t> </a:t>
            </a:r>
            <a:r>
              <a:rPr kumimoji="1" lang="en-US" sz="3600" b="1" dirty="0">
                <a:latin typeface="Arial Black" pitchFamily="34" charset="0"/>
              </a:rPr>
              <a:t>clinic</a:t>
            </a:r>
            <a:endParaRPr kumimoji="1" lang="hu-HU" sz="3600" b="1" dirty="0">
              <a:latin typeface="Arial Black" pitchFamily="34" charset="0"/>
            </a:endParaRPr>
          </a:p>
          <a:p>
            <a:pPr marL="457200" indent="-457200"/>
            <a:endParaRPr kumimoji="1" lang="en-US" sz="1000" b="1" dirty="0">
              <a:latin typeface="Arial Black" pitchFamily="34" charset="0"/>
            </a:endParaRPr>
          </a:p>
          <a:p>
            <a:pPr marL="457200" indent="-457200">
              <a:buFontTx/>
              <a:buAutoNum type="arabicPeriod" startAt="2"/>
            </a:pPr>
            <a:r>
              <a:rPr kumimoji="1" lang="hu-HU" sz="3600" b="1" dirty="0">
                <a:latin typeface="Arial Black" pitchFamily="34" charset="0"/>
              </a:rPr>
              <a:t> </a:t>
            </a:r>
            <a:r>
              <a:rPr kumimoji="1" lang="en-US" sz="3600" b="1" dirty="0">
                <a:latin typeface="Arial Black" pitchFamily="34" charset="0"/>
              </a:rPr>
              <a:t>C</a:t>
            </a:r>
            <a:r>
              <a:rPr kumimoji="1" lang="hu-HU" sz="3600" b="1" dirty="0">
                <a:latin typeface="Arial Black" pitchFamily="34" charset="0"/>
              </a:rPr>
              <a:t>BT </a:t>
            </a:r>
          </a:p>
          <a:p>
            <a:pPr marL="457200" indent="-457200"/>
            <a:endParaRPr kumimoji="1" lang="en-US" sz="1000" b="1" dirty="0">
              <a:latin typeface="Arial Black" pitchFamily="34" charset="0"/>
            </a:endParaRPr>
          </a:p>
          <a:p>
            <a:pPr marL="457200" indent="-457200">
              <a:buFontTx/>
              <a:buAutoNum type="arabicPeriod" startAt="3"/>
            </a:pPr>
            <a:r>
              <a:rPr kumimoji="1" lang="hu-HU" sz="3600" b="1" dirty="0">
                <a:latin typeface="Arial Black" pitchFamily="34" charset="0"/>
              </a:rPr>
              <a:t> </a:t>
            </a:r>
            <a:r>
              <a:rPr kumimoji="1" lang="en-US" sz="3600" b="1" dirty="0" err="1">
                <a:latin typeface="Arial Black" pitchFamily="34" charset="0"/>
              </a:rPr>
              <a:t>Pharmaco</a:t>
            </a:r>
            <a:r>
              <a:rPr kumimoji="1" lang="hu-HU" sz="3600" b="1" dirty="0" err="1">
                <a:latin typeface="Arial Black" pitchFamily="34" charset="0"/>
              </a:rPr>
              <a:t>therapy</a:t>
            </a:r>
            <a:endParaRPr kumimoji="1" lang="hu-HU" sz="3600" b="1" dirty="0">
              <a:latin typeface="Arial Black" pitchFamily="34" charset="0"/>
            </a:endParaRPr>
          </a:p>
          <a:p>
            <a:pPr marL="457200" indent="-457200"/>
            <a:endParaRPr kumimoji="1" lang="en-US" sz="1000" b="1" dirty="0">
              <a:latin typeface="Arial Black" pitchFamily="34" charset="0"/>
            </a:endParaRPr>
          </a:p>
          <a:p>
            <a:pPr marL="457200" indent="-457200">
              <a:buFontTx/>
              <a:buAutoNum type="arabicPeriod" startAt="4"/>
            </a:pPr>
            <a:r>
              <a:rPr kumimoji="1" lang="hu-HU" sz="3600" b="1" dirty="0">
                <a:latin typeface="Arial Black" pitchFamily="34" charset="0"/>
              </a:rPr>
              <a:t> </a:t>
            </a:r>
            <a:r>
              <a:rPr kumimoji="1" lang="en-US" sz="3600" b="1" dirty="0">
                <a:latin typeface="Arial Black" pitchFamily="34" charset="0"/>
              </a:rPr>
              <a:t>Biofeedback</a:t>
            </a:r>
            <a:endParaRPr kumimoji="1" lang="hu-HU" sz="3600" b="1" dirty="0">
              <a:latin typeface="Arial Black" pitchFamily="34" charset="0"/>
            </a:endParaRPr>
          </a:p>
          <a:p>
            <a:pPr marL="457200" indent="-457200"/>
            <a:endParaRPr kumimoji="1" lang="en-US" sz="1000" b="1" dirty="0">
              <a:latin typeface="Arial Black" pitchFamily="34" charset="0"/>
            </a:endParaRPr>
          </a:p>
          <a:p>
            <a:pPr marL="457200" indent="-457200"/>
            <a:r>
              <a:rPr kumimoji="1" lang="en-US" sz="3600" b="1" dirty="0">
                <a:latin typeface="Arial Black" pitchFamily="34" charset="0"/>
              </a:rPr>
              <a:t>5. Group and </a:t>
            </a:r>
            <a:r>
              <a:rPr kumimoji="1" lang="hu-HU" sz="3600" b="1" dirty="0">
                <a:latin typeface="Arial Black" pitchFamily="34" charset="0"/>
              </a:rPr>
              <a:t>i</a:t>
            </a:r>
            <a:r>
              <a:rPr kumimoji="1" lang="en-US" sz="3600" b="1" dirty="0" err="1">
                <a:latin typeface="Arial Black" pitchFamily="34" charset="0"/>
              </a:rPr>
              <a:t>ndividual</a:t>
            </a:r>
            <a:r>
              <a:rPr kumimoji="1" lang="en-US" sz="3600" b="1" dirty="0">
                <a:latin typeface="Arial Black" pitchFamily="34" charset="0"/>
              </a:rPr>
              <a:t> therapy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228600" y="228600"/>
            <a:ext cx="8915400" cy="1447800"/>
          </a:xfrm>
        </p:spPr>
        <p:txBody>
          <a:bodyPr/>
          <a:lstStyle/>
          <a:p>
            <a:pPr marL="187325" indent="-187325"/>
            <a:r>
              <a:rPr lang="hu-HU" sz="4400" dirty="0">
                <a:solidFill>
                  <a:schemeClr val="tx1"/>
                </a:solidFill>
              </a:rPr>
              <a:t>	5. BODY  DYSMORPHIC		CLINICAL  DESCRIPTION</a:t>
            </a:r>
            <a:endParaRPr lang="en-US" sz="3600" b="1" dirty="0">
              <a:solidFill>
                <a:schemeClr val="tx1"/>
              </a:solidFill>
              <a:latin typeface="Arial" charset="0"/>
            </a:endParaRPr>
          </a:p>
        </p:txBody>
      </p:sp>
      <p:sp>
        <p:nvSpPr>
          <p:cNvPr id="32771" name="Rectangle 3"/>
          <p:cNvSpPr>
            <a:spLocks noChangeArrowheads="1"/>
          </p:cNvSpPr>
          <p:nvPr/>
        </p:nvSpPr>
        <p:spPr bwMode="auto">
          <a:xfrm>
            <a:off x="250825" y="2667000"/>
            <a:ext cx="8893175" cy="3429000"/>
          </a:xfrm>
          <a:prstGeom prst="rect">
            <a:avLst/>
          </a:prstGeom>
          <a:noFill/>
          <a:ln w="9525">
            <a:noFill/>
            <a:miter lim="800000"/>
            <a:headEnd/>
            <a:tailEnd/>
          </a:ln>
        </p:spPr>
        <p:txBody>
          <a:bodyPr anchor="b"/>
          <a:lstStyle/>
          <a:p>
            <a:pPr marL="457200" indent="-457200"/>
            <a:r>
              <a:rPr kumimoji="1" lang="hu-HU" sz="3200" b="1" dirty="0">
                <a:latin typeface="Arial" charset="0"/>
              </a:rPr>
              <a:t>"</a:t>
            </a:r>
            <a:r>
              <a:rPr kumimoji="1" lang="hu-HU" sz="3200" b="1" dirty="0" err="1">
                <a:latin typeface="Arial" charset="0"/>
              </a:rPr>
              <a:t>Imagined</a:t>
            </a:r>
            <a:r>
              <a:rPr kumimoji="1" lang="hu-HU" sz="3200" b="1" dirty="0">
                <a:latin typeface="Arial" charset="0"/>
              </a:rPr>
              <a:t> </a:t>
            </a:r>
            <a:r>
              <a:rPr kumimoji="1" lang="hu-HU" sz="3200" b="1" dirty="0" err="1">
                <a:latin typeface="Arial" charset="0"/>
              </a:rPr>
              <a:t>ugliness</a:t>
            </a:r>
            <a:r>
              <a:rPr kumimoji="1" lang="hu-HU" sz="3200" b="1" dirty="0">
                <a:latin typeface="Arial" charset="0"/>
              </a:rPr>
              <a:t>"  and "</a:t>
            </a:r>
            <a:r>
              <a:rPr kumimoji="1" lang="hu-HU" sz="3200" b="1" dirty="0" err="1">
                <a:latin typeface="Arial" charset="0"/>
              </a:rPr>
              <a:t>mirror</a:t>
            </a:r>
            <a:r>
              <a:rPr kumimoji="1" lang="hu-HU" sz="3200" b="1" dirty="0">
                <a:latin typeface="Arial" charset="0"/>
              </a:rPr>
              <a:t> </a:t>
            </a:r>
            <a:r>
              <a:rPr kumimoji="1" lang="hu-HU" sz="3200" b="1" dirty="0" err="1">
                <a:latin typeface="Arial" charset="0"/>
              </a:rPr>
              <a:t>fixation</a:t>
            </a:r>
            <a:r>
              <a:rPr kumimoji="1" lang="hu-HU" sz="3200" b="1" dirty="0">
                <a:latin typeface="Arial" charset="0"/>
              </a:rPr>
              <a:t>" </a:t>
            </a:r>
            <a:r>
              <a:rPr kumimoji="1" lang="hu-HU" sz="3200" b="1" dirty="0" err="1">
                <a:latin typeface="Arial" charset="0"/>
              </a:rPr>
              <a:t>either</a:t>
            </a:r>
            <a:r>
              <a:rPr kumimoji="1" lang="hu-HU" sz="3200" b="1" dirty="0">
                <a:latin typeface="Arial" charset="0"/>
              </a:rPr>
              <a:t> </a:t>
            </a:r>
            <a:r>
              <a:rPr kumimoji="1" lang="hu-HU" sz="3200" b="1" dirty="0" err="1">
                <a:latin typeface="Arial" charset="0"/>
              </a:rPr>
              <a:t>phobic</a:t>
            </a:r>
            <a:r>
              <a:rPr kumimoji="1" lang="hu-HU" sz="3200" b="1" dirty="0">
                <a:latin typeface="Arial" charset="0"/>
              </a:rPr>
              <a:t> </a:t>
            </a:r>
            <a:r>
              <a:rPr kumimoji="1" lang="hu-HU" sz="3200" b="1" dirty="0" err="1">
                <a:latin typeface="Arial" charset="0"/>
              </a:rPr>
              <a:t>avoidance</a:t>
            </a:r>
            <a:r>
              <a:rPr kumimoji="1" lang="hu-HU" sz="3200" b="1" dirty="0">
                <a:latin typeface="Arial" charset="0"/>
              </a:rPr>
              <a:t> </a:t>
            </a:r>
            <a:r>
              <a:rPr kumimoji="1" lang="hu-HU" sz="3200" b="1" dirty="0" err="1">
                <a:latin typeface="Arial" charset="0"/>
              </a:rPr>
              <a:t>or</a:t>
            </a:r>
            <a:r>
              <a:rPr kumimoji="1" lang="hu-HU" sz="3200" b="1" dirty="0">
                <a:latin typeface="Arial" charset="0"/>
              </a:rPr>
              <a:t> </a:t>
            </a:r>
            <a:r>
              <a:rPr kumimoji="1" lang="hu-HU" sz="3200" b="1" dirty="0" err="1">
                <a:latin typeface="Arial" charset="0"/>
              </a:rPr>
              <a:t>frequent</a:t>
            </a:r>
            <a:r>
              <a:rPr kumimoji="1" lang="hu-HU" sz="3200" b="1" dirty="0">
                <a:latin typeface="Arial" charset="0"/>
              </a:rPr>
              <a:t> </a:t>
            </a:r>
            <a:r>
              <a:rPr kumimoji="1" lang="hu-HU" sz="3200" b="1" dirty="0" err="1">
                <a:latin typeface="Arial" charset="0"/>
              </a:rPr>
              <a:t>checks</a:t>
            </a:r>
            <a:r>
              <a:rPr kumimoji="1" lang="hu-HU" sz="3200" b="1" dirty="0">
                <a:latin typeface="Arial" charset="0"/>
              </a:rPr>
              <a:t> </a:t>
            </a:r>
            <a:r>
              <a:rPr kumimoji="1" lang="hu-HU" sz="3200" b="1" dirty="0" err="1">
                <a:latin typeface="Arial" charset="0"/>
              </a:rPr>
              <a:t>to</a:t>
            </a:r>
            <a:r>
              <a:rPr kumimoji="1" lang="hu-HU" sz="3200" b="1" dirty="0">
                <a:latin typeface="Arial" charset="0"/>
              </a:rPr>
              <a:t> </a:t>
            </a:r>
            <a:r>
              <a:rPr kumimoji="1" lang="hu-HU" sz="3200" b="1" dirty="0" err="1">
                <a:latin typeface="Arial" charset="0"/>
              </a:rPr>
              <a:t>see</a:t>
            </a:r>
            <a:r>
              <a:rPr kumimoji="1" lang="hu-HU" sz="3200" b="1" dirty="0">
                <a:latin typeface="Arial" charset="0"/>
              </a:rPr>
              <a:t> </a:t>
            </a:r>
            <a:r>
              <a:rPr kumimoji="1" lang="hu-HU" sz="3200" b="1" dirty="0" err="1">
                <a:latin typeface="Arial" charset="0"/>
              </a:rPr>
              <a:t>if</a:t>
            </a:r>
            <a:r>
              <a:rPr kumimoji="1" lang="hu-HU" sz="3200" b="1" dirty="0">
                <a:latin typeface="Arial" charset="0"/>
              </a:rPr>
              <a:t> </a:t>
            </a:r>
            <a:r>
              <a:rPr kumimoji="1" lang="hu-HU" sz="3200" b="1" dirty="0" err="1">
                <a:latin typeface="Arial" charset="0"/>
              </a:rPr>
              <a:t>changes</a:t>
            </a:r>
            <a:r>
              <a:rPr kumimoji="1" lang="hu-HU" sz="3200" b="1" dirty="0">
                <a:latin typeface="Arial" charset="0"/>
              </a:rPr>
              <a:t> </a:t>
            </a:r>
            <a:r>
              <a:rPr kumimoji="1" lang="hu-HU" sz="3200" b="1" dirty="0" err="1">
                <a:latin typeface="Arial" charset="0"/>
              </a:rPr>
              <a:t>have</a:t>
            </a:r>
            <a:r>
              <a:rPr kumimoji="1" lang="hu-HU" sz="3200" b="1" dirty="0">
                <a:latin typeface="Arial" charset="0"/>
              </a:rPr>
              <a:t> </a:t>
            </a:r>
            <a:r>
              <a:rPr kumimoji="1" lang="hu-HU" sz="3200" b="1" dirty="0" err="1">
                <a:latin typeface="Arial" charset="0"/>
              </a:rPr>
              <a:t>occurred</a:t>
            </a:r>
            <a:endParaRPr kumimoji="1" lang="hu-HU" sz="3200" b="1" dirty="0">
              <a:latin typeface="Arial" charset="0"/>
            </a:endParaRPr>
          </a:p>
          <a:p>
            <a:pPr marL="457200" indent="-457200"/>
            <a:endParaRPr kumimoji="1" lang="en-US" sz="2000" b="1" dirty="0">
              <a:latin typeface="Arial" charset="0"/>
            </a:endParaRPr>
          </a:p>
          <a:p>
            <a:pPr marL="457200" indent="-457200"/>
            <a:r>
              <a:rPr kumimoji="1" lang="hu-HU" sz="3200" b="1" dirty="0" err="1">
                <a:latin typeface="Arial" charset="0"/>
              </a:rPr>
              <a:t>Usually</a:t>
            </a:r>
            <a:r>
              <a:rPr kumimoji="1" lang="hu-HU" sz="3200" b="1" dirty="0">
                <a:latin typeface="Arial" charset="0"/>
              </a:rPr>
              <a:t> </a:t>
            </a:r>
            <a:r>
              <a:rPr kumimoji="1" lang="hu-HU" sz="3200" b="1" dirty="0" err="1">
                <a:latin typeface="Arial" charset="0"/>
              </a:rPr>
              <a:t>accompanied</a:t>
            </a:r>
            <a:r>
              <a:rPr kumimoji="1" lang="hu-HU" sz="3200" b="1" dirty="0">
                <a:latin typeface="Arial" charset="0"/>
              </a:rPr>
              <a:t> </a:t>
            </a:r>
            <a:r>
              <a:rPr kumimoji="1" lang="hu-HU" sz="3200" b="1" dirty="0" err="1">
                <a:latin typeface="Arial" charset="0"/>
              </a:rPr>
              <a:t>by</a:t>
            </a:r>
            <a:r>
              <a:rPr kumimoji="1" lang="hu-HU" sz="3200" b="1" dirty="0">
                <a:latin typeface="Arial" charset="0"/>
              </a:rPr>
              <a:t> </a:t>
            </a:r>
            <a:r>
              <a:rPr kumimoji="1" lang="hu-HU" sz="3200" b="1" dirty="0" err="1">
                <a:latin typeface="Arial" charset="0"/>
              </a:rPr>
              <a:t>suicidal</a:t>
            </a:r>
            <a:r>
              <a:rPr kumimoji="1" lang="hu-HU" sz="3200" b="1" dirty="0">
                <a:latin typeface="Arial" charset="0"/>
              </a:rPr>
              <a:t> </a:t>
            </a:r>
            <a:r>
              <a:rPr kumimoji="1" lang="hu-HU" sz="3200" b="1" dirty="0" err="1">
                <a:latin typeface="Arial" charset="0"/>
              </a:rPr>
              <a:t>ideation</a:t>
            </a:r>
            <a:r>
              <a:rPr kumimoji="1" lang="hu-HU" sz="3200" b="1" dirty="0">
                <a:latin typeface="Arial" charset="0"/>
              </a:rPr>
              <a:t>, and </a:t>
            </a:r>
            <a:r>
              <a:rPr kumimoji="1" lang="hu-HU" sz="3200" b="1" dirty="0" err="1">
                <a:latin typeface="Arial" charset="0"/>
              </a:rPr>
              <a:t>suicide</a:t>
            </a:r>
            <a:r>
              <a:rPr kumimoji="1" lang="hu-HU" sz="3200" b="1" dirty="0">
                <a:latin typeface="Arial" charset="0"/>
              </a:rPr>
              <a:t> </a:t>
            </a:r>
            <a:r>
              <a:rPr kumimoji="1" lang="hu-HU" sz="3200" b="1" dirty="0" err="1" smtClean="0">
                <a:latin typeface="Arial" charset="0"/>
              </a:rPr>
              <a:t>attempts</a:t>
            </a:r>
            <a:endParaRPr kumimoji="1" lang="hu-HU" sz="3200" b="1" dirty="0" smtClean="0">
              <a:latin typeface="Arial" charset="0"/>
            </a:endParaRPr>
          </a:p>
          <a:p>
            <a:pPr marL="457200" indent="-457200"/>
            <a:endParaRPr kumimoji="1" lang="en-US" sz="3200" b="1" dirty="0">
              <a:latin typeface="Arial"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228600" y="228600"/>
            <a:ext cx="8915400" cy="1447800"/>
          </a:xfrm>
        </p:spPr>
        <p:txBody>
          <a:bodyPr/>
          <a:lstStyle/>
          <a:p>
            <a:pPr marL="187325" indent="-187325"/>
            <a:r>
              <a:rPr lang="hu-HU" sz="4400">
                <a:solidFill>
                  <a:schemeClr val="tx1"/>
                </a:solidFill>
              </a:rPr>
              <a:t>REINFORCERS / 							CONTRIBUTORS</a:t>
            </a:r>
            <a:endParaRPr lang="en-US" sz="3600" b="1">
              <a:solidFill>
                <a:schemeClr val="tx1"/>
              </a:solidFill>
              <a:latin typeface="Arial" charset="0"/>
            </a:endParaRPr>
          </a:p>
        </p:txBody>
      </p:sp>
      <p:sp>
        <p:nvSpPr>
          <p:cNvPr id="35843" name="Rectangle 3"/>
          <p:cNvSpPr>
            <a:spLocks noChangeArrowheads="1"/>
          </p:cNvSpPr>
          <p:nvPr/>
        </p:nvSpPr>
        <p:spPr bwMode="auto">
          <a:xfrm>
            <a:off x="468313" y="2514600"/>
            <a:ext cx="8675687" cy="3429000"/>
          </a:xfrm>
          <a:prstGeom prst="rect">
            <a:avLst/>
          </a:prstGeom>
          <a:noFill/>
          <a:ln w="9525">
            <a:noFill/>
            <a:miter lim="800000"/>
            <a:headEnd/>
            <a:tailEnd/>
          </a:ln>
        </p:spPr>
        <p:txBody>
          <a:bodyPr anchor="b"/>
          <a:lstStyle/>
          <a:p>
            <a:pPr marL="623888" indent="-623888"/>
            <a:r>
              <a:rPr kumimoji="1" lang="hu-HU" sz="3600" b="1">
                <a:latin typeface="Arial Black" pitchFamily="34" charset="0"/>
              </a:rPr>
              <a:t>a.  societal beauty values</a:t>
            </a:r>
          </a:p>
          <a:p>
            <a:pPr marL="623888" indent="-623888"/>
            <a:endParaRPr kumimoji="1" lang="en-US" sz="2000" b="1">
              <a:latin typeface="Arial Black" pitchFamily="34" charset="0"/>
            </a:endParaRPr>
          </a:p>
          <a:p>
            <a:pPr marL="623888" indent="-623888"/>
            <a:r>
              <a:rPr kumimoji="1" lang="hu-HU" sz="3600" b="1">
                <a:latin typeface="Arial Black" pitchFamily="34" charset="0"/>
              </a:rPr>
              <a:t>b.  cultural standards /   	desirability factor</a:t>
            </a:r>
          </a:p>
          <a:p>
            <a:pPr marL="623888" indent="-623888"/>
            <a:endParaRPr kumimoji="1" lang="en-US" sz="2000" b="1">
              <a:latin typeface="Arial Black" pitchFamily="34" charset="0"/>
            </a:endParaRPr>
          </a:p>
          <a:p>
            <a:pPr marL="623888" indent="-623888"/>
            <a:r>
              <a:rPr kumimoji="1" lang="hu-HU" sz="3600" b="1">
                <a:latin typeface="Arial Black" pitchFamily="34" charset="0"/>
              </a:rPr>
              <a:t>c.	</a:t>
            </a:r>
            <a:r>
              <a:rPr kumimoji="1" lang="en-US" sz="3600" b="1">
                <a:latin typeface="Arial Black" pitchFamily="34" charset="0"/>
              </a:rPr>
              <a:t>family/partners values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152400"/>
            <a:ext cx="9144000" cy="1371600"/>
          </a:xfrm>
          <a:prstGeom prst="rect">
            <a:avLst/>
          </a:prstGeom>
          <a:noFill/>
          <a:ln w="9525">
            <a:noFill/>
            <a:miter lim="800000"/>
            <a:headEnd/>
            <a:tailEnd/>
          </a:ln>
        </p:spPr>
        <p:txBody>
          <a:bodyPr anchor="b"/>
          <a:lstStyle/>
          <a:p>
            <a:pPr marL="187325" indent="-187325"/>
            <a:r>
              <a:rPr kumimoji="1" lang="hu-HU" sz="4400">
                <a:latin typeface="Arial Black" pitchFamily="34" charset="0"/>
              </a:rPr>
              <a:t>CRITERIA  FOR  BODY 	DYSMORPHIC DISORDER</a:t>
            </a:r>
            <a:endParaRPr kumimoji="1" lang="en-US" sz="4400" b="1">
              <a:latin typeface="Arial" charset="0"/>
            </a:endParaRPr>
          </a:p>
        </p:txBody>
      </p:sp>
      <p:sp>
        <p:nvSpPr>
          <p:cNvPr id="36867" name="Rectangle 3"/>
          <p:cNvSpPr>
            <a:spLocks noGrp="1" noChangeArrowheads="1"/>
          </p:cNvSpPr>
          <p:nvPr>
            <p:ph type="ctrTitle"/>
          </p:nvPr>
        </p:nvSpPr>
        <p:spPr>
          <a:xfrm>
            <a:off x="0" y="2438400"/>
            <a:ext cx="9144000" cy="4419600"/>
          </a:xfrm>
          <a:noFill/>
          <a:ln/>
        </p:spPr>
        <p:txBody>
          <a:bodyPr/>
          <a:lstStyle/>
          <a:p>
            <a:pPr marL="187325"/>
            <a:r>
              <a:rPr lang="hu-HU" sz="2800" b="1">
                <a:solidFill>
                  <a:schemeClr val="tx1"/>
                </a:solidFill>
                <a:latin typeface="Arial" charset="0"/>
              </a:rPr>
              <a:t>I</a:t>
            </a:r>
            <a:r>
              <a:rPr lang="en-US" sz="2800" b="1">
                <a:solidFill>
                  <a:schemeClr val="tx1"/>
                </a:solidFill>
                <a:latin typeface="Arial" charset="0"/>
              </a:rPr>
              <a:t>. Preoccupation with an imagined defect in </a:t>
            </a:r>
            <a:r>
              <a:rPr lang="hu-HU" sz="2800" b="1">
                <a:solidFill>
                  <a:schemeClr val="tx1"/>
                </a:solidFill>
                <a:latin typeface="Arial" charset="0"/>
              </a:rPr>
              <a:t>	</a:t>
            </a:r>
            <a:r>
              <a:rPr lang="en-US" sz="2800" b="1">
                <a:solidFill>
                  <a:schemeClr val="tx1"/>
                </a:solidFill>
                <a:latin typeface="Arial" charset="0"/>
              </a:rPr>
              <a:t>appearance.  If a slight</a:t>
            </a:r>
            <a:r>
              <a:rPr lang="hu-HU" sz="2800" b="1">
                <a:solidFill>
                  <a:schemeClr val="tx1"/>
                </a:solidFill>
                <a:latin typeface="Arial" charset="0"/>
              </a:rPr>
              <a:t> </a:t>
            </a:r>
            <a:r>
              <a:rPr lang="en-US" sz="2800" b="1">
                <a:solidFill>
                  <a:schemeClr val="tx1"/>
                </a:solidFill>
                <a:latin typeface="Arial" charset="0"/>
              </a:rPr>
              <a:t>physical anomaly is </a:t>
            </a:r>
            <a:r>
              <a:rPr lang="hu-HU" sz="2800" b="1">
                <a:solidFill>
                  <a:schemeClr val="tx1"/>
                </a:solidFill>
                <a:latin typeface="Arial" charset="0"/>
              </a:rPr>
              <a:t>	</a:t>
            </a:r>
            <a:r>
              <a:rPr lang="en-US" sz="2800" b="1">
                <a:solidFill>
                  <a:schemeClr val="tx1"/>
                </a:solidFill>
                <a:latin typeface="Arial" charset="0"/>
              </a:rPr>
              <a:t>present, the person's concern is markedly </a:t>
            </a:r>
            <a:r>
              <a:rPr lang="hu-HU" sz="2800" b="1">
                <a:solidFill>
                  <a:schemeClr val="tx1"/>
                </a:solidFill>
                <a:latin typeface="Arial" charset="0"/>
              </a:rPr>
              <a:t>	</a:t>
            </a:r>
            <a:r>
              <a:rPr lang="en-US" sz="2800" b="1">
                <a:solidFill>
                  <a:schemeClr val="tx1"/>
                </a:solidFill>
                <a:latin typeface="Arial" charset="0"/>
              </a:rPr>
              <a:t>excessive</a:t>
            </a:r>
            <a:br>
              <a:rPr lang="en-US" sz="2800" b="1">
                <a:solidFill>
                  <a:schemeClr val="tx1"/>
                </a:solidFill>
                <a:latin typeface="Arial" charset="0"/>
              </a:rPr>
            </a:br>
            <a:r>
              <a:rPr lang="hu-HU" sz="2800" b="1">
                <a:solidFill>
                  <a:schemeClr val="tx1"/>
                </a:solidFill>
                <a:latin typeface="Arial" charset="0"/>
              </a:rPr>
              <a:t>2.</a:t>
            </a:r>
            <a:r>
              <a:rPr lang="en-US" sz="2800" b="1">
                <a:solidFill>
                  <a:schemeClr val="tx1"/>
                </a:solidFill>
                <a:latin typeface="Arial" charset="0"/>
              </a:rPr>
              <a:t> The preoccupation causes significant </a:t>
            </a:r>
            <a:r>
              <a:rPr lang="hu-HU" sz="2800" b="1">
                <a:solidFill>
                  <a:schemeClr val="tx1"/>
                </a:solidFill>
                <a:latin typeface="Arial" charset="0"/>
              </a:rPr>
              <a:t>	</a:t>
            </a:r>
            <a:r>
              <a:rPr lang="en-US" sz="2800" b="1">
                <a:solidFill>
                  <a:schemeClr val="tx1"/>
                </a:solidFill>
                <a:latin typeface="Arial" charset="0"/>
              </a:rPr>
              <a:t>distress </a:t>
            </a:r>
            <a:r>
              <a:rPr lang="hu-HU" sz="2800" b="1">
                <a:solidFill>
                  <a:schemeClr val="tx1"/>
                </a:solidFill>
                <a:latin typeface="Arial" charset="0"/>
              </a:rPr>
              <a:t>	</a:t>
            </a:r>
            <a:r>
              <a:rPr lang="en-US" sz="2800" b="1">
                <a:solidFill>
                  <a:schemeClr val="tx1"/>
                </a:solidFill>
                <a:latin typeface="Arial" charset="0"/>
              </a:rPr>
              <a:t>or impairment in social,</a:t>
            </a:r>
            <a:r>
              <a:rPr lang="hu-HU" sz="2800" b="1">
                <a:solidFill>
                  <a:schemeClr val="tx1"/>
                </a:solidFill>
                <a:latin typeface="Arial" charset="0"/>
              </a:rPr>
              <a:t> </a:t>
            </a:r>
            <a:r>
              <a:rPr lang="en-US" sz="2800" b="1">
                <a:solidFill>
                  <a:schemeClr val="tx1"/>
                </a:solidFill>
                <a:latin typeface="Arial" charset="0"/>
              </a:rPr>
              <a:t>occupational, or other </a:t>
            </a:r>
            <a:r>
              <a:rPr lang="hu-HU" sz="2800" b="1">
                <a:solidFill>
                  <a:schemeClr val="tx1"/>
                </a:solidFill>
                <a:latin typeface="Arial" charset="0"/>
              </a:rPr>
              <a:t>	</a:t>
            </a:r>
            <a:r>
              <a:rPr lang="en-US" sz="2800" b="1">
                <a:solidFill>
                  <a:schemeClr val="tx1"/>
                </a:solidFill>
                <a:latin typeface="Arial" charset="0"/>
              </a:rPr>
              <a:t>important areas of functioning.</a:t>
            </a:r>
            <a:r>
              <a:rPr lang="hu-HU" sz="2800" b="1">
                <a:solidFill>
                  <a:schemeClr val="tx1"/>
                </a:solidFill>
                <a:latin typeface="Arial" charset="0"/>
              </a:rPr>
              <a:t/>
            </a:r>
            <a:br>
              <a:rPr lang="hu-HU" sz="2800" b="1">
                <a:solidFill>
                  <a:schemeClr val="tx1"/>
                </a:solidFill>
                <a:latin typeface="Arial" charset="0"/>
              </a:rPr>
            </a:br>
            <a:r>
              <a:rPr lang="hu-HU" sz="2800" b="1">
                <a:solidFill>
                  <a:schemeClr val="tx1"/>
                </a:solidFill>
                <a:latin typeface="Arial" charset="0"/>
              </a:rPr>
              <a:t>3. </a:t>
            </a:r>
            <a:r>
              <a:rPr lang="en-US" sz="2800" b="1">
                <a:solidFill>
                  <a:schemeClr val="tx1"/>
                </a:solidFill>
                <a:latin typeface="Arial" charset="0"/>
              </a:rPr>
              <a:t>The preoccupation is not better accounted for by </a:t>
            </a:r>
            <a:r>
              <a:rPr lang="hu-HU" sz="2800" b="1">
                <a:solidFill>
                  <a:schemeClr val="tx1"/>
                </a:solidFill>
                <a:latin typeface="Arial" charset="0"/>
              </a:rPr>
              <a:t>	</a:t>
            </a:r>
            <a:r>
              <a:rPr lang="en-US" sz="2800" b="1">
                <a:solidFill>
                  <a:schemeClr val="tx1"/>
                </a:solidFill>
                <a:latin typeface="Arial" charset="0"/>
              </a:rPr>
              <a:t>another mental disorder (e.g. dissatisfaction </a:t>
            </a:r>
            <a:r>
              <a:rPr lang="hu-HU" sz="2800" b="1">
                <a:solidFill>
                  <a:schemeClr val="tx1"/>
                </a:solidFill>
                <a:latin typeface="Arial" charset="0"/>
              </a:rPr>
              <a:t>	</a:t>
            </a:r>
            <a:r>
              <a:rPr lang="en-US" sz="2800" b="1">
                <a:solidFill>
                  <a:schemeClr val="tx1"/>
                </a:solidFill>
                <a:latin typeface="Arial" charset="0"/>
              </a:rPr>
              <a:t>with body shape and size in anorexia nervosa)</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228600" y="228600"/>
            <a:ext cx="8915400" cy="1447800"/>
          </a:xfrm>
        </p:spPr>
        <p:txBody>
          <a:bodyPr/>
          <a:lstStyle/>
          <a:p>
            <a:pPr marL="187325" indent="-187325"/>
            <a:r>
              <a:rPr lang="hu-HU" sz="4400">
                <a:solidFill>
                  <a:schemeClr val="tx1"/>
                </a:solidFill>
              </a:rPr>
              <a:t>	BODY  DYSMORPHIC		CLINICAL  DESCRIPTION</a:t>
            </a:r>
            <a:endParaRPr lang="en-US" sz="3600" b="1">
              <a:solidFill>
                <a:schemeClr val="tx1"/>
              </a:solidFill>
              <a:latin typeface="Arial" charset="0"/>
            </a:endParaRPr>
          </a:p>
        </p:txBody>
      </p:sp>
      <p:sp>
        <p:nvSpPr>
          <p:cNvPr id="33795" name="Rectangle 3"/>
          <p:cNvSpPr>
            <a:spLocks noChangeArrowheads="1"/>
          </p:cNvSpPr>
          <p:nvPr/>
        </p:nvSpPr>
        <p:spPr bwMode="auto">
          <a:xfrm>
            <a:off x="0" y="2276475"/>
            <a:ext cx="9144000" cy="4321175"/>
          </a:xfrm>
          <a:prstGeom prst="rect">
            <a:avLst/>
          </a:prstGeom>
          <a:noFill/>
          <a:ln w="9525">
            <a:noFill/>
            <a:miter lim="800000"/>
            <a:headEnd/>
            <a:tailEnd/>
          </a:ln>
        </p:spPr>
        <p:txBody>
          <a:bodyPr anchor="b"/>
          <a:lstStyle/>
          <a:p>
            <a:r>
              <a:rPr kumimoji="1" lang="hu-HU" sz="3600" b="1" dirty="0" err="1">
                <a:latin typeface="Arial" charset="0"/>
              </a:rPr>
              <a:t>Related</a:t>
            </a:r>
            <a:r>
              <a:rPr kumimoji="1" lang="hu-HU" sz="3600" b="1" dirty="0">
                <a:latin typeface="Arial" charset="0"/>
              </a:rPr>
              <a:t> </a:t>
            </a:r>
            <a:r>
              <a:rPr kumimoji="1" lang="hu-HU" sz="3600" b="1" dirty="0" err="1">
                <a:latin typeface="Arial" charset="0"/>
              </a:rPr>
              <a:t>to</a:t>
            </a:r>
            <a:r>
              <a:rPr kumimoji="1" lang="hu-HU" sz="3600" b="1" dirty="0">
                <a:latin typeface="Arial" charset="0"/>
              </a:rPr>
              <a:t> </a:t>
            </a:r>
            <a:r>
              <a:rPr kumimoji="1" lang="hu-HU" sz="3600" b="1" dirty="0" err="1">
                <a:latin typeface="Arial" charset="0"/>
              </a:rPr>
              <a:t>anxiety</a:t>
            </a:r>
            <a:endParaRPr kumimoji="1" lang="hu-HU" sz="3600" b="1" dirty="0">
              <a:latin typeface="Arial" charset="0"/>
            </a:endParaRPr>
          </a:p>
          <a:p>
            <a:r>
              <a:rPr kumimoji="1" lang="hu-HU" sz="3600" b="1" dirty="0">
                <a:latin typeface="Arial" charset="0"/>
              </a:rPr>
              <a:t>OCD: </a:t>
            </a:r>
            <a:r>
              <a:rPr kumimoji="1" lang="hu-HU" sz="3600" b="1" dirty="0" err="1">
                <a:latin typeface="Arial" charset="0"/>
              </a:rPr>
              <a:t>co-occurs</a:t>
            </a:r>
            <a:r>
              <a:rPr kumimoji="1" lang="hu-HU" sz="3600" b="1" dirty="0">
                <a:latin typeface="Arial" charset="0"/>
              </a:rPr>
              <a:t> </a:t>
            </a:r>
            <a:r>
              <a:rPr kumimoji="1" lang="hu-HU" sz="3600" b="1" dirty="0" err="1">
                <a:latin typeface="Arial" charset="0"/>
              </a:rPr>
              <a:t>obsessive-compulsive</a:t>
            </a:r>
            <a:r>
              <a:rPr kumimoji="1" lang="hu-HU" sz="3600" b="1" dirty="0">
                <a:latin typeface="Arial" charset="0"/>
              </a:rPr>
              <a:t> </a:t>
            </a:r>
            <a:r>
              <a:rPr kumimoji="1" lang="hu-HU" sz="3600" b="1" dirty="0" err="1">
                <a:latin typeface="Arial" charset="0"/>
              </a:rPr>
              <a:t>disorders</a:t>
            </a:r>
            <a:endParaRPr kumimoji="1" lang="hu-HU" sz="3600" b="1" dirty="0">
              <a:latin typeface="Arial" charset="0"/>
            </a:endParaRPr>
          </a:p>
          <a:p>
            <a:endParaRPr kumimoji="1" lang="hu-HU" sz="3600" b="1" dirty="0">
              <a:latin typeface="Arial" charset="0"/>
            </a:endParaRPr>
          </a:p>
          <a:p>
            <a:r>
              <a:rPr kumimoji="1" lang="hu-HU" dirty="0" err="1">
                <a:latin typeface="Arial" charset="0"/>
              </a:rPr>
              <a:t>Prevalence</a:t>
            </a:r>
            <a:r>
              <a:rPr kumimoji="1" lang="hu-HU" dirty="0">
                <a:latin typeface="Arial" charset="0"/>
              </a:rPr>
              <a:t> </a:t>
            </a:r>
            <a:r>
              <a:rPr kumimoji="1" lang="hu-HU" dirty="0" err="1">
                <a:latin typeface="Arial" charset="0"/>
              </a:rPr>
              <a:t>greater</a:t>
            </a:r>
            <a:r>
              <a:rPr kumimoji="1" lang="hu-HU" dirty="0">
                <a:latin typeface="Arial" charset="0"/>
              </a:rPr>
              <a:t> </a:t>
            </a:r>
            <a:r>
              <a:rPr kumimoji="1" lang="hu-HU" dirty="0" err="1">
                <a:latin typeface="Arial" charset="0"/>
              </a:rPr>
              <a:t>than</a:t>
            </a:r>
            <a:r>
              <a:rPr kumimoji="1" lang="hu-HU" dirty="0">
                <a:latin typeface="Arial" charset="0"/>
              </a:rPr>
              <a:t> </a:t>
            </a:r>
            <a:r>
              <a:rPr kumimoji="1" lang="hu-HU" dirty="0" err="1">
                <a:latin typeface="Arial" charset="0"/>
              </a:rPr>
              <a:t>thought</a:t>
            </a:r>
            <a:r>
              <a:rPr kumimoji="1" lang="hu-HU" dirty="0">
                <a:latin typeface="Arial" charset="0"/>
              </a:rPr>
              <a:t>.  </a:t>
            </a:r>
            <a:r>
              <a:rPr kumimoji="1" lang="hu-HU" dirty="0" err="1">
                <a:latin typeface="Arial" charset="0"/>
              </a:rPr>
              <a:t>Up</a:t>
            </a:r>
            <a:r>
              <a:rPr kumimoji="1" lang="hu-HU" dirty="0">
                <a:latin typeface="Arial" charset="0"/>
              </a:rPr>
              <a:t> </a:t>
            </a:r>
            <a:r>
              <a:rPr kumimoji="1" lang="hu-HU" dirty="0" err="1">
                <a:latin typeface="Arial" charset="0"/>
              </a:rPr>
              <a:t>to</a:t>
            </a:r>
            <a:r>
              <a:rPr kumimoji="1" lang="hu-HU" dirty="0">
                <a:latin typeface="Arial" charset="0"/>
              </a:rPr>
              <a:t> 70% of college  </a:t>
            </a:r>
            <a:r>
              <a:rPr kumimoji="1" lang="hu-HU" dirty="0" err="1">
                <a:latin typeface="Arial" charset="0"/>
              </a:rPr>
              <a:t>students</a:t>
            </a:r>
            <a:r>
              <a:rPr kumimoji="1" lang="hu-HU" dirty="0">
                <a:latin typeface="Arial" charset="0"/>
              </a:rPr>
              <a:t>  had </a:t>
            </a:r>
            <a:r>
              <a:rPr kumimoji="1" lang="hu-HU" dirty="0" err="1">
                <a:latin typeface="Arial" charset="0"/>
              </a:rPr>
              <a:t>some</a:t>
            </a:r>
            <a:r>
              <a:rPr kumimoji="1" lang="hu-HU" dirty="0">
                <a:latin typeface="Arial" charset="0"/>
              </a:rPr>
              <a:t> </a:t>
            </a:r>
            <a:r>
              <a:rPr kumimoji="1" lang="hu-HU" dirty="0" err="1">
                <a:latin typeface="Arial" charset="0"/>
              </a:rPr>
              <a:t>degree</a:t>
            </a:r>
            <a:r>
              <a:rPr kumimoji="1" lang="hu-HU" dirty="0">
                <a:latin typeface="Arial" charset="0"/>
              </a:rPr>
              <a:t> of  </a:t>
            </a:r>
            <a:r>
              <a:rPr kumimoji="1" lang="hu-HU" dirty="0" err="1">
                <a:latin typeface="Arial" charset="0"/>
              </a:rPr>
              <a:t>dissatisfaction</a:t>
            </a:r>
            <a:r>
              <a:rPr kumimoji="1" lang="hu-HU" dirty="0">
                <a:latin typeface="Arial" charset="0"/>
              </a:rPr>
              <a:t> </a:t>
            </a:r>
            <a:r>
              <a:rPr kumimoji="1" lang="hu-HU" dirty="0" err="1">
                <a:latin typeface="Arial" charset="0"/>
              </a:rPr>
              <a:t>with</a:t>
            </a:r>
            <a:r>
              <a:rPr kumimoji="1" lang="hu-HU" dirty="0">
                <a:latin typeface="Arial" charset="0"/>
              </a:rPr>
              <a:t> </a:t>
            </a:r>
            <a:r>
              <a:rPr kumimoji="1" lang="hu-HU" dirty="0" err="1">
                <a:latin typeface="Arial" charset="0"/>
              </a:rPr>
              <a:t>their</a:t>
            </a:r>
            <a:r>
              <a:rPr kumimoji="1" lang="hu-HU" dirty="0">
                <a:latin typeface="Arial" charset="0"/>
              </a:rPr>
              <a:t> </a:t>
            </a:r>
            <a:r>
              <a:rPr kumimoji="1" lang="hu-HU" dirty="0" err="1">
                <a:latin typeface="Arial" charset="0"/>
              </a:rPr>
              <a:t>bodies</a:t>
            </a:r>
            <a:r>
              <a:rPr kumimoji="1" lang="hu-HU" dirty="0">
                <a:latin typeface="Arial" charset="0"/>
              </a:rPr>
              <a:t> </a:t>
            </a:r>
            <a:r>
              <a:rPr kumimoji="1" lang="hu-HU" dirty="0" err="1">
                <a:latin typeface="Arial" charset="0"/>
              </a:rPr>
              <a:t>slightly</a:t>
            </a:r>
            <a:r>
              <a:rPr kumimoji="1" lang="hu-HU" dirty="0">
                <a:latin typeface="Arial" charset="0"/>
              </a:rPr>
              <a:t> more </a:t>
            </a:r>
            <a:r>
              <a:rPr kumimoji="1" lang="hu-HU" dirty="0" err="1">
                <a:latin typeface="Arial" charset="0"/>
              </a:rPr>
              <a:t>females</a:t>
            </a:r>
            <a:r>
              <a:rPr kumimoji="1" lang="hu-HU" dirty="0">
                <a:latin typeface="Arial" charset="0"/>
              </a:rPr>
              <a:t> </a:t>
            </a:r>
            <a:r>
              <a:rPr kumimoji="1" lang="hu-HU" dirty="0" err="1">
                <a:latin typeface="Arial" charset="0"/>
              </a:rPr>
              <a:t>in</a:t>
            </a:r>
            <a:r>
              <a:rPr kumimoji="1" lang="hu-HU" dirty="0">
                <a:latin typeface="Arial" charset="0"/>
              </a:rPr>
              <a:t> Western World (62% </a:t>
            </a:r>
            <a:r>
              <a:rPr kumimoji="1" lang="hu-HU" dirty="0" err="1">
                <a:latin typeface="Arial" charset="0"/>
              </a:rPr>
              <a:t>males</a:t>
            </a:r>
            <a:r>
              <a:rPr kumimoji="1" lang="hu-HU" dirty="0">
                <a:latin typeface="Arial" charset="0"/>
              </a:rPr>
              <a:t> </a:t>
            </a:r>
            <a:r>
              <a:rPr kumimoji="1" lang="hu-HU" dirty="0" err="1">
                <a:latin typeface="Arial" charset="0"/>
              </a:rPr>
              <a:t>noted</a:t>
            </a:r>
            <a:r>
              <a:rPr kumimoji="1" lang="hu-HU" dirty="0">
                <a:latin typeface="Arial" charset="0"/>
              </a:rPr>
              <a:t> </a:t>
            </a:r>
            <a:r>
              <a:rPr kumimoji="1" lang="hu-HU" dirty="0" err="1">
                <a:latin typeface="Arial" charset="0"/>
              </a:rPr>
              <a:t>in</a:t>
            </a:r>
            <a:r>
              <a:rPr kumimoji="1" lang="hu-HU" dirty="0">
                <a:latin typeface="Arial" charset="0"/>
              </a:rPr>
              <a:t> </a:t>
            </a:r>
            <a:r>
              <a:rPr kumimoji="1" lang="hu-HU" dirty="0" err="1">
                <a:latin typeface="Arial" charset="0"/>
              </a:rPr>
              <a:t>Japan</a:t>
            </a:r>
            <a:r>
              <a:rPr kumimoji="1" lang="hu-HU" dirty="0">
                <a:latin typeface="Arial" charset="0"/>
              </a:rPr>
              <a:t>)</a:t>
            </a:r>
          </a:p>
          <a:p>
            <a:endParaRPr kumimoji="1" lang="en-US" dirty="0">
              <a:latin typeface="Arial" charset="0"/>
            </a:endParaRPr>
          </a:p>
          <a:p>
            <a:r>
              <a:rPr kumimoji="1" lang="hu-HU" sz="3600" b="1" dirty="0" err="1">
                <a:latin typeface="Arial" charset="0"/>
              </a:rPr>
              <a:t>Treatment</a:t>
            </a:r>
            <a:r>
              <a:rPr kumimoji="1" lang="hu-HU" sz="3600" b="1" dirty="0">
                <a:latin typeface="Arial" charset="0"/>
              </a:rPr>
              <a:t>: CBT, </a:t>
            </a:r>
            <a:r>
              <a:rPr kumimoji="1" lang="hu-HU" sz="3600" b="1" dirty="0" err="1">
                <a:latin typeface="Arial" charset="0"/>
              </a:rPr>
              <a:t>pharmacotherapy</a:t>
            </a:r>
            <a:endParaRPr kumimoji="1" lang="en-US" sz="3600" b="1" dirty="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267286" y="225083"/>
            <a:ext cx="8876714" cy="1222717"/>
          </a:xfrm>
        </p:spPr>
        <p:txBody>
          <a:bodyPr/>
          <a:lstStyle/>
          <a:p>
            <a:r>
              <a:rPr lang="hu-HU" dirty="0" smtClean="0">
                <a:solidFill>
                  <a:schemeClr val="tx1"/>
                </a:solidFill>
              </a:rPr>
              <a:t>1. </a:t>
            </a:r>
            <a:r>
              <a:rPr lang="hu-HU" dirty="0" err="1" smtClean="0">
                <a:solidFill>
                  <a:schemeClr val="tx1"/>
                </a:solidFill>
              </a:rPr>
              <a:t>Somatizaton</a:t>
            </a:r>
            <a:r>
              <a:rPr lang="hu-HU" dirty="0" smtClean="0">
                <a:solidFill>
                  <a:schemeClr val="tx1"/>
                </a:solidFill>
              </a:rPr>
              <a:t> </a:t>
            </a:r>
            <a:r>
              <a:rPr lang="hu-HU" dirty="0" err="1" smtClean="0">
                <a:solidFill>
                  <a:schemeClr val="tx1"/>
                </a:solidFill>
              </a:rPr>
              <a:t>Disorder</a:t>
            </a:r>
            <a:r>
              <a:rPr lang="hu-HU" dirty="0" smtClean="0">
                <a:solidFill>
                  <a:schemeClr val="tx1"/>
                </a:solidFill>
              </a:rPr>
              <a:t>: 					</a:t>
            </a:r>
            <a:r>
              <a:rPr lang="hu-HU" dirty="0" err="1" smtClean="0">
                <a:solidFill>
                  <a:schemeClr val="tx1"/>
                </a:solidFill>
              </a:rPr>
              <a:t>clinical</a:t>
            </a:r>
            <a:r>
              <a:rPr lang="hu-HU" dirty="0" smtClean="0">
                <a:solidFill>
                  <a:schemeClr val="tx1"/>
                </a:solidFill>
              </a:rPr>
              <a:t> </a:t>
            </a:r>
            <a:r>
              <a:rPr lang="hu-HU" dirty="0" err="1" smtClean="0">
                <a:solidFill>
                  <a:schemeClr val="tx1"/>
                </a:solidFill>
              </a:rPr>
              <a:t>description</a:t>
            </a:r>
            <a:endParaRPr lang="en-US" sz="3600" b="1" dirty="0">
              <a:solidFill>
                <a:schemeClr val="tx1"/>
              </a:solidFill>
              <a:latin typeface="Arial" charset="0"/>
            </a:endParaRPr>
          </a:p>
        </p:txBody>
      </p:sp>
      <p:sp>
        <p:nvSpPr>
          <p:cNvPr id="49155" name="Rectangle 3"/>
          <p:cNvSpPr>
            <a:spLocks noChangeArrowheads="1"/>
          </p:cNvSpPr>
          <p:nvPr/>
        </p:nvSpPr>
        <p:spPr bwMode="auto">
          <a:xfrm>
            <a:off x="0" y="2286000"/>
            <a:ext cx="9144000" cy="4572000"/>
          </a:xfrm>
          <a:prstGeom prst="rect">
            <a:avLst/>
          </a:prstGeom>
          <a:noFill/>
          <a:ln w="9525">
            <a:noFill/>
            <a:miter lim="800000"/>
            <a:headEnd/>
            <a:tailEnd/>
          </a:ln>
        </p:spPr>
        <p:txBody>
          <a:bodyPr anchor="b"/>
          <a:lstStyle/>
          <a:p>
            <a:endParaRPr kumimoji="1" lang="hu-HU" sz="3600" b="1">
              <a:latin typeface="Arial" charset="0"/>
            </a:endParaRPr>
          </a:p>
        </p:txBody>
      </p:sp>
      <p:sp>
        <p:nvSpPr>
          <p:cNvPr id="49156" name="Rectangle 4"/>
          <p:cNvSpPr>
            <a:spLocks noChangeArrowheads="1"/>
          </p:cNvSpPr>
          <p:nvPr/>
        </p:nvSpPr>
        <p:spPr bwMode="auto">
          <a:xfrm>
            <a:off x="468313" y="2852738"/>
            <a:ext cx="9144000" cy="3292475"/>
          </a:xfrm>
          <a:prstGeom prst="rect">
            <a:avLst/>
          </a:prstGeom>
          <a:noFill/>
          <a:ln w="12700" cap="sq">
            <a:noFill/>
            <a:miter lim="800000"/>
            <a:headEnd type="none" w="sm" len="sm"/>
            <a:tailEnd type="none" w="sm" len="sm"/>
          </a:ln>
          <a:effectLst/>
        </p:spPr>
        <p:txBody>
          <a:bodyPr>
            <a:spAutoFit/>
          </a:bodyPr>
          <a:lstStyle/>
          <a:p>
            <a:r>
              <a:rPr kumimoji="1" lang="en-US" sz="3500" b="1">
                <a:latin typeface="Arial" charset="0"/>
              </a:rPr>
              <a:t>1.  Long list of somatic complaints with</a:t>
            </a:r>
            <a:r>
              <a:rPr kumimoji="1" lang="hu-HU" sz="3500" b="1">
                <a:latin typeface="Arial" charset="0"/>
              </a:rPr>
              <a:t> </a:t>
            </a:r>
            <a:r>
              <a:rPr kumimoji="1" lang="en-US" sz="3500" b="1">
                <a:latin typeface="Arial" charset="0"/>
              </a:rPr>
              <a:t>no medical basis.</a:t>
            </a:r>
            <a:br>
              <a:rPr kumimoji="1" lang="en-US" sz="3500" b="1">
                <a:latin typeface="Arial" charset="0"/>
              </a:rPr>
            </a:br>
            <a:r>
              <a:rPr kumimoji="1" lang="en-US" sz="3500" b="1">
                <a:latin typeface="Arial" charset="0"/>
              </a:rPr>
              <a:t/>
            </a:r>
            <a:br>
              <a:rPr kumimoji="1" lang="en-US" sz="3500" b="1">
                <a:latin typeface="Arial" charset="0"/>
              </a:rPr>
            </a:br>
            <a:r>
              <a:rPr kumimoji="1" lang="en-US" sz="3500" b="1">
                <a:latin typeface="Arial" charset="0"/>
              </a:rPr>
              <a:t>2.  P</a:t>
            </a:r>
            <a:r>
              <a:rPr kumimoji="1" lang="hu-HU" sz="3500" b="1">
                <a:latin typeface="Arial" charset="0"/>
              </a:rPr>
              <a:t>atients p</a:t>
            </a:r>
            <a:r>
              <a:rPr kumimoji="1" lang="en-US" sz="3500" b="1">
                <a:latin typeface="Arial" charset="0"/>
              </a:rPr>
              <a:t>reoccup</a:t>
            </a:r>
            <a:r>
              <a:rPr kumimoji="1" lang="hu-HU" sz="3500" b="1">
                <a:latin typeface="Arial" charset="0"/>
              </a:rPr>
              <a:t>ied with their syptoms </a:t>
            </a:r>
            <a:r>
              <a:rPr kumimoji="1" lang="en-US" sz="3500" b="1">
                <a:latin typeface="Arial" charset="0"/>
              </a:rPr>
              <a:t>despite</a:t>
            </a:r>
            <a:r>
              <a:rPr kumimoji="1" lang="hu-HU" sz="3500" b="1">
                <a:latin typeface="Arial" charset="0"/>
              </a:rPr>
              <a:t> </a:t>
            </a:r>
            <a:r>
              <a:rPr kumimoji="1" lang="en-US" sz="3500" b="1">
                <a:latin typeface="Arial" charset="0"/>
              </a:rPr>
              <a:t>pr</a:t>
            </a:r>
            <a:r>
              <a:rPr kumimoji="1" lang="hu-HU" sz="3500" b="1">
                <a:latin typeface="Arial" charset="0"/>
              </a:rPr>
              <a:t>oper</a:t>
            </a:r>
            <a:r>
              <a:rPr kumimoji="1" lang="en-US" sz="3500" b="1">
                <a:latin typeface="Arial" charset="0"/>
              </a:rPr>
              <a:t> medical evaluation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250825" y="381000"/>
            <a:ext cx="8893175" cy="990600"/>
          </a:xfrm>
        </p:spPr>
        <p:txBody>
          <a:bodyPr/>
          <a:lstStyle/>
          <a:p>
            <a:r>
              <a:rPr lang="hu-HU">
                <a:solidFill>
                  <a:schemeClr val="tx1"/>
                </a:solidFill>
              </a:rPr>
              <a:t>CLINICAL DESCRIPTION</a:t>
            </a:r>
            <a:endParaRPr lang="en-US">
              <a:solidFill>
                <a:schemeClr val="tx1"/>
              </a:solidFill>
            </a:endParaRPr>
          </a:p>
        </p:txBody>
      </p:sp>
      <p:sp>
        <p:nvSpPr>
          <p:cNvPr id="62467" name="Rectangle 3"/>
          <p:cNvSpPr>
            <a:spLocks noChangeArrowheads="1"/>
          </p:cNvSpPr>
          <p:nvPr/>
        </p:nvSpPr>
        <p:spPr bwMode="auto">
          <a:xfrm>
            <a:off x="250825" y="2133600"/>
            <a:ext cx="8893175" cy="4724400"/>
          </a:xfrm>
          <a:prstGeom prst="rect">
            <a:avLst/>
          </a:prstGeom>
          <a:noFill/>
          <a:ln w="9525">
            <a:noFill/>
            <a:miter lim="800000"/>
            <a:headEnd/>
            <a:tailEnd/>
          </a:ln>
        </p:spPr>
        <p:txBody>
          <a:bodyPr anchor="b"/>
          <a:lstStyle/>
          <a:p>
            <a:pPr marL="900113" indent="-900113">
              <a:buFontTx/>
              <a:buAutoNum type="arabicPeriod" startAt="3"/>
            </a:pPr>
            <a:r>
              <a:rPr kumimoji="1" lang="en-US" sz="3600" b="1">
                <a:latin typeface="Arial" charset="0"/>
              </a:rPr>
              <a:t>Focus on symptom itself and not </a:t>
            </a:r>
            <a:r>
              <a:rPr kumimoji="1" lang="hu-HU" sz="3600" b="1">
                <a:latin typeface="Arial" charset="0"/>
              </a:rPr>
              <a:t>	</a:t>
            </a:r>
            <a:r>
              <a:rPr kumimoji="1" lang="en-US" sz="3600" b="1">
                <a:latin typeface="Arial" charset="0"/>
              </a:rPr>
              <a:t>what the symptom means.  Life </a:t>
            </a:r>
            <a:r>
              <a:rPr kumimoji="1" lang="hu-HU" sz="3600" b="1">
                <a:latin typeface="Arial" charset="0"/>
              </a:rPr>
              <a:t>	</a:t>
            </a:r>
            <a:r>
              <a:rPr kumimoji="1" lang="en-US" sz="3600" b="1">
                <a:latin typeface="Arial" charset="0"/>
              </a:rPr>
              <a:t>itself may revolve around the </a:t>
            </a:r>
            <a:r>
              <a:rPr kumimoji="1" lang="hu-HU" sz="3600" b="1">
                <a:latin typeface="Arial" charset="0"/>
              </a:rPr>
              <a:t>	</a:t>
            </a:r>
            <a:r>
              <a:rPr kumimoji="1" lang="en-US" sz="3600" b="1">
                <a:latin typeface="Arial" charset="0"/>
              </a:rPr>
              <a:t>symptom, as well as relationships.</a:t>
            </a:r>
            <a:endParaRPr kumimoji="1" lang="hu-HU" sz="3600" b="1">
              <a:latin typeface="Arial" charset="0"/>
            </a:endParaRPr>
          </a:p>
          <a:p>
            <a:pPr marL="900113" indent="-900113">
              <a:buFontTx/>
              <a:buAutoNum type="arabicPeriod" startAt="3"/>
            </a:pPr>
            <a:endParaRPr kumimoji="1" lang="hu-HU" sz="3600" b="1">
              <a:latin typeface="Arial" charset="0"/>
            </a:endParaRPr>
          </a:p>
          <a:p>
            <a:pPr marL="900113" indent="-900113"/>
            <a:r>
              <a:rPr kumimoji="1" lang="en-US" sz="3600" b="1">
                <a:latin typeface="Arial" charset="0"/>
              </a:rPr>
              <a:t/>
            </a:r>
            <a:br>
              <a:rPr kumimoji="1" lang="en-US" sz="3600" b="1">
                <a:latin typeface="Arial" charset="0"/>
              </a:rPr>
            </a:br>
            <a:endParaRPr kumimoji="1" lang="hu-HU" sz="1600" b="1">
              <a:latin typeface="Arial" charset="0"/>
            </a:endParaRPr>
          </a:p>
          <a:p>
            <a:pPr marL="900113" indent="-900113"/>
            <a:r>
              <a:rPr kumimoji="1" lang="en-US" sz="1600" b="1">
                <a:latin typeface="Arial" charset="0"/>
              </a:rPr>
              <a:t/>
            </a:r>
            <a:br>
              <a:rPr kumimoji="1" lang="en-US" sz="1600" b="1">
                <a:latin typeface="Arial" charset="0"/>
              </a:rPr>
            </a:br>
            <a:endParaRPr kumimoji="1" lang="en-US" sz="3600" b="1">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323850" y="381000"/>
            <a:ext cx="8820150" cy="990600"/>
          </a:xfrm>
        </p:spPr>
        <p:txBody>
          <a:bodyPr/>
          <a:lstStyle/>
          <a:p>
            <a:r>
              <a:rPr lang="hu-HU">
                <a:solidFill>
                  <a:schemeClr val="tx1"/>
                </a:solidFill>
              </a:rPr>
              <a:t>PREVALENCE </a:t>
            </a:r>
            <a:endParaRPr lang="en-US">
              <a:solidFill>
                <a:schemeClr val="tx1"/>
              </a:solidFill>
            </a:endParaRPr>
          </a:p>
        </p:txBody>
      </p:sp>
      <p:sp>
        <p:nvSpPr>
          <p:cNvPr id="50179" name="Rectangle 3"/>
          <p:cNvSpPr>
            <a:spLocks noChangeArrowheads="1"/>
          </p:cNvSpPr>
          <p:nvPr/>
        </p:nvSpPr>
        <p:spPr bwMode="auto">
          <a:xfrm>
            <a:off x="250825" y="0"/>
            <a:ext cx="8893175" cy="5661025"/>
          </a:xfrm>
          <a:prstGeom prst="rect">
            <a:avLst/>
          </a:prstGeom>
          <a:noFill/>
          <a:ln w="9525">
            <a:noFill/>
            <a:miter lim="800000"/>
            <a:headEnd/>
            <a:tailEnd/>
          </a:ln>
        </p:spPr>
        <p:txBody>
          <a:bodyPr anchor="b"/>
          <a:lstStyle/>
          <a:p>
            <a:r>
              <a:rPr kumimoji="1" lang="en-US" sz="3600" b="1">
                <a:latin typeface="Arial" charset="0"/>
              </a:rPr>
              <a:t>0.7% - </a:t>
            </a:r>
            <a:r>
              <a:rPr kumimoji="1" lang="hu-HU" sz="3600" b="1">
                <a:latin typeface="Arial" charset="0"/>
              </a:rPr>
              <a:t>	</a:t>
            </a:r>
            <a:r>
              <a:rPr kumimoji="1" lang="en-US" sz="3600" b="1">
                <a:latin typeface="Arial" charset="0"/>
              </a:rPr>
              <a:t>on a continuum of impairment because of disorder.  </a:t>
            </a:r>
            <a:endParaRPr kumimoji="1" lang="hu-HU" sz="3600" b="1">
              <a:latin typeface="Arial" charset="0"/>
            </a:endParaRPr>
          </a:p>
          <a:p>
            <a:r>
              <a:rPr kumimoji="1" lang="hu-HU" sz="3600" b="1">
                <a:latin typeface="Arial" charset="0"/>
              </a:rPr>
              <a:t>10x </a:t>
            </a:r>
            <a:r>
              <a:rPr kumimoji="1" lang="en-US" sz="3600" b="1">
                <a:latin typeface="Arial" charset="0"/>
              </a:rPr>
              <a:t>higher incidence in females</a:t>
            </a:r>
            <a:endParaRPr kumimoji="1" lang="hu-HU" sz="3600" b="1">
              <a:latin typeface="Arial" charset="0"/>
            </a:endParaRPr>
          </a:p>
          <a:p>
            <a:r>
              <a:rPr kumimoji="1" lang="hu-HU" sz="3600" b="1">
                <a:latin typeface="Arial" charset="0"/>
              </a:rPr>
              <a:t>Lower socioeconomical status</a:t>
            </a:r>
            <a:endParaRPr kumimoji="1" lang="en-US" sz="3600" b="1">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323850" y="381000"/>
            <a:ext cx="8820150" cy="990600"/>
          </a:xfrm>
        </p:spPr>
        <p:txBody>
          <a:bodyPr/>
          <a:lstStyle/>
          <a:p>
            <a:r>
              <a:rPr lang="hu-HU" sz="3600">
                <a:solidFill>
                  <a:schemeClr val="tx1"/>
                </a:solidFill>
              </a:rPr>
              <a:t>REINFORCING, CONTRIBUTING FACTORS</a:t>
            </a:r>
            <a:endParaRPr lang="en-US" sz="3600">
              <a:solidFill>
                <a:schemeClr val="tx1"/>
              </a:solidFill>
            </a:endParaRPr>
          </a:p>
        </p:txBody>
      </p:sp>
      <p:sp>
        <p:nvSpPr>
          <p:cNvPr id="52227" name="Rectangle 3"/>
          <p:cNvSpPr>
            <a:spLocks noChangeArrowheads="1"/>
          </p:cNvSpPr>
          <p:nvPr/>
        </p:nvSpPr>
        <p:spPr bwMode="auto">
          <a:xfrm>
            <a:off x="457200" y="2349500"/>
            <a:ext cx="8686800" cy="4724400"/>
          </a:xfrm>
          <a:prstGeom prst="rect">
            <a:avLst/>
          </a:prstGeom>
          <a:noFill/>
          <a:ln w="9525">
            <a:noFill/>
            <a:miter lim="800000"/>
            <a:headEnd/>
            <a:tailEnd/>
          </a:ln>
        </p:spPr>
        <p:txBody>
          <a:bodyPr anchor="b"/>
          <a:lstStyle/>
          <a:p>
            <a:r>
              <a:rPr kumimoji="1" lang="en-US" sz="3500" b="1">
                <a:latin typeface="Arial" charset="0"/>
              </a:rPr>
              <a:t>a. </a:t>
            </a:r>
            <a:r>
              <a:rPr kumimoji="1" lang="hu-HU" sz="3500" b="1">
                <a:latin typeface="Arial" charset="0"/>
              </a:rPr>
              <a:t>S</a:t>
            </a:r>
            <a:r>
              <a:rPr kumimoji="1" lang="en-US" sz="3500" b="1">
                <a:latin typeface="Arial" charset="0"/>
              </a:rPr>
              <a:t>oci</a:t>
            </a:r>
            <a:r>
              <a:rPr kumimoji="1" lang="hu-HU" sz="3500" b="1">
                <a:latin typeface="Arial" charset="0"/>
              </a:rPr>
              <a:t>al environment </a:t>
            </a:r>
            <a:r>
              <a:rPr kumimoji="1" lang="en-US" sz="3500" b="1">
                <a:latin typeface="Arial" charset="0"/>
              </a:rPr>
              <a:t>– </a:t>
            </a:r>
            <a:r>
              <a:rPr kumimoji="1" lang="hu-HU" sz="3500" b="1">
                <a:latin typeface="Arial" charset="0"/>
              </a:rPr>
              <a:t>illness status </a:t>
            </a:r>
            <a:r>
              <a:rPr kumimoji="1" lang="en-US" sz="3500" b="1">
                <a:latin typeface="Arial" charset="0"/>
              </a:rPr>
              <a:t>is socially approved </a:t>
            </a:r>
            <a:r>
              <a:rPr kumimoji="1" lang="hu-HU" sz="3500" b="1">
                <a:latin typeface="Arial" charset="0"/>
              </a:rPr>
              <a:t>and accompanied by more attention and less demand</a:t>
            </a:r>
          </a:p>
          <a:p>
            <a:endParaRPr kumimoji="1" lang="hu-HU" sz="3500" b="1">
              <a:latin typeface="Arial" charset="0"/>
            </a:endParaRPr>
          </a:p>
          <a:p>
            <a:r>
              <a:rPr kumimoji="1" lang="en-US" sz="3500" b="1">
                <a:latin typeface="Arial" charset="0"/>
              </a:rPr>
              <a:t>b. </a:t>
            </a:r>
            <a:r>
              <a:rPr kumimoji="1" lang="hu-HU" sz="3500" b="1">
                <a:latin typeface="Arial" charset="0"/>
              </a:rPr>
              <a:t>P</a:t>
            </a:r>
            <a:r>
              <a:rPr kumimoji="1" lang="en-US" sz="3500" b="1">
                <a:latin typeface="Arial" charset="0"/>
              </a:rPr>
              <a:t>ast background of disproportionate incidence of illness or injury</a:t>
            </a:r>
            <a:r>
              <a:rPr kumimoji="1" lang="hu-HU" sz="3500" b="1">
                <a:latin typeface="Arial" charset="0"/>
              </a:rPr>
              <a:t> in childhood.</a:t>
            </a:r>
          </a:p>
          <a:p>
            <a:endParaRPr kumimoji="1" lang="en-US" sz="3500" b="1">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a számának helye 5"/>
          <p:cNvSpPr>
            <a:spLocks noGrp="1"/>
          </p:cNvSpPr>
          <p:nvPr>
            <p:ph type="sldNum" sz="quarter" idx="12"/>
          </p:nvPr>
        </p:nvSpPr>
        <p:spPr/>
        <p:txBody>
          <a:bodyPr/>
          <a:lstStyle/>
          <a:p>
            <a:fld id="{9C414377-0634-46B5-A55F-F365B1788AA0}" type="slidenum">
              <a:rPr lang="en-US"/>
              <a:pPr/>
              <a:t>9</a:t>
            </a:fld>
            <a:endParaRPr lang="en-US"/>
          </a:p>
        </p:txBody>
      </p:sp>
      <p:sp>
        <p:nvSpPr>
          <p:cNvPr id="66562" name="Rectangle 2"/>
          <p:cNvSpPr>
            <a:spLocks noGrp="1" noChangeArrowheads="1"/>
          </p:cNvSpPr>
          <p:nvPr>
            <p:ph type="title"/>
          </p:nvPr>
        </p:nvSpPr>
        <p:spPr>
          <a:xfrm>
            <a:off x="395288" y="0"/>
            <a:ext cx="7772400" cy="1143000"/>
          </a:xfrm>
        </p:spPr>
        <p:txBody>
          <a:bodyPr/>
          <a:lstStyle/>
          <a:p>
            <a:r>
              <a:rPr lang="hu-HU"/>
              <a:t>ILLUSTRATIVE CASE 1.</a:t>
            </a:r>
          </a:p>
        </p:txBody>
      </p:sp>
      <p:sp>
        <p:nvSpPr>
          <p:cNvPr id="66563" name="Rectangle 3"/>
          <p:cNvSpPr>
            <a:spLocks noGrp="1" noChangeArrowheads="1"/>
          </p:cNvSpPr>
          <p:nvPr>
            <p:ph type="body" idx="1"/>
          </p:nvPr>
        </p:nvSpPr>
        <p:spPr>
          <a:xfrm>
            <a:off x="179388" y="1700213"/>
            <a:ext cx="8785225" cy="5157787"/>
          </a:xfrm>
        </p:spPr>
        <p:txBody>
          <a:bodyPr/>
          <a:lstStyle/>
          <a:p>
            <a:pPr marL="0" indent="363538">
              <a:lnSpc>
                <a:spcPct val="90000"/>
              </a:lnSpc>
              <a:buFont typeface="Monotype Sorts" pitchFamily="2" charset="2"/>
              <a:buNone/>
            </a:pPr>
            <a:r>
              <a:rPr lang="hu-HU" sz="2400">
                <a:solidFill>
                  <a:srgbClr val="FFFFFF"/>
                </a:solidFill>
                <a:latin typeface="Arial" charset="0"/>
              </a:rPr>
              <a:t>A 36-year-old divorced woman who worked as a salesclerk entered the hospital emergency room at 2.00 AM complaining loudly that something was wrong with her stomach. She was tearful and agitated, with arms held tightly across her abdomen. She stated that shortly after her evening meal she began to feel nausea and „bloated” and that she vomited some undigested food. Within minutes of vomiting she began to feel a dull pain in her periumbilical area that gradually became sharper and spread throughout her entire abdome; when the pain became „unbearable,” she decided to come to the emergency room.</a:t>
            </a:r>
          </a:p>
          <a:p>
            <a:pPr marL="0" indent="363538">
              <a:lnSpc>
                <a:spcPct val="90000"/>
              </a:lnSpc>
              <a:buFont typeface="Monotype Sorts" pitchFamily="2" charset="2"/>
              <a:buNone/>
            </a:pPr>
            <a:r>
              <a:rPr lang="hu-HU" sz="2400">
                <a:solidFill>
                  <a:srgbClr val="FFFFFF"/>
                </a:solidFill>
                <a:latin typeface="Arial" charset="0"/>
              </a:rPr>
              <a:t>As the patient calmed down and became more comfortable, she stated  that she had had many similar episodes of abdominal discomfort over the past 15 years but that no doctor had been able to determine the cause.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
      <a:dk1>
        <a:srgbClr val="5E574E"/>
      </a:dk1>
      <a:lt1>
        <a:srgbClr val="FFCC00"/>
      </a:lt1>
      <a:dk2>
        <a:srgbClr val="0000FF"/>
      </a:dk2>
      <a:lt2>
        <a:srgbClr val="FFCC00"/>
      </a:lt2>
      <a:accent1>
        <a:srgbClr val="FF6600"/>
      </a:accent1>
      <a:accent2>
        <a:srgbClr val="FF9933"/>
      </a:accent2>
      <a:accent3>
        <a:srgbClr val="AAAAFF"/>
      </a:accent3>
      <a:accent4>
        <a:srgbClr val="DAAE00"/>
      </a:accent4>
      <a:accent5>
        <a:srgbClr val="FFB8AA"/>
      </a:accent5>
      <a:accent6>
        <a:srgbClr val="E78A2D"/>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921</TotalTime>
  <Words>1291</Words>
  <Application>Microsoft Office PowerPoint</Application>
  <PresentationFormat>Diavetítés a képernyőre (4:3 oldalarány)</PresentationFormat>
  <Paragraphs>211</Paragraphs>
  <Slides>46</Slides>
  <Notes>0</Notes>
  <HiddenSlides>0</HiddenSlides>
  <MMClips>0</MMClips>
  <ScaleCrop>false</ScaleCrop>
  <HeadingPairs>
    <vt:vector size="4" baseType="variant">
      <vt:variant>
        <vt:lpstr>Téma</vt:lpstr>
      </vt:variant>
      <vt:variant>
        <vt:i4>1</vt:i4>
      </vt:variant>
      <vt:variant>
        <vt:lpstr>Diacímek</vt:lpstr>
      </vt:variant>
      <vt:variant>
        <vt:i4>46</vt:i4>
      </vt:variant>
    </vt:vector>
  </HeadingPairs>
  <TitlesOfParts>
    <vt:vector size="47" baseType="lpstr">
      <vt:lpstr>Contemporary Portrait</vt:lpstr>
      <vt:lpstr> Somatoform  Disorders    </vt:lpstr>
      <vt:lpstr>1. SOMATIZATION  DISORDER  2. CONVERSION DISORDER  3. HYPOCHONDRIASIS   4. PAIN  DISORDER  5. BODY  DYSMORPHIC  DISORDER </vt:lpstr>
      <vt:lpstr>Physical symptoms that seem as if they were part of a general medical condition, however no general medical condition, other mental disorder, or substance is present. </vt:lpstr>
      <vt:lpstr>Characteristics of  Somatoform Disorders    - closely related to anxiety disorders  - somatic symptoms without organic basis - the person has poor insight  - does not recognize that concerns are excessive, unreasonable  - reassurance is not helpful.  </vt:lpstr>
      <vt:lpstr>1. Somatizaton Disorder:      clinical description</vt:lpstr>
      <vt:lpstr>CLINICAL DESCRIPTION</vt:lpstr>
      <vt:lpstr>PREVALENCE </vt:lpstr>
      <vt:lpstr>REINFORCING, CONTRIBUTING FACTORS</vt:lpstr>
      <vt:lpstr>ILLUSTRATIVE CASE 1.</vt:lpstr>
      <vt:lpstr>10. dia</vt:lpstr>
      <vt:lpstr> A history of many physical complaints or a belief that one is sickly, beginning before the age of 30 and persisting for several years.  B. At least 13 symptoms from the list below.    (1) No organic pathology or pathophysiologic  mechanism (eg, a physical disorder or the  effects of  an injury, medication, drugs, or alcohol) to account  for the symptom or, when there is related organic  pathology, the complaint or resulting social or  occupational impairment is grossly in excess of what  would be expected from the physical findings.</vt:lpstr>
      <vt:lpstr> (2) Has not occured only during a panic attack.  (3) Has caused the person to take medicine (other  than over-the-counter pain medication), see a  doctor, or alter life-style. Gastrointestinal symptoms: (1) vomiting (other than during pregnancy); (2) abdominal pain (other than when menstruating); (3) nausea (other than motion sickness); (4) bloating (gassy); (5) diarrhea; (6) intolerance of (gets sick on) several different foods. Pain symptoms: (7) pain in extremities; (8) back pain; (9) joint pain; (10) pain during urination; (11) other pain (excluding headaches). Cardiopulmonary symptoms: (12) shortness of breath when not exerting oneself; (13) palpitations; (14) chest pain; (15) dizziness. </vt:lpstr>
      <vt:lpstr>Conversion or pseudoneurologic symptoms: (16) amnesia; (17) difficulty swallowing; (18) loss of voice; (19) deafness; (20) double vision; (21) blurred vision; (22) blindness; (23) fainting or loss of consciousness; (24) seizure or convulsion; (25) trouble walking; (26) paralysis or muscle weakness; (27) urinary retention or difficulty urinating.  Sexual symptoms for the major part of the person’s life after opportunities for sexual activity: (28) burning sensation in sexual organs or rectum (other than during inter-course); (29) sexual indifference; (30) pain during intercourse; (31) impotence. Female reproductive symptoms judged by the person to occur more frequently or severely than in most women: (32) painful menstruation; (33) irregular menstrual periods; (34) excessive menstrual bleeding; (35) vomiting throughout pregnancy. </vt:lpstr>
      <vt:lpstr> TREATMENT   Stress management  Reduction of reinforcing or supporting consequences  Group therapy  Cognitive behaviour (CBT) therapy</vt:lpstr>
      <vt:lpstr>Loss or alteration of physical functioning that suggests physical disorder but are related to psychological conflict or need.  No voluntary control over symptoms Symtoms suggest neurological disease of the sensory or motor system: paresis, paralysis, aphonia, seizures, blindness, anesthesia  </vt:lpstr>
      <vt:lpstr>Generally refers to physical  malfunctioning, such as a paralysis, blindness, or difficulty speaking (aphonia), without any physical or organic pathology what would account for the malfunction.  Anxiety supposed to come from problems /conflicts / life-stresses which are not conscious and "converted" into physical symptoms. </vt:lpstr>
      <vt:lpstr> Symptom often has symbolic meaning: vomiting, globus in throat, breathlessness    </vt:lpstr>
      <vt:lpstr>1% - 30%; primarily in women,  in adolescence and thereafter,   tough frequently seen in men enduring great stress and trauma, such as combat soldiers.  - higher incidence in less educated, lower socioeconomic groups where knowledge about disease and medical illness is not as well developed.   - Other family member's experience with illness  (patients tend to „learn" symptoms).</vt:lpstr>
      <vt:lpstr>ILLUSTRATIVE CASE 2.</vt:lpstr>
      <vt:lpstr>20. dia</vt:lpstr>
      <vt:lpstr>1.  One or more symptoms or deficits affecting  voluntary motor or sensory   function that suggest a neurological or  general medical condition. 2.  Psychological factors are judged to be  associated with the symptom or   deficit because the initiation or  exacerbation of the symptom or deficit is   preceded by conflicts or other stressors.</vt:lpstr>
      <vt:lpstr>3.  The symptom or deficit is not intentionally  produced (as in factitious disorder or    malingering). 4.  The symptom or deficit cannot, after  appropriate investigation, be fully   explained by a general medical condition,   or by the direct effects of a substance, or as  a culturally sanctioned behaviour or  experience.</vt:lpstr>
      <vt:lpstr>5.  The symptom or deficit causes clinically  significant distress or impairment in social,  occupational, or other important areas of  functioning or warrants medical evaluation. 6.  The symptom or deficit is not limited to pain  or sexual dysfunction, does not occur  exclusively during the course of  somatization disorder, and is not better  accounted for by another mental disorder.</vt:lpstr>
      <vt:lpstr> Irritable bowel syndrome (IBS)</vt:lpstr>
      <vt:lpstr>Attention to traumatic or stressful life event,  if present  Reduction of any reinforcing or supportive consequences of the symptom   Hypnosis/self-hypnosis  Cognitive behaviour therapy</vt:lpstr>
      <vt:lpstr>Possibility of having a serious disease  Possibility is so real that even medical   reassurance will not help  Key feature: concern or preoccupation   with physical symptoms  Core feature: disease conviction  Prevalence: 4% - 9%, higher in elderly. Ration men to women 50/50</vt:lpstr>
      <vt:lpstr>27. dia</vt:lpstr>
      <vt:lpstr>1.  Preoccupation with fears of having,  or ideas that one has, a serious   disease based on the person's  misinterpretations of bodily ymptoms.  2.  The preoccupation persists despite  appropriate medical evaluation and   reassurance.</vt:lpstr>
      <vt:lpstr>3.  The belief (Criterion 1) is not of  delusional intensity and is not   restricted to a circumscribed concern  about body appearance.  4.  The preoccupation causes clinically  significant distress or impairment in   social, occupational, or other  important areas of functioning.</vt:lpstr>
      <vt:lpstr>5.  The duration of the disturbance    is at least 6 months.  6.  The preoccupation is not better  accounted for by Generalised Anxiety   Disorder, Obsessive-Compulsive  Disorder, Panic Disorder, a Major  Depressive Episode, Separation  Anxiety,    or another Somatoform Disorder</vt:lpstr>
      <vt:lpstr>CONCEPTUALIZATION           in HYPOCHONDRIASIS (Salkovskis, 1996)</vt:lpstr>
      <vt:lpstr>32. dia</vt:lpstr>
      <vt:lpstr>33. dia</vt:lpstr>
      <vt:lpstr>34. dia</vt:lpstr>
      <vt:lpstr>35. dia</vt:lpstr>
      <vt:lpstr>1.  Focus on illness preoccupaiton  2.  Focus directly on the anxiety  3.  Cognitive behaviour therapy  4.  Psychopharmacotherapy   5. Relaxation and guuided imagery  </vt:lpstr>
      <vt:lpstr>1.  Pain in one or more anatomical sites is  the predominant focus of the clinical  presentation and is of  sufficient  severity to warrant clinical attention. 2.  The pain causes clinically significant  distress or impairment in social,  occupational, or other important                    areas of functioning.</vt:lpstr>
      <vt:lpstr>3.  Psychological factors are judged  to  have an important role in the  onset, severity, exacerbation,                                    or maintenance of the pain. 4.  The symptom or deficit is not  intentionally produced or feigned  (as in factitious disorder or  malingering).</vt:lpstr>
      <vt:lpstr>5.  The pain is not better accounted  for  by a mood, anxiety, or  psychotic  disorder and does not  meet criteria  for dyspareunia.  ACUTE: less 6 mo.     CHRONIC: 6 mo. or more</vt:lpstr>
      <vt:lpstr>1.  Very difficult to assess if pain is primarily psychological or if causes are primarily physical.  2.  Important feature:  pain is real  whether psychological or  physical.</vt:lpstr>
      <vt:lpstr>41. dia</vt:lpstr>
      <vt:lpstr> PAIN DISORDER          TREATMENT</vt:lpstr>
      <vt:lpstr> 5. BODY  DYSMORPHIC  CLINICAL  DESCRIPTION</vt:lpstr>
      <vt:lpstr>REINFORCERS /        CONTRIBUTORS</vt:lpstr>
      <vt:lpstr>I. Preoccupation with an imagined defect in  appearance.  If a slight physical anomaly is  present, the person's concern is markedly  excessive 2. The preoccupation causes significant  distress  or impairment in social, occupational, or other  important areas of functioning. 3. The preoccupation is not better accounted for by  another mental disorder (e.g. dissatisfaction  with body shape and size in anorexia nervosa)</vt:lpstr>
      <vt:lpstr> BODY  DYSMORPHIC  CLINICAL  DESCRIPTION</vt:lpstr>
    </vt:vector>
  </TitlesOfParts>
  <Company>CEU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Physical symptoms that seem as if they are part of a general medical condition, however no general medical condition, other mental disorder, or substance is present. In this case psychological conflicts may becoming translated into physical problems or complaints. With the number one complaint being of some type of physical symptom, it is no wonder this disorder is often discovered in a general medical setting.</dc:title>
  <dc:creator>CEU</dc:creator>
  <cp:lastModifiedBy>Acer</cp:lastModifiedBy>
  <cp:revision>181</cp:revision>
  <dcterms:created xsi:type="dcterms:W3CDTF">2004-10-04T13:25:05Z</dcterms:created>
  <dcterms:modified xsi:type="dcterms:W3CDTF">2013-11-20T02:29:29Z</dcterms:modified>
</cp:coreProperties>
</file>