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48"/>
  </p:notesMasterIdLst>
  <p:sldIdLst>
    <p:sldId id="256" r:id="rId4"/>
    <p:sldId id="270" r:id="rId5"/>
    <p:sldId id="259" r:id="rId6"/>
    <p:sldId id="260" r:id="rId7"/>
    <p:sldId id="272" r:id="rId8"/>
    <p:sldId id="261"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300" r:id="rId22"/>
    <p:sldId id="301" r:id="rId23"/>
    <p:sldId id="302" r:id="rId24"/>
    <p:sldId id="299" r:id="rId25"/>
    <p:sldId id="293" r:id="rId26"/>
    <p:sldId id="294" r:id="rId27"/>
    <p:sldId id="295" r:id="rId28"/>
    <p:sldId id="263" r:id="rId29"/>
    <p:sldId id="264" r:id="rId30"/>
    <p:sldId id="265" r:id="rId31"/>
    <p:sldId id="274" r:id="rId32"/>
    <p:sldId id="266" r:id="rId33"/>
    <p:sldId id="303" r:id="rId34"/>
    <p:sldId id="268" r:id="rId35"/>
    <p:sldId id="273" r:id="rId36"/>
    <p:sldId id="297" r:id="rId37"/>
    <p:sldId id="269" r:id="rId38"/>
    <p:sldId id="271" r:id="rId39"/>
    <p:sldId id="275" r:id="rId40"/>
    <p:sldId id="276" r:id="rId41"/>
    <p:sldId id="277" r:id="rId42"/>
    <p:sldId id="278" r:id="rId43"/>
    <p:sldId id="279" r:id="rId44"/>
    <p:sldId id="296" r:id="rId45"/>
    <p:sldId id="298" r:id="rId46"/>
    <p:sldId id="304" r:id="rId47"/>
  </p:sldIdLst>
  <p:sldSz cx="9144000" cy="6858000" type="screen4x3"/>
  <p:notesSz cx="6669088" cy="9775825"/>
  <p:defaultTextStyle>
    <a:defPPr>
      <a:defRPr lang="hu-H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57"/>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892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hu-HU"/>
          </a:p>
        </p:txBody>
      </p:sp>
      <p:sp>
        <p:nvSpPr>
          <p:cNvPr id="4099" name="Rectangle 3"/>
          <p:cNvSpPr>
            <a:spLocks noGrp="1" noChangeArrowheads="1"/>
          </p:cNvSpPr>
          <p:nvPr>
            <p:ph type="dt" idx="1"/>
          </p:nvPr>
        </p:nvSpPr>
        <p:spPr bwMode="auto">
          <a:xfrm>
            <a:off x="3778250" y="0"/>
            <a:ext cx="28892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hu-HU"/>
          </a:p>
        </p:txBody>
      </p:sp>
      <p:sp>
        <p:nvSpPr>
          <p:cNvPr id="4100" name="Rectangle 4"/>
          <p:cNvSpPr>
            <a:spLocks noGrp="1" noRot="1" noChangeAspect="1" noChangeArrowheads="1" noTextEdit="1"/>
          </p:cNvSpPr>
          <p:nvPr>
            <p:ph type="sldImg" idx="2"/>
          </p:nvPr>
        </p:nvSpPr>
        <p:spPr bwMode="auto">
          <a:xfrm>
            <a:off x="890588" y="733425"/>
            <a:ext cx="4887912" cy="3665538"/>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4101" name="Rectangle 5"/>
          <p:cNvSpPr>
            <a:spLocks noGrp="1" noChangeArrowheads="1"/>
          </p:cNvSpPr>
          <p:nvPr>
            <p:ph type="body" sz="quarter" idx="3"/>
          </p:nvPr>
        </p:nvSpPr>
        <p:spPr bwMode="auto">
          <a:xfrm>
            <a:off x="666750" y="4643438"/>
            <a:ext cx="5335588" cy="43989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4102" name="Rectangle 6"/>
          <p:cNvSpPr>
            <a:spLocks noGrp="1" noChangeArrowheads="1"/>
          </p:cNvSpPr>
          <p:nvPr>
            <p:ph type="ftr" sz="quarter" idx="4"/>
          </p:nvPr>
        </p:nvSpPr>
        <p:spPr bwMode="auto">
          <a:xfrm>
            <a:off x="0" y="9285288"/>
            <a:ext cx="28892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hu-HU"/>
          </a:p>
        </p:txBody>
      </p:sp>
      <p:sp>
        <p:nvSpPr>
          <p:cNvPr id="4103" name="Rectangle 7"/>
          <p:cNvSpPr>
            <a:spLocks noGrp="1" noChangeArrowheads="1"/>
          </p:cNvSpPr>
          <p:nvPr>
            <p:ph type="sldNum" sz="quarter" idx="5"/>
          </p:nvPr>
        </p:nvSpPr>
        <p:spPr bwMode="auto">
          <a:xfrm>
            <a:off x="3778250" y="9285288"/>
            <a:ext cx="28892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68781A2-2725-4DDC-A7D5-44E4B848021E}" type="slidenum">
              <a:rPr lang="hu-HU"/>
              <a:pPr/>
              <a:t>‹#›</a:t>
            </a:fld>
            <a:endParaRPr lang="hu-HU"/>
          </a:p>
        </p:txBody>
      </p:sp>
    </p:spTree>
    <p:extLst>
      <p:ext uri="{BB962C8B-B14F-4D97-AF65-F5344CB8AC3E}">
        <p14:creationId xmlns="" xmlns:p14="http://schemas.microsoft.com/office/powerpoint/2010/main" val="3407908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E75EEC-EFDC-48D7-950D-4D9F682C134C}" type="slidenum">
              <a:rPr lang="hu-HU"/>
              <a:pPr/>
              <a:t>1</a:t>
            </a:fld>
            <a:endParaRPr lang="hu-HU"/>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hu-H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8C1F7A-A5F8-4D60-BD43-B86E2D5A9BBD}" type="slidenum">
              <a:rPr lang="hu-HU">
                <a:solidFill>
                  <a:prstClr val="black"/>
                </a:solidFill>
              </a:rPr>
              <a:pPr/>
              <a:t>10</a:t>
            </a:fld>
            <a:endParaRPr lang="hu-HU">
              <a:solidFill>
                <a:prstClr val="black"/>
              </a:solidFill>
            </a:endParaRPr>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hu-H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459407-C08F-4B7C-9FE6-9E2D19EB84CE}" type="slidenum">
              <a:rPr lang="hu-HU">
                <a:solidFill>
                  <a:prstClr val="black"/>
                </a:solidFill>
              </a:rPr>
              <a:pPr/>
              <a:t>11</a:t>
            </a:fld>
            <a:endParaRPr lang="hu-HU">
              <a:solidFill>
                <a:prstClr val="black"/>
              </a:solidFill>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hu-H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35E311-789E-44FA-B5FB-16C5A93FC189}" type="slidenum">
              <a:rPr lang="hu-HU">
                <a:solidFill>
                  <a:prstClr val="black"/>
                </a:solidFill>
              </a:rPr>
              <a:pPr/>
              <a:t>12</a:t>
            </a:fld>
            <a:endParaRPr lang="hu-HU">
              <a:solidFill>
                <a:prstClr val="black"/>
              </a:solidFill>
            </a:endParaRPr>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hu-H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93B715-DF7D-4622-BB22-C7469513CFDE}" type="slidenum">
              <a:rPr lang="hu-HU">
                <a:solidFill>
                  <a:prstClr val="black"/>
                </a:solidFill>
              </a:rPr>
              <a:pPr/>
              <a:t>13</a:t>
            </a:fld>
            <a:endParaRPr lang="hu-HU">
              <a:solidFill>
                <a:prstClr val="black"/>
              </a:solidFill>
            </a:endParaRPr>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hu-H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204B4B-3822-4FDB-963A-4503954794FA}" type="slidenum">
              <a:rPr lang="hu-HU">
                <a:solidFill>
                  <a:prstClr val="black"/>
                </a:solidFill>
              </a:rPr>
              <a:pPr/>
              <a:t>14</a:t>
            </a:fld>
            <a:endParaRPr lang="hu-HU">
              <a:solidFill>
                <a:prstClr val="black"/>
              </a:solidFill>
            </a:endParaRPr>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hu-H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124386-33F5-438B-BDA9-DB0D40125E23}" type="slidenum">
              <a:rPr lang="hu-HU">
                <a:solidFill>
                  <a:prstClr val="black"/>
                </a:solidFill>
              </a:rPr>
              <a:pPr/>
              <a:t>15</a:t>
            </a:fld>
            <a:endParaRPr lang="hu-HU">
              <a:solidFill>
                <a:prstClr val="black"/>
              </a:solidFill>
            </a:endParaRPr>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hu-H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155E27-371B-45FA-9F49-83CBFA3D8E19}" type="slidenum">
              <a:rPr lang="hu-HU">
                <a:solidFill>
                  <a:prstClr val="black"/>
                </a:solidFill>
              </a:rPr>
              <a:pPr/>
              <a:t>16</a:t>
            </a:fld>
            <a:endParaRPr lang="hu-HU">
              <a:solidFill>
                <a:prstClr val="black"/>
              </a:solidFill>
            </a:endParaRPr>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hu-H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F16FD9-5D20-4311-815F-890DF67CACC7}" type="slidenum">
              <a:rPr lang="hu-HU">
                <a:solidFill>
                  <a:prstClr val="black"/>
                </a:solidFill>
              </a:rPr>
              <a:pPr/>
              <a:t>17</a:t>
            </a:fld>
            <a:endParaRPr lang="hu-HU">
              <a:solidFill>
                <a:prstClr val="black"/>
              </a:solidFill>
            </a:endParaRPr>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hu-H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B186F2-B23D-4AE9-9A64-B50C996841F2}" type="slidenum">
              <a:rPr lang="hu-HU">
                <a:solidFill>
                  <a:prstClr val="black"/>
                </a:solidFill>
              </a:rPr>
              <a:pPr/>
              <a:t>18</a:t>
            </a:fld>
            <a:endParaRPr lang="hu-HU">
              <a:solidFill>
                <a:prstClr val="black"/>
              </a:solidFill>
            </a:endParaRPr>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hu-H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F68781A2-2725-4DDC-A7D5-44E4B848021E}" type="slidenum">
              <a:rPr lang="hu-HU" smtClean="0"/>
              <a:pPr/>
              <a:t>19</a:t>
            </a:fld>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4CA6CD-29B6-47E0-ABD1-CF008F99913F}" type="slidenum">
              <a:rPr lang="hu-HU"/>
              <a:pPr/>
              <a:t>2</a:t>
            </a:fld>
            <a:endParaRPr lang="hu-HU"/>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xfrm>
            <a:off x="889000" y="4643438"/>
            <a:ext cx="4891088" cy="4398962"/>
          </a:xfrm>
        </p:spPr>
        <p:txBody>
          <a:bodyPr/>
          <a:lstStyle/>
          <a:p>
            <a:pPr marL="228600" indent="-228600">
              <a:buFontTx/>
              <a:buAutoNum type="arabicPeriod"/>
            </a:pPr>
            <a:r>
              <a:rPr lang="en-US"/>
              <a:t>Helps simplify our thinking and reduce complexity in psychiatry…give out copy of list of dx…there are major classes of dx..i.e.—anxiety disorders, mood disorders, substance abuse disorders which are subdivided into specific disorders,  GAD, , MDD, etc.  </a:t>
            </a:r>
          </a:p>
          <a:p>
            <a:pPr marL="228600" indent="-228600"/>
            <a:r>
              <a:rPr lang="en-US"/>
              <a:t>	-dx do not necessarily defined in terms of etiology or pathophy. But SYDROMES!! </a:t>
            </a:r>
          </a:p>
          <a:p>
            <a:pPr marL="228600" indent="-228600">
              <a:buFontTx/>
              <a:buAutoNum type="arabicPeriod" startAt="2"/>
            </a:pPr>
            <a:r>
              <a:rPr lang="en-US"/>
              <a:t>Diagnosis summarized information for clinician to understand each other.</a:t>
            </a:r>
          </a:p>
          <a:p>
            <a:pPr marL="228600" indent="-228600"/>
            <a:r>
              <a:rPr lang="en-US"/>
              <a:t>--i.e.—pt has BPAD.. Know they have manic and depressive episodes</a:t>
            </a:r>
          </a:p>
          <a:p>
            <a:pPr marL="228600" indent="-228600"/>
            <a:r>
              <a:rPr lang="en-US"/>
              <a:t>3. Many psych illness have a predictable course and outcome..  </a:t>
            </a:r>
          </a:p>
          <a:p>
            <a:pPr marL="228600" indent="-228600"/>
            <a:r>
              <a:rPr lang="en-US"/>
              <a:t>	BPAD_-episodic illness</a:t>
            </a:r>
          </a:p>
          <a:p>
            <a:pPr marL="228600" indent="-228600"/>
            <a:r>
              <a:rPr lang="en-US"/>
              <a:t>	SP—chronic</a:t>
            </a:r>
          </a:p>
          <a:p>
            <a:pPr marL="228600" indent="-228600">
              <a:buFontTx/>
              <a:buAutoNum type="arabicPeriod" startAt="4"/>
            </a:pPr>
            <a:r>
              <a:rPr lang="en-US"/>
              <a:t>Certain meds for certain dx</a:t>
            </a:r>
          </a:p>
          <a:p>
            <a:pPr marL="228600" indent="-228600">
              <a:buFontTx/>
              <a:buAutoNum type="arabicPeriod" startAt="4"/>
            </a:pPr>
            <a:r>
              <a:rPr lang="en-US"/>
              <a:t>Researchers use dx to reduce heterogeneity in their samples and to separate groups of patients who might share a mechanism or cause that produces their symptoms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F68781A2-2725-4DDC-A7D5-44E4B848021E}" type="slidenum">
              <a:rPr lang="hu-HU" smtClean="0"/>
              <a:pPr/>
              <a:t>20</a:t>
            </a:fld>
            <a:endParaRPr lang="hu-H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F68781A2-2725-4DDC-A7D5-44E4B848021E}" type="slidenum">
              <a:rPr lang="hu-HU" smtClean="0"/>
              <a:pPr/>
              <a:t>21</a:t>
            </a:fld>
            <a:endParaRPr lang="hu-H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F68781A2-2725-4DDC-A7D5-44E4B848021E}" type="slidenum">
              <a:rPr lang="hu-HU" smtClean="0"/>
              <a:pPr/>
              <a:t>22</a:t>
            </a:fld>
            <a:endParaRPr lang="hu-H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6B079C-0074-4685-8BCF-FB0DDDDBCB97}" type="slidenum">
              <a:rPr lang="hu-HU">
                <a:solidFill>
                  <a:prstClr val="black"/>
                </a:solidFill>
              </a:rPr>
              <a:pPr/>
              <a:t>23</a:t>
            </a:fld>
            <a:endParaRPr lang="hu-HU">
              <a:solidFill>
                <a:prstClr val="black"/>
              </a:solidFill>
            </a:endParaRPr>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hu-H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5255FB-51BB-485A-A89E-34D62B313203}" type="slidenum">
              <a:rPr lang="hu-HU">
                <a:solidFill>
                  <a:prstClr val="black"/>
                </a:solidFill>
              </a:rPr>
              <a:pPr/>
              <a:t>24</a:t>
            </a:fld>
            <a:endParaRPr lang="hu-HU">
              <a:solidFill>
                <a:prstClr val="black"/>
              </a:solidFill>
            </a:endParaRPr>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hu-H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1B53C3-D473-4EBD-A97F-F4A978F0A688}" type="slidenum">
              <a:rPr lang="hu-HU">
                <a:solidFill>
                  <a:prstClr val="black"/>
                </a:solidFill>
              </a:rPr>
              <a:pPr/>
              <a:t>25</a:t>
            </a:fld>
            <a:endParaRPr lang="hu-HU">
              <a:solidFill>
                <a:prstClr val="black"/>
              </a:solidFill>
            </a:endParaRP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hu-H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8C587E-5050-44BC-8E78-EB9FF101931B}" type="slidenum">
              <a:rPr lang="hu-HU"/>
              <a:pPr/>
              <a:t>26</a:t>
            </a:fld>
            <a:endParaRPr lang="hu-HU"/>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hu-H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0742BD-5F03-4C21-8AEB-34BFA4D7641A}" type="slidenum">
              <a:rPr lang="hu-HU"/>
              <a:pPr/>
              <a:t>27</a:t>
            </a:fld>
            <a:endParaRPr lang="hu-HU"/>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hu-H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0C4993-A703-4C86-BBD2-7EAE571B7EFA}" type="slidenum">
              <a:rPr lang="hu-HU"/>
              <a:pPr/>
              <a:t>28</a:t>
            </a:fld>
            <a:endParaRPr lang="hu-HU"/>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hu-H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BD42BD-148C-4C8A-9538-5991A80D35D5}" type="slidenum">
              <a:rPr lang="hu-HU"/>
              <a:pPr/>
              <a:t>29</a:t>
            </a:fld>
            <a:endParaRPr lang="hu-HU"/>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91E178-30CA-400A-ACCE-7D2CBD85CB1F}" type="slidenum">
              <a:rPr lang="hu-HU"/>
              <a:pPr/>
              <a:t>3</a:t>
            </a:fld>
            <a:endParaRPr lang="hu-HU"/>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hu-HU"/>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01DAF9-43B5-482A-93E0-A4208AD3DCA8}" type="slidenum">
              <a:rPr lang="hu-HU"/>
              <a:pPr/>
              <a:t>30</a:t>
            </a:fld>
            <a:endParaRPr lang="hu-HU"/>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hu-HU"/>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1B53C3-D473-4EBD-A97F-F4A978F0A688}" type="slidenum">
              <a:rPr lang="hu-HU">
                <a:solidFill>
                  <a:prstClr val="black"/>
                </a:solidFill>
              </a:rPr>
              <a:pPr/>
              <a:t>31</a:t>
            </a:fld>
            <a:endParaRPr lang="hu-HU">
              <a:solidFill>
                <a:prstClr val="black"/>
              </a:solidFill>
            </a:endParaRP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hu-H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A4A50B-6AD8-4360-9CB2-7DC9DB6D9AF1}" type="slidenum">
              <a:rPr lang="hu-HU"/>
              <a:pPr/>
              <a:t>32</a:t>
            </a:fld>
            <a:endParaRPr lang="hu-HU"/>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hu-HU"/>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2F4B29-ECAE-428C-A900-5D1929F45D6E}" type="slidenum">
              <a:rPr lang="hu-HU"/>
              <a:pPr/>
              <a:t>33</a:t>
            </a:fld>
            <a:endParaRPr lang="hu-HU"/>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hu-HU"/>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F68781A2-2725-4DDC-A7D5-44E4B848021E}" type="slidenum">
              <a:rPr lang="hu-HU" smtClean="0"/>
              <a:pPr/>
              <a:t>34</a:t>
            </a:fld>
            <a:endParaRPr lang="hu-H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A981A1-2F37-4583-AFF6-39F2A7293B49}" type="slidenum">
              <a:rPr lang="hu-HU"/>
              <a:pPr/>
              <a:t>35</a:t>
            </a:fld>
            <a:endParaRPr lang="hu-HU"/>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hu-HU"/>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ED572B-A5A8-4066-A1EE-E7FE3AB449ED}" type="slidenum">
              <a:rPr lang="hu-HU"/>
              <a:pPr/>
              <a:t>36</a:t>
            </a:fld>
            <a:endParaRPr lang="hu-HU"/>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xfrm>
            <a:off x="889000" y="4643438"/>
            <a:ext cx="4891088" cy="4398962"/>
          </a:xfrm>
        </p:spPr>
        <p:txBody>
          <a:bodyPr/>
          <a:lstStyle/>
          <a:p>
            <a:pPr marL="228600" indent="-228600"/>
            <a:r>
              <a:rPr lang="en-US"/>
              <a:t>Disadvantages:</a:t>
            </a:r>
          </a:p>
          <a:p>
            <a:pPr marL="228600" indent="-228600">
              <a:buFontTx/>
              <a:buAutoNum type="arabicPeriod"/>
            </a:pPr>
            <a:r>
              <a:rPr lang="en-US"/>
              <a:t>Dx are arrived at by a group of experts, based on data but we don’t have all data… dx are arbitrary!!  … dx are a useful tool… use with some skepticism</a:t>
            </a:r>
          </a:p>
          <a:p>
            <a:pPr marL="228600" indent="-228600">
              <a:buFontTx/>
              <a:buAutoNum type="arabicPeriod"/>
            </a:pPr>
            <a:r>
              <a:rPr lang="en-US"/>
              <a:t>Validity:  capacity to make useful predictions</a:t>
            </a:r>
          </a:p>
          <a:p>
            <a:pPr marL="228600" indent="-228600">
              <a:buFontTx/>
              <a:buAutoNum type="arabicPeriod"/>
            </a:pPr>
            <a:r>
              <a:rPr lang="en-US"/>
              <a:t>Reliability:  capacity of individuals to agree on what they see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013645-5C40-45A5-B591-E0BA23BBCFBD}" type="slidenum">
              <a:rPr lang="hu-HU"/>
              <a:pPr/>
              <a:t>37</a:t>
            </a:fld>
            <a:endParaRPr lang="hu-HU"/>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hu-HU"/>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D61B5-2453-4A03-99DC-3823F9516D1A}" type="slidenum">
              <a:rPr lang="hu-HU"/>
              <a:pPr/>
              <a:t>38</a:t>
            </a:fld>
            <a:endParaRPr lang="hu-HU"/>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hu-HU"/>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EF510F-74B1-4790-BE95-CADA6D344492}" type="slidenum">
              <a:rPr lang="hu-HU"/>
              <a:pPr/>
              <a:t>39</a:t>
            </a:fld>
            <a:endParaRPr lang="hu-HU"/>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8AE0F1-FE2B-46B5-80E3-0BDE72857249}" type="slidenum">
              <a:rPr lang="hu-HU"/>
              <a:pPr/>
              <a:t>4</a:t>
            </a:fld>
            <a:endParaRPr lang="hu-HU"/>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hu-HU"/>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DAAB41-23D9-4CF4-AE57-408A93CE74CB}" type="slidenum">
              <a:rPr lang="hu-HU"/>
              <a:pPr/>
              <a:t>40</a:t>
            </a:fld>
            <a:endParaRPr lang="hu-HU"/>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hu-HU"/>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6FF159-1C18-4963-893A-2B219A9D257D}" type="slidenum">
              <a:rPr lang="hu-HU"/>
              <a:pPr/>
              <a:t>41</a:t>
            </a:fld>
            <a:endParaRPr lang="hu-HU"/>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hu-HU"/>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F68781A2-2725-4DDC-A7D5-44E4B848021E}" type="slidenum">
              <a:rPr lang="hu-HU" smtClean="0"/>
              <a:pPr/>
              <a:t>42</a:t>
            </a:fld>
            <a:endParaRPr lang="hu-HU"/>
          </a:p>
        </p:txBody>
      </p:sp>
    </p:spTree>
    <p:extLst>
      <p:ext uri="{BB962C8B-B14F-4D97-AF65-F5344CB8AC3E}">
        <p14:creationId xmlns="" xmlns:p14="http://schemas.microsoft.com/office/powerpoint/2010/main" val="27459008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F68781A2-2725-4DDC-A7D5-44E4B848021E}" type="slidenum">
              <a:rPr lang="hu-HU" smtClean="0"/>
              <a:pPr/>
              <a:t>43</a:t>
            </a:fld>
            <a:endParaRPr lang="hu-HU"/>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F68781A2-2725-4DDC-A7D5-44E4B848021E}" type="slidenum">
              <a:rPr lang="hu-HU" smtClean="0"/>
              <a:pPr/>
              <a:t>44</a:t>
            </a:fld>
            <a:endParaRPr lang="hu-H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A1AEC9-7473-4C15-9DA5-E0CA667A8618}" type="slidenum">
              <a:rPr lang="hu-HU"/>
              <a:pPr/>
              <a:t>5</a:t>
            </a:fld>
            <a:endParaRPr lang="hu-HU"/>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hu-H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7BC796-0BA6-4AC7-A2FB-F5EE46F71B58}" type="slidenum">
              <a:rPr lang="hu-HU"/>
              <a:pPr/>
              <a:t>6</a:t>
            </a:fld>
            <a:endParaRPr lang="hu-HU"/>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hu-H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6FBC79-BC50-4C94-B734-C7CF4F25DCCA}" type="slidenum">
              <a:rPr lang="hu-HU">
                <a:solidFill>
                  <a:prstClr val="black"/>
                </a:solidFill>
              </a:rPr>
              <a:pPr/>
              <a:t>7</a:t>
            </a:fld>
            <a:endParaRPr lang="hu-HU">
              <a:solidFill>
                <a:prstClr val="black"/>
              </a:solidFill>
            </a:endParaRPr>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hu-H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6E05C-CC3F-44EA-99CD-ACA3201936B8}" type="slidenum">
              <a:rPr lang="hu-HU">
                <a:solidFill>
                  <a:prstClr val="black"/>
                </a:solidFill>
              </a:rPr>
              <a:pPr/>
              <a:t>8</a:t>
            </a:fld>
            <a:endParaRPr lang="hu-HU">
              <a:solidFill>
                <a:prstClr val="black"/>
              </a:solidFill>
            </a:endParaRPr>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hu-H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FED397-444B-43A4-B90D-97025198BE1A}" type="slidenum">
              <a:rPr lang="hu-HU">
                <a:solidFill>
                  <a:prstClr val="black"/>
                </a:solidFill>
              </a:rPr>
              <a:pPr/>
              <a:t>9</a:t>
            </a:fld>
            <a:endParaRPr lang="hu-HU">
              <a:solidFill>
                <a:prstClr val="black"/>
              </a:solidFill>
            </a:endParaRP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endParaRPr lang="hu-HU"/>
          </a:p>
        </p:txBody>
      </p:sp>
      <p:sp>
        <p:nvSpPr>
          <p:cNvPr id="5" name="Élőláb helye 4"/>
          <p:cNvSpPr>
            <a:spLocks noGrp="1"/>
          </p:cNvSpPr>
          <p:nvPr>
            <p:ph type="ftr" sz="quarter" idx="11"/>
          </p:nvPr>
        </p:nvSpPr>
        <p:spPr/>
        <p:txBody>
          <a:bodyPr/>
          <a:lstStyle>
            <a:lvl1pPr>
              <a:defRPr/>
            </a:lvl1pPr>
          </a:lstStyle>
          <a:p>
            <a:endParaRPr lang="hu-HU"/>
          </a:p>
        </p:txBody>
      </p:sp>
      <p:sp>
        <p:nvSpPr>
          <p:cNvPr id="6" name="Dia számának helye 5"/>
          <p:cNvSpPr>
            <a:spLocks noGrp="1"/>
          </p:cNvSpPr>
          <p:nvPr>
            <p:ph type="sldNum" sz="quarter" idx="12"/>
          </p:nvPr>
        </p:nvSpPr>
        <p:spPr/>
        <p:txBody>
          <a:bodyPr/>
          <a:lstStyle>
            <a:lvl1pPr>
              <a:defRPr/>
            </a:lvl1pPr>
          </a:lstStyle>
          <a:p>
            <a:fld id="{D8413FB3-158B-4AB6-A101-136D05BBB9D8}" type="slidenum">
              <a:rPr lang="hu-HU"/>
              <a:pPr/>
              <a:t>‹#›</a:t>
            </a:fld>
            <a:endParaRPr lang="hu-HU"/>
          </a:p>
        </p:txBody>
      </p:sp>
    </p:spTree>
    <p:extLst>
      <p:ext uri="{BB962C8B-B14F-4D97-AF65-F5344CB8AC3E}">
        <p14:creationId xmlns="" xmlns:p14="http://schemas.microsoft.com/office/powerpoint/2010/main" val="201532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hu-HU"/>
          </a:p>
        </p:txBody>
      </p:sp>
      <p:sp>
        <p:nvSpPr>
          <p:cNvPr id="5" name="Élőláb helye 4"/>
          <p:cNvSpPr>
            <a:spLocks noGrp="1"/>
          </p:cNvSpPr>
          <p:nvPr>
            <p:ph type="ftr" sz="quarter" idx="11"/>
          </p:nvPr>
        </p:nvSpPr>
        <p:spPr/>
        <p:txBody>
          <a:bodyPr/>
          <a:lstStyle>
            <a:lvl1pPr>
              <a:defRPr/>
            </a:lvl1pPr>
          </a:lstStyle>
          <a:p>
            <a:endParaRPr lang="hu-HU"/>
          </a:p>
        </p:txBody>
      </p:sp>
      <p:sp>
        <p:nvSpPr>
          <p:cNvPr id="6" name="Dia számának helye 5"/>
          <p:cNvSpPr>
            <a:spLocks noGrp="1"/>
          </p:cNvSpPr>
          <p:nvPr>
            <p:ph type="sldNum" sz="quarter" idx="12"/>
          </p:nvPr>
        </p:nvSpPr>
        <p:spPr/>
        <p:txBody>
          <a:bodyPr/>
          <a:lstStyle>
            <a:lvl1pPr>
              <a:defRPr/>
            </a:lvl1pPr>
          </a:lstStyle>
          <a:p>
            <a:fld id="{23F00727-32D3-4E51-8508-762A98A9D69E}" type="slidenum">
              <a:rPr lang="hu-HU"/>
              <a:pPr/>
              <a:t>‹#›</a:t>
            </a:fld>
            <a:endParaRPr lang="hu-HU"/>
          </a:p>
        </p:txBody>
      </p:sp>
    </p:spTree>
    <p:extLst>
      <p:ext uri="{BB962C8B-B14F-4D97-AF65-F5344CB8AC3E}">
        <p14:creationId xmlns="" xmlns:p14="http://schemas.microsoft.com/office/powerpoint/2010/main" val="1284053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hu-HU"/>
          </a:p>
        </p:txBody>
      </p:sp>
      <p:sp>
        <p:nvSpPr>
          <p:cNvPr id="5" name="Élőláb helye 4"/>
          <p:cNvSpPr>
            <a:spLocks noGrp="1"/>
          </p:cNvSpPr>
          <p:nvPr>
            <p:ph type="ftr" sz="quarter" idx="11"/>
          </p:nvPr>
        </p:nvSpPr>
        <p:spPr/>
        <p:txBody>
          <a:bodyPr/>
          <a:lstStyle>
            <a:lvl1pPr>
              <a:defRPr/>
            </a:lvl1pPr>
          </a:lstStyle>
          <a:p>
            <a:endParaRPr lang="hu-HU"/>
          </a:p>
        </p:txBody>
      </p:sp>
      <p:sp>
        <p:nvSpPr>
          <p:cNvPr id="6" name="Dia számának helye 5"/>
          <p:cNvSpPr>
            <a:spLocks noGrp="1"/>
          </p:cNvSpPr>
          <p:nvPr>
            <p:ph type="sldNum" sz="quarter" idx="12"/>
          </p:nvPr>
        </p:nvSpPr>
        <p:spPr/>
        <p:txBody>
          <a:bodyPr/>
          <a:lstStyle>
            <a:lvl1pPr>
              <a:defRPr/>
            </a:lvl1pPr>
          </a:lstStyle>
          <a:p>
            <a:fld id="{6DD4256B-BE04-440F-ACF2-BEE1F7ACF903}" type="slidenum">
              <a:rPr lang="hu-HU"/>
              <a:pPr/>
              <a:t>‹#›</a:t>
            </a:fld>
            <a:endParaRPr lang="hu-HU"/>
          </a:p>
        </p:txBody>
      </p:sp>
    </p:spTree>
    <p:extLst>
      <p:ext uri="{BB962C8B-B14F-4D97-AF65-F5344CB8AC3E}">
        <p14:creationId xmlns="" xmlns:p14="http://schemas.microsoft.com/office/powerpoint/2010/main" val="593425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endParaRPr lang="hu-HU">
              <a:solidFill>
                <a:srgbClr val="000000"/>
              </a:solidFill>
            </a:endParaRPr>
          </a:p>
        </p:txBody>
      </p:sp>
      <p:sp>
        <p:nvSpPr>
          <p:cNvPr id="5" name="Élőláb helye 4"/>
          <p:cNvSpPr>
            <a:spLocks noGrp="1"/>
          </p:cNvSpPr>
          <p:nvPr>
            <p:ph type="ftr" sz="quarter" idx="11"/>
          </p:nvPr>
        </p:nvSpPr>
        <p:spPr/>
        <p:txBody>
          <a:bodyPr/>
          <a:lstStyle>
            <a:lvl1pPr>
              <a:defRPr/>
            </a:lvl1pPr>
          </a:lstStyle>
          <a:p>
            <a:endParaRPr lang="hu-HU">
              <a:solidFill>
                <a:srgbClr val="000000"/>
              </a:solidFill>
            </a:endParaRPr>
          </a:p>
        </p:txBody>
      </p:sp>
      <p:sp>
        <p:nvSpPr>
          <p:cNvPr id="6" name="Dia számának helye 5"/>
          <p:cNvSpPr>
            <a:spLocks noGrp="1"/>
          </p:cNvSpPr>
          <p:nvPr>
            <p:ph type="sldNum" sz="quarter" idx="12"/>
          </p:nvPr>
        </p:nvSpPr>
        <p:spPr/>
        <p:txBody>
          <a:bodyPr/>
          <a:lstStyle>
            <a:lvl1pPr>
              <a:defRPr/>
            </a:lvl1pPr>
          </a:lstStyle>
          <a:p>
            <a:fld id="{D8413FB3-158B-4AB6-A101-136D05BBB9D8}"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214923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hu-HU">
              <a:solidFill>
                <a:srgbClr val="000000"/>
              </a:solidFill>
            </a:endParaRPr>
          </a:p>
        </p:txBody>
      </p:sp>
      <p:sp>
        <p:nvSpPr>
          <p:cNvPr id="5" name="Élőláb helye 4"/>
          <p:cNvSpPr>
            <a:spLocks noGrp="1"/>
          </p:cNvSpPr>
          <p:nvPr>
            <p:ph type="ftr" sz="quarter" idx="11"/>
          </p:nvPr>
        </p:nvSpPr>
        <p:spPr/>
        <p:txBody>
          <a:bodyPr/>
          <a:lstStyle>
            <a:lvl1pPr>
              <a:defRPr/>
            </a:lvl1pPr>
          </a:lstStyle>
          <a:p>
            <a:endParaRPr lang="hu-HU">
              <a:solidFill>
                <a:srgbClr val="000000"/>
              </a:solidFill>
            </a:endParaRPr>
          </a:p>
        </p:txBody>
      </p:sp>
      <p:sp>
        <p:nvSpPr>
          <p:cNvPr id="6" name="Dia számának helye 5"/>
          <p:cNvSpPr>
            <a:spLocks noGrp="1"/>
          </p:cNvSpPr>
          <p:nvPr>
            <p:ph type="sldNum" sz="quarter" idx="12"/>
          </p:nvPr>
        </p:nvSpPr>
        <p:spPr/>
        <p:txBody>
          <a:bodyPr/>
          <a:lstStyle>
            <a:lvl1pPr>
              <a:defRPr/>
            </a:lvl1pPr>
          </a:lstStyle>
          <a:p>
            <a:fld id="{D2ADF2A9-DA69-42A3-AECD-7EFF2B3AA764}"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2611350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endParaRPr lang="hu-HU">
              <a:solidFill>
                <a:srgbClr val="000000"/>
              </a:solidFill>
            </a:endParaRPr>
          </a:p>
        </p:txBody>
      </p:sp>
      <p:sp>
        <p:nvSpPr>
          <p:cNvPr id="5" name="Élőláb helye 4"/>
          <p:cNvSpPr>
            <a:spLocks noGrp="1"/>
          </p:cNvSpPr>
          <p:nvPr>
            <p:ph type="ftr" sz="quarter" idx="11"/>
          </p:nvPr>
        </p:nvSpPr>
        <p:spPr/>
        <p:txBody>
          <a:bodyPr/>
          <a:lstStyle>
            <a:lvl1pPr>
              <a:defRPr/>
            </a:lvl1pPr>
          </a:lstStyle>
          <a:p>
            <a:endParaRPr lang="hu-HU">
              <a:solidFill>
                <a:srgbClr val="000000"/>
              </a:solidFill>
            </a:endParaRPr>
          </a:p>
        </p:txBody>
      </p:sp>
      <p:sp>
        <p:nvSpPr>
          <p:cNvPr id="6" name="Dia számának helye 5"/>
          <p:cNvSpPr>
            <a:spLocks noGrp="1"/>
          </p:cNvSpPr>
          <p:nvPr>
            <p:ph type="sldNum" sz="quarter" idx="12"/>
          </p:nvPr>
        </p:nvSpPr>
        <p:spPr/>
        <p:txBody>
          <a:bodyPr/>
          <a:lstStyle>
            <a:lvl1pPr>
              <a:defRPr/>
            </a:lvl1pPr>
          </a:lstStyle>
          <a:p>
            <a:fld id="{2CD764D5-9A6E-47B0-BD2F-8631694B40C0}"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37616727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lvl1pPr>
              <a:defRPr/>
            </a:lvl1pPr>
          </a:lstStyle>
          <a:p>
            <a:endParaRPr lang="hu-HU">
              <a:solidFill>
                <a:srgbClr val="000000"/>
              </a:solidFill>
            </a:endParaRPr>
          </a:p>
        </p:txBody>
      </p:sp>
      <p:sp>
        <p:nvSpPr>
          <p:cNvPr id="6" name="Élőláb helye 5"/>
          <p:cNvSpPr>
            <a:spLocks noGrp="1"/>
          </p:cNvSpPr>
          <p:nvPr>
            <p:ph type="ftr" sz="quarter" idx="11"/>
          </p:nvPr>
        </p:nvSpPr>
        <p:spPr/>
        <p:txBody>
          <a:bodyPr/>
          <a:lstStyle>
            <a:lvl1pPr>
              <a:defRPr/>
            </a:lvl1pPr>
          </a:lstStyle>
          <a:p>
            <a:endParaRPr lang="hu-HU">
              <a:solidFill>
                <a:srgbClr val="000000"/>
              </a:solidFill>
            </a:endParaRPr>
          </a:p>
        </p:txBody>
      </p:sp>
      <p:sp>
        <p:nvSpPr>
          <p:cNvPr id="7" name="Dia számának helye 6"/>
          <p:cNvSpPr>
            <a:spLocks noGrp="1"/>
          </p:cNvSpPr>
          <p:nvPr>
            <p:ph type="sldNum" sz="quarter" idx="12"/>
          </p:nvPr>
        </p:nvSpPr>
        <p:spPr/>
        <p:txBody>
          <a:bodyPr/>
          <a:lstStyle>
            <a:lvl1pPr>
              <a:defRPr/>
            </a:lvl1pPr>
          </a:lstStyle>
          <a:p>
            <a:fld id="{D5174819-C721-4B6B-971C-4CCC9E6BF050}"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141385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lvl1pPr>
              <a:defRPr/>
            </a:lvl1pPr>
          </a:lstStyle>
          <a:p>
            <a:endParaRPr lang="hu-HU">
              <a:solidFill>
                <a:srgbClr val="000000"/>
              </a:solidFill>
            </a:endParaRPr>
          </a:p>
        </p:txBody>
      </p:sp>
      <p:sp>
        <p:nvSpPr>
          <p:cNvPr id="8" name="Élőláb helye 7"/>
          <p:cNvSpPr>
            <a:spLocks noGrp="1"/>
          </p:cNvSpPr>
          <p:nvPr>
            <p:ph type="ftr" sz="quarter" idx="11"/>
          </p:nvPr>
        </p:nvSpPr>
        <p:spPr/>
        <p:txBody>
          <a:bodyPr/>
          <a:lstStyle>
            <a:lvl1pPr>
              <a:defRPr/>
            </a:lvl1pPr>
          </a:lstStyle>
          <a:p>
            <a:endParaRPr lang="hu-HU">
              <a:solidFill>
                <a:srgbClr val="000000"/>
              </a:solidFill>
            </a:endParaRPr>
          </a:p>
        </p:txBody>
      </p:sp>
      <p:sp>
        <p:nvSpPr>
          <p:cNvPr id="9" name="Dia számának helye 8"/>
          <p:cNvSpPr>
            <a:spLocks noGrp="1"/>
          </p:cNvSpPr>
          <p:nvPr>
            <p:ph type="sldNum" sz="quarter" idx="12"/>
          </p:nvPr>
        </p:nvSpPr>
        <p:spPr/>
        <p:txBody>
          <a:bodyPr/>
          <a:lstStyle>
            <a:lvl1pPr>
              <a:defRPr/>
            </a:lvl1pPr>
          </a:lstStyle>
          <a:p>
            <a:fld id="{75D2FE5A-E17B-4701-BF8B-689A078B3D18}"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3971331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lvl1pPr>
              <a:defRPr/>
            </a:lvl1pPr>
          </a:lstStyle>
          <a:p>
            <a:endParaRPr lang="hu-HU">
              <a:solidFill>
                <a:srgbClr val="000000"/>
              </a:solidFill>
            </a:endParaRPr>
          </a:p>
        </p:txBody>
      </p:sp>
      <p:sp>
        <p:nvSpPr>
          <p:cNvPr id="4" name="Élőláb helye 3"/>
          <p:cNvSpPr>
            <a:spLocks noGrp="1"/>
          </p:cNvSpPr>
          <p:nvPr>
            <p:ph type="ftr" sz="quarter" idx="11"/>
          </p:nvPr>
        </p:nvSpPr>
        <p:spPr/>
        <p:txBody>
          <a:bodyPr/>
          <a:lstStyle>
            <a:lvl1pPr>
              <a:defRPr/>
            </a:lvl1pPr>
          </a:lstStyle>
          <a:p>
            <a:endParaRPr lang="hu-HU">
              <a:solidFill>
                <a:srgbClr val="000000"/>
              </a:solidFill>
            </a:endParaRPr>
          </a:p>
        </p:txBody>
      </p:sp>
      <p:sp>
        <p:nvSpPr>
          <p:cNvPr id="5" name="Dia számának helye 4"/>
          <p:cNvSpPr>
            <a:spLocks noGrp="1"/>
          </p:cNvSpPr>
          <p:nvPr>
            <p:ph type="sldNum" sz="quarter" idx="12"/>
          </p:nvPr>
        </p:nvSpPr>
        <p:spPr/>
        <p:txBody>
          <a:bodyPr/>
          <a:lstStyle>
            <a:lvl1pPr>
              <a:defRPr/>
            </a:lvl1pPr>
          </a:lstStyle>
          <a:p>
            <a:fld id="{4023E5FF-1A97-4A95-A6AB-613EF369912E}"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34851214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lvl1pPr>
              <a:defRPr/>
            </a:lvl1pPr>
          </a:lstStyle>
          <a:p>
            <a:endParaRPr lang="hu-HU">
              <a:solidFill>
                <a:srgbClr val="000000"/>
              </a:solidFill>
            </a:endParaRPr>
          </a:p>
        </p:txBody>
      </p:sp>
      <p:sp>
        <p:nvSpPr>
          <p:cNvPr id="3" name="Élőláb helye 2"/>
          <p:cNvSpPr>
            <a:spLocks noGrp="1"/>
          </p:cNvSpPr>
          <p:nvPr>
            <p:ph type="ftr" sz="quarter" idx="11"/>
          </p:nvPr>
        </p:nvSpPr>
        <p:spPr/>
        <p:txBody>
          <a:bodyPr/>
          <a:lstStyle>
            <a:lvl1pPr>
              <a:defRPr/>
            </a:lvl1pPr>
          </a:lstStyle>
          <a:p>
            <a:endParaRPr lang="hu-HU">
              <a:solidFill>
                <a:srgbClr val="000000"/>
              </a:solidFill>
            </a:endParaRPr>
          </a:p>
        </p:txBody>
      </p:sp>
      <p:sp>
        <p:nvSpPr>
          <p:cNvPr id="4" name="Dia számának helye 3"/>
          <p:cNvSpPr>
            <a:spLocks noGrp="1"/>
          </p:cNvSpPr>
          <p:nvPr>
            <p:ph type="sldNum" sz="quarter" idx="12"/>
          </p:nvPr>
        </p:nvSpPr>
        <p:spPr/>
        <p:txBody>
          <a:bodyPr/>
          <a:lstStyle>
            <a:lvl1pPr>
              <a:defRPr/>
            </a:lvl1pPr>
          </a:lstStyle>
          <a:p>
            <a:fld id="{A9E60A8F-FC7D-4FDF-BA07-B65EFC515710}"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34691401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endParaRPr lang="hu-HU">
              <a:solidFill>
                <a:srgbClr val="000000"/>
              </a:solidFill>
            </a:endParaRPr>
          </a:p>
        </p:txBody>
      </p:sp>
      <p:sp>
        <p:nvSpPr>
          <p:cNvPr id="6" name="Élőláb helye 5"/>
          <p:cNvSpPr>
            <a:spLocks noGrp="1"/>
          </p:cNvSpPr>
          <p:nvPr>
            <p:ph type="ftr" sz="quarter" idx="11"/>
          </p:nvPr>
        </p:nvSpPr>
        <p:spPr/>
        <p:txBody>
          <a:bodyPr/>
          <a:lstStyle>
            <a:lvl1pPr>
              <a:defRPr/>
            </a:lvl1pPr>
          </a:lstStyle>
          <a:p>
            <a:endParaRPr lang="hu-HU">
              <a:solidFill>
                <a:srgbClr val="000000"/>
              </a:solidFill>
            </a:endParaRPr>
          </a:p>
        </p:txBody>
      </p:sp>
      <p:sp>
        <p:nvSpPr>
          <p:cNvPr id="7" name="Dia számának helye 6"/>
          <p:cNvSpPr>
            <a:spLocks noGrp="1"/>
          </p:cNvSpPr>
          <p:nvPr>
            <p:ph type="sldNum" sz="quarter" idx="12"/>
          </p:nvPr>
        </p:nvSpPr>
        <p:spPr/>
        <p:txBody>
          <a:bodyPr/>
          <a:lstStyle>
            <a:lvl1pPr>
              <a:defRPr/>
            </a:lvl1pPr>
          </a:lstStyle>
          <a:p>
            <a:fld id="{ECE8FD8B-4A76-4758-93FE-6B200E492C74}"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238948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hu-HU"/>
          </a:p>
        </p:txBody>
      </p:sp>
      <p:sp>
        <p:nvSpPr>
          <p:cNvPr id="5" name="Élőláb helye 4"/>
          <p:cNvSpPr>
            <a:spLocks noGrp="1"/>
          </p:cNvSpPr>
          <p:nvPr>
            <p:ph type="ftr" sz="quarter" idx="11"/>
          </p:nvPr>
        </p:nvSpPr>
        <p:spPr/>
        <p:txBody>
          <a:bodyPr/>
          <a:lstStyle>
            <a:lvl1pPr>
              <a:defRPr/>
            </a:lvl1pPr>
          </a:lstStyle>
          <a:p>
            <a:endParaRPr lang="hu-HU"/>
          </a:p>
        </p:txBody>
      </p:sp>
      <p:sp>
        <p:nvSpPr>
          <p:cNvPr id="6" name="Dia számának helye 5"/>
          <p:cNvSpPr>
            <a:spLocks noGrp="1"/>
          </p:cNvSpPr>
          <p:nvPr>
            <p:ph type="sldNum" sz="quarter" idx="12"/>
          </p:nvPr>
        </p:nvSpPr>
        <p:spPr/>
        <p:txBody>
          <a:bodyPr/>
          <a:lstStyle>
            <a:lvl1pPr>
              <a:defRPr/>
            </a:lvl1pPr>
          </a:lstStyle>
          <a:p>
            <a:fld id="{D2ADF2A9-DA69-42A3-AECD-7EFF2B3AA764}" type="slidenum">
              <a:rPr lang="hu-HU"/>
              <a:pPr/>
              <a:t>‹#›</a:t>
            </a:fld>
            <a:endParaRPr lang="hu-HU"/>
          </a:p>
        </p:txBody>
      </p:sp>
    </p:spTree>
    <p:extLst>
      <p:ext uri="{BB962C8B-B14F-4D97-AF65-F5344CB8AC3E}">
        <p14:creationId xmlns="" xmlns:p14="http://schemas.microsoft.com/office/powerpoint/2010/main" val="903611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endParaRPr lang="hu-HU">
              <a:solidFill>
                <a:srgbClr val="000000"/>
              </a:solidFill>
            </a:endParaRPr>
          </a:p>
        </p:txBody>
      </p:sp>
      <p:sp>
        <p:nvSpPr>
          <p:cNvPr id="6" name="Élőláb helye 5"/>
          <p:cNvSpPr>
            <a:spLocks noGrp="1"/>
          </p:cNvSpPr>
          <p:nvPr>
            <p:ph type="ftr" sz="quarter" idx="11"/>
          </p:nvPr>
        </p:nvSpPr>
        <p:spPr/>
        <p:txBody>
          <a:bodyPr/>
          <a:lstStyle>
            <a:lvl1pPr>
              <a:defRPr/>
            </a:lvl1pPr>
          </a:lstStyle>
          <a:p>
            <a:endParaRPr lang="hu-HU">
              <a:solidFill>
                <a:srgbClr val="000000"/>
              </a:solidFill>
            </a:endParaRPr>
          </a:p>
        </p:txBody>
      </p:sp>
      <p:sp>
        <p:nvSpPr>
          <p:cNvPr id="7" name="Dia számának helye 6"/>
          <p:cNvSpPr>
            <a:spLocks noGrp="1"/>
          </p:cNvSpPr>
          <p:nvPr>
            <p:ph type="sldNum" sz="quarter" idx="12"/>
          </p:nvPr>
        </p:nvSpPr>
        <p:spPr/>
        <p:txBody>
          <a:bodyPr/>
          <a:lstStyle>
            <a:lvl1pPr>
              <a:defRPr/>
            </a:lvl1pPr>
          </a:lstStyle>
          <a:p>
            <a:fld id="{0AAE9066-ED3E-4394-9DBB-9EB1EE5E3106}"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979382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hu-HU">
              <a:solidFill>
                <a:srgbClr val="000000"/>
              </a:solidFill>
            </a:endParaRPr>
          </a:p>
        </p:txBody>
      </p:sp>
      <p:sp>
        <p:nvSpPr>
          <p:cNvPr id="5" name="Élőláb helye 4"/>
          <p:cNvSpPr>
            <a:spLocks noGrp="1"/>
          </p:cNvSpPr>
          <p:nvPr>
            <p:ph type="ftr" sz="quarter" idx="11"/>
          </p:nvPr>
        </p:nvSpPr>
        <p:spPr/>
        <p:txBody>
          <a:bodyPr/>
          <a:lstStyle>
            <a:lvl1pPr>
              <a:defRPr/>
            </a:lvl1pPr>
          </a:lstStyle>
          <a:p>
            <a:endParaRPr lang="hu-HU">
              <a:solidFill>
                <a:srgbClr val="000000"/>
              </a:solidFill>
            </a:endParaRPr>
          </a:p>
        </p:txBody>
      </p:sp>
      <p:sp>
        <p:nvSpPr>
          <p:cNvPr id="6" name="Dia számának helye 5"/>
          <p:cNvSpPr>
            <a:spLocks noGrp="1"/>
          </p:cNvSpPr>
          <p:nvPr>
            <p:ph type="sldNum" sz="quarter" idx="12"/>
          </p:nvPr>
        </p:nvSpPr>
        <p:spPr/>
        <p:txBody>
          <a:bodyPr/>
          <a:lstStyle>
            <a:lvl1pPr>
              <a:defRPr/>
            </a:lvl1pPr>
          </a:lstStyle>
          <a:p>
            <a:fld id="{23F00727-32D3-4E51-8508-762A98A9D69E}"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32581553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hu-HU">
              <a:solidFill>
                <a:srgbClr val="000000"/>
              </a:solidFill>
            </a:endParaRPr>
          </a:p>
        </p:txBody>
      </p:sp>
      <p:sp>
        <p:nvSpPr>
          <p:cNvPr id="5" name="Élőláb helye 4"/>
          <p:cNvSpPr>
            <a:spLocks noGrp="1"/>
          </p:cNvSpPr>
          <p:nvPr>
            <p:ph type="ftr" sz="quarter" idx="11"/>
          </p:nvPr>
        </p:nvSpPr>
        <p:spPr/>
        <p:txBody>
          <a:bodyPr/>
          <a:lstStyle>
            <a:lvl1pPr>
              <a:defRPr/>
            </a:lvl1pPr>
          </a:lstStyle>
          <a:p>
            <a:endParaRPr lang="hu-HU">
              <a:solidFill>
                <a:srgbClr val="000000"/>
              </a:solidFill>
            </a:endParaRPr>
          </a:p>
        </p:txBody>
      </p:sp>
      <p:sp>
        <p:nvSpPr>
          <p:cNvPr id="6" name="Dia számának helye 5"/>
          <p:cNvSpPr>
            <a:spLocks noGrp="1"/>
          </p:cNvSpPr>
          <p:nvPr>
            <p:ph type="sldNum" sz="quarter" idx="12"/>
          </p:nvPr>
        </p:nvSpPr>
        <p:spPr/>
        <p:txBody>
          <a:bodyPr/>
          <a:lstStyle>
            <a:lvl1pPr>
              <a:defRPr/>
            </a:lvl1pPr>
          </a:lstStyle>
          <a:p>
            <a:fld id="{6DD4256B-BE04-440F-ACF2-BEE1F7ACF903}"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41845954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endParaRPr lang="hu-HU">
              <a:solidFill>
                <a:srgbClr val="000000"/>
              </a:solidFill>
            </a:endParaRPr>
          </a:p>
        </p:txBody>
      </p:sp>
      <p:sp>
        <p:nvSpPr>
          <p:cNvPr id="5" name="Élőláb helye 4"/>
          <p:cNvSpPr>
            <a:spLocks noGrp="1"/>
          </p:cNvSpPr>
          <p:nvPr>
            <p:ph type="ftr" sz="quarter" idx="11"/>
          </p:nvPr>
        </p:nvSpPr>
        <p:spPr/>
        <p:txBody>
          <a:bodyPr/>
          <a:lstStyle>
            <a:lvl1pPr>
              <a:defRPr/>
            </a:lvl1pPr>
          </a:lstStyle>
          <a:p>
            <a:endParaRPr lang="hu-HU">
              <a:solidFill>
                <a:srgbClr val="000000"/>
              </a:solidFill>
            </a:endParaRPr>
          </a:p>
        </p:txBody>
      </p:sp>
      <p:sp>
        <p:nvSpPr>
          <p:cNvPr id="6" name="Dia számának helye 5"/>
          <p:cNvSpPr>
            <a:spLocks noGrp="1"/>
          </p:cNvSpPr>
          <p:nvPr>
            <p:ph type="sldNum" sz="quarter" idx="12"/>
          </p:nvPr>
        </p:nvSpPr>
        <p:spPr/>
        <p:txBody>
          <a:bodyPr/>
          <a:lstStyle>
            <a:lvl1pPr>
              <a:defRPr/>
            </a:lvl1pPr>
          </a:lstStyle>
          <a:p>
            <a:fld id="{D8413FB3-158B-4AB6-A101-136D05BBB9D8}"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14617130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hu-HU">
              <a:solidFill>
                <a:srgbClr val="000000"/>
              </a:solidFill>
            </a:endParaRPr>
          </a:p>
        </p:txBody>
      </p:sp>
      <p:sp>
        <p:nvSpPr>
          <p:cNvPr id="5" name="Élőláb helye 4"/>
          <p:cNvSpPr>
            <a:spLocks noGrp="1"/>
          </p:cNvSpPr>
          <p:nvPr>
            <p:ph type="ftr" sz="quarter" idx="11"/>
          </p:nvPr>
        </p:nvSpPr>
        <p:spPr/>
        <p:txBody>
          <a:bodyPr/>
          <a:lstStyle>
            <a:lvl1pPr>
              <a:defRPr/>
            </a:lvl1pPr>
          </a:lstStyle>
          <a:p>
            <a:endParaRPr lang="hu-HU">
              <a:solidFill>
                <a:srgbClr val="000000"/>
              </a:solidFill>
            </a:endParaRPr>
          </a:p>
        </p:txBody>
      </p:sp>
      <p:sp>
        <p:nvSpPr>
          <p:cNvPr id="6" name="Dia számának helye 5"/>
          <p:cNvSpPr>
            <a:spLocks noGrp="1"/>
          </p:cNvSpPr>
          <p:nvPr>
            <p:ph type="sldNum" sz="quarter" idx="12"/>
          </p:nvPr>
        </p:nvSpPr>
        <p:spPr/>
        <p:txBody>
          <a:bodyPr/>
          <a:lstStyle>
            <a:lvl1pPr>
              <a:defRPr/>
            </a:lvl1pPr>
          </a:lstStyle>
          <a:p>
            <a:fld id="{D2ADF2A9-DA69-42A3-AECD-7EFF2B3AA764}"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35977138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endParaRPr lang="hu-HU">
              <a:solidFill>
                <a:srgbClr val="000000"/>
              </a:solidFill>
            </a:endParaRPr>
          </a:p>
        </p:txBody>
      </p:sp>
      <p:sp>
        <p:nvSpPr>
          <p:cNvPr id="5" name="Élőláb helye 4"/>
          <p:cNvSpPr>
            <a:spLocks noGrp="1"/>
          </p:cNvSpPr>
          <p:nvPr>
            <p:ph type="ftr" sz="quarter" idx="11"/>
          </p:nvPr>
        </p:nvSpPr>
        <p:spPr/>
        <p:txBody>
          <a:bodyPr/>
          <a:lstStyle>
            <a:lvl1pPr>
              <a:defRPr/>
            </a:lvl1pPr>
          </a:lstStyle>
          <a:p>
            <a:endParaRPr lang="hu-HU">
              <a:solidFill>
                <a:srgbClr val="000000"/>
              </a:solidFill>
            </a:endParaRPr>
          </a:p>
        </p:txBody>
      </p:sp>
      <p:sp>
        <p:nvSpPr>
          <p:cNvPr id="6" name="Dia számának helye 5"/>
          <p:cNvSpPr>
            <a:spLocks noGrp="1"/>
          </p:cNvSpPr>
          <p:nvPr>
            <p:ph type="sldNum" sz="quarter" idx="12"/>
          </p:nvPr>
        </p:nvSpPr>
        <p:spPr/>
        <p:txBody>
          <a:bodyPr/>
          <a:lstStyle>
            <a:lvl1pPr>
              <a:defRPr/>
            </a:lvl1pPr>
          </a:lstStyle>
          <a:p>
            <a:fld id="{2CD764D5-9A6E-47B0-BD2F-8631694B40C0}"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16049704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lvl1pPr>
              <a:defRPr/>
            </a:lvl1pPr>
          </a:lstStyle>
          <a:p>
            <a:endParaRPr lang="hu-HU">
              <a:solidFill>
                <a:srgbClr val="000000"/>
              </a:solidFill>
            </a:endParaRPr>
          </a:p>
        </p:txBody>
      </p:sp>
      <p:sp>
        <p:nvSpPr>
          <p:cNvPr id="6" name="Élőláb helye 5"/>
          <p:cNvSpPr>
            <a:spLocks noGrp="1"/>
          </p:cNvSpPr>
          <p:nvPr>
            <p:ph type="ftr" sz="quarter" idx="11"/>
          </p:nvPr>
        </p:nvSpPr>
        <p:spPr/>
        <p:txBody>
          <a:bodyPr/>
          <a:lstStyle>
            <a:lvl1pPr>
              <a:defRPr/>
            </a:lvl1pPr>
          </a:lstStyle>
          <a:p>
            <a:endParaRPr lang="hu-HU">
              <a:solidFill>
                <a:srgbClr val="000000"/>
              </a:solidFill>
            </a:endParaRPr>
          </a:p>
        </p:txBody>
      </p:sp>
      <p:sp>
        <p:nvSpPr>
          <p:cNvPr id="7" name="Dia számának helye 6"/>
          <p:cNvSpPr>
            <a:spLocks noGrp="1"/>
          </p:cNvSpPr>
          <p:nvPr>
            <p:ph type="sldNum" sz="quarter" idx="12"/>
          </p:nvPr>
        </p:nvSpPr>
        <p:spPr/>
        <p:txBody>
          <a:bodyPr/>
          <a:lstStyle>
            <a:lvl1pPr>
              <a:defRPr/>
            </a:lvl1pPr>
          </a:lstStyle>
          <a:p>
            <a:fld id="{D5174819-C721-4B6B-971C-4CCC9E6BF050}"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35297064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lvl1pPr>
              <a:defRPr/>
            </a:lvl1pPr>
          </a:lstStyle>
          <a:p>
            <a:endParaRPr lang="hu-HU">
              <a:solidFill>
                <a:srgbClr val="000000"/>
              </a:solidFill>
            </a:endParaRPr>
          </a:p>
        </p:txBody>
      </p:sp>
      <p:sp>
        <p:nvSpPr>
          <p:cNvPr id="8" name="Élőláb helye 7"/>
          <p:cNvSpPr>
            <a:spLocks noGrp="1"/>
          </p:cNvSpPr>
          <p:nvPr>
            <p:ph type="ftr" sz="quarter" idx="11"/>
          </p:nvPr>
        </p:nvSpPr>
        <p:spPr/>
        <p:txBody>
          <a:bodyPr/>
          <a:lstStyle>
            <a:lvl1pPr>
              <a:defRPr/>
            </a:lvl1pPr>
          </a:lstStyle>
          <a:p>
            <a:endParaRPr lang="hu-HU">
              <a:solidFill>
                <a:srgbClr val="000000"/>
              </a:solidFill>
            </a:endParaRPr>
          </a:p>
        </p:txBody>
      </p:sp>
      <p:sp>
        <p:nvSpPr>
          <p:cNvPr id="9" name="Dia számának helye 8"/>
          <p:cNvSpPr>
            <a:spLocks noGrp="1"/>
          </p:cNvSpPr>
          <p:nvPr>
            <p:ph type="sldNum" sz="quarter" idx="12"/>
          </p:nvPr>
        </p:nvSpPr>
        <p:spPr/>
        <p:txBody>
          <a:bodyPr/>
          <a:lstStyle>
            <a:lvl1pPr>
              <a:defRPr/>
            </a:lvl1pPr>
          </a:lstStyle>
          <a:p>
            <a:fld id="{75D2FE5A-E17B-4701-BF8B-689A078B3D18}"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39869186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lvl1pPr>
              <a:defRPr/>
            </a:lvl1pPr>
          </a:lstStyle>
          <a:p>
            <a:endParaRPr lang="hu-HU">
              <a:solidFill>
                <a:srgbClr val="000000"/>
              </a:solidFill>
            </a:endParaRPr>
          </a:p>
        </p:txBody>
      </p:sp>
      <p:sp>
        <p:nvSpPr>
          <p:cNvPr id="4" name="Élőláb helye 3"/>
          <p:cNvSpPr>
            <a:spLocks noGrp="1"/>
          </p:cNvSpPr>
          <p:nvPr>
            <p:ph type="ftr" sz="quarter" idx="11"/>
          </p:nvPr>
        </p:nvSpPr>
        <p:spPr/>
        <p:txBody>
          <a:bodyPr/>
          <a:lstStyle>
            <a:lvl1pPr>
              <a:defRPr/>
            </a:lvl1pPr>
          </a:lstStyle>
          <a:p>
            <a:endParaRPr lang="hu-HU">
              <a:solidFill>
                <a:srgbClr val="000000"/>
              </a:solidFill>
            </a:endParaRPr>
          </a:p>
        </p:txBody>
      </p:sp>
      <p:sp>
        <p:nvSpPr>
          <p:cNvPr id="5" name="Dia számának helye 4"/>
          <p:cNvSpPr>
            <a:spLocks noGrp="1"/>
          </p:cNvSpPr>
          <p:nvPr>
            <p:ph type="sldNum" sz="quarter" idx="12"/>
          </p:nvPr>
        </p:nvSpPr>
        <p:spPr/>
        <p:txBody>
          <a:bodyPr/>
          <a:lstStyle>
            <a:lvl1pPr>
              <a:defRPr/>
            </a:lvl1pPr>
          </a:lstStyle>
          <a:p>
            <a:fld id="{4023E5FF-1A97-4A95-A6AB-613EF369912E}"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17825158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lvl1pPr>
              <a:defRPr/>
            </a:lvl1pPr>
          </a:lstStyle>
          <a:p>
            <a:endParaRPr lang="hu-HU">
              <a:solidFill>
                <a:srgbClr val="000000"/>
              </a:solidFill>
            </a:endParaRPr>
          </a:p>
        </p:txBody>
      </p:sp>
      <p:sp>
        <p:nvSpPr>
          <p:cNvPr id="3" name="Élőláb helye 2"/>
          <p:cNvSpPr>
            <a:spLocks noGrp="1"/>
          </p:cNvSpPr>
          <p:nvPr>
            <p:ph type="ftr" sz="quarter" idx="11"/>
          </p:nvPr>
        </p:nvSpPr>
        <p:spPr/>
        <p:txBody>
          <a:bodyPr/>
          <a:lstStyle>
            <a:lvl1pPr>
              <a:defRPr/>
            </a:lvl1pPr>
          </a:lstStyle>
          <a:p>
            <a:endParaRPr lang="hu-HU">
              <a:solidFill>
                <a:srgbClr val="000000"/>
              </a:solidFill>
            </a:endParaRPr>
          </a:p>
        </p:txBody>
      </p:sp>
      <p:sp>
        <p:nvSpPr>
          <p:cNvPr id="4" name="Dia számának helye 3"/>
          <p:cNvSpPr>
            <a:spLocks noGrp="1"/>
          </p:cNvSpPr>
          <p:nvPr>
            <p:ph type="sldNum" sz="quarter" idx="12"/>
          </p:nvPr>
        </p:nvSpPr>
        <p:spPr/>
        <p:txBody>
          <a:bodyPr/>
          <a:lstStyle>
            <a:lvl1pPr>
              <a:defRPr/>
            </a:lvl1pPr>
          </a:lstStyle>
          <a:p>
            <a:fld id="{A9E60A8F-FC7D-4FDF-BA07-B65EFC515710}"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2730237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endParaRPr lang="hu-HU"/>
          </a:p>
        </p:txBody>
      </p:sp>
      <p:sp>
        <p:nvSpPr>
          <p:cNvPr id="5" name="Élőláb helye 4"/>
          <p:cNvSpPr>
            <a:spLocks noGrp="1"/>
          </p:cNvSpPr>
          <p:nvPr>
            <p:ph type="ftr" sz="quarter" idx="11"/>
          </p:nvPr>
        </p:nvSpPr>
        <p:spPr/>
        <p:txBody>
          <a:bodyPr/>
          <a:lstStyle>
            <a:lvl1pPr>
              <a:defRPr/>
            </a:lvl1pPr>
          </a:lstStyle>
          <a:p>
            <a:endParaRPr lang="hu-HU"/>
          </a:p>
        </p:txBody>
      </p:sp>
      <p:sp>
        <p:nvSpPr>
          <p:cNvPr id="6" name="Dia számának helye 5"/>
          <p:cNvSpPr>
            <a:spLocks noGrp="1"/>
          </p:cNvSpPr>
          <p:nvPr>
            <p:ph type="sldNum" sz="quarter" idx="12"/>
          </p:nvPr>
        </p:nvSpPr>
        <p:spPr/>
        <p:txBody>
          <a:bodyPr/>
          <a:lstStyle>
            <a:lvl1pPr>
              <a:defRPr/>
            </a:lvl1pPr>
          </a:lstStyle>
          <a:p>
            <a:fld id="{2CD764D5-9A6E-47B0-BD2F-8631694B40C0}" type="slidenum">
              <a:rPr lang="hu-HU"/>
              <a:pPr/>
              <a:t>‹#›</a:t>
            </a:fld>
            <a:endParaRPr lang="hu-HU"/>
          </a:p>
        </p:txBody>
      </p:sp>
    </p:spTree>
    <p:extLst>
      <p:ext uri="{BB962C8B-B14F-4D97-AF65-F5344CB8AC3E}">
        <p14:creationId xmlns="" xmlns:p14="http://schemas.microsoft.com/office/powerpoint/2010/main" val="28880479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endParaRPr lang="hu-HU">
              <a:solidFill>
                <a:srgbClr val="000000"/>
              </a:solidFill>
            </a:endParaRPr>
          </a:p>
        </p:txBody>
      </p:sp>
      <p:sp>
        <p:nvSpPr>
          <p:cNvPr id="6" name="Élőláb helye 5"/>
          <p:cNvSpPr>
            <a:spLocks noGrp="1"/>
          </p:cNvSpPr>
          <p:nvPr>
            <p:ph type="ftr" sz="quarter" idx="11"/>
          </p:nvPr>
        </p:nvSpPr>
        <p:spPr/>
        <p:txBody>
          <a:bodyPr/>
          <a:lstStyle>
            <a:lvl1pPr>
              <a:defRPr/>
            </a:lvl1pPr>
          </a:lstStyle>
          <a:p>
            <a:endParaRPr lang="hu-HU">
              <a:solidFill>
                <a:srgbClr val="000000"/>
              </a:solidFill>
            </a:endParaRPr>
          </a:p>
        </p:txBody>
      </p:sp>
      <p:sp>
        <p:nvSpPr>
          <p:cNvPr id="7" name="Dia számának helye 6"/>
          <p:cNvSpPr>
            <a:spLocks noGrp="1"/>
          </p:cNvSpPr>
          <p:nvPr>
            <p:ph type="sldNum" sz="quarter" idx="12"/>
          </p:nvPr>
        </p:nvSpPr>
        <p:spPr/>
        <p:txBody>
          <a:bodyPr/>
          <a:lstStyle>
            <a:lvl1pPr>
              <a:defRPr/>
            </a:lvl1pPr>
          </a:lstStyle>
          <a:p>
            <a:fld id="{ECE8FD8B-4A76-4758-93FE-6B200E492C74}"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28380854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endParaRPr lang="hu-HU">
              <a:solidFill>
                <a:srgbClr val="000000"/>
              </a:solidFill>
            </a:endParaRPr>
          </a:p>
        </p:txBody>
      </p:sp>
      <p:sp>
        <p:nvSpPr>
          <p:cNvPr id="6" name="Élőláb helye 5"/>
          <p:cNvSpPr>
            <a:spLocks noGrp="1"/>
          </p:cNvSpPr>
          <p:nvPr>
            <p:ph type="ftr" sz="quarter" idx="11"/>
          </p:nvPr>
        </p:nvSpPr>
        <p:spPr/>
        <p:txBody>
          <a:bodyPr/>
          <a:lstStyle>
            <a:lvl1pPr>
              <a:defRPr/>
            </a:lvl1pPr>
          </a:lstStyle>
          <a:p>
            <a:endParaRPr lang="hu-HU">
              <a:solidFill>
                <a:srgbClr val="000000"/>
              </a:solidFill>
            </a:endParaRPr>
          </a:p>
        </p:txBody>
      </p:sp>
      <p:sp>
        <p:nvSpPr>
          <p:cNvPr id="7" name="Dia számának helye 6"/>
          <p:cNvSpPr>
            <a:spLocks noGrp="1"/>
          </p:cNvSpPr>
          <p:nvPr>
            <p:ph type="sldNum" sz="quarter" idx="12"/>
          </p:nvPr>
        </p:nvSpPr>
        <p:spPr/>
        <p:txBody>
          <a:bodyPr/>
          <a:lstStyle>
            <a:lvl1pPr>
              <a:defRPr/>
            </a:lvl1pPr>
          </a:lstStyle>
          <a:p>
            <a:fld id="{0AAE9066-ED3E-4394-9DBB-9EB1EE5E3106}"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17861808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hu-HU">
              <a:solidFill>
                <a:srgbClr val="000000"/>
              </a:solidFill>
            </a:endParaRPr>
          </a:p>
        </p:txBody>
      </p:sp>
      <p:sp>
        <p:nvSpPr>
          <p:cNvPr id="5" name="Élőláb helye 4"/>
          <p:cNvSpPr>
            <a:spLocks noGrp="1"/>
          </p:cNvSpPr>
          <p:nvPr>
            <p:ph type="ftr" sz="quarter" idx="11"/>
          </p:nvPr>
        </p:nvSpPr>
        <p:spPr/>
        <p:txBody>
          <a:bodyPr/>
          <a:lstStyle>
            <a:lvl1pPr>
              <a:defRPr/>
            </a:lvl1pPr>
          </a:lstStyle>
          <a:p>
            <a:endParaRPr lang="hu-HU">
              <a:solidFill>
                <a:srgbClr val="000000"/>
              </a:solidFill>
            </a:endParaRPr>
          </a:p>
        </p:txBody>
      </p:sp>
      <p:sp>
        <p:nvSpPr>
          <p:cNvPr id="6" name="Dia számának helye 5"/>
          <p:cNvSpPr>
            <a:spLocks noGrp="1"/>
          </p:cNvSpPr>
          <p:nvPr>
            <p:ph type="sldNum" sz="quarter" idx="12"/>
          </p:nvPr>
        </p:nvSpPr>
        <p:spPr/>
        <p:txBody>
          <a:bodyPr/>
          <a:lstStyle>
            <a:lvl1pPr>
              <a:defRPr/>
            </a:lvl1pPr>
          </a:lstStyle>
          <a:p>
            <a:fld id="{23F00727-32D3-4E51-8508-762A98A9D69E}"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42142039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hu-HU">
              <a:solidFill>
                <a:srgbClr val="000000"/>
              </a:solidFill>
            </a:endParaRPr>
          </a:p>
        </p:txBody>
      </p:sp>
      <p:sp>
        <p:nvSpPr>
          <p:cNvPr id="5" name="Élőláb helye 4"/>
          <p:cNvSpPr>
            <a:spLocks noGrp="1"/>
          </p:cNvSpPr>
          <p:nvPr>
            <p:ph type="ftr" sz="quarter" idx="11"/>
          </p:nvPr>
        </p:nvSpPr>
        <p:spPr/>
        <p:txBody>
          <a:bodyPr/>
          <a:lstStyle>
            <a:lvl1pPr>
              <a:defRPr/>
            </a:lvl1pPr>
          </a:lstStyle>
          <a:p>
            <a:endParaRPr lang="hu-HU">
              <a:solidFill>
                <a:srgbClr val="000000"/>
              </a:solidFill>
            </a:endParaRPr>
          </a:p>
        </p:txBody>
      </p:sp>
      <p:sp>
        <p:nvSpPr>
          <p:cNvPr id="6" name="Dia számának helye 5"/>
          <p:cNvSpPr>
            <a:spLocks noGrp="1"/>
          </p:cNvSpPr>
          <p:nvPr>
            <p:ph type="sldNum" sz="quarter" idx="12"/>
          </p:nvPr>
        </p:nvSpPr>
        <p:spPr/>
        <p:txBody>
          <a:bodyPr/>
          <a:lstStyle>
            <a:lvl1pPr>
              <a:defRPr/>
            </a:lvl1pPr>
          </a:lstStyle>
          <a:p>
            <a:fld id="{6DD4256B-BE04-440F-ACF2-BEE1F7ACF903}"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325704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lvl1pPr>
              <a:defRPr/>
            </a:lvl1pPr>
          </a:lstStyle>
          <a:p>
            <a:endParaRPr lang="hu-HU"/>
          </a:p>
        </p:txBody>
      </p:sp>
      <p:sp>
        <p:nvSpPr>
          <p:cNvPr id="6" name="Élőláb helye 5"/>
          <p:cNvSpPr>
            <a:spLocks noGrp="1"/>
          </p:cNvSpPr>
          <p:nvPr>
            <p:ph type="ftr" sz="quarter" idx="11"/>
          </p:nvPr>
        </p:nvSpPr>
        <p:spPr/>
        <p:txBody>
          <a:bodyPr/>
          <a:lstStyle>
            <a:lvl1pPr>
              <a:defRPr/>
            </a:lvl1pPr>
          </a:lstStyle>
          <a:p>
            <a:endParaRPr lang="hu-HU"/>
          </a:p>
        </p:txBody>
      </p:sp>
      <p:sp>
        <p:nvSpPr>
          <p:cNvPr id="7" name="Dia számának helye 6"/>
          <p:cNvSpPr>
            <a:spLocks noGrp="1"/>
          </p:cNvSpPr>
          <p:nvPr>
            <p:ph type="sldNum" sz="quarter" idx="12"/>
          </p:nvPr>
        </p:nvSpPr>
        <p:spPr/>
        <p:txBody>
          <a:bodyPr/>
          <a:lstStyle>
            <a:lvl1pPr>
              <a:defRPr/>
            </a:lvl1pPr>
          </a:lstStyle>
          <a:p>
            <a:fld id="{D5174819-C721-4B6B-971C-4CCC9E6BF050}" type="slidenum">
              <a:rPr lang="hu-HU"/>
              <a:pPr/>
              <a:t>‹#›</a:t>
            </a:fld>
            <a:endParaRPr lang="hu-HU"/>
          </a:p>
        </p:txBody>
      </p:sp>
    </p:spTree>
    <p:extLst>
      <p:ext uri="{BB962C8B-B14F-4D97-AF65-F5344CB8AC3E}">
        <p14:creationId xmlns="" xmlns:p14="http://schemas.microsoft.com/office/powerpoint/2010/main" val="3937102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lvl1pPr>
              <a:defRPr/>
            </a:lvl1pPr>
          </a:lstStyle>
          <a:p>
            <a:endParaRPr lang="hu-HU"/>
          </a:p>
        </p:txBody>
      </p:sp>
      <p:sp>
        <p:nvSpPr>
          <p:cNvPr id="8" name="Élőláb helye 7"/>
          <p:cNvSpPr>
            <a:spLocks noGrp="1"/>
          </p:cNvSpPr>
          <p:nvPr>
            <p:ph type="ftr" sz="quarter" idx="11"/>
          </p:nvPr>
        </p:nvSpPr>
        <p:spPr/>
        <p:txBody>
          <a:bodyPr/>
          <a:lstStyle>
            <a:lvl1pPr>
              <a:defRPr/>
            </a:lvl1pPr>
          </a:lstStyle>
          <a:p>
            <a:endParaRPr lang="hu-HU"/>
          </a:p>
        </p:txBody>
      </p:sp>
      <p:sp>
        <p:nvSpPr>
          <p:cNvPr id="9" name="Dia számának helye 8"/>
          <p:cNvSpPr>
            <a:spLocks noGrp="1"/>
          </p:cNvSpPr>
          <p:nvPr>
            <p:ph type="sldNum" sz="quarter" idx="12"/>
          </p:nvPr>
        </p:nvSpPr>
        <p:spPr/>
        <p:txBody>
          <a:bodyPr/>
          <a:lstStyle>
            <a:lvl1pPr>
              <a:defRPr/>
            </a:lvl1pPr>
          </a:lstStyle>
          <a:p>
            <a:fld id="{75D2FE5A-E17B-4701-BF8B-689A078B3D18}" type="slidenum">
              <a:rPr lang="hu-HU"/>
              <a:pPr/>
              <a:t>‹#›</a:t>
            </a:fld>
            <a:endParaRPr lang="hu-HU"/>
          </a:p>
        </p:txBody>
      </p:sp>
    </p:spTree>
    <p:extLst>
      <p:ext uri="{BB962C8B-B14F-4D97-AF65-F5344CB8AC3E}">
        <p14:creationId xmlns="" xmlns:p14="http://schemas.microsoft.com/office/powerpoint/2010/main" val="3765484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lvl1pPr>
              <a:defRPr/>
            </a:lvl1pPr>
          </a:lstStyle>
          <a:p>
            <a:endParaRPr lang="hu-HU"/>
          </a:p>
        </p:txBody>
      </p:sp>
      <p:sp>
        <p:nvSpPr>
          <p:cNvPr id="4" name="Élőláb helye 3"/>
          <p:cNvSpPr>
            <a:spLocks noGrp="1"/>
          </p:cNvSpPr>
          <p:nvPr>
            <p:ph type="ftr" sz="quarter" idx="11"/>
          </p:nvPr>
        </p:nvSpPr>
        <p:spPr/>
        <p:txBody>
          <a:bodyPr/>
          <a:lstStyle>
            <a:lvl1pPr>
              <a:defRPr/>
            </a:lvl1pPr>
          </a:lstStyle>
          <a:p>
            <a:endParaRPr lang="hu-HU"/>
          </a:p>
        </p:txBody>
      </p:sp>
      <p:sp>
        <p:nvSpPr>
          <p:cNvPr id="5" name="Dia számának helye 4"/>
          <p:cNvSpPr>
            <a:spLocks noGrp="1"/>
          </p:cNvSpPr>
          <p:nvPr>
            <p:ph type="sldNum" sz="quarter" idx="12"/>
          </p:nvPr>
        </p:nvSpPr>
        <p:spPr/>
        <p:txBody>
          <a:bodyPr/>
          <a:lstStyle>
            <a:lvl1pPr>
              <a:defRPr/>
            </a:lvl1pPr>
          </a:lstStyle>
          <a:p>
            <a:fld id="{4023E5FF-1A97-4A95-A6AB-613EF369912E}" type="slidenum">
              <a:rPr lang="hu-HU"/>
              <a:pPr/>
              <a:t>‹#›</a:t>
            </a:fld>
            <a:endParaRPr lang="hu-HU"/>
          </a:p>
        </p:txBody>
      </p:sp>
    </p:spTree>
    <p:extLst>
      <p:ext uri="{BB962C8B-B14F-4D97-AF65-F5344CB8AC3E}">
        <p14:creationId xmlns="" xmlns:p14="http://schemas.microsoft.com/office/powerpoint/2010/main" val="1517923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lvl1pPr>
              <a:defRPr/>
            </a:lvl1pPr>
          </a:lstStyle>
          <a:p>
            <a:endParaRPr lang="hu-HU"/>
          </a:p>
        </p:txBody>
      </p:sp>
      <p:sp>
        <p:nvSpPr>
          <p:cNvPr id="3" name="Élőláb helye 2"/>
          <p:cNvSpPr>
            <a:spLocks noGrp="1"/>
          </p:cNvSpPr>
          <p:nvPr>
            <p:ph type="ftr" sz="quarter" idx="11"/>
          </p:nvPr>
        </p:nvSpPr>
        <p:spPr/>
        <p:txBody>
          <a:bodyPr/>
          <a:lstStyle>
            <a:lvl1pPr>
              <a:defRPr/>
            </a:lvl1pPr>
          </a:lstStyle>
          <a:p>
            <a:endParaRPr lang="hu-HU"/>
          </a:p>
        </p:txBody>
      </p:sp>
      <p:sp>
        <p:nvSpPr>
          <p:cNvPr id="4" name="Dia számának helye 3"/>
          <p:cNvSpPr>
            <a:spLocks noGrp="1"/>
          </p:cNvSpPr>
          <p:nvPr>
            <p:ph type="sldNum" sz="quarter" idx="12"/>
          </p:nvPr>
        </p:nvSpPr>
        <p:spPr/>
        <p:txBody>
          <a:bodyPr/>
          <a:lstStyle>
            <a:lvl1pPr>
              <a:defRPr/>
            </a:lvl1pPr>
          </a:lstStyle>
          <a:p>
            <a:fld id="{A9E60A8F-FC7D-4FDF-BA07-B65EFC515710}" type="slidenum">
              <a:rPr lang="hu-HU"/>
              <a:pPr/>
              <a:t>‹#›</a:t>
            </a:fld>
            <a:endParaRPr lang="hu-HU"/>
          </a:p>
        </p:txBody>
      </p:sp>
    </p:spTree>
    <p:extLst>
      <p:ext uri="{BB962C8B-B14F-4D97-AF65-F5344CB8AC3E}">
        <p14:creationId xmlns="" xmlns:p14="http://schemas.microsoft.com/office/powerpoint/2010/main" val="373475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endParaRPr lang="hu-HU"/>
          </a:p>
        </p:txBody>
      </p:sp>
      <p:sp>
        <p:nvSpPr>
          <p:cNvPr id="6" name="Élőláb helye 5"/>
          <p:cNvSpPr>
            <a:spLocks noGrp="1"/>
          </p:cNvSpPr>
          <p:nvPr>
            <p:ph type="ftr" sz="quarter" idx="11"/>
          </p:nvPr>
        </p:nvSpPr>
        <p:spPr/>
        <p:txBody>
          <a:bodyPr/>
          <a:lstStyle>
            <a:lvl1pPr>
              <a:defRPr/>
            </a:lvl1pPr>
          </a:lstStyle>
          <a:p>
            <a:endParaRPr lang="hu-HU"/>
          </a:p>
        </p:txBody>
      </p:sp>
      <p:sp>
        <p:nvSpPr>
          <p:cNvPr id="7" name="Dia számának helye 6"/>
          <p:cNvSpPr>
            <a:spLocks noGrp="1"/>
          </p:cNvSpPr>
          <p:nvPr>
            <p:ph type="sldNum" sz="quarter" idx="12"/>
          </p:nvPr>
        </p:nvSpPr>
        <p:spPr/>
        <p:txBody>
          <a:bodyPr/>
          <a:lstStyle>
            <a:lvl1pPr>
              <a:defRPr/>
            </a:lvl1pPr>
          </a:lstStyle>
          <a:p>
            <a:fld id="{ECE8FD8B-4A76-4758-93FE-6B200E492C74}" type="slidenum">
              <a:rPr lang="hu-HU"/>
              <a:pPr/>
              <a:t>‹#›</a:t>
            </a:fld>
            <a:endParaRPr lang="hu-HU"/>
          </a:p>
        </p:txBody>
      </p:sp>
    </p:spTree>
    <p:extLst>
      <p:ext uri="{BB962C8B-B14F-4D97-AF65-F5344CB8AC3E}">
        <p14:creationId xmlns="" xmlns:p14="http://schemas.microsoft.com/office/powerpoint/2010/main" val="1132399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endParaRPr lang="hu-HU"/>
          </a:p>
        </p:txBody>
      </p:sp>
      <p:sp>
        <p:nvSpPr>
          <p:cNvPr id="6" name="Élőláb helye 5"/>
          <p:cNvSpPr>
            <a:spLocks noGrp="1"/>
          </p:cNvSpPr>
          <p:nvPr>
            <p:ph type="ftr" sz="quarter" idx="11"/>
          </p:nvPr>
        </p:nvSpPr>
        <p:spPr/>
        <p:txBody>
          <a:bodyPr/>
          <a:lstStyle>
            <a:lvl1pPr>
              <a:defRPr/>
            </a:lvl1pPr>
          </a:lstStyle>
          <a:p>
            <a:endParaRPr lang="hu-HU"/>
          </a:p>
        </p:txBody>
      </p:sp>
      <p:sp>
        <p:nvSpPr>
          <p:cNvPr id="7" name="Dia számának helye 6"/>
          <p:cNvSpPr>
            <a:spLocks noGrp="1"/>
          </p:cNvSpPr>
          <p:nvPr>
            <p:ph type="sldNum" sz="quarter" idx="12"/>
          </p:nvPr>
        </p:nvSpPr>
        <p:spPr/>
        <p:txBody>
          <a:bodyPr/>
          <a:lstStyle>
            <a:lvl1pPr>
              <a:defRPr/>
            </a:lvl1pPr>
          </a:lstStyle>
          <a:p>
            <a:fld id="{0AAE9066-ED3E-4394-9DBB-9EB1EE5E3106}" type="slidenum">
              <a:rPr lang="hu-HU"/>
              <a:pPr/>
              <a:t>‹#›</a:t>
            </a:fld>
            <a:endParaRPr lang="hu-HU"/>
          </a:p>
        </p:txBody>
      </p:sp>
    </p:spTree>
    <p:extLst>
      <p:ext uri="{BB962C8B-B14F-4D97-AF65-F5344CB8AC3E}">
        <p14:creationId xmlns="" xmlns:p14="http://schemas.microsoft.com/office/powerpoint/2010/main" val="1095707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hu-H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hu-H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FAE57A5-32F3-4932-B8A1-05A0D8AF5F29}" type="slidenum">
              <a:rPr lang="hu-HU"/>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hu-HU">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hu-HU">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FAE57A5-32F3-4932-B8A1-05A0D8AF5F29}"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4688994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hu-HU">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hu-HU">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FAE57A5-32F3-4932-B8A1-05A0D8AF5F29}" type="slidenum">
              <a:rPr lang="hu-HU">
                <a:solidFill>
                  <a:srgbClr val="000000"/>
                </a:solidFill>
              </a:rPr>
              <a:pPr/>
              <a:t>‹#›</a:t>
            </a:fld>
            <a:endParaRPr lang="hu-HU">
              <a:solidFill>
                <a:srgbClr val="000000"/>
              </a:solidFill>
            </a:endParaRPr>
          </a:p>
        </p:txBody>
      </p:sp>
    </p:spTree>
    <p:extLst>
      <p:ext uri="{BB962C8B-B14F-4D97-AF65-F5344CB8AC3E}">
        <p14:creationId xmlns="" xmlns:p14="http://schemas.microsoft.com/office/powerpoint/2010/main" val="4882283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hyperlink" Target="http://apps.who.int/classifications/icd10/browse/2010/en" TargetMode="External"/><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4282" y="1428736"/>
            <a:ext cx="8715436" cy="1470025"/>
          </a:xfrm>
        </p:spPr>
        <p:txBody>
          <a:bodyPr/>
          <a:lstStyle/>
          <a:p>
            <a:r>
              <a:rPr lang="hu-HU" sz="4000" b="1" dirty="0" err="1"/>
              <a:t>Classification</a:t>
            </a:r>
            <a:r>
              <a:rPr lang="hu-HU" sz="4000" b="1" dirty="0"/>
              <a:t> of </a:t>
            </a:r>
            <a:r>
              <a:rPr lang="hu-HU" sz="4000" b="1" dirty="0" err="1"/>
              <a:t>mental</a:t>
            </a:r>
            <a:r>
              <a:rPr lang="hu-HU" sz="4000" b="1" dirty="0"/>
              <a:t> </a:t>
            </a:r>
            <a:r>
              <a:rPr lang="hu-HU" sz="4000" b="1" dirty="0" err="1"/>
              <a:t>disorders</a:t>
            </a:r>
            <a:endParaRPr lang="hu-HU" sz="4000" b="1" dirty="0"/>
          </a:p>
        </p:txBody>
      </p:sp>
      <p:sp>
        <p:nvSpPr>
          <p:cNvPr id="2051" name="Rectangle 3"/>
          <p:cNvSpPr>
            <a:spLocks noGrp="1" noChangeArrowheads="1"/>
          </p:cNvSpPr>
          <p:nvPr>
            <p:ph type="subTitle" idx="1"/>
          </p:nvPr>
        </p:nvSpPr>
        <p:spPr/>
        <p:txBody>
          <a:bodyPr/>
          <a:lstStyle/>
          <a:p>
            <a:r>
              <a:rPr lang="hu-HU" dirty="0" err="1"/>
              <a:t>Istvan</a:t>
            </a:r>
            <a:r>
              <a:rPr lang="hu-HU" dirty="0"/>
              <a:t> </a:t>
            </a:r>
            <a:r>
              <a:rPr lang="hu-HU" dirty="0" err="1" smtClean="0"/>
              <a:t>Bitter</a:t>
            </a:r>
            <a:endParaRPr lang="hu-HU" dirty="0" smtClean="0"/>
          </a:p>
          <a:p>
            <a:endParaRPr lang="hu-HU" dirty="0"/>
          </a:p>
          <a:p>
            <a:r>
              <a:rPr lang="hu-HU" dirty="0" smtClean="0"/>
              <a:t>02 </a:t>
            </a:r>
            <a:r>
              <a:rPr lang="hu-HU" dirty="0" err="1" smtClean="0"/>
              <a:t>October</a:t>
            </a:r>
            <a:r>
              <a:rPr lang="hu-HU" dirty="0" smtClean="0"/>
              <a:t>, 2013</a:t>
            </a:r>
            <a:endParaRPr lang="en-GB" dirty="0"/>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Thought Form</a:t>
            </a:r>
          </a:p>
        </p:txBody>
      </p:sp>
      <p:sp>
        <p:nvSpPr>
          <p:cNvPr id="41987" name="Rectangle 3"/>
          <p:cNvSpPr>
            <a:spLocks noGrp="1" noChangeArrowheads="1"/>
          </p:cNvSpPr>
          <p:nvPr>
            <p:ph type="body" idx="1"/>
          </p:nvPr>
        </p:nvSpPr>
        <p:spPr/>
        <p:txBody>
          <a:bodyPr/>
          <a:lstStyle/>
          <a:p>
            <a:r>
              <a:rPr lang="en-US" sz="2800"/>
              <a:t>Describe thought process—this is inferred by pattern of speech</a:t>
            </a:r>
          </a:p>
          <a:p>
            <a:pPr lvl="1"/>
            <a:r>
              <a:rPr lang="en-US" sz="2400"/>
              <a:t>Logical and goal directed</a:t>
            </a:r>
          </a:p>
          <a:p>
            <a:pPr lvl="1"/>
            <a:r>
              <a:rPr lang="en-US" sz="2400"/>
              <a:t>Concrete</a:t>
            </a:r>
          </a:p>
          <a:p>
            <a:pPr lvl="1"/>
            <a:r>
              <a:rPr lang="en-US" sz="2400"/>
              <a:t>Preservative</a:t>
            </a:r>
          </a:p>
          <a:p>
            <a:pPr lvl="1"/>
            <a:r>
              <a:rPr lang="en-US" sz="2400"/>
              <a:t>Circumstantial, tangential</a:t>
            </a:r>
          </a:p>
          <a:p>
            <a:pPr lvl="1"/>
            <a:r>
              <a:rPr lang="en-US" sz="2400"/>
              <a:t>Flight of ideas</a:t>
            </a:r>
          </a:p>
          <a:p>
            <a:pPr lvl="1"/>
            <a:r>
              <a:rPr lang="en-US" sz="2400"/>
              <a:t>Poverty of content</a:t>
            </a:r>
          </a:p>
          <a:p>
            <a:pPr lvl="1"/>
            <a:r>
              <a:rPr lang="en-US" sz="2400"/>
              <a:t>Thought blocking</a:t>
            </a:r>
          </a:p>
        </p:txBody>
      </p:sp>
    </p:spTree>
    <p:extLst>
      <p:ext uri="{BB962C8B-B14F-4D97-AF65-F5344CB8AC3E}">
        <p14:creationId xmlns="" xmlns:p14="http://schemas.microsoft.com/office/powerpoint/2010/main" val="870468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Mood</a:t>
            </a:r>
          </a:p>
        </p:txBody>
      </p:sp>
      <p:sp>
        <p:nvSpPr>
          <p:cNvPr id="43011" name="Rectangle 3"/>
          <p:cNvSpPr>
            <a:spLocks noGrp="1" noChangeArrowheads="1"/>
          </p:cNvSpPr>
          <p:nvPr>
            <p:ph type="body" idx="1"/>
          </p:nvPr>
        </p:nvSpPr>
        <p:spPr>
          <a:xfrm>
            <a:off x="1066800" y="1981200"/>
            <a:ext cx="7772400" cy="4114800"/>
          </a:xfrm>
        </p:spPr>
        <p:txBody>
          <a:bodyPr/>
          <a:lstStyle/>
          <a:p>
            <a:r>
              <a:rPr lang="en-US" sz="2800" dirty="0"/>
              <a:t>Mood is determined </a:t>
            </a:r>
            <a:r>
              <a:rPr lang="en-US" sz="2800" dirty="0" smtClean="0"/>
              <a:t>by </a:t>
            </a:r>
            <a:r>
              <a:rPr lang="en-US" sz="2800" dirty="0"/>
              <a:t>PATIENT’S REPORT</a:t>
            </a:r>
          </a:p>
          <a:p>
            <a:r>
              <a:rPr lang="en-US" sz="2800" dirty="0"/>
              <a:t>Mood is an emotional attitude that is relatively sustained </a:t>
            </a:r>
          </a:p>
          <a:p>
            <a:pPr lvl="1"/>
            <a:r>
              <a:rPr lang="en-US" sz="2400" dirty="0" err="1"/>
              <a:t>Euthymic</a:t>
            </a:r>
            <a:endParaRPr lang="en-US" sz="2400" dirty="0"/>
          </a:p>
          <a:p>
            <a:pPr lvl="1"/>
            <a:r>
              <a:rPr lang="en-US" sz="2400" dirty="0"/>
              <a:t>Depressed</a:t>
            </a:r>
          </a:p>
          <a:p>
            <a:pPr lvl="1"/>
            <a:r>
              <a:rPr lang="en-US" sz="2400" dirty="0"/>
              <a:t>Anxious</a:t>
            </a:r>
          </a:p>
          <a:p>
            <a:pPr lvl="1"/>
            <a:r>
              <a:rPr lang="en-US" sz="2400" dirty="0"/>
              <a:t>Euphoric</a:t>
            </a:r>
          </a:p>
          <a:p>
            <a:pPr lvl="1"/>
            <a:r>
              <a:rPr lang="en-US" sz="2400" dirty="0"/>
              <a:t>Irritable</a:t>
            </a:r>
          </a:p>
          <a:p>
            <a:endParaRPr lang="en-US" sz="2800" dirty="0"/>
          </a:p>
        </p:txBody>
      </p:sp>
    </p:spTree>
    <p:extLst>
      <p:ext uri="{BB962C8B-B14F-4D97-AF65-F5344CB8AC3E}">
        <p14:creationId xmlns="" xmlns:p14="http://schemas.microsoft.com/office/powerpoint/2010/main" val="1583025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Affect</a:t>
            </a:r>
          </a:p>
        </p:txBody>
      </p:sp>
      <p:sp>
        <p:nvSpPr>
          <p:cNvPr id="44035" name="Rectangle 3"/>
          <p:cNvSpPr>
            <a:spLocks noGrp="1" noChangeArrowheads="1"/>
          </p:cNvSpPr>
          <p:nvPr>
            <p:ph type="body" idx="1"/>
          </p:nvPr>
        </p:nvSpPr>
        <p:spPr/>
        <p:txBody>
          <a:bodyPr/>
          <a:lstStyle/>
          <a:p>
            <a:r>
              <a:rPr lang="en-US"/>
              <a:t>Affect refers to way pt conveys her/his emotional state, what is OBSERVED </a:t>
            </a:r>
          </a:p>
          <a:p>
            <a:pPr lvl="1"/>
            <a:r>
              <a:rPr lang="en-US"/>
              <a:t>Appropriate vs inappropriate</a:t>
            </a:r>
          </a:p>
          <a:p>
            <a:pPr lvl="1"/>
            <a:r>
              <a:rPr lang="en-US"/>
              <a:t>Full</a:t>
            </a:r>
          </a:p>
          <a:p>
            <a:pPr lvl="1"/>
            <a:r>
              <a:rPr lang="en-US"/>
              <a:t>blunted</a:t>
            </a:r>
          </a:p>
          <a:p>
            <a:pPr lvl="1"/>
            <a:r>
              <a:rPr lang="en-US"/>
              <a:t>flat</a:t>
            </a:r>
          </a:p>
          <a:p>
            <a:endParaRPr lang="en-US"/>
          </a:p>
        </p:txBody>
      </p:sp>
    </p:spTree>
    <p:extLst>
      <p:ext uri="{BB962C8B-B14F-4D97-AF65-F5344CB8AC3E}">
        <p14:creationId xmlns="" xmlns:p14="http://schemas.microsoft.com/office/powerpoint/2010/main" val="2935081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Thought Content</a:t>
            </a:r>
          </a:p>
        </p:txBody>
      </p:sp>
      <p:sp>
        <p:nvSpPr>
          <p:cNvPr id="45059" name="Rectangle 3"/>
          <p:cNvSpPr>
            <a:spLocks noGrp="1" noChangeArrowheads="1"/>
          </p:cNvSpPr>
          <p:nvPr>
            <p:ph type="body" idx="1"/>
          </p:nvPr>
        </p:nvSpPr>
        <p:spPr>
          <a:xfrm>
            <a:off x="457200" y="1600200"/>
            <a:ext cx="8543956" cy="4525963"/>
          </a:xfrm>
        </p:spPr>
        <p:txBody>
          <a:bodyPr/>
          <a:lstStyle/>
          <a:p>
            <a:pPr>
              <a:lnSpc>
                <a:spcPct val="90000"/>
              </a:lnSpc>
            </a:pPr>
            <a:r>
              <a:rPr lang="en-US" sz="2800" dirty="0"/>
              <a:t>Describe Content of Thought</a:t>
            </a:r>
          </a:p>
          <a:p>
            <a:pPr lvl="1">
              <a:lnSpc>
                <a:spcPct val="90000"/>
              </a:lnSpc>
            </a:pPr>
            <a:r>
              <a:rPr lang="en-US" sz="2400" dirty="0" smtClean="0"/>
              <a:t>Hallucinations</a:t>
            </a:r>
            <a:r>
              <a:rPr lang="hu-HU" sz="2400" dirty="0" smtClean="0"/>
              <a:t> (</a:t>
            </a:r>
            <a:r>
              <a:rPr lang="en-US" sz="2400" dirty="0" smtClean="0"/>
              <a:t>auditory, visual, olfactory, gustatory</a:t>
            </a:r>
            <a:r>
              <a:rPr lang="hu-HU" sz="2400" dirty="0" smtClean="0"/>
              <a:t>, </a:t>
            </a:r>
            <a:r>
              <a:rPr lang="hu-HU" sz="2400" dirty="0" err="1" smtClean="0"/>
              <a:t>tactile</a:t>
            </a:r>
            <a:r>
              <a:rPr lang="hu-HU" sz="2400" dirty="0" smtClean="0"/>
              <a:t> + </a:t>
            </a:r>
            <a:r>
              <a:rPr lang="hu-HU" sz="2400" dirty="0" err="1" smtClean="0"/>
              <a:t>one</a:t>
            </a:r>
            <a:r>
              <a:rPr lang="hu-HU" sz="2400" dirty="0" smtClean="0"/>
              <a:t>: </a:t>
            </a:r>
            <a:r>
              <a:rPr lang="hu-HU" sz="2400" dirty="0" err="1" smtClean="0"/>
              <a:t>conaesthesia</a:t>
            </a:r>
            <a:r>
              <a:rPr lang="hu-HU" sz="2400" dirty="0" smtClean="0"/>
              <a:t> </a:t>
            </a:r>
            <a:r>
              <a:rPr lang="hu-HU" sz="2400" dirty="0" err="1" smtClean="0"/>
              <a:t>or</a:t>
            </a:r>
            <a:r>
              <a:rPr lang="hu-HU" sz="2400" dirty="0" smtClean="0"/>
              <a:t> </a:t>
            </a:r>
            <a:r>
              <a:rPr lang="hu-HU" sz="2400" dirty="0" err="1" smtClean="0"/>
              <a:t>conaestopathia</a:t>
            </a:r>
            <a:r>
              <a:rPr lang="hu-HU" sz="2400" dirty="0" smtClean="0"/>
              <a:t>)</a:t>
            </a:r>
            <a:endParaRPr lang="en-US" sz="2400" dirty="0"/>
          </a:p>
          <a:p>
            <a:pPr lvl="1">
              <a:lnSpc>
                <a:spcPct val="90000"/>
              </a:lnSpc>
            </a:pPr>
            <a:r>
              <a:rPr lang="en-US" sz="2400" dirty="0"/>
              <a:t>Delusions</a:t>
            </a:r>
          </a:p>
          <a:p>
            <a:pPr lvl="1">
              <a:lnSpc>
                <a:spcPct val="90000"/>
              </a:lnSpc>
            </a:pPr>
            <a:r>
              <a:rPr lang="en-US" sz="2400" dirty="0"/>
              <a:t>Ideas of Reference</a:t>
            </a:r>
          </a:p>
          <a:p>
            <a:pPr lvl="1">
              <a:lnSpc>
                <a:spcPct val="90000"/>
              </a:lnSpc>
            </a:pPr>
            <a:r>
              <a:rPr lang="en-US" sz="2400" dirty="0"/>
              <a:t>Obsessions and Compulsions</a:t>
            </a:r>
          </a:p>
          <a:p>
            <a:pPr lvl="1">
              <a:lnSpc>
                <a:spcPct val="90000"/>
              </a:lnSpc>
            </a:pPr>
            <a:r>
              <a:rPr lang="en-US" sz="2400" dirty="0"/>
              <a:t>Phobia</a:t>
            </a:r>
          </a:p>
          <a:p>
            <a:pPr lvl="1">
              <a:lnSpc>
                <a:spcPct val="90000"/>
              </a:lnSpc>
            </a:pPr>
            <a:r>
              <a:rPr lang="en-US" sz="2400" dirty="0"/>
              <a:t>Distorted body image</a:t>
            </a:r>
          </a:p>
          <a:p>
            <a:pPr lvl="1">
              <a:lnSpc>
                <a:spcPct val="90000"/>
              </a:lnSpc>
            </a:pPr>
            <a:r>
              <a:rPr lang="en-US" sz="2400" dirty="0"/>
              <a:t>Poverty of content </a:t>
            </a:r>
          </a:p>
          <a:p>
            <a:pPr lvl="1">
              <a:lnSpc>
                <a:spcPct val="90000"/>
              </a:lnSpc>
            </a:pPr>
            <a:r>
              <a:rPr lang="en-US" sz="2400" dirty="0" smtClean="0"/>
              <a:t>Suicidal</a:t>
            </a:r>
            <a:r>
              <a:rPr lang="hu-HU" sz="2400" dirty="0" smtClean="0"/>
              <a:t> </a:t>
            </a:r>
            <a:r>
              <a:rPr lang="hu-HU" sz="2400" dirty="0" err="1" smtClean="0"/>
              <a:t>incl</a:t>
            </a:r>
            <a:r>
              <a:rPr lang="hu-HU" sz="2400" dirty="0" smtClean="0"/>
              <a:t>. </a:t>
            </a:r>
            <a:r>
              <a:rPr lang="hu-HU" sz="2400" dirty="0" err="1" smtClean="0"/>
              <a:t>passive</a:t>
            </a:r>
            <a:r>
              <a:rPr lang="hu-HU" sz="2400" dirty="0" smtClean="0"/>
              <a:t> </a:t>
            </a:r>
            <a:r>
              <a:rPr lang="hu-HU" sz="2400" dirty="0" err="1" smtClean="0"/>
              <a:t>death</a:t>
            </a:r>
            <a:r>
              <a:rPr lang="hu-HU" sz="2400" dirty="0" smtClean="0"/>
              <a:t> </a:t>
            </a:r>
            <a:r>
              <a:rPr lang="hu-HU" sz="2400" dirty="0" err="1" smtClean="0"/>
              <a:t>wish</a:t>
            </a:r>
            <a:r>
              <a:rPr lang="en-US" sz="2400" dirty="0" smtClean="0"/>
              <a:t>/</a:t>
            </a:r>
            <a:r>
              <a:rPr lang="hu-HU" sz="2400" dirty="0" smtClean="0"/>
              <a:t> </a:t>
            </a:r>
            <a:r>
              <a:rPr lang="en-US" sz="2400" dirty="0" smtClean="0"/>
              <a:t>Self </a:t>
            </a:r>
            <a:r>
              <a:rPr lang="en-US" sz="2400" dirty="0"/>
              <a:t>Harm</a:t>
            </a:r>
            <a:r>
              <a:rPr lang="en-US" sz="2400" dirty="0" smtClean="0"/>
              <a:t>/</a:t>
            </a:r>
            <a:r>
              <a:rPr lang="hu-HU" sz="2400" dirty="0" smtClean="0"/>
              <a:t> </a:t>
            </a:r>
            <a:r>
              <a:rPr lang="en-US" sz="2400" dirty="0" smtClean="0"/>
              <a:t>Homicidal </a:t>
            </a:r>
            <a:r>
              <a:rPr lang="hu-HU" sz="2400" dirty="0" smtClean="0"/>
              <a:t>i</a:t>
            </a:r>
            <a:r>
              <a:rPr lang="en-US" sz="2400" dirty="0" err="1" smtClean="0"/>
              <a:t>deation</a:t>
            </a:r>
            <a:r>
              <a:rPr lang="hu-HU" sz="2400" dirty="0" smtClean="0"/>
              <a:t> </a:t>
            </a:r>
            <a:endParaRPr lang="en-US" sz="2400" dirty="0"/>
          </a:p>
        </p:txBody>
      </p:sp>
    </p:spTree>
    <p:extLst>
      <p:ext uri="{BB962C8B-B14F-4D97-AF65-F5344CB8AC3E}">
        <p14:creationId xmlns="" xmlns:p14="http://schemas.microsoft.com/office/powerpoint/2010/main" val="1909969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Sensorium and Cognition</a:t>
            </a:r>
          </a:p>
        </p:txBody>
      </p:sp>
      <p:sp>
        <p:nvSpPr>
          <p:cNvPr id="46083" name="Rectangle 3"/>
          <p:cNvSpPr>
            <a:spLocks noGrp="1" noChangeArrowheads="1"/>
          </p:cNvSpPr>
          <p:nvPr>
            <p:ph type="body" idx="1"/>
          </p:nvPr>
        </p:nvSpPr>
        <p:spPr/>
        <p:txBody>
          <a:bodyPr/>
          <a:lstStyle/>
          <a:p>
            <a:pPr>
              <a:lnSpc>
                <a:spcPct val="90000"/>
              </a:lnSpc>
            </a:pPr>
            <a:r>
              <a:rPr lang="en-US"/>
              <a:t>Mini Mental Status Exam covers most of the components</a:t>
            </a:r>
          </a:p>
          <a:p>
            <a:pPr>
              <a:lnSpc>
                <a:spcPct val="90000"/>
              </a:lnSpc>
            </a:pPr>
            <a:r>
              <a:rPr lang="en-US"/>
              <a:t>Describe level of alertness</a:t>
            </a:r>
          </a:p>
          <a:p>
            <a:pPr>
              <a:lnSpc>
                <a:spcPct val="90000"/>
              </a:lnSpc>
            </a:pPr>
            <a:r>
              <a:rPr lang="en-US"/>
              <a:t>Orientation  </a:t>
            </a:r>
            <a:endParaRPr lang="hu-HU"/>
          </a:p>
          <a:p>
            <a:pPr>
              <a:lnSpc>
                <a:spcPct val="90000"/>
              </a:lnSpc>
            </a:pPr>
            <a:r>
              <a:rPr lang="en-US"/>
              <a:t>Memory </a:t>
            </a:r>
            <a:endParaRPr lang="hu-HU"/>
          </a:p>
          <a:p>
            <a:pPr lvl="1">
              <a:lnSpc>
                <a:spcPct val="90000"/>
              </a:lnSpc>
            </a:pPr>
            <a:r>
              <a:rPr lang="en-US"/>
              <a:t>Very short term: repeat 3 items</a:t>
            </a:r>
          </a:p>
          <a:p>
            <a:pPr lvl="1">
              <a:lnSpc>
                <a:spcPct val="90000"/>
              </a:lnSpc>
            </a:pPr>
            <a:r>
              <a:rPr lang="en-US"/>
              <a:t>Short term:  recall 3 items</a:t>
            </a:r>
          </a:p>
          <a:p>
            <a:pPr lvl="1">
              <a:lnSpc>
                <a:spcPct val="90000"/>
              </a:lnSpc>
            </a:pPr>
            <a:r>
              <a:rPr lang="en-US"/>
              <a:t>Long term:  events that occurred in past</a:t>
            </a:r>
          </a:p>
        </p:txBody>
      </p:sp>
    </p:spTree>
    <p:extLst>
      <p:ext uri="{BB962C8B-B14F-4D97-AF65-F5344CB8AC3E}">
        <p14:creationId xmlns="" xmlns:p14="http://schemas.microsoft.com/office/powerpoint/2010/main" val="3322173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Sensorium and Cognitive Function</a:t>
            </a:r>
          </a:p>
        </p:txBody>
      </p:sp>
      <p:sp>
        <p:nvSpPr>
          <p:cNvPr id="47107" name="Rectangle 3"/>
          <p:cNvSpPr>
            <a:spLocks noGrp="1" noChangeArrowheads="1"/>
          </p:cNvSpPr>
          <p:nvPr>
            <p:ph type="body" idx="1"/>
          </p:nvPr>
        </p:nvSpPr>
        <p:spPr/>
        <p:txBody>
          <a:bodyPr/>
          <a:lstStyle/>
          <a:p>
            <a:pPr>
              <a:lnSpc>
                <a:spcPct val="90000"/>
              </a:lnSpc>
            </a:pPr>
            <a:r>
              <a:rPr lang="en-US"/>
              <a:t>General Information</a:t>
            </a:r>
          </a:p>
          <a:p>
            <a:pPr lvl="1">
              <a:lnSpc>
                <a:spcPct val="90000"/>
              </a:lnSpc>
            </a:pPr>
            <a:r>
              <a:rPr lang="en-US"/>
              <a:t>List 5 past presidents, current events</a:t>
            </a:r>
          </a:p>
          <a:p>
            <a:pPr>
              <a:lnSpc>
                <a:spcPct val="90000"/>
              </a:lnSpc>
            </a:pPr>
            <a:r>
              <a:rPr lang="en-US"/>
              <a:t>Calculations </a:t>
            </a:r>
            <a:endParaRPr lang="hu-HU"/>
          </a:p>
          <a:p>
            <a:pPr>
              <a:lnSpc>
                <a:spcPct val="90000"/>
              </a:lnSpc>
            </a:pPr>
            <a:r>
              <a:rPr lang="en-US"/>
              <a:t>Serial 7’s vs 3’s</a:t>
            </a:r>
          </a:p>
          <a:p>
            <a:pPr>
              <a:lnSpc>
                <a:spcPct val="90000"/>
              </a:lnSpc>
            </a:pPr>
            <a:r>
              <a:rPr lang="en-US"/>
              <a:t>Capacity to Read and Write </a:t>
            </a:r>
            <a:endParaRPr lang="hu-HU"/>
          </a:p>
          <a:p>
            <a:pPr>
              <a:lnSpc>
                <a:spcPct val="90000"/>
              </a:lnSpc>
            </a:pPr>
            <a:r>
              <a:rPr lang="en-US"/>
              <a:t>Read text, write a sentence</a:t>
            </a:r>
          </a:p>
          <a:p>
            <a:pPr>
              <a:lnSpc>
                <a:spcPct val="90000"/>
              </a:lnSpc>
            </a:pPr>
            <a:r>
              <a:rPr lang="en-US"/>
              <a:t>Visuospatial Ability</a:t>
            </a:r>
          </a:p>
          <a:p>
            <a:pPr lvl="1">
              <a:lnSpc>
                <a:spcPct val="90000"/>
              </a:lnSpc>
            </a:pPr>
            <a:r>
              <a:rPr lang="en-US"/>
              <a:t>Copy design</a:t>
            </a:r>
          </a:p>
          <a:p>
            <a:pPr lvl="1">
              <a:lnSpc>
                <a:spcPct val="90000"/>
              </a:lnSpc>
            </a:pPr>
            <a:endParaRPr lang="en-US"/>
          </a:p>
          <a:p>
            <a:pPr>
              <a:lnSpc>
                <a:spcPct val="90000"/>
              </a:lnSpc>
              <a:buFontTx/>
              <a:buNone/>
            </a:pPr>
            <a:endParaRPr lang="en-US"/>
          </a:p>
        </p:txBody>
      </p:sp>
    </p:spTree>
    <p:extLst>
      <p:ext uri="{BB962C8B-B14F-4D97-AF65-F5344CB8AC3E}">
        <p14:creationId xmlns="" xmlns:p14="http://schemas.microsoft.com/office/powerpoint/2010/main" val="3059825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Sensorium and Cognitive Function</a:t>
            </a:r>
          </a:p>
        </p:txBody>
      </p:sp>
      <p:sp>
        <p:nvSpPr>
          <p:cNvPr id="48131" name="Rectangle 3"/>
          <p:cNvSpPr>
            <a:spLocks noGrp="1" noChangeArrowheads="1"/>
          </p:cNvSpPr>
          <p:nvPr>
            <p:ph type="body" idx="1"/>
          </p:nvPr>
        </p:nvSpPr>
        <p:spPr/>
        <p:txBody>
          <a:bodyPr/>
          <a:lstStyle/>
          <a:p>
            <a:r>
              <a:rPr lang="en-US" dirty="0"/>
              <a:t>Attention </a:t>
            </a:r>
            <a:endParaRPr lang="hu-HU" dirty="0"/>
          </a:p>
          <a:p>
            <a:r>
              <a:rPr lang="en-US" dirty="0"/>
              <a:t>Serial 7’s, spell WORLD backwards</a:t>
            </a:r>
          </a:p>
          <a:p>
            <a:r>
              <a:rPr lang="en-US" dirty="0"/>
              <a:t>Abstraction </a:t>
            </a:r>
          </a:p>
          <a:p>
            <a:pPr lvl="1"/>
            <a:r>
              <a:rPr lang="en-US" dirty="0"/>
              <a:t>Interpret proverb</a:t>
            </a:r>
          </a:p>
          <a:p>
            <a:pPr lvl="2"/>
            <a:r>
              <a:rPr lang="en-US" dirty="0"/>
              <a:t>Don’t cry over spilt milk</a:t>
            </a:r>
          </a:p>
          <a:p>
            <a:endParaRPr lang="en-US" dirty="0"/>
          </a:p>
        </p:txBody>
      </p:sp>
    </p:spTree>
    <p:extLst>
      <p:ext uri="{BB962C8B-B14F-4D97-AF65-F5344CB8AC3E}">
        <p14:creationId xmlns="" xmlns:p14="http://schemas.microsoft.com/office/powerpoint/2010/main" val="1599799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Insight and Judgment</a:t>
            </a:r>
          </a:p>
        </p:txBody>
      </p:sp>
      <p:sp>
        <p:nvSpPr>
          <p:cNvPr id="49155" name="Rectangle 3"/>
          <p:cNvSpPr>
            <a:spLocks noGrp="1" noChangeArrowheads="1"/>
          </p:cNvSpPr>
          <p:nvPr>
            <p:ph type="body" idx="1"/>
          </p:nvPr>
        </p:nvSpPr>
        <p:spPr/>
        <p:txBody>
          <a:bodyPr/>
          <a:lstStyle/>
          <a:p>
            <a:r>
              <a:rPr lang="en-US" dirty="0"/>
              <a:t>Insight:  does the pt understand her/his </a:t>
            </a:r>
            <a:r>
              <a:rPr lang="en-US" dirty="0" err="1"/>
              <a:t>illness,understand</a:t>
            </a:r>
            <a:r>
              <a:rPr lang="en-US" dirty="0"/>
              <a:t> need for </a:t>
            </a:r>
            <a:r>
              <a:rPr lang="en-US" dirty="0" err="1" smtClean="0"/>
              <a:t>tr</a:t>
            </a:r>
            <a:r>
              <a:rPr lang="hu-HU" dirty="0" err="1" smtClean="0"/>
              <a:t>ea</a:t>
            </a:r>
            <a:r>
              <a:rPr lang="en-US" dirty="0" smtClean="0"/>
              <a:t>t</a:t>
            </a:r>
            <a:r>
              <a:rPr lang="hu-HU" dirty="0" smtClean="0"/>
              <a:t>ment</a:t>
            </a:r>
            <a:endParaRPr lang="en-US" dirty="0"/>
          </a:p>
          <a:p>
            <a:r>
              <a:rPr lang="en-US" dirty="0"/>
              <a:t>Judgment:  does </a:t>
            </a:r>
            <a:r>
              <a:rPr lang="hu-HU" dirty="0" err="1" smtClean="0"/>
              <a:t>the</a:t>
            </a:r>
            <a:r>
              <a:rPr lang="hu-HU" dirty="0" smtClean="0"/>
              <a:t> </a:t>
            </a:r>
            <a:r>
              <a:rPr lang="en-US" dirty="0" smtClean="0"/>
              <a:t>person </a:t>
            </a:r>
            <a:r>
              <a:rPr lang="en-US" dirty="0"/>
              <a:t>make good </a:t>
            </a:r>
            <a:r>
              <a:rPr lang="en-US" dirty="0" smtClean="0"/>
              <a:t>choices</a:t>
            </a:r>
            <a:r>
              <a:rPr lang="hu-HU" dirty="0" smtClean="0"/>
              <a:t>?</a:t>
            </a:r>
            <a:endParaRPr lang="en-US" dirty="0"/>
          </a:p>
          <a:p>
            <a:pPr lvl="1"/>
            <a:r>
              <a:rPr lang="en-US" dirty="0" smtClean="0"/>
              <a:t>Ask question:  If you found a stamp, addressed envelope, what would you do?”</a:t>
            </a:r>
          </a:p>
          <a:p>
            <a:pPr>
              <a:buFontTx/>
              <a:buNone/>
            </a:pPr>
            <a:endParaRPr lang="en-US" dirty="0"/>
          </a:p>
        </p:txBody>
      </p:sp>
    </p:spTree>
    <p:extLst>
      <p:ext uri="{BB962C8B-B14F-4D97-AF65-F5344CB8AC3E}">
        <p14:creationId xmlns="" xmlns:p14="http://schemas.microsoft.com/office/powerpoint/2010/main" val="38447671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0" y="274638"/>
            <a:ext cx="8229600" cy="1143000"/>
          </a:xfrm>
        </p:spPr>
        <p:txBody>
          <a:bodyPr/>
          <a:lstStyle/>
          <a:p>
            <a:r>
              <a:rPr lang="en-US" dirty="0"/>
              <a:t>PANSS: Positive and Negative </a:t>
            </a:r>
            <a:r>
              <a:rPr lang="en-US" dirty="0" smtClean="0"/>
              <a:t>Syndrome</a:t>
            </a:r>
            <a:endParaRPr lang="en-US" sz="3200" dirty="0"/>
          </a:p>
        </p:txBody>
      </p:sp>
    </p:spTree>
    <p:extLst>
      <p:ext uri="{BB962C8B-B14F-4D97-AF65-F5344CB8AC3E}">
        <p14:creationId xmlns="" xmlns:p14="http://schemas.microsoft.com/office/powerpoint/2010/main" val="13416530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266700" y="1443038"/>
            <a:ext cx="8610600" cy="3971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4000"/>
              <a:t>Purpose of Diagnosis in Psychiatry</a:t>
            </a:r>
          </a:p>
        </p:txBody>
      </p:sp>
      <p:sp>
        <p:nvSpPr>
          <p:cNvPr id="24579" name="Rectangle 3"/>
          <p:cNvSpPr>
            <a:spLocks noGrp="1" noChangeArrowheads="1"/>
          </p:cNvSpPr>
          <p:nvPr>
            <p:ph type="body" idx="1"/>
          </p:nvPr>
        </p:nvSpPr>
        <p:spPr/>
        <p:txBody>
          <a:bodyPr/>
          <a:lstStyle/>
          <a:p>
            <a:pPr marL="609600" indent="-609600">
              <a:buFont typeface="Wingdings" pitchFamily="2" charset="2"/>
              <a:buAutoNum type="arabicPeriod"/>
            </a:pPr>
            <a:r>
              <a:rPr lang="en-US"/>
              <a:t>Order and Structure</a:t>
            </a:r>
          </a:p>
          <a:p>
            <a:pPr marL="609600" indent="-609600">
              <a:buFont typeface="Wingdings" pitchFamily="2" charset="2"/>
              <a:buAutoNum type="arabicPeriod"/>
            </a:pPr>
            <a:r>
              <a:rPr lang="en-US"/>
              <a:t>Communication</a:t>
            </a:r>
          </a:p>
          <a:p>
            <a:pPr marL="609600" indent="-609600">
              <a:buFont typeface="Wingdings" pitchFamily="2" charset="2"/>
              <a:buAutoNum type="arabicPeriod"/>
            </a:pPr>
            <a:r>
              <a:rPr lang="en-US"/>
              <a:t>Predict Outcome</a:t>
            </a:r>
          </a:p>
          <a:p>
            <a:pPr marL="609600" indent="-609600">
              <a:buFont typeface="Wingdings" pitchFamily="2" charset="2"/>
              <a:buAutoNum type="arabicPeriod"/>
            </a:pPr>
            <a:r>
              <a:rPr lang="en-US"/>
              <a:t>Decide Appropriate Treatment</a:t>
            </a:r>
          </a:p>
          <a:p>
            <a:pPr marL="609600" indent="-609600">
              <a:buFont typeface="Wingdings" pitchFamily="2" charset="2"/>
              <a:buAutoNum type="arabicPeriod"/>
            </a:pPr>
            <a:r>
              <a:rPr lang="en-US"/>
              <a:t>Assist in the search for pathophysiology and etiology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srcRect/>
          <a:stretch>
            <a:fillRect/>
          </a:stretch>
        </p:blipFill>
        <p:spPr bwMode="auto">
          <a:xfrm>
            <a:off x="919163" y="2176463"/>
            <a:ext cx="7305675" cy="2505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srcRect/>
          <a:stretch>
            <a:fillRect/>
          </a:stretch>
        </p:blipFill>
        <p:spPr bwMode="auto">
          <a:xfrm>
            <a:off x="819150" y="1114425"/>
            <a:ext cx="7505700" cy="4629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bwMode="auto">
          <a:xfrm>
            <a:off x="500034" y="1428736"/>
            <a:ext cx="8229600" cy="3776663"/>
          </a:xfrm>
          <a:prstGeom prst="rect">
            <a:avLst/>
          </a:prstGeom>
          <a:solidFill>
            <a:srgbClr val="FFFF66"/>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The Mini Mental State Examination (MMSE)</a:t>
            </a:r>
            <a:endParaRPr kumimoji="0" lang="hu-HU" sz="2400" b="0"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Permission is hereby granted to reproduce this</a:t>
            </a:r>
            <a:endParaRPr kumimoji="0" lang="hu-HU" sz="2400" b="0"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material for not-for-profit educational purposes only, provided </a:t>
            </a:r>
            <a:endParaRPr kumimoji="0" lang="hu-HU" sz="2400" b="0"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The Hartford Institute for Geriatric Nursing, Division of Nursing, New York University </a:t>
            </a:r>
            <a:r>
              <a:rPr kumimoji="0" lang="en-US" sz="2400" b="0" i="0" u="none" strike="noStrike" kern="0" cap="none" spc="0" normalizeH="0" baseline="0" noProof="0" smtClean="0">
                <a:ln>
                  <a:noFill/>
                </a:ln>
                <a:solidFill>
                  <a:schemeClr val="tx1"/>
                </a:solidFill>
                <a:effectLst/>
                <a:uLnTx/>
                <a:uFillTx/>
                <a:latin typeface="+mn-lt"/>
                <a:ea typeface="+mn-ea"/>
                <a:cs typeface="+mn-cs"/>
              </a:rPr>
              <a:t>is cited as the source. </a:t>
            </a:r>
            <a:endParaRPr kumimoji="0" lang="hu-HU" sz="2400" b="0"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Available on the internet at www.hartfordign.org. E-mail notification of usage to: hartford.ign@nyu.edu.</a:t>
            </a:r>
            <a:endParaRPr kumimoji="0" lang="hu-HU" sz="2400" b="0"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90000"/>
              </a:lnSpc>
              <a:spcBef>
                <a:spcPct val="0"/>
              </a:spcBef>
              <a:spcAft>
                <a:spcPct val="0"/>
              </a:spcAft>
              <a:buClrTx/>
              <a:buSzTx/>
              <a:buFontTx/>
              <a:buNone/>
              <a:tabLst/>
              <a:defRPr/>
            </a:pPr>
            <a:endParaRPr kumimoji="0" lang="hu-HU" sz="1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359" name="Rectangle 159"/>
          <p:cNvSpPr>
            <a:spLocks noChangeArrowheads="1"/>
          </p:cNvSpPr>
          <p:nvPr/>
        </p:nvSpPr>
        <p:spPr bwMode="auto">
          <a:xfrm>
            <a:off x="0" y="-685800"/>
            <a:ext cx="9144000" cy="15875"/>
          </a:xfrm>
          <a:prstGeom prst="rect">
            <a:avLst/>
          </a:prstGeom>
          <a:solidFill>
            <a:srgbClr val="00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hu-HU">
              <a:solidFill>
                <a:srgbClr val="000000"/>
              </a:solidFill>
            </a:endParaRPr>
          </a:p>
        </p:txBody>
      </p:sp>
      <p:sp>
        <p:nvSpPr>
          <p:cNvPr id="51370" name="Rectangle 170"/>
          <p:cNvSpPr>
            <a:spLocks noChangeArrowheads="1"/>
          </p:cNvSpPr>
          <p:nvPr/>
        </p:nvSpPr>
        <p:spPr bwMode="auto">
          <a:xfrm>
            <a:off x="0" y="-674688"/>
            <a:ext cx="9144000" cy="741741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r>
              <a:rPr lang="en-US" sz="1400" dirty="0">
                <a:solidFill>
                  <a:srgbClr val="221F1F"/>
                </a:solidFill>
                <a:latin typeface="Times" charset="-18"/>
                <a:cs typeface="Times New Roman" pitchFamily="18" charset="0"/>
              </a:rPr>
              <a:t>The Mini-Mental State Exam</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Patient___________________________________ Examiner ____________________________ Date____________</a:t>
            </a:r>
            <a:endParaRPr lang="hu-HU" sz="1400" dirty="0">
              <a:solidFill>
                <a:srgbClr val="000000"/>
              </a:solidFill>
            </a:endParaRPr>
          </a:p>
          <a:p>
            <a:pPr eaLnBrk="0" hangingPunct="0"/>
            <a:endParaRPr lang="hu-HU" sz="1400" dirty="0" smtClean="0">
              <a:solidFill>
                <a:srgbClr val="221F1F"/>
              </a:solidFill>
              <a:latin typeface="Times" charset="-18"/>
              <a:cs typeface="Times New Roman" pitchFamily="18" charset="0"/>
            </a:endParaRPr>
          </a:p>
          <a:p>
            <a:pPr eaLnBrk="0" hangingPunct="0"/>
            <a:r>
              <a:rPr lang="hu-HU" sz="1400" dirty="0" smtClean="0">
                <a:solidFill>
                  <a:srgbClr val="221F1F"/>
                </a:solidFill>
                <a:latin typeface="Times" charset="-18"/>
                <a:cs typeface="Times New Roman" pitchFamily="18" charset="0"/>
              </a:rPr>
              <a:t>Maximum </a:t>
            </a:r>
            <a:r>
              <a:rPr lang="en-US" sz="1400" dirty="0" smtClean="0">
                <a:solidFill>
                  <a:srgbClr val="221F1F"/>
                </a:solidFill>
                <a:latin typeface="Times" charset="-18"/>
                <a:cs typeface="Times New Roman" pitchFamily="18" charset="0"/>
              </a:rPr>
              <a:t>Score</a:t>
            </a:r>
            <a:endParaRPr lang="hu-HU" sz="1400" dirty="0">
              <a:solidFill>
                <a:srgbClr val="000000"/>
              </a:solidFill>
            </a:endParaRPr>
          </a:p>
          <a:p>
            <a:pPr eaLnBrk="0" hangingPunct="0"/>
            <a:r>
              <a:rPr lang="en-US" sz="1400" dirty="0">
                <a:solidFill>
                  <a:srgbClr val="FF3300"/>
                </a:solidFill>
                <a:latin typeface="Times" charset="-18"/>
                <a:cs typeface="Times New Roman" pitchFamily="18" charset="0"/>
              </a:rPr>
              <a:t>Orientation</a:t>
            </a:r>
            <a:endParaRPr lang="hu-HU" sz="1400" dirty="0">
              <a:solidFill>
                <a:srgbClr val="FF3300"/>
              </a:solidFill>
            </a:endParaRPr>
          </a:p>
          <a:p>
            <a:pPr eaLnBrk="0" hangingPunct="0"/>
            <a:r>
              <a:rPr lang="en-US" sz="1400" dirty="0">
                <a:solidFill>
                  <a:srgbClr val="221F1F"/>
                </a:solidFill>
                <a:latin typeface="Times" charset="-18"/>
                <a:cs typeface="Times New Roman" pitchFamily="18" charset="0"/>
              </a:rPr>
              <a:t>5</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 )</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What is the (year) (season) (date) (day) (month)?</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5</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 )</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Where are we (state) (country) (town) (hospital) (floor)?</a:t>
            </a:r>
            <a:endParaRPr lang="hu-HU" sz="1400" dirty="0">
              <a:solidFill>
                <a:srgbClr val="000000"/>
              </a:solidFill>
            </a:endParaRPr>
          </a:p>
          <a:p>
            <a:pPr eaLnBrk="0" hangingPunct="0"/>
            <a:r>
              <a:rPr lang="en-US" sz="1400" dirty="0">
                <a:solidFill>
                  <a:srgbClr val="FF3300"/>
                </a:solidFill>
                <a:latin typeface="Times" charset="-18"/>
                <a:cs typeface="Times New Roman" pitchFamily="18" charset="0"/>
              </a:rPr>
              <a:t>Registration</a:t>
            </a:r>
            <a:endParaRPr lang="hu-HU" sz="1400" dirty="0">
              <a:solidFill>
                <a:srgbClr val="FF3300"/>
              </a:solidFill>
            </a:endParaRPr>
          </a:p>
          <a:p>
            <a:pPr eaLnBrk="0" hangingPunct="0"/>
            <a:r>
              <a:rPr lang="en-US" sz="1400" dirty="0">
                <a:solidFill>
                  <a:srgbClr val="221F1F"/>
                </a:solidFill>
                <a:latin typeface="Times" charset="-18"/>
                <a:cs typeface="Times New Roman" pitchFamily="18" charset="0"/>
              </a:rPr>
              <a:t>3</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 )</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Name 3 objects: 1 second to say each. Then ask the patient</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all 3 after you have said them. Give 1 point for each correct answer. </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Then repeat them until he/she learns all 3. Count trials and record.</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Trials ___________</a:t>
            </a:r>
            <a:endParaRPr lang="hu-HU" sz="1400" dirty="0">
              <a:solidFill>
                <a:srgbClr val="000000"/>
              </a:solidFill>
            </a:endParaRPr>
          </a:p>
          <a:p>
            <a:pPr eaLnBrk="0" hangingPunct="0"/>
            <a:r>
              <a:rPr lang="en-US" sz="1400" dirty="0">
                <a:solidFill>
                  <a:srgbClr val="FF3300"/>
                </a:solidFill>
                <a:latin typeface="Times" charset="-18"/>
                <a:cs typeface="Times New Roman" pitchFamily="18" charset="0"/>
              </a:rPr>
              <a:t>Attention and Calculation</a:t>
            </a:r>
            <a:endParaRPr lang="hu-HU" sz="1400" dirty="0">
              <a:solidFill>
                <a:srgbClr val="FF3300"/>
              </a:solidFill>
            </a:endParaRPr>
          </a:p>
          <a:p>
            <a:pPr eaLnBrk="0" hangingPunct="0"/>
            <a:r>
              <a:rPr lang="en-US" sz="1400" dirty="0">
                <a:solidFill>
                  <a:srgbClr val="221F1F"/>
                </a:solidFill>
                <a:latin typeface="Times" charset="-18"/>
                <a:cs typeface="Times New Roman" pitchFamily="18" charset="0"/>
              </a:rPr>
              <a:t>5</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 )</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Serial 7’s. 1 point for each correct answer. Stop after 5 answers.</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Alternatively spell “world” backward.</a:t>
            </a:r>
            <a:endParaRPr lang="hu-HU" sz="1400" dirty="0">
              <a:solidFill>
                <a:srgbClr val="000000"/>
              </a:solidFill>
            </a:endParaRPr>
          </a:p>
          <a:p>
            <a:pPr eaLnBrk="0" hangingPunct="0"/>
            <a:r>
              <a:rPr lang="en-US" sz="1400" dirty="0">
                <a:solidFill>
                  <a:srgbClr val="FF3300"/>
                </a:solidFill>
                <a:latin typeface="Times" charset="-18"/>
                <a:cs typeface="Times New Roman" pitchFamily="18" charset="0"/>
              </a:rPr>
              <a:t>Recall</a:t>
            </a:r>
            <a:endParaRPr lang="hu-HU" sz="1400" dirty="0">
              <a:solidFill>
                <a:srgbClr val="FF3300"/>
              </a:solidFill>
              <a:latin typeface="Times" charset="-18"/>
            </a:endParaRPr>
          </a:p>
          <a:p>
            <a:pPr eaLnBrk="0" hangingPunct="0"/>
            <a:r>
              <a:rPr lang="en-US" sz="1400" dirty="0">
                <a:solidFill>
                  <a:srgbClr val="221F1F"/>
                </a:solidFill>
                <a:latin typeface="Times" charset="-18"/>
                <a:cs typeface="Times New Roman" pitchFamily="18" charset="0"/>
              </a:rPr>
              <a:t>3</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 )</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Ask for the 3 objects repeated above. Give 1 point for each correct answer.</a:t>
            </a:r>
            <a:endParaRPr lang="hu-HU" sz="1400" dirty="0">
              <a:solidFill>
                <a:srgbClr val="000000"/>
              </a:solidFill>
            </a:endParaRPr>
          </a:p>
          <a:p>
            <a:pPr eaLnBrk="0" hangingPunct="0"/>
            <a:r>
              <a:rPr lang="en-US" sz="1400" dirty="0">
                <a:solidFill>
                  <a:srgbClr val="FF3300"/>
                </a:solidFill>
                <a:latin typeface="Times" charset="-18"/>
                <a:cs typeface="Times New Roman" pitchFamily="18" charset="0"/>
              </a:rPr>
              <a:t>Language</a:t>
            </a:r>
            <a:endParaRPr lang="hu-HU" sz="1400" dirty="0">
              <a:solidFill>
                <a:srgbClr val="FF3300"/>
              </a:solidFill>
            </a:endParaRPr>
          </a:p>
          <a:p>
            <a:pPr eaLnBrk="0" hangingPunct="0"/>
            <a:r>
              <a:rPr lang="en-US" sz="1400" dirty="0">
                <a:solidFill>
                  <a:srgbClr val="221F1F"/>
                </a:solidFill>
                <a:latin typeface="Times" charset="-18"/>
                <a:cs typeface="Times New Roman" pitchFamily="18" charset="0"/>
              </a:rPr>
              <a:t>2</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 )</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Name a pencil and watch.</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1</a:t>
            </a:r>
            <a:endParaRPr lang="hu-HU" sz="1400" dirty="0">
              <a:solidFill>
                <a:srgbClr val="000000"/>
              </a:solidFill>
            </a:endParaRPr>
          </a:p>
          <a:p>
            <a:pPr eaLnBrk="0" hangingPunct="0"/>
            <a:r>
              <a:rPr lang="en-US" sz="1400" dirty="0">
                <a:solidFill>
                  <a:srgbClr val="221F1F"/>
                </a:solidFill>
                <a:latin typeface="Times" charset="-18"/>
                <a:cs typeface="Times New Roman" pitchFamily="18" charset="0"/>
              </a:rPr>
              <a:t>( )</a:t>
            </a:r>
            <a:endParaRPr lang="hu-HU" sz="1400" dirty="0">
              <a:solidFill>
                <a:srgbClr val="000000"/>
              </a:solidFill>
            </a:endParaRPr>
          </a:p>
        </p:txBody>
      </p:sp>
    </p:spTree>
    <p:extLst>
      <p:ext uri="{BB962C8B-B14F-4D97-AF65-F5344CB8AC3E}">
        <p14:creationId xmlns="" xmlns:p14="http://schemas.microsoft.com/office/powerpoint/2010/main" val="6806651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hu-HU"/>
              <a:t>MMSE (2)</a:t>
            </a:r>
          </a:p>
        </p:txBody>
      </p:sp>
      <p:sp>
        <p:nvSpPr>
          <p:cNvPr id="53251" name="Rectangle 3"/>
          <p:cNvSpPr>
            <a:spLocks noGrp="1" noChangeArrowheads="1"/>
          </p:cNvSpPr>
          <p:nvPr>
            <p:ph type="body" idx="1"/>
          </p:nvPr>
        </p:nvSpPr>
        <p:spPr/>
        <p:txBody>
          <a:bodyPr/>
          <a:lstStyle/>
          <a:p>
            <a:pPr>
              <a:lnSpc>
                <a:spcPct val="80000"/>
              </a:lnSpc>
              <a:buFontTx/>
              <a:buNone/>
            </a:pPr>
            <a:r>
              <a:rPr lang="en-US" sz="1600">
                <a:solidFill>
                  <a:srgbClr val="221F1F"/>
                </a:solidFill>
              </a:rPr>
              <a:t>Repeat the following “No ifs, ands, or buts”</a:t>
            </a:r>
            <a:endParaRPr lang="hu-HU" sz="1600"/>
          </a:p>
          <a:p>
            <a:pPr>
              <a:lnSpc>
                <a:spcPct val="80000"/>
              </a:lnSpc>
              <a:buFontTx/>
              <a:buNone/>
            </a:pPr>
            <a:r>
              <a:rPr lang="en-US" sz="1600">
                <a:solidFill>
                  <a:srgbClr val="221F1F"/>
                </a:solidFill>
              </a:rPr>
              <a:t>3</a:t>
            </a:r>
            <a:endParaRPr lang="hu-HU" sz="1600"/>
          </a:p>
          <a:p>
            <a:pPr>
              <a:lnSpc>
                <a:spcPct val="80000"/>
              </a:lnSpc>
              <a:buFontTx/>
              <a:buNone/>
            </a:pPr>
            <a:r>
              <a:rPr lang="en-US" sz="1600">
                <a:solidFill>
                  <a:srgbClr val="221F1F"/>
                </a:solidFill>
              </a:rPr>
              <a:t>( )</a:t>
            </a:r>
            <a:endParaRPr lang="hu-HU" sz="1600"/>
          </a:p>
          <a:p>
            <a:pPr>
              <a:lnSpc>
                <a:spcPct val="80000"/>
              </a:lnSpc>
              <a:buFontTx/>
              <a:buNone/>
            </a:pPr>
            <a:r>
              <a:rPr lang="en-US" sz="1600">
                <a:solidFill>
                  <a:srgbClr val="221F1F"/>
                </a:solidFill>
              </a:rPr>
              <a:t>Follow a 3-stage command:</a:t>
            </a:r>
            <a:endParaRPr lang="hu-HU" sz="1600"/>
          </a:p>
          <a:p>
            <a:pPr>
              <a:lnSpc>
                <a:spcPct val="80000"/>
              </a:lnSpc>
              <a:buFontTx/>
              <a:buNone/>
            </a:pPr>
            <a:r>
              <a:rPr lang="en-US" sz="1600">
                <a:solidFill>
                  <a:srgbClr val="221F1F"/>
                </a:solidFill>
              </a:rPr>
              <a:t>“Take a paper in your hand, fold it in half, and put it on the floor.”</a:t>
            </a:r>
            <a:endParaRPr lang="hu-HU" sz="1600"/>
          </a:p>
          <a:p>
            <a:pPr>
              <a:lnSpc>
                <a:spcPct val="80000"/>
              </a:lnSpc>
              <a:buFontTx/>
              <a:buNone/>
            </a:pPr>
            <a:r>
              <a:rPr lang="en-US" sz="1600">
                <a:solidFill>
                  <a:srgbClr val="221F1F"/>
                </a:solidFill>
              </a:rPr>
              <a:t>1</a:t>
            </a:r>
            <a:endParaRPr lang="hu-HU" sz="1600"/>
          </a:p>
          <a:p>
            <a:pPr>
              <a:lnSpc>
                <a:spcPct val="80000"/>
              </a:lnSpc>
              <a:buFontTx/>
              <a:buNone/>
            </a:pPr>
            <a:r>
              <a:rPr lang="en-US" sz="1600">
                <a:solidFill>
                  <a:srgbClr val="221F1F"/>
                </a:solidFill>
              </a:rPr>
              <a:t>( )</a:t>
            </a:r>
            <a:endParaRPr lang="hu-HU" sz="1600"/>
          </a:p>
          <a:p>
            <a:pPr>
              <a:lnSpc>
                <a:spcPct val="80000"/>
              </a:lnSpc>
              <a:buFontTx/>
              <a:buNone/>
            </a:pPr>
            <a:r>
              <a:rPr lang="en-US" sz="1600">
                <a:solidFill>
                  <a:srgbClr val="221F1F"/>
                </a:solidFill>
              </a:rPr>
              <a:t>Read and obey the following: CLOSE YOUR EYES</a:t>
            </a:r>
            <a:endParaRPr lang="hu-HU" sz="1600"/>
          </a:p>
          <a:p>
            <a:pPr>
              <a:lnSpc>
                <a:spcPct val="80000"/>
              </a:lnSpc>
              <a:buFontTx/>
              <a:buNone/>
            </a:pPr>
            <a:r>
              <a:rPr lang="en-US" sz="1600">
                <a:solidFill>
                  <a:srgbClr val="221F1F"/>
                </a:solidFill>
              </a:rPr>
              <a:t>1</a:t>
            </a:r>
            <a:endParaRPr lang="hu-HU" sz="1600"/>
          </a:p>
          <a:p>
            <a:pPr>
              <a:lnSpc>
                <a:spcPct val="80000"/>
              </a:lnSpc>
              <a:buFontTx/>
              <a:buNone/>
            </a:pPr>
            <a:r>
              <a:rPr lang="en-US" sz="1600">
                <a:solidFill>
                  <a:srgbClr val="221F1F"/>
                </a:solidFill>
              </a:rPr>
              <a:t>( )</a:t>
            </a:r>
            <a:endParaRPr lang="hu-HU" sz="1600"/>
          </a:p>
          <a:p>
            <a:pPr>
              <a:lnSpc>
                <a:spcPct val="80000"/>
              </a:lnSpc>
              <a:buFontTx/>
              <a:buNone/>
            </a:pPr>
            <a:r>
              <a:rPr lang="en-US" sz="1600">
                <a:solidFill>
                  <a:srgbClr val="221F1F"/>
                </a:solidFill>
              </a:rPr>
              <a:t>Write a sentence.</a:t>
            </a:r>
            <a:endParaRPr lang="hu-HU" sz="1600"/>
          </a:p>
          <a:p>
            <a:pPr>
              <a:lnSpc>
                <a:spcPct val="80000"/>
              </a:lnSpc>
              <a:buFontTx/>
              <a:buNone/>
            </a:pPr>
            <a:r>
              <a:rPr lang="en-US" sz="1600">
                <a:solidFill>
                  <a:srgbClr val="221F1F"/>
                </a:solidFill>
              </a:rPr>
              <a:t>1</a:t>
            </a:r>
            <a:endParaRPr lang="hu-HU" sz="1600"/>
          </a:p>
          <a:p>
            <a:pPr>
              <a:lnSpc>
                <a:spcPct val="80000"/>
              </a:lnSpc>
              <a:buFontTx/>
              <a:buNone/>
            </a:pPr>
            <a:r>
              <a:rPr lang="en-US" sz="1600">
                <a:solidFill>
                  <a:srgbClr val="221F1F"/>
                </a:solidFill>
              </a:rPr>
              <a:t>( )</a:t>
            </a:r>
            <a:endParaRPr lang="hu-HU" sz="1600"/>
          </a:p>
          <a:p>
            <a:pPr>
              <a:lnSpc>
                <a:spcPct val="80000"/>
              </a:lnSpc>
              <a:buFontTx/>
              <a:buNone/>
            </a:pPr>
            <a:r>
              <a:rPr lang="en-US" sz="1600">
                <a:solidFill>
                  <a:srgbClr val="221F1F"/>
                </a:solidFill>
              </a:rPr>
              <a:t>Copy the design shown.</a:t>
            </a:r>
            <a:endParaRPr lang="hu-HU" sz="1600"/>
          </a:p>
          <a:p>
            <a:pPr>
              <a:lnSpc>
                <a:spcPct val="80000"/>
              </a:lnSpc>
              <a:buFontTx/>
              <a:buNone/>
            </a:pPr>
            <a:r>
              <a:rPr lang="en-US" sz="1600">
                <a:solidFill>
                  <a:srgbClr val="221F1F"/>
                </a:solidFill>
              </a:rPr>
              <a:t>_____</a:t>
            </a:r>
            <a:endParaRPr lang="hu-HU" sz="1600"/>
          </a:p>
          <a:p>
            <a:pPr>
              <a:lnSpc>
                <a:spcPct val="80000"/>
              </a:lnSpc>
              <a:buFontTx/>
              <a:buNone/>
            </a:pPr>
            <a:r>
              <a:rPr lang="en-US" sz="1600">
                <a:solidFill>
                  <a:srgbClr val="FF3300"/>
                </a:solidFill>
              </a:rPr>
              <a:t>Total Score</a:t>
            </a:r>
            <a:endParaRPr lang="hu-HU" sz="1600">
              <a:solidFill>
                <a:srgbClr val="FF3300"/>
              </a:solidFill>
            </a:endParaRPr>
          </a:p>
          <a:p>
            <a:pPr>
              <a:lnSpc>
                <a:spcPct val="80000"/>
              </a:lnSpc>
              <a:buFontTx/>
              <a:buNone/>
            </a:pPr>
            <a:r>
              <a:rPr lang="en-US" sz="1600">
                <a:solidFill>
                  <a:srgbClr val="FF3300"/>
                </a:solidFill>
              </a:rPr>
              <a:t>ASSESS level of consciousness along a continuum ____________</a:t>
            </a:r>
            <a:endParaRPr lang="hu-HU" sz="1600">
              <a:solidFill>
                <a:srgbClr val="FF3300"/>
              </a:solidFill>
            </a:endParaRPr>
          </a:p>
          <a:p>
            <a:pPr>
              <a:lnSpc>
                <a:spcPct val="80000"/>
              </a:lnSpc>
              <a:buFontTx/>
              <a:buNone/>
            </a:pPr>
            <a:r>
              <a:rPr lang="en-US" sz="1600">
                <a:solidFill>
                  <a:srgbClr val="FF3300"/>
                </a:solidFill>
              </a:rPr>
              <a:t>Alert Drowsy Stupor Coma</a:t>
            </a:r>
          </a:p>
          <a:p>
            <a:pPr>
              <a:lnSpc>
                <a:spcPct val="80000"/>
              </a:lnSpc>
              <a:buFontTx/>
              <a:buNone/>
            </a:pPr>
            <a:endParaRPr lang="hu-HU" sz="1600">
              <a:solidFill>
                <a:srgbClr val="FF3300"/>
              </a:solidFill>
            </a:endParaRPr>
          </a:p>
        </p:txBody>
      </p:sp>
    </p:spTree>
    <p:extLst>
      <p:ext uri="{BB962C8B-B14F-4D97-AF65-F5344CB8AC3E}">
        <p14:creationId xmlns="" xmlns:p14="http://schemas.microsoft.com/office/powerpoint/2010/main" val="16628937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t>Diagnostic Manuals - A history</a:t>
            </a:r>
          </a:p>
        </p:txBody>
      </p:sp>
      <p:sp>
        <p:nvSpPr>
          <p:cNvPr id="10243" name="Rectangle 3"/>
          <p:cNvSpPr>
            <a:spLocks noGrp="1" noChangeArrowheads="1"/>
          </p:cNvSpPr>
          <p:nvPr>
            <p:ph type="body" idx="1"/>
          </p:nvPr>
        </p:nvSpPr>
        <p:spPr>
          <a:ln w="50800">
            <a:solidFill>
              <a:srgbClr val="00FFFF"/>
            </a:solidFill>
            <a:miter lim="800000"/>
            <a:headEnd/>
            <a:tailEnd/>
          </a:ln>
        </p:spPr>
        <p:txBody>
          <a:bodyPr/>
          <a:lstStyle/>
          <a:p>
            <a:pPr>
              <a:lnSpc>
                <a:spcPct val="90000"/>
              </a:lnSpc>
            </a:pPr>
            <a:endParaRPr lang="en-GB" sz="2800" dirty="0"/>
          </a:p>
          <a:p>
            <a:pPr>
              <a:lnSpc>
                <a:spcPct val="90000"/>
              </a:lnSpc>
            </a:pPr>
            <a:r>
              <a:rPr lang="en-GB" sz="2800" dirty="0"/>
              <a:t>Diagnostic and Statistical Manual of Mental Disorders</a:t>
            </a:r>
            <a:r>
              <a:rPr lang="hu-HU" sz="2800" dirty="0"/>
              <a:t>, </a:t>
            </a:r>
            <a:r>
              <a:rPr lang="hu-HU" sz="2800" dirty="0" smtClean="0"/>
              <a:t>(5th </a:t>
            </a:r>
            <a:r>
              <a:rPr lang="hu-HU" sz="2800" dirty="0" err="1" smtClean="0"/>
              <a:t>Edition</a:t>
            </a:r>
            <a:r>
              <a:rPr lang="hu-HU" sz="2800" dirty="0" smtClean="0"/>
              <a:t>, 2013</a:t>
            </a:r>
            <a:r>
              <a:rPr lang="en-GB" sz="2800" dirty="0" smtClean="0"/>
              <a:t>) </a:t>
            </a:r>
            <a:r>
              <a:rPr lang="hu-HU" sz="2800" dirty="0"/>
              <a:t>– </a:t>
            </a:r>
            <a:r>
              <a:rPr lang="hu-HU" sz="2800" dirty="0" smtClean="0"/>
              <a:t>DSM-5, </a:t>
            </a:r>
            <a:r>
              <a:rPr lang="en-GB" sz="2800" i="1" dirty="0"/>
              <a:t>American Psychiatric Association</a:t>
            </a:r>
            <a:endParaRPr lang="en-GB" sz="2800" dirty="0"/>
          </a:p>
          <a:p>
            <a:pPr>
              <a:lnSpc>
                <a:spcPct val="90000"/>
              </a:lnSpc>
            </a:pPr>
            <a:endParaRPr lang="en-GB" sz="3600" u="sng" dirty="0"/>
          </a:p>
          <a:p>
            <a:pPr>
              <a:lnSpc>
                <a:spcPct val="90000"/>
              </a:lnSpc>
            </a:pPr>
            <a:r>
              <a:rPr lang="en-GB" sz="2800" dirty="0"/>
              <a:t>International Statistical Classification of Diseases, Injuries and Causes of </a:t>
            </a:r>
            <a:r>
              <a:rPr lang="en-GB" sz="2800" dirty="0" smtClean="0"/>
              <a:t>Death </a:t>
            </a:r>
            <a:r>
              <a:rPr lang="en-GB" sz="2800" dirty="0"/>
              <a:t>(10th version - 1993) </a:t>
            </a:r>
            <a:r>
              <a:rPr lang="hu-HU" sz="2800" dirty="0"/>
              <a:t>– ICD-10, </a:t>
            </a:r>
            <a:r>
              <a:rPr lang="en-GB" sz="2800" i="1" dirty="0"/>
              <a:t>World Health Organization</a:t>
            </a:r>
            <a:endParaRPr lang="en-GB" sz="2800" i="1" u="sng" dirty="0"/>
          </a:p>
          <a:p>
            <a:pPr>
              <a:lnSpc>
                <a:spcPct val="90000"/>
              </a:lnSpc>
            </a:pPr>
            <a:endParaRPr lang="en-GB" dirty="0"/>
          </a:p>
        </p:txBody>
      </p:sp>
    </p:spTree>
    <p:extLst>
      <p:ext uri="{BB962C8B-B14F-4D97-AF65-F5344CB8AC3E}">
        <p14:creationId xmlns="" xmlns:p14="http://schemas.microsoft.com/office/powerpoint/2010/main" val="87897269"/>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dissolve">
                                      <p:cBhvr>
                                        <p:cTn id="7" dur="500"/>
                                        <p:tgtEl>
                                          <p:spTgt spid="1024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xEl>
                                              <p:pRg st="3" end="3"/>
                                            </p:txEl>
                                          </p:spTgt>
                                        </p:tgtEl>
                                        <p:attrNameLst>
                                          <p:attrName>style.visibility</p:attrName>
                                        </p:attrNameLst>
                                      </p:cBhvr>
                                      <p:to>
                                        <p:strVal val="visible"/>
                                      </p:to>
                                    </p:set>
                                    <p:animEffect transition="in" filter="dissolve">
                                      <p:cBhvr>
                                        <p:cTn id="12"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effectLst>
                  <a:outerShdw blurRad="38100" dist="38100" dir="2700000" algn="tl">
                    <a:srgbClr val="C0C0C0"/>
                  </a:outerShdw>
                </a:effectLst>
              </a:rPr>
              <a:t>History of DSM</a:t>
            </a:r>
            <a:endParaRPr lang="en-GB"/>
          </a:p>
        </p:txBody>
      </p:sp>
      <p:sp>
        <p:nvSpPr>
          <p:cNvPr id="11267" name="Rectangle 3"/>
          <p:cNvSpPr>
            <a:spLocks noGrp="1" noChangeArrowheads="1"/>
          </p:cNvSpPr>
          <p:nvPr>
            <p:ph type="body" idx="1"/>
          </p:nvPr>
        </p:nvSpPr>
        <p:spPr>
          <a:ln w="38100">
            <a:solidFill>
              <a:srgbClr val="CCFFFF"/>
            </a:solidFill>
            <a:miter lim="800000"/>
            <a:headEnd/>
            <a:tailEnd/>
          </a:ln>
        </p:spPr>
        <p:txBody>
          <a:bodyPr/>
          <a:lstStyle/>
          <a:p>
            <a:r>
              <a:rPr lang="en-GB">
                <a:effectLst>
                  <a:outerShdw blurRad="38100" dist="38100" dir="2700000" algn="tl">
                    <a:srgbClr val="C0C0C0"/>
                  </a:outerShdw>
                </a:effectLst>
              </a:rPr>
              <a:t>DSM I (1952)</a:t>
            </a:r>
            <a:endParaRPr lang="en-GB"/>
          </a:p>
          <a:p>
            <a:pPr lvl="1"/>
            <a:r>
              <a:rPr lang="en-GB"/>
              <a:t>established mainly by psychoanalysts to distinguish groups of psychoneurotic disorders, such as anxiety.</a:t>
            </a:r>
          </a:p>
          <a:p>
            <a:pPr lvl="1"/>
            <a:r>
              <a:rPr lang="en-GB"/>
              <a:t>Interpretations of psychoneurotic disorders were mainstream Freudian (defence mechanisms).</a:t>
            </a:r>
          </a:p>
          <a:p>
            <a:pPr lvl="1"/>
            <a:r>
              <a:rPr lang="en-GB"/>
              <a:t>Discourses of ‘reactions’ predominated.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dissolve">
                                      <p:cBhvr>
                                        <p:cTn id="7" dur="500"/>
                                        <p:tgtEl>
                                          <p:spTgt spid="1126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267">
                                            <p:txEl>
                                              <p:pRg st="1" end="1"/>
                                            </p:txEl>
                                          </p:spTgt>
                                        </p:tgtEl>
                                        <p:attrNameLst>
                                          <p:attrName>style.visibility</p:attrName>
                                        </p:attrNameLst>
                                      </p:cBhvr>
                                      <p:to>
                                        <p:strVal val="visible"/>
                                      </p:to>
                                    </p:set>
                                    <p:animEffect transition="in" filter="dissolve">
                                      <p:cBhvr>
                                        <p:cTn id="10" dur="500"/>
                                        <p:tgtEl>
                                          <p:spTgt spid="1126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Effect transition="in" filter="dissolve">
                                      <p:cBhvr>
                                        <p:cTn id="13" dur="500"/>
                                        <p:tgtEl>
                                          <p:spTgt spid="11267">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1267">
                                            <p:txEl>
                                              <p:pRg st="3" end="3"/>
                                            </p:txEl>
                                          </p:spTgt>
                                        </p:tgtEl>
                                        <p:attrNameLst>
                                          <p:attrName>style.visibility</p:attrName>
                                        </p:attrNameLst>
                                      </p:cBhvr>
                                      <p:to>
                                        <p:strVal val="visible"/>
                                      </p:to>
                                    </p:set>
                                    <p:animEffect transition="in" filter="dissolve">
                                      <p:cBhvr>
                                        <p:cTn id="16"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effectLst>
                  <a:outerShdw blurRad="38100" dist="38100" dir="2700000" algn="tl">
                    <a:srgbClr val="C0C0C0"/>
                  </a:outerShdw>
                </a:effectLst>
              </a:rPr>
              <a:t>DSM II (1968)</a:t>
            </a:r>
            <a:endParaRPr lang="en-GB"/>
          </a:p>
        </p:txBody>
      </p:sp>
      <p:sp>
        <p:nvSpPr>
          <p:cNvPr id="12291" name="Rectangle 3"/>
          <p:cNvSpPr>
            <a:spLocks noGrp="1" noChangeArrowheads="1"/>
          </p:cNvSpPr>
          <p:nvPr>
            <p:ph type="body" idx="1"/>
          </p:nvPr>
        </p:nvSpPr>
        <p:spPr/>
        <p:txBody>
          <a:bodyPr/>
          <a:lstStyle/>
          <a:p>
            <a:r>
              <a:rPr lang="en-GB" sz="2800"/>
              <a:t>1950’s - 1960’s - psychoanalysis still dominated. Psychoneurotic problems became defined as ‘neurotic’ disturbances (e.g. hysteria)</a:t>
            </a:r>
          </a:p>
          <a:p>
            <a:r>
              <a:rPr lang="en-GB" sz="2800"/>
              <a:t>In 1973, homosexuality was removed, replaced by ‘sexual orientation disturbance’</a:t>
            </a:r>
          </a:p>
          <a:p>
            <a:r>
              <a:rPr lang="en-GB" sz="2800"/>
              <a:t>There was little in the way of clear descriptions of ‘disorders’. All ‘symptoms’ were defined as ‘symbolic’ (of unconscious processes)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dissolve">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dissolve">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dissolve">
                                      <p:cBhvr>
                                        <p:cTn id="17"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effectLst>
                  <a:outerShdw blurRad="38100" dist="38100" dir="2700000" algn="tl">
                    <a:srgbClr val="C0C0C0"/>
                  </a:outerShdw>
                </a:effectLst>
              </a:rPr>
              <a:t>DSM III (1980)</a:t>
            </a:r>
            <a:endParaRPr lang="en-GB"/>
          </a:p>
        </p:txBody>
      </p:sp>
      <p:sp>
        <p:nvSpPr>
          <p:cNvPr id="13315" name="Rectangle 3"/>
          <p:cNvSpPr>
            <a:spLocks noGrp="1" noChangeArrowheads="1"/>
          </p:cNvSpPr>
          <p:nvPr>
            <p:ph type="body" idx="1"/>
          </p:nvPr>
        </p:nvSpPr>
        <p:spPr/>
        <p:txBody>
          <a:bodyPr/>
          <a:lstStyle/>
          <a:p>
            <a:pPr lvl="1">
              <a:lnSpc>
                <a:spcPct val="90000"/>
              </a:lnSpc>
            </a:pPr>
            <a:r>
              <a:rPr lang="en-GB" sz="2600" dirty="0"/>
              <a:t>Completely new directions in psychiatry - instead of symptoms defined as ‘symbols’ - they were viewed as natural disease categories</a:t>
            </a:r>
          </a:p>
          <a:p>
            <a:pPr lvl="1">
              <a:lnSpc>
                <a:spcPct val="90000"/>
              </a:lnSpc>
            </a:pPr>
            <a:r>
              <a:rPr lang="en-GB" sz="2600" dirty="0"/>
              <a:t>Return to the world of medicine</a:t>
            </a:r>
          </a:p>
          <a:p>
            <a:pPr lvl="1">
              <a:lnSpc>
                <a:spcPct val="90000"/>
              </a:lnSpc>
            </a:pPr>
            <a:r>
              <a:rPr lang="en-GB" sz="2600" dirty="0"/>
              <a:t>Aims: research driven; operational criteria; based on ‘symptoms’ check list, not symbolic gestures</a:t>
            </a:r>
          </a:p>
          <a:p>
            <a:pPr lvl="1">
              <a:lnSpc>
                <a:spcPct val="90000"/>
              </a:lnSpc>
            </a:pPr>
            <a:r>
              <a:rPr lang="en-GB" sz="2600" dirty="0"/>
              <a:t>Outcome: the production of a science driven document – ego-dystonic homosexuality still included</a:t>
            </a:r>
          </a:p>
          <a:p>
            <a:pPr lvl="1">
              <a:lnSpc>
                <a:spcPct val="90000"/>
              </a:lnSpc>
            </a:pPr>
            <a:r>
              <a:rPr lang="en-GB" sz="2600" dirty="0"/>
              <a:t>Translated into 20 languages</a:t>
            </a:r>
          </a:p>
          <a:p>
            <a:pPr>
              <a:lnSpc>
                <a:spcPct val="90000"/>
              </a:lnSpc>
            </a:pPr>
            <a:endParaRPr lang="en-GB"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315">
                                            <p:txEl>
                                              <p:pRg st="1" end="1"/>
                                            </p:txEl>
                                          </p:spTgt>
                                        </p:tgtEl>
                                        <p:attrNameLst>
                                          <p:attrName>style.visibility</p:attrName>
                                        </p:attrNameLst>
                                      </p:cBhvr>
                                      <p:to>
                                        <p:strVal val="visible"/>
                                      </p:to>
                                    </p:set>
                                    <p:animEffect transition="in" filter="dissolve">
                                      <p:cBhvr>
                                        <p:cTn id="10" dur="500"/>
                                        <p:tgtEl>
                                          <p:spTgt spid="1331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Effect transition="in" filter="dissolve">
                                      <p:cBhvr>
                                        <p:cTn id="13" dur="500"/>
                                        <p:tgtEl>
                                          <p:spTgt spid="13315">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3315">
                                            <p:txEl>
                                              <p:pRg st="3" end="3"/>
                                            </p:txEl>
                                          </p:spTgt>
                                        </p:tgtEl>
                                        <p:attrNameLst>
                                          <p:attrName>style.visibility</p:attrName>
                                        </p:attrNameLst>
                                      </p:cBhvr>
                                      <p:to>
                                        <p:strVal val="visible"/>
                                      </p:to>
                                    </p:set>
                                    <p:animEffect transition="in" filter="dissolve">
                                      <p:cBhvr>
                                        <p:cTn id="16" dur="500"/>
                                        <p:tgtEl>
                                          <p:spTgt spid="13315">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animEffect transition="in" filter="dissolve">
                                      <p:cBhvr>
                                        <p:cTn id="19"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685800" y="609600"/>
            <a:ext cx="77724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pPr algn="ctr"/>
            <a:r>
              <a:rPr lang="en-US" sz="4400">
                <a:solidFill>
                  <a:schemeClr val="tx2"/>
                </a:solidFill>
                <a:latin typeface="Times New Roman" pitchFamily="18" charset="0"/>
              </a:rPr>
              <a:t>DSM-III Paradigm Shift</a:t>
            </a:r>
          </a:p>
        </p:txBody>
      </p:sp>
      <p:sp>
        <p:nvSpPr>
          <p:cNvPr id="31747" name="Rectangle 3"/>
          <p:cNvSpPr>
            <a:spLocks noChangeArrowheads="1"/>
          </p:cNvSpPr>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a:latin typeface="Times New Roman" pitchFamily="18" charset="0"/>
              </a:rPr>
              <a:t>Descriptive</a:t>
            </a:r>
          </a:p>
          <a:p>
            <a:pPr marL="342900" indent="-342900">
              <a:spcBef>
                <a:spcPct val="20000"/>
              </a:spcBef>
              <a:buFontTx/>
              <a:buChar char="•"/>
            </a:pPr>
            <a:r>
              <a:rPr lang="en-US" sz="3200">
                <a:latin typeface="Times New Roman" pitchFamily="18" charset="0"/>
              </a:rPr>
              <a:t>Non-etiologic focus</a:t>
            </a:r>
          </a:p>
          <a:p>
            <a:pPr marL="342900" indent="-342900">
              <a:spcBef>
                <a:spcPct val="20000"/>
              </a:spcBef>
              <a:buFontTx/>
              <a:buChar char="•"/>
            </a:pPr>
            <a:r>
              <a:rPr lang="en-US" sz="3200">
                <a:latin typeface="Times New Roman" pitchFamily="18" charset="0"/>
              </a:rPr>
              <a:t>Diagnostic criteria</a:t>
            </a:r>
          </a:p>
          <a:p>
            <a:pPr marL="342900" indent="-342900">
              <a:spcBef>
                <a:spcPct val="20000"/>
              </a:spcBef>
              <a:buFontTx/>
              <a:buChar char="•"/>
            </a:pPr>
            <a:r>
              <a:rPr lang="en-US" sz="3200">
                <a:latin typeface="Times New Roman" pitchFamily="18" charset="0"/>
              </a:rPr>
              <a:t>Multiaxial system</a:t>
            </a:r>
          </a:p>
          <a:p>
            <a:pPr marL="342900" indent="-342900">
              <a:spcBef>
                <a:spcPct val="20000"/>
              </a:spcBef>
              <a:buFontTx/>
              <a:buChar char="•"/>
            </a:pPr>
            <a:r>
              <a:rPr lang="en-US" sz="3200">
                <a:latin typeface="Times New Roman" pitchFamily="18" charset="0"/>
              </a:rPr>
              <a:t>Multiple diagnoses</a:t>
            </a:r>
          </a:p>
          <a:p>
            <a:pPr marL="342900" indent="-342900">
              <a:spcBef>
                <a:spcPct val="20000"/>
              </a:spcBef>
              <a:buFontTx/>
              <a:buChar char="•"/>
            </a:pPr>
            <a:r>
              <a:rPr lang="en-US" sz="3200">
                <a:latin typeface="Times New Roman" pitchFamily="18" charset="0"/>
              </a:rPr>
              <a:t>Reliability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t>Procedural considerations  for Assessment</a:t>
            </a:r>
          </a:p>
        </p:txBody>
      </p:sp>
      <p:sp>
        <p:nvSpPr>
          <p:cNvPr id="7171" name="Rectangle 3"/>
          <p:cNvSpPr>
            <a:spLocks noGrp="1" noChangeArrowheads="1"/>
          </p:cNvSpPr>
          <p:nvPr>
            <p:ph type="body" idx="1"/>
          </p:nvPr>
        </p:nvSpPr>
        <p:spPr>
          <a:ln w="38100">
            <a:solidFill>
              <a:srgbClr val="00FF00"/>
            </a:solidFill>
            <a:miter lim="800000"/>
            <a:headEnd/>
            <a:tailEnd/>
          </a:ln>
        </p:spPr>
        <p:txBody>
          <a:bodyPr/>
          <a:lstStyle/>
          <a:p>
            <a:r>
              <a:rPr lang="en-GB" dirty="0"/>
              <a:t>Classification and diagnosis usually follow clinical interviewing to determine </a:t>
            </a:r>
            <a:r>
              <a:rPr lang="en-GB" dirty="0" smtClean="0"/>
              <a:t>diagnosis</a:t>
            </a:r>
            <a:endParaRPr lang="hu-HU" dirty="0" smtClean="0"/>
          </a:p>
          <a:p>
            <a:pPr>
              <a:buNone/>
            </a:pPr>
            <a:r>
              <a:rPr lang="hu-HU" dirty="0" smtClean="0"/>
              <a:t>   (i</a:t>
            </a:r>
            <a:r>
              <a:rPr lang="en-GB" dirty="0" smtClean="0"/>
              <a:t>.e</a:t>
            </a:r>
            <a:r>
              <a:rPr lang="en-GB" dirty="0"/>
              <a:t>. </a:t>
            </a:r>
            <a:r>
              <a:rPr lang="hu-HU" dirty="0" smtClean="0"/>
              <a:t>a</a:t>
            </a:r>
            <a:r>
              <a:rPr lang="en-GB" dirty="0" smtClean="0"/>
              <a:t> </a:t>
            </a:r>
            <a:r>
              <a:rPr lang="en-GB" dirty="0"/>
              <a:t>diagnostic </a:t>
            </a:r>
            <a:r>
              <a:rPr lang="en-GB" dirty="0" smtClean="0"/>
              <a:t>interview</a:t>
            </a:r>
            <a:r>
              <a:rPr lang="hu-HU" dirty="0" smtClean="0"/>
              <a:t>)</a:t>
            </a:r>
            <a:endParaRPr lang="en-GB" dirty="0"/>
          </a:p>
          <a:p>
            <a:endParaRPr lang="en-GB" dirty="0"/>
          </a:p>
          <a:p>
            <a:r>
              <a:rPr lang="en-GB" dirty="0"/>
              <a:t>A diagnostic interview is the most widely used assessment tool in clinical psych</a:t>
            </a:r>
            <a:r>
              <a:rPr lang="hu-HU" dirty="0" err="1"/>
              <a:t>iatry</a:t>
            </a:r>
            <a:endParaRPr lang="en-GB" dirty="0"/>
          </a:p>
          <a:p>
            <a:endParaRPr lang="en-GB"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dissolv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dissolve">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dissolve">
                                      <p:cBhvr>
                                        <p:cTn id="17"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t>DSM III R (1987)</a:t>
            </a:r>
          </a:p>
        </p:txBody>
      </p:sp>
      <p:sp>
        <p:nvSpPr>
          <p:cNvPr id="14339" name="Rectangle 3"/>
          <p:cNvSpPr>
            <a:spLocks noGrp="1" noChangeArrowheads="1"/>
          </p:cNvSpPr>
          <p:nvPr>
            <p:ph type="body" idx="1"/>
          </p:nvPr>
        </p:nvSpPr>
        <p:spPr/>
        <p:txBody>
          <a:bodyPr/>
          <a:lstStyle/>
          <a:p>
            <a:r>
              <a:rPr lang="en-GB"/>
              <a:t>+ self-defeating personality disorders</a:t>
            </a:r>
          </a:p>
          <a:p>
            <a:r>
              <a:rPr lang="en-GB"/>
              <a:t>Post-traumatic stress disorder was introduced to account for repeated trauma in Vietnam veterans</a:t>
            </a:r>
          </a:p>
          <a:p>
            <a:r>
              <a:rPr lang="en-GB"/>
              <a:t>Pressure groups altered the course of the DSM – ego-dystonic homosexuality removed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ssolve">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dissolve">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dissolve">
                                      <p:cBhvr>
                                        <p:cTn id="17"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dirty="0" smtClean="0"/>
              <a:t>D</a:t>
            </a:r>
            <a:r>
              <a:rPr lang="hu-HU" dirty="0" smtClean="0"/>
              <a:t>SM-IV</a:t>
            </a:r>
            <a:endParaRPr lang="en-GB" dirty="0"/>
          </a:p>
        </p:txBody>
      </p:sp>
      <p:sp>
        <p:nvSpPr>
          <p:cNvPr id="10243" name="Rectangle 3"/>
          <p:cNvSpPr>
            <a:spLocks noGrp="1" noChangeArrowheads="1"/>
          </p:cNvSpPr>
          <p:nvPr>
            <p:ph type="body" idx="1"/>
          </p:nvPr>
        </p:nvSpPr>
        <p:spPr>
          <a:ln w="50800">
            <a:solidFill>
              <a:srgbClr val="00FFFF"/>
            </a:solidFill>
            <a:miter lim="800000"/>
            <a:headEnd/>
            <a:tailEnd/>
          </a:ln>
        </p:spPr>
        <p:txBody>
          <a:bodyPr/>
          <a:lstStyle/>
          <a:p>
            <a:pPr>
              <a:lnSpc>
                <a:spcPct val="90000"/>
              </a:lnSpc>
            </a:pPr>
            <a:endParaRPr lang="en-GB" sz="2800" dirty="0"/>
          </a:p>
          <a:p>
            <a:pPr>
              <a:lnSpc>
                <a:spcPct val="90000"/>
              </a:lnSpc>
            </a:pPr>
            <a:r>
              <a:rPr lang="en-GB" sz="2800" dirty="0"/>
              <a:t>Diagnostic and Statistical Manual of Mental Disorders</a:t>
            </a:r>
            <a:r>
              <a:rPr lang="hu-HU" sz="2800" dirty="0"/>
              <a:t>, (4th </a:t>
            </a:r>
            <a:r>
              <a:rPr lang="hu-HU" sz="2800" dirty="0" err="1"/>
              <a:t>Edition</a:t>
            </a:r>
            <a:r>
              <a:rPr lang="en-GB" sz="2800" dirty="0"/>
              <a:t> 1994) </a:t>
            </a:r>
            <a:r>
              <a:rPr lang="hu-HU" sz="2800" dirty="0"/>
              <a:t>– DSM-IV, </a:t>
            </a:r>
            <a:r>
              <a:rPr lang="en-GB" sz="2800" i="1" dirty="0"/>
              <a:t>American Psychiatric Association</a:t>
            </a:r>
            <a:endParaRPr lang="en-GB" sz="2800" dirty="0"/>
          </a:p>
          <a:p>
            <a:pPr>
              <a:lnSpc>
                <a:spcPct val="90000"/>
              </a:lnSpc>
            </a:pPr>
            <a:endParaRPr lang="en-GB" sz="3600" u="sng" dirty="0"/>
          </a:p>
          <a:p>
            <a:pPr>
              <a:lnSpc>
                <a:spcPct val="90000"/>
              </a:lnSpc>
              <a:buNone/>
            </a:pPr>
            <a:endParaRPr lang="en-GB" dirty="0"/>
          </a:p>
        </p:txBody>
      </p:sp>
    </p:spTree>
    <p:extLst>
      <p:ext uri="{BB962C8B-B14F-4D97-AF65-F5344CB8AC3E}">
        <p14:creationId xmlns="" xmlns:p14="http://schemas.microsoft.com/office/powerpoint/2010/main" val="87897269"/>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dissolve">
                                      <p:cBhvr>
                                        <p:cTn id="7" dur="5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DSM</a:t>
            </a:r>
            <a:r>
              <a:rPr lang="hu-HU" dirty="0" smtClean="0"/>
              <a:t>-</a:t>
            </a:r>
            <a:r>
              <a:rPr lang="en-GB" dirty="0" smtClean="0"/>
              <a:t>IV </a:t>
            </a:r>
            <a:r>
              <a:rPr lang="en-GB" dirty="0"/>
              <a:t>(1994)</a:t>
            </a:r>
          </a:p>
        </p:txBody>
      </p:sp>
      <p:sp>
        <p:nvSpPr>
          <p:cNvPr id="16387" name="Rectangle 3"/>
          <p:cNvSpPr>
            <a:spLocks noGrp="1" noChangeArrowheads="1"/>
          </p:cNvSpPr>
          <p:nvPr>
            <p:ph type="body" idx="1"/>
          </p:nvPr>
        </p:nvSpPr>
        <p:spPr/>
        <p:txBody>
          <a:bodyPr/>
          <a:lstStyle/>
          <a:p>
            <a:r>
              <a:rPr lang="en-GB" dirty="0"/>
              <a:t>Neurosis as a term is no longer in existence</a:t>
            </a:r>
          </a:p>
          <a:p>
            <a:endParaRPr lang="en-GB" dirty="0"/>
          </a:p>
          <a:p>
            <a:r>
              <a:rPr lang="hu-HU" dirty="0" smtClean="0"/>
              <a:t>M</a:t>
            </a:r>
            <a:r>
              <a:rPr lang="en-GB" dirty="0" err="1" smtClean="0"/>
              <a:t>ental</a:t>
            </a:r>
            <a:r>
              <a:rPr lang="en-GB" dirty="0" smtClean="0"/>
              <a:t> </a:t>
            </a:r>
            <a:r>
              <a:rPr lang="en-GB" dirty="0"/>
              <a:t>disorders included </a:t>
            </a:r>
          </a:p>
          <a:p>
            <a:pPr lvl="1"/>
            <a:r>
              <a:rPr lang="en-GB" dirty="0"/>
              <a:t>DSM II = 85 disorders</a:t>
            </a:r>
          </a:p>
          <a:p>
            <a:pPr lvl="1"/>
            <a:r>
              <a:rPr lang="en-GB" dirty="0"/>
              <a:t>DSM III = 265 disorders</a:t>
            </a:r>
          </a:p>
          <a:p>
            <a:pPr lvl="1"/>
            <a:r>
              <a:rPr lang="en-GB" dirty="0"/>
              <a:t>DSM </a:t>
            </a:r>
            <a:r>
              <a:rPr lang="en-GB" dirty="0" smtClean="0"/>
              <a:t>III</a:t>
            </a:r>
            <a:r>
              <a:rPr lang="hu-HU" dirty="0" smtClean="0"/>
              <a:t>-R</a:t>
            </a:r>
            <a:r>
              <a:rPr lang="en-GB" dirty="0" smtClean="0"/>
              <a:t> </a:t>
            </a:r>
            <a:r>
              <a:rPr lang="en-GB" dirty="0"/>
              <a:t>= 292 disorders</a:t>
            </a:r>
          </a:p>
          <a:p>
            <a:pPr lvl="1"/>
            <a:r>
              <a:rPr lang="en-GB" dirty="0"/>
              <a:t>DSM IV = 297 disorders</a:t>
            </a:r>
          </a:p>
          <a:p>
            <a:endParaRPr lang="en-GB"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dissolve">
                                      <p:cBhvr>
                                        <p:cTn id="12" dur="500"/>
                                        <p:tgtEl>
                                          <p:spTgt spid="16387">
                                            <p:txEl>
                                              <p:pRg st="2" end="2"/>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animEffect transition="in" filter="dissolve">
                                      <p:cBhvr>
                                        <p:cTn id="15" dur="500"/>
                                        <p:tgtEl>
                                          <p:spTgt spid="16387">
                                            <p:txEl>
                                              <p:pRg st="3" end="3"/>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6387">
                                            <p:txEl>
                                              <p:pRg st="4" end="4"/>
                                            </p:txEl>
                                          </p:spTgt>
                                        </p:tgtEl>
                                        <p:attrNameLst>
                                          <p:attrName>style.visibility</p:attrName>
                                        </p:attrNameLst>
                                      </p:cBhvr>
                                      <p:to>
                                        <p:strVal val="visible"/>
                                      </p:to>
                                    </p:set>
                                    <p:animEffect transition="in" filter="dissolve">
                                      <p:cBhvr>
                                        <p:cTn id="18" dur="500"/>
                                        <p:tgtEl>
                                          <p:spTgt spid="16387">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6387">
                                            <p:txEl>
                                              <p:pRg st="5" end="5"/>
                                            </p:txEl>
                                          </p:spTgt>
                                        </p:tgtEl>
                                        <p:attrNameLst>
                                          <p:attrName>style.visibility</p:attrName>
                                        </p:attrNameLst>
                                      </p:cBhvr>
                                      <p:to>
                                        <p:strVal val="visible"/>
                                      </p:to>
                                    </p:set>
                                    <p:animEffect transition="in" filter="dissolve">
                                      <p:cBhvr>
                                        <p:cTn id="21" dur="500"/>
                                        <p:tgtEl>
                                          <p:spTgt spid="16387">
                                            <p:txEl>
                                              <p:pRg st="5" end="5"/>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6387">
                                            <p:txEl>
                                              <p:pRg st="6" end="6"/>
                                            </p:txEl>
                                          </p:spTgt>
                                        </p:tgtEl>
                                        <p:attrNameLst>
                                          <p:attrName>style.visibility</p:attrName>
                                        </p:attrNameLst>
                                      </p:cBhvr>
                                      <p:to>
                                        <p:strVal val="visible"/>
                                      </p:to>
                                    </p:set>
                                    <p:animEffect transition="in" filter="dissolve">
                                      <p:cBhvr>
                                        <p:cTn id="24" dur="5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DSM-IV TR, 2000</a:t>
            </a:r>
            <a:endParaRPr lang="hu-HU"/>
          </a:p>
        </p:txBody>
      </p:sp>
      <p:sp>
        <p:nvSpPr>
          <p:cNvPr id="30723" name="Rectangle 3"/>
          <p:cNvSpPr>
            <a:spLocks noGrp="1" noChangeArrowheads="1"/>
          </p:cNvSpPr>
          <p:nvPr>
            <p:ph type="body" idx="1"/>
          </p:nvPr>
        </p:nvSpPr>
        <p:spPr/>
        <p:txBody>
          <a:bodyPr/>
          <a:lstStyle/>
          <a:p>
            <a:r>
              <a:rPr lang="en-US"/>
              <a:t>Minor changes</a:t>
            </a:r>
            <a:endParaRPr lang="hu-H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DSM-5, 2013	</a:t>
            </a:r>
            <a:endParaRPr lang="hu-HU" dirty="0"/>
          </a:p>
        </p:txBody>
      </p:sp>
      <p:sp>
        <p:nvSpPr>
          <p:cNvPr id="3" name="Tartalom helye 2"/>
          <p:cNvSpPr>
            <a:spLocks noGrp="1"/>
          </p:cNvSpPr>
          <p:nvPr>
            <p:ph idx="1"/>
          </p:nvPr>
        </p:nvSpPr>
        <p:spPr>
          <a:xfrm>
            <a:off x="142844" y="1600200"/>
            <a:ext cx="8858312" cy="4525963"/>
          </a:xfrm>
        </p:spPr>
        <p:txBody>
          <a:bodyPr/>
          <a:lstStyle/>
          <a:p>
            <a:r>
              <a:rPr lang="en-US" dirty="0" smtClean="0"/>
              <a:t>Major changes summarized:</a:t>
            </a:r>
          </a:p>
          <a:p>
            <a:pPr>
              <a:buNone/>
            </a:pPr>
            <a:r>
              <a:rPr lang="hu-HU" dirty="0" smtClean="0"/>
              <a:t>http://www.dsm5.org/</a:t>
            </a:r>
            <a:r>
              <a:rPr lang="hu-HU" dirty="0" err="1" smtClean="0"/>
              <a:t>Documents</a:t>
            </a:r>
            <a:r>
              <a:rPr lang="hu-HU" dirty="0" smtClean="0"/>
              <a:t>/changes%20from%20dsm-iv-tr%20to%20dsm-5.pdf</a:t>
            </a:r>
            <a:endParaRPr lang="hu-H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a:t>Reliability and Validity</a:t>
            </a:r>
          </a:p>
        </p:txBody>
      </p:sp>
      <p:sp>
        <p:nvSpPr>
          <p:cNvPr id="17411" name="Rectangle 3"/>
          <p:cNvSpPr>
            <a:spLocks noGrp="1" noChangeArrowheads="1"/>
          </p:cNvSpPr>
          <p:nvPr>
            <p:ph type="body" idx="1"/>
          </p:nvPr>
        </p:nvSpPr>
        <p:spPr/>
        <p:txBody>
          <a:bodyPr/>
          <a:lstStyle/>
          <a:p>
            <a:pPr>
              <a:lnSpc>
                <a:spcPct val="90000"/>
              </a:lnSpc>
            </a:pPr>
            <a:r>
              <a:rPr lang="en-GB" sz="2800" dirty="0">
                <a:effectLst>
                  <a:outerShdw blurRad="38100" dist="38100" dir="2700000" algn="tl">
                    <a:srgbClr val="C0C0C0"/>
                  </a:outerShdw>
                </a:effectLst>
              </a:rPr>
              <a:t>Reliability</a:t>
            </a:r>
          </a:p>
          <a:p>
            <a:pPr lvl="1">
              <a:lnSpc>
                <a:spcPct val="90000"/>
              </a:lnSpc>
            </a:pPr>
            <a:r>
              <a:rPr lang="en-GB" sz="2400" dirty="0"/>
              <a:t>Consistent diagnoses</a:t>
            </a:r>
          </a:p>
          <a:p>
            <a:pPr lvl="1">
              <a:lnSpc>
                <a:spcPct val="90000"/>
              </a:lnSpc>
            </a:pPr>
            <a:r>
              <a:rPr lang="en-GB" sz="2400" dirty="0" err="1"/>
              <a:t>Interrater</a:t>
            </a:r>
            <a:r>
              <a:rPr lang="en-GB" sz="2400" dirty="0"/>
              <a:t> reliability</a:t>
            </a:r>
          </a:p>
          <a:p>
            <a:pPr lvl="1">
              <a:lnSpc>
                <a:spcPct val="90000"/>
              </a:lnSpc>
            </a:pPr>
            <a:r>
              <a:rPr lang="en-GB" sz="2400" dirty="0"/>
              <a:t>Clear methods of assessment, standardised symptoms</a:t>
            </a:r>
          </a:p>
          <a:p>
            <a:pPr>
              <a:lnSpc>
                <a:spcPct val="90000"/>
              </a:lnSpc>
            </a:pPr>
            <a:r>
              <a:rPr lang="en-GB" sz="2800" dirty="0">
                <a:effectLst>
                  <a:outerShdw blurRad="38100" dist="38100" dir="2700000" algn="tl">
                    <a:srgbClr val="C0C0C0"/>
                  </a:outerShdw>
                </a:effectLst>
              </a:rPr>
              <a:t>Validity</a:t>
            </a:r>
            <a:r>
              <a:rPr lang="en-GB" sz="2800" dirty="0"/>
              <a:t> </a:t>
            </a:r>
          </a:p>
          <a:p>
            <a:pPr lvl="1">
              <a:lnSpc>
                <a:spcPct val="90000"/>
              </a:lnSpc>
            </a:pPr>
            <a:r>
              <a:rPr lang="en-GB" sz="2000" dirty="0"/>
              <a:t>Construct validity</a:t>
            </a:r>
          </a:p>
          <a:p>
            <a:pPr lvl="1">
              <a:lnSpc>
                <a:spcPct val="90000"/>
              </a:lnSpc>
            </a:pPr>
            <a:r>
              <a:rPr lang="en-GB" sz="2000" dirty="0"/>
              <a:t>Etiological Validity: Consistent Causal Factors</a:t>
            </a:r>
          </a:p>
          <a:p>
            <a:pPr lvl="1">
              <a:lnSpc>
                <a:spcPct val="90000"/>
              </a:lnSpc>
            </a:pPr>
            <a:r>
              <a:rPr lang="en-GB" sz="2000" dirty="0" smtClean="0">
                <a:solidFill>
                  <a:srgbClr val="FF3300"/>
                </a:solidFill>
              </a:rPr>
              <a:t>Predictive </a:t>
            </a:r>
            <a:r>
              <a:rPr lang="en-GB" sz="2000" dirty="0">
                <a:solidFill>
                  <a:srgbClr val="FF3300"/>
                </a:solidFill>
              </a:rPr>
              <a:t>Validity: Successful prognosis - most people with bi-polar respond well to lithium carbonate, suggesting coherence in diagnostic group</a:t>
            </a:r>
          </a:p>
          <a:p>
            <a:pPr>
              <a:lnSpc>
                <a:spcPct val="90000"/>
              </a:lnSpc>
            </a:pPr>
            <a:endParaRPr lang="en-GB" sz="2000" dirty="0">
              <a:solidFill>
                <a:srgbClr val="FF3300"/>
              </a:solidFill>
            </a:endParaRPr>
          </a:p>
          <a:p>
            <a:pPr>
              <a:lnSpc>
                <a:spcPct val="90000"/>
              </a:lnSpc>
            </a:pPr>
            <a:endParaRPr lang="en-GB"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Effect transition="in" filter="dissolve">
                                      <p:cBhvr>
                                        <p:cTn id="10" dur="500"/>
                                        <p:tgtEl>
                                          <p:spTgt spid="17411">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Effect transition="in" filter="dissolve">
                                      <p:cBhvr>
                                        <p:cTn id="13" dur="500"/>
                                        <p:tgtEl>
                                          <p:spTgt spid="17411">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7411">
                                            <p:txEl>
                                              <p:pRg st="3" end="3"/>
                                            </p:txEl>
                                          </p:spTgt>
                                        </p:tgtEl>
                                        <p:attrNameLst>
                                          <p:attrName>style.visibility</p:attrName>
                                        </p:attrNameLst>
                                      </p:cBhvr>
                                      <p:to>
                                        <p:strVal val="visible"/>
                                      </p:to>
                                    </p:set>
                                    <p:animEffect transition="in" filter="dissolve">
                                      <p:cBhvr>
                                        <p:cTn id="16" dur="500"/>
                                        <p:tgtEl>
                                          <p:spTgt spid="17411">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animEffect transition="in" filter="dissolve">
                                      <p:cBhvr>
                                        <p:cTn id="21" dur="500"/>
                                        <p:tgtEl>
                                          <p:spTgt spid="17411">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7411">
                                            <p:txEl>
                                              <p:pRg st="5" end="5"/>
                                            </p:txEl>
                                          </p:spTgt>
                                        </p:tgtEl>
                                        <p:attrNameLst>
                                          <p:attrName>style.visibility</p:attrName>
                                        </p:attrNameLst>
                                      </p:cBhvr>
                                      <p:to>
                                        <p:strVal val="visible"/>
                                      </p:to>
                                    </p:set>
                                    <p:animEffect transition="in" filter="dissolve">
                                      <p:cBhvr>
                                        <p:cTn id="24" dur="500"/>
                                        <p:tgtEl>
                                          <p:spTgt spid="17411">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7411">
                                            <p:txEl>
                                              <p:pRg st="6" end="6"/>
                                            </p:txEl>
                                          </p:spTgt>
                                        </p:tgtEl>
                                        <p:attrNameLst>
                                          <p:attrName>style.visibility</p:attrName>
                                        </p:attrNameLst>
                                      </p:cBhvr>
                                      <p:to>
                                        <p:strVal val="visible"/>
                                      </p:to>
                                    </p:set>
                                    <p:animEffect transition="in" filter="dissolve">
                                      <p:cBhvr>
                                        <p:cTn id="27" dur="500"/>
                                        <p:tgtEl>
                                          <p:spTgt spid="17411">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7411">
                                            <p:txEl>
                                              <p:pRg st="7" end="7"/>
                                            </p:txEl>
                                          </p:spTgt>
                                        </p:tgtEl>
                                        <p:attrNameLst>
                                          <p:attrName>style.visibility</p:attrName>
                                        </p:attrNameLst>
                                      </p:cBhvr>
                                      <p:to>
                                        <p:strVal val="visible"/>
                                      </p:to>
                                    </p:set>
                                    <p:animEffect transition="in" filter="dissolve">
                                      <p:cBhvr>
                                        <p:cTn id="30" dur="500"/>
                                        <p:tgtEl>
                                          <p:spTgt spid="174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43000" y="457200"/>
            <a:ext cx="7802563" cy="1143000"/>
          </a:xfrm>
        </p:spPr>
        <p:txBody>
          <a:bodyPr/>
          <a:lstStyle/>
          <a:p>
            <a:r>
              <a:rPr lang="en-US"/>
              <a:t>DSM</a:t>
            </a:r>
            <a:r>
              <a:rPr lang="hu-HU"/>
              <a:t> and ICD</a:t>
            </a:r>
            <a:endParaRPr lang="en-US"/>
          </a:p>
        </p:txBody>
      </p:sp>
      <p:sp>
        <p:nvSpPr>
          <p:cNvPr id="26627" name="Rectangle 3"/>
          <p:cNvSpPr>
            <a:spLocks noGrp="1" noChangeArrowheads="1"/>
          </p:cNvSpPr>
          <p:nvPr>
            <p:ph type="body" sz="half" idx="1"/>
          </p:nvPr>
        </p:nvSpPr>
        <p:spPr>
          <a:xfrm>
            <a:off x="457200" y="1600200"/>
            <a:ext cx="4033838" cy="4525963"/>
          </a:xfrm>
        </p:spPr>
        <p:txBody>
          <a:bodyPr/>
          <a:lstStyle/>
          <a:p>
            <a:pPr marL="533400" indent="-533400"/>
            <a:r>
              <a:rPr lang="en-US" sz="2400" b="1" dirty="0"/>
              <a:t>Advantages</a:t>
            </a:r>
          </a:p>
          <a:p>
            <a:pPr marL="533400" indent="-533400"/>
            <a:endParaRPr lang="en-US" sz="2400" b="1" dirty="0"/>
          </a:p>
          <a:p>
            <a:pPr marL="533400" indent="-533400">
              <a:buFont typeface="Wingdings" pitchFamily="2" charset="2"/>
              <a:buAutoNum type="arabicPeriod"/>
            </a:pPr>
            <a:r>
              <a:rPr lang="en-US" sz="2400" dirty="0"/>
              <a:t>Improve reliability of dx</a:t>
            </a:r>
          </a:p>
          <a:p>
            <a:pPr marL="533400" indent="-533400">
              <a:buFont typeface="Wingdings" pitchFamily="2" charset="2"/>
              <a:buAutoNum type="arabicPeriod"/>
            </a:pPr>
            <a:r>
              <a:rPr lang="en-US" sz="2400" dirty="0"/>
              <a:t>Clarify dx and </a:t>
            </a:r>
            <a:r>
              <a:rPr lang="en-US" sz="2400" dirty="0" smtClean="0"/>
              <a:t>facilitate history </a:t>
            </a:r>
            <a:r>
              <a:rPr lang="en-US" sz="2400" dirty="0"/>
              <a:t>taking</a:t>
            </a:r>
          </a:p>
          <a:p>
            <a:pPr marL="533400" indent="-533400">
              <a:buFont typeface="Wingdings" pitchFamily="2" charset="2"/>
              <a:buAutoNum type="arabicPeriod"/>
            </a:pPr>
            <a:r>
              <a:rPr lang="en-US" sz="2400" dirty="0"/>
              <a:t>Clarify and facilitate process of differential diagnosis</a:t>
            </a:r>
          </a:p>
        </p:txBody>
      </p:sp>
      <p:sp>
        <p:nvSpPr>
          <p:cNvPr id="26628" name="Rectangle 4"/>
          <p:cNvSpPr>
            <a:spLocks noGrp="1" noChangeArrowheads="1"/>
          </p:cNvSpPr>
          <p:nvPr>
            <p:ph type="body" sz="half" idx="2"/>
          </p:nvPr>
        </p:nvSpPr>
        <p:spPr>
          <a:xfrm>
            <a:off x="4652963" y="1600200"/>
            <a:ext cx="4033837" cy="4525963"/>
          </a:xfrm>
        </p:spPr>
        <p:txBody>
          <a:bodyPr/>
          <a:lstStyle/>
          <a:p>
            <a:pPr marL="533400" indent="-533400"/>
            <a:r>
              <a:rPr lang="en-US" sz="2400" b="1" dirty="0"/>
              <a:t>Disadvantages</a:t>
            </a:r>
          </a:p>
          <a:p>
            <a:pPr marL="533400" indent="-533400"/>
            <a:endParaRPr lang="en-US" sz="2400" b="1" dirty="0"/>
          </a:p>
          <a:p>
            <a:pPr marL="533400" indent="-533400">
              <a:buFont typeface="Wingdings" pitchFamily="2" charset="2"/>
              <a:buAutoNum type="arabicPeriod"/>
            </a:pPr>
            <a:r>
              <a:rPr lang="en-US" sz="2000" dirty="0"/>
              <a:t>False sense of certainty </a:t>
            </a:r>
          </a:p>
          <a:p>
            <a:pPr marL="533400" indent="-533400">
              <a:buFont typeface="Wingdings" pitchFamily="2" charset="2"/>
              <a:buAutoNum type="arabicPeriod"/>
            </a:pPr>
            <a:r>
              <a:rPr lang="en-US" sz="2000" dirty="0"/>
              <a:t>May sacrifice </a:t>
            </a:r>
            <a:r>
              <a:rPr lang="en-US" sz="2000" b="1" dirty="0">
                <a:solidFill>
                  <a:srgbClr val="FF0000"/>
                </a:solidFill>
              </a:rPr>
              <a:t>validity</a:t>
            </a:r>
            <a:r>
              <a:rPr lang="en-US" sz="2000" dirty="0"/>
              <a:t> for reliability</a:t>
            </a:r>
          </a:p>
          <a:p>
            <a:pPr marL="914400" lvl="1" indent="-457200">
              <a:buFont typeface="Wingdings" pitchFamily="2" charset="2"/>
              <a:buNone/>
            </a:pPr>
            <a:r>
              <a:rPr lang="en-US" sz="1600" b="1" u="sng" dirty="0"/>
              <a:t>RELIABILITY</a:t>
            </a:r>
            <a:r>
              <a:rPr lang="en-US" sz="1600" dirty="0"/>
              <a:t>:  capacity of individuals to agree</a:t>
            </a:r>
          </a:p>
          <a:p>
            <a:pPr marL="914400" lvl="1" indent="-457200">
              <a:buFont typeface="Wingdings" pitchFamily="2" charset="2"/>
              <a:buNone/>
            </a:pPr>
            <a:r>
              <a:rPr lang="en-US" sz="1600" b="1" u="sng" dirty="0"/>
              <a:t>VA</a:t>
            </a:r>
            <a:r>
              <a:rPr lang="hu-HU" sz="1600" b="1" u="sng" dirty="0"/>
              <a:t>L</a:t>
            </a:r>
            <a:r>
              <a:rPr lang="en-US" sz="1600" b="1" u="sng" dirty="0"/>
              <a:t>IDITY</a:t>
            </a:r>
            <a:r>
              <a:rPr lang="en-US" sz="1600" dirty="0"/>
              <a:t>:  capacity to make useful predictions</a:t>
            </a:r>
          </a:p>
          <a:p>
            <a:pPr marL="533400" indent="-533400">
              <a:buFont typeface="Wingdings" pitchFamily="2" charset="2"/>
              <a:buAutoNum type="arabicPeriod"/>
            </a:pPr>
            <a:r>
              <a:rPr lang="en-US" sz="1800" dirty="0"/>
              <a:t>Treat dx like checklist and forget </a:t>
            </a:r>
            <a:r>
              <a:rPr lang="en-US" sz="1800" dirty="0" smtClean="0"/>
              <a:t>about p</a:t>
            </a:r>
            <a:r>
              <a:rPr lang="hu-HU" sz="1800" dirty="0" err="1" smtClean="0"/>
              <a:t>atient</a:t>
            </a:r>
            <a:r>
              <a:rPr lang="en-US" sz="1800" dirty="0" smtClean="0"/>
              <a:t> </a:t>
            </a:r>
            <a:r>
              <a:rPr lang="en-US" sz="1800" dirty="0"/>
              <a:t>as a person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Multi-Axial Classification System</a:t>
            </a:r>
          </a:p>
        </p:txBody>
      </p:sp>
      <p:sp>
        <p:nvSpPr>
          <p:cNvPr id="32771" name="Rectangle 3"/>
          <p:cNvSpPr>
            <a:spLocks noGrp="1" noChangeArrowheads="1"/>
          </p:cNvSpPr>
          <p:nvPr>
            <p:ph type="body" idx="1"/>
          </p:nvPr>
        </p:nvSpPr>
        <p:spPr/>
        <p:txBody>
          <a:bodyPr/>
          <a:lstStyle/>
          <a:p>
            <a:pPr>
              <a:lnSpc>
                <a:spcPct val="90000"/>
              </a:lnSpc>
            </a:pPr>
            <a:r>
              <a:rPr lang="en-US" dirty="0"/>
              <a:t>The first two axes are used to present the clinical disorders actually listed in the manual.</a:t>
            </a:r>
          </a:p>
          <a:p>
            <a:pPr>
              <a:lnSpc>
                <a:spcPct val="90000"/>
              </a:lnSpc>
            </a:pPr>
            <a:r>
              <a:rPr lang="en-US" dirty="0"/>
              <a:t>Axis I lists the majority of mental disorders.</a:t>
            </a:r>
          </a:p>
          <a:p>
            <a:pPr>
              <a:lnSpc>
                <a:spcPct val="90000"/>
              </a:lnSpc>
            </a:pPr>
            <a:r>
              <a:rPr lang="en-US" dirty="0"/>
              <a:t>Axis II is reserved for persistent or chronic conditions </a:t>
            </a:r>
            <a:endParaRPr lang="hu-HU" dirty="0" smtClean="0"/>
          </a:p>
          <a:p>
            <a:pPr>
              <a:lnSpc>
                <a:spcPct val="90000"/>
              </a:lnSpc>
            </a:pPr>
            <a:r>
              <a:rPr lang="en-US" dirty="0" smtClean="0"/>
              <a:t>The </a:t>
            </a:r>
            <a:r>
              <a:rPr lang="en-US" dirty="0"/>
              <a:t>separation is intended to assure that more chronic conditions are not overlooked.</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Multi-Axial Classification System</a:t>
            </a:r>
          </a:p>
        </p:txBody>
      </p:sp>
      <p:sp>
        <p:nvSpPr>
          <p:cNvPr id="33795" name="Rectangle 3"/>
          <p:cNvSpPr>
            <a:spLocks noGrp="1" noChangeArrowheads="1"/>
          </p:cNvSpPr>
          <p:nvPr>
            <p:ph type="body" idx="1"/>
          </p:nvPr>
        </p:nvSpPr>
        <p:spPr/>
        <p:txBody>
          <a:bodyPr/>
          <a:lstStyle/>
          <a:p>
            <a:r>
              <a:rPr lang="en-US" sz="2800"/>
              <a:t>The diagnoses are listed in order of their importance to the person’s social functioning.</a:t>
            </a:r>
          </a:p>
          <a:p>
            <a:r>
              <a:rPr lang="en-US" sz="2800"/>
              <a:t>In instances where there are diagnoses in both Axis I and Axis II, it is assumed that Axis I is the principal diagnosis unless Axis II specifically labeled as such</a:t>
            </a:r>
            <a:r>
              <a:rPr lang="hu-HU" sz="2800"/>
              <a:t> (personality disorders)</a:t>
            </a:r>
            <a:r>
              <a:rPr lang="en-US" sz="2800"/>
              <a:t>.</a:t>
            </a:r>
          </a:p>
          <a:p>
            <a:r>
              <a:rPr lang="en-US" sz="2800"/>
              <a:t>DSM allows for communicating the level of uncertainty regarding a particular diagnosis.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Multi-Axial Classification System</a:t>
            </a:r>
          </a:p>
        </p:txBody>
      </p:sp>
      <p:sp>
        <p:nvSpPr>
          <p:cNvPr id="34819" name="Rectangle 3"/>
          <p:cNvSpPr>
            <a:spLocks noGrp="1" noChangeArrowheads="1"/>
          </p:cNvSpPr>
          <p:nvPr>
            <p:ph type="body" idx="1"/>
          </p:nvPr>
        </p:nvSpPr>
        <p:spPr/>
        <p:txBody>
          <a:bodyPr/>
          <a:lstStyle/>
          <a:p>
            <a:r>
              <a:rPr lang="en-US" dirty="0"/>
              <a:t>Axis III is designed to present general medical information</a:t>
            </a:r>
            <a:r>
              <a:rPr lang="en-US" dirty="0" smtClean="0"/>
              <a:t>.</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hu-HU">
                <a:effectLst>
                  <a:outerShdw blurRad="38100" dist="38100" dir="2700000" algn="tl">
                    <a:srgbClr val="C0C0C0"/>
                  </a:outerShdw>
                </a:effectLst>
              </a:rPr>
              <a:t>A</a:t>
            </a:r>
            <a:r>
              <a:rPr lang="en-GB">
                <a:effectLst>
                  <a:outerShdw blurRad="38100" dist="38100" dir="2700000" algn="tl">
                    <a:srgbClr val="C0C0C0"/>
                  </a:outerShdw>
                </a:effectLst>
              </a:rPr>
              <a:t>ssessments</a:t>
            </a:r>
            <a:endParaRPr lang="en-GB" u="sng"/>
          </a:p>
        </p:txBody>
      </p:sp>
      <p:sp>
        <p:nvSpPr>
          <p:cNvPr id="8195" name="Rectangle 3"/>
          <p:cNvSpPr>
            <a:spLocks noGrp="1" noChangeArrowheads="1"/>
          </p:cNvSpPr>
          <p:nvPr>
            <p:ph type="body" idx="1"/>
          </p:nvPr>
        </p:nvSpPr>
        <p:spPr/>
        <p:txBody>
          <a:bodyPr/>
          <a:lstStyle/>
          <a:p>
            <a:endParaRPr lang="en-GB" sz="2800" b="1"/>
          </a:p>
          <a:p>
            <a:r>
              <a:rPr lang="en-GB" sz="2800" b="1"/>
              <a:t>Psychological:</a:t>
            </a:r>
            <a:r>
              <a:rPr lang="en-GB" sz="2800"/>
              <a:t>  Clinical interviews and reports: Interactional style; empathy, Situational factors, paradigm </a:t>
            </a:r>
          </a:p>
          <a:p>
            <a:r>
              <a:rPr lang="en-GB" sz="2800" b="1"/>
              <a:t>Biological:</a:t>
            </a:r>
            <a:r>
              <a:rPr lang="en-GB" sz="2800"/>
              <a:t> Scanning brain function (PET, CT, MRI, FMRI, Neurochemical;</a:t>
            </a:r>
          </a:p>
          <a:p>
            <a:r>
              <a:rPr lang="en-GB" sz="2800" b="1"/>
              <a:t>Psychophysiological</a:t>
            </a:r>
            <a:r>
              <a:rPr lang="en-GB" sz="2800"/>
              <a:t> </a:t>
            </a:r>
            <a:r>
              <a:rPr lang="en-GB" sz="2800" b="1"/>
              <a:t>measures</a:t>
            </a:r>
            <a:endParaRPr lang="en-GB" sz="2800"/>
          </a:p>
          <a:p>
            <a:endParaRPr lang="en-GB"/>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dissolve">
                                      <p:cBhvr>
                                        <p:cTn id="7" dur="500"/>
                                        <p:tgtEl>
                                          <p:spTgt spid="819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dissolve">
                                      <p:cBhvr>
                                        <p:cTn id="12" dur="500"/>
                                        <p:tgtEl>
                                          <p:spTgt spid="819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195">
                                            <p:txEl>
                                              <p:pRg st="3" end="3"/>
                                            </p:txEl>
                                          </p:spTgt>
                                        </p:tgtEl>
                                        <p:attrNameLst>
                                          <p:attrName>style.visibility</p:attrName>
                                        </p:attrNameLst>
                                      </p:cBhvr>
                                      <p:to>
                                        <p:strVal val="visible"/>
                                      </p:to>
                                    </p:set>
                                    <p:animEffect transition="in" filter="dissolve">
                                      <p:cBhvr>
                                        <p:cTn id="17"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Multi-Axial Classification System</a:t>
            </a:r>
          </a:p>
        </p:txBody>
      </p:sp>
      <p:sp>
        <p:nvSpPr>
          <p:cNvPr id="35843" name="Rectangle 3"/>
          <p:cNvSpPr>
            <a:spLocks noGrp="1" noChangeArrowheads="1"/>
          </p:cNvSpPr>
          <p:nvPr>
            <p:ph type="body" idx="1"/>
          </p:nvPr>
        </p:nvSpPr>
        <p:spPr/>
        <p:txBody>
          <a:bodyPr/>
          <a:lstStyle/>
          <a:p>
            <a:r>
              <a:rPr lang="en-US"/>
              <a:t>Axis IV is designed to present specific information about the client’s current psychosocial environment.</a:t>
            </a:r>
          </a:p>
          <a:p>
            <a:r>
              <a:rPr lang="en-US"/>
              <a:t>A number of global categories of problems are suggested in the DSM text.</a:t>
            </a:r>
          </a:p>
          <a:p>
            <a:r>
              <a:rPr lang="en-US"/>
              <a:t>Practitioners are encouraged to include specific information on Axis IV in addition to such global characterizations.</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Multi-Axial Classification System</a:t>
            </a:r>
          </a:p>
        </p:txBody>
      </p:sp>
      <p:sp>
        <p:nvSpPr>
          <p:cNvPr id="36867" name="Rectangle 3"/>
          <p:cNvSpPr>
            <a:spLocks noGrp="1" noChangeArrowheads="1"/>
          </p:cNvSpPr>
          <p:nvPr>
            <p:ph type="body" idx="1"/>
          </p:nvPr>
        </p:nvSpPr>
        <p:spPr/>
        <p:txBody>
          <a:bodyPr/>
          <a:lstStyle/>
          <a:p>
            <a:pPr>
              <a:lnSpc>
                <a:spcPct val="90000"/>
              </a:lnSpc>
            </a:pPr>
            <a:r>
              <a:rPr lang="en-US" sz="2800"/>
              <a:t>Global Assessment Functioning (GAF) score is listed on Axis V.</a:t>
            </a:r>
          </a:p>
          <a:p>
            <a:pPr>
              <a:lnSpc>
                <a:spcPct val="90000"/>
              </a:lnSpc>
            </a:pPr>
            <a:r>
              <a:rPr lang="en-US" sz="2800"/>
              <a:t>This 100-point scale is presented in DSM.</a:t>
            </a:r>
          </a:p>
          <a:p>
            <a:pPr>
              <a:lnSpc>
                <a:spcPct val="90000"/>
              </a:lnSpc>
            </a:pPr>
            <a:r>
              <a:rPr lang="en-US" sz="2800"/>
              <a:t>In some situations, an individual’s functioning can be at very different levels depending on which aspect is emphasized.</a:t>
            </a:r>
          </a:p>
          <a:p>
            <a:pPr>
              <a:lnSpc>
                <a:spcPct val="90000"/>
              </a:lnSpc>
            </a:pPr>
            <a:r>
              <a:rPr lang="en-US" sz="2800"/>
              <a:t>It is recommended that in those instances, the client’s potential for danger to self or others should take precedence in determining the GAF score.</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www.google.hu/url?sa=i&amp;source=images&amp;cd=&amp;docid=ze9wE_3A61SqaM&amp;tbnid=1_sHPnnqZ1LPfM:&amp;ved=0CAUQjBwwAA&amp;url=http%3A%2F%2Fimg.docstoccdn.com%2Fthumb%2Forig%2F68704272.png&amp;ei=dSASUdCCMIqM4ASAjYHQCQ&amp;psig=AFQjCNHi8W1xRtec_lzumy5muunQjG8yuw&amp;ust=1360228853808262"/>
          <p:cNvSpPr>
            <a:spLocks noChangeAspect="1" noChangeArrowheads="1"/>
          </p:cNvSpPr>
          <p:nvPr/>
        </p:nvSpPr>
        <p:spPr bwMode="auto">
          <a:xfrm>
            <a:off x="63500" y="-136525"/>
            <a:ext cx="6838950" cy="88487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5" name="AutoShape 4" descr="http://www.google.hu/url?sa=i&amp;source=images&amp;cd=&amp;docid=ze9wE_3A61SqaM&amp;tbnid=1_sHPnnqZ1LPfM:&amp;ved=0CAUQjBwwAA&amp;url=http%3A%2F%2Fimg.docstoccdn.com%2Fthumb%2Forig%2F68704272.png&amp;ei=dSASUdCCMIqM4ASAjYHQCQ&amp;psig=AFQjCNHi8W1xRtec_lzumy5muunQjG8yuw&amp;ust=1360228853808262"/>
          <p:cNvSpPr>
            <a:spLocks noChangeAspect="1" noChangeArrowheads="1"/>
          </p:cNvSpPr>
          <p:nvPr/>
        </p:nvSpPr>
        <p:spPr bwMode="auto">
          <a:xfrm>
            <a:off x="215900" y="15875"/>
            <a:ext cx="6838950" cy="88487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pic>
        <p:nvPicPr>
          <p:cNvPr id="89093"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083931" y="836712"/>
            <a:ext cx="4507047" cy="58326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0523909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smtClean="0"/>
              <a:t>ICD-10 </a:t>
            </a:r>
            <a:endParaRPr lang="hu-HU" b="1" dirty="0"/>
          </a:p>
        </p:txBody>
      </p:sp>
      <p:sp>
        <p:nvSpPr>
          <p:cNvPr id="3" name="Tartalom helye 2"/>
          <p:cNvSpPr>
            <a:spLocks noGrp="1"/>
          </p:cNvSpPr>
          <p:nvPr>
            <p:ph idx="1"/>
          </p:nvPr>
        </p:nvSpPr>
        <p:spPr>
          <a:xfrm>
            <a:off x="0" y="1600200"/>
            <a:ext cx="9144000" cy="4525963"/>
          </a:xfrm>
        </p:spPr>
        <p:txBody>
          <a:bodyPr/>
          <a:lstStyle/>
          <a:p>
            <a:r>
              <a:rPr lang="en-US" b="1" dirty="0" smtClean="0"/>
              <a:t>International Statistical Classification of Diseases and Related Health Problems 10th Revision (ICD-10) Version for 2010</a:t>
            </a:r>
            <a:endParaRPr lang="hu-HU" b="1" dirty="0" smtClean="0"/>
          </a:p>
          <a:p>
            <a:r>
              <a:rPr lang="en-US" b="1" dirty="0" smtClean="0"/>
              <a:t>Chapter V</a:t>
            </a:r>
            <a:br>
              <a:rPr lang="en-US" b="1" dirty="0" smtClean="0"/>
            </a:br>
            <a:r>
              <a:rPr lang="en-US" b="1" dirty="0" smtClean="0"/>
              <a:t>Mental and </a:t>
            </a:r>
            <a:r>
              <a:rPr lang="en-US" b="1" dirty="0" err="1" smtClean="0"/>
              <a:t>behavioural</a:t>
            </a:r>
            <a:r>
              <a:rPr lang="en-US" b="1" dirty="0" smtClean="0"/>
              <a:t> disorders</a:t>
            </a:r>
            <a:br>
              <a:rPr lang="en-US" b="1" dirty="0" smtClean="0"/>
            </a:br>
            <a:r>
              <a:rPr lang="en-US" b="1" dirty="0" smtClean="0"/>
              <a:t>(F00-F99) </a:t>
            </a:r>
            <a:endParaRPr lang="hu-HU" dirty="0" smtClean="0">
              <a:hlinkClick r:id="rId3"/>
            </a:endParaRPr>
          </a:p>
          <a:p>
            <a:r>
              <a:rPr lang="hu-HU" dirty="0" smtClean="0">
                <a:hlinkClick r:id="rId3"/>
              </a:rPr>
              <a:t>http://apps.who.int/classifications/icd10/browse/2010/en#/V</a:t>
            </a:r>
            <a:endParaRPr lang="hu-HU" dirty="0" smtClean="0"/>
          </a:p>
          <a:p>
            <a:endParaRPr lang="hu-H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28596" y="1857364"/>
            <a:ext cx="8229600" cy="1143000"/>
          </a:xfrm>
        </p:spPr>
        <p:txBody>
          <a:bodyPr/>
          <a:lstStyle/>
          <a:p>
            <a:r>
              <a:rPr lang="hu-HU" b="1" dirty="0" err="1" smtClean="0"/>
              <a:t>Thank</a:t>
            </a:r>
            <a:r>
              <a:rPr lang="hu-HU" b="1" dirty="0" smtClean="0"/>
              <a:t> </a:t>
            </a:r>
            <a:r>
              <a:rPr lang="hu-HU" b="1" dirty="0" err="1" smtClean="0"/>
              <a:t>you</a:t>
            </a:r>
            <a:r>
              <a:rPr lang="hu-HU" b="1" dirty="0" smtClean="0"/>
              <a:t> </a:t>
            </a:r>
            <a:r>
              <a:rPr lang="hu-HU" b="1" dirty="0" err="1" smtClean="0"/>
              <a:t>for</a:t>
            </a:r>
            <a:r>
              <a:rPr lang="hu-HU" b="1" dirty="0" smtClean="0"/>
              <a:t> </a:t>
            </a:r>
            <a:r>
              <a:rPr lang="hu-HU" b="1" dirty="0" err="1" smtClean="0"/>
              <a:t>your</a:t>
            </a:r>
            <a:r>
              <a:rPr lang="hu-HU" b="1" dirty="0" smtClean="0"/>
              <a:t> </a:t>
            </a:r>
            <a:r>
              <a:rPr lang="hu-HU" b="1" dirty="0" err="1" smtClean="0"/>
              <a:t>attention</a:t>
            </a:r>
            <a:endParaRPr lang="hu-HU"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Components of Psychiatric Assessment</a:t>
            </a:r>
          </a:p>
        </p:txBody>
      </p:sp>
      <p:sp>
        <p:nvSpPr>
          <p:cNvPr id="28675" name="Rectangle 3"/>
          <p:cNvSpPr>
            <a:spLocks noGrp="1" noChangeArrowheads="1"/>
          </p:cNvSpPr>
          <p:nvPr>
            <p:ph type="body" idx="1"/>
          </p:nvPr>
        </p:nvSpPr>
        <p:spPr/>
        <p:txBody>
          <a:bodyPr/>
          <a:lstStyle/>
          <a:p>
            <a:pPr>
              <a:lnSpc>
                <a:spcPct val="90000"/>
              </a:lnSpc>
            </a:pPr>
            <a:r>
              <a:rPr lang="en-US" sz="2000" dirty="0"/>
              <a:t>Identifying data</a:t>
            </a:r>
          </a:p>
          <a:p>
            <a:pPr>
              <a:lnSpc>
                <a:spcPct val="90000"/>
              </a:lnSpc>
            </a:pPr>
            <a:r>
              <a:rPr lang="en-US" sz="2000" dirty="0"/>
              <a:t>Chief Complaint</a:t>
            </a:r>
          </a:p>
          <a:p>
            <a:pPr>
              <a:lnSpc>
                <a:spcPct val="90000"/>
              </a:lnSpc>
            </a:pPr>
            <a:r>
              <a:rPr lang="en-US" sz="2000" dirty="0"/>
              <a:t>History of Present Illness</a:t>
            </a:r>
          </a:p>
          <a:p>
            <a:pPr>
              <a:lnSpc>
                <a:spcPct val="90000"/>
              </a:lnSpc>
            </a:pPr>
            <a:r>
              <a:rPr lang="en-US" sz="2000" dirty="0"/>
              <a:t>Past Psychiatric History</a:t>
            </a:r>
          </a:p>
          <a:p>
            <a:pPr>
              <a:lnSpc>
                <a:spcPct val="90000"/>
              </a:lnSpc>
            </a:pPr>
            <a:r>
              <a:rPr lang="en-US" sz="2000" dirty="0"/>
              <a:t>Past Medical History</a:t>
            </a:r>
          </a:p>
          <a:p>
            <a:pPr>
              <a:lnSpc>
                <a:spcPct val="90000"/>
              </a:lnSpc>
            </a:pPr>
            <a:r>
              <a:rPr lang="en-US" sz="2000" dirty="0"/>
              <a:t>Medications</a:t>
            </a:r>
          </a:p>
          <a:p>
            <a:pPr>
              <a:lnSpc>
                <a:spcPct val="90000"/>
              </a:lnSpc>
            </a:pPr>
            <a:r>
              <a:rPr lang="en-US" sz="2000" dirty="0"/>
              <a:t>Allergies</a:t>
            </a:r>
          </a:p>
          <a:p>
            <a:pPr>
              <a:lnSpc>
                <a:spcPct val="90000"/>
              </a:lnSpc>
            </a:pPr>
            <a:r>
              <a:rPr lang="en-US" sz="2000" dirty="0"/>
              <a:t>Family History</a:t>
            </a:r>
          </a:p>
          <a:p>
            <a:pPr>
              <a:lnSpc>
                <a:spcPct val="90000"/>
              </a:lnSpc>
            </a:pPr>
            <a:r>
              <a:rPr lang="en-US" sz="2000" dirty="0"/>
              <a:t>Social History</a:t>
            </a:r>
          </a:p>
          <a:p>
            <a:pPr>
              <a:lnSpc>
                <a:spcPct val="90000"/>
              </a:lnSpc>
            </a:pPr>
            <a:r>
              <a:rPr lang="en-US" sz="2000" dirty="0"/>
              <a:t>Medical Review of Systems</a:t>
            </a:r>
          </a:p>
          <a:p>
            <a:pPr>
              <a:lnSpc>
                <a:spcPct val="90000"/>
              </a:lnSpc>
            </a:pPr>
            <a:r>
              <a:rPr lang="en-US" sz="2000" dirty="0"/>
              <a:t>Mental Status Exam</a:t>
            </a:r>
          </a:p>
          <a:p>
            <a:pPr>
              <a:lnSpc>
                <a:spcPct val="90000"/>
              </a:lnSpc>
            </a:pPr>
            <a:r>
              <a:rPr lang="hu-HU" sz="2000" dirty="0" err="1" smtClean="0"/>
              <a:t>Diagnosis</a:t>
            </a:r>
            <a:r>
              <a:rPr lang="hu-HU" sz="2000" dirty="0" smtClean="0"/>
              <a:t> (</a:t>
            </a:r>
            <a:r>
              <a:rPr lang="hu-HU" sz="2000" dirty="0" err="1" smtClean="0"/>
              <a:t>incl</a:t>
            </a:r>
            <a:r>
              <a:rPr lang="hu-HU" sz="2000" dirty="0" smtClean="0"/>
              <a:t>. </a:t>
            </a:r>
            <a:r>
              <a:rPr lang="hu-HU" sz="2000" dirty="0" err="1" smtClean="0"/>
              <a:t>comorbidities</a:t>
            </a:r>
            <a:r>
              <a:rPr lang="hu-HU" sz="2000" dirty="0" smtClean="0"/>
              <a:t>) </a:t>
            </a:r>
            <a:endParaRPr lang="en-US" sz="2000" dirty="0" smtClean="0"/>
          </a:p>
          <a:p>
            <a:pPr>
              <a:lnSpc>
                <a:spcPct val="90000"/>
              </a:lnSpc>
            </a:pPr>
            <a:r>
              <a:rPr lang="en-US" sz="2000" dirty="0" smtClean="0"/>
              <a:t>Treatment </a:t>
            </a:r>
            <a:r>
              <a:rPr lang="en-US" sz="2000" dirty="0"/>
              <a:t>Plan</a:t>
            </a:r>
          </a:p>
          <a:p>
            <a:pPr lvl="1">
              <a:lnSpc>
                <a:spcPct val="90000"/>
              </a:lnSpc>
            </a:pP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sz="3600" dirty="0"/>
              <a:t>Interview </a:t>
            </a:r>
            <a:r>
              <a:rPr lang="en-GB" sz="3600" dirty="0" smtClean="0"/>
              <a:t>topics</a:t>
            </a:r>
            <a:r>
              <a:rPr lang="hu-HU" sz="3600" dirty="0" smtClean="0"/>
              <a:t>- </a:t>
            </a:r>
            <a:r>
              <a:rPr lang="hu-HU" sz="3600" dirty="0" err="1" smtClean="0"/>
              <a:t>mental</a:t>
            </a:r>
            <a:r>
              <a:rPr lang="hu-HU" sz="3600" dirty="0" smtClean="0"/>
              <a:t> status </a:t>
            </a:r>
            <a:r>
              <a:rPr lang="hu-HU" sz="3600" dirty="0" err="1" smtClean="0"/>
              <a:t>examination</a:t>
            </a:r>
            <a:endParaRPr lang="en-GB" dirty="0"/>
          </a:p>
        </p:txBody>
      </p:sp>
      <p:sp>
        <p:nvSpPr>
          <p:cNvPr id="9219" name="Rectangle 3"/>
          <p:cNvSpPr>
            <a:spLocks noGrp="1" noChangeArrowheads="1"/>
          </p:cNvSpPr>
          <p:nvPr>
            <p:ph type="body" idx="1"/>
          </p:nvPr>
        </p:nvSpPr>
        <p:spPr>
          <a:ln w="25400">
            <a:solidFill>
              <a:srgbClr val="FF99CC"/>
            </a:solidFill>
            <a:miter lim="800000"/>
            <a:headEnd/>
            <a:tailEnd/>
          </a:ln>
        </p:spPr>
        <p:txBody>
          <a:bodyPr/>
          <a:lstStyle/>
          <a:p>
            <a:pPr lvl="1"/>
            <a:r>
              <a:rPr lang="en-GB" sz="2400" dirty="0"/>
              <a:t>General appearance	</a:t>
            </a:r>
            <a:r>
              <a:rPr lang="hu-HU" sz="2400" dirty="0" smtClean="0"/>
              <a:t>           </a:t>
            </a:r>
            <a:r>
              <a:rPr lang="en-GB" sz="2400" dirty="0" smtClean="0"/>
              <a:t>- </a:t>
            </a:r>
            <a:r>
              <a:rPr lang="en-GB" sz="2400" dirty="0"/>
              <a:t>Memory</a:t>
            </a:r>
          </a:p>
          <a:p>
            <a:pPr lvl="1"/>
            <a:r>
              <a:rPr lang="en-GB" sz="2400" dirty="0"/>
              <a:t>Speech and thought	     </a:t>
            </a:r>
            <a:r>
              <a:rPr lang="hu-HU" sz="2400" dirty="0"/>
              <a:t>	</a:t>
            </a:r>
            <a:r>
              <a:rPr lang="en-GB" sz="2400" dirty="0"/>
              <a:t>- Attention/concentration</a:t>
            </a:r>
          </a:p>
          <a:p>
            <a:pPr lvl="1"/>
            <a:r>
              <a:rPr lang="en-GB" sz="2400" dirty="0" smtClean="0"/>
              <a:t>Consciousness</a:t>
            </a:r>
            <a:r>
              <a:rPr lang="en-GB" sz="2400" dirty="0"/>
              <a:t>	</a:t>
            </a:r>
            <a:r>
              <a:rPr lang="hu-HU" sz="2400" dirty="0"/>
              <a:t>	</a:t>
            </a:r>
            <a:r>
              <a:rPr lang="en-GB" sz="2400" dirty="0" smtClean="0"/>
              <a:t>- </a:t>
            </a:r>
            <a:r>
              <a:rPr lang="en-GB" sz="2400" dirty="0"/>
              <a:t>General information </a:t>
            </a:r>
            <a:r>
              <a:rPr lang="hu-HU" sz="2400" dirty="0" smtClean="0"/>
              <a:t>								</a:t>
            </a:r>
            <a:r>
              <a:rPr lang="en-GB" sz="2400" dirty="0" smtClean="0"/>
              <a:t>fund</a:t>
            </a:r>
          </a:p>
          <a:p>
            <a:pPr lvl="1"/>
            <a:r>
              <a:rPr lang="en-GB" sz="2400" dirty="0" smtClean="0"/>
              <a:t>Mood and Affect	     </a:t>
            </a:r>
            <a:r>
              <a:rPr lang="hu-HU" sz="2400" dirty="0" smtClean="0"/>
              <a:t>	</a:t>
            </a:r>
            <a:r>
              <a:rPr lang="en-GB" sz="2400" dirty="0" smtClean="0"/>
              <a:t>- Perception</a:t>
            </a:r>
            <a:r>
              <a:rPr lang="hu-HU" sz="2400" dirty="0" smtClean="0"/>
              <a:t> </a:t>
            </a:r>
            <a:r>
              <a:rPr lang="en-GB" sz="2400" dirty="0"/>
              <a:t>	     </a:t>
            </a:r>
            <a:r>
              <a:rPr lang="hu-HU" sz="2400" dirty="0" smtClean="0"/>
              <a:t>   </a:t>
            </a:r>
            <a:r>
              <a:rPr lang="en-GB" sz="2400" dirty="0" smtClean="0"/>
              <a:t> </a:t>
            </a:r>
            <a:endParaRPr lang="hu-HU" sz="2400" dirty="0" smtClean="0"/>
          </a:p>
          <a:p>
            <a:pPr lvl="1"/>
            <a:r>
              <a:rPr lang="en-GB" sz="2400" dirty="0" smtClean="0"/>
              <a:t>Insight </a:t>
            </a:r>
            <a:r>
              <a:rPr lang="en-GB" sz="2400" dirty="0"/>
              <a:t>and judgement</a:t>
            </a:r>
          </a:p>
          <a:p>
            <a:pPr lvl="1"/>
            <a:r>
              <a:rPr lang="en-GB" sz="2400" dirty="0"/>
              <a:t>Obsessions and compulsions  </a:t>
            </a:r>
          </a:p>
          <a:p>
            <a:pPr lvl="1"/>
            <a:r>
              <a:rPr lang="hu-HU" sz="2400" dirty="0" err="1" smtClean="0"/>
              <a:t>Intelligence</a:t>
            </a:r>
            <a:r>
              <a:rPr lang="hu-HU" sz="2400" dirty="0" smtClean="0"/>
              <a:t>/h</a:t>
            </a:r>
            <a:r>
              <a:rPr lang="en-GB" sz="2400" dirty="0" err="1" smtClean="0"/>
              <a:t>igher</a:t>
            </a:r>
            <a:r>
              <a:rPr lang="en-GB" sz="2400" dirty="0" smtClean="0"/>
              <a:t> </a:t>
            </a:r>
            <a:r>
              <a:rPr lang="en-GB" sz="2400" dirty="0"/>
              <a:t>intellectual functioning			</a:t>
            </a:r>
          </a:p>
          <a:p>
            <a:endParaRPr lang="en-GB" dirty="0"/>
          </a:p>
        </p:txBody>
      </p:sp>
      <p:sp>
        <p:nvSpPr>
          <p:cNvPr id="9220" name="Line 4"/>
          <p:cNvSpPr>
            <a:spLocks noChangeShapeType="1"/>
          </p:cNvSpPr>
          <p:nvPr/>
        </p:nvSpPr>
        <p:spPr bwMode="auto">
          <a:xfrm>
            <a:off x="381000" y="2743200"/>
            <a:ext cx="8077200" cy="0"/>
          </a:xfrm>
          <a:prstGeom prst="line">
            <a:avLst/>
          </a:prstGeom>
          <a:noFill/>
          <a:ln>
            <a:noFill/>
          </a:ln>
          <a:effectLst/>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ssolve">
                                      <p:cBhvr>
                                        <p:cTn id="7" dur="500"/>
                                        <p:tgtEl>
                                          <p:spTgt spid="921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dissolve">
                                      <p:cBhvr>
                                        <p:cTn id="10" dur="500"/>
                                        <p:tgtEl>
                                          <p:spTgt spid="9219">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Effect transition="in" filter="dissolve">
                                      <p:cBhvr>
                                        <p:cTn id="13" dur="500"/>
                                        <p:tgtEl>
                                          <p:spTgt spid="9219">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9219">
                                            <p:txEl>
                                              <p:pRg st="3" end="3"/>
                                            </p:txEl>
                                          </p:spTgt>
                                        </p:tgtEl>
                                        <p:attrNameLst>
                                          <p:attrName>style.visibility</p:attrName>
                                        </p:attrNameLst>
                                      </p:cBhvr>
                                      <p:to>
                                        <p:strVal val="visible"/>
                                      </p:to>
                                    </p:set>
                                    <p:animEffect transition="in" filter="dissolve">
                                      <p:cBhvr>
                                        <p:cTn id="16" dur="500"/>
                                        <p:tgtEl>
                                          <p:spTgt spid="9219">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animEffect transition="in" filter="dissolve">
                                      <p:cBhvr>
                                        <p:cTn id="19" dur="500"/>
                                        <p:tgtEl>
                                          <p:spTgt spid="9219">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9219">
                                            <p:txEl>
                                              <p:pRg st="5" end="5"/>
                                            </p:txEl>
                                          </p:spTgt>
                                        </p:tgtEl>
                                        <p:attrNameLst>
                                          <p:attrName>style.visibility</p:attrName>
                                        </p:attrNameLst>
                                      </p:cBhvr>
                                      <p:to>
                                        <p:strVal val="visible"/>
                                      </p:to>
                                    </p:set>
                                    <p:animEffect transition="in" filter="dissolve">
                                      <p:cBhvr>
                                        <p:cTn id="22" dur="500"/>
                                        <p:tgtEl>
                                          <p:spTgt spid="9219">
                                            <p:txEl>
                                              <p:pRg st="5" end="5"/>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9219">
                                            <p:txEl>
                                              <p:pRg st="6" end="6"/>
                                            </p:txEl>
                                          </p:spTgt>
                                        </p:tgtEl>
                                        <p:attrNameLst>
                                          <p:attrName>style.visibility</p:attrName>
                                        </p:attrNameLst>
                                      </p:cBhvr>
                                      <p:to>
                                        <p:strVal val="visible"/>
                                      </p:to>
                                    </p:set>
                                    <p:animEffect transition="in" filter="dissolve">
                                      <p:cBhvr>
                                        <p:cTn id="25"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General Appearance and Behavior</a:t>
            </a:r>
          </a:p>
        </p:txBody>
      </p:sp>
      <p:sp>
        <p:nvSpPr>
          <p:cNvPr id="38915" name="Rectangle 3"/>
          <p:cNvSpPr>
            <a:spLocks noGrp="1" noChangeArrowheads="1"/>
          </p:cNvSpPr>
          <p:nvPr>
            <p:ph type="body" idx="1"/>
          </p:nvPr>
        </p:nvSpPr>
        <p:spPr/>
        <p:txBody>
          <a:bodyPr/>
          <a:lstStyle/>
          <a:p>
            <a:r>
              <a:rPr lang="en-US" dirty="0"/>
              <a:t>Describe appearance/behavior</a:t>
            </a:r>
          </a:p>
          <a:p>
            <a:r>
              <a:rPr lang="en-US" dirty="0"/>
              <a:t>Grooming, hygiene, facial expressions</a:t>
            </a:r>
          </a:p>
          <a:p>
            <a:r>
              <a:rPr lang="en-US" dirty="0"/>
              <a:t>Jewelry, tattoos,</a:t>
            </a:r>
          </a:p>
          <a:p>
            <a:r>
              <a:rPr lang="en-US" dirty="0"/>
              <a:t>Attitude towards examiner</a:t>
            </a:r>
          </a:p>
          <a:p>
            <a:r>
              <a:rPr lang="en-US" dirty="0"/>
              <a:t>Does </a:t>
            </a:r>
            <a:r>
              <a:rPr lang="en-US" dirty="0" err="1"/>
              <a:t>pt</a:t>
            </a:r>
            <a:r>
              <a:rPr lang="en-US" dirty="0"/>
              <a:t> look stated </a:t>
            </a:r>
            <a:r>
              <a:rPr lang="en-US" dirty="0" smtClean="0"/>
              <a:t>age</a:t>
            </a:r>
            <a:r>
              <a:rPr lang="hu-HU" dirty="0" smtClean="0"/>
              <a:t>?</a:t>
            </a:r>
            <a:endParaRPr lang="en-US" dirty="0"/>
          </a:p>
          <a:p>
            <a:endParaRPr lang="en-US" dirty="0"/>
          </a:p>
        </p:txBody>
      </p:sp>
    </p:spTree>
    <p:extLst>
      <p:ext uri="{BB962C8B-B14F-4D97-AF65-F5344CB8AC3E}">
        <p14:creationId xmlns="" xmlns:p14="http://schemas.microsoft.com/office/powerpoint/2010/main" val="3133863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Psychomotor Activity</a:t>
            </a:r>
          </a:p>
        </p:txBody>
      </p:sp>
      <p:sp>
        <p:nvSpPr>
          <p:cNvPr id="39939" name="Rectangle 3"/>
          <p:cNvSpPr>
            <a:spLocks noGrp="1" noChangeArrowheads="1"/>
          </p:cNvSpPr>
          <p:nvPr>
            <p:ph type="body" idx="1"/>
          </p:nvPr>
        </p:nvSpPr>
        <p:spPr>
          <a:xfrm>
            <a:off x="1066800" y="1905000"/>
            <a:ext cx="7772400" cy="4114800"/>
          </a:xfrm>
        </p:spPr>
        <p:txBody>
          <a:bodyPr/>
          <a:lstStyle/>
          <a:p>
            <a:pPr>
              <a:lnSpc>
                <a:spcPct val="90000"/>
              </a:lnSpc>
            </a:pPr>
            <a:r>
              <a:rPr lang="en-US" sz="2800"/>
              <a:t>Posture</a:t>
            </a:r>
            <a:endParaRPr lang="hu-HU" sz="2800"/>
          </a:p>
          <a:p>
            <a:pPr>
              <a:lnSpc>
                <a:spcPct val="90000"/>
              </a:lnSpc>
            </a:pPr>
            <a:r>
              <a:rPr lang="en-US" sz="2800"/>
              <a:t>Describe motor activity</a:t>
            </a:r>
          </a:p>
          <a:p>
            <a:pPr>
              <a:lnSpc>
                <a:spcPct val="90000"/>
              </a:lnSpc>
            </a:pPr>
            <a:r>
              <a:rPr lang="en-US" sz="2800"/>
              <a:t>Does s/he sit quietly or agitated</a:t>
            </a:r>
          </a:p>
          <a:p>
            <a:pPr>
              <a:lnSpc>
                <a:spcPct val="90000"/>
              </a:lnSpc>
            </a:pPr>
            <a:r>
              <a:rPr lang="en-US" sz="2800"/>
              <a:t>Note abnormal movements </a:t>
            </a:r>
          </a:p>
          <a:p>
            <a:pPr lvl="1">
              <a:lnSpc>
                <a:spcPct val="90000"/>
              </a:lnSpc>
            </a:pPr>
            <a:r>
              <a:rPr lang="en-US" sz="2400"/>
              <a:t>Tics </a:t>
            </a:r>
          </a:p>
          <a:p>
            <a:pPr lvl="1">
              <a:lnSpc>
                <a:spcPct val="90000"/>
              </a:lnSpc>
            </a:pPr>
            <a:r>
              <a:rPr lang="en-US" sz="2400"/>
              <a:t>EPS (extrapyramidal symptoms)</a:t>
            </a:r>
          </a:p>
          <a:p>
            <a:pPr lvl="1">
              <a:lnSpc>
                <a:spcPct val="90000"/>
              </a:lnSpc>
            </a:pPr>
            <a:r>
              <a:rPr lang="en-US" sz="2400"/>
              <a:t>mannerisms </a:t>
            </a:r>
          </a:p>
          <a:p>
            <a:pPr lvl="1">
              <a:lnSpc>
                <a:spcPct val="90000"/>
              </a:lnSpc>
            </a:pPr>
            <a:r>
              <a:rPr lang="en-US" sz="2400"/>
              <a:t>catatonia</a:t>
            </a:r>
          </a:p>
          <a:p>
            <a:pPr lvl="1">
              <a:lnSpc>
                <a:spcPct val="90000"/>
              </a:lnSpc>
            </a:pPr>
            <a:r>
              <a:rPr lang="en-US" sz="2400"/>
              <a:t>TD (tardive dyskinesia</a:t>
            </a:r>
            <a:r>
              <a:rPr lang="hu-HU" sz="2400"/>
              <a:t>)</a:t>
            </a:r>
            <a:endParaRPr lang="en-US" sz="2400"/>
          </a:p>
        </p:txBody>
      </p:sp>
    </p:spTree>
    <p:extLst>
      <p:ext uri="{BB962C8B-B14F-4D97-AF65-F5344CB8AC3E}">
        <p14:creationId xmlns="" xmlns:p14="http://schemas.microsoft.com/office/powerpoint/2010/main" val="3785952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Speech</a:t>
            </a:r>
          </a:p>
        </p:txBody>
      </p:sp>
      <p:sp>
        <p:nvSpPr>
          <p:cNvPr id="40963" name="Rectangle 3"/>
          <p:cNvSpPr>
            <a:spLocks noGrp="1" noChangeArrowheads="1"/>
          </p:cNvSpPr>
          <p:nvPr>
            <p:ph type="body" idx="1"/>
          </p:nvPr>
        </p:nvSpPr>
        <p:spPr/>
        <p:txBody>
          <a:bodyPr/>
          <a:lstStyle/>
          <a:p>
            <a:r>
              <a:rPr lang="en-US" sz="2800"/>
              <a:t>Note patient’s speech</a:t>
            </a:r>
          </a:p>
          <a:p>
            <a:pPr lvl="1"/>
            <a:r>
              <a:rPr lang="en-US" sz="2400"/>
              <a:t>RRR (regular in rate and rhythm)</a:t>
            </a:r>
          </a:p>
          <a:p>
            <a:pPr lvl="1"/>
            <a:r>
              <a:rPr lang="en-US" sz="2400"/>
              <a:t>Pressured, slow, normal</a:t>
            </a:r>
          </a:p>
          <a:p>
            <a:pPr lvl="1"/>
            <a:r>
              <a:rPr lang="en-US" sz="2400"/>
              <a:t>Loud, soft</a:t>
            </a:r>
          </a:p>
          <a:p>
            <a:pPr lvl="1"/>
            <a:r>
              <a:rPr lang="en-US" sz="2400"/>
              <a:t>Poverty of speech/content of speech</a:t>
            </a:r>
          </a:p>
          <a:p>
            <a:pPr lvl="1"/>
            <a:r>
              <a:rPr lang="en-US" sz="2400"/>
              <a:t>Latent </a:t>
            </a:r>
          </a:p>
          <a:p>
            <a:pPr lvl="1"/>
            <a:r>
              <a:rPr lang="en-US" sz="2400"/>
              <a:t>Echolalia </a:t>
            </a:r>
          </a:p>
          <a:p>
            <a:pPr lvl="1"/>
            <a:r>
              <a:rPr lang="en-US" sz="2400"/>
              <a:t>Aphasia </a:t>
            </a:r>
          </a:p>
          <a:p>
            <a:r>
              <a:rPr lang="en-US" sz="2800"/>
              <a:t>May want to include a sample of speech</a:t>
            </a:r>
          </a:p>
          <a:p>
            <a:endParaRPr lang="en-US" sz="2800"/>
          </a:p>
        </p:txBody>
      </p:sp>
    </p:spTree>
    <p:extLst>
      <p:ext uri="{BB962C8B-B14F-4D97-AF65-F5344CB8AC3E}">
        <p14:creationId xmlns="" xmlns:p14="http://schemas.microsoft.com/office/powerpoint/2010/main" val="3564196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1686</Words>
  <Application>Microsoft Office PowerPoint</Application>
  <PresentationFormat>Diavetítés a képernyőre (4:3 oldalarány)</PresentationFormat>
  <Paragraphs>337</Paragraphs>
  <Slides>44</Slides>
  <Notes>44</Notes>
  <HiddenSlides>5</HiddenSlides>
  <MMClips>0</MMClips>
  <ScaleCrop>false</ScaleCrop>
  <HeadingPairs>
    <vt:vector size="4" baseType="variant">
      <vt:variant>
        <vt:lpstr>Téma</vt:lpstr>
      </vt:variant>
      <vt:variant>
        <vt:i4>3</vt:i4>
      </vt:variant>
      <vt:variant>
        <vt:lpstr>Diacímek</vt:lpstr>
      </vt:variant>
      <vt:variant>
        <vt:i4>44</vt:i4>
      </vt:variant>
    </vt:vector>
  </HeadingPairs>
  <TitlesOfParts>
    <vt:vector size="47" baseType="lpstr">
      <vt:lpstr>Alapértelmezett terv</vt:lpstr>
      <vt:lpstr>1_Alapértelmezett terv</vt:lpstr>
      <vt:lpstr>2_Alapértelmezett terv</vt:lpstr>
      <vt:lpstr>Classification of mental disorders</vt:lpstr>
      <vt:lpstr>Purpose of Diagnosis in Psychiatry</vt:lpstr>
      <vt:lpstr>Procedural considerations  for Assessment</vt:lpstr>
      <vt:lpstr>Assessments</vt:lpstr>
      <vt:lpstr>Components of Psychiatric Assessment</vt:lpstr>
      <vt:lpstr>Interview topics- mental status examination</vt:lpstr>
      <vt:lpstr>General Appearance and Behavior</vt:lpstr>
      <vt:lpstr>Psychomotor Activity</vt:lpstr>
      <vt:lpstr>Speech</vt:lpstr>
      <vt:lpstr>Thought Form</vt:lpstr>
      <vt:lpstr>Mood</vt:lpstr>
      <vt:lpstr>Affect</vt:lpstr>
      <vt:lpstr>Thought Content</vt:lpstr>
      <vt:lpstr>Sensorium and Cognition</vt:lpstr>
      <vt:lpstr>Sensorium and Cognitive Function</vt:lpstr>
      <vt:lpstr>Sensorium and Cognitive Function</vt:lpstr>
      <vt:lpstr>Insight and Judgment</vt:lpstr>
      <vt:lpstr>PANSS: Positive and Negative Syndrome</vt:lpstr>
      <vt:lpstr>19. dia</vt:lpstr>
      <vt:lpstr>20. dia</vt:lpstr>
      <vt:lpstr>21. dia</vt:lpstr>
      <vt:lpstr>22. dia</vt:lpstr>
      <vt:lpstr>23. dia</vt:lpstr>
      <vt:lpstr>MMSE (2)</vt:lpstr>
      <vt:lpstr>Diagnostic Manuals - A history</vt:lpstr>
      <vt:lpstr>History of DSM</vt:lpstr>
      <vt:lpstr>DSM II (1968)</vt:lpstr>
      <vt:lpstr>DSM III (1980)</vt:lpstr>
      <vt:lpstr>29. dia</vt:lpstr>
      <vt:lpstr>DSM III R (1987)</vt:lpstr>
      <vt:lpstr>DSM-IV</vt:lpstr>
      <vt:lpstr>DSM-IV (1994)</vt:lpstr>
      <vt:lpstr>DSM-IV TR, 2000</vt:lpstr>
      <vt:lpstr>DSM-5, 2013 </vt:lpstr>
      <vt:lpstr>Reliability and Validity</vt:lpstr>
      <vt:lpstr>DSM and ICD</vt:lpstr>
      <vt:lpstr>Multi-Axial Classification System</vt:lpstr>
      <vt:lpstr>Multi-Axial Classification System</vt:lpstr>
      <vt:lpstr>Multi-Axial Classification System</vt:lpstr>
      <vt:lpstr>Multi-Axial Classification System</vt:lpstr>
      <vt:lpstr>Multi-Axial Classification System</vt:lpstr>
      <vt:lpstr>42. dia</vt:lpstr>
      <vt:lpstr>ICD-10 </vt:lpstr>
      <vt:lpstr>Thank you for your attention</vt:lpstr>
    </vt:vector>
  </TitlesOfParts>
  <Company>SOTE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mental disorders</dc:title>
  <dc:creator>Dr . Bitter István</dc:creator>
  <cp:lastModifiedBy>Bitter</cp:lastModifiedBy>
  <cp:revision>24</cp:revision>
  <dcterms:created xsi:type="dcterms:W3CDTF">2005-02-02T06:26:59Z</dcterms:created>
  <dcterms:modified xsi:type="dcterms:W3CDTF">2013-10-01T19:24:37Z</dcterms:modified>
</cp:coreProperties>
</file>