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06" r:id="rId3"/>
    <p:sldId id="311" r:id="rId4"/>
    <p:sldId id="307" r:id="rId5"/>
    <p:sldId id="259" r:id="rId6"/>
    <p:sldId id="260" r:id="rId7"/>
    <p:sldId id="257" r:id="rId8"/>
    <p:sldId id="261" r:id="rId9"/>
    <p:sldId id="313" r:id="rId10"/>
    <p:sldId id="284" r:id="rId11"/>
    <p:sldId id="264" r:id="rId12"/>
    <p:sldId id="265" r:id="rId13"/>
    <p:sldId id="312" r:id="rId14"/>
    <p:sldId id="267" r:id="rId15"/>
    <p:sldId id="309" r:id="rId16"/>
    <p:sldId id="315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30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9" r:id="rId35"/>
    <p:sldId id="290" r:id="rId36"/>
    <p:sldId id="310" r:id="rId37"/>
    <p:sldId id="292" r:id="rId38"/>
    <p:sldId id="291" r:id="rId39"/>
    <p:sldId id="297" r:id="rId40"/>
    <p:sldId id="304" r:id="rId41"/>
    <p:sldId id="287" r:id="rId42"/>
    <p:sldId id="288" r:id="rId43"/>
    <p:sldId id="316" r:id="rId4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041F-8830-4F1E-A4C8-D80B9F67833B}" type="datetimeFigureOut">
              <a:rPr lang="hu-HU" smtClean="0"/>
              <a:pPr/>
              <a:t>2020. 02. 15.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9895-E236-4E0D-A4B0-3FB784AD56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04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9895-E236-4E0D-A4B0-3FB784AD56B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30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9895-E236-4E0D-A4B0-3FB784AD56B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D95C708-3899-4732-BBC3-023AEFA75ECE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3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75C22-B404-4172-B6CC-FD5196D89A7D}" type="datetime1">
              <a:rPr lang="hu-HU" smtClean="0"/>
              <a:t>2020. 02. 15.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1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58FB7-945A-4CE3-B43B-EBC0A9188811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02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BBB6-1D13-4D99-9BB5-BB12A08A2F33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48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BED51-4EE2-40ED-9F0D-C36039556860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64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4CE14-AD13-4FFE-91B8-5F506674855D}" type="datetime1">
              <a:rPr lang="hu-HU" smtClean="0"/>
              <a:t>2020. 02. 15.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13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A37DA-485F-414A-9EE0-D9A2AE869363}" type="datetime1">
              <a:rPr lang="hu-HU" smtClean="0"/>
              <a:t>2020. 02. 15.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21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C8827035-5D93-4D14-A430-8009BE511D1B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53F1F1B-7581-4CCB-898E-9C940CF5B01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25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7F724-FDF8-4767-853A-46C6299FCD54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DC36306-297E-4E62-9515-C0125EA04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5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B8044-369B-40C4-885A-A0F057CAF627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22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EAB54-4236-4708-AE04-E9729CA5D1A6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BE53D45-677A-40D2-90AF-71219E46A8E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2621F-C446-4730-B7C6-19FA4FC37306}" type="datetime1">
              <a:rPr lang="hu-HU" smtClean="0"/>
              <a:t>2020. 02. 15.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3F77D05-A7C5-4D34-91CF-9DA249934C8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50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377A8-BE73-40EA-9480-1D00D9C37B21}" type="datetime1">
              <a:rPr lang="hu-HU" smtClean="0"/>
              <a:t>2020. 02. 15.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E2DAD6A-61D8-46A0-941F-53E5C5CF792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71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0B162-903D-4233-BBEA-EA7586637C2D}" type="datetime1">
              <a:rPr lang="hu-HU" smtClean="0"/>
              <a:t>2020. 02. 15.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F7FB1C5-7B79-428A-950F-F07F564D23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09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D3CE3-D786-433A-BD41-821475F81C11}" type="datetime1">
              <a:rPr lang="hu-HU" smtClean="0"/>
              <a:t>2020. 02. 15.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F623AA5-41EC-4AEC-B4C3-CE5A84C34EA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03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C405D-C855-4F81-8EFB-DADECD27AD16}" type="datetime1">
              <a:rPr lang="hu-HU" smtClean="0"/>
              <a:t>2020. 02. 15.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6395FF3-02C0-47A3-80E3-1EB3AD5ED46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78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CDC96-D539-4442-A800-CF3066DDE2B5}" type="datetime1">
              <a:rPr lang="hu-HU" smtClean="0"/>
              <a:t>2020. 02. 15.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492AC4A-778A-4D96-81F1-4C9B9E1BC9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11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FF4D424-49B8-4554-B145-3DF9E3FC3CA1}" type="datetime1">
              <a:rPr lang="hu-HU" smtClean="0"/>
              <a:t>2020. 02. 15.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2902C6-1A6D-42A6-8156-E455F1CC91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84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6440" y="1628800"/>
            <a:ext cx="7449976" cy="24048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 száj nyálkahártyájának </a:t>
            </a:r>
            <a:r>
              <a:rPr lang="hu-HU" dirty="0" smtClean="0"/>
              <a:t>vizsgálata </a:t>
            </a:r>
            <a:br>
              <a:rPr lang="hu-HU" dirty="0" smtClean="0"/>
            </a:br>
            <a:r>
              <a:rPr lang="hu-HU" dirty="0" err="1" smtClean="0"/>
              <a:t>Stomato</a:t>
            </a:r>
            <a:r>
              <a:rPr lang="hu-HU" dirty="0" smtClean="0"/>
              <a:t>-onkológiai </a:t>
            </a:r>
            <a:r>
              <a:rPr lang="hu-HU" dirty="0"/>
              <a:t>szűrés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r>
              <a:rPr lang="hu-HU" sz="2000" dirty="0"/>
              <a:t>Nagy Katalin DMD; PhD; </a:t>
            </a:r>
            <a:r>
              <a:rPr lang="hu-HU" sz="2000" dirty="0" err="1"/>
              <a:t>Dsc</a:t>
            </a:r>
            <a:endParaRPr lang="hu-HU" sz="2000" dirty="0"/>
          </a:p>
          <a:p>
            <a:r>
              <a:rPr lang="hu-HU" sz="2000" dirty="0"/>
              <a:t>University of szeged</a:t>
            </a:r>
          </a:p>
          <a:p>
            <a:r>
              <a:rPr lang="hu-HU" sz="2000" dirty="0"/>
              <a:t>University of </a:t>
            </a:r>
            <a:r>
              <a:rPr lang="hu-HU" sz="2000" dirty="0" err="1"/>
              <a:t>semmelweis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6477000" cy="1828800"/>
          </a:xfrm>
        </p:spPr>
        <p:txBody>
          <a:bodyPr/>
          <a:lstStyle/>
          <a:p>
            <a:pPr algn="ctr"/>
            <a:r>
              <a:rPr lang="hu-HU" dirty="0" smtClean="0"/>
              <a:t>Klinikai vizsgálat</a:t>
            </a:r>
          </a:p>
        </p:txBody>
      </p:sp>
      <p:sp>
        <p:nvSpPr>
          <p:cNvPr id="4608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Klinikai vizsgálat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A szájüreg klinikai vizsgálata egyszerű, könnyű, mégis a szájüregi daganat az 5.,6. leggyakoribb rosszindulatú daganat.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A korai stádiumban felismert szájüregi daganat jól gyógyítható, hosszútávú túlélés érhető el.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Rendszeres fogorvosi szűrővizsgálat: félévenként. EKKOR: </a:t>
            </a:r>
            <a:r>
              <a:rPr lang="hu-HU" sz="2400" dirty="0" err="1" smtClean="0"/>
              <a:t>stomato</a:t>
            </a:r>
            <a:r>
              <a:rPr lang="hu-HU" sz="2400" dirty="0" smtClean="0"/>
              <a:t>-onkológiai szűrővizsgálat!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Klinikai vizsgálat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2400" dirty="0" smtClean="0"/>
              <a:t>Eszközök: fogászati tükör, fa-</a:t>
            </a:r>
            <a:r>
              <a:rPr lang="hu-HU" sz="2400" dirty="0" err="1" smtClean="0"/>
              <a:t>lapoc</a:t>
            </a:r>
            <a:endParaRPr lang="hu-HU" sz="2400" dirty="0" smtClean="0"/>
          </a:p>
          <a:p>
            <a:pPr>
              <a:lnSpc>
                <a:spcPct val="200000"/>
              </a:lnSpc>
            </a:pPr>
            <a:r>
              <a:rPr lang="hu-HU" sz="2400" dirty="0" smtClean="0"/>
              <a:t>Fényforrás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Nagyító szemüveg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Orvosi hozzáállás!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V</a:t>
            </a:r>
            <a:r>
              <a:rPr lang="hu-HU" sz="4000" dirty="0" smtClean="0"/>
              <a:t>izsgálatok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539552" y="2489200"/>
            <a:ext cx="8136904" cy="353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Kórelőzmény (Anamnézis)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Általános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Száj-nyálkahártyára vonatkozóan</a:t>
            </a:r>
          </a:p>
          <a:p>
            <a:r>
              <a:rPr lang="hu-HU" sz="2800" dirty="0" smtClean="0"/>
              <a:t>Klinikai vizsgálat</a:t>
            </a:r>
          </a:p>
          <a:p>
            <a:r>
              <a:rPr lang="hu-HU" sz="2800" b="1" dirty="0" smtClean="0"/>
              <a:t>Szűrővizsgálat: </a:t>
            </a:r>
            <a:r>
              <a:rPr lang="hu-HU" sz="2800" b="1" dirty="0" err="1" smtClean="0"/>
              <a:t>stomato</a:t>
            </a:r>
            <a:r>
              <a:rPr lang="hu-HU" sz="2800" b="1" dirty="0" smtClean="0"/>
              <a:t>-onkológiai szűrés!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5199F-3440-4751-9B61-4608AE6C6CB5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22454" cy="709865"/>
          </a:xfrm>
        </p:spPr>
        <p:txBody>
          <a:bodyPr/>
          <a:lstStyle/>
          <a:p>
            <a:r>
              <a:rPr lang="hu-HU" sz="4000" dirty="0" smtClean="0"/>
              <a:t>Szűrővizsgálat-Korai felismerés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539552" y="2492896"/>
            <a:ext cx="7740066" cy="3530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u-HU" sz="2400" dirty="0" smtClean="0"/>
              <a:t>Preventív jellegű, panasz- és tünetmentes személyek esetében: </a:t>
            </a:r>
            <a:r>
              <a:rPr lang="hu-HU" sz="2400" dirty="0" err="1" smtClean="0"/>
              <a:t>inspectio</a:t>
            </a:r>
            <a:r>
              <a:rPr lang="hu-HU" sz="2400" dirty="0" smtClean="0"/>
              <a:t>, </a:t>
            </a:r>
            <a:r>
              <a:rPr lang="hu-HU" sz="2400" dirty="0" err="1" smtClean="0"/>
              <a:t>palpatio</a:t>
            </a:r>
            <a:endParaRPr lang="hu-HU" sz="2400" dirty="0" smtClean="0"/>
          </a:p>
          <a:p>
            <a:pPr>
              <a:lnSpc>
                <a:spcPct val="200000"/>
              </a:lnSpc>
            </a:pPr>
            <a:r>
              <a:rPr lang="hu-HU" sz="2400" dirty="0" smtClean="0"/>
              <a:t>Egyéni/szervezett (intézményi, munkahelyi, célcsoportos, más szűrővizsgálathoz kapcsolódóan)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59203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hu-HU" dirty="0" smtClean="0"/>
              <a:t>KORAI FELISMERÉS!!!</a:t>
            </a:r>
          </a:p>
        </p:txBody>
      </p:sp>
      <p:pic>
        <p:nvPicPr>
          <p:cNvPr id="588802" name="Picture 1031" descr="32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1259632" y="2348880"/>
            <a:ext cx="6202362" cy="4191000"/>
          </a:xfrm>
          <a:ln>
            <a:solidFill>
              <a:schemeClr val="tx1"/>
            </a:solidFill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23AA5-41EC-4AEC-B4C3-CE5A84C34EA6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29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866440" y="927099"/>
            <a:ext cx="7161944" cy="709865"/>
          </a:xfrm>
        </p:spPr>
        <p:txBody>
          <a:bodyPr lIns="92075" tIns="46038" rIns="92075" bIns="46038"/>
          <a:lstStyle/>
          <a:p>
            <a:r>
              <a:rPr lang="hu-HU" dirty="0"/>
              <a:t>KORAI FELISMERÉS!!!</a:t>
            </a:r>
            <a:endParaRPr lang="hu-HU" dirty="0" smtClean="0"/>
          </a:p>
        </p:txBody>
      </p:sp>
      <p:pic>
        <p:nvPicPr>
          <p:cNvPr id="17411" name="Picture 3" descr="Fr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03648" y="2348880"/>
            <a:ext cx="6264275" cy="40497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667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22454" cy="917726"/>
          </a:xfrm>
        </p:spPr>
        <p:txBody>
          <a:bodyPr/>
          <a:lstStyle/>
          <a:p>
            <a:r>
              <a:rPr lang="hu-HU" sz="4400" dirty="0"/>
              <a:t>Részletes klinikai vizsgálat</a:t>
            </a:r>
            <a:endParaRPr lang="hu-HU" sz="4400" dirty="0" smtClean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  <a:p>
            <a:pPr>
              <a:lnSpc>
                <a:spcPct val="200000"/>
              </a:lnSpc>
            </a:pPr>
            <a:r>
              <a:rPr lang="hu-HU" sz="4000" dirty="0" err="1" smtClean="0"/>
              <a:t>Extraoralis</a:t>
            </a:r>
            <a:r>
              <a:rPr lang="hu-HU" sz="4000" dirty="0" smtClean="0"/>
              <a:t> vizsgálat</a:t>
            </a:r>
          </a:p>
          <a:p>
            <a:endParaRPr lang="hu-HU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410815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hu-HU" sz="2400" dirty="0" smtClean="0"/>
              <a:t>Ajak</a:t>
            </a:r>
          </a:p>
          <a:p>
            <a:pPr>
              <a:lnSpc>
                <a:spcPct val="200000"/>
              </a:lnSpc>
            </a:pPr>
            <a:r>
              <a:rPr lang="hu-HU" sz="2400" dirty="0" err="1" smtClean="0"/>
              <a:t>Buccalis</a:t>
            </a:r>
            <a:r>
              <a:rPr lang="hu-HU" sz="2400" dirty="0" smtClean="0"/>
              <a:t> nyálkahártya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Nyelv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Szájfenék</a:t>
            </a:r>
          </a:p>
          <a:p>
            <a:pPr>
              <a:lnSpc>
                <a:spcPct val="200000"/>
              </a:lnSpc>
            </a:pPr>
            <a:r>
              <a:rPr lang="hu-HU" sz="2400" dirty="0" smtClean="0"/>
              <a:t>Kemény és lágy szájpad</a:t>
            </a:r>
          </a:p>
          <a:p>
            <a:endParaRPr lang="hu-HU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539552" y="2492896"/>
            <a:ext cx="6345260" cy="396044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Ajak:</a:t>
            </a:r>
          </a:p>
          <a:p>
            <a:pPr lvl="1"/>
            <a:r>
              <a:rPr lang="hu-HU" sz="2400" dirty="0" smtClean="0"/>
              <a:t>Alsó ajak, felső ajak (kéz, tükör)</a:t>
            </a:r>
          </a:p>
          <a:p>
            <a:pPr lvl="1"/>
            <a:r>
              <a:rPr lang="hu-HU" sz="2400" dirty="0" smtClean="0"/>
              <a:t>Tapintás: mutató-, hüvelykujj</a:t>
            </a:r>
            <a:br>
              <a:rPr lang="hu-HU" sz="2400" dirty="0" smtClean="0"/>
            </a:br>
            <a:r>
              <a:rPr lang="hu-HU" sz="2400" dirty="0" smtClean="0"/>
              <a:t>konzisztencia, fájdalom, méret, környezethez való viszony</a:t>
            </a:r>
          </a:p>
          <a:p>
            <a:pPr lvl="1"/>
            <a:r>
              <a:rPr lang="hu-HU" sz="2400" dirty="0" smtClean="0"/>
              <a:t>Figyelni kell: fekélyek, pörkös területek, színbeli, textura-</a:t>
            </a:r>
            <a:r>
              <a:rPr lang="hu-HU" sz="2400" dirty="0" err="1" smtClean="0"/>
              <a:t>beli</a:t>
            </a:r>
            <a:r>
              <a:rPr lang="hu-HU" sz="2400" dirty="0" smtClean="0"/>
              <a:t> eltérések, ajkat kiemelő vagy beszűrő elváltozások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pic>
        <p:nvPicPr>
          <p:cNvPr id="1026" name="Picture 2" descr="H:\Orális és maxillofaciális medicina\Maxillo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24405"/>
            <a:ext cx="2112963" cy="1755775"/>
          </a:xfrm>
          <a:prstGeom prst="rect">
            <a:avLst/>
          </a:prstGeom>
          <a:noFill/>
        </p:spPr>
      </p:pic>
      <p:pic>
        <p:nvPicPr>
          <p:cNvPr id="1027" name="Picture 3" descr="H:\Orális és maxillofaciális medicina\Maxillo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2112963" cy="1755775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dirty="0"/>
              <a:t>Szükséges, hogy a fogorvosok tudatosan és rendszeresen végezzenek és szervezzenek szűrést, kimondottan az ajak- és szájüregi rákra hajlamosító állapotokra (</a:t>
            </a:r>
            <a:r>
              <a:rPr lang="hu-HU" sz="2400" b="1" dirty="0"/>
              <a:t>rendelet:51/1997. (XII. 18.</a:t>
            </a:r>
            <a:r>
              <a:rPr lang="hu-HU" sz="2400" dirty="0"/>
              <a:t>) NM rendelet a kötelező egészségbiztosítás keretében igénybe vehető betegségek megelőzését és korai felismerését szolgáló egészségügyi szolgáltatásokról 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8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179512" y="2489200"/>
            <a:ext cx="7030130" cy="4180160"/>
          </a:xfrm>
        </p:spPr>
        <p:txBody>
          <a:bodyPr>
            <a:noAutofit/>
          </a:bodyPr>
          <a:lstStyle/>
          <a:p>
            <a:r>
              <a:rPr lang="hu-HU" sz="2000" dirty="0" err="1" smtClean="0"/>
              <a:t>Buccalis</a:t>
            </a:r>
            <a:r>
              <a:rPr lang="hu-HU" sz="2000" dirty="0" smtClean="0"/>
              <a:t> nyálkahártya:</a:t>
            </a:r>
          </a:p>
          <a:p>
            <a:pPr lvl="1"/>
            <a:r>
              <a:rPr lang="hu-HU" sz="2000" dirty="0" err="1" smtClean="0"/>
              <a:t>Comissurától</a:t>
            </a:r>
            <a:r>
              <a:rPr lang="hu-HU" sz="2000" dirty="0" smtClean="0"/>
              <a:t> a </a:t>
            </a:r>
            <a:r>
              <a:rPr lang="hu-HU" sz="2000" dirty="0" err="1" smtClean="0"/>
              <a:t>retromolaris</a:t>
            </a:r>
            <a:r>
              <a:rPr lang="hu-HU" sz="2000" dirty="0" smtClean="0"/>
              <a:t> régióig</a:t>
            </a:r>
          </a:p>
          <a:p>
            <a:pPr lvl="1"/>
            <a:r>
              <a:rPr lang="hu-HU" sz="2000" dirty="0" err="1" smtClean="0"/>
              <a:t>Bidigitalis</a:t>
            </a:r>
            <a:r>
              <a:rPr lang="hu-HU" sz="2000" dirty="0" smtClean="0"/>
              <a:t> vagy </a:t>
            </a:r>
            <a:r>
              <a:rPr lang="hu-HU" sz="2000" dirty="0" err="1" smtClean="0"/>
              <a:t>bimanualis</a:t>
            </a:r>
            <a:r>
              <a:rPr lang="hu-HU" sz="2000" dirty="0" smtClean="0"/>
              <a:t> tapintás</a:t>
            </a:r>
          </a:p>
          <a:p>
            <a:pPr lvl="1"/>
            <a:r>
              <a:rPr lang="hu-HU" sz="2000" dirty="0" smtClean="0"/>
              <a:t>Figyelmeztető jelek: 	</a:t>
            </a:r>
          </a:p>
          <a:p>
            <a:pPr lvl="2"/>
            <a:r>
              <a:rPr lang="hu-HU" sz="2000" dirty="0" smtClean="0"/>
              <a:t>Fekélyek (traumás, tumoros)</a:t>
            </a:r>
          </a:p>
          <a:p>
            <a:pPr lvl="2"/>
            <a:r>
              <a:rPr lang="hu-HU" sz="2000" dirty="0" smtClean="0"/>
              <a:t>Fehér </a:t>
            </a:r>
            <a:r>
              <a:rPr lang="hu-HU" sz="2000" dirty="0" err="1" smtClean="0"/>
              <a:t>léziók</a:t>
            </a:r>
            <a:r>
              <a:rPr lang="hu-HU" sz="2000" dirty="0" smtClean="0"/>
              <a:t> (</a:t>
            </a:r>
            <a:r>
              <a:rPr lang="hu-HU" sz="2000" dirty="0" err="1" smtClean="0"/>
              <a:t>leukoplakia</a:t>
            </a:r>
            <a:r>
              <a:rPr lang="hu-HU" sz="2000" dirty="0" smtClean="0"/>
              <a:t>, </a:t>
            </a:r>
            <a:r>
              <a:rPr lang="hu-HU" sz="2000" dirty="0" err="1" smtClean="0"/>
              <a:t>lichen</a:t>
            </a:r>
            <a:r>
              <a:rPr lang="hu-HU" sz="2000" dirty="0" smtClean="0"/>
              <a:t> </a:t>
            </a:r>
            <a:r>
              <a:rPr lang="hu-HU" sz="2000" dirty="0" err="1" smtClean="0"/>
              <a:t>oris</a:t>
            </a:r>
            <a:r>
              <a:rPr lang="hu-HU" sz="2000" dirty="0" smtClean="0"/>
              <a:t>, </a:t>
            </a:r>
            <a:r>
              <a:rPr lang="hu-HU" sz="2000" dirty="0" err="1" smtClean="0"/>
              <a:t>morsicatio</a:t>
            </a:r>
            <a:r>
              <a:rPr lang="hu-HU" sz="2000" dirty="0" smtClean="0"/>
              <a:t>)</a:t>
            </a:r>
          </a:p>
          <a:p>
            <a:pPr lvl="2"/>
            <a:r>
              <a:rPr lang="hu-HU" sz="2000" dirty="0" smtClean="0"/>
              <a:t>Vörös területek (</a:t>
            </a:r>
            <a:r>
              <a:rPr lang="hu-HU" sz="2000" dirty="0" err="1" smtClean="0"/>
              <a:t>erythroleukoplakia</a:t>
            </a:r>
            <a:r>
              <a:rPr lang="hu-HU" sz="2000" dirty="0" smtClean="0"/>
              <a:t>)</a:t>
            </a:r>
          </a:p>
          <a:p>
            <a:pPr lvl="2"/>
            <a:r>
              <a:rPr lang="hu-HU" sz="2000" dirty="0" smtClean="0"/>
              <a:t>Szövetszaporulatok</a:t>
            </a:r>
          </a:p>
          <a:p>
            <a:pPr lvl="2"/>
            <a:r>
              <a:rPr lang="hu-HU" sz="2000" dirty="0" smtClean="0"/>
              <a:t>Beszűrődések, csomók </a:t>
            </a:r>
          </a:p>
        </p:txBody>
      </p:sp>
      <p:pic>
        <p:nvPicPr>
          <p:cNvPr id="2050" name="Picture 2" descr="H:\Orális és maxillofaciális medicina\Maxillo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788" y="1294606"/>
            <a:ext cx="2112963" cy="2546350"/>
          </a:xfrm>
          <a:prstGeom prst="rect">
            <a:avLst/>
          </a:prstGeom>
          <a:noFill/>
        </p:spPr>
      </p:pic>
      <p:pic>
        <p:nvPicPr>
          <p:cNvPr id="2051" name="Picture 3" descr="H:\Orális és maxillofaciális medicina\Maxillo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7" y="4502423"/>
            <a:ext cx="2112963" cy="2166937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197895" y="2492896"/>
            <a:ext cx="6345260" cy="4104456"/>
          </a:xfrm>
        </p:spPr>
        <p:txBody>
          <a:bodyPr>
            <a:normAutofit fontScale="85000" lnSpcReduction="20000"/>
          </a:bodyPr>
          <a:lstStyle/>
          <a:p>
            <a:r>
              <a:rPr lang="hu-HU" sz="3100" dirty="0" smtClean="0"/>
              <a:t>Nyelv:</a:t>
            </a:r>
          </a:p>
          <a:p>
            <a:pPr lvl="1"/>
            <a:r>
              <a:rPr lang="hu-HU" sz="2600" dirty="0" smtClean="0"/>
              <a:t>Gézlappal megfogható, kihúzható.</a:t>
            </a:r>
          </a:p>
          <a:p>
            <a:pPr lvl="1"/>
            <a:r>
              <a:rPr lang="hu-HU" sz="2600" dirty="0" smtClean="0"/>
              <a:t>Nyelvcsúcs, nyelvhát, nyelv </a:t>
            </a:r>
            <a:r>
              <a:rPr lang="hu-HU" sz="2600" dirty="0" err="1" smtClean="0"/>
              <a:t>lateralis</a:t>
            </a:r>
            <a:r>
              <a:rPr lang="hu-HU" sz="2600" dirty="0" smtClean="0"/>
              <a:t> oldala, nyelvgyök, nyelv </a:t>
            </a:r>
            <a:r>
              <a:rPr lang="hu-HU" sz="2600" dirty="0" err="1" smtClean="0"/>
              <a:t>ventralis</a:t>
            </a:r>
            <a:r>
              <a:rPr lang="hu-HU" sz="2600" dirty="0" smtClean="0"/>
              <a:t> felszíne</a:t>
            </a:r>
          </a:p>
          <a:p>
            <a:pPr lvl="1"/>
            <a:r>
              <a:rPr lang="hu-HU" sz="2600" dirty="0" smtClean="0"/>
              <a:t>Figyelmeztető jelek: 	</a:t>
            </a:r>
          </a:p>
          <a:p>
            <a:pPr lvl="2"/>
            <a:r>
              <a:rPr lang="hu-HU" sz="2300" dirty="0" err="1" smtClean="0"/>
              <a:t>Asszimmetria</a:t>
            </a:r>
            <a:endParaRPr lang="hu-HU" sz="2300" dirty="0" smtClean="0"/>
          </a:p>
          <a:p>
            <a:pPr lvl="2"/>
            <a:r>
              <a:rPr lang="hu-HU" sz="2300" dirty="0" err="1" smtClean="0"/>
              <a:t>Nyelvpapillák</a:t>
            </a:r>
            <a:r>
              <a:rPr lang="hu-HU" sz="2300" dirty="0" smtClean="0"/>
              <a:t> változása</a:t>
            </a:r>
          </a:p>
          <a:p>
            <a:pPr lvl="2"/>
            <a:r>
              <a:rPr lang="hu-HU" sz="2300" dirty="0" err="1" smtClean="0"/>
              <a:t>Vascularis</a:t>
            </a:r>
            <a:r>
              <a:rPr lang="hu-HU" sz="2300" dirty="0" smtClean="0"/>
              <a:t>, színbeli eltérések</a:t>
            </a:r>
          </a:p>
          <a:p>
            <a:pPr lvl="2"/>
            <a:r>
              <a:rPr lang="hu-HU" sz="2300" dirty="0" smtClean="0"/>
              <a:t>Fekélyek</a:t>
            </a:r>
          </a:p>
          <a:p>
            <a:pPr lvl="2"/>
            <a:r>
              <a:rPr lang="hu-HU" sz="2300" dirty="0" smtClean="0"/>
              <a:t>Szövetszaporulatok, fokozott elszarusodás, csomóképződéssel járó elváltozások</a:t>
            </a:r>
          </a:p>
          <a:p>
            <a:pPr lvl="1"/>
            <a:endParaRPr lang="hu-HU" sz="2400" dirty="0" smtClean="0"/>
          </a:p>
        </p:txBody>
      </p:sp>
      <p:pic>
        <p:nvPicPr>
          <p:cNvPr id="3074" name="Picture 2" descr="H:\Orális és maxillofaciális medicina\Maxillo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92896"/>
            <a:ext cx="1608907" cy="1573852"/>
          </a:xfrm>
          <a:prstGeom prst="rect">
            <a:avLst/>
          </a:prstGeom>
          <a:noFill/>
        </p:spPr>
      </p:pic>
      <p:pic>
        <p:nvPicPr>
          <p:cNvPr id="3075" name="Picture 3" descr="H:\Orális és maxillofaciális medicina\Maxillo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155" y="4529439"/>
            <a:ext cx="2112963" cy="1933575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67544" y="2489200"/>
            <a:ext cx="6742098" cy="4180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Szájfenék:</a:t>
            </a:r>
          </a:p>
          <a:p>
            <a:pPr lvl="1">
              <a:lnSpc>
                <a:spcPct val="90000"/>
              </a:lnSpc>
            </a:pPr>
            <a:r>
              <a:rPr lang="hu-HU" sz="2000" dirty="0" smtClean="0"/>
              <a:t>Nyelvcsúccsal a szájpadlás megérintése</a:t>
            </a:r>
          </a:p>
          <a:p>
            <a:pPr lvl="1">
              <a:lnSpc>
                <a:spcPct val="90000"/>
              </a:lnSpc>
            </a:pPr>
            <a:r>
              <a:rPr lang="hu-HU" sz="2000" dirty="0" err="1" smtClean="0"/>
              <a:t>Bimanuális</a:t>
            </a:r>
            <a:r>
              <a:rPr lang="hu-HU" sz="2000" dirty="0" smtClean="0"/>
              <a:t> tapintás: </a:t>
            </a:r>
            <a:r>
              <a:rPr lang="hu-HU" sz="2000" dirty="0" err="1" smtClean="0"/>
              <a:t>intra-</a:t>
            </a:r>
            <a:r>
              <a:rPr lang="hu-HU" sz="2000" dirty="0" smtClean="0"/>
              <a:t>, és </a:t>
            </a:r>
            <a:r>
              <a:rPr lang="hu-HU" sz="2000" dirty="0" err="1" smtClean="0"/>
              <a:t>extraoralis</a:t>
            </a:r>
            <a:r>
              <a:rPr lang="hu-HU" sz="2000" dirty="0" smtClean="0"/>
              <a:t> tapintás</a:t>
            </a:r>
          </a:p>
          <a:p>
            <a:pPr lvl="2">
              <a:lnSpc>
                <a:spcPct val="90000"/>
              </a:lnSpc>
            </a:pPr>
            <a:r>
              <a:rPr lang="hu-HU" sz="1800" dirty="0" smtClean="0"/>
              <a:t>(nyálmirigy-gyulladás, </a:t>
            </a:r>
            <a:r>
              <a:rPr lang="hu-HU" sz="1800" dirty="0" err="1" smtClean="0"/>
              <a:t>lymphadenitis</a:t>
            </a:r>
            <a:r>
              <a:rPr lang="hu-HU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hu-HU" sz="2000" dirty="0" err="1" smtClean="0"/>
              <a:t>Submandibularis</a:t>
            </a:r>
            <a:r>
              <a:rPr lang="hu-HU" sz="2000" dirty="0" smtClean="0"/>
              <a:t> és </a:t>
            </a:r>
            <a:r>
              <a:rPr lang="hu-HU" sz="2000" dirty="0" err="1" smtClean="0"/>
              <a:t>sublingualis</a:t>
            </a:r>
            <a:r>
              <a:rPr lang="hu-HU" sz="2000" dirty="0" smtClean="0"/>
              <a:t> nyálmirigyek működése: nyomás, </a:t>
            </a:r>
            <a:r>
              <a:rPr lang="hu-HU" sz="2000" dirty="0" err="1" smtClean="0"/>
              <a:t>caruncula</a:t>
            </a:r>
            <a:r>
              <a:rPr lang="hu-HU" sz="2000" dirty="0" smtClean="0"/>
              <a:t> </a:t>
            </a:r>
            <a:r>
              <a:rPr lang="hu-HU" sz="2000" dirty="0" err="1" smtClean="0"/>
              <a:t>sublingualis</a:t>
            </a:r>
            <a:endParaRPr lang="hu-HU" sz="2000" dirty="0" smtClean="0"/>
          </a:p>
          <a:p>
            <a:pPr lvl="1">
              <a:lnSpc>
                <a:spcPct val="90000"/>
              </a:lnSpc>
            </a:pPr>
            <a:r>
              <a:rPr lang="hu-HU" sz="2000" dirty="0" smtClean="0"/>
              <a:t>Figyelmeztető jelek: </a:t>
            </a:r>
          </a:p>
          <a:p>
            <a:pPr lvl="2">
              <a:lnSpc>
                <a:spcPct val="90000"/>
              </a:lnSpc>
            </a:pPr>
            <a:r>
              <a:rPr lang="hu-HU" sz="1800" dirty="0" err="1" smtClean="0"/>
              <a:t>Ankyloglossia</a:t>
            </a:r>
            <a:endParaRPr lang="hu-HU" sz="1800" dirty="0" smtClean="0"/>
          </a:p>
          <a:p>
            <a:pPr lvl="2">
              <a:lnSpc>
                <a:spcPct val="90000"/>
              </a:lnSpc>
            </a:pPr>
            <a:r>
              <a:rPr lang="hu-HU" sz="1800" dirty="0" smtClean="0"/>
              <a:t>Szájfenék bedomborodása (</a:t>
            </a:r>
            <a:r>
              <a:rPr lang="hu-HU" sz="1800" dirty="0" err="1" smtClean="0"/>
              <a:t>ranula</a:t>
            </a:r>
            <a:r>
              <a:rPr lang="hu-HU" sz="1800" dirty="0" smtClean="0"/>
              <a:t>, </a:t>
            </a:r>
            <a:r>
              <a:rPr lang="hu-HU" sz="1800" dirty="0" err="1" smtClean="0"/>
              <a:t>cysta</a:t>
            </a:r>
            <a:r>
              <a:rPr lang="hu-HU" sz="18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hu-HU" sz="1800" dirty="0" smtClean="0"/>
              <a:t>Fekélyek, beszűrődések</a:t>
            </a:r>
          </a:p>
        </p:txBody>
      </p:sp>
      <p:pic>
        <p:nvPicPr>
          <p:cNvPr id="4098" name="Picture 2" descr="H:\Orális és maxillofaciális medicina\Maxillo0008.jpg"/>
          <p:cNvPicPr>
            <a:picLocks noChangeAspect="1" noChangeArrowheads="1"/>
          </p:cNvPicPr>
          <p:nvPr/>
        </p:nvPicPr>
        <p:blipFill>
          <a:blip r:embed="rId2" cstate="print"/>
          <a:srcRect t="10357" r="1546"/>
          <a:stretch>
            <a:fillRect/>
          </a:stretch>
        </p:blipFill>
        <p:spPr bwMode="auto">
          <a:xfrm>
            <a:off x="6804248" y="4293096"/>
            <a:ext cx="2016224" cy="2160240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395536" y="2515240"/>
            <a:ext cx="6345260" cy="3974821"/>
          </a:xfrm>
        </p:spPr>
        <p:txBody>
          <a:bodyPr>
            <a:noAutofit/>
          </a:bodyPr>
          <a:lstStyle/>
          <a:p>
            <a:r>
              <a:rPr lang="hu-HU" sz="2400" dirty="0" smtClean="0"/>
              <a:t>Kemény és lágy szájpad:</a:t>
            </a:r>
          </a:p>
          <a:p>
            <a:pPr lvl="1"/>
            <a:r>
              <a:rPr lang="hu-HU" sz="2000" dirty="0" smtClean="0"/>
              <a:t>Fejet </a:t>
            </a:r>
            <a:r>
              <a:rPr lang="hu-HU" sz="2000" dirty="0" err="1" smtClean="0"/>
              <a:t>hátrahajtva</a:t>
            </a:r>
            <a:r>
              <a:rPr lang="hu-HU" sz="2000" dirty="0" smtClean="0"/>
              <a:t> vizsgálható</a:t>
            </a:r>
          </a:p>
          <a:p>
            <a:pPr lvl="1"/>
            <a:r>
              <a:rPr lang="hu-HU" sz="2000" dirty="0" smtClean="0"/>
              <a:t>Figyelmeztető jelek:</a:t>
            </a:r>
          </a:p>
          <a:p>
            <a:pPr lvl="2"/>
            <a:r>
              <a:rPr lang="hu-HU" sz="1800" dirty="0" err="1" smtClean="0"/>
              <a:t>Színbeli</a:t>
            </a:r>
            <a:r>
              <a:rPr lang="hu-HU" sz="1800" dirty="0" smtClean="0"/>
              <a:t> elváltozások (fehér </a:t>
            </a:r>
            <a:r>
              <a:rPr lang="hu-HU" sz="1800" dirty="0" err="1" smtClean="0"/>
              <a:t>léziók</a:t>
            </a:r>
            <a:r>
              <a:rPr lang="hu-HU" sz="1800" dirty="0" smtClean="0"/>
              <a:t>, vörös elváltozások)</a:t>
            </a:r>
          </a:p>
          <a:p>
            <a:pPr lvl="2"/>
            <a:r>
              <a:rPr lang="hu-HU" sz="1800" dirty="0" err="1" smtClean="0"/>
              <a:t>Petechiák</a:t>
            </a:r>
            <a:r>
              <a:rPr lang="hu-HU" sz="1800" dirty="0" smtClean="0"/>
              <a:t>, </a:t>
            </a:r>
            <a:r>
              <a:rPr lang="hu-HU" sz="1800" dirty="0" err="1" smtClean="0"/>
              <a:t>haemorrhagiás</a:t>
            </a:r>
            <a:r>
              <a:rPr lang="hu-HU" sz="1800" dirty="0" smtClean="0"/>
              <a:t> elváltozások</a:t>
            </a:r>
          </a:p>
          <a:p>
            <a:pPr lvl="2"/>
            <a:r>
              <a:rPr lang="hu-HU" sz="1800" dirty="0" smtClean="0"/>
              <a:t>Fekélyek</a:t>
            </a:r>
          </a:p>
          <a:p>
            <a:pPr lvl="2"/>
            <a:r>
              <a:rPr lang="hu-HU" sz="1800" dirty="0" smtClean="0"/>
              <a:t>Bedomborodások: lágy- </a:t>
            </a:r>
            <a:r>
              <a:rPr lang="hu-HU" sz="1800" dirty="0" err="1" smtClean="0"/>
              <a:t>abscessus</a:t>
            </a:r>
            <a:r>
              <a:rPr lang="hu-HU" sz="1800" dirty="0" smtClean="0"/>
              <a:t>, gyulladás, rugalmas- nyálmirigy, kemény- csont eredetű</a:t>
            </a:r>
          </a:p>
        </p:txBody>
      </p:sp>
      <p:pic>
        <p:nvPicPr>
          <p:cNvPr id="5122" name="Picture 2" descr="H:\Orális és maxillofaciális medicina\Maxillo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112" y="2177104"/>
            <a:ext cx="2047875" cy="2103437"/>
          </a:xfrm>
          <a:prstGeom prst="rect">
            <a:avLst/>
          </a:prstGeom>
          <a:noFill/>
        </p:spPr>
      </p:pic>
      <p:pic>
        <p:nvPicPr>
          <p:cNvPr id="5123" name="Picture 3" descr="H:\Orális és maxillofaciális medicina\Maxillo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126" y="4613452"/>
            <a:ext cx="1872208" cy="1876610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924275"/>
            <a:ext cx="7642340" cy="709865"/>
          </a:xfrm>
        </p:spPr>
        <p:txBody>
          <a:bodyPr/>
          <a:lstStyle/>
          <a:p>
            <a:r>
              <a:rPr lang="hu-HU" sz="4400" dirty="0"/>
              <a:t>Klinikai </a:t>
            </a:r>
            <a:r>
              <a:rPr lang="hu-HU" sz="4400" dirty="0" smtClean="0"/>
              <a:t>vizsgálat </a:t>
            </a:r>
            <a:r>
              <a:rPr lang="hu-HU" sz="3600" dirty="0" smtClean="0"/>
              <a:t>(</a:t>
            </a:r>
            <a:r>
              <a:rPr lang="hu-HU" sz="3600" dirty="0" err="1" smtClean="0"/>
              <a:t>intra</a:t>
            </a:r>
            <a:r>
              <a:rPr lang="hu-HU" sz="3600" dirty="0" smtClean="0"/>
              <a:t>-orális)</a:t>
            </a:r>
            <a:endParaRPr lang="hu-HU" sz="3600" dirty="0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02" y="2204863"/>
            <a:ext cx="7061814" cy="4255795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2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Extraoralis</a:t>
            </a:r>
            <a:r>
              <a:rPr lang="hu-HU" sz="4000" dirty="0" smtClean="0"/>
              <a:t> vizsgálat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864382" y="2489200"/>
            <a:ext cx="7740066" cy="374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/>
              <a:t>Már amikor a beteg belép az ajtón!</a:t>
            </a:r>
          </a:p>
          <a:p>
            <a:pPr>
              <a:lnSpc>
                <a:spcPct val="90000"/>
              </a:lnSpc>
            </a:pPr>
            <a:r>
              <a:rPr lang="hu-HU" sz="2400" dirty="0" err="1" smtClean="0"/>
              <a:t>Orofacialis</a:t>
            </a:r>
            <a:r>
              <a:rPr lang="hu-HU" sz="2400" dirty="0" smtClean="0"/>
              <a:t> régió</a:t>
            </a:r>
          </a:p>
          <a:p>
            <a:pPr>
              <a:lnSpc>
                <a:spcPct val="90000"/>
              </a:lnSpc>
            </a:pPr>
            <a:r>
              <a:rPr lang="hu-HU" sz="2400" dirty="0" err="1" smtClean="0"/>
              <a:t>Submandibularis</a:t>
            </a:r>
            <a:r>
              <a:rPr lang="hu-HU" sz="2400" dirty="0" smtClean="0"/>
              <a:t>, </a:t>
            </a:r>
            <a:r>
              <a:rPr lang="hu-HU" sz="2400" dirty="0" err="1" smtClean="0"/>
              <a:t>submentalis</a:t>
            </a:r>
            <a:r>
              <a:rPr lang="hu-HU" sz="2400" dirty="0" smtClean="0"/>
              <a:t> és </a:t>
            </a:r>
            <a:r>
              <a:rPr lang="hu-HU" sz="2400" dirty="0" err="1" smtClean="0"/>
              <a:t>perimandibularis</a:t>
            </a:r>
            <a:r>
              <a:rPr lang="hu-HU" sz="2400" dirty="0" smtClean="0"/>
              <a:t> régió</a:t>
            </a:r>
          </a:p>
          <a:p>
            <a:pPr>
              <a:lnSpc>
                <a:spcPct val="90000"/>
              </a:lnSpc>
            </a:pPr>
            <a:r>
              <a:rPr lang="hu-HU" sz="2400" dirty="0" err="1" smtClean="0"/>
              <a:t>Periauricularis</a:t>
            </a:r>
            <a:r>
              <a:rPr lang="hu-HU" sz="2400" dirty="0" smtClean="0"/>
              <a:t> régió</a:t>
            </a:r>
          </a:p>
          <a:p>
            <a:pPr>
              <a:lnSpc>
                <a:spcPct val="90000"/>
              </a:lnSpc>
            </a:pPr>
            <a:r>
              <a:rPr lang="hu-HU" sz="2400" dirty="0" err="1" smtClean="0"/>
              <a:t>Occipitalis</a:t>
            </a:r>
            <a:r>
              <a:rPr lang="hu-HU" sz="2400" dirty="0" smtClean="0"/>
              <a:t> régió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Nyaki régió</a:t>
            </a:r>
          </a:p>
          <a:p>
            <a:pPr>
              <a:lnSpc>
                <a:spcPct val="90000"/>
              </a:lnSpc>
            </a:pPr>
            <a:r>
              <a:rPr lang="hu-HU" sz="2400" dirty="0" err="1" smtClean="0"/>
              <a:t>Supraclavicularis</a:t>
            </a:r>
            <a:r>
              <a:rPr lang="hu-HU" sz="2400" dirty="0" smtClean="0"/>
              <a:t> régió</a:t>
            </a:r>
          </a:p>
          <a:p>
            <a:pPr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err="1" smtClean="0"/>
              <a:t>Orofacialis</a:t>
            </a:r>
            <a:r>
              <a:rPr lang="hu-HU" sz="2800" dirty="0" smtClean="0"/>
              <a:t> régió:</a:t>
            </a:r>
          </a:p>
          <a:p>
            <a:pPr lvl="1"/>
            <a:r>
              <a:rPr lang="hu-HU" sz="2800" dirty="0" smtClean="0"/>
              <a:t>Arcforma: aszimmetria</a:t>
            </a:r>
          </a:p>
          <a:p>
            <a:pPr lvl="1"/>
            <a:r>
              <a:rPr lang="hu-HU" sz="2800" dirty="0" smtClean="0"/>
              <a:t>Bőrszín</a:t>
            </a:r>
          </a:p>
          <a:p>
            <a:pPr lvl="1"/>
            <a:r>
              <a:rPr lang="hu-HU" sz="2800" dirty="0" smtClean="0"/>
              <a:t>Bőr tapintása</a:t>
            </a:r>
          </a:p>
          <a:p>
            <a:pPr lvl="1"/>
            <a:r>
              <a:rPr lang="hu-HU" sz="2800" dirty="0" smtClean="0"/>
              <a:t>Fej, nyak, szemhéjak, szem, orr, fül, ajkak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107504" y="2492896"/>
            <a:ext cx="6345260" cy="3530600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Submandibularis</a:t>
            </a:r>
            <a:r>
              <a:rPr lang="hu-HU" sz="2400" dirty="0" smtClean="0"/>
              <a:t>, </a:t>
            </a:r>
            <a:r>
              <a:rPr lang="hu-HU" sz="2400" dirty="0" err="1" smtClean="0"/>
              <a:t>submentalis</a:t>
            </a:r>
            <a:r>
              <a:rPr lang="hu-HU" sz="2400" dirty="0" smtClean="0"/>
              <a:t>, </a:t>
            </a:r>
            <a:r>
              <a:rPr lang="hu-HU" sz="2400" dirty="0" err="1" smtClean="0"/>
              <a:t>perimandibularis</a:t>
            </a:r>
            <a:r>
              <a:rPr lang="hu-HU" sz="2400" dirty="0" smtClean="0"/>
              <a:t> régió:</a:t>
            </a:r>
          </a:p>
          <a:p>
            <a:pPr lvl="1"/>
            <a:r>
              <a:rPr lang="hu-HU" sz="2400" dirty="0" smtClean="0"/>
              <a:t>Fej előre, lefelé hajtva</a:t>
            </a:r>
          </a:p>
          <a:p>
            <a:pPr lvl="1"/>
            <a:r>
              <a:rPr lang="hu-HU" sz="2400" dirty="0" smtClean="0"/>
              <a:t>Beteg háta mögül </a:t>
            </a:r>
            <a:r>
              <a:rPr lang="hu-HU" sz="2400" dirty="0" err="1" smtClean="0"/>
              <a:t>bimanualisan</a:t>
            </a:r>
            <a:endParaRPr lang="hu-HU" sz="2400" dirty="0" smtClean="0"/>
          </a:p>
          <a:p>
            <a:pPr lvl="1"/>
            <a:r>
              <a:rPr lang="hu-HU" sz="2400" dirty="0" smtClean="0"/>
              <a:t>Figyelmeztető jelek:</a:t>
            </a:r>
          </a:p>
          <a:p>
            <a:pPr lvl="2"/>
            <a:r>
              <a:rPr lang="hu-HU" sz="2400" dirty="0" smtClean="0"/>
              <a:t>Nyirokcsomók, nyálmirigyek</a:t>
            </a:r>
          </a:p>
          <a:p>
            <a:pPr lvl="2"/>
            <a:r>
              <a:rPr lang="hu-HU" sz="2400" dirty="0" smtClean="0"/>
              <a:t>Duzzanat, fájdalom</a:t>
            </a:r>
          </a:p>
        </p:txBody>
      </p:sp>
      <p:pic>
        <p:nvPicPr>
          <p:cNvPr id="7170" name="Picture 2" descr="H:\Orális és maxillofaciális medicina\Maxillo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06068"/>
            <a:ext cx="2963587" cy="2304256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539552" y="2410670"/>
            <a:ext cx="6345260" cy="3530600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Periauricularis</a:t>
            </a:r>
            <a:r>
              <a:rPr lang="hu-HU" sz="2800" dirty="0" smtClean="0"/>
              <a:t> régió:</a:t>
            </a:r>
          </a:p>
          <a:p>
            <a:pPr lvl="1"/>
            <a:r>
              <a:rPr lang="hu-HU" sz="2400" dirty="0" smtClean="0"/>
              <a:t>Szemből, hátulról</a:t>
            </a:r>
          </a:p>
          <a:p>
            <a:pPr lvl="1"/>
            <a:r>
              <a:rPr lang="hu-HU" sz="2400" dirty="0" smtClean="0"/>
              <a:t>TMI vizsgálata: szájzáráskor és mozgatás közben</a:t>
            </a:r>
          </a:p>
          <a:p>
            <a:pPr lvl="1"/>
            <a:r>
              <a:rPr lang="hu-HU" sz="2400" dirty="0" smtClean="0"/>
              <a:t>Figyelmeztető jelek:</a:t>
            </a:r>
          </a:p>
          <a:p>
            <a:pPr lvl="2"/>
            <a:r>
              <a:rPr lang="hu-HU" sz="2000" dirty="0" smtClean="0"/>
              <a:t>TMI: diszfunkció</a:t>
            </a:r>
          </a:p>
          <a:p>
            <a:pPr lvl="2"/>
            <a:r>
              <a:rPr lang="hu-HU" sz="2000" dirty="0" err="1" smtClean="0"/>
              <a:t>Parotis</a:t>
            </a:r>
            <a:r>
              <a:rPr lang="hu-HU" sz="2000" dirty="0" smtClean="0"/>
              <a:t>: gyulladás, tumor</a:t>
            </a:r>
          </a:p>
          <a:p>
            <a:pPr lvl="2"/>
            <a:r>
              <a:rPr lang="hu-HU" sz="2000" dirty="0" err="1" smtClean="0"/>
              <a:t>Retroauricularis</a:t>
            </a:r>
            <a:r>
              <a:rPr lang="hu-HU" sz="2000" dirty="0" smtClean="0"/>
              <a:t> nyirokcsomók</a:t>
            </a:r>
          </a:p>
          <a:p>
            <a:pPr lvl="2"/>
            <a:r>
              <a:rPr lang="hu-HU" sz="2000" dirty="0" smtClean="0"/>
              <a:t>Bőrelváltozások: </a:t>
            </a:r>
            <a:r>
              <a:rPr lang="hu-HU" sz="2000" dirty="0" err="1" smtClean="0"/>
              <a:t>basalioma</a:t>
            </a:r>
            <a:endParaRPr lang="hu-HU" sz="2000" dirty="0" smtClean="0"/>
          </a:p>
        </p:txBody>
      </p:sp>
      <p:pic>
        <p:nvPicPr>
          <p:cNvPr id="8195" name="Picture 3" descr="H:\Orális és maxillofaciális medicina\Maxillo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999" y="4725144"/>
            <a:ext cx="2103437" cy="1636713"/>
          </a:xfrm>
          <a:prstGeom prst="rect">
            <a:avLst/>
          </a:prstGeom>
          <a:noFill/>
        </p:spPr>
      </p:pic>
      <p:pic>
        <p:nvPicPr>
          <p:cNvPr id="8196" name="Picture 4" descr="H:\Orális és maxillofaciális medicina\Maxillo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784" y="2556720"/>
            <a:ext cx="2125663" cy="1619250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 err="1" smtClean="0"/>
              <a:t>Occipitalis</a:t>
            </a:r>
            <a:r>
              <a:rPr lang="hu-HU" sz="2400" dirty="0" smtClean="0"/>
              <a:t> régió:</a:t>
            </a:r>
          </a:p>
          <a:p>
            <a:pPr lvl="1"/>
            <a:r>
              <a:rPr lang="hu-HU" sz="2400" dirty="0" smtClean="0"/>
              <a:t>Beteg fejét előre, lefelé hajtva vizsgálható</a:t>
            </a:r>
          </a:p>
          <a:p>
            <a:pPr lvl="1"/>
            <a:r>
              <a:rPr lang="hu-HU" sz="2400" dirty="0" err="1" smtClean="0"/>
              <a:t>Bidigitálisan</a:t>
            </a:r>
            <a:r>
              <a:rPr lang="hu-HU" sz="2400" dirty="0" smtClean="0"/>
              <a:t> vagy </a:t>
            </a:r>
            <a:r>
              <a:rPr lang="hu-HU" sz="2400" dirty="0" err="1" smtClean="0"/>
              <a:t>bimanuálisan</a:t>
            </a:r>
            <a:endParaRPr lang="hu-HU" sz="2400" dirty="0" smtClean="0"/>
          </a:p>
          <a:p>
            <a:pPr lvl="1"/>
            <a:r>
              <a:rPr lang="hu-HU" sz="2400" dirty="0" err="1" smtClean="0"/>
              <a:t>Figyelmezető</a:t>
            </a:r>
            <a:r>
              <a:rPr lang="hu-HU" sz="2400" dirty="0" smtClean="0"/>
              <a:t> jelek: </a:t>
            </a:r>
          </a:p>
          <a:p>
            <a:pPr lvl="2"/>
            <a:r>
              <a:rPr lang="hu-HU" sz="2400" dirty="0" smtClean="0"/>
              <a:t>Fájdalmas vagy fájdalmatlan nyirokcsomók</a:t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dirty="0" err="1" smtClean="0"/>
              <a:t>infectio</a:t>
            </a:r>
            <a:r>
              <a:rPr lang="hu-HU" sz="2400" dirty="0" smtClean="0"/>
              <a:t> vagy </a:t>
            </a:r>
            <a:r>
              <a:rPr lang="hu-HU" sz="2400" dirty="0" err="1" smtClean="0"/>
              <a:t>malignomák</a:t>
            </a:r>
            <a:r>
              <a:rPr lang="hu-HU" sz="2400" dirty="0" smtClean="0"/>
              <a:t>, </a:t>
            </a:r>
            <a:r>
              <a:rPr lang="hu-HU" sz="2400" dirty="0" err="1" smtClean="0"/>
              <a:t>lymphoma</a:t>
            </a:r>
            <a:r>
              <a:rPr lang="hu-HU" sz="2400" dirty="0" smtClean="0"/>
              <a:t>)</a:t>
            </a:r>
          </a:p>
          <a:p>
            <a:pPr lvl="2"/>
            <a:endParaRPr lang="hu-HU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MIÉRT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4382" y="2489200"/>
            <a:ext cx="7308018" cy="353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3900" dirty="0" smtClean="0"/>
              <a:t>?</a:t>
            </a:r>
            <a:endParaRPr lang="hu-HU" sz="239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539552" y="2492896"/>
            <a:ext cx="6552728" cy="41764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Nyaki régió: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A beteg mögül vagy oldalról</a:t>
            </a:r>
          </a:p>
          <a:p>
            <a:pPr lvl="1">
              <a:lnSpc>
                <a:spcPct val="90000"/>
              </a:lnSpc>
            </a:pPr>
            <a:r>
              <a:rPr lang="hu-HU" sz="2400" dirty="0" err="1" smtClean="0"/>
              <a:t>M.sternocleidomastoideus</a:t>
            </a:r>
            <a:r>
              <a:rPr lang="hu-HU" sz="2400" dirty="0" smtClean="0"/>
              <a:t> tapintása és a mélyebb nyaki képletek tapintása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Pajzsmirigy tapintása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Figyelmeztető jelek: </a:t>
            </a:r>
          </a:p>
          <a:p>
            <a:pPr lvl="2">
              <a:lnSpc>
                <a:spcPct val="90000"/>
              </a:lnSpc>
            </a:pPr>
            <a:r>
              <a:rPr lang="hu-HU" sz="2000" dirty="0" smtClean="0"/>
              <a:t>Fájdalmas nyirokcsomók- </a:t>
            </a:r>
            <a:r>
              <a:rPr lang="hu-HU" sz="2000" dirty="0" err="1" smtClean="0"/>
              <a:t>infectio</a:t>
            </a:r>
            <a:endParaRPr lang="hu-HU" sz="2000" dirty="0" smtClean="0"/>
          </a:p>
          <a:p>
            <a:pPr lvl="2">
              <a:lnSpc>
                <a:spcPct val="90000"/>
              </a:lnSpc>
            </a:pPr>
            <a:r>
              <a:rPr lang="hu-HU" sz="2000" dirty="0" smtClean="0"/>
              <a:t>Fájdalmatlan nyirokcsomók: </a:t>
            </a:r>
            <a:r>
              <a:rPr lang="hu-HU" sz="2000" dirty="0" err="1" smtClean="0"/>
              <a:t>malignomák-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err="1" smtClean="0"/>
              <a:t>metastasis</a:t>
            </a:r>
            <a:r>
              <a:rPr lang="hu-HU" sz="2000" dirty="0" smtClean="0"/>
              <a:t>, </a:t>
            </a:r>
            <a:r>
              <a:rPr lang="hu-HU" sz="2000" dirty="0" err="1" smtClean="0"/>
              <a:t>lymphomák</a:t>
            </a:r>
            <a:endParaRPr lang="hu-HU" sz="2000" dirty="0" smtClean="0"/>
          </a:p>
          <a:p>
            <a:pPr lvl="2">
              <a:lnSpc>
                <a:spcPct val="90000"/>
              </a:lnSpc>
            </a:pPr>
            <a:r>
              <a:rPr lang="hu-HU" sz="2000" dirty="0" smtClean="0"/>
              <a:t>Egyéb:</a:t>
            </a:r>
            <a:r>
              <a:rPr lang="hu-HU" sz="2000" dirty="0" err="1" smtClean="0"/>
              <a:t>cysták</a:t>
            </a:r>
            <a:endParaRPr lang="hu-HU" sz="2000" dirty="0" smtClean="0"/>
          </a:p>
          <a:p>
            <a:pPr lvl="2">
              <a:lnSpc>
                <a:spcPct val="90000"/>
              </a:lnSpc>
            </a:pPr>
            <a:endParaRPr lang="hu-HU" dirty="0" smtClean="0"/>
          </a:p>
        </p:txBody>
      </p:sp>
      <p:pic>
        <p:nvPicPr>
          <p:cNvPr id="9218" name="Picture 2" descr="H:\Orális és maxillofaciális medicina\Maxillo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96952"/>
            <a:ext cx="2076450" cy="1636713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olidFill>
                  <a:prstClr val="white"/>
                </a:solidFill>
              </a:rPr>
              <a:t>Extraoralis</a:t>
            </a:r>
            <a:r>
              <a:rPr lang="hu-HU" sz="4000" dirty="0">
                <a:solidFill>
                  <a:prstClr val="white"/>
                </a:solidFill>
              </a:rPr>
              <a:t> vizsgálat</a:t>
            </a:r>
            <a:endParaRPr lang="hu-HU" dirty="0" smtClean="0"/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539552" y="2489200"/>
            <a:ext cx="7704856" cy="3748112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Supraclavicularis</a:t>
            </a:r>
            <a:r>
              <a:rPr lang="hu-HU" sz="2000" dirty="0" smtClean="0"/>
              <a:t> régió:</a:t>
            </a:r>
          </a:p>
          <a:p>
            <a:pPr lvl="1"/>
            <a:r>
              <a:rPr lang="hu-HU" sz="2000" dirty="0" smtClean="0"/>
              <a:t>Anatómiai határok: nyak alsó területe, </a:t>
            </a:r>
            <a:r>
              <a:rPr lang="hu-HU" sz="2000" dirty="0" err="1" smtClean="0"/>
              <a:t>clavicula</a:t>
            </a:r>
            <a:r>
              <a:rPr lang="hu-HU" sz="2000" dirty="0" smtClean="0"/>
              <a:t>, m. </a:t>
            </a:r>
            <a:r>
              <a:rPr lang="hu-HU" sz="2000" dirty="0" err="1" smtClean="0"/>
              <a:t>sternocleidomastoideus</a:t>
            </a:r>
            <a:endParaRPr lang="hu-HU" sz="2000" dirty="0" smtClean="0"/>
          </a:p>
          <a:p>
            <a:pPr lvl="1"/>
            <a:r>
              <a:rPr lang="hu-HU" sz="2000" dirty="0" smtClean="0"/>
              <a:t>Fontos: a m. </a:t>
            </a:r>
            <a:r>
              <a:rPr lang="hu-HU" sz="2000" dirty="0" err="1" smtClean="0"/>
              <a:t>sternocleidomastoideustól</a:t>
            </a:r>
            <a:r>
              <a:rPr lang="hu-HU" sz="2000" dirty="0" smtClean="0"/>
              <a:t> </a:t>
            </a:r>
            <a:r>
              <a:rPr lang="hu-HU" sz="2000" dirty="0" err="1" smtClean="0"/>
              <a:t>lateráliasan</a:t>
            </a:r>
            <a:r>
              <a:rPr lang="hu-HU" sz="2000" dirty="0" smtClean="0"/>
              <a:t> eső terület vizsgálata</a:t>
            </a:r>
          </a:p>
          <a:p>
            <a:pPr lvl="1"/>
            <a:r>
              <a:rPr lang="hu-HU" sz="2000" dirty="0" err="1" smtClean="0"/>
              <a:t>Bimanualisan</a:t>
            </a:r>
            <a:endParaRPr lang="hu-HU" sz="2000" dirty="0" smtClean="0"/>
          </a:p>
          <a:p>
            <a:pPr lvl="1"/>
            <a:r>
              <a:rPr lang="hu-HU" sz="2000" dirty="0" smtClean="0"/>
              <a:t>Figyelmeztető jelek:</a:t>
            </a:r>
          </a:p>
          <a:p>
            <a:pPr lvl="2"/>
            <a:r>
              <a:rPr lang="hu-HU" sz="2000" dirty="0" err="1" smtClean="0"/>
              <a:t>Cysta</a:t>
            </a:r>
            <a:r>
              <a:rPr lang="hu-HU" sz="2000" dirty="0" smtClean="0"/>
              <a:t> (puha tapintatú) </a:t>
            </a:r>
          </a:p>
          <a:p>
            <a:pPr lvl="2"/>
            <a:r>
              <a:rPr lang="hu-HU" sz="2000" dirty="0" smtClean="0"/>
              <a:t>fájdalmas és fájdalmatlan nyirokcsomók</a:t>
            </a:r>
          </a:p>
        </p:txBody>
      </p:sp>
      <p:pic>
        <p:nvPicPr>
          <p:cNvPr id="10242" name="Picture 2" descr="H:\Orális és maxillofaciális medicina\Maxillo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276" y="4941168"/>
            <a:ext cx="2475724" cy="1872208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6477000" cy="1828800"/>
          </a:xfrm>
        </p:spPr>
        <p:txBody>
          <a:bodyPr/>
          <a:lstStyle/>
          <a:p>
            <a:pPr algn="ctr"/>
            <a:r>
              <a:rPr lang="hu-HU" dirty="0" smtClean="0"/>
              <a:t>Kiegészítő vizsgálatok</a:t>
            </a:r>
          </a:p>
        </p:txBody>
      </p:sp>
      <p:sp>
        <p:nvSpPr>
          <p:cNvPr id="48133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solidFill>
                  <a:prstClr val="white"/>
                </a:solidFill>
              </a:rPr>
              <a:t>Kiegészítő vizsgálatok</a:t>
            </a:r>
            <a:endParaRPr lang="hu-HU" dirty="0" smtClean="0"/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Laboratóriumi vizsgálatok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Mikrobiológiai diagnosztika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Szövettani vizsgálat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Citológiai vizsgálat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Hematológiai vizsgálat</a:t>
            </a:r>
          </a:p>
          <a:p>
            <a:pPr>
              <a:lnSpc>
                <a:spcPct val="90000"/>
              </a:lnSpc>
            </a:pPr>
            <a:r>
              <a:rPr lang="hu-HU" sz="2800" dirty="0" err="1" smtClean="0"/>
              <a:t>Allergológiai</a:t>
            </a:r>
            <a:r>
              <a:rPr lang="hu-HU" sz="2800" dirty="0" smtClean="0"/>
              <a:t> vizsgálat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Immunológiai vizsgálat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Képalkotó vizsgálatok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Nyálmirigy vizsgálat</a:t>
            </a:r>
          </a:p>
          <a:p>
            <a:pPr>
              <a:lnSpc>
                <a:spcPct val="90000"/>
              </a:lnSpc>
            </a:pPr>
            <a:endParaRPr lang="hu-HU" sz="28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Kiegészítő vizsgálatok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Laboratóriumi vizsgálat:</a:t>
            </a:r>
          </a:p>
          <a:p>
            <a:pPr lvl="1"/>
            <a:r>
              <a:rPr lang="hu-HU" sz="2400" dirty="0" smtClean="0"/>
              <a:t>Hematológiai, szerológiai, virológiai, mikológiai, szövettani, </a:t>
            </a:r>
            <a:r>
              <a:rPr lang="hu-HU" sz="2400" dirty="0" err="1" smtClean="0"/>
              <a:t>bakterológiai</a:t>
            </a:r>
            <a:r>
              <a:rPr lang="hu-HU" sz="2400" dirty="0" smtClean="0"/>
              <a:t> vizsgálat</a:t>
            </a:r>
          </a:p>
          <a:p>
            <a:pPr lvl="1"/>
            <a:r>
              <a:rPr lang="hu-HU" sz="2400" dirty="0" smtClean="0"/>
              <a:t>Vérvizsgálat: </a:t>
            </a:r>
            <a:r>
              <a:rPr lang="hu-HU" sz="2400" dirty="0" err="1" smtClean="0"/>
              <a:t>anaemia</a:t>
            </a:r>
            <a:r>
              <a:rPr lang="hu-HU" sz="2400" dirty="0" smtClean="0"/>
              <a:t>, </a:t>
            </a:r>
            <a:r>
              <a:rPr lang="hu-HU" sz="2400" dirty="0" err="1" smtClean="0"/>
              <a:t>leukopenia</a:t>
            </a:r>
            <a:r>
              <a:rPr lang="hu-HU" sz="2400" dirty="0" smtClean="0"/>
              <a:t>, </a:t>
            </a:r>
            <a:r>
              <a:rPr lang="hu-HU" sz="2400" dirty="0" err="1" smtClean="0"/>
              <a:t>myeloma</a:t>
            </a:r>
            <a:r>
              <a:rPr lang="hu-HU" sz="2400" dirty="0" smtClean="0"/>
              <a:t>, leukémia, DM</a:t>
            </a:r>
          </a:p>
          <a:p>
            <a:pPr lvl="1"/>
            <a:r>
              <a:rPr lang="hu-HU" sz="2400" dirty="0" smtClean="0"/>
              <a:t>Szérumvizsgálat: vas, folsav, B12-vitaminszint, </a:t>
            </a:r>
            <a:r>
              <a:rPr lang="hu-HU" sz="2400" dirty="0" err="1" smtClean="0"/>
              <a:t>rheumás</a:t>
            </a:r>
            <a:r>
              <a:rPr lang="hu-HU" sz="2400" dirty="0" smtClean="0"/>
              <a:t> faktorok, HSV, EBV, HIV, SLE, </a:t>
            </a:r>
            <a:r>
              <a:rPr lang="hu-HU" sz="2400" dirty="0" err="1" smtClean="0"/>
              <a:t>mumps</a:t>
            </a:r>
            <a:r>
              <a:rPr lang="hu-HU" sz="2400" dirty="0" smtClean="0"/>
              <a:t>, varicella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Kiegészítő vizsgálatok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Mikrobiológiai diagnosztika:</a:t>
            </a:r>
          </a:p>
          <a:p>
            <a:pPr lvl="1"/>
            <a:r>
              <a:rPr lang="hu-HU" sz="2400" dirty="0" smtClean="0"/>
              <a:t>Bakteriális: mintavételi tubussal</a:t>
            </a:r>
          </a:p>
          <a:p>
            <a:pPr lvl="1"/>
            <a:r>
              <a:rPr lang="hu-HU" sz="2400" dirty="0" smtClean="0"/>
              <a:t>Virológiai: laborértékek időbeli változása</a:t>
            </a:r>
          </a:p>
          <a:p>
            <a:pPr lvl="2"/>
            <a:r>
              <a:rPr lang="hu-HU" sz="2000" dirty="0" smtClean="0"/>
              <a:t>Elektronmikroszkópos vizsgálat</a:t>
            </a:r>
          </a:p>
          <a:p>
            <a:pPr lvl="2"/>
            <a:r>
              <a:rPr lang="hu-HU" sz="2000" dirty="0" smtClean="0"/>
              <a:t>Vírus-antigének kimutatása</a:t>
            </a:r>
          </a:p>
          <a:p>
            <a:pPr lvl="1"/>
            <a:r>
              <a:rPr lang="hu-HU" sz="2400" dirty="0" smtClean="0"/>
              <a:t>Mikológia:</a:t>
            </a:r>
          </a:p>
          <a:p>
            <a:pPr lvl="2"/>
            <a:r>
              <a:rPr lang="hu-HU" sz="2000" dirty="0" smtClean="0"/>
              <a:t>Candida </a:t>
            </a:r>
            <a:r>
              <a:rPr lang="hu-HU" sz="2000" dirty="0" err="1" smtClean="0"/>
              <a:t>albicans</a:t>
            </a:r>
            <a:r>
              <a:rPr lang="hu-HU" sz="2000" dirty="0" smtClean="0"/>
              <a:t>: normál flórában </a:t>
            </a:r>
            <a:r>
              <a:rPr lang="hu-HU" sz="2000" dirty="0" err="1" smtClean="0"/>
              <a:t>is,de</a:t>
            </a:r>
            <a:r>
              <a:rPr lang="hu-HU" sz="2000" dirty="0" smtClean="0"/>
              <a:t> </a:t>
            </a:r>
            <a:r>
              <a:rPr lang="hu-HU" sz="2000" dirty="0" err="1" smtClean="0"/>
              <a:t>patogénekké</a:t>
            </a:r>
            <a:r>
              <a:rPr lang="hu-HU" sz="2000" dirty="0" smtClean="0"/>
              <a:t> is válhatnak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Kiegészítő vizsgálatok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hu-HU" sz="2800" dirty="0" err="1" smtClean="0"/>
              <a:t>Biopsia</a:t>
            </a:r>
            <a:r>
              <a:rPr lang="hu-HU" sz="2800" dirty="0" smtClean="0"/>
              <a:t>: próbakimetszés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Típusai: </a:t>
            </a:r>
          </a:p>
          <a:p>
            <a:pPr lvl="1">
              <a:lnSpc>
                <a:spcPct val="80000"/>
              </a:lnSpc>
            </a:pPr>
            <a:r>
              <a:rPr lang="hu-HU" sz="2400" dirty="0" err="1" smtClean="0"/>
              <a:t>Incisiós</a:t>
            </a:r>
            <a:r>
              <a:rPr lang="hu-HU" sz="2400" dirty="0" smtClean="0"/>
              <a:t> </a:t>
            </a:r>
            <a:r>
              <a:rPr lang="hu-HU" sz="2400" dirty="0" err="1" smtClean="0"/>
              <a:t>biopsia</a:t>
            </a:r>
            <a:endParaRPr lang="hu-HU" sz="2400" dirty="0" smtClean="0"/>
          </a:p>
          <a:p>
            <a:pPr lvl="1">
              <a:lnSpc>
                <a:spcPct val="80000"/>
              </a:lnSpc>
            </a:pPr>
            <a:r>
              <a:rPr lang="hu-HU" sz="2400" dirty="0" err="1" smtClean="0"/>
              <a:t>Excisiós</a:t>
            </a:r>
            <a:r>
              <a:rPr lang="hu-HU" sz="2400" dirty="0" smtClean="0"/>
              <a:t> </a:t>
            </a:r>
            <a:r>
              <a:rPr lang="hu-HU" sz="2400" dirty="0" err="1" smtClean="0"/>
              <a:t>biopsia</a:t>
            </a:r>
            <a:endParaRPr lang="hu-HU" sz="2400" dirty="0" smtClean="0"/>
          </a:p>
          <a:p>
            <a:pPr lvl="1">
              <a:lnSpc>
                <a:spcPct val="80000"/>
              </a:lnSpc>
            </a:pPr>
            <a:r>
              <a:rPr lang="hu-HU" sz="2400" dirty="0" smtClean="0"/>
              <a:t>„</a:t>
            </a:r>
            <a:r>
              <a:rPr lang="hu-HU" sz="2400" dirty="0" err="1" smtClean="0"/>
              <a:t>punch</a:t>
            </a:r>
            <a:r>
              <a:rPr lang="hu-HU" sz="2400" dirty="0" smtClean="0"/>
              <a:t>” </a:t>
            </a:r>
            <a:r>
              <a:rPr lang="hu-HU" sz="2400" dirty="0" err="1" smtClean="0"/>
              <a:t>biopsia</a:t>
            </a:r>
            <a:r>
              <a:rPr lang="hu-HU" sz="2400" dirty="0" smtClean="0"/>
              <a:t> (</a:t>
            </a:r>
            <a:r>
              <a:rPr lang="hu-HU" sz="2400" dirty="0" err="1" smtClean="0"/>
              <a:t>köRtrepán</a:t>
            </a:r>
            <a:r>
              <a:rPr lang="hu-HU" sz="2400" dirty="0" smtClean="0"/>
              <a:t>): nehezen hozzáférhető területről, kis részletet</a:t>
            </a:r>
          </a:p>
          <a:p>
            <a:pPr lvl="1">
              <a:lnSpc>
                <a:spcPct val="80000"/>
              </a:lnSpc>
            </a:pPr>
            <a:r>
              <a:rPr lang="hu-HU" sz="2400" dirty="0" err="1" smtClean="0"/>
              <a:t>Explorációs</a:t>
            </a:r>
            <a:r>
              <a:rPr lang="hu-HU" sz="2400" dirty="0" smtClean="0"/>
              <a:t> </a:t>
            </a:r>
            <a:r>
              <a:rPr lang="hu-HU" sz="2400" dirty="0" err="1" smtClean="0"/>
              <a:t>biopsia</a:t>
            </a:r>
            <a:r>
              <a:rPr lang="hu-HU" sz="2400" dirty="0" smtClean="0"/>
              <a:t>: terület sebészi feltárásával</a:t>
            </a:r>
            <a:br>
              <a:rPr lang="hu-HU" sz="2400" dirty="0" smtClean="0"/>
            </a:br>
            <a:r>
              <a:rPr lang="hu-HU" sz="2400" dirty="0" smtClean="0"/>
              <a:t>pl.: sinus </a:t>
            </a:r>
            <a:r>
              <a:rPr lang="hu-HU" sz="2400" dirty="0" err="1" smtClean="0"/>
              <a:t>maxillarisból</a:t>
            </a:r>
            <a:r>
              <a:rPr lang="hu-HU" sz="2400" dirty="0" smtClean="0"/>
              <a:t> csontablakon keresztül</a:t>
            </a:r>
          </a:p>
          <a:p>
            <a:pPr lvl="1">
              <a:lnSpc>
                <a:spcPct val="80000"/>
              </a:lnSpc>
            </a:pPr>
            <a:r>
              <a:rPr lang="hu-HU" sz="2400" dirty="0" smtClean="0"/>
              <a:t>Fagyasztott metszet: </a:t>
            </a:r>
            <a:r>
              <a:rPr lang="hu-HU" sz="2400" dirty="0" err="1" smtClean="0"/>
              <a:t>intraoperatív</a:t>
            </a:r>
            <a:r>
              <a:rPr lang="hu-HU" sz="2400" dirty="0" smtClean="0"/>
              <a:t> módszer</a:t>
            </a:r>
            <a:br>
              <a:rPr lang="hu-HU" sz="2400" dirty="0" smtClean="0"/>
            </a:br>
            <a:r>
              <a:rPr lang="hu-HU" sz="2400" dirty="0" smtClean="0"/>
              <a:t>gyors, azonnali információ daganat határairól, tulajdonságáról</a:t>
            </a:r>
          </a:p>
          <a:p>
            <a:pPr lvl="1">
              <a:lnSpc>
                <a:spcPct val="80000"/>
              </a:lnSpc>
            </a:pPr>
            <a:r>
              <a:rPr lang="hu-HU" sz="2400" dirty="0" err="1" smtClean="0"/>
              <a:t>Tűbiopsia</a:t>
            </a:r>
            <a:r>
              <a:rPr lang="hu-HU" sz="2400" dirty="0" smtClean="0"/>
              <a:t> (aspirációs </a:t>
            </a:r>
            <a:r>
              <a:rPr lang="hu-HU" sz="2400" dirty="0" err="1" smtClean="0"/>
              <a:t>cytológia</a:t>
            </a:r>
            <a:r>
              <a:rPr lang="hu-HU" sz="2400" dirty="0" smtClean="0"/>
              <a:t>)</a:t>
            </a:r>
            <a:br>
              <a:rPr lang="hu-HU" sz="2400" dirty="0" smtClean="0"/>
            </a:br>
            <a:r>
              <a:rPr lang="hu-HU" sz="2400" dirty="0" smtClean="0"/>
              <a:t>nyálmirigy, nyirokcsomó, </a:t>
            </a:r>
            <a:r>
              <a:rPr lang="hu-HU" sz="2400" dirty="0" err="1" smtClean="0"/>
              <a:t>cysta</a:t>
            </a:r>
            <a:endParaRPr lang="hu-HU" sz="24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Kiegészítő vizsgálatok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467544" y="2204864"/>
            <a:ext cx="7499344" cy="4104456"/>
          </a:xfrm>
        </p:spPr>
        <p:txBody>
          <a:bodyPr>
            <a:noAutofit/>
          </a:bodyPr>
          <a:lstStyle/>
          <a:p>
            <a:r>
              <a:rPr lang="hu-HU" sz="2800" dirty="0" smtClean="0"/>
              <a:t>Szövettani vizsgálat:</a:t>
            </a:r>
          </a:p>
          <a:p>
            <a:pPr lvl="1"/>
            <a:r>
              <a:rPr lang="hu-HU" sz="2000" dirty="0" smtClean="0"/>
              <a:t>Szövettani verifikáció</a:t>
            </a:r>
          </a:p>
          <a:p>
            <a:pPr lvl="1"/>
            <a:r>
              <a:rPr lang="hu-HU" sz="2000" dirty="0" err="1" smtClean="0"/>
              <a:t>Benignus</a:t>
            </a:r>
            <a:r>
              <a:rPr lang="hu-HU" sz="2000" dirty="0" smtClean="0"/>
              <a:t>, </a:t>
            </a:r>
            <a:r>
              <a:rPr lang="hu-HU" sz="2000" dirty="0" err="1" smtClean="0"/>
              <a:t>malignus</a:t>
            </a:r>
            <a:r>
              <a:rPr lang="hu-HU" sz="2000" dirty="0" smtClean="0"/>
              <a:t> elváltozás</a:t>
            </a:r>
          </a:p>
          <a:p>
            <a:pPr lvl="1"/>
            <a:r>
              <a:rPr lang="hu-HU" sz="2000" dirty="0" smtClean="0"/>
              <a:t>Terápia megítélése</a:t>
            </a:r>
          </a:p>
          <a:p>
            <a:pPr lvl="1"/>
            <a:r>
              <a:rPr lang="hu-HU" sz="2000" dirty="0" smtClean="0"/>
              <a:t>Szükséges:</a:t>
            </a:r>
          </a:p>
          <a:p>
            <a:pPr lvl="2"/>
            <a:r>
              <a:rPr lang="hu-HU" sz="1800" dirty="0" smtClean="0"/>
              <a:t>Ismeretlen eredetű krónikus fekélyek</a:t>
            </a:r>
          </a:p>
          <a:p>
            <a:pPr lvl="2"/>
            <a:r>
              <a:rPr lang="hu-HU" sz="1800" dirty="0" smtClean="0"/>
              <a:t>Fehér </a:t>
            </a:r>
            <a:r>
              <a:rPr lang="hu-HU" sz="1800" dirty="0" err="1" smtClean="0"/>
              <a:t>léziók</a:t>
            </a:r>
            <a:endParaRPr lang="hu-HU" sz="1800" dirty="0" smtClean="0"/>
          </a:p>
          <a:p>
            <a:pPr lvl="2"/>
            <a:r>
              <a:rPr lang="hu-HU" sz="1800" dirty="0" err="1" smtClean="0"/>
              <a:t>Színbeli</a:t>
            </a:r>
            <a:r>
              <a:rPr lang="hu-HU" sz="1800" dirty="0" smtClean="0"/>
              <a:t> eltérések</a:t>
            </a:r>
          </a:p>
          <a:p>
            <a:pPr lvl="2"/>
            <a:r>
              <a:rPr lang="hu-HU" sz="1800" dirty="0" smtClean="0"/>
              <a:t>Szövetszaporulatok </a:t>
            </a:r>
          </a:p>
          <a:p>
            <a:pPr lvl="2"/>
            <a:r>
              <a:rPr lang="hu-HU" sz="1800" dirty="0" smtClean="0"/>
              <a:t>Nem gyógyuló krónikus gyulladások</a:t>
            </a:r>
          </a:p>
          <a:p>
            <a:pPr lvl="2"/>
            <a:r>
              <a:rPr lang="hu-HU" sz="1800" dirty="0" smtClean="0"/>
              <a:t>Feltételezett </a:t>
            </a:r>
            <a:r>
              <a:rPr lang="hu-HU" sz="1800" dirty="0" err="1" smtClean="0"/>
              <a:t>praemalignus</a:t>
            </a:r>
            <a:r>
              <a:rPr lang="hu-HU" sz="1800" dirty="0" smtClean="0"/>
              <a:t> ,</a:t>
            </a:r>
            <a:r>
              <a:rPr lang="hu-HU" sz="1800" dirty="0" err="1" smtClean="0"/>
              <a:t>malignus</a:t>
            </a:r>
            <a:r>
              <a:rPr lang="hu-HU" sz="1800" dirty="0" smtClean="0"/>
              <a:t> elváltozások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Kiegészítő vizsgálatok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Képalkotó diagnosztikai vizsgáló módszerek:</a:t>
            </a:r>
          </a:p>
          <a:p>
            <a:pPr lvl="1"/>
            <a:r>
              <a:rPr lang="hu-HU" sz="2400" dirty="0" smtClean="0"/>
              <a:t>Röntgendiagnosztika</a:t>
            </a:r>
          </a:p>
          <a:p>
            <a:pPr lvl="1"/>
            <a:r>
              <a:rPr lang="hu-HU" sz="2400" dirty="0" err="1" smtClean="0"/>
              <a:t>Szcintigráfia</a:t>
            </a:r>
            <a:r>
              <a:rPr lang="hu-HU" sz="2400" dirty="0" smtClean="0"/>
              <a:t> </a:t>
            </a:r>
          </a:p>
          <a:p>
            <a:pPr lvl="1"/>
            <a:r>
              <a:rPr lang="hu-HU" sz="2400" dirty="0" smtClean="0"/>
              <a:t>Ultrahang-diagnosztika</a:t>
            </a:r>
          </a:p>
          <a:p>
            <a:pPr lvl="1"/>
            <a:r>
              <a:rPr lang="hu-HU" sz="2400" dirty="0" smtClean="0"/>
              <a:t>Komputertomográfia</a:t>
            </a:r>
          </a:p>
          <a:p>
            <a:pPr lvl="1"/>
            <a:r>
              <a:rPr lang="hu-HU" sz="2400" dirty="0" smtClean="0"/>
              <a:t>Mágneses rezonancia vizsgálat</a:t>
            </a:r>
          </a:p>
          <a:p>
            <a:pPr lvl="1"/>
            <a:r>
              <a:rPr lang="hu-HU" sz="2400" dirty="0" smtClean="0"/>
              <a:t>Pozitronemissziós vizsgálat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PACIENS VIZSGÁLAT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Önvizsgálat</a:t>
            </a:r>
          </a:p>
          <a:p>
            <a:r>
              <a:rPr lang="hu-HU" sz="3600" dirty="0" smtClean="0"/>
              <a:t>Professzionális vizsgálat</a:t>
            </a:r>
          </a:p>
          <a:p>
            <a:pPr lvl="1"/>
            <a:r>
              <a:rPr lang="hu-HU" sz="3200" dirty="0" smtClean="0"/>
              <a:t>Orvos</a:t>
            </a:r>
          </a:p>
          <a:p>
            <a:pPr lvl="1"/>
            <a:r>
              <a:rPr lang="hu-HU" sz="3200" dirty="0" smtClean="0"/>
              <a:t>Fogorvos</a:t>
            </a:r>
          </a:p>
          <a:p>
            <a:pPr lvl="1"/>
            <a:r>
              <a:rPr lang="hu-HU" sz="3200" dirty="0" err="1" smtClean="0"/>
              <a:t>Dental</a:t>
            </a:r>
            <a:r>
              <a:rPr lang="hu-HU" sz="3200" dirty="0" smtClean="0"/>
              <a:t> </a:t>
            </a:r>
            <a:r>
              <a:rPr lang="hu-HU" sz="3200" dirty="0" err="1" smtClean="0"/>
              <a:t>hygiénikus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9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Kiegészítő vizsgálatok</a:t>
            </a:r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Nyálmirigyet vizsgáló módszerek:</a:t>
            </a:r>
          </a:p>
          <a:p>
            <a:pPr lvl="1"/>
            <a:r>
              <a:rPr lang="hu-HU" sz="2400" dirty="0" smtClean="0"/>
              <a:t>Nyálelválasztás mértéke</a:t>
            </a:r>
          </a:p>
          <a:p>
            <a:pPr lvl="1"/>
            <a:r>
              <a:rPr lang="hu-HU" sz="2400" dirty="0" err="1" smtClean="0"/>
              <a:t>Szialometria</a:t>
            </a:r>
            <a:r>
              <a:rPr lang="hu-HU" sz="2400" dirty="0" smtClean="0"/>
              <a:t>, </a:t>
            </a:r>
            <a:r>
              <a:rPr lang="hu-HU" sz="2400" dirty="0" err="1" smtClean="0"/>
              <a:t>szialokémia</a:t>
            </a:r>
            <a:endParaRPr lang="hu-HU" sz="2400" dirty="0" smtClean="0"/>
          </a:p>
          <a:p>
            <a:pPr lvl="1"/>
            <a:r>
              <a:rPr lang="hu-HU" sz="2400" dirty="0" err="1" smtClean="0"/>
              <a:t>Szialográfia</a:t>
            </a:r>
            <a:endParaRPr lang="hu-HU" sz="2400" dirty="0" smtClean="0"/>
          </a:p>
          <a:p>
            <a:pPr lvl="1"/>
            <a:r>
              <a:rPr lang="hu-HU" sz="2400" dirty="0" smtClean="0"/>
              <a:t>Kisnyálmirigy- </a:t>
            </a:r>
            <a:r>
              <a:rPr lang="hu-HU" sz="2400" dirty="0" err="1" smtClean="0"/>
              <a:t>biopsia</a:t>
            </a:r>
            <a:endParaRPr lang="hu-HU" sz="24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ctrTitle"/>
          </p:nvPr>
        </p:nvSpPr>
        <p:spPr>
          <a:xfrm>
            <a:off x="2362200" y="1340768"/>
            <a:ext cx="6477000" cy="1828800"/>
          </a:xfrm>
        </p:spPr>
        <p:txBody>
          <a:bodyPr/>
          <a:lstStyle/>
          <a:p>
            <a:r>
              <a:rPr lang="hu-HU" dirty="0" smtClean="0"/>
              <a:t>Betegkövetés</a:t>
            </a:r>
          </a:p>
        </p:txBody>
      </p:sp>
      <p:sp>
        <p:nvSpPr>
          <p:cNvPr id="5120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864382" y="2489200"/>
            <a:ext cx="7524042" cy="353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DOKUMENTÁCIÓ!</a:t>
            </a:r>
          </a:p>
          <a:p>
            <a:r>
              <a:rPr lang="hu-HU" sz="2800" dirty="0" smtClean="0"/>
              <a:t>Kórlap</a:t>
            </a:r>
          </a:p>
          <a:p>
            <a:r>
              <a:rPr lang="hu-HU" sz="2800" dirty="0" smtClean="0"/>
              <a:t>Számítógépes adatfeldolgozás</a:t>
            </a:r>
          </a:p>
          <a:p>
            <a:r>
              <a:rPr lang="hu-HU" sz="2800" dirty="0" smtClean="0"/>
              <a:t>Fotódokumentáció: </a:t>
            </a:r>
            <a:r>
              <a:rPr lang="hu-HU" sz="2800" dirty="0" err="1" smtClean="0"/>
              <a:t>monitorozás</a:t>
            </a:r>
            <a:r>
              <a:rPr lang="hu-HU" sz="2800" dirty="0" smtClean="0"/>
              <a:t>, esetbemutatás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1" y="0"/>
            <a:ext cx="4847544" cy="68580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ctrTitle"/>
          </p:nvPr>
        </p:nvSpPr>
        <p:spPr>
          <a:xfrm>
            <a:off x="1500166" y="1857364"/>
            <a:ext cx="6477000" cy="1828800"/>
          </a:xfrm>
        </p:spPr>
        <p:txBody>
          <a:bodyPr/>
          <a:lstStyle/>
          <a:p>
            <a:pPr algn="ctr"/>
            <a:r>
              <a:rPr lang="hu-HU" dirty="0" smtClean="0"/>
              <a:t>Vizsgálat szájnyálkahártya „betegségekben”</a:t>
            </a:r>
          </a:p>
        </p:txBody>
      </p:sp>
      <p:sp>
        <p:nvSpPr>
          <p:cNvPr id="17413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B83EB-E08E-411C-85E4-DA8F5CB9C5F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V</a:t>
            </a:r>
            <a:r>
              <a:rPr lang="hu-HU" sz="4000" dirty="0" smtClean="0"/>
              <a:t>izsgálatok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539552" y="2489200"/>
            <a:ext cx="8136904" cy="353060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Kórelőzmény</a:t>
            </a:r>
            <a:r>
              <a:rPr lang="hu-HU" sz="2800" dirty="0" smtClean="0"/>
              <a:t> (Anamnézis)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Általános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Száj-nyálkahártyára vonatkozóan</a:t>
            </a:r>
          </a:p>
          <a:p>
            <a:r>
              <a:rPr lang="hu-HU" sz="2800" dirty="0" smtClean="0"/>
              <a:t>Klinikai vizsgálat</a:t>
            </a:r>
          </a:p>
          <a:p>
            <a:r>
              <a:rPr lang="hu-HU" sz="2800" dirty="0" smtClean="0"/>
              <a:t>Szűrővizsgálat: </a:t>
            </a:r>
            <a:r>
              <a:rPr lang="hu-HU" sz="2800" dirty="0" err="1" smtClean="0"/>
              <a:t>stomato</a:t>
            </a:r>
            <a:r>
              <a:rPr lang="hu-HU" sz="2800" dirty="0" smtClean="0"/>
              <a:t>-onkológiai szűrés!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827584" y="711511"/>
            <a:ext cx="6343672" cy="709865"/>
          </a:xfrm>
        </p:spPr>
        <p:txBody>
          <a:bodyPr/>
          <a:lstStyle/>
          <a:p>
            <a:r>
              <a:rPr lang="hu-HU" sz="4400" dirty="0" smtClean="0"/>
              <a:t>Anamnézis (általános)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489200"/>
            <a:ext cx="7992888" cy="4252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hu-HU" sz="2900" dirty="0" smtClean="0"/>
              <a:t>Kórelőzmény: alapos, körültekintő</a:t>
            </a:r>
          </a:p>
          <a:p>
            <a:pPr>
              <a:lnSpc>
                <a:spcPct val="80000"/>
              </a:lnSpc>
            </a:pPr>
            <a:r>
              <a:rPr lang="hu-HU" sz="2900" dirty="0" smtClean="0"/>
              <a:t>Kérdések: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Jelen panasz? (fő tünet)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Általános tünetek? (láz, levertség, fájdalom, hányás 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Megelőző betegségek, korábbi műtétek?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Általános betegségek?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gyógyszereket szed a beteg? </a:t>
            </a:r>
            <a:b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farmakológia anamnézis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Allergia, terhesség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Élvezeti szerek: dohányzás, alkohol, kávé </a:t>
            </a:r>
            <a:r>
              <a:rPr lang="hu-H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(Mióta? Mennyit?)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/>
              <a:t>Családi anamnézis (genetikai, daganatos betegek)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Foglalkozási anamnézis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u-H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Szociális anamnézis</a:t>
            </a:r>
          </a:p>
          <a:p>
            <a:pPr lvl="1">
              <a:lnSpc>
                <a:spcPct val="80000"/>
              </a:lnSpc>
            </a:pPr>
            <a:endParaRPr lang="hu-HU" sz="7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0412" cy="709865"/>
          </a:xfrm>
        </p:spPr>
        <p:txBody>
          <a:bodyPr/>
          <a:lstStyle/>
          <a:p>
            <a:r>
              <a:rPr lang="hu-HU" sz="4400" dirty="0" smtClean="0"/>
              <a:t>Anamnézis </a:t>
            </a:r>
            <a:r>
              <a:rPr lang="hu-HU" dirty="0" smtClean="0"/>
              <a:t>(</a:t>
            </a:r>
            <a:r>
              <a:rPr lang="hu-HU" dirty="0" err="1" smtClean="0"/>
              <a:t>szájnyh-ra</a:t>
            </a:r>
            <a:r>
              <a:rPr lang="hu-HU" dirty="0" smtClean="0"/>
              <a:t> vonatkozóan)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67544" y="2489200"/>
            <a:ext cx="8496944" cy="3748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Dohányzás</a:t>
            </a:r>
          </a:p>
          <a:p>
            <a:pPr>
              <a:lnSpc>
                <a:spcPct val="8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Alkoholfogyasztás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Napsugárzás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Genetikai hajlam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Életkor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Fizikai és kémiai ártalmak, légköri szennyezés</a:t>
            </a:r>
          </a:p>
          <a:p>
            <a:pPr>
              <a:lnSpc>
                <a:spcPct val="80000"/>
              </a:lnSpc>
            </a:pPr>
            <a:r>
              <a:rPr lang="hu-HU" sz="2800" dirty="0" smtClean="0"/>
              <a:t>Fertőzés (HPV, EBV), </a:t>
            </a:r>
            <a:r>
              <a:rPr lang="hu-HU" sz="2800" dirty="0" err="1" smtClean="0"/>
              <a:t>immunszupresszió</a:t>
            </a: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Táplálkozási, étrendi szokások</a:t>
            </a:r>
          </a:p>
          <a:p>
            <a:pPr>
              <a:lnSpc>
                <a:spcPct val="80000"/>
              </a:lnSpc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szájhigiéne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hu-HU" sz="2800" dirty="0" smtClean="0"/>
              <a:t>Szisztémás betegségek(pl.: AIDS) gyógyszerfogyasztás</a:t>
            </a:r>
          </a:p>
          <a:p>
            <a:pPr>
              <a:lnSpc>
                <a:spcPct val="80000"/>
              </a:lnSpc>
            </a:pPr>
            <a:endParaRPr lang="hu-HU" sz="28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5199F-3440-4751-9B61-4608AE6C6C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V</a:t>
            </a:r>
            <a:r>
              <a:rPr lang="hu-HU" sz="4000" dirty="0" smtClean="0"/>
              <a:t>izsgálatok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539552" y="2489200"/>
            <a:ext cx="8136904" cy="353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Kórelőzmény (Anamnézis)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Általános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/>
              <a:t>Száj-nyálkahártyára vonatkozóan</a:t>
            </a:r>
          </a:p>
          <a:p>
            <a:r>
              <a:rPr lang="hu-HU" sz="2800" b="1" dirty="0" smtClean="0"/>
              <a:t>Klinikai vizsgálat</a:t>
            </a:r>
          </a:p>
          <a:p>
            <a:r>
              <a:rPr lang="hu-HU" sz="2800" dirty="0" smtClean="0"/>
              <a:t>Szűrővizsgálat: </a:t>
            </a:r>
            <a:r>
              <a:rPr lang="hu-HU" sz="2800" dirty="0" err="1" smtClean="0"/>
              <a:t>stomato</a:t>
            </a:r>
            <a:r>
              <a:rPr lang="hu-HU" sz="2800" dirty="0" smtClean="0"/>
              <a:t>-onkológiai szűrés!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5199F-3440-4751-9B61-4608AE6C6CB5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anácstere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Tanácstere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918</Words>
  <Application>Microsoft Office PowerPoint</Application>
  <PresentationFormat>Diavetítés a képernyőre (4:3 oldalarány)</PresentationFormat>
  <Paragraphs>287</Paragraphs>
  <Slides>43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Wingdings</vt:lpstr>
      <vt:lpstr>Wingdings 3</vt:lpstr>
      <vt:lpstr>Tanácsterem</vt:lpstr>
      <vt:lpstr>A száj nyálkahártyájának vizsgálata  Stomato-onkológiai szűrés </vt:lpstr>
      <vt:lpstr>PowerPoint-bemutató</vt:lpstr>
      <vt:lpstr>MIÉRT</vt:lpstr>
      <vt:lpstr>PACIENS VIZSGÁLAT</vt:lpstr>
      <vt:lpstr>Vizsgálat szájnyálkahártya „betegségekben”</vt:lpstr>
      <vt:lpstr>Vizsgálatok</vt:lpstr>
      <vt:lpstr>Anamnézis (általános)</vt:lpstr>
      <vt:lpstr>Anamnézis (szájnyh-ra vonatkozóan)</vt:lpstr>
      <vt:lpstr>Vizsgálatok</vt:lpstr>
      <vt:lpstr>Klinikai vizsgálat</vt:lpstr>
      <vt:lpstr>Klinikai vizsgálat</vt:lpstr>
      <vt:lpstr>Klinikai vizsgálat</vt:lpstr>
      <vt:lpstr>Vizsgálatok</vt:lpstr>
      <vt:lpstr>Szűrővizsgálat-Korai felismerés</vt:lpstr>
      <vt:lpstr>KORAI FELISMERÉS!!!</vt:lpstr>
      <vt:lpstr>KORAI FELISMERÉS!!!</vt:lpstr>
      <vt:lpstr>Részletes klinikai vizsgálat</vt:lpstr>
      <vt:lpstr>Intraoralis vizsgálat</vt:lpstr>
      <vt:lpstr>Intraoralis vizsgálat</vt:lpstr>
      <vt:lpstr>Intraoralis vizsgálat</vt:lpstr>
      <vt:lpstr>Intraoralis vizsgálat</vt:lpstr>
      <vt:lpstr>Intraoralis vizsgálat</vt:lpstr>
      <vt:lpstr>Intraoralis vizsgálat</vt:lpstr>
      <vt:lpstr>Klinikai vizsgálat (intra-orális)</vt:lpstr>
      <vt:lpstr>Extraoralis vizsgálat</vt:lpstr>
      <vt:lpstr>Extraoralis vizsgálat</vt:lpstr>
      <vt:lpstr>Extraoralis vizsgálat</vt:lpstr>
      <vt:lpstr>Extraoralis vizsgálat</vt:lpstr>
      <vt:lpstr>Extraoralis vizsgálat</vt:lpstr>
      <vt:lpstr>Extraoralis vizsgálat</vt:lpstr>
      <vt:lpstr>Extraoralis vizsgálat</vt:lpstr>
      <vt:lpstr>Kiegészítő vizsgálatok</vt:lpstr>
      <vt:lpstr>Kiegészítő vizsgálatok</vt:lpstr>
      <vt:lpstr>Kiegészítő vizsgálatok</vt:lpstr>
      <vt:lpstr>Kiegészítő vizsgálatok</vt:lpstr>
      <vt:lpstr>PowerPoint-bemutató</vt:lpstr>
      <vt:lpstr>Kiegészítő vizsgálatok</vt:lpstr>
      <vt:lpstr>Kiegészítő vizsgálatok</vt:lpstr>
      <vt:lpstr>Kiegészítő vizsgálatok</vt:lpstr>
      <vt:lpstr>Kiegészítő vizsgálatok</vt:lpstr>
      <vt:lpstr>Betegkövetés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HP</dc:creator>
  <cp:lastModifiedBy>Windows-felhasználó</cp:lastModifiedBy>
  <cp:revision>39</cp:revision>
  <dcterms:created xsi:type="dcterms:W3CDTF">2011-09-20T22:27:43Z</dcterms:created>
  <dcterms:modified xsi:type="dcterms:W3CDTF">2020-02-15T16:48:18Z</dcterms:modified>
</cp:coreProperties>
</file>