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5" r:id="rId1"/>
  </p:sldMasterIdLst>
  <p:notesMasterIdLst>
    <p:notesMasterId r:id="rId23"/>
  </p:notesMasterIdLst>
  <p:sldIdLst>
    <p:sldId id="256" r:id="rId2"/>
    <p:sldId id="257" r:id="rId3"/>
    <p:sldId id="269" r:id="rId4"/>
    <p:sldId id="270" r:id="rId5"/>
    <p:sldId id="259" r:id="rId6"/>
    <p:sldId id="260" r:id="rId7"/>
    <p:sldId id="261" r:id="rId8"/>
    <p:sldId id="271" r:id="rId9"/>
    <p:sldId id="272" r:id="rId10"/>
    <p:sldId id="274" r:id="rId11"/>
    <p:sldId id="273" r:id="rId12"/>
    <p:sldId id="265" r:id="rId13"/>
    <p:sldId id="266" r:id="rId14"/>
    <p:sldId id="275" r:id="rId15"/>
    <p:sldId id="276" r:id="rId16"/>
    <p:sldId id="262" r:id="rId17"/>
    <p:sldId id="263" r:id="rId18"/>
    <p:sldId id="264" r:id="rId19"/>
    <p:sldId id="268" r:id="rId20"/>
    <p:sldId id="267" r:id="rId21"/>
    <p:sldId id="25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763FB-9C26-4C6B-B4FF-83790C6845C3}" type="datetimeFigureOut">
              <a:rPr lang="hu-HU" smtClean="0"/>
              <a:t>2020. 02. 02.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5CEBA-C15C-44CF-8A9D-D0631BB75B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6225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A9575D7-FE5B-4D10-A736-57F53EE96ED3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347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9471-5B8B-438E-AC52-8596CBD0E223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532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3104-38BF-4872-9019-A15EE74F5299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425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A0A1-4083-40A7-851D-C0CB42845052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03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60A6D-3FE8-477E-9E17-C3B23C61E09A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321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13CB-410E-41A9-A9F7-C641BE150808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237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9369-8591-4901-A56A-DBB02A8F35D8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110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A0B6EA0-5E77-410E-8B5C-A720C67A396B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064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F431038-2F18-46E6-8E53-7ECD13B7D69A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5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64AEE-1A4D-4D5C-A888-34E0CAAD246B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139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98792-BC3A-4F1F-9970-D2DF0EA64C8C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71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8F1C-CBB9-400F-A66D-BE93ED29244B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420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12517-4AB7-4D9C-867D-7B3F71F63FA9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13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53437-F34F-485C-A6D9-B31C1050C3DA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09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3CB9-2BF0-4397-B49F-C133F1212AC7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55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C0D3-A681-4893-AA9A-262CD180EDDC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393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A0AC-D8EB-40EE-865C-BB6CEDFBF444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015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E9B1F73-FC81-421C-B20C-56F0F310AE62}" type="datetime1">
              <a:rPr lang="en-US" smtClean="0"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11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52323" y="1447799"/>
            <a:ext cx="10271413" cy="3329581"/>
          </a:xfrm>
        </p:spPr>
        <p:txBody>
          <a:bodyPr/>
          <a:lstStyle/>
          <a:p>
            <a:r>
              <a:rPr lang="hu-HU" sz="6000" i="1" dirty="0"/>
              <a:t>Bevezetés az orális diagnosztikába </a:t>
            </a:r>
            <a:br>
              <a:rPr lang="hu-HU" sz="6000" i="1" dirty="0"/>
            </a:br>
            <a:r>
              <a:rPr lang="hu-HU" sz="6000" i="1" dirty="0"/>
              <a:t>A fogorvosi betegvizsgálat jelentősége és szabályai</a:t>
            </a:r>
            <a:endParaRPr lang="hu-HU" sz="6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hu-HU" dirty="0"/>
              <a:t>Nagy Katalin DMD; PhD; </a:t>
            </a:r>
            <a:r>
              <a:rPr lang="hu-HU" dirty="0" err="1"/>
              <a:t>Dsc</a:t>
            </a:r>
            <a:endParaRPr lang="hu-HU" dirty="0"/>
          </a:p>
          <a:p>
            <a:r>
              <a:rPr lang="hu-HU" dirty="0" smtClean="0"/>
              <a:t>Szegedi Tudományegyetem</a:t>
            </a:r>
            <a:endParaRPr lang="hu-HU" dirty="0"/>
          </a:p>
          <a:p>
            <a:r>
              <a:rPr lang="hu-HU" dirty="0" smtClean="0"/>
              <a:t>SEMMELWEIS EGYETEM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891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Vizsgálati szempontok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hu-HU" sz="2800" dirty="0"/>
              <a:t>Van-e akut panasz</a:t>
            </a:r>
          </a:p>
          <a:p>
            <a:pPr>
              <a:lnSpc>
                <a:spcPct val="200000"/>
              </a:lnSpc>
            </a:pPr>
            <a:r>
              <a:rPr lang="hu-HU" sz="2800" dirty="0"/>
              <a:t>Mentális állapot</a:t>
            </a:r>
          </a:p>
          <a:p>
            <a:pPr>
              <a:lnSpc>
                <a:spcPct val="200000"/>
              </a:lnSpc>
            </a:pPr>
            <a:r>
              <a:rPr lang="hu-HU" sz="2800" dirty="0"/>
              <a:t>Életkor</a:t>
            </a:r>
          </a:p>
          <a:p>
            <a:pPr>
              <a:lnSpc>
                <a:spcPct val="200000"/>
              </a:lnSpc>
            </a:pPr>
            <a:r>
              <a:rPr lang="hu-HU" sz="2800" dirty="0"/>
              <a:t>Testalkat, súly, járóképesség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670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Verbális vizsgálat-Kikérdezés-Anamnézis (interjú során)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800" dirty="0"/>
              <a:t>Személyi adatok GDPR!</a:t>
            </a:r>
          </a:p>
          <a:p>
            <a:r>
              <a:rPr lang="hu-HU" sz="2800" dirty="0"/>
              <a:t>Fő panasz</a:t>
            </a:r>
          </a:p>
          <a:p>
            <a:r>
              <a:rPr lang="hu-HU" sz="2800" dirty="0"/>
              <a:t>Általános egészséggel kapcsolatos kórtörténet</a:t>
            </a:r>
          </a:p>
          <a:p>
            <a:r>
              <a:rPr lang="hu-HU" sz="2800" dirty="0"/>
              <a:t>Családi kórtörténet</a:t>
            </a:r>
          </a:p>
          <a:p>
            <a:r>
              <a:rPr lang="hu-HU" sz="2800" dirty="0"/>
              <a:t>Szociális anamnézis (életmód)</a:t>
            </a:r>
          </a:p>
          <a:p>
            <a:r>
              <a:rPr lang="hu-HU" sz="2800" dirty="0"/>
              <a:t>Részletes fogorvosi anamnézis (beleértve az eddigi kezeléseket)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234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Verbális vizsgálat-Kikérdezés-Anamnézis (interjú során)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2"/>
          </p:nvPr>
        </p:nvSpPr>
        <p:spPr>
          <a:xfrm>
            <a:off x="-312903" y="2372908"/>
            <a:ext cx="5213023" cy="4553146"/>
          </a:xfrm>
        </p:spPr>
        <p:txBody>
          <a:bodyPr>
            <a:normAutofit fontScale="92500" lnSpcReduction="10000"/>
          </a:bodyPr>
          <a:lstStyle/>
          <a:p>
            <a:pPr marL="914400" lvl="2" indent="0">
              <a:buNone/>
            </a:pPr>
            <a:r>
              <a:rPr lang="hu-HU" sz="2400" dirty="0"/>
              <a:t>allergia, gyógyszerérzékenység</a:t>
            </a:r>
          </a:p>
          <a:p>
            <a:pPr marL="914400" lvl="2" indent="0">
              <a:buNone/>
            </a:pPr>
            <a:r>
              <a:rPr lang="hu-HU" sz="2400" dirty="0"/>
              <a:t>túlérzékenység érzéstelenítőre    túlérzékenység antibiotikumra</a:t>
            </a:r>
          </a:p>
          <a:p>
            <a:pPr marL="914400" lvl="2" indent="0">
              <a:buNone/>
            </a:pPr>
            <a:r>
              <a:rPr lang="hu-HU" sz="2400" dirty="0"/>
              <a:t>szív-és keringési betegség</a:t>
            </a:r>
          </a:p>
          <a:p>
            <a:pPr marL="914400" lvl="2" indent="0">
              <a:buNone/>
            </a:pPr>
            <a:r>
              <a:rPr lang="hu-HU" sz="2400" dirty="0"/>
              <a:t>vérképző szervi betegség</a:t>
            </a:r>
          </a:p>
          <a:p>
            <a:pPr marL="914400" lvl="2" indent="0">
              <a:buNone/>
            </a:pPr>
            <a:r>
              <a:rPr lang="hu-HU" sz="2400" dirty="0"/>
              <a:t>cukorbetegség</a:t>
            </a:r>
          </a:p>
          <a:p>
            <a:pPr marL="914400" lvl="2" indent="0">
              <a:buNone/>
            </a:pPr>
            <a:r>
              <a:rPr lang="hu-HU" sz="2400" dirty="0"/>
              <a:t>máj-és vesebetegség</a:t>
            </a:r>
          </a:p>
          <a:p>
            <a:pPr marL="914400" lvl="2" indent="0">
              <a:buNone/>
            </a:pPr>
            <a:r>
              <a:rPr lang="hu-HU" sz="2400" dirty="0" err="1"/>
              <a:t>reumatoid-arthritis</a:t>
            </a:r>
            <a:endParaRPr lang="hu-HU" sz="2400" dirty="0"/>
          </a:p>
          <a:p>
            <a:pPr marL="0" indent="0">
              <a:buNone/>
            </a:pPr>
            <a:r>
              <a:rPr lang="hu-HU" sz="2400" dirty="0"/>
              <a:t>		idegrendszeri betegség/ stressz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550042" y="2372908"/>
            <a:ext cx="4396339" cy="388384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sz="2400" dirty="0"/>
              <a:t>szed-e rendszeresen gyógyszert</a:t>
            </a:r>
          </a:p>
          <a:p>
            <a:pPr marL="0" indent="0">
              <a:buNone/>
            </a:pPr>
            <a:r>
              <a:rPr lang="hu-HU" sz="2400" dirty="0"/>
              <a:t>gyomorpanaszok</a:t>
            </a:r>
          </a:p>
          <a:p>
            <a:pPr marL="0" indent="0">
              <a:buNone/>
            </a:pPr>
            <a:r>
              <a:rPr lang="hu-HU" sz="2400" dirty="0"/>
              <a:t>műtét, súlyos betegség</a:t>
            </a:r>
          </a:p>
          <a:p>
            <a:pPr marL="0" indent="0">
              <a:buNone/>
            </a:pPr>
            <a:r>
              <a:rPr lang="hu-HU" sz="2400" dirty="0"/>
              <a:t>terhesség</a:t>
            </a:r>
          </a:p>
          <a:p>
            <a:pPr marL="0" indent="0">
              <a:buNone/>
            </a:pPr>
            <a:r>
              <a:rPr lang="hu-HU" sz="2400" dirty="0"/>
              <a:t>dohányzás, alkohol</a:t>
            </a:r>
          </a:p>
          <a:p>
            <a:pPr marL="0" indent="0">
              <a:buNone/>
            </a:pPr>
            <a:r>
              <a:rPr lang="hu-HU" sz="2400" dirty="0"/>
              <a:t>hepatitis, fertőző májgyulladás, HIV, AIDS, TBC</a:t>
            </a:r>
          </a:p>
          <a:p>
            <a:pPr marL="0" indent="0">
              <a:buNone/>
            </a:pPr>
            <a:r>
              <a:rPr lang="hu-HU" sz="2400" dirty="0"/>
              <a:t>epilepszia</a:t>
            </a:r>
          </a:p>
          <a:p>
            <a:pPr marL="0" indent="0">
              <a:buNone/>
            </a:pPr>
            <a:r>
              <a:rPr lang="hu-HU" sz="2400" dirty="0" err="1"/>
              <a:t>oszteoporózis</a:t>
            </a:r>
            <a:r>
              <a:rPr lang="hu-HU" sz="2400" dirty="0"/>
              <a:t>, </a:t>
            </a:r>
          </a:p>
          <a:p>
            <a:pPr marL="0" indent="0">
              <a:buNone/>
            </a:pPr>
            <a:r>
              <a:rPr lang="hu-HU" sz="2400" dirty="0"/>
              <a:t>daganatos megbetegedés (bis</a:t>
            </a:r>
            <a:r>
              <a:rPr lang="en-US" sz="2400" dirty="0" err="1"/>
              <a:t>zfos</a:t>
            </a:r>
            <a:r>
              <a:rPr lang="hu-HU" sz="2400" dirty="0"/>
              <a:t>zfonát)</a:t>
            </a:r>
          </a:p>
          <a:p>
            <a:endParaRPr lang="hu-HU" sz="17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815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Verbális vizsgálat-kikérdezés-Anamnézis</a:t>
            </a:r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1154954" y="2603500"/>
            <a:ext cx="10186814" cy="3958771"/>
          </a:xfrm>
        </p:spPr>
        <p:txBody>
          <a:bodyPr>
            <a:normAutofit lnSpcReduction="10000"/>
          </a:bodyPr>
          <a:lstStyle/>
          <a:p>
            <a:r>
              <a:rPr lang="hu-HU" dirty="0"/>
              <a:t>Szájszárazság</a:t>
            </a:r>
          </a:p>
          <a:p>
            <a:r>
              <a:rPr lang="hu-HU" dirty="0"/>
              <a:t>Fogszorítás, csikorgatás</a:t>
            </a:r>
          </a:p>
          <a:p>
            <a:r>
              <a:rPr lang="hu-HU" dirty="0"/>
              <a:t>Fogvándorlás (</a:t>
            </a:r>
            <a:r>
              <a:rPr lang="hu-HU" dirty="0" err="1"/>
              <a:t>diastema</a:t>
            </a:r>
            <a:r>
              <a:rPr lang="hu-HU" dirty="0"/>
              <a:t>, rotáció, elmozdulás, </a:t>
            </a:r>
            <a:r>
              <a:rPr lang="hu-HU" dirty="0" err="1"/>
              <a:t>elongáció</a:t>
            </a:r>
            <a:r>
              <a:rPr lang="hu-HU" dirty="0"/>
              <a:t>)</a:t>
            </a:r>
          </a:p>
          <a:p>
            <a:r>
              <a:rPr lang="hu-HU" dirty="0"/>
              <a:t>Fogelvesztés főleg foglazulás miatt…………………mikor:....................</a:t>
            </a:r>
          </a:p>
          <a:p>
            <a:r>
              <a:rPr lang="hu-HU" dirty="0"/>
              <a:t>Előfordult-e foglazulás a családban:…………………………</a:t>
            </a:r>
          </a:p>
          <a:p>
            <a:r>
              <a:rPr lang="hu-HU" dirty="0"/>
              <a:t>Fogszabályozó kezelés (</a:t>
            </a:r>
            <a:r>
              <a:rPr lang="hu-HU" dirty="0" err="1"/>
              <a:t>rögzített,kivehető</a:t>
            </a:r>
            <a:r>
              <a:rPr lang="hu-HU" dirty="0"/>
              <a:t>):…………</a:t>
            </a:r>
            <a:r>
              <a:rPr lang="hu-HU" dirty="0" err="1"/>
              <a:t>tól</a:t>
            </a:r>
            <a:r>
              <a:rPr lang="hu-HU" dirty="0"/>
              <a:t>…………………</a:t>
            </a:r>
            <a:r>
              <a:rPr lang="hu-HU" dirty="0" err="1"/>
              <a:t>ig</a:t>
            </a:r>
            <a:endParaRPr lang="hu-HU" dirty="0"/>
          </a:p>
          <a:p>
            <a:r>
              <a:rPr lang="hu-HU" dirty="0"/>
              <a:t>Korábbi hosszantartó ínygyulladás, ínyvérzés: …………………………</a:t>
            </a:r>
          </a:p>
          <a:p>
            <a:r>
              <a:rPr lang="hu-HU" dirty="0"/>
              <a:t>Szájnyálkahártya elváltozás: (</a:t>
            </a:r>
            <a:r>
              <a:rPr lang="hu-HU" dirty="0" err="1"/>
              <a:t>aphtha</a:t>
            </a:r>
            <a:r>
              <a:rPr lang="hu-HU" dirty="0"/>
              <a:t>, </a:t>
            </a:r>
            <a:r>
              <a:rPr lang="hu-HU" dirty="0" err="1"/>
              <a:t>herpes</a:t>
            </a:r>
            <a:r>
              <a:rPr lang="hu-HU" dirty="0"/>
              <a:t>, stb.)…………………….</a:t>
            </a:r>
          </a:p>
          <a:p>
            <a:r>
              <a:rPr lang="hu-HU" dirty="0"/>
              <a:t>Korábbi szájsebészeti beavatkozások:………………………………………..</a:t>
            </a:r>
          </a:p>
          <a:p>
            <a:r>
              <a:rPr lang="hu-HU" dirty="0"/>
              <a:t>Megjegyzés: …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560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Vizsgálat sorrendje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62389" y="2149147"/>
            <a:ext cx="8946541" cy="4853232"/>
          </a:xfrm>
        </p:spPr>
        <p:txBody>
          <a:bodyPr/>
          <a:lstStyle/>
          <a:p>
            <a:r>
              <a:rPr lang="hu-HU" sz="2400" dirty="0"/>
              <a:t>Extraorális vizsgálat</a:t>
            </a:r>
          </a:p>
          <a:p>
            <a:pPr lvl="1"/>
            <a:r>
              <a:rPr lang="hu-HU" sz="2400" dirty="0"/>
              <a:t>Arc (szimmetria, forma)</a:t>
            </a:r>
          </a:p>
          <a:p>
            <a:pPr lvl="1"/>
            <a:r>
              <a:rPr lang="hu-HU" sz="2400" dirty="0"/>
              <a:t>Bőr</a:t>
            </a:r>
          </a:p>
          <a:p>
            <a:pPr lvl="1"/>
            <a:r>
              <a:rPr lang="hu-HU" sz="2400" dirty="0"/>
              <a:t>Orr, fül, szem</a:t>
            </a:r>
          </a:p>
          <a:p>
            <a:pPr lvl="1"/>
            <a:r>
              <a:rPr lang="hu-HU" sz="2400" dirty="0"/>
              <a:t>Nyak, nyirokcsomók</a:t>
            </a:r>
          </a:p>
          <a:p>
            <a:pPr lvl="1"/>
            <a:endParaRPr lang="hu-HU" sz="2400" dirty="0"/>
          </a:p>
          <a:p>
            <a:pPr marL="342900" lvl="1" indent="-342900"/>
            <a:r>
              <a:rPr lang="hu-HU" sz="2400" dirty="0" err="1"/>
              <a:t>Intraorális</a:t>
            </a:r>
            <a:endParaRPr lang="hu-HU" sz="2400" dirty="0"/>
          </a:p>
          <a:p>
            <a:pPr marL="742950" lvl="2" indent="-342900"/>
            <a:r>
              <a:rPr lang="hu-HU" sz="2400" dirty="0"/>
              <a:t>Keményszövetek (fog, fogágy, szájpad)</a:t>
            </a:r>
          </a:p>
          <a:p>
            <a:pPr marL="742950" lvl="2" indent="-342900"/>
            <a:r>
              <a:rPr lang="hu-HU" sz="2400" dirty="0"/>
              <a:t>Lágyszövetek (</a:t>
            </a:r>
            <a:r>
              <a:rPr lang="hu-HU" sz="2400" dirty="0" err="1"/>
              <a:t>oropharynx</a:t>
            </a:r>
            <a:r>
              <a:rPr lang="hu-HU" sz="2400" dirty="0"/>
              <a:t>, ajak, nyelv, </a:t>
            </a:r>
            <a:r>
              <a:rPr lang="hu-HU" sz="2400" dirty="0" err="1"/>
              <a:t>bucca</a:t>
            </a:r>
            <a:r>
              <a:rPr lang="hu-HU" sz="2400" dirty="0"/>
              <a:t>)</a:t>
            </a:r>
          </a:p>
          <a:p>
            <a:pPr marL="742950" lvl="2" indent="-342900"/>
            <a:endParaRPr lang="hu-HU" dirty="0"/>
          </a:p>
          <a:p>
            <a:endParaRPr lang="hu-HU" dirty="0"/>
          </a:p>
          <a:p>
            <a:pPr lvl="1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824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Kiegészítő vizsgálatok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797301"/>
          </a:xfrm>
        </p:spPr>
        <p:txBody>
          <a:bodyPr>
            <a:normAutofit lnSpcReduction="10000"/>
          </a:bodyPr>
          <a:lstStyle/>
          <a:p>
            <a:r>
              <a:rPr lang="hu-HU" dirty="0"/>
              <a:t>Vérvizsgálat (INR)</a:t>
            </a:r>
          </a:p>
          <a:p>
            <a:r>
              <a:rPr lang="hu-HU" dirty="0"/>
              <a:t>Mikrobiológiai vizsgálat (specifikus, vagy elhúzódó gyulladás esetén)</a:t>
            </a:r>
          </a:p>
          <a:p>
            <a:r>
              <a:rPr lang="hu-HU" dirty="0"/>
              <a:t>Molekuláris biológiai vizsgálat</a:t>
            </a:r>
          </a:p>
          <a:p>
            <a:endParaRPr lang="hu-HU" dirty="0"/>
          </a:p>
          <a:p>
            <a:r>
              <a:rPr lang="hu-HU" dirty="0"/>
              <a:t>RTG</a:t>
            </a:r>
          </a:p>
          <a:p>
            <a:pPr lvl="1"/>
            <a:r>
              <a:rPr lang="hu-HU" dirty="0"/>
              <a:t>Helyi, </a:t>
            </a:r>
            <a:r>
              <a:rPr lang="hu-HU" dirty="0" err="1"/>
              <a:t>pariapikális</a:t>
            </a:r>
            <a:r>
              <a:rPr lang="hu-HU" dirty="0"/>
              <a:t> felvétel</a:t>
            </a:r>
          </a:p>
          <a:p>
            <a:pPr lvl="1"/>
            <a:r>
              <a:rPr lang="hu-HU" dirty="0"/>
              <a:t>OP</a:t>
            </a:r>
          </a:p>
          <a:p>
            <a:pPr lvl="1"/>
            <a:r>
              <a:rPr lang="hu-HU" dirty="0"/>
              <a:t>CT, MRI</a:t>
            </a:r>
          </a:p>
          <a:p>
            <a:pPr lvl="1"/>
            <a:r>
              <a:rPr lang="hu-HU" dirty="0"/>
              <a:t>Cone </a:t>
            </a:r>
            <a:r>
              <a:rPr lang="en-US" dirty="0"/>
              <a:t>beam CT</a:t>
            </a:r>
            <a:endParaRPr lang="hu-HU" dirty="0"/>
          </a:p>
          <a:p>
            <a:pPr lvl="1"/>
            <a:r>
              <a:rPr lang="hu-HU" dirty="0"/>
              <a:t>Nyál</a:t>
            </a:r>
            <a:r>
              <a:rPr lang="en-US" dirty="0" err="1"/>
              <a:t>mirigy</a:t>
            </a:r>
            <a:r>
              <a:rPr lang="hu-HU" dirty="0"/>
              <a:t> scintigráfia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118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Vizsgálati eredmények rögzítése</a:t>
            </a:r>
            <a:br>
              <a:rPr lang="hu-HU" dirty="0"/>
            </a:br>
            <a:r>
              <a:rPr lang="hu-HU" dirty="0"/>
              <a:t>(dokumentáció)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Papíralapú (karton) beleegyező aláírás miatt még fontos lehet!</a:t>
            </a:r>
          </a:p>
          <a:p>
            <a:endParaRPr lang="hu-HU" sz="3200" dirty="0"/>
          </a:p>
          <a:p>
            <a:endParaRPr lang="hu-HU" sz="3200" dirty="0"/>
          </a:p>
          <a:p>
            <a:r>
              <a:rPr lang="hu-HU" sz="3200" dirty="0"/>
              <a:t>Elektronikus (Computer programok)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98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Papír-alapú-Fogászati karton</a:t>
            </a:r>
          </a:p>
        </p:txBody>
      </p:sp>
      <p:pic>
        <p:nvPicPr>
          <p:cNvPr id="1026" name="Picture 2" descr="Képtalálat a következőre: „fogászati karton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07" y="1703846"/>
            <a:ext cx="4456321" cy="445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éptalálat a következőre: „fogászati karton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389" y="1703847"/>
            <a:ext cx="2644204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656" y="1703847"/>
            <a:ext cx="4195762" cy="4195762"/>
          </a:xfrm>
          <a:prstGeom prst="rect">
            <a:avLst/>
          </a:prstGeom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660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54954" y="1132221"/>
            <a:ext cx="8761413" cy="706964"/>
          </a:xfrm>
        </p:spPr>
        <p:txBody>
          <a:bodyPr/>
          <a:lstStyle/>
          <a:p>
            <a:r>
              <a:rPr lang="hu-HU" dirty="0"/>
              <a:t>Vizsgálati eredmények rögzítése elektronikusan </a:t>
            </a:r>
            <a:r>
              <a:rPr lang="hu-HU" sz="3200" dirty="0"/>
              <a:t>(Computer programok)</a:t>
            </a:r>
            <a:r>
              <a:rPr lang="hu-HU" sz="4000" dirty="0"/>
              <a:t/>
            </a:r>
            <a:br>
              <a:rPr lang="hu-HU" sz="4000" dirty="0"/>
            </a:b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5CE8BF01-46F7-4D91-88D4-EC9604372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704" y="2240991"/>
            <a:ext cx="4684295" cy="45183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A989A0-70E4-45B9-80C8-68911A46A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781"/>
          <a:stretch/>
        </p:blipFill>
        <p:spPr>
          <a:xfrm>
            <a:off x="7263530" y="2251276"/>
            <a:ext cx="3276131" cy="46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11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Diagnózis felállítása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54954" y="2330784"/>
            <a:ext cx="8825659" cy="3416300"/>
          </a:xfrm>
        </p:spPr>
        <p:txBody>
          <a:bodyPr>
            <a:noAutofit/>
          </a:bodyPr>
          <a:lstStyle/>
          <a:p>
            <a:r>
              <a:rPr lang="hu-HU" sz="2400" dirty="0" err="1"/>
              <a:t>Etiloógiai</a:t>
            </a:r>
            <a:r>
              <a:rPr lang="hu-HU" sz="2400" dirty="0"/>
              <a:t>-diagnózis</a:t>
            </a:r>
          </a:p>
          <a:p>
            <a:r>
              <a:rPr lang="hu-HU" sz="2400" dirty="0" err="1"/>
              <a:t>Patogenetikai</a:t>
            </a:r>
            <a:r>
              <a:rPr lang="hu-HU" sz="2400" dirty="0"/>
              <a:t>-diagnózis</a:t>
            </a:r>
          </a:p>
          <a:p>
            <a:r>
              <a:rPr lang="hu-HU" sz="2400" dirty="0"/>
              <a:t>Anatómia-diagnózis</a:t>
            </a:r>
          </a:p>
          <a:p>
            <a:r>
              <a:rPr lang="hu-HU" sz="2400" dirty="0"/>
              <a:t>Funkcionális-diagnózis</a:t>
            </a:r>
          </a:p>
          <a:p>
            <a:endParaRPr lang="hu-HU" sz="2400" dirty="0"/>
          </a:p>
          <a:p>
            <a:r>
              <a:rPr lang="hu-HU" sz="2400" dirty="0"/>
              <a:t>Munka-diagnózis</a:t>
            </a:r>
          </a:p>
          <a:p>
            <a:r>
              <a:rPr lang="hu-HU" sz="2400" dirty="0"/>
              <a:t>Definitív-diagnózis</a:t>
            </a:r>
          </a:p>
          <a:p>
            <a:endParaRPr lang="hu-HU" sz="2400" dirty="0"/>
          </a:p>
          <a:p>
            <a:r>
              <a:rPr lang="hu-HU" sz="2400" dirty="0"/>
              <a:t>Differenciál-diagnózis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353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4857" r="7269" b="5556"/>
          <a:stretch>
            <a:fillRect/>
          </a:stretch>
        </p:blipFill>
        <p:spPr bwMode="auto">
          <a:xfrm>
            <a:off x="3306978" y="29472"/>
            <a:ext cx="4964186" cy="6762026"/>
          </a:xfrm>
          <a:prstGeom prst="rect">
            <a:avLst/>
          </a:prstGeom>
          <a:noFill/>
          <a:ln w="31750" cap="flat" cmpd="thinThick">
            <a:solidFill>
              <a:srgbClr val="1A499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230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03312" y="1310553"/>
            <a:ext cx="8761413" cy="706964"/>
          </a:xfrm>
        </p:spPr>
        <p:txBody>
          <a:bodyPr/>
          <a:lstStyle/>
          <a:p>
            <a:r>
              <a:rPr lang="hu-HU" sz="4400" dirty="0"/>
              <a:t>Kezelés felajánlása, betegirányítás</a:t>
            </a:r>
            <a:br>
              <a:rPr lang="hu-HU" sz="4400" dirty="0"/>
            </a:br>
            <a:r>
              <a:rPr lang="hu-HU" sz="4400" dirty="0"/>
              <a:t/>
            </a:r>
            <a:br>
              <a:rPr lang="hu-HU" sz="4400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3312" y="2507530"/>
            <a:ext cx="8946541" cy="3740869"/>
          </a:xfrm>
        </p:spPr>
        <p:txBody>
          <a:bodyPr/>
          <a:lstStyle/>
          <a:p>
            <a:r>
              <a:rPr lang="hu-HU" sz="3200" dirty="0"/>
              <a:t>Akut állapot, fájdalom	azonnali megoldást igényel</a:t>
            </a:r>
          </a:p>
          <a:p>
            <a:r>
              <a:rPr lang="hu-HU" sz="3200" dirty="0"/>
              <a:t>Krónikus állapot, tervezést igényel</a:t>
            </a:r>
          </a:p>
          <a:p>
            <a:r>
              <a:rPr lang="hu-HU" sz="3200" dirty="0"/>
              <a:t>Beutalás (specializáció)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089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30" descr="tissues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59" y="1"/>
            <a:ext cx="5133885" cy="6858000"/>
          </a:xfrm>
          <a:prstGeom prst="rect">
            <a:avLst/>
          </a:prstGeom>
          <a:noFill/>
          <a:ln w="31750" cmpd="thinThick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627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Diagnózis fogalma </a:t>
            </a:r>
            <a:r>
              <a:rPr lang="hu-HU" sz="1800" dirty="0"/>
              <a:t>(dia-, </a:t>
            </a:r>
            <a:r>
              <a:rPr lang="hu-HU" sz="1800" dirty="0" err="1"/>
              <a:t>gnosis</a:t>
            </a:r>
            <a:r>
              <a:rPr lang="hu-HU" sz="1800" dirty="0"/>
              <a:t>- görög eredetű szó)</a:t>
            </a:r>
            <a:br>
              <a:rPr lang="hu-HU" sz="1800" dirty="0"/>
            </a:b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154954" y="2231696"/>
            <a:ext cx="8946541" cy="419548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sz="3600" dirty="0"/>
              <a:t>Valamely betegség felismerését és megnevezését, megállapítását jelenti </a:t>
            </a:r>
          </a:p>
          <a:p>
            <a:r>
              <a:rPr lang="hu-HU" sz="3600" dirty="0"/>
              <a:t>Adat-, információ-gyűjtés </a:t>
            </a:r>
            <a:r>
              <a:rPr lang="hu-HU" sz="1900" dirty="0"/>
              <a:t>(akut és </a:t>
            </a:r>
            <a:r>
              <a:rPr lang="hu-HU" sz="1900" dirty="0" err="1"/>
              <a:t>chr</a:t>
            </a:r>
            <a:r>
              <a:rPr lang="hu-HU" sz="1900" dirty="0"/>
              <a:t>. esetben más!!)</a:t>
            </a:r>
          </a:p>
          <a:p>
            <a:r>
              <a:rPr lang="hu-HU" sz="3600" dirty="0"/>
              <a:t>Értékelés</a:t>
            </a:r>
          </a:p>
          <a:p>
            <a:r>
              <a:rPr lang="hu-HU" sz="3600" dirty="0"/>
              <a:t>Hipotézis felállítása (esetleg újabb vizsgálatok elvégzése)</a:t>
            </a:r>
          </a:p>
          <a:p>
            <a:r>
              <a:rPr lang="hu-HU" sz="3600" dirty="0"/>
              <a:t>Újraértékelés </a:t>
            </a:r>
          </a:p>
          <a:p>
            <a:endParaRPr lang="hu-HU" sz="3600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523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Beteg-vizsgálat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813342"/>
          </a:xfrm>
        </p:spPr>
        <p:txBody>
          <a:bodyPr>
            <a:normAutofit fontScale="62500" lnSpcReduction="20000"/>
          </a:bodyPr>
          <a:lstStyle/>
          <a:p>
            <a:r>
              <a:rPr lang="hu-HU" sz="3200" dirty="0"/>
              <a:t>Klasszikus:</a:t>
            </a:r>
          </a:p>
          <a:p>
            <a:pPr lvl="1">
              <a:lnSpc>
                <a:spcPct val="200000"/>
              </a:lnSpc>
            </a:pPr>
            <a:r>
              <a:rPr lang="hu-HU" sz="3200" dirty="0"/>
              <a:t>Inspekció 	(megtekintés)</a:t>
            </a:r>
          </a:p>
          <a:p>
            <a:pPr lvl="1">
              <a:lnSpc>
                <a:spcPct val="200000"/>
              </a:lnSpc>
            </a:pPr>
            <a:r>
              <a:rPr lang="hu-HU" sz="3200" dirty="0" err="1"/>
              <a:t>Palpáció</a:t>
            </a:r>
            <a:r>
              <a:rPr lang="hu-HU" sz="3200" dirty="0"/>
              <a:t> 	(megtapintás)</a:t>
            </a:r>
          </a:p>
          <a:p>
            <a:pPr lvl="1">
              <a:lnSpc>
                <a:spcPct val="200000"/>
              </a:lnSpc>
            </a:pPr>
            <a:r>
              <a:rPr lang="hu-HU" sz="3200" dirty="0" err="1"/>
              <a:t>Perkusszió</a:t>
            </a:r>
            <a:r>
              <a:rPr lang="hu-HU" sz="3200" dirty="0"/>
              <a:t> 	(kopogtatás)</a:t>
            </a:r>
          </a:p>
          <a:p>
            <a:pPr lvl="1">
              <a:lnSpc>
                <a:spcPct val="200000"/>
              </a:lnSpc>
            </a:pPr>
            <a:r>
              <a:rPr lang="hu-HU" sz="3200" dirty="0"/>
              <a:t>Auszkultáció (meghallgatás)</a:t>
            </a:r>
          </a:p>
          <a:p>
            <a:pPr lvl="1">
              <a:lnSpc>
                <a:spcPct val="200000"/>
              </a:lnSpc>
            </a:pPr>
            <a:r>
              <a:rPr lang="hu-HU" sz="3200" dirty="0"/>
              <a:t>Szaglás (</a:t>
            </a:r>
            <a:r>
              <a:rPr lang="hu-HU" sz="3200" dirty="0" err="1"/>
              <a:t>halitózis</a:t>
            </a:r>
            <a:r>
              <a:rPr lang="hu-HU" sz="3200" dirty="0"/>
              <a:t>), mind diagnosztikus jel</a:t>
            </a:r>
          </a:p>
          <a:p>
            <a:pPr lvl="1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13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Fogorvosi vizsgálat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69826" y="2168567"/>
            <a:ext cx="9382714" cy="4195481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hu-HU" sz="2400" dirty="0"/>
              <a:t>Az orvos-beteg kapcsolat megteremtése</a:t>
            </a:r>
          </a:p>
          <a:p>
            <a:pPr>
              <a:lnSpc>
                <a:spcPct val="200000"/>
              </a:lnSpc>
            </a:pPr>
            <a:r>
              <a:rPr lang="hu-HU" sz="2400" dirty="0"/>
              <a:t>Vizsgálat </a:t>
            </a:r>
            <a:r>
              <a:rPr lang="hu-HU" sz="2200" dirty="0"/>
              <a:t>(</a:t>
            </a:r>
            <a:r>
              <a:rPr lang="hu-HU" sz="2200" dirty="0" err="1"/>
              <a:t>fizikális+verbális+diagnosztikus</a:t>
            </a:r>
            <a:r>
              <a:rPr lang="hu-HU" sz="2200" dirty="0"/>
              <a:t> eszközök, labor, RTG)</a:t>
            </a:r>
          </a:p>
          <a:p>
            <a:pPr>
              <a:lnSpc>
                <a:spcPct val="200000"/>
              </a:lnSpc>
            </a:pPr>
            <a:r>
              <a:rPr lang="hu-HU" sz="2400" dirty="0"/>
              <a:t>Dokumentáció (archiválás) GDPR </a:t>
            </a:r>
            <a:r>
              <a:rPr lang="hu-HU" sz="1400" dirty="0"/>
              <a:t>General Data </a:t>
            </a:r>
            <a:r>
              <a:rPr lang="hu-HU" sz="1400" dirty="0" err="1"/>
              <a:t>Protection</a:t>
            </a:r>
            <a:r>
              <a:rPr lang="hu-HU" sz="1400" dirty="0"/>
              <a:t> </a:t>
            </a:r>
            <a:r>
              <a:rPr lang="hu-HU" sz="1400" dirty="0" err="1"/>
              <a:t>Regulation</a:t>
            </a:r>
            <a:endParaRPr lang="hu-HU" sz="2800" dirty="0"/>
          </a:p>
          <a:p>
            <a:pPr>
              <a:lnSpc>
                <a:spcPct val="200000"/>
              </a:lnSpc>
            </a:pPr>
            <a:r>
              <a:rPr lang="hu-HU" sz="2400" dirty="0"/>
              <a:t>Kezelés felajánlása (akut v. krónikus állapot)</a:t>
            </a:r>
          </a:p>
          <a:p>
            <a:pPr>
              <a:lnSpc>
                <a:spcPct val="200000"/>
              </a:lnSpc>
            </a:pPr>
            <a:r>
              <a:rPr lang="hu-HU" sz="2400" dirty="0"/>
              <a:t>Árajánlat (lehetőségek és igények figyelembevételével)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019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400" dirty="0"/>
              <a:t>Vizsgálat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796" y="2086169"/>
            <a:ext cx="3551816" cy="4195481"/>
          </a:xfrm>
        </p:spPr>
        <p:txBody>
          <a:bodyPr/>
          <a:lstStyle/>
          <a:p>
            <a:r>
              <a:rPr lang="hu-HU" sz="2000" dirty="0"/>
              <a:t>Megtekintés (</a:t>
            </a:r>
            <a:r>
              <a:rPr lang="hu-HU" sz="2000" dirty="0" err="1"/>
              <a:t>Inspectio</a:t>
            </a:r>
            <a:r>
              <a:rPr lang="hu-HU" sz="2000" dirty="0"/>
              <a:t>)</a:t>
            </a:r>
            <a:r>
              <a:rPr lang="hu-HU" dirty="0"/>
              <a:t>		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573" y="214899"/>
            <a:ext cx="4044831" cy="2266632"/>
          </a:xfrm>
          <a:prstGeom prst="rect">
            <a:avLst/>
          </a:prstGeom>
        </p:spPr>
      </p:pic>
      <p:pic>
        <p:nvPicPr>
          <p:cNvPr id="5" name="Picture 1028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" t="55263" r="31032" b="5263"/>
          <a:stretch>
            <a:fillRect/>
          </a:stretch>
        </p:blipFill>
        <p:spPr bwMode="auto">
          <a:xfrm>
            <a:off x="3952708" y="2856680"/>
            <a:ext cx="4038600" cy="1111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029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" t="2632" r="38780" b="72940"/>
          <a:stretch>
            <a:fillRect/>
          </a:stretch>
        </p:blipFill>
        <p:spPr bwMode="auto">
          <a:xfrm>
            <a:off x="3952708" y="4281688"/>
            <a:ext cx="4038600" cy="10144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030" descr="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t="8398" r="3293" b="8485"/>
          <a:stretch>
            <a:fillRect/>
          </a:stretch>
        </p:blipFill>
        <p:spPr bwMode="auto">
          <a:xfrm>
            <a:off x="3952708" y="5649541"/>
            <a:ext cx="4038600" cy="7889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111" y="3132534"/>
            <a:ext cx="2549576" cy="2549576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7010" y="3132534"/>
            <a:ext cx="3835126" cy="2546763"/>
          </a:xfrm>
          <a:prstGeom prst="rect">
            <a:avLst/>
          </a:prstGeom>
        </p:spPr>
      </p:pic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365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400" dirty="0"/>
              <a:t>Vizsgálat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71861" y="2101044"/>
            <a:ext cx="3445593" cy="4195481"/>
          </a:xfrm>
        </p:spPr>
        <p:txBody>
          <a:bodyPr>
            <a:normAutofit/>
          </a:bodyPr>
          <a:lstStyle/>
          <a:p>
            <a:r>
              <a:rPr lang="hu-HU" sz="2000" dirty="0"/>
              <a:t>Megtapintás (</a:t>
            </a:r>
            <a:r>
              <a:rPr lang="hu-HU" sz="2000" dirty="0" err="1"/>
              <a:t>palpatio</a:t>
            </a:r>
            <a:r>
              <a:rPr lang="hu-HU" sz="2000" dirty="0"/>
              <a:t>)</a:t>
            </a:r>
          </a:p>
          <a:p>
            <a:pPr lvl="1"/>
            <a:r>
              <a:rPr lang="hu-HU" sz="1800" dirty="0" err="1"/>
              <a:t>Intraorális</a:t>
            </a:r>
            <a:endParaRPr lang="hu-HU" sz="1800" dirty="0"/>
          </a:p>
          <a:p>
            <a:pPr lvl="1"/>
            <a:r>
              <a:rPr lang="hu-HU" sz="1800" dirty="0"/>
              <a:t>Extraorális</a:t>
            </a:r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61" y="4018821"/>
            <a:ext cx="3345300" cy="258266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929" y="4018820"/>
            <a:ext cx="3493085" cy="258266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5308" y="4018820"/>
            <a:ext cx="3493085" cy="258266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1082" y="203904"/>
            <a:ext cx="2670471" cy="3298688"/>
          </a:xfrm>
          <a:prstGeom prst="rect">
            <a:avLst/>
          </a:prstGeom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875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Vizsgálat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000" dirty="0"/>
              <a:t>Kopogtatás (</a:t>
            </a:r>
            <a:r>
              <a:rPr lang="hu-HU" sz="2000" dirty="0" err="1"/>
              <a:t>perkusszió</a:t>
            </a:r>
            <a:r>
              <a:rPr lang="hu-HU" sz="2000" dirty="0"/>
              <a:t>)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689" y="2851755"/>
            <a:ext cx="3019425" cy="3171825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66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Vizsgálat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err="1"/>
              <a:t>Hallgatózás</a:t>
            </a:r>
            <a:r>
              <a:rPr lang="hu-HU" sz="2000" dirty="0"/>
              <a:t> (auszkultáció)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871" y="2474030"/>
            <a:ext cx="5707930" cy="3774369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0917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nácsterem">
  <a:themeElements>
    <a:clrScheme name="Tanácstere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Tanácstere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anácstere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641</TotalTime>
  <Words>420</Words>
  <Application>Microsoft Office PowerPoint</Application>
  <PresentationFormat>Szélesvásznú</PresentationFormat>
  <Paragraphs>141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Wingdings 3</vt:lpstr>
      <vt:lpstr>Tanácsterem</vt:lpstr>
      <vt:lpstr>Bevezetés az orális diagnosztikába  A fogorvosi betegvizsgálat jelentősége és szabályai</vt:lpstr>
      <vt:lpstr>PowerPoint-bemutató</vt:lpstr>
      <vt:lpstr>A Diagnózis fogalma (dia-, gnosis- görög eredetű szó) </vt:lpstr>
      <vt:lpstr>Beteg-vizsgálat</vt:lpstr>
      <vt:lpstr>Fogorvosi vizsgálat</vt:lpstr>
      <vt:lpstr>Vizsgálat</vt:lpstr>
      <vt:lpstr>Vizsgálat</vt:lpstr>
      <vt:lpstr>Vizsgálat</vt:lpstr>
      <vt:lpstr>Vizsgálat</vt:lpstr>
      <vt:lpstr>Vizsgálati szempontok</vt:lpstr>
      <vt:lpstr>Verbális vizsgálat-Kikérdezés-Anamnézis (interjú során)</vt:lpstr>
      <vt:lpstr>Verbális vizsgálat-Kikérdezés-Anamnézis (interjú során)</vt:lpstr>
      <vt:lpstr>Verbális vizsgálat-kikérdezés-Anamnézis</vt:lpstr>
      <vt:lpstr>Vizsgálat sorrendje</vt:lpstr>
      <vt:lpstr>Kiegészítő vizsgálatok</vt:lpstr>
      <vt:lpstr>Vizsgálati eredmények rögzítése (dokumentáció)</vt:lpstr>
      <vt:lpstr>Papír-alapú-Fogászati karton</vt:lpstr>
      <vt:lpstr>Vizsgálati eredmények rögzítése elektronikusan (Computer programok) </vt:lpstr>
      <vt:lpstr>Diagnózis felállítása</vt:lpstr>
      <vt:lpstr>Kezelés felajánlása, betegirányítás  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Bevezetés az Oralis Diagnosztikába.  A fogorvosi betegvizsgálat jelentősége és szabályai.</dc:title>
  <dc:creator>Windows-felhasználó</dc:creator>
  <cp:lastModifiedBy>Windows-felhasználó</cp:lastModifiedBy>
  <cp:revision>34</cp:revision>
  <dcterms:created xsi:type="dcterms:W3CDTF">2020-01-18T08:25:33Z</dcterms:created>
  <dcterms:modified xsi:type="dcterms:W3CDTF">2020-02-02T07:25:15Z</dcterms:modified>
</cp:coreProperties>
</file>