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17"/>
  </p:notesMasterIdLst>
  <p:sldIdLst>
    <p:sldId id="287" r:id="rId2"/>
    <p:sldId id="26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29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/>
    <p:restoredTop sz="94605"/>
  </p:normalViewPr>
  <p:slideViewPr>
    <p:cSldViewPr>
      <p:cViewPr varScale="1">
        <p:scale>
          <a:sx n="68" d="100"/>
          <a:sy n="68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1E0A-B8AB-496A-8D84-1889C31E04DB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954-A60D-47CB-81FB-1C41036239D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950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77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80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053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18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458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276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39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930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798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FBFC-275D-4C3C-86F5-F6EEB6030807}" type="datetimeFigureOut">
              <a:rPr lang="hu-HU" smtClean="0"/>
              <a:pPr/>
              <a:t>2017.06.21.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7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008"/>
            <a:ext cx="9144000" cy="3068960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23528" y="3675220"/>
            <a:ext cx="8496944" cy="29221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Hallgató:	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Oktató:		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Kezelés témája: (pl.: 16 MO tömés, 24 gyökérkezelés, 36 MOD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inlay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Páciens: (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pl.: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S. Arnold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Kezelés kezdete és vége: </a:t>
            </a:r>
          </a:p>
          <a:p>
            <a:pPr>
              <a:lnSpc>
                <a:spcPct val="150000"/>
              </a:lnSpc>
            </a:pPr>
            <a:endParaRPr lang="hu-H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72008"/>
            <a:ext cx="1198800" cy="1199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>
            <a:alphaModFix amt="69524"/>
            <a:extLst/>
          </a:blip>
          <a:stretch>
            <a:fillRect/>
          </a:stretch>
        </p:blipFill>
        <p:spPr>
          <a:xfrm>
            <a:off x="7117616" y="112310"/>
            <a:ext cx="1198800" cy="119879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zövegdoboz 15"/>
          <p:cNvSpPr txBox="1"/>
          <p:nvPr/>
        </p:nvSpPr>
        <p:spPr>
          <a:xfrm>
            <a:off x="2026384" y="112310"/>
            <a:ext cx="513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1400" b="1" dirty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Semmelweis Egyetem Fogorvostudományi Kar</a:t>
            </a:r>
          </a:p>
          <a:p>
            <a:pPr algn="ctr">
              <a:buNone/>
            </a:pPr>
            <a:r>
              <a:rPr lang="hu-HU" sz="1400" b="1" dirty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Konzerváló Fogászati Klinika</a:t>
            </a:r>
          </a:p>
          <a:p>
            <a:pPr algn="ctr"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Klinika igazgató: Dr. Tóth Zsuzsanna egyetemi docens, </a:t>
            </a:r>
            <a:r>
              <a:rPr lang="hu-HU" sz="1600" dirty="0" err="1">
                <a:solidFill>
                  <a:schemeClr val="tx2">
                    <a:lumMod val="50000"/>
                  </a:schemeClr>
                </a:solidFill>
              </a:rPr>
              <a:t>Ph.D</a:t>
            </a:r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519196" y="2967335"/>
            <a:ext cx="41056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pitals" charset="0"/>
                <a:ea typeface="Capitals" charset="0"/>
                <a:cs typeface="Capitals" charset="0"/>
              </a:rPr>
              <a:t>Esetbemutató</a:t>
            </a:r>
            <a:endParaRPr lang="hu-HU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0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562" y="260648"/>
            <a:ext cx="7884876" cy="83476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Panaszos fog vizsgálata </a:t>
            </a:r>
            <a:r>
              <a:rPr lang="hu-HU" b="1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u-HU" b="1" dirty="0" err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pl</a:t>
            </a:r>
            <a:r>
              <a:rPr lang="hu-HU" b="1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: 16)</a:t>
            </a:r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4032448" cy="518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6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Kiindulási éles! fotó</a:t>
            </a:r>
          </a:p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600" dirty="0" err="1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Inspectio</a:t>
            </a:r>
            <a:r>
              <a:rPr lang="hu-HU" sz="26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: …..</a:t>
            </a:r>
          </a:p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600" dirty="0" err="1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Palpatio</a:t>
            </a:r>
            <a:r>
              <a:rPr lang="hu-HU" sz="26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: ……</a:t>
            </a:r>
          </a:p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6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Szenzitivitás teszt</a:t>
            </a:r>
            <a:r>
              <a:rPr lang="hu-HU" sz="20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u-HU" sz="1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(Referencia fog kell!)</a:t>
            </a:r>
            <a:endParaRPr lang="hu-HU" sz="1400" dirty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600" dirty="0" err="1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Percussio</a:t>
            </a:r>
            <a:r>
              <a:rPr lang="hu-HU" sz="20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u-HU" sz="1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(Referencia fog kell!)</a:t>
            </a:r>
            <a:endParaRPr lang="hu-HU" sz="1400" dirty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8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Egyéb lelet</a:t>
            </a:r>
          </a:p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800" dirty="0" err="1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Intraoralis</a:t>
            </a:r>
            <a:r>
              <a:rPr lang="hu-HU" sz="28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800" dirty="0" err="1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rtg</a:t>
            </a:r>
            <a:r>
              <a:rPr lang="hu-HU" sz="28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 felvétel</a:t>
            </a:r>
            <a:endParaRPr lang="hu-HU" sz="28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Diagnózis!</a:t>
            </a:r>
          </a:p>
        </p:txBody>
      </p:sp>
      <p:pic>
        <p:nvPicPr>
          <p:cNvPr id="5122" name="Picture 2" descr="C:\Users\Rendszergazda\Desktop\Sarolta\Esetbemutató\DSC_7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227" y="1166634"/>
            <a:ext cx="4745086" cy="26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ndszergazda\Desktop\Sarolta\Esetbemutató\DSC_7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57226" y="3907944"/>
            <a:ext cx="4745086" cy="27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7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49288" y="1762697"/>
            <a:ext cx="6635080" cy="46906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Kezelési terv</a:t>
            </a:r>
            <a:r>
              <a:rPr lang="en-US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szájüregre vonatkozóan</a:t>
            </a:r>
            <a:endParaRPr lang="en-US" sz="2400" dirty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teljes fogazatra</a:t>
            </a:r>
            <a:endParaRPr lang="en-US" sz="2400" dirty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adott fogra</a:t>
            </a:r>
          </a:p>
          <a:p>
            <a:pPr marL="342900" lvl="1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  <a:buFont typeface="Arial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 teljes szájüreg rehabilitációjának megfelelően, figyelembe véve a szomszédos és az 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antagonista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fogak állapotát, jövőjét, a tervezhető fogpótlások alternatíváit!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Kezelési terv</a:t>
            </a:r>
          </a:p>
        </p:txBody>
      </p:sp>
    </p:spTree>
    <p:extLst>
      <p:ext uri="{BB962C8B-B14F-4D97-AF65-F5344CB8AC3E}">
        <p14:creationId xmlns:p14="http://schemas.microsoft.com/office/powerpoint/2010/main" val="192182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5232" y="935455"/>
            <a:ext cx="7931224" cy="5877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Kiindulási fotó, röntgen (panoráma,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periapikális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korona, vagy dentális státusz)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2400" b="1" u="sng" dirty="0">
                <a:latin typeface="Times New Roman" charset="0"/>
                <a:ea typeface="Times New Roman" charset="0"/>
                <a:cs typeface="Times New Roman" charset="0"/>
              </a:rPr>
              <a:t>Gyökérkezelés menete dokumentálva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Bemeneti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kavitásról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fotó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kofferdamban</a:t>
            </a: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Apex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lokátorral bemérés, és tűs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rtg</a:t>
            </a: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IAF, MAF mérete, munkahossz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Gyökértömés visszavágva,  bemeneti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kavitás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kitisztítva, gyökértömés lezárása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Kontroll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rtg</a:t>
            </a: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Végleges ellátás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hu-HU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kezelés teljes dokumentációja</a:t>
            </a:r>
          </a:p>
        </p:txBody>
      </p:sp>
    </p:spTree>
    <p:extLst>
      <p:ext uri="{BB962C8B-B14F-4D97-AF65-F5344CB8AC3E}">
        <p14:creationId xmlns:p14="http://schemas.microsoft.com/office/powerpoint/2010/main" val="288767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5232" y="935455"/>
            <a:ext cx="7931224" cy="5877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Kiindulási fotó, röntgen (panoráma,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periapikális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korona, vagy dentális státusz)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2400" b="1" u="sng" dirty="0">
                <a:latin typeface="Times New Roman" charset="0"/>
                <a:ea typeface="Times New Roman" charset="0"/>
                <a:cs typeface="Times New Roman" charset="0"/>
              </a:rPr>
              <a:t>Töméskészítésről fényképek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Üregalakítás után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kofferdam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matrica és ék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situ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Finírozott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polírozott, leszárított (nem nyálas, véres) kész restauráció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kezelés teljes dokumentációja</a:t>
            </a:r>
          </a:p>
        </p:txBody>
      </p:sp>
    </p:spTree>
    <p:extLst>
      <p:ext uri="{BB962C8B-B14F-4D97-AF65-F5344CB8AC3E}">
        <p14:creationId xmlns:p14="http://schemas.microsoft.com/office/powerpoint/2010/main" val="342231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5232" y="935455"/>
            <a:ext cx="7931224" cy="5877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Kiindulási fotó, röntgen (panoráma,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periapikális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korona, vagy dentális státusz)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2400" b="1" u="sng" dirty="0">
                <a:latin typeface="Times New Roman" charset="0"/>
                <a:ea typeface="Times New Roman" charset="0"/>
                <a:cs typeface="Times New Roman" charset="0"/>
              </a:rPr>
              <a:t>Betétkészítésről fényképek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Fogszín meghatározás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Üregalakítás után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Lenyomatok, viaszharapás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Ideiglenes ellátás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A kész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restaurátum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a mintán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Betét bepróbálása szájban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Kofferdam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matrica és ék in situ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Finírozott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polírozott kész restauráció rágófelszín felől és összeharapáskor oldalról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hu-HU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kezelés teljes dokumentációja</a:t>
            </a:r>
          </a:p>
        </p:txBody>
      </p:sp>
    </p:spTree>
    <p:extLst>
      <p:ext uri="{BB962C8B-B14F-4D97-AF65-F5344CB8AC3E}">
        <p14:creationId xmlns:p14="http://schemas.microsoft.com/office/powerpoint/2010/main" val="342231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A fogkő eltávolítása és szájhigiénés kezelés </a:t>
            </a:r>
            <a:r>
              <a:rPr lang="hu-HU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után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készüljön a fotó (vagy fogkőeltávolítás előtt </a:t>
            </a:r>
            <a:r>
              <a:rPr lang="hu-HU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és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után)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Nyálmentes/leszárított területet fényképezzünk!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Érdemes több felvételt készíteni, mert csak az éles fénykép értékelhető!  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Fölösleges részeket le kell vágni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Ha a fotó tükörrel készült, akkor vissza kell tükrözni (a direkt rálátás illúziója)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A kvadránsnak megfelelő beforgatás</a:t>
            </a: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Érdemes a képeket gyakran lementeni a kameráról, nehogy elvesszenek (csak a hiánytalan, teljes eset elfogadható)!!!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Fotósegédlet</a:t>
            </a:r>
          </a:p>
        </p:txBody>
      </p:sp>
    </p:spTree>
    <p:extLst>
      <p:ext uri="{BB962C8B-B14F-4D97-AF65-F5344CB8AC3E}">
        <p14:creationId xmlns:p14="http://schemas.microsoft.com/office/powerpoint/2010/main" val="251973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346"/>
            <a:ext cx="91440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Általános anamnézis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261" y="1628800"/>
            <a:ext cx="8928484" cy="4496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 páciens nevének kezdőbetűi, életkora, neme, foglalkozása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 fogászati kezelést befolyásoló tényezők (pl. antibiotikum profilaxist igénylő kórképek, pacemaker, allergia, 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bruxizmus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csökkent nyáltermelés)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Ismert betegségek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Szedett gyógyszerek (hatóanyag és mellékhatások pontos ismerete)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Egészségre káros szokások</a:t>
            </a:r>
            <a:endParaRPr lang="hu-H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386961"/>
            <a:ext cx="9324528" cy="4471039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39552" y="1554392"/>
            <a:ext cx="7920880" cy="46109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Mi volt az oka, hogy fogorvoshoz fordult? 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	Pl.: Rendszeresen jár és csak a kezelés folytatását szeretné, vagy esztétikai probléma, sürgősségi ellátás…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Ez nem a fogászati státusz!!!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Korábbi fogászati beavatkozások (a páciens elmondása alapján)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	Pl.: fogszabályzó kezelés, fogpótlások készítésének időpontja, 	szájsebészeti beavatkozások…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17346"/>
            <a:ext cx="9144000" cy="1325563"/>
          </a:xfrm>
        </p:spPr>
        <p:txBody>
          <a:bodyPr/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Fogorvosi vizsgálatra érkezés indoka és </a:t>
            </a:r>
            <a:b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fogászati anamnézis</a:t>
            </a:r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6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628800"/>
            <a:ext cx="6192688" cy="4608512"/>
          </a:xfrm>
        </p:spPr>
        <p:txBody>
          <a:bodyPr>
            <a:noAutofit/>
          </a:bodyPr>
          <a:lstStyle/>
          <a:p>
            <a:pPr marL="171450" lvl="1">
              <a:lnSpc>
                <a:spcPct val="20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TMI vizsgálat</a:t>
            </a:r>
          </a:p>
          <a:p>
            <a:pPr marL="171450" lvl="1">
              <a:lnSpc>
                <a:spcPct val="20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Sztomato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-onkológiai szűrés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Szájhigiéne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DMF-T szám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Parodontális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státusz (BPE/PSR)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Angle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osztály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Fábián- és 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Fejérdy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 féle 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protetikai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osztályozás 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7346"/>
            <a:ext cx="91440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fej-, nyak régió vizsgálata,</a:t>
            </a:r>
            <a:b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r>
              <a:rPr lang="hu-HU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extraorális</a:t>
            </a:r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és </a:t>
            </a:r>
            <a:r>
              <a:rPr lang="hu-HU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intraorális</a:t>
            </a:r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vizsgálat</a:t>
            </a:r>
          </a:p>
        </p:txBody>
      </p:sp>
    </p:spTree>
    <p:extLst>
      <p:ext uri="{BB962C8B-B14F-4D97-AF65-F5344CB8AC3E}">
        <p14:creationId xmlns:p14="http://schemas.microsoft.com/office/powerpoint/2010/main" val="279091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ndszergazda\Desktop\Sarolta\Esetbemutató\DSC_71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44148" y="2233323"/>
            <a:ext cx="4600591" cy="339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460375" y="1428736"/>
            <a:ext cx="2611427" cy="50006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8" name="Téglalap 7"/>
          <p:cNvSpPr/>
          <p:nvPr/>
        </p:nvSpPr>
        <p:spPr>
          <a:xfrm>
            <a:off x="1559914" y="3501008"/>
            <a:ext cx="1211886" cy="196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8" name="Picture 4" descr="C:\Users\Rendszergazda\Desktop\Sarolta\Esetbemutató\DSC_7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966" y="1928802"/>
            <a:ext cx="4738476" cy="266429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851921" y="4941168"/>
            <a:ext cx="5112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Az arcfotón a páciens úgy mosolyogjon, hogy látszódjanak a fogai is!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Kiindulási arc- és mosolyfotó</a:t>
            </a:r>
          </a:p>
        </p:txBody>
      </p:sp>
    </p:spTree>
    <p:extLst>
      <p:ext uri="{BB962C8B-B14F-4D97-AF65-F5344CB8AC3E}">
        <p14:creationId xmlns:p14="http://schemas.microsoft.com/office/powerpoint/2010/main" val="65207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14282" y="1359952"/>
            <a:ext cx="3835399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108580"/>
            <a:ext cx="724204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i="0" u="none" strike="noStrike" kern="1200" cap="all" spc="0" normalizeH="0" baseline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67731" y="6345860"/>
            <a:ext cx="852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Angle</a:t>
            </a:r>
            <a:r>
              <a:rPr lang="hu-HU" sz="240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osztály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keresztharapás, mélyharapás, középvonal eltolódás...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39552" y="320040"/>
            <a:ext cx="7242048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pic>
        <p:nvPicPr>
          <p:cNvPr id="2050" name="Picture 2" descr="C:\Users\Rendszergazda\Desktop\Sarolta\Esetbemutató\DSC_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11"/>
          <a:stretch/>
        </p:blipFill>
        <p:spPr bwMode="auto">
          <a:xfrm>
            <a:off x="2129480" y="1017690"/>
            <a:ext cx="5053816" cy="24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ndszergazda\Desktop\Sarolta\Esetbemutató\DSC_71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2129480" y="3501008"/>
            <a:ext cx="5053815" cy="27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IKP és enyhén nyitott pozíció</a:t>
            </a:r>
          </a:p>
        </p:txBody>
      </p:sp>
    </p:spTree>
    <p:extLst>
      <p:ext uri="{BB962C8B-B14F-4D97-AF65-F5344CB8AC3E}">
        <p14:creationId xmlns:p14="http://schemas.microsoft.com/office/powerpoint/2010/main" val="90037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108520" y="6021288"/>
            <a:ext cx="92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A páciens személyes adatait ki kell takarni, monogram maradhat!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950976" y="44624"/>
            <a:ext cx="7242048" cy="1143000"/>
          </a:xfrm>
          <a:prstGeom prst="rect">
            <a:avLst/>
          </a:prstGeom>
          <a:effectLst>
            <a:softEdge rad="88900"/>
          </a:effectLst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2050" name="Picture 2" descr="C:\Users\Rendszergazda\Desktop\Vizsgálat_13927422\284966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24744"/>
            <a:ext cx="8568952" cy="468436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72" y="5547183"/>
            <a:ext cx="4191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Panoráma röntgen (OP)</a:t>
            </a:r>
          </a:p>
        </p:txBody>
      </p:sp>
    </p:spTree>
    <p:extLst>
      <p:ext uri="{BB962C8B-B14F-4D97-AF65-F5344CB8AC3E}">
        <p14:creationId xmlns:p14="http://schemas.microsoft.com/office/powerpoint/2010/main" val="265274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85720" y="1180499"/>
            <a:ext cx="3422184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1043608" y="5300267"/>
            <a:ext cx="7632848" cy="16571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285750" indent="-28575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Fénykép készítése szájterpesszel, tükörrel!</a:t>
            </a:r>
          </a:p>
          <a:p>
            <a:pPr marL="285750" indent="-28575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A fotót be kell forgatni, tükrözve, és a felesleges részeket levágva!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Dentális státusz felsorolásszerűen, vagy táblázatba foglalva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2000" dirty="0" err="1">
                <a:latin typeface="Times New Roman" charset="0"/>
                <a:ea typeface="Times New Roman" charset="0"/>
                <a:cs typeface="Times New Roman" charset="0"/>
              </a:rPr>
              <a:t>Intraorális</a:t>
            </a: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 röntgenek, ha vannak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Hiányzó fog(</a:t>
            </a:r>
            <a:r>
              <a:rPr lang="hu-HU" sz="2000" dirty="0" err="1">
                <a:latin typeface="Times New Roman" charset="0"/>
                <a:ea typeface="Times New Roman" charset="0"/>
                <a:cs typeface="Times New Roman" charset="0"/>
              </a:rPr>
              <a:t>ak</a:t>
            </a: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) esetén: Fábián -és </a:t>
            </a:r>
            <a:r>
              <a:rPr lang="hu-HU" sz="2000" dirty="0" err="1">
                <a:latin typeface="Times New Roman" charset="0"/>
                <a:ea typeface="Times New Roman" charset="0"/>
                <a:cs typeface="Times New Roman" charset="0"/>
              </a:rPr>
              <a:t>Fejérdy</a:t>
            </a: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- féle osztályozás</a:t>
            </a:r>
          </a:p>
        </p:txBody>
      </p:sp>
      <p:pic>
        <p:nvPicPr>
          <p:cNvPr id="3074" name="Picture 2" descr="C:\Users\Rendszergazda\Desktop\Sarolta\Esetbemutató\DSC_7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781" y="980728"/>
            <a:ext cx="5291755" cy="43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Felső állcsont- dentális státusz</a:t>
            </a:r>
          </a:p>
        </p:txBody>
      </p:sp>
    </p:spTree>
    <p:extLst>
      <p:ext uri="{BB962C8B-B14F-4D97-AF65-F5344CB8AC3E}">
        <p14:creationId xmlns:p14="http://schemas.microsoft.com/office/powerpoint/2010/main" val="117022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357158" y="1301820"/>
            <a:ext cx="2990706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en-US" sz="2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7252" y="188640"/>
            <a:ext cx="7869496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77889" y="1116897"/>
            <a:ext cx="5388223" cy="411230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17346"/>
            <a:ext cx="91440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Alsó állcsont- dentális státusz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187624" y="5300267"/>
            <a:ext cx="7319124" cy="16571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285750" indent="-28575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Fénykép készítése szájterpesszel, tükörrel!</a:t>
            </a:r>
          </a:p>
          <a:p>
            <a:pPr marL="285750" indent="-28575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A fotót be kell forgatni, tükrözve, és a felesleges részeket levágva!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Dentális státusz felsorolásszerűen, vagy táblázatba foglalva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2000" dirty="0" err="1">
                <a:latin typeface="Times New Roman" charset="0"/>
                <a:ea typeface="Times New Roman" charset="0"/>
                <a:cs typeface="Times New Roman" charset="0"/>
              </a:rPr>
              <a:t>Intraorális</a:t>
            </a: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 röntgenek, ha vannak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Hiányzó fog(</a:t>
            </a:r>
            <a:r>
              <a:rPr lang="hu-HU" sz="2000" dirty="0" err="1">
                <a:latin typeface="Times New Roman" charset="0"/>
                <a:ea typeface="Times New Roman" charset="0"/>
                <a:cs typeface="Times New Roman" charset="0"/>
              </a:rPr>
              <a:t>ak</a:t>
            </a: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) esetén: Fábián -és </a:t>
            </a:r>
            <a:r>
              <a:rPr lang="hu-HU" sz="2000" dirty="0" err="1">
                <a:latin typeface="Times New Roman" charset="0"/>
                <a:ea typeface="Times New Roman" charset="0"/>
                <a:cs typeface="Times New Roman" charset="0"/>
              </a:rPr>
              <a:t>Fejérdy</a:t>
            </a:r>
            <a:r>
              <a:rPr lang="hu-HU" sz="2000" dirty="0">
                <a:latin typeface="Times New Roman" charset="0"/>
                <a:ea typeface="Times New Roman" charset="0"/>
                <a:cs typeface="Times New Roman" charset="0"/>
              </a:rPr>
              <a:t>- féle osztályozás</a:t>
            </a:r>
          </a:p>
        </p:txBody>
      </p:sp>
    </p:spTree>
    <p:extLst>
      <p:ext uri="{BB962C8B-B14F-4D97-AF65-F5344CB8AC3E}">
        <p14:creationId xmlns:p14="http://schemas.microsoft.com/office/powerpoint/2010/main" val="387834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11242</TotalTime>
  <Words>583</Words>
  <Application>Microsoft Office PowerPoint</Application>
  <PresentationFormat>Diavetítés a képernyőre (4:3 oldalarány)</PresentationFormat>
  <Paragraphs>115</Paragraphs>
  <Slides>15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Capitals</vt:lpstr>
      <vt:lpstr>Times New Roman</vt:lpstr>
      <vt:lpstr>Wingdings</vt:lpstr>
      <vt:lpstr>Office-téma</vt:lpstr>
      <vt:lpstr>PowerPoint-bemutató</vt:lpstr>
      <vt:lpstr>Általános anamnézis</vt:lpstr>
      <vt:lpstr>Fogorvosi vizsgálatra érkezés indoka és  fogászati anamnézis</vt:lpstr>
      <vt:lpstr>A fej-, nyak régió vizsgálata, extraorális és intraorális vizsgálat</vt:lpstr>
      <vt:lpstr>PowerPoint-bemutató</vt:lpstr>
      <vt:lpstr>PowerPoint-bemutató</vt:lpstr>
      <vt:lpstr>PowerPoint-bemutató</vt:lpstr>
      <vt:lpstr>PowerPoint-bemutató</vt:lpstr>
      <vt:lpstr>PowerPoint-bemutató</vt:lpstr>
      <vt:lpstr>Panaszos fog vizsgálata (pl: 16)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bkez-2013-3</cp:lastModifiedBy>
  <cp:revision>274</cp:revision>
  <dcterms:created xsi:type="dcterms:W3CDTF">2012-05-08T15:36:52Z</dcterms:created>
  <dcterms:modified xsi:type="dcterms:W3CDTF">2017-06-21T10:35:29Z</dcterms:modified>
</cp:coreProperties>
</file>