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7" r:id="rId1"/>
  </p:sldMasterIdLst>
  <p:notesMasterIdLst>
    <p:notesMasterId r:id="rId17"/>
  </p:notesMasterIdLst>
  <p:sldIdLst>
    <p:sldId id="287" r:id="rId2"/>
    <p:sldId id="264" r:id="rId3"/>
    <p:sldId id="285" r:id="rId4"/>
    <p:sldId id="258" r:id="rId5"/>
    <p:sldId id="267" r:id="rId6"/>
    <p:sldId id="269" r:id="rId7"/>
    <p:sldId id="283" r:id="rId8"/>
    <p:sldId id="271" r:id="rId9"/>
    <p:sldId id="272" r:id="rId10"/>
    <p:sldId id="273" r:id="rId11"/>
    <p:sldId id="266" r:id="rId12"/>
    <p:sldId id="265" r:id="rId13"/>
    <p:sldId id="288" r:id="rId14"/>
    <p:sldId id="289" r:id="rId15"/>
    <p:sldId id="277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16"/>
    <p:restoredTop sz="94605"/>
  </p:normalViewPr>
  <p:slideViewPr>
    <p:cSldViewPr>
      <p:cViewPr>
        <p:scale>
          <a:sx n="60" d="100"/>
          <a:sy n="60" d="100"/>
        </p:scale>
        <p:origin x="-108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1E0A-B8AB-496A-8D84-1889C31E04DB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1954-A60D-47CB-81FB-1C41036239D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950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177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980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053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1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518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458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276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039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9302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42F8-A2FA-4B92-9764-989CA38B5631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798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4FBFC-275D-4C3C-86F5-F6EEB6030807}" type="datetimeFigureOut">
              <a:rPr lang="hu-HU" smtClean="0"/>
              <a:pPr/>
              <a:t>2017.02.06.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7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008"/>
            <a:ext cx="9144000" cy="3068960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323528" y="3675220"/>
            <a:ext cx="8496944" cy="292213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Student:	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Teacher:		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Treatment summary: (e.g.: 16 MO filling, 24 RCT, 36 MOD inlay)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Patient</a:t>
            </a:r>
            <a:r>
              <a:rPr lang="en-US" sz="2200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: (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e.g.: S. Arnold</a:t>
            </a:r>
            <a:r>
              <a:rPr lang="en-US" sz="2200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Beginning and </a:t>
            </a:r>
            <a:r>
              <a:rPr lang="hu-HU" sz="2200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200" dirty="0" err="1" smtClean="0">
                <a:latin typeface="Times New Roman" charset="0"/>
                <a:ea typeface="Times New Roman" charset="0"/>
                <a:cs typeface="Times New Roman" charset="0"/>
              </a:rPr>
              <a:t>nd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of treatment: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ATT00068.jpg"/>
          <p:cNvPicPr>
            <a:picLocks noChangeAspect="1"/>
          </p:cNvPicPr>
          <p:nvPr/>
        </p:nvPicPr>
        <p:blipFill>
          <a:blip r:embed="rId4" cstate="print">
            <a:alphaModFix amt="70226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72008"/>
            <a:ext cx="1198800" cy="1199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06" extrusionOk="0">
                <a:moveTo>
                  <a:pt x="10793" y="0"/>
                </a:moveTo>
                <a:cubicBezTo>
                  <a:pt x="4731" y="-8"/>
                  <a:pt x="-8" y="4720"/>
                  <a:pt x="0" y="10768"/>
                </a:cubicBezTo>
                <a:cubicBezTo>
                  <a:pt x="4" y="13711"/>
                  <a:pt x="1001" y="16183"/>
                  <a:pt x="3031" y="18281"/>
                </a:cubicBezTo>
                <a:cubicBezTo>
                  <a:pt x="4481" y="19780"/>
                  <a:pt x="6078" y="20693"/>
                  <a:pt x="8231" y="21257"/>
                </a:cubicBezTo>
                <a:cubicBezTo>
                  <a:pt x="9406" y="21564"/>
                  <a:pt x="11945" y="21592"/>
                  <a:pt x="13140" y="21311"/>
                </a:cubicBezTo>
                <a:cubicBezTo>
                  <a:pt x="15263" y="20812"/>
                  <a:pt x="16887" y="19911"/>
                  <a:pt x="18422" y="18379"/>
                </a:cubicBezTo>
                <a:cubicBezTo>
                  <a:pt x="19602" y="17202"/>
                  <a:pt x="20239" y="16252"/>
                  <a:pt x="20820" y="14803"/>
                </a:cubicBezTo>
                <a:cubicBezTo>
                  <a:pt x="21443" y="13249"/>
                  <a:pt x="21592" y="12320"/>
                  <a:pt x="21532" y="10375"/>
                </a:cubicBezTo>
                <a:cubicBezTo>
                  <a:pt x="21484" y="8808"/>
                  <a:pt x="21430" y="8464"/>
                  <a:pt x="21054" y="7361"/>
                </a:cubicBezTo>
                <a:cubicBezTo>
                  <a:pt x="20504" y="5746"/>
                  <a:pt x="19783" y="4549"/>
                  <a:pt x="18639" y="3347"/>
                </a:cubicBezTo>
                <a:cubicBezTo>
                  <a:pt x="16530" y="1132"/>
                  <a:pt x="13886" y="4"/>
                  <a:pt x="1079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FOK (körcímer).png"/>
          <p:cNvPicPr>
            <a:picLocks noChangeAspect="1"/>
          </p:cNvPicPr>
          <p:nvPr/>
        </p:nvPicPr>
        <p:blipFill>
          <a:blip r:embed="rId5" cstate="print">
            <a:alphaModFix amt="69524"/>
            <a:extLst/>
          </a:blip>
          <a:stretch>
            <a:fillRect/>
          </a:stretch>
        </p:blipFill>
        <p:spPr>
          <a:xfrm>
            <a:off x="6898580" y="72008"/>
            <a:ext cx="1198800" cy="119879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zövegdoboz 15"/>
          <p:cNvSpPr txBox="1"/>
          <p:nvPr/>
        </p:nvSpPr>
        <p:spPr>
          <a:xfrm>
            <a:off x="2245420" y="112310"/>
            <a:ext cx="4653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Semmelweis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 University</a:t>
            </a:r>
            <a:r>
              <a:rPr lang="hu-HU" sz="1400" b="1" dirty="0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,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 Faculty of Dentistry</a:t>
            </a:r>
          </a:p>
          <a:p>
            <a:pPr algn="ctr">
              <a:buNone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apitals" charset="0"/>
                <a:ea typeface="Capitals" charset="0"/>
                <a:cs typeface="Capitals" charset="0"/>
              </a:rPr>
              <a:t>Department of Conservative Dentistry</a:t>
            </a:r>
          </a:p>
          <a:p>
            <a:pPr algn="ctr">
              <a:buNone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Head: Dr.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Zsuzsanna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Tóth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2">
                    <a:lumMod val="50000"/>
                  </a:schemeClr>
                </a:solidFill>
              </a:rPr>
              <a:t>Ph.D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associate professor 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776476" y="2967335"/>
            <a:ext cx="3591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pitals" charset="0"/>
                <a:ea typeface="Capitals" charset="0"/>
                <a:cs typeface="Capitals" charset="0"/>
              </a:rPr>
              <a:t>Case Report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35496" y="1340768"/>
            <a:ext cx="5122912" cy="51125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Preoperative photo (sharp!)</a:t>
            </a: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Inspection : …..</a:t>
            </a: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Palpation : ……</a:t>
            </a: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Sensitivity test:</a:t>
            </a:r>
            <a:r>
              <a:rPr lang="hu-HU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(Reference tooth needed!)</a:t>
            </a:r>
            <a:endParaRPr lang="en-US" sz="1600" dirty="0" smtClean="0">
              <a:solidFill>
                <a:srgbClr val="10253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Percussion: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(Reference tooth needed!)</a:t>
            </a:r>
            <a:endParaRPr lang="en-US" sz="1600" dirty="0" smtClean="0">
              <a:solidFill>
                <a:srgbClr val="10253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Other findings</a:t>
            </a:r>
            <a:endParaRPr lang="en-US" sz="2200" dirty="0" smtClean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Intraoral X-ray (if needed)</a:t>
            </a:r>
            <a:endParaRPr lang="en-US" sz="2200" dirty="0" smtClean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Diagnosis!</a:t>
            </a:r>
            <a:endParaRPr lang="en-US" sz="22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5152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85800">
              <a:lnSpc>
                <a:spcPct val="120000"/>
              </a:lnSpc>
              <a:spcBef>
                <a:spcPct val="0"/>
              </a:spcBef>
            </a:pPr>
            <a:r>
              <a:rPr lang="hu-HU" sz="330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	</a:t>
            </a:r>
            <a:r>
              <a:rPr lang="en-US" sz="330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Investigation </a:t>
            </a:r>
            <a:r>
              <a:rPr lang="en-US" sz="3300" dirty="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of the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</a:t>
            </a:r>
            <a:r>
              <a:rPr lang="en-US" sz="3300" dirty="0" err="1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ooth</a:t>
            </a:r>
            <a:r>
              <a:rPr lang="en-US" sz="3300" dirty="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 with </a:t>
            </a:r>
            <a:r>
              <a:rPr lang="hu-HU" sz="330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</a:t>
            </a:r>
            <a:r>
              <a:rPr lang="en-US" sz="330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omplain</a:t>
            </a:r>
            <a:r>
              <a:rPr lang="hu-HU" sz="330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			   	 </a:t>
            </a:r>
            <a:r>
              <a:rPr lang="en-US" sz="330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(</a:t>
            </a:r>
            <a:r>
              <a:rPr lang="en-US" sz="3300" smtClean="0">
                <a:solidFill>
                  <a:schemeClr val="accent1"/>
                </a:solidFill>
                <a:latin typeface="Capitals"/>
                <a:ea typeface="Times New Roman" charset="0"/>
                <a:cs typeface="Times New Roman" charset="0"/>
              </a:rPr>
              <a:t>e.g</a:t>
            </a:r>
            <a:r>
              <a:rPr lang="en-US" sz="3300" smtClean="0">
                <a:solidFill>
                  <a:schemeClr val="accent1"/>
                </a:solidFill>
                <a:latin typeface="Capitals"/>
                <a:ea typeface="Times New Roman" charset="0"/>
                <a:cs typeface="Times New Roman" charset="0"/>
              </a:rPr>
              <a:t>.:</a:t>
            </a:r>
            <a:r>
              <a:rPr lang="en-US" sz="3300" smtClean="0">
                <a:solidFill>
                  <a:schemeClr val="accent1"/>
                </a:solidFill>
                <a:latin typeface="Capitals"/>
                <a:ea typeface="Times New Roman" charset="0"/>
                <a:cs typeface="Times New Roman" charset="0"/>
              </a:rPr>
              <a:t>1</a:t>
            </a:r>
            <a:r>
              <a:rPr lang="hu-HU" sz="3300" smtClean="0">
                <a:solidFill>
                  <a:schemeClr val="accent1"/>
                </a:solidFill>
                <a:latin typeface="Capitals"/>
                <a:ea typeface="Times New Roman" charset="0"/>
                <a:cs typeface="Times New Roman" charset="0"/>
              </a:rPr>
              <a:t>6</a:t>
            </a:r>
            <a:r>
              <a:rPr lang="en-US" sz="3300" smtClean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)</a:t>
            </a:r>
            <a:endParaRPr kumimoji="0" lang="en-US" sz="33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/>
              <a:ea typeface="Capitals" charset="0"/>
              <a:cs typeface="Capitals" charset="0"/>
            </a:endParaRPr>
          </a:p>
        </p:txBody>
      </p:sp>
      <p:pic>
        <p:nvPicPr>
          <p:cNvPr id="7" name="Picture 2" descr="C:\Users\Rendszergazda\Desktop\Sarolta\Esetbemutató\DSC_7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227" y="1166634"/>
            <a:ext cx="4745086" cy="26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endszergazda\Desktop\Sarolta\Esetbemutató\DSC_7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57226" y="3907944"/>
            <a:ext cx="4745086" cy="27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90689"/>
            <a:ext cx="8363272" cy="46906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Treatment plan: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4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ral cavity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4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ull dentition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 dirty="0" smtClean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rPr>
              <a:t>ooth with complaint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Evaluation regarding the rehabilitation of the full oral cavity 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ondition and future of the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periodontium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djacent and antagonistic teeth considering the alternatives of prosthetic solutions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Treatment plan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124" y="980078"/>
            <a:ext cx="7931224" cy="587792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endParaRPr lang="hu-H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Preoperative photo, X-ray (panoramic, periapical, dental status, bitewing)</a:t>
            </a:r>
            <a:endParaRPr lang="hu-H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b="1" u="sng" dirty="0" smtClean="0">
                <a:latin typeface="Times New Roman" charset="0"/>
                <a:ea typeface="Times New Roman" charset="0"/>
                <a:cs typeface="Times New Roman" charset="0"/>
              </a:rPr>
              <a:t>Endodontic treatment documentation: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Photo from access cavity with rubber dam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working length 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determination (with apex locator, X-ray)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IAF, MAF sizes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working length </a:t>
            </a:r>
            <a:endParaRPr 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Gutta-percha cut back, 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clean trepanation cavity, 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covered orifices 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Control radiograph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Final restoration</a:t>
            </a:r>
          </a:p>
          <a:p>
            <a:pPr lvl="1">
              <a:buClr>
                <a:schemeClr val="accent1"/>
              </a:buClr>
            </a:pPr>
            <a:endParaRPr 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lvl="1" indent="0">
              <a:buClr>
                <a:schemeClr val="accent1"/>
              </a:buClr>
              <a:buNone/>
            </a:pPr>
            <a:endParaRPr 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 of the full treatment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124" y="980078"/>
            <a:ext cx="7931224" cy="587792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endParaRPr lang="hu-H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Preoperative photo, X-ray (panoramic, periapical, dental status, bitewing)</a:t>
            </a:r>
          </a:p>
          <a:p>
            <a:pPr>
              <a:buClr>
                <a:schemeClr val="accent1"/>
              </a:buClr>
            </a:pPr>
            <a:endParaRPr lang="hu-HU" sz="2400" b="1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b="1" u="sng" dirty="0" smtClean="0">
                <a:latin typeface="Times New Roman" charset="0"/>
                <a:ea typeface="Times New Roman" charset="0"/>
                <a:cs typeface="Times New Roman" charset="0"/>
              </a:rPr>
              <a:t>Photos of a filling (direct restoration):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After cavity preparation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Rubber dam, matrix, wedge in situ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Finished, polished restoration (without saliva, blood)</a:t>
            </a:r>
          </a:p>
          <a:p>
            <a:pPr lvl="1">
              <a:buClr>
                <a:schemeClr val="accent1"/>
              </a:buClr>
            </a:pPr>
            <a:endParaRPr 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lvl="1" indent="0">
              <a:buClr>
                <a:schemeClr val="accent1"/>
              </a:buClr>
              <a:buNone/>
            </a:pPr>
            <a:endParaRPr 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 of the full treatment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124" y="980078"/>
            <a:ext cx="7931224" cy="587792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endParaRPr lang="hu-HU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Preoperative photo, X-ray (panoramic, periapical, dental status, bitewing)</a:t>
            </a:r>
          </a:p>
          <a:p>
            <a:pPr>
              <a:buClr>
                <a:schemeClr val="accent1"/>
              </a:buClr>
            </a:pPr>
            <a:endParaRPr lang="hu-HU" sz="2400" b="1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en-US" sz="2400" b="1" u="sng" dirty="0" smtClean="0">
                <a:latin typeface="Times New Roman" charset="0"/>
                <a:ea typeface="Times New Roman" charset="0"/>
                <a:cs typeface="Times New Roman" charset="0"/>
              </a:rPr>
              <a:t>Photos of an inlay (indirect restoration):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Shade determination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cavity after preparation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Impressions, wax bite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Temporization/provisional restoration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Final restoration on the model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Rubber dam, matrix, wedge in situ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Finished, polished restoration from occlusal view and in intercuspidation</a:t>
            </a:r>
          </a:p>
          <a:p>
            <a:pPr lvl="1">
              <a:buClr>
                <a:schemeClr val="accent1"/>
              </a:buClr>
            </a:pPr>
            <a:endParaRPr lang="en-US" sz="16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lvl="1" indent="0">
              <a:buClr>
                <a:schemeClr val="accent1"/>
              </a:buClr>
              <a:buNone/>
            </a:pPr>
            <a:endParaRPr lang="en-US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Documentation of the full treatment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2565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Photo </a:t>
            </a:r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after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scaling and oral hygiene treatments (or before </a:t>
            </a:r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after)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Tooth surfaces (and mucosa) should be dried (avoiding from saliva/blood) before taking the picture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Recommended to take more pictures from the same situation, because only sharp photo is acceptable!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Investigated/treated tooth should be in the middle of the photo, 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U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nwanted, non-informative parts should be cropped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I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f the photo was taken with a mirror, it should be mirrored (illusion of direct view)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C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orrectly rotated 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regarding the quadrant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Download the pictures often from the camera, not to loose any pictures (only complete case is acceptable)!!!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Photo</a:t>
            </a:r>
            <a:r>
              <a:rPr lang="hu-HU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d</a:t>
            </a:r>
            <a:r>
              <a:rPr lang="en-US" sz="36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ocumentation</a:t>
            </a:r>
            <a:r>
              <a:rPr lang="en-US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6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g</a:t>
            </a:r>
            <a:r>
              <a:rPr lang="en-US" sz="36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uidelines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Medical </a:t>
            </a:r>
            <a:r>
              <a:rPr lang="hu-HU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h</a:t>
            </a:r>
            <a:r>
              <a:rPr lang="en-US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istory</a:t>
            </a:r>
            <a:endParaRPr lang="en-US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261" y="1884976"/>
            <a:ext cx="8928484" cy="44963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Patient abbreviated name, age, gender, occupation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Factors affecting the dental treatment (e.g.: pacemaker, </a:t>
            </a:r>
            <a:r>
              <a:rPr lang="en-US" altLang="ko-KR" dirty="0" smtClean="0">
                <a:latin typeface="Times New Roman" charset="0"/>
                <a:ea typeface="Times New Roman" charset="0"/>
                <a:cs typeface="Times New Roman" charset="0"/>
              </a:rPr>
              <a:t>pathological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conditions requiring antibiotic prophylaxis, allergy, bruxism, xerostomia, etc.)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Current illnesses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Current medication (precise knowledge of drug substance and side effects)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Addiction, </a:t>
            </a:r>
            <a:r>
              <a:rPr lang="en-US" altLang="ko-KR" dirty="0" smtClean="0">
                <a:latin typeface="Times New Roman" charset="0"/>
                <a:ea typeface="Times New Roman" charset="0"/>
                <a:cs typeface="Times New Roman" charset="0"/>
              </a:rPr>
              <a:t>bad habits effecting general health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2386961"/>
            <a:ext cx="9324528" cy="4471039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971600" y="1700808"/>
            <a:ext cx="7128792" cy="46109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The reason of dental investigation’s need</a:t>
            </a:r>
            <a:endParaRPr lang="en-US" sz="2400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This is NOT </a:t>
            </a:r>
            <a:r>
              <a:rPr lang="hu-HU" sz="24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u-HU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ental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tatus</a:t>
            </a: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!!!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200000"/>
              </a:lnSpc>
              <a:buClr>
                <a:schemeClr val="accent1"/>
              </a:buClr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Previous dental treatments (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according to the patient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E.g.: orthodontic treatments, prosthetic procedures, oral surgery (with dates)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Main </a:t>
            </a:r>
            <a:r>
              <a:rPr lang="hu-HU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c</a:t>
            </a:r>
            <a:r>
              <a:rPr lang="en-US" altLang="x-none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omplaint</a:t>
            </a:r>
            <a:r>
              <a:rPr lang="en-US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and </a:t>
            </a:r>
            <a:r>
              <a:rPr lang="hu-HU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</a:t>
            </a:r>
            <a:r>
              <a:rPr lang="en-US" altLang="x-none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ental</a:t>
            </a:r>
            <a:r>
              <a:rPr lang="en-US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altLang="x-none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h</a:t>
            </a:r>
            <a:r>
              <a:rPr lang="en-US" altLang="x-none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istory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07900" cy="11521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/>
            </a:r>
            <a:br>
              <a:rPr lang="en-US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endParaRPr lang="en-US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916832"/>
            <a:ext cx="6192688" cy="417646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Investigation of TMJ</a:t>
            </a:r>
          </a:p>
          <a:p>
            <a:pPr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Stomato-oncological monitoring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Oral hygiene, DMF-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Periodontal status (BPE/PSR)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Angle classification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Fábián and Fejérdy classification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Inspection of the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h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ead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-,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n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eck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r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egion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,</a:t>
            </a:r>
            <a:b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ntraoral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nvestigation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Rendszergazda\Desktop\Sarolta\Esetbemutató\DSC_71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44148" y="2233323"/>
            <a:ext cx="4600591" cy="339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460375" y="1428736"/>
            <a:ext cx="2611427" cy="50006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8" name="Téglalap 7"/>
          <p:cNvSpPr/>
          <p:nvPr/>
        </p:nvSpPr>
        <p:spPr>
          <a:xfrm>
            <a:off x="1559914" y="3501008"/>
            <a:ext cx="1211886" cy="1969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4427984" y="4941168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Teeth should be visible on the full face photo as well!!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Full face and smile photos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11" name="Picture 4" descr="C:\Users\Rendszergazda\Desktop\Sarolta\Esetbemutató\DSC_71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966" y="1928802"/>
            <a:ext cx="4738476" cy="266429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14282" y="1359952"/>
            <a:ext cx="3835399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1560" y="108580"/>
            <a:ext cx="724204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51520" y="6345860"/>
            <a:ext cx="8892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Angle classification, crossbite, deep bite, midline shift, deviation, etc.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539552" y="320040"/>
            <a:ext cx="7242048" cy="72008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1202560" y="116632"/>
            <a:ext cx="6738880" cy="771396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28650" y="303237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IKP and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s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lightly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</a:t>
            </a:r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pen </a:t>
            </a:r>
            <a:r>
              <a:rPr lang="hu-HU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</a:t>
            </a:r>
            <a:r>
              <a:rPr lang="en-US" sz="3300" dirty="0" err="1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osition</a:t>
            </a:r>
            <a:endParaRPr lang="en-US" sz="33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11" name="Picture 2" descr="C:\Users\Rendszergazda\Desktop\Sarolta\Esetbemutató\DSC_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711"/>
          <a:stretch/>
        </p:blipFill>
        <p:spPr bwMode="auto">
          <a:xfrm>
            <a:off x="2129480" y="1017690"/>
            <a:ext cx="5053816" cy="24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endszergazda\Desktop\Sarolta\Esetbemutató\DSC_71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496"/>
          <a:stretch/>
        </p:blipFill>
        <p:spPr bwMode="auto">
          <a:xfrm>
            <a:off x="2129481" y="3501008"/>
            <a:ext cx="5053815" cy="27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30660" y="602746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Without personal data or it should be hidden!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950976" y="44624"/>
            <a:ext cx="7242048" cy="1143000"/>
          </a:xfrm>
          <a:prstGeom prst="rect">
            <a:avLst/>
          </a:prstGeom>
          <a:effectLst>
            <a:softEdge rad="88900"/>
          </a:effectLst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2050" name="Picture 2" descr="C:\Users\Rendszergazda\Desktop\Vizsgálat_13927422\284966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24744"/>
            <a:ext cx="8568952" cy="468436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16" y="6027462"/>
            <a:ext cx="419100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  <a:p>
            <a:pPr algn="ctr"/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Panoramic X-ray (OPG)</a:t>
            </a:r>
            <a:endParaRPr lang="en-US" sz="33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285720" y="1180499"/>
            <a:ext cx="3422184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hu-HU" sz="2000" dirty="0"/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827584" y="4912843"/>
            <a:ext cx="7555006" cy="204454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Photo should be taken with lip retractor and mirror</a:t>
            </a: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C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orrectly rotated, mirrored (illusion of direct view) and cropped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isted dental status or in a table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Intraoral X-rays (if available)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Fábián and Fejérdy classification (if there are missing teeth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</p:txBody>
      </p:sp>
      <p:pic>
        <p:nvPicPr>
          <p:cNvPr id="3074" name="Picture 2" descr="C:\Users\Rendszergazda\Desktop\Sarolta\Esetbemutató\DSC_7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123" y="820738"/>
            <a:ext cx="5291755" cy="43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Upper jaw - dental status</a:t>
            </a:r>
            <a:endParaRPr lang="en-US" sz="33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357158" y="1301820"/>
            <a:ext cx="2990706" cy="16256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 anchor="ctr"/>
          <a:lstStyle/>
          <a:p>
            <a:pPr defTabSz="638175"/>
            <a:endParaRPr lang="en-US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77889" y="908720"/>
            <a:ext cx="5388223" cy="4112302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827584" y="4912843"/>
            <a:ext cx="7555006" cy="204454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Photo should be taken with lip retractor and mirror</a:t>
            </a: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C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Arial" pitchFamily="34" charset="0"/>
              </a:rPr>
              <a:t>orrectly rotated, mirrored (illusion of direct view) and cropped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isted dental status or in a table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Intraoral X-rays (if available)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Fábián and Fejérdy classification (if there are missing teeth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  <a:p>
            <a:pPr marL="342900" indent="-342900" defTabSz="63817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  <a:sym typeface="Arial" pitchFamily="34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Lower jaw- dental status</a:t>
            </a:r>
            <a:endParaRPr lang="en-US" sz="33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10940</TotalTime>
  <Words>654</Words>
  <Application>Microsoft Office PowerPoint</Application>
  <PresentationFormat>Diavetítés a képernyőre (4:3 oldalarány)</PresentationFormat>
  <Paragraphs>120</Paragraphs>
  <Slides>15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PowerPoint bemutató</vt:lpstr>
      <vt:lpstr>Medical history</vt:lpstr>
      <vt:lpstr>PowerPoint bemutató</vt:lpstr>
      <vt:lpstr>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Dávid</dc:creator>
  <cp:lastModifiedBy>lib</cp:lastModifiedBy>
  <cp:revision>255</cp:revision>
  <dcterms:created xsi:type="dcterms:W3CDTF">2012-05-08T15:36:52Z</dcterms:created>
  <dcterms:modified xsi:type="dcterms:W3CDTF">2017-02-06T11:08:02Z</dcterms:modified>
</cp:coreProperties>
</file>