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5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 smtClean="0"/>
              <a:t>A HELYI </a:t>
            </a:r>
            <a:r>
              <a:rPr lang="hu-HU" sz="4000" dirty="0" err="1" smtClean="0"/>
              <a:t>AdatVÉDELMI</a:t>
            </a:r>
            <a:r>
              <a:rPr lang="hu-HU" sz="4000" dirty="0" smtClean="0"/>
              <a:t> </a:t>
            </a:r>
            <a:r>
              <a:rPr lang="hu-HU" sz="4000" dirty="0" err="1" smtClean="0"/>
              <a:t>FELELŐSÖk</a:t>
            </a:r>
            <a:r>
              <a:rPr lang="hu-HU" sz="4000" dirty="0" smtClean="0"/>
              <a:t> FELADATAI az adatvédelmi szabályzat rendelkezései alapján</a:t>
            </a:r>
            <a:endParaRPr lang="hu-HU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417780" y="3528508"/>
            <a:ext cx="8637072" cy="1656678"/>
          </a:xfrm>
        </p:spPr>
        <p:txBody>
          <a:bodyPr>
            <a:noAutofit/>
          </a:bodyPr>
          <a:lstStyle/>
          <a:p>
            <a:pPr algn="r"/>
            <a:r>
              <a:rPr lang="hu-HU" sz="1400" dirty="0" smtClean="0"/>
              <a:t>Mogyorósi Dorottya </a:t>
            </a:r>
            <a:r>
              <a:rPr lang="hu-HU" sz="1400" dirty="0" err="1" smtClean="0"/>
              <a:t>dr</a:t>
            </a:r>
            <a:r>
              <a:rPr lang="hu-HU" sz="1400" dirty="0" smtClean="0"/>
              <a:t> </a:t>
            </a:r>
            <a:r>
              <a:rPr lang="hu-HU" sz="1400" dirty="0" err="1" smtClean="0"/>
              <a:t>med</a:t>
            </a:r>
            <a:r>
              <a:rPr lang="hu-HU" sz="1400" dirty="0" smtClean="0"/>
              <a:t>. dr. </a:t>
            </a:r>
            <a:r>
              <a:rPr lang="hu-HU" sz="1400" dirty="0" err="1" smtClean="0"/>
              <a:t>jur</a:t>
            </a:r>
            <a:r>
              <a:rPr lang="hu-HU" sz="1400" dirty="0" smtClean="0"/>
              <a:t>.</a:t>
            </a:r>
          </a:p>
          <a:p>
            <a:pPr algn="r"/>
            <a:r>
              <a:rPr lang="hu-HU" sz="1400" dirty="0" smtClean="0"/>
              <a:t>SE Adatvédelmi felelős</a:t>
            </a:r>
          </a:p>
          <a:p>
            <a:pPr algn="r"/>
            <a:r>
              <a:rPr lang="hu-HU" sz="1400" dirty="0" smtClean="0"/>
              <a:t>SE adatvédelmi és betegjogi központ</a:t>
            </a:r>
          </a:p>
          <a:p>
            <a:pPr algn="r"/>
            <a:r>
              <a:rPr lang="hu-HU" sz="1400" dirty="0" smtClean="0"/>
              <a:t>SE Fórum, 2017. November 22., </a:t>
            </a:r>
            <a:r>
              <a:rPr lang="hu-HU" sz="1400" dirty="0" err="1" smtClean="0"/>
              <a:t>semmelweis</a:t>
            </a:r>
            <a:r>
              <a:rPr lang="hu-HU" sz="1400" dirty="0" smtClean="0"/>
              <a:t> Szalon</a:t>
            </a:r>
            <a:endParaRPr lang="hu-HU" sz="1400" dirty="0"/>
          </a:p>
        </p:txBody>
      </p:sp>
      <p:pic>
        <p:nvPicPr>
          <p:cNvPr id="4" name="Kép 1" descr="egyetemicimer%20másol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35" y="517189"/>
            <a:ext cx="9429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2634729"/>
      </p:ext>
    </p:extLst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>
        <mp:cube dir="d"/>
      </mp:transition>
    </mc:Choice>
    <mc:Fallback>
      <p:transition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Adatvédelmi és betegjogi központ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009164"/>
          </a:xfrm>
        </p:spPr>
        <p:txBody>
          <a:bodyPr>
            <a:normAutofit lnSpcReduction="10000"/>
          </a:bodyPr>
          <a:lstStyle/>
          <a:p>
            <a:r>
              <a:rPr lang="hu-HU" sz="1800" dirty="0" smtClean="0"/>
              <a:t>Új szervezeti egység – JIF</a:t>
            </a:r>
          </a:p>
          <a:p>
            <a:pPr lvl="1"/>
            <a:r>
              <a:rPr lang="hu-HU" dirty="0"/>
              <a:t>I</a:t>
            </a:r>
            <a:r>
              <a:rPr lang="hu-HU" dirty="0" smtClean="0"/>
              <a:t>rányítója: egyetemi adatvédelmi felelős</a:t>
            </a:r>
          </a:p>
          <a:p>
            <a:pPr lvl="1"/>
            <a:r>
              <a:rPr lang="hu-HU" dirty="0" smtClean="0"/>
              <a:t>Szakterület szerinti feladatok: szakterületi adatvédelmi felelősök</a:t>
            </a:r>
          </a:p>
          <a:p>
            <a:pPr lvl="2"/>
            <a:r>
              <a:rPr lang="hu-HU" sz="1800" dirty="0"/>
              <a:t>k</a:t>
            </a:r>
            <a:r>
              <a:rPr lang="hu-HU" sz="1800" dirty="0" smtClean="0"/>
              <a:t>özponti szervezeti egységek, egészségügyi ellátást végző szervezeti egységek, oktatási szervezeti egységek </a:t>
            </a:r>
          </a:p>
          <a:p>
            <a:r>
              <a:rPr lang="hu-HU" sz="1800" dirty="0" smtClean="0"/>
              <a:t>Egykapus rendszer a szubszidiaritás elvét megőrizve</a:t>
            </a:r>
          </a:p>
          <a:p>
            <a:r>
              <a:rPr lang="hu-HU" sz="1800" dirty="0" smtClean="0"/>
              <a:t>Adatkiadás</a:t>
            </a:r>
          </a:p>
          <a:p>
            <a:r>
              <a:rPr lang="hu-HU" sz="1800" dirty="0" smtClean="0"/>
              <a:t>Központi panaszkezelés</a:t>
            </a:r>
          </a:p>
          <a:p>
            <a:r>
              <a:rPr lang="hu-HU" sz="1800" dirty="0" smtClean="0"/>
              <a:t>Szervezeti szintű panaszkezelés</a:t>
            </a:r>
          </a:p>
          <a:p>
            <a:r>
              <a:rPr lang="hu-HU" sz="1800" dirty="0" smtClean="0"/>
              <a:t>Kapcsolat az ügyvédi irodával – peren kívüli megegyezések előmozdítása</a:t>
            </a:r>
          </a:p>
          <a:p>
            <a:pPr marL="0" indent="0">
              <a:buNone/>
            </a:pPr>
            <a:endParaRPr lang="hu-HU" sz="1800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1" descr="egyetemicimer%20másol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83" y="508684"/>
            <a:ext cx="9429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1095746"/>
      </p:ext>
    </p:extLst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>
        <mp:cube dir="d"/>
      </mp:transition>
    </mc:Choice>
    <mc:Fallback>
      <p:transition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Helyi adatvédelmi felelős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966133"/>
          </a:xfrm>
        </p:spPr>
        <p:txBody>
          <a:bodyPr>
            <a:normAutofit/>
          </a:bodyPr>
          <a:lstStyle/>
          <a:p>
            <a:r>
              <a:rPr lang="hu-HU" dirty="0" smtClean="0"/>
              <a:t>Közreműködik – adatvédelmi, betegjogi és egyéb panaszok megválaszolása – egyetemi adatvédelmi felelős megkeresésére</a:t>
            </a:r>
          </a:p>
          <a:p>
            <a:r>
              <a:rPr lang="hu-HU" dirty="0" smtClean="0"/>
              <a:t>ABK részére adatot szolgáltat – panaszokról, adatkérésekről, intézkedésekről</a:t>
            </a:r>
          </a:p>
          <a:p>
            <a:r>
              <a:rPr lang="hu-HU" dirty="0" smtClean="0"/>
              <a:t>ADL elkészítéséről gondoskodik – megküldi az egyetemi adatvédelmi felelősnek</a:t>
            </a:r>
          </a:p>
          <a:p>
            <a:r>
              <a:rPr lang="hu-HU" dirty="0" smtClean="0"/>
              <a:t>Ellenőriz - </a:t>
            </a:r>
            <a:r>
              <a:rPr lang="hu-HU" dirty="0"/>
              <a:t>s</a:t>
            </a:r>
            <a:r>
              <a:rPr lang="hu-HU" dirty="0" smtClean="0"/>
              <a:t>zervezeti egység adatkezeléssel, adatfeldolgozással kapcsolatos tevékenységét</a:t>
            </a:r>
          </a:p>
          <a:p>
            <a:r>
              <a:rPr lang="hu-HU" dirty="0" smtClean="0"/>
              <a:t>Adatot szolgáltat - Közérdekű adatkérések </a:t>
            </a:r>
          </a:p>
          <a:p>
            <a:r>
              <a:rPr lang="hu-HU" b="1" i="1" dirty="0" smtClean="0"/>
              <a:t>Központosítás és Szubszidiaritás egysége – egykapus az információk nyilvántartása tekintetében (!)</a:t>
            </a:r>
            <a:endParaRPr lang="hu-HU" b="1" i="1" dirty="0"/>
          </a:p>
        </p:txBody>
      </p:sp>
      <p:pic>
        <p:nvPicPr>
          <p:cNvPr id="4" name="Kép 1" descr="egyetemicimer%20másol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30" y="414736"/>
            <a:ext cx="9429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0310388"/>
      </p:ext>
    </p:extLst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>
        <mp:cube dir="r"/>
      </mp:transition>
    </mc:Choice>
    <mc:Fallback>
      <p:transition>
        <p:cover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Egészségügyi dokumentáció kiadása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342651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Külön fejezet a szabályzatban (V. ) – mellékletek</a:t>
            </a:r>
          </a:p>
          <a:p>
            <a:r>
              <a:rPr lang="hu-HU" dirty="0" smtClean="0"/>
              <a:t>Térítési Díj Szabályzat</a:t>
            </a:r>
          </a:p>
          <a:p>
            <a:r>
              <a:rPr lang="hu-HU" dirty="0" smtClean="0"/>
              <a:t>ABK-hoz lehet fordulni (szubszidiaritás)</a:t>
            </a:r>
          </a:p>
          <a:p>
            <a:r>
              <a:rPr lang="hu-HU" dirty="0" smtClean="0"/>
              <a:t>Intézkedések írásban (szóbeli kérelmet is rögzíteni kell a betegdokumentációban)</a:t>
            </a:r>
          </a:p>
          <a:p>
            <a:r>
              <a:rPr lang="hu-HU" dirty="0" smtClean="0"/>
              <a:t>Papíralapú kiadás, vagy elektronikus</a:t>
            </a:r>
          </a:p>
          <a:p>
            <a:r>
              <a:rPr lang="hu-HU" dirty="0" smtClean="0"/>
              <a:t>ABK iránymutatás az informatikai biztonsági felelőssel – az elektronikus másolat hitelesítésének módja</a:t>
            </a:r>
          </a:p>
          <a:p>
            <a:r>
              <a:rPr lang="hu-HU" dirty="0" smtClean="0"/>
              <a:t>Érintett saját adatai</a:t>
            </a:r>
          </a:p>
          <a:p>
            <a:r>
              <a:rPr lang="hu-HU" dirty="0" smtClean="0"/>
              <a:t>Elhunyt személy adatai</a:t>
            </a:r>
          </a:p>
          <a:p>
            <a:r>
              <a:rPr lang="hu-HU" dirty="0" smtClean="0"/>
              <a:t>Hozzátartozók életét befolyásoló adatok – beteg életében, halála után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1" descr="egyetemicimer%20másol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97" y="414736"/>
            <a:ext cx="9429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0774114"/>
      </p:ext>
    </p:extLst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>
        <mp:cube dir="d"/>
      </mp:transition>
    </mc:Choice>
    <mc:Fallback>
      <p:transition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BETEGPANASZKEZELÉS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342651"/>
          </a:xfrm>
        </p:spPr>
        <p:txBody>
          <a:bodyPr>
            <a:normAutofit/>
          </a:bodyPr>
          <a:lstStyle/>
          <a:p>
            <a:r>
              <a:rPr lang="hu-HU" dirty="0" smtClean="0"/>
              <a:t>Helyi adatvédelmi felelős – egyetemi adatvédelmi felelős megkeresésére </a:t>
            </a:r>
          </a:p>
          <a:p>
            <a:r>
              <a:rPr lang="hu-HU" dirty="0" smtClean="0"/>
              <a:t>Panasz kivizsgálása, megválaszolása – ABK értesítése a válaszról, ha helyben kerül kiküldésre – minden betegpanaszra adott válaszról tudnia kell az ABK-</a:t>
            </a:r>
            <a:r>
              <a:rPr lang="hu-HU" dirty="0" err="1" smtClean="0"/>
              <a:t>nak</a:t>
            </a:r>
            <a:r>
              <a:rPr lang="hu-HU" dirty="0" smtClean="0"/>
              <a:t>! (ügyvédi irodával kapcsolattartás)</a:t>
            </a:r>
          </a:p>
          <a:p>
            <a:r>
              <a:rPr lang="hu-HU" dirty="0" smtClean="0"/>
              <a:t>Nyilvántartás </a:t>
            </a:r>
            <a:r>
              <a:rPr lang="hu-HU" dirty="0" smtClean="0"/>
              <a:t>a panaszokról helyben is</a:t>
            </a:r>
          </a:p>
          <a:p>
            <a:endParaRPr lang="hu-HU" dirty="0"/>
          </a:p>
        </p:txBody>
      </p:sp>
      <p:pic>
        <p:nvPicPr>
          <p:cNvPr id="4" name="Kép 1" descr="egyetemicimer%20másol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97" y="414736"/>
            <a:ext cx="9429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00083"/>
      </p:ext>
    </p:extLst>
  </p:cSld>
  <p:clrMapOvr>
    <a:masterClrMapping/>
  </p:clrMapOvr>
  <mc:AlternateContent xmlns:mc="http://schemas.openxmlformats.org/markup-compatibility/2006">
    <mc:Choice xmlns:mp="http://schemas.microsoft.com/office/mac/powerpoint/2008/main" xmlns:mv="urn:schemas-microsoft-com:mac:vml" xmlns="" Requires="mp">
      <mp:transition>
        <mp:cube dir="d"/>
      </mp:transition>
    </mc:Choice>
    <mc:Fallback>
      <p:transition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TM10001114[[fn=Galéria]]</Template>
  <TotalTime>169</TotalTime>
  <Words>262</Words>
  <Application>Microsoft Office PowerPoint</Application>
  <PresentationFormat>Egyéni</PresentationFormat>
  <Paragraphs>38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Gallery</vt:lpstr>
      <vt:lpstr>A HELYI AdatVÉDELMI FELELŐSÖk FELADATAI az adatvédelmi szabályzat rendelkezései alapján</vt:lpstr>
      <vt:lpstr>Adatvédelmi és betegjogi központ</vt:lpstr>
      <vt:lpstr>Helyi adatvédelmi felelős</vt:lpstr>
      <vt:lpstr>Egészségügyi dokumentáció kiadása</vt:lpstr>
      <vt:lpstr>BETEGPANASZKEZELÉS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szervezeti egységek feladatai az adatvédelmi szabályzat rendelkezései alapján</dc:title>
  <dc:creator>Mogyorósi Dorottya</dc:creator>
  <cp:lastModifiedBy>GA</cp:lastModifiedBy>
  <cp:revision>46</cp:revision>
  <dcterms:created xsi:type="dcterms:W3CDTF">2017-06-27T21:15:03Z</dcterms:created>
  <dcterms:modified xsi:type="dcterms:W3CDTF">2017-11-22T13:15:44Z</dcterms:modified>
</cp:coreProperties>
</file>