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79" r:id="rId4"/>
    <p:sldId id="257" r:id="rId5"/>
    <p:sldId id="280" r:id="rId6"/>
    <p:sldId id="259" r:id="rId7"/>
    <p:sldId id="260" r:id="rId8"/>
    <p:sldId id="288" r:id="rId9"/>
    <p:sldId id="274" r:id="rId10"/>
    <p:sldId id="289" r:id="rId11"/>
    <p:sldId id="275" r:id="rId12"/>
    <p:sldId id="282" r:id="rId13"/>
    <p:sldId id="291" r:id="rId14"/>
    <p:sldId id="290" r:id="rId15"/>
    <p:sldId id="276" r:id="rId16"/>
    <p:sldId id="286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3" autoAdjust="0"/>
    <p:restoredTop sz="94660"/>
  </p:normalViewPr>
  <p:slideViewPr>
    <p:cSldViewPr>
      <p:cViewPr>
        <p:scale>
          <a:sx n="70" d="100"/>
          <a:sy n="7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CE9D-72D5-4D99-9939-D8BE3AEA5588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54F1-13B1-41CF-A86B-C75FEFCEBD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99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00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27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59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 r="38725"/>
          <a:stretch>
            <a:fillRect/>
          </a:stretch>
        </p:blipFill>
        <p:spPr bwMode="auto">
          <a:xfrm>
            <a:off x="7200900" y="2"/>
            <a:ext cx="1943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Healt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80075"/>
            <a:ext cx="14811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67546" y="541721"/>
            <a:ext cx="6269754" cy="432048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7546" y="1196977"/>
            <a:ext cx="6246406" cy="4176713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-17996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7884" indent="-17996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indent="-179968">
              <a:lnSpc>
                <a:spcPct val="113000"/>
              </a:lnSpc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 marL="1599916" indent="-179968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/>
            </a:lvl4pPr>
            <a:lvl5pPr marL="1828475" indent="0">
              <a:buNone/>
              <a:defRPr/>
            </a:lvl5pPr>
            <a:lvl6pPr marL="2285594" indent="0">
              <a:buNone/>
              <a:defRPr/>
            </a:lvl6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55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1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48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9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9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7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50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5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44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4B86-A240-4EA4-B6A9-31C73B4F048D}" type="datetimeFigureOut">
              <a:rPr lang="hu-HU" smtClean="0"/>
              <a:t>2015.09.29.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8582-3C20-4C84-B154-8E903182BC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7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arkas.lilla@semmelweis-univ.h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865" y="173707"/>
            <a:ext cx="8314490" cy="1470025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DISKURZUS</a:t>
            </a:r>
            <a:r>
              <a:rPr lang="hu-HU" sz="6000" b="1" dirty="0" smtClean="0"/>
              <a:t/>
            </a:r>
            <a:br>
              <a:rPr lang="hu-HU" sz="6000" b="1" dirty="0" smtClean="0"/>
            </a:br>
            <a:endParaRPr lang="hu-HU" sz="6000" b="1" dirty="0"/>
          </a:p>
        </p:txBody>
      </p:sp>
      <p:pic>
        <p:nvPicPr>
          <p:cNvPr id="5" name="Picture 2" descr="C:\Users\farkasl\Desktop\egyetem_ci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69742" cy="11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90602"/>
              </p:ext>
            </p:extLst>
          </p:nvPr>
        </p:nvGraphicFramePr>
        <p:xfrm>
          <a:off x="272955" y="1412776"/>
          <a:ext cx="8730582" cy="4444818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7218414"/>
              </a:tblGrid>
              <a:tr h="528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14:00 – 14:10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Megnyitó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 </a:t>
                      </a:r>
                      <a:r>
                        <a:rPr lang="hu-HU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hu-HU" sz="1800" dirty="0" err="1" smtClean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Dr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. Farkas Lilla (SE Innovációs Igazgatóság)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Calibri"/>
                          <a:ea typeface="Times New Roman"/>
                          <a:cs typeface="Segoe UI"/>
                        </a:rPr>
                        <a:t>14:10 – 14:45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 err="1">
                          <a:effectLst/>
                          <a:latin typeface="Calibri"/>
                          <a:ea typeface="Times New Roman"/>
                          <a:cs typeface="Segoe UI"/>
                        </a:rPr>
                        <a:t>Horizon</a:t>
                      </a: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 2020 program "Egészségügy" témájú támogatásai"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i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Előadó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: Dr. Szenes Áron (NKFIH, Health NCP)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Calibri"/>
                          <a:ea typeface="Times New Roman"/>
                          <a:cs typeface="Segoe UI"/>
                        </a:rPr>
                        <a:t>14:45 – 15:00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SE kutatók számára érdekes nemzetközi kiírások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i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Előadó:</a:t>
                      </a: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 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Horváth Tímea Beatrice (SE Innovációs Igazgatóság)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3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Calibri"/>
                          <a:ea typeface="Times New Roman"/>
                          <a:cs typeface="Segoe UI"/>
                        </a:rPr>
                        <a:t>15:00-15.15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EIT Health / </a:t>
                      </a:r>
                      <a:r>
                        <a:rPr lang="hu-HU" sz="1800" b="1" dirty="0" err="1">
                          <a:effectLst/>
                          <a:latin typeface="Calibri"/>
                          <a:ea typeface="Times New Roman"/>
                          <a:cs typeface="Segoe UI"/>
                        </a:rPr>
                        <a:t>InnoStars</a:t>
                      </a: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 konzorcium jövőbeni pályázati lehetőségei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i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Előadó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: Dr. Farkas Lilla (SE Innovációs Igazgatóság)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i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Meghívott vendég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: Nagy Péter (EIT Health </a:t>
                      </a:r>
                      <a:r>
                        <a:rPr lang="hu-HU" sz="1800" dirty="0" err="1">
                          <a:effectLst/>
                          <a:latin typeface="Calibri"/>
                          <a:ea typeface="Times New Roman"/>
                          <a:cs typeface="Segoe UI"/>
                        </a:rPr>
                        <a:t>InnoStars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 HQ menedzser)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3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Calibri"/>
                          <a:ea typeface="Times New Roman"/>
                          <a:cs typeface="Segoe UI"/>
                        </a:rPr>
                        <a:t>15:15-15:30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Egyéb nemzetközi és </a:t>
                      </a:r>
                      <a:r>
                        <a:rPr lang="hu-HU" sz="1800" b="1" strike="sngStrike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hazai</a:t>
                      </a: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 forrású pályázati lehetőségek </a:t>
                      </a:r>
                      <a:r>
                        <a:rPr lang="hu-HU" sz="1800" b="1" dirty="0" smtClean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2016-17-ben</a:t>
                      </a:r>
                      <a:r>
                        <a:rPr lang="hu-HU" sz="1800" b="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hu-HU" sz="1800" i="1" dirty="0" err="1" smtClean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Előadó</a:t>
                      </a:r>
                      <a:r>
                        <a:rPr lang="hu-HU" sz="1800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: Szederkényi Kornélia (SE Innovációs Igazgatóság</a:t>
                      </a:r>
                      <a:r>
                        <a:rPr lang="hu-HU" sz="1800" dirty="0" smtClean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Calibri"/>
                          <a:ea typeface="Times New Roman"/>
                          <a:cs typeface="Segoe UI"/>
                        </a:rPr>
                        <a:t>15:30 – 16:00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Kérdések, közös </a:t>
                      </a:r>
                      <a:r>
                        <a:rPr lang="hu-HU" sz="1800" b="1" dirty="0" err="1">
                          <a:effectLst/>
                          <a:latin typeface="Calibri"/>
                          <a:ea typeface="Times New Roman"/>
                          <a:cs typeface="Segoe UI"/>
                        </a:rPr>
                        <a:t>ötletelés</a:t>
                      </a:r>
                      <a:r>
                        <a:rPr lang="hu-HU" sz="1800" b="1" dirty="0">
                          <a:effectLst/>
                          <a:latin typeface="Calibri"/>
                          <a:ea typeface="Times New Roman"/>
                          <a:cs typeface="Segoe UI"/>
                        </a:rPr>
                        <a:t>, projektgenerálás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1259632" y="710631"/>
            <a:ext cx="641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„Felkészülés a 2016-2017-es pályázati lehetőségekre”</a:t>
            </a:r>
            <a:endParaRPr lang="hu-HU" altLang="hu-HU" sz="8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latin typeface="Arial" pitchFamily="34" charset="0"/>
                <a:cs typeface="Arial" pitchFamily="34" charset="0"/>
              </a:rPr>
              <a:t>2015. szeptember 30</a:t>
            </a:r>
            <a:endParaRPr lang="hu-HU" dirty="0"/>
          </a:p>
        </p:txBody>
      </p:sp>
      <p:pic>
        <p:nvPicPr>
          <p:cNvPr id="102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02" y="6180221"/>
            <a:ext cx="3744415" cy="6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rlil\Desktop\planning-photo-usa201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1205"/>
            <a:ext cx="7961748" cy="3556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1"/>
          <p:cNvSpPr>
            <a:spLocks noGrp="1"/>
          </p:cNvSpPr>
          <p:nvPr>
            <p:ph type="body" sz="quarter" idx="17"/>
          </p:nvPr>
        </p:nvSpPr>
        <p:spPr>
          <a:xfrm>
            <a:off x="323528" y="18757"/>
            <a:ext cx="6269754" cy="432048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EIT Health </a:t>
            </a:r>
            <a:r>
              <a:rPr lang="hu-HU" sz="2400" b="1" dirty="0" err="1" smtClean="0"/>
              <a:t>Projects</a:t>
            </a:r>
            <a:r>
              <a:rPr lang="hu-HU" sz="2400" b="1" dirty="0" smtClean="0"/>
              <a:t> – </a:t>
            </a:r>
            <a:r>
              <a:rPr lang="hu-HU" sz="2400" b="1" dirty="0" err="1" smtClean="0"/>
              <a:t>internal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calls</a:t>
            </a:r>
            <a:r>
              <a:rPr lang="hu-HU" sz="2400" b="1" dirty="0" smtClean="0"/>
              <a:t> – </a:t>
            </a:r>
            <a:r>
              <a:rPr lang="hu-HU" sz="2400" b="1" dirty="0" smtClean="0">
                <a:solidFill>
                  <a:srgbClr val="C00000"/>
                </a:solidFill>
              </a:rPr>
              <a:t>SE </a:t>
            </a:r>
            <a:r>
              <a:rPr lang="hu-HU" sz="2400" b="1" dirty="0" err="1" smtClean="0">
                <a:solidFill>
                  <a:srgbClr val="C00000"/>
                </a:solidFill>
              </a:rPr>
              <a:t>focus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323528" y="902889"/>
            <a:ext cx="8496944" cy="417671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hu-HU" sz="1600" b="1" dirty="0" err="1" smtClean="0">
                <a:solidFill>
                  <a:srgbClr val="0070C0"/>
                </a:solidFill>
              </a:rPr>
              <a:t>Flagship</a:t>
            </a:r>
            <a:r>
              <a:rPr lang="hu-HU" sz="1600" b="1" dirty="0" smtClean="0">
                <a:solidFill>
                  <a:srgbClr val="0070C0"/>
                </a:solidFill>
              </a:rPr>
              <a:t> </a:t>
            </a:r>
            <a:r>
              <a:rPr lang="hu-HU" sz="1600" b="1" dirty="0">
                <a:solidFill>
                  <a:srgbClr val="0070C0"/>
                </a:solidFill>
              </a:rPr>
              <a:t>– </a:t>
            </a:r>
            <a:r>
              <a:rPr lang="hu-HU" sz="1600" b="1" dirty="0" smtClean="0">
                <a:solidFill>
                  <a:srgbClr val="0070C0"/>
                </a:solidFill>
              </a:rPr>
              <a:t>ONKO </a:t>
            </a:r>
            <a:r>
              <a:rPr lang="hu-HU" sz="1600" b="1" dirty="0">
                <a:solidFill>
                  <a:srgbClr val="0070C0"/>
                </a:solidFill>
              </a:rPr>
              <a:t>– </a:t>
            </a:r>
            <a:r>
              <a:rPr lang="hu-HU" sz="1600" b="1" u="sng" dirty="0" err="1">
                <a:solidFill>
                  <a:srgbClr val="C00000"/>
                </a:solidFill>
              </a:rPr>
              <a:t>only</a:t>
            </a:r>
            <a:r>
              <a:rPr lang="hu-HU" sz="1600" b="1" u="sng" dirty="0">
                <a:solidFill>
                  <a:srgbClr val="C00000"/>
                </a:solidFill>
              </a:rPr>
              <a:t> 1 </a:t>
            </a:r>
            <a:r>
              <a:rPr lang="hu-HU" sz="1600" b="1" u="sng" dirty="0" err="1">
                <a:solidFill>
                  <a:srgbClr val="C00000"/>
                </a:solidFill>
              </a:rPr>
              <a:t>proposal</a:t>
            </a:r>
            <a:r>
              <a:rPr lang="hu-HU" sz="1600" b="1" u="sng" dirty="0">
                <a:solidFill>
                  <a:srgbClr val="C00000"/>
                </a:solidFill>
              </a:rPr>
              <a:t> </a:t>
            </a:r>
            <a:r>
              <a:rPr lang="hu-HU" sz="1600" b="1" u="sng" dirty="0" err="1">
                <a:solidFill>
                  <a:srgbClr val="C00000"/>
                </a:solidFill>
              </a:rPr>
              <a:t>in</a:t>
            </a:r>
            <a:r>
              <a:rPr lang="hu-HU" sz="1600" b="1" u="sng" dirty="0">
                <a:solidFill>
                  <a:srgbClr val="C00000"/>
                </a:solidFill>
              </a:rPr>
              <a:t>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the</a:t>
            </a:r>
            <a:r>
              <a:rPr lang="hu-HU" sz="1600" b="1" u="sng" dirty="0" smtClean="0">
                <a:solidFill>
                  <a:srgbClr val="C00000"/>
                </a:solidFill>
              </a:rPr>
              <a:t> EIT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pipeline</a:t>
            </a:r>
            <a:endParaRPr lang="hu-HU" sz="1600" b="1" dirty="0" smtClean="0">
              <a:solidFill>
                <a:srgbClr val="0070C0"/>
              </a:solidFill>
            </a:endParaRPr>
          </a:p>
          <a:p>
            <a:r>
              <a:rPr lang="hu-HU" sz="1600" dirty="0" smtClean="0">
                <a:solidFill>
                  <a:srgbClr val="0070C0"/>
                </a:solidFill>
              </a:rPr>
              <a:t>GE – Oxford </a:t>
            </a:r>
            <a:r>
              <a:rPr lang="hu-HU" sz="1600" dirty="0" err="1" smtClean="0">
                <a:solidFill>
                  <a:srgbClr val="0070C0"/>
                </a:solidFill>
              </a:rPr>
              <a:t>Univ</a:t>
            </a:r>
            <a:r>
              <a:rPr lang="hu-HU" sz="1600" dirty="0" smtClean="0">
                <a:solidFill>
                  <a:srgbClr val="0070C0"/>
                </a:solidFill>
              </a:rPr>
              <a:t>– </a:t>
            </a:r>
            <a:r>
              <a:rPr lang="hu-HU" sz="1600" dirty="0" err="1">
                <a:solidFill>
                  <a:srgbClr val="0070C0"/>
                </a:solidFill>
              </a:rPr>
              <a:t>Rare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cancer</a:t>
            </a:r>
            <a:r>
              <a:rPr lang="hu-HU" sz="1600" dirty="0" smtClean="0">
                <a:solidFill>
                  <a:srgbClr val="0070C0"/>
                </a:solidFill>
              </a:rPr>
              <a:t> KIC</a:t>
            </a:r>
          </a:p>
          <a:p>
            <a:endParaRPr lang="hu-HU" sz="1600" dirty="0">
              <a:solidFill>
                <a:srgbClr val="0070C0"/>
              </a:solidFill>
            </a:endParaRPr>
          </a:p>
          <a:p>
            <a:endParaRPr lang="hu-HU" sz="1600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hu-HU" sz="1600" b="1" dirty="0" err="1">
                <a:solidFill>
                  <a:srgbClr val="0070C0"/>
                </a:solidFill>
              </a:rPr>
              <a:t>Flagship</a:t>
            </a:r>
            <a:r>
              <a:rPr lang="hu-HU" sz="1600" b="1" dirty="0">
                <a:solidFill>
                  <a:srgbClr val="0070C0"/>
                </a:solidFill>
              </a:rPr>
              <a:t> – </a:t>
            </a:r>
            <a:r>
              <a:rPr lang="hu-HU" sz="1600" b="1" dirty="0" smtClean="0">
                <a:solidFill>
                  <a:srgbClr val="0070C0"/>
                </a:solidFill>
              </a:rPr>
              <a:t> </a:t>
            </a:r>
            <a:r>
              <a:rPr lang="hu-HU" sz="1600" b="1" dirty="0" err="1" smtClean="0">
                <a:solidFill>
                  <a:srgbClr val="0070C0"/>
                </a:solidFill>
              </a:rPr>
              <a:t>Continuum</a:t>
            </a:r>
            <a:r>
              <a:rPr lang="hu-HU" sz="1600" b="1" dirty="0" smtClean="0">
                <a:solidFill>
                  <a:srgbClr val="0070C0"/>
                </a:solidFill>
              </a:rPr>
              <a:t> of </a:t>
            </a:r>
            <a:r>
              <a:rPr lang="hu-HU" sz="1600" b="1" dirty="0" err="1" smtClean="0">
                <a:solidFill>
                  <a:srgbClr val="0070C0"/>
                </a:solidFill>
              </a:rPr>
              <a:t>care</a:t>
            </a:r>
            <a:endParaRPr lang="hu-HU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„Unique multimodal Platform for Prevention and Personalized </a:t>
            </a:r>
            <a:r>
              <a:rPr lang="en-GB" sz="1600" b="1" dirty="0" smtClean="0"/>
              <a:t> </a:t>
            </a:r>
            <a:r>
              <a:rPr lang="en-GB" sz="1600" dirty="0">
                <a:solidFill>
                  <a:srgbClr val="0070C0"/>
                </a:solidFill>
              </a:rPr>
              <a:t>interventional Stroke therapy” </a:t>
            </a:r>
            <a:r>
              <a:rPr lang="hu-HU" sz="1600" dirty="0">
                <a:solidFill>
                  <a:srgbClr val="0070C0"/>
                </a:solidFill>
              </a:rPr>
              <a:t>, </a:t>
            </a:r>
            <a:r>
              <a:rPr lang="hu-HU" sz="1600" dirty="0" err="1">
                <a:solidFill>
                  <a:srgbClr val="0070C0"/>
                </a:solidFill>
              </a:rPr>
              <a:t>Hybrid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Angio-MRI</a:t>
            </a: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err="1">
                <a:solidFill>
                  <a:srgbClr val="0070C0"/>
                </a:solidFill>
              </a:rPr>
              <a:t>system</a:t>
            </a:r>
            <a:r>
              <a:rPr lang="en-GB" sz="1600" dirty="0">
                <a:solidFill>
                  <a:srgbClr val="0070C0"/>
                </a:solidFill>
              </a:rPr>
              <a:t>  </a:t>
            </a:r>
            <a:r>
              <a:rPr lang="hu-HU" sz="1600" dirty="0">
                <a:solidFill>
                  <a:srgbClr val="0070C0"/>
                </a:solidFill>
              </a:rPr>
              <a:t>(Siemens)</a:t>
            </a:r>
            <a:endParaRPr lang="hu-HU" sz="1600" dirty="0">
              <a:solidFill>
                <a:srgbClr val="0070C0"/>
              </a:solidFill>
            </a:endParaRPr>
          </a:p>
          <a:p>
            <a:r>
              <a:rPr lang="en-GB" sz="1600" dirty="0"/>
              <a:t>Data Driven Personalized Home Care to Prevent Hospitalisation of Older People at </a:t>
            </a:r>
            <a:r>
              <a:rPr lang="en-GB" sz="1600" dirty="0" smtClean="0"/>
              <a:t>Risk</a:t>
            </a:r>
            <a:r>
              <a:rPr lang="hu-HU" sz="1600" dirty="0" smtClean="0"/>
              <a:t> – </a:t>
            </a:r>
            <a:r>
              <a:rPr lang="hu-HU" sz="1600" dirty="0" err="1" smtClean="0"/>
              <a:t>Uni</a:t>
            </a:r>
            <a:r>
              <a:rPr lang="hu-HU" sz="1600" dirty="0" smtClean="0"/>
              <a:t> </a:t>
            </a:r>
            <a:r>
              <a:rPr lang="hu-HU" sz="1600" dirty="0" err="1" smtClean="0"/>
              <a:t>Copenhagen</a:t>
            </a:r>
            <a:r>
              <a:rPr lang="hu-HU" sz="1600" dirty="0" smtClean="0"/>
              <a:t>, GE, </a:t>
            </a:r>
            <a:r>
              <a:rPr lang="hu-HU" sz="1600" dirty="0" err="1" smtClean="0"/>
              <a:t>Karolinska</a:t>
            </a:r>
            <a:endParaRPr lang="hu-HU" sz="1600" dirty="0"/>
          </a:p>
          <a:p>
            <a:endParaRPr lang="hu-HU" sz="1600" dirty="0"/>
          </a:p>
          <a:p>
            <a:endParaRPr lang="hu-HU" sz="1600" dirty="0">
              <a:solidFill>
                <a:srgbClr val="0070C0"/>
              </a:solidFill>
            </a:endParaRPr>
          </a:p>
          <a:p>
            <a:pPr indent="0" algn="ctr">
              <a:buNone/>
            </a:pPr>
            <a:r>
              <a:rPr lang="hu-HU" sz="3200" b="1" dirty="0" err="1" smtClean="0">
                <a:solidFill>
                  <a:srgbClr val="C00000"/>
                </a:solidFill>
              </a:rPr>
              <a:t>Next</a:t>
            </a:r>
            <a:r>
              <a:rPr lang="hu-HU" sz="3200" b="1" dirty="0" smtClean="0">
                <a:solidFill>
                  <a:srgbClr val="C00000"/>
                </a:solidFill>
              </a:rPr>
              <a:t> </a:t>
            </a:r>
            <a:r>
              <a:rPr lang="hu-HU" sz="3200" b="1" dirty="0" err="1" smtClean="0">
                <a:solidFill>
                  <a:srgbClr val="C00000"/>
                </a:solidFill>
              </a:rPr>
              <a:t>Call</a:t>
            </a:r>
            <a:r>
              <a:rPr lang="hu-HU" sz="3200" b="1" dirty="0" smtClean="0">
                <a:solidFill>
                  <a:srgbClr val="C00000"/>
                </a:solidFill>
              </a:rPr>
              <a:t> Q1 2016</a:t>
            </a:r>
            <a:endParaRPr lang="hu-HU" sz="3200" b="1" dirty="0">
              <a:solidFill>
                <a:srgbClr val="C00000"/>
              </a:solidFill>
            </a:endParaRPr>
          </a:p>
          <a:p>
            <a:pPr indent="0">
              <a:buNone/>
            </a:pPr>
            <a:endParaRPr lang="hu-HU" sz="1600" b="1" dirty="0">
              <a:solidFill>
                <a:srgbClr val="0070C0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rlil\Desktop\planning-photo-usa201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1205"/>
            <a:ext cx="7961748" cy="3556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1"/>
          <p:cNvSpPr>
            <a:spLocks noGrp="1"/>
          </p:cNvSpPr>
          <p:nvPr>
            <p:ph type="body" sz="quarter" idx="17"/>
          </p:nvPr>
        </p:nvSpPr>
        <p:spPr>
          <a:xfrm>
            <a:off x="467544" y="188640"/>
            <a:ext cx="6269754" cy="43204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Campus -</a:t>
            </a:r>
            <a:r>
              <a:rPr lang="hu-HU" sz="3200" b="1" dirty="0">
                <a:solidFill>
                  <a:srgbClr val="C00000"/>
                </a:solidFill>
              </a:rPr>
              <a:t>SE érdeklődés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395536" y="908720"/>
            <a:ext cx="8208912" cy="532836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b="1" dirty="0" err="1" smtClean="0">
                <a:solidFill>
                  <a:srgbClr val="0070C0"/>
                </a:solidFill>
              </a:rPr>
              <a:t>Summer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school</a:t>
            </a:r>
            <a:r>
              <a:rPr lang="hu-HU" b="1" dirty="0" smtClean="0">
                <a:solidFill>
                  <a:srgbClr val="0070C0"/>
                </a:solidFill>
              </a:rPr>
              <a:t>  and </a:t>
            </a:r>
            <a:r>
              <a:rPr lang="hu-HU" b="1" dirty="0" err="1" smtClean="0">
                <a:solidFill>
                  <a:srgbClr val="0070C0"/>
                </a:solidFill>
              </a:rPr>
              <a:t>MOOCs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/>
            <a:r>
              <a:rPr lang="hu-HU" dirty="0">
                <a:solidFill>
                  <a:srgbClr val="0070C0"/>
                </a:solidFill>
              </a:rPr>
              <a:t>Big </a:t>
            </a:r>
            <a:r>
              <a:rPr lang="hu-HU" dirty="0" err="1">
                <a:solidFill>
                  <a:srgbClr val="0070C0"/>
                </a:solidFill>
              </a:rPr>
              <a:t>data</a:t>
            </a:r>
            <a:r>
              <a:rPr lang="hu-HU" dirty="0">
                <a:solidFill>
                  <a:srgbClr val="0070C0"/>
                </a:solidFill>
              </a:rPr>
              <a:t> – </a:t>
            </a:r>
            <a:r>
              <a:rPr lang="hu-HU" dirty="0" err="1">
                <a:solidFill>
                  <a:srgbClr val="0070C0"/>
                </a:solidFill>
              </a:rPr>
              <a:t>ehealth</a:t>
            </a:r>
            <a:r>
              <a:rPr lang="hu-HU" dirty="0">
                <a:solidFill>
                  <a:srgbClr val="0070C0"/>
                </a:solidFill>
              </a:rPr>
              <a:t> (EMK/EKK) </a:t>
            </a:r>
            <a:endParaRPr lang="hu-HU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hu-HU" dirty="0" err="1" smtClean="0">
                <a:solidFill>
                  <a:srgbClr val="0070C0"/>
                </a:solidFill>
              </a:rPr>
              <a:t>health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tourism</a:t>
            </a:r>
            <a:endParaRPr lang="hu-HU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hu-HU" b="1" dirty="0" err="1" smtClean="0">
                <a:solidFill>
                  <a:srgbClr val="0070C0"/>
                </a:solidFill>
              </a:rPr>
              <a:t>MOOCs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>
                <a:solidFill>
                  <a:srgbClr val="0070C0"/>
                </a:solidFill>
              </a:rPr>
              <a:t>- </a:t>
            </a:r>
            <a:r>
              <a:rPr lang="hu-HU" dirty="0">
                <a:solidFill>
                  <a:srgbClr val="0070C0"/>
                </a:solidFill>
              </a:rPr>
              <a:t>	</a:t>
            </a:r>
            <a:endParaRPr lang="hu-HU" dirty="0" smtClean="0">
              <a:solidFill>
                <a:srgbClr val="0070C0"/>
              </a:solidFill>
            </a:endParaRPr>
          </a:p>
          <a:p>
            <a:pPr marL="990784" lvl="1" indent="-342900"/>
            <a:r>
              <a:rPr lang="en-GB" dirty="0" smtClean="0">
                <a:solidFill>
                  <a:srgbClr val="0070C0"/>
                </a:solidFill>
              </a:rPr>
              <a:t>patients </a:t>
            </a:r>
            <a:r>
              <a:rPr lang="en-GB" dirty="0">
                <a:solidFill>
                  <a:srgbClr val="0070C0"/>
                </a:solidFill>
              </a:rPr>
              <a:t>rights</a:t>
            </a:r>
            <a:endParaRPr lang="hu-HU" dirty="0">
              <a:solidFill>
                <a:srgbClr val="0070C0"/>
              </a:solidFill>
            </a:endParaRPr>
          </a:p>
          <a:p>
            <a:pPr marL="990784" lvl="1" indent="-342900"/>
            <a:r>
              <a:rPr lang="hu-HU" dirty="0" smtClean="0">
                <a:solidFill>
                  <a:srgbClr val="0070C0"/>
                </a:solidFill>
              </a:rPr>
              <a:t>4D </a:t>
            </a:r>
            <a:r>
              <a:rPr lang="hu-HU" dirty="0" err="1" smtClean="0">
                <a:solidFill>
                  <a:srgbClr val="0070C0"/>
                </a:solidFill>
              </a:rPr>
              <a:t>Pathology</a:t>
            </a:r>
            <a:endParaRPr lang="hu-HU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hu-HU" b="1" dirty="0" err="1" smtClean="0">
                <a:solidFill>
                  <a:srgbClr val="0070C0"/>
                </a:solidFill>
              </a:rPr>
              <a:t>Course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for</a:t>
            </a:r>
            <a:r>
              <a:rPr lang="hu-HU" b="1" dirty="0" smtClean="0">
                <a:solidFill>
                  <a:srgbClr val="0070C0"/>
                </a:solidFill>
              </a:rPr>
              <a:t> EIT </a:t>
            </a:r>
            <a:r>
              <a:rPr lang="hu-HU" b="1" dirty="0" err="1" smtClean="0">
                <a:solidFill>
                  <a:srgbClr val="0070C0"/>
                </a:solidFill>
              </a:rPr>
              <a:t>label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Cooperative European Medicine Development Course (CEMDC) 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Competence </a:t>
            </a:r>
            <a:r>
              <a:rPr lang="en-US" dirty="0">
                <a:solidFill>
                  <a:srgbClr val="0070C0"/>
                </a:solidFill>
              </a:rPr>
              <a:t>oriented education of medical doctors, life scientists in medicines development, regulation, planning and performing  of clinical drug </a:t>
            </a:r>
            <a:r>
              <a:rPr lang="en-US" dirty="0">
                <a:solidFill>
                  <a:srgbClr val="0070C0"/>
                </a:solidFill>
              </a:rPr>
              <a:t>trials</a:t>
            </a:r>
            <a:r>
              <a:rPr lang="hu-HU" dirty="0">
                <a:solidFill>
                  <a:srgbClr val="0070C0"/>
                </a:solidFill>
              </a:rPr>
              <a:t> (EMBRACE)</a:t>
            </a:r>
            <a:endParaRPr lang="hu-HU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arlil\Desktop\innovate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533400" y="2895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b="1" dirty="0" err="1" smtClean="0">
                <a:solidFill>
                  <a:srgbClr val="0070C0"/>
                </a:solidFill>
              </a:rPr>
              <a:t>Thank</a:t>
            </a:r>
            <a:r>
              <a:rPr lang="hu-HU" sz="4800" b="1" dirty="0" smtClean="0">
                <a:solidFill>
                  <a:srgbClr val="0070C0"/>
                </a:solidFill>
              </a:rPr>
              <a:t> </a:t>
            </a:r>
            <a:r>
              <a:rPr lang="hu-HU" sz="4800" b="1" dirty="0" err="1" smtClean="0">
                <a:solidFill>
                  <a:srgbClr val="0070C0"/>
                </a:solidFill>
              </a:rPr>
              <a:t>you</a:t>
            </a:r>
            <a:r>
              <a:rPr lang="hu-HU" sz="4800" dirty="0" smtClean="0">
                <a:solidFill>
                  <a:srgbClr val="0070C0"/>
                </a:solidFill>
              </a:rPr>
              <a:t>!</a:t>
            </a:r>
            <a:endParaRPr lang="hu-HU" sz="4800" b="1" dirty="0">
              <a:solidFill>
                <a:srgbClr val="0070C0"/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219200" y="4951412"/>
            <a:ext cx="8229600" cy="1906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b="1" dirty="0" smtClean="0"/>
              <a:t>Lilla Farkas, MD, MBA</a:t>
            </a:r>
            <a:endParaRPr lang="hu-H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400" dirty="0" err="1" smtClean="0">
                <a:hlinkClick r:id="rId3"/>
              </a:rPr>
              <a:t>Farkas.lilla</a:t>
            </a:r>
            <a:r>
              <a:rPr lang="hu-HU" sz="2400" dirty="0" smtClean="0">
                <a:hlinkClick r:id="rId3"/>
              </a:rPr>
              <a:t>@</a:t>
            </a:r>
            <a:r>
              <a:rPr lang="hu-HU" sz="2400" dirty="0" err="1" smtClean="0">
                <a:hlinkClick r:id="rId3"/>
              </a:rPr>
              <a:t>semmelweis-univ.hu</a:t>
            </a:r>
            <a:endParaRPr lang="hu-H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007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4294967295"/>
          </p:nvPr>
        </p:nvSpPr>
        <p:spPr>
          <a:xfrm>
            <a:off x="395536" y="188640"/>
            <a:ext cx="6269038" cy="43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 err="1" smtClean="0">
                <a:solidFill>
                  <a:schemeClr val="tx2"/>
                </a:solidFill>
              </a:rPr>
              <a:t>Future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break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through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research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infrastructure</a:t>
            </a:r>
            <a:r>
              <a:rPr lang="hu-HU" b="1" dirty="0" smtClean="0">
                <a:solidFill>
                  <a:schemeClr val="tx2"/>
                </a:solidFill>
              </a:rPr>
              <a:t> </a:t>
            </a:r>
            <a:r>
              <a:rPr lang="hu-HU" b="1" dirty="0" err="1" smtClean="0">
                <a:solidFill>
                  <a:schemeClr val="tx2"/>
                </a:solidFill>
              </a:rPr>
              <a:t>at</a:t>
            </a:r>
            <a:r>
              <a:rPr lang="hu-HU" b="1" dirty="0" smtClean="0">
                <a:solidFill>
                  <a:schemeClr val="tx2"/>
                </a:solidFill>
              </a:rPr>
              <a:t> SU</a:t>
            </a:r>
            <a:endParaRPr lang="hu-H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05026"/>
              </p:ext>
            </p:extLst>
          </p:nvPr>
        </p:nvGraphicFramePr>
        <p:xfrm>
          <a:off x="251520" y="764704"/>
          <a:ext cx="842493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Technology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device</a:t>
                      </a:r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Science </a:t>
                      </a:r>
                      <a:r>
                        <a:rPr lang="hu-HU" dirty="0" err="1" smtClean="0"/>
                        <a:t>fields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experts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Service </a:t>
                      </a:r>
                      <a:r>
                        <a:rPr lang="hu-HU" dirty="0" err="1" smtClean="0"/>
                        <a:t>potential</a:t>
                      </a:r>
                      <a:endParaRPr lang="hu-HU" dirty="0" smtClean="0"/>
                    </a:p>
                    <a:p>
                      <a:r>
                        <a:rPr lang="hu-HU" dirty="0" err="1" smtClean="0"/>
                        <a:t>Further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development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potential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industry</a:t>
                      </a:r>
                      <a:r>
                        <a:rPr lang="hu-HU" dirty="0" smtClean="0"/>
                        <a:t>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Competitors</a:t>
                      </a:r>
                      <a:r>
                        <a:rPr lang="hu-HU" dirty="0" smtClean="0"/>
                        <a:t>/</a:t>
                      </a:r>
                    </a:p>
                    <a:p>
                      <a:r>
                        <a:rPr lang="hu-HU" dirty="0" err="1" smtClean="0"/>
                        <a:t>existing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facilities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for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the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technology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9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20040"/>
              </p:ext>
            </p:extLst>
          </p:nvPr>
        </p:nvGraphicFramePr>
        <p:xfrm>
          <a:off x="251520" y="404664"/>
          <a:ext cx="8640960" cy="395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494882">
                <a:tc>
                  <a:txBody>
                    <a:bodyPr/>
                    <a:lstStyle/>
                    <a:p>
                      <a:r>
                        <a:rPr lang="hu-HU" dirty="0" smtClean="0"/>
                        <a:t>Téma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infrastruktúra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KFI fázis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Kutató/intézet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Partner</a:t>
                      </a:r>
                      <a:endParaRPr lang="hu-HU" dirty="0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488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4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rlil\Desktop\planning-photo-usa201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1205"/>
            <a:ext cx="7961748" cy="3556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1"/>
          <p:cNvSpPr>
            <a:spLocks noGrp="1"/>
          </p:cNvSpPr>
          <p:nvPr>
            <p:ph type="body" sz="quarter" idx="17"/>
          </p:nvPr>
        </p:nvSpPr>
        <p:spPr>
          <a:xfrm>
            <a:off x="467544" y="260648"/>
            <a:ext cx="6269754" cy="432048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 smtClean="0">
                <a:solidFill>
                  <a:srgbClr val="0070C0"/>
                </a:solidFill>
              </a:rPr>
              <a:t>Accelerator</a:t>
            </a:r>
            <a:endParaRPr lang="en-US" dirty="0">
              <a:solidFill>
                <a:srgbClr val="0070C0"/>
              </a:solidFill>
            </a:endParaRPr>
          </a:p>
          <a:p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467544" y="1628800"/>
            <a:ext cx="8141459" cy="551770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dirty="0" smtClean="0">
                <a:solidFill>
                  <a:schemeClr val="tx2"/>
                </a:solidFill>
              </a:rPr>
              <a:t>Access </a:t>
            </a:r>
            <a:r>
              <a:rPr lang="hu-HU" dirty="0" err="1" smtClean="0">
                <a:solidFill>
                  <a:schemeClr val="tx2"/>
                </a:solidFill>
              </a:rPr>
              <a:t>to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 Living </a:t>
            </a:r>
            <a:r>
              <a:rPr lang="en-US" b="1" dirty="0">
                <a:solidFill>
                  <a:schemeClr val="tx2"/>
                </a:solidFill>
              </a:rPr>
              <a:t>Labs (LL) or Test Beds (</a:t>
            </a:r>
            <a:r>
              <a:rPr lang="en-US" b="1" dirty="0" smtClean="0">
                <a:solidFill>
                  <a:schemeClr val="tx2"/>
                </a:solidFill>
              </a:rPr>
              <a:t>TB)</a:t>
            </a:r>
            <a:endParaRPr lang="hu-HU" b="1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Market </a:t>
            </a:r>
            <a:r>
              <a:rPr lang="hu-HU" dirty="0" err="1" smtClean="0">
                <a:solidFill>
                  <a:schemeClr val="tx2"/>
                </a:solidFill>
              </a:rPr>
              <a:t>experts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Network of </a:t>
            </a:r>
            <a:r>
              <a:rPr lang="hu-HU" dirty="0" err="1" smtClean="0">
                <a:solidFill>
                  <a:schemeClr val="tx2"/>
                </a:solidFill>
              </a:rPr>
              <a:t>investors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EIT Health business </a:t>
            </a:r>
            <a:r>
              <a:rPr lang="hu-HU" dirty="0" err="1" smtClean="0">
                <a:solidFill>
                  <a:schemeClr val="tx2"/>
                </a:solidFill>
              </a:rPr>
              <a:t>competition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err="1" smtClean="0">
                <a:solidFill>
                  <a:schemeClr val="tx2"/>
                </a:solidFill>
              </a:rPr>
              <a:t>Entrepreneurship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courses</a:t>
            </a:r>
            <a:r>
              <a:rPr lang="hu-HU" dirty="0" smtClean="0">
                <a:solidFill>
                  <a:schemeClr val="tx2"/>
                </a:solidFill>
              </a:rPr>
              <a:t>, </a:t>
            </a:r>
            <a:r>
              <a:rPr lang="hu-HU" dirty="0" err="1" smtClean="0">
                <a:solidFill>
                  <a:schemeClr val="tx2"/>
                </a:solidFill>
              </a:rPr>
              <a:t>summer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school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collaboration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with</a:t>
            </a:r>
            <a:r>
              <a:rPr lang="hu-HU" dirty="0" smtClean="0">
                <a:solidFill>
                  <a:schemeClr val="tx2"/>
                </a:solidFill>
              </a:rPr>
              <a:t> Campus</a:t>
            </a:r>
            <a:endParaRPr lang="en-US" dirty="0">
              <a:solidFill>
                <a:schemeClr val="tx2"/>
              </a:solidFill>
            </a:endParaRPr>
          </a:p>
          <a:p>
            <a:pPr indent="0">
              <a:buNone/>
            </a:pPr>
            <a:r>
              <a:rPr lang="hu-HU" dirty="0">
                <a:solidFill>
                  <a:schemeClr val="tx2"/>
                </a:solidFill>
              </a:rPr>
              <a:t>	</a:t>
            </a:r>
          </a:p>
          <a:p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troducting_EIT_Health_20150625_S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22241" r="16865" b="4296"/>
          <a:stretch/>
        </p:blipFill>
        <p:spPr>
          <a:xfrm>
            <a:off x="107504" y="167518"/>
            <a:ext cx="8926861" cy="65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rkasl\Desktop\Üllői-út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" b="93252" l="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" y="710631"/>
            <a:ext cx="9113281" cy="62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8865" y="260648"/>
            <a:ext cx="8314490" cy="1470025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DISKURZUS</a:t>
            </a:r>
            <a:r>
              <a:rPr lang="hu-HU" sz="6000" b="1" dirty="0" smtClean="0"/>
              <a:t/>
            </a:r>
            <a:br>
              <a:rPr lang="hu-HU" sz="6000" b="1" dirty="0" smtClean="0"/>
            </a:br>
            <a:endParaRPr lang="hu-HU" sz="6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6391" y="2044745"/>
            <a:ext cx="7560840" cy="4536504"/>
          </a:xfrm>
        </p:spPr>
        <p:txBody>
          <a:bodyPr>
            <a:normAutofit fontScale="25000" lnSpcReduction="20000"/>
          </a:bodyPr>
          <a:lstStyle/>
          <a:p>
            <a:endParaRPr lang="hu-HU" sz="16600" b="1" dirty="0">
              <a:solidFill>
                <a:schemeClr val="tx2"/>
              </a:solidFill>
            </a:endParaRPr>
          </a:p>
          <a:p>
            <a:r>
              <a:rPr lang="hu-HU" sz="24000" b="1" dirty="0" smtClean="0">
                <a:solidFill>
                  <a:schemeClr val="tx2"/>
                </a:solidFill>
              </a:rPr>
              <a:t>EIT HEALTH</a:t>
            </a:r>
          </a:p>
          <a:p>
            <a:endParaRPr lang="hu-HU" sz="16600" b="1" dirty="0" smtClean="0">
              <a:solidFill>
                <a:schemeClr val="tx2"/>
              </a:solidFill>
            </a:endParaRPr>
          </a:p>
          <a:p>
            <a:endParaRPr lang="hu-HU" dirty="0"/>
          </a:p>
          <a:p>
            <a:r>
              <a:rPr lang="hu-HU" sz="1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Lilla Farkas </a:t>
            </a:r>
          </a:p>
          <a:p>
            <a:r>
              <a:rPr lang="hu-HU" sz="12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Semmelweis University</a:t>
            </a:r>
          </a:p>
          <a:p>
            <a:r>
              <a:rPr lang="hu-HU" sz="123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Innovation</a:t>
            </a:r>
            <a:r>
              <a:rPr lang="hu-HU" sz="12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Center</a:t>
            </a:r>
            <a:endParaRPr lang="hu-HU" sz="123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 descr="C:\Users\farkasl\Desktop\egyetem_ci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69742" cy="11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uropean Institute of Innovation &amp; Technology (EIT)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2883" r="4823"/>
          <a:stretch/>
        </p:blipFill>
        <p:spPr>
          <a:xfrm>
            <a:off x="-22366" y="188640"/>
            <a:ext cx="9144000" cy="58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troducting_EIT_Health_20150625_S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5183" r="16349" b="6261"/>
          <a:stretch/>
        </p:blipFill>
        <p:spPr>
          <a:xfrm>
            <a:off x="-540568" y="0"/>
            <a:ext cx="10183935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IT Health | European Institute of Innovation &amp; Technology (EIT)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11027" r="3750" b="19372"/>
          <a:stretch/>
        </p:blipFill>
        <p:spPr>
          <a:xfrm>
            <a:off x="-18256" y="0"/>
            <a:ext cx="9000971" cy="3810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78818" y="4437112"/>
            <a:ext cx="85871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</a:rPr>
              <a:t>to </a:t>
            </a:r>
            <a:r>
              <a:rPr lang="en-US" sz="2800" b="1" dirty="0">
                <a:solidFill>
                  <a:srgbClr val="0070C0"/>
                </a:solidFill>
              </a:rPr>
              <a:t>accelerate entrepreneurship and innovation in healthy living and active ageing, providing Europe´s top talents with new opportunities and </a:t>
            </a:r>
            <a:r>
              <a:rPr lang="en-US" sz="2800" b="1" dirty="0" smtClean="0">
                <a:solidFill>
                  <a:srgbClr val="0070C0"/>
                </a:solidFill>
              </a:rPr>
              <a:t>resources </a:t>
            </a:r>
            <a:r>
              <a:rPr lang="en-US" sz="2800" b="1" dirty="0">
                <a:solidFill>
                  <a:srgbClr val="0070C0"/>
                </a:solidFill>
              </a:rPr>
              <a:t>for the benefit of all citizens.</a:t>
            </a:r>
            <a:endParaRPr lang="sv-S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troducting_EIT_Health_20150625_S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6716" r="17083" b="7302"/>
          <a:stretch/>
        </p:blipFill>
        <p:spPr>
          <a:xfrm>
            <a:off x="0" y="-63918"/>
            <a:ext cx="9144000" cy="6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troducting_EIT_Health_20150625_S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18061" r="18213" b="8983"/>
          <a:stretch/>
        </p:blipFill>
        <p:spPr>
          <a:xfrm>
            <a:off x="0" y="0"/>
            <a:ext cx="911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troducting_EIT_Health_20150625_S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t="19971" r="17313"/>
          <a:stretch/>
        </p:blipFill>
        <p:spPr>
          <a:xfrm>
            <a:off x="-188263" y="0"/>
            <a:ext cx="9617591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rlil\Desktop\planning-photo-usa201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1205"/>
            <a:ext cx="7961748" cy="3556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1"/>
          <p:cNvSpPr>
            <a:spLocks noGrp="1"/>
          </p:cNvSpPr>
          <p:nvPr>
            <p:ph type="body" sz="quarter" idx="17"/>
          </p:nvPr>
        </p:nvSpPr>
        <p:spPr>
          <a:xfrm>
            <a:off x="323528" y="18757"/>
            <a:ext cx="6269754" cy="432048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EIT Health </a:t>
            </a:r>
            <a:r>
              <a:rPr lang="hu-HU" sz="2400" b="1" dirty="0" err="1" smtClean="0"/>
              <a:t>Projects</a:t>
            </a:r>
            <a:r>
              <a:rPr lang="hu-HU" sz="2400" b="1" dirty="0" smtClean="0"/>
              <a:t> – </a:t>
            </a:r>
            <a:r>
              <a:rPr lang="hu-HU" sz="2400" b="1" dirty="0" err="1" smtClean="0"/>
              <a:t>internal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calls</a:t>
            </a:r>
            <a:r>
              <a:rPr lang="hu-HU" sz="2400" b="1" dirty="0" smtClean="0"/>
              <a:t> – </a:t>
            </a:r>
            <a:r>
              <a:rPr lang="hu-HU" sz="2400" b="1" dirty="0" smtClean="0">
                <a:solidFill>
                  <a:srgbClr val="C00000"/>
                </a:solidFill>
              </a:rPr>
              <a:t>SE </a:t>
            </a:r>
            <a:r>
              <a:rPr lang="hu-HU" sz="2400" b="1" dirty="0" err="1" smtClean="0">
                <a:solidFill>
                  <a:srgbClr val="C00000"/>
                </a:solidFill>
              </a:rPr>
              <a:t>focus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8"/>
          </p:nvPr>
        </p:nvSpPr>
        <p:spPr>
          <a:xfrm>
            <a:off x="467544" y="1052736"/>
            <a:ext cx="8280920" cy="417671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hu-HU" sz="1600" b="1" dirty="0" smtClean="0">
                <a:solidFill>
                  <a:srgbClr val="0070C0"/>
                </a:solidFill>
              </a:rPr>
              <a:t>Big </a:t>
            </a:r>
            <a:r>
              <a:rPr lang="hu-HU" sz="1600" b="1" dirty="0" err="1">
                <a:solidFill>
                  <a:srgbClr val="0070C0"/>
                </a:solidFill>
              </a:rPr>
              <a:t>data</a:t>
            </a:r>
            <a:r>
              <a:rPr lang="hu-HU" sz="1600" b="1" dirty="0">
                <a:solidFill>
                  <a:srgbClr val="0070C0"/>
                </a:solidFill>
              </a:rPr>
              <a:t> – </a:t>
            </a:r>
            <a:r>
              <a:rPr lang="hu-HU" sz="1600" b="1" dirty="0" err="1">
                <a:solidFill>
                  <a:srgbClr val="0070C0"/>
                </a:solidFill>
              </a:rPr>
              <a:t>ehealth</a:t>
            </a:r>
            <a:r>
              <a:rPr lang="hu-HU" sz="1600" b="1" dirty="0">
                <a:solidFill>
                  <a:srgbClr val="0070C0"/>
                </a:solidFill>
              </a:rPr>
              <a:t> (EMK/EKK</a:t>
            </a:r>
            <a:r>
              <a:rPr lang="hu-HU" sz="1600" b="1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/>
            <a:r>
              <a:rPr lang="en-US" sz="1600" dirty="0"/>
              <a:t>Connected Care Solutions - Accessible Healthcare for Urban </a:t>
            </a:r>
            <a:r>
              <a:rPr lang="en-US" sz="1600" dirty="0" smtClean="0"/>
              <a:t>Areas</a:t>
            </a:r>
            <a:r>
              <a:rPr lang="hu-HU" sz="1600" dirty="0" smtClean="0"/>
              <a:t> (GE)</a:t>
            </a:r>
          </a:p>
          <a:p>
            <a:pPr marL="285750" indent="-285750"/>
            <a:endParaRPr lang="hu-HU" sz="1600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hu-HU" sz="1600" b="1" dirty="0" err="1">
                <a:solidFill>
                  <a:srgbClr val="0070C0"/>
                </a:solidFill>
              </a:rPr>
              <a:t>Flagship</a:t>
            </a:r>
            <a:r>
              <a:rPr lang="hu-HU" sz="1600" b="1" dirty="0">
                <a:solidFill>
                  <a:srgbClr val="0070C0"/>
                </a:solidFill>
              </a:rPr>
              <a:t> – </a:t>
            </a:r>
            <a:r>
              <a:rPr lang="hu-HU" sz="1600" b="1" dirty="0" err="1">
                <a:solidFill>
                  <a:srgbClr val="0070C0"/>
                </a:solidFill>
              </a:rPr>
              <a:t>Ageing</a:t>
            </a:r>
            <a:r>
              <a:rPr lang="hu-HU" sz="1600" b="1" dirty="0">
                <a:solidFill>
                  <a:srgbClr val="0070C0"/>
                </a:solidFill>
              </a:rPr>
              <a:t> </a:t>
            </a:r>
            <a:r>
              <a:rPr lang="hu-HU" sz="1600" b="1" dirty="0" err="1">
                <a:solidFill>
                  <a:srgbClr val="0070C0"/>
                </a:solidFill>
              </a:rPr>
              <a:t>with</a:t>
            </a:r>
            <a:r>
              <a:rPr lang="hu-HU" sz="1600" b="1" dirty="0">
                <a:solidFill>
                  <a:srgbClr val="0070C0"/>
                </a:solidFill>
              </a:rPr>
              <a:t> a </a:t>
            </a:r>
            <a:r>
              <a:rPr lang="hu-HU" sz="1600" b="1" dirty="0" err="1">
                <a:solidFill>
                  <a:srgbClr val="0070C0"/>
                </a:solidFill>
              </a:rPr>
              <a:t>healthy</a:t>
            </a:r>
            <a:r>
              <a:rPr lang="hu-HU" sz="1600" b="1" dirty="0">
                <a:solidFill>
                  <a:srgbClr val="0070C0"/>
                </a:solidFill>
              </a:rPr>
              <a:t> </a:t>
            </a:r>
            <a:r>
              <a:rPr lang="hu-HU" sz="1600" b="1" dirty="0" err="1" smtClean="0">
                <a:solidFill>
                  <a:srgbClr val="0070C0"/>
                </a:solidFill>
              </a:rPr>
              <a:t>brain</a:t>
            </a:r>
            <a:r>
              <a:rPr lang="hu-HU" sz="1600" b="1" dirty="0" smtClean="0">
                <a:solidFill>
                  <a:srgbClr val="0070C0"/>
                </a:solidFill>
              </a:rPr>
              <a:t> –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only</a:t>
            </a:r>
            <a:r>
              <a:rPr lang="hu-HU" sz="1600" b="1" u="sng" dirty="0" smtClean="0">
                <a:solidFill>
                  <a:srgbClr val="C00000"/>
                </a:solidFill>
              </a:rPr>
              <a:t> 1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proposal</a:t>
            </a:r>
            <a:r>
              <a:rPr lang="hu-HU" sz="1600" b="1" u="sng" dirty="0" smtClean="0">
                <a:solidFill>
                  <a:srgbClr val="C00000"/>
                </a:solidFill>
              </a:rPr>
              <a:t>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in</a:t>
            </a:r>
            <a:r>
              <a:rPr lang="hu-HU" sz="1600" b="1" u="sng" dirty="0" smtClean="0">
                <a:solidFill>
                  <a:srgbClr val="C00000"/>
                </a:solidFill>
              </a:rPr>
              <a:t>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the</a:t>
            </a:r>
            <a:r>
              <a:rPr lang="hu-HU" sz="1600" b="1" u="sng" dirty="0" smtClean="0">
                <a:solidFill>
                  <a:srgbClr val="C00000"/>
                </a:solidFill>
              </a:rPr>
              <a:t> </a:t>
            </a:r>
            <a:r>
              <a:rPr lang="hu-HU" sz="1600" b="1" u="sng" dirty="0" err="1" smtClean="0">
                <a:solidFill>
                  <a:srgbClr val="C00000"/>
                </a:solidFill>
              </a:rPr>
              <a:t>pipeline</a:t>
            </a:r>
            <a:r>
              <a:rPr lang="hu-HU" sz="1600" b="1" u="sng" dirty="0" smtClean="0">
                <a:solidFill>
                  <a:srgbClr val="C00000"/>
                </a:solidFill>
              </a:rPr>
              <a:t> 2016</a:t>
            </a:r>
            <a:endParaRPr lang="hu-HU" sz="1600" b="1" u="sng" dirty="0">
              <a:solidFill>
                <a:srgbClr val="C00000"/>
              </a:solidFill>
            </a:endParaRPr>
          </a:p>
          <a:p>
            <a:r>
              <a:rPr lang="hu-HU" sz="1600" dirty="0" err="1" smtClean="0">
                <a:solidFill>
                  <a:srgbClr val="0070C0"/>
                </a:solidFill>
              </a:rPr>
              <a:t>Brain-IQ</a:t>
            </a:r>
            <a:r>
              <a:rPr lang="hu-HU" sz="1600" dirty="0" smtClean="0">
                <a:solidFill>
                  <a:srgbClr val="0070C0"/>
                </a:solidFill>
              </a:rPr>
              <a:t>:  </a:t>
            </a:r>
            <a:r>
              <a:rPr lang="hu-HU" sz="1600" dirty="0" err="1" smtClean="0">
                <a:solidFill>
                  <a:srgbClr val="0070C0"/>
                </a:solidFill>
              </a:rPr>
              <a:t>tools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for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hu-HU" sz="1600" dirty="0" err="1" smtClean="0">
                <a:solidFill>
                  <a:srgbClr val="0070C0"/>
                </a:solidFill>
              </a:rPr>
              <a:t>disease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pogression</a:t>
            </a:r>
            <a:r>
              <a:rPr lang="hu-HU" sz="1600" dirty="0" smtClean="0">
                <a:solidFill>
                  <a:srgbClr val="0070C0"/>
                </a:solidFill>
              </a:rPr>
              <a:t> monitoring and </a:t>
            </a:r>
            <a:r>
              <a:rPr lang="hu-HU" sz="1600" dirty="0" err="1" smtClean="0">
                <a:solidFill>
                  <a:srgbClr val="0070C0"/>
                </a:solidFill>
              </a:rPr>
              <a:t>efficacy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assessment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for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err="1" smtClean="0">
                <a:solidFill>
                  <a:srgbClr val="0070C0"/>
                </a:solidFill>
              </a:rPr>
              <a:t>dementia</a:t>
            </a:r>
            <a:r>
              <a:rPr lang="hu-HU" sz="1600" dirty="0" smtClean="0">
                <a:solidFill>
                  <a:srgbClr val="0070C0"/>
                </a:solidFill>
              </a:rPr>
              <a:t> – </a:t>
            </a:r>
            <a:r>
              <a:rPr lang="hu-HU" sz="1600" dirty="0" err="1" smtClean="0">
                <a:solidFill>
                  <a:srgbClr val="0070C0"/>
                </a:solidFill>
              </a:rPr>
              <a:t>multi-modal</a:t>
            </a:r>
            <a:r>
              <a:rPr lang="hu-HU" sz="1600" dirty="0" smtClean="0">
                <a:solidFill>
                  <a:srgbClr val="0070C0"/>
                </a:solidFill>
              </a:rPr>
              <a:t> MR</a:t>
            </a:r>
          </a:p>
          <a:p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 smtClean="0">
                <a:solidFill>
                  <a:srgbClr val="0070C0"/>
                </a:solidFill>
              </a:rPr>
              <a:t>SE: </a:t>
            </a:r>
            <a:r>
              <a:rPr lang="en-US" sz="1600" dirty="0" smtClean="0">
                <a:solidFill>
                  <a:srgbClr val="0070C0"/>
                </a:solidFill>
              </a:rPr>
              <a:t>Novel </a:t>
            </a:r>
            <a:r>
              <a:rPr lang="en-US" sz="1600" dirty="0">
                <a:solidFill>
                  <a:srgbClr val="0070C0"/>
                </a:solidFill>
              </a:rPr>
              <a:t>approaches to screening, early diagnosis and intervention of cognitive </a:t>
            </a:r>
            <a:r>
              <a:rPr lang="en-US" sz="1600" dirty="0" smtClean="0">
                <a:solidFill>
                  <a:srgbClr val="0070C0"/>
                </a:solidFill>
              </a:rPr>
              <a:t>decline</a:t>
            </a:r>
            <a:r>
              <a:rPr lang="hu-HU" sz="1600" dirty="0" smtClean="0">
                <a:solidFill>
                  <a:srgbClr val="0070C0"/>
                </a:solidFill>
              </a:rPr>
              <a:t> – Eke András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multifaceted innovative project that is heavily relying on state-of-the-art technologies, patient stratification; and addresses </a:t>
            </a:r>
            <a:r>
              <a:rPr lang="en-US" sz="1600" dirty="0"/>
              <a:t>mild cognitive impairment </a:t>
            </a:r>
            <a:r>
              <a:rPr lang="en-US" sz="1600" dirty="0" smtClean="0"/>
              <a:t>MCI-related </a:t>
            </a:r>
            <a:r>
              <a:rPr lang="en-US" sz="1600" dirty="0"/>
              <a:t>issues </a:t>
            </a:r>
            <a:endParaRPr lang="hu-HU" sz="1600" dirty="0" smtClean="0"/>
          </a:p>
          <a:p>
            <a:pPr lvl="1"/>
            <a:r>
              <a:rPr lang="hu-HU" sz="1600" dirty="0" err="1" smtClean="0"/>
              <a:t>From</a:t>
            </a:r>
            <a:r>
              <a:rPr lang="hu-HU" sz="1600" dirty="0" smtClean="0"/>
              <a:t> </a:t>
            </a:r>
            <a:r>
              <a:rPr lang="hu-HU" sz="1600" dirty="0" err="1" smtClean="0"/>
              <a:t>mass</a:t>
            </a:r>
            <a:r>
              <a:rPr lang="hu-HU" sz="1600" dirty="0" smtClean="0"/>
              <a:t> </a:t>
            </a:r>
            <a:r>
              <a:rPr lang="hu-HU" sz="1600" dirty="0" err="1" smtClean="0"/>
              <a:t>screening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HQ/HC </a:t>
            </a:r>
            <a:r>
              <a:rPr lang="hu-HU" sz="1600" dirty="0" err="1" smtClean="0"/>
              <a:t>integrated</a:t>
            </a:r>
            <a:r>
              <a:rPr lang="hu-HU" sz="1600" dirty="0" smtClean="0"/>
              <a:t> platform </a:t>
            </a:r>
            <a:r>
              <a:rPr lang="hu-HU" sz="1600" dirty="0" err="1" smtClean="0"/>
              <a:t>analysis</a:t>
            </a:r>
            <a:endParaRPr lang="hu-HU" sz="1600" dirty="0" smtClean="0"/>
          </a:p>
          <a:p>
            <a:pPr lvl="1"/>
            <a:endParaRPr lang="hu-HU" sz="1600" dirty="0" smtClean="0"/>
          </a:p>
          <a:p>
            <a:endParaRPr lang="hu-HU" sz="1600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hu-HU" sz="1600" b="1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hu-HU" sz="1600" b="1" dirty="0">
              <a:solidFill>
                <a:srgbClr val="0070C0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388</Words>
  <Application>Microsoft Office PowerPoint</Application>
  <PresentationFormat>Diavetítés a képernyőre (4:3 oldalarány)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DISKURZUS </vt:lpstr>
      <vt:lpstr>DISKURZUS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 INNOVATION PARTNERSHIP</dc:title>
  <dc:creator>farlil</dc:creator>
  <cp:lastModifiedBy>farlil</cp:lastModifiedBy>
  <cp:revision>53</cp:revision>
  <dcterms:created xsi:type="dcterms:W3CDTF">2015-09-11T15:27:06Z</dcterms:created>
  <dcterms:modified xsi:type="dcterms:W3CDTF">2015-09-30T11:44:16Z</dcterms:modified>
</cp:coreProperties>
</file>