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9" r:id="rId1"/>
  </p:sldMasterIdLst>
  <p:notesMasterIdLst>
    <p:notesMasterId r:id="rId19"/>
  </p:notesMasterIdLst>
  <p:handoutMasterIdLst>
    <p:handoutMasterId r:id="rId20"/>
  </p:handoutMasterIdLst>
  <p:sldIdLst>
    <p:sldId id="455" r:id="rId2"/>
    <p:sldId id="572" r:id="rId3"/>
    <p:sldId id="575" r:id="rId4"/>
    <p:sldId id="600" r:id="rId5"/>
    <p:sldId id="586" r:id="rId6"/>
    <p:sldId id="603" r:id="rId7"/>
    <p:sldId id="259" r:id="rId8"/>
    <p:sldId id="281" r:id="rId9"/>
    <p:sldId id="615" r:id="rId10"/>
    <p:sldId id="616" r:id="rId11"/>
    <p:sldId id="602" r:id="rId12"/>
    <p:sldId id="601" r:id="rId13"/>
    <p:sldId id="617" r:id="rId14"/>
    <p:sldId id="604" r:id="rId15"/>
    <p:sldId id="605" r:id="rId16"/>
    <p:sldId id="283" r:id="rId17"/>
    <p:sldId id="614" r:id="rId18"/>
  </p:sldIdLst>
  <p:sldSz cx="9144000" cy="6858000" type="screen4x3"/>
  <p:notesSz cx="6873875" cy="100615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33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elégtelen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Munka1!$A$2:$A$10</c:f>
              <c:strCache>
                <c:ptCount val="9"/>
                <c:pt idx="0">
                  <c:v>NL</c:v>
                </c:pt>
                <c:pt idx="1">
                  <c:v>IE</c:v>
                </c:pt>
                <c:pt idx="2">
                  <c:v>DE</c:v>
                </c:pt>
                <c:pt idx="3">
                  <c:v>PL</c:v>
                </c:pt>
                <c:pt idx="4">
                  <c:v>GR</c:v>
                </c:pt>
                <c:pt idx="5">
                  <c:v>ES</c:v>
                </c:pt>
                <c:pt idx="6">
                  <c:v>HU</c:v>
                </c:pt>
                <c:pt idx="7">
                  <c:v>AT</c:v>
                </c:pt>
                <c:pt idx="8">
                  <c:v>BG</c:v>
                </c:pt>
              </c:strCache>
            </c:strRef>
          </c:cat>
          <c:val>
            <c:numRef>
              <c:f>Munka1!$B$2:$B$10</c:f>
              <c:numCache>
                <c:formatCode>General</c:formatCode>
                <c:ptCount val="9"/>
                <c:pt idx="0">
                  <c:v>2</c:v>
                </c:pt>
                <c:pt idx="1">
                  <c:v>10</c:v>
                </c:pt>
                <c:pt idx="2">
                  <c:v>11</c:v>
                </c:pt>
                <c:pt idx="3">
                  <c:v>10</c:v>
                </c:pt>
                <c:pt idx="4">
                  <c:v>14</c:v>
                </c:pt>
                <c:pt idx="5">
                  <c:v>8</c:v>
                </c:pt>
                <c:pt idx="6">
                  <c:v>19</c:v>
                </c:pt>
                <c:pt idx="7">
                  <c:v>18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3-4A02-8065-8FBEECFCD3DE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problémás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Munka1!$A$2:$A$10</c:f>
              <c:strCache>
                <c:ptCount val="9"/>
                <c:pt idx="0">
                  <c:v>NL</c:v>
                </c:pt>
                <c:pt idx="1">
                  <c:v>IE</c:v>
                </c:pt>
                <c:pt idx="2">
                  <c:v>DE</c:v>
                </c:pt>
                <c:pt idx="3">
                  <c:v>PL</c:v>
                </c:pt>
                <c:pt idx="4">
                  <c:v>GR</c:v>
                </c:pt>
                <c:pt idx="5">
                  <c:v>ES</c:v>
                </c:pt>
                <c:pt idx="6">
                  <c:v>HU</c:v>
                </c:pt>
                <c:pt idx="7">
                  <c:v>AT</c:v>
                </c:pt>
                <c:pt idx="8">
                  <c:v>BG</c:v>
                </c:pt>
              </c:strCache>
            </c:strRef>
          </c:cat>
          <c:val>
            <c:numRef>
              <c:f>Munka1!$C$2:$C$10</c:f>
              <c:numCache>
                <c:formatCode>General</c:formatCode>
                <c:ptCount val="9"/>
                <c:pt idx="0">
                  <c:v>27</c:v>
                </c:pt>
                <c:pt idx="1">
                  <c:v>30</c:v>
                </c:pt>
                <c:pt idx="2">
                  <c:v>35</c:v>
                </c:pt>
                <c:pt idx="3">
                  <c:v>34</c:v>
                </c:pt>
                <c:pt idx="4">
                  <c:v>31</c:v>
                </c:pt>
                <c:pt idx="5">
                  <c:v>51</c:v>
                </c:pt>
                <c:pt idx="6">
                  <c:v>33</c:v>
                </c:pt>
                <c:pt idx="7">
                  <c:v>38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53-4A02-8065-8FBEECFCD3DE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elégséges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Munka1!$A$2:$A$10</c:f>
              <c:strCache>
                <c:ptCount val="9"/>
                <c:pt idx="0">
                  <c:v>NL</c:v>
                </c:pt>
                <c:pt idx="1">
                  <c:v>IE</c:v>
                </c:pt>
                <c:pt idx="2">
                  <c:v>DE</c:v>
                </c:pt>
                <c:pt idx="3">
                  <c:v>PL</c:v>
                </c:pt>
                <c:pt idx="4">
                  <c:v>GR</c:v>
                </c:pt>
                <c:pt idx="5">
                  <c:v>ES</c:v>
                </c:pt>
                <c:pt idx="6">
                  <c:v>HU</c:v>
                </c:pt>
                <c:pt idx="7">
                  <c:v>AT</c:v>
                </c:pt>
                <c:pt idx="8">
                  <c:v>BG</c:v>
                </c:pt>
              </c:strCache>
            </c:strRef>
          </c:cat>
          <c:val>
            <c:numRef>
              <c:f>Munka1!$D$2:$D$10</c:f>
              <c:numCache>
                <c:formatCode>General</c:formatCode>
                <c:ptCount val="9"/>
                <c:pt idx="0">
                  <c:v>46</c:v>
                </c:pt>
                <c:pt idx="1">
                  <c:v>39</c:v>
                </c:pt>
                <c:pt idx="2">
                  <c:v>34</c:v>
                </c:pt>
                <c:pt idx="3">
                  <c:v>36</c:v>
                </c:pt>
                <c:pt idx="4">
                  <c:v>40</c:v>
                </c:pt>
                <c:pt idx="5">
                  <c:v>33</c:v>
                </c:pt>
                <c:pt idx="6">
                  <c:v>38</c:v>
                </c:pt>
                <c:pt idx="7">
                  <c:v>34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53-4A02-8065-8FBEECFCD3DE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kiváló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Munka1!$A$2:$A$10</c:f>
              <c:strCache>
                <c:ptCount val="9"/>
                <c:pt idx="0">
                  <c:v>NL</c:v>
                </c:pt>
                <c:pt idx="1">
                  <c:v>IE</c:v>
                </c:pt>
                <c:pt idx="2">
                  <c:v>DE</c:v>
                </c:pt>
                <c:pt idx="3">
                  <c:v>PL</c:v>
                </c:pt>
                <c:pt idx="4">
                  <c:v>GR</c:v>
                </c:pt>
                <c:pt idx="5">
                  <c:v>ES</c:v>
                </c:pt>
                <c:pt idx="6">
                  <c:v>HU</c:v>
                </c:pt>
                <c:pt idx="7">
                  <c:v>AT</c:v>
                </c:pt>
                <c:pt idx="8">
                  <c:v>BG</c:v>
                </c:pt>
              </c:strCache>
            </c:strRef>
          </c:cat>
          <c:val>
            <c:numRef>
              <c:f>Munka1!$E$2:$E$10</c:f>
              <c:numCache>
                <c:formatCode>General</c:formatCode>
                <c:ptCount val="9"/>
                <c:pt idx="0">
                  <c:v>25</c:v>
                </c:pt>
                <c:pt idx="1">
                  <c:v>21</c:v>
                </c:pt>
                <c:pt idx="2">
                  <c:v>20</c:v>
                </c:pt>
                <c:pt idx="3">
                  <c:v>20</c:v>
                </c:pt>
                <c:pt idx="4">
                  <c:v>16</c:v>
                </c:pt>
                <c:pt idx="5">
                  <c:v>11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53-4A02-8065-8FBEECFC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835680"/>
        <c:axId val="230837640"/>
      </c:barChart>
      <c:catAx>
        <c:axId val="230835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30837640"/>
        <c:crosses val="autoZero"/>
        <c:auto val="1"/>
        <c:lblAlgn val="ctr"/>
        <c:lblOffset val="100"/>
        <c:noMultiLvlLbl val="0"/>
      </c:catAx>
      <c:valAx>
        <c:axId val="2308376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30835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85325-431A-46B0-ADE8-63D1CA435AD0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AF6E8F16-6BB3-4B52-A9AF-E48E713609B2}">
      <dgm:prSet phldrT="[Szöveg]"/>
      <dgm:spPr/>
      <dgm:t>
        <a:bodyPr/>
        <a:lstStyle/>
        <a:p>
          <a:r>
            <a:rPr lang="hu-HU" b="1" dirty="0"/>
            <a:t>A beteg-együttműködés (adherencia) és az egészségműveltség fokozása!</a:t>
          </a:r>
        </a:p>
      </dgm:t>
    </dgm:pt>
    <dgm:pt modelId="{93DBDD51-3397-41A8-8F60-9EEC9B06B384}" type="parTrans" cxnId="{CEEAD6F2-7180-4268-B29D-E4F69BC1B8A3}">
      <dgm:prSet/>
      <dgm:spPr/>
      <dgm:t>
        <a:bodyPr/>
        <a:lstStyle/>
        <a:p>
          <a:endParaRPr lang="hu-HU"/>
        </a:p>
      </dgm:t>
    </dgm:pt>
    <dgm:pt modelId="{09B54E1A-C345-4BFD-95FE-1DD3BE6DD9EB}" type="sibTrans" cxnId="{CEEAD6F2-7180-4268-B29D-E4F69BC1B8A3}">
      <dgm:prSet/>
      <dgm:spPr/>
      <dgm:t>
        <a:bodyPr/>
        <a:lstStyle/>
        <a:p>
          <a:endParaRPr lang="hu-HU"/>
        </a:p>
      </dgm:t>
    </dgm:pt>
    <dgm:pt modelId="{7C469536-2873-4612-B7A9-7E62224247E4}">
      <dgm:prSet phldrT="[Szöveg]" custT="1"/>
      <dgm:spPr/>
      <dgm:t>
        <a:bodyPr/>
        <a:lstStyle/>
        <a:p>
          <a:r>
            <a:rPr lang="hu-HU" sz="1150" b="1" dirty="0"/>
            <a:t>Szakmai kompetenciák fokozott implementálása a gyógyszertárakba!</a:t>
          </a:r>
        </a:p>
      </dgm:t>
    </dgm:pt>
    <dgm:pt modelId="{BCD60299-AFED-4853-A539-D0BE5AAA9F4F}" type="parTrans" cxnId="{58BDDC66-7828-412C-9E4C-63A0F49CE725}">
      <dgm:prSet/>
      <dgm:spPr/>
      <dgm:t>
        <a:bodyPr/>
        <a:lstStyle/>
        <a:p>
          <a:endParaRPr lang="hu-HU"/>
        </a:p>
      </dgm:t>
    </dgm:pt>
    <dgm:pt modelId="{8B11E30F-8303-458B-B0DD-704DFD7C9097}" type="sibTrans" cxnId="{58BDDC66-7828-412C-9E4C-63A0F49CE725}">
      <dgm:prSet/>
      <dgm:spPr/>
      <dgm:t>
        <a:bodyPr/>
        <a:lstStyle/>
        <a:p>
          <a:endParaRPr lang="hu-HU"/>
        </a:p>
      </dgm:t>
    </dgm:pt>
    <dgm:pt modelId="{F90FE408-E427-40A1-90E1-418B33E9A91E}">
      <dgm:prSet phldrT="[Szöveg]" custT="1"/>
      <dgm:spPr/>
      <dgm:t>
        <a:bodyPr/>
        <a:lstStyle/>
        <a:p>
          <a:r>
            <a:rPr lang="hu-HU" sz="1250" b="1" dirty="0"/>
            <a:t>Lakossági, illetve betegeknek szóló ismeretterjesztés!</a:t>
          </a:r>
        </a:p>
      </dgm:t>
    </dgm:pt>
    <dgm:pt modelId="{F59E94B8-D60B-4BFE-89E6-A5F2677FD344}" type="parTrans" cxnId="{658049EB-33F3-46AC-9B4B-11EDD7ED8C78}">
      <dgm:prSet/>
      <dgm:spPr/>
      <dgm:t>
        <a:bodyPr/>
        <a:lstStyle/>
        <a:p>
          <a:endParaRPr lang="hu-HU"/>
        </a:p>
      </dgm:t>
    </dgm:pt>
    <dgm:pt modelId="{22AFB21F-8102-45A0-8843-5876EC11AF55}" type="sibTrans" cxnId="{658049EB-33F3-46AC-9B4B-11EDD7ED8C78}">
      <dgm:prSet/>
      <dgm:spPr/>
      <dgm:t>
        <a:bodyPr/>
        <a:lstStyle/>
        <a:p>
          <a:endParaRPr lang="hu-HU"/>
        </a:p>
      </dgm:t>
    </dgm:pt>
    <dgm:pt modelId="{85A104E7-1605-4C2C-BE8D-CBB802A18F8B}" type="pres">
      <dgm:prSet presAssocID="{03A85325-431A-46B0-ADE8-63D1CA435AD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2A840AE-6EF7-44D6-BDF1-3A0F49506A28}" type="pres">
      <dgm:prSet presAssocID="{AF6E8F16-6BB3-4B52-A9AF-E48E713609B2}" presName="gear1" presStyleLbl="node1" presStyleIdx="0" presStyleCnt="3" custLinFactNeighborX="-269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8FDEB56-533D-407D-8B96-CD41155F7FFD}" type="pres">
      <dgm:prSet presAssocID="{AF6E8F16-6BB3-4B52-A9AF-E48E713609B2}" presName="gear1srcNode" presStyleLbl="node1" presStyleIdx="0" presStyleCnt="3"/>
      <dgm:spPr/>
      <dgm:t>
        <a:bodyPr/>
        <a:lstStyle/>
        <a:p>
          <a:endParaRPr lang="hu-HU"/>
        </a:p>
      </dgm:t>
    </dgm:pt>
    <dgm:pt modelId="{8978CFE4-6771-45B0-B042-E3027D0FE580}" type="pres">
      <dgm:prSet presAssocID="{AF6E8F16-6BB3-4B52-A9AF-E48E713609B2}" presName="gear1dstNode" presStyleLbl="node1" presStyleIdx="0" presStyleCnt="3"/>
      <dgm:spPr/>
      <dgm:t>
        <a:bodyPr/>
        <a:lstStyle/>
        <a:p>
          <a:endParaRPr lang="hu-HU"/>
        </a:p>
      </dgm:t>
    </dgm:pt>
    <dgm:pt modelId="{9FBD94A9-4FE7-4D8C-B729-1AFB18C3D766}" type="pres">
      <dgm:prSet presAssocID="{7C469536-2873-4612-B7A9-7E62224247E4}" presName="gear2" presStyleLbl="node1" presStyleIdx="1" presStyleCnt="3" custScaleX="109101" custScaleY="105497" custLinFactNeighborX="-7001" custLinFactNeighborY="82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F5E763-8787-4279-9984-61B1F33999D4}" type="pres">
      <dgm:prSet presAssocID="{7C469536-2873-4612-B7A9-7E62224247E4}" presName="gear2srcNode" presStyleLbl="node1" presStyleIdx="1" presStyleCnt="3"/>
      <dgm:spPr/>
      <dgm:t>
        <a:bodyPr/>
        <a:lstStyle/>
        <a:p>
          <a:endParaRPr lang="hu-HU"/>
        </a:p>
      </dgm:t>
    </dgm:pt>
    <dgm:pt modelId="{1934E9C8-94A7-448D-B339-91EEB97BFC88}" type="pres">
      <dgm:prSet presAssocID="{7C469536-2873-4612-B7A9-7E62224247E4}" presName="gear2dstNode" presStyleLbl="node1" presStyleIdx="1" presStyleCnt="3"/>
      <dgm:spPr/>
      <dgm:t>
        <a:bodyPr/>
        <a:lstStyle/>
        <a:p>
          <a:endParaRPr lang="hu-HU"/>
        </a:p>
      </dgm:t>
    </dgm:pt>
    <dgm:pt modelId="{C6AC8FCE-9535-4595-B91A-B2A940BF719D}" type="pres">
      <dgm:prSet presAssocID="{F90FE408-E427-40A1-90E1-418B33E9A91E}" presName="gear3" presStyleLbl="node1" presStyleIdx="2" presStyleCnt="3" custScaleX="105699" custScaleY="102458" custLinFactNeighborX="6177" custLinFactNeighborY="-3089"/>
      <dgm:spPr/>
      <dgm:t>
        <a:bodyPr/>
        <a:lstStyle/>
        <a:p>
          <a:endParaRPr lang="hu-HU"/>
        </a:p>
      </dgm:t>
    </dgm:pt>
    <dgm:pt modelId="{8246C3F4-6E5D-4F32-91A1-7D28185C1199}" type="pres">
      <dgm:prSet presAssocID="{F90FE408-E427-40A1-90E1-418B33E9A9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CCAD5A-A3A4-4670-844B-A231342F9F81}" type="pres">
      <dgm:prSet presAssocID="{F90FE408-E427-40A1-90E1-418B33E9A91E}" presName="gear3srcNode" presStyleLbl="node1" presStyleIdx="2" presStyleCnt="3"/>
      <dgm:spPr/>
      <dgm:t>
        <a:bodyPr/>
        <a:lstStyle/>
        <a:p>
          <a:endParaRPr lang="hu-HU"/>
        </a:p>
      </dgm:t>
    </dgm:pt>
    <dgm:pt modelId="{25C58795-A109-42B1-B24A-8BC8579D6F3B}" type="pres">
      <dgm:prSet presAssocID="{F90FE408-E427-40A1-90E1-418B33E9A91E}" presName="gear3dstNode" presStyleLbl="node1" presStyleIdx="2" presStyleCnt="3"/>
      <dgm:spPr/>
      <dgm:t>
        <a:bodyPr/>
        <a:lstStyle/>
        <a:p>
          <a:endParaRPr lang="hu-HU"/>
        </a:p>
      </dgm:t>
    </dgm:pt>
    <dgm:pt modelId="{C0DC27F4-8C1C-45C3-A82B-80DADF5837F2}" type="pres">
      <dgm:prSet presAssocID="{09B54E1A-C345-4BFD-95FE-1DD3BE6DD9EB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ADEA7BBA-F423-496D-92CF-0062B6B34F82}" type="pres">
      <dgm:prSet presAssocID="{8B11E30F-8303-458B-B0DD-704DFD7C9097}" presName="connector2" presStyleLbl="sibTrans2D1" presStyleIdx="1" presStyleCnt="3" custLinFactNeighborX="-5078" custLinFactNeighborY="-1932"/>
      <dgm:spPr/>
      <dgm:t>
        <a:bodyPr/>
        <a:lstStyle/>
        <a:p>
          <a:endParaRPr lang="hu-HU"/>
        </a:p>
      </dgm:t>
    </dgm:pt>
    <dgm:pt modelId="{A0696B67-B280-4974-8B74-6C5A93DF5D0E}" type="pres">
      <dgm:prSet presAssocID="{22AFB21F-8102-45A0-8843-5876EC11AF55}" presName="connector3" presStyleLbl="sibTrans2D1" presStyleIdx="2" presStyleCnt="3" custLinFactNeighborX="3847" custLinFactNeighborY="296"/>
      <dgm:spPr/>
      <dgm:t>
        <a:bodyPr/>
        <a:lstStyle/>
        <a:p>
          <a:endParaRPr lang="hu-HU"/>
        </a:p>
      </dgm:t>
    </dgm:pt>
  </dgm:ptLst>
  <dgm:cxnLst>
    <dgm:cxn modelId="{3A265306-5F62-42DA-8E5D-03065F092A3F}" type="presOf" srcId="{AF6E8F16-6BB3-4B52-A9AF-E48E713609B2}" destId="{98FDEB56-533D-407D-8B96-CD41155F7FFD}" srcOrd="1" destOrd="0" presId="urn:microsoft.com/office/officeart/2005/8/layout/gear1"/>
    <dgm:cxn modelId="{CEEAD6F2-7180-4268-B29D-E4F69BC1B8A3}" srcId="{03A85325-431A-46B0-ADE8-63D1CA435AD0}" destId="{AF6E8F16-6BB3-4B52-A9AF-E48E713609B2}" srcOrd="0" destOrd="0" parTransId="{93DBDD51-3397-41A8-8F60-9EEC9B06B384}" sibTransId="{09B54E1A-C345-4BFD-95FE-1DD3BE6DD9EB}"/>
    <dgm:cxn modelId="{658049EB-33F3-46AC-9B4B-11EDD7ED8C78}" srcId="{03A85325-431A-46B0-ADE8-63D1CA435AD0}" destId="{F90FE408-E427-40A1-90E1-418B33E9A91E}" srcOrd="2" destOrd="0" parTransId="{F59E94B8-D60B-4BFE-89E6-A5F2677FD344}" sibTransId="{22AFB21F-8102-45A0-8843-5876EC11AF55}"/>
    <dgm:cxn modelId="{4B9A646D-5B63-41CB-AB53-C4EFBE3AB28F}" type="presOf" srcId="{AF6E8F16-6BB3-4B52-A9AF-E48E713609B2}" destId="{8978CFE4-6771-45B0-B042-E3027D0FE580}" srcOrd="2" destOrd="0" presId="urn:microsoft.com/office/officeart/2005/8/layout/gear1"/>
    <dgm:cxn modelId="{58BDDC66-7828-412C-9E4C-63A0F49CE725}" srcId="{03A85325-431A-46B0-ADE8-63D1CA435AD0}" destId="{7C469536-2873-4612-B7A9-7E62224247E4}" srcOrd="1" destOrd="0" parTransId="{BCD60299-AFED-4853-A539-D0BE5AAA9F4F}" sibTransId="{8B11E30F-8303-458B-B0DD-704DFD7C9097}"/>
    <dgm:cxn modelId="{ADB08189-74EE-4647-8593-B5E58825DE18}" type="presOf" srcId="{7C469536-2873-4612-B7A9-7E62224247E4}" destId="{9FBD94A9-4FE7-4D8C-B729-1AFB18C3D766}" srcOrd="0" destOrd="0" presId="urn:microsoft.com/office/officeart/2005/8/layout/gear1"/>
    <dgm:cxn modelId="{873BF81A-76DB-4D75-B225-DF6CCE6879E9}" type="presOf" srcId="{F90FE408-E427-40A1-90E1-418B33E9A91E}" destId="{C6AC8FCE-9535-4595-B91A-B2A940BF719D}" srcOrd="0" destOrd="0" presId="urn:microsoft.com/office/officeart/2005/8/layout/gear1"/>
    <dgm:cxn modelId="{27043C87-7BD2-4D89-9AF3-86CC372F462D}" type="presOf" srcId="{7C469536-2873-4612-B7A9-7E62224247E4}" destId="{1934E9C8-94A7-448D-B339-91EEB97BFC88}" srcOrd="2" destOrd="0" presId="urn:microsoft.com/office/officeart/2005/8/layout/gear1"/>
    <dgm:cxn modelId="{2A920B0A-6C76-4F9D-90BB-98561C46CF59}" type="presOf" srcId="{F90FE408-E427-40A1-90E1-418B33E9A91E}" destId="{25C58795-A109-42B1-B24A-8BC8579D6F3B}" srcOrd="3" destOrd="0" presId="urn:microsoft.com/office/officeart/2005/8/layout/gear1"/>
    <dgm:cxn modelId="{926C8751-90C5-4C43-AE1E-FCC6CF683B92}" type="presOf" srcId="{22AFB21F-8102-45A0-8843-5876EC11AF55}" destId="{A0696B67-B280-4974-8B74-6C5A93DF5D0E}" srcOrd="0" destOrd="0" presId="urn:microsoft.com/office/officeart/2005/8/layout/gear1"/>
    <dgm:cxn modelId="{460CF3D1-0E42-4D00-99F3-2E686C33C8C6}" type="presOf" srcId="{7C469536-2873-4612-B7A9-7E62224247E4}" destId="{3DF5E763-8787-4279-9984-61B1F33999D4}" srcOrd="1" destOrd="0" presId="urn:microsoft.com/office/officeart/2005/8/layout/gear1"/>
    <dgm:cxn modelId="{007735DC-74F0-440E-BE34-3B40F600DC60}" type="presOf" srcId="{8B11E30F-8303-458B-B0DD-704DFD7C9097}" destId="{ADEA7BBA-F423-496D-92CF-0062B6B34F82}" srcOrd="0" destOrd="0" presId="urn:microsoft.com/office/officeart/2005/8/layout/gear1"/>
    <dgm:cxn modelId="{187BECF7-E528-4A94-B7AB-52E456F4AEB0}" type="presOf" srcId="{F90FE408-E427-40A1-90E1-418B33E9A91E}" destId="{8246C3F4-6E5D-4F32-91A1-7D28185C1199}" srcOrd="1" destOrd="0" presId="urn:microsoft.com/office/officeart/2005/8/layout/gear1"/>
    <dgm:cxn modelId="{8569BFF3-4704-422B-81E0-4A237388151C}" type="presOf" srcId="{F90FE408-E427-40A1-90E1-418B33E9A91E}" destId="{63CCAD5A-A3A4-4670-844B-A231342F9F81}" srcOrd="2" destOrd="0" presId="urn:microsoft.com/office/officeart/2005/8/layout/gear1"/>
    <dgm:cxn modelId="{A1B552F7-939B-48DC-9807-943E5572242D}" type="presOf" srcId="{AF6E8F16-6BB3-4B52-A9AF-E48E713609B2}" destId="{62A840AE-6EF7-44D6-BDF1-3A0F49506A28}" srcOrd="0" destOrd="0" presId="urn:microsoft.com/office/officeart/2005/8/layout/gear1"/>
    <dgm:cxn modelId="{3A71C4E1-2793-47CD-A70F-B9759DE1C96B}" type="presOf" srcId="{03A85325-431A-46B0-ADE8-63D1CA435AD0}" destId="{85A104E7-1605-4C2C-BE8D-CBB802A18F8B}" srcOrd="0" destOrd="0" presId="urn:microsoft.com/office/officeart/2005/8/layout/gear1"/>
    <dgm:cxn modelId="{75AD2564-FB33-4F30-8E47-92E608635067}" type="presOf" srcId="{09B54E1A-C345-4BFD-95FE-1DD3BE6DD9EB}" destId="{C0DC27F4-8C1C-45C3-A82B-80DADF5837F2}" srcOrd="0" destOrd="0" presId="urn:microsoft.com/office/officeart/2005/8/layout/gear1"/>
    <dgm:cxn modelId="{2CA48975-5630-45FC-B0CD-CD928E7F8CDD}" type="presParOf" srcId="{85A104E7-1605-4C2C-BE8D-CBB802A18F8B}" destId="{62A840AE-6EF7-44D6-BDF1-3A0F49506A28}" srcOrd="0" destOrd="0" presId="urn:microsoft.com/office/officeart/2005/8/layout/gear1"/>
    <dgm:cxn modelId="{DD7A165A-1FD6-418E-9369-58085A899383}" type="presParOf" srcId="{85A104E7-1605-4C2C-BE8D-CBB802A18F8B}" destId="{98FDEB56-533D-407D-8B96-CD41155F7FFD}" srcOrd="1" destOrd="0" presId="urn:microsoft.com/office/officeart/2005/8/layout/gear1"/>
    <dgm:cxn modelId="{35AEC8AB-45A9-4027-9BA8-082542F0A669}" type="presParOf" srcId="{85A104E7-1605-4C2C-BE8D-CBB802A18F8B}" destId="{8978CFE4-6771-45B0-B042-E3027D0FE580}" srcOrd="2" destOrd="0" presId="urn:microsoft.com/office/officeart/2005/8/layout/gear1"/>
    <dgm:cxn modelId="{E5D04257-DC28-4A67-A9C1-991D05CDD8B3}" type="presParOf" srcId="{85A104E7-1605-4C2C-BE8D-CBB802A18F8B}" destId="{9FBD94A9-4FE7-4D8C-B729-1AFB18C3D766}" srcOrd="3" destOrd="0" presId="urn:microsoft.com/office/officeart/2005/8/layout/gear1"/>
    <dgm:cxn modelId="{A2A0A47E-B0DC-4A0B-BDF9-270E48235B6C}" type="presParOf" srcId="{85A104E7-1605-4C2C-BE8D-CBB802A18F8B}" destId="{3DF5E763-8787-4279-9984-61B1F33999D4}" srcOrd="4" destOrd="0" presId="urn:microsoft.com/office/officeart/2005/8/layout/gear1"/>
    <dgm:cxn modelId="{6AD96485-F1CC-49CF-9CD2-544B27C7967F}" type="presParOf" srcId="{85A104E7-1605-4C2C-BE8D-CBB802A18F8B}" destId="{1934E9C8-94A7-448D-B339-91EEB97BFC88}" srcOrd="5" destOrd="0" presId="urn:microsoft.com/office/officeart/2005/8/layout/gear1"/>
    <dgm:cxn modelId="{64027C51-BEBA-441B-A9C9-193D0FE4A513}" type="presParOf" srcId="{85A104E7-1605-4C2C-BE8D-CBB802A18F8B}" destId="{C6AC8FCE-9535-4595-B91A-B2A940BF719D}" srcOrd="6" destOrd="0" presId="urn:microsoft.com/office/officeart/2005/8/layout/gear1"/>
    <dgm:cxn modelId="{FCB1B9D1-824B-4546-AA9C-87DBE39457DF}" type="presParOf" srcId="{85A104E7-1605-4C2C-BE8D-CBB802A18F8B}" destId="{8246C3F4-6E5D-4F32-91A1-7D28185C1199}" srcOrd="7" destOrd="0" presId="urn:microsoft.com/office/officeart/2005/8/layout/gear1"/>
    <dgm:cxn modelId="{4E93979E-2BBD-4D8C-BAB0-CE9ED6EE8C0A}" type="presParOf" srcId="{85A104E7-1605-4C2C-BE8D-CBB802A18F8B}" destId="{63CCAD5A-A3A4-4670-844B-A231342F9F81}" srcOrd="8" destOrd="0" presId="urn:microsoft.com/office/officeart/2005/8/layout/gear1"/>
    <dgm:cxn modelId="{FA304467-F489-48BA-9AD7-AF6056EA2271}" type="presParOf" srcId="{85A104E7-1605-4C2C-BE8D-CBB802A18F8B}" destId="{25C58795-A109-42B1-B24A-8BC8579D6F3B}" srcOrd="9" destOrd="0" presId="urn:microsoft.com/office/officeart/2005/8/layout/gear1"/>
    <dgm:cxn modelId="{FA17D72D-F289-4D90-BD27-5B1FB62E77D4}" type="presParOf" srcId="{85A104E7-1605-4C2C-BE8D-CBB802A18F8B}" destId="{C0DC27F4-8C1C-45C3-A82B-80DADF5837F2}" srcOrd="10" destOrd="0" presId="urn:microsoft.com/office/officeart/2005/8/layout/gear1"/>
    <dgm:cxn modelId="{D3A0D85B-8468-455F-B1E5-C9E8E3A66295}" type="presParOf" srcId="{85A104E7-1605-4C2C-BE8D-CBB802A18F8B}" destId="{ADEA7BBA-F423-496D-92CF-0062B6B34F82}" srcOrd="11" destOrd="0" presId="urn:microsoft.com/office/officeart/2005/8/layout/gear1"/>
    <dgm:cxn modelId="{972862D0-56FF-4A28-826B-CC1AA5924997}" type="presParOf" srcId="{85A104E7-1605-4C2C-BE8D-CBB802A18F8B}" destId="{A0696B67-B280-4974-8B74-6C5A93DF5D0E}" srcOrd="12" destOrd="0" presId="urn:microsoft.com/office/officeart/2005/8/layout/gear1"/>
  </dgm:cxnLst>
  <dgm:bg>
    <a:noFill/>
    <a:effectLst>
      <a:softEdge rad="1270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840AE-6EF7-44D6-BDF1-3A0F49506A28}">
      <dsp:nvSpPr>
        <dsp:cNvPr id="0" name=""/>
        <dsp:cNvSpPr/>
      </dsp:nvSpPr>
      <dsp:spPr>
        <a:xfrm>
          <a:off x="3461020" y="2371750"/>
          <a:ext cx="2879928" cy="2879928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A beteg-együttműködés (adherencia) és az egészségműveltség fokozása!</a:t>
          </a:r>
        </a:p>
      </dsp:txBody>
      <dsp:txXfrm>
        <a:off x="4040014" y="3046359"/>
        <a:ext cx="1721940" cy="1480343"/>
      </dsp:txXfrm>
    </dsp:sp>
    <dsp:sp modelId="{9FBD94A9-4FE7-4D8C-B729-1AFB18C3D766}">
      <dsp:nvSpPr>
        <dsp:cNvPr id="0" name=""/>
        <dsp:cNvSpPr/>
      </dsp:nvSpPr>
      <dsp:spPr>
        <a:xfrm>
          <a:off x="1621122" y="1650710"/>
          <a:ext cx="2285113" cy="2209627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50" b="1" kern="1200" dirty="0"/>
            <a:t>Szakmai kompetenciák fokozott implementálása a gyógyszertárakba!</a:t>
          </a:r>
        </a:p>
      </dsp:txBody>
      <dsp:txXfrm>
        <a:off x="2188375" y="2210352"/>
        <a:ext cx="1150607" cy="1090343"/>
      </dsp:txXfrm>
    </dsp:sp>
    <dsp:sp modelId="{C6AC8FCE-9535-4595-B91A-B2A940BF719D}">
      <dsp:nvSpPr>
        <dsp:cNvPr id="0" name=""/>
        <dsp:cNvSpPr/>
      </dsp:nvSpPr>
      <dsp:spPr>
        <a:xfrm rot="20700000">
          <a:off x="3120801" y="233003"/>
          <a:ext cx="2193474" cy="2078274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50" b="1" kern="1200" dirty="0"/>
            <a:t>Lakossági, illetve betegeknek szóló ismeretterjesztés!</a:t>
          </a:r>
        </a:p>
      </dsp:txBody>
      <dsp:txXfrm rot="-20700000">
        <a:off x="3608727" y="681997"/>
        <a:ext cx="1217622" cy="1180286"/>
      </dsp:txXfrm>
    </dsp:sp>
    <dsp:sp modelId="{C0DC27F4-8C1C-45C3-A82B-80DADF5837F2}">
      <dsp:nvSpPr>
        <dsp:cNvPr id="0" name=""/>
        <dsp:cNvSpPr/>
      </dsp:nvSpPr>
      <dsp:spPr>
        <a:xfrm>
          <a:off x="3328823" y="1930541"/>
          <a:ext cx="3686308" cy="3686308"/>
        </a:xfrm>
        <a:prstGeom prst="circularArrow">
          <a:avLst>
            <a:gd name="adj1" fmla="val 4688"/>
            <a:gd name="adj2" fmla="val 299029"/>
            <a:gd name="adj3" fmla="val 2536472"/>
            <a:gd name="adj4" fmla="val 15818206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A7BBA-F423-496D-92CF-0062B6B34F82}">
      <dsp:nvSpPr>
        <dsp:cNvPr id="0" name=""/>
        <dsp:cNvSpPr/>
      </dsp:nvSpPr>
      <dsp:spPr>
        <a:xfrm>
          <a:off x="1356131" y="1171390"/>
          <a:ext cx="2678333" cy="26783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96B67-B280-4974-8B74-6C5A93DF5D0E}">
      <dsp:nvSpPr>
        <dsp:cNvPr id="0" name=""/>
        <dsp:cNvSpPr/>
      </dsp:nvSpPr>
      <dsp:spPr>
        <a:xfrm>
          <a:off x="2672602" y="-199374"/>
          <a:ext cx="2887783" cy="28877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675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675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4C3050-DCDE-4C57-B9B9-3E71553A43D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904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1" tIns="48385" rIns="96771" bIns="48385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1" tIns="48385" rIns="96771" bIns="48385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54063"/>
            <a:ext cx="5030787" cy="3773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79963"/>
            <a:ext cx="54991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1" tIns="48385" rIns="96771" bIns="48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675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1" tIns="48385" rIns="96771" bIns="48385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675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1" tIns="48385" rIns="96771" bIns="48385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pPr>
              <a:defRPr/>
            </a:pPr>
            <a:fld id="{6D73B149-B8E9-48F2-AA8B-45217321F0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3596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2BF0B-D595-42A0-8B20-259A5BB9DCC8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7980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F6C37-EA6B-4A54-81C1-6725DA7E4C4E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9972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B48C9-E1E5-4C26-9183-DD2C758CB013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2947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EF8DE-453C-451B-A519-FCC85B44F373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605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72DA-8029-448D-8CF8-99F09C5A5DCF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6957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ED16B-6400-40FA-957F-0E961627DB03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712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9824C-944C-45C8-9994-6FF6627A82E5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4751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8FC52-EFBC-41EA-B2DA-F36A72FFB894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902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A432B-2E58-42A9-8026-CF8ABA408C70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7564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1F9B7-782B-4073-A46F-99B10CA717B4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8061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99C54-9E6C-457B-8F64-9007EAFAD88E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3442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004D36-64FC-4101-9984-081D71EEF803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7065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47639" y="2996952"/>
            <a:ext cx="6400800" cy="34302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u-HU" sz="2800" dirty="0"/>
              <a:t>Összeállította: </a:t>
            </a:r>
          </a:p>
          <a:p>
            <a:pPr algn="ctr">
              <a:defRPr/>
            </a:pPr>
            <a:r>
              <a:rPr lang="hu-HU" sz="2800" dirty="0"/>
              <a:t>Dr. Pilling János</a:t>
            </a:r>
          </a:p>
          <a:p>
            <a:pPr>
              <a:defRPr/>
            </a:pPr>
            <a:r>
              <a:rPr lang="hu-HU" sz="1800" dirty="0"/>
              <a:t>Semmelweis Egyetem, Magatartástudományi Intézet</a:t>
            </a:r>
          </a:p>
          <a:p>
            <a:pPr>
              <a:defRPr/>
            </a:pPr>
            <a:r>
              <a:rPr lang="hu-HU" sz="2800" dirty="0"/>
              <a:t>Dr. Somogyi Orsolya</a:t>
            </a:r>
          </a:p>
          <a:p>
            <a:pPr>
              <a:defRPr/>
            </a:pPr>
            <a:r>
              <a:rPr lang="hu-HU" sz="1800" dirty="0"/>
              <a:t>Semmelweis Egyetem, Egyetemi Gyógyszertár Gyógyszerügyi Szervezési Intézet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7504" y="620688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cap="all" dirty="0"/>
              <a:t>Az egészségműveltség jelentősége </a:t>
            </a:r>
          </a:p>
          <a:p>
            <a:pPr algn="ctr"/>
            <a:r>
              <a:rPr lang="hu-HU" sz="4000" b="1" cap="all" dirty="0"/>
              <a:t>a közforgalmú gyógyszertári gyakorlatban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B56D7FC-28F3-4E86-A0D2-9C085763E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268760"/>
            <a:ext cx="8046156" cy="4525963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5A4A9E40-973A-4BF0-AB56-8F5EC8B8ACB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hu-HU" sz="3200" dirty="0">
                <a:solidFill>
                  <a:schemeClr val="bg1"/>
                </a:solidFill>
              </a:rPr>
              <a:t>A Gyógyszereim 5xM projekt – lakossági vélemények (2)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31BEDF0-3316-4BA0-8EBC-55E34466B58F}"/>
              </a:ext>
            </a:extLst>
          </p:cNvPr>
          <p:cNvSpPr txBox="1"/>
          <p:nvPr/>
        </p:nvSpPr>
        <p:spPr>
          <a:xfrm>
            <a:off x="4211960" y="589065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Forrás: </a:t>
            </a:r>
          </a:p>
          <a:p>
            <a:r>
              <a:rPr lang="hu-HU" sz="1200" dirty="0"/>
              <a:t>Somogyi O. 2019-es </a:t>
            </a:r>
            <a:r>
              <a:rPr lang="hu-HU" sz="1200" dirty="0" err="1"/>
              <a:t>grandEXPO</a:t>
            </a:r>
            <a:r>
              <a:rPr lang="hu-HU" sz="1200" dirty="0"/>
              <a:t> előadás –</a:t>
            </a:r>
          </a:p>
          <a:p>
            <a:r>
              <a:rPr lang="hu-HU" sz="1200" dirty="0"/>
              <a:t>Gyógyszereim 5xM adherencia program tapasztalati tanulságai</a:t>
            </a:r>
            <a:endParaRPr lang="hu-HU" sz="120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934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40768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Tudatosítja az egészségműveltség jelentőségét és értéknek tekinti ennek fejlesztését.</a:t>
            </a:r>
          </a:p>
          <a:p>
            <a:r>
              <a:rPr lang="hu-HU" dirty="0"/>
              <a:t>Minden munkatárs ismer és használ gyakorlatias módszereket az egészségműveltség fejlesztésére.</a:t>
            </a:r>
          </a:p>
          <a:p>
            <a:r>
              <a:rPr lang="hu-HU" dirty="0"/>
              <a:t>A szervezet monitorozza a bevezetett módszerek eredményességét és ennek alapján fejleszti tevékenységét!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200" dirty="0">
                <a:solidFill>
                  <a:schemeClr val="bg1"/>
                </a:solidFill>
              </a:rPr>
              <a:t>Milyen az egészségműveltséget </a:t>
            </a:r>
          </a:p>
          <a:p>
            <a:pPr algn="ctr">
              <a:defRPr/>
            </a:pPr>
            <a:r>
              <a:rPr lang="hu-HU" sz="3200" dirty="0">
                <a:solidFill>
                  <a:schemeClr val="bg1"/>
                </a:solidFill>
              </a:rPr>
              <a:t>fejlesztő gyógyszertár?</a:t>
            </a:r>
          </a:p>
        </p:txBody>
      </p:sp>
    </p:spTree>
    <p:extLst>
      <p:ext uri="{BB962C8B-B14F-4D97-AF65-F5344CB8AC3E}">
        <p14:creationId xmlns:p14="http://schemas.microsoft.com/office/powerpoint/2010/main" val="214114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300" y="1268760"/>
            <a:ext cx="8153400" cy="4495800"/>
          </a:xfrm>
        </p:spPr>
        <p:txBody>
          <a:bodyPr/>
          <a:lstStyle/>
          <a:p>
            <a:r>
              <a:rPr lang="hu-HU" dirty="0"/>
              <a:t>Növeli az elégedettséget, ezáltal növeli a gyógyszertár iránti elkötelezettséget, a visszatérő kliensek számát.</a:t>
            </a:r>
          </a:p>
          <a:p>
            <a:r>
              <a:rPr lang="hu-HU" dirty="0"/>
              <a:t>Az elégedett páciensek a gyógyszertár jó hírét maguk is terjesztik, így ez a megközelítés javítja a gyógyszertár PR-ját is.</a:t>
            </a:r>
          </a:p>
          <a:p>
            <a:r>
              <a:rPr lang="hu-HU" dirty="0"/>
              <a:t>Újabb lépés a minőségi ellátásban.</a:t>
            </a:r>
          </a:p>
          <a:p>
            <a:r>
              <a:rPr lang="hu-HU" dirty="0"/>
              <a:t>Növeli a gyógyszerbiztonságot.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200" dirty="0">
                <a:solidFill>
                  <a:schemeClr val="bg1"/>
                </a:solidFill>
              </a:rPr>
              <a:t>Miért jó egy gyógyszertárnak az egészségműveltség fejlesztése?</a:t>
            </a:r>
          </a:p>
        </p:txBody>
      </p:sp>
    </p:spTree>
    <p:extLst>
      <p:ext uri="{BB962C8B-B14F-4D97-AF65-F5344CB8AC3E}">
        <p14:creationId xmlns:p14="http://schemas.microsoft.com/office/powerpoint/2010/main" val="7963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5FDA859-4A42-4EC5-8379-5B6E40B2E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268760"/>
            <a:ext cx="8046156" cy="4525963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A6744068-B4F8-4FB6-AC66-6400858B2D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hu-HU" sz="3200" dirty="0">
                <a:solidFill>
                  <a:schemeClr val="bg1"/>
                </a:solidFill>
              </a:rPr>
              <a:t>A Gyógyszereim 5xM projekt – gyógyszertárak visszajelzései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3629D5C-D8DB-4F36-A775-35670BA5E198}"/>
              </a:ext>
            </a:extLst>
          </p:cNvPr>
          <p:cNvSpPr txBox="1"/>
          <p:nvPr/>
        </p:nvSpPr>
        <p:spPr>
          <a:xfrm>
            <a:off x="4211960" y="589065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Forrás: </a:t>
            </a:r>
          </a:p>
          <a:p>
            <a:r>
              <a:rPr lang="hu-HU" sz="1200" dirty="0"/>
              <a:t>Somogyi O. 2019-es </a:t>
            </a:r>
            <a:r>
              <a:rPr lang="hu-HU" sz="1200" dirty="0" err="1"/>
              <a:t>grandEXPO</a:t>
            </a:r>
            <a:r>
              <a:rPr lang="hu-HU" sz="1200" dirty="0"/>
              <a:t> előadás –</a:t>
            </a:r>
          </a:p>
          <a:p>
            <a:r>
              <a:rPr lang="hu-HU" sz="1200" dirty="0"/>
              <a:t>Gyógyszereim 5xM adherencia program tapasztalati tanulságai</a:t>
            </a:r>
            <a:endParaRPr lang="hu-HU" sz="120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476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4899248"/>
          </a:xfrm>
        </p:spPr>
        <p:txBody>
          <a:bodyPr>
            <a:normAutofit/>
          </a:bodyPr>
          <a:lstStyle/>
          <a:p>
            <a:r>
              <a:rPr lang="hu-HU" sz="1600" b="1" dirty="0"/>
              <a:t>Használj egyszerű nyelvezetet!</a:t>
            </a:r>
            <a:endParaRPr lang="hu-HU" sz="1600" dirty="0"/>
          </a:p>
          <a:p>
            <a:pPr marL="0" lvl="0" indent="0">
              <a:buNone/>
            </a:pPr>
            <a:r>
              <a:rPr lang="hu-HU" sz="1600" dirty="0"/>
              <a:t>Kerüld a szakkifejezéseket, használd a köznyelvi megfelelőiket! </a:t>
            </a:r>
          </a:p>
          <a:p>
            <a:pPr marL="0" lvl="0" indent="0">
              <a:buNone/>
            </a:pPr>
            <a:r>
              <a:rPr lang="hu-HU" sz="1600" dirty="0"/>
              <a:t>Ha mégis szakkifejezést kell használnod, magyarázd el a jelentését!  </a:t>
            </a: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r>
              <a:rPr lang="hu-HU" sz="1600" b="1" dirty="0"/>
              <a:t>Emeld ki a legfontosabb információkat!</a:t>
            </a:r>
            <a:endParaRPr lang="hu-HU" sz="1600" dirty="0"/>
          </a:p>
          <a:p>
            <a:pPr marL="0" lvl="0" indent="0">
              <a:buNone/>
            </a:pPr>
            <a:r>
              <a:rPr lang="hu-HU" sz="1600" i="1" dirty="0"/>
              <a:t>Szóban:</a:t>
            </a:r>
            <a:r>
              <a:rPr lang="hu-HU" sz="1600" b="1" dirty="0"/>
              <a:t> </a:t>
            </a:r>
            <a:r>
              <a:rPr lang="hu-HU" sz="1600" dirty="0"/>
              <a:t>érzelmi nyomatékosítással (Pl. „Nagyon fontos azt tudnia, hogy…”)</a:t>
            </a:r>
          </a:p>
          <a:p>
            <a:pPr marL="0" lvl="0" indent="0">
              <a:buNone/>
            </a:pPr>
            <a:r>
              <a:rPr lang="hu-HU" sz="1600" i="1" dirty="0"/>
              <a:t>Írásban</a:t>
            </a:r>
            <a:r>
              <a:rPr lang="hu-HU" sz="1600" b="1" dirty="0"/>
              <a:t>: </a:t>
            </a:r>
            <a:r>
              <a:rPr lang="hu-HU" sz="1600" dirty="0"/>
              <a:t>a gyógyszeres dobozon vagy a betegtájékoztatóban aláhúzással vagy színes szövegkiemelővel.</a:t>
            </a:r>
            <a:r>
              <a:rPr lang="hu-HU" sz="1600" b="1" dirty="0"/>
              <a:t> </a:t>
            </a:r>
            <a:endParaRPr lang="hu-HU" sz="1600" dirty="0"/>
          </a:p>
          <a:p>
            <a:endParaRPr lang="hu-HU" sz="1600" dirty="0"/>
          </a:p>
          <a:p>
            <a:r>
              <a:rPr lang="hu-HU" sz="1600" b="1" dirty="0"/>
              <a:t>A gyógyszerek adagolásánál a napi teljes mennyiséget napszakokra osztva ismertesd! </a:t>
            </a:r>
            <a:endParaRPr lang="hu-HU" sz="1600" dirty="0"/>
          </a:p>
          <a:p>
            <a:pPr marL="0" indent="0">
              <a:buNone/>
            </a:pPr>
            <a:r>
              <a:rPr lang="hu-HU" sz="1600" dirty="0"/>
              <a:t>Pl. „Ebből a gyógyszerből naponta összesen kettőt vegyen be: egyet reggel és egyet este.” Nem javasolt megfogalmazás: „Ezt a gyógyszert 2x1-es adagban kell szedni.” </a:t>
            </a: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r>
              <a:rPr lang="hu-HU" sz="1600" b="1" dirty="0"/>
              <a:t>Szóban csak a legszükségesebb információkat mondd el! </a:t>
            </a:r>
            <a:endParaRPr lang="hu-HU" sz="1600" dirty="0"/>
          </a:p>
          <a:p>
            <a:pPr marL="0" indent="0">
              <a:buNone/>
            </a:pPr>
            <a:r>
              <a:rPr lang="hu-HU" sz="1600" dirty="0"/>
              <a:t>A rövidtávú memória befogadóképessége korlátozott, ezért egy beszélgetésben lehetőleg ne legyen négynél több szóbeli üzenet!</a:t>
            </a: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Kommunikációs öllenőrző lista (1)</a:t>
            </a:r>
          </a:p>
        </p:txBody>
      </p:sp>
    </p:spTree>
    <p:extLst>
      <p:ext uri="{BB962C8B-B14F-4D97-AF65-F5344CB8AC3E}">
        <p14:creationId xmlns:p14="http://schemas.microsoft.com/office/powerpoint/2010/main" val="380471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994582"/>
            <a:ext cx="9036496" cy="5589240"/>
          </a:xfrm>
        </p:spPr>
        <p:txBody>
          <a:bodyPr>
            <a:normAutofit/>
          </a:bodyPr>
          <a:lstStyle/>
          <a:p>
            <a:r>
              <a:rPr lang="hu-HU" sz="1600" b="1" dirty="0"/>
              <a:t>Ajánlj írásos betegtájékoztatót vagy honlapokat!</a:t>
            </a:r>
            <a:endParaRPr lang="hu-HU" sz="1600" dirty="0"/>
          </a:p>
          <a:p>
            <a:pPr marL="0" lvl="0" indent="0">
              <a:buNone/>
            </a:pPr>
            <a:r>
              <a:rPr lang="hu-HU" sz="1600" dirty="0"/>
              <a:t>Adj át olyan betegtájékoztatót, ami bővebb információkat tartalmaz az adott betegségről és annak kezeléséről! </a:t>
            </a:r>
          </a:p>
          <a:p>
            <a:pPr marL="0" lvl="0" indent="0">
              <a:buNone/>
            </a:pPr>
            <a:r>
              <a:rPr lang="hu-HU" sz="1600" dirty="0"/>
              <a:t>Kérdezd meg, hogy van-e a páciensnek internet hozzáférése, amennyiben igen, adj neki egy listát azokról a szakmailag hiteles honlapokról, amelyek ajánlhatók számára! </a:t>
            </a:r>
          </a:p>
          <a:p>
            <a:endParaRPr lang="hu-HU" sz="1600" b="1" dirty="0"/>
          </a:p>
          <a:p>
            <a:r>
              <a:rPr lang="hu-HU" sz="1600" b="1" dirty="0"/>
              <a:t>Ajánld fel segítségedet a gyógyszer elkészítésében!</a:t>
            </a:r>
            <a:endParaRPr lang="hu-HU" sz="1600" dirty="0"/>
          </a:p>
          <a:p>
            <a:pPr marL="0" indent="0">
              <a:buNone/>
            </a:pPr>
            <a:r>
              <a:rPr lang="hu-HU" sz="1600" dirty="0"/>
              <a:t>Ha a gyógyszert (pl. egy szuszpenziót) a betegnek magának kellene összeállítania, ajánld fel segítségedet, és készítsd el számára a gyógyszertárban! </a:t>
            </a: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r>
              <a:rPr lang="hu-HU" sz="1600" b="1" dirty="0"/>
              <a:t>Mutasd meg az eszközök használatát!</a:t>
            </a:r>
            <a:endParaRPr lang="hu-HU" sz="1600" dirty="0"/>
          </a:p>
          <a:p>
            <a:pPr marL="0" indent="0">
              <a:buNone/>
            </a:pPr>
            <a:r>
              <a:rPr lang="hu-HU" sz="1600" dirty="0"/>
              <a:t>Ha a páciens valamilyen eszközt vásárol (pl. vérnyomásmérőt, vércukorszint mérőt, inhalátort, stb.) ajánld fel, hogy megmutatod a használatát!</a:t>
            </a: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r>
              <a:rPr lang="hu-HU" sz="1600" b="1" dirty="0" err="1"/>
              <a:t>Bátorítsd</a:t>
            </a:r>
            <a:r>
              <a:rPr lang="hu-HU" sz="1600" b="1" dirty="0"/>
              <a:t> a pácienst a kérdezésre! </a:t>
            </a:r>
            <a:endParaRPr lang="hu-HU" sz="1600" dirty="0"/>
          </a:p>
          <a:p>
            <a:pPr marL="0" indent="0">
              <a:buNone/>
            </a:pPr>
            <a:r>
              <a:rPr lang="hu-HU" sz="1600" dirty="0"/>
              <a:t>Pl. „Amennyiben vannak kérdései a gyógyszerrel kapcsolatban, szívesen válaszolok ezekre!” Kerüld a „Van valamilyen kérdése?” megfogalmazást, mert erre általában tagadás a válasz. 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Kommunikációs önellenőrző lista (2)</a:t>
            </a:r>
          </a:p>
        </p:txBody>
      </p:sp>
    </p:spTree>
    <p:extLst>
      <p:ext uri="{BB962C8B-B14F-4D97-AF65-F5344CB8AC3E}">
        <p14:creationId xmlns:p14="http://schemas.microsoft.com/office/powerpoint/2010/main" val="22775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22B1C9C-0577-4ABC-A1D7-DAEBF0C5A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5201" r="12201" b="1000"/>
          <a:stretch/>
        </p:blipFill>
        <p:spPr>
          <a:xfrm>
            <a:off x="683568" y="1316433"/>
            <a:ext cx="7920880" cy="552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3464813-7CCA-42C0-AB34-D36BE458BF4A}"/>
              </a:ext>
            </a:extLst>
          </p:cNvPr>
          <p:cNvSpPr txBox="1">
            <a:spLocks/>
          </p:cNvSpPr>
          <p:nvPr/>
        </p:nvSpPr>
        <p:spPr bwMode="auto">
          <a:xfrm>
            <a:off x="0" y="-27384"/>
            <a:ext cx="9144000" cy="1196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hu-HU" sz="3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hu-HU" sz="3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hu-HU" sz="3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A Gyógyszereim 5xM projekt,</a:t>
            </a:r>
          </a:p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 kommunikációs szakmai segédlet</a:t>
            </a:r>
          </a:p>
        </p:txBody>
      </p:sp>
    </p:spTree>
    <p:extLst>
      <p:ext uri="{BB962C8B-B14F-4D97-AF65-F5344CB8AC3E}">
        <p14:creationId xmlns:p14="http://schemas.microsoft.com/office/powerpoint/2010/main" val="8092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300" y="1628800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hu-HU" sz="3200" dirty="0"/>
          </a:p>
          <a:p>
            <a:pPr marL="0" indent="0" algn="ctr">
              <a:buNone/>
            </a:pPr>
            <a:r>
              <a:rPr lang="hu-HU" sz="3600" b="1" dirty="0"/>
              <a:t>Amennyiben vannak kérdéseitek a projekttel kapcsolatban, szívesen válaszolok ezekre!</a:t>
            </a:r>
            <a:endParaRPr lang="hu-HU" sz="3200" b="1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Bátorítás a kérdésekre!</a:t>
            </a:r>
          </a:p>
        </p:txBody>
      </p:sp>
    </p:spTree>
    <p:extLst>
      <p:ext uri="{BB962C8B-B14F-4D97-AF65-F5344CB8AC3E}">
        <p14:creationId xmlns:p14="http://schemas.microsoft.com/office/powerpoint/2010/main" val="10058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340768"/>
            <a:ext cx="7200800" cy="4495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u-HU" dirty="0"/>
              <a:t>Az egészségműveltség az egyénnek az a képessége, hogy az egészséggel, betegséggel kapcsolatos információkat képes legyen:</a:t>
            </a:r>
          </a:p>
          <a:p>
            <a:pPr>
              <a:buFontTx/>
              <a:buChar char="-"/>
              <a:defRPr/>
            </a:pPr>
            <a:r>
              <a:rPr lang="hu-HU" dirty="0"/>
              <a:t>felkutatni,</a:t>
            </a:r>
          </a:p>
          <a:p>
            <a:pPr>
              <a:buFontTx/>
              <a:buChar char="-"/>
              <a:defRPr/>
            </a:pPr>
            <a:r>
              <a:rPr lang="hu-HU" dirty="0"/>
              <a:t>megérteni,</a:t>
            </a:r>
          </a:p>
          <a:p>
            <a:pPr>
              <a:buFontTx/>
              <a:buChar char="-"/>
              <a:defRPr/>
            </a:pPr>
            <a:r>
              <a:rPr lang="hu-HU" dirty="0"/>
              <a:t>értékelni,</a:t>
            </a:r>
          </a:p>
          <a:p>
            <a:pPr>
              <a:buFontTx/>
              <a:buChar char="-"/>
              <a:defRPr/>
            </a:pPr>
            <a:r>
              <a:rPr lang="hu-HU" dirty="0"/>
              <a:t>alkalmazni.</a:t>
            </a:r>
          </a:p>
          <a:p>
            <a:pPr>
              <a:buFontTx/>
              <a:buChar char="-"/>
              <a:defRPr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44624"/>
            <a:ext cx="9144000" cy="1196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hu-HU" sz="4400" dirty="0">
                <a:solidFill>
                  <a:schemeClr val="bg1"/>
                </a:solidFill>
              </a:rPr>
              <a:t>Az egészségműveltség fogalma</a:t>
            </a:r>
          </a:p>
          <a:p>
            <a:pPr algn="ctr">
              <a:defRPr/>
            </a:pPr>
            <a:endParaRPr lang="hu-H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Az egészségműveltség jelentősége</a:t>
            </a:r>
          </a:p>
        </p:txBody>
      </p:sp>
      <p:sp>
        <p:nvSpPr>
          <p:cNvPr id="15364" name="Szövegdoboz 5"/>
          <p:cNvSpPr txBox="1">
            <a:spLocks noChangeArrowheads="1"/>
          </p:cNvSpPr>
          <p:nvPr/>
        </p:nvSpPr>
        <p:spPr bwMode="auto">
          <a:xfrm>
            <a:off x="127858" y="530120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sz="1200" dirty="0"/>
              <a:t>Koltai, J., &amp; Kun, E. (2016). A magyarországi egészségértés nemzetközi összehasonlításban. Egészségfejlesztés, 57 (3), 3-20.</a:t>
            </a:r>
          </a:p>
          <a:p>
            <a:endParaRPr lang="hu-HU" altLang="hu-HU" sz="1200" dirty="0"/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127858" y="3717032"/>
            <a:ext cx="9036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b="1" dirty="0"/>
              <a:t>Magyarországon az emberek 52%-</a:t>
            </a:r>
            <a:r>
              <a:rPr lang="hu-HU" altLang="hu-HU" b="1" dirty="0" err="1"/>
              <a:t>ának</a:t>
            </a:r>
            <a:r>
              <a:rPr lang="hu-HU" altLang="hu-HU" b="1" dirty="0"/>
              <a:t> nem megfelelő az egészségműveltsége!</a:t>
            </a:r>
          </a:p>
          <a:p>
            <a:endParaRPr lang="hu-HU" altLang="hu-HU" b="1" dirty="0"/>
          </a:p>
          <a:p>
            <a:r>
              <a:rPr lang="hu-HU" altLang="hu-HU" dirty="0"/>
              <a:t>Minden második embernek tehát, aki belép a gyógyszertárba, nehézségei lehetnek a gyógyszerhasználattal kapcsolatos információk megértésével és alkalmazásával!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673968"/>
              </p:ext>
            </p:extLst>
          </p:nvPr>
        </p:nvGraphicFramePr>
        <p:xfrm>
          <a:off x="1660168" y="1152121"/>
          <a:ext cx="5616624" cy="265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églalap 3"/>
          <p:cNvSpPr/>
          <p:nvPr/>
        </p:nvSpPr>
        <p:spPr>
          <a:xfrm>
            <a:off x="1547664" y="1700807"/>
            <a:ext cx="4032448" cy="288033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altLang="hu-HU" sz="1800" b="1" dirty="0"/>
              <a:t>Hogyan jelenhet meg az alacsony egészségműveltség a gyógyszertári gyakorlatban?</a:t>
            </a:r>
          </a:p>
          <a:p>
            <a:pPr>
              <a:buFontTx/>
              <a:buChar char="-"/>
            </a:pPr>
            <a:r>
              <a:rPr lang="hu-HU" altLang="hu-HU" sz="1800" b="1" dirty="0"/>
              <a:t>A szakkifejezések megértésének nehézségei </a:t>
            </a:r>
            <a:r>
              <a:rPr lang="hu-HU" altLang="hu-HU" sz="1800" dirty="0"/>
              <a:t>(pl. retard tabletta, szuszpenzió, hüvelytabletta, stb.)</a:t>
            </a:r>
          </a:p>
          <a:p>
            <a:pPr>
              <a:buFontTx/>
              <a:buChar char="-"/>
            </a:pPr>
            <a:r>
              <a:rPr lang="hu-HU" altLang="hu-HU" sz="1800" b="1" dirty="0"/>
              <a:t>A szöveg értelmezésének nehézségei:</a:t>
            </a:r>
          </a:p>
          <a:p>
            <a:pPr lvl="1">
              <a:buFontTx/>
              <a:buChar char="-"/>
            </a:pPr>
            <a:r>
              <a:rPr lang="hu-HU" altLang="hu-HU" sz="1800" dirty="0"/>
              <a:t>„Ezt a gyógyszert 2X1-es adagban szedje!”. </a:t>
            </a:r>
            <a:r>
              <a:rPr lang="hu-HU" altLang="hu-HU" sz="1800" dirty="0" err="1"/>
              <a:t>Beveheti</a:t>
            </a:r>
            <a:r>
              <a:rPr lang="hu-HU" altLang="hu-HU" sz="1800" dirty="0"/>
              <a:t> pl. délben és délután kettőkor? Miért nem? (Az is 2X1) </a:t>
            </a:r>
            <a:r>
              <a:rPr lang="hu-HU" altLang="hu-HU" sz="1800" dirty="0" err="1"/>
              <a:t>Bevehet</a:t>
            </a:r>
            <a:r>
              <a:rPr lang="hu-HU" altLang="hu-HU" sz="1800" dirty="0"/>
              <a:t> reggel egyszerre kettőt? Miért nem? (2X1=2)</a:t>
            </a:r>
          </a:p>
          <a:p>
            <a:pPr lvl="1">
              <a:buFontTx/>
              <a:buChar char="-"/>
            </a:pPr>
            <a:r>
              <a:rPr lang="hu-HU" altLang="hu-HU" sz="1800" dirty="0"/>
              <a:t>„Vegyen be ebből a tablettából naponta kettőt, kétszer.” Mennyi a napi adag? 2? 4?</a:t>
            </a:r>
          </a:p>
          <a:p>
            <a:pPr marL="366713" lvl="1" indent="0">
              <a:buNone/>
            </a:pPr>
            <a:r>
              <a:rPr lang="hu-HU" altLang="hu-HU" sz="1800" b="1" dirty="0"/>
              <a:t>Számolási nehézségek. </a:t>
            </a:r>
          </a:p>
          <a:p>
            <a:pPr lvl="1"/>
            <a:r>
              <a:rPr lang="hu-HU" sz="1800" dirty="0"/>
              <a:t>Gyógyszer neve: Augmentin, 125 mg/31,25 mg/5 ml por belsőleges szuszpenzióhoz.</a:t>
            </a:r>
          </a:p>
          <a:p>
            <a:pPr lvl="1"/>
            <a:r>
              <a:rPr lang="hu-HU" sz="1800" dirty="0"/>
              <a:t>Adagolása (a betegtájékoztatóból): „20mg/5 mg – 60 mg/15 mg/testtömeg-kilogrammonként naponta, három részletben beadva”.</a:t>
            </a:r>
          </a:p>
          <a:p>
            <a:pPr lvl="1"/>
            <a:r>
              <a:rPr lang="hu-HU" sz="1800" dirty="0"/>
              <a:t>Feladat: hány ml. antibiotikumot kell adni egy alkalommal egy 28 kg-os gyermeknek?</a:t>
            </a:r>
          </a:p>
          <a:p>
            <a:pPr marL="366713" lvl="1" indent="0">
              <a:buNone/>
            </a:pPr>
            <a:r>
              <a:rPr lang="hu-HU" sz="1800" b="1" dirty="0"/>
              <a:t>A megértést nehezíthetik továbbá érzékszervi fogyatékosságok, kognitív zavarok, nyelvi nehézségek, stressz, stb.</a:t>
            </a:r>
            <a:endParaRPr lang="hu-HU" sz="1800" dirty="0"/>
          </a:p>
          <a:p>
            <a:pPr marL="366713" lvl="1" indent="0">
              <a:buNone/>
            </a:pPr>
            <a:r>
              <a:rPr lang="hu-HU" sz="1800" b="1" dirty="0"/>
              <a:t>Ismerünk példákat a saját gyakorlatunkból a fenti problémákra?</a:t>
            </a:r>
          </a:p>
          <a:p>
            <a:pPr>
              <a:buFontTx/>
              <a:buChar char="-"/>
            </a:pPr>
            <a:endParaRPr lang="hu-HU" altLang="hu-HU" sz="2000" b="1" dirty="0"/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Az alacsony egészségműveltség háttértényezői</a:t>
            </a:r>
          </a:p>
        </p:txBody>
      </p:sp>
    </p:spTree>
    <p:extLst>
      <p:ext uri="{BB962C8B-B14F-4D97-AF65-F5344CB8AC3E}">
        <p14:creationId xmlns:p14="http://schemas.microsoft.com/office/powerpoint/2010/main" val="32081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Az alacsony egészségműveltség következményei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2412206" y="1340768"/>
            <a:ext cx="431958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Egészségtelenebb életmód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Rosszabb egészségi állapot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Rosszabb terápiás együttműködés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Több </a:t>
            </a:r>
            <a:r>
              <a:rPr lang="hu-HU" altLang="hu-HU" dirty="0" err="1"/>
              <a:t>hospitalizácó</a:t>
            </a:r>
            <a:endParaRPr lang="hu-HU" alt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Magasabb egészségügyi költségek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Romló betegbiztonság</a:t>
            </a:r>
          </a:p>
        </p:txBody>
      </p:sp>
      <p:sp>
        <p:nvSpPr>
          <p:cNvPr id="16389" name="Szövegdoboz 6"/>
          <p:cNvSpPr txBox="1">
            <a:spLocks noChangeArrowheads="1"/>
          </p:cNvSpPr>
          <p:nvPr/>
        </p:nvSpPr>
        <p:spPr bwMode="auto">
          <a:xfrm>
            <a:off x="2195736" y="4941168"/>
            <a:ext cx="4897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hu-HU" sz="1200" dirty="0"/>
              <a:t>World Health Organization (WHO</a:t>
            </a:r>
            <a:r>
              <a:rPr lang="hu-HU" altLang="hu-HU" sz="1200" dirty="0"/>
              <a:t>)</a:t>
            </a:r>
            <a:r>
              <a:rPr lang="en-US" altLang="hu-HU" sz="1200" dirty="0"/>
              <a:t>. "Health literacy. The solid facts." </a:t>
            </a:r>
            <a:r>
              <a:rPr lang="hu-HU" altLang="hu-HU" sz="1200" i="1" dirty="0"/>
              <a:t> </a:t>
            </a:r>
            <a:r>
              <a:rPr lang="hu-HU" altLang="hu-HU" sz="1200" dirty="0"/>
              <a:t>WHO,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10476" y="1181100"/>
            <a:ext cx="6288102" cy="4495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hu-HU" sz="2100" dirty="0"/>
              <a:t>Írországban, az Ír Gyógyszerész Szövetség szervezésében indult project. </a:t>
            </a:r>
          </a:p>
          <a:p>
            <a:pPr>
              <a:lnSpc>
                <a:spcPct val="110000"/>
              </a:lnSpc>
            </a:pPr>
            <a:r>
              <a:rPr lang="hu-HU" sz="2100" dirty="0"/>
              <a:t>Célja: a gyógyszerészek tudatosítsák az egészségműveltség jelentőségét, legyenek eszközeik az alacsonyabb egészségműveltségű emberek segítésére.</a:t>
            </a:r>
          </a:p>
          <a:p>
            <a:pPr>
              <a:lnSpc>
                <a:spcPct val="110000"/>
              </a:lnSpc>
            </a:pPr>
            <a:r>
              <a:rPr lang="hu-HU" sz="2100" dirty="0"/>
              <a:t>A résztvevő gyógyszertárak (auditálás után) </a:t>
            </a:r>
            <a:r>
              <a:rPr lang="hu-HU" sz="2100" dirty="0" err="1"/>
              <a:t>Crystal</a:t>
            </a:r>
            <a:r>
              <a:rPr lang="hu-HU" sz="2100" dirty="0"/>
              <a:t> </a:t>
            </a:r>
            <a:r>
              <a:rPr lang="hu-HU" sz="2100" dirty="0" err="1"/>
              <a:t>Clear</a:t>
            </a:r>
            <a:r>
              <a:rPr lang="hu-HU" sz="2100" dirty="0"/>
              <a:t> </a:t>
            </a:r>
            <a:r>
              <a:rPr lang="hu-HU" sz="2100" dirty="0" err="1"/>
              <a:t>Pharmacy</a:t>
            </a:r>
            <a:r>
              <a:rPr lang="hu-HU" sz="2100" dirty="0"/>
              <a:t> minősítést kapnak, amelyet feltüntethetnek a gyógyszertárban és a honlapjukon is. (2016 decemberéig: 50 gyógyszertár kapta meg.) </a:t>
            </a:r>
          </a:p>
          <a:p>
            <a:pPr>
              <a:lnSpc>
                <a:spcPct val="110000"/>
              </a:lnSpc>
            </a:pPr>
            <a:r>
              <a:rPr lang="hu-HU" sz="2100" dirty="0"/>
              <a:t>Az a gyógyszertár, amely nem felel még meg a feltételeknek, javaslatokat kap a fejlesztésre.</a:t>
            </a:r>
          </a:p>
          <a:p>
            <a:pPr>
              <a:lnSpc>
                <a:spcPct val="110000"/>
              </a:lnSpc>
            </a:pPr>
            <a:r>
              <a:rPr lang="hu-HU" sz="2100" dirty="0"/>
              <a:t>Az interneten egy 2 órás képzés is elérhető  ebben a témakörben (regisztrált tagok számára).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 err="1">
                <a:solidFill>
                  <a:schemeClr val="bg1"/>
                </a:solidFill>
              </a:rPr>
              <a:t>Crystal</a:t>
            </a:r>
            <a:r>
              <a:rPr lang="hu-HU" sz="3600" dirty="0">
                <a:solidFill>
                  <a:schemeClr val="bg1"/>
                </a:solidFill>
              </a:rPr>
              <a:t> </a:t>
            </a:r>
            <a:r>
              <a:rPr lang="hu-HU" sz="3600" dirty="0" err="1">
                <a:solidFill>
                  <a:schemeClr val="bg1"/>
                </a:solidFill>
              </a:rPr>
              <a:t>Clear</a:t>
            </a:r>
            <a:r>
              <a:rPr lang="hu-HU" sz="3600" dirty="0">
                <a:solidFill>
                  <a:schemeClr val="bg1"/>
                </a:solidFill>
              </a:rPr>
              <a:t> </a:t>
            </a:r>
            <a:r>
              <a:rPr lang="hu-HU" sz="3600" dirty="0" err="1">
                <a:solidFill>
                  <a:schemeClr val="bg1"/>
                </a:solidFill>
              </a:rPr>
              <a:t>Pharmacy</a:t>
            </a:r>
            <a:r>
              <a:rPr lang="hu-HU" sz="3600" dirty="0">
                <a:solidFill>
                  <a:schemeClr val="bg1"/>
                </a:solidFill>
              </a:rPr>
              <a:t> Project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77185"/>
            <a:ext cx="2411760" cy="27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0E7F4626-C03C-460F-B6DB-24CFB100D1D0}"/>
              </a:ext>
            </a:extLst>
          </p:cNvPr>
          <p:cNvSpPr txBox="1"/>
          <p:nvPr/>
        </p:nvSpPr>
        <p:spPr>
          <a:xfrm>
            <a:off x="59912" y="1217840"/>
            <a:ext cx="4495440" cy="181588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hu-HU" sz="2800" b="1" dirty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gyógyszeres terápia beteg-együttműködésének fokozása szakmai összefogással! 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8D768222-9D47-4E61-A23B-2325B1DD8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266597"/>
              </p:ext>
            </p:extLst>
          </p:nvPr>
        </p:nvGraphicFramePr>
        <p:xfrm>
          <a:off x="251520" y="1588655"/>
          <a:ext cx="7600950" cy="523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CEE7C46D-1E1B-412C-816D-7239D6E5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4511-2A3D-4794-8A60-46E68A6891A4}" type="slidenum">
              <a:rPr lang="hu-HU" smtClean="0"/>
              <a:t>7</a:t>
            </a:fld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7"/>
          <a:srcRect l="52337" t="75239" r="21171" b="5113"/>
          <a:stretch/>
        </p:blipFill>
        <p:spPr>
          <a:xfrm>
            <a:off x="5868144" y="1332775"/>
            <a:ext cx="3275856" cy="151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328F8D4B-C76C-4A78-8E64-1DE7861ED89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hu-HU" sz="4400" dirty="0">
                <a:solidFill>
                  <a:schemeClr val="bg1"/>
                </a:solidFill>
              </a:rPr>
              <a:t>A Gyógyszereim 5xM projekt</a:t>
            </a:r>
          </a:p>
          <a:p>
            <a:pPr algn="ctr">
              <a:defRPr/>
            </a:pP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87DB0BE-B2B4-4CF1-A59D-DA6FADA278B9}"/>
              </a:ext>
            </a:extLst>
          </p:cNvPr>
          <p:cNvSpPr txBox="1"/>
          <p:nvPr/>
        </p:nvSpPr>
        <p:spPr>
          <a:xfrm>
            <a:off x="6950488" y="2987068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ln w="9525">
                  <a:solidFill>
                    <a:schemeClr val="tx1"/>
                  </a:solidFill>
                  <a:prstDash val="solid"/>
                </a:ln>
              </a:rPr>
              <a:t>Együttműködés a 2018/2019-es pilot időszakban: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000" dirty="0">
                <a:ln w="9525">
                  <a:solidFill>
                    <a:schemeClr val="tx1"/>
                  </a:solidFill>
                  <a:prstDash val="solid"/>
                </a:ln>
              </a:rPr>
              <a:t>Hungaropharma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000" dirty="0">
                <a:ln w="9525">
                  <a:solidFill>
                    <a:schemeClr val="tx1"/>
                  </a:solidFill>
                  <a:prstDash val="solid"/>
                </a:ln>
              </a:rPr>
              <a:t>Magyar Gyógyszerésztudományi Társaság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000" dirty="0">
                <a:ln w="9525">
                  <a:solidFill>
                    <a:schemeClr val="tx1"/>
                  </a:solidFill>
                  <a:prstDash val="solid"/>
                </a:ln>
              </a:rPr>
              <a:t>Magyar Gyógyszerészi Kamara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000" dirty="0">
                <a:ln w="9525">
                  <a:solidFill>
                    <a:schemeClr val="tx1"/>
                  </a:solidFill>
                  <a:prstDash val="solid"/>
                </a:ln>
              </a:rPr>
              <a:t>Magyar Tüdőgyógyász Társaság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000" dirty="0">
                <a:ln w="9525">
                  <a:solidFill>
                    <a:schemeClr val="tx1"/>
                  </a:solidFill>
                  <a:prstDash val="solid"/>
                </a:ln>
              </a:rPr>
              <a:t>Nemzeti Betegfórum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000" dirty="0">
                <a:ln w="9525">
                  <a:solidFill>
                    <a:schemeClr val="tx1"/>
                  </a:solidFill>
                  <a:prstDash val="solid"/>
                </a:ln>
              </a:rPr>
              <a:t>Egyetemi Gyógyszertár Gyógyszerügyi Szervezési Intézet (SE, GYTK)</a:t>
            </a:r>
          </a:p>
        </p:txBody>
      </p:sp>
    </p:spTree>
    <p:extLst>
      <p:ext uri="{BB962C8B-B14F-4D97-AF65-F5344CB8AC3E}">
        <p14:creationId xmlns:p14="http://schemas.microsoft.com/office/powerpoint/2010/main" val="4087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DC2A4BC-7401-422C-88C3-3F9B4C580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20601" r="1176" b="17800"/>
          <a:stretch/>
        </p:blipFill>
        <p:spPr>
          <a:xfrm rot="21076748">
            <a:off x="2077098" y="3713078"/>
            <a:ext cx="6910393" cy="259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2BAF3495-AB45-4289-938F-71871C8B9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" t="20601" r="606" b="17800"/>
          <a:stretch/>
        </p:blipFill>
        <p:spPr>
          <a:xfrm rot="20707889">
            <a:off x="264274" y="1831871"/>
            <a:ext cx="7368479" cy="274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26CD7904-328E-45A3-99BF-97E09822CDB1}"/>
              </a:ext>
            </a:extLst>
          </p:cNvPr>
          <p:cNvSpPr txBox="1">
            <a:spLocks/>
          </p:cNvSpPr>
          <p:nvPr/>
        </p:nvSpPr>
        <p:spPr bwMode="auto">
          <a:xfrm>
            <a:off x="0" y="-27384"/>
            <a:ext cx="9144000" cy="1196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hu-HU" sz="3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hu-HU" sz="3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hu-HU" sz="3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A Gyógyszereim 5xM projekt,</a:t>
            </a:r>
          </a:p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 lakossági tájékoztató</a:t>
            </a:r>
          </a:p>
        </p:txBody>
      </p:sp>
    </p:spTree>
    <p:extLst>
      <p:ext uri="{BB962C8B-B14F-4D97-AF65-F5344CB8AC3E}">
        <p14:creationId xmlns:p14="http://schemas.microsoft.com/office/powerpoint/2010/main" val="37580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7A28ED4-2981-410A-989C-631222451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268760"/>
            <a:ext cx="8046156" cy="4525963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1EEF9A52-AC21-4B5F-9174-EB6A474CEE3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hu-HU" sz="3200" dirty="0">
                <a:solidFill>
                  <a:schemeClr val="bg1"/>
                </a:solidFill>
              </a:rPr>
              <a:t>A Gyógyszereim 5xM projekt – lakossági vélemények (1)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45399EE-A4B0-4CB9-8E99-11B46C427C65}"/>
              </a:ext>
            </a:extLst>
          </p:cNvPr>
          <p:cNvSpPr txBox="1"/>
          <p:nvPr/>
        </p:nvSpPr>
        <p:spPr>
          <a:xfrm>
            <a:off x="4211960" y="589065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Forrás: </a:t>
            </a:r>
          </a:p>
          <a:p>
            <a:r>
              <a:rPr lang="hu-HU" sz="1200" dirty="0"/>
              <a:t>Somogyi O. 2019-es </a:t>
            </a:r>
            <a:r>
              <a:rPr lang="hu-HU" sz="1200" dirty="0" err="1"/>
              <a:t>grandEXPO</a:t>
            </a:r>
            <a:r>
              <a:rPr lang="hu-HU" sz="1200" dirty="0"/>
              <a:t> előadás –</a:t>
            </a:r>
          </a:p>
          <a:p>
            <a:r>
              <a:rPr lang="hu-HU" sz="1200" dirty="0"/>
              <a:t>Gyógyszereim 5xM adherencia program tapasztalati tanulságai</a:t>
            </a:r>
            <a:endParaRPr lang="hu-HU" sz="120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596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lékév_á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lékév_ált" id="{080F00B1-BF65-41C7-B7ED-04541ACC5EC7}" vid="{6299D63F-ADF4-40E0-9395-409885D6003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Emlékév_ált</Template>
  <TotalTime>5777</TotalTime>
  <Words>795</Words>
  <Application>Microsoft Office PowerPoint</Application>
  <PresentationFormat>Diavetítés a képernyőre (4:3 oldalarány)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Emlékév_ált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Orvosi kommunikáció</dc:title>
  <dc:creator>Pilling János</dc:creator>
  <cp:lastModifiedBy>Orsolya dr. Somogyi</cp:lastModifiedBy>
  <cp:revision>312</cp:revision>
  <dcterms:created xsi:type="dcterms:W3CDTF">2008-01-15T23:55:07Z</dcterms:created>
  <dcterms:modified xsi:type="dcterms:W3CDTF">2019-09-27T11:00:18Z</dcterms:modified>
</cp:coreProperties>
</file>