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71"/>
  </p:notesMasterIdLst>
  <p:sldIdLst>
    <p:sldId id="256" r:id="rId2"/>
    <p:sldId id="257" r:id="rId3"/>
    <p:sldId id="258" r:id="rId4"/>
    <p:sldId id="354" r:id="rId5"/>
    <p:sldId id="259" r:id="rId6"/>
    <p:sldId id="260" r:id="rId7"/>
    <p:sldId id="261" r:id="rId8"/>
    <p:sldId id="386" r:id="rId9"/>
    <p:sldId id="385" r:id="rId10"/>
    <p:sldId id="310" r:id="rId11"/>
    <p:sldId id="327" r:id="rId12"/>
    <p:sldId id="326" r:id="rId13"/>
    <p:sldId id="263" r:id="rId14"/>
    <p:sldId id="307" r:id="rId15"/>
    <p:sldId id="315" r:id="rId16"/>
    <p:sldId id="388" r:id="rId17"/>
    <p:sldId id="319" r:id="rId18"/>
    <p:sldId id="318" r:id="rId19"/>
    <p:sldId id="270" r:id="rId20"/>
    <p:sldId id="311" r:id="rId21"/>
    <p:sldId id="320" r:id="rId22"/>
    <p:sldId id="271" r:id="rId23"/>
    <p:sldId id="312" r:id="rId24"/>
    <p:sldId id="321" r:id="rId25"/>
    <p:sldId id="272" r:id="rId26"/>
    <p:sldId id="322" r:id="rId27"/>
    <p:sldId id="273" r:id="rId28"/>
    <p:sldId id="313" r:id="rId29"/>
    <p:sldId id="323" r:id="rId30"/>
    <p:sldId id="274" r:id="rId31"/>
    <p:sldId id="329" r:id="rId32"/>
    <p:sldId id="324" r:id="rId33"/>
    <p:sldId id="276" r:id="rId34"/>
    <p:sldId id="325" r:id="rId35"/>
    <p:sldId id="275" r:id="rId36"/>
    <p:sldId id="328" r:id="rId37"/>
    <p:sldId id="378" r:id="rId38"/>
    <p:sldId id="379" r:id="rId39"/>
    <p:sldId id="380" r:id="rId40"/>
    <p:sldId id="381" r:id="rId41"/>
    <p:sldId id="382" r:id="rId42"/>
    <p:sldId id="383" r:id="rId43"/>
    <p:sldId id="356" r:id="rId44"/>
    <p:sldId id="357" r:id="rId45"/>
    <p:sldId id="358" r:id="rId46"/>
    <p:sldId id="359" r:id="rId47"/>
    <p:sldId id="360" r:id="rId48"/>
    <p:sldId id="361" r:id="rId49"/>
    <p:sldId id="362" r:id="rId50"/>
    <p:sldId id="363" r:id="rId51"/>
    <p:sldId id="364" r:id="rId52"/>
    <p:sldId id="365" r:id="rId53"/>
    <p:sldId id="366" r:id="rId54"/>
    <p:sldId id="367" r:id="rId55"/>
    <p:sldId id="368" r:id="rId56"/>
    <p:sldId id="369" r:id="rId57"/>
    <p:sldId id="370" r:id="rId58"/>
    <p:sldId id="371" r:id="rId59"/>
    <p:sldId id="372" r:id="rId60"/>
    <p:sldId id="373" r:id="rId61"/>
    <p:sldId id="384" r:id="rId62"/>
    <p:sldId id="374" r:id="rId63"/>
    <p:sldId id="375" r:id="rId64"/>
    <p:sldId id="376" r:id="rId65"/>
    <p:sldId id="389" r:id="rId66"/>
    <p:sldId id="390" r:id="rId67"/>
    <p:sldId id="377" r:id="rId68"/>
    <p:sldId id="387" r:id="rId69"/>
    <p:sldId id="314" r:id="rId70"/>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éma alapján készült stílus 1 – 1. jelölőszín">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75" autoAdjust="0"/>
    <p:restoredTop sz="94660"/>
  </p:normalViewPr>
  <p:slideViewPr>
    <p:cSldViewPr snapToGrid="0">
      <p:cViewPr varScale="1">
        <p:scale>
          <a:sx n="74" d="100"/>
          <a:sy n="74" d="100"/>
        </p:scale>
        <p:origin x="7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92"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F86E2A-B434-4861-BDCA-96E3CFF98C80}" type="doc">
      <dgm:prSet loTypeId="urn:microsoft.com/office/officeart/2008/layout/VerticalCurvedList" loCatId="list" qsTypeId="urn:microsoft.com/office/officeart/2005/8/quickstyle/simple4" qsCatId="simple" csTypeId="urn:microsoft.com/office/officeart/2005/8/colors/accent1_4" csCatId="accent1" phldr="1"/>
      <dgm:spPr/>
      <dgm:t>
        <a:bodyPr/>
        <a:lstStyle/>
        <a:p>
          <a:endParaRPr lang="hu-HU"/>
        </a:p>
      </dgm:t>
    </dgm:pt>
    <dgm:pt modelId="{ECEF8707-FE10-4D41-AF12-FFD5D332A5A9}">
      <dgm:prSet phldrT="[Szöveg]" custT="1"/>
      <dgm:spPr/>
      <dgm:t>
        <a:bodyPr/>
        <a:lstStyle/>
        <a:p>
          <a:pPr algn="l"/>
          <a:r>
            <a:rPr lang="hu-HU" sz="1600" b="1" cap="all" baseline="0" smtClean="0"/>
            <a:t>Országos Gyógyszerészeti és Élelmezés-egészségügyi intézet</a:t>
          </a:r>
          <a:endParaRPr lang="hu-HU" sz="1600" b="1" cap="all" baseline="0" dirty="0"/>
        </a:p>
      </dgm:t>
    </dgm:pt>
    <dgm:pt modelId="{EE6E513B-142F-4671-9C9E-B1A5D4F2825F}" type="parTrans" cxnId="{1D4C0E58-B51C-4F07-A30B-6B5BA44AC881}">
      <dgm:prSet/>
      <dgm:spPr/>
      <dgm:t>
        <a:bodyPr/>
        <a:lstStyle/>
        <a:p>
          <a:endParaRPr lang="hu-HU"/>
        </a:p>
      </dgm:t>
    </dgm:pt>
    <dgm:pt modelId="{BC305003-2439-4C6A-BC7A-42711F838DC8}" type="sibTrans" cxnId="{1D4C0E58-B51C-4F07-A30B-6B5BA44AC881}">
      <dgm:prSet/>
      <dgm:spPr/>
      <dgm:t>
        <a:bodyPr/>
        <a:lstStyle/>
        <a:p>
          <a:endParaRPr lang="hu-HU"/>
        </a:p>
      </dgm:t>
    </dgm:pt>
    <dgm:pt modelId="{801BE964-19FA-41A7-995E-A5A46FCC9D0B}">
      <dgm:prSet phldrT="[Szöveg]" custT="1"/>
      <dgm:spPr/>
      <dgm:t>
        <a:bodyPr/>
        <a:lstStyle/>
        <a:p>
          <a:pPr algn="l"/>
          <a:r>
            <a:rPr lang="hu-HU" sz="1600" dirty="0"/>
            <a:t>Bejelentési (notifikáció) </a:t>
          </a:r>
          <a:r>
            <a:rPr lang="hu-HU" sz="1600" dirty="0" smtClean="0"/>
            <a:t>kötelezettség</a:t>
          </a:r>
          <a:r>
            <a:rPr lang="hu-HU" sz="1100" dirty="0" smtClean="0"/>
            <a:t>. </a:t>
          </a:r>
          <a:endParaRPr lang="hu-HU" sz="800" dirty="0"/>
        </a:p>
      </dgm:t>
    </dgm:pt>
    <dgm:pt modelId="{CDDE0A9E-1CD0-41DF-BB69-FBE45D5C5658}" type="parTrans" cxnId="{3095705B-D37E-4713-8B28-740D32271CDC}">
      <dgm:prSet/>
      <dgm:spPr/>
      <dgm:t>
        <a:bodyPr/>
        <a:lstStyle/>
        <a:p>
          <a:endParaRPr lang="hu-HU"/>
        </a:p>
      </dgm:t>
    </dgm:pt>
    <dgm:pt modelId="{43EECC49-F1EA-4110-9B7D-E7C06BA731EF}" type="sibTrans" cxnId="{3095705B-D37E-4713-8B28-740D32271CDC}">
      <dgm:prSet/>
      <dgm:spPr/>
      <dgm:t>
        <a:bodyPr/>
        <a:lstStyle/>
        <a:p>
          <a:endParaRPr lang="hu-HU"/>
        </a:p>
      </dgm:t>
    </dgm:pt>
    <dgm:pt modelId="{4BF6436B-DC42-455A-A229-0882EEFDFAC8}">
      <dgm:prSet phldrT="[Szöveg]" custT="1"/>
      <dgm:spPr/>
      <dgm:t>
        <a:bodyPr/>
        <a:lstStyle/>
        <a:p>
          <a:pPr algn="l"/>
          <a:r>
            <a:rPr lang="hu-HU" sz="1600" dirty="0"/>
            <a:t>Bejelentett étrend-kiegészítők listája („fekete-lista”).</a:t>
          </a:r>
        </a:p>
      </dgm:t>
    </dgm:pt>
    <dgm:pt modelId="{C16DAD38-DA6F-4210-B065-60F1FDE12618}" type="parTrans" cxnId="{C4AB5894-13D4-48FC-8C71-2CA7B7EB6AA7}">
      <dgm:prSet/>
      <dgm:spPr/>
      <dgm:t>
        <a:bodyPr/>
        <a:lstStyle/>
        <a:p>
          <a:endParaRPr lang="hu-HU"/>
        </a:p>
      </dgm:t>
    </dgm:pt>
    <dgm:pt modelId="{7D25A2BE-BE7C-434E-A432-567C22D3EBA0}" type="sibTrans" cxnId="{C4AB5894-13D4-48FC-8C71-2CA7B7EB6AA7}">
      <dgm:prSet/>
      <dgm:spPr/>
      <dgm:t>
        <a:bodyPr/>
        <a:lstStyle/>
        <a:p>
          <a:endParaRPr lang="hu-HU"/>
        </a:p>
      </dgm:t>
    </dgm:pt>
    <dgm:pt modelId="{80F1A6CF-F967-4920-9481-774D373E846A}">
      <dgm:prSet phldrT="[Szöveg]" custT="1"/>
      <dgm:spPr/>
      <dgm:t>
        <a:bodyPr/>
        <a:lstStyle/>
        <a:p>
          <a:r>
            <a:rPr lang="hu-HU" sz="1500" b="1" cap="all" baseline="0" smtClean="0"/>
            <a:t>Együttműködési megállapodás </a:t>
          </a:r>
          <a:r>
            <a:rPr lang="hu-HU" sz="1500" b="1" cap="none" baseline="0" smtClean="0"/>
            <a:t>(aláírva 2016. 05.06-án):</a:t>
          </a:r>
          <a:endParaRPr lang="hu-HU" sz="1500" b="1" cap="none" baseline="0" dirty="0"/>
        </a:p>
      </dgm:t>
    </dgm:pt>
    <dgm:pt modelId="{AD5E7AF5-14D6-4D78-8EEE-2F4774DF7C9B}" type="parTrans" cxnId="{E26C0DDD-1915-46E7-AA1B-39C53E0903F7}">
      <dgm:prSet/>
      <dgm:spPr/>
      <dgm:t>
        <a:bodyPr/>
        <a:lstStyle/>
        <a:p>
          <a:endParaRPr lang="hu-HU"/>
        </a:p>
      </dgm:t>
    </dgm:pt>
    <dgm:pt modelId="{EC32D886-B53C-47D3-946A-057A42094DC1}" type="sibTrans" cxnId="{E26C0DDD-1915-46E7-AA1B-39C53E0903F7}">
      <dgm:prSet/>
      <dgm:spPr/>
      <dgm:t>
        <a:bodyPr/>
        <a:lstStyle/>
        <a:p>
          <a:endParaRPr lang="hu-HU"/>
        </a:p>
      </dgm:t>
    </dgm:pt>
    <dgm:pt modelId="{A5E47E03-5458-42E3-A015-E1F2263BECCF}">
      <dgm:prSet phldrT="[Szöveg]" custT="1"/>
      <dgm:spPr/>
      <dgm:t>
        <a:bodyPr/>
        <a:lstStyle/>
        <a:p>
          <a:r>
            <a:rPr lang="hu-HU" sz="1500" dirty="0"/>
            <a:t>a Gyógyszer-nagykereskedők Szövetsége (GYNSZ),</a:t>
          </a:r>
        </a:p>
      </dgm:t>
    </dgm:pt>
    <dgm:pt modelId="{46AE3714-9960-447C-9C93-113873A95AC2}" type="parTrans" cxnId="{5670FED1-2958-4470-B477-F624FF65286C}">
      <dgm:prSet/>
      <dgm:spPr/>
      <dgm:t>
        <a:bodyPr/>
        <a:lstStyle/>
        <a:p>
          <a:endParaRPr lang="hu-HU"/>
        </a:p>
      </dgm:t>
    </dgm:pt>
    <dgm:pt modelId="{9B702F3E-E42B-45DE-8B74-BE17C888BD88}" type="sibTrans" cxnId="{5670FED1-2958-4470-B477-F624FF65286C}">
      <dgm:prSet/>
      <dgm:spPr/>
      <dgm:t>
        <a:bodyPr/>
        <a:lstStyle/>
        <a:p>
          <a:endParaRPr lang="hu-HU"/>
        </a:p>
      </dgm:t>
    </dgm:pt>
    <dgm:pt modelId="{5659D6FC-A48C-4512-B244-47B108EEBA64}">
      <dgm:prSet phldrT="[Szöveg]" custT="1"/>
      <dgm:spPr/>
      <dgm:t>
        <a:bodyPr/>
        <a:lstStyle/>
        <a:p>
          <a:r>
            <a:rPr lang="hu-HU" sz="1600" b="1" cap="all" baseline="0" smtClean="0"/>
            <a:t>Gyógyszerészi kompetencia</a:t>
          </a:r>
          <a:endParaRPr lang="hu-HU" sz="1600" b="1" cap="all" baseline="0" dirty="0"/>
        </a:p>
      </dgm:t>
    </dgm:pt>
    <dgm:pt modelId="{EE6A3B58-596E-47AF-A216-F40D633AE659}" type="parTrans" cxnId="{61B0915C-6B32-4A3C-AE18-0817A79E978A}">
      <dgm:prSet/>
      <dgm:spPr/>
      <dgm:t>
        <a:bodyPr/>
        <a:lstStyle/>
        <a:p>
          <a:endParaRPr lang="hu-HU"/>
        </a:p>
      </dgm:t>
    </dgm:pt>
    <dgm:pt modelId="{081BDC5D-1042-4874-8926-FFD6BC1A08CB}" type="sibTrans" cxnId="{61B0915C-6B32-4A3C-AE18-0817A79E978A}">
      <dgm:prSet/>
      <dgm:spPr/>
      <dgm:t>
        <a:bodyPr/>
        <a:lstStyle/>
        <a:p>
          <a:endParaRPr lang="hu-HU"/>
        </a:p>
      </dgm:t>
    </dgm:pt>
    <dgm:pt modelId="{3DAACC39-65FE-4638-B648-B6051F14661F}">
      <dgm:prSet phldrT="[Szöveg]" custT="1"/>
      <dgm:spPr/>
      <dgm:t>
        <a:bodyPr/>
        <a:lstStyle/>
        <a:p>
          <a:pPr algn="l"/>
          <a:r>
            <a:rPr lang="hu-HU" sz="1600" dirty="0"/>
            <a:t>Étrend-kiegészítőkben alkalmazásra nem javasolt növények </a:t>
          </a:r>
          <a:r>
            <a:rPr lang="hu-HU" sz="1600" dirty="0" smtClean="0"/>
            <a:t>listája.</a:t>
          </a:r>
          <a:endParaRPr lang="hu-HU" sz="1600" dirty="0"/>
        </a:p>
      </dgm:t>
    </dgm:pt>
    <dgm:pt modelId="{6FE2D8EA-ED8D-41D0-B8A0-44A1A3D1DBB9}" type="parTrans" cxnId="{0AF21FB6-F22E-4F53-8021-2C31D2DE1F3D}">
      <dgm:prSet/>
      <dgm:spPr/>
      <dgm:t>
        <a:bodyPr/>
        <a:lstStyle/>
        <a:p>
          <a:endParaRPr lang="hu-HU"/>
        </a:p>
      </dgm:t>
    </dgm:pt>
    <dgm:pt modelId="{CFEFC0B5-5C4F-48BD-B05C-1032B8C2D82B}" type="sibTrans" cxnId="{0AF21FB6-F22E-4F53-8021-2C31D2DE1F3D}">
      <dgm:prSet/>
      <dgm:spPr/>
      <dgm:t>
        <a:bodyPr/>
        <a:lstStyle/>
        <a:p>
          <a:endParaRPr lang="hu-HU"/>
        </a:p>
      </dgm:t>
    </dgm:pt>
    <dgm:pt modelId="{989BAB27-5BBC-4F0A-9330-864830B36164}">
      <dgm:prSet custT="1"/>
      <dgm:spPr/>
      <dgm:t>
        <a:bodyPr/>
        <a:lstStyle/>
        <a:p>
          <a:r>
            <a:rPr lang="hu-HU" sz="1500" dirty="0"/>
            <a:t>a Hamisítás Elleni Nemzeti Testület (HENT), </a:t>
          </a:r>
        </a:p>
      </dgm:t>
    </dgm:pt>
    <dgm:pt modelId="{745BFDBB-307B-4C9A-A73A-1ACD2BB305C0}" type="parTrans" cxnId="{E036DE15-B107-4C21-99C7-C631D8D6991E}">
      <dgm:prSet/>
      <dgm:spPr/>
      <dgm:t>
        <a:bodyPr/>
        <a:lstStyle/>
        <a:p>
          <a:endParaRPr lang="hu-HU"/>
        </a:p>
      </dgm:t>
    </dgm:pt>
    <dgm:pt modelId="{BAEAE92C-5E46-4055-A853-BCDAE292C02B}" type="sibTrans" cxnId="{E036DE15-B107-4C21-99C7-C631D8D6991E}">
      <dgm:prSet/>
      <dgm:spPr/>
      <dgm:t>
        <a:bodyPr/>
        <a:lstStyle/>
        <a:p>
          <a:endParaRPr lang="hu-HU"/>
        </a:p>
      </dgm:t>
    </dgm:pt>
    <dgm:pt modelId="{FC1FE107-9A93-4C3A-B0DB-A6B9651345DB}">
      <dgm:prSet custT="1"/>
      <dgm:spPr/>
      <dgm:t>
        <a:bodyPr/>
        <a:lstStyle/>
        <a:p>
          <a:r>
            <a:rPr lang="hu-HU" sz="1500" dirty="0"/>
            <a:t>a Magyarországi Étrend-kiegészítő Gyártók és Forgalmazók Egyesülete (MÉKISZ),</a:t>
          </a:r>
        </a:p>
      </dgm:t>
    </dgm:pt>
    <dgm:pt modelId="{DE685B1F-A010-4265-8D62-0CAFF866B4C3}" type="parTrans" cxnId="{AB54A7A5-91F4-4EF0-8283-0FCBFA5C8673}">
      <dgm:prSet/>
      <dgm:spPr/>
      <dgm:t>
        <a:bodyPr/>
        <a:lstStyle/>
        <a:p>
          <a:endParaRPr lang="hu-HU"/>
        </a:p>
      </dgm:t>
    </dgm:pt>
    <dgm:pt modelId="{AE781C47-235A-4687-9312-E61A497D8EEB}" type="sibTrans" cxnId="{AB54A7A5-91F4-4EF0-8283-0FCBFA5C8673}">
      <dgm:prSet/>
      <dgm:spPr/>
      <dgm:t>
        <a:bodyPr/>
        <a:lstStyle/>
        <a:p>
          <a:endParaRPr lang="hu-HU"/>
        </a:p>
      </dgm:t>
    </dgm:pt>
    <dgm:pt modelId="{CCE72242-14B4-4885-A859-1421A12C9E4A}">
      <dgm:prSet custT="1"/>
      <dgm:spPr/>
      <dgm:t>
        <a:bodyPr/>
        <a:lstStyle/>
        <a:p>
          <a:r>
            <a:rPr lang="hu-HU" sz="1500" dirty="0"/>
            <a:t>a Magyarországi Gyógyszergyártók Országos Szövetsége (MAGYOSZ), </a:t>
          </a:r>
        </a:p>
      </dgm:t>
    </dgm:pt>
    <dgm:pt modelId="{6FF8291A-BD49-4FE1-B2AF-EAEA0B2D5F92}" type="parTrans" cxnId="{206E9BD8-E193-4656-9571-B19494CEC80C}">
      <dgm:prSet/>
      <dgm:spPr/>
      <dgm:t>
        <a:bodyPr/>
        <a:lstStyle/>
        <a:p>
          <a:endParaRPr lang="hu-HU"/>
        </a:p>
      </dgm:t>
    </dgm:pt>
    <dgm:pt modelId="{95AD3211-E8C5-47F0-8B25-B34BBD311C05}" type="sibTrans" cxnId="{206E9BD8-E193-4656-9571-B19494CEC80C}">
      <dgm:prSet/>
      <dgm:spPr/>
      <dgm:t>
        <a:bodyPr/>
        <a:lstStyle/>
        <a:p>
          <a:endParaRPr lang="hu-HU"/>
        </a:p>
      </dgm:t>
    </dgm:pt>
    <dgm:pt modelId="{9FC25679-195D-4AD6-AC62-9611AFE73D7C}">
      <dgm:prSet custT="1"/>
      <dgm:spPr/>
      <dgm:t>
        <a:bodyPr/>
        <a:lstStyle/>
        <a:p>
          <a:r>
            <a:rPr lang="hu-HU" sz="1500" dirty="0"/>
            <a:t>a Magyar Gyógyszerészi Kamara (MGYK) között, és</a:t>
          </a:r>
        </a:p>
      </dgm:t>
    </dgm:pt>
    <dgm:pt modelId="{5CBD1B0E-5F8F-497D-BEAB-1B9D0EC02A44}" type="parTrans" cxnId="{7FF45978-19EE-48AD-8771-E069821FC8C5}">
      <dgm:prSet/>
      <dgm:spPr/>
      <dgm:t>
        <a:bodyPr/>
        <a:lstStyle/>
        <a:p>
          <a:endParaRPr lang="hu-HU"/>
        </a:p>
      </dgm:t>
    </dgm:pt>
    <dgm:pt modelId="{3263E10E-060C-48D6-A006-9CB93908CAF8}" type="sibTrans" cxnId="{7FF45978-19EE-48AD-8771-E069821FC8C5}">
      <dgm:prSet/>
      <dgm:spPr/>
      <dgm:t>
        <a:bodyPr/>
        <a:lstStyle/>
        <a:p>
          <a:endParaRPr lang="hu-HU"/>
        </a:p>
      </dgm:t>
    </dgm:pt>
    <dgm:pt modelId="{1BA6FF48-ECB5-4596-9045-C05C3CCA4ACE}">
      <dgm:prSet custT="1"/>
      <dgm:spPr/>
      <dgm:t>
        <a:bodyPr/>
        <a:lstStyle/>
        <a:p>
          <a:r>
            <a:rPr lang="hu-HU" sz="1500" dirty="0"/>
            <a:t>a folyamatosan, önként csatlakozó gyógyszertárak </a:t>
          </a:r>
          <a:r>
            <a:rPr lang="hu-HU" sz="1500" dirty="0" smtClean="0"/>
            <a:t>között. </a:t>
          </a:r>
          <a:endParaRPr lang="hu-HU" sz="1500" dirty="0"/>
        </a:p>
      </dgm:t>
    </dgm:pt>
    <dgm:pt modelId="{47B284D0-3243-4E55-8A56-62CF2311DCD7}" type="parTrans" cxnId="{8ADC68FC-9FA6-436D-BD5A-211BB3F5AA8A}">
      <dgm:prSet/>
      <dgm:spPr/>
      <dgm:t>
        <a:bodyPr/>
        <a:lstStyle/>
        <a:p>
          <a:endParaRPr lang="hu-HU"/>
        </a:p>
      </dgm:t>
    </dgm:pt>
    <dgm:pt modelId="{A64C8835-999C-4484-AD60-2B6214818399}" type="sibTrans" cxnId="{8ADC68FC-9FA6-436D-BD5A-211BB3F5AA8A}">
      <dgm:prSet/>
      <dgm:spPr/>
      <dgm:t>
        <a:bodyPr/>
        <a:lstStyle/>
        <a:p>
          <a:endParaRPr lang="hu-HU"/>
        </a:p>
      </dgm:t>
    </dgm:pt>
    <dgm:pt modelId="{509B621F-5A6A-47E9-ABD6-9F95EDFA8866}">
      <dgm:prSet phldrT="[Szöveg]" custT="1"/>
      <dgm:spPr/>
      <dgm:t>
        <a:bodyPr/>
        <a:lstStyle/>
        <a:p>
          <a:r>
            <a:rPr lang="hu-HU" sz="1600" dirty="0"/>
            <a:t>biztonsági ellenőrzés expediáláskor (pl. interakciók elkerülése céljából)!</a:t>
          </a:r>
        </a:p>
      </dgm:t>
    </dgm:pt>
    <dgm:pt modelId="{BF01144C-C0E5-4D3C-9A39-73DD2CD72154}" type="parTrans" cxnId="{FBED348A-F1BF-4E2A-8599-134B80B4D54E}">
      <dgm:prSet/>
      <dgm:spPr/>
      <dgm:t>
        <a:bodyPr/>
        <a:lstStyle/>
        <a:p>
          <a:endParaRPr lang="hu-HU"/>
        </a:p>
      </dgm:t>
    </dgm:pt>
    <dgm:pt modelId="{F8931A86-4EDB-4118-A5B4-F855F50D5329}" type="sibTrans" cxnId="{FBED348A-F1BF-4E2A-8599-134B80B4D54E}">
      <dgm:prSet/>
      <dgm:spPr/>
      <dgm:t>
        <a:bodyPr/>
        <a:lstStyle/>
        <a:p>
          <a:endParaRPr lang="hu-HU"/>
        </a:p>
      </dgm:t>
    </dgm:pt>
    <dgm:pt modelId="{15CE1396-719C-4038-8BAB-102727A8AE52}">
      <dgm:prSet phldrT="[Szöveg]" custT="1"/>
      <dgm:spPr/>
      <dgm:t>
        <a:bodyPr/>
        <a:lstStyle/>
        <a:p>
          <a:r>
            <a:rPr lang="hu-HU" sz="1600" dirty="0"/>
            <a:t>Evidencia alapú szakmai ismeretekkel,</a:t>
          </a:r>
        </a:p>
      </dgm:t>
    </dgm:pt>
    <dgm:pt modelId="{3FC651C8-F444-4E8C-AF8B-3B1DB82F0528}" type="parTrans" cxnId="{BAFF1CEF-D6D2-46EA-980B-B5FC86CAE4B9}">
      <dgm:prSet/>
      <dgm:spPr/>
      <dgm:t>
        <a:bodyPr/>
        <a:lstStyle/>
        <a:p>
          <a:endParaRPr lang="hu-HU"/>
        </a:p>
      </dgm:t>
    </dgm:pt>
    <dgm:pt modelId="{B4A34A0D-E6DB-46E2-AB60-D74F6AA041E4}" type="sibTrans" cxnId="{BAFF1CEF-D6D2-46EA-980B-B5FC86CAE4B9}">
      <dgm:prSet/>
      <dgm:spPr/>
      <dgm:t>
        <a:bodyPr/>
        <a:lstStyle/>
        <a:p>
          <a:endParaRPr lang="hu-HU"/>
        </a:p>
      </dgm:t>
    </dgm:pt>
    <dgm:pt modelId="{033882D2-2696-4621-9C06-DAEB02ACD464}">
      <dgm:prSet phldrT="[Szöveg]" custT="1"/>
      <dgm:spPr/>
      <dgm:t>
        <a:bodyPr/>
        <a:lstStyle/>
        <a:p>
          <a:r>
            <a:rPr lang="hu-HU" sz="1600" dirty="0"/>
            <a:t>megbízható alkalmazási tanácsadás nyújtása és</a:t>
          </a:r>
        </a:p>
      </dgm:t>
    </dgm:pt>
    <dgm:pt modelId="{30D0381B-60B5-4C16-83F0-B4004B50E214}" type="parTrans" cxnId="{53C350A4-1937-487E-9241-7A4071C6D9F1}">
      <dgm:prSet/>
      <dgm:spPr/>
      <dgm:t>
        <a:bodyPr/>
        <a:lstStyle/>
        <a:p>
          <a:endParaRPr lang="hu-HU"/>
        </a:p>
      </dgm:t>
    </dgm:pt>
    <dgm:pt modelId="{FC9A3223-4F7F-4642-A5CC-0B1AA6396815}" type="sibTrans" cxnId="{53C350A4-1937-487E-9241-7A4071C6D9F1}">
      <dgm:prSet/>
      <dgm:spPr/>
      <dgm:t>
        <a:bodyPr/>
        <a:lstStyle/>
        <a:p>
          <a:endParaRPr lang="hu-HU"/>
        </a:p>
      </dgm:t>
    </dgm:pt>
    <dgm:pt modelId="{655A1AC8-536B-4CAF-9FE6-96EEFC1CC376}">
      <dgm:prSet phldrT="[Szöveg]" custT="1"/>
      <dgm:spPr/>
      <dgm:t>
        <a:bodyPr/>
        <a:lstStyle/>
        <a:p>
          <a:pPr algn="l"/>
          <a:r>
            <a:rPr lang="hu-HU" sz="1600" dirty="0" smtClean="0"/>
            <a:t>Tudományos Tanácsadó Testület.</a:t>
          </a:r>
          <a:endParaRPr lang="hu-HU" sz="1600" dirty="0"/>
        </a:p>
      </dgm:t>
    </dgm:pt>
    <dgm:pt modelId="{B29ED3F6-2F8A-41F8-809B-98D493C619A0}" type="parTrans" cxnId="{BB8DD6DC-F6D9-4188-B8A9-0A744814DD8A}">
      <dgm:prSet/>
      <dgm:spPr/>
      <dgm:t>
        <a:bodyPr/>
        <a:lstStyle/>
        <a:p>
          <a:endParaRPr lang="hu-HU"/>
        </a:p>
      </dgm:t>
    </dgm:pt>
    <dgm:pt modelId="{60E8941E-5E8E-4A54-96CC-3F3716C8C7CE}" type="sibTrans" cxnId="{BB8DD6DC-F6D9-4188-B8A9-0A744814DD8A}">
      <dgm:prSet/>
      <dgm:spPr/>
      <dgm:t>
        <a:bodyPr/>
        <a:lstStyle/>
        <a:p>
          <a:endParaRPr lang="hu-HU"/>
        </a:p>
      </dgm:t>
    </dgm:pt>
    <dgm:pt modelId="{3F9446C7-8F54-4B78-A2E0-09F2392B4D39}" type="pres">
      <dgm:prSet presAssocID="{63F86E2A-B434-4861-BDCA-96E3CFF98C80}" presName="Name0" presStyleCnt="0">
        <dgm:presLayoutVars>
          <dgm:chMax val="7"/>
          <dgm:chPref val="7"/>
          <dgm:dir/>
        </dgm:presLayoutVars>
      </dgm:prSet>
      <dgm:spPr/>
      <dgm:t>
        <a:bodyPr/>
        <a:lstStyle/>
        <a:p>
          <a:endParaRPr lang="hu-HU"/>
        </a:p>
      </dgm:t>
    </dgm:pt>
    <dgm:pt modelId="{9E30CFF4-DB2A-4466-B8FC-C6FBC24252DA}" type="pres">
      <dgm:prSet presAssocID="{63F86E2A-B434-4861-BDCA-96E3CFF98C80}" presName="Name1" presStyleCnt="0"/>
      <dgm:spPr/>
      <dgm:t>
        <a:bodyPr/>
        <a:lstStyle/>
        <a:p>
          <a:endParaRPr lang="hu-HU"/>
        </a:p>
      </dgm:t>
    </dgm:pt>
    <dgm:pt modelId="{B22C919D-8D42-46DA-AC26-7143F55AA1C3}" type="pres">
      <dgm:prSet presAssocID="{63F86E2A-B434-4861-BDCA-96E3CFF98C80}" presName="cycle" presStyleCnt="0"/>
      <dgm:spPr/>
      <dgm:t>
        <a:bodyPr/>
        <a:lstStyle/>
        <a:p>
          <a:endParaRPr lang="hu-HU"/>
        </a:p>
      </dgm:t>
    </dgm:pt>
    <dgm:pt modelId="{24E076E2-0959-4DA1-93EC-8A7BEA665D1B}" type="pres">
      <dgm:prSet presAssocID="{63F86E2A-B434-4861-BDCA-96E3CFF98C80}" presName="srcNode" presStyleLbl="node1" presStyleIdx="0" presStyleCnt="3"/>
      <dgm:spPr/>
      <dgm:t>
        <a:bodyPr/>
        <a:lstStyle/>
        <a:p>
          <a:endParaRPr lang="hu-HU"/>
        </a:p>
      </dgm:t>
    </dgm:pt>
    <dgm:pt modelId="{84088263-44F1-4E6C-A8CD-DAE7AB4DBE7B}" type="pres">
      <dgm:prSet presAssocID="{63F86E2A-B434-4861-BDCA-96E3CFF98C80}" presName="conn" presStyleLbl="parChTrans1D2" presStyleIdx="0" presStyleCnt="1"/>
      <dgm:spPr/>
      <dgm:t>
        <a:bodyPr/>
        <a:lstStyle/>
        <a:p>
          <a:endParaRPr lang="hu-HU"/>
        </a:p>
      </dgm:t>
    </dgm:pt>
    <dgm:pt modelId="{E4AFCCAB-9B35-4067-B6D3-632C8F037C7D}" type="pres">
      <dgm:prSet presAssocID="{63F86E2A-B434-4861-BDCA-96E3CFF98C80}" presName="extraNode" presStyleLbl="node1" presStyleIdx="0" presStyleCnt="3"/>
      <dgm:spPr/>
      <dgm:t>
        <a:bodyPr/>
        <a:lstStyle/>
        <a:p>
          <a:endParaRPr lang="hu-HU"/>
        </a:p>
      </dgm:t>
    </dgm:pt>
    <dgm:pt modelId="{2E131D85-35B1-4436-8954-7DAB7D1A9C89}" type="pres">
      <dgm:prSet presAssocID="{63F86E2A-B434-4861-BDCA-96E3CFF98C80}" presName="dstNode" presStyleLbl="node1" presStyleIdx="0" presStyleCnt="3"/>
      <dgm:spPr/>
      <dgm:t>
        <a:bodyPr/>
        <a:lstStyle/>
        <a:p>
          <a:endParaRPr lang="hu-HU"/>
        </a:p>
      </dgm:t>
    </dgm:pt>
    <dgm:pt modelId="{A6A7E446-F657-461A-9667-40D84FD09286}" type="pres">
      <dgm:prSet presAssocID="{ECEF8707-FE10-4D41-AF12-FFD5D332A5A9}" presName="text_1" presStyleLbl="node1" presStyleIdx="0" presStyleCnt="3" custScaleX="78231" custScaleY="148000" custLinFactNeighborX="668" custLinFactNeighborY="-13350">
        <dgm:presLayoutVars>
          <dgm:bulletEnabled val="1"/>
        </dgm:presLayoutVars>
      </dgm:prSet>
      <dgm:spPr/>
      <dgm:t>
        <a:bodyPr/>
        <a:lstStyle/>
        <a:p>
          <a:endParaRPr lang="hu-HU"/>
        </a:p>
      </dgm:t>
    </dgm:pt>
    <dgm:pt modelId="{72BF6DA3-B9C7-4EFA-B50F-5D69DB8AE984}" type="pres">
      <dgm:prSet presAssocID="{ECEF8707-FE10-4D41-AF12-FFD5D332A5A9}" presName="accent_1" presStyleCnt="0"/>
      <dgm:spPr/>
      <dgm:t>
        <a:bodyPr/>
        <a:lstStyle/>
        <a:p>
          <a:endParaRPr lang="hu-HU"/>
        </a:p>
      </dgm:t>
    </dgm:pt>
    <dgm:pt modelId="{2C137BCA-C4CB-4301-A4CA-15214A91BA59}" type="pres">
      <dgm:prSet presAssocID="{ECEF8707-FE10-4D41-AF12-FFD5D332A5A9}" presName="accentRepeatNode" presStyleLbl="solidFgAcc1" presStyleIdx="0" presStyleCnt="3"/>
      <dgm:spPr/>
      <dgm:t>
        <a:bodyPr/>
        <a:lstStyle/>
        <a:p>
          <a:endParaRPr lang="hu-HU"/>
        </a:p>
      </dgm:t>
    </dgm:pt>
    <dgm:pt modelId="{7423C42D-7D1A-4CDD-9E6E-60FFF677DC10}" type="pres">
      <dgm:prSet presAssocID="{80F1A6CF-F967-4920-9481-774D373E846A}" presName="text_2" presStyleLbl="node1" presStyleIdx="1" presStyleCnt="3" custScaleX="81702" custScaleY="198268" custLinFactNeighborX="-1500" custLinFactNeighborY="16324">
        <dgm:presLayoutVars>
          <dgm:bulletEnabled val="1"/>
        </dgm:presLayoutVars>
      </dgm:prSet>
      <dgm:spPr/>
      <dgm:t>
        <a:bodyPr/>
        <a:lstStyle/>
        <a:p>
          <a:endParaRPr lang="hu-HU"/>
        </a:p>
      </dgm:t>
    </dgm:pt>
    <dgm:pt modelId="{22E7D871-20C4-4B9C-ABE0-40CEC1787CE6}" type="pres">
      <dgm:prSet presAssocID="{80F1A6CF-F967-4920-9481-774D373E846A}" presName="accent_2" presStyleCnt="0"/>
      <dgm:spPr/>
      <dgm:t>
        <a:bodyPr/>
        <a:lstStyle/>
        <a:p>
          <a:endParaRPr lang="hu-HU"/>
        </a:p>
      </dgm:t>
    </dgm:pt>
    <dgm:pt modelId="{3F41BD51-DDED-4E1C-B883-39367356667B}" type="pres">
      <dgm:prSet presAssocID="{80F1A6CF-F967-4920-9481-774D373E846A}" presName="accentRepeatNode" presStyleLbl="solidFgAcc1" presStyleIdx="1" presStyleCnt="3"/>
      <dgm:spPr/>
      <dgm:t>
        <a:bodyPr/>
        <a:lstStyle/>
        <a:p>
          <a:endParaRPr lang="hu-HU"/>
        </a:p>
      </dgm:t>
    </dgm:pt>
    <dgm:pt modelId="{1AB0E731-FB7A-44DF-B547-83E852046F95}" type="pres">
      <dgm:prSet presAssocID="{5659D6FC-A48C-4512-B244-47B108EEBA64}" presName="text_3" presStyleLbl="node1" presStyleIdx="2" presStyleCnt="3" custScaleX="78222" custScaleY="126889" custLinFactNeighborX="668" custLinFactNeighborY="37176">
        <dgm:presLayoutVars>
          <dgm:bulletEnabled val="1"/>
        </dgm:presLayoutVars>
      </dgm:prSet>
      <dgm:spPr/>
      <dgm:t>
        <a:bodyPr/>
        <a:lstStyle/>
        <a:p>
          <a:endParaRPr lang="hu-HU"/>
        </a:p>
      </dgm:t>
    </dgm:pt>
    <dgm:pt modelId="{67B1D066-13E5-455C-BD10-17EC10E6C18F}" type="pres">
      <dgm:prSet presAssocID="{5659D6FC-A48C-4512-B244-47B108EEBA64}" presName="accent_3" presStyleCnt="0"/>
      <dgm:spPr/>
      <dgm:t>
        <a:bodyPr/>
        <a:lstStyle/>
        <a:p>
          <a:endParaRPr lang="hu-HU"/>
        </a:p>
      </dgm:t>
    </dgm:pt>
    <dgm:pt modelId="{C317C68F-843E-4B4A-AE21-797687E577A0}" type="pres">
      <dgm:prSet presAssocID="{5659D6FC-A48C-4512-B244-47B108EEBA64}" presName="accentRepeatNode" presStyleLbl="solidFgAcc1" presStyleIdx="2" presStyleCnt="3"/>
      <dgm:spPr/>
      <dgm:t>
        <a:bodyPr/>
        <a:lstStyle/>
        <a:p>
          <a:endParaRPr lang="hu-HU"/>
        </a:p>
      </dgm:t>
    </dgm:pt>
  </dgm:ptLst>
  <dgm:cxnLst>
    <dgm:cxn modelId="{213E2BF1-48B8-4C5B-BF94-C0C587A6C5DE}" type="presOf" srcId="{3DAACC39-65FE-4638-B648-B6051F14661F}" destId="{A6A7E446-F657-461A-9667-40D84FD09286}" srcOrd="0" destOrd="3" presId="urn:microsoft.com/office/officeart/2008/layout/VerticalCurvedList"/>
    <dgm:cxn modelId="{E036DE15-B107-4C21-99C7-C631D8D6991E}" srcId="{80F1A6CF-F967-4920-9481-774D373E846A}" destId="{989BAB27-5BBC-4F0A-9330-864830B36164}" srcOrd="1" destOrd="0" parTransId="{745BFDBB-307B-4C9A-A73A-1ACD2BB305C0}" sibTransId="{BAEAE92C-5E46-4055-A853-BCDAE292C02B}"/>
    <dgm:cxn modelId="{925FFAED-2EC5-478E-A52E-F78903C72A61}" type="presOf" srcId="{80F1A6CF-F967-4920-9481-774D373E846A}" destId="{7423C42D-7D1A-4CDD-9E6E-60FFF677DC10}" srcOrd="0" destOrd="0" presId="urn:microsoft.com/office/officeart/2008/layout/VerticalCurvedList"/>
    <dgm:cxn modelId="{BAFF1CEF-D6D2-46EA-980B-B5FC86CAE4B9}" srcId="{5659D6FC-A48C-4512-B244-47B108EEBA64}" destId="{15CE1396-719C-4038-8BAB-102727A8AE52}" srcOrd="0" destOrd="0" parTransId="{3FC651C8-F444-4E8C-AF8B-3B1DB82F0528}" sibTransId="{B4A34A0D-E6DB-46E2-AB60-D74F6AA041E4}"/>
    <dgm:cxn modelId="{E26C0DDD-1915-46E7-AA1B-39C53E0903F7}" srcId="{63F86E2A-B434-4861-BDCA-96E3CFF98C80}" destId="{80F1A6CF-F967-4920-9481-774D373E846A}" srcOrd="1" destOrd="0" parTransId="{AD5E7AF5-14D6-4D78-8EEE-2F4774DF7C9B}" sibTransId="{EC32D886-B53C-47D3-946A-057A42094DC1}"/>
    <dgm:cxn modelId="{6AF9D0DE-3B67-449B-B9DE-17F263D22339}" type="presOf" srcId="{1BA6FF48-ECB5-4596-9045-C05C3CCA4ACE}" destId="{7423C42D-7D1A-4CDD-9E6E-60FFF677DC10}" srcOrd="0" destOrd="6" presId="urn:microsoft.com/office/officeart/2008/layout/VerticalCurvedList"/>
    <dgm:cxn modelId="{35509D24-A1FE-4024-B9F8-E8DB89641CF4}" type="presOf" srcId="{A5E47E03-5458-42E3-A015-E1F2263BECCF}" destId="{7423C42D-7D1A-4CDD-9E6E-60FFF677DC10}" srcOrd="0" destOrd="1" presId="urn:microsoft.com/office/officeart/2008/layout/VerticalCurvedList"/>
    <dgm:cxn modelId="{B3F808C1-E893-4A68-BC56-39967920E9BD}" type="presOf" srcId="{15CE1396-719C-4038-8BAB-102727A8AE52}" destId="{1AB0E731-FB7A-44DF-B547-83E852046F95}" srcOrd="0" destOrd="1" presId="urn:microsoft.com/office/officeart/2008/layout/VerticalCurvedList"/>
    <dgm:cxn modelId="{D30BA52A-1E4D-42E3-923A-F52C6F228DF2}" type="presOf" srcId="{9FC25679-195D-4AD6-AC62-9611AFE73D7C}" destId="{7423C42D-7D1A-4CDD-9E6E-60FFF677DC10}" srcOrd="0" destOrd="5" presId="urn:microsoft.com/office/officeart/2008/layout/VerticalCurvedList"/>
    <dgm:cxn modelId="{BB8DD6DC-F6D9-4188-B8A9-0A744814DD8A}" srcId="{ECEF8707-FE10-4D41-AF12-FFD5D332A5A9}" destId="{655A1AC8-536B-4CAF-9FE6-96EEFC1CC376}" srcOrd="3" destOrd="0" parTransId="{B29ED3F6-2F8A-41F8-809B-98D493C619A0}" sibTransId="{60E8941E-5E8E-4A54-96CC-3F3716C8C7CE}"/>
    <dgm:cxn modelId="{E43E209C-A070-4D56-8710-283F0A7C0F3C}" type="presOf" srcId="{801BE964-19FA-41A7-995E-A5A46FCC9D0B}" destId="{A6A7E446-F657-461A-9667-40D84FD09286}" srcOrd="0" destOrd="1" presId="urn:microsoft.com/office/officeart/2008/layout/VerticalCurvedList"/>
    <dgm:cxn modelId="{B6CC06FA-AB3E-4D3D-B4B3-C2DB628AEB60}" type="presOf" srcId="{63F86E2A-B434-4861-BDCA-96E3CFF98C80}" destId="{3F9446C7-8F54-4B78-A2E0-09F2392B4D39}" srcOrd="0" destOrd="0" presId="urn:microsoft.com/office/officeart/2008/layout/VerticalCurvedList"/>
    <dgm:cxn modelId="{FBED348A-F1BF-4E2A-8599-134B80B4D54E}" srcId="{5659D6FC-A48C-4512-B244-47B108EEBA64}" destId="{509B621F-5A6A-47E9-ABD6-9F95EDFA8866}" srcOrd="2" destOrd="0" parTransId="{BF01144C-C0E5-4D3C-9A39-73DD2CD72154}" sibTransId="{F8931A86-4EDB-4118-A5B4-F855F50D5329}"/>
    <dgm:cxn modelId="{08D95517-4B5D-4CA1-8457-BA3AE73E2147}" type="presOf" srcId="{655A1AC8-536B-4CAF-9FE6-96EEFC1CC376}" destId="{A6A7E446-F657-461A-9667-40D84FD09286}" srcOrd="0" destOrd="4" presId="urn:microsoft.com/office/officeart/2008/layout/VerticalCurvedList"/>
    <dgm:cxn modelId="{F602686C-9E14-4533-89BE-7FCB8CFA4BB1}" type="presOf" srcId="{4BF6436B-DC42-455A-A229-0882EEFDFAC8}" destId="{A6A7E446-F657-461A-9667-40D84FD09286}" srcOrd="0" destOrd="2" presId="urn:microsoft.com/office/officeart/2008/layout/VerticalCurvedList"/>
    <dgm:cxn modelId="{8ADC68FC-9FA6-436D-BD5A-211BB3F5AA8A}" srcId="{80F1A6CF-F967-4920-9481-774D373E846A}" destId="{1BA6FF48-ECB5-4596-9045-C05C3CCA4ACE}" srcOrd="5" destOrd="0" parTransId="{47B284D0-3243-4E55-8A56-62CF2311DCD7}" sibTransId="{A64C8835-999C-4484-AD60-2B6214818399}"/>
    <dgm:cxn modelId="{1D4C0E58-B51C-4F07-A30B-6B5BA44AC881}" srcId="{63F86E2A-B434-4861-BDCA-96E3CFF98C80}" destId="{ECEF8707-FE10-4D41-AF12-FFD5D332A5A9}" srcOrd="0" destOrd="0" parTransId="{EE6E513B-142F-4671-9C9E-B1A5D4F2825F}" sibTransId="{BC305003-2439-4C6A-BC7A-42711F838DC8}"/>
    <dgm:cxn modelId="{3095705B-D37E-4713-8B28-740D32271CDC}" srcId="{ECEF8707-FE10-4D41-AF12-FFD5D332A5A9}" destId="{801BE964-19FA-41A7-995E-A5A46FCC9D0B}" srcOrd="0" destOrd="0" parTransId="{CDDE0A9E-1CD0-41DF-BB69-FBE45D5C5658}" sibTransId="{43EECC49-F1EA-4110-9B7D-E7C06BA731EF}"/>
    <dgm:cxn modelId="{B1DA2FA8-34C0-4D4A-B02D-1D145170DEE7}" type="presOf" srcId="{509B621F-5A6A-47E9-ABD6-9F95EDFA8866}" destId="{1AB0E731-FB7A-44DF-B547-83E852046F95}" srcOrd="0" destOrd="3" presId="urn:microsoft.com/office/officeart/2008/layout/VerticalCurvedList"/>
    <dgm:cxn modelId="{7FF45978-19EE-48AD-8771-E069821FC8C5}" srcId="{80F1A6CF-F967-4920-9481-774D373E846A}" destId="{9FC25679-195D-4AD6-AC62-9611AFE73D7C}" srcOrd="4" destOrd="0" parTransId="{5CBD1B0E-5F8F-497D-BEAB-1B9D0EC02A44}" sibTransId="{3263E10E-060C-48D6-A006-9CB93908CAF8}"/>
    <dgm:cxn modelId="{F6B48F69-20F3-413F-A105-CAF9F5DB09EA}" type="presOf" srcId="{43EECC49-F1EA-4110-9B7D-E7C06BA731EF}" destId="{84088263-44F1-4E6C-A8CD-DAE7AB4DBE7B}" srcOrd="0" destOrd="0" presId="urn:microsoft.com/office/officeart/2008/layout/VerticalCurvedList"/>
    <dgm:cxn modelId="{AB54A7A5-91F4-4EF0-8283-0FCBFA5C8673}" srcId="{80F1A6CF-F967-4920-9481-774D373E846A}" destId="{FC1FE107-9A93-4C3A-B0DB-A6B9651345DB}" srcOrd="2" destOrd="0" parTransId="{DE685B1F-A010-4265-8D62-0CAFF866B4C3}" sibTransId="{AE781C47-235A-4687-9312-E61A497D8EEB}"/>
    <dgm:cxn modelId="{206E9BD8-E193-4656-9571-B19494CEC80C}" srcId="{80F1A6CF-F967-4920-9481-774D373E846A}" destId="{CCE72242-14B4-4885-A859-1421A12C9E4A}" srcOrd="3" destOrd="0" parTransId="{6FF8291A-BD49-4FE1-B2AF-EAEA0B2D5F92}" sibTransId="{95AD3211-E8C5-47F0-8B25-B34BBD311C05}"/>
    <dgm:cxn modelId="{C4AB5894-13D4-48FC-8C71-2CA7B7EB6AA7}" srcId="{ECEF8707-FE10-4D41-AF12-FFD5D332A5A9}" destId="{4BF6436B-DC42-455A-A229-0882EEFDFAC8}" srcOrd="1" destOrd="0" parTransId="{C16DAD38-DA6F-4210-B065-60F1FDE12618}" sibTransId="{7D25A2BE-BE7C-434E-A432-567C22D3EBA0}"/>
    <dgm:cxn modelId="{0AF21FB6-F22E-4F53-8021-2C31D2DE1F3D}" srcId="{ECEF8707-FE10-4D41-AF12-FFD5D332A5A9}" destId="{3DAACC39-65FE-4638-B648-B6051F14661F}" srcOrd="2" destOrd="0" parTransId="{6FE2D8EA-ED8D-41D0-B8A0-44A1A3D1DBB9}" sibTransId="{CFEFC0B5-5C4F-48BD-B05C-1032B8C2D82B}"/>
    <dgm:cxn modelId="{EBE10F9B-A4C5-4CBC-ABA4-57366F0473BA}" type="presOf" srcId="{5659D6FC-A48C-4512-B244-47B108EEBA64}" destId="{1AB0E731-FB7A-44DF-B547-83E852046F95}" srcOrd="0" destOrd="0" presId="urn:microsoft.com/office/officeart/2008/layout/VerticalCurvedList"/>
    <dgm:cxn modelId="{5670FED1-2958-4470-B477-F624FF65286C}" srcId="{80F1A6CF-F967-4920-9481-774D373E846A}" destId="{A5E47E03-5458-42E3-A015-E1F2263BECCF}" srcOrd="0" destOrd="0" parTransId="{46AE3714-9960-447C-9C93-113873A95AC2}" sibTransId="{9B702F3E-E42B-45DE-8B74-BE17C888BD88}"/>
    <dgm:cxn modelId="{E4C4CC32-F11E-43E3-912C-4091BA5F2BA4}" type="presOf" srcId="{ECEF8707-FE10-4D41-AF12-FFD5D332A5A9}" destId="{A6A7E446-F657-461A-9667-40D84FD09286}" srcOrd="0" destOrd="0" presId="urn:microsoft.com/office/officeart/2008/layout/VerticalCurvedList"/>
    <dgm:cxn modelId="{61B0915C-6B32-4A3C-AE18-0817A79E978A}" srcId="{63F86E2A-B434-4861-BDCA-96E3CFF98C80}" destId="{5659D6FC-A48C-4512-B244-47B108EEBA64}" srcOrd="2" destOrd="0" parTransId="{EE6A3B58-596E-47AF-A216-F40D633AE659}" sibTransId="{081BDC5D-1042-4874-8926-FFD6BC1A08CB}"/>
    <dgm:cxn modelId="{53C350A4-1937-487E-9241-7A4071C6D9F1}" srcId="{5659D6FC-A48C-4512-B244-47B108EEBA64}" destId="{033882D2-2696-4621-9C06-DAEB02ACD464}" srcOrd="1" destOrd="0" parTransId="{30D0381B-60B5-4C16-83F0-B4004B50E214}" sibTransId="{FC9A3223-4F7F-4642-A5CC-0B1AA6396815}"/>
    <dgm:cxn modelId="{141971D4-FBD4-48E8-8857-92821D751FDA}" type="presOf" srcId="{989BAB27-5BBC-4F0A-9330-864830B36164}" destId="{7423C42D-7D1A-4CDD-9E6E-60FFF677DC10}" srcOrd="0" destOrd="2" presId="urn:microsoft.com/office/officeart/2008/layout/VerticalCurvedList"/>
    <dgm:cxn modelId="{A633F8CF-A6B5-4396-B854-F6205093EF05}" type="presOf" srcId="{033882D2-2696-4621-9C06-DAEB02ACD464}" destId="{1AB0E731-FB7A-44DF-B547-83E852046F95}" srcOrd="0" destOrd="2" presId="urn:microsoft.com/office/officeart/2008/layout/VerticalCurvedList"/>
    <dgm:cxn modelId="{449D6CEA-3C2B-4C30-AEA3-9366E193BDDB}" type="presOf" srcId="{FC1FE107-9A93-4C3A-B0DB-A6B9651345DB}" destId="{7423C42D-7D1A-4CDD-9E6E-60FFF677DC10}" srcOrd="0" destOrd="3" presId="urn:microsoft.com/office/officeart/2008/layout/VerticalCurvedList"/>
    <dgm:cxn modelId="{B9DECF4F-F9C2-40A3-BBFB-48387B1AB1F4}" type="presOf" srcId="{CCE72242-14B4-4885-A859-1421A12C9E4A}" destId="{7423C42D-7D1A-4CDD-9E6E-60FFF677DC10}" srcOrd="0" destOrd="4" presId="urn:microsoft.com/office/officeart/2008/layout/VerticalCurvedList"/>
    <dgm:cxn modelId="{3DF37998-7928-4927-A6E9-FB273663946C}" type="presParOf" srcId="{3F9446C7-8F54-4B78-A2E0-09F2392B4D39}" destId="{9E30CFF4-DB2A-4466-B8FC-C6FBC24252DA}" srcOrd="0" destOrd="0" presId="urn:microsoft.com/office/officeart/2008/layout/VerticalCurvedList"/>
    <dgm:cxn modelId="{23859485-DDE9-42B3-9BCD-336C57A5485A}" type="presParOf" srcId="{9E30CFF4-DB2A-4466-B8FC-C6FBC24252DA}" destId="{B22C919D-8D42-46DA-AC26-7143F55AA1C3}" srcOrd="0" destOrd="0" presId="urn:microsoft.com/office/officeart/2008/layout/VerticalCurvedList"/>
    <dgm:cxn modelId="{B8E45402-4050-4BF6-A112-A9ABA5D4D5DB}" type="presParOf" srcId="{B22C919D-8D42-46DA-AC26-7143F55AA1C3}" destId="{24E076E2-0959-4DA1-93EC-8A7BEA665D1B}" srcOrd="0" destOrd="0" presId="urn:microsoft.com/office/officeart/2008/layout/VerticalCurvedList"/>
    <dgm:cxn modelId="{36794C78-656E-4EB4-8A91-61437FD46517}" type="presParOf" srcId="{B22C919D-8D42-46DA-AC26-7143F55AA1C3}" destId="{84088263-44F1-4E6C-A8CD-DAE7AB4DBE7B}" srcOrd="1" destOrd="0" presId="urn:microsoft.com/office/officeart/2008/layout/VerticalCurvedList"/>
    <dgm:cxn modelId="{59918D44-8C2E-4F12-8B1A-8F3F4D80B9AD}" type="presParOf" srcId="{B22C919D-8D42-46DA-AC26-7143F55AA1C3}" destId="{E4AFCCAB-9B35-4067-B6D3-632C8F037C7D}" srcOrd="2" destOrd="0" presId="urn:microsoft.com/office/officeart/2008/layout/VerticalCurvedList"/>
    <dgm:cxn modelId="{4D455A6B-D729-46B6-B044-88E6901002FC}" type="presParOf" srcId="{B22C919D-8D42-46DA-AC26-7143F55AA1C3}" destId="{2E131D85-35B1-4436-8954-7DAB7D1A9C89}" srcOrd="3" destOrd="0" presId="urn:microsoft.com/office/officeart/2008/layout/VerticalCurvedList"/>
    <dgm:cxn modelId="{F825696A-9478-49FA-8245-A11F83C72189}" type="presParOf" srcId="{9E30CFF4-DB2A-4466-B8FC-C6FBC24252DA}" destId="{A6A7E446-F657-461A-9667-40D84FD09286}" srcOrd="1" destOrd="0" presId="urn:microsoft.com/office/officeart/2008/layout/VerticalCurvedList"/>
    <dgm:cxn modelId="{D2ED65EA-C950-4BDF-85FA-1A9105CC35FF}" type="presParOf" srcId="{9E30CFF4-DB2A-4466-B8FC-C6FBC24252DA}" destId="{72BF6DA3-B9C7-4EFA-B50F-5D69DB8AE984}" srcOrd="2" destOrd="0" presId="urn:microsoft.com/office/officeart/2008/layout/VerticalCurvedList"/>
    <dgm:cxn modelId="{76EA0EF9-2988-4FBB-B7E4-A8AB229E5C85}" type="presParOf" srcId="{72BF6DA3-B9C7-4EFA-B50F-5D69DB8AE984}" destId="{2C137BCA-C4CB-4301-A4CA-15214A91BA59}" srcOrd="0" destOrd="0" presId="urn:microsoft.com/office/officeart/2008/layout/VerticalCurvedList"/>
    <dgm:cxn modelId="{A2212CC9-AB5C-4AA1-B34A-202F655BB4EB}" type="presParOf" srcId="{9E30CFF4-DB2A-4466-B8FC-C6FBC24252DA}" destId="{7423C42D-7D1A-4CDD-9E6E-60FFF677DC10}" srcOrd="3" destOrd="0" presId="urn:microsoft.com/office/officeart/2008/layout/VerticalCurvedList"/>
    <dgm:cxn modelId="{F2DC15E5-BC6C-4BD7-A60C-5688B7B9B6CC}" type="presParOf" srcId="{9E30CFF4-DB2A-4466-B8FC-C6FBC24252DA}" destId="{22E7D871-20C4-4B9C-ABE0-40CEC1787CE6}" srcOrd="4" destOrd="0" presId="urn:microsoft.com/office/officeart/2008/layout/VerticalCurvedList"/>
    <dgm:cxn modelId="{73704FEF-3997-4F2E-82E2-D5565318970D}" type="presParOf" srcId="{22E7D871-20C4-4B9C-ABE0-40CEC1787CE6}" destId="{3F41BD51-DDED-4E1C-B883-39367356667B}" srcOrd="0" destOrd="0" presId="urn:microsoft.com/office/officeart/2008/layout/VerticalCurvedList"/>
    <dgm:cxn modelId="{1E76C3E8-AD0D-4C4C-9C8E-2D0902A1D3C1}" type="presParOf" srcId="{9E30CFF4-DB2A-4466-B8FC-C6FBC24252DA}" destId="{1AB0E731-FB7A-44DF-B547-83E852046F95}" srcOrd="5" destOrd="0" presId="urn:microsoft.com/office/officeart/2008/layout/VerticalCurvedList"/>
    <dgm:cxn modelId="{FC49AF0B-A68E-4450-B25B-CEE5D142BA53}" type="presParOf" srcId="{9E30CFF4-DB2A-4466-B8FC-C6FBC24252DA}" destId="{67B1D066-13E5-455C-BD10-17EC10E6C18F}" srcOrd="6" destOrd="0" presId="urn:microsoft.com/office/officeart/2008/layout/VerticalCurvedList"/>
    <dgm:cxn modelId="{9A0936A9-8F8F-4276-AC32-ADB5CFD5A3BD}" type="presParOf" srcId="{67B1D066-13E5-455C-BD10-17EC10E6C18F}" destId="{C317C68F-843E-4B4A-AE21-797687E577A0}" srcOrd="0" destOrd="0" presId="urn:microsoft.com/office/officeart/2008/layout/VerticalCurvedList"/>
  </dgm:cxnLst>
  <dgm:bg>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34A826-7B10-497B-9326-B4FB88944B8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hu-HU"/>
        </a:p>
      </dgm:t>
    </dgm:pt>
    <dgm:pt modelId="{5CA11AC9-E032-4868-BAFB-7424D3257756}">
      <dgm:prSet phldrT="[Szöveg]" custT="1"/>
      <dgm:spPr/>
      <dgm:t>
        <a:bodyPr/>
        <a:lstStyle/>
        <a:p>
          <a:r>
            <a:rPr lang="hu-HU" sz="10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 KÉRDÉS:</a:t>
          </a:r>
        </a:p>
        <a:p>
          <a:r>
            <a:rPr lang="hu-HU" sz="10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Milyen célból szeretne a beteg étrend-kiegészítő készítményt?</a:t>
          </a:r>
        </a:p>
      </dgm:t>
    </dgm:pt>
    <dgm:pt modelId="{FA8C549C-8E07-4B5E-8532-D47A4AEAFE23}" type="parTrans" cxnId="{01B1EEF7-5941-4D31-8C50-A082F546BE11}">
      <dgm:prSet/>
      <dgm:spPr/>
      <dgm:t>
        <a:bodyPr/>
        <a:lstStyle/>
        <a:p>
          <a:endParaRPr lang="hu-HU" sz="7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B10DD5DF-4019-4C61-ACA5-7A354A3D9FAA}" type="sibTrans" cxnId="{01B1EEF7-5941-4D31-8C50-A082F546BE11}">
      <dgm:prSet/>
      <dgm:spPr/>
      <dgm:t>
        <a:bodyPr/>
        <a:lstStyle/>
        <a:p>
          <a:endParaRPr lang="hu-HU" sz="7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4C430F35-0CF3-4691-968C-E5AE788717DC}">
      <dgm:prSet phldrT="[Szöveg]" custT="1"/>
      <dgm:spPr>
        <a:solidFill>
          <a:srgbClr val="FFFF99"/>
        </a:solidFill>
      </dgm:spPr>
      <dgm:t>
        <a:bodyPr/>
        <a:lstStyle/>
        <a:p>
          <a:r>
            <a:rPr lang="hu-HU" sz="10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Egészségi állapotának javítása érdekében, illetve betegség megelőzési céllal!</a:t>
          </a:r>
        </a:p>
      </dgm:t>
    </dgm:pt>
    <dgm:pt modelId="{C00CB581-87DF-48F0-9F5E-396509B678D8}" type="parTrans" cxnId="{1BA4F4CC-9FB9-47BF-9236-54E6305C77F4}">
      <dgm:prSet/>
      <dgm:spPr/>
      <dgm:t>
        <a:bodyPr/>
        <a:lstStyle/>
        <a:p>
          <a:endParaRPr lang="hu-HU" sz="7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576F97BE-27BC-4A6C-A210-3D74AC5EC024}" type="sibTrans" cxnId="{1BA4F4CC-9FB9-47BF-9236-54E6305C77F4}">
      <dgm:prSet/>
      <dgm:spPr/>
      <dgm:t>
        <a:bodyPr/>
        <a:lstStyle/>
        <a:p>
          <a:endParaRPr lang="hu-HU" sz="7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DFF40D81-609A-474D-9434-4E3A0002459A}">
      <dgm:prSet phldrT="[Szöveg]" custT="1"/>
      <dgm:spPr>
        <a:solidFill>
          <a:srgbClr val="FFFF99"/>
        </a:solidFill>
      </dgm:spPr>
      <dgm:t>
        <a:bodyPr/>
        <a:lstStyle/>
        <a:p>
          <a:r>
            <a:rPr lang="hu-HU" sz="10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Enyhe módon megjelenő panaszokra, átmeneti tünetekre!</a:t>
          </a:r>
        </a:p>
      </dgm:t>
    </dgm:pt>
    <dgm:pt modelId="{5F3A0A36-AAA2-48E9-8085-B456830E6754}" type="parTrans" cxnId="{1E988C5A-61CA-4F70-9D72-B869E6305D16}">
      <dgm:prSet/>
      <dgm:spPr/>
      <dgm:t>
        <a:bodyPr/>
        <a:lstStyle/>
        <a:p>
          <a:endParaRPr lang="hu-HU" sz="7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B2BEDB8A-2D8A-46DA-BF32-D1695844759B}" type="sibTrans" cxnId="{1E988C5A-61CA-4F70-9D72-B869E6305D16}">
      <dgm:prSet/>
      <dgm:spPr/>
      <dgm:t>
        <a:bodyPr/>
        <a:lstStyle/>
        <a:p>
          <a:endParaRPr lang="hu-HU" sz="7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C5379135-D84D-4CF5-91E0-E02A2A9E6C83}">
      <dgm:prSet phldrT="[Szöveg]" custT="1"/>
      <dgm:spPr>
        <a:solidFill>
          <a:srgbClr val="FFFF99"/>
        </a:solidFill>
      </dgm:spPr>
      <dgm:t>
        <a:bodyPr/>
        <a:lstStyle/>
        <a:p>
          <a:r>
            <a:rPr lang="hu-HU" sz="10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Súlyos panaszokra vagy betegségre, ún. "alarm" tünet is van!</a:t>
          </a:r>
        </a:p>
      </dgm:t>
    </dgm:pt>
    <dgm:pt modelId="{033AC174-8534-4C1D-878A-FFAD0F439974}" type="parTrans" cxnId="{E450A617-0C71-4FF2-A673-4541DFE0BCDF}">
      <dgm:prSet/>
      <dgm:spPr/>
      <dgm:t>
        <a:bodyPr/>
        <a:lstStyle/>
        <a:p>
          <a:endParaRPr lang="hu-HU" sz="7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EB8C7B04-F616-45CA-8F0C-1D73DB736CC9}" type="sibTrans" cxnId="{E450A617-0C71-4FF2-A673-4541DFE0BCDF}">
      <dgm:prSet/>
      <dgm:spPr/>
      <dgm:t>
        <a:bodyPr/>
        <a:lstStyle/>
        <a:p>
          <a:endParaRPr lang="hu-HU" sz="7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091E25B3-2641-4AFE-8851-A872CB2B125C}">
      <dgm:prSet phldrT="[Szöveg]" custT="1"/>
      <dgm:spPr/>
      <dgm:t>
        <a:bodyPr/>
        <a:lstStyle/>
        <a:p>
          <a:r>
            <a:rPr lang="hu-HU" sz="10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 KÉRDÉS: </a:t>
          </a:r>
        </a:p>
        <a:p>
          <a:r>
            <a:rPr lang="hu-HU" sz="10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Szed-e a beteg valamilyen recept nélküli vagy recept köteles gyógyszert?</a:t>
          </a:r>
        </a:p>
      </dgm:t>
    </dgm:pt>
    <dgm:pt modelId="{27331602-6C9B-4F4C-8BE5-349FD63D8031}" type="parTrans" cxnId="{3C0CCA2B-CC26-4CBD-B22E-1D987B02F271}">
      <dgm:prSet/>
      <dgm:spPr/>
      <dgm:t>
        <a:bodyPr/>
        <a:lstStyle/>
        <a:p>
          <a:endParaRPr lang="hu-HU" sz="7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83FC0935-6361-4298-BD97-EF9921153DDC}" type="sibTrans" cxnId="{3C0CCA2B-CC26-4CBD-B22E-1D987B02F271}">
      <dgm:prSet/>
      <dgm:spPr/>
      <dgm:t>
        <a:bodyPr/>
        <a:lstStyle/>
        <a:p>
          <a:endParaRPr lang="hu-HU" sz="7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26D21185-7C4A-4458-9520-BE55DC99BC42}">
      <dgm:prSet phldrT="[Szöveg]" custT="1"/>
      <dgm:spPr/>
      <dgm:t>
        <a:bodyPr/>
        <a:lstStyle/>
        <a:p>
          <a:r>
            <a:rPr lang="hu-HU" sz="10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 KÉRDÉS: </a:t>
          </a:r>
        </a:p>
        <a:p>
          <a:r>
            <a:rPr lang="hu-HU" sz="10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Szed-e a beteg valamilyen recept nélküli vagy recept köteles gyógyszert?</a:t>
          </a:r>
        </a:p>
      </dgm:t>
    </dgm:pt>
    <dgm:pt modelId="{367A1DBF-F432-4034-8711-1EEBF87F0B14}" type="parTrans" cxnId="{0ED6E49A-52D3-434C-B692-BB8BE078D21F}">
      <dgm:prSet/>
      <dgm:spPr/>
      <dgm:t>
        <a:bodyPr/>
        <a:lstStyle/>
        <a:p>
          <a:endParaRPr lang="hu-HU" sz="7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F980CFEF-8862-4320-A37D-4C2AA248649C}" type="sibTrans" cxnId="{0ED6E49A-52D3-434C-B692-BB8BE078D21F}">
      <dgm:prSet/>
      <dgm:spPr/>
      <dgm:t>
        <a:bodyPr/>
        <a:lstStyle/>
        <a:p>
          <a:endParaRPr lang="hu-HU" sz="7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D90B08D4-9FB2-4F69-908C-EF11D2460F25}">
      <dgm:prSet phldrT="[Szöveg]" custT="1"/>
      <dgm:spPr>
        <a:solidFill>
          <a:srgbClr val="FFFF99"/>
        </a:solidFill>
      </dgm:spPr>
      <dgm:t>
        <a:bodyPr/>
        <a:lstStyle/>
        <a:p>
          <a:r>
            <a:rPr lang="hu-HU" sz="10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IGEN</a:t>
          </a:r>
        </a:p>
      </dgm:t>
    </dgm:pt>
    <dgm:pt modelId="{8251CF25-F30A-462D-A119-B2A75D5F13E9}" type="parTrans" cxnId="{2B842060-8BEA-4B9F-8944-4DD0C3DB73F4}">
      <dgm:prSet/>
      <dgm:spPr/>
      <dgm:t>
        <a:bodyPr/>
        <a:lstStyle/>
        <a:p>
          <a:endParaRPr lang="hu-HU" sz="7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F4FBC958-0D28-411B-AB79-B313A5DE1A1F}" type="sibTrans" cxnId="{2B842060-8BEA-4B9F-8944-4DD0C3DB73F4}">
      <dgm:prSet/>
      <dgm:spPr/>
      <dgm:t>
        <a:bodyPr/>
        <a:lstStyle/>
        <a:p>
          <a:endParaRPr lang="hu-HU" sz="7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224805B6-E0E0-4E3D-8EFB-F96F146E8C99}">
      <dgm:prSet phldrT="[Szöveg]" custT="1"/>
      <dgm:spPr>
        <a:solidFill>
          <a:srgbClr val="FFFF99"/>
        </a:solidFill>
      </dgm:spPr>
      <dgm:t>
        <a:bodyPr/>
        <a:lstStyle/>
        <a:p>
          <a:r>
            <a:rPr lang="hu-HU" sz="10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NEM</a:t>
          </a:r>
        </a:p>
      </dgm:t>
    </dgm:pt>
    <dgm:pt modelId="{CBE2FB64-0095-463D-BC9E-97762EE93B35}" type="parTrans" cxnId="{728FEB68-DBBB-41DF-A7A5-B36BFD0628EA}">
      <dgm:prSet/>
      <dgm:spPr/>
      <dgm:t>
        <a:bodyPr/>
        <a:lstStyle/>
        <a:p>
          <a:endParaRPr lang="hu-HU" sz="7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507F60D5-5531-4D44-98D6-7CCB78A854A1}" type="sibTrans" cxnId="{728FEB68-DBBB-41DF-A7A5-B36BFD0628EA}">
      <dgm:prSet/>
      <dgm:spPr/>
      <dgm:t>
        <a:bodyPr/>
        <a:lstStyle/>
        <a:p>
          <a:endParaRPr lang="hu-HU" sz="7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2D634274-E84C-4DD0-B615-678F72662770}">
      <dgm:prSet phldrT="[Szöveg]" custT="1"/>
      <dgm:spPr>
        <a:solidFill>
          <a:srgbClr val="FFFF99"/>
        </a:solidFill>
      </dgm:spPr>
      <dgm:t>
        <a:bodyPr/>
        <a:lstStyle/>
        <a:p>
          <a:r>
            <a:rPr lang="hu-HU" sz="10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IGEN</a:t>
          </a:r>
        </a:p>
      </dgm:t>
    </dgm:pt>
    <dgm:pt modelId="{4F3D1127-BEA7-4261-B8B1-BE80A97AD98B}" type="parTrans" cxnId="{CF39E866-5F41-422E-8A7B-9D31B1C24BC8}">
      <dgm:prSet/>
      <dgm:spPr/>
      <dgm:t>
        <a:bodyPr/>
        <a:lstStyle/>
        <a:p>
          <a:endParaRPr lang="hu-HU" sz="7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375C5282-7CC6-4A3E-94B4-E4E647CD78F3}" type="sibTrans" cxnId="{CF39E866-5F41-422E-8A7B-9D31B1C24BC8}">
      <dgm:prSet/>
      <dgm:spPr/>
      <dgm:t>
        <a:bodyPr/>
        <a:lstStyle/>
        <a:p>
          <a:endParaRPr lang="hu-HU" sz="7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99AF24B4-A118-4FAF-A973-0BEA99106B0A}">
      <dgm:prSet phldrT="[Szöveg]" custT="1"/>
      <dgm:spPr>
        <a:solidFill>
          <a:srgbClr val="FFFF99"/>
        </a:solidFill>
      </dgm:spPr>
      <dgm:t>
        <a:bodyPr/>
        <a:lstStyle/>
        <a:p>
          <a:r>
            <a:rPr lang="hu-HU" sz="10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NEM</a:t>
          </a:r>
        </a:p>
      </dgm:t>
    </dgm:pt>
    <dgm:pt modelId="{0C3B2376-23BA-41E9-B03B-E2A25D8AE3D7}" type="parTrans" cxnId="{50E5824D-53BA-4175-8448-6CA76705A4B9}">
      <dgm:prSet/>
      <dgm:spPr/>
      <dgm:t>
        <a:bodyPr/>
        <a:lstStyle/>
        <a:p>
          <a:endParaRPr lang="hu-HU" sz="7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49CFF806-F5F9-474F-A849-2734740BA24F}" type="sibTrans" cxnId="{50E5824D-53BA-4175-8448-6CA76705A4B9}">
      <dgm:prSet/>
      <dgm:spPr/>
      <dgm:t>
        <a:bodyPr/>
        <a:lstStyle/>
        <a:p>
          <a:endParaRPr lang="hu-HU" sz="7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5C239C12-4C04-4EFA-A56F-95DDEFDAFEDB}">
      <dgm:prSet phldrT="[Szöveg]" custT="1"/>
      <dgm:spPr/>
      <dgm:t>
        <a:bodyPr/>
        <a:lstStyle/>
        <a:p>
          <a:r>
            <a:rPr lang="hu-HU" sz="10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 KÉRDÉS:</a:t>
          </a:r>
        </a:p>
        <a:p>
          <a:r>
            <a:rPr lang="hu-HU" sz="10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Van-e fellépő "étrend-kiegészítő -  szedett gyógyszer" interakció?</a:t>
          </a:r>
        </a:p>
      </dgm:t>
    </dgm:pt>
    <dgm:pt modelId="{380D528D-93CF-46F9-8D86-E642033E9B80}" type="parTrans" cxnId="{E22B2C83-8BAA-4A46-83EF-4D22B9AD9917}">
      <dgm:prSet/>
      <dgm:spPr/>
      <dgm:t>
        <a:bodyPr/>
        <a:lstStyle/>
        <a:p>
          <a:endParaRPr lang="hu-HU" sz="7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A0F15258-4E3B-4D8C-ACC0-68CCD03744FF}" type="sibTrans" cxnId="{E22B2C83-8BAA-4A46-83EF-4D22B9AD9917}">
      <dgm:prSet/>
      <dgm:spPr/>
      <dgm:t>
        <a:bodyPr/>
        <a:lstStyle/>
        <a:p>
          <a:endParaRPr lang="hu-HU" sz="7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51370FCE-4FCC-44E2-9E3A-E6F432250E25}">
      <dgm:prSet phldrT="[Szöveg]" custT="1"/>
      <dgm:spPr>
        <a:solidFill>
          <a:srgbClr val="92D050"/>
        </a:solidFill>
      </dgm:spPr>
      <dgm:t>
        <a:bodyPr/>
        <a:lstStyle/>
        <a:p>
          <a:r>
            <a:rPr lang="hu-HU" sz="10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AZ ÉTREND-KIEGÉSZÍTŐ EXPEDIÁLHATÓ!</a:t>
          </a:r>
        </a:p>
      </dgm:t>
    </dgm:pt>
    <dgm:pt modelId="{11D52EBB-651B-44D4-896A-645104A3A4EB}" type="parTrans" cxnId="{C3D42DC6-17EE-4A7D-B0F4-4536B9000861}">
      <dgm:prSet/>
      <dgm:spPr/>
      <dgm:t>
        <a:bodyPr/>
        <a:lstStyle/>
        <a:p>
          <a:endParaRPr lang="hu-HU" sz="7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A8C923EE-3B0B-4DBD-99ED-EDC7B4233EFD}" type="sibTrans" cxnId="{C3D42DC6-17EE-4A7D-B0F4-4536B9000861}">
      <dgm:prSet/>
      <dgm:spPr/>
      <dgm:t>
        <a:bodyPr/>
        <a:lstStyle/>
        <a:p>
          <a:endParaRPr lang="hu-HU" sz="7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43E6305A-E88B-4350-B7CA-3786F11B7D49}">
      <dgm:prSet phldrT="[Szöveg]" custT="1"/>
      <dgm:spPr>
        <a:solidFill>
          <a:srgbClr val="FFFF99"/>
        </a:solidFill>
      </dgm:spPr>
      <dgm:t>
        <a:bodyPr/>
        <a:lstStyle/>
        <a:p>
          <a:r>
            <a:rPr lang="hu-HU" sz="10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IGEN</a:t>
          </a:r>
        </a:p>
      </dgm:t>
    </dgm:pt>
    <dgm:pt modelId="{696F414E-04E6-46B5-BA56-A5EE5235C36D}" type="parTrans" cxnId="{071DCD42-2C03-4789-A1DE-11C87589E53A}">
      <dgm:prSet/>
      <dgm:spPr/>
      <dgm:t>
        <a:bodyPr/>
        <a:lstStyle/>
        <a:p>
          <a:endParaRPr lang="hu-HU" sz="7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B8A4E037-7CB9-493B-BECF-9232730A0AF2}" type="sibTrans" cxnId="{071DCD42-2C03-4789-A1DE-11C87589E53A}">
      <dgm:prSet/>
      <dgm:spPr/>
      <dgm:t>
        <a:bodyPr/>
        <a:lstStyle/>
        <a:p>
          <a:endParaRPr lang="hu-HU" sz="7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FE1C239D-17A4-4B06-A2B0-D0A71ED48123}">
      <dgm:prSet phldrT="[Szöveg]" custT="1"/>
      <dgm:spPr>
        <a:solidFill>
          <a:srgbClr val="FFFF99"/>
        </a:solidFill>
      </dgm:spPr>
      <dgm:t>
        <a:bodyPr/>
        <a:lstStyle/>
        <a:p>
          <a:r>
            <a:rPr lang="hu-HU" sz="10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NEM</a:t>
          </a:r>
        </a:p>
      </dgm:t>
    </dgm:pt>
    <dgm:pt modelId="{1BA4F5A5-B088-4503-A0A1-2E2D6917AEA7}" type="parTrans" cxnId="{EA59C6CC-3556-4911-B6CF-BD90AE5C2CE4}">
      <dgm:prSet/>
      <dgm:spPr/>
      <dgm:t>
        <a:bodyPr/>
        <a:lstStyle/>
        <a:p>
          <a:endParaRPr lang="hu-HU" sz="7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B877D41B-AA3C-4F92-B9A0-BF0E1BFF0B7F}" type="sibTrans" cxnId="{EA59C6CC-3556-4911-B6CF-BD90AE5C2CE4}">
      <dgm:prSet/>
      <dgm:spPr/>
      <dgm:t>
        <a:bodyPr/>
        <a:lstStyle/>
        <a:p>
          <a:endParaRPr lang="hu-HU" sz="7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36D24A32-8856-4AE7-A700-4611D7072385}">
      <dgm:prSet phldrT="[Szöveg]" custT="1"/>
      <dgm:spPr>
        <a:solidFill>
          <a:srgbClr val="FF5050"/>
        </a:solidFill>
      </dgm:spPr>
      <dgm:t>
        <a:bodyPr/>
        <a:lstStyle/>
        <a:p>
          <a:r>
            <a:rPr lang="hu-HU" sz="9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AZ ÉTREND-KIEGÉSZÍTŐ EXPEDIÁLÁSNAK MEGTAGADÁSA! FIGYELMEZTETÉS ÉS TÁJÉKOZTATÁS!</a:t>
          </a:r>
        </a:p>
      </dgm:t>
    </dgm:pt>
    <dgm:pt modelId="{1C16A59A-BDB0-4F17-B1F2-C4CE0E3A39E3}" type="parTrans" cxnId="{628D79E9-D2AE-4F32-879E-3E478AC0BB01}">
      <dgm:prSet/>
      <dgm:spPr/>
      <dgm:t>
        <a:bodyPr/>
        <a:lstStyle/>
        <a:p>
          <a:endParaRPr lang="hu-HU" sz="7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5C3C684F-1CBD-44E5-BB3B-EA5EBC52C429}" type="sibTrans" cxnId="{628D79E9-D2AE-4F32-879E-3E478AC0BB01}">
      <dgm:prSet/>
      <dgm:spPr/>
      <dgm:t>
        <a:bodyPr/>
        <a:lstStyle/>
        <a:p>
          <a:endParaRPr lang="hu-HU" sz="7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B46C57A3-3AC3-4133-B2DE-283557C9A371}">
      <dgm:prSet phldrT="[Szöveg]" custT="1"/>
      <dgm:spPr>
        <a:solidFill>
          <a:srgbClr val="92D050"/>
        </a:solidFill>
      </dgm:spPr>
      <dgm:t>
        <a:bodyPr/>
        <a:lstStyle/>
        <a:p>
          <a:r>
            <a:rPr lang="hu-HU" sz="10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AZ ÉTREND-KIEGÉSZÍTŐ EXPEDIÁLHATÓ!</a:t>
          </a:r>
        </a:p>
      </dgm:t>
    </dgm:pt>
    <dgm:pt modelId="{9026D56B-0C45-4861-9EF2-2EFD066DD012}" type="parTrans" cxnId="{58B0CFB4-960E-43F8-AD1F-8E83254B2277}">
      <dgm:prSet/>
      <dgm:spPr/>
      <dgm:t>
        <a:bodyPr/>
        <a:lstStyle/>
        <a:p>
          <a:endParaRPr lang="hu-HU" sz="7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DCAC07AF-8038-46B0-8A5C-F3DE6FAB3568}" type="sibTrans" cxnId="{58B0CFB4-960E-43F8-AD1F-8E83254B2277}">
      <dgm:prSet/>
      <dgm:spPr/>
      <dgm:t>
        <a:bodyPr/>
        <a:lstStyle/>
        <a:p>
          <a:endParaRPr lang="hu-HU" sz="7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C4772A37-9B26-46B4-81F7-83647C199FC1}">
      <dgm:prSet phldrT="[Szöveg]" custT="1"/>
      <dgm:spPr/>
      <dgm:t>
        <a:bodyPr/>
        <a:lstStyle/>
        <a:p>
          <a:r>
            <a:rPr lang="hu-HU" sz="10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 KÉRDÉS: </a:t>
          </a:r>
        </a:p>
        <a:p>
          <a:r>
            <a:rPr lang="hu-HU" sz="10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Van-e fellépő "étrend-kiegészítő - szedett gyógyszer" interakció?</a:t>
          </a:r>
        </a:p>
      </dgm:t>
    </dgm:pt>
    <dgm:pt modelId="{BF67A8A5-4CB6-4247-8E35-6C90E294DA42}" type="parTrans" cxnId="{C94C477B-CCA8-4543-9AF8-AF964A997D67}">
      <dgm:prSet/>
      <dgm:spPr/>
      <dgm:t>
        <a:bodyPr/>
        <a:lstStyle/>
        <a:p>
          <a:endParaRPr lang="hu-HU" sz="7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EAF20012-EA2F-46D9-8EE6-501F53EA59FA}" type="sibTrans" cxnId="{C94C477B-CCA8-4543-9AF8-AF964A997D67}">
      <dgm:prSet/>
      <dgm:spPr/>
      <dgm:t>
        <a:bodyPr/>
        <a:lstStyle/>
        <a:p>
          <a:endParaRPr lang="hu-HU" sz="7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F0E48E12-3E70-401D-B99F-ACE8CFC075D6}">
      <dgm:prSet phldrT="[Szöveg]" custT="1"/>
      <dgm:spPr>
        <a:solidFill>
          <a:srgbClr val="FFC000"/>
        </a:solidFill>
      </dgm:spPr>
      <dgm:t>
        <a:bodyPr/>
        <a:lstStyle/>
        <a:p>
          <a:r>
            <a:rPr lang="hu-HU" sz="9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AZ ÉTREND-KIEGÉSZÍTŐ EXPEDIÁLHATÓ, DE HA TÜNETEK NEM JAVULNAK, ORVOSHOZ KELL FORDULNIA A BETEGNEK!</a:t>
          </a:r>
        </a:p>
      </dgm:t>
    </dgm:pt>
    <dgm:pt modelId="{84377306-FDD2-4FCD-A191-0359C3864097}" type="parTrans" cxnId="{9E5B7AED-25B3-49D8-A302-5EAB3095C635}">
      <dgm:prSet/>
      <dgm:spPr/>
      <dgm:t>
        <a:bodyPr/>
        <a:lstStyle/>
        <a:p>
          <a:endParaRPr lang="hu-HU" sz="7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09CBB987-065B-415E-A9F5-9B99D02CEFFD}" type="sibTrans" cxnId="{9E5B7AED-25B3-49D8-A302-5EAB3095C635}">
      <dgm:prSet/>
      <dgm:spPr/>
      <dgm:t>
        <a:bodyPr/>
        <a:lstStyle/>
        <a:p>
          <a:endParaRPr lang="hu-HU" sz="7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32018086-6257-42B5-A79A-68B05713BA5E}">
      <dgm:prSet phldrT="[Szöveg]" custT="1"/>
      <dgm:spPr>
        <a:solidFill>
          <a:srgbClr val="FFFF99"/>
        </a:solidFill>
      </dgm:spPr>
      <dgm:t>
        <a:bodyPr/>
        <a:lstStyle/>
        <a:p>
          <a:r>
            <a:rPr lang="hu-HU" sz="10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IGEN</a:t>
          </a:r>
        </a:p>
      </dgm:t>
    </dgm:pt>
    <dgm:pt modelId="{AE92C307-0AB7-468C-9366-B5AE7F19AA67}" type="parTrans" cxnId="{CE4EC52F-B38A-40FE-B6EF-D1CAA7619D99}">
      <dgm:prSet/>
      <dgm:spPr/>
      <dgm:t>
        <a:bodyPr/>
        <a:lstStyle/>
        <a:p>
          <a:endParaRPr lang="hu-HU" sz="7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AD1652F4-2360-49CD-A602-FD30F116F9DB}" type="sibTrans" cxnId="{CE4EC52F-B38A-40FE-B6EF-D1CAA7619D99}">
      <dgm:prSet/>
      <dgm:spPr/>
      <dgm:t>
        <a:bodyPr/>
        <a:lstStyle/>
        <a:p>
          <a:endParaRPr lang="hu-HU" sz="7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367E82BF-D0EC-409E-BCA4-0FCB55241C39}">
      <dgm:prSet phldrT="[Szöveg]" custT="1"/>
      <dgm:spPr>
        <a:solidFill>
          <a:srgbClr val="FFFF99"/>
        </a:solidFill>
      </dgm:spPr>
      <dgm:t>
        <a:bodyPr/>
        <a:lstStyle/>
        <a:p>
          <a:r>
            <a:rPr lang="hu-HU" sz="10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NEM</a:t>
          </a:r>
        </a:p>
      </dgm:t>
    </dgm:pt>
    <dgm:pt modelId="{749F51C0-0BF8-4B3D-A3BD-DA3C48A9641A}" type="parTrans" cxnId="{4E23E045-9E7D-4603-AFE5-D9E164494C82}">
      <dgm:prSet/>
      <dgm:spPr/>
      <dgm:t>
        <a:bodyPr/>
        <a:lstStyle/>
        <a:p>
          <a:endParaRPr lang="hu-HU" sz="7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1DBB8D88-B7B4-4E95-ABF7-A0E7CB87D18E}" type="sibTrans" cxnId="{4E23E045-9E7D-4603-AFE5-D9E164494C82}">
      <dgm:prSet/>
      <dgm:spPr/>
      <dgm:t>
        <a:bodyPr/>
        <a:lstStyle/>
        <a:p>
          <a:endParaRPr lang="hu-HU" sz="7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86D9E1FD-9A63-4D76-85FE-62F0E0ADB8C2}">
      <dgm:prSet phldrT="[Szöveg]" custT="1"/>
      <dgm:spPr>
        <a:solidFill>
          <a:srgbClr val="FF5050"/>
        </a:solidFill>
      </dgm:spPr>
      <dgm:t>
        <a:bodyPr/>
        <a:lstStyle/>
        <a:p>
          <a:r>
            <a:rPr lang="hu-HU" sz="9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AZ ÉTEREND-KIEGÉSZÍTŐ EXPEDIÁLÁSÁNAK MEGTAGADÁSA! FIGYELMEZTETÉS ÉS TÁJÉKOZTSATÁS! </a:t>
          </a:r>
        </a:p>
      </dgm:t>
    </dgm:pt>
    <dgm:pt modelId="{5E0F214E-12E6-4360-A6B1-6EB42997A4BD}" type="parTrans" cxnId="{C1150970-673E-4E21-9310-BED80BCC3848}">
      <dgm:prSet/>
      <dgm:spPr/>
      <dgm:t>
        <a:bodyPr/>
        <a:lstStyle/>
        <a:p>
          <a:endParaRPr lang="hu-HU" sz="7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FDD13E3F-BF11-4F4F-BD7F-EDA82B174321}" type="sibTrans" cxnId="{C1150970-673E-4E21-9310-BED80BCC3848}">
      <dgm:prSet/>
      <dgm:spPr/>
      <dgm:t>
        <a:bodyPr/>
        <a:lstStyle/>
        <a:p>
          <a:endParaRPr lang="hu-HU" sz="7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CBC23DB8-FF70-4863-801E-5531FDDD0987}">
      <dgm:prSet phldrT="[Szöveg]" custT="1"/>
      <dgm:spPr>
        <a:solidFill>
          <a:srgbClr val="FFC000"/>
        </a:solidFill>
      </dgm:spPr>
      <dgm:t>
        <a:bodyPr/>
        <a:lstStyle/>
        <a:p>
          <a:r>
            <a:rPr lang="hu-HU" sz="9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AZ ÉTREND-KIEGÉSZÍTŐ EXPEDIÁLHATÓ, DE HA A TÜNETEK NEM JAVULNAK, ORVOSHOZ KELL FORDULNIA A BETEGNEK!</a:t>
          </a:r>
        </a:p>
      </dgm:t>
    </dgm:pt>
    <dgm:pt modelId="{BD33AC15-33B5-4D2F-9EF7-1D693FC2CD51}" type="parTrans" cxnId="{50500BBE-BFFE-42CA-94D8-3456C013EC69}">
      <dgm:prSet/>
      <dgm:spPr/>
      <dgm:t>
        <a:bodyPr/>
        <a:lstStyle/>
        <a:p>
          <a:endParaRPr lang="hu-HU" sz="7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CACC052C-FAB9-4031-ACE4-525D21F32298}" type="sibTrans" cxnId="{50500BBE-BFFE-42CA-94D8-3456C013EC69}">
      <dgm:prSet/>
      <dgm:spPr/>
      <dgm:t>
        <a:bodyPr/>
        <a:lstStyle/>
        <a:p>
          <a:endParaRPr lang="hu-HU" sz="7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4908D671-1D89-4AB8-9534-C75BE43A9CC6}">
      <dgm:prSet phldrT="[Szöveg]" custT="1"/>
      <dgm:spPr>
        <a:solidFill>
          <a:srgbClr val="FF0000"/>
        </a:solidFill>
      </dgm:spPr>
      <dgm:t>
        <a:bodyPr/>
        <a:lstStyle/>
        <a:p>
          <a:r>
            <a:rPr lang="hu-HU" sz="9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AZ ÉTREND-KIEGÉSZÍTŐ KIADÁSÁNAK MEGTAGADÁSA, A BETEG ORVOSHOZ IRÁNYÍTÁSA!</a:t>
          </a:r>
        </a:p>
      </dgm:t>
    </dgm:pt>
    <dgm:pt modelId="{862FC1BD-AABD-44C4-B360-0BD52D8006E6}" type="parTrans" cxnId="{41CD83F2-E1F5-41FB-AD95-823863E15CD0}">
      <dgm:prSet/>
      <dgm:spPr/>
      <dgm:t>
        <a:bodyPr/>
        <a:lstStyle/>
        <a:p>
          <a:endParaRPr lang="hu-HU" sz="7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7E1636ED-5626-4CD4-B94A-69784C67A237}" type="sibTrans" cxnId="{41CD83F2-E1F5-41FB-AD95-823863E15CD0}">
      <dgm:prSet/>
      <dgm:spPr/>
      <dgm:t>
        <a:bodyPr/>
        <a:lstStyle/>
        <a:p>
          <a:endParaRPr lang="hu-HU" sz="7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F3730D15-C3A8-4532-BF02-D7C42345AAAE}" type="pres">
      <dgm:prSet presAssocID="{4B34A826-7B10-497B-9326-B4FB88944B85}" presName="hierChild1" presStyleCnt="0">
        <dgm:presLayoutVars>
          <dgm:orgChart val="1"/>
          <dgm:chPref val="1"/>
          <dgm:dir/>
          <dgm:animOne val="branch"/>
          <dgm:animLvl val="lvl"/>
          <dgm:resizeHandles/>
        </dgm:presLayoutVars>
      </dgm:prSet>
      <dgm:spPr/>
      <dgm:t>
        <a:bodyPr/>
        <a:lstStyle/>
        <a:p>
          <a:endParaRPr lang="hu-HU"/>
        </a:p>
      </dgm:t>
    </dgm:pt>
    <dgm:pt modelId="{100E8787-7EA4-4426-BE0B-2B8E4D07C01B}" type="pres">
      <dgm:prSet presAssocID="{5CA11AC9-E032-4868-BAFB-7424D3257756}" presName="hierRoot1" presStyleCnt="0">
        <dgm:presLayoutVars>
          <dgm:hierBranch val="init"/>
        </dgm:presLayoutVars>
      </dgm:prSet>
      <dgm:spPr/>
    </dgm:pt>
    <dgm:pt modelId="{09AAAE67-97D9-4105-BFB5-9D8FE93298C0}" type="pres">
      <dgm:prSet presAssocID="{5CA11AC9-E032-4868-BAFB-7424D3257756}" presName="rootComposite1" presStyleCnt="0"/>
      <dgm:spPr/>
    </dgm:pt>
    <dgm:pt modelId="{F6EA82E4-C24B-4AE8-BBF3-CBF2AD46E5FD}" type="pres">
      <dgm:prSet presAssocID="{5CA11AC9-E032-4868-BAFB-7424D3257756}" presName="rootText1" presStyleLbl="node0" presStyleIdx="0" presStyleCnt="1">
        <dgm:presLayoutVars>
          <dgm:chPref val="3"/>
        </dgm:presLayoutVars>
      </dgm:prSet>
      <dgm:spPr/>
      <dgm:t>
        <a:bodyPr/>
        <a:lstStyle/>
        <a:p>
          <a:endParaRPr lang="hu-HU"/>
        </a:p>
      </dgm:t>
    </dgm:pt>
    <dgm:pt modelId="{F6365FB7-D76F-47CC-920E-294A227D8C00}" type="pres">
      <dgm:prSet presAssocID="{5CA11AC9-E032-4868-BAFB-7424D3257756}" presName="rootConnector1" presStyleLbl="node1" presStyleIdx="0" presStyleCnt="0"/>
      <dgm:spPr/>
      <dgm:t>
        <a:bodyPr/>
        <a:lstStyle/>
        <a:p>
          <a:endParaRPr lang="hu-HU"/>
        </a:p>
      </dgm:t>
    </dgm:pt>
    <dgm:pt modelId="{B4797A8B-C192-492F-B64C-5A6D4DC5592C}" type="pres">
      <dgm:prSet presAssocID="{5CA11AC9-E032-4868-BAFB-7424D3257756}" presName="hierChild2" presStyleCnt="0"/>
      <dgm:spPr/>
    </dgm:pt>
    <dgm:pt modelId="{B4238BDD-F69E-45D2-847E-93A63BFE575A}" type="pres">
      <dgm:prSet presAssocID="{C00CB581-87DF-48F0-9F5E-396509B678D8}" presName="Name37" presStyleLbl="parChTrans1D2" presStyleIdx="0" presStyleCnt="3"/>
      <dgm:spPr/>
      <dgm:t>
        <a:bodyPr/>
        <a:lstStyle/>
        <a:p>
          <a:endParaRPr lang="hu-HU"/>
        </a:p>
      </dgm:t>
    </dgm:pt>
    <dgm:pt modelId="{F078E2E4-EFB3-450B-8445-8B713EC8BE6A}" type="pres">
      <dgm:prSet presAssocID="{4C430F35-0CF3-4691-968C-E5AE788717DC}" presName="hierRoot2" presStyleCnt="0">
        <dgm:presLayoutVars>
          <dgm:hierBranch val="init"/>
        </dgm:presLayoutVars>
      </dgm:prSet>
      <dgm:spPr/>
    </dgm:pt>
    <dgm:pt modelId="{7E91C3BC-9A65-4B14-868B-72CA1FEAD8AB}" type="pres">
      <dgm:prSet presAssocID="{4C430F35-0CF3-4691-968C-E5AE788717DC}" presName="rootComposite" presStyleCnt="0"/>
      <dgm:spPr/>
    </dgm:pt>
    <dgm:pt modelId="{A0BBDFBC-85F2-48E9-ADDA-53951328A30D}" type="pres">
      <dgm:prSet presAssocID="{4C430F35-0CF3-4691-968C-E5AE788717DC}" presName="rootText" presStyleLbl="node2" presStyleIdx="0" presStyleCnt="3">
        <dgm:presLayoutVars>
          <dgm:chPref val="3"/>
        </dgm:presLayoutVars>
      </dgm:prSet>
      <dgm:spPr/>
      <dgm:t>
        <a:bodyPr/>
        <a:lstStyle/>
        <a:p>
          <a:endParaRPr lang="hu-HU"/>
        </a:p>
      </dgm:t>
    </dgm:pt>
    <dgm:pt modelId="{6AEFA921-9C63-44D3-97B7-22F66FB22FE5}" type="pres">
      <dgm:prSet presAssocID="{4C430F35-0CF3-4691-968C-E5AE788717DC}" presName="rootConnector" presStyleLbl="node2" presStyleIdx="0" presStyleCnt="3"/>
      <dgm:spPr/>
      <dgm:t>
        <a:bodyPr/>
        <a:lstStyle/>
        <a:p>
          <a:endParaRPr lang="hu-HU"/>
        </a:p>
      </dgm:t>
    </dgm:pt>
    <dgm:pt modelId="{509BC4F6-84AC-492C-A61A-8FCA77186F12}" type="pres">
      <dgm:prSet presAssocID="{4C430F35-0CF3-4691-968C-E5AE788717DC}" presName="hierChild4" presStyleCnt="0"/>
      <dgm:spPr/>
    </dgm:pt>
    <dgm:pt modelId="{4B61500D-AE1C-4CF0-BDEA-154D1BB74BDE}" type="pres">
      <dgm:prSet presAssocID="{27331602-6C9B-4F4C-8BE5-349FD63D8031}" presName="Name37" presStyleLbl="parChTrans1D3" presStyleIdx="0" presStyleCnt="3"/>
      <dgm:spPr/>
      <dgm:t>
        <a:bodyPr/>
        <a:lstStyle/>
        <a:p>
          <a:endParaRPr lang="hu-HU"/>
        </a:p>
      </dgm:t>
    </dgm:pt>
    <dgm:pt modelId="{A9CF19E0-5521-49F4-AE64-86E685D862DC}" type="pres">
      <dgm:prSet presAssocID="{091E25B3-2641-4AFE-8851-A872CB2B125C}" presName="hierRoot2" presStyleCnt="0">
        <dgm:presLayoutVars>
          <dgm:hierBranch val="init"/>
        </dgm:presLayoutVars>
      </dgm:prSet>
      <dgm:spPr/>
    </dgm:pt>
    <dgm:pt modelId="{7FF55EDD-8206-45D2-A734-528D25558EE4}" type="pres">
      <dgm:prSet presAssocID="{091E25B3-2641-4AFE-8851-A872CB2B125C}" presName="rootComposite" presStyleCnt="0"/>
      <dgm:spPr/>
    </dgm:pt>
    <dgm:pt modelId="{D7FC9971-3ABB-4BD2-B524-321B4743B9BF}" type="pres">
      <dgm:prSet presAssocID="{091E25B3-2641-4AFE-8851-A872CB2B125C}" presName="rootText" presStyleLbl="node3" presStyleIdx="0" presStyleCnt="3">
        <dgm:presLayoutVars>
          <dgm:chPref val="3"/>
        </dgm:presLayoutVars>
      </dgm:prSet>
      <dgm:spPr/>
      <dgm:t>
        <a:bodyPr/>
        <a:lstStyle/>
        <a:p>
          <a:endParaRPr lang="hu-HU"/>
        </a:p>
      </dgm:t>
    </dgm:pt>
    <dgm:pt modelId="{6A84A1CD-B88A-4DF7-BC47-7EEBEC60CE9E}" type="pres">
      <dgm:prSet presAssocID="{091E25B3-2641-4AFE-8851-A872CB2B125C}" presName="rootConnector" presStyleLbl="node3" presStyleIdx="0" presStyleCnt="3"/>
      <dgm:spPr/>
      <dgm:t>
        <a:bodyPr/>
        <a:lstStyle/>
        <a:p>
          <a:endParaRPr lang="hu-HU"/>
        </a:p>
      </dgm:t>
    </dgm:pt>
    <dgm:pt modelId="{90D3B7A9-8748-4635-AAD0-50B8E5850714}" type="pres">
      <dgm:prSet presAssocID="{091E25B3-2641-4AFE-8851-A872CB2B125C}" presName="hierChild4" presStyleCnt="0"/>
      <dgm:spPr/>
    </dgm:pt>
    <dgm:pt modelId="{96D0BFCC-FF21-418C-BA74-DF0469DFEF54}" type="pres">
      <dgm:prSet presAssocID="{8251CF25-F30A-462D-A119-B2A75D5F13E9}" presName="Name37" presStyleLbl="parChTrans1D4" presStyleIdx="0" presStyleCnt="16"/>
      <dgm:spPr/>
      <dgm:t>
        <a:bodyPr/>
        <a:lstStyle/>
        <a:p>
          <a:endParaRPr lang="hu-HU"/>
        </a:p>
      </dgm:t>
    </dgm:pt>
    <dgm:pt modelId="{3BBF9B15-277E-47F1-9F6E-26794957DC24}" type="pres">
      <dgm:prSet presAssocID="{D90B08D4-9FB2-4F69-908C-EF11D2460F25}" presName="hierRoot2" presStyleCnt="0">
        <dgm:presLayoutVars>
          <dgm:hierBranch val="init"/>
        </dgm:presLayoutVars>
      </dgm:prSet>
      <dgm:spPr/>
    </dgm:pt>
    <dgm:pt modelId="{8F0DFE38-351D-4E93-96C9-1E3D83B0F0E9}" type="pres">
      <dgm:prSet presAssocID="{D90B08D4-9FB2-4F69-908C-EF11D2460F25}" presName="rootComposite" presStyleCnt="0"/>
      <dgm:spPr/>
    </dgm:pt>
    <dgm:pt modelId="{3800B58F-B542-432E-B476-CF993E2D1C68}" type="pres">
      <dgm:prSet presAssocID="{D90B08D4-9FB2-4F69-908C-EF11D2460F25}" presName="rootText" presStyleLbl="node4" presStyleIdx="0" presStyleCnt="16">
        <dgm:presLayoutVars>
          <dgm:chPref val="3"/>
        </dgm:presLayoutVars>
      </dgm:prSet>
      <dgm:spPr/>
      <dgm:t>
        <a:bodyPr/>
        <a:lstStyle/>
        <a:p>
          <a:endParaRPr lang="hu-HU"/>
        </a:p>
      </dgm:t>
    </dgm:pt>
    <dgm:pt modelId="{D7836F2A-053E-480B-A0AA-77526D6C9EB4}" type="pres">
      <dgm:prSet presAssocID="{D90B08D4-9FB2-4F69-908C-EF11D2460F25}" presName="rootConnector" presStyleLbl="node4" presStyleIdx="0" presStyleCnt="16"/>
      <dgm:spPr/>
      <dgm:t>
        <a:bodyPr/>
        <a:lstStyle/>
        <a:p>
          <a:endParaRPr lang="hu-HU"/>
        </a:p>
      </dgm:t>
    </dgm:pt>
    <dgm:pt modelId="{9C57E8B4-81CF-423C-83F6-16F2A7A28789}" type="pres">
      <dgm:prSet presAssocID="{D90B08D4-9FB2-4F69-908C-EF11D2460F25}" presName="hierChild4" presStyleCnt="0"/>
      <dgm:spPr/>
    </dgm:pt>
    <dgm:pt modelId="{DE640670-36F0-4551-8418-DE50ED79E25F}" type="pres">
      <dgm:prSet presAssocID="{380D528D-93CF-46F9-8D86-E642033E9B80}" presName="Name37" presStyleLbl="parChTrans1D4" presStyleIdx="1" presStyleCnt="16"/>
      <dgm:spPr/>
      <dgm:t>
        <a:bodyPr/>
        <a:lstStyle/>
        <a:p>
          <a:endParaRPr lang="hu-HU"/>
        </a:p>
      </dgm:t>
    </dgm:pt>
    <dgm:pt modelId="{A46BDE09-9CDB-4D9A-88D5-263331D96D93}" type="pres">
      <dgm:prSet presAssocID="{5C239C12-4C04-4EFA-A56F-95DDEFDAFEDB}" presName="hierRoot2" presStyleCnt="0">
        <dgm:presLayoutVars>
          <dgm:hierBranch val="init"/>
        </dgm:presLayoutVars>
      </dgm:prSet>
      <dgm:spPr/>
    </dgm:pt>
    <dgm:pt modelId="{E3480276-756A-47AD-92B3-F2B1E9648188}" type="pres">
      <dgm:prSet presAssocID="{5C239C12-4C04-4EFA-A56F-95DDEFDAFEDB}" presName="rootComposite" presStyleCnt="0"/>
      <dgm:spPr/>
    </dgm:pt>
    <dgm:pt modelId="{630E65F0-CFC9-4453-ADBF-1507632E27EC}" type="pres">
      <dgm:prSet presAssocID="{5C239C12-4C04-4EFA-A56F-95DDEFDAFEDB}" presName="rootText" presStyleLbl="node4" presStyleIdx="1" presStyleCnt="16">
        <dgm:presLayoutVars>
          <dgm:chPref val="3"/>
        </dgm:presLayoutVars>
      </dgm:prSet>
      <dgm:spPr/>
      <dgm:t>
        <a:bodyPr/>
        <a:lstStyle/>
        <a:p>
          <a:endParaRPr lang="hu-HU"/>
        </a:p>
      </dgm:t>
    </dgm:pt>
    <dgm:pt modelId="{559F71DE-C103-48CE-9659-17AE2DB2B204}" type="pres">
      <dgm:prSet presAssocID="{5C239C12-4C04-4EFA-A56F-95DDEFDAFEDB}" presName="rootConnector" presStyleLbl="node4" presStyleIdx="1" presStyleCnt="16"/>
      <dgm:spPr/>
      <dgm:t>
        <a:bodyPr/>
        <a:lstStyle/>
        <a:p>
          <a:endParaRPr lang="hu-HU"/>
        </a:p>
      </dgm:t>
    </dgm:pt>
    <dgm:pt modelId="{64F3F80E-35D4-46EC-82C9-7A8437235684}" type="pres">
      <dgm:prSet presAssocID="{5C239C12-4C04-4EFA-A56F-95DDEFDAFEDB}" presName="hierChild4" presStyleCnt="0"/>
      <dgm:spPr/>
    </dgm:pt>
    <dgm:pt modelId="{CA0BFD6C-B844-4624-A793-E2E5B8831455}" type="pres">
      <dgm:prSet presAssocID="{696F414E-04E6-46B5-BA56-A5EE5235C36D}" presName="Name37" presStyleLbl="parChTrans1D4" presStyleIdx="2" presStyleCnt="16"/>
      <dgm:spPr/>
      <dgm:t>
        <a:bodyPr/>
        <a:lstStyle/>
        <a:p>
          <a:endParaRPr lang="hu-HU"/>
        </a:p>
      </dgm:t>
    </dgm:pt>
    <dgm:pt modelId="{BF94B75A-8A7D-46CC-B897-88F6E4AC2BCD}" type="pres">
      <dgm:prSet presAssocID="{43E6305A-E88B-4350-B7CA-3786F11B7D49}" presName="hierRoot2" presStyleCnt="0">
        <dgm:presLayoutVars>
          <dgm:hierBranch val="init"/>
        </dgm:presLayoutVars>
      </dgm:prSet>
      <dgm:spPr/>
    </dgm:pt>
    <dgm:pt modelId="{EF74F98E-9D50-447A-BCA9-01F9B93B44C0}" type="pres">
      <dgm:prSet presAssocID="{43E6305A-E88B-4350-B7CA-3786F11B7D49}" presName="rootComposite" presStyleCnt="0"/>
      <dgm:spPr/>
    </dgm:pt>
    <dgm:pt modelId="{3AE07EE6-FE82-46E4-BD5B-AAF6BD668FB7}" type="pres">
      <dgm:prSet presAssocID="{43E6305A-E88B-4350-B7CA-3786F11B7D49}" presName="rootText" presStyleLbl="node4" presStyleIdx="2" presStyleCnt="16">
        <dgm:presLayoutVars>
          <dgm:chPref val="3"/>
        </dgm:presLayoutVars>
      </dgm:prSet>
      <dgm:spPr/>
      <dgm:t>
        <a:bodyPr/>
        <a:lstStyle/>
        <a:p>
          <a:endParaRPr lang="hu-HU"/>
        </a:p>
      </dgm:t>
    </dgm:pt>
    <dgm:pt modelId="{63A41A06-BFA1-4053-8F6B-2A529526A52F}" type="pres">
      <dgm:prSet presAssocID="{43E6305A-E88B-4350-B7CA-3786F11B7D49}" presName="rootConnector" presStyleLbl="node4" presStyleIdx="2" presStyleCnt="16"/>
      <dgm:spPr/>
      <dgm:t>
        <a:bodyPr/>
        <a:lstStyle/>
        <a:p>
          <a:endParaRPr lang="hu-HU"/>
        </a:p>
      </dgm:t>
    </dgm:pt>
    <dgm:pt modelId="{75C506A2-E830-42FC-81DA-BFE511D36C62}" type="pres">
      <dgm:prSet presAssocID="{43E6305A-E88B-4350-B7CA-3786F11B7D49}" presName="hierChild4" presStyleCnt="0"/>
      <dgm:spPr/>
    </dgm:pt>
    <dgm:pt modelId="{5B5CB8B8-1680-447E-9504-68CA71768895}" type="pres">
      <dgm:prSet presAssocID="{1C16A59A-BDB0-4F17-B1F2-C4CE0E3A39E3}" presName="Name37" presStyleLbl="parChTrans1D4" presStyleIdx="3" presStyleCnt="16"/>
      <dgm:spPr/>
      <dgm:t>
        <a:bodyPr/>
        <a:lstStyle/>
        <a:p>
          <a:endParaRPr lang="hu-HU"/>
        </a:p>
      </dgm:t>
    </dgm:pt>
    <dgm:pt modelId="{860B0D7E-D6BF-4C7B-98D8-56FC75261D8F}" type="pres">
      <dgm:prSet presAssocID="{36D24A32-8856-4AE7-A700-4611D7072385}" presName="hierRoot2" presStyleCnt="0">
        <dgm:presLayoutVars>
          <dgm:hierBranch val="init"/>
        </dgm:presLayoutVars>
      </dgm:prSet>
      <dgm:spPr/>
    </dgm:pt>
    <dgm:pt modelId="{E4CF8483-8645-43F6-BD1C-FADF3D9DDE55}" type="pres">
      <dgm:prSet presAssocID="{36D24A32-8856-4AE7-A700-4611D7072385}" presName="rootComposite" presStyleCnt="0"/>
      <dgm:spPr/>
    </dgm:pt>
    <dgm:pt modelId="{91C189A7-0C0F-42D1-91D3-DF3204BA29C1}" type="pres">
      <dgm:prSet presAssocID="{36D24A32-8856-4AE7-A700-4611D7072385}" presName="rootText" presStyleLbl="node4" presStyleIdx="3" presStyleCnt="16">
        <dgm:presLayoutVars>
          <dgm:chPref val="3"/>
        </dgm:presLayoutVars>
      </dgm:prSet>
      <dgm:spPr/>
      <dgm:t>
        <a:bodyPr/>
        <a:lstStyle/>
        <a:p>
          <a:endParaRPr lang="hu-HU"/>
        </a:p>
      </dgm:t>
    </dgm:pt>
    <dgm:pt modelId="{42079DCC-8FE5-4D16-81F0-A873068E57B5}" type="pres">
      <dgm:prSet presAssocID="{36D24A32-8856-4AE7-A700-4611D7072385}" presName="rootConnector" presStyleLbl="node4" presStyleIdx="3" presStyleCnt="16"/>
      <dgm:spPr/>
      <dgm:t>
        <a:bodyPr/>
        <a:lstStyle/>
        <a:p>
          <a:endParaRPr lang="hu-HU"/>
        </a:p>
      </dgm:t>
    </dgm:pt>
    <dgm:pt modelId="{222F514F-BE5A-4611-BB44-0F4DECBAB864}" type="pres">
      <dgm:prSet presAssocID="{36D24A32-8856-4AE7-A700-4611D7072385}" presName="hierChild4" presStyleCnt="0"/>
      <dgm:spPr/>
    </dgm:pt>
    <dgm:pt modelId="{7947BCF6-94D2-439D-A46F-C6197A352810}" type="pres">
      <dgm:prSet presAssocID="{36D24A32-8856-4AE7-A700-4611D7072385}" presName="hierChild5" presStyleCnt="0"/>
      <dgm:spPr/>
    </dgm:pt>
    <dgm:pt modelId="{C0305F69-B967-4437-B0C8-AC47844C555F}" type="pres">
      <dgm:prSet presAssocID="{43E6305A-E88B-4350-B7CA-3786F11B7D49}" presName="hierChild5" presStyleCnt="0"/>
      <dgm:spPr/>
    </dgm:pt>
    <dgm:pt modelId="{A0796875-EA16-4F81-87EC-337737644BDB}" type="pres">
      <dgm:prSet presAssocID="{1BA4F5A5-B088-4503-A0A1-2E2D6917AEA7}" presName="Name37" presStyleLbl="parChTrans1D4" presStyleIdx="4" presStyleCnt="16"/>
      <dgm:spPr/>
      <dgm:t>
        <a:bodyPr/>
        <a:lstStyle/>
        <a:p>
          <a:endParaRPr lang="hu-HU"/>
        </a:p>
      </dgm:t>
    </dgm:pt>
    <dgm:pt modelId="{10FE012D-62E2-4B7B-88C8-A40521A70C4E}" type="pres">
      <dgm:prSet presAssocID="{FE1C239D-17A4-4B06-A2B0-D0A71ED48123}" presName="hierRoot2" presStyleCnt="0">
        <dgm:presLayoutVars>
          <dgm:hierBranch val="init"/>
        </dgm:presLayoutVars>
      </dgm:prSet>
      <dgm:spPr/>
    </dgm:pt>
    <dgm:pt modelId="{1CF50A5C-79A2-4B22-AC70-8D98FFD89E31}" type="pres">
      <dgm:prSet presAssocID="{FE1C239D-17A4-4B06-A2B0-D0A71ED48123}" presName="rootComposite" presStyleCnt="0"/>
      <dgm:spPr/>
    </dgm:pt>
    <dgm:pt modelId="{D14C928B-9135-4FFA-9251-9BD40B8FF9BD}" type="pres">
      <dgm:prSet presAssocID="{FE1C239D-17A4-4B06-A2B0-D0A71ED48123}" presName="rootText" presStyleLbl="node4" presStyleIdx="4" presStyleCnt="16">
        <dgm:presLayoutVars>
          <dgm:chPref val="3"/>
        </dgm:presLayoutVars>
      </dgm:prSet>
      <dgm:spPr/>
      <dgm:t>
        <a:bodyPr/>
        <a:lstStyle/>
        <a:p>
          <a:endParaRPr lang="hu-HU"/>
        </a:p>
      </dgm:t>
    </dgm:pt>
    <dgm:pt modelId="{D8D66CBC-36A0-413D-A269-FA3F13DC88EA}" type="pres">
      <dgm:prSet presAssocID="{FE1C239D-17A4-4B06-A2B0-D0A71ED48123}" presName="rootConnector" presStyleLbl="node4" presStyleIdx="4" presStyleCnt="16"/>
      <dgm:spPr/>
      <dgm:t>
        <a:bodyPr/>
        <a:lstStyle/>
        <a:p>
          <a:endParaRPr lang="hu-HU"/>
        </a:p>
      </dgm:t>
    </dgm:pt>
    <dgm:pt modelId="{23CFF697-0CDB-4EC9-8D40-B103211A2D06}" type="pres">
      <dgm:prSet presAssocID="{FE1C239D-17A4-4B06-A2B0-D0A71ED48123}" presName="hierChild4" presStyleCnt="0"/>
      <dgm:spPr/>
    </dgm:pt>
    <dgm:pt modelId="{80342DC6-0F74-4980-B6DD-6692EC7BCBD1}" type="pres">
      <dgm:prSet presAssocID="{9026D56B-0C45-4861-9EF2-2EFD066DD012}" presName="Name37" presStyleLbl="parChTrans1D4" presStyleIdx="5" presStyleCnt="16"/>
      <dgm:spPr/>
      <dgm:t>
        <a:bodyPr/>
        <a:lstStyle/>
        <a:p>
          <a:endParaRPr lang="hu-HU"/>
        </a:p>
      </dgm:t>
    </dgm:pt>
    <dgm:pt modelId="{A5ABF51B-772B-4107-9966-B2F0E64405B2}" type="pres">
      <dgm:prSet presAssocID="{B46C57A3-3AC3-4133-B2DE-283557C9A371}" presName="hierRoot2" presStyleCnt="0">
        <dgm:presLayoutVars>
          <dgm:hierBranch val="init"/>
        </dgm:presLayoutVars>
      </dgm:prSet>
      <dgm:spPr/>
    </dgm:pt>
    <dgm:pt modelId="{35DB6222-A2FC-4639-A616-A240BB2642C3}" type="pres">
      <dgm:prSet presAssocID="{B46C57A3-3AC3-4133-B2DE-283557C9A371}" presName="rootComposite" presStyleCnt="0"/>
      <dgm:spPr/>
    </dgm:pt>
    <dgm:pt modelId="{60536673-6CFD-4112-9775-62194B84B119}" type="pres">
      <dgm:prSet presAssocID="{B46C57A3-3AC3-4133-B2DE-283557C9A371}" presName="rootText" presStyleLbl="node4" presStyleIdx="5" presStyleCnt="16">
        <dgm:presLayoutVars>
          <dgm:chPref val="3"/>
        </dgm:presLayoutVars>
      </dgm:prSet>
      <dgm:spPr/>
      <dgm:t>
        <a:bodyPr/>
        <a:lstStyle/>
        <a:p>
          <a:endParaRPr lang="hu-HU"/>
        </a:p>
      </dgm:t>
    </dgm:pt>
    <dgm:pt modelId="{C2A1ED08-F2FA-4DC9-9187-0BDE03DE375E}" type="pres">
      <dgm:prSet presAssocID="{B46C57A3-3AC3-4133-B2DE-283557C9A371}" presName="rootConnector" presStyleLbl="node4" presStyleIdx="5" presStyleCnt="16"/>
      <dgm:spPr/>
      <dgm:t>
        <a:bodyPr/>
        <a:lstStyle/>
        <a:p>
          <a:endParaRPr lang="hu-HU"/>
        </a:p>
      </dgm:t>
    </dgm:pt>
    <dgm:pt modelId="{8DB10BDC-DC7F-42BE-9354-4ED7F4F80444}" type="pres">
      <dgm:prSet presAssocID="{B46C57A3-3AC3-4133-B2DE-283557C9A371}" presName="hierChild4" presStyleCnt="0"/>
      <dgm:spPr/>
    </dgm:pt>
    <dgm:pt modelId="{221B6161-FE07-4E1A-A3E0-24B03A2DC48C}" type="pres">
      <dgm:prSet presAssocID="{B46C57A3-3AC3-4133-B2DE-283557C9A371}" presName="hierChild5" presStyleCnt="0"/>
      <dgm:spPr/>
    </dgm:pt>
    <dgm:pt modelId="{43F02DC4-205F-4B4C-A920-958B1E6BFE68}" type="pres">
      <dgm:prSet presAssocID="{FE1C239D-17A4-4B06-A2B0-D0A71ED48123}" presName="hierChild5" presStyleCnt="0"/>
      <dgm:spPr/>
    </dgm:pt>
    <dgm:pt modelId="{131254DE-D6E9-45C8-91F7-0FF00E84E923}" type="pres">
      <dgm:prSet presAssocID="{5C239C12-4C04-4EFA-A56F-95DDEFDAFEDB}" presName="hierChild5" presStyleCnt="0"/>
      <dgm:spPr/>
    </dgm:pt>
    <dgm:pt modelId="{5132AF61-84B7-4769-B955-A49DD12F0D49}" type="pres">
      <dgm:prSet presAssocID="{D90B08D4-9FB2-4F69-908C-EF11D2460F25}" presName="hierChild5" presStyleCnt="0"/>
      <dgm:spPr/>
    </dgm:pt>
    <dgm:pt modelId="{6A67E98E-4055-460F-A5E6-A3E8DEB3CDCA}" type="pres">
      <dgm:prSet presAssocID="{CBE2FB64-0095-463D-BC9E-97762EE93B35}" presName="Name37" presStyleLbl="parChTrans1D4" presStyleIdx="6" presStyleCnt="16"/>
      <dgm:spPr/>
      <dgm:t>
        <a:bodyPr/>
        <a:lstStyle/>
        <a:p>
          <a:endParaRPr lang="hu-HU"/>
        </a:p>
      </dgm:t>
    </dgm:pt>
    <dgm:pt modelId="{17542805-F486-48CC-9ACB-EB8EE3A820D9}" type="pres">
      <dgm:prSet presAssocID="{224805B6-E0E0-4E3D-8EFB-F96F146E8C99}" presName="hierRoot2" presStyleCnt="0">
        <dgm:presLayoutVars>
          <dgm:hierBranch val="init"/>
        </dgm:presLayoutVars>
      </dgm:prSet>
      <dgm:spPr/>
    </dgm:pt>
    <dgm:pt modelId="{5795A3E2-B1A9-4DEF-95E1-D2720F894805}" type="pres">
      <dgm:prSet presAssocID="{224805B6-E0E0-4E3D-8EFB-F96F146E8C99}" presName="rootComposite" presStyleCnt="0"/>
      <dgm:spPr/>
    </dgm:pt>
    <dgm:pt modelId="{B11BCCAC-EF99-4443-A4EF-23995DD621B4}" type="pres">
      <dgm:prSet presAssocID="{224805B6-E0E0-4E3D-8EFB-F96F146E8C99}" presName="rootText" presStyleLbl="node4" presStyleIdx="6" presStyleCnt="16">
        <dgm:presLayoutVars>
          <dgm:chPref val="3"/>
        </dgm:presLayoutVars>
      </dgm:prSet>
      <dgm:spPr/>
      <dgm:t>
        <a:bodyPr/>
        <a:lstStyle/>
        <a:p>
          <a:endParaRPr lang="hu-HU"/>
        </a:p>
      </dgm:t>
    </dgm:pt>
    <dgm:pt modelId="{10D215B6-E55C-44C8-B49E-4D40DB71915F}" type="pres">
      <dgm:prSet presAssocID="{224805B6-E0E0-4E3D-8EFB-F96F146E8C99}" presName="rootConnector" presStyleLbl="node4" presStyleIdx="6" presStyleCnt="16"/>
      <dgm:spPr/>
      <dgm:t>
        <a:bodyPr/>
        <a:lstStyle/>
        <a:p>
          <a:endParaRPr lang="hu-HU"/>
        </a:p>
      </dgm:t>
    </dgm:pt>
    <dgm:pt modelId="{F818A19D-FDCA-4A6F-A524-F4FA24A5DD8B}" type="pres">
      <dgm:prSet presAssocID="{224805B6-E0E0-4E3D-8EFB-F96F146E8C99}" presName="hierChild4" presStyleCnt="0"/>
      <dgm:spPr/>
    </dgm:pt>
    <dgm:pt modelId="{86C59962-7671-44F9-9AD7-78E1DB08C33A}" type="pres">
      <dgm:prSet presAssocID="{11D52EBB-651B-44D4-896A-645104A3A4EB}" presName="Name37" presStyleLbl="parChTrans1D4" presStyleIdx="7" presStyleCnt="16"/>
      <dgm:spPr/>
      <dgm:t>
        <a:bodyPr/>
        <a:lstStyle/>
        <a:p>
          <a:endParaRPr lang="hu-HU"/>
        </a:p>
      </dgm:t>
    </dgm:pt>
    <dgm:pt modelId="{56DDEF36-8A5F-4FC5-AA08-00542EED89DE}" type="pres">
      <dgm:prSet presAssocID="{51370FCE-4FCC-44E2-9E3A-E6F432250E25}" presName="hierRoot2" presStyleCnt="0">
        <dgm:presLayoutVars>
          <dgm:hierBranch val="init"/>
        </dgm:presLayoutVars>
      </dgm:prSet>
      <dgm:spPr/>
    </dgm:pt>
    <dgm:pt modelId="{02EDE269-E894-419B-BB4B-25975465F3FA}" type="pres">
      <dgm:prSet presAssocID="{51370FCE-4FCC-44E2-9E3A-E6F432250E25}" presName="rootComposite" presStyleCnt="0"/>
      <dgm:spPr/>
    </dgm:pt>
    <dgm:pt modelId="{61167D99-490E-471F-832B-F21A1DFB9940}" type="pres">
      <dgm:prSet presAssocID="{51370FCE-4FCC-44E2-9E3A-E6F432250E25}" presName="rootText" presStyleLbl="node4" presStyleIdx="7" presStyleCnt="16">
        <dgm:presLayoutVars>
          <dgm:chPref val="3"/>
        </dgm:presLayoutVars>
      </dgm:prSet>
      <dgm:spPr/>
      <dgm:t>
        <a:bodyPr/>
        <a:lstStyle/>
        <a:p>
          <a:endParaRPr lang="hu-HU"/>
        </a:p>
      </dgm:t>
    </dgm:pt>
    <dgm:pt modelId="{C2B60782-9FE7-4163-B96C-08B6E6D69671}" type="pres">
      <dgm:prSet presAssocID="{51370FCE-4FCC-44E2-9E3A-E6F432250E25}" presName="rootConnector" presStyleLbl="node4" presStyleIdx="7" presStyleCnt="16"/>
      <dgm:spPr/>
      <dgm:t>
        <a:bodyPr/>
        <a:lstStyle/>
        <a:p>
          <a:endParaRPr lang="hu-HU"/>
        </a:p>
      </dgm:t>
    </dgm:pt>
    <dgm:pt modelId="{7FC8DCF9-E3FD-4675-8393-EF99FEA2A8B2}" type="pres">
      <dgm:prSet presAssocID="{51370FCE-4FCC-44E2-9E3A-E6F432250E25}" presName="hierChild4" presStyleCnt="0"/>
      <dgm:spPr/>
    </dgm:pt>
    <dgm:pt modelId="{0A0FE9F5-6970-40F3-9E6F-6E1ED6F530AC}" type="pres">
      <dgm:prSet presAssocID="{51370FCE-4FCC-44E2-9E3A-E6F432250E25}" presName="hierChild5" presStyleCnt="0"/>
      <dgm:spPr/>
    </dgm:pt>
    <dgm:pt modelId="{3D778B16-DA77-4C58-B06E-5A7349869579}" type="pres">
      <dgm:prSet presAssocID="{224805B6-E0E0-4E3D-8EFB-F96F146E8C99}" presName="hierChild5" presStyleCnt="0"/>
      <dgm:spPr/>
    </dgm:pt>
    <dgm:pt modelId="{8152BCEF-FF3A-468C-96DF-23670049DA28}" type="pres">
      <dgm:prSet presAssocID="{091E25B3-2641-4AFE-8851-A872CB2B125C}" presName="hierChild5" presStyleCnt="0"/>
      <dgm:spPr/>
    </dgm:pt>
    <dgm:pt modelId="{D848424E-8EB4-4197-84AD-1F83C408DBC1}" type="pres">
      <dgm:prSet presAssocID="{4C430F35-0CF3-4691-968C-E5AE788717DC}" presName="hierChild5" presStyleCnt="0"/>
      <dgm:spPr/>
    </dgm:pt>
    <dgm:pt modelId="{3AB4C22D-94A2-43F5-A1FB-FABB02C6A824}" type="pres">
      <dgm:prSet presAssocID="{5F3A0A36-AAA2-48E9-8085-B456830E6754}" presName="Name37" presStyleLbl="parChTrans1D2" presStyleIdx="1" presStyleCnt="3"/>
      <dgm:spPr/>
      <dgm:t>
        <a:bodyPr/>
        <a:lstStyle/>
        <a:p>
          <a:endParaRPr lang="hu-HU"/>
        </a:p>
      </dgm:t>
    </dgm:pt>
    <dgm:pt modelId="{F881E3D9-F638-46AB-9220-638E2271ECDC}" type="pres">
      <dgm:prSet presAssocID="{DFF40D81-609A-474D-9434-4E3A0002459A}" presName="hierRoot2" presStyleCnt="0">
        <dgm:presLayoutVars>
          <dgm:hierBranch val="init"/>
        </dgm:presLayoutVars>
      </dgm:prSet>
      <dgm:spPr/>
    </dgm:pt>
    <dgm:pt modelId="{EB26EC1B-1056-4C4B-A74E-C84ADFCD8BA3}" type="pres">
      <dgm:prSet presAssocID="{DFF40D81-609A-474D-9434-4E3A0002459A}" presName="rootComposite" presStyleCnt="0"/>
      <dgm:spPr/>
    </dgm:pt>
    <dgm:pt modelId="{2C019350-968F-4E96-BF3E-371C3624FEFE}" type="pres">
      <dgm:prSet presAssocID="{DFF40D81-609A-474D-9434-4E3A0002459A}" presName="rootText" presStyleLbl="node2" presStyleIdx="1" presStyleCnt="3">
        <dgm:presLayoutVars>
          <dgm:chPref val="3"/>
        </dgm:presLayoutVars>
      </dgm:prSet>
      <dgm:spPr/>
      <dgm:t>
        <a:bodyPr/>
        <a:lstStyle/>
        <a:p>
          <a:endParaRPr lang="hu-HU"/>
        </a:p>
      </dgm:t>
    </dgm:pt>
    <dgm:pt modelId="{F12B629C-E27F-4A03-A1F6-9A183805BB72}" type="pres">
      <dgm:prSet presAssocID="{DFF40D81-609A-474D-9434-4E3A0002459A}" presName="rootConnector" presStyleLbl="node2" presStyleIdx="1" presStyleCnt="3"/>
      <dgm:spPr/>
      <dgm:t>
        <a:bodyPr/>
        <a:lstStyle/>
        <a:p>
          <a:endParaRPr lang="hu-HU"/>
        </a:p>
      </dgm:t>
    </dgm:pt>
    <dgm:pt modelId="{43C25149-261B-4E65-A56C-988AD13205AF}" type="pres">
      <dgm:prSet presAssocID="{DFF40D81-609A-474D-9434-4E3A0002459A}" presName="hierChild4" presStyleCnt="0"/>
      <dgm:spPr/>
    </dgm:pt>
    <dgm:pt modelId="{FD0BA3CA-5145-4DE9-AE3F-4C76EEAAAFAB}" type="pres">
      <dgm:prSet presAssocID="{367A1DBF-F432-4034-8711-1EEBF87F0B14}" presName="Name37" presStyleLbl="parChTrans1D3" presStyleIdx="1" presStyleCnt="3"/>
      <dgm:spPr/>
      <dgm:t>
        <a:bodyPr/>
        <a:lstStyle/>
        <a:p>
          <a:endParaRPr lang="hu-HU"/>
        </a:p>
      </dgm:t>
    </dgm:pt>
    <dgm:pt modelId="{F84623B7-E5FA-4782-9D2D-D6EE2C05B26B}" type="pres">
      <dgm:prSet presAssocID="{26D21185-7C4A-4458-9520-BE55DC99BC42}" presName="hierRoot2" presStyleCnt="0">
        <dgm:presLayoutVars>
          <dgm:hierBranch val="init"/>
        </dgm:presLayoutVars>
      </dgm:prSet>
      <dgm:spPr/>
    </dgm:pt>
    <dgm:pt modelId="{C81B15AB-A579-40D1-A67D-0E39E65D0850}" type="pres">
      <dgm:prSet presAssocID="{26D21185-7C4A-4458-9520-BE55DC99BC42}" presName="rootComposite" presStyleCnt="0"/>
      <dgm:spPr/>
    </dgm:pt>
    <dgm:pt modelId="{37DF0DA9-D510-4E82-B940-E36E5E0E369B}" type="pres">
      <dgm:prSet presAssocID="{26D21185-7C4A-4458-9520-BE55DC99BC42}" presName="rootText" presStyleLbl="node3" presStyleIdx="1" presStyleCnt="3">
        <dgm:presLayoutVars>
          <dgm:chPref val="3"/>
        </dgm:presLayoutVars>
      </dgm:prSet>
      <dgm:spPr/>
      <dgm:t>
        <a:bodyPr/>
        <a:lstStyle/>
        <a:p>
          <a:endParaRPr lang="hu-HU"/>
        </a:p>
      </dgm:t>
    </dgm:pt>
    <dgm:pt modelId="{8EEBAB41-058D-4CE9-B653-D640B9200399}" type="pres">
      <dgm:prSet presAssocID="{26D21185-7C4A-4458-9520-BE55DC99BC42}" presName="rootConnector" presStyleLbl="node3" presStyleIdx="1" presStyleCnt="3"/>
      <dgm:spPr/>
      <dgm:t>
        <a:bodyPr/>
        <a:lstStyle/>
        <a:p>
          <a:endParaRPr lang="hu-HU"/>
        </a:p>
      </dgm:t>
    </dgm:pt>
    <dgm:pt modelId="{6194CAA2-F33B-4E6B-9C15-51BE9FE16F46}" type="pres">
      <dgm:prSet presAssocID="{26D21185-7C4A-4458-9520-BE55DC99BC42}" presName="hierChild4" presStyleCnt="0"/>
      <dgm:spPr/>
    </dgm:pt>
    <dgm:pt modelId="{A1DE1D9F-640F-46FD-939A-211DC75B9645}" type="pres">
      <dgm:prSet presAssocID="{4F3D1127-BEA7-4261-B8B1-BE80A97AD98B}" presName="Name37" presStyleLbl="parChTrans1D4" presStyleIdx="8" presStyleCnt="16"/>
      <dgm:spPr/>
      <dgm:t>
        <a:bodyPr/>
        <a:lstStyle/>
        <a:p>
          <a:endParaRPr lang="hu-HU"/>
        </a:p>
      </dgm:t>
    </dgm:pt>
    <dgm:pt modelId="{D5081EB9-44F7-4549-A500-8E27E5ABB663}" type="pres">
      <dgm:prSet presAssocID="{2D634274-E84C-4DD0-B615-678F72662770}" presName="hierRoot2" presStyleCnt="0">
        <dgm:presLayoutVars>
          <dgm:hierBranch val="init"/>
        </dgm:presLayoutVars>
      </dgm:prSet>
      <dgm:spPr/>
    </dgm:pt>
    <dgm:pt modelId="{A10C85ED-FC90-452D-BF4D-C91966348B20}" type="pres">
      <dgm:prSet presAssocID="{2D634274-E84C-4DD0-B615-678F72662770}" presName="rootComposite" presStyleCnt="0"/>
      <dgm:spPr/>
    </dgm:pt>
    <dgm:pt modelId="{D8A4C571-F64A-483B-9EF4-89BF582635ED}" type="pres">
      <dgm:prSet presAssocID="{2D634274-E84C-4DD0-B615-678F72662770}" presName="rootText" presStyleLbl="node4" presStyleIdx="8" presStyleCnt="16">
        <dgm:presLayoutVars>
          <dgm:chPref val="3"/>
        </dgm:presLayoutVars>
      </dgm:prSet>
      <dgm:spPr/>
      <dgm:t>
        <a:bodyPr/>
        <a:lstStyle/>
        <a:p>
          <a:endParaRPr lang="hu-HU"/>
        </a:p>
      </dgm:t>
    </dgm:pt>
    <dgm:pt modelId="{80391823-6E99-4456-BEF3-9540D2FC1D85}" type="pres">
      <dgm:prSet presAssocID="{2D634274-E84C-4DD0-B615-678F72662770}" presName="rootConnector" presStyleLbl="node4" presStyleIdx="8" presStyleCnt="16"/>
      <dgm:spPr/>
      <dgm:t>
        <a:bodyPr/>
        <a:lstStyle/>
        <a:p>
          <a:endParaRPr lang="hu-HU"/>
        </a:p>
      </dgm:t>
    </dgm:pt>
    <dgm:pt modelId="{6F70F9BD-053A-47FD-B24A-FC95777DA115}" type="pres">
      <dgm:prSet presAssocID="{2D634274-E84C-4DD0-B615-678F72662770}" presName="hierChild4" presStyleCnt="0"/>
      <dgm:spPr/>
    </dgm:pt>
    <dgm:pt modelId="{FE3CCF37-8A89-4979-8F04-8DEC3208303D}" type="pres">
      <dgm:prSet presAssocID="{BF67A8A5-4CB6-4247-8E35-6C90E294DA42}" presName="Name37" presStyleLbl="parChTrans1D4" presStyleIdx="9" presStyleCnt="16"/>
      <dgm:spPr/>
      <dgm:t>
        <a:bodyPr/>
        <a:lstStyle/>
        <a:p>
          <a:endParaRPr lang="hu-HU"/>
        </a:p>
      </dgm:t>
    </dgm:pt>
    <dgm:pt modelId="{39923D7B-170E-4B1C-ACC8-CF7DECF9B34E}" type="pres">
      <dgm:prSet presAssocID="{C4772A37-9B26-46B4-81F7-83647C199FC1}" presName="hierRoot2" presStyleCnt="0">
        <dgm:presLayoutVars>
          <dgm:hierBranch val="init"/>
        </dgm:presLayoutVars>
      </dgm:prSet>
      <dgm:spPr/>
    </dgm:pt>
    <dgm:pt modelId="{1AA9616C-10A2-42D1-9A07-69E2491DBC1E}" type="pres">
      <dgm:prSet presAssocID="{C4772A37-9B26-46B4-81F7-83647C199FC1}" presName="rootComposite" presStyleCnt="0"/>
      <dgm:spPr/>
    </dgm:pt>
    <dgm:pt modelId="{655CDFD1-01F7-4BBB-951B-D16FA9FCF389}" type="pres">
      <dgm:prSet presAssocID="{C4772A37-9B26-46B4-81F7-83647C199FC1}" presName="rootText" presStyleLbl="node4" presStyleIdx="9" presStyleCnt="16">
        <dgm:presLayoutVars>
          <dgm:chPref val="3"/>
        </dgm:presLayoutVars>
      </dgm:prSet>
      <dgm:spPr/>
      <dgm:t>
        <a:bodyPr/>
        <a:lstStyle/>
        <a:p>
          <a:endParaRPr lang="hu-HU"/>
        </a:p>
      </dgm:t>
    </dgm:pt>
    <dgm:pt modelId="{4DE3AA8C-2297-447D-9A35-4A7FD6C4D7C4}" type="pres">
      <dgm:prSet presAssocID="{C4772A37-9B26-46B4-81F7-83647C199FC1}" presName="rootConnector" presStyleLbl="node4" presStyleIdx="9" presStyleCnt="16"/>
      <dgm:spPr/>
      <dgm:t>
        <a:bodyPr/>
        <a:lstStyle/>
        <a:p>
          <a:endParaRPr lang="hu-HU"/>
        </a:p>
      </dgm:t>
    </dgm:pt>
    <dgm:pt modelId="{0061F1C4-BEB0-422A-B5E7-FB16EAFF2D90}" type="pres">
      <dgm:prSet presAssocID="{C4772A37-9B26-46B4-81F7-83647C199FC1}" presName="hierChild4" presStyleCnt="0"/>
      <dgm:spPr/>
    </dgm:pt>
    <dgm:pt modelId="{043B61BF-F607-4634-8BAA-DBD8D74841D5}" type="pres">
      <dgm:prSet presAssocID="{AE92C307-0AB7-468C-9366-B5AE7F19AA67}" presName="Name37" presStyleLbl="parChTrans1D4" presStyleIdx="10" presStyleCnt="16"/>
      <dgm:spPr/>
      <dgm:t>
        <a:bodyPr/>
        <a:lstStyle/>
        <a:p>
          <a:endParaRPr lang="hu-HU"/>
        </a:p>
      </dgm:t>
    </dgm:pt>
    <dgm:pt modelId="{2841EDB4-1494-47C8-9775-82FE0C0B5FF6}" type="pres">
      <dgm:prSet presAssocID="{32018086-6257-42B5-A79A-68B05713BA5E}" presName="hierRoot2" presStyleCnt="0">
        <dgm:presLayoutVars>
          <dgm:hierBranch val="init"/>
        </dgm:presLayoutVars>
      </dgm:prSet>
      <dgm:spPr/>
    </dgm:pt>
    <dgm:pt modelId="{FBC9B4A2-89EE-4954-B0E3-B3171B03E878}" type="pres">
      <dgm:prSet presAssocID="{32018086-6257-42B5-A79A-68B05713BA5E}" presName="rootComposite" presStyleCnt="0"/>
      <dgm:spPr/>
    </dgm:pt>
    <dgm:pt modelId="{C8B87174-42DF-442A-8DEA-8C651A2561F4}" type="pres">
      <dgm:prSet presAssocID="{32018086-6257-42B5-A79A-68B05713BA5E}" presName="rootText" presStyleLbl="node4" presStyleIdx="10" presStyleCnt="16">
        <dgm:presLayoutVars>
          <dgm:chPref val="3"/>
        </dgm:presLayoutVars>
      </dgm:prSet>
      <dgm:spPr/>
      <dgm:t>
        <a:bodyPr/>
        <a:lstStyle/>
        <a:p>
          <a:endParaRPr lang="hu-HU"/>
        </a:p>
      </dgm:t>
    </dgm:pt>
    <dgm:pt modelId="{EFEBA2AA-1EF6-4FE9-8E6B-838B8F390D1B}" type="pres">
      <dgm:prSet presAssocID="{32018086-6257-42B5-A79A-68B05713BA5E}" presName="rootConnector" presStyleLbl="node4" presStyleIdx="10" presStyleCnt="16"/>
      <dgm:spPr/>
      <dgm:t>
        <a:bodyPr/>
        <a:lstStyle/>
        <a:p>
          <a:endParaRPr lang="hu-HU"/>
        </a:p>
      </dgm:t>
    </dgm:pt>
    <dgm:pt modelId="{435FE087-DE16-4998-9A71-F2B5153C4358}" type="pres">
      <dgm:prSet presAssocID="{32018086-6257-42B5-A79A-68B05713BA5E}" presName="hierChild4" presStyleCnt="0"/>
      <dgm:spPr/>
    </dgm:pt>
    <dgm:pt modelId="{88ECE3C1-C187-452E-A7DD-2AFD2B566BD6}" type="pres">
      <dgm:prSet presAssocID="{5E0F214E-12E6-4360-A6B1-6EB42997A4BD}" presName="Name37" presStyleLbl="parChTrans1D4" presStyleIdx="11" presStyleCnt="16"/>
      <dgm:spPr/>
      <dgm:t>
        <a:bodyPr/>
        <a:lstStyle/>
        <a:p>
          <a:endParaRPr lang="hu-HU"/>
        </a:p>
      </dgm:t>
    </dgm:pt>
    <dgm:pt modelId="{650016AC-9EC1-48F6-8922-12D16E7D2EC4}" type="pres">
      <dgm:prSet presAssocID="{86D9E1FD-9A63-4D76-85FE-62F0E0ADB8C2}" presName="hierRoot2" presStyleCnt="0">
        <dgm:presLayoutVars>
          <dgm:hierBranch val="init"/>
        </dgm:presLayoutVars>
      </dgm:prSet>
      <dgm:spPr/>
    </dgm:pt>
    <dgm:pt modelId="{C56B4335-444C-49A8-8AD8-4E3CED0378C8}" type="pres">
      <dgm:prSet presAssocID="{86D9E1FD-9A63-4D76-85FE-62F0E0ADB8C2}" presName="rootComposite" presStyleCnt="0"/>
      <dgm:spPr/>
    </dgm:pt>
    <dgm:pt modelId="{34F88C8E-A893-4B06-BBFE-5C32D0759BB7}" type="pres">
      <dgm:prSet presAssocID="{86D9E1FD-9A63-4D76-85FE-62F0E0ADB8C2}" presName="rootText" presStyleLbl="node4" presStyleIdx="11" presStyleCnt="16">
        <dgm:presLayoutVars>
          <dgm:chPref val="3"/>
        </dgm:presLayoutVars>
      </dgm:prSet>
      <dgm:spPr/>
      <dgm:t>
        <a:bodyPr/>
        <a:lstStyle/>
        <a:p>
          <a:endParaRPr lang="hu-HU"/>
        </a:p>
      </dgm:t>
    </dgm:pt>
    <dgm:pt modelId="{CA182CA7-FC6B-442C-B73B-635D894A88BC}" type="pres">
      <dgm:prSet presAssocID="{86D9E1FD-9A63-4D76-85FE-62F0E0ADB8C2}" presName="rootConnector" presStyleLbl="node4" presStyleIdx="11" presStyleCnt="16"/>
      <dgm:spPr/>
      <dgm:t>
        <a:bodyPr/>
        <a:lstStyle/>
        <a:p>
          <a:endParaRPr lang="hu-HU"/>
        </a:p>
      </dgm:t>
    </dgm:pt>
    <dgm:pt modelId="{63152F0D-87C8-46DD-9A21-F60092EC8DB9}" type="pres">
      <dgm:prSet presAssocID="{86D9E1FD-9A63-4D76-85FE-62F0E0ADB8C2}" presName="hierChild4" presStyleCnt="0"/>
      <dgm:spPr/>
    </dgm:pt>
    <dgm:pt modelId="{E4C899BB-1840-4586-91A9-29F5081C20D9}" type="pres">
      <dgm:prSet presAssocID="{86D9E1FD-9A63-4D76-85FE-62F0E0ADB8C2}" presName="hierChild5" presStyleCnt="0"/>
      <dgm:spPr/>
    </dgm:pt>
    <dgm:pt modelId="{06A5D231-23C6-492E-9B0F-1E695852E5BA}" type="pres">
      <dgm:prSet presAssocID="{32018086-6257-42B5-A79A-68B05713BA5E}" presName="hierChild5" presStyleCnt="0"/>
      <dgm:spPr/>
    </dgm:pt>
    <dgm:pt modelId="{A8C48A8D-06E5-49C5-A148-4EF780771B3B}" type="pres">
      <dgm:prSet presAssocID="{749F51C0-0BF8-4B3D-A3BD-DA3C48A9641A}" presName="Name37" presStyleLbl="parChTrans1D4" presStyleIdx="12" presStyleCnt="16"/>
      <dgm:spPr/>
      <dgm:t>
        <a:bodyPr/>
        <a:lstStyle/>
        <a:p>
          <a:endParaRPr lang="hu-HU"/>
        </a:p>
      </dgm:t>
    </dgm:pt>
    <dgm:pt modelId="{86390129-09B2-4C34-8CC1-297964F3FA62}" type="pres">
      <dgm:prSet presAssocID="{367E82BF-D0EC-409E-BCA4-0FCB55241C39}" presName="hierRoot2" presStyleCnt="0">
        <dgm:presLayoutVars>
          <dgm:hierBranch val="init"/>
        </dgm:presLayoutVars>
      </dgm:prSet>
      <dgm:spPr/>
    </dgm:pt>
    <dgm:pt modelId="{5C211041-8E8A-4CCF-95E9-E01847792F7D}" type="pres">
      <dgm:prSet presAssocID="{367E82BF-D0EC-409E-BCA4-0FCB55241C39}" presName="rootComposite" presStyleCnt="0"/>
      <dgm:spPr/>
    </dgm:pt>
    <dgm:pt modelId="{8C32FAAB-A7BC-4604-8A7F-9E3F884BE042}" type="pres">
      <dgm:prSet presAssocID="{367E82BF-D0EC-409E-BCA4-0FCB55241C39}" presName="rootText" presStyleLbl="node4" presStyleIdx="12" presStyleCnt="16">
        <dgm:presLayoutVars>
          <dgm:chPref val="3"/>
        </dgm:presLayoutVars>
      </dgm:prSet>
      <dgm:spPr/>
      <dgm:t>
        <a:bodyPr/>
        <a:lstStyle/>
        <a:p>
          <a:endParaRPr lang="hu-HU"/>
        </a:p>
      </dgm:t>
    </dgm:pt>
    <dgm:pt modelId="{2EE1F31A-361E-47B2-9900-4BA525EA1225}" type="pres">
      <dgm:prSet presAssocID="{367E82BF-D0EC-409E-BCA4-0FCB55241C39}" presName="rootConnector" presStyleLbl="node4" presStyleIdx="12" presStyleCnt="16"/>
      <dgm:spPr/>
      <dgm:t>
        <a:bodyPr/>
        <a:lstStyle/>
        <a:p>
          <a:endParaRPr lang="hu-HU"/>
        </a:p>
      </dgm:t>
    </dgm:pt>
    <dgm:pt modelId="{EE6B9C3F-36E5-4EBE-BBAA-D368587C1B3F}" type="pres">
      <dgm:prSet presAssocID="{367E82BF-D0EC-409E-BCA4-0FCB55241C39}" presName="hierChild4" presStyleCnt="0"/>
      <dgm:spPr/>
    </dgm:pt>
    <dgm:pt modelId="{F8F2AEF7-2A06-4E57-AA62-C4F81300041F}" type="pres">
      <dgm:prSet presAssocID="{BD33AC15-33B5-4D2F-9EF7-1D693FC2CD51}" presName="Name37" presStyleLbl="parChTrans1D4" presStyleIdx="13" presStyleCnt="16"/>
      <dgm:spPr/>
      <dgm:t>
        <a:bodyPr/>
        <a:lstStyle/>
        <a:p>
          <a:endParaRPr lang="hu-HU"/>
        </a:p>
      </dgm:t>
    </dgm:pt>
    <dgm:pt modelId="{89A74485-DB29-4046-9F7B-E5EF2027F679}" type="pres">
      <dgm:prSet presAssocID="{CBC23DB8-FF70-4863-801E-5531FDDD0987}" presName="hierRoot2" presStyleCnt="0">
        <dgm:presLayoutVars>
          <dgm:hierBranch val="init"/>
        </dgm:presLayoutVars>
      </dgm:prSet>
      <dgm:spPr/>
    </dgm:pt>
    <dgm:pt modelId="{C93136FE-DAD7-4F46-B20B-E54431869018}" type="pres">
      <dgm:prSet presAssocID="{CBC23DB8-FF70-4863-801E-5531FDDD0987}" presName="rootComposite" presStyleCnt="0"/>
      <dgm:spPr/>
    </dgm:pt>
    <dgm:pt modelId="{29B8D128-A759-4019-A348-4C62B2E1B916}" type="pres">
      <dgm:prSet presAssocID="{CBC23DB8-FF70-4863-801E-5531FDDD0987}" presName="rootText" presStyleLbl="node4" presStyleIdx="13" presStyleCnt="16">
        <dgm:presLayoutVars>
          <dgm:chPref val="3"/>
        </dgm:presLayoutVars>
      </dgm:prSet>
      <dgm:spPr/>
      <dgm:t>
        <a:bodyPr/>
        <a:lstStyle/>
        <a:p>
          <a:endParaRPr lang="hu-HU"/>
        </a:p>
      </dgm:t>
    </dgm:pt>
    <dgm:pt modelId="{0B7FE426-F6C2-49D3-8B20-6872A5AF28DF}" type="pres">
      <dgm:prSet presAssocID="{CBC23DB8-FF70-4863-801E-5531FDDD0987}" presName="rootConnector" presStyleLbl="node4" presStyleIdx="13" presStyleCnt="16"/>
      <dgm:spPr/>
      <dgm:t>
        <a:bodyPr/>
        <a:lstStyle/>
        <a:p>
          <a:endParaRPr lang="hu-HU"/>
        </a:p>
      </dgm:t>
    </dgm:pt>
    <dgm:pt modelId="{1272C4B9-10EE-4C12-A4B1-833B2D8DEF22}" type="pres">
      <dgm:prSet presAssocID="{CBC23DB8-FF70-4863-801E-5531FDDD0987}" presName="hierChild4" presStyleCnt="0"/>
      <dgm:spPr/>
    </dgm:pt>
    <dgm:pt modelId="{A6F319F7-634D-4B4E-BD9E-7ECF13473F85}" type="pres">
      <dgm:prSet presAssocID="{CBC23DB8-FF70-4863-801E-5531FDDD0987}" presName="hierChild5" presStyleCnt="0"/>
      <dgm:spPr/>
    </dgm:pt>
    <dgm:pt modelId="{B2F65A66-4E3A-4915-B76E-D33733E8A6EF}" type="pres">
      <dgm:prSet presAssocID="{367E82BF-D0EC-409E-BCA4-0FCB55241C39}" presName="hierChild5" presStyleCnt="0"/>
      <dgm:spPr/>
    </dgm:pt>
    <dgm:pt modelId="{C1B35B6C-C160-41C0-82F9-B27776E72E10}" type="pres">
      <dgm:prSet presAssocID="{C4772A37-9B26-46B4-81F7-83647C199FC1}" presName="hierChild5" presStyleCnt="0"/>
      <dgm:spPr/>
    </dgm:pt>
    <dgm:pt modelId="{BF953F7F-EC1D-47E6-9035-68F866CF9833}" type="pres">
      <dgm:prSet presAssocID="{2D634274-E84C-4DD0-B615-678F72662770}" presName="hierChild5" presStyleCnt="0"/>
      <dgm:spPr/>
    </dgm:pt>
    <dgm:pt modelId="{E23F995C-07C9-4864-AA76-5813040EDA8B}" type="pres">
      <dgm:prSet presAssocID="{0C3B2376-23BA-41E9-B03B-E2A25D8AE3D7}" presName="Name37" presStyleLbl="parChTrans1D4" presStyleIdx="14" presStyleCnt="16"/>
      <dgm:spPr/>
      <dgm:t>
        <a:bodyPr/>
        <a:lstStyle/>
        <a:p>
          <a:endParaRPr lang="hu-HU"/>
        </a:p>
      </dgm:t>
    </dgm:pt>
    <dgm:pt modelId="{9B6A3116-582E-40B8-A046-DCF3F4D050E3}" type="pres">
      <dgm:prSet presAssocID="{99AF24B4-A118-4FAF-A973-0BEA99106B0A}" presName="hierRoot2" presStyleCnt="0">
        <dgm:presLayoutVars>
          <dgm:hierBranch val="init"/>
        </dgm:presLayoutVars>
      </dgm:prSet>
      <dgm:spPr/>
    </dgm:pt>
    <dgm:pt modelId="{AC6341FB-B666-48F8-AF09-C9970B0A4DE5}" type="pres">
      <dgm:prSet presAssocID="{99AF24B4-A118-4FAF-A973-0BEA99106B0A}" presName="rootComposite" presStyleCnt="0"/>
      <dgm:spPr/>
    </dgm:pt>
    <dgm:pt modelId="{D50243E8-B57E-4BB5-905D-AB8723FDEAC2}" type="pres">
      <dgm:prSet presAssocID="{99AF24B4-A118-4FAF-A973-0BEA99106B0A}" presName="rootText" presStyleLbl="node4" presStyleIdx="14" presStyleCnt="16" custLinFactNeighborX="2606" custLinFactNeighborY="2454">
        <dgm:presLayoutVars>
          <dgm:chPref val="3"/>
        </dgm:presLayoutVars>
      </dgm:prSet>
      <dgm:spPr/>
      <dgm:t>
        <a:bodyPr/>
        <a:lstStyle/>
        <a:p>
          <a:endParaRPr lang="hu-HU"/>
        </a:p>
      </dgm:t>
    </dgm:pt>
    <dgm:pt modelId="{7E39FE73-0565-4306-970E-EA7CDAE66E77}" type="pres">
      <dgm:prSet presAssocID="{99AF24B4-A118-4FAF-A973-0BEA99106B0A}" presName="rootConnector" presStyleLbl="node4" presStyleIdx="14" presStyleCnt="16"/>
      <dgm:spPr/>
      <dgm:t>
        <a:bodyPr/>
        <a:lstStyle/>
        <a:p>
          <a:endParaRPr lang="hu-HU"/>
        </a:p>
      </dgm:t>
    </dgm:pt>
    <dgm:pt modelId="{4FFC36CB-18AD-4FFC-BB79-604D0DC76535}" type="pres">
      <dgm:prSet presAssocID="{99AF24B4-A118-4FAF-A973-0BEA99106B0A}" presName="hierChild4" presStyleCnt="0"/>
      <dgm:spPr/>
    </dgm:pt>
    <dgm:pt modelId="{CE9D63E9-82A2-4CFD-A42A-435E309B2F94}" type="pres">
      <dgm:prSet presAssocID="{84377306-FDD2-4FCD-A191-0359C3864097}" presName="Name37" presStyleLbl="parChTrans1D4" presStyleIdx="15" presStyleCnt="16"/>
      <dgm:spPr/>
      <dgm:t>
        <a:bodyPr/>
        <a:lstStyle/>
        <a:p>
          <a:endParaRPr lang="hu-HU"/>
        </a:p>
      </dgm:t>
    </dgm:pt>
    <dgm:pt modelId="{9271F3C9-548B-4E45-9EF9-D01A2EE85506}" type="pres">
      <dgm:prSet presAssocID="{F0E48E12-3E70-401D-B99F-ACE8CFC075D6}" presName="hierRoot2" presStyleCnt="0">
        <dgm:presLayoutVars>
          <dgm:hierBranch val="init"/>
        </dgm:presLayoutVars>
      </dgm:prSet>
      <dgm:spPr/>
    </dgm:pt>
    <dgm:pt modelId="{2E3E276B-1EF0-4A74-8E04-DD141272788F}" type="pres">
      <dgm:prSet presAssocID="{F0E48E12-3E70-401D-B99F-ACE8CFC075D6}" presName="rootComposite" presStyleCnt="0"/>
      <dgm:spPr/>
    </dgm:pt>
    <dgm:pt modelId="{2DD72652-0DF1-4EBA-A216-2CA34F441890}" type="pres">
      <dgm:prSet presAssocID="{F0E48E12-3E70-401D-B99F-ACE8CFC075D6}" presName="rootText" presStyleLbl="node4" presStyleIdx="15" presStyleCnt="16">
        <dgm:presLayoutVars>
          <dgm:chPref val="3"/>
        </dgm:presLayoutVars>
      </dgm:prSet>
      <dgm:spPr/>
      <dgm:t>
        <a:bodyPr/>
        <a:lstStyle/>
        <a:p>
          <a:endParaRPr lang="hu-HU"/>
        </a:p>
      </dgm:t>
    </dgm:pt>
    <dgm:pt modelId="{6E62AA73-CDD3-4165-B721-FC360CC335D0}" type="pres">
      <dgm:prSet presAssocID="{F0E48E12-3E70-401D-B99F-ACE8CFC075D6}" presName="rootConnector" presStyleLbl="node4" presStyleIdx="15" presStyleCnt="16"/>
      <dgm:spPr/>
      <dgm:t>
        <a:bodyPr/>
        <a:lstStyle/>
        <a:p>
          <a:endParaRPr lang="hu-HU"/>
        </a:p>
      </dgm:t>
    </dgm:pt>
    <dgm:pt modelId="{CB11F7A7-EAF4-45BF-A053-D59AC549263B}" type="pres">
      <dgm:prSet presAssocID="{F0E48E12-3E70-401D-B99F-ACE8CFC075D6}" presName="hierChild4" presStyleCnt="0"/>
      <dgm:spPr/>
    </dgm:pt>
    <dgm:pt modelId="{65246AC3-2DAF-4AFC-B49F-AA1CBAACBA26}" type="pres">
      <dgm:prSet presAssocID="{F0E48E12-3E70-401D-B99F-ACE8CFC075D6}" presName="hierChild5" presStyleCnt="0"/>
      <dgm:spPr/>
    </dgm:pt>
    <dgm:pt modelId="{668C4A7E-D8A9-4291-AF53-3CA8E72B6C44}" type="pres">
      <dgm:prSet presAssocID="{99AF24B4-A118-4FAF-A973-0BEA99106B0A}" presName="hierChild5" presStyleCnt="0"/>
      <dgm:spPr/>
    </dgm:pt>
    <dgm:pt modelId="{565517BB-83C7-48C2-AC8E-F2F6ADCC19ED}" type="pres">
      <dgm:prSet presAssocID="{26D21185-7C4A-4458-9520-BE55DC99BC42}" presName="hierChild5" presStyleCnt="0"/>
      <dgm:spPr/>
    </dgm:pt>
    <dgm:pt modelId="{880EB005-3D36-4134-95B7-CC22DF7E18A7}" type="pres">
      <dgm:prSet presAssocID="{DFF40D81-609A-474D-9434-4E3A0002459A}" presName="hierChild5" presStyleCnt="0"/>
      <dgm:spPr/>
    </dgm:pt>
    <dgm:pt modelId="{F2755787-F4DE-43B0-9BFD-086374D8B722}" type="pres">
      <dgm:prSet presAssocID="{033AC174-8534-4C1D-878A-FFAD0F439974}" presName="Name37" presStyleLbl="parChTrans1D2" presStyleIdx="2" presStyleCnt="3"/>
      <dgm:spPr/>
      <dgm:t>
        <a:bodyPr/>
        <a:lstStyle/>
        <a:p>
          <a:endParaRPr lang="hu-HU"/>
        </a:p>
      </dgm:t>
    </dgm:pt>
    <dgm:pt modelId="{A6347D92-7065-4F60-A6D3-C5B60CCC5632}" type="pres">
      <dgm:prSet presAssocID="{C5379135-D84D-4CF5-91E0-E02A2A9E6C83}" presName="hierRoot2" presStyleCnt="0">
        <dgm:presLayoutVars>
          <dgm:hierBranch val="init"/>
        </dgm:presLayoutVars>
      </dgm:prSet>
      <dgm:spPr/>
    </dgm:pt>
    <dgm:pt modelId="{77A2B1D9-6823-426E-BD4C-7B87E8CB86C4}" type="pres">
      <dgm:prSet presAssocID="{C5379135-D84D-4CF5-91E0-E02A2A9E6C83}" presName="rootComposite" presStyleCnt="0"/>
      <dgm:spPr/>
    </dgm:pt>
    <dgm:pt modelId="{DC51E67A-13EF-46AF-A248-29F340D37889}" type="pres">
      <dgm:prSet presAssocID="{C5379135-D84D-4CF5-91E0-E02A2A9E6C83}" presName="rootText" presStyleLbl="node2" presStyleIdx="2" presStyleCnt="3">
        <dgm:presLayoutVars>
          <dgm:chPref val="3"/>
        </dgm:presLayoutVars>
      </dgm:prSet>
      <dgm:spPr/>
      <dgm:t>
        <a:bodyPr/>
        <a:lstStyle/>
        <a:p>
          <a:endParaRPr lang="hu-HU"/>
        </a:p>
      </dgm:t>
    </dgm:pt>
    <dgm:pt modelId="{AC09F201-9F0C-4A4D-8C1A-D36F57AEA231}" type="pres">
      <dgm:prSet presAssocID="{C5379135-D84D-4CF5-91E0-E02A2A9E6C83}" presName="rootConnector" presStyleLbl="node2" presStyleIdx="2" presStyleCnt="3"/>
      <dgm:spPr/>
      <dgm:t>
        <a:bodyPr/>
        <a:lstStyle/>
        <a:p>
          <a:endParaRPr lang="hu-HU"/>
        </a:p>
      </dgm:t>
    </dgm:pt>
    <dgm:pt modelId="{9D6E16E9-FE9B-43A2-83E3-A57512601340}" type="pres">
      <dgm:prSet presAssocID="{C5379135-D84D-4CF5-91E0-E02A2A9E6C83}" presName="hierChild4" presStyleCnt="0"/>
      <dgm:spPr/>
    </dgm:pt>
    <dgm:pt modelId="{8E2297AF-35EE-4975-9797-F6D5BCF89ACC}" type="pres">
      <dgm:prSet presAssocID="{862FC1BD-AABD-44C4-B360-0BD52D8006E6}" presName="Name37" presStyleLbl="parChTrans1D3" presStyleIdx="2" presStyleCnt="3"/>
      <dgm:spPr/>
      <dgm:t>
        <a:bodyPr/>
        <a:lstStyle/>
        <a:p>
          <a:endParaRPr lang="hu-HU"/>
        </a:p>
      </dgm:t>
    </dgm:pt>
    <dgm:pt modelId="{8105976C-6E69-4592-9D05-DFEE976EAF39}" type="pres">
      <dgm:prSet presAssocID="{4908D671-1D89-4AB8-9534-C75BE43A9CC6}" presName="hierRoot2" presStyleCnt="0">
        <dgm:presLayoutVars>
          <dgm:hierBranch val="init"/>
        </dgm:presLayoutVars>
      </dgm:prSet>
      <dgm:spPr/>
    </dgm:pt>
    <dgm:pt modelId="{5B5AE6D0-7AF4-4956-A9B2-9F17DCDB5A91}" type="pres">
      <dgm:prSet presAssocID="{4908D671-1D89-4AB8-9534-C75BE43A9CC6}" presName="rootComposite" presStyleCnt="0"/>
      <dgm:spPr/>
    </dgm:pt>
    <dgm:pt modelId="{B567F7D7-24A3-4B5D-A065-9AA638369D60}" type="pres">
      <dgm:prSet presAssocID="{4908D671-1D89-4AB8-9534-C75BE43A9CC6}" presName="rootText" presStyleLbl="node3" presStyleIdx="2" presStyleCnt="3" custLinFactNeighborX="525" custLinFactNeighborY="3152">
        <dgm:presLayoutVars>
          <dgm:chPref val="3"/>
        </dgm:presLayoutVars>
      </dgm:prSet>
      <dgm:spPr/>
      <dgm:t>
        <a:bodyPr/>
        <a:lstStyle/>
        <a:p>
          <a:endParaRPr lang="hu-HU"/>
        </a:p>
      </dgm:t>
    </dgm:pt>
    <dgm:pt modelId="{239E94CC-5AF8-4F22-BB6F-901FFB77BA26}" type="pres">
      <dgm:prSet presAssocID="{4908D671-1D89-4AB8-9534-C75BE43A9CC6}" presName="rootConnector" presStyleLbl="node3" presStyleIdx="2" presStyleCnt="3"/>
      <dgm:spPr/>
      <dgm:t>
        <a:bodyPr/>
        <a:lstStyle/>
        <a:p>
          <a:endParaRPr lang="hu-HU"/>
        </a:p>
      </dgm:t>
    </dgm:pt>
    <dgm:pt modelId="{4A16DCAE-CE33-4BA9-ADFC-1050E9B052B9}" type="pres">
      <dgm:prSet presAssocID="{4908D671-1D89-4AB8-9534-C75BE43A9CC6}" presName="hierChild4" presStyleCnt="0"/>
      <dgm:spPr/>
    </dgm:pt>
    <dgm:pt modelId="{9D308533-42A7-4138-B679-8A8AADB93EC2}" type="pres">
      <dgm:prSet presAssocID="{4908D671-1D89-4AB8-9534-C75BE43A9CC6}" presName="hierChild5" presStyleCnt="0"/>
      <dgm:spPr/>
    </dgm:pt>
    <dgm:pt modelId="{CF94FD28-A5AD-45AF-86C8-6ADDF4192FB5}" type="pres">
      <dgm:prSet presAssocID="{C5379135-D84D-4CF5-91E0-E02A2A9E6C83}" presName="hierChild5" presStyleCnt="0"/>
      <dgm:spPr/>
    </dgm:pt>
    <dgm:pt modelId="{36FB2614-003E-4C1E-BD04-67F25EB4832C}" type="pres">
      <dgm:prSet presAssocID="{5CA11AC9-E032-4868-BAFB-7424D3257756}" presName="hierChild3" presStyleCnt="0"/>
      <dgm:spPr/>
    </dgm:pt>
  </dgm:ptLst>
  <dgm:cxnLst>
    <dgm:cxn modelId="{08E7BF6A-BFDE-431C-8AE0-6670378B3B11}" type="presOf" srcId="{99AF24B4-A118-4FAF-A973-0BEA99106B0A}" destId="{D50243E8-B57E-4BB5-905D-AB8723FDEAC2}" srcOrd="0" destOrd="0" presId="urn:microsoft.com/office/officeart/2005/8/layout/orgChart1"/>
    <dgm:cxn modelId="{F08E3FA4-B4E9-43BF-B2C5-CE67DA887E84}" type="presOf" srcId="{5C239C12-4C04-4EFA-A56F-95DDEFDAFEDB}" destId="{559F71DE-C103-48CE-9659-17AE2DB2B204}" srcOrd="1" destOrd="0" presId="urn:microsoft.com/office/officeart/2005/8/layout/orgChart1"/>
    <dgm:cxn modelId="{404A7B2F-6DEF-46CE-A0BA-25D1264AEC56}" type="presOf" srcId="{5CA11AC9-E032-4868-BAFB-7424D3257756}" destId="{F6EA82E4-C24B-4AE8-BBF3-CBF2AD46E5FD}" srcOrd="0" destOrd="0" presId="urn:microsoft.com/office/officeart/2005/8/layout/orgChart1"/>
    <dgm:cxn modelId="{0D1F1048-C4FE-4D05-9D7B-4AB1D55C7321}" type="presOf" srcId="{86D9E1FD-9A63-4D76-85FE-62F0E0ADB8C2}" destId="{CA182CA7-FC6B-442C-B73B-635D894A88BC}" srcOrd="1" destOrd="0" presId="urn:microsoft.com/office/officeart/2005/8/layout/orgChart1"/>
    <dgm:cxn modelId="{A34BD1DA-FAF4-403E-8C27-C57242C2BE9E}" type="presOf" srcId="{BD33AC15-33B5-4D2F-9EF7-1D693FC2CD51}" destId="{F8F2AEF7-2A06-4E57-AA62-C4F81300041F}" srcOrd="0" destOrd="0" presId="urn:microsoft.com/office/officeart/2005/8/layout/orgChart1"/>
    <dgm:cxn modelId="{1413ED4C-B7FD-4CD9-9A28-CF18E96F211F}" type="presOf" srcId="{C00CB581-87DF-48F0-9F5E-396509B678D8}" destId="{B4238BDD-F69E-45D2-847E-93A63BFE575A}" srcOrd="0" destOrd="0" presId="urn:microsoft.com/office/officeart/2005/8/layout/orgChart1"/>
    <dgm:cxn modelId="{8EB5DCCB-B7FF-4A86-8AF1-7197CA66E6AE}" type="presOf" srcId="{C4772A37-9B26-46B4-81F7-83647C199FC1}" destId="{655CDFD1-01F7-4BBB-951B-D16FA9FCF389}" srcOrd="0" destOrd="0" presId="urn:microsoft.com/office/officeart/2005/8/layout/orgChart1"/>
    <dgm:cxn modelId="{6236D358-751F-4889-96B4-209B2B30463B}" type="presOf" srcId="{99AF24B4-A118-4FAF-A973-0BEA99106B0A}" destId="{7E39FE73-0565-4306-970E-EA7CDAE66E77}" srcOrd="1" destOrd="0" presId="urn:microsoft.com/office/officeart/2005/8/layout/orgChart1"/>
    <dgm:cxn modelId="{EE4FDC59-E47D-4A73-AB6E-C00BE2941BDC}" type="presOf" srcId="{5CA11AC9-E032-4868-BAFB-7424D3257756}" destId="{F6365FB7-D76F-47CC-920E-294A227D8C00}" srcOrd="1" destOrd="0" presId="urn:microsoft.com/office/officeart/2005/8/layout/orgChart1"/>
    <dgm:cxn modelId="{C0CA9B6D-BDC6-4B2E-BE76-3F39CEC28D67}" type="presOf" srcId="{CBC23DB8-FF70-4863-801E-5531FDDD0987}" destId="{29B8D128-A759-4019-A348-4C62B2E1B916}" srcOrd="0" destOrd="0" presId="urn:microsoft.com/office/officeart/2005/8/layout/orgChart1"/>
    <dgm:cxn modelId="{41CD83F2-E1F5-41FB-AD95-823863E15CD0}" srcId="{C5379135-D84D-4CF5-91E0-E02A2A9E6C83}" destId="{4908D671-1D89-4AB8-9534-C75BE43A9CC6}" srcOrd="0" destOrd="0" parTransId="{862FC1BD-AABD-44C4-B360-0BD52D8006E6}" sibTransId="{7E1636ED-5626-4CD4-B94A-69784C67A237}"/>
    <dgm:cxn modelId="{BDED262A-DFC1-4AFD-8411-E856C0ACA029}" type="presOf" srcId="{B46C57A3-3AC3-4133-B2DE-283557C9A371}" destId="{60536673-6CFD-4112-9775-62194B84B119}" srcOrd="0" destOrd="0" presId="urn:microsoft.com/office/officeart/2005/8/layout/orgChart1"/>
    <dgm:cxn modelId="{C3D42DC6-17EE-4A7D-B0F4-4536B9000861}" srcId="{224805B6-E0E0-4E3D-8EFB-F96F146E8C99}" destId="{51370FCE-4FCC-44E2-9E3A-E6F432250E25}" srcOrd="0" destOrd="0" parTransId="{11D52EBB-651B-44D4-896A-645104A3A4EB}" sibTransId="{A8C923EE-3B0B-4DBD-99ED-EDC7B4233EFD}"/>
    <dgm:cxn modelId="{CE4EC52F-B38A-40FE-B6EF-D1CAA7619D99}" srcId="{C4772A37-9B26-46B4-81F7-83647C199FC1}" destId="{32018086-6257-42B5-A79A-68B05713BA5E}" srcOrd="0" destOrd="0" parTransId="{AE92C307-0AB7-468C-9366-B5AE7F19AA67}" sibTransId="{AD1652F4-2360-49CD-A602-FD30F116F9DB}"/>
    <dgm:cxn modelId="{2FE42E4A-9451-40F6-BAB5-8325E067184B}" type="presOf" srcId="{696F414E-04E6-46B5-BA56-A5EE5235C36D}" destId="{CA0BFD6C-B844-4624-A793-E2E5B8831455}" srcOrd="0" destOrd="0" presId="urn:microsoft.com/office/officeart/2005/8/layout/orgChart1"/>
    <dgm:cxn modelId="{E6A9F7B8-FECD-4C4C-8844-CBD9C912BADC}" type="presOf" srcId="{367E82BF-D0EC-409E-BCA4-0FCB55241C39}" destId="{8C32FAAB-A7BC-4604-8A7F-9E3F884BE042}" srcOrd="0" destOrd="0" presId="urn:microsoft.com/office/officeart/2005/8/layout/orgChart1"/>
    <dgm:cxn modelId="{BC2BFD80-94F2-4FE0-A465-DE6E0C600230}" type="presOf" srcId="{4908D671-1D89-4AB8-9534-C75BE43A9CC6}" destId="{B567F7D7-24A3-4B5D-A065-9AA638369D60}" srcOrd="0" destOrd="0" presId="urn:microsoft.com/office/officeart/2005/8/layout/orgChart1"/>
    <dgm:cxn modelId="{28C1CC81-E7BF-4CFF-96AF-17415889D027}" type="presOf" srcId="{380D528D-93CF-46F9-8D86-E642033E9B80}" destId="{DE640670-36F0-4551-8418-DE50ED79E25F}" srcOrd="0" destOrd="0" presId="urn:microsoft.com/office/officeart/2005/8/layout/orgChart1"/>
    <dgm:cxn modelId="{7F72608B-13C2-43CD-A694-97AFE4B024DF}" type="presOf" srcId="{5E0F214E-12E6-4360-A6B1-6EB42997A4BD}" destId="{88ECE3C1-C187-452E-A7DD-2AFD2B566BD6}" srcOrd="0" destOrd="0" presId="urn:microsoft.com/office/officeart/2005/8/layout/orgChart1"/>
    <dgm:cxn modelId="{AA521E79-9A76-489C-BBB0-D4008B58E722}" type="presOf" srcId="{4C430F35-0CF3-4691-968C-E5AE788717DC}" destId="{A0BBDFBC-85F2-48E9-ADDA-53951328A30D}" srcOrd="0" destOrd="0" presId="urn:microsoft.com/office/officeart/2005/8/layout/orgChart1"/>
    <dgm:cxn modelId="{1E988C5A-61CA-4F70-9D72-B869E6305D16}" srcId="{5CA11AC9-E032-4868-BAFB-7424D3257756}" destId="{DFF40D81-609A-474D-9434-4E3A0002459A}" srcOrd="1" destOrd="0" parTransId="{5F3A0A36-AAA2-48E9-8085-B456830E6754}" sibTransId="{B2BEDB8A-2D8A-46DA-BF32-D1695844759B}"/>
    <dgm:cxn modelId="{AE65AEDB-3330-498F-902D-2E97065DE414}" type="presOf" srcId="{4B34A826-7B10-497B-9326-B4FB88944B85}" destId="{F3730D15-C3A8-4532-BF02-D7C42345AAAE}" srcOrd="0" destOrd="0" presId="urn:microsoft.com/office/officeart/2005/8/layout/orgChart1"/>
    <dgm:cxn modelId="{1BA4F4CC-9FB9-47BF-9236-54E6305C77F4}" srcId="{5CA11AC9-E032-4868-BAFB-7424D3257756}" destId="{4C430F35-0CF3-4691-968C-E5AE788717DC}" srcOrd="0" destOrd="0" parTransId="{C00CB581-87DF-48F0-9F5E-396509B678D8}" sibTransId="{576F97BE-27BC-4A6C-A210-3D74AC5EC024}"/>
    <dgm:cxn modelId="{55D533AE-4B5F-4AA1-AFB6-D07ED9A60FDD}" type="presOf" srcId="{AE92C307-0AB7-468C-9366-B5AE7F19AA67}" destId="{043B61BF-F607-4634-8BAA-DBD8D74841D5}" srcOrd="0" destOrd="0" presId="urn:microsoft.com/office/officeart/2005/8/layout/orgChart1"/>
    <dgm:cxn modelId="{EA59C6CC-3556-4911-B6CF-BD90AE5C2CE4}" srcId="{5C239C12-4C04-4EFA-A56F-95DDEFDAFEDB}" destId="{FE1C239D-17A4-4B06-A2B0-D0A71ED48123}" srcOrd="1" destOrd="0" parTransId="{1BA4F5A5-B088-4503-A0A1-2E2D6917AEA7}" sibTransId="{B877D41B-AA3C-4F92-B9A0-BF0E1BFF0B7F}"/>
    <dgm:cxn modelId="{E450A617-0C71-4FF2-A673-4541DFE0BCDF}" srcId="{5CA11AC9-E032-4868-BAFB-7424D3257756}" destId="{C5379135-D84D-4CF5-91E0-E02A2A9E6C83}" srcOrd="2" destOrd="0" parTransId="{033AC174-8534-4C1D-878A-FFAD0F439974}" sibTransId="{EB8C7B04-F616-45CA-8F0C-1D73DB736CC9}"/>
    <dgm:cxn modelId="{43767F96-61C1-41E0-A4EC-B3E53D119FD6}" type="presOf" srcId="{27331602-6C9B-4F4C-8BE5-349FD63D8031}" destId="{4B61500D-AE1C-4CF0-BDEA-154D1BB74BDE}" srcOrd="0" destOrd="0" presId="urn:microsoft.com/office/officeart/2005/8/layout/orgChart1"/>
    <dgm:cxn modelId="{071DCD42-2C03-4789-A1DE-11C87589E53A}" srcId="{5C239C12-4C04-4EFA-A56F-95DDEFDAFEDB}" destId="{43E6305A-E88B-4350-B7CA-3786F11B7D49}" srcOrd="0" destOrd="0" parTransId="{696F414E-04E6-46B5-BA56-A5EE5235C36D}" sibTransId="{B8A4E037-7CB9-493B-BECF-9232730A0AF2}"/>
    <dgm:cxn modelId="{D8C430CE-D2D1-4CD5-A763-0495BC734A55}" type="presOf" srcId="{B46C57A3-3AC3-4133-B2DE-283557C9A371}" destId="{C2A1ED08-F2FA-4DC9-9187-0BDE03DE375E}" srcOrd="1" destOrd="0" presId="urn:microsoft.com/office/officeart/2005/8/layout/orgChart1"/>
    <dgm:cxn modelId="{87B94A14-D78D-4D97-85B3-7DDB2488EA2E}" type="presOf" srcId="{26D21185-7C4A-4458-9520-BE55DC99BC42}" destId="{8EEBAB41-058D-4CE9-B653-D640B9200399}" srcOrd="1" destOrd="0" presId="urn:microsoft.com/office/officeart/2005/8/layout/orgChart1"/>
    <dgm:cxn modelId="{818A4E7B-9501-43A2-A4AA-44DB8AD13FF2}" type="presOf" srcId="{091E25B3-2641-4AFE-8851-A872CB2B125C}" destId="{D7FC9971-3ABB-4BD2-B524-321B4743B9BF}" srcOrd="0" destOrd="0" presId="urn:microsoft.com/office/officeart/2005/8/layout/orgChart1"/>
    <dgm:cxn modelId="{D0B9C881-D81E-4A72-B347-B982DE87FC41}" type="presOf" srcId="{367E82BF-D0EC-409E-BCA4-0FCB55241C39}" destId="{2EE1F31A-361E-47B2-9900-4BA525EA1225}" srcOrd="1" destOrd="0" presId="urn:microsoft.com/office/officeart/2005/8/layout/orgChart1"/>
    <dgm:cxn modelId="{ADB6C2EC-DEB2-4E69-971E-A1B3A970DEB0}" type="presOf" srcId="{51370FCE-4FCC-44E2-9E3A-E6F432250E25}" destId="{C2B60782-9FE7-4163-B96C-08B6E6D69671}" srcOrd="1" destOrd="0" presId="urn:microsoft.com/office/officeart/2005/8/layout/orgChart1"/>
    <dgm:cxn modelId="{B6562995-3F5E-4285-9EF3-35CB9E756997}" type="presOf" srcId="{1BA4F5A5-B088-4503-A0A1-2E2D6917AEA7}" destId="{A0796875-EA16-4F81-87EC-337737644BDB}" srcOrd="0" destOrd="0" presId="urn:microsoft.com/office/officeart/2005/8/layout/orgChart1"/>
    <dgm:cxn modelId="{3E94DC88-3F0F-4F73-A6AA-ABE0F718BC04}" type="presOf" srcId="{4908D671-1D89-4AB8-9534-C75BE43A9CC6}" destId="{239E94CC-5AF8-4F22-BB6F-901FFB77BA26}" srcOrd="1" destOrd="0" presId="urn:microsoft.com/office/officeart/2005/8/layout/orgChart1"/>
    <dgm:cxn modelId="{0404FB9F-E97F-44D8-B565-3314D47BC79A}" type="presOf" srcId="{CBE2FB64-0095-463D-BC9E-97762EE93B35}" destId="{6A67E98E-4055-460F-A5E6-A3E8DEB3CDCA}" srcOrd="0" destOrd="0" presId="urn:microsoft.com/office/officeart/2005/8/layout/orgChart1"/>
    <dgm:cxn modelId="{8AC0AA15-8102-4B10-B11B-F20F5C80FD22}" type="presOf" srcId="{1C16A59A-BDB0-4F17-B1F2-C4CE0E3A39E3}" destId="{5B5CB8B8-1680-447E-9504-68CA71768895}" srcOrd="0" destOrd="0" presId="urn:microsoft.com/office/officeart/2005/8/layout/orgChart1"/>
    <dgm:cxn modelId="{C8B85A07-73A8-4F47-91EB-362029F6F235}" type="presOf" srcId="{D90B08D4-9FB2-4F69-908C-EF11D2460F25}" destId="{D7836F2A-053E-480B-A0AA-77526D6C9EB4}" srcOrd="1" destOrd="0" presId="urn:microsoft.com/office/officeart/2005/8/layout/orgChart1"/>
    <dgm:cxn modelId="{FE4ED68C-241C-4D20-98C6-F64C8431CA28}" type="presOf" srcId="{367A1DBF-F432-4034-8711-1EEBF87F0B14}" destId="{FD0BA3CA-5145-4DE9-AE3F-4C76EEAAAFAB}" srcOrd="0" destOrd="0" presId="urn:microsoft.com/office/officeart/2005/8/layout/orgChart1"/>
    <dgm:cxn modelId="{9BF26808-AD94-486D-8645-E52DF759455D}" type="presOf" srcId="{224805B6-E0E0-4E3D-8EFB-F96F146E8C99}" destId="{10D215B6-E55C-44C8-B49E-4D40DB71915F}" srcOrd="1" destOrd="0" presId="urn:microsoft.com/office/officeart/2005/8/layout/orgChart1"/>
    <dgm:cxn modelId="{4391981D-6E44-4C6B-AC04-C6219B96A37A}" type="presOf" srcId="{C4772A37-9B26-46B4-81F7-83647C199FC1}" destId="{4DE3AA8C-2297-447D-9A35-4A7FD6C4D7C4}" srcOrd="1" destOrd="0" presId="urn:microsoft.com/office/officeart/2005/8/layout/orgChart1"/>
    <dgm:cxn modelId="{4B74916F-9BB0-442E-97B6-6DB612F080C8}" type="presOf" srcId="{32018086-6257-42B5-A79A-68B05713BA5E}" destId="{C8B87174-42DF-442A-8DEA-8C651A2561F4}" srcOrd="0" destOrd="0" presId="urn:microsoft.com/office/officeart/2005/8/layout/orgChart1"/>
    <dgm:cxn modelId="{0ED6E49A-52D3-434C-B692-BB8BE078D21F}" srcId="{DFF40D81-609A-474D-9434-4E3A0002459A}" destId="{26D21185-7C4A-4458-9520-BE55DC99BC42}" srcOrd="0" destOrd="0" parTransId="{367A1DBF-F432-4034-8711-1EEBF87F0B14}" sibTransId="{F980CFEF-8862-4320-A37D-4C2AA248649C}"/>
    <dgm:cxn modelId="{6B73F08E-CD8C-43B4-9011-E5BADDDB2E24}" type="presOf" srcId="{C5379135-D84D-4CF5-91E0-E02A2A9E6C83}" destId="{DC51E67A-13EF-46AF-A248-29F340D37889}" srcOrd="0" destOrd="0" presId="urn:microsoft.com/office/officeart/2005/8/layout/orgChart1"/>
    <dgm:cxn modelId="{CF39E866-5F41-422E-8A7B-9D31B1C24BC8}" srcId="{26D21185-7C4A-4458-9520-BE55DC99BC42}" destId="{2D634274-E84C-4DD0-B615-678F72662770}" srcOrd="0" destOrd="0" parTransId="{4F3D1127-BEA7-4261-B8B1-BE80A97AD98B}" sibTransId="{375C5282-7CC6-4A3E-94B4-E4E647CD78F3}"/>
    <dgm:cxn modelId="{A6CD4381-E2BD-4C8B-B680-39EFE761A7E1}" type="presOf" srcId="{DFF40D81-609A-474D-9434-4E3A0002459A}" destId="{2C019350-968F-4E96-BF3E-371C3624FEFE}" srcOrd="0" destOrd="0" presId="urn:microsoft.com/office/officeart/2005/8/layout/orgChart1"/>
    <dgm:cxn modelId="{80F77CDE-AD6D-40E5-A535-DBE2446F98B7}" type="presOf" srcId="{0C3B2376-23BA-41E9-B03B-E2A25D8AE3D7}" destId="{E23F995C-07C9-4864-AA76-5813040EDA8B}" srcOrd="0" destOrd="0" presId="urn:microsoft.com/office/officeart/2005/8/layout/orgChart1"/>
    <dgm:cxn modelId="{74AFA7FF-D4EE-4589-A0D0-55B2DDC8295F}" type="presOf" srcId="{5C239C12-4C04-4EFA-A56F-95DDEFDAFEDB}" destId="{630E65F0-CFC9-4453-ADBF-1507632E27EC}" srcOrd="0" destOrd="0" presId="urn:microsoft.com/office/officeart/2005/8/layout/orgChart1"/>
    <dgm:cxn modelId="{50500BBE-BFFE-42CA-94D8-3456C013EC69}" srcId="{367E82BF-D0EC-409E-BCA4-0FCB55241C39}" destId="{CBC23DB8-FF70-4863-801E-5531FDDD0987}" srcOrd="0" destOrd="0" parTransId="{BD33AC15-33B5-4D2F-9EF7-1D693FC2CD51}" sibTransId="{CACC052C-FAB9-4031-ACE4-525D21F32298}"/>
    <dgm:cxn modelId="{E22B2C83-8BAA-4A46-83EF-4D22B9AD9917}" srcId="{D90B08D4-9FB2-4F69-908C-EF11D2460F25}" destId="{5C239C12-4C04-4EFA-A56F-95DDEFDAFEDB}" srcOrd="0" destOrd="0" parTransId="{380D528D-93CF-46F9-8D86-E642033E9B80}" sibTransId="{A0F15258-4E3B-4D8C-ACC0-68CCD03744FF}"/>
    <dgm:cxn modelId="{25A9265C-DCD7-4DF5-B3AF-22437E14A1EE}" type="presOf" srcId="{5F3A0A36-AAA2-48E9-8085-B456830E6754}" destId="{3AB4C22D-94A2-43F5-A1FB-FABB02C6A824}" srcOrd="0" destOrd="0" presId="urn:microsoft.com/office/officeart/2005/8/layout/orgChart1"/>
    <dgm:cxn modelId="{90F8FF8A-8719-487E-8A99-7FC165572498}" type="presOf" srcId="{9026D56B-0C45-4861-9EF2-2EFD066DD012}" destId="{80342DC6-0F74-4980-B6DD-6692EC7BCBD1}" srcOrd="0" destOrd="0" presId="urn:microsoft.com/office/officeart/2005/8/layout/orgChart1"/>
    <dgm:cxn modelId="{2B842060-8BEA-4B9F-8944-4DD0C3DB73F4}" srcId="{091E25B3-2641-4AFE-8851-A872CB2B125C}" destId="{D90B08D4-9FB2-4F69-908C-EF11D2460F25}" srcOrd="0" destOrd="0" parTransId="{8251CF25-F30A-462D-A119-B2A75D5F13E9}" sibTransId="{F4FBC958-0D28-411B-AB79-B313A5DE1A1F}"/>
    <dgm:cxn modelId="{B5E708DA-2E14-47D2-ADAD-40A880973C62}" type="presOf" srcId="{C5379135-D84D-4CF5-91E0-E02A2A9E6C83}" destId="{AC09F201-9F0C-4A4D-8C1A-D36F57AEA231}" srcOrd="1" destOrd="0" presId="urn:microsoft.com/office/officeart/2005/8/layout/orgChart1"/>
    <dgm:cxn modelId="{8451C960-A4EB-4F47-A96A-F90A44397703}" type="presOf" srcId="{F0E48E12-3E70-401D-B99F-ACE8CFC075D6}" destId="{6E62AA73-CDD3-4165-B721-FC360CC335D0}" srcOrd="1" destOrd="0" presId="urn:microsoft.com/office/officeart/2005/8/layout/orgChart1"/>
    <dgm:cxn modelId="{7BB66C74-696D-4A8E-BAFB-35DAD067A7D3}" type="presOf" srcId="{FE1C239D-17A4-4B06-A2B0-D0A71ED48123}" destId="{D8D66CBC-36A0-413D-A269-FA3F13DC88EA}" srcOrd="1" destOrd="0" presId="urn:microsoft.com/office/officeart/2005/8/layout/orgChart1"/>
    <dgm:cxn modelId="{58B0CFB4-960E-43F8-AD1F-8E83254B2277}" srcId="{FE1C239D-17A4-4B06-A2B0-D0A71ED48123}" destId="{B46C57A3-3AC3-4133-B2DE-283557C9A371}" srcOrd="0" destOrd="0" parTransId="{9026D56B-0C45-4861-9EF2-2EFD066DD012}" sibTransId="{DCAC07AF-8038-46B0-8A5C-F3DE6FAB3568}"/>
    <dgm:cxn modelId="{1165D5EA-DBA2-4681-8096-AA2DA32506B4}" type="presOf" srcId="{43E6305A-E88B-4350-B7CA-3786F11B7D49}" destId="{63A41A06-BFA1-4053-8F6B-2A529526A52F}" srcOrd="1" destOrd="0" presId="urn:microsoft.com/office/officeart/2005/8/layout/orgChart1"/>
    <dgm:cxn modelId="{9E5B7AED-25B3-49D8-A302-5EAB3095C635}" srcId="{99AF24B4-A118-4FAF-A973-0BEA99106B0A}" destId="{F0E48E12-3E70-401D-B99F-ACE8CFC075D6}" srcOrd="0" destOrd="0" parTransId="{84377306-FDD2-4FCD-A191-0359C3864097}" sibTransId="{09CBB987-065B-415E-A9F5-9B99D02CEFFD}"/>
    <dgm:cxn modelId="{7A2172D1-F54D-4B63-AAA2-1EA5368A1A1C}" type="presOf" srcId="{F0E48E12-3E70-401D-B99F-ACE8CFC075D6}" destId="{2DD72652-0DF1-4EBA-A216-2CA34F441890}" srcOrd="0" destOrd="0" presId="urn:microsoft.com/office/officeart/2005/8/layout/orgChart1"/>
    <dgm:cxn modelId="{E4B6F1E1-2015-456E-8502-DE0EC52B89CC}" type="presOf" srcId="{11D52EBB-651B-44D4-896A-645104A3A4EB}" destId="{86C59962-7671-44F9-9AD7-78E1DB08C33A}" srcOrd="0" destOrd="0" presId="urn:microsoft.com/office/officeart/2005/8/layout/orgChart1"/>
    <dgm:cxn modelId="{BA5E2BDF-E86E-443E-A55C-8A043FE4C7F8}" type="presOf" srcId="{CBC23DB8-FF70-4863-801E-5531FDDD0987}" destId="{0B7FE426-F6C2-49D3-8B20-6872A5AF28DF}" srcOrd="1" destOrd="0" presId="urn:microsoft.com/office/officeart/2005/8/layout/orgChart1"/>
    <dgm:cxn modelId="{628D79E9-D2AE-4F32-879E-3E478AC0BB01}" srcId="{43E6305A-E88B-4350-B7CA-3786F11B7D49}" destId="{36D24A32-8856-4AE7-A700-4611D7072385}" srcOrd="0" destOrd="0" parTransId="{1C16A59A-BDB0-4F17-B1F2-C4CE0E3A39E3}" sibTransId="{5C3C684F-1CBD-44E5-BB3B-EA5EBC52C429}"/>
    <dgm:cxn modelId="{8D368E25-F4FF-4545-B149-D8364AAB7F8D}" type="presOf" srcId="{D90B08D4-9FB2-4F69-908C-EF11D2460F25}" destId="{3800B58F-B542-432E-B476-CF993E2D1C68}" srcOrd="0" destOrd="0" presId="urn:microsoft.com/office/officeart/2005/8/layout/orgChart1"/>
    <dgm:cxn modelId="{FA25A214-630C-49EC-96BA-6B0AD428D9D0}" type="presOf" srcId="{224805B6-E0E0-4E3D-8EFB-F96F146E8C99}" destId="{B11BCCAC-EF99-4443-A4EF-23995DD621B4}" srcOrd="0" destOrd="0" presId="urn:microsoft.com/office/officeart/2005/8/layout/orgChart1"/>
    <dgm:cxn modelId="{D2BFD55D-DB73-408A-AD46-2BF8B2296075}" type="presOf" srcId="{26D21185-7C4A-4458-9520-BE55DC99BC42}" destId="{37DF0DA9-D510-4E82-B940-E36E5E0E369B}" srcOrd="0" destOrd="0" presId="urn:microsoft.com/office/officeart/2005/8/layout/orgChart1"/>
    <dgm:cxn modelId="{0EE74EE9-DC8B-44BB-84B8-9238B56046E0}" type="presOf" srcId="{8251CF25-F30A-462D-A119-B2A75D5F13E9}" destId="{96D0BFCC-FF21-418C-BA74-DF0469DFEF54}" srcOrd="0" destOrd="0" presId="urn:microsoft.com/office/officeart/2005/8/layout/orgChart1"/>
    <dgm:cxn modelId="{CA1C0777-193A-4909-8B41-62318D8F8005}" type="presOf" srcId="{BF67A8A5-4CB6-4247-8E35-6C90E294DA42}" destId="{FE3CCF37-8A89-4979-8F04-8DEC3208303D}" srcOrd="0" destOrd="0" presId="urn:microsoft.com/office/officeart/2005/8/layout/orgChart1"/>
    <dgm:cxn modelId="{4E23E045-9E7D-4603-AFE5-D9E164494C82}" srcId="{C4772A37-9B26-46B4-81F7-83647C199FC1}" destId="{367E82BF-D0EC-409E-BCA4-0FCB55241C39}" srcOrd="1" destOrd="0" parTransId="{749F51C0-0BF8-4B3D-A3BD-DA3C48A9641A}" sibTransId="{1DBB8D88-B7B4-4E95-ABF7-A0E7CB87D18E}"/>
    <dgm:cxn modelId="{D546CFEA-8C85-4675-A3A7-89E4C1513130}" type="presOf" srcId="{033AC174-8534-4C1D-878A-FFAD0F439974}" destId="{F2755787-F4DE-43B0-9BFD-086374D8B722}" srcOrd="0" destOrd="0" presId="urn:microsoft.com/office/officeart/2005/8/layout/orgChart1"/>
    <dgm:cxn modelId="{E3FB2089-1431-45C1-963A-873FF92795F9}" type="presOf" srcId="{862FC1BD-AABD-44C4-B360-0BD52D8006E6}" destId="{8E2297AF-35EE-4975-9797-F6D5BCF89ACC}" srcOrd="0" destOrd="0" presId="urn:microsoft.com/office/officeart/2005/8/layout/orgChart1"/>
    <dgm:cxn modelId="{C3098713-8B15-4AE9-90DE-838178BE70C5}" type="presOf" srcId="{36D24A32-8856-4AE7-A700-4611D7072385}" destId="{91C189A7-0C0F-42D1-91D3-DF3204BA29C1}" srcOrd="0" destOrd="0" presId="urn:microsoft.com/office/officeart/2005/8/layout/orgChart1"/>
    <dgm:cxn modelId="{B287A9DC-B907-4CAF-A1DF-04A94C2EEE94}" type="presOf" srcId="{2D634274-E84C-4DD0-B615-678F72662770}" destId="{D8A4C571-F64A-483B-9EF4-89BF582635ED}" srcOrd="0" destOrd="0" presId="urn:microsoft.com/office/officeart/2005/8/layout/orgChart1"/>
    <dgm:cxn modelId="{50E5824D-53BA-4175-8448-6CA76705A4B9}" srcId="{26D21185-7C4A-4458-9520-BE55DC99BC42}" destId="{99AF24B4-A118-4FAF-A973-0BEA99106B0A}" srcOrd="1" destOrd="0" parTransId="{0C3B2376-23BA-41E9-B03B-E2A25D8AE3D7}" sibTransId="{49CFF806-F5F9-474F-A849-2734740BA24F}"/>
    <dgm:cxn modelId="{01B1EEF7-5941-4D31-8C50-A082F546BE11}" srcId="{4B34A826-7B10-497B-9326-B4FB88944B85}" destId="{5CA11AC9-E032-4868-BAFB-7424D3257756}" srcOrd="0" destOrd="0" parTransId="{FA8C549C-8E07-4B5E-8532-D47A4AEAFE23}" sibTransId="{B10DD5DF-4019-4C61-ACA5-7A354A3D9FAA}"/>
    <dgm:cxn modelId="{47E62BA6-BACF-4305-A77D-0A4FA9258F3F}" type="presOf" srcId="{749F51C0-0BF8-4B3D-A3BD-DA3C48A9641A}" destId="{A8C48A8D-06E5-49C5-A148-4EF780771B3B}" srcOrd="0" destOrd="0" presId="urn:microsoft.com/office/officeart/2005/8/layout/orgChart1"/>
    <dgm:cxn modelId="{8D1EC97F-90EE-4FCD-81BD-13142D0D5640}" type="presOf" srcId="{4F3D1127-BEA7-4261-B8B1-BE80A97AD98B}" destId="{A1DE1D9F-640F-46FD-939A-211DC75B9645}" srcOrd="0" destOrd="0" presId="urn:microsoft.com/office/officeart/2005/8/layout/orgChart1"/>
    <dgm:cxn modelId="{8949D5E6-4C6F-423C-BE63-E5C08D88B327}" type="presOf" srcId="{86D9E1FD-9A63-4D76-85FE-62F0E0ADB8C2}" destId="{34F88C8E-A893-4B06-BBFE-5C32D0759BB7}" srcOrd="0" destOrd="0" presId="urn:microsoft.com/office/officeart/2005/8/layout/orgChart1"/>
    <dgm:cxn modelId="{A20857DF-AA2B-4BA8-A304-7E687216C0C3}" type="presOf" srcId="{4C430F35-0CF3-4691-968C-E5AE788717DC}" destId="{6AEFA921-9C63-44D3-97B7-22F66FB22FE5}" srcOrd="1" destOrd="0" presId="urn:microsoft.com/office/officeart/2005/8/layout/orgChart1"/>
    <dgm:cxn modelId="{F9E83620-F251-4161-9BCA-E35678817005}" type="presOf" srcId="{36D24A32-8856-4AE7-A700-4611D7072385}" destId="{42079DCC-8FE5-4D16-81F0-A873068E57B5}" srcOrd="1" destOrd="0" presId="urn:microsoft.com/office/officeart/2005/8/layout/orgChart1"/>
    <dgm:cxn modelId="{C1150970-673E-4E21-9310-BED80BCC3848}" srcId="{32018086-6257-42B5-A79A-68B05713BA5E}" destId="{86D9E1FD-9A63-4D76-85FE-62F0E0ADB8C2}" srcOrd="0" destOrd="0" parTransId="{5E0F214E-12E6-4360-A6B1-6EB42997A4BD}" sibTransId="{FDD13E3F-BF11-4F4F-BD7F-EDA82B174321}"/>
    <dgm:cxn modelId="{728FEB68-DBBB-41DF-A7A5-B36BFD0628EA}" srcId="{091E25B3-2641-4AFE-8851-A872CB2B125C}" destId="{224805B6-E0E0-4E3D-8EFB-F96F146E8C99}" srcOrd="1" destOrd="0" parTransId="{CBE2FB64-0095-463D-BC9E-97762EE93B35}" sibTransId="{507F60D5-5531-4D44-98D6-7CCB78A854A1}"/>
    <dgm:cxn modelId="{C94C477B-CCA8-4543-9AF8-AF964A997D67}" srcId="{2D634274-E84C-4DD0-B615-678F72662770}" destId="{C4772A37-9B26-46B4-81F7-83647C199FC1}" srcOrd="0" destOrd="0" parTransId="{BF67A8A5-4CB6-4247-8E35-6C90E294DA42}" sibTransId="{EAF20012-EA2F-46D9-8EE6-501F53EA59FA}"/>
    <dgm:cxn modelId="{7CF7E18E-34B4-4693-ADE5-E718B2AD77AD}" type="presOf" srcId="{32018086-6257-42B5-A79A-68B05713BA5E}" destId="{EFEBA2AA-1EF6-4FE9-8E6B-838B8F390D1B}" srcOrd="1" destOrd="0" presId="urn:microsoft.com/office/officeart/2005/8/layout/orgChart1"/>
    <dgm:cxn modelId="{0E315EAE-FF02-4A7B-AA02-9F3E25C5FB8A}" type="presOf" srcId="{43E6305A-E88B-4350-B7CA-3786F11B7D49}" destId="{3AE07EE6-FE82-46E4-BD5B-AAF6BD668FB7}" srcOrd="0" destOrd="0" presId="urn:microsoft.com/office/officeart/2005/8/layout/orgChart1"/>
    <dgm:cxn modelId="{33F06393-E023-45BC-96BC-7FE500C6403A}" type="presOf" srcId="{84377306-FDD2-4FCD-A191-0359C3864097}" destId="{CE9D63E9-82A2-4CFD-A42A-435E309B2F94}" srcOrd="0" destOrd="0" presId="urn:microsoft.com/office/officeart/2005/8/layout/orgChart1"/>
    <dgm:cxn modelId="{A2FDFA3D-43BF-4AEC-B78B-338B24DDAADA}" type="presOf" srcId="{DFF40D81-609A-474D-9434-4E3A0002459A}" destId="{F12B629C-E27F-4A03-A1F6-9A183805BB72}" srcOrd="1" destOrd="0" presId="urn:microsoft.com/office/officeart/2005/8/layout/orgChart1"/>
    <dgm:cxn modelId="{0C7E3087-3260-4C98-9F4C-D8C5CBFED0A6}" type="presOf" srcId="{FE1C239D-17A4-4B06-A2B0-D0A71ED48123}" destId="{D14C928B-9135-4FFA-9251-9BD40B8FF9BD}" srcOrd="0" destOrd="0" presId="urn:microsoft.com/office/officeart/2005/8/layout/orgChart1"/>
    <dgm:cxn modelId="{058DB875-6424-4678-A6B8-1BD722329453}" type="presOf" srcId="{51370FCE-4FCC-44E2-9E3A-E6F432250E25}" destId="{61167D99-490E-471F-832B-F21A1DFB9940}" srcOrd="0" destOrd="0" presId="urn:microsoft.com/office/officeart/2005/8/layout/orgChart1"/>
    <dgm:cxn modelId="{3C0CCA2B-CC26-4CBD-B22E-1D987B02F271}" srcId="{4C430F35-0CF3-4691-968C-E5AE788717DC}" destId="{091E25B3-2641-4AFE-8851-A872CB2B125C}" srcOrd="0" destOrd="0" parTransId="{27331602-6C9B-4F4C-8BE5-349FD63D8031}" sibTransId="{83FC0935-6361-4298-BD97-EF9921153DDC}"/>
    <dgm:cxn modelId="{81065CED-E79D-4561-86A8-D90CA3924D38}" type="presOf" srcId="{091E25B3-2641-4AFE-8851-A872CB2B125C}" destId="{6A84A1CD-B88A-4DF7-BC47-7EEBEC60CE9E}" srcOrd="1" destOrd="0" presId="urn:microsoft.com/office/officeart/2005/8/layout/orgChart1"/>
    <dgm:cxn modelId="{827C229B-7164-4FEE-8F02-6074C8737D60}" type="presOf" srcId="{2D634274-E84C-4DD0-B615-678F72662770}" destId="{80391823-6E99-4456-BEF3-9540D2FC1D85}" srcOrd="1" destOrd="0" presId="urn:microsoft.com/office/officeart/2005/8/layout/orgChart1"/>
    <dgm:cxn modelId="{FF05628C-420F-45FA-87F4-04EDEE54A15C}" type="presParOf" srcId="{F3730D15-C3A8-4532-BF02-D7C42345AAAE}" destId="{100E8787-7EA4-4426-BE0B-2B8E4D07C01B}" srcOrd="0" destOrd="0" presId="urn:microsoft.com/office/officeart/2005/8/layout/orgChart1"/>
    <dgm:cxn modelId="{B0E4C8CA-1E84-4153-AE5F-EC6A3CF86DCE}" type="presParOf" srcId="{100E8787-7EA4-4426-BE0B-2B8E4D07C01B}" destId="{09AAAE67-97D9-4105-BFB5-9D8FE93298C0}" srcOrd="0" destOrd="0" presId="urn:microsoft.com/office/officeart/2005/8/layout/orgChart1"/>
    <dgm:cxn modelId="{4C54CA5F-7FE3-4BD5-8F7B-98982B48D062}" type="presParOf" srcId="{09AAAE67-97D9-4105-BFB5-9D8FE93298C0}" destId="{F6EA82E4-C24B-4AE8-BBF3-CBF2AD46E5FD}" srcOrd="0" destOrd="0" presId="urn:microsoft.com/office/officeart/2005/8/layout/orgChart1"/>
    <dgm:cxn modelId="{C0D2709F-4728-40A6-9A5B-399A8EB2B6C0}" type="presParOf" srcId="{09AAAE67-97D9-4105-BFB5-9D8FE93298C0}" destId="{F6365FB7-D76F-47CC-920E-294A227D8C00}" srcOrd="1" destOrd="0" presId="urn:microsoft.com/office/officeart/2005/8/layout/orgChart1"/>
    <dgm:cxn modelId="{CB6352B2-54A4-4288-8DB4-F4E29BE0F2DF}" type="presParOf" srcId="{100E8787-7EA4-4426-BE0B-2B8E4D07C01B}" destId="{B4797A8B-C192-492F-B64C-5A6D4DC5592C}" srcOrd="1" destOrd="0" presId="urn:microsoft.com/office/officeart/2005/8/layout/orgChart1"/>
    <dgm:cxn modelId="{133CE9DB-E883-40D3-A13B-2F9A6BEF005A}" type="presParOf" srcId="{B4797A8B-C192-492F-B64C-5A6D4DC5592C}" destId="{B4238BDD-F69E-45D2-847E-93A63BFE575A}" srcOrd="0" destOrd="0" presId="urn:microsoft.com/office/officeart/2005/8/layout/orgChart1"/>
    <dgm:cxn modelId="{83DB597B-B184-4383-A9FA-FB47C627D47A}" type="presParOf" srcId="{B4797A8B-C192-492F-B64C-5A6D4DC5592C}" destId="{F078E2E4-EFB3-450B-8445-8B713EC8BE6A}" srcOrd="1" destOrd="0" presId="urn:microsoft.com/office/officeart/2005/8/layout/orgChart1"/>
    <dgm:cxn modelId="{3EA5C778-5373-40F2-8187-9A9C4F2F56B1}" type="presParOf" srcId="{F078E2E4-EFB3-450B-8445-8B713EC8BE6A}" destId="{7E91C3BC-9A65-4B14-868B-72CA1FEAD8AB}" srcOrd="0" destOrd="0" presId="urn:microsoft.com/office/officeart/2005/8/layout/orgChart1"/>
    <dgm:cxn modelId="{E241AB81-C980-4071-BBA4-741470A21E20}" type="presParOf" srcId="{7E91C3BC-9A65-4B14-868B-72CA1FEAD8AB}" destId="{A0BBDFBC-85F2-48E9-ADDA-53951328A30D}" srcOrd="0" destOrd="0" presId="urn:microsoft.com/office/officeart/2005/8/layout/orgChart1"/>
    <dgm:cxn modelId="{4CD996D3-0CAA-4499-AADE-DDC1BCCB52BC}" type="presParOf" srcId="{7E91C3BC-9A65-4B14-868B-72CA1FEAD8AB}" destId="{6AEFA921-9C63-44D3-97B7-22F66FB22FE5}" srcOrd="1" destOrd="0" presId="urn:microsoft.com/office/officeart/2005/8/layout/orgChart1"/>
    <dgm:cxn modelId="{4A3BEC40-9F32-4822-9B5E-FD60CB8C1C1F}" type="presParOf" srcId="{F078E2E4-EFB3-450B-8445-8B713EC8BE6A}" destId="{509BC4F6-84AC-492C-A61A-8FCA77186F12}" srcOrd="1" destOrd="0" presId="urn:microsoft.com/office/officeart/2005/8/layout/orgChart1"/>
    <dgm:cxn modelId="{164222C9-A8B0-4811-9257-769BEE5BDD73}" type="presParOf" srcId="{509BC4F6-84AC-492C-A61A-8FCA77186F12}" destId="{4B61500D-AE1C-4CF0-BDEA-154D1BB74BDE}" srcOrd="0" destOrd="0" presId="urn:microsoft.com/office/officeart/2005/8/layout/orgChart1"/>
    <dgm:cxn modelId="{AA9A5A3E-A8EB-41E7-B632-F8E4CEF3328C}" type="presParOf" srcId="{509BC4F6-84AC-492C-A61A-8FCA77186F12}" destId="{A9CF19E0-5521-49F4-AE64-86E685D862DC}" srcOrd="1" destOrd="0" presId="urn:microsoft.com/office/officeart/2005/8/layout/orgChart1"/>
    <dgm:cxn modelId="{74FE49EA-B42A-487B-81D8-93586A57518A}" type="presParOf" srcId="{A9CF19E0-5521-49F4-AE64-86E685D862DC}" destId="{7FF55EDD-8206-45D2-A734-528D25558EE4}" srcOrd="0" destOrd="0" presId="urn:microsoft.com/office/officeart/2005/8/layout/orgChart1"/>
    <dgm:cxn modelId="{0EE6294A-483D-4E31-BA62-3B39E11916CF}" type="presParOf" srcId="{7FF55EDD-8206-45D2-A734-528D25558EE4}" destId="{D7FC9971-3ABB-4BD2-B524-321B4743B9BF}" srcOrd="0" destOrd="0" presId="urn:microsoft.com/office/officeart/2005/8/layout/orgChart1"/>
    <dgm:cxn modelId="{55F1BAF6-E572-4EDD-AB73-F1242C6CF54F}" type="presParOf" srcId="{7FF55EDD-8206-45D2-A734-528D25558EE4}" destId="{6A84A1CD-B88A-4DF7-BC47-7EEBEC60CE9E}" srcOrd="1" destOrd="0" presId="urn:microsoft.com/office/officeart/2005/8/layout/orgChart1"/>
    <dgm:cxn modelId="{0AA16FB0-5A79-4C4F-BDFB-A3E5FC3A4D6D}" type="presParOf" srcId="{A9CF19E0-5521-49F4-AE64-86E685D862DC}" destId="{90D3B7A9-8748-4635-AAD0-50B8E5850714}" srcOrd="1" destOrd="0" presId="urn:microsoft.com/office/officeart/2005/8/layout/orgChart1"/>
    <dgm:cxn modelId="{605489A9-CCC3-4906-8B82-A5426041E38B}" type="presParOf" srcId="{90D3B7A9-8748-4635-AAD0-50B8E5850714}" destId="{96D0BFCC-FF21-418C-BA74-DF0469DFEF54}" srcOrd="0" destOrd="0" presId="urn:microsoft.com/office/officeart/2005/8/layout/orgChart1"/>
    <dgm:cxn modelId="{C256FD24-2936-44B2-94E5-324703DC7A95}" type="presParOf" srcId="{90D3B7A9-8748-4635-AAD0-50B8E5850714}" destId="{3BBF9B15-277E-47F1-9F6E-26794957DC24}" srcOrd="1" destOrd="0" presId="urn:microsoft.com/office/officeart/2005/8/layout/orgChart1"/>
    <dgm:cxn modelId="{55D506CF-096E-4FD6-BBCB-EDD3650C3B29}" type="presParOf" srcId="{3BBF9B15-277E-47F1-9F6E-26794957DC24}" destId="{8F0DFE38-351D-4E93-96C9-1E3D83B0F0E9}" srcOrd="0" destOrd="0" presId="urn:microsoft.com/office/officeart/2005/8/layout/orgChart1"/>
    <dgm:cxn modelId="{904526A4-D7E2-4E21-8ABE-822E8B78BDE1}" type="presParOf" srcId="{8F0DFE38-351D-4E93-96C9-1E3D83B0F0E9}" destId="{3800B58F-B542-432E-B476-CF993E2D1C68}" srcOrd="0" destOrd="0" presId="urn:microsoft.com/office/officeart/2005/8/layout/orgChart1"/>
    <dgm:cxn modelId="{FA473DF0-6C52-4B0D-8A2E-725BA7E8FA6E}" type="presParOf" srcId="{8F0DFE38-351D-4E93-96C9-1E3D83B0F0E9}" destId="{D7836F2A-053E-480B-A0AA-77526D6C9EB4}" srcOrd="1" destOrd="0" presId="urn:microsoft.com/office/officeart/2005/8/layout/orgChart1"/>
    <dgm:cxn modelId="{B7FAE948-4654-46AD-B8C7-DCDD3C2F520E}" type="presParOf" srcId="{3BBF9B15-277E-47F1-9F6E-26794957DC24}" destId="{9C57E8B4-81CF-423C-83F6-16F2A7A28789}" srcOrd="1" destOrd="0" presId="urn:microsoft.com/office/officeart/2005/8/layout/orgChart1"/>
    <dgm:cxn modelId="{7309AE92-8F51-461C-9E4C-819926A1AEEA}" type="presParOf" srcId="{9C57E8B4-81CF-423C-83F6-16F2A7A28789}" destId="{DE640670-36F0-4551-8418-DE50ED79E25F}" srcOrd="0" destOrd="0" presId="urn:microsoft.com/office/officeart/2005/8/layout/orgChart1"/>
    <dgm:cxn modelId="{11026E47-C11F-4E52-AA8A-E843F2C542BA}" type="presParOf" srcId="{9C57E8B4-81CF-423C-83F6-16F2A7A28789}" destId="{A46BDE09-9CDB-4D9A-88D5-263331D96D93}" srcOrd="1" destOrd="0" presId="urn:microsoft.com/office/officeart/2005/8/layout/orgChart1"/>
    <dgm:cxn modelId="{FA785141-6A0E-4C69-B2C3-2B69F391B488}" type="presParOf" srcId="{A46BDE09-9CDB-4D9A-88D5-263331D96D93}" destId="{E3480276-756A-47AD-92B3-F2B1E9648188}" srcOrd="0" destOrd="0" presId="urn:microsoft.com/office/officeart/2005/8/layout/orgChart1"/>
    <dgm:cxn modelId="{7FFB4F91-B34B-4A1B-ABBF-986AF6C42DFE}" type="presParOf" srcId="{E3480276-756A-47AD-92B3-F2B1E9648188}" destId="{630E65F0-CFC9-4453-ADBF-1507632E27EC}" srcOrd="0" destOrd="0" presId="urn:microsoft.com/office/officeart/2005/8/layout/orgChart1"/>
    <dgm:cxn modelId="{8A2D41A4-C632-4D01-8F81-6124F47B1E5A}" type="presParOf" srcId="{E3480276-756A-47AD-92B3-F2B1E9648188}" destId="{559F71DE-C103-48CE-9659-17AE2DB2B204}" srcOrd="1" destOrd="0" presId="urn:microsoft.com/office/officeart/2005/8/layout/orgChart1"/>
    <dgm:cxn modelId="{5D84F660-2170-4B1B-BBC0-C80B2A840156}" type="presParOf" srcId="{A46BDE09-9CDB-4D9A-88D5-263331D96D93}" destId="{64F3F80E-35D4-46EC-82C9-7A8437235684}" srcOrd="1" destOrd="0" presId="urn:microsoft.com/office/officeart/2005/8/layout/orgChart1"/>
    <dgm:cxn modelId="{3BC4F0C4-2C8B-4236-92D9-482192B845A5}" type="presParOf" srcId="{64F3F80E-35D4-46EC-82C9-7A8437235684}" destId="{CA0BFD6C-B844-4624-A793-E2E5B8831455}" srcOrd="0" destOrd="0" presId="urn:microsoft.com/office/officeart/2005/8/layout/orgChart1"/>
    <dgm:cxn modelId="{39B9E434-E24C-4CCC-9007-07A5F100A38E}" type="presParOf" srcId="{64F3F80E-35D4-46EC-82C9-7A8437235684}" destId="{BF94B75A-8A7D-46CC-B897-88F6E4AC2BCD}" srcOrd="1" destOrd="0" presId="urn:microsoft.com/office/officeart/2005/8/layout/orgChart1"/>
    <dgm:cxn modelId="{848260CA-1516-4BED-96D1-2184C3FB5F76}" type="presParOf" srcId="{BF94B75A-8A7D-46CC-B897-88F6E4AC2BCD}" destId="{EF74F98E-9D50-447A-BCA9-01F9B93B44C0}" srcOrd="0" destOrd="0" presId="urn:microsoft.com/office/officeart/2005/8/layout/orgChart1"/>
    <dgm:cxn modelId="{8DB0C53C-4450-4866-BA68-2EDAD47F6BC2}" type="presParOf" srcId="{EF74F98E-9D50-447A-BCA9-01F9B93B44C0}" destId="{3AE07EE6-FE82-46E4-BD5B-AAF6BD668FB7}" srcOrd="0" destOrd="0" presId="urn:microsoft.com/office/officeart/2005/8/layout/orgChart1"/>
    <dgm:cxn modelId="{86D93900-7875-4E8F-BE9F-C8BE4A1CD525}" type="presParOf" srcId="{EF74F98E-9D50-447A-BCA9-01F9B93B44C0}" destId="{63A41A06-BFA1-4053-8F6B-2A529526A52F}" srcOrd="1" destOrd="0" presId="urn:microsoft.com/office/officeart/2005/8/layout/orgChart1"/>
    <dgm:cxn modelId="{F0608D9F-0A90-45EA-A94A-8B3575FE74FB}" type="presParOf" srcId="{BF94B75A-8A7D-46CC-B897-88F6E4AC2BCD}" destId="{75C506A2-E830-42FC-81DA-BFE511D36C62}" srcOrd="1" destOrd="0" presId="urn:microsoft.com/office/officeart/2005/8/layout/orgChart1"/>
    <dgm:cxn modelId="{9BFE0A97-0E21-4002-AA78-6F7A4A7C1D13}" type="presParOf" srcId="{75C506A2-E830-42FC-81DA-BFE511D36C62}" destId="{5B5CB8B8-1680-447E-9504-68CA71768895}" srcOrd="0" destOrd="0" presId="urn:microsoft.com/office/officeart/2005/8/layout/orgChart1"/>
    <dgm:cxn modelId="{33428B04-9782-4E05-B9F3-955E639F2193}" type="presParOf" srcId="{75C506A2-E830-42FC-81DA-BFE511D36C62}" destId="{860B0D7E-D6BF-4C7B-98D8-56FC75261D8F}" srcOrd="1" destOrd="0" presId="urn:microsoft.com/office/officeart/2005/8/layout/orgChart1"/>
    <dgm:cxn modelId="{D40F732F-280B-4F72-A235-B73F239D78A5}" type="presParOf" srcId="{860B0D7E-D6BF-4C7B-98D8-56FC75261D8F}" destId="{E4CF8483-8645-43F6-BD1C-FADF3D9DDE55}" srcOrd="0" destOrd="0" presId="urn:microsoft.com/office/officeart/2005/8/layout/orgChart1"/>
    <dgm:cxn modelId="{92323BBD-AA7B-4B4C-9D49-BEDD7BDA4BC2}" type="presParOf" srcId="{E4CF8483-8645-43F6-BD1C-FADF3D9DDE55}" destId="{91C189A7-0C0F-42D1-91D3-DF3204BA29C1}" srcOrd="0" destOrd="0" presId="urn:microsoft.com/office/officeart/2005/8/layout/orgChart1"/>
    <dgm:cxn modelId="{760B5072-AE6B-4E8A-BC13-87F0ED8E8421}" type="presParOf" srcId="{E4CF8483-8645-43F6-BD1C-FADF3D9DDE55}" destId="{42079DCC-8FE5-4D16-81F0-A873068E57B5}" srcOrd="1" destOrd="0" presId="urn:microsoft.com/office/officeart/2005/8/layout/orgChart1"/>
    <dgm:cxn modelId="{C131E52B-5608-4965-AB3E-A41EE30DC061}" type="presParOf" srcId="{860B0D7E-D6BF-4C7B-98D8-56FC75261D8F}" destId="{222F514F-BE5A-4611-BB44-0F4DECBAB864}" srcOrd="1" destOrd="0" presId="urn:microsoft.com/office/officeart/2005/8/layout/orgChart1"/>
    <dgm:cxn modelId="{053C13D0-EF7D-4F1D-9F17-FC8CD9975BC9}" type="presParOf" srcId="{860B0D7E-D6BF-4C7B-98D8-56FC75261D8F}" destId="{7947BCF6-94D2-439D-A46F-C6197A352810}" srcOrd="2" destOrd="0" presId="urn:microsoft.com/office/officeart/2005/8/layout/orgChart1"/>
    <dgm:cxn modelId="{A561116B-407C-4230-85E3-2FDA660211BD}" type="presParOf" srcId="{BF94B75A-8A7D-46CC-B897-88F6E4AC2BCD}" destId="{C0305F69-B967-4437-B0C8-AC47844C555F}" srcOrd="2" destOrd="0" presId="urn:microsoft.com/office/officeart/2005/8/layout/orgChart1"/>
    <dgm:cxn modelId="{8EBFEEC5-14A1-4E82-923E-A17E0E36A698}" type="presParOf" srcId="{64F3F80E-35D4-46EC-82C9-7A8437235684}" destId="{A0796875-EA16-4F81-87EC-337737644BDB}" srcOrd="2" destOrd="0" presId="urn:microsoft.com/office/officeart/2005/8/layout/orgChart1"/>
    <dgm:cxn modelId="{E4CEA862-268C-4812-8CD3-2E2001CE911B}" type="presParOf" srcId="{64F3F80E-35D4-46EC-82C9-7A8437235684}" destId="{10FE012D-62E2-4B7B-88C8-A40521A70C4E}" srcOrd="3" destOrd="0" presId="urn:microsoft.com/office/officeart/2005/8/layout/orgChart1"/>
    <dgm:cxn modelId="{78CBADBC-C7D2-4E04-83AE-F3EFD8927D1B}" type="presParOf" srcId="{10FE012D-62E2-4B7B-88C8-A40521A70C4E}" destId="{1CF50A5C-79A2-4B22-AC70-8D98FFD89E31}" srcOrd="0" destOrd="0" presId="urn:microsoft.com/office/officeart/2005/8/layout/orgChart1"/>
    <dgm:cxn modelId="{4A4C459D-6759-4C9A-ADF9-B1C4F588746C}" type="presParOf" srcId="{1CF50A5C-79A2-4B22-AC70-8D98FFD89E31}" destId="{D14C928B-9135-4FFA-9251-9BD40B8FF9BD}" srcOrd="0" destOrd="0" presId="urn:microsoft.com/office/officeart/2005/8/layout/orgChart1"/>
    <dgm:cxn modelId="{521BAF99-14F6-407F-9426-AC4D70A53EAC}" type="presParOf" srcId="{1CF50A5C-79A2-4B22-AC70-8D98FFD89E31}" destId="{D8D66CBC-36A0-413D-A269-FA3F13DC88EA}" srcOrd="1" destOrd="0" presId="urn:microsoft.com/office/officeart/2005/8/layout/orgChart1"/>
    <dgm:cxn modelId="{AE013328-EDA6-48D3-A4EB-45A3A61847E5}" type="presParOf" srcId="{10FE012D-62E2-4B7B-88C8-A40521A70C4E}" destId="{23CFF697-0CDB-4EC9-8D40-B103211A2D06}" srcOrd="1" destOrd="0" presId="urn:microsoft.com/office/officeart/2005/8/layout/orgChart1"/>
    <dgm:cxn modelId="{734A92D7-D21C-48F0-8D8A-43741B25D644}" type="presParOf" srcId="{23CFF697-0CDB-4EC9-8D40-B103211A2D06}" destId="{80342DC6-0F74-4980-B6DD-6692EC7BCBD1}" srcOrd="0" destOrd="0" presId="urn:microsoft.com/office/officeart/2005/8/layout/orgChart1"/>
    <dgm:cxn modelId="{55D9F8CC-0574-451D-B6E9-0620600C081F}" type="presParOf" srcId="{23CFF697-0CDB-4EC9-8D40-B103211A2D06}" destId="{A5ABF51B-772B-4107-9966-B2F0E64405B2}" srcOrd="1" destOrd="0" presId="urn:microsoft.com/office/officeart/2005/8/layout/orgChart1"/>
    <dgm:cxn modelId="{E1DE46CE-5E46-44E5-9AAA-5463473716F1}" type="presParOf" srcId="{A5ABF51B-772B-4107-9966-B2F0E64405B2}" destId="{35DB6222-A2FC-4639-A616-A240BB2642C3}" srcOrd="0" destOrd="0" presId="urn:microsoft.com/office/officeart/2005/8/layout/orgChart1"/>
    <dgm:cxn modelId="{18D52E90-7D26-41B5-B93D-873476F4A614}" type="presParOf" srcId="{35DB6222-A2FC-4639-A616-A240BB2642C3}" destId="{60536673-6CFD-4112-9775-62194B84B119}" srcOrd="0" destOrd="0" presId="urn:microsoft.com/office/officeart/2005/8/layout/orgChart1"/>
    <dgm:cxn modelId="{A2308F1B-5ECB-4A36-8ECC-5060FF4141B0}" type="presParOf" srcId="{35DB6222-A2FC-4639-A616-A240BB2642C3}" destId="{C2A1ED08-F2FA-4DC9-9187-0BDE03DE375E}" srcOrd="1" destOrd="0" presId="urn:microsoft.com/office/officeart/2005/8/layout/orgChart1"/>
    <dgm:cxn modelId="{C54DA1D4-5F7E-42F1-923D-2930DE75C0A3}" type="presParOf" srcId="{A5ABF51B-772B-4107-9966-B2F0E64405B2}" destId="{8DB10BDC-DC7F-42BE-9354-4ED7F4F80444}" srcOrd="1" destOrd="0" presId="urn:microsoft.com/office/officeart/2005/8/layout/orgChart1"/>
    <dgm:cxn modelId="{4E64BD4B-7F69-45C6-80F0-2265C71A0F28}" type="presParOf" srcId="{A5ABF51B-772B-4107-9966-B2F0E64405B2}" destId="{221B6161-FE07-4E1A-A3E0-24B03A2DC48C}" srcOrd="2" destOrd="0" presId="urn:microsoft.com/office/officeart/2005/8/layout/orgChart1"/>
    <dgm:cxn modelId="{4AED56BF-69D9-4AC9-B00F-0DEDBDF63D7B}" type="presParOf" srcId="{10FE012D-62E2-4B7B-88C8-A40521A70C4E}" destId="{43F02DC4-205F-4B4C-A920-958B1E6BFE68}" srcOrd="2" destOrd="0" presId="urn:microsoft.com/office/officeart/2005/8/layout/orgChart1"/>
    <dgm:cxn modelId="{66A28AB1-ED10-4F27-A070-8FCA0E84B08D}" type="presParOf" srcId="{A46BDE09-9CDB-4D9A-88D5-263331D96D93}" destId="{131254DE-D6E9-45C8-91F7-0FF00E84E923}" srcOrd="2" destOrd="0" presId="urn:microsoft.com/office/officeart/2005/8/layout/orgChart1"/>
    <dgm:cxn modelId="{63DBD2C7-06A2-4C6F-AC32-63664F859F8D}" type="presParOf" srcId="{3BBF9B15-277E-47F1-9F6E-26794957DC24}" destId="{5132AF61-84B7-4769-B955-A49DD12F0D49}" srcOrd="2" destOrd="0" presId="urn:microsoft.com/office/officeart/2005/8/layout/orgChart1"/>
    <dgm:cxn modelId="{058CA7D5-1680-4692-9C68-9B20E2559920}" type="presParOf" srcId="{90D3B7A9-8748-4635-AAD0-50B8E5850714}" destId="{6A67E98E-4055-460F-A5E6-A3E8DEB3CDCA}" srcOrd="2" destOrd="0" presId="urn:microsoft.com/office/officeart/2005/8/layout/orgChart1"/>
    <dgm:cxn modelId="{06A2B3D2-009B-44D1-B2F2-C878BE063BF3}" type="presParOf" srcId="{90D3B7A9-8748-4635-AAD0-50B8E5850714}" destId="{17542805-F486-48CC-9ACB-EB8EE3A820D9}" srcOrd="3" destOrd="0" presId="urn:microsoft.com/office/officeart/2005/8/layout/orgChart1"/>
    <dgm:cxn modelId="{3326F61F-9E63-4D91-AC45-8D9DF37412E3}" type="presParOf" srcId="{17542805-F486-48CC-9ACB-EB8EE3A820D9}" destId="{5795A3E2-B1A9-4DEF-95E1-D2720F894805}" srcOrd="0" destOrd="0" presId="urn:microsoft.com/office/officeart/2005/8/layout/orgChart1"/>
    <dgm:cxn modelId="{0DA624C7-AD3A-4E98-8700-6EEE5A2AA866}" type="presParOf" srcId="{5795A3E2-B1A9-4DEF-95E1-D2720F894805}" destId="{B11BCCAC-EF99-4443-A4EF-23995DD621B4}" srcOrd="0" destOrd="0" presId="urn:microsoft.com/office/officeart/2005/8/layout/orgChart1"/>
    <dgm:cxn modelId="{293ABCF2-E011-49F7-91BF-8DF8D79150CD}" type="presParOf" srcId="{5795A3E2-B1A9-4DEF-95E1-D2720F894805}" destId="{10D215B6-E55C-44C8-B49E-4D40DB71915F}" srcOrd="1" destOrd="0" presId="urn:microsoft.com/office/officeart/2005/8/layout/orgChart1"/>
    <dgm:cxn modelId="{917D4F8A-E05B-4B1F-A891-006F9542AB67}" type="presParOf" srcId="{17542805-F486-48CC-9ACB-EB8EE3A820D9}" destId="{F818A19D-FDCA-4A6F-A524-F4FA24A5DD8B}" srcOrd="1" destOrd="0" presId="urn:microsoft.com/office/officeart/2005/8/layout/orgChart1"/>
    <dgm:cxn modelId="{D3A609A8-EA4F-43AA-90EA-B62A87AEDAAC}" type="presParOf" srcId="{F818A19D-FDCA-4A6F-A524-F4FA24A5DD8B}" destId="{86C59962-7671-44F9-9AD7-78E1DB08C33A}" srcOrd="0" destOrd="0" presId="urn:microsoft.com/office/officeart/2005/8/layout/orgChart1"/>
    <dgm:cxn modelId="{2A6E4631-5225-45E5-8E1C-F8C9D8C8AB64}" type="presParOf" srcId="{F818A19D-FDCA-4A6F-A524-F4FA24A5DD8B}" destId="{56DDEF36-8A5F-4FC5-AA08-00542EED89DE}" srcOrd="1" destOrd="0" presId="urn:microsoft.com/office/officeart/2005/8/layout/orgChart1"/>
    <dgm:cxn modelId="{E5598C56-E3F0-4B00-9D03-D1B0A1288F25}" type="presParOf" srcId="{56DDEF36-8A5F-4FC5-AA08-00542EED89DE}" destId="{02EDE269-E894-419B-BB4B-25975465F3FA}" srcOrd="0" destOrd="0" presId="urn:microsoft.com/office/officeart/2005/8/layout/orgChart1"/>
    <dgm:cxn modelId="{DC57F36E-D3EC-4C4F-AB75-F4657A8DC851}" type="presParOf" srcId="{02EDE269-E894-419B-BB4B-25975465F3FA}" destId="{61167D99-490E-471F-832B-F21A1DFB9940}" srcOrd="0" destOrd="0" presId="urn:microsoft.com/office/officeart/2005/8/layout/orgChart1"/>
    <dgm:cxn modelId="{D24CF945-96E1-4ED2-BE65-CC8E9EAF2452}" type="presParOf" srcId="{02EDE269-E894-419B-BB4B-25975465F3FA}" destId="{C2B60782-9FE7-4163-B96C-08B6E6D69671}" srcOrd="1" destOrd="0" presId="urn:microsoft.com/office/officeart/2005/8/layout/orgChart1"/>
    <dgm:cxn modelId="{5283BCFC-EB78-4D8B-8A19-2C6E8EC427AB}" type="presParOf" srcId="{56DDEF36-8A5F-4FC5-AA08-00542EED89DE}" destId="{7FC8DCF9-E3FD-4675-8393-EF99FEA2A8B2}" srcOrd="1" destOrd="0" presId="urn:microsoft.com/office/officeart/2005/8/layout/orgChart1"/>
    <dgm:cxn modelId="{36C0A717-88B9-4752-BBD2-C198CEA50C44}" type="presParOf" srcId="{56DDEF36-8A5F-4FC5-AA08-00542EED89DE}" destId="{0A0FE9F5-6970-40F3-9E6F-6E1ED6F530AC}" srcOrd="2" destOrd="0" presId="urn:microsoft.com/office/officeart/2005/8/layout/orgChart1"/>
    <dgm:cxn modelId="{AAC03F68-371A-4377-856C-ED66A367C51A}" type="presParOf" srcId="{17542805-F486-48CC-9ACB-EB8EE3A820D9}" destId="{3D778B16-DA77-4C58-B06E-5A7349869579}" srcOrd="2" destOrd="0" presId="urn:microsoft.com/office/officeart/2005/8/layout/orgChart1"/>
    <dgm:cxn modelId="{CD266116-0E2B-4B79-96B7-117B5B9CA844}" type="presParOf" srcId="{A9CF19E0-5521-49F4-AE64-86E685D862DC}" destId="{8152BCEF-FF3A-468C-96DF-23670049DA28}" srcOrd="2" destOrd="0" presId="urn:microsoft.com/office/officeart/2005/8/layout/orgChart1"/>
    <dgm:cxn modelId="{4D91AABD-5533-4298-AB1A-5962BC60985D}" type="presParOf" srcId="{F078E2E4-EFB3-450B-8445-8B713EC8BE6A}" destId="{D848424E-8EB4-4197-84AD-1F83C408DBC1}" srcOrd="2" destOrd="0" presId="urn:microsoft.com/office/officeart/2005/8/layout/orgChart1"/>
    <dgm:cxn modelId="{41E79BA5-8CFF-43BC-A82C-00218C2F63F6}" type="presParOf" srcId="{B4797A8B-C192-492F-B64C-5A6D4DC5592C}" destId="{3AB4C22D-94A2-43F5-A1FB-FABB02C6A824}" srcOrd="2" destOrd="0" presId="urn:microsoft.com/office/officeart/2005/8/layout/orgChart1"/>
    <dgm:cxn modelId="{CCCD6AB2-BADB-46C5-8E58-835760489343}" type="presParOf" srcId="{B4797A8B-C192-492F-B64C-5A6D4DC5592C}" destId="{F881E3D9-F638-46AB-9220-638E2271ECDC}" srcOrd="3" destOrd="0" presId="urn:microsoft.com/office/officeart/2005/8/layout/orgChart1"/>
    <dgm:cxn modelId="{E5DA9AC0-4183-4657-8A13-76B8525EE8FB}" type="presParOf" srcId="{F881E3D9-F638-46AB-9220-638E2271ECDC}" destId="{EB26EC1B-1056-4C4B-A74E-C84ADFCD8BA3}" srcOrd="0" destOrd="0" presId="urn:microsoft.com/office/officeart/2005/8/layout/orgChart1"/>
    <dgm:cxn modelId="{747D3806-FB93-4522-96E5-1DD07B148B63}" type="presParOf" srcId="{EB26EC1B-1056-4C4B-A74E-C84ADFCD8BA3}" destId="{2C019350-968F-4E96-BF3E-371C3624FEFE}" srcOrd="0" destOrd="0" presId="urn:microsoft.com/office/officeart/2005/8/layout/orgChart1"/>
    <dgm:cxn modelId="{80CB3EFD-BACD-4A5E-9938-62BD8D68677A}" type="presParOf" srcId="{EB26EC1B-1056-4C4B-A74E-C84ADFCD8BA3}" destId="{F12B629C-E27F-4A03-A1F6-9A183805BB72}" srcOrd="1" destOrd="0" presId="urn:microsoft.com/office/officeart/2005/8/layout/orgChart1"/>
    <dgm:cxn modelId="{9CB7943C-4D60-4404-9077-F8B0121A33D8}" type="presParOf" srcId="{F881E3D9-F638-46AB-9220-638E2271ECDC}" destId="{43C25149-261B-4E65-A56C-988AD13205AF}" srcOrd="1" destOrd="0" presId="urn:microsoft.com/office/officeart/2005/8/layout/orgChart1"/>
    <dgm:cxn modelId="{3DE1E217-8E8B-4616-B7DD-C48CFFED6529}" type="presParOf" srcId="{43C25149-261B-4E65-A56C-988AD13205AF}" destId="{FD0BA3CA-5145-4DE9-AE3F-4C76EEAAAFAB}" srcOrd="0" destOrd="0" presId="urn:microsoft.com/office/officeart/2005/8/layout/orgChart1"/>
    <dgm:cxn modelId="{B41BE044-4A29-476E-80FB-9AF5253FABFB}" type="presParOf" srcId="{43C25149-261B-4E65-A56C-988AD13205AF}" destId="{F84623B7-E5FA-4782-9D2D-D6EE2C05B26B}" srcOrd="1" destOrd="0" presId="urn:microsoft.com/office/officeart/2005/8/layout/orgChart1"/>
    <dgm:cxn modelId="{5D4609CA-D679-4FE6-B821-BA58A03EB0E8}" type="presParOf" srcId="{F84623B7-E5FA-4782-9D2D-D6EE2C05B26B}" destId="{C81B15AB-A579-40D1-A67D-0E39E65D0850}" srcOrd="0" destOrd="0" presId="urn:microsoft.com/office/officeart/2005/8/layout/orgChart1"/>
    <dgm:cxn modelId="{1DD119CB-5F54-46A2-9522-F6EAFE88B492}" type="presParOf" srcId="{C81B15AB-A579-40D1-A67D-0E39E65D0850}" destId="{37DF0DA9-D510-4E82-B940-E36E5E0E369B}" srcOrd="0" destOrd="0" presId="urn:microsoft.com/office/officeart/2005/8/layout/orgChart1"/>
    <dgm:cxn modelId="{C1E41F1F-1164-4D7A-B2B0-8634A9BC8BD9}" type="presParOf" srcId="{C81B15AB-A579-40D1-A67D-0E39E65D0850}" destId="{8EEBAB41-058D-4CE9-B653-D640B9200399}" srcOrd="1" destOrd="0" presId="urn:microsoft.com/office/officeart/2005/8/layout/orgChart1"/>
    <dgm:cxn modelId="{ED100452-9ADB-4D33-852A-12C8A1028D50}" type="presParOf" srcId="{F84623B7-E5FA-4782-9D2D-D6EE2C05B26B}" destId="{6194CAA2-F33B-4E6B-9C15-51BE9FE16F46}" srcOrd="1" destOrd="0" presId="urn:microsoft.com/office/officeart/2005/8/layout/orgChart1"/>
    <dgm:cxn modelId="{EEB5CE9C-AEAD-443E-8D82-3A82647BC3E2}" type="presParOf" srcId="{6194CAA2-F33B-4E6B-9C15-51BE9FE16F46}" destId="{A1DE1D9F-640F-46FD-939A-211DC75B9645}" srcOrd="0" destOrd="0" presId="urn:microsoft.com/office/officeart/2005/8/layout/orgChart1"/>
    <dgm:cxn modelId="{03CFBDF1-361F-46F1-A7EA-08E348918E6C}" type="presParOf" srcId="{6194CAA2-F33B-4E6B-9C15-51BE9FE16F46}" destId="{D5081EB9-44F7-4549-A500-8E27E5ABB663}" srcOrd="1" destOrd="0" presId="urn:microsoft.com/office/officeart/2005/8/layout/orgChart1"/>
    <dgm:cxn modelId="{4B6DD117-13B6-4474-9D38-4B100B463A80}" type="presParOf" srcId="{D5081EB9-44F7-4549-A500-8E27E5ABB663}" destId="{A10C85ED-FC90-452D-BF4D-C91966348B20}" srcOrd="0" destOrd="0" presId="urn:microsoft.com/office/officeart/2005/8/layout/orgChart1"/>
    <dgm:cxn modelId="{2135F124-7E4A-4780-AD53-BE9AC58DE6F8}" type="presParOf" srcId="{A10C85ED-FC90-452D-BF4D-C91966348B20}" destId="{D8A4C571-F64A-483B-9EF4-89BF582635ED}" srcOrd="0" destOrd="0" presId="urn:microsoft.com/office/officeart/2005/8/layout/orgChart1"/>
    <dgm:cxn modelId="{87232354-104A-466A-96D6-20B9C5BC8434}" type="presParOf" srcId="{A10C85ED-FC90-452D-BF4D-C91966348B20}" destId="{80391823-6E99-4456-BEF3-9540D2FC1D85}" srcOrd="1" destOrd="0" presId="urn:microsoft.com/office/officeart/2005/8/layout/orgChart1"/>
    <dgm:cxn modelId="{425F51F1-1AB0-4A75-A54B-BF08C72E9F8C}" type="presParOf" srcId="{D5081EB9-44F7-4549-A500-8E27E5ABB663}" destId="{6F70F9BD-053A-47FD-B24A-FC95777DA115}" srcOrd="1" destOrd="0" presId="urn:microsoft.com/office/officeart/2005/8/layout/orgChart1"/>
    <dgm:cxn modelId="{F09C3AE2-821C-4EA7-9828-F0950B0BCA22}" type="presParOf" srcId="{6F70F9BD-053A-47FD-B24A-FC95777DA115}" destId="{FE3CCF37-8A89-4979-8F04-8DEC3208303D}" srcOrd="0" destOrd="0" presId="urn:microsoft.com/office/officeart/2005/8/layout/orgChart1"/>
    <dgm:cxn modelId="{E80DCBF2-2F26-439C-94C2-5D5F51CE178E}" type="presParOf" srcId="{6F70F9BD-053A-47FD-B24A-FC95777DA115}" destId="{39923D7B-170E-4B1C-ACC8-CF7DECF9B34E}" srcOrd="1" destOrd="0" presId="urn:microsoft.com/office/officeart/2005/8/layout/orgChart1"/>
    <dgm:cxn modelId="{73C9AF46-014C-4E3B-B53C-446D4B3FF7C6}" type="presParOf" srcId="{39923D7B-170E-4B1C-ACC8-CF7DECF9B34E}" destId="{1AA9616C-10A2-42D1-9A07-69E2491DBC1E}" srcOrd="0" destOrd="0" presId="urn:microsoft.com/office/officeart/2005/8/layout/orgChart1"/>
    <dgm:cxn modelId="{C693F222-4E83-4C8B-915F-F90B952646F4}" type="presParOf" srcId="{1AA9616C-10A2-42D1-9A07-69E2491DBC1E}" destId="{655CDFD1-01F7-4BBB-951B-D16FA9FCF389}" srcOrd="0" destOrd="0" presId="urn:microsoft.com/office/officeart/2005/8/layout/orgChart1"/>
    <dgm:cxn modelId="{69E54AE9-D766-4501-80C4-EBF13A4C4A6B}" type="presParOf" srcId="{1AA9616C-10A2-42D1-9A07-69E2491DBC1E}" destId="{4DE3AA8C-2297-447D-9A35-4A7FD6C4D7C4}" srcOrd="1" destOrd="0" presId="urn:microsoft.com/office/officeart/2005/8/layout/orgChart1"/>
    <dgm:cxn modelId="{A1C21550-73EA-4E89-A716-607084DC7C43}" type="presParOf" srcId="{39923D7B-170E-4B1C-ACC8-CF7DECF9B34E}" destId="{0061F1C4-BEB0-422A-B5E7-FB16EAFF2D90}" srcOrd="1" destOrd="0" presId="urn:microsoft.com/office/officeart/2005/8/layout/orgChart1"/>
    <dgm:cxn modelId="{8DDF5B4C-AF53-404F-9CC9-6004BD93C73F}" type="presParOf" srcId="{0061F1C4-BEB0-422A-B5E7-FB16EAFF2D90}" destId="{043B61BF-F607-4634-8BAA-DBD8D74841D5}" srcOrd="0" destOrd="0" presId="urn:microsoft.com/office/officeart/2005/8/layout/orgChart1"/>
    <dgm:cxn modelId="{4B77E055-CB80-46DB-997A-52A4929106DD}" type="presParOf" srcId="{0061F1C4-BEB0-422A-B5E7-FB16EAFF2D90}" destId="{2841EDB4-1494-47C8-9775-82FE0C0B5FF6}" srcOrd="1" destOrd="0" presId="urn:microsoft.com/office/officeart/2005/8/layout/orgChart1"/>
    <dgm:cxn modelId="{DB79B613-8A86-41A5-8C44-AEC98642DD71}" type="presParOf" srcId="{2841EDB4-1494-47C8-9775-82FE0C0B5FF6}" destId="{FBC9B4A2-89EE-4954-B0E3-B3171B03E878}" srcOrd="0" destOrd="0" presId="urn:microsoft.com/office/officeart/2005/8/layout/orgChart1"/>
    <dgm:cxn modelId="{A782AA25-B8EF-4AE7-A4CB-F5592D617A23}" type="presParOf" srcId="{FBC9B4A2-89EE-4954-B0E3-B3171B03E878}" destId="{C8B87174-42DF-442A-8DEA-8C651A2561F4}" srcOrd="0" destOrd="0" presId="urn:microsoft.com/office/officeart/2005/8/layout/orgChart1"/>
    <dgm:cxn modelId="{DF987295-9B8A-49AA-9666-03A793321AD9}" type="presParOf" srcId="{FBC9B4A2-89EE-4954-B0E3-B3171B03E878}" destId="{EFEBA2AA-1EF6-4FE9-8E6B-838B8F390D1B}" srcOrd="1" destOrd="0" presId="urn:microsoft.com/office/officeart/2005/8/layout/orgChart1"/>
    <dgm:cxn modelId="{CDD50B22-0D08-4C5E-8C6D-1CB64CB8B0CA}" type="presParOf" srcId="{2841EDB4-1494-47C8-9775-82FE0C0B5FF6}" destId="{435FE087-DE16-4998-9A71-F2B5153C4358}" srcOrd="1" destOrd="0" presId="urn:microsoft.com/office/officeart/2005/8/layout/orgChart1"/>
    <dgm:cxn modelId="{012CD92E-5481-4673-8CDA-DA9FDB864D8D}" type="presParOf" srcId="{435FE087-DE16-4998-9A71-F2B5153C4358}" destId="{88ECE3C1-C187-452E-A7DD-2AFD2B566BD6}" srcOrd="0" destOrd="0" presId="urn:microsoft.com/office/officeart/2005/8/layout/orgChart1"/>
    <dgm:cxn modelId="{1ABB9F47-BE8B-4859-98FF-1F90F292F305}" type="presParOf" srcId="{435FE087-DE16-4998-9A71-F2B5153C4358}" destId="{650016AC-9EC1-48F6-8922-12D16E7D2EC4}" srcOrd="1" destOrd="0" presId="urn:microsoft.com/office/officeart/2005/8/layout/orgChart1"/>
    <dgm:cxn modelId="{90111FF3-310D-4741-AB90-29EEC9570009}" type="presParOf" srcId="{650016AC-9EC1-48F6-8922-12D16E7D2EC4}" destId="{C56B4335-444C-49A8-8AD8-4E3CED0378C8}" srcOrd="0" destOrd="0" presId="urn:microsoft.com/office/officeart/2005/8/layout/orgChart1"/>
    <dgm:cxn modelId="{775042AD-A543-4095-90B7-EE151B36047B}" type="presParOf" srcId="{C56B4335-444C-49A8-8AD8-4E3CED0378C8}" destId="{34F88C8E-A893-4B06-BBFE-5C32D0759BB7}" srcOrd="0" destOrd="0" presId="urn:microsoft.com/office/officeart/2005/8/layout/orgChart1"/>
    <dgm:cxn modelId="{0A086AC1-95B6-4B75-9718-6A70439EC819}" type="presParOf" srcId="{C56B4335-444C-49A8-8AD8-4E3CED0378C8}" destId="{CA182CA7-FC6B-442C-B73B-635D894A88BC}" srcOrd="1" destOrd="0" presId="urn:microsoft.com/office/officeart/2005/8/layout/orgChart1"/>
    <dgm:cxn modelId="{A46AB2D6-62AD-49A4-ACB6-673CB9C4C572}" type="presParOf" srcId="{650016AC-9EC1-48F6-8922-12D16E7D2EC4}" destId="{63152F0D-87C8-46DD-9A21-F60092EC8DB9}" srcOrd="1" destOrd="0" presId="urn:microsoft.com/office/officeart/2005/8/layout/orgChart1"/>
    <dgm:cxn modelId="{563A022B-99D1-4161-9B0A-0E8963344C2C}" type="presParOf" srcId="{650016AC-9EC1-48F6-8922-12D16E7D2EC4}" destId="{E4C899BB-1840-4586-91A9-29F5081C20D9}" srcOrd="2" destOrd="0" presId="urn:microsoft.com/office/officeart/2005/8/layout/orgChart1"/>
    <dgm:cxn modelId="{BA21F180-5811-44F2-9524-774B8A54CC66}" type="presParOf" srcId="{2841EDB4-1494-47C8-9775-82FE0C0B5FF6}" destId="{06A5D231-23C6-492E-9B0F-1E695852E5BA}" srcOrd="2" destOrd="0" presId="urn:microsoft.com/office/officeart/2005/8/layout/orgChart1"/>
    <dgm:cxn modelId="{3CC2E0C4-29B7-44CB-BC37-82F84942BC6E}" type="presParOf" srcId="{0061F1C4-BEB0-422A-B5E7-FB16EAFF2D90}" destId="{A8C48A8D-06E5-49C5-A148-4EF780771B3B}" srcOrd="2" destOrd="0" presId="urn:microsoft.com/office/officeart/2005/8/layout/orgChart1"/>
    <dgm:cxn modelId="{CE1D4E1C-CFE9-4887-A4E0-972A7C713045}" type="presParOf" srcId="{0061F1C4-BEB0-422A-B5E7-FB16EAFF2D90}" destId="{86390129-09B2-4C34-8CC1-297964F3FA62}" srcOrd="3" destOrd="0" presId="urn:microsoft.com/office/officeart/2005/8/layout/orgChart1"/>
    <dgm:cxn modelId="{4AC52ABE-1C87-4543-9B30-544182244FF0}" type="presParOf" srcId="{86390129-09B2-4C34-8CC1-297964F3FA62}" destId="{5C211041-8E8A-4CCF-95E9-E01847792F7D}" srcOrd="0" destOrd="0" presId="urn:microsoft.com/office/officeart/2005/8/layout/orgChart1"/>
    <dgm:cxn modelId="{62B9C882-8BBD-4F2F-BE34-C292BD1760B8}" type="presParOf" srcId="{5C211041-8E8A-4CCF-95E9-E01847792F7D}" destId="{8C32FAAB-A7BC-4604-8A7F-9E3F884BE042}" srcOrd="0" destOrd="0" presId="urn:microsoft.com/office/officeart/2005/8/layout/orgChart1"/>
    <dgm:cxn modelId="{CCBF2446-F825-4091-B035-6006D4E4257A}" type="presParOf" srcId="{5C211041-8E8A-4CCF-95E9-E01847792F7D}" destId="{2EE1F31A-361E-47B2-9900-4BA525EA1225}" srcOrd="1" destOrd="0" presId="urn:microsoft.com/office/officeart/2005/8/layout/orgChart1"/>
    <dgm:cxn modelId="{70E49DAB-D402-4E81-92A0-203A3F81A13E}" type="presParOf" srcId="{86390129-09B2-4C34-8CC1-297964F3FA62}" destId="{EE6B9C3F-36E5-4EBE-BBAA-D368587C1B3F}" srcOrd="1" destOrd="0" presId="urn:microsoft.com/office/officeart/2005/8/layout/orgChart1"/>
    <dgm:cxn modelId="{A7427E7F-128F-4D23-BE40-DBD049FB1422}" type="presParOf" srcId="{EE6B9C3F-36E5-4EBE-BBAA-D368587C1B3F}" destId="{F8F2AEF7-2A06-4E57-AA62-C4F81300041F}" srcOrd="0" destOrd="0" presId="urn:microsoft.com/office/officeart/2005/8/layout/orgChart1"/>
    <dgm:cxn modelId="{6282D09D-F85C-4DBB-BEC2-B80C41613042}" type="presParOf" srcId="{EE6B9C3F-36E5-4EBE-BBAA-D368587C1B3F}" destId="{89A74485-DB29-4046-9F7B-E5EF2027F679}" srcOrd="1" destOrd="0" presId="urn:microsoft.com/office/officeart/2005/8/layout/orgChart1"/>
    <dgm:cxn modelId="{D81F2426-D366-48B3-A21B-009284D8A6BF}" type="presParOf" srcId="{89A74485-DB29-4046-9F7B-E5EF2027F679}" destId="{C93136FE-DAD7-4F46-B20B-E54431869018}" srcOrd="0" destOrd="0" presId="urn:microsoft.com/office/officeart/2005/8/layout/orgChart1"/>
    <dgm:cxn modelId="{2DD27FDE-0048-4A29-8330-BC0B7644B8F9}" type="presParOf" srcId="{C93136FE-DAD7-4F46-B20B-E54431869018}" destId="{29B8D128-A759-4019-A348-4C62B2E1B916}" srcOrd="0" destOrd="0" presId="urn:microsoft.com/office/officeart/2005/8/layout/orgChart1"/>
    <dgm:cxn modelId="{FF5C9E7B-8BA8-45B4-B5D9-D92115EBC9BE}" type="presParOf" srcId="{C93136FE-DAD7-4F46-B20B-E54431869018}" destId="{0B7FE426-F6C2-49D3-8B20-6872A5AF28DF}" srcOrd="1" destOrd="0" presId="urn:microsoft.com/office/officeart/2005/8/layout/orgChart1"/>
    <dgm:cxn modelId="{2A57B7CC-88D1-497A-8973-461A8A5F7742}" type="presParOf" srcId="{89A74485-DB29-4046-9F7B-E5EF2027F679}" destId="{1272C4B9-10EE-4C12-A4B1-833B2D8DEF22}" srcOrd="1" destOrd="0" presId="urn:microsoft.com/office/officeart/2005/8/layout/orgChart1"/>
    <dgm:cxn modelId="{F35DDF3A-9CD6-409E-A4D0-1987E7DF9690}" type="presParOf" srcId="{89A74485-DB29-4046-9F7B-E5EF2027F679}" destId="{A6F319F7-634D-4B4E-BD9E-7ECF13473F85}" srcOrd="2" destOrd="0" presId="urn:microsoft.com/office/officeart/2005/8/layout/orgChart1"/>
    <dgm:cxn modelId="{D7685C8A-7987-4476-853C-0F6D58594D51}" type="presParOf" srcId="{86390129-09B2-4C34-8CC1-297964F3FA62}" destId="{B2F65A66-4E3A-4915-B76E-D33733E8A6EF}" srcOrd="2" destOrd="0" presId="urn:microsoft.com/office/officeart/2005/8/layout/orgChart1"/>
    <dgm:cxn modelId="{37A5E7F2-8E24-4B06-875D-66081D616F46}" type="presParOf" srcId="{39923D7B-170E-4B1C-ACC8-CF7DECF9B34E}" destId="{C1B35B6C-C160-41C0-82F9-B27776E72E10}" srcOrd="2" destOrd="0" presId="urn:microsoft.com/office/officeart/2005/8/layout/orgChart1"/>
    <dgm:cxn modelId="{D07F438C-1712-4524-B952-715A64036D04}" type="presParOf" srcId="{D5081EB9-44F7-4549-A500-8E27E5ABB663}" destId="{BF953F7F-EC1D-47E6-9035-68F866CF9833}" srcOrd="2" destOrd="0" presId="urn:microsoft.com/office/officeart/2005/8/layout/orgChart1"/>
    <dgm:cxn modelId="{92A61913-600F-473A-87DB-363C78BC88D0}" type="presParOf" srcId="{6194CAA2-F33B-4E6B-9C15-51BE9FE16F46}" destId="{E23F995C-07C9-4864-AA76-5813040EDA8B}" srcOrd="2" destOrd="0" presId="urn:microsoft.com/office/officeart/2005/8/layout/orgChart1"/>
    <dgm:cxn modelId="{9501BBB1-B1CF-4C7B-8E0F-623B17CF4931}" type="presParOf" srcId="{6194CAA2-F33B-4E6B-9C15-51BE9FE16F46}" destId="{9B6A3116-582E-40B8-A046-DCF3F4D050E3}" srcOrd="3" destOrd="0" presId="urn:microsoft.com/office/officeart/2005/8/layout/orgChart1"/>
    <dgm:cxn modelId="{E3586D11-58AF-4713-BA19-677199284339}" type="presParOf" srcId="{9B6A3116-582E-40B8-A046-DCF3F4D050E3}" destId="{AC6341FB-B666-48F8-AF09-C9970B0A4DE5}" srcOrd="0" destOrd="0" presId="urn:microsoft.com/office/officeart/2005/8/layout/orgChart1"/>
    <dgm:cxn modelId="{AB8B10A1-5140-4A09-AFBF-C7CA6E6722F9}" type="presParOf" srcId="{AC6341FB-B666-48F8-AF09-C9970B0A4DE5}" destId="{D50243E8-B57E-4BB5-905D-AB8723FDEAC2}" srcOrd="0" destOrd="0" presId="urn:microsoft.com/office/officeart/2005/8/layout/orgChart1"/>
    <dgm:cxn modelId="{9C96F6FB-FC85-4724-9E57-198B67E986D1}" type="presParOf" srcId="{AC6341FB-B666-48F8-AF09-C9970B0A4DE5}" destId="{7E39FE73-0565-4306-970E-EA7CDAE66E77}" srcOrd="1" destOrd="0" presId="urn:microsoft.com/office/officeart/2005/8/layout/orgChart1"/>
    <dgm:cxn modelId="{9C5B4865-EA4B-4AB1-A295-77EB382041B1}" type="presParOf" srcId="{9B6A3116-582E-40B8-A046-DCF3F4D050E3}" destId="{4FFC36CB-18AD-4FFC-BB79-604D0DC76535}" srcOrd="1" destOrd="0" presId="urn:microsoft.com/office/officeart/2005/8/layout/orgChart1"/>
    <dgm:cxn modelId="{2043C96C-8A36-4982-BD80-B79E089C4E24}" type="presParOf" srcId="{4FFC36CB-18AD-4FFC-BB79-604D0DC76535}" destId="{CE9D63E9-82A2-4CFD-A42A-435E309B2F94}" srcOrd="0" destOrd="0" presId="urn:microsoft.com/office/officeart/2005/8/layout/orgChart1"/>
    <dgm:cxn modelId="{B535E42D-A152-4F88-81DD-E38F4C27D27E}" type="presParOf" srcId="{4FFC36CB-18AD-4FFC-BB79-604D0DC76535}" destId="{9271F3C9-548B-4E45-9EF9-D01A2EE85506}" srcOrd="1" destOrd="0" presId="urn:microsoft.com/office/officeart/2005/8/layout/orgChart1"/>
    <dgm:cxn modelId="{1C3B202A-BE58-407B-9BD5-79865E7ED81E}" type="presParOf" srcId="{9271F3C9-548B-4E45-9EF9-D01A2EE85506}" destId="{2E3E276B-1EF0-4A74-8E04-DD141272788F}" srcOrd="0" destOrd="0" presId="urn:microsoft.com/office/officeart/2005/8/layout/orgChart1"/>
    <dgm:cxn modelId="{A9553F35-3259-4716-B2F2-EA6372E4AE18}" type="presParOf" srcId="{2E3E276B-1EF0-4A74-8E04-DD141272788F}" destId="{2DD72652-0DF1-4EBA-A216-2CA34F441890}" srcOrd="0" destOrd="0" presId="urn:microsoft.com/office/officeart/2005/8/layout/orgChart1"/>
    <dgm:cxn modelId="{94EC99F9-8DEF-437C-8DC6-A5BBE4CBE3F2}" type="presParOf" srcId="{2E3E276B-1EF0-4A74-8E04-DD141272788F}" destId="{6E62AA73-CDD3-4165-B721-FC360CC335D0}" srcOrd="1" destOrd="0" presId="urn:microsoft.com/office/officeart/2005/8/layout/orgChart1"/>
    <dgm:cxn modelId="{5C37B6AB-80D7-4177-9914-7DF350ED7AC4}" type="presParOf" srcId="{9271F3C9-548B-4E45-9EF9-D01A2EE85506}" destId="{CB11F7A7-EAF4-45BF-A053-D59AC549263B}" srcOrd="1" destOrd="0" presId="urn:microsoft.com/office/officeart/2005/8/layout/orgChart1"/>
    <dgm:cxn modelId="{6C50A500-D313-42C6-86C3-155676A40961}" type="presParOf" srcId="{9271F3C9-548B-4E45-9EF9-D01A2EE85506}" destId="{65246AC3-2DAF-4AFC-B49F-AA1CBAACBA26}" srcOrd="2" destOrd="0" presId="urn:microsoft.com/office/officeart/2005/8/layout/orgChart1"/>
    <dgm:cxn modelId="{2703F9B9-282E-408C-97A7-8F6797963CBF}" type="presParOf" srcId="{9B6A3116-582E-40B8-A046-DCF3F4D050E3}" destId="{668C4A7E-D8A9-4291-AF53-3CA8E72B6C44}" srcOrd="2" destOrd="0" presId="urn:microsoft.com/office/officeart/2005/8/layout/orgChart1"/>
    <dgm:cxn modelId="{201ED63E-C5E7-47AC-A664-CC4C85F0974E}" type="presParOf" srcId="{F84623B7-E5FA-4782-9D2D-D6EE2C05B26B}" destId="{565517BB-83C7-48C2-AC8E-F2F6ADCC19ED}" srcOrd="2" destOrd="0" presId="urn:microsoft.com/office/officeart/2005/8/layout/orgChart1"/>
    <dgm:cxn modelId="{63C5BB52-D754-47A8-A7F5-FA5223BB2463}" type="presParOf" srcId="{F881E3D9-F638-46AB-9220-638E2271ECDC}" destId="{880EB005-3D36-4134-95B7-CC22DF7E18A7}" srcOrd="2" destOrd="0" presId="urn:microsoft.com/office/officeart/2005/8/layout/orgChart1"/>
    <dgm:cxn modelId="{F07586E2-A235-49A7-9F2F-5BBA04D78CED}" type="presParOf" srcId="{B4797A8B-C192-492F-B64C-5A6D4DC5592C}" destId="{F2755787-F4DE-43B0-9BFD-086374D8B722}" srcOrd="4" destOrd="0" presId="urn:microsoft.com/office/officeart/2005/8/layout/orgChart1"/>
    <dgm:cxn modelId="{D0E03892-EAE1-4732-91D6-9FE35FB419F2}" type="presParOf" srcId="{B4797A8B-C192-492F-B64C-5A6D4DC5592C}" destId="{A6347D92-7065-4F60-A6D3-C5B60CCC5632}" srcOrd="5" destOrd="0" presId="urn:microsoft.com/office/officeart/2005/8/layout/orgChart1"/>
    <dgm:cxn modelId="{AACC71AF-4914-4F2E-B81B-D73E6C439B85}" type="presParOf" srcId="{A6347D92-7065-4F60-A6D3-C5B60CCC5632}" destId="{77A2B1D9-6823-426E-BD4C-7B87E8CB86C4}" srcOrd="0" destOrd="0" presId="urn:microsoft.com/office/officeart/2005/8/layout/orgChart1"/>
    <dgm:cxn modelId="{24DF4D88-9ABE-4B95-89E9-CD54DA4F777B}" type="presParOf" srcId="{77A2B1D9-6823-426E-BD4C-7B87E8CB86C4}" destId="{DC51E67A-13EF-46AF-A248-29F340D37889}" srcOrd="0" destOrd="0" presId="urn:microsoft.com/office/officeart/2005/8/layout/orgChart1"/>
    <dgm:cxn modelId="{746CF324-E5B7-4AB1-BCFB-CED357F8DA26}" type="presParOf" srcId="{77A2B1D9-6823-426E-BD4C-7B87E8CB86C4}" destId="{AC09F201-9F0C-4A4D-8C1A-D36F57AEA231}" srcOrd="1" destOrd="0" presId="urn:microsoft.com/office/officeart/2005/8/layout/orgChart1"/>
    <dgm:cxn modelId="{A5AC4856-A8AF-4CB3-B633-FC23FFA1BCF2}" type="presParOf" srcId="{A6347D92-7065-4F60-A6D3-C5B60CCC5632}" destId="{9D6E16E9-FE9B-43A2-83E3-A57512601340}" srcOrd="1" destOrd="0" presId="urn:microsoft.com/office/officeart/2005/8/layout/orgChart1"/>
    <dgm:cxn modelId="{2317D1D6-922C-4278-9225-08401514B502}" type="presParOf" srcId="{9D6E16E9-FE9B-43A2-83E3-A57512601340}" destId="{8E2297AF-35EE-4975-9797-F6D5BCF89ACC}" srcOrd="0" destOrd="0" presId="urn:microsoft.com/office/officeart/2005/8/layout/orgChart1"/>
    <dgm:cxn modelId="{79848F26-D03E-4043-ABF5-E6B300045DB1}" type="presParOf" srcId="{9D6E16E9-FE9B-43A2-83E3-A57512601340}" destId="{8105976C-6E69-4592-9D05-DFEE976EAF39}" srcOrd="1" destOrd="0" presId="urn:microsoft.com/office/officeart/2005/8/layout/orgChart1"/>
    <dgm:cxn modelId="{F4CB01D0-4D31-4A48-A21E-B8612B32D6A7}" type="presParOf" srcId="{8105976C-6E69-4592-9D05-DFEE976EAF39}" destId="{5B5AE6D0-7AF4-4956-A9B2-9F17DCDB5A91}" srcOrd="0" destOrd="0" presId="urn:microsoft.com/office/officeart/2005/8/layout/orgChart1"/>
    <dgm:cxn modelId="{1B5AC7E5-9DB4-426C-BCE6-1C9A056048F6}" type="presParOf" srcId="{5B5AE6D0-7AF4-4956-A9B2-9F17DCDB5A91}" destId="{B567F7D7-24A3-4B5D-A065-9AA638369D60}" srcOrd="0" destOrd="0" presId="urn:microsoft.com/office/officeart/2005/8/layout/orgChart1"/>
    <dgm:cxn modelId="{3CED9E95-7855-49C9-BC83-2B573122FB67}" type="presParOf" srcId="{5B5AE6D0-7AF4-4956-A9B2-9F17DCDB5A91}" destId="{239E94CC-5AF8-4F22-BB6F-901FFB77BA26}" srcOrd="1" destOrd="0" presId="urn:microsoft.com/office/officeart/2005/8/layout/orgChart1"/>
    <dgm:cxn modelId="{83ECA400-3766-4B08-9861-3E9C68603193}" type="presParOf" srcId="{8105976C-6E69-4592-9D05-DFEE976EAF39}" destId="{4A16DCAE-CE33-4BA9-ADFC-1050E9B052B9}" srcOrd="1" destOrd="0" presId="urn:microsoft.com/office/officeart/2005/8/layout/orgChart1"/>
    <dgm:cxn modelId="{91D4792D-20E8-4DA0-9B22-A85F31C3D118}" type="presParOf" srcId="{8105976C-6E69-4592-9D05-DFEE976EAF39}" destId="{9D308533-42A7-4138-B679-8A8AADB93EC2}" srcOrd="2" destOrd="0" presId="urn:microsoft.com/office/officeart/2005/8/layout/orgChart1"/>
    <dgm:cxn modelId="{BD55A683-8E4E-4E8D-A014-E8B60303D338}" type="presParOf" srcId="{A6347D92-7065-4F60-A6D3-C5B60CCC5632}" destId="{CF94FD28-A5AD-45AF-86C8-6ADDF4192FB5}" srcOrd="2" destOrd="0" presId="urn:microsoft.com/office/officeart/2005/8/layout/orgChart1"/>
    <dgm:cxn modelId="{38ECB2D2-B6B5-4156-8469-25DAFA065FF9}" type="presParOf" srcId="{100E8787-7EA4-4426-BE0B-2B8E4D07C01B}" destId="{36FB2614-003E-4C1E-BD04-67F25EB4832C}" srcOrd="2" destOrd="0" presId="urn:microsoft.com/office/officeart/2005/8/layout/orgChart1"/>
  </dgm:cxnLst>
  <dgm:bg>
    <a:solidFill>
      <a:schemeClr val="bg1"/>
    </a:solidFill>
  </dgm:bg>
  <dgm:whole>
    <a:ln>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88263-44F1-4E6C-A8CD-DAE7AB4DBE7B}">
      <dsp:nvSpPr>
        <dsp:cNvPr id="0" name=""/>
        <dsp:cNvSpPr/>
      </dsp:nvSpPr>
      <dsp:spPr>
        <a:xfrm>
          <a:off x="-6516828" y="-1051217"/>
          <a:ext cx="8182767" cy="8182767"/>
        </a:xfrm>
        <a:prstGeom prst="blockArc">
          <a:avLst>
            <a:gd name="adj1" fmla="val 18900000"/>
            <a:gd name="adj2" fmla="val 2700000"/>
            <a:gd name="adj3" fmla="val 264"/>
          </a:avLst>
        </a:prstGeom>
        <a:noFill/>
        <a:ln w="9525" cap="flat" cmpd="sng" algn="ctr">
          <a:solidFill>
            <a:schemeClr val="accent1">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6A7E446-F657-461A-9667-40D84FD09286}">
      <dsp:nvSpPr>
        <dsp:cNvPr id="0" name=""/>
        <dsp:cNvSpPr/>
      </dsp:nvSpPr>
      <dsp:spPr>
        <a:xfrm>
          <a:off x="2148746" y="153832"/>
          <a:ext cx="6427569" cy="1799778"/>
        </a:xfrm>
        <a:prstGeom prst="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5253" tIns="40640" rIns="40640" bIns="40640" numCol="1" spcCol="1270" anchor="t" anchorCtr="0">
          <a:noAutofit/>
        </a:bodyPr>
        <a:lstStyle/>
        <a:p>
          <a:pPr lvl="0" algn="l" defTabSz="711200">
            <a:lnSpc>
              <a:spcPct val="90000"/>
            </a:lnSpc>
            <a:spcBef>
              <a:spcPct val="0"/>
            </a:spcBef>
            <a:spcAft>
              <a:spcPct val="35000"/>
            </a:spcAft>
          </a:pPr>
          <a:r>
            <a:rPr lang="hu-HU" sz="1600" b="1" kern="1200" cap="all" baseline="0" smtClean="0"/>
            <a:t>Országos Gyógyszerészeti és Élelmezés-egészségügyi intézet</a:t>
          </a:r>
          <a:endParaRPr lang="hu-HU" sz="1600" b="1" kern="1200" cap="all" baseline="0" dirty="0"/>
        </a:p>
        <a:p>
          <a:pPr marL="171450" lvl="1" indent="-171450" algn="l" defTabSz="711200">
            <a:lnSpc>
              <a:spcPct val="90000"/>
            </a:lnSpc>
            <a:spcBef>
              <a:spcPct val="0"/>
            </a:spcBef>
            <a:spcAft>
              <a:spcPct val="15000"/>
            </a:spcAft>
            <a:buChar char="••"/>
          </a:pPr>
          <a:r>
            <a:rPr lang="hu-HU" sz="1600" kern="1200" dirty="0"/>
            <a:t>Bejelentési (notifikáció) </a:t>
          </a:r>
          <a:r>
            <a:rPr lang="hu-HU" sz="1600" kern="1200" dirty="0" smtClean="0"/>
            <a:t>kötelezettség</a:t>
          </a:r>
          <a:r>
            <a:rPr lang="hu-HU" sz="1100" kern="1200" dirty="0" smtClean="0"/>
            <a:t>. </a:t>
          </a:r>
          <a:endParaRPr lang="hu-HU" sz="800" kern="1200" dirty="0"/>
        </a:p>
        <a:p>
          <a:pPr marL="171450" lvl="1" indent="-171450" algn="l" defTabSz="711200">
            <a:lnSpc>
              <a:spcPct val="90000"/>
            </a:lnSpc>
            <a:spcBef>
              <a:spcPct val="0"/>
            </a:spcBef>
            <a:spcAft>
              <a:spcPct val="15000"/>
            </a:spcAft>
            <a:buChar char="••"/>
          </a:pPr>
          <a:r>
            <a:rPr lang="hu-HU" sz="1600" kern="1200" dirty="0"/>
            <a:t>Bejelentett étrend-kiegészítők listája („fekete-lista”).</a:t>
          </a:r>
        </a:p>
        <a:p>
          <a:pPr marL="171450" lvl="1" indent="-171450" algn="l" defTabSz="711200">
            <a:lnSpc>
              <a:spcPct val="90000"/>
            </a:lnSpc>
            <a:spcBef>
              <a:spcPct val="0"/>
            </a:spcBef>
            <a:spcAft>
              <a:spcPct val="15000"/>
            </a:spcAft>
            <a:buChar char="••"/>
          </a:pPr>
          <a:r>
            <a:rPr lang="hu-HU" sz="1600" kern="1200" dirty="0"/>
            <a:t>Étrend-kiegészítőkben alkalmazásra nem javasolt növények </a:t>
          </a:r>
          <a:r>
            <a:rPr lang="hu-HU" sz="1600" kern="1200" dirty="0" smtClean="0"/>
            <a:t>listája.</a:t>
          </a:r>
          <a:endParaRPr lang="hu-HU" sz="1600" kern="1200" dirty="0"/>
        </a:p>
        <a:p>
          <a:pPr marL="171450" lvl="1" indent="-171450" algn="l" defTabSz="711200">
            <a:lnSpc>
              <a:spcPct val="90000"/>
            </a:lnSpc>
            <a:spcBef>
              <a:spcPct val="0"/>
            </a:spcBef>
            <a:spcAft>
              <a:spcPct val="15000"/>
            </a:spcAft>
            <a:buChar char="••"/>
          </a:pPr>
          <a:r>
            <a:rPr lang="hu-HU" sz="1600" kern="1200" dirty="0" smtClean="0"/>
            <a:t>Tudományos Tanácsadó Testület.</a:t>
          </a:r>
          <a:endParaRPr lang="hu-HU" sz="1600" kern="1200" dirty="0"/>
        </a:p>
      </dsp:txBody>
      <dsp:txXfrm>
        <a:off x="2148746" y="153832"/>
        <a:ext cx="6427569" cy="1799778"/>
      </dsp:txXfrm>
    </dsp:sp>
    <dsp:sp modelId="{2C137BCA-C4CB-4301-A4CA-15214A91BA59}">
      <dsp:nvSpPr>
        <dsp:cNvPr id="0" name=""/>
        <dsp:cNvSpPr/>
      </dsp:nvSpPr>
      <dsp:spPr>
        <a:xfrm>
          <a:off x="439534" y="456024"/>
          <a:ext cx="1520083" cy="1520083"/>
        </a:xfrm>
        <a:prstGeom prst="ellipse">
          <a:avLst/>
        </a:prstGeom>
        <a:solidFill>
          <a:schemeClr val="lt1">
            <a:hueOff val="0"/>
            <a:satOff val="0"/>
            <a:lumOff val="0"/>
            <a:alphaOff val="0"/>
          </a:schemeClr>
        </a:solidFill>
        <a:ln w="9525" cap="flat" cmpd="sng" algn="ctr">
          <a:solidFill>
            <a:schemeClr val="accent1">
              <a:shade val="5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423C42D-7D1A-4CDD-9E6E-60FFF677DC10}">
      <dsp:nvSpPr>
        <dsp:cNvPr id="0" name=""/>
        <dsp:cNvSpPr/>
      </dsp:nvSpPr>
      <dsp:spPr>
        <a:xfrm>
          <a:off x="2236257" y="2033141"/>
          <a:ext cx="6351595" cy="2411070"/>
        </a:xfrm>
        <a:prstGeom prst="rect">
          <a:avLst/>
        </a:prstGeom>
        <a:gradFill rotWithShape="0">
          <a:gsLst>
            <a:gs pos="0">
              <a:schemeClr val="accent1">
                <a:shade val="50000"/>
                <a:hueOff val="240958"/>
                <a:satOff val="-5040"/>
                <a:lumOff val="28042"/>
                <a:alphaOff val="0"/>
                <a:shade val="51000"/>
                <a:satMod val="130000"/>
              </a:schemeClr>
            </a:gs>
            <a:gs pos="80000">
              <a:schemeClr val="accent1">
                <a:shade val="50000"/>
                <a:hueOff val="240958"/>
                <a:satOff val="-5040"/>
                <a:lumOff val="28042"/>
                <a:alphaOff val="0"/>
                <a:shade val="93000"/>
                <a:satMod val="130000"/>
              </a:schemeClr>
            </a:gs>
            <a:gs pos="100000">
              <a:schemeClr val="accent1">
                <a:shade val="50000"/>
                <a:hueOff val="240958"/>
                <a:satOff val="-5040"/>
                <a:lumOff val="2804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5253" tIns="38100" rIns="38100" bIns="38100" numCol="1" spcCol="1270" anchor="t" anchorCtr="0">
          <a:noAutofit/>
        </a:bodyPr>
        <a:lstStyle/>
        <a:p>
          <a:pPr lvl="0" algn="l" defTabSz="666750">
            <a:lnSpc>
              <a:spcPct val="90000"/>
            </a:lnSpc>
            <a:spcBef>
              <a:spcPct val="0"/>
            </a:spcBef>
            <a:spcAft>
              <a:spcPct val="35000"/>
            </a:spcAft>
          </a:pPr>
          <a:r>
            <a:rPr lang="hu-HU" sz="1500" b="1" kern="1200" cap="all" baseline="0" smtClean="0"/>
            <a:t>Együttműködési megállapodás </a:t>
          </a:r>
          <a:r>
            <a:rPr lang="hu-HU" sz="1500" b="1" kern="1200" cap="none" baseline="0" smtClean="0"/>
            <a:t>(aláírva 2016. 05.06-án):</a:t>
          </a:r>
          <a:endParaRPr lang="hu-HU" sz="1500" b="1" kern="1200" cap="none" baseline="0" dirty="0"/>
        </a:p>
        <a:p>
          <a:pPr marL="114300" lvl="1" indent="-114300" algn="l" defTabSz="666750">
            <a:lnSpc>
              <a:spcPct val="90000"/>
            </a:lnSpc>
            <a:spcBef>
              <a:spcPct val="0"/>
            </a:spcBef>
            <a:spcAft>
              <a:spcPct val="15000"/>
            </a:spcAft>
            <a:buChar char="••"/>
          </a:pPr>
          <a:r>
            <a:rPr lang="hu-HU" sz="1500" kern="1200" dirty="0"/>
            <a:t>a Gyógyszer-nagykereskedők Szövetsége (GYNSZ),</a:t>
          </a:r>
        </a:p>
        <a:p>
          <a:pPr marL="114300" lvl="1" indent="-114300" algn="l" defTabSz="666750">
            <a:lnSpc>
              <a:spcPct val="90000"/>
            </a:lnSpc>
            <a:spcBef>
              <a:spcPct val="0"/>
            </a:spcBef>
            <a:spcAft>
              <a:spcPct val="15000"/>
            </a:spcAft>
            <a:buChar char="••"/>
          </a:pPr>
          <a:r>
            <a:rPr lang="hu-HU" sz="1500" kern="1200" dirty="0"/>
            <a:t>a Hamisítás Elleni Nemzeti Testület (HENT), </a:t>
          </a:r>
        </a:p>
        <a:p>
          <a:pPr marL="114300" lvl="1" indent="-114300" algn="l" defTabSz="666750">
            <a:lnSpc>
              <a:spcPct val="90000"/>
            </a:lnSpc>
            <a:spcBef>
              <a:spcPct val="0"/>
            </a:spcBef>
            <a:spcAft>
              <a:spcPct val="15000"/>
            </a:spcAft>
            <a:buChar char="••"/>
          </a:pPr>
          <a:r>
            <a:rPr lang="hu-HU" sz="1500" kern="1200" dirty="0"/>
            <a:t>a Magyarországi Étrend-kiegészítő Gyártók és Forgalmazók Egyesülete (MÉKISZ),</a:t>
          </a:r>
        </a:p>
        <a:p>
          <a:pPr marL="114300" lvl="1" indent="-114300" algn="l" defTabSz="666750">
            <a:lnSpc>
              <a:spcPct val="90000"/>
            </a:lnSpc>
            <a:spcBef>
              <a:spcPct val="0"/>
            </a:spcBef>
            <a:spcAft>
              <a:spcPct val="15000"/>
            </a:spcAft>
            <a:buChar char="••"/>
          </a:pPr>
          <a:r>
            <a:rPr lang="hu-HU" sz="1500" kern="1200" dirty="0"/>
            <a:t>a Magyarországi Gyógyszergyártók Országos Szövetsége (MAGYOSZ), </a:t>
          </a:r>
        </a:p>
        <a:p>
          <a:pPr marL="114300" lvl="1" indent="-114300" algn="l" defTabSz="666750">
            <a:lnSpc>
              <a:spcPct val="90000"/>
            </a:lnSpc>
            <a:spcBef>
              <a:spcPct val="0"/>
            </a:spcBef>
            <a:spcAft>
              <a:spcPct val="15000"/>
            </a:spcAft>
            <a:buChar char="••"/>
          </a:pPr>
          <a:r>
            <a:rPr lang="hu-HU" sz="1500" kern="1200" dirty="0"/>
            <a:t>a Magyar Gyógyszerészi Kamara (MGYK) között, és</a:t>
          </a:r>
        </a:p>
        <a:p>
          <a:pPr marL="114300" lvl="1" indent="-114300" algn="l" defTabSz="666750">
            <a:lnSpc>
              <a:spcPct val="90000"/>
            </a:lnSpc>
            <a:spcBef>
              <a:spcPct val="0"/>
            </a:spcBef>
            <a:spcAft>
              <a:spcPct val="15000"/>
            </a:spcAft>
            <a:buChar char="••"/>
          </a:pPr>
          <a:r>
            <a:rPr lang="hu-HU" sz="1500" kern="1200" dirty="0"/>
            <a:t>a folyamatosan, önként csatlakozó gyógyszertárak </a:t>
          </a:r>
          <a:r>
            <a:rPr lang="hu-HU" sz="1500" kern="1200" dirty="0" smtClean="0"/>
            <a:t>között. </a:t>
          </a:r>
          <a:endParaRPr lang="hu-HU" sz="1500" kern="1200" dirty="0"/>
        </a:p>
      </dsp:txBody>
      <dsp:txXfrm>
        <a:off x="2236257" y="2033141"/>
        <a:ext cx="6351595" cy="2411070"/>
      </dsp:txXfrm>
    </dsp:sp>
    <dsp:sp modelId="{3F41BD51-DDED-4E1C-B883-39367356667B}">
      <dsp:nvSpPr>
        <dsp:cNvPr id="0" name=""/>
        <dsp:cNvSpPr/>
      </dsp:nvSpPr>
      <dsp:spPr>
        <a:xfrm>
          <a:off x="881575" y="2280124"/>
          <a:ext cx="1520083" cy="1520083"/>
        </a:xfrm>
        <a:prstGeom prst="ellipse">
          <a:avLst/>
        </a:prstGeom>
        <a:solidFill>
          <a:schemeClr val="lt1">
            <a:hueOff val="0"/>
            <a:satOff val="0"/>
            <a:lumOff val="0"/>
            <a:alphaOff val="0"/>
          </a:schemeClr>
        </a:solidFill>
        <a:ln w="9525" cap="flat" cmpd="sng" algn="ctr">
          <a:solidFill>
            <a:schemeClr val="accent1">
              <a:shade val="50000"/>
              <a:hueOff val="240958"/>
              <a:satOff val="-5040"/>
              <a:lumOff val="28042"/>
              <a:alphaOff val="0"/>
            </a:schemeClr>
          </a:solidFill>
          <a:prstDash val="solid"/>
        </a:ln>
        <a:effectLst/>
      </dsp:spPr>
      <dsp:style>
        <a:lnRef idx="1">
          <a:scrgbClr r="0" g="0" b="0"/>
        </a:lnRef>
        <a:fillRef idx="1">
          <a:scrgbClr r="0" g="0" b="0"/>
        </a:fillRef>
        <a:effectRef idx="0">
          <a:scrgbClr r="0" g="0" b="0"/>
        </a:effectRef>
        <a:fontRef idx="minor"/>
      </dsp:style>
    </dsp:sp>
    <dsp:sp modelId="{1AB0E731-FB7A-44DF-B547-83E852046F95}">
      <dsp:nvSpPr>
        <dsp:cNvPr id="0" name=""/>
        <dsp:cNvSpPr/>
      </dsp:nvSpPr>
      <dsp:spPr>
        <a:xfrm>
          <a:off x="2149115" y="4537278"/>
          <a:ext cx="6426829" cy="1543054"/>
        </a:xfrm>
        <a:prstGeom prst="rect">
          <a:avLst/>
        </a:prstGeom>
        <a:gradFill rotWithShape="0">
          <a:gsLst>
            <a:gs pos="0">
              <a:schemeClr val="accent1">
                <a:shade val="50000"/>
                <a:hueOff val="240958"/>
                <a:satOff val="-5040"/>
                <a:lumOff val="28042"/>
                <a:alphaOff val="0"/>
                <a:shade val="51000"/>
                <a:satMod val="130000"/>
              </a:schemeClr>
            </a:gs>
            <a:gs pos="80000">
              <a:schemeClr val="accent1">
                <a:shade val="50000"/>
                <a:hueOff val="240958"/>
                <a:satOff val="-5040"/>
                <a:lumOff val="28042"/>
                <a:alphaOff val="0"/>
                <a:shade val="93000"/>
                <a:satMod val="130000"/>
              </a:schemeClr>
            </a:gs>
            <a:gs pos="100000">
              <a:schemeClr val="accent1">
                <a:shade val="50000"/>
                <a:hueOff val="240958"/>
                <a:satOff val="-5040"/>
                <a:lumOff val="2804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5253" tIns="40640" rIns="40640" bIns="40640" numCol="1" spcCol="1270" anchor="t" anchorCtr="0">
          <a:noAutofit/>
        </a:bodyPr>
        <a:lstStyle/>
        <a:p>
          <a:pPr lvl="0" algn="l" defTabSz="711200">
            <a:lnSpc>
              <a:spcPct val="90000"/>
            </a:lnSpc>
            <a:spcBef>
              <a:spcPct val="0"/>
            </a:spcBef>
            <a:spcAft>
              <a:spcPct val="35000"/>
            </a:spcAft>
          </a:pPr>
          <a:r>
            <a:rPr lang="hu-HU" sz="1600" b="1" kern="1200" cap="all" baseline="0" smtClean="0"/>
            <a:t>Gyógyszerészi kompetencia</a:t>
          </a:r>
          <a:endParaRPr lang="hu-HU" sz="1600" b="1" kern="1200" cap="all" baseline="0" dirty="0"/>
        </a:p>
        <a:p>
          <a:pPr marL="171450" lvl="1" indent="-171450" algn="l" defTabSz="711200">
            <a:lnSpc>
              <a:spcPct val="90000"/>
            </a:lnSpc>
            <a:spcBef>
              <a:spcPct val="0"/>
            </a:spcBef>
            <a:spcAft>
              <a:spcPct val="15000"/>
            </a:spcAft>
            <a:buChar char="••"/>
          </a:pPr>
          <a:r>
            <a:rPr lang="hu-HU" sz="1600" kern="1200" dirty="0"/>
            <a:t>Evidencia alapú szakmai ismeretekkel,</a:t>
          </a:r>
        </a:p>
        <a:p>
          <a:pPr marL="171450" lvl="1" indent="-171450" algn="l" defTabSz="711200">
            <a:lnSpc>
              <a:spcPct val="90000"/>
            </a:lnSpc>
            <a:spcBef>
              <a:spcPct val="0"/>
            </a:spcBef>
            <a:spcAft>
              <a:spcPct val="15000"/>
            </a:spcAft>
            <a:buChar char="••"/>
          </a:pPr>
          <a:r>
            <a:rPr lang="hu-HU" sz="1600" kern="1200" dirty="0"/>
            <a:t>megbízható alkalmazási tanácsadás nyújtása és</a:t>
          </a:r>
        </a:p>
        <a:p>
          <a:pPr marL="171450" lvl="1" indent="-171450" algn="l" defTabSz="711200">
            <a:lnSpc>
              <a:spcPct val="90000"/>
            </a:lnSpc>
            <a:spcBef>
              <a:spcPct val="0"/>
            </a:spcBef>
            <a:spcAft>
              <a:spcPct val="15000"/>
            </a:spcAft>
            <a:buChar char="••"/>
          </a:pPr>
          <a:r>
            <a:rPr lang="hu-HU" sz="1600" kern="1200" dirty="0"/>
            <a:t>biztonsági ellenőrzés expediáláskor (pl. interakciók elkerülése céljából)!</a:t>
          </a:r>
        </a:p>
      </dsp:txBody>
      <dsp:txXfrm>
        <a:off x="2149115" y="4537278"/>
        <a:ext cx="6426829" cy="1543054"/>
      </dsp:txXfrm>
    </dsp:sp>
    <dsp:sp modelId="{C317C68F-843E-4B4A-AE21-797687E577A0}">
      <dsp:nvSpPr>
        <dsp:cNvPr id="0" name=""/>
        <dsp:cNvSpPr/>
      </dsp:nvSpPr>
      <dsp:spPr>
        <a:xfrm>
          <a:off x="439534" y="4104224"/>
          <a:ext cx="1520083" cy="1520083"/>
        </a:xfrm>
        <a:prstGeom prst="ellipse">
          <a:avLst/>
        </a:prstGeom>
        <a:solidFill>
          <a:schemeClr val="lt1">
            <a:hueOff val="0"/>
            <a:satOff val="0"/>
            <a:lumOff val="0"/>
            <a:alphaOff val="0"/>
          </a:schemeClr>
        </a:solidFill>
        <a:ln w="9525" cap="flat" cmpd="sng" algn="ctr">
          <a:solidFill>
            <a:schemeClr val="accent1">
              <a:shade val="50000"/>
              <a:hueOff val="240958"/>
              <a:satOff val="-5040"/>
              <a:lumOff val="28042"/>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297AF-35EE-4975-9797-F6D5BCF89ACC}">
      <dsp:nvSpPr>
        <dsp:cNvPr id="0" name=""/>
        <dsp:cNvSpPr/>
      </dsp:nvSpPr>
      <dsp:spPr>
        <a:xfrm>
          <a:off x="7480622" y="1744302"/>
          <a:ext cx="223465" cy="685052"/>
        </a:xfrm>
        <a:custGeom>
          <a:avLst/>
          <a:gdLst/>
          <a:ahLst/>
          <a:cxnLst/>
          <a:rect l="0" t="0" r="0" b="0"/>
          <a:pathLst>
            <a:path>
              <a:moveTo>
                <a:pt x="0" y="0"/>
              </a:moveTo>
              <a:lnTo>
                <a:pt x="0" y="685052"/>
              </a:lnTo>
              <a:lnTo>
                <a:pt x="223465" y="68505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755787-F4DE-43B0-9BFD-086374D8B722}">
      <dsp:nvSpPr>
        <dsp:cNvPr id="0" name=""/>
        <dsp:cNvSpPr/>
      </dsp:nvSpPr>
      <dsp:spPr>
        <a:xfrm>
          <a:off x="5263157" y="721965"/>
          <a:ext cx="2793429" cy="302381"/>
        </a:xfrm>
        <a:custGeom>
          <a:avLst/>
          <a:gdLst/>
          <a:ahLst/>
          <a:cxnLst/>
          <a:rect l="0" t="0" r="0" b="0"/>
          <a:pathLst>
            <a:path>
              <a:moveTo>
                <a:pt x="0" y="0"/>
              </a:moveTo>
              <a:lnTo>
                <a:pt x="0" y="151190"/>
              </a:lnTo>
              <a:lnTo>
                <a:pt x="2793429" y="151190"/>
              </a:lnTo>
              <a:lnTo>
                <a:pt x="2793429" y="3023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9D63E9-82A2-4CFD-A42A-435E309B2F94}">
      <dsp:nvSpPr>
        <dsp:cNvPr id="0" name=""/>
        <dsp:cNvSpPr/>
      </dsp:nvSpPr>
      <dsp:spPr>
        <a:xfrm>
          <a:off x="6646999" y="3806645"/>
          <a:ext cx="178462" cy="644691"/>
        </a:xfrm>
        <a:custGeom>
          <a:avLst/>
          <a:gdLst/>
          <a:ahLst/>
          <a:cxnLst/>
          <a:rect l="0" t="0" r="0" b="0"/>
          <a:pathLst>
            <a:path>
              <a:moveTo>
                <a:pt x="0" y="0"/>
              </a:moveTo>
              <a:lnTo>
                <a:pt x="0" y="644691"/>
              </a:lnTo>
              <a:lnTo>
                <a:pt x="178462" y="6446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3F995C-07C9-4864-AA76-5813040EDA8B}">
      <dsp:nvSpPr>
        <dsp:cNvPr id="0" name=""/>
        <dsp:cNvSpPr/>
      </dsp:nvSpPr>
      <dsp:spPr>
        <a:xfrm>
          <a:off x="6314293" y="2766640"/>
          <a:ext cx="908670" cy="320049"/>
        </a:xfrm>
        <a:custGeom>
          <a:avLst/>
          <a:gdLst/>
          <a:ahLst/>
          <a:cxnLst/>
          <a:rect l="0" t="0" r="0" b="0"/>
          <a:pathLst>
            <a:path>
              <a:moveTo>
                <a:pt x="0" y="0"/>
              </a:moveTo>
              <a:lnTo>
                <a:pt x="0" y="168858"/>
              </a:lnTo>
              <a:lnTo>
                <a:pt x="908670" y="168858"/>
              </a:lnTo>
              <a:lnTo>
                <a:pt x="908670" y="3200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F2AEF7-2A06-4E57-AA62-C4F81300041F}">
      <dsp:nvSpPr>
        <dsp:cNvPr id="0" name=""/>
        <dsp:cNvSpPr/>
      </dsp:nvSpPr>
      <dsp:spPr>
        <a:xfrm>
          <a:off x="5738328" y="5833653"/>
          <a:ext cx="215986" cy="662359"/>
        </a:xfrm>
        <a:custGeom>
          <a:avLst/>
          <a:gdLst/>
          <a:ahLst/>
          <a:cxnLst/>
          <a:rect l="0" t="0" r="0" b="0"/>
          <a:pathLst>
            <a:path>
              <a:moveTo>
                <a:pt x="0" y="0"/>
              </a:moveTo>
              <a:lnTo>
                <a:pt x="0" y="662359"/>
              </a:lnTo>
              <a:lnTo>
                <a:pt x="215986" y="6623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C48A8D-06E5-49C5-A148-4EF780771B3B}">
      <dsp:nvSpPr>
        <dsp:cNvPr id="0" name=""/>
        <dsp:cNvSpPr/>
      </dsp:nvSpPr>
      <dsp:spPr>
        <a:xfrm>
          <a:off x="5443146" y="4811315"/>
          <a:ext cx="871146" cy="302381"/>
        </a:xfrm>
        <a:custGeom>
          <a:avLst/>
          <a:gdLst/>
          <a:ahLst/>
          <a:cxnLst/>
          <a:rect l="0" t="0" r="0" b="0"/>
          <a:pathLst>
            <a:path>
              <a:moveTo>
                <a:pt x="0" y="0"/>
              </a:moveTo>
              <a:lnTo>
                <a:pt x="0" y="151190"/>
              </a:lnTo>
              <a:lnTo>
                <a:pt x="871146" y="151190"/>
              </a:lnTo>
              <a:lnTo>
                <a:pt x="871146" y="3023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ECE3C1-C187-452E-A7DD-2AFD2B566BD6}">
      <dsp:nvSpPr>
        <dsp:cNvPr id="0" name=""/>
        <dsp:cNvSpPr/>
      </dsp:nvSpPr>
      <dsp:spPr>
        <a:xfrm>
          <a:off x="3996035" y="5833653"/>
          <a:ext cx="215986" cy="662359"/>
        </a:xfrm>
        <a:custGeom>
          <a:avLst/>
          <a:gdLst/>
          <a:ahLst/>
          <a:cxnLst/>
          <a:rect l="0" t="0" r="0" b="0"/>
          <a:pathLst>
            <a:path>
              <a:moveTo>
                <a:pt x="0" y="0"/>
              </a:moveTo>
              <a:lnTo>
                <a:pt x="0" y="662359"/>
              </a:lnTo>
              <a:lnTo>
                <a:pt x="215986" y="6623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3B61BF-F607-4634-8BAA-DBD8D74841D5}">
      <dsp:nvSpPr>
        <dsp:cNvPr id="0" name=""/>
        <dsp:cNvSpPr/>
      </dsp:nvSpPr>
      <dsp:spPr>
        <a:xfrm>
          <a:off x="4571999" y="4811315"/>
          <a:ext cx="871146" cy="302381"/>
        </a:xfrm>
        <a:custGeom>
          <a:avLst/>
          <a:gdLst/>
          <a:ahLst/>
          <a:cxnLst/>
          <a:rect l="0" t="0" r="0" b="0"/>
          <a:pathLst>
            <a:path>
              <a:moveTo>
                <a:pt x="871146" y="0"/>
              </a:moveTo>
              <a:lnTo>
                <a:pt x="871146" y="151190"/>
              </a:lnTo>
              <a:lnTo>
                <a:pt x="0" y="151190"/>
              </a:lnTo>
              <a:lnTo>
                <a:pt x="0" y="3023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3CCF37-8A89-4979-8F04-8DEC3208303D}">
      <dsp:nvSpPr>
        <dsp:cNvPr id="0" name=""/>
        <dsp:cNvSpPr/>
      </dsp:nvSpPr>
      <dsp:spPr>
        <a:xfrm>
          <a:off x="5397426" y="3788978"/>
          <a:ext cx="91440" cy="302381"/>
        </a:xfrm>
        <a:custGeom>
          <a:avLst/>
          <a:gdLst/>
          <a:ahLst/>
          <a:cxnLst/>
          <a:rect l="0" t="0" r="0" b="0"/>
          <a:pathLst>
            <a:path>
              <a:moveTo>
                <a:pt x="45720" y="0"/>
              </a:moveTo>
              <a:lnTo>
                <a:pt x="45720" y="3023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DE1D9F-640F-46FD-939A-211DC75B9645}">
      <dsp:nvSpPr>
        <dsp:cNvPr id="0" name=""/>
        <dsp:cNvSpPr/>
      </dsp:nvSpPr>
      <dsp:spPr>
        <a:xfrm>
          <a:off x="5443146" y="2766640"/>
          <a:ext cx="871146" cy="302381"/>
        </a:xfrm>
        <a:custGeom>
          <a:avLst/>
          <a:gdLst/>
          <a:ahLst/>
          <a:cxnLst/>
          <a:rect l="0" t="0" r="0" b="0"/>
          <a:pathLst>
            <a:path>
              <a:moveTo>
                <a:pt x="871146" y="0"/>
              </a:moveTo>
              <a:lnTo>
                <a:pt x="871146" y="151190"/>
              </a:lnTo>
              <a:lnTo>
                <a:pt x="0" y="151190"/>
              </a:lnTo>
              <a:lnTo>
                <a:pt x="0" y="3023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0BA3CA-5145-4DE9-AE3F-4C76EEAAAFAB}">
      <dsp:nvSpPr>
        <dsp:cNvPr id="0" name=""/>
        <dsp:cNvSpPr/>
      </dsp:nvSpPr>
      <dsp:spPr>
        <a:xfrm>
          <a:off x="6268573" y="1744302"/>
          <a:ext cx="91440" cy="302381"/>
        </a:xfrm>
        <a:custGeom>
          <a:avLst/>
          <a:gdLst/>
          <a:ahLst/>
          <a:cxnLst/>
          <a:rect l="0" t="0" r="0" b="0"/>
          <a:pathLst>
            <a:path>
              <a:moveTo>
                <a:pt x="45720" y="0"/>
              </a:moveTo>
              <a:lnTo>
                <a:pt x="45720" y="3023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B4C22D-94A2-43F5-A1FB-FABB02C6A824}">
      <dsp:nvSpPr>
        <dsp:cNvPr id="0" name=""/>
        <dsp:cNvSpPr/>
      </dsp:nvSpPr>
      <dsp:spPr>
        <a:xfrm>
          <a:off x="5263157" y="721965"/>
          <a:ext cx="1051135" cy="302381"/>
        </a:xfrm>
        <a:custGeom>
          <a:avLst/>
          <a:gdLst/>
          <a:ahLst/>
          <a:cxnLst/>
          <a:rect l="0" t="0" r="0" b="0"/>
          <a:pathLst>
            <a:path>
              <a:moveTo>
                <a:pt x="0" y="0"/>
              </a:moveTo>
              <a:lnTo>
                <a:pt x="0" y="151190"/>
              </a:lnTo>
              <a:lnTo>
                <a:pt x="1051135" y="151190"/>
              </a:lnTo>
              <a:lnTo>
                <a:pt x="1051135" y="3023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C59962-7671-44F9-9AD7-78E1DB08C33A}">
      <dsp:nvSpPr>
        <dsp:cNvPr id="0" name=""/>
        <dsp:cNvSpPr/>
      </dsp:nvSpPr>
      <dsp:spPr>
        <a:xfrm>
          <a:off x="2764910" y="3788978"/>
          <a:ext cx="215986" cy="662359"/>
        </a:xfrm>
        <a:custGeom>
          <a:avLst/>
          <a:gdLst/>
          <a:ahLst/>
          <a:cxnLst/>
          <a:rect l="0" t="0" r="0" b="0"/>
          <a:pathLst>
            <a:path>
              <a:moveTo>
                <a:pt x="0" y="0"/>
              </a:moveTo>
              <a:lnTo>
                <a:pt x="0" y="662359"/>
              </a:lnTo>
              <a:lnTo>
                <a:pt x="215986" y="6623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67E98E-4055-460F-A5E6-A3E8DEB3CDCA}">
      <dsp:nvSpPr>
        <dsp:cNvPr id="0" name=""/>
        <dsp:cNvSpPr/>
      </dsp:nvSpPr>
      <dsp:spPr>
        <a:xfrm>
          <a:off x="2469728" y="2766640"/>
          <a:ext cx="871146" cy="302381"/>
        </a:xfrm>
        <a:custGeom>
          <a:avLst/>
          <a:gdLst/>
          <a:ahLst/>
          <a:cxnLst/>
          <a:rect l="0" t="0" r="0" b="0"/>
          <a:pathLst>
            <a:path>
              <a:moveTo>
                <a:pt x="0" y="0"/>
              </a:moveTo>
              <a:lnTo>
                <a:pt x="0" y="151190"/>
              </a:lnTo>
              <a:lnTo>
                <a:pt x="871146" y="151190"/>
              </a:lnTo>
              <a:lnTo>
                <a:pt x="871146" y="3023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342DC6-0F74-4980-B6DD-6692EC7BCBD1}">
      <dsp:nvSpPr>
        <dsp:cNvPr id="0" name=""/>
        <dsp:cNvSpPr/>
      </dsp:nvSpPr>
      <dsp:spPr>
        <a:xfrm>
          <a:off x="1893763" y="5833653"/>
          <a:ext cx="215986" cy="662359"/>
        </a:xfrm>
        <a:custGeom>
          <a:avLst/>
          <a:gdLst/>
          <a:ahLst/>
          <a:cxnLst/>
          <a:rect l="0" t="0" r="0" b="0"/>
          <a:pathLst>
            <a:path>
              <a:moveTo>
                <a:pt x="0" y="0"/>
              </a:moveTo>
              <a:lnTo>
                <a:pt x="0" y="662359"/>
              </a:lnTo>
              <a:lnTo>
                <a:pt x="215986" y="6623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796875-EA16-4F81-87EC-337737644BDB}">
      <dsp:nvSpPr>
        <dsp:cNvPr id="0" name=""/>
        <dsp:cNvSpPr/>
      </dsp:nvSpPr>
      <dsp:spPr>
        <a:xfrm>
          <a:off x="1598581" y="4811315"/>
          <a:ext cx="871146" cy="302381"/>
        </a:xfrm>
        <a:custGeom>
          <a:avLst/>
          <a:gdLst/>
          <a:ahLst/>
          <a:cxnLst/>
          <a:rect l="0" t="0" r="0" b="0"/>
          <a:pathLst>
            <a:path>
              <a:moveTo>
                <a:pt x="0" y="0"/>
              </a:moveTo>
              <a:lnTo>
                <a:pt x="0" y="151190"/>
              </a:lnTo>
              <a:lnTo>
                <a:pt x="871146" y="151190"/>
              </a:lnTo>
              <a:lnTo>
                <a:pt x="871146" y="3023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5CB8B8-1680-447E-9504-68CA71768895}">
      <dsp:nvSpPr>
        <dsp:cNvPr id="0" name=""/>
        <dsp:cNvSpPr/>
      </dsp:nvSpPr>
      <dsp:spPr>
        <a:xfrm>
          <a:off x="151469" y="5833653"/>
          <a:ext cx="215986" cy="662359"/>
        </a:xfrm>
        <a:custGeom>
          <a:avLst/>
          <a:gdLst/>
          <a:ahLst/>
          <a:cxnLst/>
          <a:rect l="0" t="0" r="0" b="0"/>
          <a:pathLst>
            <a:path>
              <a:moveTo>
                <a:pt x="0" y="0"/>
              </a:moveTo>
              <a:lnTo>
                <a:pt x="0" y="662359"/>
              </a:lnTo>
              <a:lnTo>
                <a:pt x="215986" y="6623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0BFD6C-B844-4624-A793-E2E5B8831455}">
      <dsp:nvSpPr>
        <dsp:cNvPr id="0" name=""/>
        <dsp:cNvSpPr/>
      </dsp:nvSpPr>
      <dsp:spPr>
        <a:xfrm>
          <a:off x="727434" y="4811315"/>
          <a:ext cx="871146" cy="302381"/>
        </a:xfrm>
        <a:custGeom>
          <a:avLst/>
          <a:gdLst/>
          <a:ahLst/>
          <a:cxnLst/>
          <a:rect l="0" t="0" r="0" b="0"/>
          <a:pathLst>
            <a:path>
              <a:moveTo>
                <a:pt x="871146" y="0"/>
              </a:moveTo>
              <a:lnTo>
                <a:pt x="871146" y="151190"/>
              </a:lnTo>
              <a:lnTo>
                <a:pt x="0" y="151190"/>
              </a:lnTo>
              <a:lnTo>
                <a:pt x="0" y="3023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640670-36F0-4551-8418-DE50ED79E25F}">
      <dsp:nvSpPr>
        <dsp:cNvPr id="0" name=""/>
        <dsp:cNvSpPr/>
      </dsp:nvSpPr>
      <dsp:spPr>
        <a:xfrm>
          <a:off x="1552861" y="3788978"/>
          <a:ext cx="91440" cy="302381"/>
        </a:xfrm>
        <a:custGeom>
          <a:avLst/>
          <a:gdLst/>
          <a:ahLst/>
          <a:cxnLst/>
          <a:rect l="0" t="0" r="0" b="0"/>
          <a:pathLst>
            <a:path>
              <a:moveTo>
                <a:pt x="45720" y="0"/>
              </a:moveTo>
              <a:lnTo>
                <a:pt x="45720" y="3023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D0BFCC-FF21-418C-BA74-DF0469DFEF54}">
      <dsp:nvSpPr>
        <dsp:cNvPr id="0" name=""/>
        <dsp:cNvSpPr/>
      </dsp:nvSpPr>
      <dsp:spPr>
        <a:xfrm>
          <a:off x="1598581" y="2766640"/>
          <a:ext cx="871146" cy="302381"/>
        </a:xfrm>
        <a:custGeom>
          <a:avLst/>
          <a:gdLst/>
          <a:ahLst/>
          <a:cxnLst/>
          <a:rect l="0" t="0" r="0" b="0"/>
          <a:pathLst>
            <a:path>
              <a:moveTo>
                <a:pt x="871146" y="0"/>
              </a:moveTo>
              <a:lnTo>
                <a:pt x="871146" y="151190"/>
              </a:lnTo>
              <a:lnTo>
                <a:pt x="0" y="151190"/>
              </a:lnTo>
              <a:lnTo>
                <a:pt x="0" y="3023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61500D-AE1C-4CF0-BDEA-154D1BB74BDE}">
      <dsp:nvSpPr>
        <dsp:cNvPr id="0" name=""/>
        <dsp:cNvSpPr/>
      </dsp:nvSpPr>
      <dsp:spPr>
        <a:xfrm>
          <a:off x="2424008" y="1744302"/>
          <a:ext cx="91440" cy="302381"/>
        </a:xfrm>
        <a:custGeom>
          <a:avLst/>
          <a:gdLst/>
          <a:ahLst/>
          <a:cxnLst/>
          <a:rect l="0" t="0" r="0" b="0"/>
          <a:pathLst>
            <a:path>
              <a:moveTo>
                <a:pt x="45720" y="0"/>
              </a:moveTo>
              <a:lnTo>
                <a:pt x="45720" y="3023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238BDD-F69E-45D2-847E-93A63BFE575A}">
      <dsp:nvSpPr>
        <dsp:cNvPr id="0" name=""/>
        <dsp:cNvSpPr/>
      </dsp:nvSpPr>
      <dsp:spPr>
        <a:xfrm>
          <a:off x="2469728" y="721965"/>
          <a:ext cx="2793429" cy="302381"/>
        </a:xfrm>
        <a:custGeom>
          <a:avLst/>
          <a:gdLst/>
          <a:ahLst/>
          <a:cxnLst/>
          <a:rect l="0" t="0" r="0" b="0"/>
          <a:pathLst>
            <a:path>
              <a:moveTo>
                <a:pt x="2793429" y="0"/>
              </a:moveTo>
              <a:lnTo>
                <a:pt x="2793429" y="151190"/>
              </a:lnTo>
              <a:lnTo>
                <a:pt x="0" y="151190"/>
              </a:lnTo>
              <a:lnTo>
                <a:pt x="0" y="3023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EA82E4-C24B-4AE8-BBF3-CBF2AD46E5FD}">
      <dsp:nvSpPr>
        <dsp:cNvPr id="0" name=""/>
        <dsp:cNvSpPr/>
      </dsp:nvSpPr>
      <dsp:spPr>
        <a:xfrm>
          <a:off x="4543201" y="2009"/>
          <a:ext cx="1439912" cy="7199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hu-HU" sz="1000" b="1" kern="12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 KÉRDÉS:</a:t>
          </a:r>
        </a:p>
        <a:p>
          <a:pPr lvl="0" algn="ctr" defTabSz="444500">
            <a:lnSpc>
              <a:spcPct val="90000"/>
            </a:lnSpc>
            <a:spcBef>
              <a:spcPct val="0"/>
            </a:spcBef>
            <a:spcAft>
              <a:spcPct val="35000"/>
            </a:spcAft>
          </a:pPr>
          <a:r>
            <a:rPr lang="hu-HU" sz="1000" b="1" kern="12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Milyen célból szeretne a beteg étrend-kiegészítő készítményt?</a:t>
          </a:r>
        </a:p>
      </dsp:txBody>
      <dsp:txXfrm>
        <a:off x="4543201" y="2009"/>
        <a:ext cx="1439912" cy="719956"/>
      </dsp:txXfrm>
    </dsp:sp>
    <dsp:sp modelId="{A0BBDFBC-85F2-48E9-ADDA-53951328A30D}">
      <dsp:nvSpPr>
        <dsp:cNvPr id="0" name=""/>
        <dsp:cNvSpPr/>
      </dsp:nvSpPr>
      <dsp:spPr>
        <a:xfrm>
          <a:off x="1749772" y="1024346"/>
          <a:ext cx="1439912" cy="719956"/>
        </a:xfrm>
        <a:prstGeom prst="rect">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hu-HU" sz="1000" b="1" kern="12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Egészségi állapotának javítása érdekében, illetve betegség megelőzési céllal!</a:t>
          </a:r>
        </a:p>
      </dsp:txBody>
      <dsp:txXfrm>
        <a:off x="1749772" y="1024346"/>
        <a:ext cx="1439912" cy="719956"/>
      </dsp:txXfrm>
    </dsp:sp>
    <dsp:sp modelId="{D7FC9971-3ABB-4BD2-B524-321B4743B9BF}">
      <dsp:nvSpPr>
        <dsp:cNvPr id="0" name=""/>
        <dsp:cNvSpPr/>
      </dsp:nvSpPr>
      <dsp:spPr>
        <a:xfrm>
          <a:off x="1749772" y="2046684"/>
          <a:ext cx="1439912" cy="7199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hu-HU" sz="1000" b="1" kern="12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 KÉRDÉS: </a:t>
          </a:r>
        </a:p>
        <a:p>
          <a:pPr lvl="0" algn="ctr" defTabSz="444500">
            <a:lnSpc>
              <a:spcPct val="90000"/>
            </a:lnSpc>
            <a:spcBef>
              <a:spcPct val="0"/>
            </a:spcBef>
            <a:spcAft>
              <a:spcPct val="35000"/>
            </a:spcAft>
          </a:pPr>
          <a:r>
            <a:rPr lang="hu-HU" sz="1000" b="1" kern="12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Szed-e a beteg valamilyen recept nélküli vagy recept köteles gyógyszert?</a:t>
          </a:r>
        </a:p>
      </dsp:txBody>
      <dsp:txXfrm>
        <a:off x="1749772" y="2046684"/>
        <a:ext cx="1439912" cy="719956"/>
      </dsp:txXfrm>
    </dsp:sp>
    <dsp:sp modelId="{3800B58F-B542-432E-B476-CF993E2D1C68}">
      <dsp:nvSpPr>
        <dsp:cNvPr id="0" name=""/>
        <dsp:cNvSpPr/>
      </dsp:nvSpPr>
      <dsp:spPr>
        <a:xfrm>
          <a:off x="878625" y="3069021"/>
          <a:ext cx="1439912" cy="719956"/>
        </a:xfrm>
        <a:prstGeom prst="rect">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hu-HU" sz="1000" b="1" kern="120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IGEN</a:t>
          </a:r>
        </a:p>
      </dsp:txBody>
      <dsp:txXfrm>
        <a:off x="878625" y="3069021"/>
        <a:ext cx="1439912" cy="719956"/>
      </dsp:txXfrm>
    </dsp:sp>
    <dsp:sp modelId="{630E65F0-CFC9-4453-ADBF-1507632E27EC}">
      <dsp:nvSpPr>
        <dsp:cNvPr id="0" name=""/>
        <dsp:cNvSpPr/>
      </dsp:nvSpPr>
      <dsp:spPr>
        <a:xfrm>
          <a:off x="878625" y="4091359"/>
          <a:ext cx="1439912" cy="7199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hu-HU" sz="1000" b="1" kern="120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 KÉRDÉS:</a:t>
          </a:r>
        </a:p>
        <a:p>
          <a:pPr lvl="0" algn="ctr" defTabSz="444500">
            <a:lnSpc>
              <a:spcPct val="90000"/>
            </a:lnSpc>
            <a:spcBef>
              <a:spcPct val="0"/>
            </a:spcBef>
            <a:spcAft>
              <a:spcPct val="35000"/>
            </a:spcAft>
          </a:pPr>
          <a:r>
            <a:rPr lang="hu-HU" sz="1000" b="1" kern="120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Van-e fellépő "étrend-kiegészítő -  szedett gyógyszer" interakció?</a:t>
          </a:r>
        </a:p>
      </dsp:txBody>
      <dsp:txXfrm>
        <a:off x="878625" y="4091359"/>
        <a:ext cx="1439912" cy="719956"/>
      </dsp:txXfrm>
    </dsp:sp>
    <dsp:sp modelId="{3AE07EE6-FE82-46E4-BD5B-AAF6BD668FB7}">
      <dsp:nvSpPr>
        <dsp:cNvPr id="0" name=""/>
        <dsp:cNvSpPr/>
      </dsp:nvSpPr>
      <dsp:spPr>
        <a:xfrm>
          <a:off x="7478" y="5113697"/>
          <a:ext cx="1439912" cy="719956"/>
        </a:xfrm>
        <a:prstGeom prst="rect">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hu-HU" sz="1000" b="1" kern="120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IGEN</a:t>
          </a:r>
        </a:p>
      </dsp:txBody>
      <dsp:txXfrm>
        <a:off x="7478" y="5113697"/>
        <a:ext cx="1439912" cy="719956"/>
      </dsp:txXfrm>
    </dsp:sp>
    <dsp:sp modelId="{91C189A7-0C0F-42D1-91D3-DF3204BA29C1}">
      <dsp:nvSpPr>
        <dsp:cNvPr id="0" name=""/>
        <dsp:cNvSpPr/>
      </dsp:nvSpPr>
      <dsp:spPr>
        <a:xfrm>
          <a:off x="367456" y="6136034"/>
          <a:ext cx="1439912" cy="719956"/>
        </a:xfrm>
        <a:prstGeom prst="rect">
          <a:avLst/>
        </a:prstGeom>
        <a:solidFill>
          <a:srgbClr val="FF5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hu-HU" sz="900" b="1" kern="12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AZ ÉTREND-KIEGÉSZÍTŐ EXPEDIÁLÁSNAK MEGTAGADÁSA! FIGYELMEZTETÉS ÉS TÁJÉKOZTATÁS!</a:t>
          </a:r>
        </a:p>
      </dsp:txBody>
      <dsp:txXfrm>
        <a:off x="367456" y="6136034"/>
        <a:ext cx="1439912" cy="719956"/>
      </dsp:txXfrm>
    </dsp:sp>
    <dsp:sp modelId="{D14C928B-9135-4FFA-9251-9BD40B8FF9BD}">
      <dsp:nvSpPr>
        <dsp:cNvPr id="0" name=""/>
        <dsp:cNvSpPr/>
      </dsp:nvSpPr>
      <dsp:spPr>
        <a:xfrm>
          <a:off x="1749772" y="5113697"/>
          <a:ext cx="1439912" cy="719956"/>
        </a:xfrm>
        <a:prstGeom prst="rect">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hu-HU" sz="1000" b="1" kern="120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NEM</a:t>
          </a:r>
        </a:p>
      </dsp:txBody>
      <dsp:txXfrm>
        <a:off x="1749772" y="5113697"/>
        <a:ext cx="1439912" cy="719956"/>
      </dsp:txXfrm>
    </dsp:sp>
    <dsp:sp modelId="{60536673-6CFD-4112-9775-62194B84B119}">
      <dsp:nvSpPr>
        <dsp:cNvPr id="0" name=""/>
        <dsp:cNvSpPr/>
      </dsp:nvSpPr>
      <dsp:spPr>
        <a:xfrm>
          <a:off x="2109750" y="6136034"/>
          <a:ext cx="1439912" cy="719956"/>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hu-HU" sz="1000" b="1" kern="12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AZ ÉTREND-KIEGÉSZÍTŐ EXPEDIÁLHATÓ!</a:t>
          </a:r>
        </a:p>
      </dsp:txBody>
      <dsp:txXfrm>
        <a:off x="2109750" y="6136034"/>
        <a:ext cx="1439912" cy="719956"/>
      </dsp:txXfrm>
    </dsp:sp>
    <dsp:sp modelId="{B11BCCAC-EF99-4443-A4EF-23995DD621B4}">
      <dsp:nvSpPr>
        <dsp:cNvPr id="0" name=""/>
        <dsp:cNvSpPr/>
      </dsp:nvSpPr>
      <dsp:spPr>
        <a:xfrm>
          <a:off x="2620919" y="3069021"/>
          <a:ext cx="1439912" cy="719956"/>
        </a:xfrm>
        <a:prstGeom prst="rect">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hu-HU" sz="1000" b="1" kern="120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NEM</a:t>
          </a:r>
        </a:p>
      </dsp:txBody>
      <dsp:txXfrm>
        <a:off x="2620919" y="3069021"/>
        <a:ext cx="1439912" cy="719956"/>
      </dsp:txXfrm>
    </dsp:sp>
    <dsp:sp modelId="{61167D99-490E-471F-832B-F21A1DFB9940}">
      <dsp:nvSpPr>
        <dsp:cNvPr id="0" name=""/>
        <dsp:cNvSpPr/>
      </dsp:nvSpPr>
      <dsp:spPr>
        <a:xfrm>
          <a:off x="2980897" y="4091359"/>
          <a:ext cx="1439912" cy="719956"/>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hu-HU" sz="1000" b="1" kern="12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AZ ÉTREND-KIEGÉSZÍTŐ EXPEDIÁLHATÓ!</a:t>
          </a:r>
        </a:p>
      </dsp:txBody>
      <dsp:txXfrm>
        <a:off x="2980897" y="4091359"/>
        <a:ext cx="1439912" cy="719956"/>
      </dsp:txXfrm>
    </dsp:sp>
    <dsp:sp modelId="{2C019350-968F-4E96-BF3E-371C3624FEFE}">
      <dsp:nvSpPr>
        <dsp:cNvPr id="0" name=""/>
        <dsp:cNvSpPr/>
      </dsp:nvSpPr>
      <dsp:spPr>
        <a:xfrm>
          <a:off x="5594337" y="1024346"/>
          <a:ext cx="1439912" cy="719956"/>
        </a:xfrm>
        <a:prstGeom prst="rect">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hu-HU" sz="1000" b="1" kern="12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Enyhe módon megjelenő panaszokra, átmeneti tünetekre!</a:t>
          </a:r>
        </a:p>
      </dsp:txBody>
      <dsp:txXfrm>
        <a:off x="5594337" y="1024346"/>
        <a:ext cx="1439912" cy="719956"/>
      </dsp:txXfrm>
    </dsp:sp>
    <dsp:sp modelId="{37DF0DA9-D510-4E82-B940-E36E5E0E369B}">
      <dsp:nvSpPr>
        <dsp:cNvPr id="0" name=""/>
        <dsp:cNvSpPr/>
      </dsp:nvSpPr>
      <dsp:spPr>
        <a:xfrm>
          <a:off x="5594337" y="2046684"/>
          <a:ext cx="1439912" cy="7199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hu-HU" sz="1000" b="1" kern="12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 KÉRDÉS: </a:t>
          </a:r>
        </a:p>
        <a:p>
          <a:pPr lvl="0" algn="ctr" defTabSz="444500">
            <a:lnSpc>
              <a:spcPct val="90000"/>
            </a:lnSpc>
            <a:spcBef>
              <a:spcPct val="0"/>
            </a:spcBef>
            <a:spcAft>
              <a:spcPct val="35000"/>
            </a:spcAft>
          </a:pPr>
          <a:r>
            <a:rPr lang="hu-HU" sz="1000" b="1" kern="12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Szed-e a beteg valamilyen recept nélküli vagy recept köteles gyógyszert?</a:t>
          </a:r>
        </a:p>
      </dsp:txBody>
      <dsp:txXfrm>
        <a:off x="5594337" y="2046684"/>
        <a:ext cx="1439912" cy="719956"/>
      </dsp:txXfrm>
    </dsp:sp>
    <dsp:sp modelId="{D8A4C571-F64A-483B-9EF4-89BF582635ED}">
      <dsp:nvSpPr>
        <dsp:cNvPr id="0" name=""/>
        <dsp:cNvSpPr/>
      </dsp:nvSpPr>
      <dsp:spPr>
        <a:xfrm>
          <a:off x="4723190" y="3069021"/>
          <a:ext cx="1439912" cy="719956"/>
        </a:xfrm>
        <a:prstGeom prst="rect">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hu-HU" sz="1000" b="1" kern="120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IGEN</a:t>
          </a:r>
        </a:p>
      </dsp:txBody>
      <dsp:txXfrm>
        <a:off x="4723190" y="3069021"/>
        <a:ext cx="1439912" cy="719956"/>
      </dsp:txXfrm>
    </dsp:sp>
    <dsp:sp modelId="{655CDFD1-01F7-4BBB-951B-D16FA9FCF389}">
      <dsp:nvSpPr>
        <dsp:cNvPr id="0" name=""/>
        <dsp:cNvSpPr/>
      </dsp:nvSpPr>
      <dsp:spPr>
        <a:xfrm>
          <a:off x="4723190" y="4091359"/>
          <a:ext cx="1439912" cy="7199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hu-HU" sz="1000" b="1" kern="12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 KÉRDÉS: </a:t>
          </a:r>
        </a:p>
        <a:p>
          <a:pPr lvl="0" algn="ctr" defTabSz="444500">
            <a:lnSpc>
              <a:spcPct val="90000"/>
            </a:lnSpc>
            <a:spcBef>
              <a:spcPct val="0"/>
            </a:spcBef>
            <a:spcAft>
              <a:spcPct val="35000"/>
            </a:spcAft>
          </a:pPr>
          <a:r>
            <a:rPr lang="hu-HU" sz="1000" b="1" kern="12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Van-e fellépő "étrend-kiegészítő - szedett gyógyszer" interakció?</a:t>
          </a:r>
        </a:p>
      </dsp:txBody>
      <dsp:txXfrm>
        <a:off x="4723190" y="4091359"/>
        <a:ext cx="1439912" cy="719956"/>
      </dsp:txXfrm>
    </dsp:sp>
    <dsp:sp modelId="{C8B87174-42DF-442A-8DEA-8C651A2561F4}">
      <dsp:nvSpPr>
        <dsp:cNvPr id="0" name=""/>
        <dsp:cNvSpPr/>
      </dsp:nvSpPr>
      <dsp:spPr>
        <a:xfrm>
          <a:off x="3852043" y="5113697"/>
          <a:ext cx="1439912" cy="719956"/>
        </a:xfrm>
        <a:prstGeom prst="rect">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hu-HU" sz="1000" b="1" kern="120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IGEN</a:t>
          </a:r>
        </a:p>
      </dsp:txBody>
      <dsp:txXfrm>
        <a:off x="3852043" y="5113697"/>
        <a:ext cx="1439912" cy="719956"/>
      </dsp:txXfrm>
    </dsp:sp>
    <dsp:sp modelId="{34F88C8E-A893-4B06-BBFE-5C32D0759BB7}">
      <dsp:nvSpPr>
        <dsp:cNvPr id="0" name=""/>
        <dsp:cNvSpPr/>
      </dsp:nvSpPr>
      <dsp:spPr>
        <a:xfrm>
          <a:off x="4212021" y="6136034"/>
          <a:ext cx="1439912" cy="719956"/>
        </a:xfrm>
        <a:prstGeom prst="rect">
          <a:avLst/>
        </a:prstGeom>
        <a:solidFill>
          <a:srgbClr val="FF5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hu-HU" sz="900" b="1" kern="12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AZ ÉTEREND-KIEGÉSZÍTŐ EXPEDIÁLÁSÁNAK MEGTAGADÁSA! FIGYELMEZTETÉS ÉS TÁJÉKOZTSATÁS! </a:t>
          </a:r>
        </a:p>
      </dsp:txBody>
      <dsp:txXfrm>
        <a:off x="4212021" y="6136034"/>
        <a:ext cx="1439912" cy="719956"/>
      </dsp:txXfrm>
    </dsp:sp>
    <dsp:sp modelId="{8C32FAAB-A7BC-4604-8A7F-9E3F884BE042}">
      <dsp:nvSpPr>
        <dsp:cNvPr id="0" name=""/>
        <dsp:cNvSpPr/>
      </dsp:nvSpPr>
      <dsp:spPr>
        <a:xfrm>
          <a:off x="5594337" y="5113697"/>
          <a:ext cx="1439912" cy="719956"/>
        </a:xfrm>
        <a:prstGeom prst="rect">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hu-HU" sz="1000" b="1" kern="120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NEM</a:t>
          </a:r>
        </a:p>
      </dsp:txBody>
      <dsp:txXfrm>
        <a:off x="5594337" y="5113697"/>
        <a:ext cx="1439912" cy="719956"/>
      </dsp:txXfrm>
    </dsp:sp>
    <dsp:sp modelId="{29B8D128-A759-4019-A348-4C62B2E1B916}">
      <dsp:nvSpPr>
        <dsp:cNvPr id="0" name=""/>
        <dsp:cNvSpPr/>
      </dsp:nvSpPr>
      <dsp:spPr>
        <a:xfrm>
          <a:off x="5954315" y="6136034"/>
          <a:ext cx="1439912" cy="719956"/>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hu-HU" sz="900" b="1" kern="12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AZ ÉTREND-KIEGÉSZÍTŐ EXPEDIÁLHATÓ, DE HA A TÜNETEK NEM JAVULNAK, ORVOSHOZ KELL FORDULNIA A BETEGNEK!</a:t>
          </a:r>
        </a:p>
      </dsp:txBody>
      <dsp:txXfrm>
        <a:off x="5954315" y="6136034"/>
        <a:ext cx="1439912" cy="719956"/>
      </dsp:txXfrm>
    </dsp:sp>
    <dsp:sp modelId="{D50243E8-B57E-4BB5-905D-AB8723FDEAC2}">
      <dsp:nvSpPr>
        <dsp:cNvPr id="0" name=""/>
        <dsp:cNvSpPr/>
      </dsp:nvSpPr>
      <dsp:spPr>
        <a:xfrm>
          <a:off x="6503008" y="3086689"/>
          <a:ext cx="1439912" cy="719956"/>
        </a:xfrm>
        <a:prstGeom prst="rect">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hu-HU" sz="1000" b="1" kern="120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NEM</a:t>
          </a:r>
        </a:p>
      </dsp:txBody>
      <dsp:txXfrm>
        <a:off x="6503008" y="3086689"/>
        <a:ext cx="1439912" cy="719956"/>
      </dsp:txXfrm>
    </dsp:sp>
    <dsp:sp modelId="{2DD72652-0DF1-4EBA-A216-2CA34F441890}">
      <dsp:nvSpPr>
        <dsp:cNvPr id="0" name=""/>
        <dsp:cNvSpPr/>
      </dsp:nvSpPr>
      <dsp:spPr>
        <a:xfrm>
          <a:off x="6825462" y="4091359"/>
          <a:ext cx="1439912" cy="719956"/>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hu-HU" sz="900" b="1" kern="12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AZ ÉTREND-KIEGÉSZÍTŐ EXPEDIÁLHATÓ, DE HA TÜNETEK NEM JAVULNAK, ORVOSHOZ KELL FORDULNIA A BETEGNEK!</a:t>
          </a:r>
        </a:p>
      </dsp:txBody>
      <dsp:txXfrm>
        <a:off x="6825462" y="4091359"/>
        <a:ext cx="1439912" cy="719956"/>
      </dsp:txXfrm>
    </dsp:sp>
    <dsp:sp modelId="{DC51E67A-13EF-46AF-A248-29F340D37889}">
      <dsp:nvSpPr>
        <dsp:cNvPr id="0" name=""/>
        <dsp:cNvSpPr/>
      </dsp:nvSpPr>
      <dsp:spPr>
        <a:xfrm>
          <a:off x="7336631" y="1024346"/>
          <a:ext cx="1439912" cy="719956"/>
        </a:xfrm>
        <a:prstGeom prst="rect">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hu-HU" sz="1000" b="1" kern="12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Súlyos panaszokra vagy betegségre, ún. "alarm" tünet is van!</a:t>
          </a:r>
        </a:p>
      </dsp:txBody>
      <dsp:txXfrm>
        <a:off x="7336631" y="1024346"/>
        <a:ext cx="1439912" cy="719956"/>
      </dsp:txXfrm>
    </dsp:sp>
    <dsp:sp modelId="{B567F7D7-24A3-4B5D-A065-9AA638369D60}">
      <dsp:nvSpPr>
        <dsp:cNvPr id="0" name=""/>
        <dsp:cNvSpPr/>
      </dsp:nvSpPr>
      <dsp:spPr>
        <a:xfrm>
          <a:off x="7704087" y="2069377"/>
          <a:ext cx="1439912" cy="719956"/>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hu-HU" sz="900" b="1" kern="12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AZ ÉTREND-KIEGÉSZÍTŐ KIADÁSÁNAK MEGTAGADÁSA, A BETEG ORVOSHOZ IRÁNYÍTÁSA!</a:t>
          </a:r>
        </a:p>
      </dsp:txBody>
      <dsp:txXfrm>
        <a:off x="7704087" y="2069377"/>
        <a:ext cx="1439912" cy="71995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4D05EA-C26D-48FF-9655-C611A7FE874D}" type="datetimeFigureOut">
              <a:rPr lang="hu-HU" smtClean="0"/>
              <a:t>2017. 11. 24.</a:t>
            </a:fld>
            <a:endParaRPr lang="hu-HU"/>
          </a:p>
        </p:txBody>
      </p:sp>
      <p:sp>
        <p:nvSpPr>
          <p:cNvPr id="4" name="Diakép hely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100D81-8DCC-4608-874E-0597629FFA0E}" type="slidenum">
              <a:rPr lang="hu-HU" smtClean="0"/>
              <a:t>‹#›</a:t>
            </a:fld>
            <a:endParaRPr lang="hu-HU"/>
          </a:p>
        </p:txBody>
      </p:sp>
    </p:spTree>
    <p:extLst>
      <p:ext uri="{BB962C8B-B14F-4D97-AF65-F5344CB8AC3E}">
        <p14:creationId xmlns:p14="http://schemas.microsoft.com/office/powerpoint/2010/main" val="465294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47100D81-8DCC-4608-874E-0597629FFA0E}" type="slidenum">
              <a:rPr lang="hu-HU" smtClean="0"/>
              <a:t>1</a:t>
            </a:fld>
            <a:endParaRPr lang="hu-HU"/>
          </a:p>
        </p:txBody>
      </p:sp>
    </p:spTree>
    <p:extLst>
      <p:ext uri="{BB962C8B-B14F-4D97-AF65-F5344CB8AC3E}">
        <p14:creationId xmlns:p14="http://schemas.microsoft.com/office/powerpoint/2010/main" val="3882717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A144E6-95E6-46FB-90C4-4B55380DB9AB}" type="slidenum">
              <a:rPr lang="hu-HU"/>
              <a:pPr/>
              <a:t>4</a:t>
            </a:fld>
            <a:endParaRPr lang="hu-HU"/>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hu-HU"/>
          </a:p>
        </p:txBody>
      </p:sp>
    </p:spTree>
    <p:extLst>
      <p:ext uri="{BB962C8B-B14F-4D97-AF65-F5344CB8AC3E}">
        <p14:creationId xmlns:p14="http://schemas.microsoft.com/office/powerpoint/2010/main" val="2366376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1B96C171-8386-4FBA-B7F2-93D1CFCB6CBB}" type="datetime1">
              <a:rPr lang="hu-HU" smtClean="0"/>
              <a:t>2017. 11. 24.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5BA61BD-1651-46F2-8A4B-72A3C0AA82F4}" type="slidenum">
              <a:rPr lang="hu-HU" smtClean="0"/>
              <a:t>‹#›</a:t>
            </a:fld>
            <a:endParaRPr lang="hu-HU"/>
          </a:p>
        </p:txBody>
      </p:sp>
    </p:spTree>
    <p:extLst>
      <p:ext uri="{BB962C8B-B14F-4D97-AF65-F5344CB8AC3E}">
        <p14:creationId xmlns:p14="http://schemas.microsoft.com/office/powerpoint/2010/main" val="1350958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53818D0-0FB2-4187-9F3F-AAF9428AF0A1}" type="datetime1">
              <a:rPr lang="hu-HU" smtClean="0"/>
              <a:t>2017. 11. 24.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5BA61BD-1651-46F2-8A4B-72A3C0AA82F4}" type="slidenum">
              <a:rPr lang="hu-HU" smtClean="0"/>
              <a:t>‹#›</a:t>
            </a:fld>
            <a:endParaRPr lang="hu-HU"/>
          </a:p>
        </p:txBody>
      </p:sp>
    </p:spTree>
    <p:extLst>
      <p:ext uri="{BB962C8B-B14F-4D97-AF65-F5344CB8AC3E}">
        <p14:creationId xmlns:p14="http://schemas.microsoft.com/office/powerpoint/2010/main" val="623639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71CA6D20-6E2C-475B-B6BE-E137816A0B65}" type="datetime1">
              <a:rPr lang="hu-HU" smtClean="0"/>
              <a:t>2017. 11. 24.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5BA61BD-1651-46F2-8A4B-72A3C0AA82F4}" type="slidenum">
              <a:rPr lang="hu-HU" smtClean="0"/>
              <a:t>‹#›</a:t>
            </a:fld>
            <a:endParaRPr lang="hu-HU"/>
          </a:p>
        </p:txBody>
      </p:sp>
    </p:spTree>
    <p:extLst>
      <p:ext uri="{BB962C8B-B14F-4D97-AF65-F5344CB8AC3E}">
        <p14:creationId xmlns:p14="http://schemas.microsoft.com/office/powerpoint/2010/main" val="1130930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6983DDD6-F884-44FD-9297-CAFA2590CE4B}" type="datetime1">
              <a:rPr lang="hu-HU" smtClean="0"/>
              <a:t>2017. 11. 24.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5BA61BD-1651-46F2-8A4B-72A3C0AA82F4}" type="slidenum">
              <a:rPr lang="hu-HU" smtClean="0"/>
              <a:t>‹#›</a:t>
            </a:fld>
            <a:endParaRPr lang="hu-HU"/>
          </a:p>
        </p:txBody>
      </p:sp>
    </p:spTree>
    <p:extLst>
      <p:ext uri="{BB962C8B-B14F-4D97-AF65-F5344CB8AC3E}">
        <p14:creationId xmlns:p14="http://schemas.microsoft.com/office/powerpoint/2010/main" val="2940199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2ABD4F72-DC5D-4F11-99A8-16227B934781}" type="datetime1">
              <a:rPr lang="hu-HU" smtClean="0"/>
              <a:t>2017. 11. 24.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5BA61BD-1651-46F2-8A4B-72A3C0AA82F4}" type="slidenum">
              <a:rPr lang="hu-HU" smtClean="0"/>
              <a:t>‹#›</a:t>
            </a:fld>
            <a:endParaRPr lang="hu-HU"/>
          </a:p>
        </p:txBody>
      </p:sp>
    </p:spTree>
    <p:extLst>
      <p:ext uri="{BB962C8B-B14F-4D97-AF65-F5344CB8AC3E}">
        <p14:creationId xmlns:p14="http://schemas.microsoft.com/office/powerpoint/2010/main" val="1654115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62AE222D-8569-41A4-97AD-2C8B732CF73D}" type="datetime1">
              <a:rPr lang="hu-HU" smtClean="0"/>
              <a:t>2017. 11. 24.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25BA61BD-1651-46F2-8A4B-72A3C0AA82F4}" type="slidenum">
              <a:rPr lang="hu-HU" smtClean="0"/>
              <a:t>‹#›</a:t>
            </a:fld>
            <a:endParaRPr lang="hu-HU"/>
          </a:p>
        </p:txBody>
      </p:sp>
    </p:spTree>
    <p:extLst>
      <p:ext uri="{BB962C8B-B14F-4D97-AF65-F5344CB8AC3E}">
        <p14:creationId xmlns:p14="http://schemas.microsoft.com/office/powerpoint/2010/main" val="4138475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0C8A2902-D964-4A2A-82E8-125408896E45}" type="datetime1">
              <a:rPr lang="hu-HU" smtClean="0"/>
              <a:t>2017. 11. 24.</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25BA61BD-1651-46F2-8A4B-72A3C0AA82F4}" type="slidenum">
              <a:rPr lang="hu-HU" smtClean="0"/>
              <a:t>‹#›</a:t>
            </a:fld>
            <a:endParaRPr lang="hu-HU"/>
          </a:p>
        </p:txBody>
      </p:sp>
    </p:spTree>
    <p:extLst>
      <p:ext uri="{BB962C8B-B14F-4D97-AF65-F5344CB8AC3E}">
        <p14:creationId xmlns:p14="http://schemas.microsoft.com/office/powerpoint/2010/main" val="836667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5D638080-0132-468B-B0F0-56BBF1FCDD24}" type="datetime1">
              <a:rPr lang="hu-HU" smtClean="0"/>
              <a:t>2017. 11. 24.</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25BA61BD-1651-46F2-8A4B-72A3C0AA82F4}" type="slidenum">
              <a:rPr lang="hu-HU" smtClean="0"/>
              <a:t>‹#›</a:t>
            </a:fld>
            <a:endParaRPr lang="hu-HU"/>
          </a:p>
        </p:txBody>
      </p:sp>
    </p:spTree>
    <p:extLst>
      <p:ext uri="{BB962C8B-B14F-4D97-AF65-F5344CB8AC3E}">
        <p14:creationId xmlns:p14="http://schemas.microsoft.com/office/powerpoint/2010/main" val="808994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1DC06F3D-7154-46D4-AFA4-25FC3EF3E75D}" type="datetime1">
              <a:rPr lang="hu-HU" smtClean="0"/>
              <a:t>2017. 11. 24.</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25BA61BD-1651-46F2-8A4B-72A3C0AA82F4}" type="slidenum">
              <a:rPr lang="hu-HU" smtClean="0"/>
              <a:t>‹#›</a:t>
            </a:fld>
            <a:endParaRPr lang="hu-HU"/>
          </a:p>
        </p:txBody>
      </p:sp>
    </p:spTree>
    <p:extLst>
      <p:ext uri="{BB962C8B-B14F-4D97-AF65-F5344CB8AC3E}">
        <p14:creationId xmlns:p14="http://schemas.microsoft.com/office/powerpoint/2010/main" val="622396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60DAB4CE-8D11-4AA1-8052-E798A8DB4BE2}" type="datetime1">
              <a:rPr lang="hu-HU" smtClean="0"/>
              <a:t>2017. 11. 24.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25BA61BD-1651-46F2-8A4B-72A3C0AA82F4}" type="slidenum">
              <a:rPr lang="hu-HU" smtClean="0"/>
              <a:t>‹#›</a:t>
            </a:fld>
            <a:endParaRPr lang="hu-HU"/>
          </a:p>
        </p:txBody>
      </p:sp>
    </p:spTree>
    <p:extLst>
      <p:ext uri="{BB962C8B-B14F-4D97-AF65-F5344CB8AC3E}">
        <p14:creationId xmlns:p14="http://schemas.microsoft.com/office/powerpoint/2010/main" val="3046547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3EBDB1BA-E1E1-4696-9307-717917FACD43}" type="datetime1">
              <a:rPr lang="hu-HU" smtClean="0"/>
              <a:t>2017. 11. 24.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25BA61BD-1651-46F2-8A4B-72A3C0AA82F4}" type="slidenum">
              <a:rPr lang="hu-HU" smtClean="0"/>
              <a:t>‹#›</a:t>
            </a:fld>
            <a:endParaRPr lang="hu-HU"/>
          </a:p>
        </p:txBody>
      </p:sp>
    </p:spTree>
    <p:extLst>
      <p:ext uri="{BB962C8B-B14F-4D97-AF65-F5344CB8AC3E}">
        <p14:creationId xmlns:p14="http://schemas.microsoft.com/office/powerpoint/2010/main" val="2939459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21728-BD73-4037-BD3C-FF0B1387E680}" type="datetime1">
              <a:rPr lang="hu-HU" smtClean="0"/>
              <a:t>2017. 11. 24.</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BA61BD-1651-46F2-8A4B-72A3C0AA82F4}" type="slidenum">
              <a:rPr lang="hu-HU" smtClean="0"/>
              <a:t>‹#›</a:t>
            </a:fld>
            <a:endParaRPr lang="hu-HU"/>
          </a:p>
        </p:txBody>
      </p:sp>
    </p:spTree>
    <p:extLst>
      <p:ext uri="{BB962C8B-B14F-4D97-AF65-F5344CB8AC3E}">
        <p14:creationId xmlns:p14="http://schemas.microsoft.com/office/powerpoint/2010/main" val="3917962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ogyei.gov.hu/a_jovoben_kizarolag_patikaban_kaphato_majd_nehany_megfazas_elleni_keszitmen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ogyei.gov.hu/a_jovoben_kizarolag_patikaban_kaphato_majd_nehany_megfazas_elleni_keszitmen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5845323"/>
          </a:xfrm>
          <a:prstGeom prst="rect">
            <a:avLst/>
          </a:prstGeom>
        </p:spPr>
      </p:pic>
      <p:sp>
        <p:nvSpPr>
          <p:cNvPr id="2" name="Cím 1"/>
          <p:cNvSpPr>
            <a:spLocks noGrp="1"/>
          </p:cNvSpPr>
          <p:nvPr>
            <p:ph type="ctrTitle"/>
          </p:nvPr>
        </p:nvSpPr>
        <p:spPr>
          <a:xfrm>
            <a:off x="557613" y="506725"/>
            <a:ext cx="7772400" cy="1886098"/>
          </a:xfrm>
          <a:effectLst>
            <a:outerShdw blurRad="50800" dist="38100" dir="5400000" algn="t" rotWithShape="0">
              <a:prstClr val="black">
                <a:alpha val="40000"/>
              </a:prstClr>
            </a:outerShdw>
          </a:effectLst>
        </p:spPr>
        <p:txBody>
          <a:bodyPr>
            <a:normAutofit fontScale="90000"/>
          </a:bodyPr>
          <a:lstStyle/>
          <a:p>
            <a:r>
              <a:rPr lang="hu-HU" b="1" cap="all" dirty="0" smtClean="0"/>
              <a:t>A vény nélküli expediálás és az öngyógyítás gyógyszerészi gondozási és farmakológiai szempontjai</a:t>
            </a:r>
            <a:endParaRPr lang="hu-HU" b="1" cap="all" dirty="0"/>
          </a:p>
        </p:txBody>
      </p:sp>
      <p:sp>
        <p:nvSpPr>
          <p:cNvPr id="3" name="Alcím 2"/>
          <p:cNvSpPr>
            <a:spLocks noGrp="1"/>
          </p:cNvSpPr>
          <p:nvPr>
            <p:ph type="subTitle" idx="1"/>
          </p:nvPr>
        </p:nvSpPr>
        <p:spPr>
          <a:xfrm>
            <a:off x="64094" y="3153398"/>
            <a:ext cx="9015813" cy="2691925"/>
          </a:xfrm>
          <a:effectLst>
            <a:outerShdw blurRad="50800" dist="38100" dir="5400000" algn="t" rotWithShape="0">
              <a:prstClr val="black">
                <a:alpha val="40000"/>
              </a:prstClr>
            </a:outerShdw>
          </a:effectLst>
        </p:spPr>
        <p:txBody>
          <a:bodyPr>
            <a:normAutofit fontScale="92500" lnSpcReduction="20000"/>
          </a:bodyPr>
          <a:lstStyle/>
          <a:p>
            <a:r>
              <a:rPr lang="hu-HU" sz="2800" b="1" dirty="0" smtClean="0">
                <a:solidFill>
                  <a:schemeClr val="tx1"/>
                </a:solidFill>
              </a:rPr>
              <a:t>Gyógyszerellátási szakirány</a:t>
            </a:r>
          </a:p>
          <a:p>
            <a:r>
              <a:rPr lang="hu-HU" sz="2800" b="1" dirty="0" smtClean="0">
                <a:solidFill>
                  <a:schemeClr val="tx1"/>
                </a:solidFill>
              </a:rPr>
              <a:t>Farmakológia-gondozás szakképesítés</a:t>
            </a:r>
          </a:p>
          <a:p>
            <a:r>
              <a:rPr lang="hu-HU" sz="2800" b="1" dirty="0" smtClean="0">
                <a:solidFill>
                  <a:schemeClr val="tx1"/>
                </a:solidFill>
              </a:rPr>
              <a:t>III. évfolyam</a:t>
            </a:r>
          </a:p>
          <a:p>
            <a:endParaRPr lang="hu-HU" sz="2800" b="1" dirty="0" smtClean="0">
              <a:solidFill>
                <a:schemeClr val="tx1"/>
              </a:solidFill>
            </a:endParaRPr>
          </a:p>
          <a:p>
            <a:r>
              <a:rPr lang="hu-HU" sz="2000" dirty="0" smtClean="0">
                <a:solidFill>
                  <a:schemeClr val="tx1"/>
                </a:solidFill>
              </a:rPr>
              <a:t>Somogyi </a:t>
            </a:r>
            <a:r>
              <a:rPr lang="hu-HU" sz="2000" dirty="0" smtClean="0">
                <a:solidFill>
                  <a:schemeClr val="tx1"/>
                </a:solidFill>
              </a:rPr>
              <a:t>Orsolya</a:t>
            </a:r>
          </a:p>
          <a:p>
            <a:r>
              <a:rPr lang="hu-HU" sz="2000" dirty="0" smtClean="0">
                <a:solidFill>
                  <a:schemeClr val="tx1"/>
                </a:solidFill>
              </a:rPr>
              <a:t>szakgyógyszerész</a:t>
            </a:r>
            <a:endParaRPr lang="hu-HU" sz="2000" dirty="0">
              <a:solidFill>
                <a:schemeClr val="tx1"/>
              </a:solidFill>
            </a:endParaRPr>
          </a:p>
          <a:p>
            <a:r>
              <a:rPr lang="hu-HU" sz="2000" dirty="0" err="1" smtClean="0">
                <a:solidFill>
                  <a:schemeClr val="tx1"/>
                </a:solidFill>
              </a:rPr>
              <a:t>drsorsi</a:t>
            </a:r>
            <a:r>
              <a:rPr lang="hu-HU" sz="2000" dirty="0" smtClean="0">
                <a:solidFill>
                  <a:schemeClr val="tx1"/>
                </a:solidFill>
              </a:rPr>
              <a:t>@</a:t>
            </a:r>
            <a:r>
              <a:rPr lang="hu-HU" sz="2000" dirty="0" err="1" smtClean="0">
                <a:solidFill>
                  <a:schemeClr val="tx1"/>
                </a:solidFill>
              </a:rPr>
              <a:t>outlook.com</a:t>
            </a:r>
            <a:endParaRPr lang="hu-HU" sz="2000" dirty="0">
              <a:solidFill>
                <a:schemeClr val="tx1"/>
              </a:solidFill>
            </a:endParaRPr>
          </a:p>
        </p:txBody>
      </p:sp>
      <p:sp>
        <p:nvSpPr>
          <p:cNvPr id="4" name="Szövegdoboz 3"/>
          <p:cNvSpPr txBox="1"/>
          <p:nvPr/>
        </p:nvSpPr>
        <p:spPr>
          <a:xfrm>
            <a:off x="6205671" y="6013911"/>
            <a:ext cx="2828658" cy="461665"/>
          </a:xfrm>
          <a:prstGeom prst="rect">
            <a:avLst/>
          </a:prstGeom>
          <a:noFill/>
        </p:spPr>
        <p:txBody>
          <a:bodyPr wrap="square" rtlCol="0">
            <a:spAutoFit/>
          </a:bodyPr>
          <a:lstStyle/>
          <a:p>
            <a:r>
              <a:rPr lang="hu-HU" sz="2400" b="1" dirty="0" smtClean="0">
                <a:solidFill>
                  <a:schemeClr val="bg1"/>
                </a:solidFill>
              </a:rPr>
              <a:t>2017. november 25.</a:t>
            </a:r>
            <a:endParaRPr lang="hu-HU" sz="2400" b="1" dirty="0">
              <a:solidFill>
                <a:schemeClr val="bg1"/>
              </a:solidFill>
            </a:endParaRPr>
          </a:p>
        </p:txBody>
      </p:sp>
    </p:spTree>
    <p:extLst>
      <p:ext uri="{BB962C8B-B14F-4D97-AF65-F5344CB8AC3E}">
        <p14:creationId xmlns:p14="http://schemas.microsoft.com/office/powerpoint/2010/main" val="3259468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 y="-330191"/>
            <a:ext cx="9144000" cy="1143000"/>
          </a:xfrm>
        </p:spPr>
        <p:txBody>
          <a:bodyPr>
            <a:noAutofit/>
          </a:bodyPr>
          <a:lstStyle/>
          <a:p>
            <a:r>
              <a:rPr lang="hu-HU" sz="2800" b="1" dirty="0" smtClean="0"/>
              <a:t>Nehézségek a gyakorlatban</a:t>
            </a:r>
            <a:endParaRPr lang="hu-HU" sz="2800" b="1" dirty="0"/>
          </a:p>
        </p:txBody>
      </p:sp>
      <p:sp>
        <p:nvSpPr>
          <p:cNvPr id="3" name="Tartalom helye 2"/>
          <p:cNvSpPr>
            <a:spLocks noGrp="1"/>
          </p:cNvSpPr>
          <p:nvPr>
            <p:ph idx="1"/>
          </p:nvPr>
        </p:nvSpPr>
        <p:spPr>
          <a:xfrm>
            <a:off x="0" y="476735"/>
            <a:ext cx="9144002" cy="5408763"/>
          </a:xfrm>
        </p:spPr>
        <p:txBody>
          <a:bodyPr>
            <a:normAutofit fontScale="62500" lnSpcReduction="20000"/>
          </a:bodyPr>
          <a:lstStyle/>
          <a:p>
            <a:pPr>
              <a:lnSpc>
                <a:spcPct val="120000"/>
              </a:lnSpc>
            </a:pPr>
            <a:r>
              <a:rPr lang="hu-HU" dirty="0"/>
              <a:t>Sok készítmény </a:t>
            </a:r>
            <a:r>
              <a:rPr lang="hu-HU" b="1" dirty="0"/>
              <a:t>ugyanazzal a hatóanyaggal </a:t>
            </a:r>
            <a:r>
              <a:rPr lang="hu-HU" dirty="0"/>
              <a:t>van forgalomban </a:t>
            </a:r>
          </a:p>
          <a:p>
            <a:pPr marL="0" indent="0">
              <a:lnSpc>
                <a:spcPct val="120000"/>
              </a:lnSpc>
              <a:buNone/>
            </a:pPr>
            <a:r>
              <a:rPr lang="hu-HU" b="1" dirty="0">
                <a:solidFill>
                  <a:srgbClr val="FF0000"/>
                </a:solidFill>
              </a:rPr>
              <a:t>      hatóanyag duplikáció veszélye</a:t>
            </a:r>
            <a:r>
              <a:rPr lang="hu-HU" dirty="0">
                <a:solidFill>
                  <a:srgbClr val="FF0000"/>
                </a:solidFill>
              </a:rPr>
              <a:t>!</a:t>
            </a:r>
          </a:p>
          <a:p>
            <a:pPr>
              <a:lnSpc>
                <a:spcPct val="120000"/>
              </a:lnSpc>
            </a:pPr>
            <a:r>
              <a:rPr lang="hu-HU" dirty="0"/>
              <a:t>Mégis lehetnek különbségek:</a:t>
            </a:r>
          </a:p>
          <a:p>
            <a:pPr lvl="1">
              <a:lnSpc>
                <a:spcPct val="120000"/>
              </a:lnSpc>
            </a:pPr>
            <a:r>
              <a:rPr lang="hu-HU" sz="3200" b="1" dirty="0"/>
              <a:t>eltérő</a:t>
            </a:r>
            <a:r>
              <a:rPr lang="hu-HU" sz="3200" dirty="0"/>
              <a:t> </a:t>
            </a:r>
            <a:r>
              <a:rPr lang="hu-HU" sz="3200" b="1" dirty="0"/>
              <a:t>gyógyszerforma, </a:t>
            </a:r>
            <a:r>
              <a:rPr lang="hu-HU" sz="3200" dirty="0"/>
              <a:t>pl. gyermekgyógyászatban Nurofen® végbélkúp, szirup stb.!</a:t>
            </a:r>
          </a:p>
          <a:p>
            <a:pPr lvl="1">
              <a:lnSpc>
                <a:spcPct val="120000"/>
              </a:lnSpc>
            </a:pPr>
            <a:r>
              <a:rPr lang="hu-HU" sz="3200" dirty="0"/>
              <a:t>Ugyanaz a megnevezés, de </a:t>
            </a:r>
            <a:r>
              <a:rPr lang="hu-HU" sz="3200" b="1" dirty="0"/>
              <a:t>eltérő a hatóanyagtartalom </a:t>
            </a:r>
            <a:r>
              <a:rPr lang="hu-HU" sz="3200" dirty="0"/>
              <a:t>mennyisége!        </a:t>
            </a:r>
          </a:p>
          <a:p>
            <a:pPr marL="457198" lvl="1" indent="0">
              <a:lnSpc>
                <a:spcPct val="120000"/>
              </a:lnSpc>
              <a:buNone/>
            </a:pPr>
            <a:r>
              <a:rPr lang="hu-HU" sz="3200" dirty="0"/>
              <a:t>	           Pl. Algoflex </a:t>
            </a:r>
            <a:r>
              <a:rPr lang="hu-HU" sz="3200" b="1" dirty="0">
                <a:solidFill>
                  <a:srgbClr val="FF0000"/>
                </a:solidFill>
              </a:rPr>
              <a:t>Forte</a:t>
            </a:r>
            <a:r>
              <a:rPr lang="hu-HU" sz="3200" dirty="0"/>
              <a:t>®: 600mg ibuprofén! </a:t>
            </a:r>
          </a:p>
          <a:p>
            <a:pPr marL="457198" lvl="1" indent="0">
              <a:lnSpc>
                <a:spcPct val="120000"/>
              </a:lnSpc>
              <a:buNone/>
            </a:pPr>
            <a:r>
              <a:rPr lang="hu-HU" sz="3200" dirty="0"/>
              <a:t>  </a:t>
            </a:r>
          </a:p>
          <a:p>
            <a:pPr marL="457198" lvl="1" indent="0">
              <a:lnSpc>
                <a:spcPct val="120000"/>
              </a:lnSpc>
              <a:buNone/>
            </a:pPr>
            <a:r>
              <a:rPr lang="hu-HU" sz="3200" dirty="0"/>
              <a:t>		Rapidophen </a:t>
            </a:r>
            <a:r>
              <a:rPr lang="hu-HU" sz="3200" b="1" dirty="0">
                <a:solidFill>
                  <a:srgbClr val="FF0000"/>
                </a:solidFill>
              </a:rPr>
              <a:t>Forte</a:t>
            </a:r>
            <a:r>
              <a:rPr lang="hu-HU" sz="3200" dirty="0"/>
              <a:t>®: 400mg ibuprofén!</a:t>
            </a:r>
          </a:p>
          <a:p>
            <a:pPr>
              <a:lnSpc>
                <a:spcPct val="120000"/>
              </a:lnSpc>
            </a:pPr>
            <a:r>
              <a:rPr lang="hu-HU" dirty="0"/>
              <a:t>Egyes készítmények esetén ki lehet emelni bizonyos részleteket a csomagoláson pl. egy adott elem bekarikázása!</a:t>
            </a:r>
          </a:p>
          <a:p>
            <a:pPr>
              <a:lnSpc>
                <a:spcPct val="120000"/>
              </a:lnSpc>
            </a:pPr>
            <a:r>
              <a:rPr lang="hu-HU" dirty="0"/>
              <a:t>Lehet pótolni az indikáció felírását a dobozra, vagy kiegészíteni azt!</a:t>
            </a:r>
          </a:p>
          <a:p>
            <a:pPr>
              <a:lnSpc>
                <a:spcPct val="120000"/>
              </a:lnSpc>
            </a:pPr>
            <a:r>
              <a:rPr lang="hu-HU" dirty="0"/>
              <a:t>Mindig tüntessük fel az ajánlott dozírozást az „OTC” dobozokon is, ha az nincs a külső csomagoláson! (A vényköteles expediálás során ez már bevett gyakorlat.)</a:t>
            </a:r>
          </a:p>
          <a:p>
            <a:endParaRPr lang="hu-HU" dirty="0"/>
          </a:p>
        </p:txBody>
      </p:sp>
      <p:sp>
        <p:nvSpPr>
          <p:cNvPr id="6" name="Dia számának helye 5">
            <a:extLst>
              <a:ext uri="{FF2B5EF4-FFF2-40B4-BE49-F238E27FC236}">
                <a16:creationId xmlns:a16="http://schemas.microsoft.com/office/drawing/2014/main" xmlns="" id="{BA9AF2D9-A0BF-45F5-8126-52A80A947C5C}"/>
              </a:ext>
            </a:extLst>
          </p:cNvPr>
          <p:cNvSpPr>
            <a:spLocks noGrp="1"/>
          </p:cNvSpPr>
          <p:nvPr>
            <p:ph type="sldNum" sz="quarter" idx="12"/>
          </p:nvPr>
        </p:nvSpPr>
        <p:spPr/>
        <p:txBody>
          <a:bodyPr/>
          <a:lstStyle/>
          <a:p>
            <a:fld id="{25BA61BD-1651-46F2-8A4B-72A3C0AA82F4}" type="slidenum">
              <a:rPr lang="hu-HU" smtClean="0"/>
              <a:t>10</a:t>
            </a:fld>
            <a:endParaRPr lang="hu-HU"/>
          </a:p>
        </p:txBody>
      </p:sp>
      <p:sp>
        <p:nvSpPr>
          <p:cNvPr id="4" name="Nyíl: felfelé-lefelé mutató 3">
            <a:extLst>
              <a:ext uri="{FF2B5EF4-FFF2-40B4-BE49-F238E27FC236}">
                <a16:creationId xmlns:a16="http://schemas.microsoft.com/office/drawing/2014/main" xmlns="" id="{BF224515-D4FA-409A-916D-C30A24FE0949}"/>
              </a:ext>
            </a:extLst>
          </p:cNvPr>
          <p:cNvSpPr/>
          <p:nvPr/>
        </p:nvSpPr>
        <p:spPr>
          <a:xfrm rot="19468648">
            <a:off x="3151654" y="2898034"/>
            <a:ext cx="267419" cy="61385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Nyíl: jobbra mutató 4">
            <a:extLst>
              <a:ext uri="{FF2B5EF4-FFF2-40B4-BE49-F238E27FC236}">
                <a16:creationId xmlns:a16="http://schemas.microsoft.com/office/drawing/2014/main" xmlns="" id="{B33A4D07-2513-473D-BB26-0F36CE39B499}"/>
              </a:ext>
            </a:extLst>
          </p:cNvPr>
          <p:cNvSpPr/>
          <p:nvPr/>
        </p:nvSpPr>
        <p:spPr>
          <a:xfrm>
            <a:off x="6763111" y="620716"/>
            <a:ext cx="1475116"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Szövegdoboz 6">
            <a:extLst>
              <a:ext uri="{FF2B5EF4-FFF2-40B4-BE49-F238E27FC236}">
                <a16:creationId xmlns:a16="http://schemas.microsoft.com/office/drawing/2014/main" xmlns="" id="{C12DBCF9-FCE8-4D41-8D14-8C296C923F16}"/>
              </a:ext>
            </a:extLst>
          </p:cNvPr>
          <p:cNvSpPr txBox="1"/>
          <p:nvPr/>
        </p:nvSpPr>
        <p:spPr>
          <a:xfrm>
            <a:off x="2178170" y="5406981"/>
            <a:ext cx="4787660" cy="369332"/>
          </a:xfrm>
          <a:prstGeom prst="rect">
            <a:avLst/>
          </a:prstGeom>
          <a:noFill/>
        </p:spPr>
        <p:txBody>
          <a:bodyPr wrap="square" rtlCol="0">
            <a:spAutoFit/>
          </a:bodyPr>
          <a:lstStyle/>
          <a:p>
            <a:pPr algn="ctr"/>
            <a:r>
              <a:rPr lang="hu-HU" b="1" dirty="0">
                <a:solidFill>
                  <a:srgbClr val="00B050"/>
                </a:solidFill>
              </a:rPr>
              <a:t>Segíti a beteg eligazodását a házi patikájában! </a:t>
            </a:r>
            <a:r>
              <a:rPr lang="hu-HU" b="1" dirty="0">
                <a:solidFill>
                  <a:srgbClr val="00B050"/>
                </a:solidFill>
                <a:sym typeface="Wingdings" panose="05000000000000000000" pitchFamily="2" charset="2"/>
              </a:rPr>
              <a:t></a:t>
            </a:r>
            <a:endParaRPr lang="hu-HU" b="1" dirty="0">
              <a:solidFill>
                <a:srgbClr val="00B050"/>
              </a:solidFill>
            </a:endParaRPr>
          </a:p>
        </p:txBody>
      </p:sp>
    </p:spTree>
    <p:extLst>
      <p:ext uri="{BB962C8B-B14F-4D97-AF65-F5344CB8AC3E}">
        <p14:creationId xmlns:p14="http://schemas.microsoft.com/office/powerpoint/2010/main" val="149213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500"/>
                                        <p:tgtEl>
                                          <p:spTgt spid="3">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01AE6D00-3130-486A-9341-C616B4952EB5}"/>
              </a:ext>
            </a:extLst>
          </p:cNvPr>
          <p:cNvSpPr>
            <a:spLocks noGrp="1"/>
          </p:cNvSpPr>
          <p:nvPr>
            <p:ph type="title"/>
          </p:nvPr>
        </p:nvSpPr>
        <p:spPr>
          <a:xfrm>
            <a:off x="118612" y="-223353"/>
            <a:ext cx="8980817" cy="1143000"/>
          </a:xfrm>
        </p:spPr>
        <p:txBody>
          <a:bodyPr>
            <a:noAutofit/>
          </a:bodyPr>
          <a:lstStyle/>
          <a:p>
            <a:r>
              <a:rPr lang="hu-HU" sz="2800" b="1" u="sng" dirty="0"/>
              <a:t>Vény nélküli gyógyszer-expediálás biztonsági ellenőrzése</a:t>
            </a:r>
          </a:p>
        </p:txBody>
      </p:sp>
      <p:sp>
        <p:nvSpPr>
          <p:cNvPr id="6" name="Tartalom helye 5">
            <a:extLst>
              <a:ext uri="{FF2B5EF4-FFF2-40B4-BE49-F238E27FC236}">
                <a16:creationId xmlns:a16="http://schemas.microsoft.com/office/drawing/2014/main" xmlns="" id="{D124E8DB-B522-452A-93AA-83AE79214BE5}"/>
              </a:ext>
            </a:extLst>
          </p:cNvPr>
          <p:cNvSpPr>
            <a:spLocks noGrp="1"/>
          </p:cNvSpPr>
          <p:nvPr>
            <p:ph sz="half" idx="1"/>
          </p:nvPr>
        </p:nvSpPr>
        <p:spPr>
          <a:xfrm>
            <a:off x="292577" y="1150191"/>
            <a:ext cx="4038600" cy="4525963"/>
          </a:xfrm>
        </p:spPr>
        <p:txBody>
          <a:bodyPr>
            <a:noAutofit/>
          </a:bodyPr>
          <a:lstStyle/>
          <a:p>
            <a:pPr marL="0" indent="0" algn="ctr">
              <a:buNone/>
            </a:pPr>
            <a:r>
              <a:rPr lang="hu-HU" sz="2400" b="1" dirty="0">
                <a:solidFill>
                  <a:srgbClr val="FF0000"/>
                </a:solidFill>
              </a:rPr>
              <a:t>Amennyiben szükséges, feltétlenül orvoshoz kell irányítani a beteget!</a:t>
            </a:r>
          </a:p>
          <a:p>
            <a:pPr marL="0" indent="0" algn="ctr">
              <a:buNone/>
            </a:pPr>
            <a:r>
              <a:rPr lang="hu-HU" sz="2400" b="1" dirty="0"/>
              <a:t>Pl. alarm tünetek és/vagy régóta fennálló tünetek estén, csak vényköteles gyógyszerrel kezelhető </a:t>
            </a:r>
            <a:r>
              <a:rPr lang="hu-HU" sz="2400" b="1" dirty="0" smtClean="0"/>
              <a:t>probléma esetén </a:t>
            </a:r>
            <a:r>
              <a:rPr lang="hu-HU" sz="2400" b="1" dirty="0"/>
              <a:t>(pl. szteroidok) stb.</a:t>
            </a:r>
          </a:p>
          <a:p>
            <a:pPr marL="0" indent="0" algn="ctr">
              <a:buNone/>
            </a:pPr>
            <a:endParaRPr lang="hu-HU" sz="2400" b="1" dirty="0">
              <a:solidFill>
                <a:srgbClr val="00B050"/>
              </a:solidFill>
            </a:endParaRPr>
          </a:p>
          <a:p>
            <a:pPr marL="0" indent="0" algn="ctr">
              <a:buNone/>
            </a:pPr>
            <a:r>
              <a:rPr lang="hu-HU" sz="2400" b="1" dirty="0">
                <a:solidFill>
                  <a:srgbClr val="00B050"/>
                </a:solidFill>
              </a:rPr>
              <a:t>Cél: Beteg-orvos-gyógyszerész együttműködés vényköteles gyógyszerekkel!</a:t>
            </a:r>
          </a:p>
        </p:txBody>
      </p:sp>
      <p:sp>
        <p:nvSpPr>
          <p:cNvPr id="7" name="Tartalom helye 6">
            <a:extLst>
              <a:ext uri="{FF2B5EF4-FFF2-40B4-BE49-F238E27FC236}">
                <a16:creationId xmlns:a16="http://schemas.microsoft.com/office/drawing/2014/main" xmlns="" id="{37A45CDD-F4C4-4CAD-9358-E12AB210BCD1}"/>
              </a:ext>
            </a:extLst>
          </p:cNvPr>
          <p:cNvSpPr>
            <a:spLocks noGrp="1"/>
          </p:cNvSpPr>
          <p:nvPr>
            <p:ph sz="half" idx="2"/>
          </p:nvPr>
        </p:nvSpPr>
        <p:spPr>
          <a:xfrm>
            <a:off x="4872486" y="1297997"/>
            <a:ext cx="4038600" cy="4525963"/>
          </a:xfrm>
        </p:spPr>
        <p:txBody>
          <a:bodyPr>
            <a:normAutofit fontScale="70000" lnSpcReduction="20000"/>
          </a:bodyPr>
          <a:lstStyle/>
          <a:p>
            <a:pPr marL="0" indent="0" algn="ctr">
              <a:lnSpc>
                <a:spcPct val="120000"/>
              </a:lnSpc>
              <a:buNone/>
            </a:pPr>
            <a:r>
              <a:rPr lang="hu-HU" b="1" dirty="0"/>
              <a:t>Amennyiben kiadásra kerül egy vény nélküli gyógyszer, nincs orvosi </a:t>
            </a:r>
            <a:r>
              <a:rPr lang="hu-HU" b="1" dirty="0" smtClean="0"/>
              <a:t>diagnózis és </a:t>
            </a:r>
            <a:r>
              <a:rPr lang="hu-HU" b="1" dirty="0"/>
              <a:t>a megfelelő gyógyszerelés kiválasztása gyógyszerészi kompetenciává válik!</a:t>
            </a:r>
          </a:p>
          <a:p>
            <a:pPr marL="0" indent="0" algn="ctr">
              <a:lnSpc>
                <a:spcPct val="120000"/>
              </a:lnSpc>
              <a:buNone/>
            </a:pPr>
            <a:endParaRPr lang="hu-HU" b="1" dirty="0"/>
          </a:p>
          <a:p>
            <a:pPr marL="0" indent="0" algn="ctr">
              <a:lnSpc>
                <a:spcPct val="120000"/>
              </a:lnSpc>
              <a:buNone/>
            </a:pPr>
            <a:endParaRPr lang="hu-HU" b="1" dirty="0"/>
          </a:p>
          <a:p>
            <a:pPr marL="0" indent="0" algn="ctr">
              <a:lnSpc>
                <a:spcPct val="120000"/>
              </a:lnSpc>
              <a:buNone/>
            </a:pPr>
            <a:endParaRPr lang="hu-HU" b="1" dirty="0"/>
          </a:p>
          <a:p>
            <a:pPr marL="0" indent="0" algn="ctr">
              <a:lnSpc>
                <a:spcPct val="120000"/>
              </a:lnSpc>
              <a:buNone/>
            </a:pPr>
            <a:r>
              <a:rPr lang="hu-HU" b="1" dirty="0">
                <a:solidFill>
                  <a:srgbClr val="00B050"/>
                </a:solidFill>
              </a:rPr>
              <a:t>Cél: Ténylegesen eredményes vény nélküli gyógyszerelés! Maximális hatékonyság és biztonságosság, beteg-gyógyszerész együttműködéssel!</a:t>
            </a:r>
          </a:p>
        </p:txBody>
      </p:sp>
      <p:sp>
        <p:nvSpPr>
          <p:cNvPr id="3" name="Dia számának helye 2">
            <a:extLst>
              <a:ext uri="{FF2B5EF4-FFF2-40B4-BE49-F238E27FC236}">
                <a16:creationId xmlns:a16="http://schemas.microsoft.com/office/drawing/2014/main" xmlns="" id="{DA18913D-5F75-4186-A78D-2A3F2D5588A8}"/>
              </a:ext>
            </a:extLst>
          </p:cNvPr>
          <p:cNvSpPr>
            <a:spLocks noGrp="1"/>
          </p:cNvSpPr>
          <p:nvPr>
            <p:ph type="sldNum" sz="quarter" idx="12"/>
          </p:nvPr>
        </p:nvSpPr>
        <p:spPr/>
        <p:txBody>
          <a:bodyPr/>
          <a:lstStyle/>
          <a:p>
            <a:fld id="{25BA61BD-1651-46F2-8A4B-72A3C0AA82F4}" type="slidenum">
              <a:rPr lang="hu-HU" smtClean="0"/>
              <a:t>11</a:t>
            </a:fld>
            <a:endParaRPr lang="hu-HU"/>
          </a:p>
        </p:txBody>
      </p:sp>
      <p:cxnSp>
        <p:nvCxnSpPr>
          <p:cNvPr id="5" name="Egyenes összekötő nyíllal 4">
            <a:extLst>
              <a:ext uri="{FF2B5EF4-FFF2-40B4-BE49-F238E27FC236}">
                <a16:creationId xmlns:a16="http://schemas.microsoft.com/office/drawing/2014/main" xmlns="" id="{B45B1C5B-08CA-4F53-9B61-D4E42D8D9AA2}"/>
              </a:ext>
            </a:extLst>
          </p:cNvPr>
          <p:cNvCxnSpPr>
            <a:cxnSpLocks/>
          </p:cNvCxnSpPr>
          <p:nvPr/>
        </p:nvCxnSpPr>
        <p:spPr>
          <a:xfrm flipH="1">
            <a:off x="2656936" y="721021"/>
            <a:ext cx="992040" cy="429170"/>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16" name="Egyenes összekötő nyíllal 15">
            <a:extLst>
              <a:ext uri="{FF2B5EF4-FFF2-40B4-BE49-F238E27FC236}">
                <a16:creationId xmlns:a16="http://schemas.microsoft.com/office/drawing/2014/main" xmlns="" id="{B3AFDD54-EE65-4C80-9AA1-114E9DE5CDA9}"/>
              </a:ext>
            </a:extLst>
          </p:cNvPr>
          <p:cNvCxnSpPr>
            <a:cxnSpLocks/>
          </p:cNvCxnSpPr>
          <p:nvPr/>
        </p:nvCxnSpPr>
        <p:spPr>
          <a:xfrm>
            <a:off x="5313692" y="734554"/>
            <a:ext cx="1112987" cy="490397"/>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20" name="Egyenes összekötő nyíllal 19">
            <a:extLst>
              <a:ext uri="{FF2B5EF4-FFF2-40B4-BE49-F238E27FC236}">
                <a16:creationId xmlns:a16="http://schemas.microsoft.com/office/drawing/2014/main" xmlns="" id="{69BD7690-90CF-4BC0-8AE9-4C1FE889ED6C}"/>
              </a:ext>
            </a:extLst>
          </p:cNvPr>
          <p:cNvCxnSpPr>
            <a:cxnSpLocks/>
          </p:cNvCxnSpPr>
          <p:nvPr/>
        </p:nvCxnSpPr>
        <p:spPr>
          <a:xfrm>
            <a:off x="2311877" y="4295955"/>
            <a:ext cx="0" cy="39681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Egyenes összekötő nyíllal 21">
            <a:extLst>
              <a:ext uri="{FF2B5EF4-FFF2-40B4-BE49-F238E27FC236}">
                <a16:creationId xmlns:a16="http://schemas.microsoft.com/office/drawing/2014/main" xmlns="" id="{45F6BD1A-7602-4AB1-B8AA-E808265DD185}"/>
              </a:ext>
            </a:extLst>
          </p:cNvPr>
          <p:cNvCxnSpPr>
            <a:cxnSpLocks/>
          </p:cNvCxnSpPr>
          <p:nvPr/>
        </p:nvCxnSpPr>
        <p:spPr>
          <a:xfrm>
            <a:off x="6891786" y="2934407"/>
            <a:ext cx="0" cy="95753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93818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Kép 15">
            <a:extLst>
              <a:ext uri="{FF2B5EF4-FFF2-40B4-BE49-F238E27FC236}">
                <a16:creationId xmlns:a16="http://schemas.microsoft.com/office/drawing/2014/main" xmlns="" id="{6F5AD4DB-41EE-4C25-9A5A-8465460E2405}"/>
              </a:ext>
            </a:extLst>
          </p:cNvPr>
          <p:cNvPicPr>
            <a:picLocks noChangeAspect="1"/>
          </p:cNvPicPr>
          <p:nvPr/>
        </p:nvPicPr>
        <p:blipFill>
          <a:blip r:embed="rId2"/>
          <a:stretch>
            <a:fillRect/>
          </a:stretch>
        </p:blipFill>
        <p:spPr>
          <a:xfrm>
            <a:off x="0" y="899047"/>
            <a:ext cx="9144000" cy="4752975"/>
          </a:xfrm>
          <a:prstGeom prst="rect">
            <a:avLst/>
          </a:prstGeom>
        </p:spPr>
      </p:pic>
      <p:sp>
        <p:nvSpPr>
          <p:cNvPr id="5" name="Szövegdoboz 4">
            <a:extLst>
              <a:ext uri="{FF2B5EF4-FFF2-40B4-BE49-F238E27FC236}">
                <a16:creationId xmlns:a16="http://schemas.microsoft.com/office/drawing/2014/main" xmlns="" id="{FAC94B23-8C03-412A-A6E6-59A4A7DEB436}"/>
              </a:ext>
            </a:extLst>
          </p:cNvPr>
          <p:cNvSpPr txBox="1"/>
          <p:nvPr/>
        </p:nvSpPr>
        <p:spPr>
          <a:xfrm>
            <a:off x="508505" y="2103992"/>
            <a:ext cx="4157932" cy="646331"/>
          </a:xfrm>
          <a:prstGeom prst="rect">
            <a:avLst/>
          </a:prstGeom>
          <a:noFill/>
        </p:spPr>
        <p:txBody>
          <a:bodyPr wrap="square" rtlCol="0">
            <a:spAutoFit/>
          </a:bodyPr>
          <a:lstStyle/>
          <a:p>
            <a:pPr algn="ctr"/>
            <a:r>
              <a:rPr lang="hu-HU" b="1" dirty="0">
                <a:solidFill>
                  <a:srgbClr val="FF0000"/>
                </a:solidFill>
              </a:rPr>
              <a:t>+ Azonos hatóanyagú duplikáció igen jellemző az „OTC”-k között!</a:t>
            </a:r>
          </a:p>
        </p:txBody>
      </p:sp>
      <p:sp>
        <p:nvSpPr>
          <p:cNvPr id="8" name="Cím 7">
            <a:extLst>
              <a:ext uri="{FF2B5EF4-FFF2-40B4-BE49-F238E27FC236}">
                <a16:creationId xmlns:a16="http://schemas.microsoft.com/office/drawing/2014/main" xmlns="" id="{4C43968F-FC9C-45AC-8F9B-526DB6E5F798}"/>
              </a:ext>
            </a:extLst>
          </p:cNvPr>
          <p:cNvSpPr>
            <a:spLocks noGrp="1"/>
          </p:cNvSpPr>
          <p:nvPr>
            <p:ph type="title"/>
          </p:nvPr>
        </p:nvSpPr>
        <p:spPr>
          <a:xfrm>
            <a:off x="129396" y="-114147"/>
            <a:ext cx="8954219" cy="1143000"/>
          </a:xfrm>
        </p:spPr>
        <p:txBody>
          <a:bodyPr>
            <a:noAutofit/>
          </a:bodyPr>
          <a:lstStyle/>
          <a:p>
            <a:r>
              <a:rPr lang="hu-HU" sz="2000" b="1" dirty="0"/>
              <a:t>Az </a:t>
            </a:r>
            <a:r>
              <a:rPr lang="hu-HU" sz="2000" b="1" dirty="0">
                <a:solidFill>
                  <a:srgbClr val="FF0000"/>
                </a:solidFill>
              </a:rPr>
              <a:t>„OTC” készítmények </a:t>
            </a:r>
            <a:r>
              <a:rPr lang="hu-HU" sz="2000" b="1" dirty="0"/>
              <a:t>biztonságos expediálásának szempontjai, amely során nincs orvosi együttműködés (gyógyszerészi kompetencia)!</a:t>
            </a:r>
            <a:br>
              <a:rPr lang="hu-HU" sz="2000" b="1" dirty="0"/>
            </a:br>
            <a:r>
              <a:rPr lang="hu-HU" sz="2000" b="1" dirty="0"/>
              <a:t>A gyógyszerelési problémák besorolása alapján.</a:t>
            </a:r>
          </a:p>
        </p:txBody>
      </p:sp>
      <p:sp>
        <p:nvSpPr>
          <p:cNvPr id="2" name="Dia számának helye 1">
            <a:extLst>
              <a:ext uri="{FF2B5EF4-FFF2-40B4-BE49-F238E27FC236}">
                <a16:creationId xmlns:a16="http://schemas.microsoft.com/office/drawing/2014/main" xmlns="" id="{C17DB969-A0DD-4D47-94F0-354C9D85F59B}"/>
              </a:ext>
            </a:extLst>
          </p:cNvPr>
          <p:cNvSpPr>
            <a:spLocks noGrp="1"/>
          </p:cNvSpPr>
          <p:nvPr>
            <p:ph type="sldNum" sz="quarter" idx="12"/>
          </p:nvPr>
        </p:nvSpPr>
        <p:spPr/>
        <p:txBody>
          <a:bodyPr/>
          <a:lstStyle/>
          <a:p>
            <a:fld id="{25BA61BD-1651-46F2-8A4B-72A3C0AA82F4}" type="slidenum">
              <a:rPr lang="hu-HU" smtClean="0"/>
              <a:t>12</a:t>
            </a:fld>
            <a:endParaRPr lang="hu-HU"/>
          </a:p>
        </p:txBody>
      </p:sp>
      <p:sp>
        <p:nvSpPr>
          <p:cNvPr id="11" name="Szövegdoboz 10">
            <a:extLst>
              <a:ext uri="{FF2B5EF4-FFF2-40B4-BE49-F238E27FC236}">
                <a16:creationId xmlns:a16="http://schemas.microsoft.com/office/drawing/2014/main" xmlns="" id="{18ED184A-B204-4F4B-8898-227ED914604C}"/>
              </a:ext>
            </a:extLst>
          </p:cNvPr>
          <p:cNvSpPr txBox="1"/>
          <p:nvPr/>
        </p:nvSpPr>
        <p:spPr>
          <a:xfrm>
            <a:off x="551637" y="1356637"/>
            <a:ext cx="3886376" cy="646331"/>
          </a:xfrm>
          <a:prstGeom prst="rect">
            <a:avLst/>
          </a:prstGeom>
          <a:noFill/>
        </p:spPr>
        <p:txBody>
          <a:bodyPr wrap="square" rtlCol="0">
            <a:spAutoFit/>
          </a:bodyPr>
          <a:lstStyle/>
          <a:p>
            <a:pPr algn="ctr"/>
            <a:r>
              <a:rPr lang="hu-HU" b="1" dirty="0">
                <a:solidFill>
                  <a:srgbClr val="FF0000"/>
                </a:solidFill>
              </a:rPr>
              <a:t>Gyógyszerészi kompetencia a megfelelő „OTC” kiválasztása!</a:t>
            </a:r>
          </a:p>
        </p:txBody>
      </p:sp>
      <p:sp>
        <p:nvSpPr>
          <p:cNvPr id="12" name="Szövegdoboz 11">
            <a:extLst>
              <a:ext uri="{FF2B5EF4-FFF2-40B4-BE49-F238E27FC236}">
                <a16:creationId xmlns:a16="http://schemas.microsoft.com/office/drawing/2014/main" xmlns="" id="{6BAA20D0-9A12-497B-8DFD-2CE095166F11}"/>
              </a:ext>
            </a:extLst>
          </p:cNvPr>
          <p:cNvSpPr txBox="1"/>
          <p:nvPr/>
        </p:nvSpPr>
        <p:spPr>
          <a:xfrm>
            <a:off x="1494160" y="2901921"/>
            <a:ext cx="2001328" cy="646331"/>
          </a:xfrm>
          <a:prstGeom prst="rect">
            <a:avLst/>
          </a:prstGeom>
          <a:noFill/>
        </p:spPr>
        <p:txBody>
          <a:bodyPr wrap="square" rtlCol="0">
            <a:spAutoFit/>
          </a:bodyPr>
          <a:lstStyle/>
          <a:p>
            <a:pPr algn="ctr"/>
            <a:r>
              <a:rPr lang="hu-HU" dirty="0"/>
              <a:t>Minőségi eredménytelenség</a:t>
            </a:r>
          </a:p>
        </p:txBody>
      </p:sp>
      <p:sp>
        <p:nvSpPr>
          <p:cNvPr id="13" name="Szövegdoboz 12">
            <a:extLst>
              <a:ext uri="{FF2B5EF4-FFF2-40B4-BE49-F238E27FC236}">
                <a16:creationId xmlns:a16="http://schemas.microsoft.com/office/drawing/2014/main" xmlns="" id="{8B2DC697-8D27-40AF-9885-303E9B15CAEB}"/>
              </a:ext>
            </a:extLst>
          </p:cNvPr>
          <p:cNvSpPr txBox="1"/>
          <p:nvPr/>
        </p:nvSpPr>
        <p:spPr>
          <a:xfrm>
            <a:off x="955009" y="3628254"/>
            <a:ext cx="3079632" cy="369332"/>
          </a:xfrm>
          <a:prstGeom prst="rect">
            <a:avLst/>
          </a:prstGeom>
          <a:noFill/>
        </p:spPr>
        <p:txBody>
          <a:bodyPr wrap="square" rtlCol="0">
            <a:spAutoFit/>
          </a:bodyPr>
          <a:lstStyle/>
          <a:p>
            <a:r>
              <a:rPr lang="hu-HU" dirty="0"/>
              <a:t>Mennyiségi eredménytelenség</a:t>
            </a:r>
          </a:p>
        </p:txBody>
      </p:sp>
      <p:sp>
        <p:nvSpPr>
          <p:cNvPr id="14" name="Szövegdoboz 13">
            <a:extLst>
              <a:ext uri="{FF2B5EF4-FFF2-40B4-BE49-F238E27FC236}">
                <a16:creationId xmlns:a16="http://schemas.microsoft.com/office/drawing/2014/main" xmlns="" id="{6A22CB7A-8DA1-40A5-A19C-AD6AA2615632}"/>
              </a:ext>
            </a:extLst>
          </p:cNvPr>
          <p:cNvSpPr txBox="1"/>
          <p:nvPr/>
        </p:nvSpPr>
        <p:spPr>
          <a:xfrm>
            <a:off x="1024021" y="4095934"/>
            <a:ext cx="2941607" cy="646331"/>
          </a:xfrm>
          <a:prstGeom prst="rect">
            <a:avLst/>
          </a:prstGeom>
          <a:noFill/>
        </p:spPr>
        <p:txBody>
          <a:bodyPr wrap="square" rtlCol="0">
            <a:spAutoFit/>
          </a:bodyPr>
          <a:lstStyle/>
          <a:p>
            <a:pPr algn="ctr"/>
            <a:r>
              <a:rPr lang="hu-HU" dirty="0"/>
              <a:t>Minőségi biztonságossági probléma</a:t>
            </a:r>
          </a:p>
        </p:txBody>
      </p:sp>
      <p:sp>
        <p:nvSpPr>
          <p:cNvPr id="15" name="Szövegdoboz 14">
            <a:extLst>
              <a:ext uri="{FF2B5EF4-FFF2-40B4-BE49-F238E27FC236}">
                <a16:creationId xmlns:a16="http://schemas.microsoft.com/office/drawing/2014/main" xmlns="" id="{E15CCFD9-43E4-410D-99DD-BDF09A7F2DCA}"/>
              </a:ext>
            </a:extLst>
          </p:cNvPr>
          <p:cNvSpPr txBox="1"/>
          <p:nvPr/>
        </p:nvSpPr>
        <p:spPr>
          <a:xfrm>
            <a:off x="463483" y="4827812"/>
            <a:ext cx="4062681" cy="307777"/>
          </a:xfrm>
          <a:prstGeom prst="rect">
            <a:avLst/>
          </a:prstGeom>
          <a:noFill/>
        </p:spPr>
        <p:txBody>
          <a:bodyPr wrap="square" rtlCol="0">
            <a:spAutoFit/>
          </a:bodyPr>
          <a:lstStyle/>
          <a:p>
            <a:pPr algn="ctr"/>
            <a:r>
              <a:rPr lang="hu-HU" sz="1400" dirty="0"/>
              <a:t>Mennyiségi biztonságossági probléma</a:t>
            </a:r>
          </a:p>
        </p:txBody>
      </p:sp>
      <p:sp>
        <p:nvSpPr>
          <p:cNvPr id="17" name="Szövegdoboz 16">
            <a:extLst>
              <a:ext uri="{FF2B5EF4-FFF2-40B4-BE49-F238E27FC236}">
                <a16:creationId xmlns:a16="http://schemas.microsoft.com/office/drawing/2014/main" xmlns="" id="{C1D0FBCA-3A4B-4867-9E71-051FC0A3BC40}"/>
              </a:ext>
            </a:extLst>
          </p:cNvPr>
          <p:cNvSpPr txBox="1"/>
          <p:nvPr/>
        </p:nvSpPr>
        <p:spPr>
          <a:xfrm>
            <a:off x="5182536" y="5162147"/>
            <a:ext cx="3795623" cy="430887"/>
          </a:xfrm>
          <a:prstGeom prst="rect">
            <a:avLst/>
          </a:prstGeom>
          <a:noFill/>
        </p:spPr>
        <p:txBody>
          <a:bodyPr wrap="square" rtlCol="0">
            <a:spAutoFit/>
          </a:bodyPr>
          <a:lstStyle/>
          <a:p>
            <a:pPr algn="ctr"/>
            <a:r>
              <a:rPr lang="hu-HU" sz="1100" b="1" dirty="0">
                <a:solidFill>
                  <a:srgbClr val="FF0000"/>
                </a:solidFill>
              </a:rPr>
              <a:t>Még kiemeltebb szerepe van a megfelelő szintű </a:t>
            </a:r>
            <a:r>
              <a:rPr lang="hu-HU" sz="1100" b="1" u="sng" dirty="0">
                <a:solidFill>
                  <a:srgbClr val="FF0000"/>
                </a:solidFill>
              </a:rPr>
              <a:t>beteg-egészségműveltségnek</a:t>
            </a:r>
            <a:r>
              <a:rPr lang="hu-HU" sz="1100" b="1" dirty="0">
                <a:solidFill>
                  <a:srgbClr val="FF0000"/>
                </a:solidFill>
              </a:rPr>
              <a:t> az „OTC”-k esetén!</a:t>
            </a:r>
          </a:p>
        </p:txBody>
      </p:sp>
      <p:sp>
        <p:nvSpPr>
          <p:cNvPr id="19" name="Szövegdoboz 18">
            <a:extLst>
              <a:ext uri="{FF2B5EF4-FFF2-40B4-BE49-F238E27FC236}">
                <a16:creationId xmlns:a16="http://schemas.microsoft.com/office/drawing/2014/main" xmlns="" id="{A07CA448-A569-4909-8007-798DC21546BD}"/>
              </a:ext>
            </a:extLst>
          </p:cNvPr>
          <p:cNvSpPr txBox="1"/>
          <p:nvPr/>
        </p:nvSpPr>
        <p:spPr>
          <a:xfrm>
            <a:off x="6553200" y="2802646"/>
            <a:ext cx="2355012" cy="430887"/>
          </a:xfrm>
          <a:prstGeom prst="rect">
            <a:avLst/>
          </a:prstGeom>
          <a:noFill/>
        </p:spPr>
        <p:txBody>
          <a:bodyPr wrap="square" rtlCol="0">
            <a:spAutoFit/>
          </a:bodyPr>
          <a:lstStyle/>
          <a:p>
            <a:pPr algn="ctr"/>
            <a:r>
              <a:rPr lang="hu-HU" sz="1100" b="1" dirty="0">
                <a:solidFill>
                  <a:srgbClr val="FF0000"/>
                </a:solidFill>
              </a:rPr>
              <a:t>Pl. Nem a tüneteknek megfelelő „OTC” használata/ajánlása!</a:t>
            </a:r>
          </a:p>
        </p:txBody>
      </p:sp>
      <p:sp>
        <p:nvSpPr>
          <p:cNvPr id="20" name="Szövegdoboz 19">
            <a:extLst>
              <a:ext uri="{FF2B5EF4-FFF2-40B4-BE49-F238E27FC236}">
                <a16:creationId xmlns:a16="http://schemas.microsoft.com/office/drawing/2014/main" xmlns="" id="{5578D92C-3893-4CD4-BC60-197DE84EA6A9}"/>
              </a:ext>
            </a:extLst>
          </p:cNvPr>
          <p:cNvSpPr txBox="1"/>
          <p:nvPr/>
        </p:nvSpPr>
        <p:spPr>
          <a:xfrm>
            <a:off x="7942989" y="3216159"/>
            <a:ext cx="1112808" cy="784830"/>
          </a:xfrm>
          <a:prstGeom prst="rect">
            <a:avLst/>
          </a:prstGeom>
          <a:solidFill>
            <a:schemeClr val="bg1"/>
          </a:solidFill>
        </p:spPr>
        <p:txBody>
          <a:bodyPr wrap="square" rtlCol="0">
            <a:spAutoFit/>
          </a:bodyPr>
          <a:lstStyle/>
          <a:p>
            <a:pPr algn="ctr"/>
            <a:r>
              <a:rPr lang="hu-HU" sz="900" b="1" dirty="0">
                <a:solidFill>
                  <a:srgbClr val="FF0000"/>
                </a:solidFill>
              </a:rPr>
              <a:t>Lehetséges oka, ha nem tájékoztatjuk a beteget a helyes gyógyszer-alkalmazásról!</a:t>
            </a:r>
          </a:p>
        </p:txBody>
      </p:sp>
      <p:sp>
        <p:nvSpPr>
          <p:cNvPr id="21" name="Szövegdoboz 20">
            <a:extLst>
              <a:ext uri="{FF2B5EF4-FFF2-40B4-BE49-F238E27FC236}">
                <a16:creationId xmlns:a16="http://schemas.microsoft.com/office/drawing/2014/main" xmlns="" id="{AB4D1994-DD93-4403-A511-72C30AB3BAB5}"/>
              </a:ext>
            </a:extLst>
          </p:cNvPr>
          <p:cNvSpPr txBox="1"/>
          <p:nvPr/>
        </p:nvSpPr>
        <p:spPr>
          <a:xfrm>
            <a:off x="5850501" y="4019061"/>
            <a:ext cx="2794958" cy="430887"/>
          </a:xfrm>
          <a:prstGeom prst="rect">
            <a:avLst/>
          </a:prstGeom>
          <a:noFill/>
        </p:spPr>
        <p:txBody>
          <a:bodyPr wrap="square" rtlCol="0">
            <a:spAutoFit/>
          </a:bodyPr>
          <a:lstStyle/>
          <a:p>
            <a:pPr algn="ctr"/>
            <a:r>
              <a:rPr lang="hu-HU" sz="1100" b="1" dirty="0">
                <a:solidFill>
                  <a:srgbClr val="FF0000"/>
                </a:solidFill>
              </a:rPr>
              <a:t>Különös tekintettel a folyamatosan szedett, párhuzamos vényköteles gyógyszerekre!</a:t>
            </a:r>
          </a:p>
        </p:txBody>
      </p:sp>
      <p:sp>
        <p:nvSpPr>
          <p:cNvPr id="22" name="Szövegdoboz 21">
            <a:extLst>
              <a:ext uri="{FF2B5EF4-FFF2-40B4-BE49-F238E27FC236}">
                <a16:creationId xmlns:a16="http://schemas.microsoft.com/office/drawing/2014/main" xmlns="" id="{6EF40874-ADAD-40CB-A05A-0F882242219C}"/>
              </a:ext>
            </a:extLst>
          </p:cNvPr>
          <p:cNvSpPr txBox="1"/>
          <p:nvPr/>
        </p:nvSpPr>
        <p:spPr>
          <a:xfrm>
            <a:off x="5678515" y="4394102"/>
            <a:ext cx="3138930" cy="430887"/>
          </a:xfrm>
          <a:prstGeom prst="rect">
            <a:avLst/>
          </a:prstGeom>
          <a:noFill/>
        </p:spPr>
        <p:txBody>
          <a:bodyPr wrap="square" rtlCol="0">
            <a:spAutoFit/>
          </a:bodyPr>
          <a:lstStyle/>
          <a:p>
            <a:pPr algn="ctr"/>
            <a:r>
              <a:rPr lang="hu-HU" sz="1100" b="1" dirty="0">
                <a:solidFill>
                  <a:srgbClr val="FF0000"/>
                </a:solidFill>
              </a:rPr>
              <a:t>Ugyanúgy tájékoztatni kell a beteget, illetve jelenteni kell, mint a vényköteles gyógyszereknél!</a:t>
            </a:r>
          </a:p>
        </p:txBody>
      </p:sp>
      <p:sp>
        <p:nvSpPr>
          <p:cNvPr id="23" name="Szövegdoboz 22">
            <a:extLst>
              <a:ext uri="{FF2B5EF4-FFF2-40B4-BE49-F238E27FC236}">
                <a16:creationId xmlns:a16="http://schemas.microsoft.com/office/drawing/2014/main" xmlns="" id="{1FF103A9-E196-46E8-9A63-3D9BF09521FF}"/>
              </a:ext>
            </a:extLst>
          </p:cNvPr>
          <p:cNvSpPr txBox="1"/>
          <p:nvPr/>
        </p:nvSpPr>
        <p:spPr>
          <a:xfrm>
            <a:off x="5515237" y="4792815"/>
            <a:ext cx="3130222" cy="369332"/>
          </a:xfrm>
          <a:prstGeom prst="rect">
            <a:avLst/>
          </a:prstGeom>
          <a:solidFill>
            <a:schemeClr val="bg1"/>
          </a:solidFill>
        </p:spPr>
        <p:txBody>
          <a:bodyPr wrap="square" rtlCol="0">
            <a:spAutoFit/>
          </a:bodyPr>
          <a:lstStyle/>
          <a:p>
            <a:pPr algn="ctr"/>
            <a:r>
              <a:rPr lang="hu-HU" sz="900" b="1" dirty="0">
                <a:solidFill>
                  <a:srgbClr val="FF0000"/>
                </a:solidFill>
              </a:rPr>
              <a:t>„OTC” készítményeknél még nagyobb a lehetősége és a veszélyessége a túladagolásnak! Lásd: paracetamol!</a:t>
            </a:r>
          </a:p>
        </p:txBody>
      </p:sp>
      <p:sp>
        <p:nvSpPr>
          <p:cNvPr id="3" name="Jobb oldali kapcsos zárójel 2">
            <a:extLst>
              <a:ext uri="{FF2B5EF4-FFF2-40B4-BE49-F238E27FC236}">
                <a16:creationId xmlns:a16="http://schemas.microsoft.com/office/drawing/2014/main" xmlns="" id="{C8E097CB-9C11-4B51-BDEE-DAC509EADFC9}"/>
              </a:ext>
            </a:extLst>
          </p:cNvPr>
          <p:cNvSpPr/>
          <p:nvPr/>
        </p:nvSpPr>
        <p:spPr>
          <a:xfrm>
            <a:off x="7832785" y="3275534"/>
            <a:ext cx="155275" cy="649485"/>
          </a:xfrm>
          <a:prstGeom prst="rightBrace">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hu-HU"/>
          </a:p>
        </p:txBody>
      </p:sp>
    </p:spTree>
    <p:extLst>
      <p:ext uri="{BB962C8B-B14F-4D97-AF65-F5344CB8AC3E}">
        <p14:creationId xmlns:p14="http://schemas.microsoft.com/office/powerpoint/2010/main" val="197902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1">
                                            <p:txEl>
                                              <p:pRg st="0" end="0"/>
                                            </p:txEl>
                                          </p:spTgt>
                                        </p:tgtEl>
                                        <p:attrNameLst>
                                          <p:attrName>style.visibility</p:attrName>
                                        </p:attrNameLst>
                                      </p:cBhvr>
                                      <p:to>
                                        <p:strVal val="visible"/>
                                      </p:to>
                                    </p:set>
                                    <p:animEffect transition="in" filter="fade">
                                      <p:cBhvr>
                                        <p:cTn id="30" dur="500"/>
                                        <p:tgtEl>
                                          <p:spTgt spid="2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2">
                                            <p:txEl>
                                              <p:pRg st="0" end="0"/>
                                            </p:txEl>
                                          </p:spTgt>
                                        </p:tgtEl>
                                        <p:attrNameLst>
                                          <p:attrName>style.visibility</p:attrName>
                                        </p:attrNameLst>
                                      </p:cBhvr>
                                      <p:to>
                                        <p:strVal val="visible"/>
                                      </p:to>
                                    </p:set>
                                    <p:animEffect transition="in" filter="fade">
                                      <p:cBhvr>
                                        <p:cTn id="35" dur="500"/>
                                        <p:tgtEl>
                                          <p:spTgt spid="2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3">
                                            <p:txEl>
                                              <p:pRg st="0" end="0"/>
                                            </p:txEl>
                                          </p:spTgt>
                                        </p:tgtEl>
                                        <p:attrNameLst>
                                          <p:attrName>style.visibility</p:attrName>
                                        </p:attrNameLst>
                                      </p:cBhvr>
                                      <p:to>
                                        <p:strVal val="visible"/>
                                      </p:to>
                                    </p:set>
                                    <p:animEffect transition="in" filter="fade">
                                      <p:cBhvr>
                                        <p:cTn id="40" dur="500"/>
                                        <p:tgtEl>
                                          <p:spTgt spid="2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fade">
                                      <p:cBhvr>
                                        <p:cTn id="45"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9" grpId="0"/>
      <p:bldP spid="20"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555326" y="548103"/>
            <a:ext cx="8229600" cy="1143000"/>
          </a:xfrm>
        </p:spPr>
        <p:txBody>
          <a:bodyPr>
            <a:normAutofit fontScale="90000"/>
          </a:bodyPr>
          <a:lstStyle/>
          <a:p>
            <a:r>
              <a:rPr lang="hu-HU" b="1" dirty="0" smtClean="0"/>
              <a:t>Vény </a:t>
            </a:r>
            <a:r>
              <a:rPr lang="hu-HU" b="1" dirty="0"/>
              <a:t>nélkül kapható láz-, fájdalomcsillapítók és </a:t>
            </a:r>
            <a:r>
              <a:rPr lang="hu-HU" b="1" dirty="0" smtClean="0"/>
              <a:t>gyulladáscsökkentők</a:t>
            </a:r>
            <a:endParaRPr lang="hu-HU" b="1" dirty="0"/>
          </a:p>
        </p:txBody>
      </p:sp>
      <p:sp>
        <p:nvSpPr>
          <p:cNvPr id="2" name="Dia számának helye 1">
            <a:extLst>
              <a:ext uri="{FF2B5EF4-FFF2-40B4-BE49-F238E27FC236}">
                <a16:creationId xmlns:a16="http://schemas.microsoft.com/office/drawing/2014/main" xmlns="" id="{46E16429-E932-463C-AEC5-DA5E8A21C111}"/>
              </a:ext>
            </a:extLst>
          </p:cNvPr>
          <p:cNvSpPr>
            <a:spLocks noGrp="1"/>
          </p:cNvSpPr>
          <p:nvPr>
            <p:ph type="sldNum" sz="quarter" idx="12"/>
          </p:nvPr>
        </p:nvSpPr>
        <p:spPr/>
        <p:txBody>
          <a:bodyPr/>
          <a:lstStyle/>
          <a:p>
            <a:fld id="{25BA61BD-1651-46F2-8A4B-72A3C0AA82F4}" type="slidenum">
              <a:rPr lang="hu-HU" smtClean="0"/>
              <a:t>13</a:t>
            </a:fld>
            <a:endParaRPr lang="hu-HU"/>
          </a:p>
        </p:txBody>
      </p:sp>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987" y="2570370"/>
            <a:ext cx="4093139" cy="3051991"/>
          </a:xfrm>
          <a:prstGeom prst="rect">
            <a:avLst/>
          </a:prstGeom>
        </p:spPr>
      </p:pic>
      <p:pic>
        <p:nvPicPr>
          <p:cNvPr id="4" name="Kép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5045" y="2518190"/>
            <a:ext cx="4416366" cy="2934161"/>
          </a:xfrm>
          <a:prstGeom prst="rect">
            <a:avLst/>
          </a:prstGeom>
          <a:ln>
            <a:noFill/>
          </a:ln>
          <a:effectLst>
            <a:softEdge rad="112500"/>
          </a:effectLst>
        </p:spPr>
      </p:pic>
    </p:spTree>
    <p:extLst>
      <p:ext uri="{BB962C8B-B14F-4D97-AF65-F5344CB8AC3E}">
        <p14:creationId xmlns:p14="http://schemas.microsoft.com/office/powerpoint/2010/main" val="2413615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96019" y="-153519"/>
            <a:ext cx="8229600" cy="3012026"/>
          </a:xfrm>
        </p:spPr>
        <p:txBody>
          <a:bodyPr>
            <a:noAutofit/>
          </a:bodyPr>
          <a:lstStyle/>
          <a:p>
            <a:r>
              <a:rPr lang="hu-HU" sz="3200" b="1" i="1" dirty="0"/>
              <a:t>Melyik „OTC” hőcsökkentő, láz- és fájdalomcsillapító hatóanyagot vonták vissza a gyógyszertáron kívüli forgalmazásból?</a:t>
            </a:r>
            <a:br>
              <a:rPr lang="hu-HU" sz="3200" b="1" i="1" dirty="0"/>
            </a:br>
            <a:r>
              <a:rPr lang="hu-HU" sz="3200" b="1" i="1" dirty="0"/>
              <a:t>Miért</a:t>
            </a:r>
            <a:r>
              <a:rPr lang="hu-HU" sz="3200" b="1" i="1" dirty="0" smtClean="0"/>
              <a:t>?</a:t>
            </a:r>
            <a:endParaRPr lang="hu-HU" sz="3200" b="1" i="1" dirty="0"/>
          </a:p>
        </p:txBody>
      </p:sp>
      <p:sp>
        <p:nvSpPr>
          <p:cNvPr id="3" name="Tartalom helye 2"/>
          <p:cNvSpPr>
            <a:spLocks noGrp="1"/>
          </p:cNvSpPr>
          <p:nvPr>
            <p:ph idx="1"/>
          </p:nvPr>
        </p:nvSpPr>
        <p:spPr>
          <a:xfrm>
            <a:off x="77638" y="2793992"/>
            <a:ext cx="9066362" cy="5043751"/>
          </a:xfrm>
        </p:spPr>
        <p:txBody>
          <a:bodyPr/>
          <a:lstStyle/>
          <a:p>
            <a:pPr marL="0" indent="0" algn="ctr">
              <a:buNone/>
            </a:pPr>
            <a:r>
              <a:rPr lang="hu-HU" sz="2800" dirty="0">
                <a:solidFill>
                  <a:srgbClr val="00B050"/>
                </a:solidFill>
              </a:rPr>
              <a:t>Az Országos Gyógyszerészeti és Élelmezés-egészségügyi Intézet (OGYÉI) felülvizsgálva korábbi gyakorlatát </a:t>
            </a:r>
            <a:r>
              <a:rPr lang="hu-HU" sz="2800" b="1" dirty="0">
                <a:solidFill>
                  <a:srgbClr val="00B050"/>
                </a:solidFill>
              </a:rPr>
              <a:t>a betegek biztonsága érdekében </a:t>
            </a:r>
            <a:r>
              <a:rPr lang="hu-HU" sz="2800" dirty="0">
                <a:solidFill>
                  <a:srgbClr val="00B050"/>
                </a:solidFill>
              </a:rPr>
              <a:t>a jövőben </a:t>
            </a:r>
            <a:r>
              <a:rPr lang="hu-HU" sz="2800" b="1" dirty="0">
                <a:solidFill>
                  <a:srgbClr val="00B050"/>
                </a:solidFill>
              </a:rPr>
              <a:t>kizárólag a gyógyszertárakban</a:t>
            </a:r>
            <a:r>
              <a:rPr lang="hu-HU" sz="2800" dirty="0">
                <a:solidFill>
                  <a:srgbClr val="00B050"/>
                </a:solidFill>
              </a:rPr>
              <a:t> tesz elérhetővé néhány </a:t>
            </a:r>
            <a:r>
              <a:rPr lang="hu-HU" sz="2800" b="1" dirty="0">
                <a:solidFill>
                  <a:srgbClr val="00B050"/>
                </a:solidFill>
              </a:rPr>
              <a:t>paracetamol hatóanyagtartalmú készítményt.</a:t>
            </a:r>
          </a:p>
          <a:p>
            <a:pPr marL="0" indent="0">
              <a:buNone/>
            </a:pPr>
            <a:endParaRPr lang="hu-HU" dirty="0"/>
          </a:p>
        </p:txBody>
      </p:sp>
      <p:sp>
        <p:nvSpPr>
          <p:cNvPr id="5" name="Dia számának helye 4">
            <a:extLst>
              <a:ext uri="{FF2B5EF4-FFF2-40B4-BE49-F238E27FC236}">
                <a16:creationId xmlns:a16="http://schemas.microsoft.com/office/drawing/2014/main" xmlns="" id="{26E7E38F-3221-4455-B47C-42941FECA632}"/>
              </a:ext>
            </a:extLst>
          </p:cNvPr>
          <p:cNvSpPr>
            <a:spLocks noGrp="1"/>
          </p:cNvSpPr>
          <p:nvPr>
            <p:ph type="sldNum" sz="quarter" idx="12"/>
          </p:nvPr>
        </p:nvSpPr>
        <p:spPr/>
        <p:txBody>
          <a:bodyPr/>
          <a:lstStyle/>
          <a:p>
            <a:fld id="{25BA61BD-1651-46F2-8A4B-72A3C0AA82F4}" type="slidenum">
              <a:rPr lang="hu-HU" smtClean="0"/>
              <a:t>14</a:t>
            </a:fld>
            <a:endParaRPr lang="hu-HU"/>
          </a:p>
        </p:txBody>
      </p:sp>
      <p:sp>
        <p:nvSpPr>
          <p:cNvPr id="4" name="Szövegdoboz 3">
            <a:extLst>
              <a:ext uri="{FF2B5EF4-FFF2-40B4-BE49-F238E27FC236}">
                <a16:creationId xmlns:a16="http://schemas.microsoft.com/office/drawing/2014/main" xmlns="" id="{9754E2E2-77BE-4B17-9793-330614A1BEF5}"/>
              </a:ext>
            </a:extLst>
          </p:cNvPr>
          <p:cNvSpPr txBox="1"/>
          <p:nvPr/>
        </p:nvSpPr>
        <p:spPr>
          <a:xfrm>
            <a:off x="3648973" y="6573328"/>
            <a:ext cx="5236235" cy="215444"/>
          </a:xfrm>
          <a:prstGeom prst="rect">
            <a:avLst/>
          </a:prstGeom>
          <a:solidFill>
            <a:schemeClr val="bg1"/>
          </a:solidFill>
        </p:spPr>
        <p:txBody>
          <a:bodyPr wrap="square" rtlCol="0">
            <a:spAutoFit/>
          </a:bodyPr>
          <a:lstStyle/>
          <a:p>
            <a:r>
              <a:rPr lang="hu-HU" sz="800" dirty="0"/>
              <a:t>Forrás: </a:t>
            </a:r>
            <a:r>
              <a:rPr lang="hu-HU" sz="800" dirty="0">
                <a:hlinkClick r:id="rId2"/>
              </a:rPr>
              <a:t>https://www.ogyei.gov.hu/a_jovoben_kizarolag_patikaban_kaphato_majd_nehany_megfazas_elleni_keszitmeny/</a:t>
            </a:r>
            <a:r>
              <a:rPr lang="hu-HU" sz="800" dirty="0"/>
              <a:t> </a:t>
            </a:r>
          </a:p>
        </p:txBody>
      </p:sp>
    </p:spTree>
    <p:extLst>
      <p:ext uri="{BB962C8B-B14F-4D97-AF65-F5344CB8AC3E}">
        <p14:creationId xmlns:p14="http://schemas.microsoft.com/office/powerpoint/2010/main" val="416793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671AB675-6FED-49ED-9D0E-D859F6668749}"/>
              </a:ext>
            </a:extLst>
          </p:cNvPr>
          <p:cNvSpPr>
            <a:spLocks noGrp="1"/>
          </p:cNvSpPr>
          <p:nvPr>
            <p:ph type="title"/>
          </p:nvPr>
        </p:nvSpPr>
        <p:spPr>
          <a:xfrm>
            <a:off x="655608" y="-320584"/>
            <a:ext cx="8229600" cy="1143000"/>
          </a:xfrm>
        </p:spPr>
        <p:txBody>
          <a:bodyPr>
            <a:normAutofit/>
          </a:bodyPr>
          <a:lstStyle/>
          <a:p>
            <a:r>
              <a:rPr lang="hu-HU" sz="2800" b="1" i="1" dirty="0"/>
              <a:t>Miért? </a:t>
            </a:r>
            <a:r>
              <a:rPr lang="hu-HU" sz="2800" b="1" dirty="0">
                <a:solidFill>
                  <a:srgbClr val="00B050"/>
                </a:solidFill>
              </a:rPr>
              <a:t>– OGYÉI indoklás</a:t>
            </a:r>
          </a:p>
        </p:txBody>
      </p:sp>
      <p:sp>
        <p:nvSpPr>
          <p:cNvPr id="3" name="Tartalom helye 2">
            <a:extLst>
              <a:ext uri="{FF2B5EF4-FFF2-40B4-BE49-F238E27FC236}">
                <a16:creationId xmlns:a16="http://schemas.microsoft.com/office/drawing/2014/main" xmlns="" id="{B76DF4AB-38CA-4599-9F9C-8168805FF2C7}"/>
              </a:ext>
            </a:extLst>
          </p:cNvPr>
          <p:cNvSpPr>
            <a:spLocks noGrp="1"/>
          </p:cNvSpPr>
          <p:nvPr>
            <p:ph idx="1"/>
          </p:nvPr>
        </p:nvSpPr>
        <p:spPr>
          <a:xfrm>
            <a:off x="30192" y="250916"/>
            <a:ext cx="9083615" cy="5599954"/>
          </a:xfrm>
        </p:spPr>
        <p:txBody>
          <a:bodyPr>
            <a:normAutofit fontScale="32500" lnSpcReduction="20000"/>
          </a:bodyPr>
          <a:lstStyle/>
          <a:p>
            <a:pPr marL="0" indent="0">
              <a:lnSpc>
                <a:spcPct val="120000"/>
              </a:lnSpc>
              <a:buNone/>
            </a:pPr>
            <a:r>
              <a:rPr lang="hu-HU" b="1" dirty="0"/>
              <a:t>MIT KELL TUDNI EZEKRŐL A KÉSZÍTMÉNYEKRŐL?</a:t>
            </a:r>
            <a:endParaRPr lang="hu-HU" dirty="0"/>
          </a:p>
          <a:p>
            <a:pPr marL="0" indent="0">
              <a:lnSpc>
                <a:spcPct val="120000"/>
              </a:lnSpc>
              <a:buNone/>
            </a:pPr>
            <a:r>
              <a:rPr lang="hu-HU" dirty="0"/>
              <a:t>A paracetamol hatóanyagtartalmú készítmények fájdalom- és lázcsillapító hatású gyógyszerek, amelyek önmagukban vagy más hatóanyagokkal kombinációban kaphatóak: tabletta, por, granulátum vagy szirup formájában. A betegtájékoztatóban előírt adagolás mellett biztonságosan alkalmazhatóak, azonban </a:t>
            </a:r>
            <a:r>
              <a:rPr lang="hu-HU" u="sng" dirty="0"/>
              <a:t>nagyobb mennyiségek bevétele súlyos májkárosodáshoz vezethet! </a:t>
            </a:r>
          </a:p>
          <a:p>
            <a:pPr marL="0" indent="0">
              <a:lnSpc>
                <a:spcPct val="120000"/>
              </a:lnSpc>
              <a:buNone/>
            </a:pPr>
            <a:r>
              <a:rPr lang="hu-HU" dirty="0"/>
              <a:t>Egyidejűleg szedett gyógyszerek, bizonyos kísérőbetegségek növelhetik a paracetamol alkalmazásának kockázatát. </a:t>
            </a:r>
          </a:p>
          <a:p>
            <a:pPr marL="0" indent="0">
              <a:lnSpc>
                <a:spcPct val="120000"/>
              </a:lnSpc>
              <a:buNone/>
            </a:pPr>
            <a:r>
              <a:rPr lang="hu-HU" b="1" dirty="0"/>
              <a:t>A paracetamol hatóanyagot tartalmazó készítmények alkalmazása esetén fontos tudni: </a:t>
            </a:r>
          </a:p>
          <a:p>
            <a:pPr marL="0" indent="0">
              <a:lnSpc>
                <a:spcPct val="120000"/>
              </a:lnSpc>
              <a:buNone/>
            </a:pPr>
            <a:r>
              <a:rPr lang="hu-HU" u="sng" dirty="0"/>
              <a:t>· Ha májműködési zavar (pl. májgyulladás, Gilbert-szindróma), súlyos vesekárosodás áll fenn, vagy rendszeresen nagyobb mennyiségű alkoholt fogyaszt, akkor a paracetamol-tartalmú készítmények szedésének megkezdése előtt beszéljen a gyógyszerésszel vagy az orvossal.</a:t>
            </a:r>
          </a:p>
          <a:p>
            <a:pPr marL="0" indent="0">
              <a:lnSpc>
                <a:spcPct val="120000"/>
              </a:lnSpc>
              <a:buNone/>
            </a:pPr>
            <a:r>
              <a:rPr lang="hu-HU" u="sng" dirty="0"/>
              <a:t>· Paracetamol-tartalmú gyógyszert 3 napnál hosszabb időn túl csak orvosi vagy fogorvosi javaslatra szabad szedni. Ha a tünetek 3 napnál tovább is fennállnak, forduljon orvoshoz. </a:t>
            </a:r>
          </a:p>
          <a:p>
            <a:pPr marL="0" indent="0">
              <a:lnSpc>
                <a:spcPct val="120000"/>
              </a:lnSpc>
              <a:buNone/>
            </a:pPr>
            <a:r>
              <a:rPr lang="hu-HU" u="sng" dirty="0"/>
              <a:t>· Ellenőrizze házipatikáját: a többféle márkanéven vásárolt/kiváltott paracetamol tartalmú gyógyszerek egyidejű alkalmazása esetén forduljon kezelőorvosához vagy gyógyszerészéhez, aki tájékoztatni fogja Önt a megfelelő adagolásról. </a:t>
            </a:r>
          </a:p>
          <a:p>
            <a:pPr marL="0" indent="0">
              <a:lnSpc>
                <a:spcPct val="120000"/>
              </a:lnSpc>
              <a:buNone/>
            </a:pPr>
            <a:r>
              <a:rPr lang="hu-HU" b="1" dirty="0"/>
              <a:t>SZÁMOLNI KELL!</a:t>
            </a:r>
          </a:p>
          <a:p>
            <a:pPr marL="0" indent="0">
              <a:lnSpc>
                <a:spcPct val="120000"/>
              </a:lnSpc>
              <a:buNone/>
            </a:pPr>
            <a:r>
              <a:rPr lang="hu-HU" dirty="0"/>
              <a:t>Mivel a paracetamol nagyon sok megfázás elleni – többféle hatóanyagot tartalmazó –, ún. kombinációs gyógyszerben is megtalálható, előfordul, hogy a betegek a megengedett napi adagot túllépik. Nem ritka – állítja az OGYÉI főigazgatója, – hogy a náthás, lázzal, fejfájással küszködő betegek különböző forró italporokkal kúrálják magukat, kombinálva szintén paracetamolt tartalmazó láz- és/vagy fájdalomcsillapítókkal. </a:t>
            </a:r>
          </a:p>
          <a:p>
            <a:pPr marL="0" indent="0">
              <a:lnSpc>
                <a:spcPct val="120000"/>
              </a:lnSpc>
              <a:buNone/>
            </a:pPr>
            <a:r>
              <a:rPr lang="hu-HU" dirty="0"/>
              <a:t>Fontos, hogy a túladagolás és ebből adódóan egy esetleges májkárosodás megelőzése érdekében a betegek tisztában legyenek a paracetamol tartalmú készítmények megfelelő adagolásával. </a:t>
            </a:r>
            <a:r>
              <a:rPr lang="hu-HU" b="1" dirty="0">
                <a:solidFill>
                  <a:srgbClr val="FF0000"/>
                </a:solidFill>
              </a:rPr>
              <a:t>GYÓGYSZERÉSZNEK KELL ENNEK UTÁNASZÁMOLNI!!!</a:t>
            </a:r>
          </a:p>
          <a:p>
            <a:pPr marL="0" indent="0">
              <a:lnSpc>
                <a:spcPct val="120000"/>
              </a:lnSpc>
              <a:buNone/>
            </a:pPr>
            <a:r>
              <a:rPr lang="hu-HU" b="1" dirty="0"/>
              <a:t>3 hónapos kor feletti csecsemők – 12 éves gyermekek: </a:t>
            </a:r>
            <a:endParaRPr lang="hu-HU" dirty="0"/>
          </a:p>
          <a:p>
            <a:pPr marL="0" indent="0">
              <a:lnSpc>
                <a:spcPct val="120000"/>
              </a:lnSpc>
              <a:buNone/>
            </a:pPr>
            <a:r>
              <a:rPr lang="hu-HU" dirty="0"/>
              <a:t>A fent említett korosztály részére </a:t>
            </a:r>
            <a:r>
              <a:rPr lang="hu-HU" b="1" u="sng" dirty="0">
                <a:solidFill>
                  <a:srgbClr val="00B050"/>
                </a:solidFill>
              </a:rPr>
              <a:t>10-15 mg-nak megfelelő adag adható testtömeg kilogrammonként</a:t>
            </a:r>
            <a:r>
              <a:rPr lang="hu-HU" dirty="0"/>
              <a:t>. Azaz, ha a gyermekünk 10 kg, akkor 10x10-15, azaz 100-150 mg-</a:t>
            </a:r>
            <a:r>
              <a:rPr lang="hu-HU" dirty="0" err="1"/>
              <a:t>nyi</a:t>
            </a:r>
            <a:r>
              <a:rPr lang="hu-HU" dirty="0"/>
              <a:t> gyógyszert adhatunk csak neki. Figyelem: </a:t>
            </a:r>
            <a:r>
              <a:rPr lang="hu-HU" u="sng" dirty="0"/>
              <a:t>24 órán belül 4 adagnál több nem alkalmazható!</a:t>
            </a:r>
            <a:r>
              <a:rPr lang="hu-HU" dirty="0"/>
              <a:t> Fontos tudni, hogy </a:t>
            </a:r>
            <a:r>
              <a:rPr lang="hu-HU" u="sng" dirty="0"/>
              <a:t>3 hónaposnál fiatalabb csecsemők csak orvosi javaslat esetén kaphatnak paracetamol tartalmú készítményt. </a:t>
            </a:r>
          </a:p>
          <a:p>
            <a:pPr marL="0" indent="0">
              <a:lnSpc>
                <a:spcPct val="120000"/>
              </a:lnSpc>
              <a:buNone/>
            </a:pPr>
            <a:r>
              <a:rPr lang="hu-HU" b="1" dirty="0"/>
              <a:t>12-18 év közötti serdülők:</a:t>
            </a:r>
            <a:endParaRPr lang="hu-HU" dirty="0"/>
          </a:p>
          <a:p>
            <a:pPr marL="0" indent="0">
              <a:lnSpc>
                <a:spcPct val="120000"/>
              </a:lnSpc>
              <a:buNone/>
            </a:pPr>
            <a:r>
              <a:rPr lang="hu-HU" dirty="0"/>
              <a:t>Ajánlott egyszeri adag</a:t>
            </a:r>
            <a:r>
              <a:rPr lang="hu-HU" u="sng" dirty="0"/>
              <a:t>: 500 mg paracetamol, melyből 24órán belül 4 adagnál több nem alkalmazható. </a:t>
            </a:r>
          </a:p>
          <a:p>
            <a:pPr marL="0" indent="0">
              <a:lnSpc>
                <a:spcPct val="120000"/>
              </a:lnSpc>
              <a:buNone/>
            </a:pPr>
            <a:r>
              <a:rPr lang="hu-HU" b="1" dirty="0">
                <a:solidFill>
                  <a:srgbClr val="00B050"/>
                </a:solidFill>
              </a:rPr>
              <a:t>Napi maximális adag: </a:t>
            </a:r>
            <a:r>
              <a:rPr lang="hu-HU" b="1" u="sng" dirty="0">
                <a:solidFill>
                  <a:srgbClr val="00B050"/>
                </a:solidFill>
              </a:rPr>
              <a:t>2000 mg </a:t>
            </a:r>
          </a:p>
          <a:p>
            <a:pPr marL="0" indent="0">
              <a:lnSpc>
                <a:spcPct val="120000"/>
              </a:lnSpc>
              <a:buNone/>
            </a:pPr>
            <a:r>
              <a:rPr lang="hu-HU" b="1" dirty="0"/>
              <a:t>Felnőttek:</a:t>
            </a:r>
            <a:endParaRPr lang="hu-HU" dirty="0"/>
          </a:p>
          <a:p>
            <a:pPr marL="0" indent="0">
              <a:lnSpc>
                <a:spcPct val="120000"/>
              </a:lnSpc>
              <a:buNone/>
            </a:pPr>
            <a:r>
              <a:rPr lang="hu-HU" dirty="0"/>
              <a:t>Ajánlott egyszeri adag: </a:t>
            </a:r>
            <a:r>
              <a:rPr lang="hu-HU" u="sng" dirty="0"/>
              <a:t>500-1000 mg paracetamol, 4-6 óránként. </a:t>
            </a:r>
          </a:p>
          <a:p>
            <a:pPr marL="0" indent="0">
              <a:lnSpc>
                <a:spcPct val="120000"/>
              </a:lnSpc>
              <a:buNone/>
            </a:pPr>
            <a:r>
              <a:rPr lang="hu-HU" b="1" dirty="0">
                <a:solidFill>
                  <a:srgbClr val="00B050"/>
                </a:solidFill>
              </a:rPr>
              <a:t>Napi maximális adag: </a:t>
            </a:r>
            <a:r>
              <a:rPr lang="hu-HU" b="1" u="sng" dirty="0">
                <a:solidFill>
                  <a:srgbClr val="00B050"/>
                </a:solidFill>
              </a:rPr>
              <a:t>4000 mg</a:t>
            </a:r>
          </a:p>
          <a:p>
            <a:pPr marL="0" indent="0">
              <a:lnSpc>
                <a:spcPct val="120000"/>
              </a:lnSpc>
              <a:buNone/>
            </a:pPr>
            <a:r>
              <a:rPr lang="hu-HU" dirty="0"/>
              <a:t>Figyelni kell arra, hogy a különféle – vényre vagy vény nélkül kapható – készítmények együttes alkalmazása esetén a hatóanyagtartalom összeadódik, éppen ez indokolja az OGYÉI mostani döntését. Azzal, hogy a listában szereplő kombinációs készítmények kizárólag csak gyógyszertárakban lesznek elérhetők biztosítható az, hogy </a:t>
            </a:r>
            <a:r>
              <a:rPr lang="hu-HU" u="sng" dirty="0"/>
              <a:t>a betegek a gyógyszerészek tájékoztatása</a:t>
            </a:r>
            <a:r>
              <a:rPr lang="hu-HU" dirty="0"/>
              <a:t> után, kellő ismeretek birtokában folytassák otthonukban a terápiát. Mindig a gyógyszerek betegtájékoztatójában olvasható információk a mérvadóak, így kérjük, vegyék ezt figyelembe!</a:t>
            </a:r>
          </a:p>
          <a:p>
            <a:pPr marL="0" indent="0">
              <a:buNone/>
            </a:pPr>
            <a:endParaRPr lang="hu-HU" b="1" dirty="0"/>
          </a:p>
          <a:p>
            <a:pPr marL="0" indent="0">
              <a:buNone/>
            </a:pPr>
            <a:endParaRPr lang="hu-HU" dirty="0"/>
          </a:p>
        </p:txBody>
      </p:sp>
      <p:sp>
        <p:nvSpPr>
          <p:cNvPr id="5" name="Dia számának helye 4">
            <a:extLst>
              <a:ext uri="{FF2B5EF4-FFF2-40B4-BE49-F238E27FC236}">
                <a16:creationId xmlns:a16="http://schemas.microsoft.com/office/drawing/2014/main" xmlns="" id="{E38D9217-B523-4886-BB4B-FA94A41E339F}"/>
              </a:ext>
            </a:extLst>
          </p:cNvPr>
          <p:cNvSpPr>
            <a:spLocks noGrp="1"/>
          </p:cNvSpPr>
          <p:nvPr>
            <p:ph type="sldNum" sz="quarter" idx="12"/>
          </p:nvPr>
        </p:nvSpPr>
        <p:spPr/>
        <p:txBody>
          <a:bodyPr/>
          <a:lstStyle/>
          <a:p>
            <a:fld id="{25BA61BD-1651-46F2-8A4B-72A3C0AA82F4}" type="slidenum">
              <a:rPr lang="hu-HU" smtClean="0"/>
              <a:t>15</a:t>
            </a:fld>
            <a:endParaRPr lang="hu-HU"/>
          </a:p>
        </p:txBody>
      </p:sp>
      <p:sp>
        <p:nvSpPr>
          <p:cNvPr id="4" name="Szövegdoboz 3">
            <a:extLst>
              <a:ext uri="{FF2B5EF4-FFF2-40B4-BE49-F238E27FC236}">
                <a16:creationId xmlns:a16="http://schemas.microsoft.com/office/drawing/2014/main" xmlns="" id="{81F88F2E-386C-483E-98FC-06C3C054F767}"/>
              </a:ext>
            </a:extLst>
          </p:cNvPr>
          <p:cNvSpPr txBox="1"/>
          <p:nvPr/>
        </p:nvSpPr>
        <p:spPr>
          <a:xfrm>
            <a:off x="3648973" y="6573328"/>
            <a:ext cx="5236235" cy="215444"/>
          </a:xfrm>
          <a:prstGeom prst="rect">
            <a:avLst/>
          </a:prstGeom>
          <a:solidFill>
            <a:schemeClr val="bg1"/>
          </a:solidFill>
        </p:spPr>
        <p:txBody>
          <a:bodyPr wrap="square" rtlCol="0">
            <a:spAutoFit/>
          </a:bodyPr>
          <a:lstStyle/>
          <a:p>
            <a:r>
              <a:rPr lang="hu-HU" sz="800" b="1" dirty="0"/>
              <a:t>Forrás: </a:t>
            </a:r>
            <a:r>
              <a:rPr lang="hu-HU" sz="800" dirty="0">
                <a:hlinkClick r:id="rId2"/>
              </a:rPr>
              <a:t>https://www.ogyei.gov.hu/a_jovoben_kizarolag_patikaban_kaphato_majd_nehany_megfazas_elleni_keszitmeny/</a:t>
            </a:r>
            <a:r>
              <a:rPr lang="hu-HU" sz="800" dirty="0"/>
              <a:t> </a:t>
            </a:r>
          </a:p>
        </p:txBody>
      </p:sp>
    </p:spTree>
    <p:extLst>
      <p:ext uri="{BB962C8B-B14F-4D97-AF65-F5344CB8AC3E}">
        <p14:creationId xmlns:p14="http://schemas.microsoft.com/office/powerpoint/2010/main" val="312239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500"/>
                                        <p:tgtEl>
                                          <p:spTgt spid="3">
                                            <p:txEl>
                                              <p:pRg st="11" end="1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fade">
                                      <p:cBhvr>
                                        <p:cTn id="51" dur="500"/>
                                        <p:tgtEl>
                                          <p:spTgt spid="3">
                                            <p:txEl>
                                              <p:pRg st="12" end="12"/>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
                                            <p:txEl>
                                              <p:pRg st="13" end="13"/>
                                            </p:txEl>
                                          </p:spTgt>
                                        </p:tgtEl>
                                        <p:attrNameLst>
                                          <p:attrName>style.visibility</p:attrName>
                                        </p:attrNameLst>
                                      </p:cBhvr>
                                      <p:to>
                                        <p:strVal val="visible"/>
                                      </p:to>
                                    </p:set>
                                    <p:animEffect transition="in" filter="fade">
                                      <p:cBhvr>
                                        <p:cTn id="54" dur="500"/>
                                        <p:tgtEl>
                                          <p:spTgt spid="3">
                                            <p:txEl>
                                              <p:pRg st="13" end="13"/>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animEffect transition="in" filter="fade">
                                      <p:cBhvr>
                                        <p:cTn id="57" dur="500"/>
                                        <p:tgtEl>
                                          <p:spTgt spid="3">
                                            <p:txEl>
                                              <p:pRg st="14" end="1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5" end="15"/>
                                            </p:txEl>
                                          </p:spTgt>
                                        </p:tgtEl>
                                        <p:attrNameLst>
                                          <p:attrName>style.visibility</p:attrName>
                                        </p:attrNameLst>
                                      </p:cBhvr>
                                      <p:to>
                                        <p:strVal val="visible"/>
                                      </p:to>
                                    </p:set>
                                    <p:animEffect transition="in" filter="fade">
                                      <p:cBhvr>
                                        <p:cTn id="62" dur="500"/>
                                        <p:tgtEl>
                                          <p:spTgt spid="3">
                                            <p:txEl>
                                              <p:pRg st="15" end="15"/>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3">
                                            <p:txEl>
                                              <p:pRg st="16" end="16"/>
                                            </p:txEl>
                                          </p:spTgt>
                                        </p:tgtEl>
                                        <p:attrNameLst>
                                          <p:attrName>style.visibility</p:attrName>
                                        </p:attrNameLst>
                                      </p:cBhvr>
                                      <p:to>
                                        <p:strVal val="visible"/>
                                      </p:to>
                                    </p:set>
                                    <p:animEffect transition="in" filter="fade">
                                      <p:cBhvr>
                                        <p:cTn id="65" dur="500"/>
                                        <p:tgtEl>
                                          <p:spTgt spid="3">
                                            <p:txEl>
                                              <p:pRg st="16" end="16"/>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3">
                                            <p:txEl>
                                              <p:pRg st="17" end="17"/>
                                            </p:txEl>
                                          </p:spTgt>
                                        </p:tgtEl>
                                        <p:attrNameLst>
                                          <p:attrName>style.visibility</p:attrName>
                                        </p:attrNameLst>
                                      </p:cBhvr>
                                      <p:to>
                                        <p:strVal val="visible"/>
                                      </p:to>
                                    </p:set>
                                    <p:animEffect transition="in" filter="fade">
                                      <p:cBhvr>
                                        <p:cTn id="68" dur="500"/>
                                        <p:tgtEl>
                                          <p:spTgt spid="3">
                                            <p:txEl>
                                              <p:pRg st="17" end="17"/>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
                                            <p:txEl>
                                              <p:pRg st="18" end="18"/>
                                            </p:txEl>
                                          </p:spTgt>
                                        </p:tgtEl>
                                        <p:attrNameLst>
                                          <p:attrName>style.visibility</p:attrName>
                                        </p:attrNameLst>
                                      </p:cBhvr>
                                      <p:to>
                                        <p:strVal val="visible"/>
                                      </p:to>
                                    </p:set>
                                    <p:animEffect transition="in" filter="fade">
                                      <p:cBhvr>
                                        <p:cTn id="73" dur="5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44237"/>
            <a:ext cx="9014604" cy="1143000"/>
          </a:xfrm>
        </p:spPr>
        <p:txBody>
          <a:bodyPr>
            <a:noAutofit/>
          </a:bodyPr>
          <a:lstStyle/>
          <a:p>
            <a:r>
              <a:rPr lang="hu-HU" sz="1800" b="1" dirty="0"/>
              <a:t>Vény nélküli hatóanyagok alkalmazása: az OGYÉI adatbázis alkalmazási előiratai értelmében</a:t>
            </a:r>
          </a:p>
        </p:txBody>
      </p:sp>
      <p:pic>
        <p:nvPicPr>
          <p:cNvPr id="4" name="Tartalom helye 3">
            <a:extLst>
              <a:ext uri="{FF2B5EF4-FFF2-40B4-BE49-F238E27FC236}">
                <a16:creationId xmlns:a16="http://schemas.microsoft.com/office/drawing/2014/main" xmlns="" id="{F4B70D98-1B35-4990-A515-F467DB0D82C3}"/>
              </a:ext>
            </a:extLst>
          </p:cNvPr>
          <p:cNvPicPr>
            <a:picLocks noGrp="1" noChangeAspect="1"/>
          </p:cNvPicPr>
          <p:nvPr>
            <p:ph idx="1"/>
          </p:nvPr>
        </p:nvPicPr>
        <p:blipFill rotWithShape="1">
          <a:blip r:embed="rId2"/>
          <a:srcRect l="22768" t="8609" r="22554" b="14960"/>
          <a:stretch/>
        </p:blipFill>
        <p:spPr>
          <a:xfrm>
            <a:off x="138022" y="655608"/>
            <a:ext cx="8876581" cy="6202392"/>
          </a:xfrm>
          <a:prstGeom prst="rect">
            <a:avLst/>
          </a:prstGeom>
          <a:ln>
            <a:noFill/>
          </a:ln>
          <a:effectLst>
            <a:outerShdw blurRad="292100" dist="139700" dir="2700000" algn="tl" rotWithShape="0">
              <a:srgbClr val="333333">
                <a:alpha val="65000"/>
              </a:srgbClr>
            </a:outerShdw>
          </a:effectLst>
        </p:spPr>
      </p:pic>
      <p:pic>
        <p:nvPicPr>
          <p:cNvPr id="5" name="Kép 4">
            <a:extLst>
              <a:ext uri="{FF2B5EF4-FFF2-40B4-BE49-F238E27FC236}">
                <a16:creationId xmlns:a16="http://schemas.microsoft.com/office/drawing/2014/main" xmlns="" id="{08CB2D62-2284-4E2C-B7FC-A2133C4654BF}"/>
              </a:ext>
            </a:extLst>
          </p:cNvPr>
          <p:cNvPicPr>
            <a:picLocks noChangeAspect="1"/>
          </p:cNvPicPr>
          <p:nvPr/>
        </p:nvPicPr>
        <p:blipFill rotWithShape="1">
          <a:blip r:embed="rId3"/>
          <a:srcRect l="23396" t="9664" r="23019" b="8491"/>
          <a:stretch/>
        </p:blipFill>
        <p:spPr>
          <a:xfrm>
            <a:off x="138021" y="669455"/>
            <a:ext cx="8876582" cy="6188545"/>
          </a:xfrm>
          <a:prstGeom prst="rect">
            <a:avLst/>
          </a:prstGeom>
        </p:spPr>
      </p:pic>
      <p:sp>
        <p:nvSpPr>
          <p:cNvPr id="6" name="Ellipszis 5">
            <a:extLst>
              <a:ext uri="{FF2B5EF4-FFF2-40B4-BE49-F238E27FC236}">
                <a16:creationId xmlns:a16="http://schemas.microsoft.com/office/drawing/2014/main" xmlns="" id="{00137CC9-2F30-458B-8861-F6CB64484562}"/>
              </a:ext>
            </a:extLst>
          </p:cNvPr>
          <p:cNvSpPr/>
          <p:nvPr/>
        </p:nvSpPr>
        <p:spPr>
          <a:xfrm>
            <a:off x="2484408" y="5124090"/>
            <a:ext cx="353683" cy="4054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Dia számának helye 2">
            <a:extLst>
              <a:ext uri="{FF2B5EF4-FFF2-40B4-BE49-F238E27FC236}">
                <a16:creationId xmlns:a16="http://schemas.microsoft.com/office/drawing/2014/main" xmlns="" id="{C50880EF-B92A-43DC-BEA7-7A2F80BAB8C2}"/>
              </a:ext>
            </a:extLst>
          </p:cNvPr>
          <p:cNvSpPr>
            <a:spLocks noGrp="1"/>
          </p:cNvSpPr>
          <p:nvPr>
            <p:ph type="sldNum" sz="quarter" idx="12"/>
          </p:nvPr>
        </p:nvSpPr>
        <p:spPr/>
        <p:txBody>
          <a:bodyPr/>
          <a:lstStyle/>
          <a:p>
            <a:fld id="{25BA61BD-1651-46F2-8A4B-72A3C0AA82F4}" type="slidenum">
              <a:rPr lang="hu-HU" smtClean="0"/>
              <a:t>16</a:t>
            </a:fld>
            <a:endParaRPr lang="hu-HU"/>
          </a:p>
        </p:txBody>
      </p:sp>
    </p:spTree>
    <p:extLst>
      <p:ext uri="{BB962C8B-B14F-4D97-AF65-F5344CB8AC3E}">
        <p14:creationId xmlns:p14="http://schemas.microsoft.com/office/powerpoint/2010/main" val="25395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1ED0318A-E2D2-47E1-AF56-1641569437DD}"/>
              </a:ext>
            </a:extLst>
          </p:cNvPr>
          <p:cNvSpPr>
            <a:spLocks noGrp="1"/>
          </p:cNvSpPr>
          <p:nvPr>
            <p:ph type="title"/>
          </p:nvPr>
        </p:nvSpPr>
        <p:spPr>
          <a:xfrm>
            <a:off x="457200" y="3155306"/>
            <a:ext cx="8229600" cy="1143000"/>
          </a:xfrm>
        </p:spPr>
        <p:txBody>
          <a:bodyPr>
            <a:normAutofit fontScale="90000"/>
          </a:bodyPr>
          <a:lstStyle/>
          <a:p>
            <a:r>
              <a:rPr lang="hu-HU" b="1" dirty="0"/>
              <a:t/>
            </a:r>
            <a:br>
              <a:rPr lang="hu-HU" b="1" dirty="0"/>
            </a:br>
            <a:r>
              <a:rPr lang="hu-HU" b="1" dirty="0"/>
              <a:t/>
            </a:r>
            <a:br>
              <a:rPr lang="hu-HU" b="1" dirty="0"/>
            </a:br>
            <a:r>
              <a:rPr lang="hu-HU" b="1" dirty="0"/>
              <a:t>A következő </a:t>
            </a:r>
            <a:r>
              <a:rPr lang="hu-HU" b="1" dirty="0">
                <a:solidFill>
                  <a:srgbClr val="00B050"/>
                </a:solidFill>
              </a:rPr>
              <a:t>„hatóanyag-kártyák” </a:t>
            </a:r>
            <a:r>
              <a:rPr lang="hu-HU" b="1" dirty="0"/>
              <a:t>gyorsan és könnyen alkalmazhatóak az expediálás során felmerülő beteg és gyógyszerészi kérdések esetén! </a:t>
            </a:r>
            <a:br>
              <a:rPr lang="hu-HU" b="1" dirty="0"/>
            </a:br>
            <a:r>
              <a:rPr lang="hu-HU" sz="2000" b="1" dirty="0"/>
              <a:t/>
            </a:r>
            <a:br>
              <a:rPr lang="hu-HU" sz="2000" b="1" dirty="0"/>
            </a:br>
            <a:r>
              <a:rPr lang="hu-HU" b="1" dirty="0"/>
              <a:t/>
            </a:r>
            <a:br>
              <a:rPr lang="hu-HU" b="1" dirty="0"/>
            </a:br>
            <a:endParaRPr lang="hu-HU" b="1" dirty="0"/>
          </a:p>
        </p:txBody>
      </p:sp>
      <p:sp>
        <p:nvSpPr>
          <p:cNvPr id="3" name="Dia számának helye 2">
            <a:extLst>
              <a:ext uri="{FF2B5EF4-FFF2-40B4-BE49-F238E27FC236}">
                <a16:creationId xmlns:a16="http://schemas.microsoft.com/office/drawing/2014/main" xmlns="" id="{214EF913-4616-4A09-8952-2C6AB9A441D2}"/>
              </a:ext>
            </a:extLst>
          </p:cNvPr>
          <p:cNvSpPr>
            <a:spLocks noGrp="1"/>
          </p:cNvSpPr>
          <p:nvPr>
            <p:ph type="sldNum" sz="quarter" idx="12"/>
          </p:nvPr>
        </p:nvSpPr>
        <p:spPr/>
        <p:txBody>
          <a:bodyPr/>
          <a:lstStyle/>
          <a:p>
            <a:fld id="{25BA61BD-1651-46F2-8A4B-72A3C0AA82F4}" type="slidenum">
              <a:rPr lang="hu-HU" smtClean="0"/>
              <a:t>17</a:t>
            </a:fld>
            <a:endParaRPr lang="hu-HU" dirty="0"/>
          </a:p>
        </p:txBody>
      </p:sp>
      <p:sp>
        <p:nvSpPr>
          <p:cNvPr id="4" name="Nyíl: lefelé mutató 3">
            <a:extLst>
              <a:ext uri="{FF2B5EF4-FFF2-40B4-BE49-F238E27FC236}">
                <a16:creationId xmlns:a16="http://schemas.microsoft.com/office/drawing/2014/main" xmlns="" id="{7D3CCEF4-1D0E-4461-BF5D-6BEE530A3DEF}"/>
              </a:ext>
            </a:extLst>
          </p:cNvPr>
          <p:cNvSpPr/>
          <p:nvPr/>
        </p:nvSpPr>
        <p:spPr>
          <a:xfrm>
            <a:off x="4140677" y="4760007"/>
            <a:ext cx="897147" cy="10283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Szövegdoboz 4">
            <a:extLst>
              <a:ext uri="{FF2B5EF4-FFF2-40B4-BE49-F238E27FC236}">
                <a16:creationId xmlns:a16="http://schemas.microsoft.com/office/drawing/2014/main" xmlns="" id="{97A1EDD2-CB23-4AA7-A6A0-3D3C2CC9F889}"/>
              </a:ext>
            </a:extLst>
          </p:cNvPr>
          <p:cNvSpPr txBox="1"/>
          <p:nvPr/>
        </p:nvSpPr>
        <p:spPr>
          <a:xfrm>
            <a:off x="370936" y="172529"/>
            <a:ext cx="8626415" cy="2062103"/>
          </a:xfrm>
          <a:prstGeom prst="rect">
            <a:avLst/>
          </a:prstGeom>
          <a:noFill/>
        </p:spPr>
        <p:txBody>
          <a:bodyPr wrap="square" rtlCol="0">
            <a:spAutoFit/>
          </a:bodyPr>
          <a:lstStyle/>
          <a:p>
            <a:pPr algn="ctr"/>
            <a:r>
              <a:rPr lang="hu-HU" sz="3200" b="1" i="1" dirty="0"/>
              <a:t>Mikor és milyen hatóanyagot ajánlhatunk a betegnek, ha láz- fájdalomcsillapítás vagy gyulladáscsökkentés céljából öngyógyszerelési szándékkal érkezik a patikába?</a:t>
            </a:r>
            <a:endParaRPr lang="hu-HU" sz="3200" i="1" dirty="0"/>
          </a:p>
        </p:txBody>
      </p:sp>
      <p:sp>
        <p:nvSpPr>
          <p:cNvPr id="6" name="Szövegdoboz 5"/>
          <p:cNvSpPr txBox="1"/>
          <p:nvPr/>
        </p:nvSpPr>
        <p:spPr>
          <a:xfrm>
            <a:off x="2524758" y="4849648"/>
            <a:ext cx="4089687" cy="369332"/>
          </a:xfrm>
          <a:prstGeom prst="rect">
            <a:avLst/>
          </a:prstGeom>
          <a:solidFill>
            <a:schemeClr val="bg1"/>
          </a:solidFill>
          <a:ln>
            <a:solidFill>
              <a:schemeClr val="accent1">
                <a:lumMod val="75000"/>
              </a:schemeClr>
            </a:solidFill>
          </a:ln>
        </p:spPr>
        <p:txBody>
          <a:bodyPr wrap="square" rtlCol="0">
            <a:spAutoFit/>
          </a:bodyPr>
          <a:lstStyle/>
          <a:p>
            <a:pPr algn="ctr"/>
            <a:r>
              <a:rPr lang="hu-HU" b="1" dirty="0" smtClean="0">
                <a:solidFill>
                  <a:srgbClr val="FF0000"/>
                </a:solidFill>
              </a:rPr>
              <a:t>Farmakológia gondozási szempontokkal!</a:t>
            </a:r>
            <a:r>
              <a:rPr lang="hu-HU" b="1" dirty="0" smtClean="0">
                <a:solidFill>
                  <a:schemeClr val="bg1"/>
                </a:solidFill>
              </a:rPr>
              <a:t>!</a:t>
            </a:r>
            <a:endParaRPr lang="hu-HU" b="1" dirty="0">
              <a:solidFill>
                <a:schemeClr val="bg1"/>
              </a:solidFill>
            </a:endParaRPr>
          </a:p>
        </p:txBody>
      </p:sp>
    </p:spTree>
    <p:extLst>
      <p:ext uri="{BB962C8B-B14F-4D97-AF65-F5344CB8AC3E}">
        <p14:creationId xmlns:p14="http://schemas.microsoft.com/office/powerpoint/2010/main" val="117100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B103950F-1899-4C66-9EC7-95BD399F0F83}"/>
              </a:ext>
            </a:extLst>
          </p:cNvPr>
          <p:cNvSpPr>
            <a:spLocks noGrp="1"/>
          </p:cNvSpPr>
          <p:nvPr>
            <p:ph type="title"/>
          </p:nvPr>
        </p:nvSpPr>
        <p:spPr>
          <a:xfrm>
            <a:off x="534837" y="77866"/>
            <a:ext cx="8229600" cy="1143000"/>
          </a:xfrm>
        </p:spPr>
        <p:txBody>
          <a:bodyPr>
            <a:noAutofit/>
          </a:bodyPr>
          <a:lstStyle/>
          <a:p>
            <a:r>
              <a:rPr lang="hu-HU" sz="3200" b="1" cap="all" dirty="0">
                <a:solidFill>
                  <a:srgbClr val="00B050"/>
                </a:solidFill>
              </a:rPr>
              <a:t>Ibuprofén</a:t>
            </a:r>
            <a:r>
              <a:rPr lang="hu-HU" sz="3200" b="1" cap="all" dirty="0"/>
              <a:t> </a:t>
            </a:r>
            <a:r>
              <a:rPr lang="hu-HU" sz="3200" b="1" dirty="0"/>
              <a:t>indikációk</a:t>
            </a:r>
          </a:p>
        </p:txBody>
      </p:sp>
      <p:sp>
        <p:nvSpPr>
          <p:cNvPr id="3" name="Tartalom helye 2">
            <a:extLst>
              <a:ext uri="{FF2B5EF4-FFF2-40B4-BE49-F238E27FC236}">
                <a16:creationId xmlns:a16="http://schemas.microsoft.com/office/drawing/2014/main" xmlns="" id="{37B52318-463E-4283-A70D-126B2528CBBE}"/>
              </a:ext>
            </a:extLst>
          </p:cNvPr>
          <p:cNvSpPr>
            <a:spLocks noGrp="1"/>
          </p:cNvSpPr>
          <p:nvPr>
            <p:ph idx="1"/>
          </p:nvPr>
        </p:nvSpPr>
        <p:spPr>
          <a:xfrm>
            <a:off x="77639" y="1078302"/>
            <a:ext cx="8997350" cy="4468483"/>
          </a:xfrm>
        </p:spPr>
        <p:txBody>
          <a:bodyPr>
            <a:normAutofit fontScale="55000" lnSpcReduction="20000"/>
          </a:bodyPr>
          <a:lstStyle/>
          <a:p>
            <a:pPr marL="0" indent="0">
              <a:buNone/>
            </a:pPr>
            <a:endParaRPr lang="hu-HU" dirty="0"/>
          </a:p>
          <a:p>
            <a:pPr marL="0" indent="0">
              <a:buNone/>
            </a:pPr>
            <a:r>
              <a:rPr lang="hu-HU" b="1" u="sng" dirty="0"/>
              <a:t>Szisztémás, belsőleges kezelés esetén:</a:t>
            </a:r>
          </a:p>
          <a:p>
            <a:pPr lvl="0">
              <a:lnSpc>
                <a:spcPct val="120000"/>
              </a:lnSpc>
            </a:pPr>
            <a:r>
              <a:rPr lang="hu-HU" dirty="0"/>
              <a:t>fájdalomcsillapító és gyulladáscsökkentő hatása miatt különböző mozgásszervi és ízületi betegségek esetén, mint rheumatoid arthritis, osteoarthritis, spondylitis ankylopoetica, juvenilis rheumatoid arthritis és egyéb nem rheumatoid ízületi betegségek esetén;</a:t>
            </a:r>
          </a:p>
          <a:p>
            <a:pPr lvl="0">
              <a:lnSpc>
                <a:spcPct val="120000"/>
              </a:lnSpc>
            </a:pPr>
            <a:r>
              <a:rPr lang="hu-HU" dirty="0"/>
              <a:t>periarticularis elváltozások, mint bursitis, tendosynovitis, tendinitis esetén;</a:t>
            </a:r>
          </a:p>
          <a:p>
            <a:pPr lvl="0">
              <a:lnSpc>
                <a:spcPct val="120000"/>
              </a:lnSpc>
            </a:pPr>
            <a:r>
              <a:rPr lang="hu-HU" dirty="0"/>
              <a:t>lágyrészkárosodások, rándulások, izomhúzódások kezelésére;</a:t>
            </a:r>
          </a:p>
          <a:p>
            <a:pPr lvl="0">
              <a:lnSpc>
                <a:spcPct val="120000"/>
              </a:lnSpc>
            </a:pPr>
            <a:r>
              <a:rPr lang="hu-HU" dirty="0"/>
              <a:t>enyhe és közepesen erős fájdalmak, mint dysmenorrhoea, posztoperatív fájdalom, fogfájás, migrénes fejfájás tüneteinek enyhítésére;</a:t>
            </a:r>
          </a:p>
          <a:p>
            <a:pPr lvl="0">
              <a:lnSpc>
                <a:spcPct val="120000"/>
              </a:lnSpc>
            </a:pPr>
            <a:r>
              <a:rPr lang="hu-HU" dirty="0"/>
              <a:t>láz csillapítására javallott.</a:t>
            </a:r>
          </a:p>
          <a:p>
            <a:pPr marL="0" lvl="0" indent="0">
              <a:lnSpc>
                <a:spcPct val="120000"/>
              </a:lnSpc>
              <a:buNone/>
            </a:pPr>
            <a:r>
              <a:rPr lang="hu-HU" b="1" u="sng" dirty="0"/>
              <a:t>Lokális kezelés esetén:</a:t>
            </a:r>
          </a:p>
          <a:p>
            <a:pPr>
              <a:lnSpc>
                <a:spcPct val="120000"/>
              </a:lnSpc>
            </a:pPr>
            <a:r>
              <a:rPr lang="hu-HU" dirty="0"/>
              <a:t>Fájdalommal és gyulladással járó sport- és baleseti sérülések (húzódás, rándulás, zúzódás) külsőleges helyi kezelésére.</a:t>
            </a:r>
          </a:p>
        </p:txBody>
      </p:sp>
      <p:sp>
        <p:nvSpPr>
          <p:cNvPr id="6" name="Dia számának helye 5">
            <a:extLst>
              <a:ext uri="{FF2B5EF4-FFF2-40B4-BE49-F238E27FC236}">
                <a16:creationId xmlns:a16="http://schemas.microsoft.com/office/drawing/2014/main" xmlns="" id="{F4723243-A091-4BB4-96C2-F1B21036C79B}"/>
              </a:ext>
            </a:extLst>
          </p:cNvPr>
          <p:cNvSpPr>
            <a:spLocks noGrp="1"/>
          </p:cNvSpPr>
          <p:nvPr>
            <p:ph type="sldNum" sz="quarter" idx="12"/>
          </p:nvPr>
        </p:nvSpPr>
        <p:spPr/>
        <p:txBody>
          <a:bodyPr/>
          <a:lstStyle/>
          <a:p>
            <a:fld id="{25BA61BD-1651-46F2-8A4B-72A3C0AA82F4}" type="slidenum">
              <a:rPr lang="hu-HU" smtClean="0"/>
              <a:t>18</a:t>
            </a:fld>
            <a:endParaRPr lang="hu-HU"/>
          </a:p>
        </p:txBody>
      </p:sp>
      <p:sp>
        <p:nvSpPr>
          <p:cNvPr id="4" name="Szövegdoboz 3">
            <a:extLst>
              <a:ext uri="{FF2B5EF4-FFF2-40B4-BE49-F238E27FC236}">
                <a16:creationId xmlns:a16="http://schemas.microsoft.com/office/drawing/2014/main" xmlns="" id="{B0544DA7-2475-41BD-B18E-87FA7CF0277E}"/>
              </a:ext>
            </a:extLst>
          </p:cNvPr>
          <p:cNvSpPr txBox="1"/>
          <p:nvPr/>
        </p:nvSpPr>
        <p:spPr>
          <a:xfrm>
            <a:off x="4735901" y="6318394"/>
            <a:ext cx="4408099" cy="276999"/>
          </a:xfrm>
          <a:prstGeom prst="rect">
            <a:avLst/>
          </a:prstGeom>
          <a:solidFill>
            <a:schemeClr val="bg1"/>
          </a:solidFill>
        </p:spPr>
        <p:txBody>
          <a:bodyPr wrap="square" rtlCol="0">
            <a:spAutoFit/>
          </a:bodyPr>
          <a:lstStyle/>
          <a:p>
            <a:r>
              <a:rPr lang="hu-HU" sz="1200" b="1" dirty="0"/>
              <a:t>Forrás: </a:t>
            </a:r>
            <a:r>
              <a:rPr lang="es-ES" sz="1200" dirty="0"/>
              <a:t>ALGOFLEX DOLO® 50 mg/g gél</a:t>
            </a:r>
            <a:r>
              <a:rPr lang="hu-HU" sz="1200" dirty="0"/>
              <a:t> alkalmazási előirata alapján!</a:t>
            </a:r>
            <a:endParaRPr lang="es-ES" sz="1200" dirty="0"/>
          </a:p>
        </p:txBody>
      </p:sp>
      <p:sp>
        <p:nvSpPr>
          <p:cNvPr id="5" name="Szövegdoboz 4">
            <a:extLst>
              <a:ext uri="{FF2B5EF4-FFF2-40B4-BE49-F238E27FC236}">
                <a16:creationId xmlns:a16="http://schemas.microsoft.com/office/drawing/2014/main" xmlns="" id="{5D97F3DC-2580-4DCD-9340-AB8FE71AF271}"/>
              </a:ext>
            </a:extLst>
          </p:cNvPr>
          <p:cNvSpPr txBox="1"/>
          <p:nvPr/>
        </p:nvSpPr>
        <p:spPr>
          <a:xfrm>
            <a:off x="4735901" y="6595393"/>
            <a:ext cx="4408099" cy="276999"/>
          </a:xfrm>
          <a:prstGeom prst="rect">
            <a:avLst/>
          </a:prstGeom>
          <a:solidFill>
            <a:schemeClr val="bg1"/>
          </a:solidFill>
        </p:spPr>
        <p:txBody>
          <a:bodyPr wrap="square" rtlCol="0">
            <a:spAutoFit/>
          </a:bodyPr>
          <a:lstStyle/>
          <a:p>
            <a:r>
              <a:rPr lang="hu-HU" sz="1200" b="1" dirty="0"/>
              <a:t>Forrás: </a:t>
            </a:r>
            <a:r>
              <a:rPr lang="hu-HU" sz="1200" dirty="0"/>
              <a:t>ALGOFLEX® 400 mg filmtabletta alkalmazási előirata alapján!</a:t>
            </a:r>
            <a:endParaRPr lang="es-ES" sz="1200" dirty="0"/>
          </a:p>
        </p:txBody>
      </p:sp>
    </p:spTree>
    <p:extLst>
      <p:ext uri="{BB962C8B-B14F-4D97-AF65-F5344CB8AC3E}">
        <p14:creationId xmlns:p14="http://schemas.microsoft.com/office/powerpoint/2010/main" val="24934326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1" y="-374186"/>
            <a:ext cx="8229600" cy="1143000"/>
          </a:xfrm>
        </p:spPr>
        <p:txBody>
          <a:bodyPr>
            <a:normAutofit/>
          </a:bodyPr>
          <a:lstStyle/>
          <a:p>
            <a:r>
              <a:rPr lang="hu-HU" sz="2400" b="1" cap="all" dirty="0">
                <a:solidFill>
                  <a:srgbClr val="00B050"/>
                </a:solidFill>
              </a:rPr>
              <a:t>Ibuprofén</a:t>
            </a:r>
            <a:r>
              <a:rPr lang="hu-HU" sz="2400" b="1" dirty="0"/>
              <a:t> lokális terápia</a:t>
            </a:r>
          </a:p>
        </p:txBody>
      </p:sp>
      <p:sp>
        <p:nvSpPr>
          <p:cNvPr id="4" name="Szöveg helye 3"/>
          <p:cNvSpPr>
            <a:spLocks noGrp="1"/>
          </p:cNvSpPr>
          <p:nvPr>
            <p:ph type="body" idx="1"/>
          </p:nvPr>
        </p:nvSpPr>
        <p:spPr>
          <a:xfrm>
            <a:off x="328794" y="332110"/>
            <a:ext cx="4040188" cy="380581"/>
          </a:xfrm>
        </p:spPr>
        <p:txBody>
          <a:bodyPr>
            <a:normAutofit/>
          </a:bodyPr>
          <a:lstStyle/>
          <a:p>
            <a:pPr algn="ctr"/>
            <a:r>
              <a:rPr lang="hu-HU" sz="1800" dirty="0"/>
              <a:t>Mellékhatások</a:t>
            </a:r>
          </a:p>
        </p:txBody>
      </p:sp>
      <p:sp>
        <p:nvSpPr>
          <p:cNvPr id="5" name="Tartalom helye 4"/>
          <p:cNvSpPr>
            <a:spLocks noGrp="1"/>
          </p:cNvSpPr>
          <p:nvPr>
            <p:ph sz="half" idx="2"/>
          </p:nvPr>
        </p:nvSpPr>
        <p:spPr>
          <a:xfrm>
            <a:off x="129395" y="712690"/>
            <a:ext cx="4247223" cy="4989369"/>
          </a:xfrm>
        </p:spPr>
        <p:txBody>
          <a:bodyPr>
            <a:normAutofit fontScale="77500" lnSpcReduction="20000"/>
          </a:bodyPr>
          <a:lstStyle/>
          <a:p>
            <a:pPr marL="0" indent="0">
              <a:lnSpc>
                <a:spcPct val="120000"/>
              </a:lnSpc>
              <a:buNone/>
            </a:pPr>
            <a:r>
              <a:rPr lang="cs-CZ" dirty="0"/>
              <a:t> </a:t>
            </a:r>
            <a:endParaRPr lang="hu-HU" dirty="0"/>
          </a:p>
          <a:p>
            <a:pPr marL="0" indent="0">
              <a:lnSpc>
                <a:spcPct val="120000"/>
              </a:lnSpc>
              <a:buNone/>
            </a:pPr>
            <a:r>
              <a:rPr lang="cs-CZ" u="sng" dirty="0"/>
              <a:t>Immunrendszeri betegségek és tünetek</a:t>
            </a:r>
          </a:p>
          <a:p>
            <a:pPr marL="0" indent="0">
              <a:lnSpc>
                <a:spcPct val="120000"/>
              </a:lnSpc>
              <a:buNone/>
            </a:pPr>
            <a:r>
              <a:rPr lang="hu-HU" i="1" dirty="0"/>
              <a:t>Nem ismert gyakoriság:</a:t>
            </a:r>
          </a:p>
          <a:p>
            <a:pPr marL="0" lvl="0" indent="0">
              <a:lnSpc>
                <a:spcPct val="120000"/>
              </a:lnSpc>
              <a:buNone/>
            </a:pPr>
            <a:r>
              <a:rPr lang="cs-CZ" dirty="0"/>
              <a:t>K</a:t>
            </a:r>
            <a:r>
              <a:rPr lang="hu-HU" dirty="0"/>
              <a:t>ivételes esetekben bronchospasmus által kiváltott dyspnoe formájában jelentkező allergiás reakció jelentkezhet arra hajlamos egyéneknél.</a:t>
            </a:r>
          </a:p>
          <a:p>
            <a:pPr marL="0" indent="0">
              <a:lnSpc>
                <a:spcPct val="120000"/>
              </a:lnSpc>
              <a:buNone/>
            </a:pPr>
            <a:r>
              <a:rPr lang="hu-HU" dirty="0"/>
              <a:t> </a:t>
            </a:r>
          </a:p>
          <a:p>
            <a:pPr marL="0" indent="0">
              <a:lnSpc>
                <a:spcPct val="120000"/>
              </a:lnSpc>
              <a:buNone/>
            </a:pPr>
            <a:r>
              <a:rPr lang="cs-CZ" u="sng" dirty="0"/>
              <a:t>A bőr és a bőr alatti szövet betegségei és tünetei</a:t>
            </a:r>
          </a:p>
          <a:p>
            <a:pPr marL="0" indent="0">
              <a:lnSpc>
                <a:spcPct val="120000"/>
              </a:lnSpc>
              <a:buNone/>
            </a:pPr>
            <a:r>
              <a:rPr lang="hu-HU" i="1" dirty="0"/>
              <a:t>Nem ismert gyakoriság:</a:t>
            </a:r>
          </a:p>
          <a:p>
            <a:pPr marL="0" lvl="0" indent="0">
              <a:lnSpc>
                <a:spcPct val="120000"/>
              </a:lnSpc>
              <a:buNone/>
            </a:pPr>
            <a:r>
              <a:rPr lang="hu-HU" dirty="0"/>
              <a:t>Érzékeny egyéneknél bőrirritáció jelentkezhet,  például égő érzés, viszketés, bőrpír és bőrkiütés formájában.</a:t>
            </a:r>
          </a:p>
          <a:p>
            <a:pPr marL="0" indent="0">
              <a:buNone/>
            </a:pPr>
            <a:endParaRPr lang="hu-HU" dirty="0"/>
          </a:p>
        </p:txBody>
      </p:sp>
      <p:sp>
        <p:nvSpPr>
          <p:cNvPr id="6" name="Szöveg helye 5"/>
          <p:cNvSpPr>
            <a:spLocks noGrp="1"/>
          </p:cNvSpPr>
          <p:nvPr>
            <p:ph type="body" sz="quarter" idx="3"/>
          </p:nvPr>
        </p:nvSpPr>
        <p:spPr>
          <a:xfrm>
            <a:off x="4966508" y="360932"/>
            <a:ext cx="4041775" cy="322936"/>
          </a:xfrm>
        </p:spPr>
        <p:txBody>
          <a:bodyPr>
            <a:noAutofit/>
          </a:bodyPr>
          <a:lstStyle/>
          <a:p>
            <a:pPr algn="ctr"/>
            <a:r>
              <a:rPr lang="hu-HU" sz="1800" dirty="0"/>
              <a:t>Ellenjavallatok</a:t>
            </a:r>
          </a:p>
        </p:txBody>
      </p:sp>
      <p:sp>
        <p:nvSpPr>
          <p:cNvPr id="7" name="Tartalom helye 6"/>
          <p:cNvSpPr>
            <a:spLocks noGrp="1"/>
          </p:cNvSpPr>
          <p:nvPr>
            <p:ph sz="quarter" idx="4"/>
          </p:nvPr>
        </p:nvSpPr>
        <p:spPr>
          <a:xfrm>
            <a:off x="4497388" y="596795"/>
            <a:ext cx="4586227" cy="4843732"/>
          </a:xfrm>
        </p:spPr>
        <p:txBody>
          <a:bodyPr>
            <a:normAutofit fontScale="25000" lnSpcReduction="20000"/>
          </a:bodyPr>
          <a:lstStyle/>
          <a:p>
            <a:pPr lvl="0">
              <a:lnSpc>
                <a:spcPct val="120000"/>
              </a:lnSpc>
            </a:pPr>
            <a:r>
              <a:rPr lang="hu-HU" sz="4800" dirty="0"/>
              <a:t>A hatóanyaggal szembeni túlérzékenység!</a:t>
            </a:r>
          </a:p>
          <a:p>
            <a:pPr lvl="0">
              <a:lnSpc>
                <a:spcPct val="120000"/>
              </a:lnSpc>
            </a:pPr>
            <a:r>
              <a:rPr lang="hu-HU" sz="4800" dirty="0"/>
              <a:t>Azon betegeknek, akiknél acetilszalicilsav vagy más nem-szteroid gyulladásgátló készítmény szedése kapcsán asztmás roham, urticaria vagy allergiás rhinitis jelentkezett!</a:t>
            </a:r>
          </a:p>
          <a:p>
            <a:pPr lvl="0">
              <a:lnSpc>
                <a:spcPct val="120000"/>
              </a:lnSpc>
            </a:pPr>
            <a:r>
              <a:rPr lang="hu-HU" sz="4800" dirty="0"/>
              <a:t>A készítmény nem alkalmazható nyílt seben, nyálkahártyán és a szem környékén!</a:t>
            </a:r>
          </a:p>
          <a:p>
            <a:pPr lvl="0">
              <a:lnSpc>
                <a:spcPct val="120000"/>
              </a:lnSpc>
            </a:pPr>
            <a:r>
              <a:rPr lang="hu-HU" sz="4800" dirty="0"/>
              <a:t>Terhesség harmadik trimesztere!</a:t>
            </a:r>
          </a:p>
          <a:p>
            <a:pPr marL="0" indent="0">
              <a:lnSpc>
                <a:spcPct val="120000"/>
              </a:lnSpc>
              <a:buNone/>
            </a:pPr>
            <a:r>
              <a:rPr lang="hu-HU" sz="4800" i="1" dirty="0"/>
              <a:t>Terhesség</a:t>
            </a:r>
            <a:endParaRPr lang="hu-HU" sz="4800" dirty="0"/>
          </a:p>
          <a:p>
            <a:pPr>
              <a:lnSpc>
                <a:spcPct val="120000"/>
              </a:lnSpc>
            </a:pPr>
            <a:r>
              <a:rPr lang="hu-HU" sz="4800" dirty="0"/>
              <a:t>Bár gél/kenőcs formában az ibuprofén felszívódása minimális, a terhesség első és második trimeszterében csak indokolt esetben, kis testfelületre és rövid ideig alkalmazható.</a:t>
            </a:r>
          </a:p>
          <a:p>
            <a:pPr>
              <a:lnSpc>
                <a:spcPct val="120000"/>
              </a:lnSpc>
            </a:pPr>
            <a:r>
              <a:rPr lang="hu-HU" sz="4800" dirty="0"/>
              <a:t>A harmadik trimeszterben a szülés lefolyására gyakorolt lehetséges hatása miatt a készítmény nem alkalmazható.</a:t>
            </a:r>
          </a:p>
          <a:p>
            <a:pPr marL="0" indent="0">
              <a:lnSpc>
                <a:spcPct val="120000"/>
              </a:lnSpc>
              <a:buNone/>
            </a:pPr>
            <a:r>
              <a:rPr lang="cs-CZ" sz="4800" i="1" dirty="0"/>
              <a:t>Szoptatás</a:t>
            </a:r>
            <a:endParaRPr lang="hu-HU" sz="4800" dirty="0"/>
          </a:p>
          <a:p>
            <a:pPr>
              <a:lnSpc>
                <a:spcPct val="120000"/>
              </a:lnSpc>
            </a:pPr>
            <a:r>
              <a:rPr lang="cs-CZ" sz="4800" dirty="0"/>
              <a:t>A hatóanyag, az ibuprofén és bomlástermékei csak kis mértékben választódnak ki az anyatejbe. Mivel ezidáig nincs ismert a csecsemőre gyakorolt káros hatás, ezért a szoptatás felfüggesztésére nincs szükség rövidtávú kezelés esetén. Ennek ellenére a napi 3-szor alkalmazott gél/kenőcs mennyisége nem léphető túl, és hosszútávú kezelés esetén a szoptatás korai felfüggesztése szükséges.</a:t>
            </a:r>
            <a:endParaRPr lang="hu-HU" sz="4800" dirty="0"/>
          </a:p>
          <a:p>
            <a:pPr>
              <a:lnSpc>
                <a:spcPct val="120000"/>
              </a:lnSpc>
            </a:pPr>
            <a:r>
              <a:rPr lang="cs-CZ" sz="4800" dirty="0"/>
              <a:t>Szoptató nők nem alkalmazhatják a gélt/kenőcsöt az emlők kezelésére annak elkerülése érdekében, hogy a csecsemő nehogy lenyelje azt.</a:t>
            </a:r>
            <a:endParaRPr lang="hu-HU" sz="4800" dirty="0"/>
          </a:p>
          <a:p>
            <a:pPr marL="0" indent="0">
              <a:lnSpc>
                <a:spcPct val="120000"/>
              </a:lnSpc>
              <a:buNone/>
            </a:pPr>
            <a:r>
              <a:rPr lang="cs-CZ" sz="4800" i="1" dirty="0"/>
              <a:t>Termékenység</a:t>
            </a:r>
            <a:endParaRPr lang="hu-HU" sz="4800" dirty="0"/>
          </a:p>
          <a:p>
            <a:pPr>
              <a:lnSpc>
                <a:spcPct val="120000"/>
              </a:lnSpc>
            </a:pPr>
            <a:r>
              <a:rPr lang="cs-CZ" sz="4800" dirty="0"/>
              <a:t>A termékenységre vonatkozóan nem áll rendelkezésre adat.</a:t>
            </a:r>
            <a:endParaRPr lang="hu-HU" sz="4800" dirty="0"/>
          </a:p>
          <a:p>
            <a:pPr marL="0" indent="0">
              <a:buNone/>
            </a:pPr>
            <a:endParaRPr lang="hu-HU" dirty="0"/>
          </a:p>
        </p:txBody>
      </p:sp>
      <p:sp>
        <p:nvSpPr>
          <p:cNvPr id="8" name="Dia számának helye 7">
            <a:extLst>
              <a:ext uri="{FF2B5EF4-FFF2-40B4-BE49-F238E27FC236}">
                <a16:creationId xmlns:a16="http://schemas.microsoft.com/office/drawing/2014/main" xmlns="" id="{1CE19995-528F-4AAF-B09F-4143762AD4EA}"/>
              </a:ext>
            </a:extLst>
          </p:cNvPr>
          <p:cNvSpPr>
            <a:spLocks noGrp="1"/>
          </p:cNvSpPr>
          <p:nvPr>
            <p:ph type="sldNum" sz="quarter" idx="12"/>
          </p:nvPr>
        </p:nvSpPr>
        <p:spPr/>
        <p:txBody>
          <a:bodyPr/>
          <a:lstStyle/>
          <a:p>
            <a:fld id="{25BA61BD-1651-46F2-8A4B-72A3C0AA82F4}" type="slidenum">
              <a:rPr lang="hu-HU" smtClean="0"/>
              <a:t>19</a:t>
            </a:fld>
            <a:endParaRPr lang="hu-HU"/>
          </a:p>
        </p:txBody>
      </p:sp>
      <p:sp>
        <p:nvSpPr>
          <p:cNvPr id="3" name="Szövegdoboz 2">
            <a:extLst>
              <a:ext uri="{FF2B5EF4-FFF2-40B4-BE49-F238E27FC236}">
                <a16:creationId xmlns:a16="http://schemas.microsoft.com/office/drawing/2014/main" xmlns="" id="{C2DD1D00-A831-4FA5-B744-E59C0DC96F00}"/>
              </a:ext>
            </a:extLst>
          </p:cNvPr>
          <p:cNvSpPr txBox="1"/>
          <p:nvPr/>
        </p:nvSpPr>
        <p:spPr>
          <a:xfrm>
            <a:off x="4830792" y="6581001"/>
            <a:ext cx="4313208" cy="276999"/>
          </a:xfrm>
          <a:prstGeom prst="rect">
            <a:avLst/>
          </a:prstGeom>
          <a:solidFill>
            <a:schemeClr val="bg1"/>
          </a:solidFill>
        </p:spPr>
        <p:txBody>
          <a:bodyPr wrap="square" rtlCol="0">
            <a:spAutoFit/>
          </a:bodyPr>
          <a:lstStyle/>
          <a:p>
            <a:r>
              <a:rPr lang="hu-HU" sz="1200" b="1" dirty="0"/>
              <a:t>Forrás: </a:t>
            </a:r>
            <a:r>
              <a:rPr lang="es-ES" sz="1200" dirty="0"/>
              <a:t>ALGOFLEX DOLO® 50 mg/g gél</a:t>
            </a:r>
            <a:r>
              <a:rPr lang="hu-HU" sz="1200" dirty="0"/>
              <a:t> alkalmazási előirata alapján!</a:t>
            </a:r>
            <a:endParaRPr lang="es-ES" sz="1200" dirty="0"/>
          </a:p>
        </p:txBody>
      </p:sp>
    </p:spTree>
    <p:extLst>
      <p:ext uri="{BB962C8B-B14F-4D97-AF65-F5344CB8AC3E}">
        <p14:creationId xmlns:p14="http://schemas.microsoft.com/office/powerpoint/2010/main" val="3468951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0" y="0"/>
            <a:ext cx="9144000" cy="5836778"/>
          </a:xfrm>
          <a:prstGeom prst="rect">
            <a:avLst/>
          </a:prstGeom>
        </p:spPr>
      </p:pic>
      <p:sp>
        <p:nvSpPr>
          <p:cNvPr id="10" name="Téglalap 9"/>
          <p:cNvSpPr/>
          <p:nvPr/>
        </p:nvSpPr>
        <p:spPr>
          <a:xfrm>
            <a:off x="457200" y="1646134"/>
            <a:ext cx="8165507" cy="130216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u-HU"/>
          </a:p>
        </p:txBody>
      </p:sp>
      <p:sp>
        <p:nvSpPr>
          <p:cNvPr id="9" name="Tartalom helye 8"/>
          <p:cNvSpPr>
            <a:spLocks noGrp="1"/>
          </p:cNvSpPr>
          <p:nvPr>
            <p:ph idx="1"/>
          </p:nvPr>
        </p:nvSpPr>
        <p:spPr>
          <a:xfrm>
            <a:off x="457200" y="1771117"/>
            <a:ext cx="8229600" cy="1177182"/>
          </a:xfrm>
        </p:spPr>
        <p:txBody>
          <a:bodyPr/>
          <a:lstStyle/>
          <a:p>
            <a:pPr marL="0" indent="0" algn="ctr">
              <a:buNone/>
            </a:pPr>
            <a:r>
              <a:rPr lang="hu-HU" b="1" cap="all" dirty="0"/>
              <a:t>A vény nélkül expediálható </a:t>
            </a:r>
            <a:r>
              <a:rPr lang="hu-HU" b="1" u="sng" cap="all" dirty="0"/>
              <a:t>gyógyszerek</a:t>
            </a:r>
            <a:r>
              <a:rPr lang="hu-HU" b="1" cap="all" dirty="0"/>
              <a:t> általános gyakorlati vonatkozásai</a:t>
            </a:r>
          </a:p>
        </p:txBody>
      </p:sp>
      <p:sp>
        <p:nvSpPr>
          <p:cNvPr id="2" name="Dia számának helye 1">
            <a:extLst>
              <a:ext uri="{FF2B5EF4-FFF2-40B4-BE49-F238E27FC236}">
                <a16:creationId xmlns:a16="http://schemas.microsoft.com/office/drawing/2014/main" xmlns="" id="{D53D40AB-3ECA-4066-8CC9-4664E60CC6B2}"/>
              </a:ext>
            </a:extLst>
          </p:cNvPr>
          <p:cNvSpPr>
            <a:spLocks noGrp="1"/>
          </p:cNvSpPr>
          <p:nvPr>
            <p:ph type="sldNum" sz="quarter" idx="12"/>
          </p:nvPr>
        </p:nvSpPr>
        <p:spPr/>
        <p:txBody>
          <a:bodyPr/>
          <a:lstStyle/>
          <a:p>
            <a:fld id="{25BA61BD-1651-46F2-8A4B-72A3C0AA82F4}" type="slidenum">
              <a:rPr lang="hu-HU" smtClean="0"/>
              <a:t>2</a:t>
            </a:fld>
            <a:endParaRPr lang="hu-HU"/>
          </a:p>
        </p:txBody>
      </p:sp>
    </p:spTree>
    <p:extLst>
      <p:ext uri="{BB962C8B-B14F-4D97-AF65-F5344CB8AC3E}">
        <p14:creationId xmlns:p14="http://schemas.microsoft.com/office/powerpoint/2010/main" val="35326015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21181" y="-355090"/>
            <a:ext cx="8229600" cy="1143000"/>
          </a:xfrm>
        </p:spPr>
        <p:txBody>
          <a:bodyPr>
            <a:normAutofit/>
          </a:bodyPr>
          <a:lstStyle/>
          <a:p>
            <a:r>
              <a:rPr lang="hu-HU" sz="2400" b="1" cap="all" dirty="0">
                <a:solidFill>
                  <a:srgbClr val="00B050"/>
                </a:solidFill>
              </a:rPr>
              <a:t>Ibuprofén</a:t>
            </a:r>
            <a:r>
              <a:rPr lang="hu-HU" sz="2400" b="1" dirty="0"/>
              <a:t> belsőleges terápia</a:t>
            </a:r>
          </a:p>
        </p:txBody>
      </p:sp>
      <p:sp>
        <p:nvSpPr>
          <p:cNvPr id="4" name="Szöveg helye 3"/>
          <p:cNvSpPr>
            <a:spLocks noGrp="1"/>
          </p:cNvSpPr>
          <p:nvPr>
            <p:ph type="body" idx="1"/>
          </p:nvPr>
        </p:nvSpPr>
        <p:spPr>
          <a:xfrm>
            <a:off x="457200" y="397250"/>
            <a:ext cx="4040188" cy="302943"/>
          </a:xfrm>
        </p:spPr>
        <p:txBody>
          <a:bodyPr>
            <a:normAutofit fontScale="92500" lnSpcReduction="20000"/>
          </a:bodyPr>
          <a:lstStyle/>
          <a:p>
            <a:pPr algn="ctr"/>
            <a:r>
              <a:rPr lang="hu-HU" sz="1800" dirty="0"/>
              <a:t>Mellékhatások</a:t>
            </a:r>
          </a:p>
        </p:txBody>
      </p:sp>
      <p:sp>
        <p:nvSpPr>
          <p:cNvPr id="8" name="Tartalom helye 7">
            <a:extLst>
              <a:ext uri="{FF2B5EF4-FFF2-40B4-BE49-F238E27FC236}">
                <a16:creationId xmlns:a16="http://schemas.microsoft.com/office/drawing/2014/main" xmlns="" id="{D715405A-ED55-48AF-80A4-E9E680BBCD93}"/>
              </a:ext>
            </a:extLst>
          </p:cNvPr>
          <p:cNvSpPr>
            <a:spLocks noGrp="1"/>
          </p:cNvSpPr>
          <p:nvPr>
            <p:ph sz="half" idx="2"/>
          </p:nvPr>
        </p:nvSpPr>
        <p:spPr>
          <a:xfrm>
            <a:off x="0" y="700192"/>
            <a:ext cx="4570414" cy="5131265"/>
          </a:xfrm>
        </p:spPr>
        <p:txBody>
          <a:bodyPr>
            <a:noAutofit/>
          </a:bodyPr>
          <a:lstStyle/>
          <a:p>
            <a:pPr marL="0" indent="0" algn="ctr">
              <a:lnSpc>
                <a:spcPct val="120000"/>
              </a:lnSpc>
              <a:buNone/>
            </a:pPr>
            <a:r>
              <a:rPr lang="hu-HU" sz="1100" b="1" dirty="0">
                <a:solidFill>
                  <a:srgbClr val="FF0000"/>
                </a:solidFill>
              </a:rPr>
              <a:t>A leggyakrabban megfigyelt mellékhatások a gastrointestinalis rendszert érintik, jelen kigyűjtésben számos nem ismert gyakoriságú, de lehetséges mellékhatás nem került feltüntetésre (lásd alkalmazási előirat)!</a:t>
            </a:r>
          </a:p>
          <a:p>
            <a:pPr marL="0" indent="0">
              <a:lnSpc>
                <a:spcPct val="120000"/>
              </a:lnSpc>
              <a:buNone/>
            </a:pPr>
            <a:r>
              <a:rPr lang="hu-HU" sz="1100" i="1" u="sng" dirty="0"/>
              <a:t>Emésztőrendszeri betegségek és tünetek</a:t>
            </a:r>
            <a:endParaRPr lang="hu-HU" sz="1100" dirty="0"/>
          </a:p>
          <a:p>
            <a:pPr marL="0" indent="0">
              <a:lnSpc>
                <a:spcPct val="120000"/>
              </a:lnSpc>
              <a:buNone/>
            </a:pPr>
            <a:r>
              <a:rPr lang="hu-HU" sz="1100" i="1" dirty="0"/>
              <a:t>Gyakori: </a:t>
            </a:r>
            <a:endParaRPr lang="hu-HU" sz="1100" dirty="0"/>
          </a:p>
          <a:p>
            <a:pPr marL="0" lvl="0" indent="0">
              <a:lnSpc>
                <a:spcPct val="120000"/>
              </a:lnSpc>
              <a:buNone/>
            </a:pPr>
            <a:r>
              <a:rPr lang="hu-HU" sz="1100" dirty="0"/>
              <a:t>Hányinger, hányás, hasi fájdalom, dyspepsia, székrekedés, flatulencia, hasmenés.</a:t>
            </a:r>
          </a:p>
          <a:p>
            <a:pPr marL="0" indent="0">
              <a:lnSpc>
                <a:spcPct val="120000"/>
              </a:lnSpc>
              <a:buNone/>
            </a:pPr>
            <a:r>
              <a:rPr lang="hu-HU" sz="1100" i="1" dirty="0"/>
              <a:t>Nem ismert: </a:t>
            </a:r>
            <a:endParaRPr lang="hu-HU" sz="1100" dirty="0"/>
          </a:p>
          <a:p>
            <a:pPr marL="0" lvl="0" indent="0">
              <a:lnSpc>
                <a:spcPct val="120000"/>
              </a:lnSpc>
              <a:buNone/>
            </a:pPr>
            <a:r>
              <a:rPr lang="hu-HU" sz="1100" dirty="0"/>
              <a:t>Előfordulhat peptikus fekély, nyombélfekély, gastrointestinalis perforáció vagy gastrointestinalis vérzés néha fatális kimenetellel, különösen idős betegek esetén. Melaena, vérhányás, fekélyekkel járó stomatitis, a colitis súlyosbodása és Crohn-betegség előfordulását jelentették.</a:t>
            </a:r>
          </a:p>
          <a:p>
            <a:pPr marL="0" indent="0">
              <a:lnSpc>
                <a:spcPct val="120000"/>
              </a:lnSpc>
              <a:buNone/>
            </a:pPr>
            <a:r>
              <a:rPr lang="hu-HU" sz="1100" i="1" u="sng" dirty="0"/>
              <a:t>Máj- és epebetegségek, illetve tünetek</a:t>
            </a:r>
            <a:endParaRPr lang="hu-HU" sz="1100" dirty="0"/>
          </a:p>
          <a:p>
            <a:pPr marL="0" indent="0">
              <a:lnSpc>
                <a:spcPct val="120000"/>
              </a:lnSpc>
              <a:buNone/>
            </a:pPr>
            <a:r>
              <a:rPr lang="hu-HU" sz="1100" i="1" dirty="0"/>
              <a:t>Nem gyakori: </a:t>
            </a:r>
            <a:endParaRPr lang="hu-HU" sz="1100" dirty="0"/>
          </a:p>
          <a:p>
            <a:pPr marL="0" lvl="0" indent="0">
              <a:lnSpc>
                <a:spcPct val="120000"/>
              </a:lnSpc>
              <a:buNone/>
            </a:pPr>
            <a:r>
              <a:rPr lang="hu-HU" sz="1100" dirty="0"/>
              <a:t>Májműködési zavarok, hepatitis és sárgaság.</a:t>
            </a:r>
          </a:p>
          <a:p>
            <a:pPr marL="0" indent="0">
              <a:lnSpc>
                <a:spcPct val="120000"/>
              </a:lnSpc>
              <a:buNone/>
            </a:pPr>
            <a:r>
              <a:rPr lang="hu-HU" sz="1100" i="1" u="sng" dirty="0"/>
              <a:t>A bőr és a bőr alatti szövet betegségei és tünetei</a:t>
            </a:r>
            <a:endParaRPr lang="hu-HU" sz="1100" dirty="0"/>
          </a:p>
          <a:p>
            <a:pPr marL="0" indent="0">
              <a:lnSpc>
                <a:spcPct val="120000"/>
              </a:lnSpc>
              <a:buNone/>
            </a:pPr>
            <a:r>
              <a:rPr lang="hu-HU" sz="1100" i="1" dirty="0"/>
              <a:t>Nagyon ritka:</a:t>
            </a:r>
            <a:endParaRPr lang="hu-HU" sz="1100" dirty="0"/>
          </a:p>
          <a:p>
            <a:pPr marL="0" lvl="0" indent="0">
              <a:lnSpc>
                <a:spcPct val="120000"/>
              </a:lnSpc>
              <a:buNone/>
            </a:pPr>
            <a:r>
              <a:rPr lang="hu-HU" sz="1100" dirty="0"/>
              <a:t>Esetenként bullosus dermatosis (Stevens-Johnson szindróma, Lyell szindróma, erythema multiforme).</a:t>
            </a:r>
          </a:p>
          <a:p>
            <a:pPr marL="0" indent="0">
              <a:lnSpc>
                <a:spcPct val="120000"/>
              </a:lnSpc>
              <a:buNone/>
            </a:pPr>
            <a:r>
              <a:rPr lang="hu-HU" sz="1100" i="1" dirty="0"/>
              <a:t>Nem ismert: </a:t>
            </a:r>
            <a:endParaRPr lang="hu-HU" sz="1100" dirty="0"/>
          </a:p>
          <a:p>
            <a:pPr marL="0" lvl="0" indent="0">
              <a:lnSpc>
                <a:spcPct val="120000"/>
              </a:lnSpc>
              <a:buNone/>
            </a:pPr>
            <a:r>
              <a:rPr lang="hu-HU" sz="1100" dirty="0"/>
              <a:t>Kivételesen előfordulhat alopecia. Fényérzékenység.</a:t>
            </a:r>
          </a:p>
          <a:p>
            <a:pPr marL="0" lvl="0" indent="0">
              <a:lnSpc>
                <a:spcPct val="120000"/>
              </a:lnSpc>
              <a:buNone/>
            </a:pPr>
            <a:r>
              <a:rPr lang="hu-HU" sz="1100" dirty="0"/>
              <a:t>Különböző bőrbetegségek, ilyenek lehetnek: bőrkiütések, pruritus, urticaria, purpura. </a:t>
            </a:r>
          </a:p>
        </p:txBody>
      </p:sp>
      <p:sp>
        <p:nvSpPr>
          <p:cNvPr id="6" name="Szöveg helye 5"/>
          <p:cNvSpPr>
            <a:spLocks noGrp="1"/>
          </p:cNvSpPr>
          <p:nvPr>
            <p:ph type="body" sz="quarter" idx="3"/>
          </p:nvPr>
        </p:nvSpPr>
        <p:spPr>
          <a:xfrm>
            <a:off x="4925383" y="371805"/>
            <a:ext cx="4041775" cy="346075"/>
          </a:xfrm>
        </p:spPr>
        <p:txBody>
          <a:bodyPr>
            <a:noAutofit/>
          </a:bodyPr>
          <a:lstStyle/>
          <a:p>
            <a:pPr algn="ctr"/>
            <a:r>
              <a:rPr lang="hu-HU" sz="1800" dirty="0"/>
              <a:t>Ellenjavallatok</a:t>
            </a:r>
          </a:p>
        </p:txBody>
      </p:sp>
      <p:sp>
        <p:nvSpPr>
          <p:cNvPr id="7" name="Tartalom helye 6"/>
          <p:cNvSpPr>
            <a:spLocks noGrp="1"/>
          </p:cNvSpPr>
          <p:nvPr>
            <p:ph sz="quarter" idx="4"/>
          </p:nvPr>
        </p:nvSpPr>
        <p:spPr>
          <a:xfrm>
            <a:off x="4645026" y="617731"/>
            <a:ext cx="4498974" cy="5404405"/>
          </a:xfrm>
        </p:spPr>
        <p:txBody>
          <a:bodyPr>
            <a:normAutofit lnSpcReduction="10000"/>
          </a:bodyPr>
          <a:lstStyle/>
          <a:p>
            <a:pPr lvl="0">
              <a:lnSpc>
                <a:spcPct val="120000"/>
              </a:lnSpc>
            </a:pPr>
            <a:r>
              <a:rPr lang="hu-HU" sz="900" dirty="0"/>
              <a:t>A hatóanyaggal szembeni túlérzékenység!</a:t>
            </a:r>
          </a:p>
          <a:p>
            <a:pPr lvl="0">
              <a:lnSpc>
                <a:spcPct val="120000"/>
              </a:lnSpc>
            </a:pPr>
            <a:r>
              <a:rPr lang="hu-HU" sz="900" dirty="0"/>
              <a:t>Aktív gyomor- vagy nyombélfekély!</a:t>
            </a:r>
          </a:p>
          <a:p>
            <a:pPr lvl="0">
              <a:lnSpc>
                <a:spcPct val="120000"/>
              </a:lnSpc>
            </a:pPr>
            <a:r>
              <a:rPr lang="hu-HU" sz="900" dirty="0"/>
              <a:t>A kórelőzményben előforduló más nem-szteroid gyulladáscsökkentő (NSAID)-kezeléssel összefüggésben kialakult gastrointestinalis vérzés vagy perforáció!</a:t>
            </a:r>
          </a:p>
          <a:p>
            <a:pPr lvl="0">
              <a:lnSpc>
                <a:spcPct val="120000"/>
              </a:lnSpc>
            </a:pPr>
            <a:r>
              <a:rPr lang="hu-HU" sz="900" dirty="0"/>
              <a:t>Aktív vagy a kórelőzményben szereplő kiújuló gastrointestinalis fekély/vérzés (kettő vagy több egymástól független igazolt fekély vagy vérzés)!</a:t>
            </a:r>
          </a:p>
          <a:p>
            <a:pPr lvl="0">
              <a:lnSpc>
                <a:spcPct val="120000"/>
              </a:lnSpc>
            </a:pPr>
            <a:r>
              <a:rPr lang="hu-HU" sz="900" dirty="0"/>
              <a:t>Kórelőzményben szereplő vagy jelenleg is fennálló bronchospasmus, allergiás rhinitis vagy urticaria, különösen, ha ezek szalicilát vagy más nem-szteroid gyulladáscsökkentő készítmények szedésével összefüggésben jelentkeztek!</a:t>
            </a:r>
          </a:p>
          <a:p>
            <a:pPr lvl="0">
              <a:lnSpc>
                <a:spcPct val="120000"/>
              </a:lnSpc>
            </a:pPr>
            <a:r>
              <a:rPr lang="hu-HU" sz="900" dirty="0"/>
              <a:t>Súlyos szívelégtelenség!</a:t>
            </a:r>
          </a:p>
          <a:p>
            <a:pPr lvl="0">
              <a:lnSpc>
                <a:spcPct val="120000"/>
              </a:lnSpc>
            </a:pPr>
            <a:r>
              <a:rPr lang="hu-HU" sz="900" dirty="0"/>
              <a:t>Súlyos májkárosodás!</a:t>
            </a:r>
          </a:p>
          <a:p>
            <a:pPr lvl="0">
              <a:lnSpc>
                <a:spcPct val="120000"/>
              </a:lnSpc>
            </a:pPr>
            <a:r>
              <a:rPr lang="hu-HU" sz="900" dirty="0"/>
              <a:t>Súlyos vesekárosodás!</a:t>
            </a:r>
          </a:p>
          <a:p>
            <a:pPr lvl="0">
              <a:lnSpc>
                <a:spcPct val="120000"/>
              </a:lnSpc>
            </a:pPr>
            <a:r>
              <a:rPr lang="hu-HU" sz="900" dirty="0"/>
              <a:t>Súlyos hypertensio, antikoaguláns kezelés, az anamnézisben szereplő krónikus légúti fertőzés, epilepszia, haemorrhagias diathesis! </a:t>
            </a:r>
          </a:p>
          <a:p>
            <a:pPr lvl="0">
              <a:lnSpc>
                <a:spcPct val="120000"/>
              </a:lnSpc>
            </a:pPr>
            <a:r>
              <a:rPr lang="hu-HU" sz="900" dirty="0"/>
              <a:t>Szisztémás lupus erythematosus (SLE)!</a:t>
            </a:r>
          </a:p>
          <a:p>
            <a:pPr>
              <a:lnSpc>
                <a:spcPct val="120000"/>
              </a:lnSpc>
            </a:pPr>
            <a:r>
              <a:rPr lang="hu-HU" sz="900" dirty="0"/>
              <a:t>Terhesség harmadik trimesztere! Ibuprofén adása ellenjavallt a terhesség harmadik trimeszterében.</a:t>
            </a:r>
          </a:p>
          <a:p>
            <a:pPr marL="0" indent="0">
              <a:lnSpc>
                <a:spcPct val="120000"/>
              </a:lnSpc>
              <a:buNone/>
            </a:pPr>
            <a:r>
              <a:rPr lang="hu-HU" sz="900" i="1" dirty="0"/>
              <a:t>Terhesség</a:t>
            </a:r>
          </a:p>
          <a:p>
            <a:pPr>
              <a:lnSpc>
                <a:spcPct val="120000"/>
              </a:lnSpc>
            </a:pPr>
            <a:r>
              <a:rPr lang="hu-HU" sz="900" dirty="0"/>
              <a:t>A terhesség első és második trimeszterében ibuprofén csak nagyon indokolt esetben adható. </a:t>
            </a:r>
          </a:p>
          <a:p>
            <a:pPr>
              <a:lnSpc>
                <a:spcPct val="120000"/>
              </a:lnSpc>
            </a:pPr>
            <a:r>
              <a:rPr lang="hu-HU" sz="900" dirty="0"/>
              <a:t>Terhességet tervező nőnek vagy a terhesség első, illetve második harmadában a legkisebb hatékony dózist a lehető legrövidebb ideig kell alkalmazni.</a:t>
            </a:r>
          </a:p>
          <a:p>
            <a:pPr marL="0" indent="0">
              <a:lnSpc>
                <a:spcPct val="120000"/>
              </a:lnSpc>
              <a:buNone/>
            </a:pPr>
            <a:r>
              <a:rPr lang="hu-HU" sz="900" i="1" dirty="0"/>
              <a:t>Szoptatás</a:t>
            </a:r>
            <a:endParaRPr lang="hu-HU" sz="900" dirty="0"/>
          </a:p>
          <a:p>
            <a:pPr>
              <a:lnSpc>
                <a:spcPct val="120000"/>
              </a:lnSpc>
            </a:pPr>
            <a:r>
              <a:rPr lang="hu-HU" sz="900" dirty="0"/>
              <a:t>Az ibuprofén és metabolitjai kis mennyiségben kiválasztódnak az anyatejbe. Mivel mindeddig nincs tudomásunk arról, hogy a csecsemőre káros hatást fejtene ki, ezért az ibuprofén rövid távú alkalmazásakor általában nem szükséges a szoptatás megszakítása.  </a:t>
            </a:r>
          </a:p>
          <a:p>
            <a:pPr marL="0" indent="0">
              <a:lnSpc>
                <a:spcPct val="120000"/>
              </a:lnSpc>
              <a:buNone/>
            </a:pPr>
            <a:r>
              <a:rPr lang="hu-HU" sz="900" i="1" dirty="0"/>
              <a:t>Termékenység</a:t>
            </a:r>
            <a:endParaRPr lang="hu-HU" sz="900" dirty="0"/>
          </a:p>
          <a:p>
            <a:pPr>
              <a:lnSpc>
                <a:spcPct val="120000"/>
              </a:lnSpc>
            </a:pPr>
            <a:r>
              <a:rPr lang="hu-HU" sz="900" dirty="0"/>
              <a:t>A ciklooxigenáz/prosztaglandin-szintézist gátló gyógyszerek ovulációra gyakorolt hatásuk révén a női termékenység károsodását okozhatják. Ez a hatás a kezelés megszakításával reverzíbilis. </a:t>
            </a:r>
          </a:p>
        </p:txBody>
      </p:sp>
      <p:sp>
        <p:nvSpPr>
          <p:cNvPr id="3" name="Dia számának helye 2">
            <a:extLst>
              <a:ext uri="{FF2B5EF4-FFF2-40B4-BE49-F238E27FC236}">
                <a16:creationId xmlns:a16="http://schemas.microsoft.com/office/drawing/2014/main" xmlns="" id="{A427FF15-D227-4AAF-B931-FAC12D2AFF07}"/>
              </a:ext>
            </a:extLst>
          </p:cNvPr>
          <p:cNvSpPr>
            <a:spLocks noGrp="1"/>
          </p:cNvSpPr>
          <p:nvPr>
            <p:ph type="sldNum" sz="quarter" idx="12"/>
          </p:nvPr>
        </p:nvSpPr>
        <p:spPr/>
        <p:txBody>
          <a:bodyPr/>
          <a:lstStyle/>
          <a:p>
            <a:fld id="{25BA61BD-1651-46F2-8A4B-72A3C0AA82F4}" type="slidenum">
              <a:rPr lang="hu-HU" smtClean="0"/>
              <a:t>20</a:t>
            </a:fld>
            <a:endParaRPr lang="hu-HU"/>
          </a:p>
        </p:txBody>
      </p:sp>
      <p:sp>
        <p:nvSpPr>
          <p:cNvPr id="9" name="Szövegdoboz 8">
            <a:extLst>
              <a:ext uri="{FF2B5EF4-FFF2-40B4-BE49-F238E27FC236}">
                <a16:creationId xmlns:a16="http://schemas.microsoft.com/office/drawing/2014/main" xmlns="" id="{C48EE089-5DE0-494A-AC83-07349A9F8FB2}"/>
              </a:ext>
            </a:extLst>
          </p:cNvPr>
          <p:cNvSpPr txBox="1"/>
          <p:nvPr/>
        </p:nvSpPr>
        <p:spPr>
          <a:xfrm>
            <a:off x="4748543" y="6581001"/>
            <a:ext cx="4395457" cy="276999"/>
          </a:xfrm>
          <a:prstGeom prst="rect">
            <a:avLst/>
          </a:prstGeom>
          <a:solidFill>
            <a:schemeClr val="bg1"/>
          </a:solidFill>
        </p:spPr>
        <p:txBody>
          <a:bodyPr wrap="square" rtlCol="0">
            <a:spAutoFit/>
          </a:bodyPr>
          <a:lstStyle/>
          <a:p>
            <a:r>
              <a:rPr lang="hu-HU" sz="1200" b="1" dirty="0"/>
              <a:t>Forrás: </a:t>
            </a:r>
            <a:r>
              <a:rPr lang="hu-HU" sz="1200" dirty="0"/>
              <a:t>ALGOFLEX® 400 mg filmtabletta alkalmazási előirata alapján!</a:t>
            </a:r>
            <a:endParaRPr lang="es-ES" sz="1200" dirty="0"/>
          </a:p>
        </p:txBody>
      </p:sp>
    </p:spTree>
    <p:extLst>
      <p:ext uri="{BB962C8B-B14F-4D97-AF65-F5344CB8AC3E}">
        <p14:creationId xmlns:p14="http://schemas.microsoft.com/office/powerpoint/2010/main" val="36667928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BDE56DB9-53C0-4D81-9A30-5B715D2BC91C}"/>
              </a:ext>
            </a:extLst>
          </p:cNvPr>
          <p:cNvSpPr>
            <a:spLocks noGrp="1"/>
          </p:cNvSpPr>
          <p:nvPr>
            <p:ph type="title"/>
          </p:nvPr>
        </p:nvSpPr>
        <p:spPr>
          <a:xfrm>
            <a:off x="388190" y="-96297"/>
            <a:ext cx="8229600" cy="1143000"/>
          </a:xfrm>
        </p:spPr>
        <p:txBody>
          <a:bodyPr>
            <a:normAutofit/>
          </a:bodyPr>
          <a:lstStyle/>
          <a:p>
            <a:r>
              <a:rPr lang="hu-HU" sz="3200" b="1" dirty="0">
                <a:solidFill>
                  <a:srgbClr val="00B050"/>
                </a:solidFill>
              </a:rPr>
              <a:t>DIKLOFENÁK</a:t>
            </a:r>
            <a:r>
              <a:rPr lang="hu-HU" sz="3200" b="1" dirty="0"/>
              <a:t> indikációk</a:t>
            </a:r>
          </a:p>
        </p:txBody>
      </p:sp>
      <p:sp>
        <p:nvSpPr>
          <p:cNvPr id="3" name="Tartalom helye 2">
            <a:extLst>
              <a:ext uri="{FF2B5EF4-FFF2-40B4-BE49-F238E27FC236}">
                <a16:creationId xmlns:a16="http://schemas.microsoft.com/office/drawing/2014/main" xmlns="" id="{9C3CE6E8-609F-4CB1-BC61-463C49840473}"/>
              </a:ext>
            </a:extLst>
          </p:cNvPr>
          <p:cNvSpPr>
            <a:spLocks noGrp="1"/>
          </p:cNvSpPr>
          <p:nvPr>
            <p:ph idx="1"/>
          </p:nvPr>
        </p:nvSpPr>
        <p:spPr>
          <a:xfrm>
            <a:off x="112143" y="845389"/>
            <a:ext cx="9031857" cy="5280777"/>
          </a:xfrm>
        </p:spPr>
        <p:txBody>
          <a:bodyPr>
            <a:normAutofit fontScale="62500" lnSpcReduction="20000"/>
          </a:bodyPr>
          <a:lstStyle/>
          <a:p>
            <a:pPr marL="0" indent="0">
              <a:lnSpc>
                <a:spcPct val="120000"/>
              </a:lnSpc>
              <a:buNone/>
            </a:pPr>
            <a:r>
              <a:rPr lang="hu-HU" b="1" u="sng" dirty="0"/>
              <a:t>Lokális alkalmazás felnőttek és 14 évnél idősebb serdülők esetén:</a:t>
            </a:r>
            <a:endParaRPr lang="hu-HU" b="1" dirty="0"/>
          </a:p>
          <a:p>
            <a:pPr>
              <a:lnSpc>
                <a:spcPct val="120000"/>
              </a:lnSpc>
            </a:pPr>
            <a:r>
              <a:rPr lang="hu-HU" dirty="0"/>
              <a:t>fájdalom, gyulladás és duzzanat csökkentésére. </a:t>
            </a:r>
          </a:p>
          <a:p>
            <a:pPr lvl="0">
              <a:lnSpc>
                <a:spcPct val="120000"/>
              </a:lnSpc>
            </a:pPr>
            <a:r>
              <a:rPr lang="hu-HU" dirty="0"/>
              <a:t>Lágyrész sérülések: az ín, az ínszalag, az izom és az ízületek poszttraumás gyulladásának csökkentésére, például rándulás, túlerőltetés és zúzódás, hátfájás esetén; </a:t>
            </a:r>
          </a:p>
          <a:p>
            <a:pPr lvl="0">
              <a:lnSpc>
                <a:spcPct val="120000"/>
              </a:lnSpc>
            </a:pPr>
            <a:r>
              <a:rPr lang="hu-HU" dirty="0"/>
              <a:t>lágyrész-reuma lokalizált formáira, például íngyulladás, teniszkönyök, bursitis, váll-kéz szindróma, periartropathia.</a:t>
            </a:r>
          </a:p>
          <a:p>
            <a:pPr marL="0" indent="0">
              <a:lnSpc>
                <a:spcPct val="120000"/>
              </a:lnSpc>
              <a:buNone/>
            </a:pPr>
            <a:r>
              <a:rPr lang="hu-HU" b="1" u="sng" dirty="0"/>
              <a:t>Lokális alkalmazás felnőttek (18 évnél idősebbek) esetén:</a:t>
            </a:r>
            <a:endParaRPr lang="hu-HU" b="1" dirty="0"/>
          </a:p>
          <a:p>
            <a:pPr>
              <a:lnSpc>
                <a:spcPct val="120000"/>
              </a:lnSpc>
            </a:pPr>
            <a:r>
              <a:rPr lang="hu-HU" dirty="0"/>
              <a:t>a térdben és az ujjak ízületeiben zajló enyhe arthritis kezelésére.</a:t>
            </a:r>
          </a:p>
          <a:p>
            <a:pPr marL="0" indent="0">
              <a:lnSpc>
                <a:spcPct val="120000"/>
              </a:lnSpc>
              <a:buNone/>
            </a:pPr>
            <a:r>
              <a:rPr lang="hu-HU" b="1" u="sng" dirty="0"/>
              <a:t>Szisztémás, belsőleges alkalmazás esetén:</a:t>
            </a:r>
          </a:p>
          <a:p>
            <a:pPr>
              <a:lnSpc>
                <a:spcPct val="120000"/>
              </a:lnSpc>
            </a:pPr>
            <a:r>
              <a:rPr lang="hu-HU" dirty="0"/>
              <a:t>fájdalomcsillapítás: fejfájás, fogfájás, menstruációs fájdalom, reumatológiai és izom eredetű fájdalom, hátfájás. </a:t>
            </a:r>
          </a:p>
          <a:p>
            <a:pPr>
              <a:lnSpc>
                <a:spcPct val="120000"/>
              </a:lnSpc>
            </a:pPr>
            <a:r>
              <a:rPr lang="hu-HU" dirty="0"/>
              <a:t>Megfázás és influenza tüneteinek kezelése (izomfájdalom, torokfájás) beleértve a lázat is.</a:t>
            </a:r>
          </a:p>
          <a:p>
            <a:pPr marL="0" indent="0">
              <a:buNone/>
            </a:pPr>
            <a:endParaRPr lang="hu-HU" dirty="0"/>
          </a:p>
        </p:txBody>
      </p:sp>
      <p:sp>
        <p:nvSpPr>
          <p:cNvPr id="6" name="Dia számának helye 5">
            <a:extLst>
              <a:ext uri="{FF2B5EF4-FFF2-40B4-BE49-F238E27FC236}">
                <a16:creationId xmlns:a16="http://schemas.microsoft.com/office/drawing/2014/main" xmlns="" id="{46934AF1-1148-4B57-B07C-6CDE598ED4DE}"/>
              </a:ext>
            </a:extLst>
          </p:cNvPr>
          <p:cNvSpPr>
            <a:spLocks noGrp="1"/>
          </p:cNvSpPr>
          <p:nvPr>
            <p:ph type="sldNum" sz="quarter" idx="12"/>
          </p:nvPr>
        </p:nvSpPr>
        <p:spPr/>
        <p:txBody>
          <a:bodyPr/>
          <a:lstStyle/>
          <a:p>
            <a:fld id="{25BA61BD-1651-46F2-8A4B-72A3C0AA82F4}" type="slidenum">
              <a:rPr lang="hu-HU" smtClean="0"/>
              <a:t>21</a:t>
            </a:fld>
            <a:endParaRPr lang="hu-HU"/>
          </a:p>
        </p:txBody>
      </p:sp>
      <p:sp>
        <p:nvSpPr>
          <p:cNvPr id="4" name="Szövegdoboz 3">
            <a:extLst>
              <a:ext uri="{FF2B5EF4-FFF2-40B4-BE49-F238E27FC236}">
                <a16:creationId xmlns:a16="http://schemas.microsoft.com/office/drawing/2014/main" xmlns="" id="{7C6CB87E-E6F5-4088-936E-0FE0B361BF92}"/>
              </a:ext>
            </a:extLst>
          </p:cNvPr>
          <p:cNvSpPr txBox="1"/>
          <p:nvPr/>
        </p:nvSpPr>
        <p:spPr>
          <a:xfrm>
            <a:off x="4106173" y="6581001"/>
            <a:ext cx="5037828" cy="276999"/>
          </a:xfrm>
          <a:prstGeom prst="rect">
            <a:avLst/>
          </a:prstGeom>
          <a:solidFill>
            <a:schemeClr val="bg1"/>
          </a:solidFill>
        </p:spPr>
        <p:txBody>
          <a:bodyPr wrap="square" rtlCol="0">
            <a:spAutoFit/>
          </a:bodyPr>
          <a:lstStyle/>
          <a:p>
            <a:r>
              <a:rPr lang="hu-HU" sz="1200" b="1" dirty="0"/>
              <a:t>Forrás: </a:t>
            </a:r>
            <a:r>
              <a:rPr lang="hu-HU" sz="1200" dirty="0"/>
              <a:t>VOLTAREN® Emulgel 1% gél alkalmazási előirata alapján!</a:t>
            </a:r>
            <a:endParaRPr lang="es-ES" sz="1200" dirty="0"/>
          </a:p>
        </p:txBody>
      </p:sp>
      <p:sp>
        <p:nvSpPr>
          <p:cNvPr id="5" name="Szövegdoboz 4">
            <a:extLst>
              <a:ext uri="{FF2B5EF4-FFF2-40B4-BE49-F238E27FC236}">
                <a16:creationId xmlns:a16="http://schemas.microsoft.com/office/drawing/2014/main" xmlns="" id="{6C6EACC4-B823-48FD-913B-9226F474010D}"/>
              </a:ext>
            </a:extLst>
          </p:cNvPr>
          <p:cNvSpPr txBox="1"/>
          <p:nvPr/>
        </p:nvSpPr>
        <p:spPr>
          <a:xfrm>
            <a:off x="4106173" y="6304002"/>
            <a:ext cx="5037827" cy="276999"/>
          </a:xfrm>
          <a:prstGeom prst="rect">
            <a:avLst/>
          </a:prstGeom>
          <a:solidFill>
            <a:schemeClr val="bg1"/>
          </a:solidFill>
        </p:spPr>
        <p:txBody>
          <a:bodyPr wrap="square" rtlCol="0">
            <a:spAutoFit/>
          </a:bodyPr>
          <a:lstStyle/>
          <a:p>
            <a:r>
              <a:rPr lang="hu-HU" sz="1200" b="1" dirty="0"/>
              <a:t>Forrás: </a:t>
            </a:r>
            <a:r>
              <a:rPr lang="hu-HU" sz="1200" dirty="0"/>
              <a:t>CATAFLAM DOLO® 25 mg bevont tabletta alkalmazási előirata alapján!</a:t>
            </a:r>
            <a:endParaRPr lang="es-ES" sz="1200" dirty="0"/>
          </a:p>
        </p:txBody>
      </p:sp>
    </p:spTree>
    <p:extLst>
      <p:ext uri="{BB962C8B-B14F-4D97-AF65-F5344CB8AC3E}">
        <p14:creationId xmlns:p14="http://schemas.microsoft.com/office/powerpoint/2010/main" val="25838782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30226" y="-294705"/>
            <a:ext cx="8229600" cy="1143000"/>
          </a:xfrm>
        </p:spPr>
        <p:txBody>
          <a:bodyPr>
            <a:normAutofit/>
          </a:bodyPr>
          <a:lstStyle/>
          <a:p>
            <a:r>
              <a:rPr lang="hu-HU" sz="2400" b="1" cap="all" dirty="0">
                <a:solidFill>
                  <a:srgbClr val="00B050"/>
                </a:solidFill>
              </a:rPr>
              <a:t>Diklofenák</a:t>
            </a:r>
            <a:r>
              <a:rPr lang="hu-HU" sz="2400" b="1" dirty="0"/>
              <a:t> lokális terápia</a:t>
            </a:r>
          </a:p>
        </p:txBody>
      </p:sp>
      <p:sp>
        <p:nvSpPr>
          <p:cNvPr id="4" name="Szöveg helye 3"/>
          <p:cNvSpPr>
            <a:spLocks noGrp="1"/>
          </p:cNvSpPr>
          <p:nvPr>
            <p:ph type="body" idx="1"/>
          </p:nvPr>
        </p:nvSpPr>
        <p:spPr>
          <a:xfrm>
            <a:off x="457200" y="502220"/>
            <a:ext cx="4040188" cy="346075"/>
          </a:xfrm>
        </p:spPr>
        <p:txBody>
          <a:bodyPr>
            <a:normAutofit lnSpcReduction="10000"/>
          </a:bodyPr>
          <a:lstStyle/>
          <a:p>
            <a:pPr algn="ctr"/>
            <a:r>
              <a:rPr lang="hu-HU" sz="1800" dirty="0"/>
              <a:t>Mellékhatások</a:t>
            </a:r>
          </a:p>
        </p:txBody>
      </p:sp>
      <p:sp>
        <p:nvSpPr>
          <p:cNvPr id="5" name="Tartalom helye 4"/>
          <p:cNvSpPr>
            <a:spLocks noGrp="1"/>
          </p:cNvSpPr>
          <p:nvPr>
            <p:ph sz="half" idx="2"/>
          </p:nvPr>
        </p:nvSpPr>
        <p:spPr>
          <a:xfrm>
            <a:off x="129396" y="984430"/>
            <a:ext cx="4367992" cy="4709004"/>
          </a:xfrm>
        </p:spPr>
        <p:txBody>
          <a:bodyPr>
            <a:normAutofit fontScale="25000" lnSpcReduction="20000"/>
          </a:bodyPr>
          <a:lstStyle/>
          <a:p>
            <a:pPr marL="0" indent="0">
              <a:lnSpc>
                <a:spcPct val="120000"/>
              </a:lnSpc>
              <a:buNone/>
            </a:pPr>
            <a:r>
              <a:rPr lang="hu-HU" sz="5600" u="sng" dirty="0"/>
              <a:t>Fertőző betegségek és parazitafertőzések</a:t>
            </a:r>
          </a:p>
          <a:p>
            <a:pPr marL="0" indent="0">
              <a:lnSpc>
                <a:spcPct val="120000"/>
              </a:lnSpc>
              <a:buNone/>
            </a:pPr>
            <a:r>
              <a:rPr lang="hu-HU" sz="5600" i="1" dirty="0"/>
              <a:t>Nagyon ritka:</a:t>
            </a:r>
          </a:p>
          <a:p>
            <a:pPr marL="0" indent="0">
              <a:lnSpc>
                <a:spcPct val="120000"/>
              </a:lnSpc>
              <a:buNone/>
            </a:pPr>
            <a:r>
              <a:rPr lang="hu-HU" sz="5600" dirty="0"/>
              <a:t>Hólyagok képződésével kísért csalánkiütés.</a:t>
            </a:r>
          </a:p>
          <a:p>
            <a:pPr marL="0" indent="0">
              <a:lnSpc>
                <a:spcPct val="120000"/>
              </a:lnSpc>
              <a:buNone/>
            </a:pPr>
            <a:r>
              <a:rPr lang="hu-HU" sz="5600" u="sng" dirty="0"/>
              <a:t>Immunrendszeri betegségek és tünetek</a:t>
            </a:r>
          </a:p>
          <a:p>
            <a:pPr marL="0" indent="0">
              <a:lnSpc>
                <a:spcPct val="120000"/>
              </a:lnSpc>
              <a:buNone/>
            </a:pPr>
            <a:r>
              <a:rPr lang="hu-HU" sz="5600" i="1" dirty="0"/>
              <a:t>Nagyon ritka:</a:t>
            </a:r>
          </a:p>
          <a:p>
            <a:pPr marL="0" indent="0">
              <a:lnSpc>
                <a:spcPct val="120000"/>
              </a:lnSpc>
              <a:buNone/>
            </a:pPr>
            <a:r>
              <a:rPr lang="hu-HU" sz="5600" dirty="0"/>
              <a:t>Túlérzékenység (beleértve a csalánkiütést is), angioödéma.</a:t>
            </a:r>
          </a:p>
          <a:p>
            <a:pPr marL="0" indent="0">
              <a:lnSpc>
                <a:spcPct val="120000"/>
              </a:lnSpc>
              <a:buNone/>
            </a:pPr>
            <a:r>
              <a:rPr lang="hu-HU" sz="5600" u="sng" dirty="0"/>
              <a:t>Légzőrendszeri, mellkasi és mediastinalis betegségek és tünetek</a:t>
            </a:r>
          </a:p>
          <a:p>
            <a:pPr marL="0" indent="0">
              <a:lnSpc>
                <a:spcPct val="120000"/>
              </a:lnSpc>
              <a:buNone/>
            </a:pPr>
            <a:r>
              <a:rPr lang="hu-HU" sz="5600" i="1" dirty="0"/>
              <a:t>Nagyon ritka:</a:t>
            </a:r>
          </a:p>
          <a:p>
            <a:pPr marL="0" indent="0">
              <a:lnSpc>
                <a:spcPct val="120000"/>
              </a:lnSpc>
              <a:buNone/>
            </a:pPr>
            <a:r>
              <a:rPr lang="hu-HU" sz="5600" dirty="0"/>
              <a:t>Asztma.</a:t>
            </a:r>
          </a:p>
          <a:p>
            <a:pPr marL="0" indent="0">
              <a:lnSpc>
                <a:spcPct val="120000"/>
              </a:lnSpc>
              <a:buNone/>
            </a:pPr>
            <a:r>
              <a:rPr lang="hu-HU" sz="5600" u="sng" dirty="0"/>
              <a:t>A bőr és a bőr alatti szövet betegségei és tünetei</a:t>
            </a:r>
          </a:p>
          <a:p>
            <a:pPr marL="0" indent="0">
              <a:lnSpc>
                <a:spcPct val="120000"/>
              </a:lnSpc>
              <a:buNone/>
            </a:pPr>
            <a:r>
              <a:rPr lang="hu-HU" sz="5600" i="1" dirty="0"/>
              <a:t>Gyakori:</a:t>
            </a:r>
          </a:p>
          <a:p>
            <a:pPr marL="0" indent="0">
              <a:lnSpc>
                <a:spcPct val="120000"/>
              </a:lnSpc>
              <a:buNone/>
            </a:pPr>
            <a:r>
              <a:rPr lang="hu-HU" sz="5600" dirty="0"/>
              <a:t>Bőrgyulladás (beleértve a kontakt dermatitist is) bőrkiütés, bőrpír, ekcéma, viszketés.</a:t>
            </a:r>
          </a:p>
          <a:p>
            <a:pPr marL="0" indent="0">
              <a:lnSpc>
                <a:spcPct val="120000"/>
              </a:lnSpc>
              <a:buNone/>
            </a:pPr>
            <a:r>
              <a:rPr lang="hu-HU" sz="5600" i="1" dirty="0"/>
              <a:t>Ritka:</a:t>
            </a:r>
          </a:p>
          <a:p>
            <a:pPr marL="0" indent="0">
              <a:lnSpc>
                <a:spcPct val="120000"/>
              </a:lnSpc>
              <a:buNone/>
            </a:pPr>
            <a:r>
              <a:rPr lang="hu-HU" sz="5600" dirty="0"/>
              <a:t>Dermatitis bullosa.</a:t>
            </a:r>
          </a:p>
          <a:p>
            <a:pPr marL="0" indent="0">
              <a:lnSpc>
                <a:spcPct val="120000"/>
              </a:lnSpc>
              <a:buNone/>
            </a:pPr>
            <a:r>
              <a:rPr lang="hu-HU" sz="5600" i="1" dirty="0"/>
              <a:t>Nagyon ritka:</a:t>
            </a:r>
          </a:p>
          <a:p>
            <a:pPr marL="0" indent="0">
              <a:lnSpc>
                <a:spcPct val="120000"/>
              </a:lnSpc>
              <a:buNone/>
            </a:pPr>
            <a:r>
              <a:rPr lang="hu-HU" sz="5600" dirty="0"/>
              <a:t>Fényérzékenységi reakciók.</a:t>
            </a:r>
          </a:p>
          <a:p>
            <a:pPr marL="0" indent="0">
              <a:buNone/>
            </a:pPr>
            <a:endParaRPr lang="hu-HU" b="1" dirty="0"/>
          </a:p>
          <a:p>
            <a:pPr marL="0" indent="0">
              <a:buNone/>
            </a:pPr>
            <a:endParaRPr lang="hu-HU" dirty="0"/>
          </a:p>
        </p:txBody>
      </p:sp>
      <p:sp>
        <p:nvSpPr>
          <p:cNvPr id="6" name="Szöveg helye 5"/>
          <p:cNvSpPr>
            <a:spLocks noGrp="1"/>
          </p:cNvSpPr>
          <p:nvPr>
            <p:ph type="body" sz="quarter" idx="3"/>
          </p:nvPr>
        </p:nvSpPr>
        <p:spPr>
          <a:xfrm>
            <a:off x="4908431" y="502220"/>
            <a:ext cx="4041775" cy="320196"/>
          </a:xfrm>
        </p:spPr>
        <p:txBody>
          <a:bodyPr>
            <a:normAutofit fontScale="92500" lnSpcReduction="20000"/>
          </a:bodyPr>
          <a:lstStyle/>
          <a:p>
            <a:pPr algn="ctr"/>
            <a:r>
              <a:rPr lang="hu-HU" sz="1800" dirty="0"/>
              <a:t>Ellenjavallatok</a:t>
            </a:r>
          </a:p>
        </p:txBody>
      </p:sp>
      <p:sp>
        <p:nvSpPr>
          <p:cNvPr id="7" name="Tartalom helye 6"/>
          <p:cNvSpPr>
            <a:spLocks noGrp="1"/>
          </p:cNvSpPr>
          <p:nvPr>
            <p:ph sz="quarter" idx="4"/>
          </p:nvPr>
        </p:nvSpPr>
        <p:spPr>
          <a:xfrm>
            <a:off x="4783049" y="984430"/>
            <a:ext cx="4041775" cy="4709004"/>
          </a:xfrm>
        </p:spPr>
        <p:txBody>
          <a:bodyPr>
            <a:normAutofit fontScale="85000" lnSpcReduction="20000"/>
          </a:bodyPr>
          <a:lstStyle/>
          <a:p>
            <a:pPr>
              <a:lnSpc>
                <a:spcPct val="120000"/>
              </a:lnSpc>
            </a:pPr>
            <a:r>
              <a:rPr lang="hu-HU" dirty="0"/>
              <a:t>A hatóanyaggal szembeni túlérzékenység!</a:t>
            </a:r>
          </a:p>
          <a:p>
            <a:pPr>
              <a:lnSpc>
                <a:spcPct val="120000"/>
              </a:lnSpc>
            </a:pPr>
            <a:r>
              <a:rPr lang="hu-HU" dirty="0"/>
              <a:t>Nem alkalmazható olyan betegek kezelésére, akiknél korábban az acetilszalicilsav, vagy más nem szteroid gyulladásgátló asztmás rohamot, urticariát vagy akut rhinitist váltott ki!</a:t>
            </a:r>
          </a:p>
          <a:p>
            <a:pPr>
              <a:lnSpc>
                <a:spcPct val="120000"/>
              </a:lnSpc>
            </a:pPr>
            <a:r>
              <a:rPr lang="hu-HU" dirty="0"/>
              <a:t>Nem alkalmazható a terhesség harmadik trimeszterében!</a:t>
            </a:r>
            <a:endParaRPr lang="hu-HU" b="1" dirty="0"/>
          </a:p>
          <a:p>
            <a:pPr>
              <a:lnSpc>
                <a:spcPct val="120000"/>
              </a:lnSpc>
            </a:pPr>
            <a:r>
              <a:rPr lang="hu-HU" dirty="0"/>
              <a:t>Nem alkalmazható gél vagy kenőcs 14 évesnél fiatalabb gyermekek és serdülőkorúak esetében!</a:t>
            </a:r>
            <a:endParaRPr lang="hu-HU" b="1" dirty="0"/>
          </a:p>
          <a:p>
            <a:pPr marL="0" indent="0">
              <a:buNone/>
            </a:pPr>
            <a:endParaRPr lang="hu-HU" dirty="0"/>
          </a:p>
        </p:txBody>
      </p:sp>
      <p:sp>
        <p:nvSpPr>
          <p:cNvPr id="3" name="Dia számának helye 2">
            <a:extLst>
              <a:ext uri="{FF2B5EF4-FFF2-40B4-BE49-F238E27FC236}">
                <a16:creationId xmlns:a16="http://schemas.microsoft.com/office/drawing/2014/main" xmlns="" id="{3658B5EA-67DC-404D-BFFA-8ECAF09F17A5}"/>
              </a:ext>
            </a:extLst>
          </p:cNvPr>
          <p:cNvSpPr>
            <a:spLocks noGrp="1"/>
          </p:cNvSpPr>
          <p:nvPr>
            <p:ph type="sldNum" sz="quarter" idx="12"/>
          </p:nvPr>
        </p:nvSpPr>
        <p:spPr/>
        <p:txBody>
          <a:bodyPr/>
          <a:lstStyle/>
          <a:p>
            <a:fld id="{25BA61BD-1651-46F2-8A4B-72A3C0AA82F4}" type="slidenum">
              <a:rPr lang="hu-HU" smtClean="0"/>
              <a:t>22</a:t>
            </a:fld>
            <a:endParaRPr lang="hu-HU"/>
          </a:p>
        </p:txBody>
      </p:sp>
      <p:sp>
        <p:nvSpPr>
          <p:cNvPr id="10" name="Szövegdoboz 9">
            <a:extLst>
              <a:ext uri="{FF2B5EF4-FFF2-40B4-BE49-F238E27FC236}">
                <a16:creationId xmlns:a16="http://schemas.microsoft.com/office/drawing/2014/main" xmlns="" id="{84290AF0-B9D1-4F50-8E4B-7143591F0381}"/>
              </a:ext>
            </a:extLst>
          </p:cNvPr>
          <p:cNvSpPr txBox="1"/>
          <p:nvPr/>
        </p:nvSpPr>
        <p:spPr>
          <a:xfrm>
            <a:off x="4908431" y="6581001"/>
            <a:ext cx="4235570" cy="276999"/>
          </a:xfrm>
          <a:prstGeom prst="rect">
            <a:avLst/>
          </a:prstGeom>
          <a:solidFill>
            <a:schemeClr val="bg1"/>
          </a:solidFill>
        </p:spPr>
        <p:txBody>
          <a:bodyPr wrap="square" rtlCol="0">
            <a:spAutoFit/>
          </a:bodyPr>
          <a:lstStyle/>
          <a:p>
            <a:r>
              <a:rPr lang="hu-HU" sz="1200" b="1" dirty="0"/>
              <a:t>Forrás: </a:t>
            </a:r>
            <a:r>
              <a:rPr lang="hu-HU" sz="1200" dirty="0"/>
              <a:t>VOLTAREN® Emulgel 1% gél alkalmazási előirata alapján!</a:t>
            </a:r>
            <a:endParaRPr lang="es-ES" sz="1200" dirty="0"/>
          </a:p>
        </p:txBody>
      </p:sp>
    </p:spTree>
    <p:extLst>
      <p:ext uri="{BB962C8B-B14F-4D97-AF65-F5344CB8AC3E}">
        <p14:creationId xmlns:p14="http://schemas.microsoft.com/office/powerpoint/2010/main" val="36127246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30226" y="-337838"/>
            <a:ext cx="8229600" cy="1143000"/>
          </a:xfrm>
        </p:spPr>
        <p:txBody>
          <a:bodyPr>
            <a:normAutofit/>
          </a:bodyPr>
          <a:lstStyle/>
          <a:p>
            <a:r>
              <a:rPr lang="hu-HU" sz="2400" b="1" cap="all" dirty="0">
                <a:solidFill>
                  <a:srgbClr val="00B050"/>
                </a:solidFill>
              </a:rPr>
              <a:t>Diklofenák</a:t>
            </a:r>
            <a:r>
              <a:rPr lang="hu-HU" sz="2400" b="1" dirty="0"/>
              <a:t> belsőleges terápia</a:t>
            </a:r>
          </a:p>
        </p:txBody>
      </p:sp>
      <p:sp>
        <p:nvSpPr>
          <p:cNvPr id="4" name="Szöveg helye 3"/>
          <p:cNvSpPr>
            <a:spLocks noGrp="1"/>
          </p:cNvSpPr>
          <p:nvPr>
            <p:ph type="body" idx="1"/>
          </p:nvPr>
        </p:nvSpPr>
        <p:spPr>
          <a:xfrm>
            <a:off x="457200" y="433208"/>
            <a:ext cx="4040188" cy="371954"/>
          </a:xfrm>
        </p:spPr>
        <p:txBody>
          <a:bodyPr>
            <a:normAutofit/>
          </a:bodyPr>
          <a:lstStyle/>
          <a:p>
            <a:pPr algn="ctr"/>
            <a:r>
              <a:rPr lang="hu-HU" sz="1800" dirty="0"/>
              <a:t>Mellékhatások</a:t>
            </a:r>
          </a:p>
        </p:txBody>
      </p:sp>
      <p:sp>
        <p:nvSpPr>
          <p:cNvPr id="5" name="Tartalom helye 4"/>
          <p:cNvSpPr>
            <a:spLocks noGrp="1"/>
          </p:cNvSpPr>
          <p:nvPr>
            <p:ph sz="half" idx="2"/>
          </p:nvPr>
        </p:nvSpPr>
        <p:spPr>
          <a:xfrm>
            <a:off x="146052" y="805162"/>
            <a:ext cx="4351336" cy="4983163"/>
          </a:xfrm>
        </p:spPr>
        <p:txBody>
          <a:bodyPr>
            <a:normAutofit fontScale="92500" lnSpcReduction="10000"/>
          </a:bodyPr>
          <a:lstStyle/>
          <a:p>
            <a:pPr marL="0" indent="0" algn="ctr">
              <a:lnSpc>
                <a:spcPct val="120000"/>
              </a:lnSpc>
              <a:buNone/>
            </a:pPr>
            <a:r>
              <a:rPr lang="hu-HU" sz="1400" b="1" dirty="0">
                <a:solidFill>
                  <a:srgbClr val="FF0000"/>
                </a:solidFill>
              </a:rPr>
              <a:t>Jelen kigyűjtésben csak a gyakori mellékhatások kerültek feltüntetésre a további ritkábban előforduló, de létező mellékhatások nélkül (lásd alkalmazási előirat)!</a:t>
            </a:r>
          </a:p>
          <a:p>
            <a:pPr marL="0" indent="0">
              <a:lnSpc>
                <a:spcPct val="120000"/>
              </a:lnSpc>
              <a:buNone/>
            </a:pPr>
            <a:r>
              <a:rPr lang="hu-HU" sz="1400" u="sng" dirty="0"/>
              <a:t>Idegrendszeri betegségek és tünetek</a:t>
            </a:r>
          </a:p>
          <a:p>
            <a:pPr marL="0" indent="0">
              <a:lnSpc>
                <a:spcPct val="120000"/>
              </a:lnSpc>
              <a:buNone/>
            </a:pPr>
            <a:r>
              <a:rPr lang="hu-HU" sz="1400" i="1" dirty="0"/>
              <a:t>Gyakori:</a:t>
            </a:r>
          </a:p>
          <a:p>
            <a:pPr marL="0" indent="0">
              <a:lnSpc>
                <a:spcPct val="120000"/>
              </a:lnSpc>
              <a:buNone/>
            </a:pPr>
            <a:r>
              <a:rPr lang="hu-HU" sz="1400" dirty="0"/>
              <a:t>Fejfájás és szédülés.</a:t>
            </a:r>
          </a:p>
          <a:p>
            <a:pPr marL="0" indent="0">
              <a:lnSpc>
                <a:spcPct val="120000"/>
              </a:lnSpc>
              <a:buNone/>
            </a:pPr>
            <a:r>
              <a:rPr lang="hu-HU" sz="1400" u="sng" dirty="0"/>
              <a:t>A fül és az egyensúly-érzékelő szerv betegségei és tünetei</a:t>
            </a:r>
          </a:p>
          <a:p>
            <a:pPr marL="0" indent="0">
              <a:lnSpc>
                <a:spcPct val="120000"/>
              </a:lnSpc>
              <a:buNone/>
            </a:pPr>
            <a:r>
              <a:rPr lang="hu-HU" sz="1400" i="1" dirty="0"/>
              <a:t>Gyakori: </a:t>
            </a:r>
          </a:p>
          <a:p>
            <a:pPr marL="0" indent="0">
              <a:lnSpc>
                <a:spcPct val="120000"/>
              </a:lnSpc>
              <a:buNone/>
            </a:pPr>
            <a:r>
              <a:rPr lang="hu-HU" sz="1400" dirty="0"/>
              <a:t>Vertigo.</a:t>
            </a:r>
          </a:p>
          <a:p>
            <a:pPr marL="0" indent="0">
              <a:lnSpc>
                <a:spcPct val="120000"/>
              </a:lnSpc>
              <a:buNone/>
            </a:pPr>
            <a:r>
              <a:rPr lang="hu-HU" sz="1400" u="sng" dirty="0"/>
              <a:t>Emésztőrendszeri betegségek és tünetek</a:t>
            </a:r>
          </a:p>
          <a:p>
            <a:pPr marL="0" indent="0">
              <a:lnSpc>
                <a:spcPct val="120000"/>
              </a:lnSpc>
              <a:buNone/>
            </a:pPr>
            <a:r>
              <a:rPr lang="hu-HU" sz="1400" i="1" dirty="0"/>
              <a:t>Gyakori:</a:t>
            </a:r>
          </a:p>
          <a:p>
            <a:pPr marL="0" indent="0">
              <a:lnSpc>
                <a:spcPct val="120000"/>
              </a:lnSpc>
              <a:buNone/>
            </a:pPr>
            <a:r>
              <a:rPr lang="hu-HU" sz="1400" dirty="0"/>
              <a:t>Hányinger, hányás, hasmenés, emésztési zavar, hasi fájdalom, flatulentia, csökkent étvágy.</a:t>
            </a:r>
          </a:p>
          <a:p>
            <a:pPr marL="0" indent="0">
              <a:lnSpc>
                <a:spcPct val="120000"/>
              </a:lnSpc>
              <a:buNone/>
            </a:pPr>
            <a:r>
              <a:rPr lang="hu-HU" sz="1400" u="sng" dirty="0"/>
              <a:t>Máj és epebetegségek, illetve tünetek</a:t>
            </a:r>
          </a:p>
          <a:p>
            <a:pPr marL="0" indent="0">
              <a:lnSpc>
                <a:spcPct val="120000"/>
              </a:lnSpc>
              <a:buNone/>
            </a:pPr>
            <a:r>
              <a:rPr lang="hu-HU" sz="1400" i="1" dirty="0"/>
              <a:t>Gyakori:</a:t>
            </a:r>
          </a:p>
          <a:p>
            <a:pPr marL="0" indent="0">
              <a:lnSpc>
                <a:spcPct val="120000"/>
              </a:lnSpc>
              <a:buNone/>
            </a:pPr>
            <a:r>
              <a:rPr lang="hu-HU" sz="1400" dirty="0"/>
              <a:t>A transzamináz szintek emelkedése.</a:t>
            </a:r>
          </a:p>
          <a:p>
            <a:pPr marL="0" indent="0">
              <a:lnSpc>
                <a:spcPct val="120000"/>
              </a:lnSpc>
              <a:buNone/>
            </a:pPr>
            <a:r>
              <a:rPr lang="hu-HU" sz="1400" u="sng" dirty="0"/>
              <a:t>A bőr és a bőr alatti szövet betegségei és tünetei</a:t>
            </a:r>
          </a:p>
          <a:p>
            <a:pPr marL="0" indent="0">
              <a:lnSpc>
                <a:spcPct val="120000"/>
              </a:lnSpc>
              <a:buNone/>
            </a:pPr>
            <a:r>
              <a:rPr lang="hu-HU" sz="1400" i="1" dirty="0"/>
              <a:t>Gyakori:</a:t>
            </a:r>
          </a:p>
          <a:p>
            <a:pPr marL="0" indent="0">
              <a:lnSpc>
                <a:spcPct val="120000"/>
              </a:lnSpc>
              <a:buNone/>
            </a:pPr>
            <a:r>
              <a:rPr lang="hu-HU" sz="1400" dirty="0"/>
              <a:t>Bőrkiütés.</a:t>
            </a:r>
          </a:p>
        </p:txBody>
      </p:sp>
      <p:sp>
        <p:nvSpPr>
          <p:cNvPr id="6" name="Szöveg helye 5"/>
          <p:cNvSpPr>
            <a:spLocks noGrp="1"/>
          </p:cNvSpPr>
          <p:nvPr>
            <p:ph type="body" sz="quarter" idx="3"/>
          </p:nvPr>
        </p:nvSpPr>
        <p:spPr>
          <a:xfrm>
            <a:off x="4997721" y="433208"/>
            <a:ext cx="4041775" cy="328822"/>
          </a:xfrm>
        </p:spPr>
        <p:txBody>
          <a:bodyPr>
            <a:normAutofit fontScale="92500" lnSpcReduction="10000"/>
          </a:bodyPr>
          <a:lstStyle/>
          <a:p>
            <a:pPr algn="ctr"/>
            <a:r>
              <a:rPr lang="hu-HU" sz="1800" dirty="0"/>
              <a:t>Ellenjavallatok</a:t>
            </a:r>
          </a:p>
        </p:txBody>
      </p:sp>
      <p:sp>
        <p:nvSpPr>
          <p:cNvPr id="7" name="Tartalom helye 6"/>
          <p:cNvSpPr>
            <a:spLocks noGrp="1"/>
          </p:cNvSpPr>
          <p:nvPr>
            <p:ph sz="quarter" idx="4"/>
          </p:nvPr>
        </p:nvSpPr>
        <p:spPr>
          <a:xfrm>
            <a:off x="4645026" y="664234"/>
            <a:ext cx="4498974" cy="5124091"/>
          </a:xfrm>
        </p:spPr>
        <p:txBody>
          <a:bodyPr>
            <a:normAutofit fontScale="25000" lnSpcReduction="20000"/>
          </a:bodyPr>
          <a:lstStyle/>
          <a:p>
            <a:pPr lvl="0">
              <a:lnSpc>
                <a:spcPct val="120000"/>
              </a:lnSpc>
            </a:pPr>
            <a:r>
              <a:rPr lang="hu-HU" sz="4000" dirty="0"/>
              <a:t>A hatóanyaggal szembeni túlérzékenység!</a:t>
            </a:r>
          </a:p>
          <a:p>
            <a:pPr lvl="0">
              <a:lnSpc>
                <a:spcPct val="120000"/>
              </a:lnSpc>
            </a:pPr>
            <a:r>
              <a:rPr lang="hu-HU" sz="4000" dirty="0"/>
              <a:t>Aktív gyomor-, vagy bélfekély, vérzés vagy perforatio!</a:t>
            </a:r>
          </a:p>
          <a:p>
            <a:pPr lvl="0">
              <a:lnSpc>
                <a:spcPct val="120000"/>
              </a:lnSpc>
            </a:pPr>
            <a:r>
              <a:rPr lang="hu-HU" sz="4000" dirty="0"/>
              <a:t>Az anamnézisben szereplő korábbi NSAID kezeléssel összefüggő gastrointestinalis vérzés vagy perforatio. Aktív vagy az anamnézisben szereplő rekurrens peptikus fekély vagy vérzés (két vagy több egymástól független bizonyított fekély vagy vérzés)!</a:t>
            </a:r>
          </a:p>
          <a:p>
            <a:pPr lvl="0">
              <a:lnSpc>
                <a:spcPct val="120000"/>
              </a:lnSpc>
            </a:pPr>
            <a:r>
              <a:rPr lang="hu-HU" sz="4000" dirty="0"/>
              <a:t>A terhesség harmadik trimesztere! Ellenjavallt a terhesség harmadik trimesztere alatt.</a:t>
            </a:r>
          </a:p>
          <a:p>
            <a:pPr lvl="0">
              <a:lnSpc>
                <a:spcPct val="120000"/>
              </a:lnSpc>
            </a:pPr>
            <a:r>
              <a:rPr lang="hu-HU" sz="4000" dirty="0"/>
              <a:t>Súlyos máj- vagy veseelégtelenség!</a:t>
            </a:r>
          </a:p>
          <a:p>
            <a:pPr lvl="0">
              <a:lnSpc>
                <a:spcPct val="120000"/>
              </a:lnSpc>
            </a:pPr>
            <a:r>
              <a:rPr lang="hu-HU" sz="4000" dirty="0"/>
              <a:t>Diagnosztizált pangásos szívelégtelenség, ischaemiás szívbetegség, perifériás artéria-betegség és/vagy cerebrovascularis betegség.</a:t>
            </a:r>
          </a:p>
          <a:p>
            <a:pPr lvl="0">
              <a:lnSpc>
                <a:spcPct val="120000"/>
              </a:lnSpc>
            </a:pPr>
            <a:r>
              <a:rPr lang="hu-HU" sz="4000" dirty="0"/>
              <a:t>Más nem-szteroid gyulladásgátló szerekhez (NSAID) hasonlóan ellenjavallt olyan betegekben, akiknél az acetilszalicilsav, vagy más NSAID asthmás rohamot, urticariát vagy akut rhinitist vált ki.</a:t>
            </a:r>
          </a:p>
          <a:p>
            <a:pPr marL="0" lvl="0" indent="0">
              <a:lnSpc>
                <a:spcPct val="120000"/>
              </a:lnSpc>
              <a:buNone/>
            </a:pPr>
            <a:r>
              <a:rPr lang="hu-HU" sz="4000" i="1" dirty="0"/>
              <a:t>Terhesség</a:t>
            </a:r>
          </a:p>
          <a:p>
            <a:pPr lvl="0">
              <a:lnSpc>
                <a:spcPct val="120000"/>
              </a:lnSpc>
            </a:pPr>
            <a:r>
              <a:rPr lang="hu-HU" sz="4000" dirty="0"/>
              <a:t>A diklofenákot a terhesség első és második trimesztere alatt nem szabad alkalmazni, csak akkor, ha erre egyértelműen szükség van. Ha a diklofenákot olyan nő alkalmazza, aki teherbe próbál esni, vagy a terhesség első és második trimeszterében van, akkor az adagnak a lehető legalacsonyabbnak, és a kezelés időtartamának a lehető legrövidebbnek kell lennie.</a:t>
            </a:r>
          </a:p>
          <a:p>
            <a:pPr marL="0" indent="0">
              <a:lnSpc>
                <a:spcPct val="120000"/>
              </a:lnSpc>
              <a:buNone/>
            </a:pPr>
            <a:r>
              <a:rPr lang="hu-HU" sz="4000" i="1" dirty="0"/>
              <a:t>Szoptatás</a:t>
            </a:r>
          </a:p>
          <a:p>
            <a:pPr>
              <a:lnSpc>
                <a:spcPct val="120000"/>
              </a:lnSpc>
            </a:pPr>
            <a:r>
              <a:rPr lang="hu-HU" sz="4000" dirty="0"/>
              <a:t>Más NSAID-okhoz hasonlóan a diklofenák is kis mértékben átjut az anyatejbe. Ennek megfelelően, szoptatás ideje alatt a diklofenák alkalmazása, a csecsemőben fellépő nemkívánatos események elkerülése érdekében, nem javasolt.</a:t>
            </a:r>
          </a:p>
          <a:p>
            <a:pPr marL="0" indent="0">
              <a:lnSpc>
                <a:spcPct val="120000"/>
              </a:lnSpc>
              <a:buNone/>
            </a:pPr>
            <a:r>
              <a:rPr lang="hu-HU" sz="4000" i="1" dirty="0"/>
              <a:t>Termékenység</a:t>
            </a:r>
          </a:p>
          <a:p>
            <a:pPr>
              <a:lnSpc>
                <a:spcPct val="120000"/>
              </a:lnSpc>
            </a:pPr>
            <a:r>
              <a:rPr lang="hu-HU" sz="4000" dirty="0"/>
              <a:t>Más NSAID-okhoz hasonlóan a diklofenák is károsíthatja a nők termékenységét és alkalmazása nem javasolt olyan nők számára, akik teherbe kívánnak esni. Olyan nők esetében, akiknek nehézségeik vannak a teherbeeséssel, vagy akik meddőség miatti kivizsgálás alatt állnak, a diklofenák kezelés felfüggesztése megfontolandó.</a:t>
            </a:r>
          </a:p>
          <a:p>
            <a:pPr lvl="0"/>
            <a:endParaRPr lang="hu-HU" dirty="0"/>
          </a:p>
        </p:txBody>
      </p:sp>
      <p:sp>
        <p:nvSpPr>
          <p:cNvPr id="3" name="Dia számának helye 2">
            <a:extLst>
              <a:ext uri="{FF2B5EF4-FFF2-40B4-BE49-F238E27FC236}">
                <a16:creationId xmlns:a16="http://schemas.microsoft.com/office/drawing/2014/main" xmlns="" id="{BDBE2776-ABDE-4A6A-B4E5-038EA8F9490D}"/>
              </a:ext>
            </a:extLst>
          </p:cNvPr>
          <p:cNvSpPr>
            <a:spLocks noGrp="1"/>
          </p:cNvSpPr>
          <p:nvPr>
            <p:ph type="sldNum" sz="quarter" idx="12"/>
          </p:nvPr>
        </p:nvSpPr>
        <p:spPr/>
        <p:txBody>
          <a:bodyPr/>
          <a:lstStyle/>
          <a:p>
            <a:fld id="{25BA61BD-1651-46F2-8A4B-72A3C0AA82F4}" type="slidenum">
              <a:rPr lang="hu-HU" smtClean="0"/>
              <a:t>23</a:t>
            </a:fld>
            <a:endParaRPr lang="hu-HU"/>
          </a:p>
        </p:txBody>
      </p:sp>
      <p:sp>
        <p:nvSpPr>
          <p:cNvPr id="8" name="Szövegdoboz 7">
            <a:extLst>
              <a:ext uri="{FF2B5EF4-FFF2-40B4-BE49-F238E27FC236}">
                <a16:creationId xmlns:a16="http://schemas.microsoft.com/office/drawing/2014/main" xmlns="" id="{DB14F2D9-C382-497F-B371-32A8D95554A4}"/>
              </a:ext>
            </a:extLst>
          </p:cNvPr>
          <p:cNvSpPr txBox="1"/>
          <p:nvPr/>
        </p:nvSpPr>
        <p:spPr>
          <a:xfrm>
            <a:off x="4106174" y="6581001"/>
            <a:ext cx="5037827" cy="276999"/>
          </a:xfrm>
          <a:prstGeom prst="rect">
            <a:avLst/>
          </a:prstGeom>
          <a:solidFill>
            <a:schemeClr val="bg1"/>
          </a:solidFill>
        </p:spPr>
        <p:txBody>
          <a:bodyPr wrap="square" rtlCol="0">
            <a:spAutoFit/>
          </a:bodyPr>
          <a:lstStyle/>
          <a:p>
            <a:r>
              <a:rPr lang="hu-HU" sz="1200" b="1" dirty="0"/>
              <a:t>Forrás: </a:t>
            </a:r>
            <a:r>
              <a:rPr lang="hu-HU" sz="1200" dirty="0"/>
              <a:t>CATAFLAM DOLO® 25 mg bevont tabletta alkalmazási előirata alapján!</a:t>
            </a:r>
            <a:endParaRPr lang="es-ES" sz="1200" dirty="0"/>
          </a:p>
        </p:txBody>
      </p:sp>
    </p:spTree>
    <p:extLst>
      <p:ext uri="{BB962C8B-B14F-4D97-AF65-F5344CB8AC3E}">
        <p14:creationId xmlns:p14="http://schemas.microsoft.com/office/powerpoint/2010/main" val="20316039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m 6">
            <a:extLst>
              <a:ext uri="{FF2B5EF4-FFF2-40B4-BE49-F238E27FC236}">
                <a16:creationId xmlns:a16="http://schemas.microsoft.com/office/drawing/2014/main" xmlns="" id="{C3CE97D1-74EB-43B0-8CFF-3580970736C5}"/>
              </a:ext>
            </a:extLst>
          </p:cNvPr>
          <p:cNvSpPr>
            <a:spLocks noGrp="1"/>
          </p:cNvSpPr>
          <p:nvPr>
            <p:ph type="title"/>
          </p:nvPr>
        </p:nvSpPr>
        <p:spPr>
          <a:xfrm>
            <a:off x="534837" y="-20204"/>
            <a:ext cx="8229600" cy="1143000"/>
          </a:xfrm>
        </p:spPr>
        <p:txBody>
          <a:bodyPr>
            <a:normAutofit/>
          </a:bodyPr>
          <a:lstStyle/>
          <a:p>
            <a:r>
              <a:rPr lang="hu-HU" sz="3200" b="1" dirty="0">
                <a:solidFill>
                  <a:srgbClr val="00B050"/>
                </a:solidFill>
              </a:rPr>
              <a:t>PARACETAMOL</a:t>
            </a:r>
            <a:r>
              <a:rPr lang="hu-HU" sz="3200" b="1" dirty="0"/>
              <a:t> indikációk</a:t>
            </a:r>
          </a:p>
        </p:txBody>
      </p:sp>
      <p:sp>
        <p:nvSpPr>
          <p:cNvPr id="8" name="Tartalom helye 7">
            <a:extLst>
              <a:ext uri="{FF2B5EF4-FFF2-40B4-BE49-F238E27FC236}">
                <a16:creationId xmlns:a16="http://schemas.microsoft.com/office/drawing/2014/main" xmlns="" id="{36F6ED03-DE2B-4629-AF17-226EEBF1C3A0}"/>
              </a:ext>
            </a:extLst>
          </p:cNvPr>
          <p:cNvSpPr>
            <a:spLocks noGrp="1"/>
          </p:cNvSpPr>
          <p:nvPr>
            <p:ph idx="1"/>
          </p:nvPr>
        </p:nvSpPr>
        <p:spPr>
          <a:xfrm>
            <a:off x="310551" y="1358660"/>
            <a:ext cx="8229600" cy="4525963"/>
          </a:xfrm>
        </p:spPr>
        <p:txBody>
          <a:bodyPr/>
          <a:lstStyle/>
          <a:p>
            <a:pPr marL="0" indent="0">
              <a:buNone/>
            </a:pPr>
            <a:r>
              <a:rPr lang="hu-HU" b="1" u="sng" dirty="0"/>
              <a:t>Felnőtteknek és 3 hónaposnál idősebb gyermekeknek javasolt:</a:t>
            </a:r>
          </a:p>
          <a:p>
            <a:r>
              <a:rPr lang="hu-HU" dirty="0"/>
              <a:t>lázcsillapításra, </a:t>
            </a:r>
          </a:p>
          <a:p>
            <a:r>
              <a:rPr lang="hu-HU" dirty="0"/>
              <a:t>különböző eredetű fájdalmak – fejfájás, fogfájás, reumatikus és izomfájdalmak, menstruációs fájdalmak, idegi eredetű fájdalom, ízületi fájdalmak – csillapítására.</a:t>
            </a:r>
          </a:p>
        </p:txBody>
      </p:sp>
      <p:sp>
        <p:nvSpPr>
          <p:cNvPr id="2" name="Dia számának helye 1">
            <a:extLst>
              <a:ext uri="{FF2B5EF4-FFF2-40B4-BE49-F238E27FC236}">
                <a16:creationId xmlns:a16="http://schemas.microsoft.com/office/drawing/2014/main" xmlns="" id="{53CF9CD7-F318-4299-B268-E7711F012CA1}"/>
              </a:ext>
            </a:extLst>
          </p:cNvPr>
          <p:cNvSpPr>
            <a:spLocks noGrp="1"/>
          </p:cNvSpPr>
          <p:nvPr>
            <p:ph type="sldNum" sz="quarter" idx="12"/>
          </p:nvPr>
        </p:nvSpPr>
        <p:spPr/>
        <p:txBody>
          <a:bodyPr/>
          <a:lstStyle/>
          <a:p>
            <a:fld id="{25BA61BD-1651-46F2-8A4B-72A3C0AA82F4}" type="slidenum">
              <a:rPr lang="hu-HU" smtClean="0"/>
              <a:t>24</a:t>
            </a:fld>
            <a:endParaRPr lang="hu-HU"/>
          </a:p>
        </p:txBody>
      </p:sp>
      <p:sp>
        <p:nvSpPr>
          <p:cNvPr id="9" name="Szövegdoboz 8">
            <a:extLst>
              <a:ext uri="{FF2B5EF4-FFF2-40B4-BE49-F238E27FC236}">
                <a16:creationId xmlns:a16="http://schemas.microsoft.com/office/drawing/2014/main" xmlns="" id="{3404A26E-61B5-4382-A07B-87E90ED3B822}"/>
              </a:ext>
            </a:extLst>
          </p:cNvPr>
          <p:cNvSpPr txBox="1"/>
          <p:nvPr/>
        </p:nvSpPr>
        <p:spPr>
          <a:xfrm>
            <a:off x="4873925" y="6581001"/>
            <a:ext cx="4270076" cy="276999"/>
          </a:xfrm>
          <a:prstGeom prst="rect">
            <a:avLst/>
          </a:prstGeom>
          <a:solidFill>
            <a:schemeClr val="bg1"/>
          </a:solidFill>
        </p:spPr>
        <p:txBody>
          <a:bodyPr wrap="square" rtlCol="0">
            <a:spAutoFit/>
          </a:bodyPr>
          <a:lstStyle/>
          <a:p>
            <a:r>
              <a:rPr lang="hu-HU" sz="1200" b="1" dirty="0"/>
              <a:t>Forrás: </a:t>
            </a:r>
            <a:r>
              <a:rPr lang="hu-HU" sz="1200" dirty="0"/>
              <a:t>RUBOPHEN® 500 mg tabletta alkalmazási előirata alapján!</a:t>
            </a:r>
            <a:endParaRPr lang="es-ES" sz="1200" dirty="0"/>
          </a:p>
        </p:txBody>
      </p:sp>
    </p:spTree>
    <p:extLst>
      <p:ext uri="{BB962C8B-B14F-4D97-AF65-F5344CB8AC3E}">
        <p14:creationId xmlns:p14="http://schemas.microsoft.com/office/powerpoint/2010/main" val="36855669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30226" y="-367958"/>
            <a:ext cx="8229600" cy="1143000"/>
          </a:xfrm>
        </p:spPr>
        <p:txBody>
          <a:bodyPr>
            <a:normAutofit/>
          </a:bodyPr>
          <a:lstStyle/>
          <a:p>
            <a:r>
              <a:rPr lang="hu-HU" sz="2400" b="1" cap="all" dirty="0">
                <a:solidFill>
                  <a:srgbClr val="00B050"/>
                </a:solidFill>
              </a:rPr>
              <a:t>Paracetamol</a:t>
            </a:r>
            <a:r>
              <a:rPr lang="hu-HU" sz="2400" b="1" dirty="0"/>
              <a:t> belsőleges terápia</a:t>
            </a:r>
          </a:p>
        </p:txBody>
      </p:sp>
      <p:sp>
        <p:nvSpPr>
          <p:cNvPr id="6" name="Szöveg helye 5"/>
          <p:cNvSpPr>
            <a:spLocks noGrp="1"/>
          </p:cNvSpPr>
          <p:nvPr>
            <p:ph type="body" idx="1"/>
          </p:nvPr>
        </p:nvSpPr>
        <p:spPr>
          <a:xfrm>
            <a:off x="604838" y="323023"/>
            <a:ext cx="4040188" cy="346075"/>
          </a:xfrm>
        </p:spPr>
        <p:txBody>
          <a:bodyPr>
            <a:normAutofit lnSpcReduction="10000"/>
          </a:bodyPr>
          <a:lstStyle/>
          <a:p>
            <a:pPr algn="ctr"/>
            <a:r>
              <a:rPr lang="hu-HU" sz="1800" dirty="0"/>
              <a:t>Mellékhatások</a:t>
            </a:r>
          </a:p>
        </p:txBody>
      </p:sp>
      <p:sp>
        <p:nvSpPr>
          <p:cNvPr id="4" name="Szöveg helye 3"/>
          <p:cNvSpPr>
            <a:spLocks noGrp="1"/>
          </p:cNvSpPr>
          <p:nvPr>
            <p:ph sz="half" idx="2"/>
          </p:nvPr>
        </p:nvSpPr>
        <p:spPr>
          <a:xfrm>
            <a:off x="0" y="624078"/>
            <a:ext cx="5655138" cy="5237642"/>
          </a:xfrm>
        </p:spPr>
        <p:txBody>
          <a:bodyPr>
            <a:normAutofit fontScale="25000" lnSpcReduction="20000"/>
          </a:bodyPr>
          <a:lstStyle/>
          <a:p>
            <a:pPr marL="0" indent="0">
              <a:lnSpc>
                <a:spcPct val="120000"/>
              </a:lnSpc>
              <a:buNone/>
            </a:pPr>
            <a:r>
              <a:rPr lang="hu-HU" sz="4000" u="sng" dirty="0"/>
              <a:t>Vérképzőszervi és nyirokrendszeri betegségek és tünetek </a:t>
            </a:r>
          </a:p>
          <a:p>
            <a:pPr marL="0" indent="0">
              <a:lnSpc>
                <a:spcPct val="120000"/>
              </a:lnSpc>
              <a:buNone/>
            </a:pPr>
            <a:r>
              <a:rPr lang="hu-HU" sz="4000" i="1" dirty="0"/>
              <a:t>Nagyon ritka:</a:t>
            </a:r>
          </a:p>
          <a:p>
            <a:pPr marL="0" lvl="0" indent="0">
              <a:lnSpc>
                <a:spcPct val="120000"/>
              </a:lnSpc>
              <a:buNone/>
            </a:pPr>
            <a:r>
              <a:rPr lang="hu-HU" sz="4000" dirty="0"/>
              <a:t>thrombocytopenia, neutropenia, leukopenia.</a:t>
            </a:r>
          </a:p>
          <a:p>
            <a:pPr marL="0" indent="0">
              <a:lnSpc>
                <a:spcPct val="120000"/>
              </a:lnSpc>
              <a:buNone/>
            </a:pPr>
            <a:r>
              <a:rPr lang="hu-HU" sz="4000" i="1" dirty="0"/>
              <a:t>Nem ismert:</a:t>
            </a:r>
          </a:p>
          <a:p>
            <a:pPr marL="0" lvl="0" indent="0">
              <a:lnSpc>
                <a:spcPct val="120000"/>
              </a:lnSpc>
              <a:buNone/>
            </a:pPr>
            <a:r>
              <a:rPr lang="hu-HU" sz="4000" dirty="0"/>
              <a:t>methaemoglobinaemia, agranulocytosis. </a:t>
            </a:r>
          </a:p>
          <a:p>
            <a:pPr marL="0" indent="0">
              <a:lnSpc>
                <a:spcPct val="120000"/>
              </a:lnSpc>
              <a:buNone/>
            </a:pPr>
            <a:r>
              <a:rPr lang="hu-HU" sz="4000" u="sng" dirty="0"/>
              <a:t>Immunrendszeri betegségek és tünetek</a:t>
            </a:r>
          </a:p>
          <a:p>
            <a:pPr marL="0" indent="0">
              <a:lnSpc>
                <a:spcPct val="120000"/>
              </a:lnSpc>
              <a:buNone/>
            </a:pPr>
            <a:r>
              <a:rPr lang="hu-HU" sz="4000" i="1" dirty="0"/>
              <a:t>Nem ismert:</a:t>
            </a:r>
          </a:p>
          <a:p>
            <a:pPr marL="0" lvl="0" indent="0">
              <a:lnSpc>
                <a:spcPct val="120000"/>
              </a:lnSpc>
              <a:buNone/>
            </a:pPr>
            <a:r>
              <a:rPr lang="hu-HU" sz="4000" dirty="0"/>
              <a:t>anafilaxiás sokk, angioneurotikus oedema. </a:t>
            </a:r>
          </a:p>
          <a:p>
            <a:pPr marL="0" indent="0">
              <a:lnSpc>
                <a:spcPct val="120000"/>
              </a:lnSpc>
              <a:buNone/>
            </a:pPr>
            <a:r>
              <a:rPr lang="hu-HU" sz="4000" u="sng" dirty="0"/>
              <a:t>Szívbetegségek és a szívvel kapcsolatos tünetek</a:t>
            </a:r>
          </a:p>
          <a:p>
            <a:pPr marL="0" indent="0">
              <a:lnSpc>
                <a:spcPct val="120000"/>
              </a:lnSpc>
              <a:buNone/>
            </a:pPr>
            <a:r>
              <a:rPr lang="hu-HU" sz="4000" i="1" dirty="0"/>
              <a:t>Nem ismert: </a:t>
            </a:r>
          </a:p>
          <a:p>
            <a:pPr marL="0" lvl="0" indent="0">
              <a:lnSpc>
                <a:spcPct val="120000"/>
              </a:lnSpc>
              <a:buNone/>
            </a:pPr>
            <a:r>
              <a:rPr lang="hu-HU" sz="4000" dirty="0"/>
              <a:t>Kounis szindróma (allergiás acut coronaria szindróma).</a:t>
            </a:r>
          </a:p>
          <a:p>
            <a:pPr marL="0" indent="0">
              <a:lnSpc>
                <a:spcPct val="120000"/>
              </a:lnSpc>
              <a:buNone/>
            </a:pPr>
            <a:r>
              <a:rPr lang="hu-HU" sz="4000" u="sng" dirty="0"/>
              <a:t>Légzőrendszeri, mellkasi és mediastinalis betegségek és tünetek</a:t>
            </a:r>
            <a:r>
              <a:rPr lang="hu-HU" sz="4000" b="1" dirty="0"/>
              <a:t> </a:t>
            </a:r>
            <a:endParaRPr lang="hu-HU" sz="4000" dirty="0"/>
          </a:p>
          <a:p>
            <a:pPr marL="0" indent="0">
              <a:lnSpc>
                <a:spcPct val="120000"/>
              </a:lnSpc>
              <a:buNone/>
            </a:pPr>
            <a:r>
              <a:rPr lang="hu-HU" sz="4000" i="1" dirty="0"/>
              <a:t>Nagyon ritka:</a:t>
            </a:r>
          </a:p>
          <a:p>
            <a:pPr marL="0" lvl="0" indent="0">
              <a:lnSpc>
                <a:spcPct val="120000"/>
              </a:lnSpc>
              <a:buNone/>
            </a:pPr>
            <a:r>
              <a:rPr lang="hu-HU" sz="4000" dirty="0"/>
              <a:t>asthma bronchiale.</a:t>
            </a:r>
            <a:r>
              <a:rPr lang="hu-HU" sz="4000" i="1" dirty="0"/>
              <a:t> </a:t>
            </a:r>
            <a:endParaRPr lang="hu-HU" sz="4000" dirty="0"/>
          </a:p>
          <a:p>
            <a:pPr marL="0" indent="0">
              <a:lnSpc>
                <a:spcPct val="120000"/>
              </a:lnSpc>
              <a:buNone/>
            </a:pPr>
            <a:r>
              <a:rPr lang="hu-HU" sz="4000" i="1" dirty="0"/>
              <a:t>Nem ismert:</a:t>
            </a:r>
          </a:p>
          <a:p>
            <a:pPr marL="0" lvl="0" indent="0">
              <a:lnSpc>
                <a:spcPct val="120000"/>
              </a:lnSpc>
              <a:buNone/>
            </a:pPr>
            <a:r>
              <a:rPr lang="hu-HU" sz="4000" dirty="0"/>
              <a:t>bronchospasmus.</a:t>
            </a:r>
          </a:p>
          <a:p>
            <a:pPr marL="0" indent="0">
              <a:lnSpc>
                <a:spcPct val="120000"/>
              </a:lnSpc>
              <a:buNone/>
            </a:pPr>
            <a:r>
              <a:rPr lang="hu-HU" sz="4000" u="sng" dirty="0"/>
              <a:t>Emésztőrendszeri betegségek és tünetek</a:t>
            </a:r>
          </a:p>
          <a:p>
            <a:pPr marL="0" indent="0">
              <a:lnSpc>
                <a:spcPct val="120000"/>
              </a:lnSpc>
              <a:buNone/>
            </a:pPr>
            <a:r>
              <a:rPr lang="hu-HU" sz="4000" i="1" dirty="0"/>
              <a:t>Ritka: </a:t>
            </a:r>
          </a:p>
          <a:p>
            <a:pPr marL="0" lvl="0" indent="0">
              <a:lnSpc>
                <a:spcPct val="120000"/>
              </a:lnSpc>
              <a:buNone/>
            </a:pPr>
            <a:r>
              <a:rPr lang="hu-HU" sz="4000" dirty="0"/>
              <a:t>epigastrialis fájdalom, hányinger, hányás.</a:t>
            </a:r>
          </a:p>
          <a:p>
            <a:pPr marL="0" indent="0">
              <a:lnSpc>
                <a:spcPct val="120000"/>
              </a:lnSpc>
              <a:buNone/>
            </a:pPr>
            <a:r>
              <a:rPr lang="hu-HU" sz="4000" u="sng" dirty="0"/>
              <a:t>Máj- és epebetegségek, illetve tünetek </a:t>
            </a:r>
          </a:p>
          <a:p>
            <a:pPr marL="0" indent="0">
              <a:lnSpc>
                <a:spcPct val="120000"/>
              </a:lnSpc>
              <a:buNone/>
            </a:pPr>
            <a:r>
              <a:rPr lang="hu-HU" sz="4000" i="1" dirty="0"/>
              <a:t>Nagyon ritka:</a:t>
            </a:r>
          </a:p>
          <a:p>
            <a:pPr marL="0" lvl="0" indent="0">
              <a:lnSpc>
                <a:spcPct val="120000"/>
              </a:lnSpc>
              <a:buNone/>
            </a:pPr>
            <a:r>
              <a:rPr lang="hu-HU" sz="4000" dirty="0"/>
              <a:t>Sárgaság. </a:t>
            </a:r>
          </a:p>
          <a:p>
            <a:pPr marL="0" indent="0">
              <a:lnSpc>
                <a:spcPct val="120000"/>
              </a:lnSpc>
              <a:buNone/>
            </a:pPr>
            <a:r>
              <a:rPr lang="hu-HU" sz="4000" i="1" dirty="0"/>
              <a:t>Nem ismert:</a:t>
            </a:r>
          </a:p>
          <a:p>
            <a:pPr marL="0" lvl="0" indent="0">
              <a:lnSpc>
                <a:spcPct val="120000"/>
              </a:lnSpc>
              <a:buNone/>
            </a:pPr>
            <a:r>
              <a:rPr lang="hu-HU" sz="4000" dirty="0"/>
              <a:t>nagy dózisok, főleg hosszú időn át tartó alkalmazása esetén toxikus májkárosodás fordulhat elő - igen nagy adagok esetén esetleg halálos kimenetelű májkárosodás (irreverzíbilis szövetnekrózis) is előfordulhat. A májkárosodás korai tünetei: sápadtság, étvágytalanság, hányinger, hányás, hasi fájdalom, fokozott izzadás és gyengeség. Alkoholfogyasztás mellett a májkárosító hatás kifejezettebb.</a:t>
            </a:r>
          </a:p>
          <a:p>
            <a:pPr marL="0" lvl="0" indent="0">
              <a:lnSpc>
                <a:spcPct val="120000"/>
              </a:lnSpc>
              <a:buNone/>
            </a:pPr>
            <a:r>
              <a:rPr lang="hu-HU" sz="4000" dirty="0"/>
              <a:t>Citolitikus májgyulladás, ami akut májkárosodáshoz vezethet.</a:t>
            </a:r>
          </a:p>
          <a:p>
            <a:pPr marL="0" indent="0">
              <a:buNone/>
            </a:pPr>
            <a:endParaRPr lang="hu-HU" dirty="0"/>
          </a:p>
        </p:txBody>
      </p:sp>
      <p:sp>
        <p:nvSpPr>
          <p:cNvPr id="3" name="Szöveg helye 2">
            <a:extLst>
              <a:ext uri="{FF2B5EF4-FFF2-40B4-BE49-F238E27FC236}">
                <a16:creationId xmlns:a16="http://schemas.microsoft.com/office/drawing/2014/main" xmlns="" id="{9029FA60-1CE7-42D7-A453-9B6ED192A4DA}"/>
              </a:ext>
            </a:extLst>
          </p:cNvPr>
          <p:cNvSpPr>
            <a:spLocks noGrp="1"/>
          </p:cNvSpPr>
          <p:nvPr>
            <p:ph type="body" sz="quarter" idx="3"/>
          </p:nvPr>
        </p:nvSpPr>
        <p:spPr>
          <a:xfrm>
            <a:off x="5454013" y="459827"/>
            <a:ext cx="4041775" cy="320196"/>
          </a:xfrm>
        </p:spPr>
        <p:txBody>
          <a:bodyPr>
            <a:normAutofit fontScale="92500" lnSpcReduction="20000"/>
          </a:bodyPr>
          <a:lstStyle/>
          <a:p>
            <a:pPr algn="ctr"/>
            <a:r>
              <a:rPr lang="hu-HU" sz="1800" dirty="0"/>
              <a:t>Ellenjavallatok</a:t>
            </a:r>
          </a:p>
        </p:txBody>
      </p:sp>
      <p:sp>
        <p:nvSpPr>
          <p:cNvPr id="5" name="Tartalom helye 4">
            <a:extLst>
              <a:ext uri="{FF2B5EF4-FFF2-40B4-BE49-F238E27FC236}">
                <a16:creationId xmlns:a16="http://schemas.microsoft.com/office/drawing/2014/main" xmlns="" id="{6378FB0D-DBC9-4BDD-8929-056F1969D1CA}"/>
              </a:ext>
            </a:extLst>
          </p:cNvPr>
          <p:cNvSpPr>
            <a:spLocks noGrp="1"/>
          </p:cNvSpPr>
          <p:nvPr>
            <p:ph sz="quarter" idx="4"/>
          </p:nvPr>
        </p:nvSpPr>
        <p:spPr>
          <a:xfrm>
            <a:off x="5516891" y="666122"/>
            <a:ext cx="3627109" cy="4891177"/>
          </a:xfrm>
        </p:spPr>
        <p:txBody>
          <a:bodyPr>
            <a:noAutofit/>
          </a:bodyPr>
          <a:lstStyle/>
          <a:p>
            <a:pPr>
              <a:lnSpc>
                <a:spcPct val="120000"/>
              </a:lnSpc>
            </a:pPr>
            <a:r>
              <a:rPr lang="hu-HU" sz="1200" dirty="0"/>
              <a:t>A hatóanyaggal szembeni túlérzékenység!</a:t>
            </a:r>
          </a:p>
          <a:p>
            <a:pPr>
              <a:lnSpc>
                <a:spcPct val="120000"/>
              </a:lnSpc>
            </a:pPr>
            <a:r>
              <a:rPr lang="hu-HU" sz="1200" dirty="0"/>
              <a:t>Súlyos vese- és/vagy májkárosodás!</a:t>
            </a:r>
          </a:p>
          <a:p>
            <a:pPr>
              <a:lnSpc>
                <a:spcPct val="120000"/>
              </a:lnSpc>
            </a:pPr>
            <a:r>
              <a:rPr lang="hu-HU" sz="1200" dirty="0"/>
              <a:t>Akut májbetegség, vírusos hepatitis!</a:t>
            </a:r>
          </a:p>
          <a:p>
            <a:pPr>
              <a:lnSpc>
                <a:spcPct val="120000"/>
              </a:lnSpc>
            </a:pPr>
            <a:r>
              <a:rPr lang="hu-HU" sz="1200" dirty="0"/>
              <a:t>Glükóz-6-foszfát-dehidrogenáz-hiány (haemolyticus anaemia)!</a:t>
            </a:r>
          </a:p>
          <a:p>
            <a:pPr>
              <a:lnSpc>
                <a:spcPct val="120000"/>
              </a:lnSpc>
            </a:pPr>
            <a:r>
              <a:rPr lang="hu-HU" sz="1200" dirty="0"/>
              <a:t>3 hónapos kor alatt!</a:t>
            </a:r>
          </a:p>
          <a:p>
            <a:pPr marL="0" indent="0">
              <a:lnSpc>
                <a:spcPct val="120000"/>
              </a:lnSpc>
              <a:buNone/>
            </a:pPr>
            <a:r>
              <a:rPr lang="hu-HU" sz="1200" i="1" dirty="0"/>
              <a:t>Terhesség</a:t>
            </a:r>
          </a:p>
          <a:p>
            <a:pPr>
              <a:lnSpc>
                <a:spcPct val="120000"/>
              </a:lnSpc>
            </a:pPr>
            <a:r>
              <a:rPr lang="hu-HU" sz="1200" dirty="0"/>
              <a:t>A terhes nőkre vonatkozó nagy mennyiségű adat nem utal sem malformációt előidéző, sem foetalis/neonatalis toxicitásra. Amennyiben azt klinikailag szükségesnek tartják, a paracetamol adható a terhesség alatt, de a legalacsonyabb hatásos adagban, a lehető legrövidebb ideig és a lehetséges legkisebb gyakorisággal kell alkalmazni.</a:t>
            </a:r>
          </a:p>
          <a:p>
            <a:pPr marL="0" indent="0">
              <a:lnSpc>
                <a:spcPct val="120000"/>
              </a:lnSpc>
              <a:buNone/>
            </a:pPr>
            <a:r>
              <a:rPr lang="hu-HU" sz="1200" i="1" dirty="0"/>
              <a:t>Szoptatás</a:t>
            </a:r>
          </a:p>
          <a:p>
            <a:pPr>
              <a:lnSpc>
                <a:spcPct val="120000"/>
              </a:lnSpc>
            </a:pPr>
            <a:r>
              <a:rPr lang="hu-HU" sz="1200" dirty="0"/>
              <a:t>A paracetamol kiválasztódik az anyatejbe, de klinikailag nem jelentős mennyiségben.</a:t>
            </a:r>
          </a:p>
          <a:p>
            <a:pPr>
              <a:lnSpc>
                <a:spcPct val="120000"/>
              </a:lnSpc>
            </a:pPr>
            <a:r>
              <a:rPr lang="hu-HU" sz="1200" dirty="0"/>
              <a:t>A rendelkezésre álló irodalmi adatok alapján a paracetamol alkalmazása nem ellenjavallt szoptatás alatt.</a:t>
            </a:r>
          </a:p>
          <a:p>
            <a:pPr marL="0" indent="0">
              <a:buNone/>
            </a:pPr>
            <a:endParaRPr lang="hu-HU" sz="1200" dirty="0"/>
          </a:p>
        </p:txBody>
      </p:sp>
      <p:sp>
        <p:nvSpPr>
          <p:cNvPr id="8" name="Dia számának helye 7">
            <a:extLst>
              <a:ext uri="{FF2B5EF4-FFF2-40B4-BE49-F238E27FC236}">
                <a16:creationId xmlns:a16="http://schemas.microsoft.com/office/drawing/2014/main" xmlns="" id="{89900203-6159-421D-9899-1C83F9F42AF0}"/>
              </a:ext>
            </a:extLst>
          </p:cNvPr>
          <p:cNvSpPr>
            <a:spLocks noGrp="1"/>
          </p:cNvSpPr>
          <p:nvPr>
            <p:ph type="sldNum" sz="quarter" idx="12"/>
          </p:nvPr>
        </p:nvSpPr>
        <p:spPr/>
        <p:txBody>
          <a:bodyPr/>
          <a:lstStyle/>
          <a:p>
            <a:fld id="{25BA61BD-1651-46F2-8A4B-72A3C0AA82F4}" type="slidenum">
              <a:rPr lang="hu-HU" smtClean="0"/>
              <a:t>25</a:t>
            </a:fld>
            <a:endParaRPr lang="hu-HU"/>
          </a:p>
        </p:txBody>
      </p:sp>
      <p:sp>
        <p:nvSpPr>
          <p:cNvPr id="7" name="Szövegdoboz 6">
            <a:extLst>
              <a:ext uri="{FF2B5EF4-FFF2-40B4-BE49-F238E27FC236}">
                <a16:creationId xmlns:a16="http://schemas.microsoft.com/office/drawing/2014/main" xmlns="" id="{978C15B7-E287-4A21-B03A-C7CCF0AB1F3F}"/>
              </a:ext>
            </a:extLst>
          </p:cNvPr>
          <p:cNvSpPr txBox="1"/>
          <p:nvPr/>
        </p:nvSpPr>
        <p:spPr>
          <a:xfrm>
            <a:off x="4873925" y="6581001"/>
            <a:ext cx="4270076" cy="276999"/>
          </a:xfrm>
          <a:prstGeom prst="rect">
            <a:avLst/>
          </a:prstGeom>
          <a:solidFill>
            <a:schemeClr val="bg1"/>
          </a:solidFill>
        </p:spPr>
        <p:txBody>
          <a:bodyPr wrap="square" rtlCol="0">
            <a:spAutoFit/>
          </a:bodyPr>
          <a:lstStyle/>
          <a:p>
            <a:r>
              <a:rPr lang="hu-HU" sz="1200" b="1" dirty="0"/>
              <a:t>Forrás: </a:t>
            </a:r>
            <a:r>
              <a:rPr lang="hu-HU" sz="1200" dirty="0"/>
              <a:t>RUBOPHEN® 500 mg tabletta alkalmazási előirata alapján!</a:t>
            </a:r>
            <a:endParaRPr lang="es-ES" sz="1200" dirty="0"/>
          </a:p>
        </p:txBody>
      </p:sp>
    </p:spTree>
    <p:extLst>
      <p:ext uri="{BB962C8B-B14F-4D97-AF65-F5344CB8AC3E}">
        <p14:creationId xmlns:p14="http://schemas.microsoft.com/office/powerpoint/2010/main" val="29442382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m 6">
            <a:extLst>
              <a:ext uri="{FF2B5EF4-FFF2-40B4-BE49-F238E27FC236}">
                <a16:creationId xmlns:a16="http://schemas.microsoft.com/office/drawing/2014/main" xmlns="" id="{5746CA74-DA83-4F77-B11A-6CC1941A3854}"/>
              </a:ext>
            </a:extLst>
          </p:cNvPr>
          <p:cNvSpPr>
            <a:spLocks noGrp="1"/>
          </p:cNvSpPr>
          <p:nvPr>
            <p:ph type="title"/>
          </p:nvPr>
        </p:nvSpPr>
        <p:spPr>
          <a:xfrm>
            <a:off x="534838" y="-103514"/>
            <a:ext cx="8229600" cy="1143000"/>
          </a:xfrm>
        </p:spPr>
        <p:txBody>
          <a:bodyPr>
            <a:normAutofit/>
          </a:bodyPr>
          <a:lstStyle/>
          <a:p>
            <a:r>
              <a:rPr lang="hu-HU" sz="3200" b="1" dirty="0">
                <a:solidFill>
                  <a:srgbClr val="00B050"/>
                </a:solidFill>
              </a:rPr>
              <a:t>NAPROXÉN</a:t>
            </a:r>
            <a:r>
              <a:rPr lang="hu-HU" sz="3200" b="1" dirty="0"/>
              <a:t> indikációk</a:t>
            </a:r>
          </a:p>
        </p:txBody>
      </p:sp>
      <p:sp>
        <p:nvSpPr>
          <p:cNvPr id="8" name="Tartalom helye 7">
            <a:extLst>
              <a:ext uri="{FF2B5EF4-FFF2-40B4-BE49-F238E27FC236}">
                <a16:creationId xmlns:a16="http://schemas.microsoft.com/office/drawing/2014/main" xmlns="" id="{77E4FD07-6E5E-4AD0-8100-D5733446E9B5}"/>
              </a:ext>
            </a:extLst>
          </p:cNvPr>
          <p:cNvSpPr>
            <a:spLocks noGrp="1"/>
          </p:cNvSpPr>
          <p:nvPr>
            <p:ph idx="1"/>
          </p:nvPr>
        </p:nvSpPr>
        <p:spPr>
          <a:xfrm>
            <a:off x="224288" y="1039486"/>
            <a:ext cx="8652294" cy="4653948"/>
          </a:xfrm>
        </p:spPr>
        <p:txBody>
          <a:bodyPr>
            <a:normAutofit fontScale="25000" lnSpcReduction="20000"/>
          </a:bodyPr>
          <a:lstStyle/>
          <a:p>
            <a:pPr marL="0" indent="0">
              <a:lnSpc>
                <a:spcPct val="120000"/>
              </a:lnSpc>
              <a:buNone/>
            </a:pPr>
            <a:r>
              <a:rPr lang="hu-HU" sz="8000" b="1" u="sng" dirty="0"/>
              <a:t>Lokális kezelés esetén, 3 éves kor felett:</a:t>
            </a:r>
          </a:p>
          <a:p>
            <a:pPr>
              <a:lnSpc>
                <a:spcPct val="120000"/>
              </a:lnSpc>
            </a:pPr>
            <a:r>
              <a:rPr lang="hu-HU" sz="8000" dirty="0"/>
              <a:t>izom- és ízületi fájdalom, valamint oszteoartritisz lokális kezelésére.</a:t>
            </a:r>
          </a:p>
          <a:p>
            <a:pPr marL="0" indent="0">
              <a:lnSpc>
                <a:spcPct val="120000"/>
              </a:lnSpc>
              <a:buNone/>
            </a:pPr>
            <a:r>
              <a:rPr lang="hu-HU" sz="8000" b="1" u="sng" dirty="0"/>
              <a:t>Szisztémás, belsőleges kezelés esetén felnőtteknél és 16 éves kor felett:</a:t>
            </a:r>
          </a:p>
          <a:p>
            <a:pPr marL="0" indent="0">
              <a:lnSpc>
                <a:spcPct val="120000"/>
              </a:lnSpc>
              <a:buNone/>
            </a:pPr>
            <a:r>
              <a:rPr lang="hu-HU" sz="8000" dirty="0"/>
              <a:t>Különböző eredetű enyhe és mérsékelt fájdalmak rövid távú kezelésére javallott, mint pl.:</a:t>
            </a:r>
          </a:p>
          <a:p>
            <a:pPr lvl="0">
              <a:lnSpc>
                <a:spcPct val="120000"/>
              </a:lnSpc>
            </a:pPr>
            <a:r>
              <a:rPr lang="hu-HU" sz="8000" dirty="0"/>
              <a:t>fejfájás,</a:t>
            </a:r>
          </a:p>
          <a:p>
            <a:pPr lvl="0">
              <a:lnSpc>
                <a:spcPct val="120000"/>
              </a:lnSpc>
            </a:pPr>
            <a:r>
              <a:rPr lang="hu-HU" sz="8000" dirty="0"/>
              <a:t>fogfájás,</a:t>
            </a:r>
          </a:p>
          <a:p>
            <a:pPr lvl="0">
              <a:lnSpc>
                <a:spcPct val="120000"/>
              </a:lnSpc>
            </a:pPr>
            <a:r>
              <a:rPr lang="hu-HU" sz="8000" dirty="0"/>
              <a:t>izomfájdalom,</a:t>
            </a:r>
          </a:p>
          <a:p>
            <a:pPr lvl="0">
              <a:lnSpc>
                <a:spcPct val="120000"/>
              </a:lnSpc>
            </a:pPr>
            <a:r>
              <a:rPr lang="hu-HU" sz="8000" dirty="0"/>
              <a:t>ízületi fájdalom</a:t>
            </a:r>
          </a:p>
          <a:p>
            <a:pPr lvl="0">
              <a:lnSpc>
                <a:spcPct val="120000"/>
              </a:lnSpc>
            </a:pPr>
            <a:r>
              <a:rPr lang="hu-HU" sz="8000" dirty="0"/>
              <a:t>hátfájás,</a:t>
            </a:r>
          </a:p>
          <a:p>
            <a:pPr lvl="0">
              <a:lnSpc>
                <a:spcPct val="120000"/>
              </a:lnSpc>
            </a:pPr>
            <a:r>
              <a:rPr lang="hu-HU" sz="8000" dirty="0"/>
              <a:t>dysmenorrhoea.</a:t>
            </a:r>
          </a:p>
          <a:p>
            <a:pPr marL="0" indent="0">
              <a:lnSpc>
                <a:spcPct val="120000"/>
              </a:lnSpc>
              <a:buNone/>
            </a:pPr>
            <a:r>
              <a:rPr lang="hu-HU" sz="8000" dirty="0"/>
              <a:t>Alkalmazható a megfázáshoz vagy influenzához társuló láz csökkentésére és a fájdalmak tüneti enyhítésére.</a:t>
            </a:r>
          </a:p>
          <a:p>
            <a:endParaRPr lang="hu-HU" dirty="0"/>
          </a:p>
          <a:p>
            <a:pPr marL="0" indent="0">
              <a:buNone/>
            </a:pPr>
            <a:endParaRPr lang="hu-HU" dirty="0"/>
          </a:p>
        </p:txBody>
      </p:sp>
      <p:sp>
        <p:nvSpPr>
          <p:cNvPr id="2" name="Dia számának helye 1">
            <a:extLst>
              <a:ext uri="{FF2B5EF4-FFF2-40B4-BE49-F238E27FC236}">
                <a16:creationId xmlns:a16="http://schemas.microsoft.com/office/drawing/2014/main" xmlns="" id="{0E045358-9618-410B-9CEF-CF73D6EB42C5}"/>
              </a:ext>
            </a:extLst>
          </p:cNvPr>
          <p:cNvSpPr>
            <a:spLocks noGrp="1"/>
          </p:cNvSpPr>
          <p:nvPr>
            <p:ph type="sldNum" sz="quarter" idx="12"/>
          </p:nvPr>
        </p:nvSpPr>
        <p:spPr/>
        <p:txBody>
          <a:bodyPr/>
          <a:lstStyle/>
          <a:p>
            <a:fld id="{25BA61BD-1651-46F2-8A4B-72A3C0AA82F4}" type="slidenum">
              <a:rPr lang="hu-HU" smtClean="0"/>
              <a:t>26</a:t>
            </a:fld>
            <a:endParaRPr lang="hu-HU"/>
          </a:p>
        </p:txBody>
      </p:sp>
      <p:sp>
        <p:nvSpPr>
          <p:cNvPr id="9" name="Szövegdoboz 8">
            <a:extLst>
              <a:ext uri="{FF2B5EF4-FFF2-40B4-BE49-F238E27FC236}">
                <a16:creationId xmlns:a16="http://schemas.microsoft.com/office/drawing/2014/main" xmlns="" id="{F4C5C9C2-8345-4A22-9D8C-047394A78979}"/>
              </a:ext>
            </a:extLst>
          </p:cNvPr>
          <p:cNvSpPr txBox="1"/>
          <p:nvPr/>
        </p:nvSpPr>
        <p:spPr>
          <a:xfrm>
            <a:off x="4337798" y="6581001"/>
            <a:ext cx="4806203" cy="276999"/>
          </a:xfrm>
          <a:prstGeom prst="rect">
            <a:avLst/>
          </a:prstGeom>
          <a:solidFill>
            <a:schemeClr val="bg1"/>
          </a:solidFill>
        </p:spPr>
        <p:txBody>
          <a:bodyPr wrap="square" rtlCol="0">
            <a:spAutoFit/>
          </a:bodyPr>
          <a:lstStyle/>
          <a:p>
            <a:r>
              <a:rPr lang="hu-HU" sz="1200" b="1" dirty="0"/>
              <a:t>Forrás: </a:t>
            </a:r>
            <a:r>
              <a:rPr lang="hu-HU" sz="1200" dirty="0"/>
              <a:t>APRANAX DOLO® 220 mg filmtabletta alkalmazási előirata alapján!</a:t>
            </a:r>
            <a:endParaRPr lang="es-ES" sz="1200" dirty="0"/>
          </a:p>
        </p:txBody>
      </p:sp>
      <p:sp>
        <p:nvSpPr>
          <p:cNvPr id="10" name="Szövegdoboz 9">
            <a:extLst>
              <a:ext uri="{FF2B5EF4-FFF2-40B4-BE49-F238E27FC236}">
                <a16:creationId xmlns:a16="http://schemas.microsoft.com/office/drawing/2014/main" xmlns="" id="{45CFE8B3-4FDC-43F0-B4EA-56172BB2FE54}"/>
              </a:ext>
            </a:extLst>
          </p:cNvPr>
          <p:cNvSpPr txBox="1"/>
          <p:nvPr/>
        </p:nvSpPr>
        <p:spPr>
          <a:xfrm>
            <a:off x="4337798" y="6304002"/>
            <a:ext cx="4806203" cy="276999"/>
          </a:xfrm>
          <a:prstGeom prst="rect">
            <a:avLst/>
          </a:prstGeom>
          <a:solidFill>
            <a:schemeClr val="bg1"/>
          </a:solidFill>
        </p:spPr>
        <p:txBody>
          <a:bodyPr wrap="square" rtlCol="0">
            <a:spAutoFit/>
          </a:bodyPr>
          <a:lstStyle/>
          <a:p>
            <a:r>
              <a:rPr lang="hu-HU" sz="1200" b="1" dirty="0"/>
              <a:t>Forrás: </a:t>
            </a:r>
            <a:r>
              <a:rPr lang="hu-HU" sz="1200" dirty="0"/>
              <a:t>APRANAX DOLO® 100 mg/g gél alkalmazási előirata alapján!</a:t>
            </a:r>
            <a:endParaRPr lang="es-ES" sz="1200" dirty="0"/>
          </a:p>
        </p:txBody>
      </p:sp>
    </p:spTree>
    <p:extLst>
      <p:ext uri="{BB962C8B-B14F-4D97-AF65-F5344CB8AC3E}">
        <p14:creationId xmlns:p14="http://schemas.microsoft.com/office/powerpoint/2010/main" val="38275071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30226" y="-329211"/>
            <a:ext cx="8229600" cy="1143000"/>
          </a:xfrm>
        </p:spPr>
        <p:txBody>
          <a:bodyPr>
            <a:normAutofit/>
          </a:bodyPr>
          <a:lstStyle/>
          <a:p>
            <a:r>
              <a:rPr lang="hu-HU" sz="2400" b="1" cap="all" dirty="0">
                <a:solidFill>
                  <a:srgbClr val="00B050"/>
                </a:solidFill>
              </a:rPr>
              <a:t>Naproxén</a:t>
            </a:r>
            <a:r>
              <a:rPr lang="hu-HU" sz="2400" b="1" dirty="0">
                <a:solidFill>
                  <a:srgbClr val="00B050"/>
                </a:solidFill>
              </a:rPr>
              <a:t> </a:t>
            </a:r>
            <a:r>
              <a:rPr lang="hu-HU" sz="2400" b="1" dirty="0"/>
              <a:t>lokális terápia</a:t>
            </a:r>
          </a:p>
        </p:txBody>
      </p:sp>
      <p:sp>
        <p:nvSpPr>
          <p:cNvPr id="4" name="Szöveg helye 3"/>
          <p:cNvSpPr>
            <a:spLocks noGrp="1"/>
          </p:cNvSpPr>
          <p:nvPr>
            <p:ph type="body" idx="1"/>
          </p:nvPr>
        </p:nvSpPr>
        <p:spPr>
          <a:xfrm>
            <a:off x="457200" y="442852"/>
            <a:ext cx="4040188" cy="363328"/>
          </a:xfrm>
        </p:spPr>
        <p:txBody>
          <a:bodyPr>
            <a:normAutofit lnSpcReduction="10000"/>
          </a:bodyPr>
          <a:lstStyle/>
          <a:p>
            <a:pPr algn="ctr"/>
            <a:r>
              <a:rPr lang="hu-HU" sz="1800" dirty="0"/>
              <a:t>Mellékhatások</a:t>
            </a:r>
          </a:p>
        </p:txBody>
      </p:sp>
      <p:sp>
        <p:nvSpPr>
          <p:cNvPr id="5" name="Tartalom helye 4"/>
          <p:cNvSpPr>
            <a:spLocks noGrp="1"/>
          </p:cNvSpPr>
          <p:nvPr>
            <p:ph sz="half" idx="2"/>
          </p:nvPr>
        </p:nvSpPr>
        <p:spPr>
          <a:xfrm>
            <a:off x="172528" y="813789"/>
            <a:ext cx="4324860" cy="5009041"/>
          </a:xfrm>
        </p:spPr>
        <p:txBody>
          <a:bodyPr>
            <a:normAutofit fontScale="77500" lnSpcReduction="20000"/>
          </a:bodyPr>
          <a:lstStyle/>
          <a:p>
            <a:pPr marL="0" indent="0">
              <a:lnSpc>
                <a:spcPct val="120000"/>
              </a:lnSpc>
              <a:buNone/>
            </a:pPr>
            <a:r>
              <a:rPr lang="hu-HU" u="sng" dirty="0"/>
              <a:t>A bőr és bőr alatti szövet betegségei és tünetei</a:t>
            </a:r>
          </a:p>
          <a:p>
            <a:pPr marL="0" indent="0">
              <a:lnSpc>
                <a:spcPct val="120000"/>
              </a:lnSpc>
              <a:buNone/>
            </a:pPr>
            <a:r>
              <a:rPr lang="pl-PL" i="1" dirty="0"/>
              <a:t>Ritka: </a:t>
            </a:r>
          </a:p>
          <a:p>
            <a:pPr marL="0" indent="0">
              <a:lnSpc>
                <a:spcPct val="120000"/>
              </a:lnSpc>
              <a:buNone/>
            </a:pPr>
            <a:r>
              <a:rPr lang="hu-HU" dirty="0"/>
              <a:t>Helyi bőrirritáció (bőrpír, bőrkiütés, viszketés) előfordulhat, amely azonban a kezelés abbahagyását követően megszűnik. Néhány esetben a bőrön különböző intenzitású hólyagos bőrkiütéseket tapasztaltak.</a:t>
            </a:r>
          </a:p>
          <a:p>
            <a:pPr marL="0" indent="0">
              <a:lnSpc>
                <a:spcPct val="120000"/>
              </a:lnSpc>
              <a:buNone/>
            </a:pPr>
            <a:r>
              <a:rPr lang="hu-HU" dirty="0"/>
              <a:t>A naproxén hosszútávú és nagy bőrfelületen történő alkalmazása során nemkívánatos szisztémás hatások (pl. álmosság, hasmenés, hányinger, fejfájás, túlérzékenységi reakciók) előfordulhatnak.</a:t>
            </a:r>
          </a:p>
          <a:p>
            <a:pPr marL="0" indent="0">
              <a:lnSpc>
                <a:spcPct val="120000"/>
              </a:lnSpc>
              <a:buNone/>
            </a:pPr>
            <a:r>
              <a:rPr lang="hu-HU" dirty="0"/>
              <a:t>Fényérzékenység is lehetséges.</a:t>
            </a:r>
          </a:p>
          <a:p>
            <a:pPr marL="0" indent="0">
              <a:buNone/>
            </a:pPr>
            <a:endParaRPr lang="hu-HU" dirty="0"/>
          </a:p>
        </p:txBody>
      </p:sp>
      <p:sp>
        <p:nvSpPr>
          <p:cNvPr id="6" name="Szöveg helye 5"/>
          <p:cNvSpPr>
            <a:spLocks noGrp="1"/>
          </p:cNvSpPr>
          <p:nvPr>
            <p:ph type="body" sz="quarter" idx="3"/>
          </p:nvPr>
        </p:nvSpPr>
        <p:spPr>
          <a:xfrm>
            <a:off x="5075749" y="383874"/>
            <a:ext cx="4041775" cy="389207"/>
          </a:xfrm>
        </p:spPr>
        <p:txBody>
          <a:bodyPr>
            <a:normAutofit/>
          </a:bodyPr>
          <a:lstStyle/>
          <a:p>
            <a:pPr algn="ctr"/>
            <a:r>
              <a:rPr lang="hu-HU" sz="1800" dirty="0"/>
              <a:t>Ellenjavallatok</a:t>
            </a:r>
          </a:p>
        </p:txBody>
      </p:sp>
      <p:sp>
        <p:nvSpPr>
          <p:cNvPr id="7" name="Tartalom helye 6"/>
          <p:cNvSpPr>
            <a:spLocks noGrp="1"/>
          </p:cNvSpPr>
          <p:nvPr>
            <p:ph sz="quarter" idx="4"/>
          </p:nvPr>
        </p:nvSpPr>
        <p:spPr>
          <a:xfrm>
            <a:off x="4857062" y="751516"/>
            <a:ext cx="4041775" cy="5374647"/>
          </a:xfrm>
        </p:spPr>
        <p:txBody>
          <a:bodyPr>
            <a:normAutofit fontScale="55000" lnSpcReduction="20000"/>
          </a:bodyPr>
          <a:lstStyle/>
          <a:p>
            <a:pPr>
              <a:lnSpc>
                <a:spcPct val="120000"/>
              </a:lnSpc>
            </a:pPr>
            <a:r>
              <a:rPr lang="hu-HU" sz="2500" dirty="0"/>
              <a:t>Túlérzékenység a hatóanyaggal szemben!</a:t>
            </a:r>
          </a:p>
          <a:p>
            <a:pPr>
              <a:lnSpc>
                <a:spcPct val="120000"/>
              </a:lnSpc>
            </a:pPr>
            <a:r>
              <a:rPr lang="hu-HU" sz="2500" dirty="0"/>
              <a:t>Túlérzékenység továbbá szalicilátokkal és egyéb nem szteroid gyulladáscsökkentőkkel szemben (ideértve az acetilszalicilsavat is)!</a:t>
            </a:r>
          </a:p>
          <a:p>
            <a:pPr>
              <a:lnSpc>
                <a:spcPct val="120000"/>
              </a:lnSpc>
            </a:pPr>
            <a:r>
              <a:rPr lang="hu-HU" sz="2500" dirty="0"/>
              <a:t>Nem alkalmazható 3 évesnél fiatalabb gyermekeknél lokális, külsőleges terápiában!</a:t>
            </a:r>
          </a:p>
          <a:p>
            <a:pPr marL="0" indent="0">
              <a:lnSpc>
                <a:spcPct val="120000"/>
              </a:lnSpc>
              <a:buNone/>
            </a:pPr>
            <a:r>
              <a:rPr lang="hu-HU" sz="2500" i="1" dirty="0"/>
              <a:t>Terhesség</a:t>
            </a:r>
          </a:p>
          <a:p>
            <a:pPr>
              <a:lnSpc>
                <a:spcPct val="120000"/>
              </a:lnSpc>
            </a:pPr>
            <a:r>
              <a:rPr lang="hu-HU" sz="2500" dirty="0"/>
              <a:t>Naproxén késlelteti a szülést állatokban, és befolyásolja a humán foetalis cardiovascularis rendszert (a ductus arteriosus záródását) is. Emiatt a gyógyszer terhesség alatt nem alkalmazható, kivéve, ha azt az orvos ajánlja és felügyeli.</a:t>
            </a:r>
          </a:p>
          <a:p>
            <a:pPr>
              <a:lnSpc>
                <a:spcPct val="120000"/>
              </a:lnSpc>
            </a:pPr>
            <a:r>
              <a:rPr lang="hu-HU" sz="2500" dirty="0"/>
              <a:t>A naproxén terhességben történő alkalmazásakor gondosan mérlegelni kell a potenciális előnyt az anya és a magzat számára, különösen a terhesség 1. és 3. trimeszterében.</a:t>
            </a:r>
          </a:p>
          <a:p>
            <a:pPr marL="0" indent="0">
              <a:lnSpc>
                <a:spcPct val="120000"/>
              </a:lnSpc>
              <a:buNone/>
            </a:pPr>
            <a:r>
              <a:rPr lang="hu-HU" sz="2500" i="1" dirty="0"/>
              <a:t>Szoptatás</a:t>
            </a:r>
          </a:p>
          <a:p>
            <a:pPr>
              <a:lnSpc>
                <a:spcPct val="120000"/>
              </a:lnSpc>
            </a:pPr>
            <a:r>
              <a:rPr lang="hu-HU" sz="2500" dirty="0"/>
              <a:t>Ez a készítmény nem alkalmazható a szoptatás időszakában. A naproxén kiválasztódik az anyatejbe, ezért az orvosnak dönteni kell a szoptatás vagy a kezelés abbahagyása mellett!</a:t>
            </a:r>
          </a:p>
          <a:p>
            <a:endParaRPr lang="hu-HU" dirty="0"/>
          </a:p>
          <a:p>
            <a:pPr marL="0" indent="0">
              <a:buNone/>
            </a:pPr>
            <a:endParaRPr lang="hu-HU" dirty="0"/>
          </a:p>
          <a:p>
            <a:pPr marL="0" indent="0">
              <a:buNone/>
            </a:pPr>
            <a:endParaRPr lang="hu-HU" dirty="0"/>
          </a:p>
        </p:txBody>
      </p:sp>
      <p:sp>
        <p:nvSpPr>
          <p:cNvPr id="3" name="Dia számának helye 2">
            <a:extLst>
              <a:ext uri="{FF2B5EF4-FFF2-40B4-BE49-F238E27FC236}">
                <a16:creationId xmlns:a16="http://schemas.microsoft.com/office/drawing/2014/main" xmlns="" id="{1FF611C8-EFF0-4F58-BD73-9FFF34EB80C0}"/>
              </a:ext>
            </a:extLst>
          </p:cNvPr>
          <p:cNvSpPr>
            <a:spLocks noGrp="1"/>
          </p:cNvSpPr>
          <p:nvPr>
            <p:ph type="sldNum" sz="quarter" idx="12"/>
          </p:nvPr>
        </p:nvSpPr>
        <p:spPr/>
        <p:txBody>
          <a:bodyPr/>
          <a:lstStyle/>
          <a:p>
            <a:fld id="{25BA61BD-1651-46F2-8A4B-72A3C0AA82F4}" type="slidenum">
              <a:rPr lang="hu-HU" smtClean="0"/>
              <a:t>27</a:t>
            </a:fld>
            <a:endParaRPr lang="hu-HU"/>
          </a:p>
        </p:txBody>
      </p:sp>
      <p:sp>
        <p:nvSpPr>
          <p:cNvPr id="8" name="Szövegdoboz 7">
            <a:extLst>
              <a:ext uri="{FF2B5EF4-FFF2-40B4-BE49-F238E27FC236}">
                <a16:creationId xmlns:a16="http://schemas.microsoft.com/office/drawing/2014/main" xmlns="" id="{380F2DDF-D856-43EF-A233-D49B794EBC39}"/>
              </a:ext>
            </a:extLst>
          </p:cNvPr>
          <p:cNvSpPr txBox="1"/>
          <p:nvPr/>
        </p:nvSpPr>
        <p:spPr>
          <a:xfrm>
            <a:off x="4744528" y="6581001"/>
            <a:ext cx="4399473" cy="276999"/>
          </a:xfrm>
          <a:prstGeom prst="rect">
            <a:avLst/>
          </a:prstGeom>
          <a:solidFill>
            <a:schemeClr val="bg1"/>
          </a:solidFill>
        </p:spPr>
        <p:txBody>
          <a:bodyPr wrap="square" rtlCol="0">
            <a:spAutoFit/>
          </a:bodyPr>
          <a:lstStyle/>
          <a:p>
            <a:r>
              <a:rPr lang="hu-HU" sz="1200" b="1" dirty="0"/>
              <a:t>Forrás: </a:t>
            </a:r>
            <a:r>
              <a:rPr lang="hu-HU" sz="1200" dirty="0"/>
              <a:t>APRANAX DOLO® 100 mg/g gél alkalmazási előirata alapján!</a:t>
            </a:r>
            <a:endParaRPr lang="es-ES" sz="1200" dirty="0"/>
          </a:p>
        </p:txBody>
      </p:sp>
    </p:spTree>
    <p:extLst>
      <p:ext uri="{BB962C8B-B14F-4D97-AF65-F5344CB8AC3E}">
        <p14:creationId xmlns:p14="http://schemas.microsoft.com/office/powerpoint/2010/main" val="41716152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303332"/>
            <a:ext cx="8229600" cy="1143000"/>
          </a:xfrm>
        </p:spPr>
        <p:txBody>
          <a:bodyPr>
            <a:normAutofit/>
          </a:bodyPr>
          <a:lstStyle/>
          <a:p>
            <a:r>
              <a:rPr lang="hu-HU" sz="2400" b="1" cap="all" dirty="0">
                <a:solidFill>
                  <a:srgbClr val="00B050"/>
                </a:solidFill>
              </a:rPr>
              <a:t>Naproxén</a:t>
            </a:r>
            <a:r>
              <a:rPr lang="hu-HU" sz="2400" b="1" dirty="0"/>
              <a:t> belsőleges terápia</a:t>
            </a:r>
          </a:p>
        </p:txBody>
      </p:sp>
      <p:sp>
        <p:nvSpPr>
          <p:cNvPr id="4" name="Szöveg helye 3"/>
          <p:cNvSpPr>
            <a:spLocks noGrp="1"/>
          </p:cNvSpPr>
          <p:nvPr>
            <p:ph type="body" idx="1"/>
          </p:nvPr>
        </p:nvSpPr>
        <p:spPr>
          <a:xfrm>
            <a:off x="297611" y="459087"/>
            <a:ext cx="4040188" cy="363328"/>
          </a:xfrm>
        </p:spPr>
        <p:txBody>
          <a:bodyPr>
            <a:normAutofit lnSpcReduction="10000"/>
          </a:bodyPr>
          <a:lstStyle/>
          <a:p>
            <a:pPr algn="ctr"/>
            <a:r>
              <a:rPr lang="hu-HU" sz="1800" dirty="0"/>
              <a:t>Mellékhatások</a:t>
            </a:r>
          </a:p>
        </p:txBody>
      </p:sp>
      <p:sp>
        <p:nvSpPr>
          <p:cNvPr id="5" name="Tartalom helye 4"/>
          <p:cNvSpPr>
            <a:spLocks noGrp="1"/>
          </p:cNvSpPr>
          <p:nvPr>
            <p:ph sz="half" idx="2"/>
          </p:nvPr>
        </p:nvSpPr>
        <p:spPr>
          <a:xfrm>
            <a:off x="150303" y="744778"/>
            <a:ext cx="4359365" cy="5286495"/>
          </a:xfrm>
        </p:spPr>
        <p:txBody>
          <a:bodyPr>
            <a:normAutofit fontScale="47500" lnSpcReduction="20000"/>
          </a:bodyPr>
          <a:lstStyle/>
          <a:p>
            <a:pPr marL="0" indent="0" algn="ctr">
              <a:lnSpc>
                <a:spcPct val="120000"/>
              </a:lnSpc>
              <a:buNone/>
            </a:pPr>
            <a:r>
              <a:rPr lang="hu-HU" b="1" dirty="0">
                <a:solidFill>
                  <a:srgbClr val="FF0000"/>
                </a:solidFill>
              </a:rPr>
              <a:t>Jelen kigyűjtésben csak a gyakori mellékhatások kerültek feltüntetésre a további ritkábban előforduló, de létező mellékhatások nélkül (lásd alkalmazási előirat)!</a:t>
            </a:r>
          </a:p>
          <a:p>
            <a:pPr marL="0" indent="0">
              <a:lnSpc>
                <a:spcPct val="120000"/>
              </a:lnSpc>
              <a:buNone/>
            </a:pPr>
            <a:r>
              <a:rPr lang="hu-HU" dirty="0"/>
              <a:t>Emésztőrendszeri: </a:t>
            </a:r>
          </a:p>
          <a:p>
            <a:pPr marL="0" indent="0">
              <a:lnSpc>
                <a:spcPct val="120000"/>
              </a:lnSpc>
              <a:buNone/>
            </a:pPr>
            <a:r>
              <a:rPr lang="hu-HU" dirty="0"/>
              <a:t>A leggyakrabban megfigyelt mellékhatások az emésztőrendszert érintik. Kialakulhatnak peptikus fekélyek, perforáció vagy gasztrointesztinális vérzés is, amelyek néha fatálisak is lehetnek, elsősorban az időseknél. Az alkalmazást követően hányinger, hányás, hasmenés, flatulencia, székrekedés, emésztési zavar, hasi fájdalom, melaena, haematemesis, stomatitis ulcerativa, a colitis és Crohn-betegség kiújulásának előfordulását jelentették.</a:t>
            </a:r>
            <a:endParaRPr lang="hu-HU" u="sng" dirty="0"/>
          </a:p>
          <a:p>
            <a:pPr marL="0" indent="0">
              <a:lnSpc>
                <a:spcPct val="120000"/>
              </a:lnSpc>
              <a:buNone/>
            </a:pPr>
            <a:r>
              <a:rPr lang="hu-HU" u="sng" dirty="0"/>
              <a:t>Idegrendszeri betegségek és tünetek</a:t>
            </a:r>
          </a:p>
          <a:p>
            <a:pPr marL="0" indent="0">
              <a:lnSpc>
                <a:spcPct val="120000"/>
              </a:lnSpc>
              <a:buNone/>
            </a:pPr>
            <a:r>
              <a:rPr lang="hu-HU" i="1" dirty="0"/>
              <a:t>Gyakori:</a:t>
            </a:r>
          </a:p>
          <a:p>
            <a:pPr marL="0" indent="0">
              <a:lnSpc>
                <a:spcPct val="120000"/>
              </a:lnSpc>
              <a:buNone/>
            </a:pPr>
            <a:r>
              <a:rPr lang="hu-HU" dirty="0"/>
              <a:t>zavartság, szédülés, álmosság, fejfájás.</a:t>
            </a:r>
          </a:p>
          <a:p>
            <a:pPr marL="0" indent="0">
              <a:lnSpc>
                <a:spcPct val="120000"/>
              </a:lnSpc>
              <a:buNone/>
            </a:pPr>
            <a:r>
              <a:rPr lang="hu-HU" u="sng" dirty="0"/>
              <a:t>Szembetegségek és szemészeti tünetek</a:t>
            </a:r>
          </a:p>
          <a:p>
            <a:pPr marL="0" indent="0">
              <a:lnSpc>
                <a:spcPct val="120000"/>
              </a:lnSpc>
              <a:buNone/>
            </a:pPr>
            <a:r>
              <a:rPr lang="hu-HU" i="1" dirty="0"/>
              <a:t>Gyakori:</a:t>
            </a:r>
          </a:p>
          <a:p>
            <a:pPr marL="0" indent="0">
              <a:lnSpc>
                <a:spcPct val="120000"/>
              </a:lnSpc>
              <a:buNone/>
            </a:pPr>
            <a:r>
              <a:rPr lang="hu-HU" dirty="0"/>
              <a:t>látászavarok.</a:t>
            </a:r>
          </a:p>
          <a:p>
            <a:pPr marL="0" indent="0">
              <a:lnSpc>
                <a:spcPct val="120000"/>
              </a:lnSpc>
              <a:buNone/>
            </a:pPr>
            <a:r>
              <a:rPr lang="hu-HU" u="sng" dirty="0"/>
              <a:t>A fül és az egyensúly-érzékelő szerv betegségei és tünetei</a:t>
            </a:r>
          </a:p>
          <a:p>
            <a:pPr marL="0" indent="0">
              <a:lnSpc>
                <a:spcPct val="120000"/>
              </a:lnSpc>
              <a:buNone/>
            </a:pPr>
            <a:r>
              <a:rPr lang="hu-HU" i="1" dirty="0"/>
              <a:t>Gyakori:</a:t>
            </a:r>
          </a:p>
          <a:p>
            <a:pPr marL="0" indent="0">
              <a:lnSpc>
                <a:spcPct val="120000"/>
              </a:lnSpc>
              <a:buNone/>
            </a:pPr>
            <a:r>
              <a:rPr lang="hu-HU" dirty="0"/>
              <a:t>fülzúgás.</a:t>
            </a:r>
          </a:p>
          <a:p>
            <a:pPr marL="0" indent="0">
              <a:lnSpc>
                <a:spcPct val="120000"/>
              </a:lnSpc>
              <a:buNone/>
            </a:pPr>
            <a:r>
              <a:rPr lang="hu-HU" u="sng" dirty="0"/>
              <a:t>A bőr és a bőr alatti szövet betegségei és tünetei</a:t>
            </a:r>
          </a:p>
          <a:p>
            <a:pPr marL="0" indent="0">
              <a:lnSpc>
                <a:spcPct val="120000"/>
              </a:lnSpc>
              <a:buNone/>
            </a:pPr>
            <a:r>
              <a:rPr lang="hu-HU" i="1" dirty="0"/>
              <a:t>Gyakori:</a:t>
            </a:r>
          </a:p>
          <a:p>
            <a:pPr marL="0" indent="0">
              <a:lnSpc>
                <a:spcPct val="120000"/>
              </a:lnSpc>
              <a:buNone/>
            </a:pPr>
            <a:r>
              <a:rPr lang="hu-HU" dirty="0"/>
              <a:t>bőrkiütés, viszketés, purpura.</a:t>
            </a:r>
          </a:p>
          <a:p>
            <a:pPr marL="0" indent="0">
              <a:lnSpc>
                <a:spcPct val="120000"/>
              </a:lnSpc>
              <a:buNone/>
            </a:pPr>
            <a:r>
              <a:rPr lang="hu-HU" u="sng" dirty="0"/>
              <a:t>Általános tünetek</a:t>
            </a:r>
          </a:p>
          <a:p>
            <a:pPr marL="0" indent="0">
              <a:lnSpc>
                <a:spcPct val="120000"/>
              </a:lnSpc>
              <a:buNone/>
            </a:pPr>
            <a:r>
              <a:rPr lang="hu-HU" i="1" dirty="0"/>
              <a:t>Gyakori:</a:t>
            </a:r>
          </a:p>
          <a:p>
            <a:pPr marL="0" indent="0">
              <a:lnSpc>
                <a:spcPct val="120000"/>
              </a:lnSpc>
              <a:buNone/>
            </a:pPr>
            <a:r>
              <a:rPr lang="hu-HU" dirty="0"/>
              <a:t>Fáradtság.</a:t>
            </a:r>
          </a:p>
          <a:p>
            <a:pPr marL="0" indent="0">
              <a:buNone/>
            </a:pPr>
            <a:endParaRPr lang="hu-HU" dirty="0"/>
          </a:p>
        </p:txBody>
      </p:sp>
      <p:sp>
        <p:nvSpPr>
          <p:cNvPr id="6" name="Szöveg helye 5"/>
          <p:cNvSpPr>
            <a:spLocks noGrp="1"/>
          </p:cNvSpPr>
          <p:nvPr>
            <p:ph type="body" sz="quarter" idx="3"/>
          </p:nvPr>
        </p:nvSpPr>
        <p:spPr>
          <a:xfrm>
            <a:off x="5099560" y="510847"/>
            <a:ext cx="4041775" cy="328822"/>
          </a:xfrm>
        </p:spPr>
        <p:txBody>
          <a:bodyPr>
            <a:normAutofit fontScale="92500" lnSpcReduction="10000"/>
          </a:bodyPr>
          <a:lstStyle/>
          <a:p>
            <a:pPr algn="ctr"/>
            <a:r>
              <a:rPr lang="hu-HU" sz="1800" dirty="0"/>
              <a:t>Ellenjavallatok</a:t>
            </a:r>
          </a:p>
        </p:txBody>
      </p:sp>
      <p:sp>
        <p:nvSpPr>
          <p:cNvPr id="7" name="Tartalom helye 6"/>
          <p:cNvSpPr>
            <a:spLocks noGrp="1"/>
          </p:cNvSpPr>
          <p:nvPr>
            <p:ph sz="quarter" idx="4"/>
          </p:nvPr>
        </p:nvSpPr>
        <p:spPr>
          <a:xfrm>
            <a:off x="4645026" y="839669"/>
            <a:ext cx="4360951" cy="4931404"/>
          </a:xfrm>
        </p:spPr>
        <p:txBody>
          <a:bodyPr>
            <a:normAutofit fontScale="40000" lnSpcReduction="20000"/>
          </a:bodyPr>
          <a:lstStyle/>
          <a:p>
            <a:pPr lvl="0">
              <a:lnSpc>
                <a:spcPct val="120000"/>
              </a:lnSpc>
            </a:pPr>
            <a:r>
              <a:rPr lang="hu-HU" dirty="0"/>
              <a:t>A hatóanyaggal szembeni túlérzékenység!</a:t>
            </a:r>
          </a:p>
          <a:p>
            <a:pPr lvl="0">
              <a:lnSpc>
                <a:spcPct val="120000"/>
              </a:lnSpc>
            </a:pPr>
            <a:r>
              <a:rPr lang="hu-HU" dirty="0"/>
              <a:t>Acetilszalicilsav vagy más NSAID szedését követően jelentkező asthma, urticaria vagy allergiás típusú reakció a kórelőzményben, a keresztallergia lehetősége miatt. Ezek a reakciók akár fatálisak is lehetnek. Ezeknél a betegeknél a naproxenre súlyos anafilaktoid jellegű reakciók jelentkeztek!</a:t>
            </a:r>
          </a:p>
          <a:p>
            <a:pPr lvl="0">
              <a:lnSpc>
                <a:spcPct val="120000"/>
              </a:lnSpc>
            </a:pPr>
            <a:r>
              <a:rPr lang="hu-HU" dirty="0"/>
              <a:t>Korábbi NSAID kezelés kapcsán fellépő gasztrointesztinális vérzés vagy perforáció a kórelőzményben!</a:t>
            </a:r>
          </a:p>
          <a:p>
            <a:pPr lvl="0">
              <a:lnSpc>
                <a:spcPct val="120000"/>
              </a:lnSpc>
            </a:pPr>
            <a:r>
              <a:rPr lang="hu-HU" dirty="0"/>
              <a:t>Aktív, vagy a kórtörténetben szereplő peptikus fekély és (vagy) vérzés (fekély vagy vérzés két vagy több igazolt esete)!</a:t>
            </a:r>
          </a:p>
          <a:p>
            <a:pPr lvl="0">
              <a:lnSpc>
                <a:spcPct val="120000"/>
              </a:lnSpc>
            </a:pPr>
            <a:r>
              <a:rPr lang="hu-HU" dirty="0"/>
              <a:t>Súlyos szívelégtelenség!</a:t>
            </a:r>
          </a:p>
          <a:p>
            <a:pPr lvl="0">
              <a:lnSpc>
                <a:spcPct val="120000"/>
              </a:lnSpc>
            </a:pPr>
            <a:r>
              <a:rPr lang="hu-HU" dirty="0"/>
              <a:t>Súlyos vese- vagy májelégtelenség!</a:t>
            </a:r>
          </a:p>
          <a:p>
            <a:pPr lvl="0">
              <a:lnSpc>
                <a:spcPct val="120000"/>
              </a:lnSpc>
            </a:pPr>
            <a:r>
              <a:rPr lang="hu-HU" dirty="0"/>
              <a:t>A terhesség harmadik trimesztere! A naproxen ellenjavallt a terhesség harmadik trimeszterében.</a:t>
            </a:r>
          </a:p>
          <a:p>
            <a:pPr marL="0" lvl="0" indent="0">
              <a:lnSpc>
                <a:spcPct val="120000"/>
              </a:lnSpc>
              <a:buNone/>
            </a:pPr>
            <a:r>
              <a:rPr lang="hu-HU" i="1" dirty="0"/>
              <a:t>Terhesség</a:t>
            </a:r>
          </a:p>
          <a:p>
            <a:pPr>
              <a:lnSpc>
                <a:spcPct val="120000"/>
              </a:lnSpc>
            </a:pPr>
            <a:r>
              <a:rPr lang="hu-HU" dirty="0"/>
              <a:t>A terhesség első és második trimeszterében a naproxen csak akkor adható, ha alkalmazása feltétlenül szükséges. Terhességet tervező nőknél, illetve a terhesség első és második trimeszterében a lehető legalacsonyabb dózist a lehető legrövidebb ideig kell alkalmazni.</a:t>
            </a:r>
          </a:p>
          <a:p>
            <a:pPr marL="0" indent="0">
              <a:lnSpc>
                <a:spcPct val="120000"/>
              </a:lnSpc>
              <a:buNone/>
            </a:pPr>
            <a:r>
              <a:rPr lang="hu-HU" i="1" dirty="0"/>
              <a:t>Szoptatás</a:t>
            </a:r>
          </a:p>
          <a:p>
            <a:pPr>
              <a:lnSpc>
                <a:spcPct val="120000"/>
              </a:lnSpc>
            </a:pPr>
            <a:r>
              <a:rPr lang="hu-HU" dirty="0"/>
              <a:t>A rendelkezésre álló, korlátozott számú vizsgálat szerint a NSAID‑ok nagyon kis koncentrációban jelenik meg az anyatejben. A naproxen/NSAID-ok alkalmazását szoptatás alatt kerülni kell.</a:t>
            </a:r>
          </a:p>
          <a:p>
            <a:pPr marL="0" indent="0">
              <a:lnSpc>
                <a:spcPct val="120000"/>
              </a:lnSpc>
              <a:buNone/>
            </a:pPr>
            <a:r>
              <a:rPr lang="hu-HU" i="1" dirty="0"/>
              <a:t>Termékenység</a:t>
            </a:r>
          </a:p>
          <a:p>
            <a:pPr>
              <a:lnSpc>
                <a:spcPct val="120000"/>
              </a:lnSpc>
            </a:pPr>
            <a:r>
              <a:rPr lang="hu-HU" dirty="0"/>
              <a:t>A ciklooxigenáz/prosztaglandin szintézist ismerten gátló gyógyszerekhez hasonlóan a naproxen is csökkentheti a nők termékenységét és alkalmazása nem javasolt olyan nők számára, akik teherbe kívánnak esni. Ez a hatás reverzibilis. Olyan nők esetében, akiknek nehézségeik vannak a teherbeeséssel, vagy akik meddőség miatti kivizsgálás alatt állnak, a naproxen kezelés leállítását mérlegelni kell.</a:t>
            </a:r>
          </a:p>
          <a:p>
            <a:pPr lvl="0"/>
            <a:endParaRPr lang="hu-HU" dirty="0"/>
          </a:p>
          <a:p>
            <a:pPr marL="0" indent="0">
              <a:buNone/>
            </a:pPr>
            <a:endParaRPr lang="hu-HU" dirty="0"/>
          </a:p>
        </p:txBody>
      </p:sp>
      <p:sp>
        <p:nvSpPr>
          <p:cNvPr id="3" name="Dia számának helye 2">
            <a:extLst>
              <a:ext uri="{FF2B5EF4-FFF2-40B4-BE49-F238E27FC236}">
                <a16:creationId xmlns:a16="http://schemas.microsoft.com/office/drawing/2014/main" xmlns="" id="{FEDE2AAE-B132-4969-8900-6E20682E7675}"/>
              </a:ext>
            </a:extLst>
          </p:cNvPr>
          <p:cNvSpPr>
            <a:spLocks noGrp="1"/>
          </p:cNvSpPr>
          <p:nvPr>
            <p:ph type="sldNum" sz="quarter" idx="12"/>
          </p:nvPr>
        </p:nvSpPr>
        <p:spPr/>
        <p:txBody>
          <a:bodyPr/>
          <a:lstStyle/>
          <a:p>
            <a:fld id="{25BA61BD-1651-46F2-8A4B-72A3C0AA82F4}" type="slidenum">
              <a:rPr lang="hu-HU" smtClean="0"/>
              <a:t>28</a:t>
            </a:fld>
            <a:endParaRPr lang="hu-HU"/>
          </a:p>
        </p:txBody>
      </p:sp>
      <p:sp>
        <p:nvSpPr>
          <p:cNvPr id="8" name="Szövegdoboz 7">
            <a:extLst>
              <a:ext uri="{FF2B5EF4-FFF2-40B4-BE49-F238E27FC236}">
                <a16:creationId xmlns:a16="http://schemas.microsoft.com/office/drawing/2014/main" xmlns="" id="{EF5E06ED-BF9A-433C-B85E-9EF4098E9166}"/>
              </a:ext>
            </a:extLst>
          </p:cNvPr>
          <p:cNvSpPr txBox="1"/>
          <p:nvPr/>
        </p:nvSpPr>
        <p:spPr>
          <a:xfrm>
            <a:off x="4337798" y="6581001"/>
            <a:ext cx="4806203" cy="276999"/>
          </a:xfrm>
          <a:prstGeom prst="rect">
            <a:avLst/>
          </a:prstGeom>
          <a:solidFill>
            <a:schemeClr val="bg1"/>
          </a:solidFill>
        </p:spPr>
        <p:txBody>
          <a:bodyPr wrap="square" rtlCol="0">
            <a:spAutoFit/>
          </a:bodyPr>
          <a:lstStyle/>
          <a:p>
            <a:r>
              <a:rPr lang="hu-HU" sz="1200" b="1" dirty="0"/>
              <a:t>Forrás: </a:t>
            </a:r>
            <a:r>
              <a:rPr lang="hu-HU" sz="1200" dirty="0"/>
              <a:t>APRANAX DOLO® 220 mg filmtabletta alkalmazási előirata alapján!</a:t>
            </a:r>
            <a:endParaRPr lang="es-ES" sz="1200" dirty="0"/>
          </a:p>
        </p:txBody>
      </p:sp>
    </p:spTree>
    <p:extLst>
      <p:ext uri="{BB962C8B-B14F-4D97-AF65-F5344CB8AC3E}">
        <p14:creationId xmlns:p14="http://schemas.microsoft.com/office/powerpoint/2010/main" val="26238212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m 6">
            <a:extLst>
              <a:ext uri="{FF2B5EF4-FFF2-40B4-BE49-F238E27FC236}">
                <a16:creationId xmlns:a16="http://schemas.microsoft.com/office/drawing/2014/main" xmlns="" id="{396EEBFB-2C17-4E53-886C-33EBEEF0A04C}"/>
              </a:ext>
            </a:extLst>
          </p:cNvPr>
          <p:cNvSpPr>
            <a:spLocks noGrp="1"/>
          </p:cNvSpPr>
          <p:nvPr>
            <p:ph type="title"/>
          </p:nvPr>
        </p:nvSpPr>
        <p:spPr>
          <a:xfrm>
            <a:off x="120769" y="30191"/>
            <a:ext cx="8919713" cy="1143000"/>
          </a:xfrm>
        </p:spPr>
        <p:txBody>
          <a:bodyPr>
            <a:normAutofit/>
          </a:bodyPr>
          <a:lstStyle/>
          <a:p>
            <a:r>
              <a:rPr lang="hu-HU" sz="3200" b="1" dirty="0">
                <a:solidFill>
                  <a:srgbClr val="00B050"/>
                </a:solidFill>
              </a:rPr>
              <a:t>ACETILSZALICILSAV</a:t>
            </a:r>
            <a:r>
              <a:rPr lang="hu-HU" sz="3200" b="1" dirty="0"/>
              <a:t> indikációk </a:t>
            </a:r>
            <a:br>
              <a:rPr lang="hu-HU" sz="3200" b="1" dirty="0"/>
            </a:br>
            <a:r>
              <a:rPr lang="hu-HU" sz="2400" b="1" dirty="0"/>
              <a:t>(láz-, fájdalomcsillapítás és gyulladáscsökkentés indikációban)</a:t>
            </a:r>
            <a:endParaRPr lang="hu-HU" sz="3200" b="1" dirty="0"/>
          </a:p>
        </p:txBody>
      </p:sp>
      <p:sp>
        <p:nvSpPr>
          <p:cNvPr id="8" name="Tartalom helye 7">
            <a:extLst>
              <a:ext uri="{FF2B5EF4-FFF2-40B4-BE49-F238E27FC236}">
                <a16:creationId xmlns:a16="http://schemas.microsoft.com/office/drawing/2014/main" xmlns="" id="{B11D6122-69E8-4733-8F5D-6B8B01D72F0D}"/>
              </a:ext>
            </a:extLst>
          </p:cNvPr>
          <p:cNvSpPr>
            <a:spLocks noGrp="1"/>
          </p:cNvSpPr>
          <p:nvPr>
            <p:ph idx="1"/>
          </p:nvPr>
        </p:nvSpPr>
        <p:spPr>
          <a:xfrm>
            <a:off x="120770" y="1173191"/>
            <a:ext cx="8919713" cy="4606507"/>
          </a:xfrm>
        </p:spPr>
        <p:txBody>
          <a:bodyPr>
            <a:normAutofit fontScale="77500" lnSpcReduction="20000"/>
          </a:bodyPr>
          <a:lstStyle/>
          <a:p>
            <a:pPr marL="0" indent="0">
              <a:lnSpc>
                <a:spcPct val="120000"/>
              </a:lnSpc>
              <a:buNone/>
            </a:pPr>
            <a:r>
              <a:rPr lang="hu-HU" b="1" u="sng" dirty="0"/>
              <a:t>Szisztémás, belsőleges alkalmazás felnőttek és 12 évesnél idősebb serdülők esetén:</a:t>
            </a:r>
          </a:p>
          <a:p>
            <a:pPr marL="0" indent="0">
              <a:lnSpc>
                <a:spcPct val="120000"/>
              </a:lnSpc>
              <a:buNone/>
            </a:pPr>
            <a:r>
              <a:rPr lang="hu-HU" dirty="0"/>
              <a:t>enyhe és középerős fájdalmak, mint pl. </a:t>
            </a:r>
          </a:p>
          <a:p>
            <a:pPr>
              <a:lnSpc>
                <a:spcPct val="120000"/>
              </a:lnSpc>
            </a:pPr>
            <a:r>
              <a:rPr lang="hu-HU" dirty="0"/>
              <a:t>fejfájás, </a:t>
            </a:r>
          </a:p>
          <a:p>
            <a:pPr>
              <a:lnSpc>
                <a:spcPct val="120000"/>
              </a:lnSpc>
            </a:pPr>
            <a:r>
              <a:rPr lang="hu-HU" dirty="0"/>
              <a:t>fogfájás, </a:t>
            </a:r>
          </a:p>
          <a:p>
            <a:pPr>
              <a:lnSpc>
                <a:spcPct val="120000"/>
              </a:lnSpc>
            </a:pPr>
            <a:r>
              <a:rPr lang="hu-HU" dirty="0"/>
              <a:t>hátfájás, </a:t>
            </a:r>
          </a:p>
          <a:p>
            <a:pPr>
              <a:lnSpc>
                <a:spcPct val="120000"/>
              </a:lnSpc>
            </a:pPr>
            <a:r>
              <a:rPr lang="hu-HU" dirty="0"/>
              <a:t>ízületi fájdalmak és </a:t>
            </a:r>
          </a:p>
          <a:p>
            <a:pPr>
              <a:lnSpc>
                <a:spcPct val="120000"/>
              </a:lnSpc>
            </a:pPr>
            <a:r>
              <a:rPr lang="hu-HU" dirty="0"/>
              <a:t>menstruációs fájdalom; </a:t>
            </a:r>
          </a:p>
          <a:p>
            <a:pPr marL="0" indent="0">
              <a:lnSpc>
                <a:spcPct val="120000"/>
              </a:lnSpc>
              <a:buNone/>
            </a:pPr>
            <a:r>
              <a:rPr lang="hu-HU" dirty="0"/>
              <a:t>továbbá lázas, meghűléses és reumás megbetegedésekben alkalmazható.</a:t>
            </a:r>
          </a:p>
          <a:p>
            <a:pPr marL="0" indent="0">
              <a:buNone/>
            </a:pPr>
            <a:endParaRPr lang="hu-HU" dirty="0"/>
          </a:p>
        </p:txBody>
      </p:sp>
      <p:sp>
        <p:nvSpPr>
          <p:cNvPr id="2" name="Dia számának helye 1">
            <a:extLst>
              <a:ext uri="{FF2B5EF4-FFF2-40B4-BE49-F238E27FC236}">
                <a16:creationId xmlns:a16="http://schemas.microsoft.com/office/drawing/2014/main" xmlns="" id="{69B128D9-C990-4EB7-89C5-814A309AA766}"/>
              </a:ext>
            </a:extLst>
          </p:cNvPr>
          <p:cNvSpPr>
            <a:spLocks noGrp="1"/>
          </p:cNvSpPr>
          <p:nvPr>
            <p:ph type="sldNum" sz="quarter" idx="12"/>
          </p:nvPr>
        </p:nvSpPr>
        <p:spPr/>
        <p:txBody>
          <a:bodyPr/>
          <a:lstStyle/>
          <a:p>
            <a:fld id="{25BA61BD-1651-46F2-8A4B-72A3C0AA82F4}" type="slidenum">
              <a:rPr lang="hu-HU" smtClean="0"/>
              <a:t>29</a:t>
            </a:fld>
            <a:endParaRPr lang="hu-HU"/>
          </a:p>
        </p:txBody>
      </p:sp>
      <p:sp>
        <p:nvSpPr>
          <p:cNvPr id="9" name="Szövegdoboz 8">
            <a:extLst>
              <a:ext uri="{FF2B5EF4-FFF2-40B4-BE49-F238E27FC236}">
                <a16:creationId xmlns:a16="http://schemas.microsoft.com/office/drawing/2014/main" xmlns="" id="{1665128A-8F81-4B6B-A2FC-3A1BB0CFB06A}"/>
              </a:ext>
            </a:extLst>
          </p:cNvPr>
          <p:cNvSpPr txBox="1"/>
          <p:nvPr/>
        </p:nvSpPr>
        <p:spPr>
          <a:xfrm>
            <a:off x="4761780" y="6581001"/>
            <a:ext cx="4382221" cy="276999"/>
          </a:xfrm>
          <a:prstGeom prst="rect">
            <a:avLst/>
          </a:prstGeom>
          <a:solidFill>
            <a:schemeClr val="bg1"/>
          </a:solidFill>
        </p:spPr>
        <p:txBody>
          <a:bodyPr wrap="square" rtlCol="0">
            <a:spAutoFit/>
          </a:bodyPr>
          <a:lstStyle/>
          <a:p>
            <a:r>
              <a:rPr lang="hu-HU" sz="1200" b="1" dirty="0"/>
              <a:t>Forrás: </a:t>
            </a:r>
            <a:r>
              <a:rPr lang="hu-HU" sz="1200" dirty="0"/>
              <a:t>KALMOPYRIN® 500 mg tabletta alkalmazási előirata alapján!</a:t>
            </a:r>
            <a:endParaRPr lang="es-ES" sz="1200" dirty="0"/>
          </a:p>
        </p:txBody>
      </p:sp>
    </p:spTree>
    <p:extLst>
      <p:ext uri="{BB962C8B-B14F-4D97-AF65-F5344CB8AC3E}">
        <p14:creationId xmlns:p14="http://schemas.microsoft.com/office/powerpoint/2010/main" val="3755986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57200" y="-203927"/>
            <a:ext cx="8229600" cy="1143000"/>
          </a:xfrm>
        </p:spPr>
        <p:txBody>
          <a:bodyPr/>
          <a:lstStyle/>
          <a:p>
            <a:r>
              <a:rPr lang="hu-HU" b="1" dirty="0"/>
              <a:t>Az öt alapvető kérdés</a:t>
            </a:r>
          </a:p>
        </p:txBody>
      </p:sp>
      <p:sp>
        <p:nvSpPr>
          <p:cNvPr id="5" name="Tartalom helye 4"/>
          <p:cNvSpPr>
            <a:spLocks noGrp="1"/>
          </p:cNvSpPr>
          <p:nvPr>
            <p:ph sz="half" idx="1"/>
          </p:nvPr>
        </p:nvSpPr>
        <p:spPr>
          <a:xfrm>
            <a:off x="141029" y="666573"/>
            <a:ext cx="4038600" cy="5153114"/>
          </a:xfrm>
        </p:spPr>
        <p:txBody>
          <a:bodyPr>
            <a:normAutofit/>
          </a:bodyPr>
          <a:lstStyle/>
          <a:p>
            <a:pPr marL="0" indent="0" algn="ctr">
              <a:buNone/>
            </a:pPr>
            <a:endParaRPr lang="hu-HU" b="1" dirty="0" smtClean="0"/>
          </a:p>
          <a:p>
            <a:pPr marL="0" indent="0" algn="ctr">
              <a:buNone/>
            </a:pPr>
            <a:endParaRPr lang="hu-HU" b="1" dirty="0" smtClean="0"/>
          </a:p>
          <a:p>
            <a:pPr marL="0" indent="0" algn="ctr">
              <a:buNone/>
            </a:pPr>
            <a:r>
              <a:rPr lang="hu-HU" b="1" dirty="0" smtClean="0"/>
              <a:t>Gyógyszertáron </a:t>
            </a:r>
            <a:r>
              <a:rPr lang="hu-HU" b="1" dirty="0"/>
              <a:t>kívül </a:t>
            </a:r>
            <a:r>
              <a:rPr lang="hu-HU" dirty="0" smtClean="0"/>
              <a:t>„</a:t>
            </a:r>
            <a:r>
              <a:rPr lang="hu-HU" dirty="0"/>
              <a:t>OTC” gyógyszerek!</a:t>
            </a:r>
          </a:p>
          <a:p>
            <a:pPr marL="0" indent="0" algn="ctr">
              <a:buNone/>
            </a:pPr>
            <a:endParaRPr lang="hu-HU" dirty="0" smtClean="0"/>
          </a:p>
          <a:p>
            <a:pPr marL="0" indent="0" algn="ctr">
              <a:buNone/>
            </a:pPr>
            <a:endParaRPr lang="hu-HU" dirty="0"/>
          </a:p>
          <a:p>
            <a:pPr marL="0" indent="0" algn="ctr">
              <a:buNone/>
            </a:pPr>
            <a:endParaRPr lang="hu-HU" dirty="0"/>
          </a:p>
          <a:p>
            <a:pPr marL="0" indent="0" algn="ctr">
              <a:buNone/>
            </a:pPr>
            <a:r>
              <a:rPr lang="hu-HU" b="1" dirty="0"/>
              <a:t>Gyógyszertárban </a:t>
            </a:r>
            <a:r>
              <a:rPr lang="hu-HU" dirty="0"/>
              <a:t>vásárolt </a:t>
            </a:r>
            <a:r>
              <a:rPr lang="hu-HU" dirty="0" smtClean="0"/>
              <a:t>„</a:t>
            </a:r>
            <a:r>
              <a:rPr lang="hu-HU" dirty="0"/>
              <a:t>OTC” gyógyszerek!</a:t>
            </a:r>
          </a:p>
        </p:txBody>
      </p:sp>
      <p:pic>
        <p:nvPicPr>
          <p:cNvPr id="7" name="Tartalom helye 6"/>
          <p:cNvPicPr>
            <a:picLocks noGrp="1" noChangeAspect="1"/>
          </p:cNvPicPr>
          <p:nvPr>
            <p:ph sz="half" idx="2"/>
          </p:nvPr>
        </p:nvPicPr>
        <p:blipFill rotWithShape="1">
          <a:blip r:embed="rId2"/>
          <a:srcRect l="26891" t="2920" r="28038" b="5328"/>
          <a:stretch/>
        </p:blipFill>
        <p:spPr>
          <a:xfrm>
            <a:off x="4256531" y="794759"/>
            <a:ext cx="4759282" cy="6055237"/>
          </a:xfrm>
          <a:prstGeom prst="rect">
            <a:avLst/>
          </a:prstGeom>
          <a:ln>
            <a:noFill/>
          </a:ln>
          <a:effectLst>
            <a:outerShdw blurRad="292100" dist="139700" dir="2700000" algn="tl" rotWithShape="0">
              <a:srgbClr val="333333">
                <a:alpha val="65000"/>
              </a:srgbClr>
            </a:outerShdw>
          </a:effectLst>
        </p:spPr>
      </p:pic>
      <p:sp>
        <p:nvSpPr>
          <p:cNvPr id="2" name="Dia számának helye 1">
            <a:extLst>
              <a:ext uri="{FF2B5EF4-FFF2-40B4-BE49-F238E27FC236}">
                <a16:creationId xmlns:a16="http://schemas.microsoft.com/office/drawing/2014/main" xmlns="" id="{A7AF6024-74DB-4AB3-9EC2-815DD6C6CE2B}"/>
              </a:ext>
            </a:extLst>
          </p:cNvPr>
          <p:cNvSpPr>
            <a:spLocks noGrp="1"/>
          </p:cNvSpPr>
          <p:nvPr>
            <p:ph type="sldNum" sz="quarter" idx="12"/>
          </p:nvPr>
        </p:nvSpPr>
        <p:spPr/>
        <p:txBody>
          <a:bodyPr/>
          <a:lstStyle/>
          <a:p>
            <a:fld id="{25BA61BD-1651-46F2-8A4B-72A3C0AA82F4}" type="slidenum">
              <a:rPr lang="hu-HU" smtClean="0"/>
              <a:t>3</a:t>
            </a:fld>
            <a:endParaRPr lang="hu-HU"/>
          </a:p>
        </p:txBody>
      </p:sp>
      <p:sp>
        <p:nvSpPr>
          <p:cNvPr id="8" name="Téglalap 7"/>
          <p:cNvSpPr/>
          <p:nvPr/>
        </p:nvSpPr>
        <p:spPr>
          <a:xfrm>
            <a:off x="4554908" y="4589092"/>
            <a:ext cx="4255806" cy="15724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Téglalap 8"/>
          <p:cNvSpPr/>
          <p:nvPr/>
        </p:nvSpPr>
        <p:spPr>
          <a:xfrm>
            <a:off x="4554908" y="6161518"/>
            <a:ext cx="4255806" cy="5042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Szövegdoboz 9"/>
          <p:cNvSpPr txBox="1"/>
          <p:nvPr/>
        </p:nvSpPr>
        <p:spPr>
          <a:xfrm>
            <a:off x="6089241" y="4713586"/>
            <a:ext cx="1093861" cy="1323439"/>
          </a:xfrm>
          <a:prstGeom prst="rect">
            <a:avLst/>
          </a:prstGeom>
          <a:noFill/>
        </p:spPr>
        <p:txBody>
          <a:bodyPr wrap="square" rtlCol="0">
            <a:spAutoFit/>
          </a:bodyPr>
          <a:lstStyle/>
          <a:p>
            <a:pPr algn="ctr"/>
            <a:r>
              <a:rPr lang="hu-HU" sz="8000" b="1" dirty="0">
                <a:solidFill>
                  <a:srgbClr val="FF0000"/>
                </a:solidFill>
              </a:rPr>
              <a:t>?</a:t>
            </a:r>
          </a:p>
        </p:txBody>
      </p:sp>
      <p:sp>
        <p:nvSpPr>
          <p:cNvPr id="11" name="Szövegdoboz 10"/>
          <p:cNvSpPr txBox="1"/>
          <p:nvPr/>
        </p:nvSpPr>
        <p:spPr>
          <a:xfrm>
            <a:off x="6358433" y="6161518"/>
            <a:ext cx="555476" cy="461665"/>
          </a:xfrm>
          <a:prstGeom prst="rect">
            <a:avLst/>
          </a:prstGeom>
          <a:noFill/>
        </p:spPr>
        <p:txBody>
          <a:bodyPr wrap="square" rtlCol="0">
            <a:spAutoFit/>
          </a:bodyPr>
          <a:lstStyle/>
          <a:p>
            <a:pPr algn="ctr"/>
            <a:r>
              <a:rPr lang="hu-HU" sz="2400" b="1" dirty="0">
                <a:solidFill>
                  <a:srgbClr val="FF0000"/>
                </a:solidFill>
              </a:rPr>
              <a:t>?</a:t>
            </a:r>
          </a:p>
        </p:txBody>
      </p:sp>
      <p:sp>
        <p:nvSpPr>
          <p:cNvPr id="12" name="Felfelé-lefelé nyíl 11"/>
          <p:cNvSpPr/>
          <p:nvPr/>
        </p:nvSpPr>
        <p:spPr>
          <a:xfrm>
            <a:off x="222198" y="3110669"/>
            <a:ext cx="324740" cy="52129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Szövegdoboz 12"/>
          <p:cNvSpPr txBox="1"/>
          <p:nvPr/>
        </p:nvSpPr>
        <p:spPr>
          <a:xfrm>
            <a:off x="384568" y="3025437"/>
            <a:ext cx="3658299" cy="707886"/>
          </a:xfrm>
          <a:prstGeom prst="rect">
            <a:avLst/>
          </a:prstGeom>
          <a:noFill/>
        </p:spPr>
        <p:txBody>
          <a:bodyPr wrap="square" rtlCol="0">
            <a:spAutoFit/>
          </a:bodyPr>
          <a:lstStyle/>
          <a:p>
            <a:pPr algn="ctr"/>
            <a:r>
              <a:rPr lang="hu-HU" sz="2000" b="1" i="1" dirty="0">
                <a:solidFill>
                  <a:srgbClr val="FF0000"/>
                </a:solidFill>
              </a:rPr>
              <a:t>Miben különbözik ez a két szituáció?</a:t>
            </a:r>
          </a:p>
        </p:txBody>
      </p:sp>
    </p:spTree>
    <p:extLst>
      <p:ext uri="{BB962C8B-B14F-4D97-AF65-F5344CB8AC3E}">
        <p14:creationId xmlns:p14="http://schemas.microsoft.com/office/powerpoint/2010/main" val="162101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0" nodeType="clickEffect">
                                  <p:stCondLst>
                                    <p:cond delay="0"/>
                                  </p:stCondLst>
                                  <p:childTnLst>
                                    <p:animEffect transition="out" filter="dissolv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9" presetClass="exit" presetSubtype="0" fill="hold" grpId="0" nodeType="withEffect">
                                  <p:stCondLst>
                                    <p:cond delay="0"/>
                                  </p:stCondLst>
                                  <p:childTnLst>
                                    <p:animEffect transition="out" filter="dissolv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1" y="-286079"/>
            <a:ext cx="8229600" cy="1143000"/>
          </a:xfrm>
        </p:spPr>
        <p:txBody>
          <a:bodyPr>
            <a:normAutofit/>
          </a:bodyPr>
          <a:lstStyle/>
          <a:p>
            <a:r>
              <a:rPr lang="hu-HU" sz="2400" b="1" cap="all" dirty="0">
                <a:solidFill>
                  <a:srgbClr val="00B050"/>
                </a:solidFill>
              </a:rPr>
              <a:t>Acetilszalicilsav</a:t>
            </a:r>
            <a:r>
              <a:rPr lang="hu-HU" sz="2400" b="1" dirty="0"/>
              <a:t> belsőleges terápia</a:t>
            </a:r>
          </a:p>
        </p:txBody>
      </p:sp>
      <p:sp>
        <p:nvSpPr>
          <p:cNvPr id="4" name="Szöveg helye 3"/>
          <p:cNvSpPr>
            <a:spLocks noGrp="1"/>
          </p:cNvSpPr>
          <p:nvPr>
            <p:ph type="body" idx="1"/>
          </p:nvPr>
        </p:nvSpPr>
        <p:spPr>
          <a:xfrm>
            <a:off x="457200" y="484967"/>
            <a:ext cx="4040188" cy="371954"/>
          </a:xfrm>
        </p:spPr>
        <p:txBody>
          <a:bodyPr>
            <a:normAutofit/>
          </a:bodyPr>
          <a:lstStyle/>
          <a:p>
            <a:pPr algn="ctr"/>
            <a:r>
              <a:rPr lang="hu-HU" sz="1800" dirty="0"/>
              <a:t>Mellékhatások</a:t>
            </a:r>
          </a:p>
        </p:txBody>
      </p:sp>
      <p:sp>
        <p:nvSpPr>
          <p:cNvPr id="5" name="Tartalom helye 4"/>
          <p:cNvSpPr>
            <a:spLocks noGrp="1"/>
          </p:cNvSpPr>
          <p:nvPr>
            <p:ph sz="half" idx="2"/>
          </p:nvPr>
        </p:nvSpPr>
        <p:spPr>
          <a:xfrm>
            <a:off x="0" y="800849"/>
            <a:ext cx="4761781" cy="4974536"/>
          </a:xfrm>
        </p:spPr>
        <p:txBody>
          <a:bodyPr>
            <a:normAutofit fontScale="47500" lnSpcReduction="20000"/>
          </a:bodyPr>
          <a:lstStyle/>
          <a:p>
            <a:pPr marL="0" indent="0">
              <a:lnSpc>
                <a:spcPct val="120000"/>
              </a:lnSpc>
              <a:buNone/>
            </a:pPr>
            <a:r>
              <a:rPr lang="hu-HU" u="sng" dirty="0"/>
              <a:t>Immunrendszeri betegségek és tünetek</a:t>
            </a:r>
          </a:p>
          <a:p>
            <a:pPr marL="0" indent="0">
              <a:lnSpc>
                <a:spcPct val="120000"/>
              </a:lnSpc>
              <a:buNone/>
            </a:pPr>
            <a:r>
              <a:rPr lang="hu-HU" i="1" dirty="0"/>
              <a:t>Ritka: </a:t>
            </a:r>
          </a:p>
          <a:p>
            <a:pPr marL="0" indent="0">
              <a:lnSpc>
                <a:spcPct val="120000"/>
              </a:lnSpc>
              <a:buNone/>
            </a:pPr>
            <a:r>
              <a:rPr lang="hu-HU" dirty="0"/>
              <a:t>asztmás roham, urticaria.</a:t>
            </a:r>
            <a:r>
              <a:rPr lang="hu-HU" i="1" dirty="0"/>
              <a:t> </a:t>
            </a:r>
            <a:endParaRPr lang="hu-HU" dirty="0"/>
          </a:p>
          <a:p>
            <a:pPr marL="0" indent="0">
              <a:lnSpc>
                <a:spcPct val="120000"/>
              </a:lnSpc>
              <a:buNone/>
            </a:pPr>
            <a:r>
              <a:rPr lang="hu-HU" u="sng" dirty="0"/>
              <a:t>Anyagcsere- és táplálkozási betegségek és tünetek</a:t>
            </a:r>
          </a:p>
          <a:p>
            <a:pPr marL="0" indent="0">
              <a:lnSpc>
                <a:spcPct val="120000"/>
              </a:lnSpc>
              <a:buNone/>
            </a:pPr>
            <a:r>
              <a:rPr lang="hu-HU" i="1" dirty="0"/>
              <a:t>Nagyon ritka:</a:t>
            </a:r>
          </a:p>
          <a:p>
            <a:pPr marL="0" indent="0">
              <a:lnSpc>
                <a:spcPct val="120000"/>
              </a:lnSpc>
              <a:buNone/>
            </a:pPr>
            <a:r>
              <a:rPr lang="hu-HU" dirty="0"/>
              <a:t>hypoglycaemia. </a:t>
            </a:r>
          </a:p>
          <a:p>
            <a:pPr marL="0" indent="0">
              <a:lnSpc>
                <a:spcPct val="120000"/>
              </a:lnSpc>
              <a:buNone/>
            </a:pPr>
            <a:r>
              <a:rPr lang="hu-HU" u="sng" dirty="0"/>
              <a:t>Idegrendszeri betegségek és tünetek</a:t>
            </a:r>
          </a:p>
          <a:p>
            <a:pPr marL="0" indent="0">
              <a:lnSpc>
                <a:spcPct val="120000"/>
              </a:lnSpc>
              <a:buNone/>
            </a:pPr>
            <a:r>
              <a:rPr lang="hu-HU" i="1" dirty="0"/>
              <a:t>Nagyon ritka: </a:t>
            </a:r>
          </a:p>
          <a:p>
            <a:pPr marL="0" indent="0">
              <a:lnSpc>
                <a:spcPct val="120000"/>
              </a:lnSpc>
              <a:buNone/>
            </a:pPr>
            <a:r>
              <a:rPr lang="hu-HU" dirty="0"/>
              <a:t>a szédülés és a fülzúgás túladagolási tünetek, főleg gyermekek és idős betegek esetében. </a:t>
            </a:r>
          </a:p>
          <a:p>
            <a:pPr marL="0" indent="0">
              <a:lnSpc>
                <a:spcPct val="120000"/>
              </a:lnSpc>
              <a:buNone/>
            </a:pPr>
            <a:r>
              <a:rPr lang="hu-HU" u="sng" dirty="0"/>
              <a:t>Emésztőrendszeri betegségek és tünetek </a:t>
            </a:r>
          </a:p>
          <a:p>
            <a:pPr marL="0" indent="0">
              <a:lnSpc>
                <a:spcPct val="120000"/>
              </a:lnSpc>
              <a:buNone/>
            </a:pPr>
            <a:r>
              <a:rPr lang="hu-HU" i="1" dirty="0"/>
              <a:t>Gyakori: </a:t>
            </a:r>
          </a:p>
          <a:p>
            <a:pPr marL="0" indent="0">
              <a:lnSpc>
                <a:spcPct val="120000"/>
              </a:lnSpc>
              <a:buNone/>
            </a:pPr>
            <a:r>
              <a:rPr lang="hu-HU" dirty="0"/>
              <a:t>hányinger, hányás, hasmenés és gyenge gastrointestinalis vérzés, ami kivételes esetben anaemiához vezethet. </a:t>
            </a:r>
          </a:p>
          <a:p>
            <a:pPr marL="0" indent="0">
              <a:lnSpc>
                <a:spcPct val="120000"/>
              </a:lnSpc>
              <a:buNone/>
            </a:pPr>
            <a:r>
              <a:rPr lang="hu-HU" i="1" dirty="0"/>
              <a:t>Nagyon ritka: </a:t>
            </a:r>
          </a:p>
          <a:p>
            <a:pPr marL="0" indent="0">
              <a:lnSpc>
                <a:spcPct val="120000"/>
              </a:lnSpc>
              <a:buNone/>
            </a:pPr>
            <a:r>
              <a:rPr lang="hu-HU" dirty="0"/>
              <a:t>gastrointestinalis fekélyek.</a:t>
            </a:r>
          </a:p>
          <a:p>
            <a:pPr marL="0" indent="0">
              <a:lnSpc>
                <a:spcPct val="120000"/>
              </a:lnSpc>
              <a:buNone/>
            </a:pPr>
            <a:r>
              <a:rPr lang="hu-HU" u="sng" dirty="0"/>
              <a:t>Máj- és epebetegségek illetve tünetek </a:t>
            </a:r>
          </a:p>
          <a:p>
            <a:pPr marL="0" indent="0">
              <a:lnSpc>
                <a:spcPct val="120000"/>
              </a:lnSpc>
              <a:buNone/>
            </a:pPr>
            <a:r>
              <a:rPr lang="hu-HU" i="1" dirty="0"/>
              <a:t>Nem ismert gyakoriság: </a:t>
            </a:r>
          </a:p>
          <a:p>
            <a:pPr marL="0" indent="0">
              <a:lnSpc>
                <a:spcPct val="120000"/>
              </a:lnSpc>
              <a:buNone/>
            </a:pPr>
            <a:r>
              <a:rPr lang="hu-HU" dirty="0"/>
              <a:t>gyermekekben Reye-szindróma. </a:t>
            </a:r>
          </a:p>
          <a:p>
            <a:pPr marL="0" indent="0">
              <a:lnSpc>
                <a:spcPct val="120000"/>
              </a:lnSpc>
              <a:buNone/>
            </a:pPr>
            <a:r>
              <a:rPr lang="hu-HU" u="sng" dirty="0"/>
              <a:t>A bőr és a bőralatti szövet betegségei és tünetei</a:t>
            </a:r>
          </a:p>
          <a:p>
            <a:pPr marL="0" indent="0">
              <a:lnSpc>
                <a:spcPct val="120000"/>
              </a:lnSpc>
              <a:buNone/>
            </a:pPr>
            <a:r>
              <a:rPr lang="hu-HU" i="1" dirty="0"/>
              <a:t>Nagyon ritka: </a:t>
            </a:r>
          </a:p>
          <a:p>
            <a:pPr marL="0" indent="0">
              <a:lnSpc>
                <a:spcPct val="120000"/>
              </a:lnSpc>
              <a:buNone/>
            </a:pPr>
            <a:r>
              <a:rPr lang="hu-HU" dirty="0"/>
              <a:t>súlyos bőrreakciók.</a:t>
            </a:r>
          </a:p>
          <a:p>
            <a:pPr marL="0" indent="0">
              <a:lnSpc>
                <a:spcPct val="120000"/>
              </a:lnSpc>
              <a:buNone/>
            </a:pPr>
            <a:r>
              <a:rPr lang="hu-HU" dirty="0"/>
              <a:t>Hypovolaemiában, szívelégtelenségben, ascitessel járó májcirrhosisban, vesebetegség esetén csökkenti a vese vérellátását, akut veseelégtelenség alakulhat ki. A vérzési idő megnyúlik az aggregációgátlás miatt.</a:t>
            </a:r>
          </a:p>
          <a:p>
            <a:pPr marL="0" indent="0">
              <a:buNone/>
            </a:pPr>
            <a:endParaRPr lang="hu-HU" dirty="0"/>
          </a:p>
        </p:txBody>
      </p:sp>
      <p:sp>
        <p:nvSpPr>
          <p:cNvPr id="6" name="Szöveg helye 5"/>
          <p:cNvSpPr>
            <a:spLocks noGrp="1"/>
          </p:cNvSpPr>
          <p:nvPr>
            <p:ph type="body" sz="quarter" idx="3"/>
          </p:nvPr>
        </p:nvSpPr>
        <p:spPr>
          <a:xfrm>
            <a:off x="4850472" y="519473"/>
            <a:ext cx="4041775" cy="337448"/>
          </a:xfrm>
        </p:spPr>
        <p:txBody>
          <a:bodyPr>
            <a:normAutofit fontScale="92500" lnSpcReduction="10000"/>
          </a:bodyPr>
          <a:lstStyle/>
          <a:p>
            <a:pPr algn="ctr"/>
            <a:r>
              <a:rPr lang="hu-HU" sz="1800" dirty="0"/>
              <a:t>Ellenjavallatok</a:t>
            </a:r>
          </a:p>
        </p:txBody>
      </p:sp>
      <p:sp>
        <p:nvSpPr>
          <p:cNvPr id="7" name="Tartalom helye 6"/>
          <p:cNvSpPr>
            <a:spLocks noGrp="1"/>
          </p:cNvSpPr>
          <p:nvPr>
            <p:ph sz="quarter" idx="4"/>
          </p:nvPr>
        </p:nvSpPr>
        <p:spPr>
          <a:xfrm>
            <a:off x="4850472" y="912993"/>
            <a:ext cx="4041775" cy="4862392"/>
          </a:xfrm>
        </p:spPr>
        <p:txBody>
          <a:bodyPr>
            <a:normAutofit fontScale="55000" lnSpcReduction="20000"/>
          </a:bodyPr>
          <a:lstStyle/>
          <a:p>
            <a:pPr>
              <a:lnSpc>
                <a:spcPct val="120000"/>
              </a:lnSpc>
            </a:pPr>
            <a:r>
              <a:rPr lang="hu-HU" dirty="0"/>
              <a:t>A hatóanyaggal szembeni túlérzékenység!</a:t>
            </a:r>
          </a:p>
          <a:p>
            <a:pPr lvl="0">
              <a:lnSpc>
                <a:spcPct val="120000"/>
              </a:lnSpc>
            </a:pPr>
            <a:r>
              <a:rPr lang="hu-HU" dirty="0"/>
              <a:t>Haemorrhagiás diathesis! </a:t>
            </a:r>
          </a:p>
          <a:p>
            <a:pPr lvl="0">
              <a:lnSpc>
                <a:spcPct val="120000"/>
              </a:lnSpc>
            </a:pPr>
            <a:r>
              <a:rPr lang="hu-HU" dirty="0"/>
              <a:t>Gyomor- és nyombélfekély! </a:t>
            </a:r>
          </a:p>
          <a:p>
            <a:pPr lvl="0">
              <a:lnSpc>
                <a:spcPct val="120000"/>
              </a:lnSpc>
            </a:pPr>
            <a:r>
              <a:rPr lang="hu-HU" dirty="0"/>
              <a:t>Gyermekeknek 12 éves kor alatti adása nem javasolt!</a:t>
            </a:r>
          </a:p>
          <a:p>
            <a:pPr lvl="0">
              <a:lnSpc>
                <a:spcPct val="120000"/>
              </a:lnSpc>
            </a:pPr>
            <a:r>
              <a:rPr lang="hu-HU" dirty="0"/>
              <a:t>Gyermekek bárányhimlő és influenza vírusfertőzése!</a:t>
            </a:r>
          </a:p>
          <a:p>
            <a:pPr lvl="0">
              <a:lnSpc>
                <a:spcPct val="120000"/>
              </a:lnSpc>
            </a:pPr>
            <a:r>
              <a:rPr lang="hu-HU" dirty="0"/>
              <a:t>Terhesség utolsó 3 hónapja!</a:t>
            </a:r>
          </a:p>
          <a:p>
            <a:pPr marL="0" lvl="0" indent="0">
              <a:lnSpc>
                <a:spcPct val="120000"/>
              </a:lnSpc>
              <a:buNone/>
            </a:pPr>
            <a:r>
              <a:rPr lang="hu-HU" i="1" dirty="0"/>
              <a:t>Terhesség</a:t>
            </a:r>
          </a:p>
          <a:p>
            <a:pPr>
              <a:lnSpc>
                <a:spcPct val="120000"/>
              </a:lnSpc>
            </a:pPr>
            <a:r>
              <a:rPr lang="hu-HU" dirty="0"/>
              <a:t>Szalicilátok a terhesség ideje alatt kizárólag az előny/kockázat szigorú mérlegelése után adhatók igen indokolt esetben.</a:t>
            </a:r>
          </a:p>
          <a:p>
            <a:pPr marL="0" indent="0">
              <a:lnSpc>
                <a:spcPct val="120000"/>
              </a:lnSpc>
              <a:buNone/>
            </a:pPr>
            <a:r>
              <a:rPr lang="hu-HU" i="1" dirty="0"/>
              <a:t>Szoptatás</a:t>
            </a:r>
          </a:p>
          <a:p>
            <a:pPr>
              <a:lnSpc>
                <a:spcPct val="120000"/>
              </a:lnSpc>
            </a:pPr>
            <a:r>
              <a:rPr lang="hu-HU" dirty="0"/>
              <a:t>A szalicilátok kis mennyiségben átjutnak az anyatejbe. Mivel az újszülöttekben általában nem figyeltek meg kedvezőtlen mellékhatásokat, a szoptatás megszakítása nem szükséges. Ennek ellenére nagyobb adagok (több mint 300 mg) rendszeres alkalmazása esetén a szoptatást hamarabb abba kell hagyni, mivel a nem megfelelő méregtelenítés kockázata az újszülötteknél nem zárható ki. </a:t>
            </a:r>
          </a:p>
          <a:p>
            <a:pPr marL="0" lvl="0" indent="0">
              <a:buNone/>
            </a:pPr>
            <a:endParaRPr lang="hu-HU" dirty="0"/>
          </a:p>
          <a:p>
            <a:pPr marL="0" indent="0">
              <a:buNone/>
            </a:pPr>
            <a:endParaRPr lang="hu-HU" dirty="0"/>
          </a:p>
        </p:txBody>
      </p:sp>
      <p:sp>
        <p:nvSpPr>
          <p:cNvPr id="3" name="Dia számának helye 2">
            <a:extLst>
              <a:ext uri="{FF2B5EF4-FFF2-40B4-BE49-F238E27FC236}">
                <a16:creationId xmlns:a16="http://schemas.microsoft.com/office/drawing/2014/main" xmlns="" id="{C54073BC-FAE6-4DED-ABC2-A13529C1618D}"/>
              </a:ext>
            </a:extLst>
          </p:cNvPr>
          <p:cNvSpPr>
            <a:spLocks noGrp="1"/>
          </p:cNvSpPr>
          <p:nvPr>
            <p:ph type="sldNum" sz="quarter" idx="12"/>
          </p:nvPr>
        </p:nvSpPr>
        <p:spPr/>
        <p:txBody>
          <a:bodyPr/>
          <a:lstStyle/>
          <a:p>
            <a:fld id="{25BA61BD-1651-46F2-8A4B-72A3C0AA82F4}" type="slidenum">
              <a:rPr lang="hu-HU" smtClean="0"/>
              <a:t>30</a:t>
            </a:fld>
            <a:endParaRPr lang="hu-HU"/>
          </a:p>
        </p:txBody>
      </p:sp>
      <p:sp>
        <p:nvSpPr>
          <p:cNvPr id="8" name="Szövegdoboz 7">
            <a:extLst>
              <a:ext uri="{FF2B5EF4-FFF2-40B4-BE49-F238E27FC236}">
                <a16:creationId xmlns:a16="http://schemas.microsoft.com/office/drawing/2014/main" xmlns="" id="{B8FAEEEF-7AAC-4171-972D-621AEE4F318D}"/>
              </a:ext>
            </a:extLst>
          </p:cNvPr>
          <p:cNvSpPr txBox="1"/>
          <p:nvPr/>
        </p:nvSpPr>
        <p:spPr>
          <a:xfrm>
            <a:off x="4761780" y="6581001"/>
            <a:ext cx="4382221" cy="276999"/>
          </a:xfrm>
          <a:prstGeom prst="rect">
            <a:avLst/>
          </a:prstGeom>
          <a:solidFill>
            <a:schemeClr val="bg1"/>
          </a:solidFill>
        </p:spPr>
        <p:txBody>
          <a:bodyPr wrap="square" rtlCol="0">
            <a:spAutoFit/>
          </a:bodyPr>
          <a:lstStyle/>
          <a:p>
            <a:r>
              <a:rPr lang="hu-HU" sz="1200" b="1" dirty="0"/>
              <a:t>Forrás: </a:t>
            </a:r>
            <a:r>
              <a:rPr lang="hu-HU" sz="1200" dirty="0"/>
              <a:t>KALMOPYRIN® 500 mg tabletta alkalmazási előirata alapján!</a:t>
            </a:r>
            <a:endParaRPr lang="es-ES" sz="1200" dirty="0"/>
          </a:p>
        </p:txBody>
      </p:sp>
    </p:spTree>
    <p:extLst>
      <p:ext uri="{BB962C8B-B14F-4D97-AF65-F5344CB8AC3E}">
        <p14:creationId xmlns:p14="http://schemas.microsoft.com/office/powerpoint/2010/main" val="41589550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ím 7"/>
          <p:cNvSpPr>
            <a:spLocks noGrp="1"/>
          </p:cNvSpPr>
          <p:nvPr>
            <p:ph type="title"/>
          </p:nvPr>
        </p:nvSpPr>
        <p:spPr>
          <a:xfrm>
            <a:off x="457200" y="445554"/>
            <a:ext cx="8229600" cy="1143000"/>
          </a:xfrm>
        </p:spPr>
        <p:txBody>
          <a:bodyPr>
            <a:noAutofit/>
          </a:bodyPr>
          <a:lstStyle/>
          <a:p>
            <a:r>
              <a:rPr lang="hu-HU" sz="3200" b="1" dirty="0">
                <a:solidFill>
                  <a:srgbClr val="00B050"/>
                </a:solidFill>
              </a:rPr>
              <a:t>(ACETIL)SZALICILSAV </a:t>
            </a:r>
            <a:r>
              <a:rPr lang="hu-HU" sz="3200" b="1" dirty="0"/>
              <a:t/>
            </a:r>
            <a:br>
              <a:rPr lang="hu-HU" sz="3200" b="1" dirty="0"/>
            </a:br>
            <a:r>
              <a:rPr lang="hu-HU" sz="3200" b="1" dirty="0"/>
              <a:t>-</a:t>
            </a:r>
            <a:br>
              <a:rPr lang="hu-HU" sz="3200" b="1" dirty="0"/>
            </a:br>
            <a:r>
              <a:rPr lang="hu-HU" sz="3200" b="1" dirty="0"/>
              <a:t>kiegészítés, mint lokális terápiás felhasználás</a:t>
            </a:r>
          </a:p>
        </p:txBody>
      </p:sp>
      <p:sp>
        <p:nvSpPr>
          <p:cNvPr id="9" name="Tartalom helye 8"/>
          <p:cNvSpPr>
            <a:spLocks noGrp="1"/>
          </p:cNvSpPr>
          <p:nvPr>
            <p:ph idx="1"/>
          </p:nvPr>
        </p:nvSpPr>
        <p:spPr>
          <a:xfrm>
            <a:off x="457200" y="2012951"/>
            <a:ext cx="8229600" cy="4525963"/>
          </a:xfrm>
        </p:spPr>
        <p:txBody>
          <a:bodyPr/>
          <a:lstStyle/>
          <a:p>
            <a:r>
              <a:rPr lang="hu-HU" dirty="0"/>
              <a:t>Gyulladáscsökkentő hatását számos esetben felhasználják külsőleges magisztrális gyógyszerkészítményekben!</a:t>
            </a:r>
          </a:p>
          <a:p>
            <a:r>
              <a:rPr lang="hu-HU" dirty="0"/>
              <a:t>Pl. bőrgyógyászat: kiütések, fertőzések, pattanások kezelésére, gyulladáscsökkentésére stb.</a:t>
            </a:r>
          </a:p>
        </p:txBody>
      </p:sp>
      <p:sp>
        <p:nvSpPr>
          <p:cNvPr id="7" name="Dia számának helye 6"/>
          <p:cNvSpPr>
            <a:spLocks noGrp="1"/>
          </p:cNvSpPr>
          <p:nvPr>
            <p:ph type="sldNum" sz="quarter" idx="12"/>
          </p:nvPr>
        </p:nvSpPr>
        <p:spPr/>
        <p:txBody>
          <a:bodyPr/>
          <a:lstStyle/>
          <a:p>
            <a:fld id="{25BA61BD-1651-46F2-8A4B-72A3C0AA82F4}" type="slidenum">
              <a:rPr lang="hu-HU" smtClean="0"/>
              <a:t>31</a:t>
            </a:fld>
            <a:endParaRPr lang="hu-HU"/>
          </a:p>
        </p:txBody>
      </p:sp>
    </p:spTree>
    <p:extLst>
      <p:ext uri="{BB962C8B-B14F-4D97-AF65-F5344CB8AC3E}">
        <p14:creationId xmlns:p14="http://schemas.microsoft.com/office/powerpoint/2010/main" val="23218095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A403A125-C68D-48A8-9AFA-D2CF4069C53F}"/>
              </a:ext>
            </a:extLst>
          </p:cNvPr>
          <p:cNvSpPr>
            <a:spLocks noGrp="1"/>
          </p:cNvSpPr>
          <p:nvPr>
            <p:ph type="title"/>
          </p:nvPr>
        </p:nvSpPr>
        <p:spPr>
          <a:xfrm>
            <a:off x="457200" y="56552"/>
            <a:ext cx="8229600" cy="1143000"/>
          </a:xfrm>
        </p:spPr>
        <p:txBody>
          <a:bodyPr>
            <a:normAutofit/>
          </a:bodyPr>
          <a:lstStyle/>
          <a:p>
            <a:r>
              <a:rPr lang="hu-HU" sz="3200" b="1" dirty="0">
                <a:solidFill>
                  <a:srgbClr val="00B050"/>
                </a:solidFill>
              </a:rPr>
              <a:t>DEXKETOPROFÉN</a:t>
            </a:r>
            <a:r>
              <a:rPr lang="hu-HU" sz="3200" b="1" dirty="0"/>
              <a:t> indikációk</a:t>
            </a:r>
          </a:p>
        </p:txBody>
      </p:sp>
      <p:sp>
        <p:nvSpPr>
          <p:cNvPr id="3" name="Tartalom helye 2">
            <a:extLst>
              <a:ext uri="{FF2B5EF4-FFF2-40B4-BE49-F238E27FC236}">
                <a16:creationId xmlns:a16="http://schemas.microsoft.com/office/drawing/2014/main" xmlns="" id="{7EBBE5A1-765C-40B2-B3E4-8EF6C81B0618}"/>
              </a:ext>
            </a:extLst>
          </p:cNvPr>
          <p:cNvSpPr>
            <a:spLocks noGrp="1"/>
          </p:cNvSpPr>
          <p:nvPr>
            <p:ph idx="1"/>
          </p:nvPr>
        </p:nvSpPr>
        <p:spPr>
          <a:xfrm>
            <a:off x="457200" y="1424201"/>
            <a:ext cx="8229600" cy="3768901"/>
          </a:xfrm>
        </p:spPr>
        <p:txBody>
          <a:bodyPr/>
          <a:lstStyle/>
          <a:p>
            <a:pPr marL="0" indent="0">
              <a:buNone/>
            </a:pPr>
            <a:r>
              <a:rPr lang="hu-HU" b="1" u="sng" dirty="0"/>
              <a:t>Szisztémás, belsőleges kezelés esetén:</a:t>
            </a:r>
          </a:p>
          <a:p>
            <a:r>
              <a:rPr lang="hu-HU" dirty="0"/>
              <a:t>enyhe és középsúlyos fájdalmak, mint pl. mozgásszervi fájdalmak, dysmenorrhoea, fogfájás tüneti kezelésére.</a:t>
            </a:r>
          </a:p>
          <a:p>
            <a:r>
              <a:rPr lang="hu-HU" dirty="0"/>
              <a:t>Gyermekeknek és serdülőknek információk hiányában NEM adható!</a:t>
            </a:r>
          </a:p>
          <a:p>
            <a:pPr marL="0" indent="0">
              <a:buNone/>
            </a:pPr>
            <a:endParaRPr lang="hu-HU" dirty="0"/>
          </a:p>
        </p:txBody>
      </p:sp>
      <p:sp>
        <p:nvSpPr>
          <p:cNvPr id="5" name="Dia számának helye 4">
            <a:extLst>
              <a:ext uri="{FF2B5EF4-FFF2-40B4-BE49-F238E27FC236}">
                <a16:creationId xmlns:a16="http://schemas.microsoft.com/office/drawing/2014/main" xmlns="" id="{705FE4DE-129C-451D-89A9-A3C03F74F10A}"/>
              </a:ext>
            </a:extLst>
          </p:cNvPr>
          <p:cNvSpPr>
            <a:spLocks noGrp="1"/>
          </p:cNvSpPr>
          <p:nvPr>
            <p:ph type="sldNum" sz="quarter" idx="12"/>
          </p:nvPr>
        </p:nvSpPr>
        <p:spPr/>
        <p:txBody>
          <a:bodyPr/>
          <a:lstStyle/>
          <a:p>
            <a:fld id="{25BA61BD-1651-46F2-8A4B-72A3C0AA82F4}" type="slidenum">
              <a:rPr lang="hu-HU" smtClean="0"/>
              <a:t>32</a:t>
            </a:fld>
            <a:endParaRPr lang="hu-HU"/>
          </a:p>
        </p:txBody>
      </p:sp>
      <p:sp>
        <p:nvSpPr>
          <p:cNvPr id="4" name="Szövegdoboz 3">
            <a:extLst>
              <a:ext uri="{FF2B5EF4-FFF2-40B4-BE49-F238E27FC236}">
                <a16:creationId xmlns:a16="http://schemas.microsoft.com/office/drawing/2014/main" xmlns="" id="{F36F7D44-0346-4F4F-B559-12A30FBF24B5}"/>
              </a:ext>
            </a:extLst>
          </p:cNvPr>
          <p:cNvSpPr txBox="1"/>
          <p:nvPr/>
        </p:nvSpPr>
        <p:spPr>
          <a:xfrm>
            <a:off x="4761780" y="6581001"/>
            <a:ext cx="4382221" cy="276999"/>
          </a:xfrm>
          <a:prstGeom prst="rect">
            <a:avLst/>
          </a:prstGeom>
          <a:solidFill>
            <a:schemeClr val="bg1"/>
          </a:solidFill>
        </p:spPr>
        <p:txBody>
          <a:bodyPr wrap="square" rtlCol="0">
            <a:spAutoFit/>
          </a:bodyPr>
          <a:lstStyle/>
          <a:p>
            <a:r>
              <a:rPr lang="hu-HU" sz="1200" b="1" dirty="0"/>
              <a:t>Forrás: </a:t>
            </a:r>
            <a:r>
              <a:rPr lang="hu-HU" sz="1200" dirty="0"/>
              <a:t>KETODEX® 25 mg filmtabletta alkalmazási előirata alapján!</a:t>
            </a:r>
            <a:endParaRPr lang="es-ES" sz="1200" dirty="0"/>
          </a:p>
        </p:txBody>
      </p:sp>
    </p:spTree>
    <p:extLst>
      <p:ext uri="{BB962C8B-B14F-4D97-AF65-F5344CB8AC3E}">
        <p14:creationId xmlns:p14="http://schemas.microsoft.com/office/powerpoint/2010/main" val="25726134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07616" y="-393813"/>
            <a:ext cx="8229600" cy="1143000"/>
          </a:xfrm>
        </p:spPr>
        <p:txBody>
          <a:bodyPr>
            <a:normAutofit/>
          </a:bodyPr>
          <a:lstStyle/>
          <a:p>
            <a:r>
              <a:rPr lang="hu-HU" sz="2400" b="1" cap="all" dirty="0">
                <a:solidFill>
                  <a:srgbClr val="00B050"/>
                </a:solidFill>
              </a:rPr>
              <a:t>Dexketoprofén</a:t>
            </a:r>
            <a:r>
              <a:rPr lang="hu-HU" sz="2400" b="1" dirty="0"/>
              <a:t> belsőleges terápia</a:t>
            </a:r>
          </a:p>
        </p:txBody>
      </p:sp>
      <p:sp>
        <p:nvSpPr>
          <p:cNvPr id="4" name="Szöveg helye 3"/>
          <p:cNvSpPr>
            <a:spLocks noGrp="1"/>
          </p:cNvSpPr>
          <p:nvPr>
            <p:ph type="body" idx="1"/>
          </p:nvPr>
        </p:nvSpPr>
        <p:spPr>
          <a:xfrm>
            <a:off x="302419" y="195252"/>
            <a:ext cx="4040188" cy="363328"/>
          </a:xfrm>
        </p:spPr>
        <p:txBody>
          <a:bodyPr>
            <a:normAutofit/>
          </a:bodyPr>
          <a:lstStyle/>
          <a:p>
            <a:pPr algn="ctr"/>
            <a:r>
              <a:rPr lang="hu-HU" sz="1600" dirty="0"/>
              <a:t>Mellékhatások</a:t>
            </a:r>
          </a:p>
        </p:txBody>
      </p:sp>
      <p:sp>
        <p:nvSpPr>
          <p:cNvPr id="5" name="Tartalom helye 4"/>
          <p:cNvSpPr>
            <a:spLocks noGrp="1"/>
          </p:cNvSpPr>
          <p:nvPr>
            <p:ph sz="half" idx="2"/>
          </p:nvPr>
        </p:nvSpPr>
        <p:spPr>
          <a:xfrm>
            <a:off x="0" y="430507"/>
            <a:ext cx="4821758" cy="5264436"/>
          </a:xfrm>
        </p:spPr>
        <p:txBody>
          <a:bodyPr>
            <a:noAutofit/>
          </a:bodyPr>
          <a:lstStyle/>
          <a:p>
            <a:pPr marL="0" indent="0" algn="ctr">
              <a:buNone/>
            </a:pPr>
            <a:r>
              <a:rPr lang="hu-HU" sz="800" b="1" dirty="0">
                <a:solidFill>
                  <a:srgbClr val="FF0000"/>
                </a:solidFill>
              </a:rPr>
              <a:t>Jelen kigyűjtésben csak a gyakori és azt ezt követő nem gyakori mellékhatások kerültek feltüntetésre a további ritkábban előforduló, de létező mellékhatások nélkül (lásd alkalmazási előirat)!</a:t>
            </a:r>
          </a:p>
          <a:p>
            <a:pPr marL="0" indent="0">
              <a:buNone/>
            </a:pPr>
            <a:r>
              <a:rPr lang="hu-HU" sz="1000" u="sng" dirty="0"/>
              <a:t>Pszichiátriai kórképek</a:t>
            </a:r>
          </a:p>
          <a:p>
            <a:pPr marL="0" indent="0">
              <a:buNone/>
            </a:pPr>
            <a:r>
              <a:rPr lang="hu-HU" sz="1000" i="1" dirty="0"/>
              <a:t>Nem gyakori:</a:t>
            </a:r>
          </a:p>
          <a:p>
            <a:pPr marL="0" indent="0">
              <a:buNone/>
            </a:pPr>
            <a:r>
              <a:rPr lang="hu-HU" sz="1000" dirty="0"/>
              <a:t>Insomnia, szorongás.</a:t>
            </a:r>
          </a:p>
          <a:p>
            <a:pPr marL="0" indent="0">
              <a:buNone/>
            </a:pPr>
            <a:r>
              <a:rPr lang="hu-HU" sz="1000" u="sng" dirty="0"/>
              <a:t>Ideg­rend­szeri be­teg­ségek és tünetek</a:t>
            </a:r>
          </a:p>
          <a:p>
            <a:pPr marL="0" indent="0">
              <a:buNone/>
            </a:pPr>
            <a:r>
              <a:rPr lang="hu-HU" sz="1000" i="1" dirty="0"/>
              <a:t>Nem gyakori:</a:t>
            </a:r>
          </a:p>
          <a:p>
            <a:pPr marL="0" indent="0">
              <a:buNone/>
            </a:pPr>
            <a:r>
              <a:rPr lang="hu-HU" sz="1000" dirty="0"/>
              <a:t>fejfájás, szédülés, aluszékonyság.</a:t>
            </a:r>
          </a:p>
          <a:p>
            <a:pPr marL="0" indent="0">
              <a:buNone/>
            </a:pPr>
            <a:r>
              <a:rPr lang="hu-HU" sz="1000" u="sng" dirty="0"/>
              <a:t>A fül- és az egyensúly- érzékelő szerv beteg­ségei és tünetei</a:t>
            </a:r>
          </a:p>
          <a:p>
            <a:pPr marL="0" indent="0">
              <a:buNone/>
            </a:pPr>
            <a:r>
              <a:rPr lang="hu-HU" sz="1000" i="1" dirty="0"/>
              <a:t>Nem gyakori:</a:t>
            </a:r>
          </a:p>
          <a:p>
            <a:pPr marL="0" indent="0">
              <a:buNone/>
            </a:pPr>
            <a:r>
              <a:rPr lang="hu-HU" sz="1000" dirty="0"/>
              <a:t>Vertigo.</a:t>
            </a:r>
          </a:p>
          <a:p>
            <a:pPr marL="0" indent="0">
              <a:buNone/>
            </a:pPr>
            <a:r>
              <a:rPr lang="hu-HU" sz="1000" u="sng" dirty="0"/>
              <a:t>Szívbetegségek és a szívvel kapcsolatos tünetek</a:t>
            </a:r>
          </a:p>
          <a:p>
            <a:pPr marL="0" indent="0">
              <a:buNone/>
            </a:pPr>
            <a:r>
              <a:rPr lang="hu-HU" sz="1000" i="1" dirty="0"/>
              <a:t>Nem gyakori:</a:t>
            </a:r>
          </a:p>
          <a:p>
            <a:pPr marL="0" indent="0">
              <a:buNone/>
            </a:pPr>
            <a:r>
              <a:rPr lang="hu-HU" sz="1000" dirty="0"/>
              <a:t>palpitatio.</a:t>
            </a:r>
          </a:p>
          <a:p>
            <a:pPr marL="0" indent="0">
              <a:buNone/>
            </a:pPr>
            <a:r>
              <a:rPr lang="hu-HU" sz="1000" u="sng" dirty="0"/>
              <a:t>Érbetegségek és tünetek</a:t>
            </a:r>
          </a:p>
          <a:p>
            <a:pPr marL="0" indent="0">
              <a:buNone/>
            </a:pPr>
            <a:r>
              <a:rPr lang="hu-HU" sz="1000" i="1" dirty="0"/>
              <a:t>Nem gyakori:</a:t>
            </a:r>
          </a:p>
          <a:p>
            <a:pPr marL="0" indent="0">
              <a:buNone/>
            </a:pPr>
            <a:r>
              <a:rPr lang="hu-HU" sz="1000" dirty="0"/>
              <a:t>Kipirulás.</a:t>
            </a:r>
          </a:p>
          <a:p>
            <a:pPr marL="0" indent="0">
              <a:buNone/>
            </a:pPr>
            <a:r>
              <a:rPr lang="hu-HU" sz="1000" u="sng" dirty="0"/>
              <a:t>Emésztőrendszeri betegségek és tünetek</a:t>
            </a:r>
          </a:p>
          <a:p>
            <a:pPr marL="0" indent="0">
              <a:buNone/>
            </a:pPr>
            <a:r>
              <a:rPr lang="hu-HU" sz="1000" i="1" dirty="0"/>
              <a:t>Gyakori:</a:t>
            </a:r>
          </a:p>
          <a:p>
            <a:pPr marL="0" indent="0">
              <a:buNone/>
            </a:pPr>
            <a:r>
              <a:rPr lang="hu-HU" sz="1000" dirty="0"/>
              <a:t>Hányinger / vagy hányás, hasi fáj­dalom, hasmenés, dyspepsia.</a:t>
            </a:r>
          </a:p>
          <a:p>
            <a:pPr marL="0" indent="0">
              <a:buNone/>
            </a:pPr>
            <a:r>
              <a:rPr lang="hu-HU" sz="1000" i="1" dirty="0"/>
              <a:t>Nem gyakori:</a:t>
            </a:r>
          </a:p>
          <a:p>
            <a:pPr marL="0" indent="0">
              <a:buNone/>
            </a:pPr>
            <a:r>
              <a:rPr lang="hu-HU" sz="1000" dirty="0"/>
              <a:t>Gyomorhurut, szék­re­kedés, szájszárazság, flatulentia.</a:t>
            </a:r>
            <a:endParaRPr lang="hu-HU" sz="1000" b="1" dirty="0">
              <a:solidFill>
                <a:srgbClr val="FF0000"/>
              </a:solidFill>
            </a:endParaRPr>
          </a:p>
          <a:p>
            <a:pPr marL="0" indent="0">
              <a:buNone/>
            </a:pPr>
            <a:r>
              <a:rPr lang="hu-HU" sz="1000" u="sng" dirty="0"/>
              <a:t>A bőr és a bőr alatti szövet beteg­ségei és tünetei</a:t>
            </a:r>
          </a:p>
          <a:p>
            <a:pPr marL="0" indent="0">
              <a:buNone/>
            </a:pPr>
            <a:r>
              <a:rPr lang="hu-HU" sz="1000" i="1" dirty="0"/>
              <a:t>Nem gyakori:</a:t>
            </a:r>
          </a:p>
          <a:p>
            <a:pPr marL="0" indent="0">
              <a:buNone/>
            </a:pPr>
            <a:r>
              <a:rPr lang="hu-HU" sz="1000" dirty="0"/>
              <a:t>Bőrkiütés.</a:t>
            </a:r>
          </a:p>
          <a:p>
            <a:pPr marL="0" indent="0">
              <a:buNone/>
            </a:pPr>
            <a:r>
              <a:rPr lang="hu-HU" sz="1000" u="sng" dirty="0"/>
              <a:t>Ál­ta­lá­nos tünetek, az alkalmazás helyén fellépő reakciók</a:t>
            </a:r>
          </a:p>
          <a:p>
            <a:pPr marL="0" indent="0">
              <a:buNone/>
            </a:pPr>
            <a:r>
              <a:rPr lang="hu-HU" sz="1000" i="1" dirty="0"/>
              <a:t>Nem gyakori:</a:t>
            </a:r>
          </a:p>
          <a:p>
            <a:pPr marL="0" indent="0">
              <a:buNone/>
            </a:pPr>
            <a:r>
              <a:rPr lang="hu-HU" sz="1000" dirty="0"/>
              <a:t>fáradtság, fájdalom, asthenia, merevség, rossz közérzet.</a:t>
            </a:r>
          </a:p>
          <a:p>
            <a:pPr marL="0" indent="0">
              <a:buNone/>
            </a:pPr>
            <a:r>
              <a:rPr lang="hu-HU" sz="1000" b="1" dirty="0"/>
              <a:t>Előfordulhat peptikus fekély, perforáció vagy gastrointestinális vérzés, melyek akár végzetesek is lehetnek, elsősorban idős korban! </a:t>
            </a:r>
          </a:p>
        </p:txBody>
      </p:sp>
      <p:sp>
        <p:nvSpPr>
          <p:cNvPr id="6" name="Szöveg helye 5"/>
          <p:cNvSpPr>
            <a:spLocks noGrp="1"/>
          </p:cNvSpPr>
          <p:nvPr>
            <p:ph type="body" sz="quarter" idx="3"/>
          </p:nvPr>
        </p:nvSpPr>
        <p:spPr>
          <a:xfrm>
            <a:off x="4873625" y="266096"/>
            <a:ext cx="4041775" cy="328822"/>
          </a:xfrm>
        </p:spPr>
        <p:txBody>
          <a:bodyPr>
            <a:normAutofit fontScale="92500" lnSpcReduction="10000"/>
          </a:bodyPr>
          <a:lstStyle/>
          <a:p>
            <a:pPr algn="ctr"/>
            <a:r>
              <a:rPr lang="hu-HU" sz="1800" dirty="0"/>
              <a:t>Ellenjavallatok</a:t>
            </a:r>
          </a:p>
        </p:txBody>
      </p:sp>
      <p:sp>
        <p:nvSpPr>
          <p:cNvPr id="7" name="Tartalom helye 6"/>
          <p:cNvSpPr>
            <a:spLocks noGrp="1"/>
          </p:cNvSpPr>
          <p:nvPr>
            <p:ph sz="quarter" idx="4"/>
          </p:nvPr>
        </p:nvSpPr>
        <p:spPr>
          <a:xfrm>
            <a:off x="4645026" y="513707"/>
            <a:ext cx="4498974" cy="5242974"/>
          </a:xfrm>
        </p:spPr>
        <p:txBody>
          <a:bodyPr>
            <a:noAutofit/>
          </a:bodyPr>
          <a:lstStyle/>
          <a:p>
            <a:pPr lvl="0">
              <a:lnSpc>
                <a:spcPct val="120000"/>
              </a:lnSpc>
            </a:pPr>
            <a:r>
              <a:rPr lang="hu-HU" sz="800" dirty="0"/>
              <a:t>A hatóanyaggal vagy más nem szteroid gyul­la­dás­csök­kentő szembeni túlérzékenység!</a:t>
            </a:r>
          </a:p>
          <a:p>
            <a:pPr lvl="0">
              <a:lnSpc>
                <a:spcPct val="120000"/>
              </a:lnSpc>
            </a:pPr>
            <a:r>
              <a:rPr lang="hu-HU" sz="800" dirty="0"/>
              <a:t>Olyan betegeknek, akiknél ha­son­ló hatású anyagok (azaz pél­dá­ul acetilszalicilsav, vagy más nemszteroid gyul­la­dás­csök­kentő szerek) szedése után asztmás roham, bronchospasmus, akut rhinitis lépett fel, orrpolip fejlődött ki, urticaria vagy angioneurotikus oedema je­lentkezett!</a:t>
            </a:r>
          </a:p>
          <a:p>
            <a:pPr lvl="0">
              <a:lnSpc>
                <a:spcPct val="120000"/>
              </a:lnSpc>
            </a:pPr>
            <a:r>
              <a:rPr lang="hu-HU" sz="800" dirty="0"/>
              <a:t>Ketoprofén vagy fibrát kezelés kapcsán előforduló ismert fényallergia vagy fototoxikus reakciók esetén!</a:t>
            </a:r>
          </a:p>
          <a:p>
            <a:pPr lvl="0">
              <a:lnSpc>
                <a:spcPct val="120000"/>
              </a:lnSpc>
            </a:pPr>
            <a:r>
              <a:rPr lang="hu-HU" sz="800" dirty="0"/>
              <a:t>Korábbi  nemszteroid gyulladáscsökkentő kezelés kapcsán a kórelőzményben gastrointestinális vérzés  vagy perforáció előfordulása esetén!</a:t>
            </a:r>
          </a:p>
          <a:p>
            <a:pPr lvl="0">
              <a:lnSpc>
                <a:spcPct val="120000"/>
              </a:lnSpc>
            </a:pPr>
            <a:r>
              <a:rPr lang="hu-HU" sz="800" dirty="0"/>
              <a:t>Olyan betegeknek, akiknél aktív peptikus gyomorfekély/ gastrointestinális haemorrhagia áll fenn, illetve akiknek az anamnézisében gastrointestinális vérzés, fekélykéződés vagy perforáció  fordult elő!</a:t>
            </a:r>
          </a:p>
          <a:p>
            <a:pPr lvl="0">
              <a:lnSpc>
                <a:spcPct val="120000"/>
              </a:lnSpc>
            </a:pPr>
            <a:r>
              <a:rPr lang="hu-HU" sz="800" dirty="0"/>
              <a:t>Krónikus dyspepsiában szenvedő betegeknek!</a:t>
            </a:r>
          </a:p>
          <a:p>
            <a:pPr lvl="0">
              <a:lnSpc>
                <a:spcPct val="120000"/>
              </a:lnSpc>
            </a:pPr>
            <a:r>
              <a:rPr lang="hu-HU" sz="800" dirty="0"/>
              <a:t>Más aktív vérzésben vagy vérzési rendel­le­nes­ségben szenvedő betegeknek!</a:t>
            </a:r>
          </a:p>
          <a:p>
            <a:pPr lvl="0">
              <a:lnSpc>
                <a:spcPct val="120000"/>
              </a:lnSpc>
            </a:pPr>
            <a:r>
              <a:rPr lang="hu-HU" sz="800" dirty="0"/>
              <a:t>Crohn be­teg­ségben vagy colitis ulcerosa-ban szenvedő betegeknek!</a:t>
            </a:r>
          </a:p>
          <a:p>
            <a:pPr lvl="0">
              <a:lnSpc>
                <a:spcPct val="120000"/>
              </a:lnSpc>
            </a:pPr>
            <a:r>
              <a:rPr lang="hu-HU" sz="800" dirty="0"/>
              <a:t>Súlyos szívelégtelenségben szenvedő betegeknek!</a:t>
            </a:r>
          </a:p>
          <a:p>
            <a:pPr lvl="0">
              <a:lnSpc>
                <a:spcPct val="120000"/>
              </a:lnSpc>
            </a:pPr>
            <a:r>
              <a:rPr lang="hu-HU" sz="800" dirty="0"/>
              <a:t>Közepes vagy súlyos vesekárosodásban szenvedő betegeknél!</a:t>
            </a:r>
          </a:p>
          <a:p>
            <a:pPr lvl="0">
              <a:lnSpc>
                <a:spcPct val="120000"/>
              </a:lnSpc>
            </a:pPr>
            <a:r>
              <a:rPr lang="hu-HU" sz="800" dirty="0"/>
              <a:t>Súlyos májműködési zavarban szenvedő betegeknél!</a:t>
            </a:r>
          </a:p>
          <a:p>
            <a:pPr lvl="0">
              <a:lnSpc>
                <a:spcPct val="120000"/>
              </a:lnSpc>
            </a:pPr>
            <a:r>
              <a:rPr lang="hu-HU" sz="800" dirty="0"/>
              <a:t>Haemorrhagias diathesisben vagy más vér­al­va­dási zavarban szenvedő betegeknél!</a:t>
            </a:r>
          </a:p>
          <a:p>
            <a:pPr lvl="0">
              <a:lnSpc>
                <a:spcPct val="120000"/>
              </a:lnSpc>
            </a:pPr>
            <a:r>
              <a:rPr lang="hu-HU" sz="800" dirty="0"/>
              <a:t>Súlyos dehydratio esetén (amit hányás, hasmenés vagy elégtelen folyadék bevitel okozott)!</a:t>
            </a:r>
          </a:p>
          <a:p>
            <a:pPr lvl="0">
              <a:lnSpc>
                <a:spcPct val="120000"/>
              </a:lnSpc>
            </a:pPr>
            <a:r>
              <a:rPr lang="hu-HU" sz="800" dirty="0"/>
              <a:t>A terhesség harmadik trimeszterében és a szoptatás ideje alatt!</a:t>
            </a:r>
          </a:p>
          <a:p>
            <a:pPr marL="0" lvl="0" indent="0">
              <a:lnSpc>
                <a:spcPct val="120000"/>
              </a:lnSpc>
              <a:buNone/>
            </a:pPr>
            <a:r>
              <a:rPr lang="hu-HU" sz="800" i="1" dirty="0"/>
              <a:t>Terhesség</a:t>
            </a:r>
          </a:p>
          <a:p>
            <a:pPr>
              <a:lnSpc>
                <a:spcPct val="120000"/>
              </a:lnSpc>
            </a:pPr>
            <a:r>
              <a:rPr lang="hu-HU" sz="800" dirty="0"/>
              <a:t>A terhesség első és második trimeszterében a dexketoprofén trometamol adása kerülendő, kivéve, ha feltétlenül szükséges. Amennyiben a dexketoprofén trometamolt megtermékenyülni szándékozó nő szedi, vagy a terhesség első vagy második trimeszterében alkalmazzák, a lehető legalacsonyabb dózist kell választani, és a kezelést a legrövidebb ideig szabad folytatni.</a:t>
            </a:r>
          </a:p>
          <a:p>
            <a:pPr marL="0" indent="0">
              <a:lnSpc>
                <a:spcPct val="120000"/>
              </a:lnSpc>
              <a:buNone/>
            </a:pPr>
            <a:r>
              <a:rPr lang="hu-HU" sz="800" i="1" dirty="0"/>
              <a:t>Szoptatás</a:t>
            </a:r>
          </a:p>
          <a:p>
            <a:pPr>
              <a:lnSpc>
                <a:spcPct val="120000"/>
              </a:lnSpc>
            </a:pPr>
            <a:r>
              <a:rPr lang="hu-HU" sz="800" dirty="0"/>
              <a:t>Nem ismert, hogy a dexketoprofén kiválasztódik-e az anyatejbe.</a:t>
            </a:r>
          </a:p>
          <a:p>
            <a:pPr marL="0" indent="0">
              <a:lnSpc>
                <a:spcPct val="120000"/>
              </a:lnSpc>
              <a:buNone/>
            </a:pPr>
            <a:r>
              <a:rPr lang="hu-HU" sz="800" i="1" dirty="0"/>
              <a:t>Termékenység</a:t>
            </a:r>
          </a:p>
          <a:p>
            <a:pPr>
              <a:lnSpc>
                <a:spcPct val="120000"/>
              </a:lnSpc>
            </a:pPr>
            <a:r>
              <a:rPr lang="hu-HU" sz="800" dirty="0"/>
              <a:t>Mint más nemszteroid gyulladáscsökkentő szer, a dexketoprofén-trometamol alkalmazása is károsíthatja a nők termékenységét, ezért nem ajánlott azon nők kezelésére, akik teherbe kívánnak esni. Azoknál a nőknél, akiknek nehézségeik vannak a teherbe eséssel, vagy akiknek a termékenységét vizsgálják, meg kell gondolni a dexketoprofén-trometamol kezelés leállítását. </a:t>
            </a:r>
          </a:p>
          <a:p>
            <a:pPr marL="0" indent="0">
              <a:buNone/>
            </a:pPr>
            <a:endParaRPr lang="hu-HU" sz="800" dirty="0"/>
          </a:p>
        </p:txBody>
      </p:sp>
      <p:sp>
        <p:nvSpPr>
          <p:cNvPr id="3" name="Dia számának helye 2">
            <a:extLst>
              <a:ext uri="{FF2B5EF4-FFF2-40B4-BE49-F238E27FC236}">
                <a16:creationId xmlns:a16="http://schemas.microsoft.com/office/drawing/2014/main" xmlns="" id="{D45976EB-2E40-41FA-9562-96A8DD782BD9}"/>
              </a:ext>
            </a:extLst>
          </p:cNvPr>
          <p:cNvSpPr>
            <a:spLocks noGrp="1"/>
          </p:cNvSpPr>
          <p:nvPr>
            <p:ph type="sldNum" sz="quarter" idx="12"/>
          </p:nvPr>
        </p:nvSpPr>
        <p:spPr/>
        <p:txBody>
          <a:bodyPr/>
          <a:lstStyle/>
          <a:p>
            <a:fld id="{25BA61BD-1651-46F2-8A4B-72A3C0AA82F4}" type="slidenum">
              <a:rPr lang="hu-HU" smtClean="0"/>
              <a:t>33</a:t>
            </a:fld>
            <a:endParaRPr lang="hu-HU"/>
          </a:p>
        </p:txBody>
      </p:sp>
      <p:sp>
        <p:nvSpPr>
          <p:cNvPr id="8" name="Szövegdoboz 7">
            <a:extLst>
              <a:ext uri="{FF2B5EF4-FFF2-40B4-BE49-F238E27FC236}">
                <a16:creationId xmlns:a16="http://schemas.microsoft.com/office/drawing/2014/main" xmlns="" id="{34B52F36-078D-4E04-91C7-872B7B7F81B1}"/>
              </a:ext>
            </a:extLst>
          </p:cNvPr>
          <p:cNvSpPr txBox="1"/>
          <p:nvPr/>
        </p:nvSpPr>
        <p:spPr>
          <a:xfrm>
            <a:off x="4761780" y="6581001"/>
            <a:ext cx="4382221" cy="276999"/>
          </a:xfrm>
          <a:prstGeom prst="rect">
            <a:avLst/>
          </a:prstGeom>
          <a:solidFill>
            <a:schemeClr val="bg1"/>
          </a:solidFill>
        </p:spPr>
        <p:txBody>
          <a:bodyPr wrap="square" rtlCol="0">
            <a:spAutoFit/>
          </a:bodyPr>
          <a:lstStyle/>
          <a:p>
            <a:r>
              <a:rPr lang="hu-HU" sz="1200" b="1" dirty="0"/>
              <a:t>Forrás: </a:t>
            </a:r>
            <a:r>
              <a:rPr lang="hu-HU" sz="1200" dirty="0"/>
              <a:t>KETODEX® 25 mg filmtabletta alkalmazási előirata alapján!</a:t>
            </a:r>
            <a:endParaRPr lang="es-ES" sz="1200" dirty="0"/>
          </a:p>
        </p:txBody>
      </p:sp>
    </p:spTree>
    <p:extLst>
      <p:ext uri="{BB962C8B-B14F-4D97-AF65-F5344CB8AC3E}">
        <p14:creationId xmlns:p14="http://schemas.microsoft.com/office/powerpoint/2010/main" val="3782052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15A5F346-A70E-4A04-8E01-F89250E4F04C}"/>
              </a:ext>
            </a:extLst>
          </p:cNvPr>
          <p:cNvSpPr>
            <a:spLocks noGrp="1"/>
          </p:cNvSpPr>
          <p:nvPr>
            <p:ph type="title"/>
          </p:nvPr>
        </p:nvSpPr>
        <p:spPr>
          <a:xfrm>
            <a:off x="470139" y="-112324"/>
            <a:ext cx="8229600" cy="1143000"/>
          </a:xfrm>
        </p:spPr>
        <p:txBody>
          <a:bodyPr>
            <a:normAutofit/>
          </a:bodyPr>
          <a:lstStyle/>
          <a:p>
            <a:r>
              <a:rPr lang="hu-HU" sz="3200" b="1" dirty="0">
                <a:solidFill>
                  <a:srgbClr val="00B050"/>
                </a:solidFill>
              </a:rPr>
              <a:t>FENILBUTAZON</a:t>
            </a:r>
            <a:r>
              <a:rPr lang="hu-HU" sz="3200" b="1" dirty="0"/>
              <a:t> indikációk</a:t>
            </a:r>
          </a:p>
        </p:txBody>
      </p:sp>
      <p:sp>
        <p:nvSpPr>
          <p:cNvPr id="3" name="Tartalom helye 2">
            <a:extLst>
              <a:ext uri="{FF2B5EF4-FFF2-40B4-BE49-F238E27FC236}">
                <a16:creationId xmlns:a16="http://schemas.microsoft.com/office/drawing/2014/main" xmlns="" id="{D4CDD4EE-DB91-49B0-B648-F13E523D0A0B}"/>
              </a:ext>
            </a:extLst>
          </p:cNvPr>
          <p:cNvSpPr>
            <a:spLocks noGrp="1"/>
          </p:cNvSpPr>
          <p:nvPr>
            <p:ph idx="1"/>
          </p:nvPr>
        </p:nvSpPr>
        <p:spPr>
          <a:xfrm>
            <a:off x="189781" y="1143000"/>
            <a:ext cx="8790317" cy="4636698"/>
          </a:xfrm>
        </p:spPr>
        <p:txBody>
          <a:bodyPr>
            <a:normAutofit fontScale="70000" lnSpcReduction="20000"/>
          </a:bodyPr>
          <a:lstStyle/>
          <a:p>
            <a:pPr marL="0" indent="0">
              <a:lnSpc>
                <a:spcPct val="120000"/>
              </a:lnSpc>
              <a:buNone/>
            </a:pPr>
            <a:r>
              <a:rPr lang="hu-HU" b="1" u="sng" dirty="0"/>
              <a:t>Lokális kezelés, felnőttek és 14 évnél idősebb serdülők esetén:</a:t>
            </a:r>
          </a:p>
          <a:p>
            <a:pPr>
              <a:lnSpc>
                <a:spcPct val="120000"/>
              </a:lnSpc>
            </a:pPr>
            <a:r>
              <a:rPr lang="hu-HU" dirty="0"/>
              <a:t>Mechanikus és kémiai behatások okozta bőrgyulladás. </a:t>
            </a:r>
          </a:p>
          <a:p>
            <a:pPr>
              <a:lnSpc>
                <a:spcPct val="120000"/>
              </a:lnSpc>
            </a:pPr>
            <a:r>
              <a:rPr lang="hu-HU" dirty="0"/>
              <a:t>Kis kiterjedésű, I. és II. fokú égési seb, napégés. </a:t>
            </a:r>
          </a:p>
          <a:p>
            <a:pPr>
              <a:lnSpc>
                <a:spcPct val="120000"/>
              </a:lnSpc>
            </a:pPr>
            <a:r>
              <a:rPr lang="hu-HU" dirty="0"/>
              <a:t>Iv. és im. injekciók beszúrási helyén keletkező bőrgyulladás.</a:t>
            </a:r>
          </a:p>
          <a:p>
            <a:pPr>
              <a:lnSpc>
                <a:spcPct val="120000"/>
              </a:lnSpc>
            </a:pPr>
            <a:r>
              <a:rPr lang="hu-HU" dirty="0"/>
              <a:t>Rovarcsípés. </a:t>
            </a:r>
          </a:p>
          <a:p>
            <a:pPr>
              <a:lnSpc>
                <a:spcPct val="120000"/>
              </a:lnSpc>
            </a:pPr>
            <a:r>
              <a:rPr lang="hu-HU" dirty="0"/>
              <a:t>Inflammált nodus haemorrhoidalis, felületes thrombophlebitis helyi kezelése, az anticoagulans kezelés kiegészítése. </a:t>
            </a:r>
          </a:p>
          <a:p>
            <a:pPr>
              <a:lnSpc>
                <a:spcPct val="120000"/>
              </a:lnSpc>
            </a:pPr>
            <a:r>
              <a:rPr lang="hu-HU" dirty="0"/>
              <a:t>Traumás lágyrészsérülés, duzzanat, haematoma, izom- és ínhúzódás, amputációs csonkfájdalom. </a:t>
            </a:r>
          </a:p>
          <a:p>
            <a:pPr>
              <a:lnSpc>
                <a:spcPct val="120000"/>
              </a:lnSpc>
            </a:pPr>
            <a:r>
              <a:rPr lang="hu-HU" dirty="0"/>
              <a:t>Rheumatoid arthritis és arthrosis, synovitis, tendinitis, tendovaginitis adjuváns kezelése.</a:t>
            </a:r>
          </a:p>
        </p:txBody>
      </p:sp>
      <p:sp>
        <p:nvSpPr>
          <p:cNvPr id="5" name="Dia számának helye 4">
            <a:extLst>
              <a:ext uri="{FF2B5EF4-FFF2-40B4-BE49-F238E27FC236}">
                <a16:creationId xmlns:a16="http://schemas.microsoft.com/office/drawing/2014/main" xmlns="" id="{43C87A1E-16B6-46DC-8235-CAF8B8255161}"/>
              </a:ext>
            </a:extLst>
          </p:cNvPr>
          <p:cNvSpPr>
            <a:spLocks noGrp="1"/>
          </p:cNvSpPr>
          <p:nvPr>
            <p:ph type="sldNum" sz="quarter" idx="12"/>
          </p:nvPr>
        </p:nvSpPr>
        <p:spPr/>
        <p:txBody>
          <a:bodyPr/>
          <a:lstStyle/>
          <a:p>
            <a:fld id="{25BA61BD-1651-46F2-8A4B-72A3C0AA82F4}" type="slidenum">
              <a:rPr lang="hu-HU" smtClean="0"/>
              <a:t>34</a:t>
            </a:fld>
            <a:endParaRPr lang="hu-HU"/>
          </a:p>
        </p:txBody>
      </p:sp>
      <p:sp>
        <p:nvSpPr>
          <p:cNvPr id="4" name="Szövegdoboz 3">
            <a:extLst>
              <a:ext uri="{FF2B5EF4-FFF2-40B4-BE49-F238E27FC236}">
                <a16:creationId xmlns:a16="http://schemas.microsoft.com/office/drawing/2014/main" xmlns="" id="{FFBB62B7-FA47-48DD-AE6E-AA3F8A406416}"/>
              </a:ext>
            </a:extLst>
          </p:cNvPr>
          <p:cNvSpPr txBox="1"/>
          <p:nvPr/>
        </p:nvSpPr>
        <p:spPr>
          <a:xfrm>
            <a:off x="3925020" y="6581001"/>
            <a:ext cx="5218982" cy="276999"/>
          </a:xfrm>
          <a:prstGeom prst="rect">
            <a:avLst/>
          </a:prstGeom>
          <a:solidFill>
            <a:schemeClr val="bg1"/>
          </a:solidFill>
        </p:spPr>
        <p:txBody>
          <a:bodyPr wrap="square" rtlCol="0">
            <a:spAutoFit/>
          </a:bodyPr>
          <a:lstStyle/>
          <a:p>
            <a:r>
              <a:rPr lang="hu-HU" sz="1200" b="1" dirty="0"/>
              <a:t>Forrás: </a:t>
            </a:r>
            <a:r>
              <a:rPr lang="hu-HU" sz="1200" dirty="0"/>
              <a:t>PHENYLBUTAZON-RICHTER® 50 mg/g kenőcs alkalmazási előirata alapján!</a:t>
            </a:r>
            <a:endParaRPr lang="es-ES" sz="1200" dirty="0"/>
          </a:p>
        </p:txBody>
      </p:sp>
    </p:spTree>
    <p:extLst>
      <p:ext uri="{BB962C8B-B14F-4D97-AF65-F5344CB8AC3E}">
        <p14:creationId xmlns:p14="http://schemas.microsoft.com/office/powerpoint/2010/main" val="19658843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86520" y="-406849"/>
            <a:ext cx="8229600" cy="1143000"/>
          </a:xfrm>
        </p:spPr>
        <p:txBody>
          <a:bodyPr>
            <a:normAutofit/>
          </a:bodyPr>
          <a:lstStyle/>
          <a:p>
            <a:r>
              <a:rPr lang="hu-HU" sz="2400" b="1" cap="all" dirty="0">
                <a:solidFill>
                  <a:srgbClr val="00B050"/>
                </a:solidFill>
              </a:rPr>
              <a:t>Fenilbutazon</a:t>
            </a:r>
            <a:r>
              <a:rPr lang="hu-HU" sz="2400" b="1" dirty="0">
                <a:solidFill>
                  <a:srgbClr val="00B050"/>
                </a:solidFill>
              </a:rPr>
              <a:t> </a:t>
            </a:r>
            <a:r>
              <a:rPr lang="hu-HU" sz="2400" b="1" dirty="0"/>
              <a:t>lokális terápia</a:t>
            </a:r>
          </a:p>
        </p:txBody>
      </p:sp>
      <p:sp>
        <p:nvSpPr>
          <p:cNvPr id="4" name="Szöveg helye 3"/>
          <p:cNvSpPr>
            <a:spLocks noGrp="1"/>
          </p:cNvSpPr>
          <p:nvPr>
            <p:ph type="body" idx="1"/>
          </p:nvPr>
        </p:nvSpPr>
        <p:spPr>
          <a:xfrm>
            <a:off x="198407" y="218924"/>
            <a:ext cx="4040188" cy="363328"/>
          </a:xfrm>
        </p:spPr>
        <p:txBody>
          <a:bodyPr>
            <a:normAutofit lnSpcReduction="10000"/>
          </a:bodyPr>
          <a:lstStyle/>
          <a:p>
            <a:pPr algn="ctr"/>
            <a:r>
              <a:rPr lang="hu-HU" sz="1800" dirty="0"/>
              <a:t>Mellékhatások</a:t>
            </a:r>
          </a:p>
        </p:txBody>
      </p:sp>
      <p:sp>
        <p:nvSpPr>
          <p:cNvPr id="5" name="Tartalom helye 4"/>
          <p:cNvSpPr>
            <a:spLocks noGrp="1"/>
          </p:cNvSpPr>
          <p:nvPr>
            <p:ph sz="half" idx="2"/>
          </p:nvPr>
        </p:nvSpPr>
        <p:spPr>
          <a:xfrm>
            <a:off x="20205" y="548255"/>
            <a:ext cx="4520242" cy="5312374"/>
          </a:xfrm>
        </p:spPr>
        <p:txBody>
          <a:bodyPr>
            <a:normAutofit fontScale="25000" lnSpcReduction="20000"/>
          </a:bodyPr>
          <a:lstStyle/>
          <a:p>
            <a:pPr marL="0" indent="0" algn="ctr">
              <a:lnSpc>
                <a:spcPct val="120000"/>
              </a:lnSpc>
              <a:buNone/>
            </a:pPr>
            <a:r>
              <a:rPr lang="hu-HU" sz="3200" b="1" dirty="0">
                <a:solidFill>
                  <a:srgbClr val="FF0000"/>
                </a:solidFill>
              </a:rPr>
              <a:t>Lokális nemszteroid gyulladásgátlók alkalmazásánál elsősorban helyi mellékhatások léphetnek fel, de a szervezetbe jutó fenilbutazon mennyiségétől függően szisztémás hatással is számolni lehet!</a:t>
            </a:r>
          </a:p>
          <a:p>
            <a:pPr marL="0" indent="0" algn="ctr">
              <a:lnSpc>
                <a:spcPct val="120000"/>
              </a:lnSpc>
              <a:buNone/>
            </a:pPr>
            <a:endParaRPr lang="hu-HU" sz="3200" b="1" dirty="0"/>
          </a:p>
          <a:p>
            <a:pPr marL="0" indent="0">
              <a:lnSpc>
                <a:spcPct val="120000"/>
              </a:lnSpc>
              <a:buNone/>
            </a:pPr>
            <a:r>
              <a:rPr lang="hu-HU" sz="3200" u="sng" dirty="0"/>
              <a:t>Vérképzőszervi és nyirokrendszeri betegségek és tünetek</a:t>
            </a:r>
          </a:p>
          <a:p>
            <a:pPr>
              <a:lnSpc>
                <a:spcPct val="120000"/>
              </a:lnSpc>
            </a:pPr>
            <a:r>
              <a:rPr lang="hu-HU" sz="3200" dirty="0"/>
              <a:t>Agranulocytosis</a:t>
            </a:r>
          </a:p>
          <a:p>
            <a:pPr>
              <a:lnSpc>
                <a:spcPct val="120000"/>
              </a:lnSpc>
            </a:pPr>
            <a:r>
              <a:rPr lang="hu-HU" sz="3200" dirty="0"/>
              <a:t>Aplasticus anaemia</a:t>
            </a:r>
          </a:p>
          <a:p>
            <a:pPr>
              <a:lnSpc>
                <a:spcPct val="120000"/>
              </a:lnSpc>
            </a:pPr>
            <a:r>
              <a:rPr lang="hu-HU" sz="3200" dirty="0"/>
              <a:t>Thrombocytopenia</a:t>
            </a:r>
          </a:p>
          <a:p>
            <a:pPr marL="0" indent="0">
              <a:lnSpc>
                <a:spcPct val="120000"/>
              </a:lnSpc>
              <a:buNone/>
            </a:pPr>
            <a:r>
              <a:rPr lang="hu-HU" sz="3200" u="sng" dirty="0"/>
              <a:t>Immunrendszeri betegségek és tünetek</a:t>
            </a:r>
          </a:p>
          <a:p>
            <a:pPr>
              <a:lnSpc>
                <a:spcPct val="120000"/>
              </a:lnSpc>
            </a:pPr>
            <a:r>
              <a:rPr lang="hu-HU" sz="3200" dirty="0"/>
              <a:t>Túlérzékenységi reakció</a:t>
            </a:r>
          </a:p>
          <a:p>
            <a:pPr marL="0" indent="0">
              <a:lnSpc>
                <a:spcPct val="120000"/>
              </a:lnSpc>
              <a:buNone/>
            </a:pPr>
            <a:r>
              <a:rPr lang="hu-HU" sz="3200" u="sng" dirty="0"/>
              <a:t>Anyagcsere- és táplálkozási betegségek és tünetek</a:t>
            </a:r>
          </a:p>
          <a:p>
            <a:pPr>
              <a:lnSpc>
                <a:spcPct val="120000"/>
              </a:lnSpc>
            </a:pPr>
            <a:r>
              <a:rPr lang="hu-HU" sz="3200" dirty="0"/>
              <a:t>Folyadékretentio</a:t>
            </a:r>
          </a:p>
          <a:p>
            <a:pPr marL="0" indent="0">
              <a:lnSpc>
                <a:spcPct val="120000"/>
              </a:lnSpc>
              <a:buNone/>
            </a:pPr>
            <a:r>
              <a:rPr lang="hu-HU" sz="3200" u="sng" dirty="0"/>
              <a:t>Idegrendszeri betegségek és tünetek</a:t>
            </a:r>
          </a:p>
          <a:p>
            <a:pPr>
              <a:lnSpc>
                <a:spcPct val="120000"/>
              </a:lnSpc>
            </a:pPr>
            <a:r>
              <a:rPr lang="hu-HU" sz="3200" dirty="0"/>
              <a:t>Fejfájás</a:t>
            </a:r>
          </a:p>
          <a:p>
            <a:pPr>
              <a:lnSpc>
                <a:spcPct val="120000"/>
              </a:lnSpc>
            </a:pPr>
            <a:r>
              <a:rPr lang="hu-HU" sz="3200" dirty="0"/>
              <a:t>Szédülés</a:t>
            </a:r>
          </a:p>
          <a:p>
            <a:pPr marL="0" indent="0">
              <a:lnSpc>
                <a:spcPct val="120000"/>
              </a:lnSpc>
              <a:buNone/>
            </a:pPr>
            <a:r>
              <a:rPr lang="hu-HU" sz="3200" u="sng" dirty="0"/>
              <a:t>Légzőrendszeri, mellkasi és mediastinalis betegségek és tünetek</a:t>
            </a:r>
          </a:p>
          <a:p>
            <a:pPr>
              <a:lnSpc>
                <a:spcPct val="120000"/>
              </a:lnSpc>
            </a:pPr>
            <a:r>
              <a:rPr lang="hu-HU" sz="3200" dirty="0"/>
              <a:t>Asthma</a:t>
            </a:r>
          </a:p>
          <a:p>
            <a:pPr marL="0" indent="0">
              <a:lnSpc>
                <a:spcPct val="120000"/>
              </a:lnSpc>
              <a:buNone/>
            </a:pPr>
            <a:r>
              <a:rPr lang="hu-HU" sz="3200" u="sng" dirty="0"/>
              <a:t>Emésztőrendszeri betegségek és tünetek</a:t>
            </a:r>
          </a:p>
          <a:p>
            <a:pPr>
              <a:lnSpc>
                <a:spcPct val="120000"/>
              </a:lnSpc>
            </a:pPr>
            <a:r>
              <a:rPr lang="hu-HU" sz="3200" dirty="0"/>
              <a:t>Gyomorvérzés</a:t>
            </a:r>
          </a:p>
          <a:p>
            <a:pPr>
              <a:lnSpc>
                <a:spcPct val="120000"/>
              </a:lnSpc>
            </a:pPr>
            <a:r>
              <a:rPr lang="hu-HU" sz="3200" dirty="0"/>
              <a:t>Hányás</a:t>
            </a:r>
          </a:p>
          <a:p>
            <a:pPr>
              <a:lnSpc>
                <a:spcPct val="120000"/>
              </a:lnSpc>
            </a:pPr>
            <a:r>
              <a:rPr lang="hu-HU" sz="3200" dirty="0"/>
              <a:t>Hányinger</a:t>
            </a:r>
          </a:p>
          <a:p>
            <a:pPr>
              <a:lnSpc>
                <a:spcPct val="120000"/>
              </a:lnSpc>
            </a:pPr>
            <a:r>
              <a:rPr lang="hu-HU" sz="3200" dirty="0"/>
              <a:t>Pancreatitis</a:t>
            </a:r>
          </a:p>
          <a:p>
            <a:pPr>
              <a:lnSpc>
                <a:spcPct val="120000"/>
              </a:lnSpc>
            </a:pPr>
            <a:r>
              <a:rPr lang="hu-HU" sz="3200" dirty="0"/>
              <a:t>Perforatio</a:t>
            </a:r>
          </a:p>
          <a:p>
            <a:pPr>
              <a:lnSpc>
                <a:spcPct val="120000"/>
              </a:lnSpc>
            </a:pPr>
            <a:r>
              <a:rPr lang="hu-HU" sz="3200" dirty="0"/>
              <a:t>Peptikus fekély</a:t>
            </a:r>
            <a:endParaRPr lang="hu-HU" sz="3200" u="sng" dirty="0"/>
          </a:p>
          <a:p>
            <a:pPr marL="0" indent="0">
              <a:lnSpc>
                <a:spcPct val="120000"/>
              </a:lnSpc>
              <a:buNone/>
            </a:pPr>
            <a:r>
              <a:rPr lang="hu-HU" sz="3200" u="sng" dirty="0"/>
              <a:t>Máj- és epebetegségek, illetve tünetek </a:t>
            </a:r>
          </a:p>
          <a:p>
            <a:pPr>
              <a:lnSpc>
                <a:spcPct val="120000"/>
              </a:lnSpc>
            </a:pPr>
            <a:r>
              <a:rPr lang="hu-HU" sz="3200" dirty="0"/>
              <a:t>Májkárosodás</a:t>
            </a:r>
          </a:p>
          <a:p>
            <a:pPr marL="0" indent="0">
              <a:lnSpc>
                <a:spcPct val="120000"/>
              </a:lnSpc>
              <a:buNone/>
            </a:pPr>
            <a:r>
              <a:rPr lang="hu-HU" sz="3200" u="sng" dirty="0"/>
              <a:t>A bőr és a bőralatti szövet betegségei és tünetei</a:t>
            </a:r>
          </a:p>
          <a:p>
            <a:pPr>
              <a:lnSpc>
                <a:spcPct val="120000"/>
              </a:lnSpc>
            </a:pPr>
            <a:r>
              <a:rPr lang="hu-HU" sz="3200" dirty="0"/>
              <a:t>Bőrkiütés</a:t>
            </a:r>
          </a:p>
          <a:p>
            <a:pPr>
              <a:lnSpc>
                <a:spcPct val="120000"/>
              </a:lnSpc>
            </a:pPr>
            <a:r>
              <a:rPr lang="hu-HU" sz="3200" dirty="0"/>
              <a:t>Erythema</a:t>
            </a:r>
          </a:p>
          <a:p>
            <a:pPr>
              <a:lnSpc>
                <a:spcPct val="120000"/>
              </a:lnSpc>
            </a:pPr>
            <a:r>
              <a:rPr lang="hu-HU" sz="3200" dirty="0"/>
              <a:t>Dermatitis exfoliativa</a:t>
            </a:r>
          </a:p>
          <a:p>
            <a:pPr>
              <a:lnSpc>
                <a:spcPct val="120000"/>
              </a:lnSpc>
            </a:pPr>
            <a:r>
              <a:rPr lang="hu-HU" sz="3200" dirty="0"/>
              <a:t>Photosensitivitasi reakció</a:t>
            </a:r>
          </a:p>
          <a:p>
            <a:pPr>
              <a:lnSpc>
                <a:spcPct val="120000"/>
              </a:lnSpc>
            </a:pPr>
            <a:r>
              <a:rPr lang="hu-HU" sz="3200" dirty="0"/>
              <a:t>Stevens-Johnson-szindróma</a:t>
            </a:r>
          </a:p>
          <a:p>
            <a:pPr>
              <a:lnSpc>
                <a:spcPct val="120000"/>
              </a:lnSpc>
            </a:pPr>
            <a:r>
              <a:rPr lang="hu-HU" sz="3200" dirty="0"/>
              <a:t>Viszketés</a:t>
            </a:r>
          </a:p>
          <a:p>
            <a:pPr marL="0" indent="0">
              <a:lnSpc>
                <a:spcPct val="120000"/>
              </a:lnSpc>
              <a:buNone/>
            </a:pPr>
            <a:r>
              <a:rPr lang="hu-HU" sz="3200" u="sng" dirty="0"/>
              <a:t>Vese-és húgyúti betegségek és tünetek</a:t>
            </a:r>
          </a:p>
          <a:p>
            <a:pPr>
              <a:lnSpc>
                <a:spcPct val="120000"/>
              </a:lnSpc>
            </a:pPr>
            <a:r>
              <a:rPr lang="hu-HU" sz="3200" dirty="0"/>
              <a:t>Károsodott vesefunkció </a:t>
            </a:r>
          </a:p>
          <a:p>
            <a:pPr marL="0" indent="0">
              <a:lnSpc>
                <a:spcPct val="120000"/>
              </a:lnSpc>
              <a:buNone/>
            </a:pPr>
            <a:r>
              <a:rPr lang="hu-HU" sz="3200" u="sng" dirty="0"/>
              <a:t>Általános tünetek, az alkalmazás helyén fellépő reakciók</a:t>
            </a:r>
          </a:p>
          <a:p>
            <a:pPr>
              <a:lnSpc>
                <a:spcPct val="120000"/>
              </a:lnSpc>
            </a:pPr>
            <a:r>
              <a:rPr lang="hu-HU" sz="3200" dirty="0"/>
              <a:t>Oedema</a:t>
            </a:r>
          </a:p>
          <a:p>
            <a:endParaRPr lang="hu-HU" dirty="0"/>
          </a:p>
        </p:txBody>
      </p:sp>
      <p:sp>
        <p:nvSpPr>
          <p:cNvPr id="6" name="Szöveg helye 5"/>
          <p:cNvSpPr>
            <a:spLocks noGrp="1"/>
          </p:cNvSpPr>
          <p:nvPr>
            <p:ph type="body" sz="quarter" idx="3"/>
          </p:nvPr>
        </p:nvSpPr>
        <p:spPr>
          <a:xfrm>
            <a:off x="5105251" y="277424"/>
            <a:ext cx="4041775" cy="354701"/>
          </a:xfrm>
        </p:spPr>
        <p:txBody>
          <a:bodyPr>
            <a:normAutofit lnSpcReduction="10000"/>
          </a:bodyPr>
          <a:lstStyle/>
          <a:p>
            <a:pPr algn="ctr"/>
            <a:r>
              <a:rPr lang="hu-HU" sz="1800" dirty="0"/>
              <a:t>Ellenjavallatok</a:t>
            </a:r>
          </a:p>
        </p:txBody>
      </p:sp>
      <p:sp>
        <p:nvSpPr>
          <p:cNvPr id="7" name="Tartalom helye 6"/>
          <p:cNvSpPr>
            <a:spLocks noGrp="1"/>
          </p:cNvSpPr>
          <p:nvPr>
            <p:ph sz="quarter" idx="4"/>
          </p:nvPr>
        </p:nvSpPr>
        <p:spPr>
          <a:xfrm>
            <a:off x="4728715" y="558799"/>
            <a:ext cx="4418311" cy="5312374"/>
          </a:xfrm>
        </p:spPr>
        <p:txBody>
          <a:bodyPr>
            <a:normAutofit fontScale="55000" lnSpcReduction="20000"/>
          </a:bodyPr>
          <a:lstStyle/>
          <a:p>
            <a:pPr lvl="0">
              <a:lnSpc>
                <a:spcPct val="120000"/>
              </a:lnSpc>
            </a:pPr>
            <a:r>
              <a:rPr lang="hu-HU" dirty="0"/>
              <a:t>A hatóanyaggal szembeni túlérzékenység!</a:t>
            </a:r>
          </a:p>
          <a:p>
            <a:pPr lvl="0">
              <a:lnSpc>
                <a:spcPct val="120000"/>
              </a:lnSpc>
            </a:pPr>
            <a:r>
              <a:rPr lang="hu-HU" dirty="0"/>
              <a:t>Aszpirin vagy más, nemszteroid gyulladásgátló gyógyszer szedését követően jelentkezett korábbi asthmás roham vagy allergiás reakció (orrfolyás, csalánkiütés)!</a:t>
            </a:r>
          </a:p>
          <a:p>
            <a:pPr lvl="0">
              <a:lnSpc>
                <a:spcPct val="120000"/>
              </a:lnSpc>
            </a:pPr>
            <a:r>
              <a:rPr lang="hu-HU" dirty="0"/>
              <a:t>Mélyvénás thrombosis kezelésére!</a:t>
            </a:r>
          </a:p>
          <a:p>
            <a:pPr lvl="0">
              <a:lnSpc>
                <a:spcPct val="120000"/>
              </a:lnSpc>
            </a:pPr>
            <a:r>
              <a:rPr lang="hu-HU" dirty="0"/>
              <a:t>Zárt kötés alatt történő alkalmazása!</a:t>
            </a:r>
          </a:p>
          <a:p>
            <a:pPr lvl="0">
              <a:lnSpc>
                <a:spcPct val="120000"/>
              </a:lnSpc>
            </a:pPr>
            <a:r>
              <a:rPr lang="hu-HU" dirty="0"/>
              <a:t>Szembe, szem környékére, nyálkahártyára, nyílt törésre, sebre történő alkalmazása!</a:t>
            </a:r>
          </a:p>
          <a:p>
            <a:pPr lvl="0">
              <a:lnSpc>
                <a:spcPct val="120000"/>
              </a:lnSpc>
            </a:pPr>
            <a:r>
              <a:rPr lang="hu-HU" dirty="0"/>
              <a:t>Ekzema, valamint más, szteroidra reagáló bőrbetegségek kezelésére!</a:t>
            </a:r>
          </a:p>
          <a:p>
            <a:pPr lvl="0">
              <a:lnSpc>
                <a:spcPct val="120000"/>
              </a:lnSpc>
            </a:pPr>
            <a:r>
              <a:rPr lang="hu-HU" dirty="0"/>
              <a:t>Más, fenilbutazon-tartalmú készítménnyel együtt történő alkalmazása!</a:t>
            </a:r>
          </a:p>
          <a:p>
            <a:pPr lvl="0">
              <a:lnSpc>
                <a:spcPct val="120000"/>
              </a:lnSpc>
            </a:pPr>
            <a:r>
              <a:rPr lang="hu-HU" dirty="0"/>
              <a:t>Terhesség és szoptatás esetén alkalmazása kerülendő!</a:t>
            </a:r>
          </a:p>
          <a:p>
            <a:pPr marL="0" indent="0">
              <a:lnSpc>
                <a:spcPct val="120000"/>
              </a:lnSpc>
              <a:buNone/>
            </a:pPr>
            <a:r>
              <a:rPr lang="hu-HU" i="1" dirty="0"/>
              <a:t>Terhesség</a:t>
            </a:r>
          </a:p>
          <a:p>
            <a:pPr>
              <a:lnSpc>
                <a:spcPct val="120000"/>
              </a:lnSpc>
            </a:pPr>
            <a:r>
              <a:rPr lang="hu-HU" dirty="0"/>
              <a:t>A nemszteroid gyulladásgátlók esetén congenitalis abnormalitások alakulhatnak ki, ezért az első és harmadik trimeszterben használatuk ellenjavallt. A terhesség időszaka relatív kontraindikációnak minősül, ekkor a fenilbutazon az előny/kockázat gondos mérlegelésével alkalmazható.</a:t>
            </a:r>
          </a:p>
          <a:p>
            <a:pPr marL="0" indent="0">
              <a:lnSpc>
                <a:spcPct val="120000"/>
              </a:lnSpc>
              <a:buNone/>
            </a:pPr>
            <a:r>
              <a:rPr lang="hu-HU" i="1" dirty="0"/>
              <a:t>Szoptatás</a:t>
            </a:r>
          </a:p>
          <a:p>
            <a:pPr>
              <a:lnSpc>
                <a:spcPct val="120000"/>
              </a:lnSpc>
            </a:pPr>
            <a:r>
              <a:rPr lang="hu-HU" dirty="0"/>
              <a:t>A szoptatás időszaka relatív kontraindikációnak minősül, ekkor a fenilbutazon az előny/kockázat gondos mérlegelésével alkalmazható.</a:t>
            </a:r>
          </a:p>
          <a:p>
            <a:pPr marL="0" lvl="0" indent="0">
              <a:buNone/>
            </a:pPr>
            <a:endParaRPr lang="hu-HU" dirty="0"/>
          </a:p>
          <a:p>
            <a:pPr marL="0" indent="0">
              <a:buNone/>
            </a:pPr>
            <a:endParaRPr lang="hu-HU" dirty="0"/>
          </a:p>
        </p:txBody>
      </p:sp>
      <p:sp>
        <p:nvSpPr>
          <p:cNvPr id="3" name="Dia számának helye 2">
            <a:extLst>
              <a:ext uri="{FF2B5EF4-FFF2-40B4-BE49-F238E27FC236}">
                <a16:creationId xmlns:a16="http://schemas.microsoft.com/office/drawing/2014/main" xmlns="" id="{FAFE48C0-751E-4072-B47E-F531DCB0F9B1}"/>
              </a:ext>
            </a:extLst>
          </p:cNvPr>
          <p:cNvSpPr>
            <a:spLocks noGrp="1"/>
          </p:cNvSpPr>
          <p:nvPr>
            <p:ph type="sldNum" sz="quarter" idx="12"/>
          </p:nvPr>
        </p:nvSpPr>
        <p:spPr/>
        <p:txBody>
          <a:bodyPr/>
          <a:lstStyle/>
          <a:p>
            <a:fld id="{25BA61BD-1651-46F2-8A4B-72A3C0AA82F4}" type="slidenum">
              <a:rPr lang="hu-HU" smtClean="0"/>
              <a:t>35</a:t>
            </a:fld>
            <a:endParaRPr lang="hu-HU"/>
          </a:p>
        </p:txBody>
      </p:sp>
      <p:sp>
        <p:nvSpPr>
          <p:cNvPr id="8" name="Szövegdoboz 7">
            <a:extLst>
              <a:ext uri="{FF2B5EF4-FFF2-40B4-BE49-F238E27FC236}">
                <a16:creationId xmlns:a16="http://schemas.microsoft.com/office/drawing/2014/main" xmlns="" id="{FE1F1C15-BE71-4D80-9D35-B12CC0D56B47}"/>
              </a:ext>
            </a:extLst>
          </p:cNvPr>
          <p:cNvSpPr txBox="1"/>
          <p:nvPr/>
        </p:nvSpPr>
        <p:spPr>
          <a:xfrm>
            <a:off x="3925020" y="6581001"/>
            <a:ext cx="5218982" cy="276999"/>
          </a:xfrm>
          <a:prstGeom prst="rect">
            <a:avLst/>
          </a:prstGeom>
          <a:solidFill>
            <a:schemeClr val="bg1"/>
          </a:solidFill>
        </p:spPr>
        <p:txBody>
          <a:bodyPr wrap="square" rtlCol="0">
            <a:spAutoFit/>
          </a:bodyPr>
          <a:lstStyle/>
          <a:p>
            <a:r>
              <a:rPr lang="hu-HU" sz="1200" b="1" dirty="0"/>
              <a:t>Forrás: </a:t>
            </a:r>
            <a:r>
              <a:rPr lang="hu-HU" sz="1200" dirty="0"/>
              <a:t>PHENYLBUTAZON-RICHTER® 50 mg/g kenőcs alkalmazási előirata alapján!</a:t>
            </a:r>
            <a:endParaRPr lang="es-ES" sz="1200" dirty="0"/>
          </a:p>
        </p:txBody>
      </p:sp>
    </p:spTree>
    <p:extLst>
      <p:ext uri="{BB962C8B-B14F-4D97-AF65-F5344CB8AC3E}">
        <p14:creationId xmlns:p14="http://schemas.microsoft.com/office/powerpoint/2010/main" val="20116193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80129FF0-3364-4393-8434-6CA4374E5829}"/>
              </a:ext>
            </a:extLst>
          </p:cNvPr>
          <p:cNvSpPr>
            <a:spLocks noGrp="1"/>
          </p:cNvSpPr>
          <p:nvPr>
            <p:ph type="title"/>
          </p:nvPr>
        </p:nvSpPr>
        <p:spPr>
          <a:xfrm>
            <a:off x="64697" y="0"/>
            <a:ext cx="9014604" cy="1143000"/>
          </a:xfrm>
        </p:spPr>
        <p:txBody>
          <a:bodyPr>
            <a:noAutofit/>
          </a:bodyPr>
          <a:lstStyle/>
          <a:p>
            <a:r>
              <a:rPr lang="hu-HU" sz="2400" b="1" dirty="0">
                <a:solidFill>
                  <a:srgbClr val="0070C0"/>
                </a:solidFill>
              </a:rPr>
              <a:t>Általánosságban az NSAID-</a:t>
            </a:r>
            <a:r>
              <a:rPr lang="hu-HU" sz="2400" b="1" dirty="0" err="1">
                <a:solidFill>
                  <a:srgbClr val="0070C0"/>
                </a:solidFill>
              </a:rPr>
              <a:t>ekkel</a:t>
            </a:r>
            <a:r>
              <a:rPr lang="hu-HU" sz="2400" b="1" dirty="0">
                <a:solidFill>
                  <a:srgbClr val="0070C0"/>
                </a:solidFill>
              </a:rPr>
              <a:t> interakcióba lépő leggyakoribb hatóanyagok listája, amelyek párhuzamos alkalmazása gyógyszerészi ellenőrzést, illetve felülvizsgálatot igényel! </a:t>
            </a:r>
          </a:p>
        </p:txBody>
      </p:sp>
      <p:sp>
        <p:nvSpPr>
          <p:cNvPr id="3" name="Tartalom helye 2">
            <a:extLst>
              <a:ext uri="{FF2B5EF4-FFF2-40B4-BE49-F238E27FC236}">
                <a16:creationId xmlns:a16="http://schemas.microsoft.com/office/drawing/2014/main" xmlns="" id="{F57F7C19-4325-44FC-981E-134193450A65}"/>
              </a:ext>
            </a:extLst>
          </p:cNvPr>
          <p:cNvSpPr>
            <a:spLocks noGrp="1"/>
          </p:cNvSpPr>
          <p:nvPr>
            <p:ph idx="1"/>
          </p:nvPr>
        </p:nvSpPr>
        <p:spPr>
          <a:xfrm>
            <a:off x="0" y="1143000"/>
            <a:ext cx="9079301" cy="4983165"/>
          </a:xfrm>
        </p:spPr>
        <p:txBody>
          <a:bodyPr>
            <a:normAutofit fontScale="55000" lnSpcReduction="20000"/>
          </a:bodyPr>
          <a:lstStyle/>
          <a:p>
            <a:r>
              <a:rPr lang="hu-HU" dirty="0"/>
              <a:t>Egyéb NSAID-ek beleértve a szalicilsavat és a COX2 szelektív inhibitorokat is;</a:t>
            </a:r>
          </a:p>
          <a:p>
            <a:r>
              <a:rPr lang="hu-HU" dirty="0"/>
              <a:t>glükokortikoidok vagy kortikoszteroidok;</a:t>
            </a:r>
          </a:p>
          <a:p>
            <a:r>
              <a:rPr lang="hu-HU" dirty="0"/>
              <a:t>orális antikoagulánsok (főként a K-vitamin antagonisták);</a:t>
            </a:r>
          </a:p>
          <a:p>
            <a:r>
              <a:rPr lang="hu-HU" dirty="0"/>
              <a:t>heparinok (LMWH-k);</a:t>
            </a:r>
          </a:p>
          <a:p>
            <a:r>
              <a:rPr lang="hu-HU" dirty="0"/>
              <a:t>diuretikumok (szulfonamidok);</a:t>
            </a:r>
          </a:p>
          <a:p>
            <a:r>
              <a:rPr lang="hu-HU" dirty="0"/>
              <a:t>ACE gátlók;</a:t>
            </a:r>
          </a:p>
          <a:p>
            <a:r>
              <a:rPr lang="hu-HU" dirty="0"/>
              <a:t>béta-blokkolók;</a:t>
            </a:r>
          </a:p>
          <a:p>
            <a:r>
              <a:rPr lang="hu-HU" dirty="0"/>
              <a:t>angiotenzin II receptor gátlók;</a:t>
            </a:r>
          </a:p>
          <a:p>
            <a:r>
              <a:rPr lang="hu-HU" dirty="0"/>
              <a:t>orális antidiabetikumok (szulfanilureák);</a:t>
            </a:r>
          </a:p>
          <a:p>
            <a:r>
              <a:rPr lang="hu-HU" dirty="0"/>
              <a:t>szelektív szerotonin újrafelvétel gátlók (SSRI);</a:t>
            </a:r>
          </a:p>
          <a:p>
            <a:r>
              <a:rPr lang="hu-HU" dirty="0"/>
              <a:t>szívglikozidok (szűk terápiás index);</a:t>
            </a:r>
          </a:p>
          <a:p>
            <a:r>
              <a:rPr lang="hu-HU" u="sng" dirty="0"/>
              <a:t>immunszuppresszánsok pl. metotrexát, ciklosporin, takrolimus;</a:t>
            </a:r>
          </a:p>
          <a:p>
            <a:r>
              <a:rPr lang="hu-HU" dirty="0"/>
              <a:t>antiepileptikumok pl. fenitoin (szűk terápiás index);</a:t>
            </a:r>
          </a:p>
          <a:p>
            <a:r>
              <a:rPr lang="hu-HU" dirty="0"/>
              <a:t>kinolon típusú antibiotikumok;</a:t>
            </a:r>
          </a:p>
          <a:p>
            <a:r>
              <a:rPr lang="hu-HU" dirty="0"/>
              <a:t>antacidok és kolesztiramin;</a:t>
            </a:r>
          </a:p>
          <a:p>
            <a:r>
              <a:rPr lang="hu-HU" dirty="0"/>
              <a:t>lítium (szűk terápiás index).</a:t>
            </a:r>
          </a:p>
          <a:p>
            <a:pPr marL="0" indent="0">
              <a:buNone/>
            </a:pPr>
            <a:r>
              <a:rPr lang="hu-HU" b="1" dirty="0">
                <a:solidFill>
                  <a:schemeClr val="tx2"/>
                </a:solidFill>
              </a:rPr>
              <a:t>Illetve alkohol (főként acetilszailcilsav, paracetamol)!</a:t>
            </a:r>
          </a:p>
          <a:p>
            <a:endParaRPr lang="hu-HU" dirty="0"/>
          </a:p>
          <a:p>
            <a:endParaRPr lang="hu-HU" dirty="0"/>
          </a:p>
          <a:p>
            <a:endParaRPr lang="hu-HU" dirty="0"/>
          </a:p>
          <a:p>
            <a:endParaRPr lang="hu-HU" dirty="0"/>
          </a:p>
          <a:p>
            <a:endParaRPr lang="hu-HU" dirty="0"/>
          </a:p>
          <a:p>
            <a:endParaRPr lang="hu-HU" dirty="0"/>
          </a:p>
        </p:txBody>
      </p:sp>
      <p:sp>
        <p:nvSpPr>
          <p:cNvPr id="5" name="Dia számának helye 4">
            <a:extLst>
              <a:ext uri="{FF2B5EF4-FFF2-40B4-BE49-F238E27FC236}">
                <a16:creationId xmlns:a16="http://schemas.microsoft.com/office/drawing/2014/main" xmlns="" id="{840C348C-616C-451D-B4D5-A90E3C5455F7}"/>
              </a:ext>
            </a:extLst>
          </p:cNvPr>
          <p:cNvSpPr>
            <a:spLocks noGrp="1"/>
          </p:cNvSpPr>
          <p:nvPr>
            <p:ph type="sldNum" sz="quarter" idx="12"/>
          </p:nvPr>
        </p:nvSpPr>
        <p:spPr/>
        <p:txBody>
          <a:bodyPr/>
          <a:lstStyle/>
          <a:p>
            <a:fld id="{25BA61BD-1651-46F2-8A4B-72A3C0AA82F4}" type="slidenum">
              <a:rPr lang="hu-HU" smtClean="0"/>
              <a:t>36</a:t>
            </a:fld>
            <a:endParaRPr lang="hu-HU"/>
          </a:p>
        </p:txBody>
      </p:sp>
      <p:sp>
        <p:nvSpPr>
          <p:cNvPr id="4" name="Szövegdoboz 3">
            <a:extLst>
              <a:ext uri="{FF2B5EF4-FFF2-40B4-BE49-F238E27FC236}">
                <a16:creationId xmlns:a16="http://schemas.microsoft.com/office/drawing/2014/main" xmlns="" id="{F5E411DE-DA77-4F87-B441-39C560AF6C48}"/>
              </a:ext>
            </a:extLst>
          </p:cNvPr>
          <p:cNvSpPr txBox="1"/>
          <p:nvPr/>
        </p:nvSpPr>
        <p:spPr>
          <a:xfrm>
            <a:off x="5158596" y="5657671"/>
            <a:ext cx="3985404" cy="1200329"/>
          </a:xfrm>
          <a:prstGeom prst="rect">
            <a:avLst/>
          </a:prstGeom>
          <a:solidFill>
            <a:schemeClr val="bg1"/>
          </a:solidFill>
        </p:spPr>
        <p:txBody>
          <a:bodyPr wrap="square" rtlCol="0">
            <a:spAutoFit/>
          </a:bodyPr>
          <a:lstStyle/>
          <a:p>
            <a:r>
              <a:rPr lang="hu-HU" b="1" dirty="0"/>
              <a:t>Megjegyzés: </a:t>
            </a:r>
            <a:r>
              <a:rPr lang="hu-HU" dirty="0"/>
              <a:t>A részletes interakciók és kölcsönhatások megtalálhatóak az adott készítmények alkalmazási előirataiban! </a:t>
            </a:r>
          </a:p>
          <a:p>
            <a:r>
              <a:rPr lang="hu-HU" dirty="0"/>
              <a:t>(OGYÉI: gyógyszer-adatbázis)</a:t>
            </a:r>
          </a:p>
        </p:txBody>
      </p:sp>
      <p:sp>
        <p:nvSpPr>
          <p:cNvPr id="6" name="Jobb oldali kapcsos zárójel 5">
            <a:extLst>
              <a:ext uri="{FF2B5EF4-FFF2-40B4-BE49-F238E27FC236}">
                <a16:creationId xmlns:a16="http://schemas.microsoft.com/office/drawing/2014/main" xmlns="" id="{A9639FF6-1C70-42F0-ACE8-6E7DC4236FF3}"/>
              </a:ext>
            </a:extLst>
          </p:cNvPr>
          <p:cNvSpPr/>
          <p:nvPr/>
        </p:nvSpPr>
        <p:spPr>
          <a:xfrm>
            <a:off x="3217653" y="2294626"/>
            <a:ext cx="198407" cy="681487"/>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hu-HU"/>
          </a:p>
        </p:txBody>
      </p:sp>
      <p:sp>
        <p:nvSpPr>
          <p:cNvPr id="7" name="Szövegdoboz 6">
            <a:extLst>
              <a:ext uri="{FF2B5EF4-FFF2-40B4-BE49-F238E27FC236}">
                <a16:creationId xmlns:a16="http://schemas.microsoft.com/office/drawing/2014/main" xmlns="" id="{8F3D94C7-E195-4601-A917-53905AF8F0FA}"/>
              </a:ext>
            </a:extLst>
          </p:cNvPr>
          <p:cNvSpPr txBox="1"/>
          <p:nvPr/>
        </p:nvSpPr>
        <p:spPr>
          <a:xfrm>
            <a:off x="3316856" y="2305711"/>
            <a:ext cx="4352027" cy="738664"/>
          </a:xfrm>
          <a:prstGeom prst="rect">
            <a:avLst/>
          </a:prstGeom>
          <a:noFill/>
        </p:spPr>
        <p:txBody>
          <a:bodyPr wrap="square" rtlCol="0">
            <a:spAutoFit/>
          </a:bodyPr>
          <a:lstStyle/>
          <a:p>
            <a:pPr algn="ctr"/>
            <a:r>
              <a:rPr lang="hu-HU" sz="1400" b="1" dirty="0">
                <a:solidFill>
                  <a:schemeClr val="tx2"/>
                </a:solidFill>
              </a:rPr>
              <a:t>Főként ezek hatását csökkenthetik, folyamatos alkalmazás esetén! </a:t>
            </a:r>
          </a:p>
          <a:p>
            <a:pPr algn="ctr"/>
            <a:r>
              <a:rPr lang="hu-HU" sz="1400" b="1" dirty="0">
                <a:solidFill>
                  <a:schemeClr val="tx2"/>
                </a:solidFill>
              </a:rPr>
              <a:t>(Kivétel: alacsony dózisú acetilszalicilsav alkalmazása.)</a:t>
            </a:r>
          </a:p>
        </p:txBody>
      </p:sp>
    </p:spTree>
    <p:extLst>
      <p:ext uri="{BB962C8B-B14F-4D97-AF65-F5344CB8AC3E}">
        <p14:creationId xmlns:p14="http://schemas.microsoft.com/office/powerpoint/2010/main" val="31177450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327422" y="1743444"/>
            <a:ext cx="6363135" cy="4076241"/>
          </a:xfrm>
          <a:prstGeom prst="rect">
            <a:avLst/>
          </a:prstGeom>
        </p:spPr>
      </p:pic>
      <p:sp>
        <p:nvSpPr>
          <p:cNvPr id="2" name="Cím 1"/>
          <p:cNvSpPr>
            <a:spLocks noGrp="1"/>
          </p:cNvSpPr>
          <p:nvPr>
            <p:ph type="title"/>
          </p:nvPr>
        </p:nvSpPr>
        <p:spPr>
          <a:xfrm>
            <a:off x="457200" y="1180491"/>
            <a:ext cx="8229600" cy="1143000"/>
          </a:xfrm>
        </p:spPr>
        <p:txBody>
          <a:bodyPr>
            <a:normAutofit fontScale="90000"/>
          </a:bodyPr>
          <a:lstStyle/>
          <a:p>
            <a:r>
              <a:rPr lang="hu-HU" b="1" dirty="0" smtClean="0"/>
              <a:t>Gyógyszertechnológia, mint speciális gyógyszerészi kompetencia az „OTC” készítmények esetén</a:t>
            </a:r>
            <a:br>
              <a:rPr lang="hu-HU" b="1" dirty="0" smtClean="0"/>
            </a:br>
            <a:r>
              <a:rPr lang="hu-HU" b="1" dirty="0"/>
              <a:t/>
            </a:r>
            <a:br>
              <a:rPr lang="hu-HU" b="1" dirty="0"/>
            </a:br>
            <a:r>
              <a:rPr lang="hu-HU" sz="2700" b="1" dirty="0" smtClean="0"/>
              <a:t>Főként a láz- és fájdalomcsillapítás, valamint a gyulladáscsökkentés vonatkozásában</a:t>
            </a:r>
            <a:endParaRPr lang="hu-HU" sz="2700" b="1" dirty="0"/>
          </a:p>
        </p:txBody>
      </p:sp>
      <p:sp>
        <p:nvSpPr>
          <p:cNvPr id="5" name="Dia számának helye 4">
            <a:extLst>
              <a:ext uri="{FF2B5EF4-FFF2-40B4-BE49-F238E27FC236}">
                <a16:creationId xmlns:a16="http://schemas.microsoft.com/office/drawing/2014/main" xmlns="" id="{2CE9149D-3C62-44C1-B264-8221FD5FAE87}"/>
              </a:ext>
            </a:extLst>
          </p:cNvPr>
          <p:cNvSpPr>
            <a:spLocks noGrp="1"/>
          </p:cNvSpPr>
          <p:nvPr>
            <p:ph type="sldNum" sz="quarter" idx="12"/>
          </p:nvPr>
        </p:nvSpPr>
        <p:spPr/>
        <p:txBody>
          <a:bodyPr/>
          <a:lstStyle/>
          <a:p>
            <a:fld id="{25BA61BD-1651-46F2-8A4B-72A3C0AA82F4}" type="slidenum">
              <a:rPr lang="hu-HU" smtClean="0"/>
              <a:t>37</a:t>
            </a:fld>
            <a:endParaRPr lang="hu-HU"/>
          </a:p>
        </p:txBody>
      </p:sp>
    </p:spTree>
    <p:extLst>
      <p:ext uri="{BB962C8B-B14F-4D97-AF65-F5344CB8AC3E}">
        <p14:creationId xmlns:p14="http://schemas.microsoft.com/office/powerpoint/2010/main" val="31895449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2143" y="0"/>
            <a:ext cx="8919714" cy="1143000"/>
          </a:xfrm>
        </p:spPr>
        <p:txBody>
          <a:bodyPr>
            <a:normAutofit fontScale="90000"/>
          </a:bodyPr>
          <a:lstStyle/>
          <a:p>
            <a:r>
              <a:rPr lang="hu-HU" sz="3600" b="1" dirty="0"/>
              <a:t>„Milyen gyógyszerformában?” (szisztémás hatás) </a:t>
            </a:r>
            <a:br>
              <a:rPr lang="hu-HU" sz="3600" b="1" dirty="0"/>
            </a:br>
            <a:r>
              <a:rPr lang="hu-HU" sz="3600" b="1" dirty="0" smtClean="0"/>
              <a:t>Lényeges lehet, </a:t>
            </a:r>
            <a:r>
              <a:rPr lang="hu-HU" sz="3600" b="1" dirty="0"/>
              <a:t>hogy </a:t>
            </a:r>
            <a:r>
              <a:rPr lang="hu-HU" sz="3600" b="1" dirty="0">
                <a:solidFill>
                  <a:srgbClr val="00B050"/>
                </a:solidFill>
              </a:rPr>
              <a:t>kinek</a:t>
            </a:r>
            <a:r>
              <a:rPr lang="hu-HU" sz="3600" b="1" dirty="0"/>
              <a:t> lesz…</a:t>
            </a:r>
          </a:p>
        </p:txBody>
      </p:sp>
      <p:sp>
        <p:nvSpPr>
          <p:cNvPr id="4" name="Dia számának helye 3">
            <a:extLst>
              <a:ext uri="{FF2B5EF4-FFF2-40B4-BE49-F238E27FC236}">
                <a16:creationId xmlns:a16="http://schemas.microsoft.com/office/drawing/2014/main" xmlns="" id="{1A1C6627-36E9-415B-BBC6-ABE52030BD2F}"/>
              </a:ext>
            </a:extLst>
          </p:cNvPr>
          <p:cNvSpPr>
            <a:spLocks noGrp="1"/>
          </p:cNvSpPr>
          <p:nvPr>
            <p:ph type="sldNum" sz="quarter" idx="12"/>
          </p:nvPr>
        </p:nvSpPr>
        <p:spPr/>
        <p:txBody>
          <a:bodyPr/>
          <a:lstStyle/>
          <a:p>
            <a:fld id="{25BA61BD-1651-46F2-8A4B-72A3C0AA82F4}" type="slidenum">
              <a:rPr lang="hu-HU" smtClean="0"/>
              <a:t>38</a:t>
            </a:fld>
            <a:endParaRPr lang="hu-HU"/>
          </a:p>
        </p:txBody>
      </p:sp>
      <p:graphicFrame>
        <p:nvGraphicFramePr>
          <p:cNvPr id="5" name="Táblázat 4"/>
          <p:cNvGraphicFramePr>
            <a:graphicFrameLocks noGrp="1"/>
          </p:cNvGraphicFramePr>
          <p:nvPr>
            <p:extLst/>
          </p:nvPr>
        </p:nvGraphicFramePr>
        <p:xfrm>
          <a:off x="239281" y="1238176"/>
          <a:ext cx="8597070" cy="4337229"/>
        </p:xfrm>
        <a:graphic>
          <a:graphicData uri="http://schemas.openxmlformats.org/drawingml/2006/table">
            <a:tbl>
              <a:tblPr firstRow="1" bandRow="1">
                <a:tableStyleId>{5C22544A-7EE6-4342-B048-85BDC9FD1C3A}</a:tableStyleId>
              </a:tblPr>
              <a:tblGrid>
                <a:gridCol w="1555335">
                  <a:extLst>
                    <a:ext uri="{9D8B030D-6E8A-4147-A177-3AD203B41FA5}">
                      <a16:colId xmlns:a16="http://schemas.microsoft.com/office/drawing/2014/main" xmlns="" val="20000"/>
                    </a:ext>
                  </a:extLst>
                </a:gridCol>
                <a:gridCol w="1572451">
                  <a:extLst>
                    <a:ext uri="{9D8B030D-6E8A-4147-A177-3AD203B41FA5}">
                      <a16:colId xmlns:a16="http://schemas.microsoft.com/office/drawing/2014/main" xmlns="" val="20001"/>
                    </a:ext>
                  </a:extLst>
                </a:gridCol>
                <a:gridCol w="1742005">
                  <a:extLst>
                    <a:ext uri="{9D8B030D-6E8A-4147-A177-3AD203B41FA5}">
                      <a16:colId xmlns:a16="http://schemas.microsoft.com/office/drawing/2014/main" xmlns="" val="20002"/>
                    </a:ext>
                  </a:extLst>
                </a:gridCol>
                <a:gridCol w="1807165">
                  <a:extLst>
                    <a:ext uri="{9D8B030D-6E8A-4147-A177-3AD203B41FA5}">
                      <a16:colId xmlns:a16="http://schemas.microsoft.com/office/drawing/2014/main" xmlns="" val="20003"/>
                    </a:ext>
                  </a:extLst>
                </a:gridCol>
                <a:gridCol w="1920114">
                  <a:extLst>
                    <a:ext uri="{9D8B030D-6E8A-4147-A177-3AD203B41FA5}">
                      <a16:colId xmlns:a16="http://schemas.microsoft.com/office/drawing/2014/main" xmlns="" val="20004"/>
                    </a:ext>
                  </a:extLst>
                </a:gridCol>
              </a:tblGrid>
              <a:tr h="679629">
                <a:tc>
                  <a:txBody>
                    <a:bodyPr/>
                    <a:lstStyle/>
                    <a:p>
                      <a:r>
                        <a:rPr lang="hu-HU" dirty="0"/>
                        <a:t>Gyermek </a:t>
                      </a:r>
                    </a:p>
                    <a:p>
                      <a:r>
                        <a:rPr lang="hu-HU" dirty="0"/>
                        <a:t>(0-6 éves)</a:t>
                      </a:r>
                    </a:p>
                  </a:txBody>
                  <a:tcPr/>
                </a:tc>
                <a:tc>
                  <a:txBody>
                    <a:bodyPr/>
                    <a:lstStyle/>
                    <a:p>
                      <a:r>
                        <a:rPr lang="hu-HU" dirty="0"/>
                        <a:t>Gyermek </a:t>
                      </a:r>
                    </a:p>
                    <a:p>
                      <a:r>
                        <a:rPr lang="hu-HU" dirty="0"/>
                        <a:t>(6-12 éves)</a:t>
                      </a:r>
                    </a:p>
                  </a:txBody>
                  <a:tcPr/>
                </a:tc>
                <a:tc>
                  <a:txBody>
                    <a:bodyPr/>
                    <a:lstStyle/>
                    <a:p>
                      <a:r>
                        <a:rPr lang="hu-HU" dirty="0"/>
                        <a:t>Serdülő</a:t>
                      </a:r>
                      <a:r>
                        <a:rPr lang="hu-HU" baseline="0" dirty="0"/>
                        <a:t> </a:t>
                      </a:r>
                    </a:p>
                    <a:p>
                      <a:r>
                        <a:rPr lang="hu-HU" baseline="0" dirty="0"/>
                        <a:t>(12-16 éves)</a:t>
                      </a:r>
                      <a:endParaRPr lang="hu-HU" dirty="0"/>
                    </a:p>
                  </a:txBody>
                  <a:tcPr/>
                </a:tc>
                <a:tc>
                  <a:txBody>
                    <a:bodyPr/>
                    <a:lstStyle/>
                    <a:p>
                      <a:r>
                        <a:rPr lang="hu-HU" dirty="0"/>
                        <a:t>Felnőtt </a:t>
                      </a:r>
                    </a:p>
                    <a:p>
                      <a:r>
                        <a:rPr lang="hu-HU" dirty="0"/>
                        <a:t>(16</a:t>
                      </a:r>
                      <a:r>
                        <a:rPr lang="hu-HU" baseline="0" dirty="0"/>
                        <a:t> éves kortól)</a:t>
                      </a:r>
                      <a:endParaRPr lang="hu-HU" dirty="0"/>
                    </a:p>
                  </a:txBody>
                  <a:tcPr/>
                </a:tc>
                <a:tc>
                  <a:txBody>
                    <a:bodyPr/>
                    <a:lstStyle/>
                    <a:p>
                      <a:r>
                        <a:rPr lang="hu-HU" dirty="0"/>
                        <a:t>Nyelési rendellenességek</a:t>
                      </a:r>
                    </a:p>
                  </a:txBody>
                  <a:tcPr/>
                </a:tc>
                <a:extLst>
                  <a:ext uri="{0D108BD9-81ED-4DB2-BD59-A6C34878D82A}">
                    <a16:rowId xmlns:a16="http://schemas.microsoft.com/office/drawing/2014/main" xmlns="" val="10000"/>
                  </a:ext>
                </a:extLst>
              </a:tr>
              <a:tr h="1136485">
                <a:tc>
                  <a:txBody>
                    <a:bodyPr/>
                    <a:lstStyle/>
                    <a:p>
                      <a:r>
                        <a:rPr lang="hu-HU" dirty="0"/>
                        <a:t>végbélkúp, </a:t>
                      </a:r>
                    </a:p>
                    <a:p>
                      <a:r>
                        <a:rPr lang="hu-HU" dirty="0"/>
                        <a:t>szuszpenzió,</a:t>
                      </a:r>
                    </a:p>
                    <a:p>
                      <a:r>
                        <a:rPr lang="hu-HU" dirty="0"/>
                        <a:t>szirup,</a:t>
                      </a:r>
                    </a:p>
                    <a:p>
                      <a:r>
                        <a:rPr lang="hu-HU" dirty="0"/>
                        <a:t>(oldat)</a:t>
                      </a:r>
                      <a:r>
                        <a:rPr lang="hu-HU" dirty="0">
                          <a:latin typeface="Calibri" panose="020F0502020204030204" pitchFamily="34" charset="0"/>
                          <a:cs typeface="Calibri" panose="020F0502020204030204" pitchFamily="34" charset="0"/>
                        </a:rPr>
                        <a:t>*,</a:t>
                      </a:r>
                      <a:endParaRPr lang="hu-HU" dirty="0"/>
                    </a:p>
                    <a:p>
                      <a:r>
                        <a:rPr lang="hu-HU" dirty="0"/>
                        <a:t>(osztott</a:t>
                      </a:r>
                      <a:r>
                        <a:rPr lang="hu-HU" baseline="0" dirty="0"/>
                        <a:t> por)</a:t>
                      </a:r>
                      <a:r>
                        <a:rPr lang="hu-HU" dirty="0">
                          <a:latin typeface="Calibri" panose="020F0502020204030204" pitchFamily="34" charset="0"/>
                          <a:cs typeface="Calibri" panose="020F0502020204030204" pitchFamily="34" charset="0"/>
                        </a:rPr>
                        <a:t>*</a:t>
                      </a:r>
                      <a:r>
                        <a:rPr lang="hu-HU" baseline="0" dirty="0"/>
                        <a:t>,</a:t>
                      </a:r>
                    </a:p>
                    <a:p>
                      <a:r>
                        <a:rPr lang="hu-HU" baseline="0" dirty="0"/>
                        <a:t>(csepp)</a:t>
                      </a:r>
                      <a:r>
                        <a:rPr lang="hu-HU" dirty="0">
                          <a:latin typeface="Calibri" panose="020F0502020204030204" pitchFamily="34" charset="0"/>
                          <a:cs typeface="Calibri" panose="020F0502020204030204" pitchFamily="34" charset="0"/>
                        </a:rPr>
                        <a:t>*</a:t>
                      </a:r>
                      <a:r>
                        <a:rPr lang="hu-HU" baseline="0" dirty="0"/>
                        <a:t>,</a:t>
                      </a:r>
                    </a:p>
                    <a:p>
                      <a:r>
                        <a:rPr lang="hu-HU" baseline="0" dirty="0"/>
                        <a:t>stb.</a:t>
                      </a:r>
                      <a:endParaRPr lang="hu-HU" dirty="0"/>
                    </a:p>
                  </a:txBody>
                  <a:tcPr/>
                </a:tc>
                <a:tc>
                  <a:txBody>
                    <a:bodyPr/>
                    <a:lstStyle/>
                    <a:p>
                      <a:r>
                        <a:rPr lang="hu-HU" dirty="0"/>
                        <a:t>szuszpenzió,</a:t>
                      </a:r>
                    </a:p>
                    <a:p>
                      <a:r>
                        <a:rPr lang="hu-HU" dirty="0"/>
                        <a:t>szirup,</a:t>
                      </a:r>
                    </a:p>
                    <a:p>
                      <a:r>
                        <a:rPr lang="hu-HU" dirty="0"/>
                        <a:t>szájban diszpergálódó tabletta,</a:t>
                      </a:r>
                    </a:p>
                    <a:p>
                      <a:r>
                        <a:rPr lang="hu-HU" dirty="0"/>
                        <a:t>vízben</a:t>
                      </a:r>
                      <a:r>
                        <a:rPr lang="hu-HU" baseline="0" dirty="0"/>
                        <a:t> </a:t>
                      </a:r>
                      <a:r>
                        <a:rPr lang="hu-HU" dirty="0"/>
                        <a:t>oldódó por</a:t>
                      </a:r>
                      <a:r>
                        <a:rPr lang="hu-HU" baseline="0" dirty="0"/>
                        <a:t> vagy </a:t>
                      </a:r>
                      <a:r>
                        <a:rPr lang="hu-HU" dirty="0"/>
                        <a:t>granulátum,</a:t>
                      </a:r>
                    </a:p>
                    <a:p>
                      <a:r>
                        <a:rPr lang="hu-HU" dirty="0"/>
                        <a:t>(osztott</a:t>
                      </a:r>
                      <a:r>
                        <a:rPr lang="hu-HU" baseline="0" dirty="0"/>
                        <a:t> por)</a:t>
                      </a:r>
                      <a:r>
                        <a:rPr lang="hu-HU" dirty="0">
                          <a:latin typeface="Calibri" panose="020F0502020204030204" pitchFamily="34" charset="0"/>
                          <a:cs typeface="Calibri" panose="020F0502020204030204" pitchFamily="34" charset="0"/>
                        </a:rPr>
                        <a:t>*</a:t>
                      </a:r>
                      <a:r>
                        <a:rPr lang="hu-HU" baseline="0" dirty="0"/>
                        <a:t>,</a:t>
                      </a:r>
                    </a:p>
                    <a:p>
                      <a:r>
                        <a:rPr lang="hu-HU" baseline="0" dirty="0"/>
                        <a:t>(oldat)</a:t>
                      </a:r>
                      <a:r>
                        <a:rPr lang="hu-HU" dirty="0">
                          <a:latin typeface="Calibri" panose="020F0502020204030204" pitchFamily="34" charset="0"/>
                          <a:cs typeface="Calibri" panose="020F0502020204030204" pitchFamily="34" charset="0"/>
                        </a:rPr>
                        <a:t>*</a:t>
                      </a:r>
                      <a:r>
                        <a:rPr lang="hu-HU" baseline="0" dirty="0"/>
                        <a:t>,</a:t>
                      </a:r>
                    </a:p>
                    <a:p>
                      <a:r>
                        <a:rPr lang="hu-HU" baseline="0" dirty="0"/>
                        <a:t>stb.</a:t>
                      </a:r>
                      <a:endParaRPr lang="hu-HU" dirty="0"/>
                    </a:p>
                  </a:txBody>
                  <a:tcPr/>
                </a:tc>
                <a:tc>
                  <a:txBody>
                    <a:bodyPr/>
                    <a:lstStyle/>
                    <a:p>
                      <a:r>
                        <a:rPr lang="hu-HU" dirty="0"/>
                        <a:t>szájban diszpergálódó tabletta,</a:t>
                      </a:r>
                    </a:p>
                    <a:p>
                      <a:r>
                        <a:rPr lang="hu-HU" dirty="0"/>
                        <a:t>tabletta, kapszula,</a:t>
                      </a:r>
                    </a:p>
                    <a:p>
                      <a:r>
                        <a:rPr lang="hu-HU" dirty="0"/>
                        <a:t>vízben oldódó por vagy granulátum,</a:t>
                      </a:r>
                    </a:p>
                    <a:p>
                      <a:r>
                        <a:rPr lang="hu-HU" dirty="0"/>
                        <a:t>pezsgőtabletta,</a:t>
                      </a:r>
                      <a:r>
                        <a:rPr lang="hu-HU" baseline="0" dirty="0"/>
                        <a:t> </a:t>
                      </a:r>
                    </a:p>
                    <a:p>
                      <a:r>
                        <a:rPr lang="hu-HU" baseline="0" dirty="0"/>
                        <a:t>szájban oldódó granulátum,</a:t>
                      </a:r>
                    </a:p>
                    <a:p>
                      <a:r>
                        <a:rPr lang="hu-HU" baseline="0" dirty="0"/>
                        <a:t>stb.</a:t>
                      </a:r>
                      <a:endParaRPr lang="hu-HU" dirty="0"/>
                    </a:p>
                  </a:txBody>
                  <a:tcPr/>
                </a:tc>
                <a:tc>
                  <a:txBody>
                    <a:bodyPr/>
                    <a:lstStyle/>
                    <a:p>
                      <a:r>
                        <a:rPr lang="hu-HU" dirty="0"/>
                        <a:t>tabletta,</a:t>
                      </a:r>
                    </a:p>
                    <a:p>
                      <a:r>
                        <a:rPr lang="hu-HU" dirty="0"/>
                        <a:t>retard tabletta</a:t>
                      </a:r>
                    </a:p>
                    <a:p>
                      <a:r>
                        <a:rPr lang="hu-HU" dirty="0"/>
                        <a:t>kapszula,</a:t>
                      </a:r>
                    </a:p>
                    <a:p>
                      <a:r>
                        <a:rPr lang="hu-HU" dirty="0"/>
                        <a:t>lágyzselatin kapszula,</a:t>
                      </a:r>
                    </a:p>
                    <a:p>
                      <a:r>
                        <a:rPr lang="hu-HU" dirty="0"/>
                        <a:t>vízben oldódó por vagy granulátum,</a:t>
                      </a:r>
                    </a:p>
                    <a:p>
                      <a:r>
                        <a:rPr lang="hu-HU" baseline="0" dirty="0"/>
                        <a:t>pezsgőtabletta, szájban oldódó granulátum,</a:t>
                      </a:r>
                    </a:p>
                    <a:p>
                      <a:r>
                        <a:rPr lang="hu-HU" baseline="0" dirty="0"/>
                        <a:t>(vízben oldódó tabletták)</a:t>
                      </a:r>
                      <a:r>
                        <a:rPr lang="hu-HU" dirty="0">
                          <a:latin typeface="Calibri" panose="020F0502020204030204" pitchFamily="34" charset="0"/>
                          <a:cs typeface="Calibri" panose="020F0502020204030204" pitchFamily="34" charset="0"/>
                        </a:rPr>
                        <a:t>*</a:t>
                      </a:r>
                      <a:r>
                        <a:rPr lang="hu-HU" baseline="0" dirty="0"/>
                        <a:t> stb.</a:t>
                      </a:r>
                      <a:endParaRPr lang="hu-HU" dirty="0"/>
                    </a:p>
                  </a:txBody>
                  <a:tcPr/>
                </a:tc>
                <a:tc>
                  <a:txBody>
                    <a:bodyPr/>
                    <a:lstStyle/>
                    <a:p>
                      <a:r>
                        <a:rPr lang="hu-HU" dirty="0"/>
                        <a:t>oldat,</a:t>
                      </a:r>
                    </a:p>
                    <a:p>
                      <a:r>
                        <a:rPr lang="hu-HU" dirty="0"/>
                        <a:t>vízben oldódó por vagy granulátum</a:t>
                      </a:r>
                      <a:r>
                        <a:rPr lang="hu-HU" baseline="0" dirty="0"/>
                        <a:t> vagy (tabletta)</a:t>
                      </a:r>
                      <a:r>
                        <a:rPr lang="hu-HU" dirty="0">
                          <a:latin typeface="Calibri" panose="020F0502020204030204" pitchFamily="34" charset="0"/>
                          <a:cs typeface="Calibri" panose="020F0502020204030204" pitchFamily="34" charset="0"/>
                        </a:rPr>
                        <a:t>*</a:t>
                      </a:r>
                      <a:r>
                        <a:rPr lang="hu-HU" baseline="0" dirty="0"/>
                        <a:t>,</a:t>
                      </a:r>
                    </a:p>
                    <a:p>
                      <a:r>
                        <a:rPr lang="hu-HU" baseline="0" dirty="0"/>
                        <a:t>transzdermális gyógyszeres tapasz stb.</a:t>
                      </a:r>
                      <a:endParaRPr lang="hu-HU" dirty="0"/>
                    </a:p>
                  </a:txBody>
                  <a:tcPr/>
                </a:tc>
                <a:extLst>
                  <a:ext uri="{0D108BD9-81ED-4DB2-BD59-A6C34878D82A}">
                    <a16:rowId xmlns:a16="http://schemas.microsoft.com/office/drawing/2014/main" xmlns="" val="10001"/>
                  </a:ext>
                </a:extLst>
              </a:tr>
            </a:tbl>
          </a:graphicData>
        </a:graphic>
      </p:graphicFrame>
      <p:sp>
        <p:nvSpPr>
          <p:cNvPr id="3" name="Szövegdoboz 2">
            <a:extLst>
              <a:ext uri="{FF2B5EF4-FFF2-40B4-BE49-F238E27FC236}">
                <a16:creationId xmlns:a16="http://schemas.microsoft.com/office/drawing/2014/main" xmlns="" id="{FA2EBAB4-A8EE-4C89-8651-4E1193AEA034}"/>
              </a:ext>
            </a:extLst>
          </p:cNvPr>
          <p:cNvSpPr txBox="1"/>
          <p:nvPr/>
        </p:nvSpPr>
        <p:spPr>
          <a:xfrm>
            <a:off x="239281" y="5544613"/>
            <a:ext cx="6722236" cy="253916"/>
          </a:xfrm>
          <a:prstGeom prst="rect">
            <a:avLst/>
          </a:prstGeom>
          <a:noFill/>
        </p:spPr>
        <p:txBody>
          <a:bodyPr wrap="square" rtlCol="0">
            <a:spAutoFit/>
          </a:bodyPr>
          <a:lstStyle/>
          <a:p>
            <a:r>
              <a:rPr lang="hu-HU" sz="1050" dirty="0"/>
              <a:t>*inkább vényköteles terápiában jellemző gyógyszerformák a láz- fájdalomcsillapítás és a gyulladáscsökkentés esetében.</a:t>
            </a:r>
          </a:p>
        </p:txBody>
      </p:sp>
    </p:spTree>
    <p:extLst>
      <p:ext uri="{BB962C8B-B14F-4D97-AF65-F5344CB8AC3E}">
        <p14:creationId xmlns:p14="http://schemas.microsoft.com/office/powerpoint/2010/main" val="14323902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5368" y="0"/>
            <a:ext cx="8907862" cy="1143000"/>
          </a:xfrm>
        </p:spPr>
        <p:txBody>
          <a:bodyPr>
            <a:noAutofit/>
          </a:bodyPr>
          <a:lstStyle/>
          <a:p>
            <a:r>
              <a:rPr lang="hu-HU" sz="3200" b="1" dirty="0"/>
              <a:t>„Milyen gyógyszerformában?” (szisztémás hatás)</a:t>
            </a:r>
            <a:br>
              <a:rPr lang="hu-HU" sz="3200" b="1" dirty="0"/>
            </a:br>
            <a:r>
              <a:rPr lang="hu-HU" sz="3200" b="1" dirty="0" smtClean="0"/>
              <a:t>Lényeges lehet </a:t>
            </a:r>
            <a:r>
              <a:rPr lang="hu-HU" sz="3200" b="1" dirty="0"/>
              <a:t>a </a:t>
            </a:r>
            <a:r>
              <a:rPr lang="hu-HU" sz="3200" b="1" dirty="0">
                <a:solidFill>
                  <a:srgbClr val="00B050"/>
                </a:solidFill>
              </a:rPr>
              <a:t>gyors</a:t>
            </a:r>
            <a:r>
              <a:rPr lang="hu-HU" sz="3200" b="1" dirty="0"/>
              <a:t> hatás…</a:t>
            </a:r>
          </a:p>
        </p:txBody>
      </p:sp>
      <p:sp>
        <p:nvSpPr>
          <p:cNvPr id="4" name="Tartalom helye 2"/>
          <p:cNvSpPr>
            <a:spLocks noGrp="1"/>
          </p:cNvSpPr>
          <p:nvPr>
            <p:ph sz="half" idx="1"/>
          </p:nvPr>
        </p:nvSpPr>
        <p:spPr>
          <a:xfrm>
            <a:off x="115368" y="1768028"/>
            <a:ext cx="4038600" cy="4525963"/>
          </a:xfrm>
        </p:spPr>
        <p:txBody>
          <a:bodyPr/>
          <a:lstStyle/>
          <a:p>
            <a:r>
              <a:rPr lang="hu-HU" dirty="0"/>
              <a:t>Vízben oldható gyógyszerformák: porok, granulátumok, pezsgőtabletták, (tabletták).</a:t>
            </a:r>
          </a:p>
          <a:p>
            <a:pPr marL="0" indent="0">
              <a:buNone/>
            </a:pPr>
            <a:endParaRPr lang="hu-HU" dirty="0"/>
          </a:p>
          <a:p>
            <a:pPr marL="0" indent="0">
              <a:buNone/>
            </a:pPr>
            <a:endParaRPr lang="hu-HU" dirty="0"/>
          </a:p>
        </p:txBody>
      </p:sp>
      <p:sp>
        <p:nvSpPr>
          <p:cNvPr id="5" name="Tartalom helye 4"/>
          <p:cNvSpPr>
            <a:spLocks noGrp="1"/>
          </p:cNvSpPr>
          <p:nvPr>
            <p:ph sz="half" idx="2"/>
          </p:nvPr>
        </p:nvSpPr>
        <p:spPr>
          <a:xfrm>
            <a:off x="4827662" y="1646250"/>
            <a:ext cx="4038600" cy="4525963"/>
          </a:xfrm>
        </p:spPr>
        <p:txBody>
          <a:bodyPr/>
          <a:lstStyle/>
          <a:p>
            <a:r>
              <a:rPr lang="hu-HU" dirty="0"/>
              <a:t>Lágyzselatin kapszula a hatóanyag oldott formájával. </a:t>
            </a:r>
          </a:p>
          <a:p>
            <a:r>
              <a:rPr lang="hu-HU" dirty="0"/>
              <a:t>Szájban diszpergálódó tabletták.</a:t>
            </a:r>
          </a:p>
          <a:p>
            <a:r>
              <a:rPr lang="hu-HU" dirty="0"/>
              <a:t>A bevételt követően gyorsan „széteső”, diszpergálódó tabletták.</a:t>
            </a:r>
          </a:p>
        </p:txBody>
      </p:sp>
      <p:sp>
        <p:nvSpPr>
          <p:cNvPr id="3" name="Dia számának helye 2">
            <a:extLst>
              <a:ext uri="{FF2B5EF4-FFF2-40B4-BE49-F238E27FC236}">
                <a16:creationId xmlns:a16="http://schemas.microsoft.com/office/drawing/2014/main" xmlns="" id="{AC75CC8A-D37D-4CE6-A0CF-F6D9D4488D6F}"/>
              </a:ext>
            </a:extLst>
          </p:cNvPr>
          <p:cNvSpPr>
            <a:spLocks noGrp="1"/>
          </p:cNvSpPr>
          <p:nvPr>
            <p:ph type="sldNum" sz="quarter" idx="12"/>
          </p:nvPr>
        </p:nvSpPr>
        <p:spPr/>
        <p:txBody>
          <a:bodyPr/>
          <a:lstStyle/>
          <a:p>
            <a:fld id="{25BA61BD-1651-46F2-8A4B-72A3C0AA82F4}" type="slidenum">
              <a:rPr lang="hu-HU" smtClean="0"/>
              <a:t>39</a:t>
            </a:fld>
            <a:endParaRPr lang="hu-HU"/>
          </a:p>
        </p:txBody>
      </p:sp>
      <p:cxnSp>
        <p:nvCxnSpPr>
          <p:cNvPr id="7" name="Egyenes összekötő nyíllal 6"/>
          <p:cNvCxnSpPr/>
          <p:nvPr/>
        </p:nvCxnSpPr>
        <p:spPr>
          <a:xfrm flipH="1">
            <a:off x="2521009" y="1264778"/>
            <a:ext cx="1213503" cy="21364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9" name="Egyenes összekötő nyíllal 8"/>
          <p:cNvCxnSpPr/>
          <p:nvPr/>
        </p:nvCxnSpPr>
        <p:spPr>
          <a:xfrm>
            <a:off x="5289847" y="1264778"/>
            <a:ext cx="1263353" cy="21364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3" name="Szövegdoboz 12"/>
          <p:cNvSpPr txBox="1"/>
          <p:nvPr/>
        </p:nvSpPr>
        <p:spPr>
          <a:xfrm rot="968018">
            <a:off x="712808" y="4545118"/>
            <a:ext cx="3948869" cy="1754326"/>
          </a:xfrm>
          <a:prstGeom prst="rect">
            <a:avLst/>
          </a:prstGeom>
          <a:solidFill>
            <a:schemeClr val="bg1"/>
          </a:solidFill>
          <a:ln w="12700">
            <a:solidFill>
              <a:schemeClr val="tx1"/>
            </a:solidFill>
          </a:ln>
        </p:spPr>
        <p:txBody>
          <a:bodyPr wrap="square" rtlCol="0">
            <a:spAutoFit/>
          </a:bodyPr>
          <a:lstStyle/>
          <a:p>
            <a:pPr algn="ctr"/>
            <a:r>
              <a:rPr lang="hu-HU" b="1" dirty="0"/>
              <a:t>+ Kiegészítő lokális terápia:</a:t>
            </a:r>
          </a:p>
          <a:p>
            <a:pPr algn="ctr"/>
            <a:r>
              <a:rPr lang="hu-HU" dirty="0"/>
              <a:t>Rövid időn belüli </a:t>
            </a:r>
            <a:r>
              <a:rPr lang="hu-HU" dirty="0" smtClean="0"/>
              <a:t>pl. helyi </a:t>
            </a:r>
            <a:r>
              <a:rPr lang="hu-HU" dirty="0"/>
              <a:t>fájdalomcsillapítást és gyulladáscsökkentést eredményez!</a:t>
            </a:r>
          </a:p>
          <a:p>
            <a:pPr algn="ctr"/>
            <a:r>
              <a:rPr lang="hu-HU" dirty="0"/>
              <a:t>Pl. gélek, kenőcsök </a:t>
            </a:r>
          </a:p>
          <a:p>
            <a:pPr algn="ctr"/>
            <a:r>
              <a:rPr lang="hu-HU" dirty="0"/>
              <a:t>(általában relatíve rövidebb hatással).</a:t>
            </a:r>
          </a:p>
        </p:txBody>
      </p:sp>
    </p:spTree>
    <p:extLst>
      <p:ext uri="{BB962C8B-B14F-4D97-AF65-F5344CB8AC3E}">
        <p14:creationId xmlns:p14="http://schemas.microsoft.com/office/powerpoint/2010/main" val="2437672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28174" y="491442"/>
            <a:ext cx="7772400" cy="838200"/>
          </a:xfrm>
        </p:spPr>
        <p:txBody>
          <a:bodyPr>
            <a:normAutofit/>
          </a:bodyPr>
          <a:lstStyle/>
          <a:p>
            <a:r>
              <a:rPr lang="hu-HU" sz="3200" b="1" dirty="0">
                <a:latin typeface="Arial" panose="020B0604020202020204" pitchFamily="34" charset="0"/>
              </a:rPr>
              <a:t>Az ö</a:t>
            </a:r>
            <a:r>
              <a:rPr lang="hu-HU" sz="3200" b="1" dirty="0">
                <a:solidFill>
                  <a:schemeClr val="tx1"/>
                </a:solidFill>
                <a:latin typeface="Arial" panose="020B0604020202020204" pitchFamily="34" charset="0"/>
              </a:rPr>
              <a:t>t alapvető kérdés </a:t>
            </a:r>
            <a:r>
              <a:rPr lang="hu-HU" sz="3200" b="1" dirty="0" smtClean="0">
                <a:solidFill>
                  <a:schemeClr val="tx1"/>
                </a:solidFill>
                <a:latin typeface="Arial" panose="020B0604020202020204" pitchFamily="34" charset="0"/>
              </a:rPr>
              <a:t>részletesebben</a:t>
            </a:r>
            <a:endParaRPr lang="hu-HU" sz="3200" dirty="0">
              <a:solidFill>
                <a:schemeClr val="tx1"/>
              </a:solidFill>
              <a:latin typeface="Arial" panose="020B0604020202020204" pitchFamily="34" charset="0"/>
            </a:endParaRPr>
          </a:p>
        </p:txBody>
      </p:sp>
      <p:sp>
        <p:nvSpPr>
          <p:cNvPr id="32771" name="Rectangle 3"/>
          <p:cNvSpPr>
            <a:spLocks noChangeArrowheads="1"/>
          </p:cNvSpPr>
          <p:nvPr/>
        </p:nvSpPr>
        <p:spPr bwMode="auto">
          <a:xfrm>
            <a:off x="595626" y="1675914"/>
            <a:ext cx="8202230" cy="3970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0" tIns="45715" rIns="91430" bIns="45715">
            <a:spAutoFit/>
          </a:bodyPr>
          <a:lstStyle>
            <a:lvl1pPr indent="3873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marL="457200" indent="-457200">
              <a:spcBef>
                <a:spcPct val="50000"/>
              </a:spcBef>
              <a:buClr>
                <a:schemeClr val="tx1"/>
              </a:buClr>
              <a:buFont typeface="+mj-lt"/>
              <a:buAutoNum type="arabicPeriod"/>
            </a:pPr>
            <a:r>
              <a:rPr lang="hu-HU" dirty="0">
                <a:latin typeface="Arial" panose="020B0604020202020204" pitchFamily="34" charset="0"/>
              </a:rPr>
              <a:t>Kinek a részére szükséges a gyógyszer?</a:t>
            </a:r>
          </a:p>
          <a:p>
            <a:pPr marL="457200" indent="-457200">
              <a:spcBef>
                <a:spcPct val="50000"/>
              </a:spcBef>
              <a:buClr>
                <a:schemeClr val="tx1"/>
              </a:buClr>
              <a:buFont typeface="+mj-lt"/>
              <a:buAutoNum type="arabicPeriod"/>
            </a:pPr>
            <a:r>
              <a:rPr lang="hu-HU" dirty="0">
                <a:latin typeface="Arial" panose="020B0604020202020204" pitchFamily="34" charset="0"/>
              </a:rPr>
              <a:t>Milyen tünetek kezelésére szükséges a gyógyszer?</a:t>
            </a:r>
          </a:p>
          <a:p>
            <a:pPr marL="457200" indent="-457200">
              <a:spcBef>
                <a:spcPct val="50000"/>
              </a:spcBef>
              <a:buClr>
                <a:schemeClr val="tx1"/>
              </a:buClr>
              <a:buFont typeface="+mj-lt"/>
              <a:buAutoNum type="arabicPeriod"/>
            </a:pPr>
            <a:r>
              <a:rPr lang="hu-HU" dirty="0">
                <a:latin typeface="Arial" panose="020B0604020202020204" pitchFamily="34" charset="0"/>
              </a:rPr>
              <a:t>Mióta állnak fenn a tünetek, milyen jellegűek, mennyire                                                  erősek, tett-e már valamit enyhítésük érdekében?</a:t>
            </a:r>
          </a:p>
          <a:p>
            <a:pPr marL="457200" indent="-457200">
              <a:spcBef>
                <a:spcPct val="50000"/>
              </a:spcBef>
              <a:buClr>
                <a:schemeClr val="tx1"/>
              </a:buClr>
              <a:buFont typeface="+mj-lt"/>
              <a:buAutoNum type="arabicPeriod"/>
            </a:pPr>
            <a:r>
              <a:rPr lang="hu-HU" dirty="0">
                <a:latin typeface="Arial" panose="020B0604020202020204" pitchFamily="34" charset="0"/>
              </a:rPr>
              <a:t>Szed-e még valamilyen egyéb gyógyszert, van-e        valamilyen alapbetegsége?</a:t>
            </a:r>
          </a:p>
          <a:p>
            <a:pPr marL="457200" indent="-457200">
              <a:spcBef>
                <a:spcPct val="50000"/>
              </a:spcBef>
              <a:buClr>
                <a:schemeClr val="tx1"/>
              </a:buClr>
              <a:buFont typeface="+mj-lt"/>
              <a:buAutoNum type="arabicPeriod"/>
            </a:pPr>
            <a:r>
              <a:rPr lang="hu-HU" dirty="0">
                <a:latin typeface="Arial" panose="020B0604020202020204" pitchFamily="34" charset="0"/>
              </a:rPr>
              <a:t>Tud-e valamilyen gyógyszer-érzékenységéről?</a:t>
            </a:r>
          </a:p>
          <a:p>
            <a:pPr marL="1714500" lvl="3" indent="-342900">
              <a:spcBef>
                <a:spcPct val="50000"/>
              </a:spcBef>
              <a:buClr>
                <a:schemeClr val="tx1"/>
              </a:buClr>
              <a:buFont typeface="Arial" panose="020B0604020202020204" pitchFamily="34" charset="0"/>
              <a:buChar char="•"/>
            </a:pPr>
            <a:endParaRPr lang="hu-HU" dirty="0">
              <a:latin typeface="Arial" panose="020B0604020202020204" pitchFamily="34" charset="0"/>
            </a:endParaRPr>
          </a:p>
        </p:txBody>
      </p:sp>
      <p:sp>
        <p:nvSpPr>
          <p:cNvPr id="2" name="Dia számának helye 1"/>
          <p:cNvSpPr>
            <a:spLocks noGrp="1"/>
          </p:cNvSpPr>
          <p:nvPr>
            <p:ph type="sldNum" sz="quarter" idx="12"/>
          </p:nvPr>
        </p:nvSpPr>
        <p:spPr/>
        <p:txBody>
          <a:bodyPr/>
          <a:lstStyle/>
          <a:p>
            <a:fld id="{25BA61BD-1651-46F2-8A4B-72A3C0AA82F4}" type="slidenum">
              <a:rPr lang="hu-HU" smtClean="0"/>
              <a:t>4</a:t>
            </a:fld>
            <a:endParaRPr lang="hu-HU"/>
          </a:p>
        </p:txBody>
      </p:sp>
    </p:spTree>
    <p:extLst>
      <p:ext uri="{BB962C8B-B14F-4D97-AF65-F5344CB8AC3E}">
        <p14:creationId xmlns:p14="http://schemas.microsoft.com/office/powerpoint/2010/main" val="267232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8456" y="69539"/>
            <a:ext cx="9067088" cy="1143000"/>
          </a:xfrm>
        </p:spPr>
        <p:txBody>
          <a:bodyPr>
            <a:noAutofit/>
          </a:bodyPr>
          <a:lstStyle/>
          <a:p>
            <a:r>
              <a:rPr lang="hu-HU" sz="3200" b="1" dirty="0"/>
              <a:t>„Milyen gyógyszerformában?” (szisztémás hatása)</a:t>
            </a:r>
            <a:br>
              <a:rPr lang="hu-HU" sz="3200" b="1" dirty="0"/>
            </a:br>
            <a:r>
              <a:rPr lang="hu-HU" sz="3200" b="1" dirty="0" smtClean="0"/>
              <a:t>Lényeges lehet </a:t>
            </a:r>
            <a:r>
              <a:rPr lang="hu-HU" sz="3200" b="1" dirty="0"/>
              <a:t>a </a:t>
            </a:r>
            <a:r>
              <a:rPr lang="hu-HU" sz="3200" b="1" dirty="0">
                <a:solidFill>
                  <a:srgbClr val="00B050"/>
                </a:solidFill>
              </a:rPr>
              <a:t>hosszú</a:t>
            </a:r>
            <a:r>
              <a:rPr lang="hu-HU" sz="3200" b="1" dirty="0"/>
              <a:t> hatás…</a:t>
            </a:r>
          </a:p>
        </p:txBody>
      </p:sp>
      <p:sp>
        <p:nvSpPr>
          <p:cNvPr id="4" name="Tartalom helye 2"/>
          <p:cNvSpPr>
            <a:spLocks noGrp="1"/>
          </p:cNvSpPr>
          <p:nvPr>
            <p:ph idx="1"/>
          </p:nvPr>
        </p:nvSpPr>
        <p:spPr>
          <a:xfrm>
            <a:off x="457200" y="1275462"/>
            <a:ext cx="8229600" cy="4525963"/>
          </a:xfrm>
        </p:spPr>
        <p:txBody>
          <a:bodyPr/>
          <a:lstStyle/>
          <a:p>
            <a:r>
              <a:rPr lang="hu-HU" dirty="0"/>
              <a:t>Retard tabletták:</a:t>
            </a:r>
          </a:p>
          <a:p>
            <a:pPr marL="0" indent="0">
              <a:buNone/>
            </a:pPr>
            <a:r>
              <a:rPr lang="hu-HU" dirty="0"/>
              <a:t>	Pl. </a:t>
            </a:r>
            <a:r>
              <a:rPr lang="hu-HU" b="1" dirty="0"/>
              <a:t>Algoflex Izom + Ízület® </a:t>
            </a:r>
            <a:r>
              <a:rPr lang="hu-HU" dirty="0"/>
              <a:t>300mg 	ibuprofén retard tabletta!</a:t>
            </a:r>
          </a:p>
          <a:p>
            <a:r>
              <a:rPr lang="hu-HU" dirty="0"/>
              <a:t>Transzdermális gyógyszeres tapaszok (lokális hatással is párosul).</a:t>
            </a:r>
          </a:p>
          <a:p>
            <a:pPr marL="0" indent="0">
              <a:buNone/>
            </a:pPr>
            <a:r>
              <a:rPr lang="hu-HU" dirty="0"/>
              <a:t>	Pl. </a:t>
            </a:r>
            <a:r>
              <a:rPr lang="hu-HU" b="1" dirty="0"/>
              <a:t>Voltaren Actigo® </a:t>
            </a:r>
            <a:r>
              <a:rPr lang="hu-HU" dirty="0"/>
              <a:t>(diklofenák)!</a:t>
            </a:r>
          </a:p>
          <a:p>
            <a:pPr marL="0" indent="0">
              <a:buNone/>
            </a:pPr>
            <a:r>
              <a:rPr lang="hu-HU" dirty="0"/>
              <a:t>	Pl. </a:t>
            </a:r>
            <a:r>
              <a:rPr lang="hu-HU" b="1" dirty="0"/>
              <a:t>Felctor®</a:t>
            </a:r>
            <a:r>
              <a:rPr lang="hu-HU" dirty="0"/>
              <a:t> (diklofenák) transzdermális 	gyógyszeres tapasz!</a:t>
            </a:r>
          </a:p>
        </p:txBody>
      </p:sp>
      <p:sp>
        <p:nvSpPr>
          <p:cNvPr id="3" name="Dia számának helye 2">
            <a:extLst>
              <a:ext uri="{FF2B5EF4-FFF2-40B4-BE49-F238E27FC236}">
                <a16:creationId xmlns:a16="http://schemas.microsoft.com/office/drawing/2014/main" xmlns="" id="{7C70CDB0-59B4-40C8-BCBE-01927905EB1C}"/>
              </a:ext>
            </a:extLst>
          </p:cNvPr>
          <p:cNvSpPr>
            <a:spLocks noGrp="1"/>
          </p:cNvSpPr>
          <p:nvPr>
            <p:ph type="sldNum" sz="quarter" idx="12"/>
          </p:nvPr>
        </p:nvSpPr>
        <p:spPr/>
        <p:txBody>
          <a:bodyPr/>
          <a:lstStyle/>
          <a:p>
            <a:fld id="{25BA61BD-1651-46F2-8A4B-72A3C0AA82F4}" type="slidenum">
              <a:rPr lang="hu-HU" smtClean="0"/>
              <a:t>40</a:t>
            </a:fld>
            <a:endParaRPr lang="hu-HU"/>
          </a:p>
        </p:txBody>
      </p:sp>
    </p:spTree>
    <p:extLst>
      <p:ext uri="{BB962C8B-B14F-4D97-AF65-F5344CB8AC3E}">
        <p14:creationId xmlns:p14="http://schemas.microsoft.com/office/powerpoint/2010/main" val="18898734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20205" y="69539"/>
            <a:ext cx="8834013" cy="1143000"/>
          </a:xfrm>
        </p:spPr>
        <p:txBody>
          <a:bodyPr>
            <a:noAutofit/>
          </a:bodyPr>
          <a:lstStyle/>
          <a:p>
            <a:r>
              <a:rPr lang="hu-HU" sz="3200" b="1" dirty="0"/>
              <a:t>„Milyen gyógyszerformában?”</a:t>
            </a:r>
            <a:br>
              <a:rPr lang="hu-HU" sz="3200" b="1" dirty="0"/>
            </a:br>
            <a:r>
              <a:rPr lang="hu-HU" sz="3200" b="1" dirty="0"/>
              <a:t>Lényeges </a:t>
            </a:r>
            <a:r>
              <a:rPr lang="hu-HU" sz="3200" b="1" dirty="0" smtClean="0"/>
              <a:t>lehet a </a:t>
            </a:r>
            <a:r>
              <a:rPr lang="hu-HU" sz="3200" b="1" dirty="0">
                <a:solidFill>
                  <a:srgbClr val="00B050"/>
                </a:solidFill>
              </a:rPr>
              <a:t>mellékhatások elkerülése</a:t>
            </a:r>
            <a:r>
              <a:rPr lang="hu-HU" sz="3200" b="1" dirty="0"/>
              <a:t>…</a:t>
            </a:r>
          </a:p>
        </p:txBody>
      </p:sp>
      <p:sp>
        <p:nvSpPr>
          <p:cNvPr id="4" name="Tartalom helye 2"/>
          <p:cNvSpPr>
            <a:spLocks noGrp="1"/>
          </p:cNvSpPr>
          <p:nvPr>
            <p:ph idx="1"/>
          </p:nvPr>
        </p:nvSpPr>
        <p:spPr>
          <a:xfrm>
            <a:off x="120206" y="1447425"/>
            <a:ext cx="9084179" cy="4525963"/>
          </a:xfrm>
        </p:spPr>
        <p:txBody>
          <a:bodyPr>
            <a:normAutofit fontScale="92500" lnSpcReduction="20000"/>
          </a:bodyPr>
          <a:lstStyle/>
          <a:p>
            <a:pPr marL="0" indent="0">
              <a:lnSpc>
                <a:spcPct val="110000"/>
              </a:lnSpc>
              <a:buNone/>
            </a:pPr>
            <a:r>
              <a:rPr lang="hu-HU" dirty="0" smtClean="0"/>
              <a:t>Pl. NSAID-ek esetén a gyomorpanaszok</a:t>
            </a:r>
            <a:r>
              <a:rPr lang="hu-HU" dirty="0"/>
              <a:t>, irritáció, fekély kialakulásának elkerülése mégis szisztémás hatás elérése:</a:t>
            </a:r>
          </a:p>
          <a:p>
            <a:pPr>
              <a:lnSpc>
                <a:spcPct val="110000"/>
              </a:lnSpc>
              <a:buFontTx/>
              <a:buChar char="-"/>
            </a:pPr>
            <a:r>
              <a:rPr lang="hu-HU" dirty="0"/>
              <a:t>eleve oldott vagy használat előtt feloldandó, gyorsan felszívódó gyógyszerformák használata;</a:t>
            </a:r>
          </a:p>
          <a:p>
            <a:pPr>
              <a:lnSpc>
                <a:spcPct val="110000"/>
              </a:lnSpc>
              <a:buFontTx/>
              <a:buChar char="-"/>
            </a:pPr>
            <a:r>
              <a:rPr lang="hu-HU" dirty="0"/>
              <a:t>transzdermális gyógyszeres tapaszok alkalmazása (már kialakult gyomorpanaszok esetén is);</a:t>
            </a:r>
          </a:p>
          <a:p>
            <a:pPr>
              <a:lnSpc>
                <a:spcPct val="110000"/>
              </a:lnSpc>
              <a:buFontTx/>
              <a:buChar char="-"/>
            </a:pPr>
            <a:r>
              <a:rPr lang="hu-HU" dirty="0"/>
              <a:t>pl. Bayer: Aspirin®-ben az acetilszalicilsav speciális kristályszerkezete;</a:t>
            </a:r>
          </a:p>
          <a:p>
            <a:pPr>
              <a:lnSpc>
                <a:spcPct val="110000"/>
              </a:lnSpc>
              <a:buFontTx/>
              <a:buChar char="-"/>
            </a:pPr>
            <a:r>
              <a:rPr lang="hu-HU" dirty="0"/>
              <a:t>stb.</a:t>
            </a:r>
          </a:p>
        </p:txBody>
      </p:sp>
      <p:sp>
        <p:nvSpPr>
          <p:cNvPr id="3" name="Dia számának helye 2">
            <a:extLst>
              <a:ext uri="{FF2B5EF4-FFF2-40B4-BE49-F238E27FC236}">
                <a16:creationId xmlns:a16="http://schemas.microsoft.com/office/drawing/2014/main" xmlns="" id="{B2652ADE-886C-4A18-9F0C-8AAF8ACA75C3}"/>
              </a:ext>
            </a:extLst>
          </p:cNvPr>
          <p:cNvSpPr>
            <a:spLocks noGrp="1"/>
          </p:cNvSpPr>
          <p:nvPr>
            <p:ph type="sldNum" sz="quarter" idx="12"/>
          </p:nvPr>
        </p:nvSpPr>
        <p:spPr/>
        <p:txBody>
          <a:bodyPr/>
          <a:lstStyle/>
          <a:p>
            <a:fld id="{25BA61BD-1651-46F2-8A4B-72A3C0AA82F4}" type="slidenum">
              <a:rPr lang="hu-HU" smtClean="0"/>
              <a:t>41</a:t>
            </a:fld>
            <a:endParaRPr lang="hu-HU"/>
          </a:p>
        </p:txBody>
      </p:sp>
    </p:spTree>
    <p:extLst>
      <p:ext uri="{BB962C8B-B14F-4D97-AF65-F5344CB8AC3E}">
        <p14:creationId xmlns:p14="http://schemas.microsoft.com/office/powerpoint/2010/main" val="23808819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047" y="1880179"/>
            <a:ext cx="6793906" cy="3922519"/>
          </a:xfrm>
          <a:prstGeom prst="rect">
            <a:avLst/>
          </a:prstGeom>
        </p:spPr>
      </p:pic>
      <p:sp>
        <p:nvSpPr>
          <p:cNvPr id="5" name="Cím 4"/>
          <p:cNvSpPr>
            <a:spLocks noGrp="1"/>
          </p:cNvSpPr>
          <p:nvPr>
            <p:ph type="title"/>
          </p:nvPr>
        </p:nvSpPr>
        <p:spPr>
          <a:xfrm>
            <a:off x="457200" y="847206"/>
            <a:ext cx="8229600" cy="1143000"/>
          </a:xfrm>
        </p:spPr>
        <p:txBody>
          <a:bodyPr>
            <a:normAutofit fontScale="90000"/>
          </a:bodyPr>
          <a:lstStyle/>
          <a:p>
            <a:r>
              <a:rPr lang="hu-HU" b="1" dirty="0" smtClean="0"/>
              <a:t>Esetek a </a:t>
            </a:r>
            <a:r>
              <a:rPr lang="hu-HU" b="1" dirty="0" smtClean="0"/>
              <a:t>vény nélküli </a:t>
            </a:r>
            <a:r>
              <a:rPr lang="hu-HU" b="1" dirty="0"/>
              <a:t>láz- és fájdalomcsillapítás, valamint a gyulladáscsökkentés vonatkozásában</a:t>
            </a:r>
            <a:r>
              <a:rPr lang="hu-HU" dirty="0" smtClean="0"/>
              <a:t> </a:t>
            </a:r>
            <a:br>
              <a:rPr lang="hu-HU" dirty="0" smtClean="0"/>
            </a:br>
            <a:endParaRPr lang="hu-HU" dirty="0"/>
          </a:p>
        </p:txBody>
      </p:sp>
      <p:sp>
        <p:nvSpPr>
          <p:cNvPr id="4" name="Dia számának helye 3"/>
          <p:cNvSpPr>
            <a:spLocks noGrp="1"/>
          </p:cNvSpPr>
          <p:nvPr>
            <p:ph type="sldNum" sz="quarter" idx="12"/>
          </p:nvPr>
        </p:nvSpPr>
        <p:spPr/>
        <p:txBody>
          <a:bodyPr/>
          <a:lstStyle/>
          <a:p>
            <a:fld id="{25BA61BD-1651-46F2-8A4B-72A3C0AA82F4}" type="slidenum">
              <a:rPr lang="hu-HU" smtClean="0"/>
              <a:t>42</a:t>
            </a:fld>
            <a:endParaRPr lang="hu-HU"/>
          </a:p>
        </p:txBody>
      </p:sp>
    </p:spTree>
    <p:extLst>
      <p:ext uri="{BB962C8B-B14F-4D97-AF65-F5344CB8AC3E}">
        <p14:creationId xmlns:p14="http://schemas.microsoft.com/office/powerpoint/2010/main" val="38498635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29013" y="-272292"/>
            <a:ext cx="8229600" cy="1143000"/>
          </a:xfrm>
        </p:spPr>
        <p:txBody>
          <a:bodyPr>
            <a:normAutofit/>
          </a:bodyPr>
          <a:lstStyle/>
          <a:p>
            <a:r>
              <a:rPr lang="hu-HU" sz="3600" b="1" dirty="0"/>
              <a:t>1. eset</a:t>
            </a:r>
          </a:p>
        </p:txBody>
      </p:sp>
      <p:sp>
        <p:nvSpPr>
          <p:cNvPr id="3" name="Tartalom helye 2"/>
          <p:cNvSpPr>
            <a:spLocks noGrp="1"/>
          </p:cNvSpPr>
          <p:nvPr>
            <p:ph idx="1"/>
          </p:nvPr>
        </p:nvSpPr>
        <p:spPr>
          <a:xfrm>
            <a:off x="0" y="487110"/>
            <a:ext cx="9058542" cy="5144567"/>
          </a:xfrm>
        </p:spPr>
        <p:txBody>
          <a:bodyPr>
            <a:noAutofit/>
          </a:bodyPr>
          <a:lstStyle/>
          <a:p>
            <a:pPr marL="0" indent="0" algn="just">
              <a:lnSpc>
                <a:spcPct val="110000"/>
              </a:lnSpc>
              <a:buNone/>
            </a:pPr>
            <a:r>
              <a:rPr lang="hu-HU" sz="2200" dirty="0"/>
              <a:t>Fiatal apuka érkezik a gyógyszertárba. Vény nélkül is kapható lázcsillapítót szeretne. Azt mondja jó lesz tabletta és ne „összetett” készítmény legyen. Az expediáló szakember (asszisztens) a kézzel elérhető, szomszédos polcról levesz egy doboz </a:t>
            </a:r>
            <a:r>
              <a:rPr lang="hu-HU" sz="2200" b="1" dirty="0"/>
              <a:t>Kalmopyrint®</a:t>
            </a:r>
            <a:r>
              <a:rPr lang="hu-HU" sz="2200" dirty="0"/>
              <a:t> és megmutatja a fiatalembernek.</a:t>
            </a:r>
          </a:p>
          <a:p>
            <a:pPr algn="just">
              <a:lnSpc>
                <a:spcPct val="110000"/>
              </a:lnSpc>
              <a:buFontTx/>
              <a:buChar char="-"/>
            </a:pPr>
            <a:r>
              <a:rPr lang="hu-HU" sz="2200" dirty="0"/>
              <a:t>Ez jó lesz?</a:t>
            </a:r>
          </a:p>
          <a:p>
            <a:pPr algn="just">
              <a:lnSpc>
                <a:spcPct val="110000"/>
              </a:lnSpc>
              <a:buFontTx/>
              <a:buChar char="-"/>
            </a:pPr>
            <a:r>
              <a:rPr lang="hu-HU" sz="2200" dirty="0"/>
              <a:t>Igen.</a:t>
            </a:r>
          </a:p>
          <a:p>
            <a:pPr marL="0" indent="0" algn="just">
              <a:lnSpc>
                <a:spcPct val="110000"/>
              </a:lnSpc>
              <a:buNone/>
            </a:pPr>
            <a:r>
              <a:rPr lang="hu-HU" sz="2200" dirty="0"/>
              <a:t>…két óra múlva csörög a telefon a patikában, hogy az anyuka elolvasta a betegtájékoztatót és a lázcsillapító 8 éves kisfiúnak kellett volna… Illetve további kérdése, hogy </a:t>
            </a:r>
            <a:r>
              <a:rPr lang="hu-HU" sz="2200" b="1" i="1" dirty="0"/>
              <a:t>igen erős fejfájásra milyen gyógyszert vehet be várandósan?</a:t>
            </a:r>
          </a:p>
          <a:p>
            <a:pPr marL="0" indent="0" algn="just">
              <a:lnSpc>
                <a:spcPct val="110000"/>
              </a:lnSpc>
              <a:buNone/>
            </a:pPr>
            <a:r>
              <a:rPr lang="hu-HU" sz="2200" b="1" i="1" dirty="0"/>
              <a:t>Mi volt az alapvető probléma?</a:t>
            </a:r>
          </a:p>
          <a:p>
            <a:pPr marL="0" indent="0" algn="just">
              <a:lnSpc>
                <a:spcPct val="110000"/>
              </a:lnSpc>
              <a:buNone/>
            </a:pPr>
            <a:r>
              <a:rPr lang="hu-HU" sz="2200" b="1" i="1" dirty="0"/>
              <a:t>Mivel lehetett volna elkerülni ezt a kellemetlen szituációt?</a:t>
            </a:r>
          </a:p>
          <a:p>
            <a:pPr marL="0" indent="0" algn="just">
              <a:lnSpc>
                <a:spcPct val="110000"/>
              </a:lnSpc>
              <a:buNone/>
            </a:pPr>
            <a:r>
              <a:rPr lang="hu-HU" sz="2200" b="1" i="1" dirty="0"/>
              <a:t>Ajánlott-e gyógyszerész bevonása a folyamatba?</a:t>
            </a:r>
          </a:p>
        </p:txBody>
      </p:sp>
      <p:sp>
        <p:nvSpPr>
          <p:cNvPr id="4" name="Dia számának helye 3"/>
          <p:cNvSpPr>
            <a:spLocks noGrp="1"/>
          </p:cNvSpPr>
          <p:nvPr>
            <p:ph type="sldNum" sz="quarter" idx="12"/>
          </p:nvPr>
        </p:nvSpPr>
        <p:spPr/>
        <p:txBody>
          <a:bodyPr/>
          <a:lstStyle/>
          <a:p>
            <a:fld id="{25BA61BD-1651-46F2-8A4B-72A3C0AA82F4}" type="slidenum">
              <a:rPr lang="hu-HU" smtClean="0"/>
              <a:t>43</a:t>
            </a:fld>
            <a:endParaRPr lang="hu-HU"/>
          </a:p>
        </p:txBody>
      </p:sp>
    </p:spTree>
    <p:extLst>
      <p:ext uri="{BB962C8B-B14F-4D97-AF65-F5344CB8AC3E}">
        <p14:creationId xmlns:p14="http://schemas.microsoft.com/office/powerpoint/2010/main" val="72069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92831"/>
            <a:ext cx="8229600" cy="1143000"/>
          </a:xfrm>
        </p:spPr>
        <p:txBody>
          <a:bodyPr>
            <a:normAutofit/>
          </a:bodyPr>
          <a:lstStyle/>
          <a:p>
            <a:r>
              <a:rPr lang="hu-HU" sz="3600" b="1" dirty="0"/>
              <a:t>1. eset megoldási szempontjai</a:t>
            </a:r>
          </a:p>
        </p:txBody>
      </p:sp>
      <p:sp>
        <p:nvSpPr>
          <p:cNvPr id="3" name="Tartalom helye 2"/>
          <p:cNvSpPr>
            <a:spLocks noGrp="1"/>
          </p:cNvSpPr>
          <p:nvPr>
            <p:ph idx="1"/>
          </p:nvPr>
        </p:nvSpPr>
        <p:spPr>
          <a:xfrm>
            <a:off x="320467" y="1050169"/>
            <a:ext cx="8229600" cy="4525963"/>
          </a:xfrm>
        </p:spPr>
        <p:txBody>
          <a:bodyPr/>
          <a:lstStyle/>
          <a:p>
            <a:pPr>
              <a:buFont typeface="Wingdings" panose="05000000000000000000" pitchFamily="2" charset="2"/>
              <a:buChar char="ü"/>
            </a:pPr>
            <a:r>
              <a:rPr lang="hu-HU" b="1" dirty="0">
                <a:solidFill>
                  <a:srgbClr val="00B050"/>
                </a:solidFill>
              </a:rPr>
              <a:t>Legbiztonságosabban a paracetamol alkalmazható terhesség alatt, de csak rövid ideig a lehetséges legkisebb dózisban!</a:t>
            </a:r>
          </a:p>
          <a:p>
            <a:pPr>
              <a:buFont typeface="Wingdings" panose="05000000000000000000" pitchFamily="2" charset="2"/>
              <a:buChar char="ü"/>
            </a:pPr>
            <a:r>
              <a:rPr lang="hu-HU" b="1" dirty="0">
                <a:solidFill>
                  <a:srgbClr val="00B050"/>
                </a:solidFill>
              </a:rPr>
              <a:t>12 éves kor alatt ellenjavallott az acetilszalicilsav!</a:t>
            </a:r>
          </a:p>
          <a:p>
            <a:pPr>
              <a:buFont typeface="Wingdings" panose="05000000000000000000" pitchFamily="2" charset="2"/>
              <a:buChar char="ü"/>
            </a:pPr>
            <a:r>
              <a:rPr lang="hu-HU" b="1" dirty="0">
                <a:solidFill>
                  <a:srgbClr val="00B050"/>
                </a:solidFill>
              </a:rPr>
              <a:t>Mindig fel kell tenni az öt alapvető kérdést!</a:t>
            </a:r>
          </a:p>
          <a:p>
            <a:pPr>
              <a:buFont typeface="Wingdings" panose="05000000000000000000" pitchFamily="2" charset="2"/>
              <a:buChar char="ü"/>
            </a:pPr>
            <a:r>
              <a:rPr lang="hu-HU" b="1" dirty="0">
                <a:solidFill>
                  <a:srgbClr val="00B050"/>
                </a:solidFill>
              </a:rPr>
              <a:t>Mivel 12 évnél fiatalabb betegről van szó, gyógyszerész bevonása ajánlott!</a:t>
            </a:r>
          </a:p>
        </p:txBody>
      </p:sp>
      <p:sp>
        <p:nvSpPr>
          <p:cNvPr id="4" name="Dia számának helye 3"/>
          <p:cNvSpPr>
            <a:spLocks noGrp="1"/>
          </p:cNvSpPr>
          <p:nvPr>
            <p:ph type="sldNum" sz="quarter" idx="12"/>
          </p:nvPr>
        </p:nvSpPr>
        <p:spPr/>
        <p:txBody>
          <a:bodyPr/>
          <a:lstStyle/>
          <a:p>
            <a:fld id="{25BA61BD-1651-46F2-8A4B-72A3C0AA82F4}" type="slidenum">
              <a:rPr lang="hu-HU" smtClean="0"/>
              <a:t>44</a:t>
            </a:fld>
            <a:endParaRPr lang="hu-HU"/>
          </a:p>
        </p:txBody>
      </p:sp>
    </p:spTree>
    <p:extLst>
      <p:ext uri="{BB962C8B-B14F-4D97-AF65-F5344CB8AC3E}">
        <p14:creationId xmlns:p14="http://schemas.microsoft.com/office/powerpoint/2010/main" val="320770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25567" y="-314849"/>
            <a:ext cx="8229600" cy="1143000"/>
          </a:xfrm>
        </p:spPr>
        <p:txBody>
          <a:bodyPr>
            <a:normAutofit/>
          </a:bodyPr>
          <a:lstStyle/>
          <a:p>
            <a:r>
              <a:rPr lang="hu-HU" sz="3600" b="1" dirty="0"/>
              <a:t>2. eset</a:t>
            </a:r>
          </a:p>
        </p:txBody>
      </p:sp>
      <p:sp>
        <p:nvSpPr>
          <p:cNvPr id="3" name="Tartalom helye 2"/>
          <p:cNvSpPr>
            <a:spLocks noGrp="1"/>
          </p:cNvSpPr>
          <p:nvPr>
            <p:ph idx="1"/>
          </p:nvPr>
        </p:nvSpPr>
        <p:spPr>
          <a:xfrm>
            <a:off x="0" y="504202"/>
            <a:ext cx="9144000" cy="5502323"/>
          </a:xfrm>
        </p:spPr>
        <p:txBody>
          <a:bodyPr>
            <a:normAutofit fontScale="77500" lnSpcReduction="20000"/>
          </a:bodyPr>
          <a:lstStyle/>
          <a:p>
            <a:pPr marL="0" indent="0" algn="just">
              <a:lnSpc>
                <a:spcPct val="120000"/>
              </a:lnSpc>
              <a:buNone/>
            </a:pPr>
            <a:r>
              <a:rPr lang="hu-HU" dirty="0"/>
              <a:t>Középkorú hölgy érkezik a patikába. Elmondása szerint gyakran fáj a feje, úgyhogy most valamilyen vény nélkül is kapható fájdalomcsillapítót szeretne. Azt is elmondja, hogy próbálta már az </a:t>
            </a:r>
            <a:r>
              <a:rPr lang="hu-HU" b="1" dirty="0"/>
              <a:t>Algoflex Rapidot® </a:t>
            </a:r>
            <a:r>
              <a:rPr lang="hu-HU" dirty="0"/>
              <a:t>és a </a:t>
            </a:r>
            <a:r>
              <a:rPr lang="hu-HU" b="1" dirty="0"/>
              <a:t>Cataflam Dolot® </a:t>
            </a:r>
            <a:r>
              <a:rPr lang="hu-HU" dirty="0"/>
              <a:t>is, de mindkét esetben viszkető kiütések jelnetek meg a bőrén, főként a karján. Mindemellett gyomor irritációt is okoztak ezek nála. Azt is elmondja, hogy más gyógyszereket nem szed.</a:t>
            </a:r>
          </a:p>
          <a:p>
            <a:pPr marL="0" indent="0" algn="just">
              <a:lnSpc>
                <a:spcPct val="120000"/>
              </a:lnSpc>
              <a:buNone/>
            </a:pPr>
            <a:r>
              <a:rPr lang="hu-HU" dirty="0"/>
              <a:t>Az asszisztens azt javasolja próbálja meg most a </a:t>
            </a:r>
            <a:r>
              <a:rPr lang="hu-HU" b="1" dirty="0"/>
              <a:t>Ketodex®</a:t>
            </a:r>
            <a:r>
              <a:rPr lang="hu-HU" dirty="0"/>
              <a:t> tablettát, mert abban más a hatóanyag.</a:t>
            </a:r>
          </a:p>
          <a:p>
            <a:pPr marL="0" indent="0" algn="just">
              <a:lnSpc>
                <a:spcPct val="120000"/>
              </a:lnSpc>
              <a:buNone/>
            </a:pPr>
            <a:r>
              <a:rPr lang="hu-HU" b="1" i="1" dirty="0"/>
              <a:t>Mi a probléma?</a:t>
            </a:r>
          </a:p>
          <a:p>
            <a:pPr marL="0" indent="0" algn="just">
              <a:lnSpc>
                <a:spcPct val="120000"/>
              </a:lnSpc>
              <a:buNone/>
            </a:pPr>
            <a:r>
              <a:rPr lang="hu-HU" b="1" i="1" dirty="0"/>
              <a:t>Ajánlott lett volna gyógyszerészt bevonni az expediálás folyamatába?</a:t>
            </a:r>
          </a:p>
          <a:p>
            <a:pPr marL="0" indent="0" algn="just">
              <a:lnSpc>
                <a:spcPct val="120000"/>
              </a:lnSpc>
              <a:buNone/>
            </a:pPr>
            <a:r>
              <a:rPr lang="hu-HU" b="1" i="1" dirty="0"/>
              <a:t>Milyen terápiás megoldások lehetségesek?</a:t>
            </a:r>
          </a:p>
        </p:txBody>
      </p:sp>
      <p:sp>
        <p:nvSpPr>
          <p:cNvPr id="4" name="Dia számának helye 3"/>
          <p:cNvSpPr>
            <a:spLocks noGrp="1"/>
          </p:cNvSpPr>
          <p:nvPr>
            <p:ph type="sldNum" sz="quarter" idx="12"/>
          </p:nvPr>
        </p:nvSpPr>
        <p:spPr/>
        <p:txBody>
          <a:bodyPr/>
          <a:lstStyle/>
          <a:p>
            <a:fld id="{25BA61BD-1651-46F2-8A4B-72A3C0AA82F4}" type="slidenum">
              <a:rPr lang="hu-HU" smtClean="0"/>
              <a:t>45</a:t>
            </a:fld>
            <a:endParaRPr lang="hu-HU"/>
          </a:p>
        </p:txBody>
      </p:sp>
    </p:spTree>
    <p:extLst>
      <p:ext uri="{BB962C8B-B14F-4D97-AF65-F5344CB8AC3E}">
        <p14:creationId xmlns:p14="http://schemas.microsoft.com/office/powerpoint/2010/main" val="574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0"/>
            <a:ext cx="8229600" cy="1143000"/>
          </a:xfrm>
        </p:spPr>
        <p:txBody>
          <a:bodyPr>
            <a:normAutofit/>
          </a:bodyPr>
          <a:lstStyle/>
          <a:p>
            <a:r>
              <a:rPr lang="hu-HU" sz="3600" b="1" dirty="0"/>
              <a:t>2. eset megoldási szempontjai</a:t>
            </a:r>
          </a:p>
        </p:txBody>
      </p:sp>
      <p:sp>
        <p:nvSpPr>
          <p:cNvPr id="3" name="Tartalom helye 2"/>
          <p:cNvSpPr>
            <a:spLocks noGrp="1"/>
          </p:cNvSpPr>
          <p:nvPr>
            <p:ph idx="1"/>
          </p:nvPr>
        </p:nvSpPr>
        <p:spPr>
          <a:xfrm>
            <a:off x="141006" y="936933"/>
            <a:ext cx="8861988" cy="4983165"/>
          </a:xfrm>
        </p:spPr>
        <p:txBody>
          <a:bodyPr>
            <a:normAutofit fontScale="92500" lnSpcReduction="10000"/>
          </a:bodyPr>
          <a:lstStyle/>
          <a:p>
            <a:pPr>
              <a:lnSpc>
                <a:spcPct val="110000"/>
              </a:lnSpc>
              <a:buFont typeface="Wingdings" panose="05000000000000000000" pitchFamily="2" charset="2"/>
              <a:buChar char="ü"/>
            </a:pPr>
            <a:r>
              <a:rPr lang="hu-HU" b="1" dirty="0">
                <a:solidFill>
                  <a:srgbClr val="00B050"/>
                </a:solidFill>
              </a:rPr>
              <a:t>Amennyiben az ibuprofén és a diklofenák már allergiás reakciót és gyomorirritációt okozott, akkor a dexketoprofén sem javallott!</a:t>
            </a:r>
          </a:p>
          <a:p>
            <a:pPr>
              <a:lnSpc>
                <a:spcPct val="110000"/>
              </a:lnSpc>
              <a:buFont typeface="Wingdings" panose="05000000000000000000" pitchFamily="2" charset="2"/>
              <a:buChar char="ü"/>
            </a:pPr>
            <a:r>
              <a:rPr lang="hu-HU" b="1" dirty="0">
                <a:solidFill>
                  <a:srgbClr val="00B050"/>
                </a:solidFill>
              </a:rPr>
              <a:t>Van gyógyszer-érzékenység, így az expediálásba gyógyszerész bevonása ajánlott!</a:t>
            </a:r>
          </a:p>
          <a:p>
            <a:pPr>
              <a:lnSpc>
                <a:spcPct val="110000"/>
              </a:lnSpc>
              <a:buFont typeface="Wingdings" panose="05000000000000000000" pitchFamily="2" charset="2"/>
              <a:buChar char="ü"/>
            </a:pPr>
            <a:r>
              <a:rPr lang="hu-HU" b="1" dirty="0">
                <a:solidFill>
                  <a:srgbClr val="00B050"/>
                </a:solidFill>
              </a:rPr>
              <a:t>Esteleges megoldást a paracetamol jelenthet!</a:t>
            </a:r>
          </a:p>
          <a:p>
            <a:pPr>
              <a:lnSpc>
                <a:spcPct val="110000"/>
              </a:lnSpc>
              <a:buFont typeface="Wingdings" panose="05000000000000000000" pitchFamily="2" charset="2"/>
              <a:buChar char="ü"/>
            </a:pPr>
            <a:r>
              <a:rPr lang="hu-HU" b="1" dirty="0">
                <a:solidFill>
                  <a:srgbClr val="00B050"/>
                </a:solidFill>
              </a:rPr>
              <a:t>Érdemes lehet felkeresni az orvost vényköteles fájdalomcsillapítás miatt (gyakori panaszok)!</a:t>
            </a:r>
          </a:p>
          <a:p>
            <a:pPr>
              <a:lnSpc>
                <a:spcPct val="110000"/>
              </a:lnSpc>
              <a:buFont typeface="Wingdings" panose="05000000000000000000" pitchFamily="2" charset="2"/>
              <a:buChar char="ü"/>
            </a:pPr>
            <a:r>
              <a:rPr lang="hu-HU" b="1" dirty="0">
                <a:solidFill>
                  <a:srgbClr val="00B050"/>
                </a:solidFill>
              </a:rPr>
              <a:t>Gyomorvédő párhuzamos alkalmazása (PPI)!</a:t>
            </a:r>
          </a:p>
        </p:txBody>
      </p:sp>
      <p:sp>
        <p:nvSpPr>
          <p:cNvPr id="4" name="Dia számának helye 3"/>
          <p:cNvSpPr>
            <a:spLocks noGrp="1"/>
          </p:cNvSpPr>
          <p:nvPr>
            <p:ph type="sldNum" sz="quarter" idx="12"/>
          </p:nvPr>
        </p:nvSpPr>
        <p:spPr/>
        <p:txBody>
          <a:bodyPr/>
          <a:lstStyle/>
          <a:p>
            <a:fld id="{25BA61BD-1651-46F2-8A4B-72A3C0AA82F4}" type="slidenum">
              <a:rPr lang="hu-HU" smtClean="0"/>
              <a:t>46</a:t>
            </a:fld>
            <a:endParaRPr lang="hu-HU"/>
          </a:p>
        </p:txBody>
      </p:sp>
    </p:spTree>
    <p:extLst>
      <p:ext uri="{BB962C8B-B14F-4D97-AF65-F5344CB8AC3E}">
        <p14:creationId xmlns:p14="http://schemas.microsoft.com/office/powerpoint/2010/main" val="30082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88834" y="-229391"/>
            <a:ext cx="8229600" cy="1143000"/>
          </a:xfrm>
        </p:spPr>
        <p:txBody>
          <a:bodyPr>
            <a:normAutofit/>
          </a:bodyPr>
          <a:lstStyle/>
          <a:p>
            <a:r>
              <a:rPr lang="hu-HU" sz="3600" b="1" dirty="0"/>
              <a:t>3. eset</a:t>
            </a:r>
          </a:p>
        </p:txBody>
      </p:sp>
      <p:sp>
        <p:nvSpPr>
          <p:cNvPr id="3" name="Tartalom helye 2"/>
          <p:cNvSpPr>
            <a:spLocks noGrp="1"/>
          </p:cNvSpPr>
          <p:nvPr>
            <p:ph idx="1"/>
          </p:nvPr>
        </p:nvSpPr>
        <p:spPr>
          <a:xfrm>
            <a:off x="72639" y="683114"/>
            <a:ext cx="8861989" cy="5374135"/>
          </a:xfrm>
        </p:spPr>
        <p:txBody>
          <a:bodyPr>
            <a:normAutofit/>
          </a:bodyPr>
          <a:lstStyle/>
          <a:p>
            <a:pPr marL="0" indent="0" algn="just">
              <a:buNone/>
            </a:pPr>
            <a:r>
              <a:rPr lang="hu-HU" dirty="0"/>
              <a:t>Fiatal lány érkezik a gyógyszertárba. Elmondása szerint menstruációs görcseire és fájdalmaira valami erősebb gyógyszerre lenne szüksége. Eddig </a:t>
            </a:r>
            <a:r>
              <a:rPr lang="hu-HU" b="1" dirty="0"/>
              <a:t>Algoflex M®</a:t>
            </a:r>
            <a:r>
              <a:rPr lang="hu-HU" dirty="0"/>
              <a:t>-et szedett, majd váltott az </a:t>
            </a:r>
            <a:r>
              <a:rPr lang="hu-HU" b="1" dirty="0"/>
              <a:t>Aleve®</a:t>
            </a:r>
            <a:r>
              <a:rPr lang="hu-HU" dirty="0"/>
              <a:t>-re, amit utolsó esetben már </a:t>
            </a:r>
            <a:r>
              <a:rPr lang="hu-HU" b="1" dirty="0"/>
              <a:t>Cataflam Dolo®</a:t>
            </a:r>
            <a:r>
              <a:rPr lang="hu-HU" dirty="0"/>
              <a:t>-val is kombinált. Ennek ellenére mindig erősebb és erősebb a fájdalma és a ciklusa is úgy tűnik kezd felborulni. Tünetei már több hónapja rosszabbodnak.</a:t>
            </a:r>
          </a:p>
          <a:p>
            <a:pPr marL="0" indent="0" algn="just">
              <a:buNone/>
            </a:pPr>
            <a:r>
              <a:rPr lang="hu-HU" b="1" i="1" dirty="0"/>
              <a:t>Mit tennétek ebben az esetben gyógyszerészként?</a:t>
            </a:r>
          </a:p>
          <a:p>
            <a:pPr marL="0" indent="0">
              <a:buNone/>
            </a:pPr>
            <a:endParaRPr lang="hu-HU" dirty="0"/>
          </a:p>
        </p:txBody>
      </p:sp>
      <p:sp>
        <p:nvSpPr>
          <p:cNvPr id="4" name="Dia számának helye 3"/>
          <p:cNvSpPr>
            <a:spLocks noGrp="1"/>
          </p:cNvSpPr>
          <p:nvPr>
            <p:ph type="sldNum" sz="quarter" idx="12"/>
          </p:nvPr>
        </p:nvSpPr>
        <p:spPr/>
        <p:txBody>
          <a:bodyPr/>
          <a:lstStyle/>
          <a:p>
            <a:fld id="{25BA61BD-1651-46F2-8A4B-72A3C0AA82F4}" type="slidenum">
              <a:rPr lang="hu-HU" smtClean="0"/>
              <a:t>47</a:t>
            </a:fld>
            <a:endParaRPr lang="hu-HU"/>
          </a:p>
        </p:txBody>
      </p:sp>
    </p:spTree>
    <p:extLst>
      <p:ext uri="{BB962C8B-B14F-4D97-AF65-F5344CB8AC3E}">
        <p14:creationId xmlns:p14="http://schemas.microsoft.com/office/powerpoint/2010/main" val="90272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0"/>
            <a:ext cx="8229600" cy="1143000"/>
          </a:xfrm>
        </p:spPr>
        <p:txBody>
          <a:bodyPr>
            <a:normAutofit/>
          </a:bodyPr>
          <a:lstStyle/>
          <a:p>
            <a:r>
              <a:rPr lang="hu-HU" sz="3600" b="1" dirty="0"/>
              <a:t>3. eset megoldása</a:t>
            </a:r>
          </a:p>
        </p:txBody>
      </p:sp>
      <p:sp>
        <p:nvSpPr>
          <p:cNvPr id="3" name="Tartalom helye 2"/>
          <p:cNvSpPr>
            <a:spLocks noGrp="1"/>
          </p:cNvSpPr>
          <p:nvPr>
            <p:ph idx="1"/>
          </p:nvPr>
        </p:nvSpPr>
        <p:spPr/>
        <p:txBody>
          <a:bodyPr>
            <a:normAutofit/>
          </a:bodyPr>
          <a:lstStyle/>
          <a:p>
            <a:pPr algn="ctr">
              <a:buFont typeface="Wingdings" panose="05000000000000000000" pitchFamily="2" charset="2"/>
              <a:buChar char="ü"/>
            </a:pPr>
            <a:r>
              <a:rPr lang="hu-HU" sz="4000" b="1" dirty="0">
                <a:solidFill>
                  <a:srgbClr val="00B050"/>
                </a:solidFill>
              </a:rPr>
              <a:t>Orvoshoz kell irányítani a beteget (nőgyógyász)!</a:t>
            </a:r>
          </a:p>
        </p:txBody>
      </p:sp>
      <p:sp>
        <p:nvSpPr>
          <p:cNvPr id="4" name="Dia számának helye 3"/>
          <p:cNvSpPr>
            <a:spLocks noGrp="1"/>
          </p:cNvSpPr>
          <p:nvPr>
            <p:ph type="sldNum" sz="quarter" idx="12"/>
          </p:nvPr>
        </p:nvSpPr>
        <p:spPr/>
        <p:txBody>
          <a:bodyPr/>
          <a:lstStyle/>
          <a:p>
            <a:fld id="{25BA61BD-1651-46F2-8A4B-72A3C0AA82F4}" type="slidenum">
              <a:rPr lang="hu-HU" smtClean="0"/>
              <a:t>48</a:t>
            </a:fld>
            <a:endParaRPr lang="hu-HU"/>
          </a:p>
        </p:txBody>
      </p:sp>
    </p:spTree>
    <p:extLst>
      <p:ext uri="{BB962C8B-B14F-4D97-AF65-F5344CB8AC3E}">
        <p14:creationId xmlns:p14="http://schemas.microsoft.com/office/powerpoint/2010/main" val="264502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54287" y="-376015"/>
            <a:ext cx="7886700" cy="1325563"/>
          </a:xfrm>
        </p:spPr>
        <p:txBody>
          <a:bodyPr>
            <a:normAutofit/>
          </a:bodyPr>
          <a:lstStyle/>
          <a:p>
            <a:pPr algn="ctr"/>
            <a:r>
              <a:rPr lang="hu-HU" sz="4000" b="1" dirty="0"/>
              <a:t>4. eset</a:t>
            </a:r>
          </a:p>
        </p:txBody>
      </p:sp>
      <p:sp>
        <p:nvSpPr>
          <p:cNvPr id="3" name="Tartalom helye 2"/>
          <p:cNvSpPr>
            <a:spLocks noGrp="1"/>
          </p:cNvSpPr>
          <p:nvPr>
            <p:ph idx="1"/>
          </p:nvPr>
        </p:nvSpPr>
        <p:spPr>
          <a:xfrm>
            <a:off x="188007" y="491137"/>
            <a:ext cx="8819260" cy="5461233"/>
          </a:xfrm>
        </p:spPr>
        <p:txBody>
          <a:bodyPr>
            <a:normAutofit fontScale="77500" lnSpcReduction="20000"/>
          </a:bodyPr>
          <a:lstStyle/>
          <a:p>
            <a:pPr marL="0" indent="0" algn="just">
              <a:lnSpc>
                <a:spcPct val="120000"/>
              </a:lnSpc>
              <a:buNone/>
            </a:pPr>
            <a:r>
              <a:rPr lang="hu-HU" dirty="0"/>
              <a:t>41 éves férfi, aki egyszerűen csak egy </a:t>
            </a:r>
            <a:r>
              <a:rPr lang="hu-HU" b="1" dirty="0"/>
              <a:t>Flector® tapaszt</a:t>
            </a:r>
            <a:r>
              <a:rPr lang="hu-HU" i="1" dirty="0"/>
              <a:t> </a:t>
            </a:r>
            <a:r>
              <a:rPr lang="hu-HU" dirty="0"/>
              <a:t>kér a patikában.</a:t>
            </a:r>
          </a:p>
          <a:p>
            <a:pPr marL="0" indent="0" algn="just">
              <a:lnSpc>
                <a:spcPct val="120000"/>
              </a:lnSpc>
              <a:buNone/>
            </a:pPr>
            <a:r>
              <a:rPr lang="hu-HU" b="1" i="1" dirty="0"/>
              <a:t>Mit kell ilyenkor megkérdeznie az expediáló gyógyszerésznek?</a:t>
            </a:r>
          </a:p>
          <a:p>
            <a:pPr marL="0" indent="0" algn="just">
              <a:lnSpc>
                <a:spcPct val="120000"/>
              </a:lnSpc>
              <a:buNone/>
            </a:pPr>
            <a:r>
              <a:rPr lang="hu-HU" dirty="0"/>
              <a:t>A kérdések alapján kiderül, hogy a férfinek erős térdízületi porckopása van, amire </a:t>
            </a:r>
            <a:r>
              <a:rPr lang="hu-HU" b="1" dirty="0"/>
              <a:t>Cataflam-V® 50 mg tablettát</a:t>
            </a:r>
            <a:r>
              <a:rPr lang="hu-HU" i="1" dirty="0"/>
              <a:t> </a:t>
            </a:r>
            <a:r>
              <a:rPr lang="hu-HU" dirty="0"/>
              <a:t>ír neki a háziorvosa viszonylag rendszeresen, de most szeretne valamilyen helyileg alkalmazható gyógyszert vény nélkül is vinni kiegészítésként. </a:t>
            </a:r>
          </a:p>
          <a:p>
            <a:pPr marL="0" indent="0" algn="just">
              <a:lnSpc>
                <a:spcPct val="120000"/>
              </a:lnSpc>
              <a:buNone/>
            </a:pPr>
            <a:r>
              <a:rPr lang="hu-HU" b="1" i="1" dirty="0"/>
              <a:t>Miért részesítheti előnyben az orvos  a Cataflam-V® 50 mg-os tablettát a Cataflam® 50 mg bevont tablettával szemben?</a:t>
            </a:r>
          </a:p>
          <a:p>
            <a:pPr marL="0" indent="0" algn="just">
              <a:lnSpc>
                <a:spcPct val="120000"/>
              </a:lnSpc>
              <a:buNone/>
            </a:pPr>
            <a:r>
              <a:rPr lang="hu-HU" b="1" i="1" dirty="0"/>
              <a:t>Megfelelő választás-e a Flector® 140 mg gyógyszeres tapasz a térdízületi fájdalom lokális kezelésére, vagy létezik-e erre alkalmasabb gyógyszerforma ebben az esetben? </a:t>
            </a:r>
          </a:p>
          <a:p>
            <a:pPr marL="0" indent="0" algn="just">
              <a:buNone/>
            </a:pPr>
            <a:endParaRPr lang="hu-HU" dirty="0"/>
          </a:p>
          <a:p>
            <a:pPr marL="0" indent="0" algn="just">
              <a:lnSpc>
                <a:spcPct val="100000"/>
              </a:lnSpc>
              <a:buNone/>
            </a:pPr>
            <a:endParaRPr lang="hu-HU" b="1" i="1" dirty="0"/>
          </a:p>
          <a:p>
            <a:pPr marL="0" indent="0" algn="just">
              <a:lnSpc>
                <a:spcPct val="120000"/>
              </a:lnSpc>
              <a:buNone/>
            </a:pPr>
            <a:endParaRPr lang="hu-HU" b="1" i="1" dirty="0"/>
          </a:p>
          <a:p>
            <a:pPr marL="0" indent="0">
              <a:buNone/>
            </a:pPr>
            <a:endParaRPr lang="hu-HU" b="1" i="1" dirty="0"/>
          </a:p>
          <a:p>
            <a:endParaRPr lang="hu-HU" dirty="0"/>
          </a:p>
        </p:txBody>
      </p:sp>
      <p:sp>
        <p:nvSpPr>
          <p:cNvPr id="6" name="Dia számának helye 5"/>
          <p:cNvSpPr>
            <a:spLocks noGrp="1"/>
          </p:cNvSpPr>
          <p:nvPr>
            <p:ph type="sldNum" sz="quarter" idx="12"/>
          </p:nvPr>
        </p:nvSpPr>
        <p:spPr/>
        <p:txBody>
          <a:bodyPr/>
          <a:lstStyle/>
          <a:p>
            <a:fld id="{7E3B0773-3E0B-4703-AB5E-11F432B415FB}" type="slidenum">
              <a:rPr lang="hu-HU" smtClean="0"/>
              <a:t>49</a:t>
            </a:fld>
            <a:endParaRPr lang="hu-HU"/>
          </a:p>
        </p:txBody>
      </p:sp>
    </p:spTree>
    <p:extLst>
      <p:ext uri="{BB962C8B-B14F-4D97-AF65-F5344CB8AC3E}">
        <p14:creationId xmlns:p14="http://schemas.microsoft.com/office/powerpoint/2010/main" val="15686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0" y="-284758"/>
            <a:ext cx="9144000" cy="1143000"/>
          </a:xfrm>
        </p:spPr>
        <p:txBody>
          <a:bodyPr>
            <a:noAutofit/>
          </a:bodyPr>
          <a:lstStyle/>
          <a:p>
            <a:r>
              <a:rPr lang="hu-HU" sz="2400" b="1" dirty="0"/>
              <a:t>Mikor javasolt gyógyszerész bevonása az expediálás folyamatába?</a:t>
            </a:r>
          </a:p>
        </p:txBody>
      </p:sp>
      <p:sp>
        <p:nvSpPr>
          <p:cNvPr id="5" name="Tartalom helye 4"/>
          <p:cNvSpPr>
            <a:spLocks noGrp="1"/>
          </p:cNvSpPr>
          <p:nvPr>
            <p:ph sz="half" idx="1"/>
          </p:nvPr>
        </p:nvSpPr>
        <p:spPr>
          <a:xfrm>
            <a:off x="121422" y="1147275"/>
            <a:ext cx="4038600" cy="4777057"/>
          </a:xfrm>
        </p:spPr>
        <p:txBody>
          <a:bodyPr/>
          <a:lstStyle/>
          <a:p>
            <a:pPr marL="0" indent="0" algn="ctr">
              <a:buNone/>
            </a:pPr>
            <a:r>
              <a:rPr lang="hu-HU" dirty="0"/>
              <a:t>Egy „</a:t>
            </a:r>
            <a:r>
              <a:rPr lang="hu-HU" dirty="0" smtClean="0"/>
              <a:t>OTC”</a:t>
            </a:r>
            <a:r>
              <a:rPr lang="hu-HU" dirty="0" err="1" smtClean="0"/>
              <a:t>-t</a:t>
            </a:r>
            <a:r>
              <a:rPr lang="hu-HU" dirty="0" smtClean="0"/>
              <a:t> </a:t>
            </a:r>
            <a:r>
              <a:rPr lang="hu-HU" b="1" dirty="0" smtClean="0"/>
              <a:t>asszisztens</a:t>
            </a:r>
            <a:r>
              <a:rPr lang="hu-HU" dirty="0" smtClean="0"/>
              <a:t> </a:t>
            </a:r>
            <a:r>
              <a:rPr lang="hu-HU" dirty="0"/>
              <a:t>expediál.</a:t>
            </a:r>
          </a:p>
          <a:p>
            <a:pPr marL="0" indent="0">
              <a:buNone/>
            </a:pPr>
            <a:endParaRPr lang="hu-HU" dirty="0"/>
          </a:p>
          <a:p>
            <a:pPr marL="0" indent="0">
              <a:buNone/>
            </a:pPr>
            <a:endParaRPr lang="hu-HU" dirty="0" smtClean="0"/>
          </a:p>
          <a:p>
            <a:pPr marL="0" indent="0">
              <a:buNone/>
            </a:pPr>
            <a:endParaRPr lang="hu-HU" dirty="0"/>
          </a:p>
          <a:p>
            <a:pPr marL="0" indent="0">
              <a:buNone/>
            </a:pPr>
            <a:endParaRPr lang="hu-HU" dirty="0"/>
          </a:p>
          <a:p>
            <a:pPr marL="0" indent="0" algn="ctr">
              <a:buNone/>
            </a:pPr>
            <a:r>
              <a:rPr lang="hu-HU" dirty="0"/>
              <a:t>Egy „OTC</a:t>
            </a:r>
            <a:r>
              <a:rPr lang="hu-HU" dirty="0" smtClean="0"/>
              <a:t>”</a:t>
            </a:r>
            <a:r>
              <a:rPr lang="hu-HU" dirty="0" err="1" smtClean="0"/>
              <a:t>-t</a:t>
            </a:r>
            <a:r>
              <a:rPr lang="hu-HU" dirty="0" smtClean="0"/>
              <a:t> </a:t>
            </a:r>
            <a:r>
              <a:rPr lang="hu-HU" b="1" dirty="0" smtClean="0"/>
              <a:t>gyógyszerész</a:t>
            </a:r>
            <a:r>
              <a:rPr lang="hu-HU" dirty="0" smtClean="0"/>
              <a:t> </a:t>
            </a:r>
            <a:r>
              <a:rPr lang="hu-HU" dirty="0"/>
              <a:t>expediál. </a:t>
            </a:r>
          </a:p>
        </p:txBody>
      </p:sp>
      <p:pic>
        <p:nvPicPr>
          <p:cNvPr id="3" name="Tartalom helye 2"/>
          <p:cNvPicPr>
            <a:picLocks noGrp="1" noChangeAspect="1"/>
          </p:cNvPicPr>
          <p:nvPr>
            <p:ph sz="half" idx="2"/>
          </p:nvPr>
        </p:nvPicPr>
        <p:blipFill rotWithShape="1">
          <a:blip r:embed="rId2"/>
          <a:srcRect l="28796" t="3258" r="29730" b="6006"/>
          <a:stretch/>
        </p:blipFill>
        <p:spPr>
          <a:xfrm>
            <a:off x="4281443" y="447961"/>
            <a:ext cx="4691641" cy="6397050"/>
          </a:xfrm>
          <a:prstGeom prst="rect">
            <a:avLst/>
          </a:prstGeom>
          <a:ln>
            <a:noFill/>
          </a:ln>
          <a:effectLst>
            <a:outerShdw blurRad="292100" dist="139700" dir="2700000" algn="tl" rotWithShape="0">
              <a:srgbClr val="333333">
                <a:alpha val="65000"/>
              </a:srgbClr>
            </a:outerShdw>
          </a:effectLst>
        </p:spPr>
      </p:pic>
      <p:sp>
        <p:nvSpPr>
          <p:cNvPr id="2" name="Dia számának helye 1">
            <a:extLst>
              <a:ext uri="{FF2B5EF4-FFF2-40B4-BE49-F238E27FC236}">
                <a16:creationId xmlns:a16="http://schemas.microsoft.com/office/drawing/2014/main" xmlns="" id="{131AB6B0-F6B8-4B92-B7F7-F5BEC86E18CC}"/>
              </a:ext>
            </a:extLst>
          </p:cNvPr>
          <p:cNvSpPr>
            <a:spLocks noGrp="1"/>
          </p:cNvSpPr>
          <p:nvPr>
            <p:ph type="sldNum" sz="quarter" idx="12"/>
          </p:nvPr>
        </p:nvSpPr>
        <p:spPr/>
        <p:txBody>
          <a:bodyPr/>
          <a:lstStyle/>
          <a:p>
            <a:fld id="{25BA61BD-1651-46F2-8A4B-72A3C0AA82F4}" type="slidenum">
              <a:rPr lang="hu-HU" smtClean="0"/>
              <a:t>5</a:t>
            </a:fld>
            <a:endParaRPr lang="hu-HU"/>
          </a:p>
        </p:txBody>
      </p:sp>
      <p:sp>
        <p:nvSpPr>
          <p:cNvPr id="6" name="Felfelé-lefelé nyíl 5"/>
          <p:cNvSpPr/>
          <p:nvPr/>
        </p:nvSpPr>
        <p:spPr>
          <a:xfrm>
            <a:off x="391948" y="2288679"/>
            <a:ext cx="623843" cy="147842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Szövegdoboz 7"/>
          <p:cNvSpPr txBox="1"/>
          <p:nvPr/>
        </p:nvSpPr>
        <p:spPr>
          <a:xfrm>
            <a:off x="1015791" y="2452308"/>
            <a:ext cx="2820112" cy="1200329"/>
          </a:xfrm>
          <a:prstGeom prst="rect">
            <a:avLst/>
          </a:prstGeom>
          <a:noFill/>
        </p:spPr>
        <p:txBody>
          <a:bodyPr wrap="square" rtlCol="0">
            <a:spAutoFit/>
          </a:bodyPr>
          <a:lstStyle/>
          <a:p>
            <a:pPr algn="ctr"/>
            <a:r>
              <a:rPr lang="hu-HU" sz="2400" b="1" i="1" dirty="0">
                <a:solidFill>
                  <a:srgbClr val="FF0000"/>
                </a:solidFill>
              </a:rPr>
              <a:t>Miben különbözhet egymástól ez a két szituáció?</a:t>
            </a:r>
          </a:p>
        </p:txBody>
      </p:sp>
      <p:sp>
        <p:nvSpPr>
          <p:cNvPr id="10" name="Téglalap 9"/>
          <p:cNvSpPr/>
          <p:nvPr/>
        </p:nvSpPr>
        <p:spPr>
          <a:xfrm>
            <a:off x="4606183" y="1025495"/>
            <a:ext cx="4271020" cy="7520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Szövegdoboz 10"/>
          <p:cNvSpPr txBox="1"/>
          <p:nvPr/>
        </p:nvSpPr>
        <p:spPr>
          <a:xfrm>
            <a:off x="6174700" y="1121638"/>
            <a:ext cx="961038" cy="584775"/>
          </a:xfrm>
          <a:prstGeom prst="rect">
            <a:avLst/>
          </a:prstGeom>
          <a:noFill/>
        </p:spPr>
        <p:txBody>
          <a:bodyPr wrap="square" rtlCol="0">
            <a:spAutoFit/>
          </a:bodyPr>
          <a:lstStyle/>
          <a:p>
            <a:pPr algn="ctr"/>
            <a:r>
              <a:rPr lang="hu-HU" sz="3200" b="1" dirty="0">
                <a:solidFill>
                  <a:srgbClr val="FF0000"/>
                </a:solidFill>
              </a:rPr>
              <a:t>?</a:t>
            </a:r>
          </a:p>
        </p:txBody>
      </p:sp>
      <p:sp>
        <p:nvSpPr>
          <p:cNvPr id="12" name="Téglalap 11"/>
          <p:cNvSpPr/>
          <p:nvPr/>
        </p:nvSpPr>
        <p:spPr>
          <a:xfrm>
            <a:off x="4606183" y="2554682"/>
            <a:ext cx="4271020" cy="4977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Szövegdoboz 12"/>
          <p:cNvSpPr txBox="1"/>
          <p:nvPr/>
        </p:nvSpPr>
        <p:spPr>
          <a:xfrm>
            <a:off x="6146744" y="2590808"/>
            <a:ext cx="961038" cy="461665"/>
          </a:xfrm>
          <a:prstGeom prst="rect">
            <a:avLst/>
          </a:prstGeom>
          <a:noFill/>
        </p:spPr>
        <p:txBody>
          <a:bodyPr wrap="square" rtlCol="0">
            <a:spAutoFit/>
          </a:bodyPr>
          <a:lstStyle/>
          <a:p>
            <a:pPr algn="ctr"/>
            <a:r>
              <a:rPr lang="hu-HU" sz="2400" b="1" dirty="0">
                <a:solidFill>
                  <a:srgbClr val="FF0000"/>
                </a:solidFill>
              </a:rPr>
              <a:t>?</a:t>
            </a:r>
          </a:p>
        </p:txBody>
      </p:sp>
      <p:sp>
        <p:nvSpPr>
          <p:cNvPr id="14" name="Téglalap 13"/>
          <p:cNvSpPr/>
          <p:nvPr/>
        </p:nvSpPr>
        <p:spPr>
          <a:xfrm>
            <a:off x="4606183" y="4399660"/>
            <a:ext cx="4271020" cy="7520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Szövegdoboz 14"/>
          <p:cNvSpPr txBox="1"/>
          <p:nvPr/>
        </p:nvSpPr>
        <p:spPr>
          <a:xfrm>
            <a:off x="6174700" y="4495803"/>
            <a:ext cx="961038" cy="584775"/>
          </a:xfrm>
          <a:prstGeom prst="rect">
            <a:avLst/>
          </a:prstGeom>
          <a:noFill/>
        </p:spPr>
        <p:txBody>
          <a:bodyPr wrap="square" rtlCol="0">
            <a:spAutoFit/>
          </a:bodyPr>
          <a:lstStyle/>
          <a:p>
            <a:pPr algn="ctr"/>
            <a:r>
              <a:rPr lang="hu-HU" sz="3200" b="1" dirty="0">
                <a:solidFill>
                  <a:srgbClr val="FF0000"/>
                </a:solidFill>
              </a:rPr>
              <a:t>?</a:t>
            </a:r>
          </a:p>
        </p:txBody>
      </p:sp>
      <p:sp>
        <p:nvSpPr>
          <p:cNvPr id="18" name="Téglalap 17"/>
          <p:cNvSpPr/>
          <p:nvPr/>
        </p:nvSpPr>
        <p:spPr>
          <a:xfrm>
            <a:off x="4606183" y="5897397"/>
            <a:ext cx="4271020" cy="3173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Szövegdoboz 18"/>
          <p:cNvSpPr txBox="1"/>
          <p:nvPr/>
        </p:nvSpPr>
        <p:spPr>
          <a:xfrm>
            <a:off x="6174700" y="5871420"/>
            <a:ext cx="961038" cy="369332"/>
          </a:xfrm>
          <a:prstGeom prst="rect">
            <a:avLst/>
          </a:prstGeom>
          <a:noFill/>
        </p:spPr>
        <p:txBody>
          <a:bodyPr wrap="square" rtlCol="0">
            <a:spAutoFit/>
          </a:bodyPr>
          <a:lstStyle/>
          <a:p>
            <a:pPr algn="ctr"/>
            <a:r>
              <a:rPr lang="hu-HU" b="1" dirty="0">
                <a:solidFill>
                  <a:srgbClr val="FF0000"/>
                </a:solidFill>
              </a:rPr>
              <a:t>?</a:t>
            </a:r>
          </a:p>
        </p:txBody>
      </p:sp>
      <p:sp>
        <p:nvSpPr>
          <p:cNvPr id="20" name="Téglalap 19"/>
          <p:cNvSpPr/>
          <p:nvPr/>
        </p:nvSpPr>
        <p:spPr>
          <a:xfrm>
            <a:off x="4606183" y="6675960"/>
            <a:ext cx="4271020" cy="1690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 name="Szövegdoboz 20"/>
          <p:cNvSpPr txBox="1"/>
          <p:nvPr/>
        </p:nvSpPr>
        <p:spPr>
          <a:xfrm>
            <a:off x="6174700" y="6626927"/>
            <a:ext cx="961038" cy="307777"/>
          </a:xfrm>
          <a:prstGeom prst="rect">
            <a:avLst/>
          </a:prstGeom>
          <a:noFill/>
        </p:spPr>
        <p:txBody>
          <a:bodyPr wrap="square" rtlCol="0">
            <a:spAutoFit/>
          </a:bodyPr>
          <a:lstStyle/>
          <a:p>
            <a:pPr algn="ctr"/>
            <a:r>
              <a:rPr lang="hu-HU" sz="1400" b="1" dirty="0">
                <a:solidFill>
                  <a:srgbClr val="FF0000"/>
                </a:solidFill>
              </a:rPr>
              <a:t>?</a:t>
            </a:r>
          </a:p>
        </p:txBody>
      </p:sp>
    </p:spTree>
    <p:extLst>
      <p:ext uri="{BB962C8B-B14F-4D97-AF65-F5344CB8AC3E}">
        <p14:creationId xmlns:p14="http://schemas.microsoft.com/office/powerpoint/2010/main" val="160213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0" nodeType="clickEffect">
                                  <p:stCondLst>
                                    <p:cond delay="0"/>
                                  </p:stCondLst>
                                  <p:childTnLst>
                                    <p:animEffect transition="out" filter="dissolv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9" presetClass="exit" presetSubtype="0" fill="hold" grpId="0" nodeType="withEffect">
                                  <p:stCondLst>
                                    <p:cond delay="0"/>
                                  </p:stCondLst>
                                  <p:childTnLst>
                                    <p:animEffect transition="out" filter="dissolv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0" nodeType="clickEffect">
                                  <p:stCondLst>
                                    <p:cond delay="0"/>
                                  </p:stCondLst>
                                  <p:childTnLst>
                                    <p:animEffect transition="out" filter="dissolv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par>
                                <p:cTn id="24" presetID="9" presetClass="exit" presetSubtype="0" fill="hold" grpId="0" nodeType="withEffect">
                                  <p:stCondLst>
                                    <p:cond delay="0"/>
                                  </p:stCondLst>
                                  <p:childTnLst>
                                    <p:animEffect transition="out" filter="dissolve">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9" presetClass="exit" presetSubtype="0" fill="hold" grpId="0" nodeType="clickEffect">
                                  <p:stCondLst>
                                    <p:cond delay="0"/>
                                  </p:stCondLst>
                                  <p:childTnLst>
                                    <p:animEffect transition="out" filter="dissolv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9" presetClass="exit" presetSubtype="0" fill="hold" grpId="0" nodeType="clickEffect">
                                  <p:stCondLst>
                                    <p:cond delay="0"/>
                                  </p:stCondLst>
                                  <p:childTnLst>
                                    <p:animEffect transition="out" filter="dissolve">
                                      <p:cBhvr>
                                        <p:cTn id="38" dur="500"/>
                                        <p:tgtEl>
                                          <p:spTgt spid="20"/>
                                        </p:tgtEl>
                                      </p:cBhvr>
                                    </p:animEffect>
                                    <p:set>
                                      <p:cBhvr>
                                        <p:cTn id="39" dur="1" fill="hold">
                                          <p:stCondLst>
                                            <p:cond delay="499"/>
                                          </p:stCondLst>
                                        </p:cTn>
                                        <p:tgtEl>
                                          <p:spTgt spid="20"/>
                                        </p:tgtEl>
                                        <p:attrNameLst>
                                          <p:attrName>style.visibility</p:attrName>
                                        </p:attrNameLst>
                                      </p:cBhvr>
                                      <p:to>
                                        <p:strVal val="hidden"/>
                                      </p:to>
                                    </p:set>
                                  </p:childTnLst>
                                </p:cTn>
                              </p:par>
                              <p:par>
                                <p:cTn id="40" presetID="9" presetClass="exit" presetSubtype="0" fill="hold" grpId="0" nodeType="withEffect">
                                  <p:stCondLst>
                                    <p:cond delay="0"/>
                                  </p:stCondLst>
                                  <p:childTnLst>
                                    <p:animEffect transition="out" filter="dissolve">
                                      <p:cBhvr>
                                        <p:cTn id="41" dur="500"/>
                                        <p:tgtEl>
                                          <p:spTgt spid="21"/>
                                        </p:tgtEl>
                                      </p:cBhvr>
                                    </p:animEffect>
                                    <p:set>
                                      <p:cBhvr>
                                        <p:cTn id="42"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4" grpId="0" animBg="1"/>
      <p:bldP spid="15" grpId="0"/>
      <p:bldP spid="18" grpId="0" animBg="1"/>
      <p:bldP spid="19" grpId="0"/>
      <p:bldP spid="20" grpId="0" animBg="1"/>
      <p:bldP spid="2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39319"/>
            <a:ext cx="8229600" cy="1143000"/>
          </a:xfrm>
        </p:spPr>
        <p:txBody>
          <a:bodyPr>
            <a:normAutofit/>
          </a:bodyPr>
          <a:lstStyle/>
          <a:p>
            <a:r>
              <a:rPr lang="hu-HU" sz="3600" b="1" dirty="0"/>
              <a:t>4. eset megoldási szempontjai</a:t>
            </a:r>
          </a:p>
        </p:txBody>
      </p:sp>
      <p:sp>
        <p:nvSpPr>
          <p:cNvPr id="3" name="Tartalom helye 2"/>
          <p:cNvSpPr>
            <a:spLocks noGrp="1"/>
          </p:cNvSpPr>
          <p:nvPr>
            <p:ph idx="1"/>
          </p:nvPr>
        </p:nvSpPr>
        <p:spPr>
          <a:xfrm>
            <a:off x="1" y="655810"/>
            <a:ext cx="9144000" cy="4525963"/>
          </a:xfrm>
        </p:spPr>
        <p:txBody>
          <a:bodyPr>
            <a:noAutofit/>
          </a:bodyPr>
          <a:lstStyle/>
          <a:p>
            <a:pPr algn="just">
              <a:lnSpc>
                <a:spcPct val="120000"/>
              </a:lnSpc>
              <a:buFont typeface="Wingdings" panose="05000000000000000000" pitchFamily="2" charset="2"/>
              <a:buChar char="ü"/>
            </a:pPr>
            <a:r>
              <a:rPr lang="hu-HU" sz="2400" b="1" dirty="0">
                <a:solidFill>
                  <a:srgbClr val="00B050"/>
                </a:solidFill>
              </a:rPr>
              <a:t>Az öt alapvető kérdést mindig fel kell tenni!</a:t>
            </a:r>
          </a:p>
          <a:p>
            <a:pPr algn="just">
              <a:lnSpc>
                <a:spcPct val="120000"/>
              </a:lnSpc>
              <a:buFont typeface="Wingdings" panose="05000000000000000000" pitchFamily="2" charset="2"/>
              <a:buChar char="ü"/>
            </a:pPr>
            <a:r>
              <a:rPr lang="hu-HU" sz="2400" b="1" dirty="0">
                <a:solidFill>
                  <a:srgbClr val="00B050"/>
                </a:solidFill>
              </a:rPr>
              <a:t>A bevétel előtt feloldott formájú hatóanyag bejuttatása gyorsabb felszívódást, így gyorsabb (az egyszerű Cataflammal® szemben gyomorkímélőbb) hatást tesz lehetővé.</a:t>
            </a:r>
          </a:p>
          <a:p>
            <a:pPr>
              <a:lnSpc>
                <a:spcPct val="120000"/>
              </a:lnSpc>
              <a:buFont typeface="Wingdings" panose="05000000000000000000" pitchFamily="2" charset="2"/>
              <a:buChar char="ü"/>
            </a:pPr>
            <a:r>
              <a:rPr lang="hu-HU" sz="2400" b="1" dirty="0">
                <a:solidFill>
                  <a:srgbClr val="00B050"/>
                </a:solidFill>
              </a:rPr>
              <a:t>Mivel a tapasz nagy valószínűséggel nem tud légmenetesen simulni az adott bőrfelületre, illetve az ízület folyamatos mozgása miatt előfordulhat, hogy leesik, így a gél/kenőcs gyógyszerforma alkalmasabb választás a lokális hatás kifejtésére  (lehetőség más hatóanyagtartalomra is), és így az eredményesebb terápia elérésére!</a:t>
            </a:r>
          </a:p>
          <a:p>
            <a:pPr marL="0" indent="0">
              <a:lnSpc>
                <a:spcPct val="120000"/>
              </a:lnSpc>
              <a:buNone/>
            </a:pPr>
            <a:r>
              <a:rPr lang="hu-HU" sz="2400" i="1" dirty="0">
                <a:solidFill>
                  <a:srgbClr val="00B050"/>
                </a:solidFill>
              </a:rPr>
              <a:t>Megjegyzés: Cataflam-V® és Cataflam® vényköteles, csak a „Dolo” nem!</a:t>
            </a:r>
            <a:endParaRPr lang="hu-HU" sz="2400" i="1" dirty="0"/>
          </a:p>
        </p:txBody>
      </p:sp>
      <p:sp>
        <p:nvSpPr>
          <p:cNvPr id="4" name="Dia számának helye 3"/>
          <p:cNvSpPr>
            <a:spLocks noGrp="1"/>
          </p:cNvSpPr>
          <p:nvPr>
            <p:ph type="sldNum" sz="quarter" idx="12"/>
          </p:nvPr>
        </p:nvSpPr>
        <p:spPr/>
        <p:txBody>
          <a:bodyPr/>
          <a:lstStyle/>
          <a:p>
            <a:fld id="{25BA61BD-1651-46F2-8A4B-72A3C0AA82F4}" type="slidenum">
              <a:rPr lang="hu-HU" smtClean="0"/>
              <a:t>50</a:t>
            </a:fld>
            <a:endParaRPr lang="hu-HU"/>
          </a:p>
        </p:txBody>
      </p:sp>
    </p:spTree>
    <p:extLst>
      <p:ext uri="{BB962C8B-B14F-4D97-AF65-F5344CB8AC3E}">
        <p14:creationId xmlns:p14="http://schemas.microsoft.com/office/powerpoint/2010/main" val="264737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45428" y="-348284"/>
            <a:ext cx="7886700" cy="1325563"/>
          </a:xfrm>
        </p:spPr>
        <p:txBody>
          <a:bodyPr>
            <a:normAutofit/>
          </a:bodyPr>
          <a:lstStyle/>
          <a:p>
            <a:pPr algn="ctr"/>
            <a:r>
              <a:rPr lang="hu-HU" sz="4000" b="1" dirty="0"/>
              <a:t>5. eset</a:t>
            </a:r>
          </a:p>
        </p:txBody>
      </p:sp>
      <p:sp>
        <p:nvSpPr>
          <p:cNvPr id="3" name="Tartalom helye 2"/>
          <p:cNvSpPr>
            <a:spLocks noGrp="1"/>
          </p:cNvSpPr>
          <p:nvPr>
            <p:ph idx="1"/>
          </p:nvPr>
        </p:nvSpPr>
        <p:spPr>
          <a:xfrm>
            <a:off x="86264" y="652539"/>
            <a:ext cx="9057736" cy="5259898"/>
          </a:xfrm>
        </p:spPr>
        <p:txBody>
          <a:bodyPr>
            <a:normAutofit fontScale="92500" lnSpcReduction="10000"/>
          </a:bodyPr>
          <a:lstStyle/>
          <a:p>
            <a:pPr marL="0" indent="0" algn="just">
              <a:lnSpc>
                <a:spcPct val="110000"/>
              </a:lnSpc>
              <a:buNone/>
            </a:pPr>
            <a:r>
              <a:rPr lang="hu-HU" dirty="0"/>
              <a:t>48 éves férfi akut derékfájdalommal érkezik a gyógyszertárba. Elmondása szerint „halaszthatatlanul fontos a munkája”, szóval egyelőre nem tud orvoshoz menni, de szeretne valamilyen fájdalomcsillapítót, hogy tudjon dolgozni. Elmondja, hogy a napi stressz és a „nem igazán” egészséges táplálkozása miatt folyamatos gyomorfekéllyel küzd, ezért nem szeretne tablettát vagy kapszulát, inkább valamilyen „fájdalomcsillapító kenőcsöt” a derekára.</a:t>
            </a:r>
          </a:p>
          <a:p>
            <a:pPr marL="0" indent="0">
              <a:lnSpc>
                <a:spcPct val="110000"/>
              </a:lnSpc>
              <a:buNone/>
            </a:pPr>
            <a:r>
              <a:rPr lang="hu-HU" b="1" i="1" dirty="0"/>
              <a:t>Ajánlható-e ebben az esetben alkalmasabb gyógyszerforma? Miért?</a:t>
            </a:r>
          </a:p>
        </p:txBody>
      </p:sp>
      <p:sp>
        <p:nvSpPr>
          <p:cNvPr id="4" name="Dia számának helye 3"/>
          <p:cNvSpPr>
            <a:spLocks noGrp="1"/>
          </p:cNvSpPr>
          <p:nvPr>
            <p:ph type="sldNum" sz="quarter" idx="12"/>
          </p:nvPr>
        </p:nvSpPr>
        <p:spPr/>
        <p:txBody>
          <a:bodyPr/>
          <a:lstStyle/>
          <a:p>
            <a:fld id="{7E3B0773-3E0B-4703-AB5E-11F432B415FB}" type="slidenum">
              <a:rPr lang="hu-HU" smtClean="0"/>
              <a:t>51</a:t>
            </a:fld>
            <a:endParaRPr lang="hu-HU"/>
          </a:p>
        </p:txBody>
      </p:sp>
    </p:spTree>
    <p:extLst>
      <p:ext uri="{BB962C8B-B14F-4D97-AF65-F5344CB8AC3E}">
        <p14:creationId xmlns:p14="http://schemas.microsoft.com/office/powerpoint/2010/main" val="221749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38454"/>
            <a:ext cx="8229600" cy="1143000"/>
          </a:xfrm>
        </p:spPr>
        <p:txBody>
          <a:bodyPr>
            <a:normAutofit/>
          </a:bodyPr>
          <a:lstStyle/>
          <a:p>
            <a:r>
              <a:rPr lang="hu-HU" sz="3600" b="1" dirty="0"/>
              <a:t>5. eset megoldási javaslat</a:t>
            </a:r>
          </a:p>
        </p:txBody>
      </p:sp>
      <p:sp>
        <p:nvSpPr>
          <p:cNvPr id="3" name="Tartalom helye 2"/>
          <p:cNvSpPr>
            <a:spLocks noGrp="1"/>
          </p:cNvSpPr>
          <p:nvPr>
            <p:ph idx="1"/>
          </p:nvPr>
        </p:nvSpPr>
        <p:spPr>
          <a:xfrm>
            <a:off x="230736" y="1216690"/>
            <a:ext cx="8913264" cy="4525963"/>
          </a:xfrm>
        </p:spPr>
        <p:txBody>
          <a:bodyPr>
            <a:normAutofit fontScale="85000" lnSpcReduction="10000"/>
          </a:bodyPr>
          <a:lstStyle/>
          <a:p>
            <a:pPr>
              <a:lnSpc>
                <a:spcPct val="120000"/>
              </a:lnSpc>
              <a:buFont typeface="Wingdings" panose="05000000000000000000" pitchFamily="2" charset="2"/>
              <a:buChar char="ü"/>
            </a:pPr>
            <a:r>
              <a:rPr lang="hu-HU" b="1" dirty="0">
                <a:solidFill>
                  <a:srgbClr val="00B050"/>
                </a:solidFill>
              </a:rPr>
              <a:t>A tapasz gyógyszerforma egy egyenletesebb hatóanyag-leadást és folyamatosabb hatást eredményez, mint az alkalmazható gélek vagy kenőcsök. Lokális hatása mellett szisztémás fájdalomcsillapítást is biztosít hosszabb időre, így nem szükséges a napi többszöri használat. A hát és a derék bőrfelülete megfelelő a felragasztás szempontjából, és mindemellett ugyanúgy alkalmazható gyomorfekély esetén is, mint a gélek vagy kenőcsök. </a:t>
            </a:r>
            <a:r>
              <a:rPr lang="hu-HU" b="1" i="1" dirty="0"/>
              <a:t> </a:t>
            </a:r>
          </a:p>
          <a:p>
            <a:endParaRPr lang="hu-HU" dirty="0"/>
          </a:p>
        </p:txBody>
      </p:sp>
      <p:sp>
        <p:nvSpPr>
          <p:cNvPr id="4" name="Dia számának helye 3"/>
          <p:cNvSpPr>
            <a:spLocks noGrp="1"/>
          </p:cNvSpPr>
          <p:nvPr>
            <p:ph type="sldNum" sz="quarter" idx="12"/>
          </p:nvPr>
        </p:nvSpPr>
        <p:spPr/>
        <p:txBody>
          <a:bodyPr/>
          <a:lstStyle/>
          <a:p>
            <a:fld id="{25BA61BD-1651-46F2-8A4B-72A3C0AA82F4}" type="slidenum">
              <a:rPr lang="hu-HU" smtClean="0"/>
              <a:t>52</a:t>
            </a:fld>
            <a:endParaRPr lang="hu-HU"/>
          </a:p>
        </p:txBody>
      </p:sp>
    </p:spTree>
    <p:extLst>
      <p:ext uri="{BB962C8B-B14F-4D97-AF65-F5344CB8AC3E}">
        <p14:creationId xmlns:p14="http://schemas.microsoft.com/office/powerpoint/2010/main" val="47318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61060"/>
            <a:ext cx="8229600" cy="1143000"/>
          </a:xfrm>
        </p:spPr>
        <p:txBody>
          <a:bodyPr>
            <a:normAutofit/>
          </a:bodyPr>
          <a:lstStyle/>
          <a:p>
            <a:r>
              <a:rPr lang="hu-HU" sz="3600" b="1" dirty="0"/>
              <a:t>6. eset</a:t>
            </a:r>
          </a:p>
        </p:txBody>
      </p:sp>
      <p:sp>
        <p:nvSpPr>
          <p:cNvPr id="3" name="Tartalom helye 2"/>
          <p:cNvSpPr>
            <a:spLocks noGrp="1"/>
          </p:cNvSpPr>
          <p:nvPr>
            <p:ph idx="1"/>
          </p:nvPr>
        </p:nvSpPr>
        <p:spPr>
          <a:xfrm>
            <a:off x="0" y="489249"/>
            <a:ext cx="9144000" cy="5116792"/>
          </a:xfrm>
        </p:spPr>
        <p:txBody>
          <a:bodyPr>
            <a:normAutofit fontScale="25000" lnSpcReduction="20000"/>
          </a:bodyPr>
          <a:lstStyle/>
          <a:p>
            <a:pPr marL="0" indent="0" algn="just">
              <a:lnSpc>
                <a:spcPct val="120000"/>
              </a:lnSpc>
              <a:buNone/>
            </a:pPr>
            <a:r>
              <a:rPr lang="hu-HU" sz="9200" dirty="0"/>
              <a:t>Fiatal anyuka aggódva hívja fel a gyógyszertárat. 8 éves kisfia lázas beteg volt és most úgy tűnik, hogy a kisebbik, csupán 2 éves kisfia is elkaphatta a betegséget, mert belázasodott. Külföldön nyaralnak, sajnos orvoshoz egyelőre nem tudnak elmenni, illetve gyógyszertárba sem szívesen mennek, mert nem beszélnek jól idegen nyelveket. A nyaralásra a nagyobbik fia betegsége miatt csak a </a:t>
            </a:r>
            <a:r>
              <a:rPr lang="hu-HU" sz="9200" b="1" dirty="0"/>
              <a:t>Nurofen 40mg/ml®</a:t>
            </a:r>
            <a:r>
              <a:rPr lang="hu-HU" sz="9200" dirty="0"/>
              <a:t>-es, eper ízű szuszpenziót vitték el, viszont a kicsinek nem múlik a láza, ami nem túlságosan magas (inkább csak hőemelkedés).</a:t>
            </a:r>
          </a:p>
          <a:p>
            <a:pPr marL="0" indent="0" algn="just">
              <a:lnSpc>
                <a:spcPct val="120000"/>
              </a:lnSpc>
              <a:buNone/>
            </a:pPr>
            <a:r>
              <a:rPr lang="hu-HU" sz="9200" b="1" i="1" dirty="0"/>
              <a:t>Mit lehet ajánlani az anyukának?</a:t>
            </a:r>
          </a:p>
          <a:p>
            <a:pPr marL="0" indent="0" algn="just">
              <a:lnSpc>
                <a:spcPct val="120000"/>
              </a:lnSpc>
              <a:buNone/>
            </a:pPr>
            <a:r>
              <a:rPr lang="hu-HU" sz="9200" b="1" i="1" dirty="0"/>
              <a:t>Mit szükséges megkérdezni az anyukától?</a:t>
            </a:r>
          </a:p>
          <a:p>
            <a:pPr marL="0" indent="0" algn="just">
              <a:lnSpc>
                <a:spcPct val="120000"/>
              </a:lnSpc>
              <a:buNone/>
            </a:pPr>
            <a:r>
              <a:rPr lang="hu-HU" sz="9200" b="1" i="1" dirty="0"/>
              <a:t>Hol lehet utánanézni az ibuprofén napi adagolásának?</a:t>
            </a:r>
          </a:p>
          <a:p>
            <a:pPr marL="0" indent="0" algn="just">
              <a:lnSpc>
                <a:spcPct val="120000"/>
              </a:lnSpc>
              <a:buNone/>
            </a:pPr>
            <a:r>
              <a:rPr lang="hu-HU" sz="9200" b="1" i="1" dirty="0"/>
              <a:t>Milyen adagolást javasolna a kicsinek, ha 13 kg és nincs gyógyszer-érzékenysége?</a:t>
            </a:r>
          </a:p>
          <a:p>
            <a:pPr marL="0" indent="0" algn="just">
              <a:lnSpc>
                <a:spcPct val="120000"/>
              </a:lnSpc>
              <a:buNone/>
            </a:pPr>
            <a:r>
              <a:rPr lang="hu-HU" sz="9200" b="1" i="1" dirty="0"/>
              <a:t>Mi okozhat nehézséget a pontos adagolás kivitelezésében?</a:t>
            </a:r>
          </a:p>
          <a:p>
            <a:pPr marL="0" indent="0">
              <a:buNone/>
            </a:pPr>
            <a:r>
              <a:rPr lang="hu-HU" dirty="0"/>
              <a:t> </a:t>
            </a:r>
          </a:p>
        </p:txBody>
      </p:sp>
      <p:sp>
        <p:nvSpPr>
          <p:cNvPr id="4" name="Dia számának helye 3"/>
          <p:cNvSpPr>
            <a:spLocks noGrp="1"/>
          </p:cNvSpPr>
          <p:nvPr>
            <p:ph type="sldNum" sz="quarter" idx="12"/>
          </p:nvPr>
        </p:nvSpPr>
        <p:spPr/>
        <p:txBody>
          <a:bodyPr/>
          <a:lstStyle/>
          <a:p>
            <a:fld id="{25BA61BD-1651-46F2-8A4B-72A3C0AA82F4}" type="slidenum">
              <a:rPr lang="hu-HU" smtClean="0"/>
              <a:t>53</a:t>
            </a:fld>
            <a:endParaRPr lang="hu-HU"/>
          </a:p>
        </p:txBody>
      </p:sp>
    </p:spTree>
    <p:extLst>
      <p:ext uri="{BB962C8B-B14F-4D97-AF65-F5344CB8AC3E}">
        <p14:creationId xmlns:p14="http://schemas.microsoft.com/office/powerpoint/2010/main" val="109501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52090" y="-272616"/>
            <a:ext cx="8229600" cy="1143000"/>
          </a:xfrm>
        </p:spPr>
        <p:txBody>
          <a:bodyPr>
            <a:normAutofit/>
          </a:bodyPr>
          <a:lstStyle/>
          <a:p>
            <a:r>
              <a:rPr lang="hu-HU" sz="3600" b="1" dirty="0"/>
              <a:t>6. eset megoldási szempontjai</a:t>
            </a:r>
          </a:p>
        </p:txBody>
      </p:sp>
      <p:sp>
        <p:nvSpPr>
          <p:cNvPr id="3" name="Tartalom helye 2"/>
          <p:cNvSpPr>
            <a:spLocks noGrp="1"/>
          </p:cNvSpPr>
          <p:nvPr>
            <p:ph idx="1"/>
          </p:nvPr>
        </p:nvSpPr>
        <p:spPr>
          <a:xfrm>
            <a:off x="0" y="560717"/>
            <a:ext cx="9144000" cy="5357003"/>
          </a:xfrm>
        </p:spPr>
        <p:txBody>
          <a:bodyPr>
            <a:normAutofit fontScale="62500" lnSpcReduction="20000"/>
          </a:bodyPr>
          <a:lstStyle/>
          <a:p>
            <a:pPr>
              <a:lnSpc>
                <a:spcPct val="120000"/>
              </a:lnSpc>
              <a:buFont typeface="Wingdings" panose="05000000000000000000" pitchFamily="2" charset="2"/>
              <a:buChar char="ü"/>
            </a:pPr>
            <a:r>
              <a:rPr lang="hu-HU" sz="3800" b="1" dirty="0">
                <a:solidFill>
                  <a:srgbClr val="00B050"/>
                </a:solidFill>
              </a:rPr>
              <a:t>Akkor szükséges a testhő emelkedését csillapítani, ha a gyermek ennek okán levert (vagy nagyon magas&gt;&gt;&gt;orvos)!</a:t>
            </a:r>
          </a:p>
          <a:p>
            <a:pPr>
              <a:lnSpc>
                <a:spcPct val="120000"/>
              </a:lnSpc>
              <a:buFont typeface="Wingdings" panose="05000000000000000000" pitchFamily="2" charset="2"/>
              <a:buChar char="ü"/>
            </a:pPr>
            <a:r>
              <a:rPr lang="hu-HU" sz="3800" b="1" dirty="0">
                <a:solidFill>
                  <a:srgbClr val="00B050"/>
                </a:solidFill>
              </a:rPr>
              <a:t>Elsőként lehet külső hűtéssel is próbálkozni!</a:t>
            </a:r>
          </a:p>
          <a:p>
            <a:pPr>
              <a:lnSpc>
                <a:spcPct val="120000"/>
              </a:lnSpc>
              <a:buFont typeface="Wingdings" panose="05000000000000000000" pitchFamily="2" charset="2"/>
              <a:buChar char="ü"/>
            </a:pPr>
            <a:r>
              <a:rPr lang="hu-HU" sz="3800" b="1" dirty="0">
                <a:solidFill>
                  <a:srgbClr val="00B050"/>
                </a:solidFill>
              </a:rPr>
              <a:t>Van-e gyógyszerérzékenysége a 2 éves gyermeknek, szokott-e az anyuka esetében is Nurofen® szuszpenziót alkalmazni? &gt; ibuprofén!</a:t>
            </a:r>
          </a:p>
          <a:p>
            <a:pPr>
              <a:lnSpc>
                <a:spcPct val="120000"/>
              </a:lnSpc>
              <a:buFont typeface="Wingdings" panose="05000000000000000000" pitchFamily="2" charset="2"/>
              <a:buChar char="ü"/>
            </a:pPr>
            <a:r>
              <a:rPr lang="hu-HU" sz="3800" b="1" dirty="0">
                <a:solidFill>
                  <a:srgbClr val="00B050"/>
                </a:solidFill>
              </a:rPr>
              <a:t>Hány kiló a 2 éves kisfiú? (esetünkben 13 kg)</a:t>
            </a:r>
          </a:p>
          <a:p>
            <a:pPr>
              <a:lnSpc>
                <a:spcPct val="120000"/>
              </a:lnSpc>
              <a:buFont typeface="Wingdings" panose="05000000000000000000" pitchFamily="2" charset="2"/>
              <a:buChar char="ü"/>
            </a:pPr>
            <a:r>
              <a:rPr lang="hu-HU" sz="3800" b="1" dirty="0">
                <a:solidFill>
                  <a:srgbClr val="00B050"/>
                </a:solidFill>
              </a:rPr>
              <a:t>Pl. az OGYÉI adatbázisból kikeresve az alkalmazási előiratokban az adott készítményt tekintve megnézhető a dozírozás (ibuprofén 20-30 mg/ttkg)!</a:t>
            </a:r>
          </a:p>
          <a:p>
            <a:pPr>
              <a:lnSpc>
                <a:spcPct val="120000"/>
              </a:lnSpc>
              <a:buFont typeface="Wingdings" panose="05000000000000000000" pitchFamily="2" charset="2"/>
              <a:buChar char="ü"/>
            </a:pPr>
            <a:r>
              <a:rPr lang="hu-HU" sz="3800" b="1" dirty="0">
                <a:solidFill>
                  <a:srgbClr val="00B050"/>
                </a:solidFill>
              </a:rPr>
              <a:t>Pl. megfelelő lehet egyszer 2 ml (80 mg), max 4-szer naponta (320 mg) 13 kg-ra!</a:t>
            </a:r>
          </a:p>
          <a:p>
            <a:pPr>
              <a:lnSpc>
                <a:spcPct val="120000"/>
              </a:lnSpc>
              <a:buFont typeface="Wingdings" panose="05000000000000000000" pitchFamily="2" charset="2"/>
              <a:buChar char="ü"/>
            </a:pPr>
            <a:r>
              <a:rPr lang="hu-HU" sz="3800" b="1" dirty="0">
                <a:solidFill>
                  <a:srgbClr val="00B050"/>
                </a:solidFill>
              </a:rPr>
              <a:t>Adagolókanál vagy adagoló fecskendő problémája a csomagolásban (fecskendővel pontosabb lenne)!</a:t>
            </a:r>
          </a:p>
          <a:p>
            <a:pPr marL="0" indent="0">
              <a:buNone/>
            </a:pPr>
            <a:endParaRPr lang="hu-HU" dirty="0"/>
          </a:p>
          <a:p>
            <a:pPr marL="0" indent="0">
              <a:buNone/>
            </a:pPr>
            <a:endParaRPr lang="hu-HU" dirty="0"/>
          </a:p>
        </p:txBody>
      </p:sp>
      <p:sp>
        <p:nvSpPr>
          <p:cNvPr id="4" name="Dia számának helye 3"/>
          <p:cNvSpPr>
            <a:spLocks noGrp="1"/>
          </p:cNvSpPr>
          <p:nvPr>
            <p:ph type="sldNum" sz="quarter" idx="12"/>
          </p:nvPr>
        </p:nvSpPr>
        <p:spPr/>
        <p:txBody>
          <a:bodyPr/>
          <a:lstStyle/>
          <a:p>
            <a:fld id="{25BA61BD-1651-46F2-8A4B-72A3C0AA82F4}" type="slidenum">
              <a:rPr lang="hu-HU" smtClean="0"/>
              <a:t>54</a:t>
            </a:fld>
            <a:endParaRPr lang="hu-HU"/>
          </a:p>
        </p:txBody>
      </p:sp>
    </p:spTree>
    <p:extLst>
      <p:ext uri="{BB962C8B-B14F-4D97-AF65-F5344CB8AC3E}">
        <p14:creationId xmlns:p14="http://schemas.microsoft.com/office/powerpoint/2010/main" val="96567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27014"/>
            <a:ext cx="8229600" cy="1143000"/>
          </a:xfrm>
        </p:spPr>
        <p:txBody>
          <a:bodyPr/>
          <a:lstStyle/>
          <a:p>
            <a:r>
              <a:rPr lang="hu-HU" b="1" dirty="0"/>
              <a:t>7. eset</a:t>
            </a:r>
          </a:p>
        </p:txBody>
      </p:sp>
      <p:sp>
        <p:nvSpPr>
          <p:cNvPr id="3" name="Tartalom helye 2"/>
          <p:cNvSpPr>
            <a:spLocks noGrp="1"/>
          </p:cNvSpPr>
          <p:nvPr>
            <p:ph idx="1"/>
          </p:nvPr>
        </p:nvSpPr>
        <p:spPr>
          <a:xfrm>
            <a:off x="156525" y="759694"/>
            <a:ext cx="8830949" cy="5110179"/>
          </a:xfrm>
        </p:spPr>
        <p:txBody>
          <a:bodyPr>
            <a:normAutofit fontScale="92500"/>
          </a:bodyPr>
          <a:lstStyle/>
          <a:p>
            <a:pPr marL="0" indent="0" algn="just">
              <a:lnSpc>
                <a:spcPct val="110000"/>
              </a:lnSpc>
              <a:buNone/>
            </a:pPr>
            <a:r>
              <a:rPr lang="hu-HU" dirty="0"/>
              <a:t>Egy idős bácsi érkezik a tárához, aki általában vérnyomáscsökkentő gyógyszereit viszi a patikából. Most erős ízületi fájdalomra is panaszkodik, így szeretne valamilyen fájdalomcsillapítót, illetve megfázására ezen felül egy 6 db-os </a:t>
            </a:r>
            <a:r>
              <a:rPr lang="hu-HU" b="1" dirty="0"/>
              <a:t>NeoCitran® </a:t>
            </a:r>
            <a:r>
              <a:rPr lang="hu-HU" dirty="0"/>
              <a:t>készítményt kér.</a:t>
            </a:r>
          </a:p>
          <a:p>
            <a:pPr marL="0" indent="0" algn="just">
              <a:lnSpc>
                <a:spcPct val="110000"/>
              </a:lnSpc>
              <a:buNone/>
            </a:pPr>
            <a:r>
              <a:rPr lang="hu-HU" b="1" i="1" dirty="0"/>
              <a:t>Szükséges-es gyógyszerész bevonása az expediálásba?</a:t>
            </a:r>
          </a:p>
          <a:p>
            <a:pPr marL="0" indent="0" algn="just">
              <a:lnSpc>
                <a:spcPct val="110000"/>
              </a:lnSpc>
              <a:buNone/>
            </a:pPr>
            <a:r>
              <a:rPr lang="hu-HU" b="1" i="1" dirty="0"/>
              <a:t>Milyen gyógyszerbiztonsági kérdéseket kell feltenni neki? Minek néznétek utána?</a:t>
            </a:r>
          </a:p>
          <a:p>
            <a:pPr marL="0" indent="0" algn="just">
              <a:lnSpc>
                <a:spcPct val="110000"/>
              </a:lnSpc>
              <a:buNone/>
            </a:pPr>
            <a:r>
              <a:rPr lang="hu-HU" b="1" i="1" dirty="0"/>
              <a:t>Mit lehet terápiásan ajánlani neki?</a:t>
            </a:r>
          </a:p>
        </p:txBody>
      </p:sp>
      <p:sp>
        <p:nvSpPr>
          <p:cNvPr id="4" name="Dia számának helye 3"/>
          <p:cNvSpPr>
            <a:spLocks noGrp="1"/>
          </p:cNvSpPr>
          <p:nvPr>
            <p:ph type="sldNum" sz="quarter" idx="12"/>
          </p:nvPr>
        </p:nvSpPr>
        <p:spPr/>
        <p:txBody>
          <a:bodyPr/>
          <a:lstStyle/>
          <a:p>
            <a:fld id="{25BA61BD-1651-46F2-8A4B-72A3C0AA82F4}" type="slidenum">
              <a:rPr lang="hu-HU" smtClean="0"/>
              <a:t>55</a:t>
            </a:fld>
            <a:endParaRPr lang="hu-HU"/>
          </a:p>
        </p:txBody>
      </p:sp>
    </p:spTree>
    <p:extLst>
      <p:ext uri="{BB962C8B-B14F-4D97-AF65-F5344CB8AC3E}">
        <p14:creationId xmlns:p14="http://schemas.microsoft.com/office/powerpoint/2010/main" val="291630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70018" y="0"/>
            <a:ext cx="8229600" cy="1143000"/>
          </a:xfrm>
        </p:spPr>
        <p:txBody>
          <a:bodyPr>
            <a:normAutofit/>
          </a:bodyPr>
          <a:lstStyle/>
          <a:p>
            <a:r>
              <a:rPr lang="hu-HU" sz="3600" b="1" dirty="0"/>
              <a:t>7. eset megoldási javaslat</a:t>
            </a:r>
          </a:p>
        </p:txBody>
      </p:sp>
      <p:sp>
        <p:nvSpPr>
          <p:cNvPr id="3" name="Tartalom helye 2"/>
          <p:cNvSpPr>
            <a:spLocks noGrp="1"/>
          </p:cNvSpPr>
          <p:nvPr>
            <p:ph idx="1"/>
          </p:nvPr>
        </p:nvSpPr>
        <p:spPr>
          <a:xfrm>
            <a:off x="0" y="1143000"/>
            <a:ext cx="9143999" cy="4525963"/>
          </a:xfrm>
        </p:spPr>
        <p:txBody>
          <a:bodyPr>
            <a:normAutofit fontScale="92500" lnSpcReduction="10000"/>
          </a:bodyPr>
          <a:lstStyle/>
          <a:p>
            <a:pPr>
              <a:lnSpc>
                <a:spcPct val="110000"/>
              </a:lnSpc>
              <a:buFont typeface="Wingdings" panose="05000000000000000000" pitchFamily="2" charset="2"/>
              <a:buChar char="ü"/>
            </a:pPr>
            <a:r>
              <a:rPr lang="hu-HU" b="1" dirty="0">
                <a:solidFill>
                  <a:srgbClr val="00B050"/>
                </a:solidFill>
              </a:rPr>
              <a:t>Idős beteg, valószínűleg sok párhuzamosan szedett gyógyszerrel, gyógyszerész bevonása javasolt!</a:t>
            </a:r>
          </a:p>
          <a:p>
            <a:pPr>
              <a:lnSpc>
                <a:spcPct val="110000"/>
              </a:lnSpc>
              <a:buFont typeface="Wingdings" panose="05000000000000000000" pitchFamily="2" charset="2"/>
              <a:buChar char="ü"/>
            </a:pPr>
            <a:r>
              <a:rPr lang="hu-HU" b="1" dirty="0">
                <a:solidFill>
                  <a:srgbClr val="00B050"/>
                </a:solidFill>
              </a:rPr>
              <a:t>Milyen vérnyomáscsökkentőket szed? (Pl. ACE gátló, béta-blokkoló, diuretikum stb.) – NEAK vénytörténet…</a:t>
            </a:r>
          </a:p>
          <a:p>
            <a:pPr>
              <a:lnSpc>
                <a:spcPct val="110000"/>
              </a:lnSpc>
              <a:buFont typeface="Wingdings" panose="05000000000000000000" pitchFamily="2" charset="2"/>
              <a:buChar char="ü"/>
            </a:pPr>
            <a:r>
              <a:rPr lang="hu-HU" b="1" dirty="0">
                <a:solidFill>
                  <a:srgbClr val="00B050"/>
                </a:solidFill>
              </a:rPr>
              <a:t>Terápiásan az acetilszalicilsav javasolható rövid távon (kis dózisban, C-vitaminnal kombinálva), a NeoCitran® kerülendő (fenilefrin), az ízületi fájdalom is valószínűleg a megfázás, illetve nátha miatt van, illetve influenzaszerű tünet!</a:t>
            </a:r>
          </a:p>
        </p:txBody>
      </p:sp>
      <p:sp>
        <p:nvSpPr>
          <p:cNvPr id="4" name="Dia számának helye 3"/>
          <p:cNvSpPr>
            <a:spLocks noGrp="1"/>
          </p:cNvSpPr>
          <p:nvPr>
            <p:ph type="sldNum" sz="quarter" idx="12"/>
          </p:nvPr>
        </p:nvSpPr>
        <p:spPr/>
        <p:txBody>
          <a:bodyPr/>
          <a:lstStyle/>
          <a:p>
            <a:fld id="{25BA61BD-1651-46F2-8A4B-72A3C0AA82F4}" type="slidenum">
              <a:rPr lang="hu-HU" smtClean="0"/>
              <a:t>56</a:t>
            </a:fld>
            <a:endParaRPr lang="hu-HU"/>
          </a:p>
        </p:txBody>
      </p:sp>
    </p:spTree>
    <p:extLst>
      <p:ext uri="{BB962C8B-B14F-4D97-AF65-F5344CB8AC3E}">
        <p14:creationId xmlns:p14="http://schemas.microsoft.com/office/powerpoint/2010/main" val="268973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16065" y="-313713"/>
            <a:ext cx="7886700" cy="1325563"/>
          </a:xfrm>
        </p:spPr>
        <p:txBody>
          <a:bodyPr>
            <a:normAutofit/>
          </a:bodyPr>
          <a:lstStyle/>
          <a:p>
            <a:pPr algn="ctr"/>
            <a:r>
              <a:rPr lang="hu-HU" sz="4000" b="1" dirty="0"/>
              <a:t>8. eset</a:t>
            </a:r>
          </a:p>
        </p:txBody>
      </p:sp>
      <p:sp>
        <p:nvSpPr>
          <p:cNvPr id="3" name="Tartalom helye 2"/>
          <p:cNvSpPr>
            <a:spLocks noGrp="1"/>
          </p:cNvSpPr>
          <p:nvPr>
            <p:ph idx="1"/>
          </p:nvPr>
        </p:nvSpPr>
        <p:spPr>
          <a:xfrm>
            <a:off x="102783" y="646502"/>
            <a:ext cx="8913263" cy="5220618"/>
          </a:xfrm>
        </p:spPr>
        <p:txBody>
          <a:bodyPr>
            <a:normAutofit fontScale="77500" lnSpcReduction="20000"/>
          </a:bodyPr>
          <a:lstStyle/>
          <a:p>
            <a:pPr marL="0" indent="0" algn="just">
              <a:lnSpc>
                <a:spcPct val="120000"/>
              </a:lnSpc>
              <a:buNone/>
            </a:pPr>
            <a:r>
              <a:rPr lang="hu-HU" dirty="0"/>
              <a:t>Fiatal házaspár házi patikájukkal kapcsolatban kér tanácsot a gyógyszertárban. Két gyermekük van, egy 8 éves és egy 10 éves. Főként láz- és fájdalomcsillapítókat szeretnének, mert a „többi van otthon”.</a:t>
            </a:r>
          </a:p>
          <a:p>
            <a:pPr marL="0" indent="0" algn="just">
              <a:lnSpc>
                <a:spcPct val="120000"/>
              </a:lnSpc>
              <a:buNone/>
            </a:pPr>
            <a:r>
              <a:rPr lang="hu-HU" dirty="0"/>
              <a:t>Elmondásuk szerint rengeteget utaznak, így viszonylag „extrém körülmények” között lehet szükségük gyógyszerre (pl. hegyekben, campingben, vízitúrán, síelés közben stb.). Fontos számukra, hogy a lehető leggyorsabban „hassanak” a gyógyszerek!</a:t>
            </a:r>
          </a:p>
          <a:p>
            <a:pPr marL="0" indent="0" algn="just">
              <a:lnSpc>
                <a:spcPct val="120000"/>
              </a:lnSpc>
              <a:buNone/>
            </a:pPr>
            <a:r>
              <a:rPr lang="hu-HU" b="1" i="1" dirty="0"/>
              <a:t>Milyen gyógyszerformákat részesíthetünk előnyben egy ilyen gyógyszeres csomag összeállításakor? Mondjunk néhány példát! </a:t>
            </a:r>
          </a:p>
          <a:p>
            <a:pPr marL="0" indent="0" algn="just">
              <a:lnSpc>
                <a:spcPct val="120000"/>
              </a:lnSpc>
              <a:buNone/>
            </a:pPr>
            <a:r>
              <a:rPr lang="hu-HU" b="1" i="1" dirty="0"/>
              <a:t>Milyen általános szempontokat vennétek figyelembe egy házi patika összeállítása vagy éppen ellenőrzése céljából?</a:t>
            </a:r>
          </a:p>
          <a:p>
            <a:endParaRPr lang="hu-HU" dirty="0"/>
          </a:p>
        </p:txBody>
      </p:sp>
      <p:sp>
        <p:nvSpPr>
          <p:cNvPr id="4" name="Dia számának helye 3"/>
          <p:cNvSpPr>
            <a:spLocks noGrp="1"/>
          </p:cNvSpPr>
          <p:nvPr>
            <p:ph type="sldNum" sz="quarter" idx="12"/>
          </p:nvPr>
        </p:nvSpPr>
        <p:spPr/>
        <p:txBody>
          <a:bodyPr/>
          <a:lstStyle/>
          <a:p>
            <a:fld id="{7E3B0773-3E0B-4703-AB5E-11F432B415FB}" type="slidenum">
              <a:rPr lang="hu-HU" smtClean="0"/>
              <a:t>57</a:t>
            </a:fld>
            <a:endParaRPr lang="hu-HU"/>
          </a:p>
        </p:txBody>
      </p:sp>
    </p:spTree>
    <p:extLst>
      <p:ext uri="{BB962C8B-B14F-4D97-AF65-F5344CB8AC3E}">
        <p14:creationId xmlns:p14="http://schemas.microsoft.com/office/powerpoint/2010/main" val="24749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39430"/>
            <a:ext cx="8229600" cy="1143000"/>
          </a:xfrm>
        </p:spPr>
        <p:txBody>
          <a:bodyPr>
            <a:normAutofit/>
          </a:bodyPr>
          <a:lstStyle/>
          <a:p>
            <a:r>
              <a:rPr lang="hu-HU" sz="3600" b="1" dirty="0"/>
              <a:t>8. eset megoldási javaslatok</a:t>
            </a:r>
          </a:p>
        </p:txBody>
      </p:sp>
      <p:sp>
        <p:nvSpPr>
          <p:cNvPr id="3" name="Tartalom helye 2"/>
          <p:cNvSpPr>
            <a:spLocks noGrp="1"/>
          </p:cNvSpPr>
          <p:nvPr>
            <p:ph idx="1"/>
          </p:nvPr>
        </p:nvSpPr>
        <p:spPr>
          <a:xfrm>
            <a:off x="138023" y="785004"/>
            <a:ext cx="8919713" cy="4925683"/>
          </a:xfrm>
        </p:spPr>
        <p:txBody>
          <a:bodyPr>
            <a:normAutofit fontScale="62500" lnSpcReduction="20000"/>
          </a:bodyPr>
          <a:lstStyle/>
          <a:p>
            <a:pPr>
              <a:lnSpc>
                <a:spcPct val="120000"/>
              </a:lnSpc>
              <a:buFont typeface="Wingdings" panose="05000000000000000000" pitchFamily="2" charset="2"/>
              <a:buChar char="ü"/>
            </a:pPr>
            <a:r>
              <a:rPr lang="hu-HU" sz="3800" b="1" dirty="0">
                <a:solidFill>
                  <a:srgbClr val="00B050"/>
                </a:solidFill>
              </a:rPr>
              <a:t>Kérdezzünk rá az esetleges gyógyszer-érzékenységek lehetőségére!</a:t>
            </a:r>
          </a:p>
          <a:p>
            <a:pPr>
              <a:lnSpc>
                <a:spcPct val="120000"/>
              </a:lnSpc>
              <a:buFont typeface="Wingdings" panose="05000000000000000000" pitchFamily="2" charset="2"/>
              <a:buChar char="ü"/>
            </a:pPr>
            <a:r>
              <a:rPr lang="hu-HU" sz="3800" b="1" dirty="0">
                <a:solidFill>
                  <a:srgbClr val="00B050"/>
                </a:solidFill>
              </a:rPr>
              <a:t>Gyerekeknek szájban diszpergálódó tabletta praktikus! (Jelen esetben nem a szuszpenzió.)</a:t>
            </a:r>
          </a:p>
          <a:p>
            <a:pPr>
              <a:lnSpc>
                <a:spcPct val="120000"/>
              </a:lnSpc>
              <a:buFont typeface="Wingdings" panose="05000000000000000000" pitchFamily="2" charset="2"/>
              <a:buChar char="ü"/>
            </a:pPr>
            <a:r>
              <a:rPr lang="hu-HU" sz="3800" b="1" dirty="0">
                <a:solidFill>
                  <a:srgbClr val="00B050"/>
                </a:solidFill>
              </a:rPr>
              <a:t>Felnőtteknek lágyzselatin kapszula, szájban diszpergálódó granulátum, gyorsan széteső tabletták praktikusak!</a:t>
            </a:r>
          </a:p>
          <a:p>
            <a:pPr>
              <a:lnSpc>
                <a:spcPct val="120000"/>
              </a:lnSpc>
              <a:buFont typeface="Wingdings" panose="05000000000000000000" pitchFamily="2" charset="2"/>
              <a:buChar char="ü"/>
            </a:pPr>
            <a:r>
              <a:rPr lang="hu-HU" sz="3800" b="1" dirty="0">
                <a:solidFill>
                  <a:srgbClr val="00B050"/>
                </a:solidFill>
              </a:rPr>
              <a:t>Beszéljük meg a javaslatokat a házaspárral, hogy fejlesszük ezirányú egészségműveltségüket, illetve együttműködésüket! </a:t>
            </a:r>
          </a:p>
          <a:p>
            <a:pPr>
              <a:lnSpc>
                <a:spcPct val="120000"/>
              </a:lnSpc>
              <a:buFont typeface="Wingdings" panose="05000000000000000000" pitchFamily="2" charset="2"/>
              <a:buChar char="ü"/>
            </a:pPr>
            <a:r>
              <a:rPr lang="hu-HU" sz="3800" b="1" dirty="0">
                <a:solidFill>
                  <a:srgbClr val="00B050"/>
                </a:solidFill>
              </a:rPr>
              <a:t>Általános szempontok: külső csomagolás megtartása, lejáratok ellenőrzése, indikációk feltüntetése, életkornak megfelelő hatóanyagok vagy gyógyszerformák választása, páramentes és hűvös helyen történő tárolás, gyermekektől elzárva stb.</a:t>
            </a:r>
          </a:p>
          <a:p>
            <a:endParaRPr lang="hu-HU" dirty="0"/>
          </a:p>
        </p:txBody>
      </p:sp>
      <p:sp>
        <p:nvSpPr>
          <p:cNvPr id="4" name="Dia számának helye 3"/>
          <p:cNvSpPr>
            <a:spLocks noGrp="1"/>
          </p:cNvSpPr>
          <p:nvPr>
            <p:ph type="sldNum" sz="quarter" idx="12"/>
          </p:nvPr>
        </p:nvSpPr>
        <p:spPr/>
        <p:txBody>
          <a:bodyPr/>
          <a:lstStyle/>
          <a:p>
            <a:fld id="{25BA61BD-1651-46F2-8A4B-72A3C0AA82F4}" type="slidenum">
              <a:rPr lang="hu-HU" smtClean="0"/>
              <a:t>58</a:t>
            </a:fld>
            <a:endParaRPr lang="hu-HU"/>
          </a:p>
        </p:txBody>
      </p:sp>
    </p:spTree>
    <p:extLst>
      <p:ext uri="{BB962C8B-B14F-4D97-AF65-F5344CB8AC3E}">
        <p14:creationId xmlns:p14="http://schemas.microsoft.com/office/powerpoint/2010/main" val="197320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0" y="0"/>
            <a:ext cx="9144000" cy="5836778"/>
          </a:xfrm>
          <a:prstGeom prst="rect">
            <a:avLst/>
          </a:prstGeom>
        </p:spPr>
      </p:pic>
      <p:sp>
        <p:nvSpPr>
          <p:cNvPr id="10" name="Téglalap 9"/>
          <p:cNvSpPr/>
          <p:nvPr/>
        </p:nvSpPr>
        <p:spPr>
          <a:xfrm>
            <a:off x="457200" y="1646134"/>
            <a:ext cx="8165507" cy="130216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u-HU"/>
          </a:p>
        </p:txBody>
      </p:sp>
      <p:sp>
        <p:nvSpPr>
          <p:cNvPr id="9" name="Tartalom helye 8"/>
          <p:cNvSpPr>
            <a:spLocks noGrp="1"/>
          </p:cNvSpPr>
          <p:nvPr>
            <p:ph idx="1"/>
          </p:nvPr>
        </p:nvSpPr>
        <p:spPr>
          <a:xfrm>
            <a:off x="457200" y="1771117"/>
            <a:ext cx="8229600" cy="1177182"/>
          </a:xfrm>
        </p:spPr>
        <p:txBody>
          <a:bodyPr/>
          <a:lstStyle/>
          <a:p>
            <a:pPr marL="0" indent="0" algn="ctr">
              <a:buNone/>
            </a:pPr>
            <a:r>
              <a:rPr lang="hu-HU" b="1" u="sng" cap="all" dirty="0" smtClean="0"/>
              <a:t>Étrend-kiegészítők</a:t>
            </a:r>
            <a:r>
              <a:rPr lang="hu-HU" b="1" cap="all" dirty="0" smtClean="0"/>
              <a:t> expediálásának </a:t>
            </a:r>
            <a:r>
              <a:rPr lang="hu-HU" b="1" cap="all" dirty="0"/>
              <a:t>általános gyakorlati vonatkozásai</a:t>
            </a:r>
          </a:p>
        </p:txBody>
      </p:sp>
      <p:sp>
        <p:nvSpPr>
          <p:cNvPr id="2" name="Dia számának helye 1">
            <a:extLst>
              <a:ext uri="{FF2B5EF4-FFF2-40B4-BE49-F238E27FC236}">
                <a16:creationId xmlns:a16="http://schemas.microsoft.com/office/drawing/2014/main" xmlns="" id="{D53D40AB-3ECA-4066-8CC9-4664E60CC6B2}"/>
              </a:ext>
            </a:extLst>
          </p:cNvPr>
          <p:cNvSpPr>
            <a:spLocks noGrp="1"/>
          </p:cNvSpPr>
          <p:nvPr>
            <p:ph type="sldNum" sz="quarter" idx="12"/>
          </p:nvPr>
        </p:nvSpPr>
        <p:spPr/>
        <p:txBody>
          <a:bodyPr/>
          <a:lstStyle/>
          <a:p>
            <a:fld id="{25BA61BD-1651-46F2-8A4B-72A3C0AA82F4}" type="slidenum">
              <a:rPr lang="hu-HU" smtClean="0"/>
              <a:t>59</a:t>
            </a:fld>
            <a:endParaRPr lang="hu-HU"/>
          </a:p>
        </p:txBody>
      </p:sp>
    </p:spTree>
    <p:extLst>
      <p:ext uri="{BB962C8B-B14F-4D97-AF65-F5344CB8AC3E}">
        <p14:creationId xmlns:p14="http://schemas.microsoft.com/office/powerpoint/2010/main" val="3602282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Tartalom helye 4"/>
          <p:cNvPicPr>
            <a:picLocks noGrp="1" noChangeAspect="1"/>
          </p:cNvPicPr>
          <p:nvPr>
            <p:ph sz="half" idx="2"/>
          </p:nvPr>
        </p:nvPicPr>
        <p:blipFill rotWithShape="1">
          <a:blip r:embed="rId2"/>
          <a:srcRect l="30489" t="2920" r="30577" b="6006"/>
          <a:stretch/>
        </p:blipFill>
        <p:spPr>
          <a:xfrm>
            <a:off x="4845465" y="1286836"/>
            <a:ext cx="4064107" cy="5597268"/>
          </a:xfrm>
          <a:prstGeom prst="rect">
            <a:avLst/>
          </a:prstGeom>
          <a:ln>
            <a:noFill/>
          </a:ln>
          <a:effectLst>
            <a:outerShdw blurRad="292100" dist="139700" dir="2700000" algn="tl" rotWithShape="0">
              <a:srgbClr val="333333">
                <a:alpha val="65000"/>
              </a:srgbClr>
            </a:outerShdw>
          </a:effectLst>
        </p:spPr>
      </p:pic>
      <p:sp>
        <p:nvSpPr>
          <p:cNvPr id="2" name="Cím 1"/>
          <p:cNvSpPr>
            <a:spLocks noGrp="1"/>
          </p:cNvSpPr>
          <p:nvPr>
            <p:ph type="title"/>
          </p:nvPr>
        </p:nvSpPr>
        <p:spPr>
          <a:xfrm>
            <a:off x="0" y="99137"/>
            <a:ext cx="9144000" cy="1143000"/>
          </a:xfrm>
        </p:spPr>
        <p:txBody>
          <a:bodyPr>
            <a:noAutofit/>
          </a:bodyPr>
          <a:lstStyle/>
          <a:p>
            <a:r>
              <a:rPr lang="hu-HU" sz="2800" b="1" dirty="0"/>
              <a:t>A gyógyszerészi tanácsadás általános szempontjai vény nélküli gyógyszer-expediálás során</a:t>
            </a:r>
          </a:p>
        </p:txBody>
      </p:sp>
      <p:sp>
        <p:nvSpPr>
          <p:cNvPr id="3" name="Tartalom helye 2"/>
          <p:cNvSpPr>
            <a:spLocks noGrp="1"/>
          </p:cNvSpPr>
          <p:nvPr>
            <p:ph sz="half" idx="1"/>
          </p:nvPr>
        </p:nvSpPr>
        <p:spPr>
          <a:xfrm>
            <a:off x="136732" y="1486969"/>
            <a:ext cx="4512180" cy="4775929"/>
          </a:xfrm>
        </p:spPr>
        <p:txBody>
          <a:bodyPr/>
          <a:lstStyle/>
          <a:p>
            <a:pPr marL="0" indent="0" algn="ctr">
              <a:buNone/>
            </a:pPr>
            <a:r>
              <a:rPr lang="hu-HU" dirty="0"/>
              <a:t>… gyógyszerészként egy vény nélkül is kapható </a:t>
            </a:r>
            <a:r>
              <a:rPr lang="hu-HU" dirty="0" smtClean="0"/>
              <a:t>gyógyszert </a:t>
            </a:r>
            <a:r>
              <a:rPr lang="hu-HU" dirty="0"/>
              <a:t>expediáltok…</a:t>
            </a:r>
          </a:p>
          <a:p>
            <a:pPr marL="0" indent="0" algn="ctr">
              <a:buNone/>
            </a:pPr>
            <a:endParaRPr lang="hu-HU" dirty="0"/>
          </a:p>
          <a:p>
            <a:pPr marL="0" indent="0" algn="ctr">
              <a:buNone/>
            </a:pPr>
            <a:r>
              <a:rPr lang="hu-HU" b="1" i="1" dirty="0">
                <a:solidFill>
                  <a:srgbClr val="FF0000"/>
                </a:solidFill>
              </a:rPr>
              <a:t>Milyen általános szempontok szerint kell tájékoztatást adni a betegnek? </a:t>
            </a:r>
          </a:p>
        </p:txBody>
      </p:sp>
      <p:sp>
        <p:nvSpPr>
          <p:cNvPr id="4" name="Dia számának helye 3">
            <a:extLst>
              <a:ext uri="{FF2B5EF4-FFF2-40B4-BE49-F238E27FC236}">
                <a16:creationId xmlns:a16="http://schemas.microsoft.com/office/drawing/2014/main" xmlns="" id="{B0B37FBA-7196-4708-A986-EA7B2E4E907D}"/>
              </a:ext>
            </a:extLst>
          </p:cNvPr>
          <p:cNvSpPr>
            <a:spLocks noGrp="1"/>
          </p:cNvSpPr>
          <p:nvPr>
            <p:ph type="sldNum" sz="quarter" idx="12"/>
          </p:nvPr>
        </p:nvSpPr>
        <p:spPr/>
        <p:txBody>
          <a:bodyPr/>
          <a:lstStyle/>
          <a:p>
            <a:fld id="{25BA61BD-1651-46F2-8A4B-72A3C0AA82F4}" type="slidenum">
              <a:rPr lang="hu-HU" smtClean="0"/>
              <a:t>6</a:t>
            </a:fld>
            <a:endParaRPr lang="hu-HU"/>
          </a:p>
        </p:txBody>
      </p:sp>
      <p:sp>
        <p:nvSpPr>
          <p:cNvPr id="7" name="Téglalap 6"/>
          <p:cNvSpPr/>
          <p:nvPr/>
        </p:nvSpPr>
        <p:spPr>
          <a:xfrm>
            <a:off x="4982199" y="3623417"/>
            <a:ext cx="3790642" cy="32345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Szövegdoboz 7"/>
          <p:cNvSpPr txBox="1"/>
          <p:nvPr/>
        </p:nvSpPr>
        <p:spPr>
          <a:xfrm>
            <a:off x="6441267" y="4653766"/>
            <a:ext cx="937909" cy="1323439"/>
          </a:xfrm>
          <a:prstGeom prst="rect">
            <a:avLst/>
          </a:prstGeom>
          <a:noFill/>
        </p:spPr>
        <p:txBody>
          <a:bodyPr wrap="square" rtlCol="0">
            <a:spAutoFit/>
          </a:bodyPr>
          <a:lstStyle/>
          <a:p>
            <a:pPr algn="ctr"/>
            <a:r>
              <a:rPr lang="hu-HU" sz="8000" b="1" dirty="0">
                <a:solidFill>
                  <a:srgbClr val="FF0000"/>
                </a:solidFill>
              </a:rPr>
              <a:t>?</a:t>
            </a:r>
          </a:p>
        </p:txBody>
      </p:sp>
      <p:sp>
        <p:nvSpPr>
          <p:cNvPr id="9" name="Szövegdoboz 8"/>
          <p:cNvSpPr txBox="1"/>
          <p:nvPr/>
        </p:nvSpPr>
        <p:spPr>
          <a:xfrm rot="19228576">
            <a:off x="-179302" y="3017761"/>
            <a:ext cx="9268177" cy="769441"/>
          </a:xfrm>
          <a:prstGeom prst="rect">
            <a:avLst/>
          </a:prstGeom>
          <a:solidFill>
            <a:schemeClr val="bg1"/>
          </a:solidFill>
          <a:ln>
            <a:solidFill>
              <a:srgbClr val="00B050"/>
            </a:solidFill>
          </a:ln>
        </p:spPr>
        <p:txBody>
          <a:bodyPr wrap="square" rtlCol="0">
            <a:spAutoFit/>
          </a:bodyPr>
          <a:lstStyle/>
          <a:p>
            <a:pPr algn="ctr"/>
            <a:r>
              <a:rPr lang="hu-HU" sz="4400" b="1" dirty="0">
                <a:solidFill>
                  <a:srgbClr val="00B050"/>
                </a:solidFill>
              </a:rPr>
              <a:t>Beteg-egészségműveltség növelése! </a:t>
            </a:r>
          </a:p>
        </p:txBody>
      </p:sp>
    </p:spTree>
    <p:extLst>
      <p:ext uri="{BB962C8B-B14F-4D97-AF65-F5344CB8AC3E}">
        <p14:creationId xmlns:p14="http://schemas.microsoft.com/office/powerpoint/2010/main" val="141574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 calcmode="lin" valueType="num">
                                      <p:cBhvr>
                                        <p:cTn id="17" dur="500" fill="hold"/>
                                        <p:tgtEl>
                                          <p:spTgt spid="9"/>
                                        </p:tgtEl>
                                        <p:attrNameLst>
                                          <p:attrName>style.rotation</p:attrName>
                                        </p:attrNameLst>
                                      </p:cBhvr>
                                      <p:tavLst>
                                        <p:tav tm="0">
                                          <p:val>
                                            <p:fltVal val="360"/>
                                          </p:val>
                                        </p:tav>
                                        <p:tav tm="100000">
                                          <p:val>
                                            <p:fltVal val="0"/>
                                          </p:val>
                                        </p:tav>
                                      </p:tavLst>
                                    </p:anim>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457200" y="-125310"/>
            <a:ext cx="8229600" cy="870498"/>
          </a:xfrm>
        </p:spPr>
        <p:txBody>
          <a:bodyPr>
            <a:normAutofit/>
          </a:bodyPr>
          <a:lstStyle/>
          <a:p>
            <a:r>
              <a:rPr lang="hu-HU" sz="2800" b="1" dirty="0" smtClean="0"/>
              <a:t>Az étrend-kiegészítők felügyeleti </a:t>
            </a:r>
            <a:r>
              <a:rPr lang="hu-HU" sz="2800" b="1" dirty="0" smtClean="0"/>
              <a:t>szintjei hazánkban</a:t>
            </a:r>
            <a:endParaRPr lang="hu-HU" sz="2800" b="1" dirty="0"/>
          </a:p>
        </p:txBody>
      </p:sp>
      <p:sp>
        <p:nvSpPr>
          <p:cNvPr id="4" name="Dia számának helye 3"/>
          <p:cNvSpPr>
            <a:spLocks noGrp="1"/>
          </p:cNvSpPr>
          <p:nvPr>
            <p:ph type="sldNum" sz="quarter" idx="12"/>
          </p:nvPr>
        </p:nvSpPr>
        <p:spPr/>
        <p:txBody>
          <a:bodyPr/>
          <a:lstStyle/>
          <a:p>
            <a:fld id="{C796C96E-2902-4239-A2B3-271712633E93}" type="slidenum">
              <a:rPr lang="hu-HU" smtClean="0"/>
              <a:t>60</a:t>
            </a:fld>
            <a:endParaRPr lang="hu-HU"/>
          </a:p>
        </p:txBody>
      </p:sp>
      <p:graphicFrame>
        <p:nvGraphicFramePr>
          <p:cNvPr id="5" name="Tartalom helye 4"/>
          <p:cNvGraphicFramePr>
            <a:graphicFrameLocks noGrp="1"/>
          </p:cNvGraphicFramePr>
          <p:nvPr>
            <p:ph idx="1"/>
            <p:extLst/>
          </p:nvPr>
        </p:nvGraphicFramePr>
        <p:xfrm>
          <a:off x="5410" y="641142"/>
          <a:ext cx="9144000" cy="6080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zövegdoboz 5"/>
          <p:cNvSpPr txBox="1"/>
          <p:nvPr/>
        </p:nvSpPr>
        <p:spPr>
          <a:xfrm>
            <a:off x="534543" y="1214279"/>
            <a:ext cx="1333850" cy="923330"/>
          </a:xfrm>
          <a:prstGeom prst="rect">
            <a:avLst/>
          </a:prstGeom>
          <a:noFill/>
        </p:spPr>
        <p:txBody>
          <a:bodyPr wrap="square" rtlCol="0">
            <a:spAutoFit/>
          </a:bodyPr>
          <a:lstStyle/>
          <a:p>
            <a:pPr algn="ctr"/>
            <a:r>
              <a:rPr lang="hu-HU" b="1" dirty="0"/>
              <a:t>1. </a:t>
            </a:r>
          </a:p>
          <a:p>
            <a:pPr algn="ctr"/>
            <a:r>
              <a:rPr lang="hu-HU" b="1" dirty="0"/>
              <a:t>Hatósági ellenőrzés</a:t>
            </a:r>
          </a:p>
        </p:txBody>
      </p:sp>
      <p:sp>
        <p:nvSpPr>
          <p:cNvPr id="7" name="Szövegdoboz 6"/>
          <p:cNvSpPr txBox="1"/>
          <p:nvPr/>
        </p:nvSpPr>
        <p:spPr>
          <a:xfrm>
            <a:off x="1064461" y="3013259"/>
            <a:ext cx="1182848" cy="1200329"/>
          </a:xfrm>
          <a:prstGeom prst="rect">
            <a:avLst/>
          </a:prstGeom>
          <a:noFill/>
        </p:spPr>
        <p:txBody>
          <a:bodyPr wrap="square" rtlCol="0">
            <a:spAutoFit/>
          </a:bodyPr>
          <a:lstStyle/>
          <a:p>
            <a:pPr algn="ctr"/>
            <a:r>
              <a:rPr lang="hu-HU" b="1" dirty="0"/>
              <a:t>2. Minőség-biztosítási lánc</a:t>
            </a:r>
          </a:p>
        </p:txBody>
      </p:sp>
      <p:sp>
        <p:nvSpPr>
          <p:cNvPr id="8" name="Szövegdoboz 7"/>
          <p:cNvSpPr txBox="1"/>
          <p:nvPr/>
        </p:nvSpPr>
        <p:spPr>
          <a:xfrm>
            <a:off x="563904" y="5024261"/>
            <a:ext cx="1275126" cy="646331"/>
          </a:xfrm>
          <a:prstGeom prst="rect">
            <a:avLst/>
          </a:prstGeom>
          <a:noFill/>
        </p:spPr>
        <p:txBody>
          <a:bodyPr wrap="square" rtlCol="0">
            <a:spAutoFit/>
          </a:bodyPr>
          <a:lstStyle/>
          <a:p>
            <a:pPr algn="ctr"/>
            <a:r>
              <a:rPr lang="hu-HU" b="1" dirty="0"/>
              <a:t>3. Tanácsadás</a:t>
            </a:r>
          </a:p>
        </p:txBody>
      </p:sp>
      <p:sp>
        <p:nvSpPr>
          <p:cNvPr id="9" name="Szövegdoboz 8"/>
          <p:cNvSpPr txBox="1"/>
          <p:nvPr/>
        </p:nvSpPr>
        <p:spPr>
          <a:xfrm>
            <a:off x="88371" y="2137609"/>
            <a:ext cx="2226193" cy="523220"/>
          </a:xfrm>
          <a:prstGeom prst="rect">
            <a:avLst/>
          </a:prstGeom>
          <a:solidFill>
            <a:schemeClr val="accent1">
              <a:lumMod val="20000"/>
              <a:lumOff val="80000"/>
            </a:schemeClr>
          </a:solidFill>
          <a:ln>
            <a:solidFill>
              <a:schemeClr val="tx2">
                <a:lumMod val="60000"/>
                <a:lumOff val="40000"/>
              </a:schemeClr>
            </a:solidFill>
          </a:ln>
        </p:spPr>
        <p:txBody>
          <a:bodyPr wrap="square" rtlCol="0">
            <a:spAutoFit/>
          </a:bodyPr>
          <a:lstStyle/>
          <a:p>
            <a:pPr algn="ctr"/>
            <a:r>
              <a:rPr lang="hu-HU" sz="1400" dirty="0"/>
              <a:t>Meghatározott korlátok között, de működik!</a:t>
            </a:r>
          </a:p>
        </p:txBody>
      </p:sp>
      <p:sp>
        <p:nvSpPr>
          <p:cNvPr id="10" name="Szövegdoboz 9"/>
          <p:cNvSpPr txBox="1"/>
          <p:nvPr/>
        </p:nvSpPr>
        <p:spPr>
          <a:xfrm>
            <a:off x="457200" y="4188037"/>
            <a:ext cx="2380306" cy="307777"/>
          </a:xfrm>
          <a:prstGeom prst="rect">
            <a:avLst/>
          </a:prstGeom>
          <a:solidFill>
            <a:schemeClr val="accent1">
              <a:lumMod val="20000"/>
              <a:lumOff val="80000"/>
            </a:schemeClr>
          </a:solidFill>
          <a:ln>
            <a:solidFill>
              <a:schemeClr val="tx2">
                <a:lumMod val="60000"/>
                <a:lumOff val="40000"/>
              </a:schemeClr>
            </a:solidFill>
          </a:ln>
        </p:spPr>
        <p:txBody>
          <a:bodyPr wrap="square" rtlCol="0">
            <a:spAutoFit/>
          </a:bodyPr>
          <a:lstStyle/>
          <a:p>
            <a:pPr algn="ctr"/>
            <a:r>
              <a:rPr lang="hu-HU" sz="1400" dirty="0"/>
              <a:t>Kiépítése folyamatban!</a:t>
            </a:r>
          </a:p>
        </p:txBody>
      </p:sp>
      <p:sp>
        <p:nvSpPr>
          <p:cNvPr id="11" name="Szövegdoboz 10"/>
          <p:cNvSpPr txBox="1"/>
          <p:nvPr/>
        </p:nvSpPr>
        <p:spPr>
          <a:xfrm>
            <a:off x="88371" y="5740796"/>
            <a:ext cx="2380306" cy="523220"/>
          </a:xfrm>
          <a:prstGeom prst="rect">
            <a:avLst/>
          </a:prstGeom>
          <a:solidFill>
            <a:schemeClr val="accent1">
              <a:lumMod val="20000"/>
              <a:lumOff val="80000"/>
            </a:schemeClr>
          </a:solidFill>
          <a:ln>
            <a:solidFill>
              <a:schemeClr val="tx2">
                <a:lumMod val="60000"/>
                <a:lumOff val="40000"/>
              </a:schemeClr>
            </a:solidFill>
          </a:ln>
        </p:spPr>
        <p:txBody>
          <a:bodyPr wrap="square" rtlCol="0">
            <a:spAutoFit/>
          </a:bodyPr>
          <a:lstStyle/>
          <a:p>
            <a:pPr algn="ctr"/>
            <a:r>
              <a:rPr lang="hu-HU" sz="1400" dirty="0"/>
              <a:t>Könnyen fejleszthető gyógyszertári szolgáltatás!</a:t>
            </a:r>
          </a:p>
        </p:txBody>
      </p:sp>
      <p:sp>
        <p:nvSpPr>
          <p:cNvPr id="3" name="Ellipszis 2"/>
          <p:cNvSpPr/>
          <p:nvPr/>
        </p:nvSpPr>
        <p:spPr>
          <a:xfrm>
            <a:off x="88371" y="5024261"/>
            <a:ext cx="8953079" cy="16972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36982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06339" y="2419633"/>
            <a:ext cx="8229600" cy="1143000"/>
          </a:xfrm>
        </p:spPr>
        <p:txBody>
          <a:bodyPr>
            <a:noAutofit/>
          </a:bodyPr>
          <a:lstStyle/>
          <a:p>
            <a:r>
              <a:rPr lang="hu-HU" sz="2800" b="1" dirty="0" smtClean="0"/>
              <a:t>Az étrend-kiegészítők expediálásának szakmai megfontolásai</a:t>
            </a:r>
            <a:br>
              <a:rPr lang="hu-HU" sz="2800" b="1" dirty="0" smtClean="0"/>
            </a:br>
            <a:r>
              <a:rPr lang="hu-HU" sz="2800" dirty="0" smtClean="0"/>
              <a:t>(lehetséges algoritmus)</a:t>
            </a:r>
            <a:endParaRPr lang="hu-HU" sz="2800" dirty="0"/>
          </a:p>
        </p:txBody>
      </p:sp>
      <p:sp>
        <p:nvSpPr>
          <p:cNvPr id="9" name="Dia számának helye 8"/>
          <p:cNvSpPr>
            <a:spLocks noGrp="1"/>
          </p:cNvSpPr>
          <p:nvPr>
            <p:ph type="sldNum" sz="quarter" idx="12"/>
          </p:nvPr>
        </p:nvSpPr>
        <p:spPr/>
        <p:txBody>
          <a:bodyPr/>
          <a:lstStyle/>
          <a:p>
            <a:fld id="{C796C96E-2902-4239-A2B3-271712633E93}" type="slidenum">
              <a:rPr lang="hu-HU" smtClean="0"/>
              <a:t>61</a:t>
            </a:fld>
            <a:endParaRPr lang="hu-HU"/>
          </a:p>
        </p:txBody>
      </p:sp>
      <p:sp>
        <p:nvSpPr>
          <p:cNvPr id="4" name="Lefelé nyíl 3"/>
          <p:cNvSpPr/>
          <p:nvPr/>
        </p:nvSpPr>
        <p:spPr>
          <a:xfrm>
            <a:off x="3734510" y="3734512"/>
            <a:ext cx="1615155" cy="2008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Szövegdoboz 4"/>
          <p:cNvSpPr txBox="1"/>
          <p:nvPr/>
        </p:nvSpPr>
        <p:spPr>
          <a:xfrm>
            <a:off x="470019" y="410198"/>
            <a:ext cx="8302240" cy="2000548"/>
          </a:xfrm>
          <a:prstGeom prst="rect">
            <a:avLst/>
          </a:prstGeom>
          <a:noFill/>
        </p:spPr>
        <p:txBody>
          <a:bodyPr wrap="square" rtlCol="0">
            <a:spAutoFit/>
          </a:bodyPr>
          <a:lstStyle/>
          <a:p>
            <a:pPr algn="ctr"/>
            <a:r>
              <a:rPr lang="hu-HU" sz="3600" b="1" dirty="0" smtClean="0"/>
              <a:t>Étrend-kiegészítők felügyelete </a:t>
            </a:r>
            <a:r>
              <a:rPr lang="hu-HU" sz="3600" b="1" dirty="0"/>
              <a:t>3</a:t>
            </a:r>
            <a:r>
              <a:rPr lang="hu-HU" sz="3600" b="1" dirty="0" smtClean="0"/>
              <a:t>. szint</a:t>
            </a:r>
          </a:p>
          <a:p>
            <a:pPr algn="ctr"/>
            <a:r>
              <a:rPr lang="hu-HU" sz="2800" b="1" dirty="0" smtClean="0"/>
              <a:t>Gyógyszerészi tanácsadás és biztonsági ellenőrzés az expediálás során</a:t>
            </a:r>
          </a:p>
          <a:p>
            <a:pPr algn="ctr"/>
            <a:endParaRPr lang="hu-HU" sz="3200" b="1" dirty="0"/>
          </a:p>
        </p:txBody>
      </p:sp>
    </p:spTree>
    <p:extLst>
      <p:ext uri="{BB962C8B-B14F-4D97-AF65-F5344CB8AC3E}">
        <p14:creationId xmlns:p14="http://schemas.microsoft.com/office/powerpoint/2010/main" val="32067403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rtalom helye 3"/>
          <p:cNvGraphicFramePr>
            <a:graphicFrameLocks/>
          </p:cNvGraphicFramePr>
          <p:nvPr>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ia számának helye 1"/>
          <p:cNvSpPr>
            <a:spLocks noGrp="1"/>
          </p:cNvSpPr>
          <p:nvPr>
            <p:ph type="sldNum" sz="quarter" idx="12"/>
          </p:nvPr>
        </p:nvSpPr>
        <p:spPr/>
        <p:txBody>
          <a:bodyPr/>
          <a:lstStyle/>
          <a:p>
            <a:fld id="{C796C96E-2902-4239-A2B3-271712633E93}" type="slidenum">
              <a:rPr lang="hu-HU" smtClean="0"/>
              <a:t>62</a:t>
            </a:fld>
            <a:endParaRPr lang="hu-HU"/>
          </a:p>
        </p:txBody>
      </p:sp>
      <p:sp>
        <p:nvSpPr>
          <p:cNvPr id="5" name="Szövegdoboz 4"/>
          <p:cNvSpPr txBox="1"/>
          <p:nvPr/>
        </p:nvSpPr>
        <p:spPr>
          <a:xfrm>
            <a:off x="111095" y="153824"/>
            <a:ext cx="3059394" cy="369332"/>
          </a:xfrm>
          <a:prstGeom prst="rect">
            <a:avLst/>
          </a:prstGeom>
          <a:noFill/>
        </p:spPr>
        <p:txBody>
          <a:bodyPr wrap="square" rtlCol="0">
            <a:spAutoFit/>
          </a:bodyPr>
          <a:lstStyle/>
          <a:p>
            <a:r>
              <a:rPr lang="hu-HU" dirty="0"/>
              <a:t>TÁMOP-4.2.6.-15/1/2015-0006</a:t>
            </a:r>
          </a:p>
        </p:txBody>
      </p:sp>
    </p:spTree>
    <p:extLst>
      <p:ext uri="{BB962C8B-B14F-4D97-AF65-F5344CB8AC3E}">
        <p14:creationId xmlns:p14="http://schemas.microsoft.com/office/powerpoint/2010/main" val="40793391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923" y="2378871"/>
            <a:ext cx="7331607" cy="3133165"/>
          </a:xfrm>
          <a:prstGeom prst="rect">
            <a:avLst/>
          </a:prstGeom>
        </p:spPr>
      </p:pic>
      <p:sp>
        <p:nvSpPr>
          <p:cNvPr id="2" name="Cím 1"/>
          <p:cNvSpPr>
            <a:spLocks noGrp="1"/>
          </p:cNvSpPr>
          <p:nvPr>
            <p:ph type="title"/>
          </p:nvPr>
        </p:nvSpPr>
        <p:spPr>
          <a:xfrm>
            <a:off x="205098" y="613590"/>
            <a:ext cx="8938901" cy="1143000"/>
          </a:xfrm>
        </p:spPr>
        <p:txBody>
          <a:bodyPr>
            <a:noAutofit/>
          </a:bodyPr>
          <a:lstStyle/>
          <a:p>
            <a:r>
              <a:rPr lang="hu-HU" sz="3600" b="1" dirty="0" smtClean="0"/>
              <a:t>A növényi alapú étrend-kiegészítők csoportja kiemelt figyelmet érdemel!</a:t>
            </a:r>
            <a:endParaRPr lang="hu-HU" sz="3600" b="1" dirty="0"/>
          </a:p>
        </p:txBody>
      </p:sp>
      <p:sp>
        <p:nvSpPr>
          <p:cNvPr id="3" name="Tartalom helye 2"/>
          <p:cNvSpPr>
            <a:spLocks noGrp="1"/>
          </p:cNvSpPr>
          <p:nvPr>
            <p:ph idx="1"/>
          </p:nvPr>
        </p:nvSpPr>
        <p:spPr>
          <a:xfrm rot="19498117">
            <a:off x="1715225" y="3663443"/>
            <a:ext cx="5335055" cy="564023"/>
          </a:xfrm>
          <a:solidFill>
            <a:srgbClr val="FF0000"/>
          </a:solidFill>
        </p:spPr>
        <p:txBody>
          <a:bodyPr>
            <a:normAutofit fontScale="92500"/>
          </a:bodyPr>
          <a:lstStyle/>
          <a:p>
            <a:pPr marL="0" indent="0">
              <a:buNone/>
            </a:pPr>
            <a:r>
              <a:rPr lang="hu-HU" b="1" dirty="0" smtClean="0"/>
              <a:t>MAGAS INTERAKCIÓS KOCKÁZAT</a:t>
            </a:r>
            <a:endParaRPr lang="hu-HU" b="1" dirty="0"/>
          </a:p>
        </p:txBody>
      </p:sp>
      <p:sp>
        <p:nvSpPr>
          <p:cNvPr id="5" name="Dia számának helye 4"/>
          <p:cNvSpPr>
            <a:spLocks noGrp="1"/>
          </p:cNvSpPr>
          <p:nvPr>
            <p:ph type="sldNum" sz="quarter" idx="12"/>
          </p:nvPr>
        </p:nvSpPr>
        <p:spPr/>
        <p:txBody>
          <a:bodyPr/>
          <a:lstStyle/>
          <a:p>
            <a:fld id="{C796C96E-2902-4239-A2B3-271712633E93}" type="slidenum">
              <a:rPr lang="hu-HU" smtClean="0"/>
              <a:t>63</a:t>
            </a:fld>
            <a:endParaRPr lang="hu-HU"/>
          </a:p>
        </p:txBody>
      </p:sp>
    </p:spTree>
    <p:extLst>
      <p:ext uri="{BB962C8B-B14F-4D97-AF65-F5344CB8AC3E}">
        <p14:creationId xmlns:p14="http://schemas.microsoft.com/office/powerpoint/2010/main" val="248065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88007" y="-196554"/>
            <a:ext cx="9468740" cy="1143000"/>
          </a:xfrm>
        </p:spPr>
        <p:txBody>
          <a:bodyPr>
            <a:noAutofit/>
          </a:bodyPr>
          <a:lstStyle/>
          <a:p>
            <a:r>
              <a:rPr lang="hu-HU" sz="1800" b="1" dirty="0" smtClean="0"/>
              <a:t>Növényi alapanyagú étrend-kiegészítők biztonságos expediálásához – interakciók elkerüléséhez</a:t>
            </a:r>
            <a:br>
              <a:rPr lang="hu-HU" sz="1800" b="1" dirty="0" smtClean="0"/>
            </a:br>
            <a:r>
              <a:rPr lang="hu-HU" sz="1100" dirty="0" smtClean="0"/>
              <a:t>(</a:t>
            </a:r>
            <a:r>
              <a:rPr lang="hu-HU" sz="1100" dirty="0"/>
              <a:t>TÁMOP-4.2.6.-15/1/2015-0006</a:t>
            </a:r>
            <a:r>
              <a:rPr lang="hu-HU" sz="1100" dirty="0" smtClean="0"/>
              <a:t>)</a:t>
            </a:r>
            <a:endParaRPr lang="hu-HU" sz="1100" dirty="0"/>
          </a:p>
        </p:txBody>
      </p:sp>
      <p:graphicFrame>
        <p:nvGraphicFramePr>
          <p:cNvPr id="4" name="Tartalom helye 3"/>
          <p:cNvGraphicFramePr>
            <a:graphicFrameLocks noGrp="1"/>
          </p:cNvGraphicFramePr>
          <p:nvPr>
            <p:ph idx="1"/>
            <p:extLst/>
          </p:nvPr>
        </p:nvGraphicFramePr>
        <p:xfrm>
          <a:off x="0" y="662883"/>
          <a:ext cx="9144000" cy="6184435"/>
        </p:xfrm>
        <a:graphic>
          <a:graphicData uri="http://schemas.openxmlformats.org/drawingml/2006/table">
            <a:tbl>
              <a:tblPr firstRow="1" firstCol="1" bandRow="1">
                <a:tableStyleId>{5C22544A-7EE6-4342-B048-85BDC9FD1C3A}</a:tableStyleId>
              </a:tblPr>
              <a:tblGrid>
                <a:gridCol w="2569027"/>
                <a:gridCol w="6574973"/>
              </a:tblGrid>
              <a:tr h="365768">
                <a:tc>
                  <a:txBody>
                    <a:bodyPr/>
                    <a:lstStyle/>
                    <a:p>
                      <a:pPr algn="ctr">
                        <a:lnSpc>
                          <a:spcPct val="150000"/>
                        </a:lnSpc>
                        <a:spcAft>
                          <a:spcPts val="0"/>
                        </a:spcAft>
                      </a:pPr>
                      <a:r>
                        <a:rPr lang="hu-HU" sz="1800" dirty="0">
                          <a:effectLst/>
                        </a:rPr>
                        <a:t>Növényi komponens</a:t>
                      </a:r>
                      <a:endParaRPr lang="hu-HU" sz="1200"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42721" marR="42721" marT="0" marB="0" anchor="ctr"/>
                </a:tc>
                <a:tc>
                  <a:txBody>
                    <a:bodyPr/>
                    <a:lstStyle/>
                    <a:p>
                      <a:pPr algn="ctr">
                        <a:lnSpc>
                          <a:spcPct val="150000"/>
                        </a:lnSpc>
                        <a:spcAft>
                          <a:spcPts val="0"/>
                        </a:spcAft>
                      </a:pPr>
                      <a:r>
                        <a:rPr lang="hu-HU" sz="1800" dirty="0">
                          <a:effectLst/>
                        </a:rPr>
                        <a:t>Mikor kerülendő az étrend-kiegészítő alkalmazása?</a:t>
                      </a:r>
                      <a:endParaRPr lang="hu-HU" sz="1200"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42721" marR="42721" marT="0" marB="0" anchor="ctr"/>
                </a:tc>
              </a:tr>
              <a:tr h="325128">
                <a:tc>
                  <a:txBody>
                    <a:bodyPr/>
                    <a:lstStyle/>
                    <a:p>
                      <a:pPr algn="ctr">
                        <a:lnSpc>
                          <a:spcPct val="150000"/>
                        </a:lnSpc>
                        <a:spcAft>
                          <a:spcPts val="0"/>
                        </a:spcAft>
                      </a:pPr>
                      <a:r>
                        <a:rPr lang="hu-HU" sz="1600" b="1" dirty="0">
                          <a:effectLst/>
                        </a:rPr>
                        <a:t>Citrusfélék</a:t>
                      </a:r>
                      <a:endParaRPr lang="hu-HU" sz="1100" b="1"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42721" marR="42721" marT="0" marB="0" anchor="ctr"/>
                </a:tc>
                <a:tc>
                  <a:txBody>
                    <a:bodyPr/>
                    <a:lstStyle/>
                    <a:p>
                      <a:pPr algn="ctr">
                        <a:lnSpc>
                          <a:spcPct val="150000"/>
                        </a:lnSpc>
                        <a:spcAft>
                          <a:spcPts val="0"/>
                        </a:spcAft>
                      </a:pPr>
                      <a:r>
                        <a:rPr lang="hu-HU" sz="1600" b="1">
                          <a:effectLst/>
                        </a:rPr>
                        <a:t>Általában gyógyszerszedés mellett (CYP enzim gátlás)</a:t>
                      </a:r>
                      <a:endParaRPr lang="hu-HU" sz="1100" b="1">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42721" marR="42721" marT="0" marB="0" anchor="ctr"/>
                </a:tc>
              </a:tr>
              <a:tr h="325128">
                <a:tc>
                  <a:txBody>
                    <a:bodyPr/>
                    <a:lstStyle/>
                    <a:p>
                      <a:pPr algn="ctr">
                        <a:lnSpc>
                          <a:spcPct val="150000"/>
                        </a:lnSpc>
                        <a:spcAft>
                          <a:spcPts val="0"/>
                        </a:spcAft>
                      </a:pPr>
                      <a:r>
                        <a:rPr lang="hu-HU" sz="1600" b="1" dirty="0" err="1">
                          <a:effectLst/>
                        </a:rPr>
                        <a:t>Ginzeng</a:t>
                      </a:r>
                      <a:endParaRPr lang="hu-HU" sz="1100" b="1"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42721" marR="42721" marT="0" marB="0" anchor="ctr"/>
                </a:tc>
                <a:tc>
                  <a:txBody>
                    <a:bodyPr/>
                    <a:lstStyle/>
                    <a:p>
                      <a:pPr algn="ctr">
                        <a:lnSpc>
                          <a:spcPct val="150000"/>
                        </a:lnSpc>
                        <a:spcAft>
                          <a:spcPts val="0"/>
                        </a:spcAft>
                      </a:pPr>
                      <a:r>
                        <a:rPr lang="hu-HU" sz="1600" b="1" dirty="0">
                          <a:effectLst/>
                        </a:rPr>
                        <a:t>Orális </a:t>
                      </a:r>
                      <a:r>
                        <a:rPr lang="hu-HU" sz="1600" b="1" dirty="0" err="1">
                          <a:effectLst/>
                        </a:rPr>
                        <a:t>antikoagulánsok</a:t>
                      </a:r>
                      <a:r>
                        <a:rPr lang="hu-HU" sz="1600" b="1" dirty="0">
                          <a:effectLst/>
                        </a:rPr>
                        <a:t>, </a:t>
                      </a:r>
                      <a:r>
                        <a:rPr lang="hu-HU" sz="1600" b="1" dirty="0" err="1">
                          <a:effectLst/>
                        </a:rPr>
                        <a:t>antidiabetikumok</a:t>
                      </a:r>
                      <a:r>
                        <a:rPr lang="hu-HU" sz="1600" b="1" dirty="0">
                          <a:effectLst/>
                        </a:rPr>
                        <a:t> mellett</a:t>
                      </a:r>
                      <a:endParaRPr lang="hu-HU" sz="1100" b="1"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42721" marR="42721" marT="0" marB="0" anchor="ctr"/>
                </a:tc>
              </a:tr>
              <a:tr h="325128">
                <a:tc>
                  <a:txBody>
                    <a:bodyPr/>
                    <a:lstStyle/>
                    <a:p>
                      <a:pPr algn="ctr">
                        <a:lnSpc>
                          <a:spcPct val="150000"/>
                        </a:lnSpc>
                        <a:spcAft>
                          <a:spcPts val="0"/>
                        </a:spcAft>
                      </a:pPr>
                      <a:r>
                        <a:rPr lang="hu-HU" sz="1600" b="1" dirty="0" err="1">
                          <a:effectLst/>
                        </a:rPr>
                        <a:t>Kurkuma</a:t>
                      </a:r>
                      <a:endParaRPr lang="hu-HU" sz="1100" b="1"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42721" marR="42721" marT="0" marB="0" anchor="ctr"/>
                </a:tc>
                <a:tc>
                  <a:txBody>
                    <a:bodyPr/>
                    <a:lstStyle/>
                    <a:p>
                      <a:pPr algn="ctr">
                        <a:lnSpc>
                          <a:spcPct val="150000"/>
                        </a:lnSpc>
                        <a:spcAft>
                          <a:spcPts val="0"/>
                        </a:spcAft>
                      </a:pPr>
                      <a:r>
                        <a:rPr lang="hu-HU" sz="1600" b="1" dirty="0">
                          <a:effectLst/>
                        </a:rPr>
                        <a:t>Általában gyógyszerszedés mellett (CYP enzim gátlás)</a:t>
                      </a:r>
                      <a:endParaRPr lang="hu-HU" sz="1100" b="1"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42721" marR="42721" marT="0" marB="0" anchor="ctr"/>
                </a:tc>
              </a:tr>
              <a:tr h="325128">
                <a:tc>
                  <a:txBody>
                    <a:bodyPr/>
                    <a:lstStyle/>
                    <a:p>
                      <a:pPr algn="ctr">
                        <a:lnSpc>
                          <a:spcPct val="150000"/>
                        </a:lnSpc>
                        <a:spcAft>
                          <a:spcPts val="0"/>
                        </a:spcAft>
                      </a:pPr>
                      <a:r>
                        <a:rPr lang="hu-HU" sz="1600" b="1" dirty="0">
                          <a:effectLst/>
                        </a:rPr>
                        <a:t>Gyömbér</a:t>
                      </a:r>
                      <a:endParaRPr lang="hu-HU" sz="1100" b="1"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42721" marR="42721" marT="0" marB="0" anchor="ctr"/>
                </a:tc>
                <a:tc>
                  <a:txBody>
                    <a:bodyPr/>
                    <a:lstStyle/>
                    <a:p>
                      <a:pPr algn="ctr">
                        <a:lnSpc>
                          <a:spcPct val="150000"/>
                        </a:lnSpc>
                        <a:spcAft>
                          <a:spcPts val="0"/>
                        </a:spcAft>
                      </a:pPr>
                      <a:r>
                        <a:rPr lang="hu-HU" sz="1600" b="1" dirty="0">
                          <a:effectLst/>
                        </a:rPr>
                        <a:t>Orális </a:t>
                      </a:r>
                      <a:r>
                        <a:rPr lang="hu-HU" sz="1600" b="1" dirty="0" err="1">
                          <a:effectLst/>
                        </a:rPr>
                        <a:t>antikoagulánsok</a:t>
                      </a:r>
                      <a:r>
                        <a:rPr lang="hu-HU" sz="1600" b="1" dirty="0">
                          <a:effectLst/>
                        </a:rPr>
                        <a:t> mellett</a:t>
                      </a:r>
                      <a:endParaRPr lang="hu-HU" sz="1100" b="1"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42721" marR="42721" marT="0" marB="0" anchor="ctr"/>
                </a:tc>
              </a:tr>
              <a:tr h="652315">
                <a:tc>
                  <a:txBody>
                    <a:bodyPr/>
                    <a:lstStyle/>
                    <a:p>
                      <a:pPr algn="ctr">
                        <a:lnSpc>
                          <a:spcPct val="150000"/>
                        </a:lnSpc>
                        <a:spcAft>
                          <a:spcPts val="0"/>
                        </a:spcAft>
                      </a:pPr>
                      <a:r>
                        <a:rPr lang="hu-HU" sz="1600" b="1" dirty="0">
                          <a:effectLst/>
                        </a:rPr>
                        <a:t>Rozmaring</a:t>
                      </a:r>
                      <a:endParaRPr lang="hu-HU" sz="1100" b="1"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42721" marR="42721" marT="0" marB="0" anchor="ctr"/>
                </a:tc>
                <a:tc>
                  <a:txBody>
                    <a:bodyPr/>
                    <a:lstStyle/>
                    <a:p>
                      <a:pPr algn="ctr">
                        <a:lnSpc>
                          <a:spcPct val="150000"/>
                        </a:lnSpc>
                        <a:spcAft>
                          <a:spcPts val="0"/>
                        </a:spcAft>
                      </a:pPr>
                      <a:r>
                        <a:rPr lang="hu-HU" sz="1600" b="1" dirty="0">
                          <a:effectLst/>
                        </a:rPr>
                        <a:t>Orális </a:t>
                      </a:r>
                      <a:r>
                        <a:rPr lang="hu-HU" sz="1600" b="1" dirty="0" err="1">
                          <a:effectLst/>
                        </a:rPr>
                        <a:t>antikoagulánsok</a:t>
                      </a:r>
                      <a:r>
                        <a:rPr lang="hu-HU" sz="1600" b="1" dirty="0">
                          <a:effectLst/>
                        </a:rPr>
                        <a:t>, antibiotikumok, </a:t>
                      </a:r>
                      <a:r>
                        <a:rPr lang="hu-HU" sz="1600" b="1" dirty="0" err="1">
                          <a:effectLst/>
                        </a:rPr>
                        <a:t>immunszuppresszánsok</a:t>
                      </a:r>
                      <a:r>
                        <a:rPr lang="hu-HU" sz="1600" b="1" dirty="0">
                          <a:effectLst/>
                        </a:rPr>
                        <a:t>, </a:t>
                      </a:r>
                      <a:r>
                        <a:rPr lang="hu-HU" sz="1600" b="1" dirty="0" err="1">
                          <a:effectLst/>
                        </a:rPr>
                        <a:t>anxiolitikumok</a:t>
                      </a:r>
                      <a:r>
                        <a:rPr lang="hu-HU" sz="1600" b="1" dirty="0">
                          <a:effectLst/>
                        </a:rPr>
                        <a:t> mellett</a:t>
                      </a:r>
                      <a:endParaRPr lang="hu-HU" sz="1100" b="1"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42721" marR="42721" marT="0" marB="0" anchor="ctr"/>
                </a:tc>
              </a:tr>
              <a:tr h="325128">
                <a:tc>
                  <a:txBody>
                    <a:bodyPr/>
                    <a:lstStyle/>
                    <a:p>
                      <a:pPr algn="ctr">
                        <a:lnSpc>
                          <a:spcPct val="150000"/>
                        </a:lnSpc>
                        <a:spcAft>
                          <a:spcPts val="0"/>
                        </a:spcAft>
                      </a:pPr>
                      <a:r>
                        <a:rPr lang="hu-HU" sz="1600" b="1" dirty="0">
                          <a:effectLst/>
                        </a:rPr>
                        <a:t>Fűrészpálma</a:t>
                      </a:r>
                      <a:endParaRPr lang="hu-HU" sz="1100" b="1"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42721" marR="42721" marT="0" marB="0" anchor="ctr"/>
                </a:tc>
                <a:tc>
                  <a:txBody>
                    <a:bodyPr/>
                    <a:lstStyle/>
                    <a:p>
                      <a:pPr algn="ctr">
                        <a:lnSpc>
                          <a:spcPct val="150000"/>
                        </a:lnSpc>
                        <a:spcAft>
                          <a:spcPts val="0"/>
                        </a:spcAft>
                      </a:pPr>
                      <a:r>
                        <a:rPr lang="hu-HU" sz="1600" b="1" dirty="0">
                          <a:effectLst/>
                        </a:rPr>
                        <a:t>Antibiotikumok, </a:t>
                      </a:r>
                      <a:r>
                        <a:rPr lang="hu-HU" sz="1600" b="1" dirty="0" err="1">
                          <a:effectLst/>
                        </a:rPr>
                        <a:t>antikoagulánsok</a:t>
                      </a:r>
                      <a:r>
                        <a:rPr lang="hu-HU" sz="1600" b="1" dirty="0">
                          <a:effectLst/>
                        </a:rPr>
                        <a:t>, </a:t>
                      </a:r>
                      <a:r>
                        <a:rPr lang="hu-HU" sz="1600" b="1" dirty="0" err="1">
                          <a:effectLst/>
                        </a:rPr>
                        <a:t>immunmodulánsok</a:t>
                      </a:r>
                      <a:r>
                        <a:rPr lang="hu-HU" sz="1600" b="1" dirty="0">
                          <a:effectLst/>
                        </a:rPr>
                        <a:t> mellett</a:t>
                      </a:r>
                      <a:endParaRPr lang="hu-HU" sz="1100" b="1"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42721" marR="42721" marT="0" marB="0" anchor="ctr"/>
                </a:tc>
              </a:tr>
              <a:tr h="652315">
                <a:tc>
                  <a:txBody>
                    <a:bodyPr/>
                    <a:lstStyle/>
                    <a:p>
                      <a:pPr algn="ctr">
                        <a:lnSpc>
                          <a:spcPct val="150000"/>
                        </a:lnSpc>
                        <a:spcAft>
                          <a:spcPts val="0"/>
                        </a:spcAft>
                      </a:pPr>
                      <a:r>
                        <a:rPr lang="hu-HU" sz="1600" b="1" dirty="0">
                          <a:effectLst/>
                        </a:rPr>
                        <a:t>Menta</a:t>
                      </a:r>
                      <a:endParaRPr lang="hu-HU" sz="1100" b="1"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42721" marR="42721" marT="0" marB="0" anchor="ctr"/>
                </a:tc>
                <a:tc>
                  <a:txBody>
                    <a:bodyPr/>
                    <a:lstStyle/>
                    <a:p>
                      <a:pPr algn="ctr">
                        <a:lnSpc>
                          <a:spcPct val="150000"/>
                        </a:lnSpc>
                        <a:spcAft>
                          <a:spcPts val="0"/>
                        </a:spcAft>
                      </a:pPr>
                      <a:r>
                        <a:rPr lang="hu-HU" sz="1600" b="1" dirty="0">
                          <a:effectLst/>
                        </a:rPr>
                        <a:t>Antibiotikumok (kiemelten az </a:t>
                      </a:r>
                      <a:r>
                        <a:rPr lang="hu-HU" sz="1600" b="1" dirty="0" err="1">
                          <a:effectLst/>
                        </a:rPr>
                        <a:t>oxitetraciklin</a:t>
                      </a:r>
                      <a:r>
                        <a:rPr lang="hu-HU" sz="1600" b="1" dirty="0">
                          <a:effectLst/>
                        </a:rPr>
                        <a:t>), </a:t>
                      </a:r>
                      <a:r>
                        <a:rPr lang="hu-HU" sz="1600" b="1" dirty="0" err="1">
                          <a:effectLst/>
                        </a:rPr>
                        <a:t>ciklosporin</a:t>
                      </a:r>
                      <a:r>
                        <a:rPr lang="hu-HU" sz="1600" b="1" dirty="0">
                          <a:effectLst/>
                        </a:rPr>
                        <a:t>, </a:t>
                      </a:r>
                      <a:r>
                        <a:rPr lang="hu-HU" sz="1600" b="1" dirty="0" err="1">
                          <a:effectLst/>
                        </a:rPr>
                        <a:t>Ca-csatorna</a:t>
                      </a:r>
                      <a:r>
                        <a:rPr lang="hu-HU" sz="1600" b="1" dirty="0">
                          <a:effectLst/>
                        </a:rPr>
                        <a:t> gátlók mellett</a:t>
                      </a:r>
                      <a:endParaRPr lang="hu-HU" sz="1100" b="1"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42721" marR="42721" marT="0" marB="0" anchor="ctr"/>
                </a:tc>
              </a:tr>
              <a:tr h="652315">
                <a:tc>
                  <a:txBody>
                    <a:bodyPr/>
                    <a:lstStyle/>
                    <a:p>
                      <a:pPr algn="ctr">
                        <a:lnSpc>
                          <a:spcPct val="150000"/>
                        </a:lnSpc>
                        <a:spcAft>
                          <a:spcPts val="0"/>
                        </a:spcAft>
                      </a:pPr>
                      <a:r>
                        <a:rPr lang="hu-HU" sz="1600" b="1" dirty="0">
                          <a:effectLst/>
                        </a:rPr>
                        <a:t>Zöld tea </a:t>
                      </a:r>
                      <a:endParaRPr lang="hu-HU" sz="1100" b="1"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42721" marR="42721" marT="0" marB="0" anchor="ctr"/>
                </a:tc>
                <a:tc>
                  <a:txBody>
                    <a:bodyPr/>
                    <a:lstStyle/>
                    <a:p>
                      <a:pPr algn="ctr">
                        <a:lnSpc>
                          <a:spcPct val="150000"/>
                        </a:lnSpc>
                        <a:spcAft>
                          <a:spcPts val="0"/>
                        </a:spcAft>
                      </a:pPr>
                      <a:r>
                        <a:rPr lang="hu-HU" sz="1600" b="1" dirty="0" err="1">
                          <a:effectLst/>
                        </a:rPr>
                        <a:t>Antikoagulánsok</a:t>
                      </a:r>
                      <a:r>
                        <a:rPr lang="hu-HU" sz="1600" b="1" dirty="0">
                          <a:effectLst/>
                        </a:rPr>
                        <a:t>, </a:t>
                      </a:r>
                      <a:r>
                        <a:rPr lang="hu-HU" sz="1600" b="1" dirty="0" err="1">
                          <a:effectLst/>
                        </a:rPr>
                        <a:t>analgetikumok</a:t>
                      </a:r>
                      <a:r>
                        <a:rPr lang="hu-HU" sz="1600" b="1" dirty="0">
                          <a:effectLst/>
                        </a:rPr>
                        <a:t>, </a:t>
                      </a:r>
                      <a:r>
                        <a:rPr lang="hu-HU" sz="1600" b="1" dirty="0" err="1">
                          <a:effectLst/>
                        </a:rPr>
                        <a:t>antilipaemiás</a:t>
                      </a:r>
                      <a:r>
                        <a:rPr lang="hu-HU" sz="1600" b="1" dirty="0">
                          <a:effectLst/>
                        </a:rPr>
                        <a:t>, antidepresszánsok mellett</a:t>
                      </a:r>
                      <a:endParaRPr lang="hu-HU" sz="1100" b="1"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42721" marR="42721" marT="0" marB="0" anchor="ctr"/>
                </a:tc>
              </a:tr>
              <a:tr h="325128">
                <a:tc>
                  <a:txBody>
                    <a:bodyPr/>
                    <a:lstStyle/>
                    <a:p>
                      <a:pPr algn="ctr">
                        <a:lnSpc>
                          <a:spcPct val="150000"/>
                        </a:lnSpc>
                        <a:spcAft>
                          <a:spcPts val="0"/>
                        </a:spcAft>
                      </a:pPr>
                      <a:r>
                        <a:rPr lang="hu-HU" sz="1600" b="1">
                          <a:effectLst/>
                        </a:rPr>
                        <a:t>Bíbor kasvirág </a:t>
                      </a:r>
                      <a:endParaRPr lang="hu-HU" sz="1100" b="1">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42721" marR="42721" marT="0" marB="0" anchor="ctr"/>
                </a:tc>
                <a:tc>
                  <a:txBody>
                    <a:bodyPr/>
                    <a:lstStyle/>
                    <a:p>
                      <a:pPr algn="ctr">
                        <a:lnSpc>
                          <a:spcPct val="150000"/>
                        </a:lnSpc>
                        <a:spcAft>
                          <a:spcPts val="0"/>
                        </a:spcAft>
                      </a:pPr>
                      <a:r>
                        <a:rPr lang="hu-HU" sz="1600" b="1" dirty="0" err="1">
                          <a:effectLst/>
                        </a:rPr>
                        <a:t>Amoxicillin</a:t>
                      </a:r>
                      <a:r>
                        <a:rPr lang="hu-HU" sz="1600" b="1" dirty="0">
                          <a:effectLst/>
                        </a:rPr>
                        <a:t> mellett</a:t>
                      </a:r>
                      <a:endParaRPr lang="hu-HU" sz="1100" b="1"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42721" marR="42721" marT="0" marB="0" anchor="ctr"/>
                </a:tc>
              </a:tr>
              <a:tr h="325128">
                <a:tc>
                  <a:txBody>
                    <a:bodyPr/>
                    <a:lstStyle/>
                    <a:p>
                      <a:pPr algn="ctr">
                        <a:lnSpc>
                          <a:spcPct val="150000"/>
                        </a:lnSpc>
                        <a:spcAft>
                          <a:spcPts val="0"/>
                        </a:spcAft>
                      </a:pPr>
                      <a:r>
                        <a:rPr lang="hu-HU" sz="1600" b="1">
                          <a:effectLst/>
                        </a:rPr>
                        <a:t>Máriatövis</a:t>
                      </a:r>
                      <a:endParaRPr lang="hu-HU" sz="1100" b="1">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42721" marR="42721" marT="0" marB="0" anchor="ctr"/>
                </a:tc>
                <a:tc>
                  <a:txBody>
                    <a:bodyPr/>
                    <a:lstStyle/>
                    <a:p>
                      <a:pPr algn="ctr">
                        <a:lnSpc>
                          <a:spcPct val="150000"/>
                        </a:lnSpc>
                        <a:spcAft>
                          <a:spcPts val="0"/>
                        </a:spcAft>
                      </a:pPr>
                      <a:r>
                        <a:rPr lang="hu-HU" sz="1600" b="1" dirty="0" err="1">
                          <a:effectLst/>
                        </a:rPr>
                        <a:t>Metronidazol</a:t>
                      </a:r>
                      <a:r>
                        <a:rPr lang="hu-HU" sz="1600" b="1" dirty="0">
                          <a:effectLst/>
                        </a:rPr>
                        <a:t> mellett</a:t>
                      </a:r>
                      <a:endParaRPr lang="hu-HU" sz="1100" b="1"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42721" marR="42721" marT="0" marB="0" anchor="ctr"/>
                </a:tc>
              </a:tr>
              <a:tr h="325128">
                <a:tc>
                  <a:txBody>
                    <a:bodyPr/>
                    <a:lstStyle/>
                    <a:p>
                      <a:pPr algn="ctr">
                        <a:lnSpc>
                          <a:spcPct val="150000"/>
                        </a:lnSpc>
                        <a:spcAft>
                          <a:spcPts val="0"/>
                        </a:spcAft>
                      </a:pPr>
                      <a:r>
                        <a:rPr lang="hu-HU" sz="1600" b="1">
                          <a:effectLst/>
                        </a:rPr>
                        <a:t>Ördögnyelv</a:t>
                      </a:r>
                      <a:endParaRPr lang="hu-HU" sz="1100" b="1">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42721" marR="42721" marT="0" marB="0" anchor="ctr"/>
                </a:tc>
                <a:tc>
                  <a:txBody>
                    <a:bodyPr/>
                    <a:lstStyle/>
                    <a:p>
                      <a:pPr algn="ctr">
                        <a:lnSpc>
                          <a:spcPct val="150000"/>
                        </a:lnSpc>
                        <a:spcAft>
                          <a:spcPts val="0"/>
                        </a:spcAft>
                      </a:pPr>
                      <a:r>
                        <a:rPr lang="hu-HU" sz="1600" b="1" dirty="0">
                          <a:effectLst/>
                        </a:rPr>
                        <a:t>Általában gyógyszerszedés mellett (felszívódás lassítása)</a:t>
                      </a:r>
                      <a:endParaRPr lang="hu-HU" sz="1100" b="1"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42721" marR="42721" marT="0" marB="0" anchor="ctr"/>
                </a:tc>
              </a:tr>
              <a:tr h="325128">
                <a:tc>
                  <a:txBody>
                    <a:bodyPr/>
                    <a:lstStyle/>
                    <a:p>
                      <a:pPr algn="ctr">
                        <a:lnSpc>
                          <a:spcPct val="150000"/>
                        </a:lnSpc>
                        <a:spcAft>
                          <a:spcPts val="0"/>
                        </a:spcAft>
                      </a:pPr>
                      <a:r>
                        <a:rPr lang="hu-HU" sz="1600" b="1">
                          <a:effectLst/>
                        </a:rPr>
                        <a:t>Édesgyökér</a:t>
                      </a:r>
                      <a:endParaRPr lang="hu-HU" sz="1100" b="1">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42721" marR="42721" marT="0" marB="0" anchor="ctr"/>
                </a:tc>
                <a:tc>
                  <a:txBody>
                    <a:bodyPr/>
                    <a:lstStyle/>
                    <a:p>
                      <a:pPr algn="ctr">
                        <a:lnSpc>
                          <a:spcPct val="150000"/>
                        </a:lnSpc>
                        <a:spcAft>
                          <a:spcPts val="0"/>
                        </a:spcAft>
                      </a:pPr>
                      <a:r>
                        <a:rPr lang="hu-HU" sz="1600" b="1" dirty="0">
                          <a:effectLst/>
                        </a:rPr>
                        <a:t>Általában gyógyszerszedés mellett (CYP enzim gátlás)</a:t>
                      </a:r>
                      <a:endParaRPr lang="hu-HU" sz="1100" b="1"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42721" marR="42721" marT="0" marB="0" anchor="ctr"/>
                </a:tc>
              </a:tr>
              <a:tr h="325128">
                <a:tc>
                  <a:txBody>
                    <a:bodyPr/>
                    <a:lstStyle/>
                    <a:p>
                      <a:pPr algn="ctr">
                        <a:lnSpc>
                          <a:spcPct val="150000"/>
                        </a:lnSpc>
                        <a:spcAft>
                          <a:spcPts val="0"/>
                        </a:spcAft>
                      </a:pPr>
                      <a:r>
                        <a:rPr lang="hu-HU" sz="1600" b="1">
                          <a:effectLst/>
                        </a:rPr>
                        <a:t>Kamilla</a:t>
                      </a:r>
                      <a:endParaRPr lang="hu-HU" sz="1100" b="1">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42721" marR="42721" marT="0" marB="0" anchor="ctr"/>
                </a:tc>
                <a:tc>
                  <a:txBody>
                    <a:bodyPr/>
                    <a:lstStyle/>
                    <a:p>
                      <a:pPr algn="ctr">
                        <a:lnSpc>
                          <a:spcPct val="150000"/>
                        </a:lnSpc>
                        <a:spcAft>
                          <a:spcPts val="0"/>
                        </a:spcAft>
                      </a:pPr>
                      <a:r>
                        <a:rPr lang="hu-HU" sz="1600" b="1" dirty="0">
                          <a:effectLst/>
                        </a:rPr>
                        <a:t>Általában gyógyszerszedés mellett (CYP enzim gátlás)</a:t>
                      </a:r>
                      <a:endParaRPr lang="hu-HU" sz="1100" b="1"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txBody>
                  <a:tcPr marL="42721" marR="42721" marT="0" marB="0" anchor="ctr"/>
                </a:tc>
              </a:tr>
            </a:tbl>
          </a:graphicData>
        </a:graphic>
      </p:graphicFrame>
      <p:sp>
        <p:nvSpPr>
          <p:cNvPr id="3" name="Dia számának helye 2"/>
          <p:cNvSpPr>
            <a:spLocks noGrp="1"/>
          </p:cNvSpPr>
          <p:nvPr>
            <p:ph type="sldNum" sz="quarter" idx="12"/>
          </p:nvPr>
        </p:nvSpPr>
        <p:spPr/>
        <p:txBody>
          <a:bodyPr/>
          <a:lstStyle/>
          <a:p>
            <a:fld id="{C796C96E-2902-4239-A2B3-271712633E93}" type="slidenum">
              <a:rPr lang="hu-HU" smtClean="0"/>
              <a:t>64</a:t>
            </a:fld>
            <a:endParaRPr lang="hu-HU"/>
          </a:p>
        </p:txBody>
      </p:sp>
    </p:spTree>
    <p:extLst>
      <p:ext uri="{BB962C8B-B14F-4D97-AF65-F5344CB8AC3E}">
        <p14:creationId xmlns:p14="http://schemas.microsoft.com/office/powerpoint/2010/main" val="2885287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ép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542" y="3899517"/>
            <a:ext cx="2286000" cy="1905000"/>
          </a:xfrm>
          <a:prstGeom prst="rect">
            <a:avLst/>
          </a:prstGeom>
        </p:spPr>
      </p:pic>
      <p:sp>
        <p:nvSpPr>
          <p:cNvPr id="2" name="Cím 1"/>
          <p:cNvSpPr>
            <a:spLocks noGrp="1"/>
          </p:cNvSpPr>
          <p:nvPr>
            <p:ph type="title"/>
          </p:nvPr>
        </p:nvSpPr>
        <p:spPr>
          <a:xfrm>
            <a:off x="457200" y="-112219"/>
            <a:ext cx="8229600" cy="1143000"/>
          </a:xfrm>
        </p:spPr>
        <p:txBody>
          <a:bodyPr>
            <a:noAutofit/>
          </a:bodyPr>
          <a:lstStyle/>
          <a:p>
            <a:r>
              <a:rPr lang="hu-HU" sz="2400" b="1" dirty="0" smtClean="0"/>
              <a:t>Honnan tudhatunk meg </a:t>
            </a:r>
            <a:r>
              <a:rPr lang="hu-HU" sz="2400" b="1" dirty="0" err="1" smtClean="0"/>
              <a:t>Evidence</a:t>
            </a:r>
            <a:r>
              <a:rPr lang="hu-HU" sz="2400" b="1" dirty="0" smtClean="0"/>
              <a:t> </a:t>
            </a:r>
            <a:r>
              <a:rPr lang="hu-HU" sz="2400" b="1" dirty="0" err="1" smtClean="0"/>
              <a:t>Based</a:t>
            </a:r>
            <a:r>
              <a:rPr lang="hu-HU" sz="2400" b="1" dirty="0" smtClean="0"/>
              <a:t> </a:t>
            </a:r>
            <a:r>
              <a:rPr lang="hu-HU" sz="2400" b="1" dirty="0" err="1" smtClean="0"/>
              <a:t>Medicine</a:t>
            </a:r>
            <a:r>
              <a:rPr lang="hu-HU" sz="2400" b="1" dirty="0" smtClean="0"/>
              <a:t> információkat a „legújabb trendek”</a:t>
            </a:r>
            <a:r>
              <a:rPr lang="hu-HU" sz="2400" b="1" dirty="0" err="1" smtClean="0"/>
              <a:t>-ről</a:t>
            </a:r>
            <a:r>
              <a:rPr lang="hu-HU" sz="2400" b="1" dirty="0" smtClean="0"/>
              <a:t>?</a:t>
            </a:r>
            <a:endParaRPr lang="hu-HU" sz="2400" b="1" dirty="0"/>
          </a:p>
        </p:txBody>
      </p:sp>
      <p:sp>
        <p:nvSpPr>
          <p:cNvPr id="3" name="Dia számának helye 2"/>
          <p:cNvSpPr>
            <a:spLocks noGrp="1"/>
          </p:cNvSpPr>
          <p:nvPr>
            <p:ph type="sldNum" sz="quarter" idx="12"/>
          </p:nvPr>
        </p:nvSpPr>
        <p:spPr/>
        <p:txBody>
          <a:bodyPr/>
          <a:lstStyle/>
          <a:p>
            <a:fld id="{C796C96E-2902-4239-A2B3-271712633E93}" type="slidenum">
              <a:rPr lang="hu-HU" smtClean="0"/>
              <a:t>65</a:t>
            </a:fld>
            <a:endParaRPr lang="hu-HU"/>
          </a:p>
        </p:txBody>
      </p:sp>
      <p:sp>
        <p:nvSpPr>
          <p:cNvPr id="7" name="Szövegdoboz 6"/>
          <p:cNvSpPr txBox="1"/>
          <p:nvPr/>
        </p:nvSpPr>
        <p:spPr>
          <a:xfrm>
            <a:off x="457200" y="1247686"/>
            <a:ext cx="8229600" cy="2554545"/>
          </a:xfrm>
          <a:prstGeom prst="rect">
            <a:avLst/>
          </a:prstGeom>
          <a:noFill/>
        </p:spPr>
        <p:txBody>
          <a:bodyPr wrap="square" rtlCol="0">
            <a:spAutoFit/>
          </a:bodyPr>
          <a:lstStyle/>
          <a:p>
            <a:pPr algn="ctr"/>
            <a:r>
              <a:rPr lang="hu-HU" sz="2000" b="1" dirty="0" smtClean="0"/>
              <a:t>Természetesen sok-sok információt megtanulunk hatástanból és terápiából!</a:t>
            </a:r>
          </a:p>
          <a:p>
            <a:pPr algn="ctr"/>
            <a:endParaRPr lang="hu-HU" sz="2000" dirty="0" smtClean="0"/>
          </a:p>
          <a:p>
            <a:pPr algn="ctr"/>
            <a:r>
              <a:rPr lang="hu-HU" sz="2000" b="1" dirty="0" smtClean="0">
                <a:solidFill>
                  <a:srgbClr val="FF0000"/>
                </a:solidFill>
              </a:rPr>
              <a:t>Azonban, ha ez mégis elfelejtődne???</a:t>
            </a:r>
          </a:p>
          <a:p>
            <a:pPr algn="ctr"/>
            <a:endParaRPr lang="hu-HU" sz="2000" dirty="0"/>
          </a:p>
          <a:p>
            <a:pPr algn="ctr"/>
            <a:r>
              <a:rPr lang="hu-HU" sz="2000" b="1" dirty="0" smtClean="0">
                <a:solidFill>
                  <a:srgbClr val="00B050"/>
                </a:solidFill>
              </a:rPr>
              <a:t>Tudni kell, hogy hol kereshetünk!!!</a:t>
            </a:r>
          </a:p>
          <a:p>
            <a:pPr algn="ctr"/>
            <a:endParaRPr lang="hu-HU" sz="2000" dirty="0"/>
          </a:p>
          <a:p>
            <a:pPr algn="ctr"/>
            <a:r>
              <a:rPr lang="hu-HU" sz="2000" b="1" i="1" dirty="0" smtClean="0"/>
              <a:t>„Ha a gyakorlatban egy valós problémát megoldottál, azt nagy valószínűséggel egy életre megtanulod!”</a:t>
            </a:r>
            <a:endParaRPr lang="hu-HU" sz="2000" b="1" i="1" dirty="0"/>
          </a:p>
        </p:txBody>
      </p:sp>
      <p:sp>
        <p:nvSpPr>
          <p:cNvPr id="9" name="Szövegdoboz 8"/>
          <p:cNvSpPr txBox="1"/>
          <p:nvPr/>
        </p:nvSpPr>
        <p:spPr>
          <a:xfrm>
            <a:off x="153824" y="459281"/>
            <a:ext cx="1307507" cy="369332"/>
          </a:xfrm>
          <a:prstGeom prst="rect">
            <a:avLst/>
          </a:prstGeom>
          <a:noFill/>
        </p:spPr>
        <p:txBody>
          <a:bodyPr wrap="square" rtlCol="0">
            <a:spAutoFit/>
          </a:bodyPr>
          <a:lstStyle/>
          <a:p>
            <a:r>
              <a:rPr lang="hu-HU" b="1" dirty="0" smtClean="0">
                <a:solidFill>
                  <a:srgbClr val="C00000"/>
                </a:solidFill>
              </a:rPr>
              <a:t>Lehetőség:</a:t>
            </a:r>
            <a:endParaRPr lang="hu-HU" b="1" dirty="0">
              <a:solidFill>
                <a:srgbClr val="C00000"/>
              </a:solidFill>
            </a:endParaRPr>
          </a:p>
        </p:txBody>
      </p:sp>
      <p:pic>
        <p:nvPicPr>
          <p:cNvPr id="4" name="Tartalom helye 3"/>
          <p:cNvPicPr>
            <a:picLocks noGrp="1" noChangeAspect="1"/>
          </p:cNvPicPr>
          <p:nvPr>
            <p:ph idx="1"/>
          </p:nvPr>
        </p:nvPicPr>
        <p:blipFill rotWithShape="1">
          <a:blip r:embed="rId3"/>
          <a:srcRect b="6290"/>
          <a:stretch/>
        </p:blipFill>
        <p:spPr>
          <a:xfrm>
            <a:off x="0" y="804969"/>
            <a:ext cx="9144000" cy="6053031"/>
          </a:xfrm>
          <a:prstGeom prst="rect">
            <a:avLst/>
          </a:prstGeom>
        </p:spPr>
      </p:pic>
      <p:sp>
        <p:nvSpPr>
          <p:cNvPr id="5" name="Ellipszis 4"/>
          <p:cNvSpPr/>
          <p:nvPr/>
        </p:nvSpPr>
        <p:spPr>
          <a:xfrm>
            <a:off x="0" y="1006590"/>
            <a:ext cx="3102124" cy="1478421"/>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hu-HU"/>
          </a:p>
        </p:txBody>
      </p:sp>
      <p:sp>
        <p:nvSpPr>
          <p:cNvPr id="6" name="Ellipszis 5"/>
          <p:cNvSpPr/>
          <p:nvPr/>
        </p:nvSpPr>
        <p:spPr>
          <a:xfrm>
            <a:off x="2525282" y="2846034"/>
            <a:ext cx="3725966" cy="1230594"/>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hu-HU"/>
          </a:p>
        </p:txBody>
      </p:sp>
    </p:spTree>
    <p:extLst>
      <p:ext uri="{BB962C8B-B14F-4D97-AF65-F5344CB8AC3E}">
        <p14:creationId xmlns:p14="http://schemas.microsoft.com/office/powerpoint/2010/main" val="177072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5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1)">
                                      <p:cBhvr>
                                        <p:cTn id="32" dur="500"/>
                                        <p:tgtEl>
                                          <p:spTgt spid="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heel(1)">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animBg="1"/>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0"/>
            <a:ext cx="8229600" cy="1143000"/>
          </a:xfrm>
        </p:spPr>
        <p:txBody>
          <a:bodyPr>
            <a:noAutofit/>
          </a:bodyPr>
          <a:lstStyle/>
          <a:p>
            <a:r>
              <a:rPr lang="hu-HU" sz="3600" b="1" i="1" dirty="0" smtClean="0"/>
              <a:t>Milyen szempontoknak érdemes utánanézni?</a:t>
            </a:r>
            <a:endParaRPr lang="hu-HU" sz="3600" b="1" i="1" dirty="0"/>
          </a:p>
        </p:txBody>
      </p:sp>
      <p:sp>
        <p:nvSpPr>
          <p:cNvPr id="3" name="Tartalom helye 2"/>
          <p:cNvSpPr>
            <a:spLocks noGrp="1"/>
          </p:cNvSpPr>
          <p:nvPr>
            <p:ph idx="1"/>
          </p:nvPr>
        </p:nvSpPr>
        <p:spPr>
          <a:xfrm>
            <a:off x="457200" y="1331008"/>
            <a:ext cx="8229600" cy="4740777"/>
          </a:xfrm>
        </p:spPr>
        <p:txBody>
          <a:bodyPr>
            <a:normAutofit fontScale="85000" lnSpcReduction="10000"/>
          </a:bodyPr>
          <a:lstStyle/>
          <a:p>
            <a:pPr marL="514350" indent="-514350">
              <a:buAutoNum type="arabicPeriod"/>
            </a:pPr>
            <a:r>
              <a:rPr lang="hu-HU" b="1" dirty="0" smtClean="0"/>
              <a:t>Valós indikációk (kontraindikációk, ellenjavallatok)</a:t>
            </a:r>
          </a:p>
          <a:p>
            <a:pPr marL="514350" indent="-514350">
              <a:buAutoNum type="arabicPeriod"/>
            </a:pPr>
            <a:r>
              <a:rPr lang="hu-HU" b="1" dirty="0" smtClean="0"/>
              <a:t>Dozírozás (felnőtt, gyermek), egyéb adagolási problémák (terhesség, szoptatás, „gyógyszerforma”)</a:t>
            </a:r>
          </a:p>
          <a:p>
            <a:pPr marL="514350" indent="-514350">
              <a:buAutoNum type="arabicPeriod"/>
            </a:pPr>
            <a:r>
              <a:rPr lang="hu-HU" b="1" dirty="0" smtClean="0"/>
              <a:t>Mellékhatások</a:t>
            </a:r>
          </a:p>
          <a:p>
            <a:pPr marL="514350" indent="-514350">
              <a:buAutoNum type="arabicPeriod"/>
            </a:pPr>
            <a:r>
              <a:rPr lang="hu-HU" b="1" dirty="0" smtClean="0"/>
              <a:t>Interakciók</a:t>
            </a:r>
          </a:p>
          <a:p>
            <a:pPr marL="514350" indent="-514350">
              <a:buAutoNum type="arabicPeriod"/>
            </a:pPr>
            <a:r>
              <a:rPr lang="hu-HU" b="1" dirty="0" smtClean="0"/>
              <a:t>Betegoktatás, tanácsadás</a:t>
            </a:r>
          </a:p>
          <a:p>
            <a:pPr marL="0" indent="0">
              <a:buNone/>
            </a:pPr>
            <a:endParaRPr lang="hu-HU" b="1" dirty="0"/>
          </a:p>
          <a:p>
            <a:pPr marL="0" indent="0" algn="ctr">
              <a:buNone/>
            </a:pPr>
            <a:endParaRPr lang="hu-HU" b="1" dirty="0" smtClean="0"/>
          </a:p>
          <a:p>
            <a:pPr marL="0" indent="0" algn="ctr">
              <a:buNone/>
            </a:pPr>
            <a:r>
              <a:rPr lang="hu-HU" b="1" dirty="0" smtClean="0"/>
              <a:t>Hatékony és szakszerű tanácsadás az „aktuális trendekről” is a gyógyszerárakban!</a:t>
            </a:r>
          </a:p>
          <a:p>
            <a:pPr marL="514350" indent="-514350">
              <a:buAutoNum type="arabicPeriod"/>
            </a:pPr>
            <a:endParaRPr lang="hu-HU" b="1" dirty="0" smtClean="0"/>
          </a:p>
          <a:p>
            <a:pPr marL="514350" indent="-514350">
              <a:buAutoNum type="arabicPeriod"/>
            </a:pPr>
            <a:endParaRPr lang="hu-HU" b="1" dirty="0"/>
          </a:p>
        </p:txBody>
      </p:sp>
      <p:sp>
        <p:nvSpPr>
          <p:cNvPr id="7" name="Dia számának helye 6"/>
          <p:cNvSpPr>
            <a:spLocks noGrp="1"/>
          </p:cNvSpPr>
          <p:nvPr>
            <p:ph type="sldNum" sz="quarter" idx="12"/>
          </p:nvPr>
        </p:nvSpPr>
        <p:spPr/>
        <p:txBody>
          <a:bodyPr/>
          <a:lstStyle/>
          <a:p>
            <a:fld id="{C796C96E-2902-4239-A2B3-271712633E93}" type="slidenum">
              <a:rPr lang="hu-HU" smtClean="0"/>
              <a:t>66</a:t>
            </a:fld>
            <a:endParaRPr lang="hu-HU"/>
          </a:p>
        </p:txBody>
      </p:sp>
      <p:sp>
        <p:nvSpPr>
          <p:cNvPr id="4" name="Lefelé nyíl 3"/>
          <p:cNvSpPr/>
          <p:nvPr/>
        </p:nvSpPr>
        <p:spPr>
          <a:xfrm>
            <a:off x="4076345" y="4007978"/>
            <a:ext cx="1162228" cy="7691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5" name="Kép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8582" y="2429222"/>
            <a:ext cx="2669136" cy="2151324"/>
          </a:xfrm>
          <a:prstGeom prst="rect">
            <a:avLst/>
          </a:prstGeom>
          <a:ln>
            <a:noFill/>
          </a:ln>
          <a:effectLst>
            <a:softEdge rad="112500"/>
          </a:effectLst>
        </p:spPr>
      </p:pic>
    </p:spTree>
    <p:extLst>
      <p:ext uri="{BB962C8B-B14F-4D97-AF65-F5344CB8AC3E}">
        <p14:creationId xmlns:p14="http://schemas.microsoft.com/office/powerpoint/2010/main" val="141367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txBox="1">
            <a:spLocks noGrp="1"/>
          </p:cNvSpPr>
          <p:nvPr>
            <p:ph type="title"/>
          </p:nvPr>
        </p:nvSpPr>
        <p:spPr>
          <a:xfrm>
            <a:off x="457200" y="248334"/>
            <a:ext cx="8229600" cy="646331"/>
          </a:xfrm>
          <a:prstGeom prst="rect">
            <a:avLst/>
          </a:prstGeom>
          <a:noFill/>
        </p:spPr>
        <p:txBody>
          <a:bodyPr wrap="square" rtlCol="0">
            <a:spAutoFit/>
          </a:bodyPr>
          <a:lstStyle/>
          <a:p>
            <a:pPr algn="ctr"/>
            <a:r>
              <a:rPr lang="hu-HU" sz="3600" b="1" dirty="0" smtClean="0"/>
              <a:t>Ha nem ismerünk egy </a:t>
            </a:r>
            <a:r>
              <a:rPr lang="hu-HU" sz="3600" b="1" dirty="0" smtClean="0"/>
              <a:t>„egyéb terméket”?</a:t>
            </a:r>
            <a:endParaRPr lang="hu-HU" sz="3600" b="1" dirty="0" smtClean="0"/>
          </a:p>
        </p:txBody>
      </p:sp>
      <p:sp>
        <p:nvSpPr>
          <p:cNvPr id="3" name="Tartalom helye 2"/>
          <p:cNvSpPr>
            <a:spLocks noGrp="1"/>
          </p:cNvSpPr>
          <p:nvPr>
            <p:ph idx="1"/>
          </p:nvPr>
        </p:nvSpPr>
        <p:spPr/>
        <p:txBody>
          <a:bodyPr/>
          <a:lstStyle/>
          <a:p>
            <a:endParaRPr lang="hu-HU"/>
          </a:p>
        </p:txBody>
      </p:sp>
      <p:sp>
        <p:nvSpPr>
          <p:cNvPr id="4" name="Dia számának helye 3"/>
          <p:cNvSpPr>
            <a:spLocks noGrp="1"/>
          </p:cNvSpPr>
          <p:nvPr>
            <p:ph type="sldNum" sz="quarter" idx="12"/>
          </p:nvPr>
        </p:nvSpPr>
        <p:spPr/>
        <p:txBody>
          <a:bodyPr/>
          <a:lstStyle/>
          <a:p>
            <a:fld id="{C796C96E-2902-4239-A2B3-271712633E93}" type="slidenum">
              <a:rPr lang="hu-HU" smtClean="0"/>
              <a:t>67</a:t>
            </a:fld>
            <a:endParaRPr lang="hu-HU"/>
          </a:p>
        </p:txBody>
      </p:sp>
      <p:pic>
        <p:nvPicPr>
          <p:cNvPr id="6" name="Kép 5"/>
          <p:cNvPicPr>
            <a:picLocks noChangeAspect="1"/>
          </p:cNvPicPr>
          <p:nvPr/>
        </p:nvPicPr>
        <p:blipFill rotWithShape="1">
          <a:blip r:embed="rId2"/>
          <a:srcRect b="17570"/>
          <a:stretch/>
        </p:blipFill>
        <p:spPr>
          <a:xfrm>
            <a:off x="0" y="1068225"/>
            <a:ext cx="9144000" cy="5789776"/>
          </a:xfrm>
          <a:prstGeom prst="rect">
            <a:avLst/>
          </a:prstGeom>
          <a:ln>
            <a:noFill/>
          </a:ln>
          <a:effectLst>
            <a:outerShdw blurRad="292100" dist="139700" dir="2700000" algn="tl" rotWithShape="0">
              <a:srgbClr val="333333">
                <a:alpha val="65000"/>
              </a:srgbClr>
            </a:outerShdw>
          </a:effectLst>
        </p:spPr>
      </p:pic>
      <p:sp>
        <p:nvSpPr>
          <p:cNvPr id="7" name="Ellipszis 6"/>
          <p:cNvSpPr/>
          <p:nvPr/>
        </p:nvSpPr>
        <p:spPr>
          <a:xfrm>
            <a:off x="0" y="1055407"/>
            <a:ext cx="2102265" cy="794758"/>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hu-HU"/>
          </a:p>
        </p:txBody>
      </p:sp>
      <p:sp>
        <p:nvSpPr>
          <p:cNvPr id="8" name="Ellipszis 7"/>
          <p:cNvSpPr/>
          <p:nvPr/>
        </p:nvSpPr>
        <p:spPr>
          <a:xfrm>
            <a:off x="1264777" y="6106936"/>
            <a:ext cx="2102265" cy="744656"/>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hu-HU"/>
          </a:p>
        </p:txBody>
      </p:sp>
      <p:sp>
        <p:nvSpPr>
          <p:cNvPr id="9" name="Felhő 8"/>
          <p:cNvSpPr/>
          <p:nvPr/>
        </p:nvSpPr>
        <p:spPr>
          <a:xfrm>
            <a:off x="4341263" y="2632520"/>
            <a:ext cx="4571999" cy="3644781"/>
          </a:xfrm>
          <a:prstGeom prst="cloudCallou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hu-HU" b="1" dirty="0" smtClean="0"/>
              <a:t>Abban az estben nagyon hasznos, ha a vásárló olyan termék után érdeklődik, ami éppen nincsen készleten a gyógyszertárban.</a:t>
            </a:r>
            <a:endParaRPr lang="hu-HU" b="1" dirty="0"/>
          </a:p>
        </p:txBody>
      </p:sp>
    </p:spTree>
    <p:extLst>
      <p:ext uri="{BB962C8B-B14F-4D97-AF65-F5344CB8AC3E}">
        <p14:creationId xmlns:p14="http://schemas.microsoft.com/office/powerpoint/2010/main" val="39852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http://youngsday.com/wp-content/uploads/2014/10/painjpg-6fe4955fad1115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83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ím 1"/>
          <p:cNvSpPr>
            <a:spLocks noGrp="1"/>
          </p:cNvSpPr>
          <p:nvPr>
            <p:ph type="title"/>
          </p:nvPr>
        </p:nvSpPr>
        <p:spPr>
          <a:xfrm>
            <a:off x="2999574" y="1828799"/>
            <a:ext cx="3450282" cy="527272"/>
          </a:xfrm>
          <a:solidFill>
            <a:schemeClr val="tx2">
              <a:lumMod val="20000"/>
              <a:lumOff val="80000"/>
            </a:schemeClr>
          </a:solidFill>
          <a:ln>
            <a:solidFill>
              <a:schemeClr val="accent1">
                <a:lumMod val="75000"/>
              </a:schemeClr>
            </a:solidFill>
          </a:ln>
          <a:effectLst>
            <a:outerShdw blurRad="50800" dist="38100" dir="5400000" algn="t" rotWithShape="0">
              <a:prstClr val="black">
                <a:alpha val="40000"/>
              </a:prstClr>
            </a:outerShdw>
          </a:effectLst>
        </p:spPr>
        <p:txBody>
          <a:bodyPr>
            <a:normAutofit/>
          </a:bodyPr>
          <a:lstStyle/>
          <a:p>
            <a:r>
              <a:rPr lang="hu-HU" sz="2800" dirty="0" smtClean="0"/>
              <a:t>Külföldi kitekintés</a:t>
            </a:r>
            <a:endParaRPr lang="hu-HU" sz="2800" dirty="0"/>
          </a:p>
        </p:txBody>
      </p:sp>
      <p:sp>
        <p:nvSpPr>
          <p:cNvPr id="4" name="Dia számának helye 3"/>
          <p:cNvSpPr>
            <a:spLocks noGrp="1"/>
          </p:cNvSpPr>
          <p:nvPr>
            <p:ph type="sldNum" sz="quarter" idx="12"/>
          </p:nvPr>
        </p:nvSpPr>
        <p:spPr/>
        <p:txBody>
          <a:bodyPr/>
          <a:lstStyle/>
          <a:p>
            <a:fld id="{25BA61BD-1651-46F2-8A4B-72A3C0AA82F4}" type="slidenum">
              <a:rPr lang="hu-HU" smtClean="0"/>
              <a:t>68</a:t>
            </a:fld>
            <a:endParaRPr lang="hu-HU"/>
          </a:p>
        </p:txBody>
      </p:sp>
      <p:sp>
        <p:nvSpPr>
          <p:cNvPr id="6" name="Szövegdoboz 5"/>
          <p:cNvSpPr txBox="1"/>
          <p:nvPr/>
        </p:nvSpPr>
        <p:spPr>
          <a:xfrm>
            <a:off x="6629318" y="5366759"/>
            <a:ext cx="2514682" cy="369332"/>
          </a:xfrm>
          <a:prstGeom prst="rect">
            <a:avLst/>
          </a:prstGeom>
          <a:noFill/>
        </p:spPr>
        <p:txBody>
          <a:bodyPr wrap="square" rtlCol="0">
            <a:spAutoFit/>
          </a:bodyPr>
          <a:lstStyle/>
          <a:p>
            <a:r>
              <a:rPr lang="hu-HU" dirty="0" smtClean="0"/>
              <a:t>…csak egy kép erejéig…</a:t>
            </a:r>
            <a:endParaRPr lang="hu-HU" dirty="0"/>
          </a:p>
        </p:txBody>
      </p:sp>
    </p:spTree>
    <p:extLst>
      <p:ext uri="{BB962C8B-B14F-4D97-AF65-F5344CB8AC3E}">
        <p14:creationId xmlns:p14="http://schemas.microsoft.com/office/powerpoint/2010/main" val="239001016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34112" y="2376391"/>
            <a:ext cx="8229600" cy="1143000"/>
          </a:xfrm>
        </p:spPr>
        <p:txBody>
          <a:bodyPr>
            <a:normAutofit fontScale="90000"/>
          </a:bodyPr>
          <a:lstStyle/>
          <a:p>
            <a:r>
              <a:rPr lang="hu-HU" b="1" dirty="0"/>
              <a:t>Köszönöm az együttműködő figyelmet!</a:t>
            </a:r>
            <a:br>
              <a:rPr lang="hu-HU" b="1" dirty="0"/>
            </a:br>
            <a:r>
              <a:rPr lang="hu-HU" b="1" dirty="0"/>
              <a:t/>
            </a:r>
            <a:br>
              <a:rPr lang="hu-HU" b="1" dirty="0"/>
            </a:br>
            <a:r>
              <a:rPr lang="hu-HU" b="1" dirty="0"/>
              <a:t>Kérdések?</a:t>
            </a:r>
            <a:br>
              <a:rPr lang="hu-HU" b="1" dirty="0"/>
            </a:br>
            <a:r>
              <a:rPr lang="hu-HU" b="1" dirty="0"/>
              <a:t/>
            </a:r>
            <a:br>
              <a:rPr lang="hu-HU" b="1" dirty="0"/>
            </a:br>
            <a:endParaRPr lang="hu-HU" sz="10700" b="1" dirty="0"/>
          </a:p>
        </p:txBody>
      </p:sp>
      <p:sp>
        <p:nvSpPr>
          <p:cNvPr id="3" name="Dia számának helye 2">
            <a:extLst>
              <a:ext uri="{FF2B5EF4-FFF2-40B4-BE49-F238E27FC236}">
                <a16:creationId xmlns:a16="http://schemas.microsoft.com/office/drawing/2014/main" xmlns="" id="{F3B93DE6-21C9-4B05-952A-BF566E02BCB9}"/>
              </a:ext>
            </a:extLst>
          </p:cNvPr>
          <p:cNvSpPr>
            <a:spLocks noGrp="1"/>
          </p:cNvSpPr>
          <p:nvPr>
            <p:ph type="sldNum" sz="quarter" idx="12"/>
          </p:nvPr>
        </p:nvSpPr>
        <p:spPr/>
        <p:txBody>
          <a:bodyPr/>
          <a:lstStyle/>
          <a:p>
            <a:fld id="{25BA61BD-1651-46F2-8A4B-72A3C0AA82F4}" type="slidenum">
              <a:rPr lang="hu-HU" smtClean="0"/>
              <a:t>69</a:t>
            </a:fld>
            <a:endParaRPr lang="hu-HU"/>
          </a:p>
        </p:txBody>
      </p:sp>
      <p:pic>
        <p:nvPicPr>
          <p:cNvPr id="5" name="Kép 4">
            <a:extLst>
              <a:ext uri="{FF2B5EF4-FFF2-40B4-BE49-F238E27FC236}">
                <a16:creationId xmlns:a16="http://schemas.microsoft.com/office/drawing/2014/main" xmlns="" id="{75F06E14-F3FD-4E3E-9545-F6FC02A202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5601" y="3742094"/>
            <a:ext cx="4106622" cy="1820055"/>
          </a:xfrm>
          <a:prstGeom prst="rect">
            <a:avLst/>
          </a:prstGeom>
        </p:spPr>
      </p:pic>
    </p:spTree>
    <p:extLst>
      <p:ext uri="{BB962C8B-B14F-4D97-AF65-F5344CB8AC3E}">
        <p14:creationId xmlns:p14="http://schemas.microsoft.com/office/powerpoint/2010/main" val="1710545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199966"/>
            <a:ext cx="9144000" cy="1143000"/>
          </a:xfrm>
        </p:spPr>
        <p:txBody>
          <a:bodyPr>
            <a:noAutofit/>
          </a:bodyPr>
          <a:lstStyle/>
          <a:p>
            <a:r>
              <a:rPr lang="hu-HU" sz="4000" b="1" dirty="0"/>
              <a:t>Kommunikáció</a:t>
            </a:r>
          </a:p>
        </p:txBody>
      </p:sp>
      <p:sp>
        <p:nvSpPr>
          <p:cNvPr id="3" name="Tartalom helye 2"/>
          <p:cNvSpPr>
            <a:spLocks noGrp="1"/>
          </p:cNvSpPr>
          <p:nvPr>
            <p:ph sz="half" idx="1"/>
          </p:nvPr>
        </p:nvSpPr>
        <p:spPr>
          <a:xfrm>
            <a:off x="25637" y="786213"/>
            <a:ext cx="4546363" cy="4913831"/>
          </a:xfrm>
        </p:spPr>
        <p:txBody>
          <a:bodyPr>
            <a:normAutofit/>
          </a:bodyPr>
          <a:lstStyle/>
          <a:p>
            <a:pPr marL="0" indent="0" algn="ctr">
              <a:lnSpc>
                <a:spcPct val="110000"/>
              </a:lnSpc>
              <a:buNone/>
            </a:pPr>
            <a:endParaRPr lang="hu-HU" b="1" dirty="0">
              <a:solidFill>
                <a:srgbClr val="00B050"/>
              </a:solidFill>
              <a:sym typeface="Wingdings" panose="05000000000000000000" pitchFamily="2" charset="2"/>
            </a:endParaRPr>
          </a:p>
          <a:p>
            <a:pPr marL="0" indent="0" algn="ctr">
              <a:lnSpc>
                <a:spcPct val="110000"/>
              </a:lnSpc>
              <a:buNone/>
            </a:pPr>
            <a:r>
              <a:rPr lang="hu-HU" b="1" dirty="0">
                <a:sym typeface="Wingdings" panose="05000000000000000000" pitchFamily="2" charset="2"/>
              </a:rPr>
              <a:t>Nem minden esetben egyszerű egy beteg meggyőzése a számára hatékony terápiáról!</a:t>
            </a:r>
          </a:p>
          <a:p>
            <a:pPr marL="0" indent="0" algn="ctr">
              <a:lnSpc>
                <a:spcPct val="110000"/>
              </a:lnSpc>
              <a:buNone/>
            </a:pPr>
            <a:endParaRPr lang="hu-HU" b="1" dirty="0">
              <a:sym typeface="Wingdings" panose="05000000000000000000" pitchFamily="2" charset="2"/>
            </a:endParaRPr>
          </a:p>
          <a:p>
            <a:pPr marL="0" indent="0" algn="ctr">
              <a:lnSpc>
                <a:spcPct val="110000"/>
              </a:lnSpc>
              <a:buNone/>
            </a:pPr>
            <a:r>
              <a:rPr lang="hu-HU" dirty="0">
                <a:sym typeface="Wingdings" panose="05000000000000000000" pitchFamily="2" charset="2"/>
              </a:rPr>
              <a:t>Pl. reklámok hatása; nem magának vásárolt gyógyszer esete; tévhitek stb. </a:t>
            </a:r>
          </a:p>
        </p:txBody>
      </p:sp>
      <p:pic>
        <p:nvPicPr>
          <p:cNvPr id="6" name="Tartalom helye 5"/>
          <p:cNvPicPr>
            <a:picLocks noGrp="1" noChangeAspect="1"/>
          </p:cNvPicPr>
          <p:nvPr>
            <p:ph sz="half" idx="2"/>
          </p:nvPr>
        </p:nvPicPr>
        <p:blipFill rotWithShape="1">
          <a:blip r:embed="rId2"/>
          <a:srcRect l="30066" t="3598" r="29941" b="5328"/>
          <a:stretch/>
        </p:blipFill>
        <p:spPr>
          <a:xfrm>
            <a:off x="4674550" y="786213"/>
            <a:ext cx="4230167" cy="6071787"/>
          </a:xfrm>
          <a:prstGeom prst="rect">
            <a:avLst/>
          </a:prstGeom>
          <a:ln>
            <a:noFill/>
          </a:ln>
          <a:effectLst>
            <a:outerShdw blurRad="292100" dist="139700" dir="2700000" algn="tl" rotWithShape="0">
              <a:srgbClr val="333333">
                <a:alpha val="65000"/>
              </a:srgbClr>
            </a:outerShdw>
          </a:effectLst>
        </p:spPr>
      </p:pic>
      <p:sp>
        <p:nvSpPr>
          <p:cNvPr id="4" name="Dia számának helye 3">
            <a:extLst>
              <a:ext uri="{FF2B5EF4-FFF2-40B4-BE49-F238E27FC236}">
                <a16:creationId xmlns:a16="http://schemas.microsoft.com/office/drawing/2014/main" xmlns="" id="{838D79E4-8581-4CD5-AEE4-B634C6EC4799}"/>
              </a:ext>
            </a:extLst>
          </p:cNvPr>
          <p:cNvSpPr>
            <a:spLocks noGrp="1"/>
          </p:cNvSpPr>
          <p:nvPr>
            <p:ph type="sldNum" sz="quarter" idx="12"/>
          </p:nvPr>
        </p:nvSpPr>
        <p:spPr/>
        <p:txBody>
          <a:bodyPr/>
          <a:lstStyle/>
          <a:p>
            <a:fld id="{25BA61BD-1651-46F2-8A4B-72A3C0AA82F4}" type="slidenum">
              <a:rPr lang="hu-HU" smtClean="0"/>
              <a:t>7</a:t>
            </a:fld>
            <a:endParaRPr lang="hu-HU"/>
          </a:p>
        </p:txBody>
      </p:sp>
      <p:sp>
        <p:nvSpPr>
          <p:cNvPr id="7" name="Ellipszis 6"/>
          <p:cNvSpPr/>
          <p:nvPr/>
        </p:nvSpPr>
        <p:spPr>
          <a:xfrm>
            <a:off x="5776958" y="487110"/>
            <a:ext cx="3127760" cy="35123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Szövegdoboz 7"/>
          <p:cNvSpPr txBox="1"/>
          <p:nvPr/>
        </p:nvSpPr>
        <p:spPr>
          <a:xfrm rot="19228576">
            <a:off x="-179302" y="3017761"/>
            <a:ext cx="9268177" cy="769441"/>
          </a:xfrm>
          <a:prstGeom prst="rect">
            <a:avLst/>
          </a:prstGeom>
          <a:solidFill>
            <a:schemeClr val="bg1"/>
          </a:solidFill>
          <a:ln>
            <a:solidFill>
              <a:srgbClr val="00B050"/>
            </a:solidFill>
          </a:ln>
        </p:spPr>
        <p:txBody>
          <a:bodyPr wrap="square" rtlCol="0">
            <a:spAutoFit/>
          </a:bodyPr>
          <a:lstStyle/>
          <a:p>
            <a:pPr algn="ctr"/>
            <a:r>
              <a:rPr lang="hu-HU" sz="4400" b="1" dirty="0">
                <a:solidFill>
                  <a:srgbClr val="00B050"/>
                </a:solidFill>
              </a:rPr>
              <a:t>Beteg-együttműködés növelése! </a:t>
            </a:r>
          </a:p>
        </p:txBody>
      </p:sp>
    </p:spTree>
    <p:extLst>
      <p:ext uri="{BB962C8B-B14F-4D97-AF65-F5344CB8AC3E}">
        <p14:creationId xmlns:p14="http://schemas.microsoft.com/office/powerpoint/2010/main" val="131361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FAB62591-5A7A-47E9-B585-4FD3BE898678}"/>
              </a:ext>
            </a:extLst>
          </p:cNvPr>
          <p:cNvSpPr>
            <a:spLocks noGrp="1"/>
          </p:cNvSpPr>
          <p:nvPr>
            <p:ph type="title"/>
          </p:nvPr>
        </p:nvSpPr>
        <p:spPr>
          <a:xfrm>
            <a:off x="457200" y="-202721"/>
            <a:ext cx="8229600" cy="1143000"/>
          </a:xfrm>
        </p:spPr>
        <p:txBody>
          <a:bodyPr>
            <a:noAutofit/>
          </a:bodyPr>
          <a:lstStyle/>
          <a:p>
            <a:r>
              <a:rPr lang="hu-HU" sz="3200" b="1" dirty="0"/>
              <a:t>Összefoglalásul </a:t>
            </a:r>
            <a:endParaRPr lang="hu-HU" sz="2400" dirty="0"/>
          </a:p>
        </p:txBody>
      </p:sp>
      <p:sp>
        <p:nvSpPr>
          <p:cNvPr id="4" name="Dia számának helye 3">
            <a:extLst>
              <a:ext uri="{FF2B5EF4-FFF2-40B4-BE49-F238E27FC236}">
                <a16:creationId xmlns="" xmlns:a16="http://schemas.microsoft.com/office/drawing/2014/main" id="{21BD891F-76B2-4B87-8760-DB974121D7B7}"/>
              </a:ext>
            </a:extLst>
          </p:cNvPr>
          <p:cNvSpPr>
            <a:spLocks noGrp="1"/>
          </p:cNvSpPr>
          <p:nvPr>
            <p:ph type="sldNum" sz="quarter" idx="12"/>
          </p:nvPr>
        </p:nvSpPr>
        <p:spPr/>
        <p:txBody>
          <a:bodyPr/>
          <a:lstStyle/>
          <a:p>
            <a:fld id="{25BA61BD-1651-46F2-8A4B-72A3C0AA82F4}" type="slidenum">
              <a:rPr lang="hu-HU" smtClean="0"/>
              <a:t>8</a:t>
            </a:fld>
            <a:endParaRPr lang="hu-HU"/>
          </a:p>
        </p:txBody>
      </p:sp>
      <p:pic>
        <p:nvPicPr>
          <p:cNvPr id="5" name="Tartalom helye 4">
            <a:extLst>
              <a:ext uri="{FF2B5EF4-FFF2-40B4-BE49-F238E27FC236}">
                <a16:creationId xmlns="" xmlns:a16="http://schemas.microsoft.com/office/drawing/2014/main" id="{148CF039-80E9-4784-9A5B-72E6AAC21842}"/>
              </a:ext>
            </a:extLst>
          </p:cNvPr>
          <p:cNvPicPr>
            <a:picLocks noGrp="1" noChangeAspect="1"/>
          </p:cNvPicPr>
          <p:nvPr>
            <p:ph idx="1"/>
          </p:nvPr>
        </p:nvPicPr>
        <p:blipFill>
          <a:blip r:embed="rId2"/>
          <a:stretch>
            <a:fillRect/>
          </a:stretch>
        </p:blipFill>
        <p:spPr>
          <a:xfrm>
            <a:off x="2018581" y="632389"/>
            <a:ext cx="5244860" cy="62256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8012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Text Box 2"/>
          <p:cNvSpPr txBox="1">
            <a:spLocks noChangeArrowheads="1"/>
          </p:cNvSpPr>
          <p:nvPr/>
        </p:nvSpPr>
        <p:spPr bwMode="auto">
          <a:xfrm>
            <a:off x="457200" y="0"/>
            <a:ext cx="1597025" cy="835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hu-HU" sz="1600">
                <a:latin typeface="Arial Narrow" panose="020B0606020202030204" pitchFamily="34" charset="0"/>
              </a:rPr>
              <a:t>Beteg </a:t>
            </a:r>
          </a:p>
          <a:p>
            <a:pPr algn="ctr"/>
            <a:r>
              <a:rPr lang="hu-HU" sz="1600">
                <a:latin typeface="Arial Narrow" panose="020B0606020202030204" pitchFamily="34" charset="0"/>
              </a:rPr>
              <a:t>öngyógyítási céllal </a:t>
            </a:r>
          </a:p>
          <a:p>
            <a:pPr algn="ctr"/>
            <a:r>
              <a:rPr lang="hu-HU" sz="1600">
                <a:latin typeface="Arial Narrow" panose="020B0606020202030204" pitchFamily="34" charset="0"/>
              </a:rPr>
              <a:t>érkezik a patikába</a:t>
            </a:r>
          </a:p>
        </p:txBody>
      </p:sp>
      <p:sp>
        <p:nvSpPr>
          <p:cNvPr id="159747" name="Text Box 3"/>
          <p:cNvSpPr txBox="1">
            <a:spLocks noChangeArrowheads="1"/>
          </p:cNvSpPr>
          <p:nvPr/>
        </p:nvSpPr>
        <p:spPr bwMode="auto">
          <a:xfrm>
            <a:off x="125413" y="1219200"/>
            <a:ext cx="2438400" cy="590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hu-HU" sz="1600">
                <a:latin typeface="Arial Narrow" panose="020B0606020202030204" pitchFamily="34" charset="0"/>
              </a:rPr>
              <a:t>Célirányos kérdések a </a:t>
            </a:r>
          </a:p>
          <a:p>
            <a:pPr algn="ctr"/>
            <a:r>
              <a:rPr lang="hu-HU" sz="1600">
                <a:latin typeface="Arial Narrow" panose="020B0606020202030204" pitchFamily="34" charset="0"/>
              </a:rPr>
              <a:t>beteg állapotáról tüneteiről</a:t>
            </a:r>
          </a:p>
        </p:txBody>
      </p:sp>
      <p:sp>
        <p:nvSpPr>
          <p:cNvPr id="159748" name="Text Box 4"/>
          <p:cNvSpPr txBox="1">
            <a:spLocks noChangeArrowheads="1"/>
          </p:cNvSpPr>
          <p:nvPr/>
        </p:nvSpPr>
        <p:spPr bwMode="auto">
          <a:xfrm>
            <a:off x="117475" y="2359025"/>
            <a:ext cx="2438400"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sz="1600">
                <a:latin typeface="Arial Narrow" panose="020B0606020202030204" pitchFamily="34" charset="0"/>
              </a:rPr>
              <a:t>Egyéb betegségek felderítése</a:t>
            </a:r>
          </a:p>
        </p:txBody>
      </p:sp>
      <p:sp>
        <p:nvSpPr>
          <p:cNvPr id="159749" name="Text Box 5"/>
          <p:cNvSpPr txBox="1">
            <a:spLocks noChangeArrowheads="1"/>
          </p:cNvSpPr>
          <p:nvPr/>
        </p:nvSpPr>
        <p:spPr bwMode="auto">
          <a:xfrm>
            <a:off x="228600" y="4572000"/>
            <a:ext cx="2235200"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hu-HU" sz="1600">
                <a:latin typeface="Arial Narrow" panose="020B0606020202030204" pitchFamily="34" charset="0"/>
              </a:rPr>
              <a:t>Terápia céljainak tisztázása</a:t>
            </a:r>
          </a:p>
        </p:txBody>
      </p:sp>
      <p:sp>
        <p:nvSpPr>
          <p:cNvPr id="159750" name="Text Box 6"/>
          <p:cNvSpPr txBox="1">
            <a:spLocks noChangeArrowheads="1"/>
          </p:cNvSpPr>
          <p:nvPr/>
        </p:nvSpPr>
        <p:spPr bwMode="auto">
          <a:xfrm>
            <a:off x="228600" y="5132388"/>
            <a:ext cx="2341563" cy="590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hu-HU" sz="1600">
                <a:latin typeface="Arial Narrow" panose="020B0606020202030204" pitchFamily="34" charset="0"/>
              </a:rPr>
              <a:t>OTC gyógyszer, vagy egyéb </a:t>
            </a:r>
          </a:p>
          <a:p>
            <a:pPr algn="ctr"/>
            <a:r>
              <a:rPr lang="hu-HU" sz="1600">
                <a:latin typeface="Arial Narrow" panose="020B0606020202030204" pitchFamily="34" charset="0"/>
              </a:rPr>
              <a:t>gyógymód ajánlása</a:t>
            </a:r>
          </a:p>
        </p:txBody>
      </p:sp>
      <p:sp>
        <p:nvSpPr>
          <p:cNvPr id="159751" name="Text Box 7"/>
          <p:cNvSpPr txBox="1">
            <a:spLocks noChangeArrowheads="1"/>
          </p:cNvSpPr>
          <p:nvPr/>
        </p:nvSpPr>
        <p:spPr bwMode="auto">
          <a:xfrm>
            <a:off x="228600" y="5943600"/>
            <a:ext cx="2362200"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hu-HU" sz="1600">
                <a:latin typeface="Arial Narrow" panose="020B0606020202030204" pitchFamily="34" charset="0"/>
              </a:rPr>
              <a:t>Nyomonkövetés </a:t>
            </a:r>
          </a:p>
        </p:txBody>
      </p:sp>
      <p:sp>
        <p:nvSpPr>
          <p:cNvPr id="159752" name="Text Box 8"/>
          <p:cNvSpPr txBox="1">
            <a:spLocks noChangeArrowheads="1"/>
          </p:cNvSpPr>
          <p:nvPr/>
        </p:nvSpPr>
        <p:spPr bwMode="auto">
          <a:xfrm>
            <a:off x="228600" y="6511925"/>
            <a:ext cx="2362200"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hu-HU" sz="1600">
                <a:latin typeface="Arial Narrow" panose="020B0606020202030204" pitchFamily="34" charset="0"/>
              </a:rPr>
              <a:t>Orvoshoz irányítás esetei</a:t>
            </a:r>
          </a:p>
        </p:txBody>
      </p:sp>
      <p:sp>
        <p:nvSpPr>
          <p:cNvPr id="159753" name="Oval 9"/>
          <p:cNvSpPr>
            <a:spLocks noChangeArrowheads="1"/>
          </p:cNvSpPr>
          <p:nvPr/>
        </p:nvSpPr>
        <p:spPr bwMode="auto">
          <a:xfrm>
            <a:off x="381000" y="0"/>
            <a:ext cx="1905000" cy="990600"/>
          </a:xfrm>
          <a:prstGeom prst="ellipse">
            <a:avLst/>
          </a:prstGeom>
          <a:solidFill>
            <a:schemeClr val="accent1">
              <a:alpha val="0"/>
            </a:schemeClr>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59754" name="AutoShape 10"/>
          <p:cNvSpPr>
            <a:spLocks noChangeArrowheads="1"/>
          </p:cNvSpPr>
          <p:nvPr/>
        </p:nvSpPr>
        <p:spPr bwMode="auto">
          <a:xfrm>
            <a:off x="228600" y="2922588"/>
            <a:ext cx="2286000" cy="990600"/>
          </a:xfrm>
          <a:prstGeom prst="flowChartDecision">
            <a:avLst/>
          </a:prstGeom>
          <a:solidFill>
            <a:schemeClr val="accent1">
              <a:alpha val="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u-HU" sz="1600">
                <a:latin typeface="Arial Narrow" panose="020B0606020202030204" pitchFamily="34" charset="0"/>
              </a:rPr>
              <a:t>Szed-e </a:t>
            </a:r>
          </a:p>
          <a:p>
            <a:pPr algn="ctr"/>
            <a:r>
              <a:rPr lang="hu-HU" sz="1600">
                <a:latin typeface="Arial Narrow" panose="020B0606020202030204" pitchFamily="34" charset="0"/>
              </a:rPr>
              <a:t>valamilyen gyógyszert, </a:t>
            </a:r>
          </a:p>
          <a:p>
            <a:pPr algn="ctr"/>
            <a:r>
              <a:rPr lang="hu-HU" sz="1600">
                <a:latin typeface="Arial Narrow" panose="020B0606020202030204" pitchFamily="34" charset="0"/>
              </a:rPr>
              <a:t>a beteg?</a:t>
            </a:r>
          </a:p>
        </p:txBody>
      </p:sp>
      <p:sp>
        <p:nvSpPr>
          <p:cNvPr id="159755" name="Text Box 11"/>
          <p:cNvSpPr txBox="1">
            <a:spLocks noChangeArrowheads="1"/>
          </p:cNvSpPr>
          <p:nvPr/>
        </p:nvSpPr>
        <p:spPr bwMode="auto">
          <a:xfrm>
            <a:off x="7010400" y="762000"/>
            <a:ext cx="1008063" cy="548005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hu-HU" sz="1600">
              <a:latin typeface="Arial Narrow" panose="020B0606020202030204" pitchFamily="34" charset="0"/>
            </a:endParaRPr>
          </a:p>
          <a:p>
            <a:endParaRPr lang="hu-HU" sz="1600">
              <a:latin typeface="Arial Narrow" panose="020B0606020202030204" pitchFamily="34" charset="0"/>
            </a:endParaRPr>
          </a:p>
          <a:p>
            <a:endParaRPr lang="hu-HU" sz="1600">
              <a:latin typeface="Arial Narrow" panose="020B0606020202030204" pitchFamily="34" charset="0"/>
            </a:endParaRPr>
          </a:p>
          <a:p>
            <a:endParaRPr lang="hu-HU" sz="1600">
              <a:latin typeface="Arial Narrow" panose="020B0606020202030204" pitchFamily="34" charset="0"/>
            </a:endParaRPr>
          </a:p>
          <a:p>
            <a:endParaRPr lang="hu-HU" sz="1600">
              <a:latin typeface="Arial Narrow" panose="020B0606020202030204" pitchFamily="34" charset="0"/>
            </a:endParaRPr>
          </a:p>
          <a:p>
            <a:endParaRPr lang="hu-HU" sz="1600">
              <a:latin typeface="Arial Narrow" panose="020B0606020202030204" pitchFamily="34" charset="0"/>
            </a:endParaRPr>
          </a:p>
          <a:p>
            <a:endParaRPr lang="hu-HU" sz="1600">
              <a:latin typeface="Arial Narrow" panose="020B0606020202030204" pitchFamily="34" charset="0"/>
            </a:endParaRPr>
          </a:p>
          <a:p>
            <a:endParaRPr lang="hu-HU" sz="1600">
              <a:latin typeface="Arial Narrow" panose="020B0606020202030204" pitchFamily="34" charset="0"/>
            </a:endParaRPr>
          </a:p>
          <a:p>
            <a:endParaRPr lang="hu-HU" sz="1600">
              <a:latin typeface="Arial Narrow" panose="020B0606020202030204" pitchFamily="34" charset="0"/>
            </a:endParaRPr>
          </a:p>
          <a:p>
            <a:r>
              <a:rPr lang="hu-HU" sz="1600" b="1">
                <a:latin typeface="Arial Narrow" panose="020B0606020202030204" pitchFamily="34" charset="0"/>
              </a:rPr>
              <a:t>Orvoshoz </a:t>
            </a:r>
          </a:p>
          <a:p>
            <a:r>
              <a:rPr lang="hu-HU" sz="1600" b="1">
                <a:latin typeface="Arial Narrow" panose="020B0606020202030204" pitchFamily="34" charset="0"/>
              </a:rPr>
              <a:t>irányítás</a:t>
            </a:r>
          </a:p>
          <a:p>
            <a:endParaRPr lang="hu-HU" sz="1600" b="1">
              <a:latin typeface="Arial Narrow" panose="020B0606020202030204" pitchFamily="34" charset="0"/>
            </a:endParaRPr>
          </a:p>
          <a:p>
            <a:endParaRPr lang="hu-HU" sz="1600">
              <a:latin typeface="Arial Narrow" panose="020B0606020202030204" pitchFamily="34" charset="0"/>
            </a:endParaRPr>
          </a:p>
          <a:p>
            <a:endParaRPr lang="hu-HU" sz="1600">
              <a:latin typeface="Arial Narrow" panose="020B0606020202030204" pitchFamily="34" charset="0"/>
            </a:endParaRPr>
          </a:p>
          <a:p>
            <a:endParaRPr lang="hu-HU" sz="1600">
              <a:latin typeface="Arial Narrow" panose="020B0606020202030204" pitchFamily="34" charset="0"/>
            </a:endParaRPr>
          </a:p>
          <a:p>
            <a:endParaRPr lang="hu-HU" sz="1600">
              <a:latin typeface="Arial Narrow" panose="020B0606020202030204" pitchFamily="34" charset="0"/>
            </a:endParaRPr>
          </a:p>
          <a:p>
            <a:endParaRPr lang="hu-HU" sz="1600">
              <a:latin typeface="Arial Narrow" panose="020B0606020202030204" pitchFamily="34" charset="0"/>
            </a:endParaRPr>
          </a:p>
          <a:p>
            <a:endParaRPr lang="hu-HU" sz="1600">
              <a:latin typeface="Arial Narrow" panose="020B0606020202030204" pitchFamily="34" charset="0"/>
            </a:endParaRPr>
          </a:p>
          <a:p>
            <a:endParaRPr lang="hu-HU" sz="1600">
              <a:latin typeface="Arial Narrow" panose="020B0606020202030204" pitchFamily="34" charset="0"/>
            </a:endParaRPr>
          </a:p>
          <a:p>
            <a:endParaRPr lang="hu-HU" sz="1600">
              <a:latin typeface="Arial Narrow" panose="020B0606020202030204" pitchFamily="34" charset="0"/>
            </a:endParaRPr>
          </a:p>
          <a:p>
            <a:endParaRPr lang="hu-HU" sz="1600">
              <a:latin typeface="Arial Narrow" panose="020B0606020202030204" pitchFamily="34" charset="0"/>
            </a:endParaRPr>
          </a:p>
          <a:p>
            <a:endParaRPr lang="hu-HU" sz="1600">
              <a:latin typeface="Arial Narrow" panose="020B0606020202030204" pitchFamily="34" charset="0"/>
            </a:endParaRPr>
          </a:p>
        </p:txBody>
      </p:sp>
      <p:sp>
        <p:nvSpPr>
          <p:cNvPr id="159756" name="AutoShape 12"/>
          <p:cNvSpPr>
            <a:spLocks noChangeArrowheads="1"/>
          </p:cNvSpPr>
          <p:nvPr/>
        </p:nvSpPr>
        <p:spPr bwMode="auto">
          <a:xfrm>
            <a:off x="3505200" y="2084388"/>
            <a:ext cx="2286000" cy="838200"/>
          </a:xfrm>
          <a:prstGeom prst="flowChartDecision">
            <a:avLst/>
          </a:prstGeom>
          <a:solidFill>
            <a:schemeClr val="accent1">
              <a:alpha val="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u-HU" sz="1600">
                <a:latin typeface="Arial Narrow" panose="020B0606020202030204" pitchFamily="34" charset="0"/>
              </a:rPr>
              <a:t>OTC gyógyszer </a:t>
            </a:r>
          </a:p>
          <a:p>
            <a:pPr algn="ctr"/>
            <a:r>
              <a:rPr lang="hu-HU" sz="1600">
                <a:latin typeface="Arial Narrow" panose="020B0606020202030204" pitchFamily="34" charset="0"/>
              </a:rPr>
              <a:t>használható-e?</a:t>
            </a:r>
          </a:p>
        </p:txBody>
      </p:sp>
      <p:sp>
        <p:nvSpPr>
          <p:cNvPr id="159757" name="AutoShape 13"/>
          <p:cNvSpPr>
            <a:spLocks noChangeArrowheads="1"/>
          </p:cNvSpPr>
          <p:nvPr/>
        </p:nvSpPr>
        <p:spPr bwMode="auto">
          <a:xfrm>
            <a:off x="3505200" y="2971800"/>
            <a:ext cx="2286000" cy="914400"/>
          </a:xfrm>
          <a:prstGeom prst="flowChartDecision">
            <a:avLst/>
          </a:prstGeom>
          <a:solidFill>
            <a:schemeClr val="accent1">
              <a:alpha val="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u-HU" sz="1600">
                <a:latin typeface="Arial Narrow" panose="020B0606020202030204" pitchFamily="34" charset="0"/>
              </a:rPr>
              <a:t>Tüneteket </a:t>
            </a:r>
          </a:p>
          <a:p>
            <a:pPr algn="ctr"/>
            <a:r>
              <a:rPr lang="hu-HU" sz="1600">
                <a:latin typeface="Arial Narrow" panose="020B0606020202030204" pitchFamily="34" charset="0"/>
              </a:rPr>
              <a:t>okozhatja-e szedett </a:t>
            </a:r>
          </a:p>
          <a:p>
            <a:pPr algn="ctr"/>
            <a:r>
              <a:rPr lang="hu-HU" sz="1600">
                <a:latin typeface="Arial Narrow" panose="020B0606020202030204" pitchFamily="34" charset="0"/>
              </a:rPr>
              <a:t>gyógyszer?</a:t>
            </a:r>
          </a:p>
        </p:txBody>
      </p:sp>
      <p:sp>
        <p:nvSpPr>
          <p:cNvPr id="159758" name="Line 14"/>
          <p:cNvSpPr>
            <a:spLocks noChangeShapeType="1"/>
          </p:cNvSpPr>
          <p:nvPr/>
        </p:nvSpPr>
        <p:spPr bwMode="auto">
          <a:xfrm>
            <a:off x="1371600" y="9906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9759" name="Line 15"/>
          <p:cNvSpPr>
            <a:spLocks noChangeShapeType="1"/>
          </p:cNvSpPr>
          <p:nvPr/>
        </p:nvSpPr>
        <p:spPr bwMode="auto">
          <a:xfrm>
            <a:off x="1371600" y="18288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9760" name="Line 16"/>
          <p:cNvSpPr>
            <a:spLocks noChangeShapeType="1"/>
          </p:cNvSpPr>
          <p:nvPr/>
        </p:nvSpPr>
        <p:spPr bwMode="auto">
          <a:xfrm>
            <a:off x="1371600" y="2703513"/>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9761" name="Line 17"/>
          <p:cNvSpPr>
            <a:spLocks noChangeShapeType="1"/>
          </p:cNvSpPr>
          <p:nvPr/>
        </p:nvSpPr>
        <p:spPr bwMode="auto">
          <a:xfrm>
            <a:off x="2590800" y="1524000"/>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9762" name="AutoShape 18"/>
          <p:cNvSpPr>
            <a:spLocks noChangeArrowheads="1"/>
          </p:cNvSpPr>
          <p:nvPr/>
        </p:nvSpPr>
        <p:spPr bwMode="auto">
          <a:xfrm>
            <a:off x="3505200" y="1090613"/>
            <a:ext cx="2286000" cy="838200"/>
          </a:xfrm>
          <a:prstGeom prst="flowChartDecision">
            <a:avLst/>
          </a:prstGeom>
          <a:solidFill>
            <a:schemeClr val="accent1">
              <a:alpha val="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u-HU" sz="1600">
                <a:latin typeface="Arial Narrow" panose="020B0606020202030204" pitchFamily="34" charset="0"/>
              </a:rPr>
              <a:t>Vannak-e stop táblák?</a:t>
            </a:r>
          </a:p>
        </p:txBody>
      </p:sp>
      <p:sp>
        <p:nvSpPr>
          <p:cNvPr id="159763" name="Line 19"/>
          <p:cNvSpPr>
            <a:spLocks noChangeShapeType="1"/>
          </p:cNvSpPr>
          <p:nvPr/>
        </p:nvSpPr>
        <p:spPr bwMode="auto">
          <a:xfrm flipV="1">
            <a:off x="1371600" y="2895600"/>
            <a:ext cx="3268663" cy="7938"/>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9764" name="Line 20"/>
          <p:cNvSpPr>
            <a:spLocks noChangeShapeType="1"/>
          </p:cNvSpPr>
          <p:nvPr/>
        </p:nvSpPr>
        <p:spPr bwMode="auto">
          <a:xfrm>
            <a:off x="5791200" y="3429000"/>
            <a:ext cx="1219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9765" name="Text Box 21"/>
          <p:cNvSpPr txBox="1">
            <a:spLocks noChangeArrowheads="1"/>
          </p:cNvSpPr>
          <p:nvPr/>
        </p:nvSpPr>
        <p:spPr bwMode="auto">
          <a:xfrm>
            <a:off x="6096000" y="3124200"/>
            <a:ext cx="506413" cy="3460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1600">
                <a:latin typeface="Arial Narrow" panose="020B0606020202030204" pitchFamily="34" charset="0"/>
              </a:rPr>
              <a:t>igen</a:t>
            </a:r>
          </a:p>
        </p:txBody>
      </p:sp>
      <p:sp>
        <p:nvSpPr>
          <p:cNvPr id="159766" name="Line 22"/>
          <p:cNvSpPr>
            <a:spLocks noChangeShapeType="1"/>
          </p:cNvSpPr>
          <p:nvPr/>
        </p:nvSpPr>
        <p:spPr bwMode="auto">
          <a:xfrm flipH="1">
            <a:off x="1371600" y="1981200"/>
            <a:ext cx="3276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9767" name="Text Box 23"/>
          <p:cNvSpPr txBox="1">
            <a:spLocks noChangeArrowheads="1"/>
          </p:cNvSpPr>
          <p:nvPr/>
        </p:nvSpPr>
        <p:spPr bwMode="auto">
          <a:xfrm>
            <a:off x="2514600" y="1676400"/>
            <a:ext cx="515938" cy="3460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1600">
                <a:latin typeface="Arial Narrow" panose="020B0606020202030204" pitchFamily="34" charset="0"/>
              </a:rPr>
              <a:t>nem</a:t>
            </a:r>
          </a:p>
        </p:txBody>
      </p:sp>
      <p:sp>
        <p:nvSpPr>
          <p:cNvPr id="159768" name="Line 24"/>
          <p:cNvSpPr>
            <a:spLocks noChangeShapeType="1"/>
          </p:cNvSpPr>
          <p:nvPr/>
        </p:nvSpPr>
        <p:spPr bwMode="auto">
          <a:xfrm>
            <a:off x="4648200" y="1905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9769" name="Line 25"/>
          <p:cNvSpPr>
            <a:spLocks noChangeShapeType="1"/>
          </p:cNvSpPr>
          <p:nvPr/>
        </p:nvSpPr>
        <p:spPr bwMode="auto">
          <a:xfrm>
            <a:off x="5791200" y="1501775"/>
            <a:ext cx="1219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9770" name="Text Box 26"/>
          <p:cNvSpPr txBox="1">
            <a:spLocks noChangeArrowheads="1"/>
          </p:cNvSpPr>
          <p:nvPr/>
        </p:nvSpPr>
        <p:spPr bwMode="auto">
          <a:xfrm>
            <a:off x="6019800" y="1219200"/>
            <a:ext cx="506413" cy="3460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1600">
                <a:latin typeface="Arial Narrow" panose="020B0606020202030204" pitchFamily="34" charset="0"/>
              </a:rPr>
              <a:t>igen</a:t>
            </a:r>
          </a:p>
        </p:txBody>
      </p:sp>
      <p:sp>
        <p:nvSpPr>
          <p:cNvPr id="159771" name="Line 27"/>
          <p:cNvSpPr>
            <a:spLocks noChangeShapeType="1"/>
          </p:cNvSpPr>
          <p:nvPr/>
        </p:nvSpPr>
        <p:spPr bwMode="auto">
          <a:xfrm>
            <a:off x="5791200" y="2554288"/>
            <a:ext cx="1219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9772" name="Text Box 28"/>
          <p:cNvSpPr txBox="1">
            <a:spLocks noChangeArrowheads="1"/>
          </p:cNvSpPr>
          <p:nvPr/>
        </p:nvSpPr>
        <p:spPr bwMode="auto">
          <a:xfrm>
            <a:off x="6096000" y="2286000"/>
            <a:ext cx="515938" cy="3460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1600">
                <a:latin typeface="Arial Narrow" panose="020B0606020202030204" pitchFamily="34" charset="0"/>
              </a:rPr>
              <a:t>nem</a:t>
            </a:r>
          </a:p>
        </p:txBody>
      </p:sp>
      <p:sp>
        <p:nvSpPr>
          <p:cNvPr id="159773" name="Line 29"/>
          <p:cNvSpPr>
            <a:spLocks noChangeShapeType="1"/>
          </p:cNvSpPr>
          <p:nvPr/>
        </p:nvSpPr>
        <p:spPr bwMode="auto">
          <a:xfrm>
            <a:off x="3505200" y="25146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9774" name="Text Box 30"/>
          <p:cNvSpPr txBox="1">
            <a:spLocks noChangeArrowheads="1"/>
          </p:cNvSpPr>
          <p:nvPr/>
        </p:nvSpPr>
        <p:spPr bwMode="auto">
          <a:xfrm>
            <a:off x="2576513" y="2608263"/>
            <a:ext cx="506412" cy="3460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1600">
                <a:latin typeface="Arial Narrow" panose="020B0606020202030204" pitchFamily="34" charset="0"/>
              </a:rPr>
              <a:t>igen</a:t>
            </a:r>
          </a:p>
        </p:txBody>
      </p:sp>
      <p:sp>
        <p:nvSpPr>
          <p:cNvPr id="159775" name="Line 31"/>
          <p:cNvSpPr>
            <a:spLocks noChangeShapeType="1"/>
          </p:cNvSpPr>
          <p:nvPr/>
        </p:nvSpPr>
        <p:spPr bwMode="auto">
          <a:xfrm>
            <a:off x="2563813" y="2513013"/>
            <a:ext cx="947737" cy="63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9776" name="Line 32"/>
          <p:cNvSpPr>
            <a:spLocks noChangeShapeType="1"/>
          </p:cNvSpPr>
          <p:nvPr/>
        </p:nvSpPr>
        <p:spPr bwMode="auto">
          <a:xfrm>
            <a:off x="4648200" y="38862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9777" name="Text Box 33"/>
          <p:cNvSpPr txBox="1">
            <a:spLocks noChangeArrowheads="1"/>
          </p:cNvSpPr>
          <p:nvPr/>
        </p:nvSpPr>
        <p:spPr bwMode="auto">
          <a:xfrm>
            <a:off x="4648200" y="3810000"/>
            <a:ext cx="515938" cy="3460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1600">
                <a:latin typeface="Arial Narrow" panose="020B0606020202030204" pitchFamily="34" charset="0"/>
              </a:rPr>
              <a:t>nem</a:t>
            </a:r>
          </a:p>
        </p:txBody>
      </p:sp>
      <p:sp>
        <p:nvSpPr>
          <p:cNvPr id="159778" name="AutoShape 34"/>
          <p:cNvSpPr>
            <a:spLocks noChangeArrowheads="1"/>
          </p:cNvSpPr>
          <p:nvPr/>
        </p:nvSpPr>
        <p:spPr bwMode="auto">
          <a:xfrm>
            <a:off x="3505200" y="4114800"/>
            <a:ext cx="2286000" cy="838200"/>
          </a:xfrm>
          <a:prstGeom prst="flowChartDecision">
            <a:avLst/>
          </a:prstGeom>
          <a:solidFill>
            <a:schemeClr val="accent1">
              <a:alpha val="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u-HU" sz="1600">
                <a:latin typeface="Arial Narrow" panose="020B0606020202030204" pitchFamily="34" charset="0"/>
              </a:rPr>
              <a:t>OTC gyógyszer </a:t>
            </a:r>
          </a:p>
          <a:p>
            <a:pPr algn="ctr"/>
            <a:r>
              <a:rPr lang="hu-HU" sz="1600">
                <a:latin typeface="Arial Narrow" panose="020B0606020202030204" pitchFamily="34" charset="0"/>
              </a:rPr>
              <a:t>használható-e?</a:t>
            </a:r>
          </a:p>
        </p:txBody>
      </p:sp>
      <p:sp>
        <p:nvSpPr>
          <p:cNvPr id="159779" name="Line 35"/>
          <p:cNvSpPr>
            <a:spLocks noChangeShapeType="1"/>
          </p:cNvSpPr>
          <p:nvPr/>
        </p:nvSpPr>
        <p:spPr bwMode="auto">
          <a:xfrm>
            <a:off x="5791200" y="4521200"/>
            <a:ext cx="1219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9780" name="Text Box 36"/>
          <p:cNvSpPr txBox="1">
            <a:spLocks noChangeArrowheads="1"/>
          </p:cNvSpPr>
          <p:nvPr/>
        </p:nvSpPr>
        <p:spPr bwMode="auto">
          <a:xfrm>
            <a:off x="6096000" y="4267200"/>
            <a:ext cx="515938" cy="3460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1600">
                <a:latin typeface="Arial Narrow" panose="020B0606020202030204" pitchFamily="34" charset="0"/>
              </a:rPr>
              <a:t>nem</a:t>
            </a:r>
          </a:p>
        </p:txBody>
      </p:sp>
      <p:sp>
        <p:nvSpPr>
          <p:cNvPr id="159781" name="Line 37"/>
          <p:cNvSpPr>
            <a:spLocks noChangeShapeType="1"/>
          </p:cNvSpPr>
          <p:nvPr/>
        </p:nvSpPr>
        <p:spPr bwMode="auto">
          <a:xfrm flipH="1">
            <a:off x="1371600" y="4522788"/>
            <a:ext cx="2133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9782" name="Text Box 38"/>
          <p:cNvSpPr txBox="1">
            <a:spLocks noChangeArrowheads="1"/>
          </p:cNvSpPr>
          <p:nvPr/>
        </p:nvSpPr>
        <p:spPr bwMode="auto">
          <a:xfrm>
            <a:off x="2514600" y="4191000"/>
            <a:ext cx="506413" cy="3460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sz="1600">
                <a:latin typeface="Arial Narrow" panose="020B0606020202030204" pitchFamily="34" charset="0"/>
              </a:rPr>
              <a:t>igen</a:t>
            </a:r>
          </a:p>
        </p:txBody>
      </p:sp>
      <p:sp>
        <p:nvSpPr>
          <p:cNvPr id="159783" name="Line 39"/>
          <p:cNvSpPr>
            <a:spLocks noChangeShapeType="1"/>
          </p:cNvSpPr>
          <p:nvPr/>
        </p:nvSpPr>
        <p:spPr bwMode="auto">
          <a:xfrm>
            <a:off x="1371600" y="38862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9784" name="Line 40"/>
          <p:cNvSpPr>
            <a:spLocks noChangeShapeType="1"/>
          </p:cNvSpPr>
          <p:nvPr/>
        </p:nvSpPr>
        <p:spPr bwMode="auto">
          <a:xfrm>
            <a:off x="1344613" y="4911725"/>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9785" name="Line 41"/>
          <p:cNvSpPr>
            <a:spLocks noChangeShapeType="1"/>
          </p:cNvSpPr>
          <p:nvPr/>
        </p:nvSpPr>
        <p:spPr bwMode="auto">
          <a:xfrm>
            <a:off x="1335088" y="57150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9786" name="Line 42"/>
          <p:cNvSpPr>
            <a:spLocks noChangeShapeType="1"/>
          </p:cNvSpPr>
          <p:nvPr/>
        </p:nvSpPr>
        <p:spPr bwMode="auto">
          <a:xfrm>
            <a:off x="1331913" y="6297613"/>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9787" name="Line 43"/>
          <p:cNvSpPr>
            <a:spLocks noChangeShapeType="1"/>
          </p:cNvSpPr>
          <p:nvPr/>
        </p:nvSpPr>
        <p:spPr bwMode="auto">
          <a:xfrm>
            <a:off x="2514600" y="34290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 name="Dia számának helye 1">
            <a:extLst>
              <a:ext uri="{FF2B5EF4-FFF2-40B4-BE49-F238E27FC236}">
                <a16:creationId xmlns:a16="http://schemas.microsoft.com/office/drawing/2014/main" xmlns="" id="{7AD78B1F-F3A6-4460-BDCC-2489B22C000A}"/>
              </a:ext>
            </a:extLst>
          </p:cNvPr>
          <p:cNvSpPr>
            <a:spLocks noGrp="1"/>
          </p:cNvSpPr>
          <p:nvPr>
            <p:ph type="sldNum" sz="quarter" idx="12"/>
          </p:nvPr>
        </p:nvSpPr>
        <p:spPr/>
        <p:txBody>
          <a:bodyPr/>
          <a:lstStyle/>
          <a:p>
            <a:fld id="{54222491-4AEC-4003-9078-03D510150EC8}" type="slidenum">
              <a:rPr lang="hu-HU" smtClean="0"/>
              <a:t>9</a:t>
            </a:fld>
            <a:endParaRPr lang="hu-HU"/>
          </a:p>
        </p:txBody>
      </p:sp>
    </p:spTree>
    <p:extLst>
      <p:ext uri="{BB962C8B-B14F-4D97-AF65-F5344CB8AC3E}">
        <p14:creationId xmlns:p14="http://schemas.microsoft.com/office/powerpoint/2010/main" val="193495059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ÁltalánosEGYGYSZ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ÁltalánosEGYGYSZI" id="{D2F85495-1E3F-4079-B387-01806C28F905}" vid="{2844F3B8-94A7-49B9-8CA3-048E49FE7D21}"/>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ÁltalánosEGYGYSZI</Template>
  <TotalTime>1324</TotalTime>
  <Words>6953</Words>
  <Application>Microsoft Office PowerPoint</Application>
  <PresentationFormat>Diavetítés a képernyőre (4:3 oldalarány)</PresentationFormat>
  <Paragraphs>943</Paragraphs>
  <Slides>69</Slides>
  <Notes>2</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69</vt:i4>
      </vt:variant>
    </vt:vector>
  </HeadingPairs>
  <TitlesOfParts>
    <vt:vector size="75" baseType="lpstr">
      <vt:lpstr>Arial</vt:lpstr>
      <vt:lpstr>Arial Narrow</vt:lpstr>
      <vt:lpstr>Calibri</vt:lpstr>
      <vt:lpstr>Times New Roman</vt:lpstr>
      <vt:lpstr>Wingdings</vt:lpstr>
      <vt:lpstr>ÁltalánosEGYGYSZI</vt:lpstr>
      <vt:lpstr>A vény nélküli expediálás és az öngyógyítás gyógyszerészi gondozási és farmakológiai szempontjai</vt:lpstr>
      <vt:lpstr>PowerPoint bemutató</vt:lpstr>
      <vt:lpstr>Az öt alapvető kérdés</vt:lpstr>
      <vt:lpstr>Az öt alapvető kérdés részletesebben</vt:lpstr>
      <vt:lpstr>Mikor javasolt gyógyszerész bevonása az expediálás folyamatába?</vt:lpstr>
      <vt:lpstr>A gyógyszerészi tanácsadás általános szempontjai vény nélküli gyógyszer-expediálás során</vt:lpstr>
      <vt:lpstr>Kommunikáció</vt:lpstr>
      <vt:lpstr>Összefoglalásul </vt:lpstr>
      <vt:lpstr>PowerPoint bemutató</vt:lpstr>
      <vt:lpstr>Nehézségek a gyakorlatban</vt:lpstr>
      <vt:lpstr>Vény nélküli gyógyszer-expediálás biztonsági ellenőrzése</vt:lpstr>
      <vt:lpstr>Az „OTC” készítmények biztonságos expediálásának szempontjai, amely során nincs orvosi együttműködés (gyógyszerészi kompetencia)! A gyógyszerelési problémák besorolása alapján.</vt:lpstr>
      <vt:lpstr>Vény nélkül kapható láz-, fájdalomcsillapítók és gyulladáscsökkentők</vt:lpstr>
      <vt:lpstr>Melyik „OTC” hőcsökkentő, láz- és fájdalomcsillapító hatóanyagot vonták vissza a gyógyszertáron kívüli forgalmazásból? Miért?</vt:lpstr>
      <vt:lpstr>Miért? – OGYÉI indoklás</vt:lpstr>
      <vt:lpstr>Vény nélküli hatóanyagok alkalmazása: az OGYÉI adatbázis alkalmazási előiratai értelmében</vt:lpstr>
      <vt:lpstr>  A következő „hatóanyag-kártyák” gyorsan és könnyen alkalmazhatóak az expediálás során felmerülő beteg és gyógyszerészi kérdések esetén!    </vt:lpstr>
      <vt:lpstr>Ibuprofén indikációk</vt:lpstr>
      <vt:lpstr>Ibuprofén lokális terápia</vt:lpstr>
      <vt:lpstr>Ibuprofén belsőleges terápia</vt:lpstr>
      <vt:lpstr>DIKLOFENÁK indikációk</vt:lpstr>
      <vt:lpstr>Diklofenák lokális terápia</vt:lpstr>
      <vt:lpstr>Diklofenák belsőleges terápia</vt:lpstr>
      <vt:lpstr>PARACETAMOL indikációk</vt:lpstr>
      <vt:lpstr>Paracetamol belsőleges terápia</vt:lpstr>
      <vt:lpstr>NAPROXÉN indikációk</vt:lpstr>
      <vt:lpstr>Naproxén lokális terápia</vt:lpstr>
      <vt:lpstr>Naproxén belsőleges terápia</vt:lpstr>
      <vt:lpstr>ACETILSZALICILSAV indikációk  (láz-, fájdalomcsillapítás és gyulladáscsökkentés indikációban)</vt:lpstr>
      <vt:lpstr>Acetilszalicilsav belsőleges terápia</vt:lpstr>
      <vt:lpstr>(ACETIL)SZALICILSAV  - kiegészítés, mint lokális terápiás felhasználás</vt:lpstr>
      <vt:lpstr>DEXKETOPROFÉN indikációk</vt:lpstr>
      <vt:lpstr>Dexketoprofén belsőleges terápia</vt:lpstr>
      <vt:lpstr>FENILBUTAZON indikációk</vt:lpstr>
      <vt:lpstr>Fenilbutazon lokális terápia</vt:lpstr>
      <vt:lpstr>Általánosságban az NSAID-ekkel interakcióba lépő leggyakoribb hatóanyagok listája, amelyek párhuzamos alkalmazása gyógyszerészi ellenőrzést, illetve felülvizsgálatot igényel! </vt:lpstr>
      <vt:lpstr>Gyógyszertechnológia, mint speciális gyógyszerészi kompetencia az „OTC” készítmények esetén  Főként a láz- és fájdalomcsillapítás, valamint a gyulladáscsökkentés vonatkozásában</vt:lpstr>
      <vt:lpstr>„Milyen gyógyszerformában?” (szisztémás hatás)  Lényeges lehet, hogy kinek lesz…</vt:lpstr>
      <vt:lpstr>„Milyen gyógyszerformában?” (szisztémás hatás) Lényeges lehet a gyors hatás…</vt:lpstr>
      <vt:lpstr>„Milyen gyógyszerformában?” (szisztémás hatása) Lényeges lehet a hosszú hatás…</vt:lpstr>
      <vt:lpstr>„Milyen gyógyszerformában?” Lényeges lehet a mellékhatások elkerülése…</vt:lpstr>
      <vt:lpstr>Esetek a vény nélküli láz- és fájdalomcsillapítás, valamint a gyulladáscsökkentés vonatkozásában  </vt:lpstr>
      <vt:lpstr>1. eset</vt:lpstr>
      <vt:lpstr>1. eset megoldási szempontjai</vt:lpstr>
      <vt:lpstr>2. eset</vt:lpstr>
      <vt:lpstr>2. eset megoldási szempontjai</vt:lpstr>
      <vt:lpstr>3. eset</vt:lpstr>
      <vt:lpstr>3. eset megoldása</vt:lpstr>
      <vt:lpstr>4. eset</vt:lpstr>
      <vt:lpstr>4. eset megoldási szempontjai</vt:lpstr>
      <vt:lpstr>5. eset</vt:lpstr>
      <vt:lpstr>5. eset megoldási javaslat</vt:lpstr>
      <vt:lpstr>6. eset</vt:lpstr>
      <vt:lpstr>6. eset megoldási szempontjai</vt:lpstr>
      <vt:lpstr>7. eset</vt:lpstr>
      <vt:lpstr>7. eset megoldási javaslat</vt:lpstr>
      <vt:lpstr>8. eset</vt:lpstr>
      <vt:lpstr>8. eset megoldási javaslatok</vt:lpstr>
      <vt:lpstr>PowerPoint bemutató</vt:lpstr>
      <vt:lpstr>Az étrend-kiegészítők felügyeleti szintjei hazánkban</vt:lpstr>
      <vt:lpstr>Az étrend-kiegészítők expediálásának szakmai megfontolásai (lehetséges algoritmus)</vt:lpstr>
      <vt:lpstr>PowerPoint bemutató</vt:lpstr>
      <vt:lpstr>A növényi alapú étrend-kiegészítők csoportja kiemelt figyelmet érdemel!</vt:lpstr>
      <vt:lpstr>Növényi alapanyagú étrend-kiegészítők biztonságos expediálásához – interakciók elkerüléséhez (TÁMOP-4.2.6.-15/1/2015-0006)</vt:lpstr>
      <vt:lpstr>Honnan tudhatunk meg Evidence Based Medicine információkat a „legújabb trendek”-ről?</vt:lpstr>
      <vt:lpstr>Milyen szempontoknak érdemes utánanézni?</vt:lpstr>
      <vt:lpstr>Ha nem ismerünk egy „egyéb terméket”?</vt:lpstr>
      <vt:lpstr>Külföldi kitekintés</vt:lpstr>
      <vt:lpstr>Köszönöm az együttműködő figyelmet!  Kérdések?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Gyógyszerészi kompetenciák a láz- és fájdalomcsillapítás, valamint a gyulladáscsökkentés vonatkozásában</dc:title>
  <dc:creator>dr. Somogyi Orsolya</dc:creator>
  <cp:lastModifiedBy>dr. Somogyi Orsolya</cp:lastModifiedBy>
  <cp:revision>230</cp:revision>
  <dcterms:created xsi:type="dcterms:W3CDTF">2017-09-29T14:51:42Z</dcterms:created>
  <dcterms:modified xsi:type="dcterms:W3CDTF">2017-11-24T23:17:17Z</dcterms:modified>
</cp:coreProperties>
</file>