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0"/>
  </p:notesMasterIdLst>
  <p:sldIdLst>
    <p:sldId id="256" r:id="rId2"/>
    <p:sldId id="329" r:id="rId3"/>
    <p:sldId id="330" r:id="rId4"/>
    <p:sldId id="322" r:id="rId5"/>
    <p:sldId id="331" r:id="rId6"/>
    <p:sldId id="328" r:id="rId7"/>
    <p:sldId id="323" r:id="rId8"/>
    <p:sldId id="332" r:id="rId9"/>
    <p:sldId id="324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25" r:id="rId19"/>
    <p:sldId id="326" r:id="rId20"/>
    <p:sldId id="341" r:id="rId21"/>
    <p:sldId id="343" r:id="rId22"/>
    <p:sldId id="342" r:id="rId23"/>
    <p:sldId id="327" r:id="rId24"/>
    <p:sldId id="347" r:id="rId25"/>
    <p:sldId id="349" r:id="rId26"/>
    <p:sldId id="344" r:id="rId27"/>
    <p:sldId id="348" r:id="rId28"/>
    <p:sldId id="345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8E077-F748-4126-BE80-BB581595B3CA}" type="datetimeFigureOut">
              <a:rPr lang="hu-HU" smtClean="0"/>
              <a:t>2017. 01. 07.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00381-9823-44E4-B303-E7B253D172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7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0381-9823-44E4-B303-E7B253D172A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3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970C-7FBF-4B44-B50B-C53AC4E8D5AE}" type="datetime1">
              <a:rPr lang="hu-HU" smtClean="0"/>
              <a:t>2017. 01. 07.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C96E-2902-4239-A2B3-271712633E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61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7FD4-73AB-4AA9-AE1F-47643CCF1D54}" type="datetime1">
              <a:rPr lang="hu-HU" smtClean="0"/>
              <a:t>2017. 01. 07.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C96E-2902-4239-A2B3-271712633E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395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AFD4-5A96-4A7A-8194-070977A250A3}" type="datetime1">
              <a:rPr lang="hu-HU" smtClean="0"/>
              <a:t>2017. 01. 07.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C96E-2902-4239-A2B3-271712633E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10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AE89-2023-4C23-8B03-E733A21049A2}" type="datetime1">
              <a:rPr lang="hu-HU" smtClean="0"/>
              <a:t>2017. 01. 07.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C96E-2902-4239-A2B3-271712633E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71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C208-51FE-4B7C-9D1E-C0EB7FC3FF6B}" type="datetime1">
              <a:rPr lang="hu-HU" smtClean="0"/>
              <a:t>2017. 01. 07.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C96E-2902-4239-A2B3-271712633E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286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04B8-E2E6-4528-85E3-587C0D1E3E23}" type="datetime1">
              <a:rPr lang="hu-HU" smtClean="0"/>
              <a:t>2017. 01. 07.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C96E-2902-4239-A2B3-271712633E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15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82FA-C2FC-41E7-9448-8814B701D8ED}" type="datetime1">
              <a:rPr lang="hu-HU" smtClean="0"/>
              <a:t>2017. 01. 07.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C96E-2902-4239-A2B3-271712633E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518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4A21-AF20-4144-BCF2-9DA051F281EF}" type="datetime1">
              <a:rPr lang="hu-HU" smtClean="0"/>
              <a:t>2017. 01. 07.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C96E-2902-4239-A2B3-271712633E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88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54E1-6BD0-482B-8E83-B6B7BDD8FEBE}" type="datetime1">
              <a:rPr lang="hu-HU" smtClean="0"/>
              <a:t>2017. 01. 07.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C96E-2902-4239-A2B3-271712633E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55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11E1-CB31-4D02-9007-8BE26DC2ACAF}" type="datetime1">
              <a:rPr lang="hu-HU" smtClean="0"/>
              <a:t>2017. 01. 07.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C96E-2902-4239-A2B3-271712633E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18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3C37-90AC-4B0C-B981-AA6452FD429F}" type="datetime1">
              <a:rPr lang="hu-HU" smtClean="0"/>
              <a:t>2017. 01. 07.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C96E-2902-4239-A2B3-271712633E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0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DDB2-B953-4C75-BFF3-0EEA412DB565}" type="datetime1">
              <a:rPr lang="hu-HU" smtClean="0"/>
              <a:t>2017. 01. 07.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6C96E-2902-4239-A2B3-271712633E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543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ovacs.timea2@aeek.hu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raczi.fruzsina@gmail.aeek.h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820" y="1005486"/>
            <a:ext cx="8930355" cy="123700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hu-HU" b="1" dirty="0" smtClean="0"/>
              <a:t>Egyéni egészségtervezés a gyógyszertárakban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93933" y="2437306"/>
            <a:ext cx="8208236" cy="4420694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Gyógyszerészek szerepe az egészség-tanácsadásban, projekt-tapasztalatok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algn="r"/>
            <a:endParaRPr lang="hu-HU" sz="1800" b="1" dirty="0" smtClean="0">
              <a:solidFill>
                <a:schemeClr val="tx1"/>
              </a:solidFill>
            </a:endParaRPr>
          </a:p>
          <a:p>
            <a:pPr algn="r"/>
            <a:endParaRPr lang="hu-HU" sz="1800" b="1" dirty="0" smtClean="0">
              <a:solidFill>
                <a:schemeClr val="tx1"/>
              </a:solidFill>
            </a:endParaRPr>
          </a:p>
          <a:p>
            <a:pPr algn="r"/>
            <a:r>
              <a:rPr lang="hu-HU" sz="1800" b="1" dirty="0" smtClean="0">
                <a:solidFill>
                  <a:schemeClr val="bg1"/>
                </a:solidFill>
              </a:rPr>
              <a:t>Somogyi Orsolya</a:t>
            </a:r>
          </a:p>
          <a:p>
            <a:pPr algn="r"/>
            <a:r>
              <a:rPr lang="hu-HU" sz="1800" b="1" dirty="0" smtClean="0">
                <a:solidFill>
                  <a:schemeClr val="bg1"/>
                </a:solidFill>
              </a:rPr>
              <a:t>gyógyszerész</a:t>
            </a:r>
          </a:p>
          <a:p>
            <a:pPr algn="r"/>
            <a:r>
              <a:rPr lang="hu-HU" sz="1800" b="1" dirty="0" smtClean="0">
                <a:solidFill>
                  <a:schemeClr val="bg1"/>
                </a:solidFill>
              </a:rPr>
              <a:t>E-mail: </a:t>
            </a:r>
            <a:r>
              <a:rPr lang="hu-HU" sz="1800" b="1" dirty="0" err="1" smtClean="0">
                <a:solidFill>
                  <a:schemeClr val="bg1"/>
                </a:solidFill>
              </a:rPr>
              <a:t>drsorsi</a:t>
            </a:r>
            <a:r>
              <a:rPr lang="hu-HU" sz="1800" b="1" dirty="0" smtClean="0">
                <a:solidFill>
                  <a:schemeClr val="bg1"/>
                </a:solidFill>
              </a:rPr>
              <a:t>@</a:t>
            </a:r>
            <a:r>
              <a:rPr lang="hu-HU" sz="1800" b="1" dirty="0" err="1" smtClean="0">
                <a:solidFill>
                  <a:schemeClr val="bg1"/>
                </a:solidFill>
              </a:rPr>
              <a:t>outlook.com</a:t>
            </a:r>
            <a:endParaRPr lang="hu-HU" sz="1800" b="1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40" y="3554276"/>
            <a:ext cx="6527157" cy="19168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1" y="71591"/>
            <a:ext cx="1632674" cy="102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0492" y="40665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3. Nyomon követés - dokumentáció</a:t>
            </a:r>
            <a:endParaRPr lang="hu-HU" sz="32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0153" t="4952" r="30065" b="6006"/>
          <a:stretch/>
        </p:blipFill>
        <p:spPr>
          <a:xfrm rot="5400000">
            <a:off x="846964" y="545520"/>
            <a:ext cx="3777243" cy="528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92454" y="1596136"/>
            <a:ext cx="352692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b="1" dirty="0" smtClean="0"/>
              <a:t>Az áttekinthetőbb és egységes dokumentáció érdekében összesen</a:t>
            </a:r>
          </a:p>
          <a:p>
            <a:pPr marL="0" indent="0" algn="ctr">
              <a:buNone/>
            </a:pPr>
            <a:r>
              <a:rPr lang="hu-HU" b="1" dirty="0" smtClean="0"/>
              <a:t> </a:t>
            </a:r>
            <a:r>
              <a:rPr lang="hu-HU" b="1" dirty="0" smtClean="0">
                <a:solidFill>
                  <a:srgbClr val="00B050"/>
                </a:solidFill>
              </a:rPr>
              <a:t>3 táblázatot </a:t>
            </a:r>
            <a:r>
              <a:rPr lang="hu-HU" b="1" dirty="0" smtClean="0"/>
              <a:t>kell vezetni a projekt során!</a:t>
            </a: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21" y="1365546"/>
            <a:ext cx="228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1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-178289"/>
            <a:ext cx="9002861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3. Nyomon követés – Személyes tanácsadás táblázat</a:t>
            </a:r>
            <a:endParaRPr lang="hu-HU" sz="3200" b="1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550" t="3598" r="15041" b="7021"/>
          <a:stretch/>
        </p:blipFill>
        <p:spPr>
          <a:xfrm>
            <a:off x="145276" y="704307"/>
            <a:ext cx="8857584" cy="615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lipszis 8"/>
          <p:cNvSpPr/>
          <p:nvPr/>
        </p:nvSpPr>
        <p:spPr>
          <a:xfrm>
            <a:off x="3247402" y="793198"/>
            <a:ext cx="2273182" cy="18303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07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72272"/>
            <a:ext cx="9002861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3. Nyomon követés – Online tanácsadás táblázat</a:t>
            </a:r>
            <a:endParaRPr lang="hu-HU" sz="32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311" t="16106" r="3247" b="34933"/>
          <a:stretch/>
        </p:blipFill>
        <p:spPr>
          <a:xfrm>
            <a:off x="130326" y="1452785"/>
            <a:ext cx="8742207" cy="280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lipszis 8"/>
          <p:cNvSpPr/>
          <p:nvPr/>
        </p:nvSpPr>
        <p:spPr>
          <a:xfrm>
            <a:off x="2982482" y="1315272"/>
            <a:ext cx="2273182" cy="18303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64" y="4393319"/>
            <a:ext cx="4736369" cy="236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28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139" y="326097"/>
            <a:ext cx="9002861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3. Nyomon követés – Összefoglaló táblázat, mint havi beszámolási forma a koordinátoroknak</a:t>
            </a:r>
            <a:endParaRPr lang="hu-HU" sz="32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8201" b="46114"/>
          <a:stretch/>
        </p:blipFill>
        <p:spPr>
          <a:xfrm>
            <a:off x="59821" y="1559442"/>
            <a:ext cx="9002861" cy="200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3009287" y="3747166"/>
            <a:ext cx="326656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Kovács Tímea</a:t>
            </a:r>
          </a:p>
          <a:p>
            <a:r>
              <a:rPr lang="hu-HU" dirty="0" smtClean="0">
                <a:hlinkClick r:id="rId3"/>
              </a:rPr>
              <a:t>kovacs.timea2@</a:t>
            </a:r>
            <a:r>
              <a:rPr lang="hu-HU" dirty="0" err="1" smtClean="0">
                <a:hlinkClick r:id="rId3"/>
              </a:rPr>
              <a:t>aeek.hu</a:t>
            </a:r>
            <a:endParaRPr lang="hu-HU" dirty="0" smtClean="0"/>
          </a:p>
          <a:p>
            <a:r>
              <a:rPr lang="hu-HU" dirty="0" smtClean="0"/>
              <a:t>06-70/903-2425</a:t>
            </a:r>
          </a:p>
          <a:p>
            <a:endParaRPr lang="hu-HU" dirty="0" smtClean="0"/>
          </a:p>
          <a:p>
            <a:r>
              <a:rPr lang="hu-HU" dirty="0" smtClean="0"/>
              <a:t>Maráczi Fruzsina Hedvig </a:t>
            </a:r>
          </a:p>
          <a:p>
            <a:r>
              <a:rPr lang="hu-HU" dirty="0" err="1" smtClean="0">
                <a:hlinkClick r:id="rId4"/>
              </a:rPr>
              <a:t>maraczi.fruzsina</a:t>
            </a:r>
            <a:r>
              <a:rPr lang="hu-HU" dirty="0" smtClean="0">
                <a:hlinkClick r:id="rId4"/>
              </a:rPr>
              <a:t>@</a:t>
            </a:r>
            <a:r>
              <a:rPr lang="hu-HU" dirty="0" err="1" smtClean="0">
                <a:hlinkClick r:id="rId4"/>
              </a:rPr>
              <a:t>gmail.aeek.hu</a:t>
            </a:r>
            <a:endParaRPr lang="hu-HU" dirty="0" smtClean="0"/>
          </a:p>
          <a:p>
            <a:r>
              <a:rPr lang="hu-HU" dirty="0" smtClean="0"/>
              <a:t>06-70/491-2000</a:t>
            </a:r>
          </a:p>
          <a:p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8071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139" y="0"/>
            <a:ext cx="9002861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3. Nyomon követés – Gyakorlati nehézségek</a:t>
            </a:r>
            <a:endParaRPr lang="hu-HU" sz="32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217" t="10369" r="5690" b="7699"/>
          <a:stretch/>
        </p:blipFill>
        <p:spPr>
          <a:xfrm>
            <a:off x="46746" y="1647766"/>
            <a:ext cx="8999499" cy="521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zis 5"/>
          <p:cNvSpPr/>
          <p:nvPr/>
        </p:nvSpPr>
        <p:spPr>
          <a:xfrm>
            <a:off x="141139" y="5751320"/>
            <a:ext cx="8810714" cy="888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31174" y="1008407"/>
            <a:ext cx="828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B050"/>
                </a:solidFill>
              </a:rPr>
              <a:t>Fontos a motiválás és emlékeztetni a bevont személyeket a kitűzött céljaikra valamint a leegyeztetett találkozások következő dátumára! </a:t>
            </a:r>
            <a:r>
              <a:rPr lang="hu-HU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 rot="1436400">
            <a:off x="-214267" y="3270601"/>
            <a:ext cx="96679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Alacsony együttműködő-készség illetve csökkenő lelkesedés! </a:t>
            </a:r>
            <a:r>
              <a:rPr lang="hu-HU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139" y="0"/>
            <a:ext cx="9002861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3. Nyomon követés – Gyakorlati nehézségek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955152"/>
            <a:ext cx="9144000" cy="486453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b="1" dirty="0" smtClean="0">
                <a:solidFill>
                  <a:srgbClr val="FF0000"/>
                </a:solidFill>
              </a:rPr>
              <a:t>Időhiány… nem mindig, de „előfordulhat”!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b="1" dirty="0" smtClean="0">
                <a:solidFill>
                  <a:srgbClr val="00B050"/>
                </a:solidFill>
              </a:rPr>
              <a:t>Megfelelő szervezés kérdése!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b="1" dirty="0" smtClean="0"/>
              <a:t>Tapasztalat: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hu-HU" dirty="0" smtClean="0"/>
              <a:t>Egy tanácsadás az állapotfelméréssel együtt kb. 1,5 óra, de a többi találkozás már csak kb. 0,5 órás. &gt;&gt;&gt; </a:t>
            </a:r>
            <a:r>
              <a:rPr lang="hu-HU" b="1" dirty="0">
                <a:solidFill>
                  <a:srgbClr val="00B050"/>
                </a:solidFill>
              </a:rPr>
              <a:t>L</a:t>
            </a:r>
            <a:r>
              <a:rPr lang="hu-HU" b="1" dirty="0" smtClean="0">
                <a:solidFill>
                  <a:srgbClr val="00B050"/>
                </a:solidFill>
              </a:rPr>
              <a:t>ehetőség van az állapotfelmérő kérdőív egyéni, otthoni, online kitöltésére!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hu-HU" dirty="0" smtClean="0"/>
              <a:t>Érdemes </a:t>
            </a:r>
            <a:r>
              <a:rPr lang="hu-HU" b="1" dirty="0" smtClean="0">
                <a:solidFill>
                  <a:srgbClr val="00B050"/>
                </a:solidFill>
              </a:rPr>
              <a:t>egy napra csak egy tanácsadást leszervezni</a:t>
            </a:r>
            <a:r>
              <a:rPr lang="hu-HU" dirty="0" smtClean="0"/>
              <a:t>, hogy a gyógyszerészi, napi munkarendet a legkevésbé törje meg!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hu-HU" dirty="0" smtClean="0"/>
              <a:t>Fontos a kollégákkal, főként a többi gyógyszerésszel való </a:t>
            </a:r>
            <a:r>
              <a:rPr lang="hu-HU" b="1" dirty="0" smtClean="0">
                <a:solidFill>
                  <a:srgbClr val="00B050"/>
                </a:solidFill>
              </a:rPr>
              <a:t>együttműködés</a:t>
            </a:r>
            <a:r>
              <a:rPr lang="hu-HU" dirty="0" smtClean="0">
                <a:solidFill>
                  <a:srgbClr val="00B050"/>
                </a:solidFill>
              </a:rPr>
              <a:t>!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197" y="955152"/>
            <a:ext cx="927059" cy="9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139" y="0"/>
            <a:ext cx="9002861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3. Nyomon követés – Gyakorlati nehézségek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9821" y="1143000"/>
            <a:ext cx="908417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 smtClean="0">
                <a:solidFill>
                  <a:srgbClr val="FF0000"/>
                </a:solidFill>
              </a:rPr>
              <a:t>Időhiány… nem mindig, de „előfordulhat”!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b="1" dirty="0" smtClean="0">
                <a:solidFill>
                  <a:srgbClr val="00B050"/>
                </a:solidFill>
              </a:rPr>
              <a:t>Megfelelő szervezés kérdése!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b="1" dirty="0" smtClean="0"/>
              <a:t>De mi a helyzet, ha a bevont személynek kevés az ideje nyitvatartási időn belül visszajárni tanácsadási alkalmakra?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b="1" dirty="0" smtClean="0">
                <a:solidFill>
                  <a:srgbClr val="00B050"/>
                </a:solidFill>
              </a:rPr>
              <a:t>Őt kell az online tanácsadás lehetőségére bíztatni, bevonni! </a:t>
            </a:r>
            <a:r>
              <a:rPr lang="hu-HU" sz="2400" b="1" dirty="0" smtClean="0">
                <a:solidFill>
                  <a:srgbClr val="00B050"/>
                </a:solidFill>
              </a:rPr>
              <a:t>(lehet 2 főnél több a bevontak száma)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197" y="955152"/>
            <a:ext cx="927059" cy="9270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19" y="4146389"/>
            <a:ext cx="571274" cy="55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5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Miért érdemes a projektet szervezetten és folyamatosan vezetni?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Mert a kitöltött táblázatokkal gyakorlatilag megvan a beadandó összefoglaló dolgozat jelentős része! </a:t>
            </a:r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07" y="3094082"/>
            <a:ext cx="2601185" cy="26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1562" y="-1367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4. A projekt lezárása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728" y="811851"/>
            <a:ext cx="9007267" cy="5220309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hu-HU" b="1" dirty="0" smtClean="0"/>
              <a:t>A beadandó dolgozat: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hu-HU" b="1" dirty="0" smtClean="0"/>
              <a:t>minimum </a:t>
            </a:r>
            <a:r>
              <a:rPr lang="hu-HU" b="1" dirty="0"/>
              <a:t>3, de maximum 5 oldalas (+ borító oldal), összefoglaló dolgozat megküldése 2017. szeptember 15-ig e-mailben!</a:t>
            </a:r>
            <a:endParaRPr lang="hu-HU" sz="2800" dirty="0"/>
          </a:p>
          <a:p>
            <a:pPr lvl="1">
              <a:lnSpc>
                <a:spcPct val="120000"/>
              </a:lnSpc>
            </a:pPr>
            <a:r>
              <a:rPr lang="hu-HU" dirty="0"/>
              <a:t>Times New </a:t>
            </a:r>
            <a:r>
              <a:rPr lang="hu-HU" dirty="0" err="1"/>
              <a:t>Roman</a:t>
            </a:r>
            <a:r>
              <a:rPr lang="hu-HU" dirty="0"/>
              <a:t> 12-es betűtípus, 1,5 sorköz.</a:t>
            </a:r>
            <a:endParaRPr lang="hu-HU" sz="2400" dirty="0"/>
          </a:p>
          <a:p>
            <a:pPr lvl="1">
              <a:lnSpc>
                <a:spcPct val="120000"/>
              </a:lnSpc>
            </a:pPr>
            <a:r>
              <a:rPr lang="hu-HU" dirty="0"/>
              <a:t>A borítólapon a projekt címének, készítőjének és a szakképesítés nevének kell szerepelnie.</a:t>
            </a:r>
            <a:endParaRPr lang="hu-HU" sz="2400" dirty="0"/>
          </a:p>
          <a:p>
            <a:pPr lvl="1">
              <a:lnSpc>
                <a:spcPct val="120000"/>
              </a:lnSpc>
            </a:pPr>
            <a:r>
              <a:rPr lang="hu-HU" dirty="0"/>
              <a:t>Cím: „Egyéni egészségtervezés és egészség-tanácsadás tapasztalatai a ……….. gyógyszertárban”.</a:t>
            </a:r>
            <a:endParaRPr lang="hu-HU" sz="2400" dirty="0"/>
          </a:p>
          <a:p>
            <a:pPr lvl="1">
              <a:lnSpc>
                <a:spcPct val="120000"/>
              </a:lnSpc>
            </a:pPr>
            <a:r>
              <a:rPr lang="hu-HU" dirty="0"/>
              <a:t>Amennyiben irodalmi hivatkozást tartalmaz, annak meg kell felelnie a szakdolgozatban szereplő elvárásoknak.</a:t>
            </a:r>
            <a:endParaRPr lang="hu-HU" sz="2400" dirty="0"/>
          </a:p>
          <a:p>
            <a:pPr lvl="1">
              <a:lnSpc>
                <a:spcPct val="120000"/>
              </a:lnSpc>
            </a:pPr>
            <a:r>
              <a:rPr lang="hu-HU" b="1" dirty="0"/>
              <a:t>1. sz. melléklet: Összefoglaló táblázat</a:t>
            </a:r>
            <a:r>
              <a:rPr lang="hu-HU" dirty="0"/>
              <a:t> (lehetőleg </a:t>
            </a:r>
            <a:r>
              <a:rPr lang="hu-HU" dirty="0" err="1"/>
              <a:t>pdf-ben</a:t>
            </a:r>
            <a:r>
              <a:rPr lang="hu-HU" dirty="0"/>
              <a:t> a dolgozat részeként)</a:t>
            </a:r>
            <a:endParaRPr lang="hu-HU" sz="2400" dirty="0"/>
          </a:p>
          <a:p>
            <a:pPr lvl="1">
              <a:lnSpc>
                <a:spcPct val="120000"/>
              </a:lnSpc>
            </a:pPr>
            <a:r>
              <a:rPr lang="hu-HU" b="1" dirty="0"/>
              <a:t>2. sz. melléklet: Személyes tanácsadás táblázat</a:t>
            </a:r>
            <a:r>
              <a:rPr lang="hu-HU" dirty="0"/>
              <a:t> (lehetőleg </a:t>
            </a:r>
            <a:r>
              <a:rPr lang="hu-HU" dirty="0" err="1"/>
              <a:t>pdf-ben</a:t>
            </a:r>
            <a:r>
              <a:rPr lang="hu-HU" dirty="0"/>
              <a:t> a dolgozat részeként)</a:t>
            </a:r>
            <a:endParaRPr lang="hu-HU" sz="2400" dirty="0"/>
          </a:p>
          <a:p>
            <a:pPr lvl="1">
              <a:lnSpc>
                <a:spcPct val="120000"/>
              </a:lnSpc>
            </a:pPr>
            <a:r>
              <a:rPr lang="hu-HU" b="1" dirty="0"/>
              <a:t>3. sz. melléklet: Online tanácsadás táblázat</a:t>
            </a:r>
            <a:r>
              <a:rPr lang="hu-HU" dirty="0"/>
              <a:t> (lehetőleg </a:t>
            </a:r>
            <a:r>
              <a:rPr lang="hu-HU" dirty="0" err="1"/>
              <a:t>pdf-ben</a:t>
            </a:r>
            <a:r>
              <a:rPr lang="hu-HU" dirty="0"/>
              <a:t> a dolgozat részeként)</a:t>
            </a:r>
            <a:endParaRPr lang="hu-HU" sz="2400" dirty="0"/>
          </a:p>
          <a:p>
            <a:pPr lvl="1">
              <a:lnSpc>
                <a:spcPct val="120000"/>
              </a:lnSpc>
            </a:pPr>
            <a:r>
              <a:rPr lang="hu-HU" b="1" dirty="0"/>
              <a:t>4. sz. melléklet: Képek a patikáról, kihelyezett plakátokról, a tanácsadásokra kialakított </a:t>
            </a:r>
            <a:r>
              <a:rPr lang="hu-HU" b="1" dirty="0" smtClean="0"/>
              <a:t>helységekről!</a:t>
            </a:r>
            <a:endParaRPr lang="hu-HU" sz="2400" dirty="0"/>
          </a:p>
        </p:txBody>
      </p:sp>
      <p:sp>
        <p:nvSpPr>
          <p:cNvPr id="4" name="Ellipszis 3"/>
          <p:cNvSpPr/>
          <p:nvPr/>
        </p:nvSpPr>
        <p:spPr>
          <a:xfrm>
            <a:off x="42728" y="3418318"/>
            <a:ext cx="8900445" cy="29995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5" y="100948"/>
            <a:ext cx="1326734" cy="10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36733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5. Kérdőívek – „</a:t>
            </a:r>
            <a:r>
              <a:rPr lang="en-US" sz="3200" b="1" dirty="0" smtClean="0"/>
              <a:t>feed back</a:t>
            </a:r>
            <a:r>
              <a:rPr lang="hu-HU" sz="3200" b="1" dirty="0" smtClean="0"/>
              <a:t>”</a:t>
            </a:r>
            <a:endParaRPr lang="hu-HU" sz="3200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058" t="4953" r="31123" b="11422"/>
          <a:stretch/>
        </p:blipFill>
        <p:spPr>
          <a:xfrm>
            <a:off x="0" y="881140"/>
            <a:ext cx="4201415" cy="5964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48200" y="881141"/>
            <a:ext cx="4038600" cy="503255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3600" b="1" dirty="0" smtClean="0"/>
              <a:t>Miért hasznos?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b="1" dirty="0" smtClean="0"/>
              <a:t>Az eredmények a dolgozat megíráskor felhasználandók! </a:t>
            </a:r>
            <a:r>
              <a:rPr lang="hu-HU" b="1" dirty="0" smtClean="0">
                <a:solidFill>
                  <a:srgbClr val="00B050"/>
                </a:solidFill>
              </a:rPr>
              <a:t>&gt;&gt;&gt; Ezek alapján könnyebb az írásos értékelést is összegezni!</a:t>
            </a:r>
          </a:p>
          <a:p>
            <a:pPr marL="0" indent="0">
              <a:lnSpc>
                <a:spcPct val="120000"/>
              </a:lnSpc>
              <a:buNone/>
            </a:pPr>
            <a:endParaRPr lang="hu-HU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hu-HU" b="1" dirty="0" smtClean="0"/>
              <a:t>Egy egységes értékelő rendszerrel visszajelzést kapunk a projekt hasznosságáról a bevont személyektől! </a:t>
            </a:r>
            <a:r>
              <a:rPr lang="hu-HU" b="1" dirty="0" smtClean="0">
                <a:solidFill>
                  <a:srgbClr val="00B050"/>
                </a:solidFill>
              </a:rPr>
              <a:t>&gt;&gt;&gt; Új gyógyszerészi kompetencia kirajzolódása!</a:t>
            </a:r>
          </a:p>
          <a:p>
            <a:pPr marL="0" indent="0">
              <a:buNone/>
            </a:pP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7" name="Lefelé nyíl 6"/>
          <p:cNvSpPr/>
          <p:nvPr/>
        </p:nvSpPr>
        <p:spPr>
          <a:xfrm>
            <a:off x="6300030" y="5708591"/>
            <a:ext cx="734939" cy="922946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69" y="163295"/>
            <a:ext cx="1295931" cy="125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9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654" y="-82067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Mi is lesz a feladat?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623261">
            <a:off x="6023064" y="1003525"/>
            <a:ext cx="2892280" cy="107556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b="1" dirty="0" smtClean="0">
                <a:solidFill>
                  <a:srgbClr val="FF0000"/>
                </a:solidFill>
              </a:rPr>
              <a:t>De hogyan lehet ezt a valóságban kivitelezni?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0241" t="4892" r="10143" b="5543"/>
          <a:stretch/>
        </p:blipFill>
        <p:spPr>
          <a:xfrm>
            <a:off x="0" y="868363"/>
            <a:ext cx="5785503" cy="406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10312" t="5015" r="10240" b="6100"/>
          <a:stretch/>
        </p:blipFill>
        <p:spPr>
          <a:xfrm>
            <a:off x="996805" y="1922815"/>
            <a:ext cx="5758962" cy="4026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l="10459" t="4441" r="50506" b="45556"/>
          <a:stretch/>
        </p:blipFill>
        <p:spPr>
          <a:xfrm>
            <a:off x="3604846" y="4742975"/>
            <a:ext cx="2822330" cy="225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39" y="2813245"/>
            <a:ext cx="1723820" cy="175020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 rot="1892621">
            <a:off x="614877" y="3202730"/>
            <a:ext cx="563011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5 oldalas, részletes feladatleírás segítségül!</a:t>
            </a:r>
          </a:p>
        </p:txBody>
      </p:sp>
    </p:spTree>
    <p:extLst>
      <p:ext uri="{BB962C8B-B14F-4D97-AF65-F5344CB8AC3E}">
        <p14:creationId xmlns:p14="http://schemas.microsoft.com/office/powerpoint/2010/main" val="14628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39076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5. Kérdőívek – </a:t>
            </a:r>
            <a:r>
              <a:rPr lang="hu-HU" sz="3200" b="1" dirty="0"/>
              <a:t>A</a:t>
            </a:r>
            <a:r>
              <a:rPr lang="hu-HU" sz="3200" b="1" dirty="0" smtClean="0"/>
              <a:t> Ti véleményetekre is kíváncsiak vagyunk!</a:t>
            </a:r>
            <a:endParaRPr lang="hu-HU" sz="3200" b="1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457200" y="1099278"/>
            <a:ext cx="4040188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hu-HU" dirty="0" smtClean="0"/>
              <a:t>A projekt elején - február 28-ig!</a:t>
            </a:r>
            <a:endParaRPr lang="hu-HU" dirty="0"/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757" t="3065" r="27132" b="8265"/>
          <a:stretch/>
        </p:blipFill>
        <p:spPr>
          <a:xfrm>
            <a:off x="457200" y="2001474"/>
            <a:ext cx="4009792" cy="481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zöveg helye 8"/>
          <p:cNvSpPr>
            <a:spLocks noGrp="1"/>
          </p:cNvSpPr>
          <p:nvPr>
            <p:ph type="body" sz="quarter" idx="3"/>
          </p:nvPr>
        </p:nvSpPr>
        <p:spPr>
          <a:xfrm>
            <a:off x="4718843" y="1099278"/>
            <a:ext cx="4041775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hu-HU" dirty="0" smtClean="0"/>
              <a:t>A projekt végén- augusztus 31-ig!</a:t>
            </a:r>
            <a:endParaRPr lang="hu-HU" dirty="0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7794" t="4776" r="29707" b="6251"/>
          <a:stretch/>
        </p:blipFill>
        <p:spPr>
          <a:xfrm>
            <a:off x="4896932" y="2001474"/>
            <a:ext cx="3683046" cy="481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13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1383" y="-15919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Gyógyszerészi megfontolások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7081"/>
            <a:ext cx="9084179" cy="47085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hu-HU" b="1" dirty="0" smtClean="0"/>
              <a:t>Van megfelelő tudásunk az általános egészség-tanácsadáshoz, illetve a kirajzolódott kockázatok értékeléséhez gyógyszerészként?</a:t>
            </a:r>
          </a:p>
          <a:p>
            <a:pPr marL="0" indent="0" algn="ctr">
              <a:lnSpc>
                <a:spcPct val="120000"/>
              </a:lnSpc>
              <a:buNone/>
            </a:pPr>
            <a:endParaRPr lang="hu-HU" b="1" dirty="0"/>
          </a:p>
          <a:p>
            <a:pPr marL="0" indent="0">
              <a:lnSpc>
                <a:spcPct val="120000"/>
              </a:lnSpc>
              <a:buNone/>
            </a:pPr>
            <a:r>
              <a:rPr lang="hu-HU" dirty="0" smtClean="0"/>
              <a:t>Pl. néhány eset: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/>
              <a:t>Hogyan segíthetünk az egyészség célok megfogalmazásában?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/>
              <a:t>Tudunk-e biztonságos mozgásformát ajánlani egy jelentős túlsúllyal rendelkező embernek?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/>
              <a:t>Mit tegyünk, ha komoly dohányossal találkozunk?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u-HU" dirty="0"/>
              <a:t>s</a:t>
            </a:r>
            <a:r>
              <a:rPr lang="hu-HU" dirty="0" smtClean="0"/>
              <a:t>tb.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11" y="2101730"/>
            <a:ext cx="1284539" cy="116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-75904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Gyógyszerészek egészség-tanácsadói szerepe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63496" y="1158963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b="1" dirty="0" smtClean="0"/>
              <a:t>Egészségcélok megfelelő meghatározása: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b="1" dirty="0" smtClean="0"/>
              <a:t>„REMEK”: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b="1" dirty="0" smtClean="0"/>
              <a:t>R</a:t>
            </a:r>
            <a:r>
              <a:rPr lang="hu-HU" dirty="0" smtClean="0"/>
              <a:t>eális számomra;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b="1" dirty="0" smtClean="0"/>
              <a:t>E</a:t>
            </a:r>
            <a:r>
              <a:rPr lang="hu-HU" dirty="0" smtClean="0"/>
              <a:t>lérhető</a:t>
            </a:r>
            <a:r>
              <a:rPr lang="hu-HU" dirty="0"/>
              <a:t>, de </a:t>
            </a:r>
            <a:r>
              <a:rPr lang="hu-HU" dirty="0" smtClean="0"/>
              <a:t>ambiciózus</a:t>
            </a:r>
            <a:r>
              <a:rPr lang="hu-HU" dirty="0"/>
              <a:t>; </a:t>
            </a:r>
            <a:r>
              <a:rPr lang="hu-HU" b="1" dirty="0"/>
              <a:t>M</a:t>
            </a:r>
            <a:r>
              <a:rPr lang="hu-HU" dirty="0"/>
              <a:t>érhető és követhető; </a:t>
            </a:r>
            <a:r>
              <a:rPr lang="hu-HU" b="1" dirty="0"/>
              <a:t>E</a:t>
            </a:r>
            <a:r>
              <a:rPr lang="hu-HU" dirty="0"/>
              <a:t>ddig </a:t>
            </a:r>
            <a:r>
              <a:rPr lang="hu-HU" dirty="0" smtClean="0"/>
              <a:t>csinálom</a:t>
            </a:r>
            <a:r>
              <a:rPr lang="hu-HU" dirty="0"/>
              <a:t>; </a:t>
            </a:r>
            <a:endParaRPr lang="hu-H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hu-HU" b="1" dirty="0" smtClean="0"/>
              <a:t>K</a:t>
            </a:r>
            <a:r>
              <a:rPr lang="hu-HU" dirty="0" smtClean="0"/>
              <a:t>onkrét feladat - szempontoknak megfelelően!</a:t>
            </a:r>
          </a:p>
          <a:p>
            <a:pPr marL="0" indent="0">
              <a:lnSpc>
                <a:spcPct val="110000"/>
              </a:lnSpc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dirty="0"/>
              <a:t>Ha a kirajzolódó kockázatok megkívánják, akkor a páciens </a:t>
            </a:r>
            <a:r>
              <a:rPr lang="hu-HU" b="1" dirty="0"/>
              <a:t>tovább </a:t>
            </a:r>
            <a:r>
              <a:rPr lang="hu-HU" b="1" dirty="0" smtClean="0"/>
              <a:t>irányítása! </a:t>
            </a:r>
            <a:r>
              <a:rPr lang="hu-HU" dirty="0" smtClean="0"/>
              <a:t>(Pl.: addiktológushoz, </a:t>
            </a:r>
            <a:r>
              <a:rPr lang="hu-HU" dirty="0"/>
              <a:t>személyi </a:t>
            </a:r>
            <a:r>
              <a:rPr lang="hu-HU" dirty="0" smtClean="0"/>
              <a:t>edzőhöz, dietetikushoz, háziorvoshoz </a:t>
            </a:r>
            <a:r>
              <a:rPr lang="hu-HU" dirty="0"/>
              <a:t>stb.)</a:t>
            </a:r>
          </a:p>
          <a:p>
            <a:pPr>
              <a:lnSpc>
                <a:spcPct val="110000"/>
              </a:lnSpc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45" y="4043346"/>
            <a:ext cx="4826629" cy="141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Egyenes összekötő nyíllal 7"/>
          <p:cNvCxnSpPr/>
          <p:nvPr/>
        </p:nvCxnSpPr>
        <p:spPr>
          <a:xfrm flipH="1">
            <a:off x="3102123" y="803305"/>
            <a:ext cx="1199973" cy="26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4708733" y="799685"/>
            <a:ext cx="982766" cy="267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4435267" y="6323888"/>
            <a:ext cx="4418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Forrás:  ÁEEK</a:t>
            </a:r>
            <a:r>
              <a:rPr lang="hu-HU" sz="1200" dirty="0"/>
              <a:t>: „Gyakorlati útmutató az egészség-tanácsadáshoz” kiadvány, TÁMOP-6.2.5-b-13/1-2014-0001 (2015)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" y="5585224"/>
            <a:ext cx="91439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Tapasztalat: </a:t>
            </a:r>
          </a:p>
          <a:p>
            <a:pPr algn="ctr"/>
            <a:r>
              <a:rPr lang="hu-HU" sz="2400" b="1" dirty="0" smtClean="0">
                <a:solidFill>
                  <a:srgbClr val="00B050"/>
                </a:solidFill>
              </a:rPr>
              <a:t>Mindez működhet a gyógyszertárban személyes egészség-tanácsadással, vagy  online tanácsadással!</a:t>
            </a:r>
            <a:endParaRPr lang="hu-H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7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3314" y="85458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Bizonyíték – egy kezdeményezésnek mondható projekt értékelése</a:t>
            </a:r>
            <a:endParaRPr lang="hu-HU" sz="32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01" t="13547" r="13771" b="15646"/>
          <a:stretch/>
        </p:blipFill>
        <p:spPr>
          <a:xfrm>
            <a:off x="-47772" y="1305370"/>
            <a:ext cx="9191772" cy="5479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zis 4"/>
          <p:cNvSpPr/>
          <p:nvPr/>
        </p:nvSpPr>
        <p:spPr>
          <a:xfrm>
            <a:off x="7802310" y="5879507"/>
            <a:ext cx="1213503" cy="9058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8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3556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További szakmai lehetőségek a projekt során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821" y="1007440"/>
            <a:ext cx="908417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b="1" dirty="0" smtClean="0"/>
              <a:t>Tapasztalat: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u-HU" dirty="0" smtClean="0"/>
              <a:t>Gyakorlatilag minden résztvevőm igényelte a közös vérnyomás és vércukorszint mérést!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u-HU" dirty="0" smtClean="0"/>
              <a:t>Többször kérdeztek OTC készítményekkel, étrend-kiegészítőkkel, vagy kozmetikai termékekkel kapcsolatban!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u-HU" dirty="0" smtClean="0"/>
              <a:t>Gyakoriak voltak </a:t>
            </a:r>
            <a:r>
              <a:rPr lang="hu-HU" dirty="0" smtClean="0"/>
              <a:t>általános </a:t>
            </a:r>
            <a:r>
              <a:rPr lang="hu-HU" dirty="0" smtClean="0"/>
              <a:t>kérdések az anyagcsere betegségekkel kapcsolatosan!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hu-HU" sz="3500" b="1" dirty="0" smtClean="0">
                <a:solidFill>
                  <a:srgbClr val="00B050"/>
                </a:solidFill>
              </a:rPr>
              <a:t>Gyógyszerészi gondozás alapjai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53" y="4368506"/>
            <a:ext cx="1284539" cy="1164897"/>
          </a:xfrm>
          <a:prstGeom prst="rect">
            <a:avLst/>
          </a:prstGeom>
        </p:spPr>
      </p:pic>
      <p:sp>
        <p:nvSpPr>
          <p:cNvPr id="4" name="Lefelé nyíl 3"/>
          <p:cNvSpPr/>
          <p:nvPr/>
        </p:nvSpPr>
        <p:spPr>
          <a:xfrm>
            <a:off x="3896882" y="5315484"/>
            <a:ext cx="1145137" cy="1281869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9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4112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Jövőbeni fejlődési lehetőségek a projekt által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75806"/>
            <a:ext cx="9067088" cy="50930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Népszerűsíti a </a:t>
            </a:r>
            <a:r>
              <a:rPr lang="hu-HU" b="1" dirty="0" smtClean="0"/>
              <a:t>gyógyszerészi tanácsadás </a:t>
            </a:r>
            <a:r>
              <a:rPr lang="hu-HU" dirty="0" smtClean="0"/>
              <a:t>lehetőségét a társadalom körében!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A vásárlók és a betegek </a:t>
            </a:r>
            <a:r>
              <a:rPr lang="hu-HU" b="1" dirty="0" smtClean="0"/>
              <a:t>megismerik gyógyszerészüket!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A vásárlók és betegek </a:t>
            </a:r>
            <a:r>
              <a:rPr lang="hu-HU" b="1" dirty="0" smtClean="0"/>
              <a:t>mernek kérdezni </a:t>
            </a:r>
            <a:r>
              <a:rPr lang="hu-HU" dirty="0" smtClean="0"/>
              <a:t>a patikában!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További speciális gyógyszerészi gondozási tevékenységek válnak </a:t>
            </a:r>
            <a:r>
              <a:rPr lang="hu-HU" b="1" dirty="0" smtClean="0"/>
              <a:t>fejleszthetővé</a:t>
            </a:r>
            <a:r>
              <a:rPr lang="hu-HU" dirty="0" smtClean="0"/>
              <a:t>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48" y="5088589"/>
            <a:ext cx="2358639" cy="1769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6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9748" y="-213645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Záró gondolatok</a:t>
            </a:r>
            <a:endParaRPr lang="hu-HU" sz="3200" b="1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0" y="711437"/>
            <a:ext cx="9143999" cy="495442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sz="2000" dirty="0"/>
              <a:t>Az egészségtervezés fontosságát egyértelműen hangsúlyoznunk kell a közforgalmú gyógyszertárakban, és </a:t>
            </a:r>
            <a:r>
              <a:rPr lang="hu-HU" sz="2000" b="1" dirty="0"/>
              <a:t>a szakmának ki kell állni ennek fontossága </a:t>
            </a:r>
            <a:r>
              <a:rPr lang="hu-HU" sz="2000" b="1" dirty="0" smtClean="0"/>
              <a:t>mellett!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sz="2000" dirty="0"/>
              <a:t>A </a:t>
            </a:r>
            <a:r>
              <a:rPr lang="hu-HU" sz="2000" b="1" dirty="0"/>
              <a:t>META / </a:t>
            </a:r>
            <a:r>
              <a:rPr lang="hu-HU" sz="2000" b="1" dirty="0" err="1" smtClean="0"/>
              <a:t>MeNTA</a:t>
            </a:r>
            <a:r>
              <a:rPr lang="hu-HU" sz="2000" b="1" dirty="0" smtClean="0"/>
              <a:t> alkalmazások </a:t>
            </a:r>
            <a:r>
              <a:rPr lang="hu-HU" sz="2000" dirty="0" smtClean="0"/>
              <a:t>megfelelő informatikai hátteret biztosítanak a </a:t>
            </a:r>
            <a:r>
              <a:rPr lang="hu-HU" sz="2000" dirty="0"/>
              <a:t>személyes vagy online </a:t>
            </a:r>
            <a:r>
              <a:rPr lang="hu-HU" sz="2000" dirty="0" smtClean="0"/>
              <a:t>egészségtervezéshez, </a:t>
            </a:r>
            <a:r>
              <a:rPr lang="hu-HU" sz="2000" dirty="0"/>
              <a:t>majd egy </a:t>
            </a:r>
            <a:r>
              <a:rPr lang="hu-HU" sz="2000" dirty="0" smtClean="0"/>
              <a:t>gyógyszerészi iránymutatáshoz!</a:t>
            </a:r>
            <a:endParaRPr lang="hu-HU" sz="20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sz="2000" dirty="0" smtClean="0"/>
              <a:t>Lehet, hogy </a:t>
            </a:r>
            <a:r>
              <a:rPr lang="hu-HU" sz="2000" dirty="0"/>
              <a:t>a leghatékonyabb </a:t>
            </a:r>
            <a:r>
              <a:rPr lang="hu-HU" sz="2000" dirty="0" smtClean="0"/>
              <a:t>feladatunk nem egy, a </a:t>
            </a:r>
            <a:r>
              <a:rPr lang="hu-HU" sz="2000" dirty="0"/>
              <a:t>programba bevont </a:t>
            </a:r>
            <a:r>
              <a:rPr lang="hu-HU" sz="2000" dirty="0" smtClean="0"/>
              <a:t>személy </a:t>
            </a:r>
            <a:r>
              <a:rPr lang="hu-HU" sz="2000" dirty="0"/>
              <a:t>nyomon </a:t>
            </a:r>
            <a:r>
              <a:rPr lang="hu-HU" sz="2000" dirty="0" smtClean="0"/>
              <a:t>követése, hanem akár csak egyszeri </a:t>
            </a:r>
            <a:r>
              <a:rPr lang="hu-HU" sz="2000" b="1" dirty="0" smtClean="0"/>
              <a:t>megbízható tanácsadás és iránymutatás lesz!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sz="2000" b="1" dirty="0"/>
              <a:t>A </a:t>
            </a:r>
            <a:r>
              <a:rPr lang="hu-HU" sz="2000" b="1" dirty="0" smtClean="0"/>
              <a:t>bemutatott projekt </a:t>
            </a:r>
            <a:r>
              <a:rPr lang="hu-HU" sz="2000" b="1" dirty="0"/>
              <a:t>egészét tekintve, egy ötfokozatú skálán közel 4-es értéket ért el, tehát sikeres volt, viszont csak kezdeményezésnek mondható a közforgalmú </a:t>
            </a:r>
            <a:r>
              <a:rPr lang="hu-HU" sz="2000" b="1" dirty="0" smtClean="0"/>
              <a:t>gyógyszertárakban &gt;&gt;&gt; szükséges a kezdeti nehézségek átgondolása és a lehetőségek fejlesztése a Ti segítségetekkel és együttműködésetekkel!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0434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Amennyiben nehezen indul a főnökötökkel vagy a kollégáitokkal az együttműködés…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3093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smtClean="0">
                <a:solidFill>
                  <a:srgbClr val="00B050"/>
                </a:solidFill>
              </a:rPr>
              <a:t>Érveljetek és győzzétek meg Őket a projekt hasznosságáról az itt elhangzottak alapján!</a:t>
            </a:r>
          </a:p>
          <a:p>
            <a:pPr marL="0" indent="0" algn="ctr">
              <a:buNone/>
            </a:pPr>
            <a:r>
              <a:rPr lang="hu-HU" b="1" dirty="0" smtClean="0"/>
              <a:t>Reméljük Titeket is sikerült meggyőzni!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07" y="3561373"/>
            <a:ext cx="2723785" cy="2070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23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91312" y="820193"/>
            <a:ext cx="7255379" cy="673945"/>
          </a:xfrm>
          <a:noFill/>
        </p:spPr>
        <p:txBody>
          <a:bodyPr>
            <a:noAutofit/>
          </a:bodyPr>
          <a:lstStyle/>
          <a:p>
            <a:r>
              <a:rPr lang="hu-HU" sz="4800" b="1" dirty="0" smtClean="0"/>
              <a:t>Köszönöm a figyelmet!</a:t>
            </a:r>
            <a:endParaRPr lang="hu-HU" sz="48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698471" y="1621366"/>
            <a:ext cx="784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/>
              <a:t>Kérdések?</a:t>
            </a:r>
            <a:endParaRPr lang="hu-HU" sz="4800" b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8" y="2976118"/>
            <a:ext cx="7609566" cy="217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73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005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Az előadás célja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7974" y="103370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Egy már megvalósított projekt tapasztalatai alapján </a:t>
            </a:r>
            <a:r>
              <a:rPr lang="hu-HU" b="1" dirty="0" smtClean="0"/>
              <a:t>segíteni</a:t>
            </a:r>
            <a:r>
              <a:rPr lang="hu-HU" dirty="0" smtClean="0"/>
              <a:t> a Ti munkátokat!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b="1" dirty="0" smtClean="0"/>
              <a:t>Jobb és ténylegesen hasznos </a:t>
            </a:r>
            <a:r>
              <a:rPr lang="hu-HU" dirty="0" smtClean="0"/>
              <a:t>projektek készüljenek!</a:t>
            </a:r>
          </a:p>
          <a:p>
            <a:pPr marL="0" indent="0" algn="ctr">
              <a:buNone/>
            </a:pPr>
            <a:r>
              <a:rPr lang="hu-HU" dirty="0" smtClean="0"/>
              <a:t>Ehhez végigvesszük a feladatleírás pontjait!</a:t>
            </a:r>
          </a:p>
          <a:p>
            <a:pPr marL="0" indent="0" algn="ctr">
              <a:buNone/>
            </a:pP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4000501" y="2338754"/>
            <a:ext cx="1204546" cy="1521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15" y="5541665"/>
            <a:ext cx="2303585" cy="13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40041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1. Figyelemfelkeltés, megszólítás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982766"/>
            <a:ext cx="9144000" cy="5194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Lehetőségek: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/>
              <a:t>k</a:t>
            </a:r>
            <a:r>
              <a:rPr lang="hu-HU" sz="2800" b="1" dirty="0" smtClean="0"/>
              <a:t>apott szóróanyag és plakát használata </a:t>
            </a:r>
            <a:r>
              <a:rPr lang="hu-HU" sz="1800" dirty="0" smtClean="0"/>
              <a:t>(január közepe – február)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5"/>
          <a:stretch/>
        </p:blipFill>
        <p:spPr>
          <a:xfrm>
            <a:off x="6264288" y="2040374"/>
            <a:ext cx="2601973" cy="369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8" y="2040374"/>
            <a:ext cx="3955794" cy="223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t="64922" b="8536"/>
          <a:stretch/>
        </p:blipFill>
        <p:spPr>
          <a:xfrm>
            <a:off x="2951034" y="3914938"/>
            <a:ext cx="3108132" cy="182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1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40041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1. Figyelemfelkeltés, megszólítás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57129"/>
            <a:ext cx="9067088" cy="5194673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/>
              <a:t>Lehetőségek: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/>
              <a:t>k</a:t>
            </a:r>
            <a:r>
              <a:rPr lang="hu-HU" sz="2800" dirty="0" smtClean="0"/>
              <a:t>apott szóróanyag és plakát használata </a:t>
            </a:r>
            <a:r>
              <a:rPr lang="hu-HU" sz="1800" dirty="0" smtClean="0"/>
              <a:t>(január közepe – február),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/>
              <a:t>p</a:t>
            </a:r>
            <a:r>
              <a:rPr lang="hu-HU" sz="2800" b="1" dirty="0" smtClean="0"/>
              <a:t>lusz saját reklám készítése!</a:t>
            </a:r>
            <a:endParaRPr lang="hu-HU" dirty="0" smtClean="0"/>
          </a:p>
          <a:p>
            <a:pPr marL="0" indent="0">
              <a:buNone/>
            </a:pPr>
            <a:r>
              <a:rPr lang="hu-HU" sz="2800" b="1" dirty="0" smtClean="0"/>
              <a:t>Gyógyszertár vezetőként </a:t>
            </a:r>
            <a:r>
              <a:rPr lang="hu-HU" sz="2800" dirty="0" smtClean="0"/>
              <a:t>átgondolkodva a dolgot:</a:t>
            </a:r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a projektet egy ingyenesen, a saját gyógyszertárunkban elérhető, </a:t>
            </a:r>
            <a:r>
              <a:rPr lang="hu-HU" sz="2800" b="1" dirty="0" smtClean="0"/>
              <a:t>plusz gyógyszerészi szolgáltatásként</a:t>
            </a:r>
            <a:r>
              <a:rPr lang="hu-HU" sz="2800" dirty="0" smtClean="0"/>
              <a:t> kell/érdemes reklámozni!</a:t>
            </a:r>
          </a:p>
          <a:p>
            <a:pPr marL="0" indent="0">
              <a:buNone/>
            </a:pPr>
            <a:r>
              <a:rPr lang="hu-HU" sz="2000" dirty="0" smtClean="0"/>
              <a:t>Pl.: saját plakát,</a:t>
            </a:r>
          </a:p>
          <a:p>
            <a:pPr marL="0" indent="0">
              <a:buNone/>
            </a:pPr>
            <a:r>
              <a:rPr lang="hu-HU" sz="2000" dirty="0"/>
              <a:t>s</a:t>
            </a:r>
            <a:r>
              <a:rPr lang="hu-HU" sz="2000" dirty="0" smtClean="0"/>
              <a:t>aját szórólap,</a:t>
            </a:r>
          </a:p>
          <a:p>
            <a:pPr marL="0" indent="0">
              <a:buNone/>
            </a:pPr>
            <a:r>
              <a:rPr lang="hu-HU" sz="2000" dirty="0" smtClean="0"/>
              <a:t>akár a gyógyszertár honlapján,</a:t>
            </a:r>
            <a:br>
              <a:rPr lang="hu-HU" sz="2000" dirty="0" smtClean="0"/>
            </a:br>
            <a:r>
              <a:rPr lang="hu-HU" sz="2000" dirty="0" smtClean="0"/>
              <a:t>vagy </a:t>
            </a:r>
            <a:r>
              <a:rPr lang="hu-HU" sz="2000" dirty="0" err="1" smtClean="0"/>
              <a:t>Facebookon</a:t>
            </a:r>
            <a:r>
              <a:rPr lang="hu-HU" sz="2000" dirty="0" smtClean="0"/>
              <a:t> is!</a:t>
            </a:r>
            <a:endParaRPr lang="hu-HU" sz="20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5"/>
          <a:stretch/>
        </p:blipFill>
        <p:spPr>
          <a:xfrm>
            <a:off x="7332293" y="4052545"/>
            <a:ext cx="1734796" cy="280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60" y="4406069"/>
            <a:ext cx="3479207" cy="2319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0"/>
          <a:stretch/>
        </p:blipFill>
        <p:spPr>
          <a:xfrm>
            <a:off x="7332293" y="2059402"/>
            <a:ext cx="1502351" cy="10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05098" y="338627"/>
            <a:ext cx="3456774" cy="5758694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smtClean="0"/>
              <a:t>Tapasztalat:</a:t>
            </a:r>
          </a:p>
          <a:p>
            <a:pPr marL="0" indent="0" algn="ctr">
              <a:buNone/>
            </a:pPr>
            <a:r>
              <a:rPr lang="hu-HU" b="1" dirty="0" smtClean="0">
                <a:solidFill>
                  <a:srgbClr val="FF0000"/>
                </a:solidFill>
              </a:rPr>
              <a:t>Nem olvasták el!</a:t>
            </a:r>
          </a:p>
          <a:p>
            <a:pPr marL="0" indent="0" algn="ctr">
              <a:buNone/>
            </a:pPr>
            <a:endParaRPr lang="hu-H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hu-HU" b="1" dirty="0" smtClean="0">
              <a:solidFill>
                <a:srgbClr val="FF0000"/>
              </a:solidFill>
            </a:endParaRPr>
          </a:p>
          <a:p>
            <a:endParaRPr lang="hu-HU" dirty="0" smtClean="0"/>
          </a:p>
          <a:p>
            <a:endParaRPr lang="hu-HU" dirty="0"/>
          </a:p>
          <a:p>
            <a:pPr marL="0" indent="0" algn="ctr">
              <a:buNone/>
            </a:pPr>
            <a:r>
              <a:rPr lang="hu-HU" b="1" dirty="0" smtClean="0">
                <a:solidFill>
                  <a:srgbClr val="00B050"/>
                </a:solidFill>
              </a:rPr>
              <a:t>Figyelemfelkeltő, rövid és tömör üzenetet közlő szórólap vagy plakát kell!</a:t>
            </a:r>
            <a:endParaRPr lang="hu-HU" b="1" dirty="0">
              <a:solidFill>
                <a:srgbClr val="00B050"/>
              </a:solidFill>
            </a:endParaRPr>
          </a:p>
        </p:txBody>
      </p:sp>
      <p:pic>
        <p:nvPicPr>
          <p:cNvPr id="6" name="Tartalom helye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9541" t="4232" r="28131" b="5468"/>
          <a:stretch/>
        </p:blipFill>
        <p:spPr bwMode="auto">
          <a:xfrm>
            <a:off x="4016523" y="0"/>
            <a:ext cx="4990744" cy="675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4" y="1509400"/>
            <a:ext cx="1657884" cy="165788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33286" y="1553512"/>
            <a:ext cx="847742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00B050"/>
                </a:solidFill>
              </a:rPr>
              <a:t>Mindenképpen meg is kell szólítani az embereket!</a:t>
            </a:r>
            <a:endParaRPr lang="hu-H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7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27014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2. A résztvevők bevonása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550" y="942172"/>
            <a:ext cx="9041450" cy="47835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u-HU" dirty="0" smtClean="0"/>
              <a:t>Érdemes a törzsvásárlók illetve a valamilyen szinten ismert vásárlók bevonásával kezdeni &gt;&gt;&gt; kezdeti sikerélmény és tapasztalatszerzés a továbbiakhoz!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u-HU" b="1" dirty="0" smtClean="0"/>
              <a:t>Teljes körű tájékoztatást </a:t>
            </a:r>
            <a:r>
              <a:rPr lang="hu-HU" dirty="0" smtClean="0"/>
              <a:t>kell nyújtani!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u-HU" dirty="0" smtClean="0"/>
              <a:t>Csak </a:t>
            </a:r>
            <a:r>
              <a:rPr lang="hu-HU" b="1" dirty="0" smtClean="0"/>
              <a:t>önkéntesen </a:t>
            </a:r>
            <a:r>
              <a:rPr lang="hu-HU" dirty="0" smtClean="0"/>
              <a:t>„vállalkozókat” lehet bevonni!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u-HU" dirty="0" smtClean="0"/>
              <a:t>Hangsúlyozni kell, hogy a szolgáltatás </a:t>
            </a:r>
            <a:r>
              <a:rPr lang="hu-HU" b="1" dirty="0" smtClean="0"/>
              <a:t>ingyenes</a:t>
            </a:r>
            <a:r>
              <a:rPr lang="hu-HU" dirty="0" smtClean="0"/>
              <a:t> és az adatok felhasználása </a:t>
            </a:r>
            <a:r>
              <a:rPr lang="hu-HU" b="1" dirty="0" smtClean="0"/>
              <a:t>név nélkül </a:t>
            </a:r>
            <a:r>
              <a:rPr lang="hu-HU" dirty="0" smtClean="0"/>
              <a:t>történik!</a:t>
            </a:r>
            <a:endParaRPr lang="hu-HU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u-HU" b="1" dirty="0" smtClean="0"/>
              <a:t>Elérhetőségek letisztázása &gt;&gt;&gt; a későbbi kapcsolattartás miatt!</a:t>
            </a:r>
            <a:endParaRPr lang="hu-HU" b="1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u-HU" b="1" dirty="0" smtClean="0"/>
              <a:t>Lehetőleg közös regisztráció a patikában: </a:t>
            </a:r>
            <a:r>
              <a:rPr lang="hu-HU" dirty="0"/>
              <a:t>a</a:t>
            </a:r>
            <a:r>
              <a:rPr lang="hu-HU" dirty="0" smtClean="0"/>
              <a:t> bevont egyének felhasználónevének és a belépés dátumának megküldése a koordinátoroknak! (Ha nem közös a regisztráció, akkor ezeket az adatokat el kell kérni a bevont személytől!)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08" y="5219772"/>
            <a:ext cx="1820254" cy="1638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84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225" y="-127015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2. A résztvevők bevonása - regisztrálás</a:t>
            </a:r>
            <a:endParaRPr lang="hu-HU" sz="3200" b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382588" y="696104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dirty="0" smtClean="0"/>
              <a:t>Személyes tanácsadás táblázat – Bevonás oszlop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170" t="6112" r="43842" b="7926"/>
          <a:stretch/>
        </p:blipFill>
        <p:spPr>
          <a:xfrm>
            <a:off x="376014" y="1459771"/>
            <a:ext cx="3707865" cy="3906990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570413" y="696104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dirty="0" smtClean="0"/>
              <a:t>Online tanácsadás táblázat – Bevonás oszlop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9400" t="6199" r="31821" b="7873"/>
          <a:stretch/>
        </p:blipFill>
        <p:spPr>
          <a:xfrm>
            <a:off x="5018873" y="1459771"/>
            <a:ext cx="3390189" cy="41035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Ellipszis 7"/>
          <p:cNvSpPr/>
          <p:nvPr/>
        </p:nvSpPr>
        <p:spPr>
          <a:xfrm>
            <a:off x="1563880" y="1459771"/>
            <a:ext cx="2717563" cy="21380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5894625" y="1397208"/>
            <a:ext cx="2717563" cy="26985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388185" y="5490666"/>
            <a:ext cx="168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Minimum 5 fő!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894625" y="5502551"/>
            <a:ext cx="168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Minimum 2 fő!</a:t>
            </a:r>
          </a:p>
        </p:txBody>
      </p:sp>
    </p:spTree>
    <p:extLst>
      <p:ext uri="{BB962C8B-B14F-4D97-AF65-F5344CB8AC3E}">
        <p14:creationId xmlns:p14="http://schemas.microsoft.com/office/powerpoint/2010/main" val="55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8" grpId="0" animBg="1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5356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3. Nyomon követés – a projekt kivitelezése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7835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800" b="1" dirty="0" smtClean="0"/>
              <a:t>Időben folyamatosan nyomon követhetőnek kell lennie a munkának!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 smtClean="0"/>
              <a:t>Mindig le kell tisztázni a következő tanácsadások </a:t>
            </a:r>
            <a:r>
              <a:rPr lang="hu-HU" sz="2800" b="1" dirty="0" smtClean="0"/>
              <a:t>dátumát</a:t>
            </a:r>
            <a:r>
              <a:rPr lang="hu-HU" sz="2800" dirty="0" smtClean="0"/>
              <a:t>, illetve az online jelentkezések/megkeresések </a:t>
            </a:r>
            <a:r>
              <a:rPr lang="hu-HU" sz="2800" b="1" dirty="0" smtClean="0"/>
              <a:t>dátumát</a:t>
            </a:r>
            <a:r>
              <a:rPr lang="hu-HU" sz="2800" dirty="0" smtClean="0"/>
              <a:t>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 smtClean="0"/>
              <a:t>Megfelelő, pontos </a:t>
            </a:r>
            <a:r>
              <a:rPr lang="hu-HU" sz="2800" b="1" dirty="0" smtClean="0"/>
              <a:t>dokumentáció</a:t>
            </a:r>
            <a:r>
              <a:rPr lang="hu-HU" sz="2800" dirty="0" smtClean="0"/>
              <a:t> szükséges!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 smtClean="0"/>
              <a:t>Fontos a folyamatos </a:t>
            </a:r>
            <a:r>
              <a:rPr lang="hu-HU" sz="2800" b="1" dirty="0" smtClean="0"/>
              <a:t>beszámolók megküldése a koordinátorok felé!</a:t>
            </a:r>
            <a:endParaRPr lang="hu-HU" sz="28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76" y="4751462"/>
            <a:ext cx="4532455" cy="21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ÁltalánosEGYGYSZ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ÁltalánosEGYGYSZI" id="{D2F85495-1E3F-4079-B387-01806C28F905}" vid="{2844F3B8-94A7-49B9-8CA3-048E49FE7D2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ÁltalánosEGYGYSZI</Template>
  <TotalTime>1927</TotalTime>
  <Words>1182</Words>
  <Application>Microsoft Office PowerPoint</Application>
  <PresentationFormat>Diavetítés a képernyőre (4:3 oldalarány)</PresentationFormat>
  <Paragraphs>157</Paragraphs>
  <Slides>28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ÁltalánosEGYGYSZI</vt:lpstr>
      <vt:lpstr>Egyéni egészségtervezés a gyógyszertárakban</vt:lpstr>
      <vt:lpstr>Mi is lesz a feladat?</vt:lpstr>
      <vt:lpstr>Az előadás célja</vt:lpstr>
      <vt:lpstr>1. Figyelemfelkeltés, megszólítás</vt:lpstr>
      <vt:lpstr>1. Figyelemfelkeltés, megszólítás</vt:lpstr>
      <vt:lpstr>PowerPoint bemutató</vt:lpstr>
      <vt:lpstr>2. A résztvevők bevonása</vt:lpstr>
      <vt:lpstr>2. A résztvevők bevonása - regisztrálás</vt:lpstr>
      <vt:lpstr>3. Nyomon követés – a projekt kivitelezése</vt:lpstr>
      <vt:lpstr>3. Nyomon követés - dokumentáció</vt:lpstr>
      <vt:lpstr>3. Nyomon követés – Személyes tanácsadás táblázat</vt:lpstr>
      <vt:lpstr>3. Nyomon követés – Online tanácsadás táblázat</vt:lpstr>
      <vt:lpstr>3. Nyomon követés – Összefoglaló táblázat, mint havi beszámolási forma a koordinátoroknak</vt:lpstr>
      <vt:lpstr>3. Nyomon követés – Gyakorlati nehézségek</vt:lpstr>
      <vt:lpstr>3. Nyomon követés – Gyakorlati nehézségek</vt:lpstr>
      <vt:lpstr>3. Nyomon követés – Gyakorlati nehézségek</vt:lpstr>
      <vt:lpstr>Miért érdemes a projektet szervezetten és folyamatosan vezetni?</vt:lpstr>
      <vt:lpstr>4. A projekt lezárása</vt:lpstr>
      <vt:lpstr>5. Kérdőívek – „feed back”</vt:lpstr>
      <vt:lpstr>5. Kérdőívek – A Ti véleményetekre is kíváncsiak vagyunk!</vt:lpstr>
      <vt:lpstr>Gyógyszerészi megfontolások</vt:lpstr>
      <vt:lpstr>Gyógyszerészek egészség-tanácsadói szerepe</vt:lpstr>
      <vt:lpstr>Bizonyíték – egy kezdeményezésnek mondható projekt értékelése</vt:lpstr>
      <vt:lpstr>További szakmai lehetőségek a projekt során</vt:lpstr>
      <vt:lpstr>Jövőbeni fejlődési lehetőségek a projekt által</vt:lpstr>
      <vt:lpstr>Záró gondolatok</vt:lpstr>
      <vt:lpstr>Amennyiben nehezen indul a főnökötökkel vagy a kollégáitokkal az együttműködés…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Étrend-kiegészítők és egészségtervezés a gyógyszertárakban</dc:title>
  <dc:creator>dr. Somogyi Orsolya</dc:creator>
  <cp:lastModifiedBy>dr. Somogyi Orsolya</cp:lastModifiedBy>
  <cp:revision>289</cp:revision>
  <dcterms:created xsi:type="dcterms:W3CDTF">2016-11-01T11:59:05Z</dcterms:created>
  <dcterms:modified xsi:type="dcterms:W3CDTF">2017-01-07T00:12:55Z</dcterms:modified>
</cp:coreProperties>
</file>