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98" r:id="rId4"/>
    <p:sldId id="299" r:id="rId5"/>
    <p:sldId id="300" r:id="rId6"/>
    <p:sldId id="301" r:id="rId7"/>
    <p:sldId id="302" r:id="rId8"/>
    <p:sldId id="303" r:id="rId9"/>
    <p:sldId id="268" r:id="rId10"/>
    <p:sldId id="272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265" r:id="rId25"/>
    <p:sldId id="294" r:id="rId26"/>
    <p:sldId id="257" r:id="rId27"/>
    <p:sldId id="258" r:id="rId28"/>
    <p:sldId id="274" r:id="rId29"/>
    <p:sldId id="259" r:id="rId30"/>
    <p:sldId id="260" r:id="rId31"/>
    <p:sldId id="261" r:id="rId32"/>
    <p:sldId id="266" r:id="rId33"/>
    <p:sldId id="287" r:id="rId34"/>
    <p:sldId id="288" r:id="rId35"/>
    <p:sldId id="262" r:id="rId36"/>
    <p:sldId id="264" r:id="rId37"/>
    <p:sldId id="289" r:id="rId38"/>
    <p:sldId id="270" r:id="rId39"/>
    <p:sldId id="271" r:id="rId40"/>
    <p:sldId id="263" r:id="rId41"/>
    <p:sldId id="279" r:id="rId42"/>
    <p:sldId id="290" r:id="rId43"/>
    <p:sldId id="291" r:id="rId44"/>
    <p:sldId id="292" r:id="rId45"/>
    <p:sldId id="275" r:id="rId46"/>
    <p:sldId id="284" r:id="rId47"/>
    <p:sldId id="269" r:id="rId48"/>
    <p:sldId id="295" r:id="rId49"/>
    <p:sldId id="285" r:id="rId50"/>
    <p:sldId id="286" r:id="rId51"/>
    <p:sldId id="273" r:id="rId52"/>
    <p:sldId id="293" r:id="rId53"/>
    <p:sldId id="276" r:id="rId54"/>
    <p:sldId id="317" r:id="rId55"/>
    <p:sldId id="318" r:id="rId5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0DB2-3F14-4ECD-B81F-E81C30450EC2}" type="datetimeFigureOut">
              <a:rPr lang="hu-HU" smtClean="0"/>
              <a:pPr/>
              <a:t>2020.03.05.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3E1F-FE3C-4909-9BE6-50059428A7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0DB2-3F14-4ECD-B81F-E81C30450EC2}" type="datetimeFigureOut">
              <a:rPr lang="hu-HU" smtClean="0"/>
              <a:pPr/>
              <a:t>2020.03.05.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3E1F-FE3C-4909-9BE6-50059428A7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0DB2-3F14-4ECD-B81F-E81C30450EC2}" type="datetimeFigureOut">
              <a:rPr lang="hu-HU" smtClean="0"/>
              <a:pPr/>
              <a:t>2020.03.05.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3E1F-FE3C-4909-9BE6-50059428A7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0DB2-3F14-4ECD-B81F-E81C30450EC2}" type="datetimeFigureOut">
              <a:rPr lang="hu-HU" smtClean="0"/>
              <a:pPr/>
              <a:t>2020.03.05.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3E1F-FE3C-4909-9BE6-50059428A7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0DB2-3F14-4ECD-B81F-E81C30450EC2}" type="datetimeFigureOut">
              <a:rPr lang="hu-HU" smtClean="0"/>
              <a:pPr/>
              <a:t>2020.03.05.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3E1F-FE3C-4909-9BE6-50059428A7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0DB2-3F14-4ECD-B81F-E81C30450EC2}" type="datetimeFigureOut">
              <a:rPr lang="hu-HU" smtClean="0"/>
              <a:pPr/>
              <a:t>2020.03.05.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3E1F-FE3C-4909-9BE6-50059428A7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0DB2-3F14-4ECD-B81F-E81C30450EC2}" type="datetimeFigureOut">
              <a:rPr lang="hu-HU" smtClean="0"/>
              <a:pPr/>
              <a:t>2020.03.05.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3E1F-FE3C-4909-9BE6-50059428A7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0DB2-3F14-4ECD-B81F-E81C30450EC2}" type="datetimeFigureOut">
              <a:rPr lang="hu-HU" smtClean="0"/>
              <a:pPr/>
              <a:t>2020.03.05.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3E1F-FE3C-4909-9BE6-50059428A7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0DB2-3F14-4ECD-B81F-E81C30450EC2}" type="datetimeFigureOut">
              <a:rPr lang="hu-HU" smtClean="0"/>
              <a:pPr/>
              <a:t>2020.03.05.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3E1F-FE3C-4909-9BE6-50059428A7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0DB2-3F14-4ECD-B81F-E81C30450EC2}" type="datetimeFigureOut">
              <a:rPr lang="hu-HU" smtClean="0"/>
              <a:pPr/>
              <a:t>2020.03.05.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3E1F-FE3C-4909-9BE6-50059428A7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0DB2-3F14-4ECD-B81F-E81C30450EC2}" type="datetimeFigureOut">
              <a:rPr lang="hu-HU" smtClean="0"/>
              <a:pPr/>
              <a:t>2020.03.05.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3E1F-FE3C-4909-9BE6-50059428A7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0DB2-3F14-4ECD-B81F-E81C30450EC2}" type="datetimeFigureOut">
              <a:rPr lang="hu-HU" smtClean="0"/>
              <a:pPr/>
              <a:t>2020.03.05.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13E1F-FE3C-4909-9BE6-50059428A7F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Guio%20Guerra%20SA%5bAuthor%5d&amp;cauthor=true&amp;cauthor_uid=29102269" TargetMode="External"/><Relationship Id="rId3" Type="http://schemas.openxmlformats.org/officeDocument/2006/relationships/hyperlink" Target="https://www.ncbi.nlm.nih.gov/pubmed/?term=Caicedo%20Ochoa%20EY%5bAuthor%5d&amp;cauthor=true&amp;cauthor_uid=29102269" TargetMode="External"/><Relationship Id="rId7" Type="http://schemas.openxmlformats.org/officeDocument/2006/relationships/hyperlink" Target="https://www.ncbi.nlm.nih.gov/pubmed/?term=Cortes%20Motta%20HF%5bAuthor%5d&amp;cauthor=true&amp;cauthor_uid=29102269" TargetMode="External"/><Relationship Id="rId2" Type="http://schemas.openxmlformats.org/officeDocument/2006/relationships/hyperlink" Target="https://www.ncbi.nlm.nih.gov/pubmed/291022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S%C3%A1nchez%20Fonseca%20SC%5bAuthor%5d&amp;cauthor=true&amp;cauthor_uid=29102269" TargetMode="External"/><Relationship Id="rId5" Type="http://schemas.openxmlformats.org/officeDocument/2006/relationships/hyperlink" Target="https://www.ncbi.nlm.nih.gov/pubmed/?term=M%C3%A9ndez%20Fandi%C3%B1o%20YR%5bAuthor%5d&amp;cauthor=true&amp;cauthor_uid=29102269" TargetMode="External"/><Relationship Id="rId4" Type="http://schemas.openxmlformats.org/officeDocument/2006/relationships/hyperlink" Target="https://www.ncbi.nlm.nih.gov/pubmed/?term=Quintero%20Moreno%20CO%5bAuthor%5d&amp;cauthor=true&amp;cauthor_uid=29102269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71472" y="195240"/>
            <a:ext cx="8026602" cy="1470025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Antioxidánsok – IGEN vagy NEM?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9735" y="1412776"/>
            <a:ext cx="6400800" cy="1752600"/>
          </a:xfrm>
        </p:spPr>
        <p:txBody>
          <a:bodyPr/>
          <a:lstStyle/>
          <a:p>
            <a:r>
              <a:rPr lang="hu-HU" dirty="0" smtClean="0"/>
              <a:t>Dr. Kovács Gábor</a:t>
            </a:r>
          </a:p>
          <a:p>
            <a:r>
              <a:rPr lang="hu-HU" dirty="0" smtClean="0"/>
              <a:t>II. Gyermekklinika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830179"/>
            <a:ext cx="70485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Potenciális antioxidánsok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Abszorbálják</a:t>
            </a:r>
            <a:r>
              <a:rPr lang="hu-HU" dirty="0" smtClean="0"/>
              <a:t> az oxigén molekulát (semlegesítik), megkötik a szabad elektronokat</a:t>
            </a:r>
          </a:p>
          <a:p>
            <a:r>
              <a:rPr lang="hu-HU" dirty="0" err="1" smtClean="0"/>
              <a:t>Szulhidril</a:t>
            </a:r>
            <a:r>
              <a:rPr lang="hu-HU" dirty="0" smtClean="0"/>
              <a:t> csoportok</a:t>
            </a:r>
          </a:p>
          <a:p>
            <a:r>
              <a:rPr lang="hu-HU" dirty="0" err="1" smtClean="0"/>
              <a:t>Glutation</a:t>
            </a:r>
            <a:r>
              <a:rPr lang="hu-HU" dirty="0" smtClean="0"/>
              <a:t> indukálók</a:t>
            </a:r>
          </a:p>
          <a:p>
            <a:r>
              <a:rPr lang="hu-HU" dirty="0" err="1" smtClean="0"/>
              <a:t>Tokoferolok</a:t>
            </a:r>
            <a:endParaRPr lang="hu-HU" dirty="0" smtClean="0"/>
          </a:p>
          <a:p>
            <a:r>
              <a:rPr lang="hu-HU" dirty="0" smtClean="0"/>
              <a:t>Fenolok (</a:t>
            </a:r>
            <a:r>
              <a:rPr lang="hu-HU" dirty="0" err="1" smtClean="0"/>
              <a:t>stilbén</a:t>
            </a:r>
            <a:r>
              <a:rPr lang="hu-HU" dirty="0" smtClean="0"/>
              <a:t>, </a:t>
            </a:r>
            <a:r>
              <a:rPr lang="hu-HU" dirty="0" err="1" smtClean="0"/>
              <a:t>resveratrol</a:t>
            </a:r>
            <a:r>
              <a:rPr lang="hu-HU" dirty="0" smtClean="0"/>
              <a:t>)</a:t>
            </a:r>
          </a:p>
          <a:p>
            <a:r>
              <a:rPr lang="hu-HU" dirty="0" smtClean="0"/>
              <a:t>NADPH </a:t>
            </a:r>
            <a:r>
              <a:rPr lang="hu-HU" dirty="0" err="1" smtClean="0"/>
              <a:t>oxidáz</a:t>
            </a:r>
            <a:r>
              <a:rPr lang="hu-HU" dirty="0" smtClean="0"/>
              <a:t> gátlók</a:t>
            </a:r>
          </a:p>
          <a:p>
            <a:r>
              <a:rPr lang="hu-HU" b="1" dirty="0" smtClean="0"/>
              <a:t>Koncentráció-függő</a:t>
            </a:r>
            <a:r>
              <a:rPr lang="hu-HU" dirty="0" smtClean="0"/>
              <a:t> módon befolyásolják az oxidatív folyamatokat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518589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zövegdoboz 1"/>
          <p:cNvSpPr txBox="1">
            <a:spLocks noChangeArrowheads="1"/>
          </p:cNvSpPr>
          <p:nvPr/>
        </p:nvSpPr>
        <p:spPr bwMode="auto">
          <a:xfrm>
            <a:off x="34925" y="1268413"/>
            <a:ext cx="91090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>
                <a:latin typeface="Comic Sans MS" pitchFamily="66" charset="0"/>
              </a:rPr>
              <a:t>A különböző sejtek számos természetes antioxidánst termelnek. </a:t>
            </a:r>
            <a:endParaRPr lang="en-GB" altLang="en-US" sz="2800">
              <a:latin typeface="Comic Sans MS" pitchFamily="66" charset="0"/>
            </a:endParaRPr>
          </a:p>
        </p:txBody>
      </p:sp>
      <p:sp>
        <p:nvSpPr>
          <p:cNvPr id="20483" name="Szövegdoboz 2"/>
          <p:cNvSpPr txBox="1">
            <a:spLocks noChangeArrowheads="1"/>
          </p:cNvSpPr>
          <p:nvPr/>
        </p:nvSpPr>
        <p:spPr bwMode="auto">
          <a:xfrm>
            <a:off x="0" y="2205038"/>
            <a:ext cx="28432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800">
                <a:latin typeface="Comic Sans MS" pitchFamily="66" charset="0"/>
              </a:rPr>
              <a:t>Ilyenek például egyes vitaminok: </a:t>
            </a:r>
          </a:p>
          <a:p>
            <a:pPr algn="ctr"/>
            <a:r>
              <a:rPr lang="hu-HU" altLang="en-US" sz="2800">
                <a:latin typeface="Comic Sans MS" pitchFamily="66" charset="0"/>
              </a:rPr>
              <a:t>aszkorbinsav (C-vitamin), retinol          (A-vitamin), tokoferol      (E-vitamin), tokotrienolok,</a:t>
            </a:r>
            <a:endParaRPr lang="en-GB" altLang="en-US" sz="2800">
              <a:latin typeface="Comic Sans MS" pitchFamily="66" charset="0"/>
            </a:endParaRPr>
          </a:p>
        </p:txBody>
      </p:sp>
      <p:pic>
        <p:nvPicPr>
          <p:cNvPr id="12297" name="Picture 9" descr="Képtalálat a következ&amp;odblac;re: „c vitamin szent györgyi albert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205038"/>
            <a:ext cx="56515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Képtalálat a következ&amp;odblac;re: „a vitamin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222500"/>
            <a:ext cx="35623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Képtalálat a következ&amp;odblac;re: „e vitamin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133600"/>
            <a:ext cx="30607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zövegdoboz 3"/>
          <p:cNvSpPr txBox="1">
            <a:spLocks noChangeArrowheads="1"/>
          </p:cNvSpPr>
          <p:nvPr/>
        </p:nvSpPr>
        <p:spPr bwMode="auto">
          <a:xfrm>
            <a:off x="971550" y="1268413"/>
            <a:ext cx="7812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>
                <a:latin typeface="Comic Sans MS" pitchFamily="66" charset="0"/>
              </a:rPr>
              <a:t>vitamin jellegű antioxidánsok a flavonoidok, </a:t>
            </a:r>
            <a:endParaRPr lang="en-GB" altLang="en-US" sz="2800">
              <a:latin typeface="Comic Sans MS" pitchFamily="66" charset="0"/>
            </a:endParaRPr>
          </a:p>
        </p:txBody>
      </p:sp>
      <p:pic>
        <p:nvPicPr>
          <p:cNvPr id="21507" name="Picture 2" descr="Képtalálat a következ&amp;odblac;re: „flavonoidok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0" y="2636838"/>
            <a:ext cx="92075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zövegdoboz 1"/>
          <p:cNvSpPr txBox="1">
            <a:spLocks noChangeArrowheads="1"/>
          </p:cNvSpPr>
          <p:nvPr/>
        </p:nvSpPr>
        <p:spPr bwMode="auto">
          <a:xfrm>
            <a:off x="0" y="12684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>
                <a:latin typeface="Comic Sans MS" pitchFamily="66" charset="0"/>
              </a:rPr>
              <a:t>többszörösen telítetlen vegyületek, a karotinoidok (például béta-karotin /A-vitamin/, likopin</a:t>
            </a:r>
            <a:endParaRPr lang="en-GB" altLang="en-US" sz="2800">
              <a:latin typeface="Comic Sans MS" pitchFamily="66" charset="0"/>
            </a:endParaRPr>
          </a:p>
        </p:txBody>
      </p:sp>
      <p:pic>
        <p:nvPicPr>
          <p:cNvPr id="24579" name="Picture 5" descr="Képtalálat a következ&amp;odblac;re: „karotinoid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59013"/>
            <a:ext cx="7380288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zövegdoboz 1"/>
          <p:cNvSpPr txBox="1">
            <a:spLocks noChangeArrowheads="1"/>
          </p:cNvSpPr>
          <p:nvPr/>
        </p:nvSpPr>
        <p:spPr bwMode="auto">
          <a:xfrm>
            <a:off x="179388" y="1700213"/>
            <a:ext cx="2195512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>
                <a:latin typeface="Comic Sans MS" pitchFamily="66" charset="0"/>
              </a:rPr>
              <a:t>a telítetlen zsírsavak (minden folyékony zsírban és olajban), különösen az ún. omega-3 zsírsavak. </a:t>
            </a:r>
            <a:endParaRPr lang="en-GB" altLang="en-US" sz="2800">
              <a:latin typeface="Comic Sans MS" pitchFamily="66" charset="0"/>
            </a:endParaRPr>
          </a:p>
        </p:txBody>
      </p:sp>
      <p:pic>
        <p:nvPicPr>
          <p:cNvPr id="25603" name="Picture 7" descr="Képtalálat a következ&amp;odblac;re: „telítetlen zsírsavak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7163" y="549275"/>
            <a:ext cx="64468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zövegdoboz 1"/>
          <p:cNvSpPr txBox="1">
            <a:spLocks noChangeArrowheads="1"/>
          </p:cNvSpPr>
          <p:nvPr/>
        </p:nvSpPr>
        <p:spPr bwMode="auto">
          <a:xfrm>
            <a:off x="0" y="98107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3200">
                <a:latin typeface="Comic Sans MS" pitchFamily="66" charset="0"/>
              </a:rPr>
              <a:t>Preventív antioxidánsok azok az anyagok, melyek nem a gyököket semlegesítik, </a:t>
            </a:r>
          </a:p>
          <a:p>
            <a:pPr algn="ctr"/>
            <a:r>
              <a:rPr lang="hu-HU" altLang="en-US" sz="3200">
                <a:latin typeface="Comic Sans MS" pitchFamily="66" charset="0"/>
              </a:rPr>
              <a:t>hanem a képződésükhöz vezető utat vágják el. </a:t>
            </a:r>
          </a:p>
        </p:txBody>
      </p:sp>
      <p:sp>
        <p:nvSpPr>
          <p:cNvPr id="27651" name="Szövegdoboz 1"/>
          <p:cNvSpPr txBox="1">
            <a:spLocks noChangeArrowheads="1"/>
          </p:cNvSpPr>
          <p:nvPr/>
        </p:nvSpPr>
        <p:spPr bwMode="auto">
          <a:xfrm>
            <a:off x="0" y="3382963"/>
            <a:ext cx="38512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3200">
                <a:latin typeface="Comic Sans MS" pitchFamily="66" charset="0"/>
              </a:rPr>
              <a:t>Ilyen anyagok:       a transzferrin, </a:t>
            </a:r>
          </a:p>
          <a:p>
            <a:pPr algn="ctr"/>
            <a:r>
              <a:rPr lang="hu-HU" altLang="en-US" sz="3200">
                <a:latin typeface="Comic Sans MS" pitchFamily="66" charset="0"/>
              </a:rPr>
              <a:t>a cöruloplazmin, </a:t>
            </a:r>
          </a:p>
          <a:p>
            <a:pPr algn="ctr"/>
            <a:r>
              <a:rPr lang="hu-HU" altLang="en-US" sz="3200">
                <a:latin typeface="Comic Sans MS" pitchFamily="66" charset="0"/>
              </a:rPr>
              <a:t>a hemopexin, </a:t>
            </a:r>
          </a:p>
          <a:p>
            <a:pPr algn="ctr"/>
            <a:r>
              <a:rPr lang="hu-HU" altLang="en-US" sz="3200">
                <a:latin typeface="Comic Sans MS" pitchFamily="66" charset="0"/>
              </a:rPr>
              <a:t>és a haptoglobulin.</a:t>
            </a:r>
            <a:endParaRPr lang="en-GB" altLang="en-US" sz="3200">
              <a:latin typeface="Comic Sans MS" pitchFamily="66" charset="0"/>
            </a:endParaRPr>
          </a:p>
        </p:txBody>
      </p:sp>
      <p:pic>
        <p:nvPicPr>
          <p:cNvPr id="27652" name="Picture 6" descr="Kapcsolódó kép"/>
          <p:cNvPicPr>
            <a:picLocks noChangeAspect="1" noChangeArrowheads="1"/>
          </p:cNvPicPr>
          <p:nvPr/>
        </p:nvPicPr>
        <p:blipFill>
          <a:blip r:embed="rId2"/>
          <a:srcRect l="3082" t="4070" r="2776" b="4172"/>
          <a:stretch>
            <a:fillRect/>
          </a:stretch>
        </p:blipFill>
        <p:spPr bwMode="auto">
          <a:xfrm>
            <a:off x="3763963" y="2492375"/>
            <a:ext cx="5380037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zövegdoboz 1"/>
          <p:cNvSpPr txBox="1">
            <a:spLocks noChangeArrowheads="1"/>
          </p:cNvSpPr>
          <p:nvPr/>
        </p:nvSpPr>
        <p:spPr bwMode="auto">
          <a:xfrm>
            <a:off x="0" y="530066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Times New Roman" pitchFamily="18" charset="0"/>
                <a:cs typeface="Times New Roman" pitchFamily="18" charset="0"/>
              </a:rPr>
              <a:t>Sousa</a:t>
            </a:r>
            <a:r>
              <a:rPr lang="hu-HU" altLang="en-US" sz="2000">
                <a:latin typeface="Times New Roman" pitchFamily="18" charset="0"/>
                <a:cs typeface="Times New Roman" pitchFamily="18" charset="0"/>
              </a:rPr>
              <a:t> CV et al.: </a:t>
            </a:r>
            <a:r>
              <a:rPr lang="en-GB" altLang="en-US" sz="2000">
                <a:latin typeface="Times New Roman" pitchFamily="18" charset="0"/>
                <a:cs typeface="Times New Roman" pitchFamily="18" charset="0"/>
              </a:rPr>
              <a:t>The Antioxidant Effect of Exercise: A Systematic Review</a:t>
            </a:r>
            <a:r>
              <a:rPr lang="hu-HU" alt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000">
                <a:latin typeface="Times New Roman" pitchFamily="18" charset="0"/>
                <a:cs typeface="Times New Roman" pitchFamily="18" charset="0"/>
              </a:rPr>
              <a:t>and Meta-Analysis</a:t>
            </a:r>
            <a:r>
              <a:rPr lang="hu-HU" altLang="en-US" sz="20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altLang="en-US" sz="2000">
                <a:latin typeface="Times New Roman" pitchFamily="18" charset="0"/>
                <a:cs typeface="Times New Roman" pitchFamily="18" charset="0"/>
              </a:rPr>
              <a:t>Springer International Publishing Switzerland 2016</a:t>
            </a:r>
            <a:r>
              <a:rPr lang="hu-HU" altLang="en-US" sz="2000">
                <a:latin typeface="Times New Roman" pitchFamily="18" charset="0"/>
                <a:cs typeface="Times New Roman" pitchFamily="18" charset="0"/>
              </a:rPr>
              <a:t>, Sport Med </a:t>
            </a:r>
            <a:endParaRPr lang="en-GB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Szövegdoboz 2"/>
          <p:cNvSpPr txBox="1">
            <a:spLocks noChangeArrowheads="1"/>
          </p:cNvSpPr>
          <p:nvPr/>
        </p:nvSpPr>
        <p:spPr bwMode="auto">
          <a:xfrm>
            <a:off x="0" y="1412875"/>
            <a:ext cx="90360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3200" b="1">
                <a:latin typeface="Comic Sans MS" pitchFamily="66" charset="0"/>
              </a:rPr>
              <a:t>Fizikai aktivitást vizsgálták.</a:t>
            </a:r>
          </a:p>
          <a:p>
            <a:pPr algn="ctr"/>
            <a:r>
              <a:rPr lang="hu-HU" altLang="en-US" sz="3200">
                <a:latin typeface="Comic Sans MS" pitchFamily="66" charset="0"/>
              </a:rPr>
              <a:t> </a:t>
            </a:r>
          </a:p>
          <a:p>
            <a:pPr algn="ctr"/>
            <a:r>
              <a:rPr lang="en-GB" altLang="en-US" sz="3200">
                <a:latin typeface="Comic Sans MS" pitchFamily="66" charset="0"/>
              </a:rPr>
              <a:t>1573 </a:t>
            </a:r>
            <a:r>
              <a:rPr lang="hu-HU" altLang="en-US" sz="3200">
                <a:latin typeface="Comic Sans MS" pitchFamily="66" charset="0"/>
              </a:rPr>
              <a:t>hivatkozást, </a:t>
            </a:r>
            <a:r>
              <a:rPr lang="en-GB" altLang="en-US" sz="3200">
                <a:latin typeface="Comic Sans MS" pitchFamily="66" charset="0"/>
              </a:rPr>
              <a:t>30 </a:t>
            </a:r>
            <a:r>
              <a:rPr lang="hu-HU" altLang="en-US" sz="3200">
                <a:latin typeface="Comic Sans MS" pitchFamily="66" charset="0"/>
              </a:rPr>
              <a:t>kontrolált vizsgálat </a:t>
            </a:r>
            <a:r>
              <a:rPr lang="en-GB" altLang="en-US" sz="3200">
                <a:latin typeface="Comic Sans MS" pitchFamily="66" charset="0"/>
              </a:rPr>
              <a:t>(1346 </a:t>
            </a:r>
            <a:r>
              <a:rPr lang="hu-HU" altLang="en-US" sz="3200">
                <a:latin typeface="Comic Sans MS" pitchFamily="66" charset="0"/>
              </a:rPr>
              <a:t>résztvevő)</a:t>
            </a:r>
            <a:r>
              <a:rPr lang="en-GB" altLang="en-US" sz="3200">
                <a:latin typeface="Comic Sans MS" pitchFamily="66" charset="0"/>
              </a:rPr>
              <a:t> 19 </a:t>
            </a:r>
            <a:r>
              <a:rPr lang="hu-HU" altLang="en-US" sz="3200">
                <a:latin typeface="Comic Sans MS" pitchFamily="66" charset="0"/>
              </a:rPr>
              <a:t>meta-</a:t>
            </a:r>
            <a:r>
              <a:rPr lang="en-GB" altLang="en-US" sz="3200">
                <a:latin typeface="Comic Sans MS" pitchFamily="66" charset="0"/>
              </a:rPr>
              <a:t>anal</a:t>
            </a:r>
            <a:r>
              <a:rPr lang="hu-HU" altLang="en-US" sz="3200">
                <a:latin typeface="Comic Sans MS" pitchFamily="66" charset="0"/>
              </a:rPr>
              <a:t>ízis</a:t>
            </a:r>
            <a:r>
              <a:rPr lang="en-GB" altLang="en-US" sz="3200">
                <a:latin typeface="Comic Sans MS" pitchFamily="66" charset="0"/>
              </a:rPr>
              <a:t>.</a:t>
            </a:r>
            <a:endParaRPr lang="hu-HU" altLang="en-US" sz="3200">
              <a:latin typeface="Comic Sans MS" pitchFamily="66" charset="0"/>
            </a:endParaRPr>
          </a:p>
          <a:p>
            <a:pPr algn="ctr"/>
            <a:r>
              <a:rPr lang="hu-HU" altLang="en-US" sz="3200">
                <a:latin typeface="Comic Sans MS" pitchFamily="66" charset="0"/>
              </a:rPr>
              <a:t>Csökkentette az oxidatív stresszt és növekedett az antioxidáns hatás.</a:t>
            </a:r>
            <a:endParaRPr lang="en-GB" altLang="en-US" sz="3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zövegdoboz 1"/>
          <p:cNvSpPr txBox="1">
            <a:spLocks noChangeArrowheads="1"/>
          </p:cNvSpPr>
          <p:nvPr/>
        </p:nvSpPr>
        <p:spPr bwMode="auto">
          <a:xfrm>
            <a:off x="0" y="1268413"/>
            <a:ext cx="62658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>
                <a:latin typeface="Comic Sans MS" pitchFamily="66" charset="0"/>
              </a:rPr>
              <a:t>Alacsony antioxidáns szint fokozza a zsír lerakódást.</a:t>
            </a:r>
            <a:endParaRPr lang="en-GB" altLang="en-US" sz="2800">
              <a:latin typeface="Comic Sans MS" pitchFamily="66" charset="0"/>
            </a:endParaRPr>
          </a:p>
        </p:txBody>
      </p:sp>
      <p:sp>
        <p:nvSpPr>
          <p:cNvPr id="31747" name="Szövegdoboz 2"/>
          <p:cNvSpPr txBox="1">
            <a:spLocks noChangeArrowheads="1"/>
          </p:cNvSpPr>
          <p:nvPr/>
        </p:nvSpPr>
        <p:spPr bwMode="auto">
          <a:xfrm>
            <a:off x="0" y="3978275"/>
            <a:ext cx="52244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>
                <a:latin typeface="Comic Sans MS" pitchFamily="66" charset="0"/>
              </a:rPr>
              <a:t>BMI fordítottan arányos az antioxidáns szinttel.</a:t>
            </a:r>
            <a:endParaRPr lang="en-GB" altLang="en-US" sz="2800">
              <a:latin typeface="Comic Sans MS" pitchFamily="66" charset="0"/>
            </a:endParaRPr>
          </a:p>
        </p:txBody>
      </p:sp>
      <p:sp>
        <p:nvSpPr>
          <p:cNvPr id="31748" name="Szövegdoboz 1"/>
          <p:cNvSpPr txBox="1">
            <a:spLocks noChangeArrowheads="1"/>
          </p:cNvSpPr>
          <p:nvPr/>
        </p:nvSpPr>
        <p:spPr bwMode="auto">
          <a:xfrm>
            <a:off x="0" y="2222500"/>
            <a:ext cx="62658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1400">
                <a:latin typeface="Times New Roman" pitchFamily="18" charset="0"/>
                <a:cs typeface="Times New Roman" pitchFamily="18" charset="0"/>
              </a:rPr>
              <a:t>Canoy D et al.: Plasma ascorbic acid concentrations and fat distribution in 19,068 British men and women in the European prospective investigation into cancer and nutrition Norfolk cohort study. Am J Clin Nutr 2005;82(6):1203–1209.</a:t>
            </a:r>
            <a:endParaRPr lang="en-GB" alt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Szövegdoboz 2"/>
          <p:cNvSpPr txBox="1">
            <a:spLocks noChangeArrowheads="1"/>
          </p:cNvSpPr>
          <p:nvPr/>
        </p:nvSpPr>
        <p:spPr bwMode="auto">
          <a:xfrm>
            <a:off x="0" y="5365750"/>
            <a:ext cx="52244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000">
                <a:latin typeface="Times New Roman" pitchFamily="18" charset="0"/>
                <a:cs typeface="Times New Roman" pitchFamily="18" charset="0"/>
              </a:rPr>
              <a:t>Aasheim ET et al.: Vitamin status in morbidly obese patients: a cross-sectional study. </a:t>
            </a:r>
          </a:p>
          <a:p>
            <a:r>
              <a:rPr lang="hu-HU" altLang="en-US" sz="2000">
                <a:latin typeface="Times New Roman" pitchFamily="18" charset="0"/>
                <a:cs typeface="Times New Roman" pitchFamily="18" charset="0"/>
              </a:rPr>
              <a:t>Am J Clin Nutr 2008;87(2):362–369.</a:t>
            </a:r>
            <a:endParaRPr lang="en-GB" alt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10" descr="obesity2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5863" y="549275"/>
            <a:ext cx="28781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5" descr="obesity-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4463" y="3860800"/>
            <a:ext cx="391953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zövegdoboz 1"/>
          <p:cNvSpPr txBox="1">
            <a:spLocks noChangeArrowheads="1"/>
          </p:cNvSpPr>
          <p:nvPr/>
        </p:nvSpPr>
        <p:spPr bwMode="auto">
          <a:xfrm>
            <a:off x="0" y="1125538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400">
                <a:latin typeface="Comic Sans MS" pitchFamily="66" charset="0"/>
              </a:rPr>
              <a:t>Hosseini</a:t>
            </a:r>
            <a:r>
              <a:rPr lang="hu-HU" altLang="en-US" sz="2400">
                <a:latin typeface="Comic Sans MS" pitchFamily="66" charset="0"/>
              </a:rPr>
              <a:t> B. et al: </a:t>
            </a:r>
            <a:r>
              <a:rPr lang="en-GB" altLang="en-US" sz="2400">
                <a:latin typeface="Comic Sans MS" pitchFamily="66" charset="0"/>
              </a:rPr>
              <a:t>Association Between Antioxidant Intake/Status and </a:t>
            </a:r>
            <a:r>
              <a:rPr lang="en-GB" altLang="en-US" sz="2400" b="1">
                <a:latin typeface="Comic Sans MS" pitchFamily="66" charset="0"/>
              </a:rPr>
              <a:t>Obesity</a:t>
            </a:r>
            <a:r>
              <a:rPr lang="en-GB" altLang="en-US" sz="2400">
                <a:latin typeface="Comic Sans MS" pitchFamily="66" charset="0"/>
              </a:rPr>
              <a:t>: a Systematic Review of Observational Studies</a:t>
            </a:r>
            <a:r>
              <a:rPr lang="hu-HU" altLang="en-US" sz="2400">
                <a:latin typeface="Comic Sans MS" pitchFamily="66" charset="0"/>
              </a:rPr>
              <a:t>. </a:t>
            </a:r>
            <a:r>
              <a:rPr lang="en-GB" altLang="en-US" sz="2400">
                <a:latin typeface="Comic Sans MS" pitchFamily="66" charset="0"/>
              </a:rPr>
              <a:t>Biological Trace Element Research</a:t>
            </a:r>
            <a:r>
              <a:rPr lang="hu-HU" altLang="en-US" sz="2400">
                <a:latin typeface="Comic Sans MS" pitchFamily="66" charset="0"/>
              </a:rPr>
              <a:t> </a:t>
            </a:r>
            <a:r>
              <a:rPr lang="en-GB" altLang="en-US" sz="2400">
                <a:latin typeface="Comic Sans MS" pitchFamily="66" charset="0"/>
              </a:rPr>
              <a:t>2017</a:t>
            </a:r>
            <a:r>
              <a:rPr lang="hu-HU" altLang="en-US" sz="2400">
                <a:latin typeface="Comic Sans MS" pitchFamily="66" charset="0"/>
              </a:rPr>
              <a:t>;</a:t>
            </a:r>
            <a:r>
              <a:rPr lang="en-GB" altLang="en-US" sz="2400">
                <a:latin typeface="Comic Sans MS" pitchFamily="66" charset="0"/>
              </a:rPr>
              <a:t>175</a:t>
            </a:r>
            <a:r>
              <a:rPr lang="hu-HU" altLang="en-US" sz="2400">
                <a:latin typeface="Comic Sans MS" pitchFamily="66" charset="0"/>
              </a:rPr>
              <a:t>(2):</a:t>
            </a:r>
            <a:r>
              <a:rPr lang="en-GB" altLang="en-US" sz="2400">
                <a:latin typeface="Comic Sans MS" pitchFamily="66" charset="0"/>
              </a:rPr>
              <a:t>287–297</a:t>
            </a:r>
            <a:r>
              <a:rPr lang="hu-HU" altLang="en-US" sz="2400">
                <a:latin typeface="Comic Sans MS" pitchFamily="66" charset="0"/>
              </a:rPr>
              <a:t>.</a:t>
            </a:r>
            <a:endParaRPr lang="en-GB" altLang="en-US" sz="2400">
              <a:latin typeface="Comic Sans MS" pitchFamily="66" charset="0"/>
            </a:endParaRPr>
          </a:p>
        </p:txBody>
      </p:sp>
      <p:sp>
        <p:nvSpPr>
          <p:cNvPr id="33795" name="Szövegdoboz 2"/>
          <p:cNvSpPr txBox="1">
            <a:spLocks noChangeArrowheads="1"/>
          </p:cNvSpPr>
          <p:nvPr/>
        </p:nvSpPr>
        <p:spPr bwMode="auto">
          <a:xfrm>
            <a:off x="0" y="2767013"/>
            <a:ext cx="90360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>
                <a:latin typeface="Comic Sans MS" pitchFamily="66" charset="0"/>
              </a:rPr>
              <a:t>Kövérség . NIDDM, Cardiovascularis betegségek, Primer Hipertónia</a:t>
            </a:r>
          </a:p>
          <a:p>
            <a:pPr algn="ctr"/>
            <a:endParaRPr lang="hu-HU" altLang="en-US" sz="2800">
              <a:latin typeface="Comic Sans MS" pitchFamily="66" charset="0"/>
            </a:endParaRPr>
          </a:p>
          <a:p>
            <a:pPr algn="ctr"/>
            <a:r>
              <a:rPr lang="hu-HU" altLang="en-US" sz="2800">
                <a:latin typeface="Comic Sans MS" pitchFamily="66" charset="0"/>
              </a:rPr>
              <a:t>Túlzott zsírtartalom fokozza az oxidatív stresszt.</a:t>
            </a:r>
          </a:p>
          <a:p>
            <a:pPr algn="ctr"/>
            <a:r>
              <a:rPr lang="hu-HU" altLang="en-US" sz="2800">
                <a:latin typeface="Comic Sans MS" pitchFamily="66" charset="0"/>
              </a:rPr>
              <a:t>Fokozott szabadgyökök játszanak szerepet a kövérségben és a társbetegségekben.</a:t>
            </a:r>
          </a:p>
        </p:txBody>
      </p:sp>
      <p:sp>
        <p:nvSpPr>
          <p:cNvPr id="33796" name="Szövegdoboz 3"/>
          <p:cNvSpPr txBox="1">
            <a:spLocks noChangeArrowheads="1"/>
          </p:cNvSpPr>
          <p:nvPr/>
        </p:nvSpPr>
        <p:spPr bwMode="auto">
          <a:xfrm>
            <a:off x="0" y="5661025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400">
                <a:latin typeface="Times New Roman" pitchFamily="18" charset="0"/>
                <a:cs typeface="Times New Roman" pitchFamily="18" charset="0"/>
              </a:rPr>
              <a:t>Gey KF (1993) Prospects for the prevention of free radical disease, regarding cancer and cardiovascular disease. Br Med Bull 49(3):679–699</a:t>
            </a:r>
            <a:endParaRPr lang="en-GB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zövegdoboz 1"/>
          <p:cNvSpPr txBox="1">
            <a:spLocks noChangeArrowheads="1"/>
          </p:cNvSpPr>
          <p:nvPr/>
        </p:nvSpPr>
        <p:spPr bwMode="auto">
          <a:xfrm>
            <a:off x="-3175" y="6149975"/>
            <a:ext cx="7740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 b="1">
                <a:latin typeface="Times New Roman" pitchFamily="18" charset="0"/>
                <a:cs typeface="Times New Roman" pitchFamily="18" charset="0"/>
              </a:rPr>
              <a:t>Dalle-Donne I</a:t>
            </a:r>
            <a:r>
              <a:rPr lang="hu-HU" altLang="en-US" sz="2000" b="1">
                <a:latin typeface="Times New Roman" pitchFamily="18" charset="0"/>
                <a:cs typeface="Times New Roman" pitchFamily="18" charset="0"/>
              </a:rPr>
              <a:t> et al.:</a:t>
            </a:r>
            <a:r>
              <a:rPr lang="en-GB" alt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000">
                <a:latin typeface="Times New Roman" pitchFamily="18" charset="0"/>
                <a:cs typeface="Times New Roman" pitchFamily="18" charset="0"/>
              </a:rPr>
              <a:t>Biomarkers of oxidative damage in human disease.</a:t>
            </a:r>
            <a:r>
              <a:rPr lang="hu-HU" alt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000">
                <a:latin typeface="Times New Roman" pitchFamily="18" charset="0"/>
                <a:cs typeface="Times New Roman" pitchFamily="18" charset="0"/>
              </a:rPr>
              <a:t>Clin Chem 2006</a:t>
            </a:r>
            <a:r>
              <a:rPr lang="hu-HU" altLang="en-US" sz="200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GB" altLang="en-US" sz="2000"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hu-HU" altLang="en-US" sz="200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altLang="en-US" sz="2000">
                <a:latin typeface="Times New Roman" pitchFamily="18" charset="0"/>
                <a:cs typeface="Times New Roman" pitchFamily="18" charset="0"/>
              </a:rPr>
              <a:t>601–623.</a:t>
            </a:r>
          </a:p>
        </p:txBody>
      </p:sp>
      <p:sp>
        <p:nvSpPr>
          <p:cNvPr id="36867" name="Szövegdoboz 2"/>
          <p:cNvSpPr txBox="1">
            <a:spLocks noChangeArrowheads="1"/>
          </p:cNvSpPr>
          <p:nvPr/>
        </p:nvSpPr>
        <p:spPr bwMode="auto">
          <a:xfrm>
            <a:off x="-3175" y="1125538"/>
            <a:ext cx="9144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3200">
                <a:latin typeface="Comic Sans MS" pitchFamily="66" charset="0"/>
                <a:cs typeface="Times New Roman" pitchFamily="18" charset="0"/>
              </a:rPr>
              <a:t>A serumban a Teljes Antioxidans aktivitás fokozódása (Superoxid Dismutase) is arra utal, hogy diabetesben  és a szövődményeiben az oxidatív stressz szerepet játszik.</a:t>
            </a:r>
            <a:endParaRPr lang="en-GB" altLang="en-US" sz="320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6868" name="Picture 5" descr="Képtalálat a következ&amp;odblac;re: „superoxide dismutase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3273425"/>
            <a:ext cx="91757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solidFill>
                  <a:srgbClr val="FF0000"/>
                </a:solidFill>
              </a:rPr>
              <a:t>Burning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question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2900" y="1417638"/>
            <a:ext cx="8229600" cy="4525963"/>
          </a:xfrm>
        </p:spPr>
        <p:txBody>
          <a:bodyPr/>
          <a:lstStyle/>
          <a:p>
            <a:r>
              <a:rPr lang="hu-HU" dirty="0" smtClean="0"/>
              <a:t>499.870 cikk - antioxidáns</a:t>
            </a:r>
          </a:p>
          <a:p>
            <a:r>
              <a:rPr lang="hu-HU" dirty="0" smtClean="0"/>
              <a:t>Évi 17.000-25.000 cikk az elmúlt 10 évben</a:t>
            </a:r>
          </a:p>
          <a:p>
            <a:r>
              <a:rPr lang="hu-HU" dirty="0" smtClean="0"/>
              <a:t>Gyermek és antioxidáns: 14.154 (&lt;3 %)</a:t>
            </a:r>
          </a:p>
          <a:p>
            <a:r>
              <a:rPr lang="hu-HU" dirty="0" smtClean="0"/>
              <a:t>Vitamin: 117.711 (elmúlt 10 év)</a:t>
            </a:r>
          </a:p>
          <a:p>
            <a:r>
              <a:rPr lang="hu-HU" b="1" dirty="0" smtClean="0"/>
              <a:t>25</a:t>
            </a:r>
            <a:r>
              <a:rPr lang="hu-HU" dirty="0" smtClean="0"/>
              <a:t>, döntően </a:t>
            </a:r>
            <a:r>
              <a:rPr lang="hu-HU" b="1" dirty="0" smtClean="0"/>
              <a:t>meta-analízis</a:t>
            </a:r>
            <a:r>
              <a:rPr lang="hu-HU" dirty="0" smtClean="0"/>
              <a:t>re és </a:t>
            </a:r>
            <a:r>
              <a:rPr lang="hu-HU" dirty="0" err="1" smtClean="0"/>
              <a:t>review-re</a:t>
            </a:r>
            <a:r>
              <a:rPr lang="hu-HU" dirty="0" smtClean="0"/>
              <a:t> alapuló tanulmány az elmúlt 15 évből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596" y="4745391"/>
            <a:ext cx="3136404" cy="2090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zövegdoboz 1"/>
          <p:cNvSpPr txBox="1">
            <a:spLocks noChangeArrowheads="1"/>
          </p:cNvSpPr>
          <p:nvPr/>
        </p:nvSpPr>
        <p:spPr bwMode="auto">
          <a:xfrm>
            <a:off x="3175" y="4652963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400">
                <a:latin typeface="Times New Roman" pitchFamily="18" charset="0"/>
                <a:cs typeface="Times New Roman" pitchFamily="18" charset="0"/>
              </a:rPr>
              <a:t>Valko M</a:t>
            </a:r>
            <a:r>
              <a:rPr lang="hu-HU" altLang="en-US" sz="2400">
                <a:latin typeface="Times New Roman" pitchFamily="18" charset="0"/>
                <a:cs typeface="Times New Roman" pitchFamily="18" charset="0"/>
              </a:rPr>
              <a:t> et al.:</a:t>
            </a:r>
            <a:r>
              <a:rPr lang="en-GB" altLang="en-US" sz="2400">
                <a:latin typeface="Times New Roman" pitchFamily="18" charset="0"/>
                <a:cs typeface="Times New Roman" pitchFamily="18" charset="0"/>
              </a:rPr>
              <a:t> Metals, toxicity, and oxidative stress. </a:t>
            </a:r>
            <a:endParaRPr lang="hu-HU" alt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GB" altLang="en-US" sz="2400">
                <a:latin typeface="Times New Roman" pitchFamily="18" charset="0"/>
                <a:cs typeface="Times New Roman" pitchFamily="18" charset="0"/>
              </a:rPr>
              <a:t>Curr Med Chem 2005</a:t>
            </a:r>
            <a:r>
              <a:rPr lang="hu-HU" altLang="en-US" sz="240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GB" altLang="en-US" sz="240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hu-HU" altLang="en-US" sz="240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altLang="en-US" sz="2400">
                <a:latin typeface="Times New Roman" pitchFamily="18" charset="0"/>
                <a:cs typeface="Times New Roman" pitchFamily="18" charset="0"/>
              </a:rPr>
              <a:t>1161–1208.</a:t>
            </a:r>
          </a:p>
          <a:p>
            <a:r>
              <a:rPr lang="en-GB" altLang="en-US" sz="2400">
                <a:latin typeface="Times New Roman" pitchFamily="18" charset="0"/>
                <a:cs typeface="Times New Roman" pitchFamily="18" charset="0"/>
              </a:rPr>
              <a:t>Franz MJ</a:t>
            </a:r>
            <a:r>
              <a:rPr lang="hu-HU" altLang="en-US" sz="2400">
                <a:latin typeface="Times New Roman" pitchFamily="18" charset="0"/>
                <a:cs typeface="Times New Roman" pitchFamily="18" charset="0"/>
              </a:rPr>
              <a:t> et al.</a:t>
            </a:r>
            <a:r>
              <a:rPr lang="en-GB" altLang="en-US" sz="2400">
                <a:latin typeface="Times New Roman" pitchFamily="18" charset="0"/>
                <a:cs typeface="Times New Roman" pitchFamily="18" charset="0"/>
              </a:rPr>
              <a:t>: Evidence-based nutrition principles and </a:t>
            </a:r>
            <a:r>
              <a:rPr lang="hu-HU" altLang="en-US" sz="24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altLang="en-US" sz="2400">
                <a:latin typeface="Times New Roman" pitchFamily="18" charset="0"/>
                <a:cs typeface="Times New Roman" pitchFamily="18" charset="0"/>
              </a:rPr>
              <a:t>ecommendations for the treatment and</a:t>
            </a:r>
            <a:r>
              <a:rPr lang="hu-HU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400">
                <a:latin typeface="Times New Roman" pitchFamily="18" charset="0"/>
                <a:cs typeface="Times New Roman" pitchFamily="18" charset="0"/>
              </a:rPr>
              <a:t>prevention of diabetes and related complications. Diabetes Care 2002, 25, 148–198.</a:t>
            </a:r>
          </a:p>
        </p:txBody>
      </p:sp>
      <p:sp>
        <p:nvSpPr>
          <p:cNvPr id="37891" name="Szövegdoboz 2"/>
          <p:cNvSpPr txBox="1">
            <a:spLocks noChangeArrowheads="1"/>
          </p:cNvSpPr>
          <p:nvPr/>
        </p:nvSpPr>
        <p:spPr bwMode="auto">
          <a:xfrm>
            <a:off x="0" y="1844675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>
                <a:latin typeface="Comic Sans MS" pitchFamily="66" charset="0"/>
              </a:rPr>
              <a:t>Mg, Se,</a:t>
            </a:r>
            <a:r>
              <a:rPr lang="hu-HU" altLang="en-US" sz="3200">
                <a:latin typeface="Comic Sans MS" pitchFamily="66" charset="0"/>
              </a:rPr>
              <a:t> </a:t>
            </a:r>
            <a:r>
              <a:rPr lang="en-GB" altLang="en-US" sz="3200">
                <a:latin typeface="Comic Sans MS" pitchFamily="66" charset="0"/>
              </a:rPr>
              <a:t>Zn, Mn </a:t>
            </a:r>
            <a:r>
              <a:rPr lang="hu-HU" altLang="en-US" sz="3200">
                <a:latin typeface="Comic Sans MS" pitchFamily="66" charset="0"/>
              </a:rPr>
              <a:t>és </a:t>
            </a:r>
            <a:r>
              <a:rPr lang="en-GB" altLang="en-US" sz="3200">
                <a:latin typeface="Comic Sans MS" pitchFamily="66" charset="0"/>
              </a:rPr>
              <a:t>Cu</a:t>
            </a:r>
            <a:r>
              <a:rPr lang="hu-HU" altLang="en-US" sz="3200">
                <a:latin typeface="Comic Sans MS" pitchFamily="66" charset="0"/>
              </a:rPr>
              <a:t> szerepet játszik, sejtszinten az</a:t>
            </a:r>
            <a:r>
              <a:rPr lang="en-GB" altLang="en-US" sz="3200">
                <a:latin typeface="Comic Sans MS" pitchFamily="66" charset="0"/>
              </a:rPr>
              <a:t> antioxidan</a:t>
            </a:r>
            <a:r>
              <a:rPr lang="hu-HU" altLang="en-US" sz="3200">
                <a:latin typeface="Comic Sans MS" pitchFamily="66" charset="0"/>
              </a:rPr>
              <a:t>s védelemben.</a:t>
            </a:r>
            <a:endParaRPr lang="en-GB" altLang="en-US" sz="3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zövegdoboz 1"/>
          <p:cNvSpPr txBox="1">
            <a:spLocks noChangeArrowheads="1"/>
          </p:cNvSpPr>
          <p:nvPr/>
        </p:nvSpPr>
        <p:spPr bwMode="auto">
          <a:xfrm>
            <a:off x="1588" y="1844675"/>
            <a:ext cx="2338387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Times New Roman" pitchFamily="18" charset="0"/>
                <a:cs typeface="Times New Roman" pitchFamily="18" charset="0"/>
              </a:rPr>
              <a:t>Seaton A</a:t>
            </a:r>
            <a:r>
              <a:rPr lang="hu-HU" altLang="en-US" sz="2000">
                <a:latin typeface="Times New Roman" pitchFamily="18" charset="0"/>
                <a:cs typeface="Times New Roman" pitchFamily="18" charset="0"/>
              </a:rPr>
              <a:t> et al.:</a:t>
            </a:r>
            <a:r>
              <a:rPr lang="en-GB" altLang="en-US" sz="2000">
                <a:latin typeface="Times New Roman" pitchFamily="18" charset="0"/>
                <a:cs typeface="Times New Roman" pitchFamily="18" charset="0"/>
              </a:rPr>
              <a:t> Increase in asthma: a more toxic</a:t>
            </a:r>
            <a:r>
              <a:rPr lang="hu-HU" alt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000">
                <a:latin typeface="Times New Roman" pitchFamily="18" charset="0"/>
                <a:cs typeface="Times New Roman" pitchFamily="18" charset="0"/>
              </a:rPr>
              <a:t>environment or a more susceptible population? Thorax 1994;49:171– 4.</a:t>
            </a:r>
          </a:p>
          <a:p>
            <a:endParaRPr lang="hu-HU" alt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GB" altLang="en-US" sz="2000">
                <a:latin typeface="Times New Roman" pitchFamily="18" charset="0"/>
                <a:cs typeface="Times New Roman" pitchFamily="18" charset="0"/>
              </a:rPr>
              <a:t>Devereux G</a:t>
            </a:r>
            <a:r>
              <a:rPr lang="hu-HU" altLang="en-US" sz="2000">
                <a:latin typeface="Times New Roman" pitchFamily="18" charset="0"/>
                <a:cs typeface="Times New Roman" pitchFamily="18" charset="0"/>
              </a:rPr>
              <a:t> et al.:</a:t>
            </a:r>
            <a:r>
              <a:rPr lang="en-GB" altLang="en-US" sz="2000">
                <a:latin typeface="Times New Roman" pitchFamily="18" charset="0"/>
                <a:cs typeface="Times New Roman" pitchFamily="18" charset="0"/>
              </a:rPr>
              <a:t> Diet as a risk factor for atopy and asthma. J</a:t>
            </a:r>
            <a:r>
              <a:rPr lang="hu-HU" alt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en-US" sz="2000">
                <a:latin typeface="Times New Roman" pitchFamily="18" charset="0"/>
                <a:cs typeface="Times New Roman" pitchFamily="18" charset="0"/>
              </a:rPr>
              <a:t>Allergy Clin Immunol 2005;115:1109 –17.</a:t>
            </a:r>
            <a:endParaRPr lang="en-GB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Szövegdoboz 2"/>
          <p:cNvSpPr txBox="1">
            <a:spLocks noChangeArrowheads="1"/>
          </p:cNvSpPr>
          <p:nvPr/>
        </p:nvSpPr>
        <p:spPr bwMode="auto">
          <a:xfrm>
            <a:off x="2339975" y="549275"/>
            <a:ext cx="68056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>
                <a:latin typeface="Comic Sans MS" pitchFamily="66" charset="0"/>
              </a:rPr>
              <a:t>Antioxidáns szegény diéta fokozza az asthma, légúti allergiás betegségeket.</a:t>
            </a:r>
            <a:endParaRPr lang="en-GB" altLang="en-US" sz="2800">
              <a:latin typeface="Comic Sans MS" pitchFamily="66" charset="0"/>
            </a:endParaRPr>
          </a:p>
        </p:txBody>
      </p:sp>
      <p:pic>
        <p:nvPicPr>
          <p:cNvPr id="43012" name="Picture 8" descr="Képtalálat a következ&amp;odblac;re: „asthma and antioxidant”"/>
          <p:cNvPicPr>
            <a:picLocks noChangeAspect="1" noChangeArrowheads="1"/>
          </p:cNvPicPr>
          <p:nvPr/>
        </p:nvPicPr>
        <p:blipFill>
          <a:blip r:embed="rId2"/>
          <a:srcRect l="2917" t="4449" r="2119" b="3790"/>
          <a:stretch>
            <a:fillRect/>
          </a:stretch>
        </p:blipFill>
        <p:spPr bwMode="auto">
          <a:xfrm>
            <a:off x="2486025" y="1628775"/>
            <a:ext cx="66579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zövegdoboz 1"/>
          <p:cNvSpPr txBox="1">
            <a:spLocks noChangeArrowheads="1"/>
          </p:cNvSpPr>
          <p:nvPr/>
        </p:nvSpPr>
        <p:spPr bwMode="auto">
          <a:xfrm>
            <a:off x="25400" y="530066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400">
                <a:latin typeface="Times New Roman" pitchFamily="18" charset="0"/>
                <a:cs typeface="Times New Roman" pitchFamily="18" charset="0"/>
              </a:rPr>
              <a:t>Hagag </a:t>
            </a:r>
            <a:r>
              <a:rPr lang="hu-HU" altLang="en-US" sz="2400">
                <a:latin typeface="Times New Roman" pitchFamily="18" charset="0"/>
                <a:cs typeface="Times New Roman" pitchFamily="18" charset="0"/>
              </a:rPr>
              <a:t>AA. Et al.: </a:t>
            </a:r>
            <a:r>
              <a:rPr lang="en-GB" altLang="en-US" sz="2400">
                <a:latin typeface="Times New Roman" pitchFamily="18" charset="0"/>
                <a:cs typeface="Times New Roman" pitchFamily="18" charset="0"/>
              </a:rPr>
              <a:t> Study of Serum Levels of some Oxidative Stress Markers in Children with Helicobacter pylori Infection</a:t>
            </a:r>
            <a:r>
              <a:rPr lang="hu-HU" altLang="en-US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GB" altLang="en-US" sz="2400">
                <a:latin typeface="Times New Roman" pitchFamily="18" charset="0"/>
                <a:cs typeface="Times New Roman" pitchFamily="18" charset="0"/>
              </a:rPr>
              <a:t>Infectious Disorders - Drug Targets, 2017</a:t>
            </a:r>
            <a:r>
              <a:rPr lang="hu-HU" altLang="en-US" sz="240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GB" altLang="en-US" sz="24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hu-HU" alt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altLang="en-US" sz="24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u-HU" altLang="en-US" sz="2400">
                <a:latin typeface="Times New Roman" pitchFamily="18" charset="0"/>
                <a:cs typeface="Times New Roman" pitchFamily="18" charset="0"/>
              </a:rPr>
              <a:t>):1-8.</a:t>
            </a:r>
            <a:endParaRPr lang="en-GB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Szövegdoboz 1"/>
          <p:cNvSpPr txBox="1">
            <a:spLocks noChangeArrowheads="1"/>
          </p:cNvSpPr>
          <p:nvPr/>
        </p:nvSpPr>
        <p:spPr bwMode="auto">
          <a:xfrm>
            <a:off x="25400" y="11255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3600">
                <a:latin typeface="Comic Sans MS" pitchFamily="66" charset="0"/>
              </a:rPr>
              <a:t>Kimutatták az oxidatív stressz szerepét Helicobacter pylori fertőzésben.</a:t>
            </a:r>
            <a:endParaRPr lang="en-GB" altLang="en-US" sz="3600">
              <a:latin typeface="Comic Sans MS" pitchFamily="66" charset="0"/>
            </a:endParaRPr>
          </a:p>
        </p:txBody>
      </p:sp>
      <p:pic>
        <p:nvPicPr>
          <p:cNvPr id="51204" name="Picture 5" descr="Képtalálat a következ&amp;odblac;re: „helicobacter pylori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0288" y="2205038"/>
            <a:ext cx="43862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Szövegdoboz 1"/>
          <p:cNvSpPr txBox="1">
            <a:spLocks noChangeArrowheads="1"/>
          </p:cNvSpPr>
          <p:nvPr/>
        </p:nvSpPr>
        <p:spPr bwMode="auto">
          <a:xfrm>
            <a:off x="25400" y="3092450"/>
            <a:ext cx="4814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3600">
                <a:latin typeface="Comic Sans MS" pitchFamily="66" charset="0"/>
              </a:rPr>
              <a:t>Javasolják az antioxidansok adását.</a:t>
            </a:r>
            <a:endParaRPr lang="en-GB" altLang="en-US" sz="36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Helicobacter</a:t>
            </a:r>
            <a:r>
              <a:rPr lang="hu-HU" dirty="0" smtClean="0"/>
              <a:t> és C, E </a:t>
            </a:r>
            <a:r>
              <a:rPr lang="hu-HU" dirty="0" err="1" smtClean="0"/>
              <a:t>vitmain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 smtClean="0">
                <a:hlinkClick r:id="rId2" tooltip="Medicina clinica."/>
              </a:rPr>
              <a:t>Med</a:t>
            </a:r>
            <a:r>
              <a:rPr lang="hu-HU" dirty="0" smtClean="0">
                <a:hlinkClick r:id="rId2" tooltip="Medicina clinica."/>
              </a:rPr>
              <a:t> </a:t>
            </a:r>
            <a:r>
              <a:rPr lang="hu-HU" dirty="0" err="1" smtClean="0">
                <a:hlinkClick r:id="rId2" tooltip="Medicina clinica."/>
              </a:rPr>
              <a:t>Clin</a:t>
            </a:r>
            <a:r>
              <a:rPr lang="hu-HU" dirty="0" smtClean="0">
                <a:hlinkClick r:id="rId2" tooltip="Medicina clinica."/>
              </a:rPr>
              <a:t> (</a:t>
            </a:r>
            <a:r>
              <a:rPr lang="hu-HU" dirty="0" err="1" smtClean="0">
                <a:hlinkClick r:id="rId2" tooltip="Medicina clinica."/>
              </a:rPr>
              <a:t>Barc</a:t>
            </a:r>
            <a:r>
              <a:rPr lang="hu-HU" dirty="0" smtClean="0">
                <a:hlinkClick r:id="rId2" tooltip="Medicina clinica."/>
              </a:rPr>
              <a:t>).</a:t>
            </a:r>
            <a:r>
              <a:rPr lang="hu-HU" dirty="0" smtClean="0"/>
              <a:t> 2017 </a:t>
            </a:r>
            <a:r>
              <a:rPr lang="hu-HU" dirty="0" err="1" smtClean="0"/>
              <a:t>Nov</a:t>
            </a:r>
            <a:r>
              <a:rPr lang="hu-HU" dirty="0" smtClean="0"/>
              <a:t> 1. pii: S0025-7753(17)30716-9. </a:t>
            </a:r>
            <a:r>
              <a:rPr lang="hu-HU" dirty="0" err="1" smtClean="0"/>
              <a:t>doi</a:t>
            </a:r>
            <a:r>
              <a:rPr lang="hu-HU" dirty="0" smtClean="0"/>
              <a:t>: 10.1016/j.medcli.2017.09.014. [</a:t>
            </a:r>
            <a:r>
              <a:rPr lang="hu-HU" dirty="0" err="1" smtClean="0"/>
              <a:t>Epub</a:t>
            </a:r>
            <a:r>
              <a:rPr lang="hu-HU" dirty="0" smtClean="0"/>
              <a:t> </a:t>
            </a:r>
            <a:r>
              <a:rPr lang="hu-HU" dirty="0" err="1" smtClean="0"/>
              <a:t>ahead</a:t>
            </a:r>
            <a:r>
              <a:rPr lang="hu-HU" dirty="0" smtClean="0"/>
              <a:t> of print]</a:t>
            </a:r>
          </a:p>
          <a:p>
            <a:r>
              <a:rPr lang="hu-HU" b="1" dirty="0" err="1" smtClean="0"/>
              <a:t>Assessment</a:t>
            </a:r>
            <a:r>
              <a:rPr lang="hu-HU" b="1" dirty="0" smtClean="0"/>
              <a:t> of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use</a:t>
            </a:r>
            <a:r>
              <a:rPr lang="hu-HU" b="1" dirty="0" smtClean="0"/>
              <a:t> </a:t>
            </a:r>
            <a:r>
              <a:rPr lang="hu-HU" b="1" dirty="0" err="1" smtClean="0"/>
              <a:t>of</a:t>
            </a:r>
            <a:r>
              <a:rPr lang="hu-HU" b="1" dirty="0" smtClean="0"/>
              <a:t> vitamin C and E </a:t>
            </a:r>
            <a:r>
              <a:rPr lang="hu-HU" b="1" dirty="0" err="1" smtClean="0"/>
              <a:t>supplements</a:t>
            </a:r>
            <a:r>
              <a:rPr lang="hu-HU" b="1" dirty="0" smtClean="0"/>
              <a:t> </a:t>
            </a:r>
            <a:r>
              <a:rPr lang="hu-HU" b="1" dirty="0" err="1" smtClean="0"/>
              <a:t>concomitantly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antibiotic</a:t>
            </a:r>
            <a:r>
              <a:rPr lang="hu-HU" b="1" dirty="0" smtClean="0"/>
              <a:t> </a:t>
            </a:r>
            <a:r>
              <a:rPr lang="hu-HU" b="1" dirty="0" err="1" smtClean="0"/>
              <a:t>treatment</a:t>
            </a:r>
            <a:r>
              <a:rPr lang="hu-HU" b="1" dirty="0" smtClean="0"/>
              <a:t> </a:t>
            </a:r>
            <a:r>
              <a:rPr lang="hu-HU" b="1" dirty="0" err="1" smtClean="0"/>
              <a:t>against</a:t>
            </a:r>
            <a:r>
              <a:rPr lang="hu-HU" b="1" dirty="0" smtClean="0"/>
              <a:t> </a:t>
            </a:r>
            <a:r>
              <a:rPr lang="hu-HU" b="1" dirty="0" err="1" smtClean="0"/>
              <a:t>Helicobacter</a:t>
            </a:r>
            <a:r>
              <a:rPr lang="hu-HU" b="1" dirty="0" smtClean="0"/>
              <a:t> </a:t>
            </a:r>
            <a:r>
              <a:rPr lang="hu-HU" b="1" dirty="0" err="1" smtClean="0"/>
              <a:t>pylori</a:t>
            </a:r>
            <a:r>
              <a:rPr lang="hu-HU" b="1" dirty="0" smtClean="0"/>
              <a:t>: A </a:t>
            </a:r>
            <a:r>
              <a:rPr lang="hu-HU" b="1" dirty="0" err="1" smtClean="0"/>
              <a:t>systematic</a:t>
            </a:r>
            <a:r>
              <a:rPr lang="hu-HU" b="1" dirty="0" smtClean="0"/>
              <a:t> </a:t>
            </a:r>
            <a:r>
              <a:rPr lang="hu-HU" b="1" dirty="0" err="1" smtClean="0"/>
              <a:t>review</a:t>
            </a:r>
            <a:r>
              <a:rPr lang="hu-HU" b="1" dirty="0" smtClean="0"/>
              <a:t> and </a:t>
            </a:r>
            <a:r>
              <a:rPr lang="hu-HU" b="1" dirty="0" err="1" smtClean="0"/>
              <a:t>meta-analysis</a:t>
            </a:r>
            <a:r>
              <a:rPr lang="hu-HU" b="1" dirty="0" smtClean="0"/>
              <a:t>.</a:t>
            </a:r>
          </a:p>
          <a:p>
            <a:r>
              <a:rPr lang="hu-HU" dirty="0" smtClean="0"/>
              <a:t>[</a:t>
            </a:r>
            <a:r>
              <a:rPr lang="hu-HU" dirty="0" err="1" smtClean="0"/>
              <a:t>Article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English, </a:t>
            </a:r>
            <a:r>
              <a:rPr lang="hu-HU" dirty="0" err="1" smtClean="0"/>
              <a:t>Spanish</a:t>
            </a:r>
            <a:r>
              <a:rPr lang="hu-HU" dirty="0" smtClean="0"/>
              <a:t>]</a:t>
            </a:r>
          </a:p>
          <a:p>
            <a:r>
              <a:rPr lang="hu-HU" dirty="0" err="1" smtClean="0">
                <a:hlinkClick r:id="rId3"/>
              </a:rPr>
              <a:t>Caicedo</a:t>
            </a:r>
            <a:r>
              <a:rPr lang="hu-HU" dirty="0" smtClean="0">
                <a:hlinkClick r:id="rId3"/>
              </a:rPr>
              <a:t> </a:t>
            </a:r>
            <a:r>
              <a:rPr lang="hu-HU" dirty="0" err="1" smtClean="0">
                <a:hlinkClick r:id="rId3"/>
              </a:rPr>
              <a:t>Ochoa</a:t>
            </a:r>
            <a:r>
              <a:rPr lang="hu-HU" dirty="0" smtClean="0">
                <a:hlinkClick r:id="rId3"/>
              </a:rPr>
              <a:t> EY</a:t>
            </a:r>
            <a:r>
              <a:rPr lang="hu-HU" baseline="30000" dirty="0" smtClean="0"/>
              <a:t>1</a:t>
            </a:r>
            <a:r>
              <a:rPr lang="hu-HU" dirty="0" smtClean="0"/>
              <a:t>, </a:t>
            </a:r>
            <a:r>
              <a:rPr lang="hu-HU" dirty="0" err="1" smtClean="0">
                <a:hlinkClick r:id="rId4"/>
              </a:rPr>
              <a:t>Quintero</a:t>
            </a:r>
            <a:r>
              <a:rPr lang="hu-HU" dirty="0" smtClean="0">
                <a:hlinkClick r:id="rId4"/>
              </a:rPr>
              <a:t> </a:t>
            </a:r>
            <a:r>
              <a:rPr lang="hu-HU" dirty="0" err="1" smtClean="0">
                <a:hlinkClick r:id="rId4"/>
              </a:rPr>
              <a:t>Moreno</a:t>
            </a:r>
            <a:r>
              <a:rPr lang="hu-HU" dirty="0" smtClean="0">
                <a:hlinkClick r:id="rId4"/>
              </a:rPr>
              <a:t> CO</a:t>
            </a:r>
            <a:r>
              <a:rPr lang="hu-HU" baseline="30000" dirty="0" smtClean="0"/>
              <a:t>2</a:t>
            </a:r>
            <a:r>
              <a:rPr lang="hu-HU" dirty="0" smtClean="0"/>
              <a:t>, </a:t>
            </a:r>
            <a:r>
              <a:rPr lang="hu-HU" dirty="0" err="1" smtClean="0">
                <a:hlinkClick r:id="rId5"/>
              </a:rPr>
              <a:t>Méndez</a:t>
            </a:r>
            <a:r>
              <a:rPr lang="hu-HU" dirty="0" smtClean="0">
                <a:hlinkClick r:id="rId5"/>
              </a:rPr>
              <a:t> </a:t>
            </a:r>
            <a:r>
              <a:rPr lang="hu-HU" dirty="0" err="1" smtClean="0">
                <a:hlinkClick r:id="rId5"/>
              </a:rPr>
              <a:t>Fandiño</a:t>
            </a:r>
            <a:r>
              <a:rPr lang="hu-HU" dirty="0" smtClean="0">
                <a:hlinkClick r:id="rId5"/>
              </a:rPr>
              <a:t> YR</a:t>
            </a:r>
            <a:r>
              <a:rPr lang="hu-HU" baseline="30000" dirty="0" smtClean="0"/>
              <a:t>3</a:t>
            </a:r>
            <a:r>
              <a:rPr lang="hu-HU" dirty="0" smtClean="0"/>
              <a:t>, </a:t>
            </a:r>
            <a:r>
              <a:rPr lang="hu-HU" dirty="0" err="1" smtClean="0">
                <a:hlinkClick r:id="rId6"/>
              </a:rPr>
              <a:t>Sánchez</a:t>
            </a:r>
            <a:r>
              <a:rPr lang="hu-HU" dirty="0" smtClean="0">
                <a:hlinkClick r:id="rId6"/>
              </a:rPr>
              <a:t> </a:t>
            </a:r>
            <a:r>
              <a:rPr lang="hu-HU" dirty="0" err="1" smtClean="0">
                <a:hlinkClick r:id="rId6"/>
              </a:rPr>
              <a:t>Fonseca</a:t>
            </a:r>
            <a:r>
              <a:rPr lang="hu-HU" dirty="0" smtClean="0">
                <a:hlinkClick r:id="rId6"/>
              </a:rPr>
              <a:t> SC</a:t>
            </a:r>
            <a:r>
              <a:rPr lang="hu-HU" baseline="30000" dirty="0" smtClean="0"/>
              <a:t>2</a:t>
            </a:r>
            <a:r>
              <a:rPr lang="hu-HU" dirty="0" smtClean="0"/>
              <a:t>, </a:t>
            </a:r>
            <a:r>
              <a:rPr lang="hu-HU" dirty="0" err="1" smtClean="0">
                <a:hlinkClick r:id="rId7"/>
              </a:rPr>
              <a:t>Cortes</a:t>
            </a:r>
            <a:r>
              <a:rPr lang="hu-HU" dirty="0" smtClean="0">
                <a:hlinkClick r:id="rId7"/>
              </a:rPr>
              <a:t> </a:t>
            </a:r>
            <a:r>
              <a:rPr lang="hu-HU" dirty="0" err="1" smtClean="0">
                <a:hlinkClick r:id="rId7"/>
              </a:rPr>
              <a:t>Motta</a:t>
            </a:r>
            <a:r>
              <a:rPr lang="hu-HU" dirty="0" smtClean="0">
                <a:hlinkClick r:id="rId7"/>
              </a:rPr>
              <a:t> HF</a:t>
            </a:r>
            <a:r>
              <a:rPr lang="hu-HU" baseline="30000" dirty="0" smtClean="0"/>
              <a:t>2</a:t>
            </a:r>
            <a:r>
              <a:rPr lang="hu-HU" dirty="0" smtClean="0"/>
              <a:t>, </a:t>
            </a:r>
            <a:r>
              <a:rPr lang="hu-HU" dirty="0" err="1" smtClean="0">
                <a:hlinkClick r:id="rId8"/>
              </a:rPr>
              <a:t>Guio</a:t>
            </a:r>
            <a:r>
              <a:rPr lang="hu-HU" dirty="0" smtClean="0">
                <a:hlinkClick r:id="rId8"/>
              </a:rPr>
              <a:t> </a:t>
            </a:r>
            <a:r>
              <a:rPr lang="hu-HU" dirty="0" err="1" smtClean="0">
                <a:hlinkClick r:id="rId8"/>
              </a:rPr>
              <a:t>Guerra</a:t>
            </a:r>
            <a:r>
              <a:rPr lang="hu-HU" dirty="0" smtClean="0">
                <a:hlinkClick r:id="rId8"/>
              </a:rPr>
              <a:t> SA</a:t>
            </a:r>
            <a:r>
              <a:rPr lang="hu-HU" baseline="30000" dirty="0" smtClean="0"/>
              <a:t>2</a:t>
            </a:r>
            <a:r>
              <a:rPr lang="hu-HU" dirty="0" smtClean="0"/>
              <a:t>.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NO EFFECT!!!!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Antioxidánsok – </a:t>
            </a:r>
            <a:r>
              <a:rPr lang="hu-HU" b="1" dirty="0" smtClean="0">
                <a:solidFill>
                  <a:srgbClr val="FF0000"/>
                </a:solidFill>
              </a:rPr>
              <a:t>káros</a:t>
            </a:r>
            <a:r>
              <a:rPr lang="hu-HU" b="1" dirty="0" smtClean="0"/>
              <a:t> </a:t>
            </a:r>
            <a:r>
              <a:rPr lang="hu-HU" b="1" dirty="0" err="1" smtClean="0"/>
              <a:t>patomechanizmus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200" dirty="0" smtClean="0"/>
              <a:t>(AM </a:t>
            </a:r>
            <a:r>
              <a:rPr lang="hu-HU" sz="2200" dirty="0" err="1" smtClean="0"/>
              <a:t>Pisoschi</a:t>
            </a:r>
            <a:r>
              <a:rPr lang="hu-HU" sz="2200" dirty="0" smtClean="0"/>
              <a:t>, A Pop, </a:t>
            </a:r>
            <a:r>
              <a:rPr lang="hu-HU" sz="2200" dirty="0" err="1" smtClean="0"/>
              <a:t>Eur</a:t>
            </a:r>
            <a:r>
              <a:rPr lang="hu-HU" sz="2200" dirty="0" smtClean="0"/>
              <a:t> J </a:t>
            </a:r>
            <a:r>
              <a:rPr lang="hu-HU" sz="2200" dirty="0" err="1" smtClean="0"/>
              <a:t>med</a:t>
            </a:r>
            <a:r>
              <a:rPr lang="hu-HU" sz="2200" dirty="0" smtClean="0"/>
              <a:t> </a:t>
            </a:r>
            <a:r>
              <a:rPr lang="hu-HU" sz="2200" dirty="0" err="1" smtClean="0"/>
              <a:t>Chem</a:t>
            </a:r>
            <a:r>
              <a:rPr lang="hu-HU" sz="2200" dirty="0" smtClean="0"/>
              <a:t>, 2015)</a:t>
            </a: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80681"/>
            <a:ext cx="8301038" cy="5214974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Az oxigén szabadgyökök fontos biológiai funkciókat töltenek be, hasznosak is lehetnek (</a:t>
            </a:r>
            <a:r>
              <a:rPr lang="hu-HU" b="1" dirty="0" smtClean="0">
                <a:solidFill>
                  <a:srgbClr val="FF0000"/>
                </a:solidFill>
              </a:rPr>
              <a:t>károsak</a:t>
            </a:r>
            <a:r>
              <a:rPr lang="hu-HU" b="1" dirty="0" smtClean="0"/>
              <a:t> is…)</a:t>
            </a:r>
          </a:p>
          <a:p>
            <a:r>
              <a:rPr lang="hu-HU" b="1" dirty="0" smtClean="0"/>
              <a:t>Kis koncentrációban </a:t>
            </a:r>
            <a:r>
              <a:rPr lang="hu-HU" b="1" dirty="0" smtClean="0">
                <a:solidFill>
                  <a:srgbClr val="FF0000"/>
                </a:solidFill>
              </a:rPr>
              <a:t>szabályoznak</a:t>
            </a:r>
            <a:r>
              <a:rPr lang="hu-HU" b="1" dirty="0" smtClean="0"/>
              <a:t> sok biológiai mechanizmust (</a:t>
            </a:r>
            <a:r>
              <a:rPr lang="hu-HU" b="1" dirty="0" err="1" smtClean="0"/>
              <a:t>apoptosis</a:t>
            </a:r>
            <a:r>
              <a:rPr lang="hu-HU" b="1" dirty="0" smtClean="0"/>
              <a:t>, </a:t>
            </a:r>
            <a:r>
              <a:rPr lang="hu-HU" b="1" dirty="0" err="1" smtClean="0"/>
              <a:t>fagocitózis</a:t>
            </a:r>
            <a:r>
              <a:rPr lang="hu-HU" b="1" dirty="0" smtClean="0"/>
              <a:t>, </a:t>
            </a:r>
            <a:r>
              <a:rPr lang="hu-HU" b="1" dirty="0" err="1" smtClean="0"/>
              <a:t>detoxifikáció</a:t>
            </a:r>
            <a:r>
              <a:rPr lang="hu-HU" b="1" dirty="0" smtClean="0"/>
              <a:t>)</a:t>
            </a:r>
          </a:p>
          <a:p>
            <a:r>
              <a:rPr lang="hu-HU" b="1" dirty="0" smtClean="0"/>
              <a:t>Az oxidatív kapacitásban jelentős </a:t>
            </a:r>
            <a:r>
              <a:rPr lang="hu-HU" b="1" dirty="0" smtClean="0">
                <a:solidFill>
                  <a:srgbClr val="FF0000"/>
                </a:solidFill>
              </a:rPr>
              <a:t>egyéni különbségek </a:t>
            </a:r>
            <a:r>
              <a:rPr lang="hu-HU" b="1" dirty="0" smtClean="0"/>
              <a:t>vannak (ha alacsony, akkor a sok antioxidáns inkább káros lehet…)</a:t>
            </a:r>
          </a:p>
          <a:p>
            <a:r>
              <a:rPr lang="hu-HU" b="1" dirty="0" smtClean="0"/>
              <a:t>Van olyan tanulmány… oxidatív stressz </a:t>
            </a:r>
            <a:r>
              <a:rPr lang="hu-HU" b="1" dirty="0" smtClean="0">
                <a:solidFill>
                  <a:srgbClr val="FF0000"/>
                </a:solidFill>
              </a:rPr>
              <a:t>növeli </a:t>
            </a:r>
            <a:r>
              <a:rPr lang="hu-HU" b="1" dirty="0" smtClean="0"/>
              <a:t>a túlélést! (</a:t>
            </a:r>
            <a:r>
              <a:rPr lang="hu-HU" b="1" dirty="0" err="1" smtClean="0"/>
              <a:t>Schmeissner</a:t>
            </a:r>
            <a:r>
              <a:rPr lang="hu-HU" b="1" dirty="0" smtClean="0"/>
              <a:t>,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Antioxidánsok – </a:t>
            </a:r>
            <a:r>
              <a:rPr lang="hu-HU" b="1" dirty="0" smtClean="0">
                <a:solidFill>
                  <a:srgbClr val="FF0000"/>
                </a:solidFill>
              </a:rPr>
              <a:t>káros</a:t>
            </a:r>
            <a:r>
              <a:rPr lang="hu-HU" b="1" dirty="0" smtClean="0"/>
              <a:t> </a:t>
            </a:r>
            <a:r>
              <a:rPr lang="hu-HU" b="1" dirty="0" err="1" smtClean="0"/>
              <a:t>patomechanizmus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200" dirty="0" smtClean="0"/>
              <a:t>(AM </a:t>
            </a:r>
            <a:r>
              <a:rPr lang="hu-HU" sz="2200" dirty="0" err="1" smtClean="0"/>
              <a:t>Pisoschi</a:t>
            </a:r>
            <a:r>
              <a:rPr lang="hu-HU" sz="2200" dirty="0" smtClean="0"/>
              <a:t>, A Pop, </a:t>
            </a:r>
            <a:r>
              <a:rPr lang="hu-HU" sz="2200" dirty="0" err="1" smtClean="0"/>
              <a:t>Eur</a:t>
            </a:r>
            <a:r>
              <a:rPr lang="hu-HU" sz="2200" dirty="0" smtClean="0"/>
              <a:t> J </a:t>
            </a:r>
            <a:r>
              <a:rPr lang="hu-HU" sz="2200" dirty="0" err="1"/>
              <a:t>M</a:t>
            </a:r>
            <a:r>
              <a:rPr lang="hu-HU" sz="2200" dirty="0" err="1" smtClean="0"/>
              <a:t>ed</a:t>
            </a:r>
            <a:r>
              <a:rPr lang="hu-HU" sz="2200" dirty="0" smtClean="0"/>
              <a:t> </a:t>
            </a:r>
            <a:r>
              <a:rPr lang="hu-HU" sz="2200" dirty="0" err="1" smtClean="0"/>
              <a:t>Chem</a:t>
            </a:r>
            <a:r>
              <a:rPr lang="hu-HU" sz="2200" dirty="0" smtClean="0"/>
              <a:t>, 2015)</a:t>
            </a: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301038" cy="5214974"/>
          </a:xfrm>
        </p:spPr>
        <p:txBody>
          <a:bodyPr>
            <a:normAutofit fontScale="92500"/>
          </a:bodyPr>
          <a:lstStyle/>
          <a:p>
            <a:r>
              <a:rPr lang="hu-HU" b="1" dirty="0" smtClean="0"/>
              <a:t>Az </a:t>
            </a:r>
            <a:r>
              <a:rPr lang="hu-HU" b="1" dirty="0" smtClean="0">
                <a:solidFill>
                  <a:srgbClr val="FF0000"/>
                </a:solidFill>
              </a:rPr>
              <a:t>endogén</a:t>
            </a:r>
            <a:r>
              <a:rPr lang="hu-HU" b="1" dirty="0" smtClean="0"/>
              <a:t> antioxidáns képződés sokkal lényegesebb, mint a táplálékkal bevitt (B. </a:t>
            </a:r>
            <a:r>
              <a:rPr lang="hu-HU" b="1" dirty="0" err="1" smtClean="0"/>
              <a:t>Halliwell</a:t>
            </a:r>
            <a:r>
              <a:rPr lang="hu-HU" b="1" dirty="0" smtClean="0"/>
              <a:t>, 2011,2012)</a:t>
            </a:r>
          </a:p>
          <a:p>
            <a:r>
              <a:rPr lang="hu-HU" b="1" dirty="0" smtClean="0"/>
              <a:t>Az iparilag fejlett országokban eleve fokozott a vitamin/antioxidáns bevitel (extra bevitel </a:t>
            </a:r>
            <a:r>
              <a:rPr lang="hu-HU" b="1" dirty="0" smtClean="0">
                <a:solidFill>
                  <a:srgbClr val="FF0000"/>
                </a:solidFill>
              </a:rPr>
              <a:t>káros</a:t>
            </a:r>
            <a:r>
              <a:rPr lang="hu-HU" b="1" dirty="0" smtClean="0"/>
              <a:t> lehet…)</a:t>
            </a:r>
          </a:p>
          <a:p>
            <a:r>
              <a:rPr lang="hu-HU" b="1" dirty="0" smtClean="0"/>
              <a:t>Akár </a:t>
            </a:r>
            <a:r>
              <a:rPr lang="hu-HU" b="1" dirty="0" smtClean="0">
                <a:solidFill>
                  <a:srgbClr val="FF0000"/>
                </a:solidFill>
              </a:rPr>
              <a:t>7-szeres</a:t>
            </a:r>
            <a:r>
              <a:rPr lang="hu-HU" b="1" dirty="0" smtClean="0"/>
              <a:t> vitaminbevitel is lehet</a:t>
            </a:r>
          </a:p>
          <a:p>
            <a:r>
              <a:rPr lang="hu-HU" b="1" dirty="0" smtClean="0"/>
              <a:t>Kevés az adat a </a:t>
            </a:r>
            <a:r>
              <a:rPr lang="hu-HU" b="1" dirty="0" smtClean="0">
                <a:solidFill>
                  <a:srgbClr val="FF0000"/>
                </a:solidFill>
              </a:rPr>
              <a:t>mellékhatások</a:t>
            </a:r>
            <a:r>
              <a:rPr lang="hu-HU" b="1" dirty="0" smtClean="0"/>
              <a:t>ra vonatkozólag</a:t>
            </a:r>
          </a:p>
          <a:p>
            <a:r>
              <a:rPr lang="hu-HU" b="1" dirty="0" smtClean="0"/>
              <a:t>Sok betegségben az oxidatív stressz </a:t>
            </a:r>
            <a:r>
              <a:rPr lang="hu-HU" b="1" dirty="0" smtClean="0">
                <a:solidFill>
                  <a:srgbClr val="FF0000"/>
                </a:solidFill>
              </a:rPr>
              <a:t>másodlagos </a:t>
            </a:r>
            <a:r>
              <a:rPr lang="hu-HU" b="1" dirty="0" smtClean="0"/>
              <a:t>és nem kiváltó tényező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34068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MP Murphy: Free </a:t>
            </a:r>
            <a:r>
              <a:rPr lang="hu-HU" sz="3200" b="1" dirty="0" err="1" smtClean="0">
                <a:solidFill>
                  <a:srgbClr val="FF0000"/>
                </a:solidFill>
              </a:rPr>
              <a:t>Radical</a:t>
            </a:r>
            <a:r>
              <a:rPr lang="hu-HU" sz="3200" b="1" dirty="0" smtClean="0">
                <a:solidFill>
                  <a:srgbClr val="FF0000"/>
                </a:solidFill>
              </a:rPr>
              <a:t> </a:t>
            </a:r>
            <a:r>
              <a:rPr lang="hu-HU" sz="3200" b="1" dirty="0" err="1" smtClean="0">
                <a:solidFill>
                  <a:srgbClr val="FF0000"/>
                </a:solidFill>
              </a:rPr>
              <a:t>Biol</a:t>
            </a:r>
            <a:r>
              <a:rPr lang="hu-HU" sz="3200" b="1" dirty="0" smtClean="0">
                <a:solidFill>
                  <a:srgbClr val="FF0000"/>
                </a:solidFill>
              </a:rPr>
              <a:t> </a:t>
            </a:r>
            <a:r>
              <a:rPr lang="hu-HU" sz="3200" b="1" dirty="0" err="1" smtClean="0">
                <a:solidFill>
                  <a:srgbClr val="FF0000"/>
                </a:solidFill>
              </a:rPr>
              <a:t>Med</a:t>
            </a:r>
            <a:r>
              <a:rPr lang="hu-HU" sz="3200" b="1" dirty="0" smtClean="0">
                <a:solidFill>
                  <a:srgbClr val="FF0000"/>
                </a:solidFill>
              </a:rPr>
              <a:t> 66: 20-23, 2014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smtClean="0"/>
              <a:t>Antioxidáns terápia – nem táplálkozási hanem farmakológiai jövő?</a:t>
            </a:r>
          </a:p>
          <a:p>
            <a:r>
              <a:rPr lang="hu-HU" b="1" dirty="0" smtClean="0"/>
              <a:t>Gyógyszermolekulák kifejlesztése javasolt, melyek az élettani/kórélettani folyamatokat specifikusan befolyásolják</a:t>
            </a:r>
          </a:p>
          <a:p>
            <a:r>
              <a:rPr lang="hu-HU" b="1" dirty="0" smtClean="0"/>
              <a:t>Okok: a táplálékkal bevitt antioxidánsok alig jutnak el </a:t>
            </a:r>
            <a:r>
              <a:rPr lang="hu-HU" b="1" dirty="0" err="1" smtClean="0"/>
              <a:t>intracelluláris</a:t>
            </a:r>
            <a:r>
              <a:rPr lang="hu-HU" b="1" dirty="0" smtClean="0"/>
              <a:t> szintre, ahol a hatást ki kellene fejteniük</a:t>
            </a:r>
          </a:p>
          <a:p>
            <a:r>
              <a:rPr lang="hu-HU" b="1" dirty="0" smtClean="0"/>
              <a:t>Óriási mennyiségek kellenének, melyek táplálkozással nem vihetők be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T. </a:t>
            </a:r>
            <a:r>
              <a:rPr lang="hu-HU" sz="3200" b="1" dirty="0" err="1" smtClean="0">
                <a:solidFill>
                  <a:srgbClr val="FF0000"/>
                </a:solidFill>
              </a:rPr>
              <a:t>Ozben</a:t>
            </a:r>
            <a:r>
              <a:rPr lang="hu-HU" sz="3200" b="1" dirty="0" smtClean="0">
                <a:solidFill>
                  <a:srgbClr val="FF0000"/>
                </a:solidFill>
              </a:rPr>
              <a:t>: </a:t>
            </a:r>
            <a:r>
              <a:rPr lang="hu-HU" sz="3200" b="1" dirty="0" err="1" smtClean="0">
                <a:solidFill>
                  <a:srgbClr val="FF0000"/>
                </a:solidFill>
              </a:rPr>
              <a:t>Curr</a:t>
            </a:r>
            <a:r>
              <a:rPr lang="hu-HU" sz="3200" b="1" dirty="0" smtClean="0">
                <a:solidFill>
                  <a:srgbClr val="FF0000"/>
                </a:solidFill>
              </a:rPr>
              <a:t> Top </a:t>
            </a:r>
            <a:r>
              <a:rPr lang="hu-HU" sz="3200" b="1" dirty="0" err="1" smtClean="0">
                <a:solidFill>
                  <a:srgbClr val="FF0000"/>
                </a:solidFill>
              </a:rPr>
              <a:t>Med</a:t>
            </a:r>
            <a:r>
              <a:rPr lang="hu-HU" sz="3200" b="1" dirty="0" smtClean="0">
                <a:solidFill>
                  <a:srgbClr val="FF0000"/>
                </a:solidFill>
              </a:rPr>
              <a:t> </a:t>
            </a:r>
            <a:r>
              <a:rPr lang="hu-HU" sz="3200" b="1" dirty="0" err="1" smtClean="0">
                <a:solidFill>
                  <a:srgbClr val="FF0000"/>
                </a:solidFill>
              </a:rPr>
              <a:t>Chem</a:t>
            </a:r>
            <a:r>
              <a:rPr lang="hu-HU" sz="3200" b="1" dirty="0" smtClean="0">
                <a:solidFill>
                  <a:srgbClr val="FF0000"/>
                </a:solidFill>
              </a:rPr>
              <a:t>, 15: 170-8, 2015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Az antioxidáns kezelések </a:t>
            </a:r>
            <a:r>
              <a:rPr lang="hu-HU" b="1" dirty="0" smtClean="0">
                <a:solidFill>
                  <a:srgbClr val="FF0000"/>
                </a:solidFill>
              </a:rPr>
              <a:t>csalódás</a:t>
            </a:r>
            <a:r>
              <a:rPr lang="hu-HU" b="1" dirty="0" smtClean="0"/>
              <a:t>t jelentettek a nagy klinikai tanulmányokban</a:t>
            </a:r>
          </a:p>
          <a:p>
            <a:r>
              <a:rPr lang="hu-HU" b="1" dirty="0" smtClean="0"/>
              <a:t>Esetenként </a:t>
            </a:r>
            <a:r>
              <a:rPr lang="hu-HU" b="1" dirty="0" smtClean="0">
                <a:solidFill>
                  <a:srgbClr val="FF0000"/>
                </a:solidFill>
              </a:rPr>
              <a:t>károsak </a:t>
            </a:r>
            <a:r>
              <a:rPr lang="hu-HU" b="1" dirty="0" smtClean="0"/>
              <a:t>is lehetnek</a:t>
            </a:r>
          </a:p>
          <a:p>
            <a:r>
              <a:rPr lang="hu-HU" b="1" dirty="0" smtClean="0"/>
              <a:t>Nagy létszámú további klinikai tanulmányok szükségesek a hatékonyság megítéléshez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436141"/>
            <a:ext cx="3693337" cy="2421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B. </a:t>
            </a:r>
            <a:r>
              <a:rPr lang="hu-HU" sz="3200" b="1" dirty="0" err="1" smtClean="0">
                <a:solidFill>
                  <a:srgbClr val="FF0000"/>
                </a:solidFill>
              </a:rPr>
              <a:t>Hallwell</a:t>
            </a:r>
            <a:r>
              <a:rPr lang="hu-HU" sz="3200" b="1" dirty="0" smtClean="0">
                <a:solidFill>
                  <a:srgbClr val="FF0000"/>
                </a:solidFill>
              </a:rPr>
              <a:t>: Trend Pharmacol </a:t>
            </a:r>
            <a:r>
              <a:rPr lang="hu-HU" sz="3200" b="1" dirty="0" err="1" smtClean="0">
                <a:solidFill>
                  <a:srgbClr val="FF0000"/>
                </a:solidFill>
              </a:rPr>
              <a:t>Sci</a:t>
            </a:r>
            <a:r>
              <a:rPr lang="hu-HU" sz="3200" b="1" dirty="0" smtClean="0">
                <a:solidFill>
                  <a:srgbClr val="FF0000"/>
                </a:solidFill>
              </a:rPr>
              <a:t>, 32: 125-130, 2011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1196" y="1958937"/>
            <a:ext cx="8229600" cy="4525963"/>
          </a:xfrm>
        </p:spPr>
        <p:txBody>
          <a:bodyPr/>
          <a:lstStyle/>
          <a:p>
            <a:r>
              <a:rPr lang="hu-HU" b="1" dirty="0" smtClean="0"/>
              <a:t>Az endogén </a:t>
            </a:r>
            <a:r>
              <a:rPr lang="hu-HU" b="1" dirty="0" err="1" smtClean="0"/>
              <a:t>prooxidáns</a:t>
            </a:r>
            <a:r>
              <a:rPr lang="hu-HU" b="1" dirty="0" smtClean="0"/>
              <a:t> képzés </a:t>
            </a:r>
            <a:r>
              <a:rPr lang="hu-HU" b="1" dirty="0" err="1" smtClean="0"/>
              <a:t>triggerelése</a:t>
            </a:r>
            <a:r>
              <a:rPr lang="hu-HU" b="1" dirty="0" smtClean="0"/>
              <a:t> jobb életkilátásokkal járhat (szemben az antioxidáns adagolással….)</a:t>
            </a:r>
          </a:p>
          <a:p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221919"/>
            <a:ext cx="6588224" cy="263608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89040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9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G. </a:t>
            </a:r>
            <a:r>
              <a:rPr lang="hu-HU" sz="2800" b="1" dirty="0" err="1" smtClean="0">
                <a:solidFill>
                  <a:srgbClr val="FF0000"/>
                </a:solidFill>
              </a:rPr>
              <a:t>Bjelakovic</a:t>
            </a:r>
            <a:r>
              <a:rPr lang="hu-HU" sz="2800" b="1" dirty="0" smtClean="0">
                <a:solidFill>
                  <a:srgbClr val="FF0000"/>
                </a:solidFill>
              </a:rPr>
              <a:t> et </a:t>
            </a:r>
            <a:r>
              <a:rPr lang="hu-HU" sz="2800" b="1" dirty="0" err="1" smtClean="0">
                <a:solidFill>
                  <a:srgbClr val="FF0000"/>
                </a:solidFill>
              </a:rPr>
              <a:t>al</a:t>
            </a:r>
            <a:r>
              <a:rPr lang="hu-HU" sz="2800" b="1" dirty="0" smtClean="0">
                <a:solidFill>
                  <a:srgbClr val="FF0000"/>
                </a:solidFill>
              </a:rPr>
              <a:t>: </a:t>
            </a:r>
            <a:r>
              <a:rPr lang="hu-HU" sz="2800" b="1" dirty="0" err="1" smtClean="0">
                <a:solidFill>
                  <a:srgbClr val="FF0000"/>
                </a:solidFill>
              </a:rPr>
              <a:t>Curr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Opin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Clin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Nutr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Metab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Care</a:t>
            </a:r>
            <a:r>
              <a:rPr lang="hu-HU" sz="2800" b="1" dirty="0" smtClean="0">
                <a:solidFill>
                  <a:srgbClr val="FF0000"/>
                </a:solidFill>
              </a:rPr>
              <a:t>, 17: 40-44, 2014 (</a:t>
            </a:r>
            <a:r>
              <a:rPr lang="hu-HU" sz="2800" b="1" dirty="0" err="1" smtClean="0">
                <a:solidFill>
                  <a:srgbClr val="FF0000"/>
                </a:solidFill>
              </a:rPr>
              <a:t>review</a:t>
            </a:r>
            <a:r>
              <a:rPr lang="hu-HU" sz="2800" b="1" dirty="0" smtClean="0">
                <a:solidFill>
                  <a:srgbClr val="FF0000"/>
                </a:solidFill>
              </a:rPr>
              <a:t>)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Régi, nagy hibahatárral dolgozó </a:t>
            </a:r>
            <a:r>
              <a:rPr lang="hu-HU" b="1" dirty="0" err="1" smtClean="0"/>
              <a:t>studyk</a:t>
            </a:r>
            <a:r>
              <a:rPr lang="hu-HU" b="1" dirty="0" smtClean="0"/>
              <a:t>: esetleges pozitív hatás</a:t>
            </a:r>
          </a:p>
          <a:p>
            <a:r>
              <a:rPr lang="hu-HU" b="1" dirty="0" smtClean="0"/>
              <a:t>Új, jól megtervezett, kis hibájú tanulmányok: </a:t>
            </a:r>
            <a:r>
              <a:rPr lang="hu-HU" b="1" dirty="0" smtClean="0">
                <a:solidFill>
                  <a:srgbClr val="FF0000"/>
                </a:solidFill>
              </a:rPr>
              <a:t>nincs vagy negatív </a:t>
            </a:r>
            <a:r>
              <a:rPr lang="hu-HU" b="1" dirty="0" smtClean="0"/>
              <a:t>(!) hatás a túlélésre, </a:t>
            </a:r>
            <a:r>
              <a:rPr lang="hu-HU" b="1" dirty="0" err="1" smtClean="0"/>
              <a:t>kardiovaszk</a:t>
            </a:r>
            <a:r>
              <a:rPr lang="hu-HU" b="1" dirty="0" smtClean="0"/>
              <a:t>. betegségekre, daganatokra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286805"/>
            <a:ext cx="3611100" cy="25711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92001"/>
            <a:ext cx="3563888" cy="256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zövegdoboz 1"/>
          <p:cNvSpPr txBox="1">
            <a:spLocks noChangeArrowheads="1"/>
          </p:cNvSpPr>
          <p:nvPr/>
        </p:nvSpPr>
        <p:spPr bwMode="auto">
          <a:xfrm>
            <a:off x="0" y="1341438"/>
            <a:ext cx="58102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3200">
                <a:latin typeface="Comic Sans MS" pitchFamily="66" charset="0"/>
              </a:rPr>
              <a:t>Természetes élettani folyamat, szabad gyökök keletkeznek a szervezetben. </a:t>
            </a:r>
            <a:endParaRPr lang="hu-HU" altLang="hu-HU" sz="3200">
              <a:latin typeface="Comic Sans MS" pitchFamily="66" charset="0"/>
            </a:endParaRPr>
          </a:p>
        </p:txBody>
      </p:sp>
      <p:sp>
        <p:nvSpPr>
          <p:cNvPr id="6147" name="Szövegdoboz 1"/>
          <p:cNvSpPr txBox="1">
            <a:spLocks noChangeArrowheads="1"/>
          </p:cNvSpPr>
          <p:nvPr/>
        </p:nvSpPr>
        <p:spPr bwMode="auto">
          <a:xfrm>
            <a:off x="131763" y="4005263"/>
            <a:ext cx="90122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3200">
                <a:latin typeface="Comic Sans MS" pitchFamily="66" charset="0"/>
              </a:rPr>
              <a:t>Védelmet nyújtanak a szervezetet megtámadó káros mikroorganizmusok ellen.</a:t>
            </a:r>
            <a:endParaRPr lang="en-GB" altLang="en-US" sz="3200">
              <a:latin typeface="Comic Sans MS" pitchFamily="66" charset="0"/>
            </a:endParaRPr>
          </a:p>
        </p:txBody>
      </p:sp>
      <p:pic>
        <p:nvPicPr>
          <p:cNvPr id="9220" name="Picture 5" descr="Kapcsolódó ké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549275"/>
            <a:ext cx="3333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Képtalálat a következ&amp;odblac;re: „mikroorganizmusok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25" y="5083175"/>
            <a:ext cx="3124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G. </a:t>
            </a:r>
            <a:r>
              <a:rPr lang="hu-HU" sz="2800" b="1" dirty="0" err="1" smtClean="0">
                <a:solidFill>
                  <a:srgbClr val="FF0000"/>
                </a:solidFill>
              </a:rPr>
              <a:t>Bjelakovic</a:t>
            </a:r>
            <a:r>
              <a:rPr lang="hu-HU" sz="2800" b="1" dirty="0" smtClean="0">
                <a:solidFill>
                  <a:srgbClr val="FF0000"/>
                </a:solidFill>
              </a:rPr>
              <a:t> et </a:t>
            </a:r>
            <a:r>
              <a:rPr lang="hu-HU" sz="2800" b="1" dirty="0" err="1" smtClean="0">
                <a:solidFill>
                  <a:srgbClr val="FF0000"/>
                </a:solidFill>
              </a:rPr>
              <a:t>al</a:t>
            </a:r>
            <a:r>
              <a:rPr lang="hu-HU" sz="2800" b="1" dirty="0" smtClean="0">
                <a:solidFill>
                  <a:srgbClr val="FF0000"/>
                </a:solidFill>
              </a:rPr>
              <a:t>: </a:t>
            </a:r>
            <a:r>
              <a:rPr lang="hu-HU" sz="2800" b="1" dirty="0" err="1" smtClean="0">
                <a:solidFill>
                  <a:srgbClr val="FF0000"/>
                </a:solidFill>
              </a:rPr>
              <a:t>Curr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Opin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Clin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Nutr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Metab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Care</a:t>
            </a:r>
            <a:r>
              <a:rPr lang="hu-HU" sz="2800" b="1" dirty="0" smtClean="0">
                <a:solidFill>
                  <a:srgbClr val="FF0000"/>
                </a:solidFill>
              </a:rPr>
              <a:t>, 17: 40-44, 2014 (</a:t>
            </a:r>
            <a:r>
              <a:rPr lang="hu-HU" sz="2800" b="1" dirty="0" err="1" smtClean="0">
                <a:solidFill>
                  <a:srgbClr val="FF0000"/>
                </a:solidFill>
              </a:rPr>
              <a:t>review</a:t>
            </a:r>
            <a:r>
              <a:rPr lang="hu-HU" sz="2800" b="1" dirty="0" smtClean="0">
                <a:solidFill>
                  <a:srgbClr val="FF0000"/>
                </a:solidFill>
              </a:rPr>
              <a:t>)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384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u-HU" b="1" dirty="0" err="1" smtClean="0"/>
              <a:t>Cochrane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rgbClr val="FF0000"/>
                </a:solidFill>
              </a:rPr>
              <a:t>meta-analízis</a:t>
            </a:r>
            <a:r>
              <a:rPr lang="hu-HU" b="1" dirty="0" smtClean="0"/>
              <a:t>: 14 klinikai tanulmány, </a:t>
            </a:r>
            <a:r>
              <a:rPr lang="hu-HU" b="1" dirty="0" err="1" smtClean="0"/>
              <a:t>gastrointestinális</a:t>
            </a:r>
            <a:r>
              <a:rPr lang="hu-HU" b="1" dirty="0" smtClean="0"/>
              <a:t> daganat – </a:t>
            </a:r>
            <a:r>
              <a:rPr lang="hu-HU" b="1" dirty="0" err="1" smtClean="0"/>
              <a:t>beta-karotin</a:t>
            </a:r>
            <a:r>
              <a:rPr lang="hu-HU" b="1" dirty="0" smtClean="0"/>
              <a:t>, A, C, E-vitamin, szelén nem csökkenti az előfordulást, de </a:t>
            </a:r>
            <a:r>
              <a:rPr lang="hu-HU" b="1" dirty="0" smtClean="0">
                <a:solidFill>
                  <a:srgbClr val="FF0000"/>
                </a:solidFill>
              </a:rPr>
              <a:t>rontja </a:t>
            </a:r>
            <a:r>
              <a:rPr lang="hu-HU" b="1" dirty="0" smtClean="0"/>
              <a:t>a túlélést! (</a:t>
            </a:r>
            <a:r>
              <a:rPr lang="hu-HU" b="1" dirty="0" err="1" smtClean="0"/>
              <a:t>Bjelakovic</a:t>
            </a:r>
            <a:r>
              <a:rPr lang="hu-HU" b="1" dirty="0" smtClean="0"/>
              <a:t>, 2004,</a:t>
            </a:r>
            <a:r>
              <a:rPr lang="hu-HU" b="1" dirty="0" err="1" smtClean="0"/>
              <a:t>Lancet</a:t>
            </a:r>
            <a:r>
              <a:rPr lang="hu-HU" b="1" dirty="0" smtClean="0"/>
              <a:t>)</a:t>
            </a:r>
          </a:p>
          <a:p>
            <a:r>
              <a:rPr lang="hu-HU" b="1" dirty="0" smtClean="0"/>
              <a:t>78 klinikai tanulmány, 296.707 beteg alapján – </a:t>
            </a:r>
            <a:r>
              <a:rPr lang="hu-HU" b="1" dirty="0" smtClean="0">
                <a:solidFill>
                  <a:srgbClr val="FF0000"/>
                </a:solidFill>
              </a:rPr>
              <a:t>nincs hatás </a:t>
            </a:r>
            <a:r>
              <a:rPr lang="hu-HU" b="1" dirty="0" smtClean="0"/>
              <a:t>a krónikus betegségek kimenetelére (A, E vitamin, béta karotin: inkább rossz hatás) (</a:t>
            </a:r>
            <a:r>
              <a:rPr lang="hu-HU" b="1" dirty="0" err="1" smtClean="0"/>
              <a:t>Bjelakovic</a:t>
            </a:r>
            <a:r>
              <a:rPr lang="hu-HU" b="1" dirty="0" smtClean="0"/>
              <a:t>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5040254"/>
            <a:ext cx="2411760" cy="1871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Antioxidánsok – </a:t>
            </a:r>
            <a:r>
              <a:rPr lang="hu-HU" b="1" dirty="0" err="1" smtClean="0">
                <a:solidFill>
                  <a:srgbClr val="FF0000"/>
                </a:solidFill>
              </a:rPr>
              <a:t>kardiovaszkularis</a:t>
            </a:r>
            <a:r>
              <a:rPr lang="hu-HU" b="1" dirty="0" smtClean="0">
                <a:solidFill>
                  <a:srgbClr val="FF0000"/>
                </a:solidFill>
              </a:rPr>
              <a:t> betegségek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err="1" smtClean="0"/>
              <a:t>Vivekananthan</a:t>
            </a:r>
            <a:r>
              <a:rPr lang="hu-HU" b="1" dirty="0" smtClean="0"/>
              <a:t>, </a:t>
            </a:r>
            <a:r>
              <a:rPr lang="hu-HU" b="1" dirty="0" err="1" smtClean="0"/>
              <a:t>Lancet</a:t>
            </a:r>
            <a:r>
              <a:rPr lang="hu-HU" b="1" dirty="0" smtClean="0"/>
              <a:t>, 2003: meta-analízis, 7 random. E vitamin </a:t>
            </a:r>
            <a:r>
              <a:rPr lang="hu-HU" b="1" dirty="0" err="1" smtClean="0"/>
              <a:t>trial</a:t>
            </a:r>
            <a:r>
              <a:rPr lang="hu-HU" b="1" dirty="0" smtClean="0"/>
              <a:t> (81.788 résztvevő): </a:t>
            </a:r>
            <a:r>
              <a:rPr lang="hu-HU" b="1" dirty="0" smtClean="0">
                <a:solidFill>
                  <a:srgbClr val="FF0000"/>
                </a:solidFill>
              </a:rPr>
              <a:t>nincs </a:t>
            </a:r>
            <a:r>
              <a:rPr lang="hu-HU" b="1" dirty="0" smtClean="0"/>
              <a:t>hatás a </a:t>
            </a:r>
            <a:r>
              <a:rPr lang="hu-HU" b="1" dirty="0" err="1" smtClean="0"/>
              <a:t>kardiovaszk</a:t>
            </a:r>
            <a:r>
              <a:rPr lang="hu-HU" b="1" dirty="0" smtClean="0"/>
              <a:t>. mortalitásra</a:t>
            </a:r>
          </a:p>
          <a:p>
            <a:pPr>
              <a:buNone/>
            </a:pPr>
            <a:r>
              <a:rPr lang="hu-HU" b="1" dirty="0" smtClean="0"/>
              <a:t>	8 random. béta-karotin </a:t>
            </a:r>
            <a:r>
              <a:rPr lang="hu-HU" b="1" dirty="0" err="1" smtClean="0"/>
              <a:t>trial</a:t>
            </a:r>
            <a:r>
              <a:rPr lang="hu-HU" b="1" dirty="0" smtClean="0"/>
              <a:t> (135.967 résztvevő): </a:t>
            </a:r>
            <a:r>
              <a:rPr lang="hu-HU" b="1" dirty="0" smtClean="0">
                <a:solidFill>
                  <a:srgbClr val="FF0000"/>
                </a:solidFill>
              </a:rPr>
              <a:t>fokozott </a:t>
            </a:r>
            <a:r>
              <a:rPr lang="hu-HU" b="1" dirty="0" err="1" smtClean="0"/>
              <a:t>kardiovaszk</a:t>
            </a:r>
            <a:r>
              <a:rPr lang="hu-HU" b="1" dirty="0" smtClean="0"/>
              <a:t>. és általános halálozás</a:t>
            </a:r>
          </a:p>
          <a:p>
            <a:r>
              <a:rPr lang="hu-HU" b="1" dirty="0" smtClean="0"/>
              <a:t>SK </a:t>
            </a:r>
            <a:r>
              <a:rPr lang="hu-HU" b="1" dirty="0" err="1" smtClean="0"/>
              <a:t>Myung</a:t>
            </a:r>
            <a:r>
              <a:rPr lang="hu-HU" b="1" dirty="0" smtClean="0"/>
              <a:t>, BMJ, 2013: 50 random. </a:t>
            </a:r>
            <a:r>
              <a:rPr lang="hu-HU" b="1" dirty="0" err="1" smtClean="0"/>
              <a:t>study</a:t>
            </a:r>
            <a:r>
              <a:rPr lang="hu-HU" b="1" dirty="0" smtClean="0"/>
              <a:t> (294.748 résztvevő): antioxidáns – </a:t>
            </a:r>
            <a:r>
              <a:rPr lang="hu-HU" b="1" dirty="0" smtClean="0">
                <a:solidFill>
                  <a:srgbClr val="FF0000"/>
                </a:solidFill>
              </a:rPr>
              <a:t>NO </a:t>
            </a:r>
            <a:r>
              <a:rPr lang="hu-HU" b="1" dirty="0" smtClean="0"/>
              <a:t>effekt</a:t>
            </a:r>
          </a:p>
          <a:p>
            <a:r>
              <a:rPr lang="hu-HU" b="1" dirty="0" smtClean="0"/>
              <a:t>Y. </a:t>
            </a:r>
            <a:r>
              <a:rPr lang="hu-HU" b="1" dirty="0" err="1" smtClean="0"/>
              <a:t>Ye,PloSOne</a:t>
            </a:r>
            <a:r>
              <a:rPr lang="hu-HU" b="1" dirty="0" smtClean="0"/>
              <a:t>, 2013: 15 random (188.209 résztvevő): </a:t>
            </a:r>
            <a:r>
              <a:rPr lang="hu-HU" b="1" dirty="0" smtClean="0">
                <a:solidFill>
                  <a:srgbClr val="FF0000"/>
                </a:solidFill>
              </a:rPr>
              <a:t>NO</a:t>
            </a:r>
            <a:r>
              <a:rPr lang="hu-HU" b="1" dirty="0" smtClean="0"/>
              <a:t> effekt</a:t>
            </a:r>
          </a:p>
          <a:p>
            <a:r>
              <a:rPr lang="hu-HU" b="1" dirty="0" smtClean="0"/>
              <a:t>K. </a:t>
            </a:r>
            <a:r>
              <a:rPr lang="hu-HU" b="1" dirty="0" err="1" smtClean="0"/>
              <a:t>Rees</a:t>
            </a:r>
            <a:r>
              <a:rPr lang="hu-HU" b="1" dirty="0" smtClean="0"/>
              <a:t>, 2013: szelén – </a:t>
            </a:r>
            <a:r>
              <a:rPr lang="hu-HU" b="1" dirty="0" smtClean="0">
                <a:solidFill>
                  <a:srgbClr val="FF0000"/>
                </a:solidFill>
              </a:rPr>
              <a:t>nincs</a:t>
            </a:r>
            <a:r>
              <a:rPr lang="hu-HU" b="1" dirty="0" smtClean="0"/>
              <a:t> hatás a </a:t>
            </a:r>
            <a:r>
              <a:rPr lang="hu-HU" b="1" dirty="0" err="1" smtClean="0"/>
              <a:t>kardiovaszk</a:t>
            </a:r>
            <a:r>
              <a:rPr lang="hu-HU" b="1" dirty="0" smtClean="0"/>
              <a:t>. betegségekre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7352" y="5496216"/>
            <a:ext cx="2746648" cy="1361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Antioxidánsok – </a:t>
            </a:r>
            <a:r>
              <a:rPr lang="hu-HU" b="1" dirty="0" err="1" smtClean="0">
                <a:solidFill>
                  <a:srgbClr val="FF0000"/>
                </a:solidFill>
              </a:rPr>
              <a:t>kardiovaszkularis</a:t>
            </a:r>
            <a:r>
              <a:rPr lang="hu-HU" b="1" dirty="0" smtClean="0">
                <a:solidFill>
                  <a:srgbClr val="FF0000"/>
                </a:solidFill>
              </a:rPr>
              <a:t> betegségek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err="1" smtClean="0"/>
              <a:t>Review</a:t>
            </a:r>
            <a:r>
              <a:rPr lang="hu-HU" b="1" dirty="0" smtClean="0"/>
              <a:t>, (</a:t>
            </a:r>
            <a:r>
              <a:rPr lang="hu-HU" b="1" dirty="0" err="1" smtClean="0"/>
              <a:t>Vasc</a:t>
            </a:r>
            <a:r>
              <a:rPr lang="hu-HU" b="1" dirty="0" smtClean="0"/>
              <a:t> Pharmacol) 2015, HN Siti: </a:t>
            </a:r>
            <a:r>
              <a:rPr lang="hu-HU" dirty="0" smtClean="0"/>
              <a:t>in vitro </a:t>
            </a:r>
            <a:r>
              <a:rPr lang="hu-HU" dirty="0" err="1" smtClean="0"/>
              <a:t>studyk</a:t>
            </a:r>
            <a:r>
              <a:rPr lang="hu-HU" dirty="0" smtClean="0"/>
              <a:t>, állatkísérletek és kis létszámú megfigyeléses vizsgálatok esetén találtak jó hatást.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Kontrollált, nagy-létszámú, random. 	Vizsgáltok során </a:t>
            </a:r>
            <a:r>
              <a:rPr lang="hu-HU" dirty="0" smtClean="0">
                <a:solidFill>
                  <a:srgbClr val="FF0000"/>
                </a:solidFill>
              </a:rPr>
              <a:t>NINCS</a:t>
            </a:r>
            <a:r>
              <a:rPr lang="hu-HU" dirty="0" smtClean="0"/>
              <a:t> hatás</a:t>
            </a:r>
          </a:p>
          <a:p>
            <a:r>
              <a:rPr lang="hu-HU" b="1" dirty="0" smtClean="0"/>
              <a:t>IM </a:t>
            </a:r>
            <a:r>
              <a:rPr lang="hu-HU" b="1" dirty="0"/>
              <a:t>L</a:t>
            </a:r>
            <a:r>
              <a:rPr lang="hu-HU" b="1" dirty="0" smtClean="0"/>
              <a:t>ee et </a:t>
            </a:r>
            <a:r>
              <a:rPr lang="hu-HU" b="1" dirty="0" err="1" smtClean="0"/>
              <a:t>al</a:t>
            </a:r>
            <a:r>
              <a:rPr lang="hu-HU" b="1" dirty="0" smtClean="0"/>
              <a:t>,, (JAMA 2005): </a:t>
            </a:r>
            <a:r>
              <a:rPr lang="hu-HU" dirty="0" smtClean="0"/>
              <a:t>E vitaminnak </a:t>
            </a:r>
            <a:r>
              <a:rPr lang="hu-HU" dirty="0" smtClean="0">
                <a:solidFill>
                  <a:srgbClr val="FF0000"/>
                </a:solidFill>
              </a:rPr>
              <a:t>nincs</a:t>
            </a:r>
            <a:r>
              <a:rPr lang="hu-HU" dirty="0" smtClean="0"/>
              <a:t> hatása a nők </a:t>
            </a:r>
            <a:r>
              <a:rPr lang="hu-HU" dirty="0" err="1" smtClean="0"/>
              <a:t>kardiovaszk</a:t>
            </a:r>
            <a:r>
              <a:rPr lang="hu-HU" dirty="0" smtClean="0"/>
              <a:t>. vagy daganatos megbetegedésekre</a:t>
            </a:r>
          </a:p>
          <a:p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1" y="5355762"/>
            <a:ext cx="3131840" cy="1491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1694" y="114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Antioxidánsok – </a:t>
            </a:r>
            <a:r>
              <a:rPr lang="hu-HU" b="1" dirty="0" err="1" smtClean="0">
                <a:solidFill>
                  <a:srgbClr val="FF0000"/>
                </a:solidFill>
              </a:rPr>
              <a:t>kardiovaszkularis</a:t>
            </a:r>
            <a:r>
              <a:rPr lang="hu-HU" b="1" dirty="0" smtClean="0">
                <a:solidFill>
                  <a:srgbClr val="FF0000"/>
                </a:solidFill>
              </a:rPr>
              <a:t> betegségek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0688" y="128952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LNR Cook et </a:t>
            </a:r>
            <a:r>
              <a:rPr lang="hu-HU" b="1" dirty="0" err="1" smtClean="0"/>
              <a:t>al</a:t>
            </a:r>
            <a:r>
              <a:rPr lang="hu-HU" b="1" dirty="0" smtClean="0"/>
              <a:t>, (WACS </a:t>
            </a:r>
            <a:r>
              <a:rPr lang="hu-HU" b="1" dirty="0" err="1" smtClean="0"/>
              <a:t>study</a:t>
            </a:r>
            <a:r>
              <a:rPr lang="hu-HU" b="1" dirty="0" smtClean="0"/>
              <a:t>) 2008, </a:t>
            </a:r>
            <a:r>
              <a:rPr lang="hu-HU" b="1" dirty="0" err="1" smtClean="0"/>
              <a:t>Arch</a:t>
            </a:r>
            <a:r>
              <a:rPr lang="hu-HU" b="1" dirty="0" smtClean="0"/>
              <a:t> Int </a:t>
            </a:r>
            <a:r>
              <a:rPr lang="hu-HU" b="1" dirty="0" err="1" smtClean="0"/>
              <a:t>Med</a:t>
            </a:r>
            <a:r>
              <a:rPr lang="hu-HU" b="1" dirty="0" smtClean="0"/>
              <a:t> és JAMA: 8-10 éves béta-karotin (50 mg/nap) C </a:t>
            </a:r>
            <a:r>
              <a:rPr lang="hu-HU" b="1" dirty="0" err="1" smtClean="0"/>
              <a:t>vit</a:t>
            </a:r>
            <a:r>
              <a:rPr lang="hu-HU" b="1" dirty="0" smtClean="0"/>
              <a:t> (500 mg/nap) E </a:t>
            </a:r>
            <a:r>
              <a:rPr lang="hu-HU" b="1" dirty="0" err="1" smtClean="0"/>
              <a:t>vit</a:t>
            </a:r>
            <a:r>
              <a:rPr lang="hu-HU" b="1" dirty="0" smtClean="0"/>
              <a:t> (600 IU) 760 40 év feletti nőben – </a:t>
            </a:r>
            <a:r>
              <a:rPr lang="hu-HU" b="1" dirty="0" smtClean="0">
                <a:solidFill>
                  <a:srgbClr val="FF0000"/>
                </a:solidFill>
              </a:rPr>
              <a:t>NINCS</a:t>
            </a:r>
            <a:r>
              <a:rPr lang="hu-HU" b="1" dirty="0" smtClean="0"/>
              <a:t> hatás a </a:t>
            </a:r>
            <a:r>
              <a:rPr lang="hu-HU" b="1" dirty="0" err="1" smtClean="0"/>
              <a:t>kardiovaszk</a:t>
            </a:r>
            <a:r>
              <a:rPr lang="hu-HU" b="1" dirty="0" smtClean="0"/>
              <a:t>. vagy a rák halálozásra</a:t>
            </a:r>
          </a:p>
          <a:p>
            <a:r>
              <a:rPr lang="hu-HU" b="1" dirty="0" err="1" smtClean="0">
                <a:solidFill>
                  <a:srgbClr val="FF0000"/>
                </a:solidFill>
              </a:rPr>
              <a:t>Resveratrol</a:t>
            </a:r>
            <a:r>
              <a:rPr lang="hu-HU" b="1" dirty="0" smtClean="0">
                <a:solidFill>
                  <a:srgbClr val="FF0000"/>
                </a:solidFill>
              </a:rPr>
              <a:t>: </a:t>
            </a:r>
            <a:r>
              <a:rPr lang="hu-HU" b="1" dirty="0" smtClean="0"/>
              <a:t>nagyobb adagok (&gt;300 mg/nap) talán csökkenti a koleszterint, a vércukrot és a vérnyomást (H. </a:t>
            </a:r>
            <a:r>
              <a:rPr lang="hu-HU" b="1" dirty="0" err="1" smtClean="0"/>
              <a:t>Huang</a:t>
            </a:r>
            <a:r>
              <a:rPr lang="hu-HU" b="1" dirty="0" smtClean="0"/>
              <a:t> </a:t>
            </a:r>
            <a:r>
              <a:rPr lang="hu-HU" b="1" dirty="0" err="1" smtClean="0"/>
              <a:t>etal</a:t>
            </a:r>
            <a:r>
              <a:rPr lang="hu-HU" b="1" dirty="0" smtClean="0"/>
              <a:t>, </a:t>
            </a:r>
            <a:r>
              <a:rPr lang="hu-HU" b="1" dirty="0" err="1" smtClean="0"/>
              <a:t>Obes</a:t>
            </a:r>
            <a:r>
              <a:rPr lang="hu-HU" b="1" dirty="0" smtClean="0"/>
              <a:t> </a:t>
            </a:r>
            <a:r>
              <a:rPr lang="hu-HU" b="1" dirty="0" err="1"/>
              <a:t>R</a:t>
            </a:r>
            <a:r>
              <a:rPr lang="hu-HU" b="1" dirty="0" err="1" smtClean="0"/>
              <a:t>ev</a:t>
            </a:r>
            <a:r>
              <a:rPr lang="hu-HU" b="1" dirty="0" smtClean="0"/>
              <a:t>, 2016)</a:t>
            </a:r>
          </a:p>
          <a:p>
            <a:r>
              <a:rPr lang="hu-HU" b="1" dirty="0" smtClean="0"/>
              <a:t>R. </a:t>
            </a:r>
            <a:r>
              <a:rPr lang="hu-HU" b="1" dirty="0" err="1" smtClean="0"/>
              <a:t>Shahebkar</a:t>
            </a:r>
            <a:r>
              <a:rPr lang="hu-HU" b="1" dirty="0" smtClean="0"/>
              <a:t> et </a:t>
            </a:r>
            <a:r>
              <a:rPr lang="hu-HU" b="1" dirty="0" err="1" smtClean="0"/>
              <a:t>al</a:t>
            </a:r>
            <a:r>
              <a:rPr lang="hu-HU" b="1" dirty="0" smtClean="0"/>
              <a:t>, Int J </a:t>
            </a:r>
            <a:r>
              <a:rPr lang="hu-HU" b="1" dirty="0" err="1" smtClean="0"/>
              <a:t>Cardiol</a:t>
            </a:r>
            <a:r>
              <a:rPr lang="hu-HU" b="1" dirty="0" smtClean="0"/>
              <a:t>, 2015: </a:t>
            </a:r>
            <a:r>
              <a:rPr lang="hu-HU" b="1" dirty="0" smtClean="0">
                <a:solidFill>
                  <a:srgbClr val="FF0000"/>
                </a:solidFill>
              </a:rPr>
              <a:t>NINCS </a:t>
            </a:r>
            <a:r>
              <a:rPr lang="hu-HU" b="1" dirty="0" smtClean="0"/>
              <a:t>hatás</a:t>
            </a:r>
          </a:p>
          <a:p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103" y="5181814"/>
            <a:ext cx="2681897" cy="167618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677" y="5181814"/>
            <a:ext cx="2561480" cy="16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6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Antioxidánsok – </a:t>
            </a:r>
            <a:r>
              <a:rPr lang="hu-HU" b="1" dirty="0" err="1" smtClean="0">
                <a:solidFill>
                  <a:srgbClr val="FF0000"/>
                </a:solidFill>
              </a:rPr>
              <a:t>kardiovaszkularis</a:t>
            </a:r>
            <a:r>
              <a:rPr lang="hu-HU" b="1" dirty="0" smtClean="0">
                <a:solidFill>
                  <a:srgbClr val="FF0000"/>
                </a:solidFill>
              </a:rPr>
              <a:t> betegségek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hu-HU" b="1" dirty="0" smtClean="0"/>
              <a:t>M </a:t>
            </a:r>
            <a:r>
              <a:rPr lang="hu-HU" b="1" dirty="0" err="1" smtClean="0"/>
              <a:t>Hasan</a:t>
            </a:r>
            <a:r>
              <a:rPr lang="hu-HU" b="1" dirty="0" smtClean="0"/>
              <a:t> et </a:t>
            </a:r>
            <a:r>
              <a:rPr lang="hu-HU" b="1" dirty="0" err="1" smtClean="0"/>
              <a:t>al</a:t>
            </a:r>
            <a:r>
              <a:rPr lang="hu-HU" b="1" dirty="0" smtClean="0"/>
              <a:t>: J Res </a:t>
            </a:r>
            <a:r>
              <a:rPr lang="hu-HU" b="1" dirty="0" err="1" smtClean="0"/>
              <a:t>Med</a:t>
            </a:r>
            <a:r>
              <a:rPr lang="hu-HU" b="1" dirty="0" smtClean="0"/>
              <a:t> </a:t>
            </a:r>
            <a:r>
              <a:rPr lang="hu-HU" b="1" dirty="0" err="1" smtClean="0"/>
              <a:t>Sci</a:t>
            </a:r>
            <a:r>
              <a:rPr lang="hu-HU" b="1" dirty="0" smtClean="0"/>
              <a:t>, 2015:</a:t>
            </a:r>
          </a:p>
          <a:p>
            <a:pPr marL="0" indent="0">
              <a:buNone/>
            </a:pPr>
            <a:r>
              <a:rPr lang="hu-HU" b="1" dirty="0" smtClean="0"/>
              <a:t>	A </a:t>
            </a:r>
            <a:r>
              <a:rPr lang="hu-HU" b="1" dirty="0" err="1" smtClean="0"/>
              <a:t>systematic</a:t>
            </a:r>
            <a:r>
              <a:rPr lang="hu-HU" b="1" dirty="0" smtClean="0"/>
              <a:t> </a:t>
            </a:r>
            <a:r>
              <a:rPr lang="hu-HU" b="1" dirty="0" err="1" smtClean="0"/>
              <a:t>review</a:t>
            </a:r>
            <a:r>
              <a:rPr lang="hu-HU" b="1" dirty="0" smtClean="0"/>
              <a:t> </a:t>
            </a:r>
            <a:r>
              <a:rPr lang="hu-HU" b="1" dirty="0" err="1" smtClean="0"/>
              <a:t>on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association</a:t>
            </a:r>
            <a:r>
              <a:rPr lang="hu-HU" b="1" dirty="0" smtClean="0"/>
              <a:t> of 	</a:t>
            </a:r>
            <a:r>
              <a:rPr lang="hu-HU" b="1" dirty="0" err="1" smtClean="0">
                <a:solidFill>
                  <a:srgbClr val="FF0000"/>
                </a:solidFill>
              </a:rPr>
              <a:t>serum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selenium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smtClean="0"/>
              <a:t>and </a:t>
            </a:r>
            <a:r>
              <a:rPr lang="hu-HU" b="1" dirty="0" err="1" smtClean="0"/>
              <a:t>metabolic</a:t>
            </a:r>
            <a:r>
              <a:rPr lang="hu-HU" b="1" dirty="0" smtClean="0"/>
              <a:t> </a:t>
            </a:r>
            <a:r>
              <a:rPr lang="hu-HU" b="1" dirty="0" err="1" smtClean="0"/>
              <a:t>syndrome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	18 cikk alapján: nincs egyértelmű 	bizonyítható hatás!!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0081" y="4357561"/>
            <a:ext cx="3333919" cy="25004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9040"/>
            <a:ext cx="4067944" cy="22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7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4660" y="18864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Antioxidánsok - daganatok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1820" y="1442046"/>
            <a:ext cx="8435280" cy="5229200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/>
              <a:t>M. </a:t>
            </a:r>
            <a:r>
              <a:rPr lang="hu-HU" b="1" dirty="0" err="1" smtClean="0"/>
              <a:t>Cortes-Jofre</a:t>
            </a:r>
            <a:r>
              <a:rPr lang="hu-HU" b="1" dirty="0" smtClean="0"/>
              <a:t>, 2012: szelénnek, A,C,E vitaminnak </a:t>
            </a:r>
            <a:r>
              <a:rPr lang="hu-HU" b="1" dirty="0" smtClean="0">
                <a:solidFill>
                  <a:srgbClr val="FF0000"/>
                </a:solidFill>
              </a:rPr>
              <a:t>nincs</a:t>
            </a:r>
            <a:r>
              <a:rPr lang="hu-HU" b="1" dirty="0" smtClean="0"/>
              <a:t> hatása a tüdődaganatok előfordulására vagy halálozására</a:t>
            </a:r>
          </a:p>
          <a:p>
            <a:r>
              <a:rPr lang="hu-HU" b="1" dirty="0" smtClean="0"/>
              <a:t>SK </a:t>
            </a:r>
            <a:r>
              <a:rPr lang="hu-HU" b="1" dirty="0" err="1" smtClean="0"/>
              <a:t>Myung</a:t>
            </a:r>
            <a:r>
              <a:rPr lang="hu-HU" b="1" dirty="0" smtClean="0"/>
              <a:t>, </a:t>
            </a:r>
            <a:r>
              <a:rPr lang="hu-HU" b="1" dirty="0" err="1" smtClean="0"/>
              <a:t>Ann</a:t>
            </a:r>
            <a:r>
              <a:rPr lang="hu-HU" b="1" dirty="0" smtClean="0"/>
              <a:t> </a:t>
            </a:r>
            <a:r>
              <a:rPr lang="hu-HU" b="1" dirty="0" err="1" smtClean="0"/>
              <a:t>Oncol</a:t>
            </a:r>
            <a:r>
              <a:rPr lang="hu-HU" b="1" dirty="0" smtClean="0"/>
              <a:t>, 2010: meta-analízis, 22 random. </a:t>
            </a:r>
            <a:r>
              <a:rPr lang="hu-HU" b="1" dirty="0" err="1"/>
              <a:t>t</a:t>
            </a:r>
            <a:r>
              <a:rPr lang="hu-HU" b="1" dirty="0" err="1" smtClean="0"/>
              <a:t>rial</a:t>
            </a:r>
            <a:r>
              <a:rPr lang="hu-HU" b="1" dirty="0" smtClean="0"/>
              <a:t>, 161.045 résztvevő: </a:t>
            </a:r>
            <a:r>
              <a:rPr lang="hu-HU" b="1" dirty="0" smtClean="0">
                <a:solidFill>
                  <a:srgbClr val="FF0000"/>
                </a:solidFill>
              </a:rPr>
              <a:t>nincs</a:t>
            </a:r>
            <a:r>
              <a:rPr lang="hu-HU" b="1" dirty="0" smtClean="0"/>
              <a:t> hatás a daganatok előfordulására (antioxidáns, karotin, A,C,E </a:t>
            </a:r>
            <a:r>
              <a:rPr lang="hu-HU" b="1" dirty="0" err="1" smtClean="0"/>
              <a:t>vit</a:t>
            </a:r>
            <a:r>
              <a:rPr lang="hu-HU" b="1" dirty="0" smtClean="0"/>
              <a:t>, szelén)</a:t>
            </a:r>
          </a:p>
          <a:p>
            <a:r>
              <a:rPr lang="hu-HU" b="1" dirty="0" smtClean="0"/>
              <a:t>L. </a:t>
            </a:r>
            <a:r>
              <a:rPr lang="hu-HU" b="1" dirty="0" err="1" smtClean="0"/>
              <a:t>Jiang</a:t>
            </a:r>
            <a:r>
              <a:rPr lang="hu-HU" b="1" dirty="0" smtClean="0"/>
              <a:t>, </a:t>
            </a:r>
            <a:r>
              <a:rPr lang="hu-HU" b="1" dirty="0" err="1" smtClean="0"/>
              <a:t>Nutr</a:t>
            </a:r>
            <a:r>
              <a:rPr lang="hu-HU" b="1" dirty="0" smtClean="0"/>
              <a:t> </a:t>
            </a:r>
            <a:r>
              <a:rPr lang="hu-HU" b="1" dirty="0" err="1" smtClean="0"/>
              <a:t>Cancer</a:t>
            </a:r>
            <a:r>
              <a:rPr lang="hu-HU" b="1" dirty="0" smtClean="0"/>
              <a:t>, 2010: Antioxidáns vitamin és prosztatarák előfordulás: </a:t>
            </a:r>
            <a:r>
              <a:rPr lang="hu-HU" b="1" dirty="0" smtClean="0">
                <a:solidFill>
                  <a:srgbClr val="FF0000"/>
                </a:solidFill>
              </a:rPr>
              <a:t>nincs</a:t>
            </a:r>
            <a:r>
              <a:rPr lang="hu-HU" b="1" dirty="0" smtClean="0"/>
              <a:t> kapcsolat</a:t>
            </a:r>
          </a:p>
          <a:p>
            <a:r>
              <a:rPr lang="hu-HU" b="1" dirty="0" smtClean="0"/>
              <a:t>EA Klein, J Am </a:t>
            </a:r>
            <a:r>
              <a:rPr lang="hu-HU" b="1" dirty="0" err="1" smtClean="0"/>
              <a:t>Med</a:t>
            </a:r>
            <a:r>
              <a:rPr lang="hu-HU" b="1" dirty="0" smtClean="0"/>
              <a:t> </a:t>
            </a:r>
            <a:r>
              <a:rPr lang="hu-HU" b="1" dirty="0" err="1" smtClean="0"/>
              <a:t>Assoc</a:t>
            </a:r>
            <a:r>
              <a:rPr lang="hu-HU" b="1" dirty="0" smtClean="0"/>
              <a:t>,2011: E vitamin – </a:t>
            </a:r>
            <a:r>
              <a:rPr lang="hu-HU" b="1" dirty="0" smtClean="0">
                <a:solidFill>
                  <a:srgbClr val="FF0000"/>
                </a:solidFill>
              </a:rPr>
              <a:t>több </a:t>
            </a:r>
            <a:r>
              <a:rPr lang="hu-HU" b="1" dirty="0" smtClean="0"/>
              <a:t>prosztatarák</a:t>
            </a:r>
          </a:p>
          <a:p>
            <a:r>
              <a:rPr lang="hu-HU" b="1" dirty="0" smtClean="0"/>
              <a:t>G </a:t>
            </a:r>
            <a:r>
              <a:rPr lang="hu-HU" b="1" dirty="0" err="1" smtClean="0"/>
              <a:t>Dennert</a:t>
            </a:r>
            <a:r>
              <a:rPr lang="hu-HU" b="1" dirty="0" smtClean="0"/>
              <a:t>, 2011: szelén – </a:t>
            </a:r>
            <a:r>
              <a:rPr lang="hu-HU" b="1" dirty="0" smtClean="0">
                <a:solidFill>
                  <a:srgbClr val="FF0000"/>
                </a:solidFill>
              </a:rPr>
              <a:t>nincs </a:t>
            </a:r>
            <a:r>
              <a:rPr lang="hu-HU" b="1" dirty="0" smtClean="0"/>
              <a:t>hatás a daganat előfordulásra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Antioxidánsok - daganatok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112568"/>
          </a:xfrm>
        </p:spPr>
        <p:txBody>
          <a:bodyPr>
            <a:normAutofit fontScale="85000" lnSpcReduction="10000"/>
          </a:bodyPr>
          <a:lstStyle/>
          <a:p>
            <a:r>
              <a:rPr lang="hu-HU" b="1" dirty="0" smtClean="0"/>
              <a:t>Prosztatarák + vitaminok: </a:t>
            </a:r>
            <a:r>
              <a:rPr lang="hu-HU" b="1" dirty="0" smtClean="0">
                <a:solidFill>
                  <a:srgbClr val="FF0000"/>
                </a:solidFill>
              </a:rPr>
              <a:t>fokozott</a:t>
            </a:r>
            <a:r>
              <a:rPr lang="hu-HU" b="1" dirty="0" smtClean="0"/>
              <a:t> rizikó!!! (KA </a:t>
            </a:r>
            <a:r>
              <a:rPr lang="hu-HU" b="1" dirty="0" err="1" smtClean="0"/>
              <a:t>Lawson</a:t>
            </a:r>
            <a:r>
              <a:rPr lang="hu-HU" b="1" dirty="0" smtClean="0"/>
              <a:t>, 2007) (</a:t>
            </a:r>
            <a:r>
              <a:rPr lang="hu-HU" b="1" dirty="0" err="1" smtClean="0"/>
              <a:t>prospektív</a:t>
            </a:r>
            <a:r>
              <a:rPr lang="hu-HU" b="1" dirty="0" smtClean="0"/>
              <a:t>, 295.344)</a:t>
            </a:r>
          </a:p>
          <a:p>
            <a:r>
              <a:rPr lang="hu-HU" b="1" dirty="0" err="1" smtClean="0"/>
              <a:t>Lippman</a:t>
            </a:r>
            <a:r>
              <a:rPr lang="hu-HU" b="1" dirty="0" smtClean="0"/>
              <a:t> et </a:t>
            </a:r>
            <a:r>
              <a:rPr lang="hu-HU" b="1" dirty="0" err="1" smtClean="0"/>
              <a:t>al</a:t>
            </a:r>
            <a:r>
              <a:rPr lang="hu-HU" b="1" dirty="0" smtClean="0"/>
              <a:t>, JAMA, 2008: SELECT </a:t>
            </a:r>
            <a:r>
              <a:rPr lang="hu-HU" b="1" dirty="0" err="1" smtClean="0"/>
              <a:t>study</a:t>
            </a:r>
            <a:r>
              <a:rPr lang="hu-HU" b="1" dirty="0" smtClean="0"/>
              <a:t>: E vitaminnak és szelénnek </a:t>
            </a:r>
            <a:r>
              <a:rPr lang="hu-HU" b="1" dirty="0" smtClean="0">
                <a:solidFill>
                  <a:srgbClr val="FF0000"/>
                </a:solidFill>
              </a:rPr>
              <a:t>NINCS</a:t>
            </a:r>
            <a:r>
              <a:rPr lang="hu-HU" b="1" dirty="0" smtClean="0"/>
              <a:t> hatás a prosztata és egyéb rákos megbetegedések előfordulására (több diabetes a szelén csoportban, több prosztatarák az E </a:t>
            </a:r>
            <a:r>
              <a:rPr lang="hu-HU" b="1" dirty="0" err="1" smtClean="0"/>
              <a:t>vit</a:t>
            </a:r>
            <a:r>
              <a:rPr lang="hu-HU" b="1" dirty="0" smtClean="0"/>
              <a:t>. Csoportban)</a:t>
            </a:r>
          </a:p>
          <a:p>
            <a:r>
              <a:rPr lang="hu-HU" b="1" dirty="0" smtClean="0"/>
              <a:t>Tüdőrák + E vitamin: </a:t>
            </a:r>
            <a:r>
              <a:rPr lang="hu-HU" b="1" dirty="0" smtClean="0">
                <a:solidFill>
                  <a:srgbClr val="FF0000"/>
                </a:solidFill>
              </a:rPr>
              <a:t>fokozott</a:t>
            </a:r>
            <a:r>
              <a:rPr lang="hu-HU" b="1" dirty="0" smtClean="0"/>
              <a:t> rizikó (</a:t>
            </a:r>
            <a:r>
              <a:rPr lang="hu-HU" b="1" dirty="0" err="1" smtClean="0"/>
              <a:t>prospektív</a:t>
            </a:r>
            <a:r>
              <a:rPr lang="hu-HU" b="1" dirty="0" smtClean="0"/>
              <a:t>, 77.721)</a:t>
            </a:r>
          </a:p>
          <a:p>
            <a:r>
              <a:rPr lang="hu-HU" b="1" dirty="0" err="1" smtClean="0"/>
              <a:t>Tüdőrák+dohányzás+beta-karotin</a:t>
            </a:r>
            <a:r>
              <a:rPr lang="hu-HU" b="1" dirty="0" smtClean="0"/>
              <a:t>: </a:t>
            </a:r>
            <a:r>
              <a:rPr lang="hu-HU" b="1" dirty="0" smtClean="0">
                <a:solidFill>
                  <a:srgbClr val="FF0000"/>
                </a:solidFill>
              </a:rPr>
              <a:t>fokozott </a:t>
            </a:r>
            <a:r>
              <a:rPr lang="hu-HU" b="1" dirty="0" smtClean="0"/>
              <a:t>rizikó (ST </a:t>
            </a:r>
            <a:r>
              <a:rPr lang="hu-HU" b="1" dirty="0" err="1" smtClean="0"/>
              <a:t>Mayne</a:t>
            </a:r>
            <a:r>
              <a:rPr lang="hu-HU" b="1" dirty="0" smtClean="0"/>
              <a:t> et </a:t>
            </a:r>
            <a:r>
              <a:rPr lang="hu-HU" b="1" dirty="0" err="1" smtClean="0"/>
              <a:t>al</a:t>
            </a:r>
            <a:r>
              <a:rPr lang="hu-HU" b="1" dirty="0" smtClean="0"/>
              <a:t>, 1996)</a:t>
            </a:r>
          </a:p>
          <a:p>
            <a:r>
              <a:rPr lang="hu-HU" b="1" dirty="0" err="1" smtClean="0"/>
              <a:t>Fólsav</a:t>
            </a:r>
            <a:r>
              <a:rPr lang="hu-HU" b="1" dirty="0" smtClean="0"/>
              <a:t>: </a:t>
            </a:r>
            <a:r>
              <a:rPr lang="hu-HU" b="1" dirty="0" smtClean="0">
                <a:solidFill>
                  <a:srgbClr val="FF0000"/>
                </a:solidFill>
              </a:rPr>
              <a:t>nincs</a:t>
            </a:r>
            <a:r>
              <a:rPr lang="hu-HU" b="1" dirty="0" smtClean="0"/>
              <a:t> pozitív hatás a daganatok kialakulására!! 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(13 </a:t>
            </a:r>
            <a:r>
              <a:rPr lang="hu-HU" b="1" dirty="0" err="1" smtClean="0"/>
              <a:t>study</a:t>
            </a:r>
            <a:r>
              <a:rPr lang="hu-HU" b="1" dirty="0" smtClean="0"/>
              <a:t>, 49.621 résztvevő) </a:t>
            </a:r>
            <a:r>
              <a:rPr lang="hu-HU" b="1" dirty="0"/>
              <a:t>B</a:t>
            </a:r>
            <a:r>
              <a:rPr lang="hu-HU" b="1" dirty="0" smtClean="0"/>
              <a:t>ritish </a:t>
            </a:r>
            <a:r>
              <a:rPr lang="hu-HU" b="1" dirty="0" err="1"/>
              <a:t>H</a:t>
            </a:r>
            <a:r>
              <a:rPr lang="hu-HU" b="1" dirty="0" err="1" smtClean="0"/>
              <a:t>eart</a:t>
            </a:r>
            <a:r>
              <a:rPr lang="hu-HU" b="1" dirty="0" smtClean="0"/>
              <a:t> </a:t>
            </a:r>
            <a:r>
              <a:rPr lang="hu-HU" b="1" dirty="0" err="1" smtClean="0"/>
              <a:t>Foundation</a:t>
            </a:r>
            <a:endParaRPr lang="hu-H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Antioxidánsok - daganatok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14422"/>
            <a:ext cx="8784976" cy="5112568"/>
          </a:xfrm>
        </p:spPr>
        <p:txBody>
          <a:bodyPr>
            <a:normAutofit fontScale="77500" lnSpcReduction="20000"/>
          </a:bodyPr>
          <a:lstStyle/>
          <a:p>
            <a:r>
              <a:rPr lang="hu-HU" b="1" u="sng" dirty="0" smtClean="0"/>
              <a:t>C-vitamin: </a:t>
            </a:r>
            <a:r>
              <a:rPr lang="hu-HU" b="1" dirty="0" err="1" smtClean="0"/>
              <a:t>review</a:t>
            </a:r>
            <a:r>
              <a:rPr lang="hu-HU" b="1" dirty="0" smtClean="0"/>
              <a:t>, 2015, The </a:t>
            </a:r>
            <a:r>
              <a:rPr lang="hu-HU" b="1" dirty="0" err="1" smtClean="0"/>
              <a:t>Oncologist</a:t>
            </a:r>
            <a:r>
              <a:rPr lang="hu-HU" b="1" dirty="0" smtClean="0"/>
              <a:t>: 34 </a:t>
            </a:r>
            <a:r>
              <a:rPr lang="hu-HU" b="1" dirty="0" err="1" smtClean="0"/>
              <a:t>study</a:t>
            </a:r>
            <a:r>
              <a:rPr lang="hu-HU" b="1" dirty="0" smtClean="0"/>
              <a:t> alapján: NINCS hatása a </a:t>
            </a:r>
            <a:r>
              <a:rPr lang="hu-HU" b="1" dirty="0" smtClean="0">
                <a:solidFill>
                  <a:srgbClr val="FF0000"/>
                </a:solidFill>
              </a:rPr>
              <a:t>C vitaminnak </a:t>
            </a:r>
            <a:r>
              <a:rPr lang="hu-HU" b="1" dirty="0" smtClean="0"/>
              <a:t>sem a kemoterápia hatékonyságára, sem a toxicitásra!!</a:t>
            </a:r>
          </a:p>
          <a:p>
            <a:r>
              <a:rPr lang="hu-HU" b="1" u="sng" dirty="0" smtClean="0"/>
              <a:t>Magyar összefoglaló </a:t>
            </a:r>
            <a:r>
              <a:rPr lang="hu-HU" b="1" dirty="0" smtClean="0"/>
              <a:t>(Orvosi Hetilap, 2015): 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    C vitamin</a:t>
            </a:r>
            <a:r>
              <a:rPr lang="hu-HU" b="1" dirty="0" smtClean="0"/>
              <a:t>nak nincs bizonyított hatása daganatos                     	betegségekben</a:t>
            </a:r>
          </a:p>
          <a:p>
            <a:pPr>
              <a:buNone/>
            </a:pPr>
            <a:r>
              <a:rPr lang="hu-HU" b="1" dirty="0" smtClean="0"/>
              <a:t>	</a:t>
            </a:r>
            <a:r>
              <a:rPr lang="hu-HU" b="1" dirty="0" smtClean="0">
                <a:solidFill>
                  <a:srgbClr val="FF0000"/>
                </a:solidFill>
              </a:rPr>
              <a:t>Béta-karotin/A vitamin</a:t>
            </a:r>
            <a:r>
              <a:rPr lang="hu-HU" b="1" dirty="0" smtClean="0"/>
              <a:t>: alacsony légnyomáson antioxidáns, normál légnyomáson pro-</a:t>
            </a:r>
            <a:r>
              <a:rPr lang="hu-HU" b="1" dirty="0" err="1" smtClean="0"/>
              <a:t>oxidáns</a:t>
            </a:r>
            <a:r>
              <a:rPr lang="hu-HU" b="1" dirty="0" smtClean="0"/>
              <a:t> (!)</a:t>
            </a:r>
          </a:p>
          <a:p>
            <a:pPr>
              <a:buNone/>
            </a:pPr>
            <a:r>
              <a:rPr lang="hu-HU" b="1" dirty="0" smtClean="0"/>
              <a:t>	</a:t>
            </a:r>
            <a:r>
              <a:rPr lang="hu-HU" b="1" dirty="0" smtClean="0">
                <a:solidFill>
                  <a:srgbClr val="FF0000"/>
                </a:solidFill>
              </a:rPr>
              <a:t>E vitamin </a:t>
            </a:r>
            <a:r>
              <a:rPr lang="hu-HU" b="1" dirty="0" smtClean="0"/>
              <a:t>hatás nem egyértelmű, nagy-adagban </a:t>
            </a:r>
            <a:r>
              <a:rPr lang="hu-HU" b="1" dirty="0" err="1" smtClean="0"/>
              <a:t>pro-oxidáns</a:t>
            </a:r>
            <a:r>
              <a:rPr lang="hu-HU" b="1" dirty="0" smtClean="0"/>
              <a:t> (!)</a:t>
            </a:r>
          </a:p>
          <a:p>
            <a:pPr>
              <a:buNone/>
            </a:pPr>
            <a:r>
              <a:rPr lang="hu-HU" b="1" dirty="0" smtClean="0"/>
              <a:t>	</a:t>
            </a:r>
            <a:r>
              <a:rPr lang="hu-HU" b="1" dirty="0" smtClean="0">
                <a:solidFill>
                  <a:srgbClr val="FF0000"/>
                </a:solidFill>
              </a:rPr>
              <a:t>Béta-karotin és E vitamin: káros </a:t>
            </a:r>
            <a:r>
              <a:rPr lang="hu-HU" b="1" dirty="0" smtClean="0"/>
              <a:t>(</a:t>
            </a:r>
            <a:r>
              <a:rPr lang="hu-HU" b="1" dirty="0" err="1" smtClean="0"/>
              <a:t>Lancet</a:t>
            </a:r>
            <a:r>
              <a:rPr lang="hu-HU" b="1" dirty="0" smtClean="0"/>
              <a:t> </a:t>
            </a:r>
            <a:r>
              <a:rPr lang="hu-HU" b="1" dirty="0" err="1" smtClean="0"/>
              <a:t>Oncol</a:t>
            </a:r>
            <a:r>
              <a:rPr lang="hu-HU" b="1" dirty="0" smtClean="0"/>
              <a:t>:18,472-482, 2017)</a:t>
            </a:r>
          </a:p>
          <a:p>
            <a:pPr>
              <a:buNone/>
            </a:pPr>
            <a:r>
              <a:rPr lang="hu-HU" b="1" dirty="0" smtClean="0"/>
              <a:t>	Meta-analízisek </a:t>
            </a:r>
            <a:r>
              <a:rPr lang="hu-HU" b="1" dirty="0" smtClean="0">
                <a:solidFill>
                  <a:srgbClr val="FF0000"/>
                </a:solidFill>
              </a:rPr>
              <a:t>NEM</a:t>
            </a:r>
            <a:r>
              <a:rPr lang="hu-HU" b="1" dirty="0" smtClean="0"/>
              <a:t> igazolták az antioxidáns pótlás jogosultságát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17618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Antioxidánsok - daganatok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u="sng" dirty="0" smtClean="0"/>
              <a:t>Miért nem hatnak??</a:t>
            </a:r>
            <a:r>
              <a:rPr lang="hu-HU" b="1" dirty="0" smtClean="0"/>
              <a:t> (MY </a:t>
            </a:r>
            <a:r>
              <a:rPr lang="hu-HU" b="1" dirty="0" err="1" smtClean="0"/>
              <a:t>Bonner</a:t>
            </a:r>
            <a:r>
              <a:rPr lang="hu-HU" b="1" dirty="0" smtClean="0"/>
              <a:t> et </a:t>
            </a:r>
            <a:r>
              <a:rPr lang="hu-HU" b="1" dirty="0" err="1" smtClean="0"/>
              <a:t>al</a:t>
            </a:r>
            <a:r>
              <a:rPr lang="hu-HU" b="1" dirty="0" smtClean="0"/>
              <a:t>, </a:t>
            </a:r>
            <a:r>
              <a:rPr lang="hu-HU" b="1" dirty="0" err="1" smtClean="0"/>
              <a:t>Future</a:t>
            </a:r>
            <a:r>
              <a:rPr lang="hu-HU" b="1" dirty="0" smtClean="0"/>
              <a:t> </a:t>
            </a:r>
            <a:r>
              <a:rPr lang="hu-HU" b="1" dirty="0" err="1" smtClean="0"/>
              <a:t>med</a:t>
            </a:r>
            <a:r>
              <a:rPr lang="hu-HU" b="1" dirty="0" smtClean="0"/>
              <a:t> </a:t>
            </a:r>
            <a:r>
              <a:rPr lang="hu-HU" b="1" dirty="0" err="1" smtClean="0"/>
              <a:t>Chem</a:t>
            </a:r>
            <a:r>
              <a:rPr lang="hu-HU" b="1" dirty="0" smtClean="0"/>
              <a:t> 2014)</a:t>
            </a:r>
          </a:p>
          <a:p>
            <a:r>
              <a:rPr lang="hu-HU" b="1" dirty="0" smtClean="0"/>
              <a:t>Bizonyos anyagok csak nagy adagban hatnak, ezt az adagot nem közelítjük meg</a:t>
            </a:r>
          </a:p>
          <a:p>
            <a:r>
              <a:rPr lang="hu-HU" b="1" dirty="0" smtClean="0"/>
              <a:t>Bizonyos antioxidánsnak gondolt anyagok nem azok!</a:t>
            </a:r>
          </a:p>
          <a:p>
            <a:r>
              <a:rPr lang="hu-HU" b="1" dirty="0" smtClean="0"/>
              <a:t>Nem minden daganat </a:t>
            </a:r>
            <a:r>
              <a:rPr lang="hu-HU" b="1" dirty="0" err="1" smtClean="0"/>
              <a:t>pathomechanizmusában</a:t>
            </a:r>
            <a:r>
              <a:rPr lang="hu-HU" b="1" dirty="0" smtClean="0"/>
              <a:t> szerepelnek oxigén szabadgyökök</a:t>
            </a:r>
          </a:p>
          <a:p>
            <a:r>
              <a:rPr lang="hu-HU" b="1" dirty="0" smtClean="0"/>
              <a:t>A gyökfogók önmagukban általában nem elegendőek a daganatsejtek elpusztításához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24989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Antioxidánsok - daganatok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u="sng" dirty="0" smtClean="0"/>
              <a:t>Miért nem hatnak??</a:t>
            </a:r>
            <a:r>
              <a:rPr lang="hu-HU" b="1" dirty="0" smtClean="0"/>
              <a:t> (MY </a:t>
            </a:r>
            <a:r>
              <a:rPr lang="hu-HU" b="1" dirty="0" err="1" smtClean="0"/>
              <a:t>Bonner</a:t>
            </a:r>
            <a:r>
              <a:rPr lang="hu-HU" b="1" dirty="0" smtClean="0"/>
              <a:t> et </a:t>
            </a:r>
            <a:r>
              <a:rPr lang="hu-HU" b="1" dirty="0" err="1" smtClean="0"/>
              <a:t>al</a:t>
            </a:r>
            <a:r>
              <a:rPr lang="hu-HU" b="1" dirty="0" smtClean="0"/>
              <a:t>, </a:t>
            </a:r>
            <a:r>
              <a:rPr lang="hu-HU" b="1" dirty="0" err="1" smtClean="0"/>
              <a:t>Future</a:t>
            </a:r>
            <a:r>
              <a:rPr lang="hu-HU" b="1" dirty="0" smtClean="0"/>
              <a:t> </a:t>
            </a:r>
            <a:r>
              <a:rPr lang="hu-HU" b="1" dirty="0" err="1"/>
              <a:t>M</a:t>
            </a:r>
            <a:r>
              <a:rPr lang="hu-HU" b="1" dirty="0" err="1" smtClean="0"/>
              <a:t>ed</a:t>
            </a:r>
            <a:r>
              <a:rPr lang="hu-HU" b="1" dirty="0" smtClean="0"/>
              <a:t> </a:t>
            </a:r>
            <a:r>
              <a:rPr lang="hu-HU" b="1" dirty="0" err="1" smtClean="0"/>
              <a:t>Chem</a:t>
            </a:r>
            <a:r>
              <a:rPr lang="hu-HU" b="1" dirty="0" smtClean="0"/>
              <a:t> 2014)</a:t>
            </a:r>
          </a:p>
          <a:p>
            <a:r>
              <a:rPr lang="hu-HU" b="1" dirty="0" smtClean="0"/>
              <a:t>WT1 pozitív tumorokban, kemoterápia előtt adva pozitív hatás lehet DE kemoterápiával együtt adva káros!</a:t>
            </a:r>
          </a:p>
          <a:p>
            <a:r>
              <a:rPr lang="hu-HU" b="1" dirty="0"/>
              <a:t>p</a:t>
            </a:r>
            <a:r>
              <a:rPr lang="hu-HU" b="1" dirty="0" smtClean="0"/>
              <a:t>53 pozitív esetekben kifejezetten olyan anyagok hatásosak, melyek fokozzák az oxidatív stresszt!!</a:t>
            </a:r>
          </a:p>
          <a:p>
            <a:r>
              <a:rPr lang="hu-HU" b="1" dirty="0" smtClean="0"/>
              <a:t>NADPH </a:t>
            </a:r>
            <a:r>
              <a:rPr lang="hu-HU" b="1" dirty="0" err="1" smtClean="0"/>
              <a:t>oxidáz</a:t>
            </a:r>
            <a:r>
              <a:rPr lang="hu-HU" b="1" dirty="0" smtClean="0"/>
              <a:t> gátlók növelhetik a tumor növekedést (</a:t>
            </a:r>
            <a:r>
              <a:rPr lang="hu-HU" b="1" dirty="0" err="1" smtClean="0"/>
              <a:t>szenzitizálnak</a:t>
            </a:r>
            <a:r>
              <a:rPr lang="hu-HU" b="1" dirty="0" smtClean="0"/>
              <a:t> a kemoterápiára??)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10675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zövegdoboz 1"/>
          <p:cNvSpPr txBox="1">
            <a:spLocks noChangeArrowheads="1"/>
          </p:cNvSpPr>
          <p:nvPr/>
        </p:nvSpPr>
        <p:spPr bwMode="auto">
          <a:xfrm>
            <a:off x="0" y="981075"/>
            <a:ext cx="91090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3200">
                <a:latin typeface="Comic Sans MS" pitchFamily="66" charset="0"/>
              </a:rPr>
              <a:t>A szabad gyökök tevékenységét egy védelmi rendszer kontrollálja. </a:t>
            </a:r>
          </a:p>
        </p:txBody>
      </p:sp>
      <p:sp>
        <p:nvSpPr>
          <p:cNvPr id="3" name="Szövegdoboz 1"/>
          <p:cNvSpPr txBox="1">
            <a:spLocks noChangeArrowheads="1"/>
          </p:cNvSpPr>
          <p:nvPr/>
        </p:nvSpPr>
        <p:spPr bwMode="auto">
          <a:xfrm>
            <a:off x="0" y="1989138"/>
            <a:ext cx="91090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3200">
                <a:latin typeface="Comic Sans MS" pitchFamily="66" charset="0"/>
              </a:rPr>
              <a:t>Ha ez zavart szenved, </a:t>
            </a:r>
          </a:p>
          <a:p>
            <a:pPr algn="ctr"/>
            <a:r>
              <a:rPr lang="hu-HU" altLang="en-US" sz="3200">
                <a:latin typeface="Comic Sans MS" pitchFamily="66" charset="0"/>
              </a:rPr>
              <a:t>a szabad gyökök elszaporodva </a:t>
            </a:r>
          </a:p>
          <a:p>
            <a:pPr algn="ctr"/>
            <a:r>
              <a:rPr lang="hu-HU" altLang="en-US" sz="3200">
                <a:latin typeface="Comic Sans MS" pitchFamily="66" charset="0"/>
              </a:rPr>
              <a:t>károsan befolyásolják az egészséges sejtek működését, </a:t>
            </a:r>
          </a:p>
        </p:txBody>
      </p:sp>
      <p:sp>
        <p:nvSpPr>
          <p:cNvPr id="4" name="Szövegdoboz 1"/>
          <p:cNvSpPr txBox="1">
            <a:spLocks noChangeArrowheads="1"/>
          </p:cNvSpPr>
          <p:nvPr/>
        </p:nvSpPr>
        <p:spPr bwMode="auto">
          <a:xfrm>
            <a:off x="1331913" y="4581525"/>
            <a:ext cx="3924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3200">
                <a:latin typeface="Comic Sans MS" pitchFamily="66" charset="0"/>
              </a:rPr>
              <a:t>és elősegítik az öregedési folyamatokat. </a:t>
            </a:r>
          </a:p>
        </p:txBody>
      </p:sp>
      <p:pic>
        <p:nvPicPr>
          <p:cNvPr id="7174" name="Picture 6" descr="Képtalálat a következ&amp;odblac;re: „szabadgyökök és öregedés”"/>
          <p:cNvPicPr>
            <a:picLocks noChangeAspect="1" noChangeArrowheads="1"/>
          </p:cNvPicPr>
          <p:nvPr/>
        </p:nvPicPr>
        <p:blipFill>
          <a:blip r:embed="rId2"/>
          <a:srcRect l="19344" t="20528" r="24988" b="27057"/>
          <a:stretch>
            <a:fillRect/>
          </a:stretch>
        </p:blipFill>
        <p:spPr bwMode="auto">
          <a:xfrm>
            <a:off x="5651500" y="4033838"/>
            <a:ext cx="3492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Antioxidánsok – krónikus betegségek/halálozás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810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Miller, </a:t>
            </a:r>
            <a:r>
              <a:rPr lang="hu-HU" b="1" dirty="0" err="1" smtClean="0"/>
              <a:t>Ann</a:t>
            </a:r>
            <a:r>
              <a:rPr lang="hu-HU" b="1" dirty="0" smtClean="0"/>
              <a:t> </a:t>
            </a:r>
            <a:r>
              <a:rPr lang="hu-HU" b="1" dirty="0" err="1" smtClean="0"/>
              <a:t>Inter</a:t>
            </a:r>
            <a:r>
              <a:rPr lang="hu-HU" b="1" dirty="0" smtClean="0"/>
              <a:t> </a:t>
            </a:r>
            <a:r>
              <a:rPr lang="hu-HU" b="1" dirty="0" err="1" smtClean="0"/>
              <a:t>Med</a:t>
            </a:r>
            <a:r>
              <a:rPr lang="hu-HU" b="1" dirty="0" smtClean="0"/>
              <a:t>, 2005: fokozott E vitamin bevitel (&gt;400 IU) </a:t>
            </a:r>
            <a:r>
              <a:rPr lang="hu-HU" b="1" dirty="0" smtClean="0">
                <a:solidFill>
                  <a:srgbClr val="FF0000"/>
                </a:solidFill>
              </a:rPr>
              <a:t>emeli</a:t>
            </a:r>
            <a:r>
              <a:rPr lang="hu-HU" b="1" dirty="0" smtClean="0"/>
              <a:t> az általános halálozást (19 </a:t>
            </a:r>
            <a:r>
              <a:rPr lang="hu-HU" b="1" dirty="0" err="1" smtClean="0"/>
              <a:t>trial</a:t>
            </a:r>
            <a:r>
              <a:rPr lang="hu-HU" b="1" dirty="0" smtClean="0"/>
              <a:t>, 135.967 résztvevő)</a:t>
            </a:r>
          </a:p>
          <a:p>
            <a:r>
              <a:rPr lang="hu-HU" b="1" dirty="0" err="1" smtClean="0"/>
              <a:t>Macpherson</a:t>
            </a:r>
            <a:r>
              <a:rPr lang="hu-HU" b="1" dirty="0" smtClean="0"/>
              <a:t>, Am J </a:t>
            </a:r>
            <a:r>
              <a:rPr lang="hu-HU" b="1" dirty="0" err="1" smtClean="0"/>
              <a:t>Clin</a:t>
            </a:r>
            <a:r>
              <a:rPr lang="hu-HU" b="1" dirty="0" smtClean="0"/>
              <a:t> </a:t>
            </a:r>
            <a:r>
              <a:rPr lang="hu-HU" b="1" dirty="0" err="1" smtClean="0"/>
              <a:t>Nutr</a:t>
            </a:r>
            <a:r>
              <a:rPr lang="hu-HU" b="1" dirty="0" smtClean="0"/>
              <a:t>, 2013: 21 random. </a:t>
            </a:r>
            <a:r>
              <a:rPr lang="hu-HU" b="1" dirty="0" err="1" smtClean="0"/>
              <a:t>Trial</a:t>
            </a:r>
            <a:r>
              <a:rPr lang="hu-HU" b="1" dirty="0" smtClean="0"/>
              <a:t>, meta-analízis (91.074 résztvevő): multivitaminok, ásványi anyagok </a:t>
            </a:r>
            <a:r>
              <a:rPr lang="hu-HU" b="1" dirty="0" smtClean="0">
                <a:solidFill>
                  <a:srgbClr val="FF0000"/>
                </a:solidFill>
              </a:rPr>
              <a:t>nem</a:t>
            </a:r>
            <a:r>
              <a:rPr lang="hu-HU" b="1" dirty="0" smtClean="0"/>
              <a:t> befolyásolják a halálozást!</a:t>
            </a:r>
          </a:p>
          <a:p>
            <a:r>
              <a:rPr lang="hu-HU" b="1" dirty="0" smtClean="0"/>
              <a:t>Szelén: </a:t>
            </a:r>
            <a:r>
              <a:rPr lang="hu-HU" b="1" dirty="0" smtClean="0">
                <a:solidFill>
                  <a:srgbClr val="FF0000"/>
                </a:solidFill>
              </a:rPr>
              <a:t>több diabetes</a:t>
            </a:r>
            <a:r>
              <a:rPr lang="hu-HU" b="1" dirty="0" smtClean="0"/>
              <a:t>!! (J. </a:t>
            </a:r>
            <a:r>
              <a:rPr lang="hu-HU" b="1" dirty="0" err="1" smtClean="0"/>
              <a:t>Bleys</a:t>
            </a:r>
            <a:r>
              <a:rPr lang="hu-HU" b="1" dirty="0" smtClean="0"/>
              <a:t>, 2007, S. </a:t>
            </a:r>
            <a:r>
              <a:rPr lang="hu-HU" b="1" dirty="0" err="1" smtClean="0"/>
              <a:t>Strangers</a:t>
            </a:r>
            <a:r>
              <a:rPr lang="hu-HU" b="1" dirty="0" smtClean="0"/>
              <a:t>, 2007)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5249917"/>
            <a:ext cx="3419872" cy="1608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Antioxidánsok – krónikus betegségek/halálozás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77114"/>
            <a:ext cx="8229600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J </a:t>
            </a:r>
            <a:r>
              <a:rPr lang="hu-HU" dirty="0" err="1" smtClean="0"/>
              <a:t>Mursu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, </a:t>
            </a:r>
            <a:r>
              <a:rPr lang="hu-HU" dirty="0"/>
              <a:t>H</a:t>
            </a:r>
            <a:r>
              <a:rPr lang="hu-HU" dirty="0" smtClean="0"/>
              <a:t>ealth </a:t>
            </a:r>
            <a:r>
              <a:rPr lang="hu-HU" dirty="0" err="1"/>
              <a:t>C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/>
              <a:t>R</a:t>
            </a:r>
            <a:r>
              <a:rPr lang="hu-HU" dirty="0" err="1" smtClean="0"/>
              <a:t>ef</a:t>
            </a:r>
            <a:r>
              <a:rPr lang="hu-HU" dirty="0" smtClean="0"/>
              <a:t>, 2011: </a:t>
            </a:r>
            <a:r>
              <a:rPr lang="hu-HU" dirty="0" err="1" smtClean="0"/>
              <a:t>Iowa</a:t>
            </a:r>
            <a:r>
              <a:rPr lang="hu-HU" dirty="0" smtClean="0"/>
              <a:t>, 38.722 idős nő: </a:t>
            </a:r>
            <a:r>
              <a:rPr lang="hu-HU" dirty="0" err="1" smtClean="0"/>
              <a:t>multivit</a:t>
            </a:r>
            <a:r>
              <a:rPr lang="hu-HU" dirty="0" smtClean="0"/>
              <a:t>, B </a:t>
            </a:r>
            <a:r>
              <a:rPr lang="hu-HU" dirty="0" err="1" smtClean="0"/>
              <a:t>vit</a:t>
            </a:r>
            <a:r>
              <a:rPr lang="hu-HU" dirty="0" smtClean="0"/>
              <a:t>, Mg, </a:t>
            </a:r>
            <a:r>
              <a:rPr lang="hu-HU" dirty="0" err="1" smtClean="0"/>
              <a:t>Zn</a:t>
            </a:r>
            <a:r>
              <a:rPr lang="hu-HU" dirty="0" smtClean="0"/>
              <a:t>, Fe, </a:t>
            </a:r>
            <a:r>
              <a:rPr lang="hu-HU" dirty="0" err="1" smtClean="0"/>
              <a:t>Cu</a:t>
            </a:r>
            <a:r>
              <a:rPr lang="hu-HU" dirty="0" smtClean="0"/>
              <a:t>, folsav </a:t>
            </a:r>
            <a:r>
              <a:rPr lang="hu-HU" dirty="0" smtClean="0">
                <a:solidFill>
                  <a:srgbClr val="FF0000"/>
                </a:solidFill>
              </a:rPr>
              <a:t>emeli</a:t>
            </a:r>
            <a:r>
              <a:rPr lang="hu-HU" dirty="0" smtClean="0"/>
              <a:t> az általános halálozást</a:t>
            </a:r>
          </a:p>
          <a:p>
            <a:r>
              <a:rPr lang="hu-HU" b="1" dirty="0" smtClean="0"/>
              <a:t>E vitamin </a:t>
            </a:r>
            <a:r>
              <a:rPr lang="hu-HU" dirty="0" smtClean="0"/>
              <a:t>hatása a </a:t>
            </a:r>
            <a:r>
              <a:rPr lang="hu-HU" dirty="0" smtClean="0">
                <a:solidFill>
                  <a:srgbClr val="FF0000"/>
                </a:solidFill>
              </a:rPr>
              <a:t>gyermek</a:t>
            </a:r>
            <a:r>
              <a:rPr lang="hu-HU" dirty="0" smtClean="0"/>
              <a:t>kori nem-alkoholos zsírmájra: 5 random. </a:t>
            </a:r>
            <a:r>
              <a:rPr lang="hu-HU" dirty="0" err="1" smtClean="0"/>
              <a:t>study</a:t>
            </a:r>
            <a:r>
              <a:rPr lang="hu-HU" dirty="0" smtClean="0"/>
              <a:t>, 270 gyermek, </a:t>
            </a:r>
            <a:r>
              <a:rPr lang="hu-HU" dirty="0" smtClean="0">
                <a:solidFill>
                  <a:srgbClr val="FF0000"/>
                </a:solidFill>
              </a:rPr>
              <a:t>nincs </a:t>
            </a:r>
            <a:r>
              <a:rPr lang="hu-HU" dirty="0" smtClean="0"/>
              <a:t>hatás a májfunkciókra (C vitaminnak sem!) ( AA </a:t>
            </a:r>
            <a:r>
              <a:rPr lang="hu-HU" dirty="0" err="1" smtClean="0"/>
              <a:t>Sharkhy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, </a:t>
            </a:r>
            <a:r>
              <a:rPr lang="hu-HU" dirty="0" err="1" smtClean="0"/>
              <a:t>Saudi</a:t>
            </a:r>
            <a:r>
              <a:rPr lang="hu-HU" dirty="0" smtClean="0"/>
              <a:t> J </a:t>
            </a:r>
            <a:r>
              <a:rPr lang="hu-HU" dirty="0" err="1" smtClean="0"/>
              <a:t>Gastroenter</a:t>
            </a:r>
            <a:r>
              <a:rPr lang="hu-HU" dirty="0" smtClean="0"/>
              <a:t>, 2014)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5517232"/>
            <a:ext cx="2520280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3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MF </a:t>
            </a:r>
            <a:r>
              <a:rPr lang="hu-HU" sz="2400" b="1" dirty="0" err="1" smtClean="0">
                <a:solidFill>
                  <a:srgbClr val="FF0000"/>
                </a:solidFill>
              </a:rPr>
              <a:t>Vrolijk</a:t>
            </a:r>
            <a:r>
              <a:rPr lang="hu-HU" sz="2400" b="1" dirty="0" smtClean="0">
                <a:solidFill>
                  <a:srgbClr val="FF0000"/>
                </a:solidFill>
              </a:rPr>
              <a:t> et </a:t>
            </a:r>
            <a:r>
              <a:rPr lang="hu-HU" sz="2400" b="1" dirty="0" err="1" smtClean="0">
                <a:solidFill>
                  <a:srgbClr val="FF0000"/>
                </a:solidFill>
              </a:rPr>
              <a:t>al</a:t>
            </a:r>
            <a:r>
              <a:rPr lang="hu-HU" sz="2400" b="1" dirty="0" smtClean="0">
                <a:solidFill>
                  <a:srgbClr val="FF0000"/>
                </a:solidFill>
              </a:rPr>
              <a:t>: </a:t>
            </a:r>
            <a:r>
              <a:rPr lang="hu-HU" sz="2400" b="1" dirty="0">
                <a:solidFill>
                  <a:srgbClr val="FF0000"/>
                </a:solidFill>
              </a:rPr>
              <a:t>T</a:t>
            </a:r>
            <a:r>
              <a:rPr lang="hu-HU" sz="2400" b="1" dirty="0" smtClean="0">
                <a:solidFill>
                  <a:srgbClr val="FF0000"/>
                </a:solidFill>
              </a:rPr>
              <a:t>he shifting </a:t>
            </a:r>
            <a:r>
              <a:rPr lang="hu-HU" sz="2400" b="1" dirty="0" err="1" smtClean="0">
                <a:solidFill>
                  <a:srgbClr val="FF0000"/>
                </a:solidFill>
              </a:rPr>
              <a:t>perception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on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antioxidants</a:t>
            </a:r>
            <a:r>
              <a:rPr lang="hu-HU" sz="2400" b="1" dirty="0" smtClean="0">
                <a:solidFill>
                  <a:srgbClr val="FF0000"/>
                </a:solidFill>
              </a:rPr>
              <a:t>: The </a:t>
            </a:r>
            <a:r>
              <a:rPr lang="hu-HU" sz="2400" b="1" dirty="0" err="1" smtClean="0">
                <a:solidFill>
                  <a:srgbClr val="FF0000"/>
                </a:solidFill>
              </a:rPr>
              <a:t>case</a:t>
            </a:r>
            <a:r>
              <a:rPr lang="hu-HU" sz="2400" b="1" dirty="0" smtClean="0">
                <a:solidFill>
                  <a:srgbClr val="FF0000"/>
                </a:solidFill>
              </a:rPr>
              <a:t> of Vitamin E and beta-</a:t>
            </a:r>
            <a:r>
              <a:rPr lang="hu-HU" sz="2400" b="1" dirty="0" err="1" smtClean="0">
                <a:solidFill>
                  <a:srgbClr val="FF0000"/>
                </a:solidFill>
              </a:rPr>
              <a:t>carotene</a:t>
            </a:r>
            <a:r>
              <a:rPr lang="hu-HU" sz="2400" b="1" dirty="0" smtClean="0">
                <a:solidFill>
                  <a:srgbClr val="FF0000"/>
                </a:solidFill>
              </a:rPr>
              <a:t>, </a:t>
            </a:r>
            <a:r>
              <a:rPr lang="hu-HU" sz="2400" b="1" dirty="0" err="1" smtClean="0">
                <a:solidFill>
                  <a:srgbClr val="FF0000"/>
                </a:solidFill>
              </a:rPr>
              <a:t>Redox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Biol</a:t>
            </a:r>
            <a:r>
              <a:rPr lang="hu-HU" sz="2400" b="1" dirty="0" smtClean="0">
                <a:solidFill>
                  <a:srgbClr val="FF0000"/>
                </a:solidFill>
              </a:rPr>
              <a:t>, 4: 272-8, 2015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Meta-analízisek alapján (az antioxidánsok) nem javítják a túlélést, morbiditást, SŐT inkább emelkedett halálozással járnak!</a:t>
            </a:r>
          </a:p>
          <a:p>
            <a:endParaRPr lang="hu-HU" dirty="0" smtClean="0"/>
          </a:p>
          <a:p>
            <a:r>
              <a:rPr lang="hu-HU" b="1" i="1" dirty="0" smtClean="0"/>
              <a:t>„Filozofikus gondolat”: A betegebb, nagyobb egyéb rizikóval rendelkező emberek inkább fogyasztanak „csoda”-vitaminokat!???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xmlns="" val="11212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MF </a:t>
            </a:r>
            <a:r>
              <a:rPr lang="hu-HU" sz="2400" b="1" dirty="0" err="1" smtClean="0">
                <a:solidFill>
                  <a:srgbClr val="FF0000"/>
                </a:solidFill>
              </a:rPr>
              <a:t>Vrolijk</a:t>
            </a:r>
            <a:r>
              <a:rPr lang="hu-HU" sz="2400" b="1" dirty="0" smtClean="0">
                <a:solidFill>
                  <a:srgbClr val="FF0000"/>
                </a:solidFill>
              </a:rPr>
              <a:t> et </a:t>
            </a:r>
            <a:r>
              <a:rPr lang="hu-HU" sz="2400" b="1" dirty="0" err="1" smtClean="0">
                <a:solidFill>
                  <a:srgbClr val="FF0000"/>
                </a:solidFill>
              </a:rPr>
              <a:t>al</a:t>
            </a:r>
            <a:r>
              <a:rPr lang="hu-HU" sz="2400" b="1" dirty="0" smtClean="0">
                <a:solidFill>
                  <a:srgbClr val="FF0000"/>
                </a:solidFill>
              </a:rPr>
              <a:t>: </a:t>
            </a:r>
            <a:r>
              <a:rPr lang="hu-HU" sz="2400" b="1" dirty="0">
                <a:solidFill>
                  <a:srgbClr val="FF0000"/>
                </a:solidFill>
              </a:rPr>
              <a:t>T</a:t>
            </a:r>
            <a:r>
              <a:rPr lang="hu-HU" sz="2400" b="1" dirty="0" smtClean="0">
                <a:solidFill>
                  <a:srgbClr val="FF0000"/>
                </a:solidFill>
              </a:rPr>
              <a:t>he shifting </a:t>
            </a:r>
            <a:r>
              <a:rPr lang="hu-HU" sz="2400" b="1" dirty="0" err="1" smtClean="0">
                <a:solidFill>
                  <a:srgbClr val="FF0000"/>
                </a:solidFill>
              </a:rPr>
              <a:t>perception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on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antioxidants</a:t>
            </a:r>
            <a:r>
              <a:rPr lang="hu-HU" sz="2400" b="1" dirty="0" smtClean="0">
                <a:solidFill>
                  <a:srgbClr val="FF0000"/>
                </a:solidFill>
              </a:rPr>
              <a:t>: The </a:t>
            </a:r>
            <a:r>
              <a:rPr lang="hu-HU" sz="2400" b="1" dirty="0" err="1" smtClean="0">
                <a:solidFill>
                  <a:srgbClr val="FF0000"/>
                </a:solidFill>
              </a:rPr>
              <a:t>case</a:t>
            </a:r>
            <a:r>
              <a:rPr lang="hu-HU" sz="2400" b="1" dirty="0" smtClean="0">
                <a:solidFill>
                  <a:srgbClr val="FF0000"/>
                </a:solidFill>
              </a:rPr>
              <a:t> of Vitamin E and beta-</a:t>
            </a:r>
            <a:r>
              <a:rPr lang="hu-HU" sz="2400" b="1" dirty="0" err="1" smtClean="0">
                <a:solidFill>
                  <a:srgbClr val="FF0000"/>
                </a:solidFill>
              </a:rPr>
              <a:t>carotene</a:t>
            </a:r>
            <a:r>
              <a:rPr lang="hu-HU" sz="2400" b="1" dirty="0" smtClean="0">
                <a:solidFill>
                  <a:srgbClr val="FF0000"/>
                </a:solidFill>
              </a:rPr>
              <a:t>, </a:t>
            </a:r>
            <a:r>
              <a:rPr lang="hu-HU" sz="2400" b="1" dirty="0" err="1" smtClean="0">
                <a:solidFill>
                  <a:srgbClr val="FF0000"/>
                </a:solidFill>
              </a:rPr>
              <a:t>Redox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Biol</a:t>
            </a:r>
            <a:r>
              <a:rPr lang="hu-HU" sz="2400" b="1" dirty="0" smtClean="0">
                <a:solidFill>
                  <a:srgbClr val="FF0000"/>
                </a:solidFill>
              </a:rPr>
              <a:t>, 4: 272-8, 2015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i="1" dirty="0" smtClean="0"/>
              <a:t>Megfontolandó…..</a:t>
            </a:r>
          </a:p>
          <a:p>
            <a:r>
              <a:rPr lang="hu-HU" b="1" dirty="0" smtClean="0"/>
              <a:t>Az antioxidánsok </a:t>
            </a:r>
            <a:r>
              <a:rPr lang="hu-HU" b="1" dirty="0" err="1" smtClean="0"/>
              <a:t>toxikusak</a:t>
            </a:r>
            <a:r>
              <a:rPr lang="hu-HU" b="1" dirty="0" smtClean="0"/>
              <a:t> is lehetnek</a:t>
            </a:r>
          </a:p>
          <a:p>
            <a:r>
              <a:rPr lang="hu-HU" b="1" dirty="0" smtClean="0"/>
              <a:t>Minden egyes „antioxidáns” pontos hatásmechanizmusát meg kell ismerni (különbözők!)</a:t>
            </a:r>
          </a:p>
          <a:p>
            <a:r>
              <a:rPr lang="hu-HU" b="1" dirty="0" smtClean="0"/>
              <a:t>Meg kell határozni azon betegcsoportokat akiknek hasznos, ill. akiknek káros lehet (pl. dohányosok esetében a béta-karotin KÁROS!)</a:t>
            </a:r>
          </a:p>
          <a:p>
            <a:r>
              <a:rPr lang="hu-HU" b="1" dirty="0" smtClean="0"/>
              <a:t>A potenciális toxicitásnak különböző </a:t>
            </a:r>
            <a:r>
              <a:rPr lang="hu-HU" b="1" dirty="0" err="1" smtClean="0"/>
              <a:t>patomechanizmusa</a:t>
            </a:r>
            <a:r>
              <a:rPr lang="hu-HU" b="1" dirty="0" smtClean="0"/>
              <a:t> lehet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11510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B. </a:t>
            </a:r>
            <a:r>
              <a:rPr lang="hu-HU" b="1" dirty="0" err="1" smtClean="0">
                <a:solidFill>
                  <a:srgbClr val="FF0000"/>
                </a:solidFill>
              </a:rPr>
              <a:t>Hallwell</a:t>
            </a:r>
            <a:r>
              <a:rPr lang="hu-HU" b="1" dirty="0" smtClean="0">
                <a:solidFill>
                  <a:srgbClr val="FF0000"/>
                </a:solidFill>
              </a:rPr>
              <a:t>: </a:t>
            </a:r>
            <a:r>
              <a:rPr lang="hu-HU" b="1" dirty="0" err="1" smtClean="0">
                <a:solidFill>
                  <a:srgbClr val="FF0000"/>
                </a:solidFill>
              </a:rPr>
              <a:t>Nutrition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Reviews</a:t>
            </a:r>
            <a:r>
              <a:rPr lang="hu-HU" b="1" dirty="0" smtClean="0">
                <a:solidFill>
                  <a:srgbClr val="FF0000"/>
                </a:solidFill>
              </a:rPr>
              <a:t>, 2012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853136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/>
              <a:t>Mega-dózisú diétás antioxidáns </a:t>
            </a:r>
            <a:r>
              <a:rPr lang="hu-HU" b="1" dirty="0" smtClean="0">
                <a:solidFill>
                  <a:srgbClr val="FF0000"/>
                </a:solidFill>
              </a:rPr>
              <a:t>nem</a:t>
            </a:r>
            <a:r>
              <a:rPr lang="hu-HU" b="1" dirty="0" smtClean="0"/>
              <a:t> befolyásolja a betegségeket és nem csökkenti az oxidatív stresszt in vivo!</a:t>
            </a:r>
          </a:p>
          <a:p>
            <a:r>
              <a:rPr lang="hu-HU" b="1" dirty="0" smtClean="0"/>
              <a:t>Oxidatív stressz csökkentése akár </a:t>
            </a:r>
            <a:r>
              <a:rPr lang="hu-HU" b="1" dirty="0" smtClean="0">
                <a:solidFill>
                  <a:srgbClr val="FF0000"/>
                </a:solidFill>
              </a:rPr>
              <a:t>káros </a:t>
            </a:r>
            <a:r>
              <a:rPr lang="hu-HU" b="1" dirty="0" smtClean="0"/>
              <a:t>is lehet (pl. diabetes)</a:t>
            </a:r>
          </a:p>
          <a:p>
            <a:r>
              <a:rPr lang="hu-HU" b="1" dirty="0" smtClean="0"/>
              <a:t>Antioxidánsok </a:t>
            </a:r>
            <a:r>
              <a:rPr lang="hu-HU" b="1" dirty="0" smtClean="0">
                <a:solidFill>
                  <a:srgbClr val="FF0000"/>
                </a:solidFill>
              </a:rPr>
              <a:t>nem </a:t>
            </a:r>
            <a:r>
              <a:rPr lang="hu-HU" b="1" dirty="0" smtClean="0"/>
              <a:t>befolyásolják az öregedést!</a:t>
            </a:r>
          </a:p>
          <a:p>
            <a:r>
              <a:rPr lang="hu-HU" b="1" dirty="0" smtClean="0"/>
              <a:t>Vannak dohányosok alacsony oxidatív </a:t>
            </a:r>
            <a:r>
              <a:rPr lang="hu-HU" b="1" dirty="0" err="1" smtClean="0"/>
              <a:t>stresszel</a:t>
            </a:r>
            <a:r>
              <a:rPr lang="hu-HU" b="1" dirty="0" smtClean="0"/>
              <a:t> és nem-dohányosok emelkedett oxidatív károsodással</a:t>
            </a:r>
          </a:p>
          <a:p>
            <a:r>
              <a:rPr lang="hu-HU" b="1" dirty="0" smtClean="0"/>
              <a:t>Táplálékkal bevitt antioxidáns hatás a </a:t>
            </a:r>
            <a:r>
              <a:rPr lang="hu-HU" b="1" dirty="0" smtClean="0">
                <a:solidFill>
                  <a:srgbClr val="FF0000"/>
                </a:solidFill>
              </a:rPr>
              <a:t>zéró</a:t>
            </a:r>
            <a:r>
              <a:rPr lang="hu-HU" b="1" dirty="0" smtClean="0"/>
              <a:t>val egyenértékű…</a:t>
            </a:r>
          </a:p>
          <a:p>
            <a:r>
              <a:rPr lang="hu-HU" b="1" dirty="0" smtClean="0"/>
              <a:t>Más antioxidáns hatások/gyógyszerek keresése?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31540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Egészséges életmód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141168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Fizikai aktivitás</a:t>
            </a:r>
          </a:p>
          <a:p>
            <a:r>
              <a:rPr lang="hu-HU" b="1" dirty="0" smtClean="0"/>
              <a:t>Többszörösen telítetlen zsírok</a:t>
            </a:r>
          </a:p>
          <a:p>
            <a:r>
              <a:rPr lang="hu-HU" b="1" dirty="0" smtClean="0"/>
              <a:t>Kis mértékű alkohol bevitel</a:t>
            </a:r>
          </a:p>
          <a:p>
            <a:pPr marL="0" indent="0">
              <a:buNone/>
            </a:pPr>
            <a:r>
              <a:rPr lang="hu-HU" b="1" dirty="0" smtClean="0"/>
              <a:t>NÖVELIK a túlélést</a:t>
            </a:r>
          </a:p>
          <a:p>
            <a:r>
              <a:rPr lang="hu-HU" b="1" dirty="0" smtClean="0"/>
              <a:t>És: PRO-</a:t>
            </a:r>
            <a:r>
              <a:rPr lang="hu-HU" b="1" dirty="0" err="1" smtClean="0"/>
              <a:t>oxidánsok</a:t>
            </a:r>
            <a:r>
              <a:rPr lang="hu-HU" b="1" dirty="0" smtClean="0"/>
              <a:t> !!!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(KJ. Williams, </a:t>
            </a:r>
            <a:r>
              <a:rPr lang="hu-HU" dirty="0" err="1" smtClean="0"/>
              <a:t>Curr</a:t>
            </a:r>
            <a:r>
              <a:rPr lang="hu-HU" dirty="0" smtClean="0"/>
              <a:t> </a:t>
            </a:r>
            <a:r>
              <a:rPr lang="hu-HU" dirty="0" err="1" smtClean="0"/>
              <a:t>op</a:t>
            </a:r>
            <a:r>
              <a:rPr lang="hu-HU" dirty="0" smtClean="0"/>
              <a:t> </a:t>
            </a:r>
            <a:r>
              <a:rPr lang="hu-HU" dirty="0" err="1" smtClean="0"/>
              <a:t>Clin</a:t>
            </a:r>
            <a:r>
              <a:rPr lang="hu-HU" dirty="0" smtClean="0"/>
              <a:t> </a:t>
            </a:r>
            <a:r>
              <a:rPr lang="hu-HU" dirty="0" err="1" smtClean="0"/>
              <a:t>Nutr</a:t>
            </a:r>
            <a:r>
              <a:rPr lang="hu-HU" dirty="0" smtClean="0"/>
              <a:t>, 2005)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84983"/>
            <a:ext cx="4546313" cy="28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8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BMI, </a:t>
            </a:r>
            <a:r>
              <a:rPr lang="hu-HU" b="1" dirty="0" err="1" smtClean="0">
                <a:solidFill>
                  <a:srgbClr val="FF0000"/>
                </a:solidFill>
              </a:rPr>
              <a:t>obesitás</a:t>
            </a:r>
            <a:r>
              <a:rPr lang="hu-HU" b="1" dirty="0" smtClean="0">
                <a:solidFill>
                  <a:srgbClr val="FF0000"/>
                </a:solidFill>
              </a:rPr>
              <a:t>, metabolikus-s.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7638"/>
            <a:ext cx="8229600" cy="4525963"/>
          </a:xfrm>
        </p:spPr>
        <p:txBody>
          <a:bodyPr/>
          <a:lstStyle/>
          <a:p>
            <a:r>
              <a:rPr lang="hu-HU" b="1" dirty="0" smtClean="0"/>
              <a:t>Elhízás és alacsony antioxidáns szint</a:t>
            </a:r>
          </a:p>
          <a:p>
            <a:r>
              <a:rPr lang="hu-HU" b="1" dirty="0" smtClean="0"/>
              <a:t>Következmény NEM ok</a:t>
            </a:r>
          </a:p>
          <a:p>
            <a:r>
              <a:rPr lang="hu-HU" b="1" dirty="0" smtClean="0"/>
              <a:t>Rossz/helytelen táplálkozás miatt van alacsony vitamin és antioxidáns szint</a:t>
            </a:r>
          </a:p>
          <a:p>
            <a:r>
              <a:rPr lang="hu-HU" b="1" dirty="0" smtClean="0"/>
              <a:t>NEM az alacsony antioxidáns szint okozza a metabolikus tüneteket</a:t>
            </a:r>
          </a:p>
          <a:p>
            <a:r>
              <a:rPr lang="hu-HU" b="1" dirty="0" smtClean="0"/>
              <a:t>Post hoc NEM </a:t>
            </a:r>
            <a:r>
              <a:rPr lang="hu-HU" b="1" dirty="0" err="1" smtClean="0"/>
              <a:t>propter</a:t>
            </a:r>
            <a:r>
              <a:rPr lang="hu-HU" b="1" dirty="0" smtClean="0"/>
              <a:t> hoc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183333"/>
            <a:ext cx="3339413" cy="267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6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3905"/>
            <a:ext cx="8229600" cy="1143000"/>
          </a:xfrm>
        </p:spPr>
        <p:txBody>
          <a:bodyPr/>
          <a:lstStyle/>
          <a:p>
            <a:r>
              <a:rPr lang="hu-HU" b="1" dirty="0" err="1" smtClean="0">
                <a:solidFill>
                  <a:srgbClr val="FF0000"/>
                </a:solidFill>
              </a:rPr>
              <a:t>Filozófikus</a:t>
            </a:r>
            <a:r>
              <a:rPr lang="hu-HU" b="1" dirty="0" smtClean="0">
                <a:solidFill>
                  <a:srgbClr val="FF0000"/>
                </a:solidFill>
              </a:rPr>
              <a:t> gondolatok….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31640"/>
            <a:ext cx="5585859" cy="5465712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Minden túlzás KÁROS</a:t>
            </a:r>
          </a:p>
          <a:p>
            <a:r>
              <a:rPr lang="hu-HU" b="1" dirty="0" smtClean="0"/>
              <a:t>A szervezet önszabályozó, külső beavatkozás káros lehet</a:t>
            </a:r>
          </a:p>
          <a:p>
            <a:r>
              <a:rPr lang="hu-HU" b="1" dirty="0" smtClean="0"/>
              <a:t>Ha minden csak az egészséges táplálkozáson múlna – 200 évig élnénk??</a:t>
            </a:r>
          </a:p>
          <a:p>
            <a:r>
              <a:rPr lang="hu-HU" b="1" dirty="0" smtClean="0"/>
              <a:t>A fejlett ipari országokban vajon egészségesen táplálkoznak (pl. USA…)??? – mégis tovább élnek az emberek….(egészségügy, ipari fejlettség, GDP)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7777" y="884176"/>
            <a:ext cx="2404260" cy="27809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455899"/>
            <a:ext cx="3775968" cy="240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8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127892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Bonbon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70892"/>
            <a:ext cx="9143999" cy="5587107"/>
          </a:xfrm>
        </p:spPr>
      </p:pic>
    </p:spTree>
    <p:extLst>
      <p:ext uri="{BB962C8B-B14F-4D97-AF65-F5344CB8AC3E}">
        <p14:creationId xmlns:p14="http://schemas.microsoft.com/office/powerpoint/2010/main" xmlns="" val="8146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3018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Orosz tudományos kísérlet…..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66018"/>
            <a:ext cx="8229600" cy="4525963"/>
          </a:xfrm>
        </p:spPr>
        <p:txBody>
          <a:bodyPr/>
          <a:lstStyle/>
          <a:p>
            <a:r>
              <a:rPr lang="hu-HU" b="1" dirty="0" smtClean="0"/>
              <a:t>Ha a bolhának azt mondjuk ugorjon: ugrik</a:t>
            </a:r>
          </a:p>
          <a:p>
            <a:r>
              <a:rPr lang="hu-HU" b="1" dirty="0" smtClean="0"/>
              <a:t>Ha a bolhának kitépjük egyik lábát és azt mondjuk ugorjon: ugrik</a:t>
            </a:r>
          </a:p>
          <a:p>
            <a:r>
              <a:rPr lang="hu-HU" b="1" dirty="0" smtClean="0"/>
              <a:t>Ha a bolhának kitépjük 2 lábát és azt mondjuk ugorjon: ugrik</a:t>
            </a:r>
          </a:p>
          <a:p>
            <a:r>
              <a:rPr lang="hu-HU" b="1" dirty="0" smtClean="0"/>
              <a:t>Ha a bolhának kitépjük az összes lábát és azt mondjuk ugorjon: </a:t>
            </a:r>
            <a:r>
              <a:rPr lang="hu-HU" b="1" dirty="0" smtClean="0">
                <a:solidFill>
                  <a:srgbClr val="FF0000"/>
                </a:solidFill>
              </a:rPr>
              <a:t>NEM</a:t>
            </a:r>
            <a:r>
              <a:rPr lang="hu-HU" b="1" dirty="0" smtClean="0"/>
              <a:t> ugrik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375869"/>
            <a:ext cx="2459112" cy="245911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048" y="5026161"/>
            <a:ext cx="2411760" cy="18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62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éptalálat a következ&amp;odblac;re: „szabadgyök DNS károsítás”"/>
          <p:cNvPicPr>
            <a:picLocks noChangeAspect="1" noChangeArrowheads="1"/>
          </p:cNvPicPr>
          <p:nvPr/>
        </p:nvPicPr>
        <p:blipFill>
          <a:blip r:embed="rId2"/>
          <a:srcRect l="237" t="14516" r="7365" b="8559"/>
          <a:stretch>
            <a:fillRect/>
          </a:stretch>
        </p:blipFill>
        <p:spPr bwMode="auto">
          <a:xfrm>
            <a:off x="0" y="1123950"/>
            <a:ext cx="91567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Szövegdoboz 1"/>
          <p:cNvSpPr txBox="1">
            <a:spLocks noChangeArrowheads="1"/>
          </p:cNvSpPr>
          <p:nvPr/>
        </p:nvSpPr>
        <p:spPr bwMode="auto">
          <a:xfrm>
            <a:off x="0" y="5303838"/>
            <a:ext cx="91090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3200">
                <a:latin typeface="Comic Sans MS" pitchFamily="66" charset="0"/>
              </a:rPr>
              <a:t>Károsítják a DNS-t, a fehérjéket, szénhidrátokat és zsírokat.</a:t>
            </a:r>
            <a:endParaRPr lang="en-GB" altLang="en-US" sz="3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Orosz tudományos kísérlet…..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0838"/>
            <a:ext cx="8229600" cy="4525963"/>
          </a:xfrm>
        </p:spPr>
        <p:txBody>
          <a:bodyPr/>
          <a:lstStyle/>
          <a:p>
            <a:r>
              <a:rPr lang="hu-HU" b="1" dirty="0" smtClean="0"/>
              <a:t>KÖVETKEZTETÉS</a:t>
            </a:r>
          </a:p>
          <a:p>
            <a:endParaRPr lang="hu-HU" b="1" dirty="0" smtClean="0"/>
          </a:p>
          <a:p>
            <a:r>
              <a:rPr lang="hu-HU" b="1" dirty="0" smtClean="0"/>
              <a:t>Ha a bolhának kitépjük az összes lábát – </a:t>
            </a:r>
            <a:r>
              <a:rPr lang="hu-HU" b="1" dirty="0" smtClean="0">
                <a:solidFill>
                  <a:srgbClr val="FF0000"/>
                </a:solidFill>
              </a:rPr>
              <a:t>megsüketül!!!!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7864" y="3861048"/>
            <a:ext cx="5315283" cy="29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6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4999" y="116632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Összefoglalás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4999" y="1628800"/>
            <a:ext cx="8229600" cy="4525963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Lehet, hogy az in vitro vizsgálatok és a logikai megfontolások az antioxidánsok mellett szólnak, DE</a:t>
            </a:r>
          </a:p>
          <a:p>
            <a:r>
              <a:rPr lang="hu-HU" sz="2800" b="1" dirty="0" smtClean="0"/>
              <a:t>Nagy tanulmányok </a:t>
            </a:r>
            <a:r>
              <a:rPr lang="hu-HU" sz="2800" b="1" dirty="0" smtClean="0">
                <a:solidFill>
                  <a:srgbClr val="FF0000"/>
                </a:solidFill>
              </a:rPr>
              <a:t>nem igazolták </a:t>
            </a:r>
            <a:r>
              <a:rPr lang="hu-HU" sz="2800" b="1" dirty="0" smtClean="0"/>
              <a:t>a hatásukat különböző betegségben!</a:t>
            </a:r>
          </a:p>
          <a:p>
            <a:r>
              <a:rPr lang="hu-HU" sz="2800" b="1" dirty="0" smtClean="0">
                <a:solidFill>
                  <a:srgbClr val="FF0000"/>
                </a:solidFill>
              </a:rPr>
              <a:t>Károsak</a:t>
            </a:r>
            <a:r>
              <a:rPr lang="hu-HU" sz="2800" b="1" dirty="0" smtClean="0"/>
              <a:t> is lehetnek dózis/helyzet/betegségfüggő módon</a:t>
            </a:r>
          </a:p>
          <a:p>
            <a:r>
              <a:rPr lang="hu-HU" sz="2800" b="1" dirty="0" smtClean="0"/>
              <a:t>Rutinszerű alkalmazásuk KERÜLENDŐ!?</a:t>
            </a:r>
            <a:endParaRPr lang="hu-HU" sz="28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00" y="4925318"/>
            <a:ext cx="1714500" cy="19240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56"/>
            <a:ext cx="1885016" cy="162474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3" y="-56542"/>
            <a:ext cx="1399246" cy="168534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64352"/>
            <a:ext cx="1885016" cy="188501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909149"/>
            <a:ext cx="2098794" cy="19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3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 legalább finom…!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2571" y="1844825"/>
            <a:ext cx="6053765" cy="4033322"/>
          </a:xfrm>
        </p:spPr>
      </p:pic>
    </p:spTree>
    <p:extLst>
      <p:ext uri="{BB962C8B-B14F-4D97-AF65-F5344CB8AC3E}">
        <p14:creationId xmlns:p14="http://schemas.microsoft.com/office/powerpoint/2010/main" xmlns="" val="5346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Bölcselet…..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Egy elromlott óra is a pontos időt mutatja: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 napi 2x…..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261289"/>
            <a:ext cx="3564083" cy="357301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623" y="3140968"/>
            <a:ext cx="3437513" cy="34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0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75" y="12858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46672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75" y="12858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70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zövegdoboz 1"/>
          <p:cNvSpPr txBox="1">
            <a:spLocks noChangeArrowheads="1"/>
          </p:cNvSpPr>
          <p:nvPr/>
        </p:nvSpPr>
        <p:spPr bwMode="auto">
          <a:xfrm>
            <a:off x="0" y="64770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800">
                <a:latin typeface="Comic Sans MS" pitchFamily="66" charset="0"/>
              </a:rPr>
              <a:t>Az oxidatív</a:t>
            </a:r>
            <a:r>
              <a:rPr lang="hu-HU" altLang="en-US" sz="2800">
                <a:latin typeface="Comic Sans MS" pitchFamily="66" charset="0"/>
              </a:rPr>
              <a:t> </a:t>
            </a:r>
            <a:r>
              <a:rPr lang="en-GB" altLang="en-US" sz="2800">
                <a:latin typeface="Comic Sans MS" pitchFamily="66" charset="0"/>
              </a:rPr>
              <a:t>stressz </a:t>
            </a:r>
            <a:endParaRPr lang="hu-HU" altLang="en-US" sz="2800">
              <a:latin typeface="Comic Sans MS" pitchFamily="66" charset="0"/>
            </a:endParaRPr>
          </a:p>
          <a:p>
            <a:pPr algn="ctr"/>
            <a:r>
              <a:rPr lang="en-GB" altLang="en-US" sz="2800">
                <a:latin typeface="Comic Sans MS" pitchFamily="66" charset="0"/>
              </a:rPr>
              <a:t>proinflammatorikus molekulák</a:t>
            </a:r>
            <a:r>
              <a:rPr lang="pt-BR" altLang="en-US" sz="2800">
                <a:latin typeface="Comic Sans MS" pitchFamily="66" charset="0"/>
              </a:rPr>
              <a:t>, </a:t>
            </a:r>
            <a:endParaRPr lang="en-GB" altLang="en-US" sz="2800">
              <a:latin typeface="Comic Sans MS" pitchFamily="66" charset="0"/>
            </a:endParaRPr>
          </a:p>
        </p:txBody>
      </p:sp>
      <p:sp>
        <p:nvSpPr>
          <p:cNvPr id="12291" name="Szövegdoboz 2"/>
          <p:cNvSpPr txBox="1">
            <a:spLocks noChangeArrowheads="1"/>
          </p:cNvSpPr>
          <p:nvPr/>
        </p:nvSpPr>
        <p:spPr bwMode="auto">
          <a:xfrm>
            <a:off x="0" y="59499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>
                <a:latin typeface="Times New Roman" pitchFamily="18" charset="0"/>
                <a:cs typeface="Times New Roman" pitchFamily="18" charset="0"/>
              </a:rPr>
              <a:t>Guzik TJ, West NE, Black E, et al. Vascular superoxide production</a:t>
            </a:r>
            <a:r>
              <a:rPr lang="hu-HU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>
                <a:latin typeface="Times New Roman" pitchFamily="18" charset="0"/>
                <a:cs typeface="Times New Roman" pitchFamily="18" charset="0"/>
              </a:rPr>
              <a:t>by NAD(P)H oxidase: </a:t>
            </a:r>
            <a:r>
              <a:rPr lang="hu-HU" altLang="en-US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altLang="en-US">
                <a:latin typeface="Times New Roman" pitchFamily="18" charset="0"/>
                <a:cs typeface="Times New Roman" pitchFamily="18" charset="0"/>
              </a:rPr>
              <a:t>ssociation with endothelial dysfunction</a:t>
            </a:r>
            <a:r>
              <a:rPr lang="hu-HU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>
                <a:latin typeface="Times New Roman" pitchFamily="18" charset="0"/>
                <a:cs typeface="Times New Roman" pitchFamily="18" charset="0"/>
              </a:rPr>
              <a:t>and clinical risk factors. Circ Res 2000;86:E85-E90.</a:t>
            </a:r>
          </a:p>
        </p:txBody>
      </p:sp>
      <p:sp>
        <p:nvSpPr>
          <p:cNvPr id="4" name="Szövegdoboz 1"/>
          <p:cNvSpPr txBox="1">
            <a:spLocks noChangeArrowheads="1"/>
          </p:cNvSpPr>
          <p:nvPr/>
        </p:nvSpPr>
        <p:spPr bwMode="auto">
          <a:xfrm>
            <a:off x="0" y="15573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n-US" sz="2800">
                <a:latin typeface="Comic Sans MS" pitchFamily="66" charset="0"/>
              </a:rPr>
              <a:t>de fordítva is igaz, a gyulladásos</a:t>
            </a:r>
            <a:r>
              <a:rPr lang="hu-HU" altLang="en-US" sz="2800">
                <a:latin typeface="Comic Sans MS" pitchFamily="66" charset="0"/>
              </a:rPr>
              <a:t> </a:t>
            </a:r>
            <a:r>
              <a:rPr lang="en-GB" altLang="en-US" sz="2800">
                <a:latin typeface="Comic Sans MS" pitchFamily="66" charset="0"/>
              </a:rPr>
              <a:t>mediátorok serkentik a szabadgyök-képz</a:t>
            </a:r>
            <a:r>
              <a:rPr lang="hu-HU" altLang="en-US" sz="2800">
                <a:latin typeface="Comic Sans MS" pitchFamily="66" charset="0"/>
              </a:rPr>
              <a:t>ő</a:t>
            </a:r>
            <a:r>
              <a:rPr lang="en-GB" altLang="en-US" sz="2800">
                <a:latin typeface="Comic Sans MS" pitchFamily="66" charset="0"/>
              </a:rPr>
              <a:t>dést. </a:t>
            </a:r>
          </a:p>
        </p:txBody>
      </p:sp>
      <p:sp>
        <p:nvSpPr>
          <p:cNvPr id="5" name="Szövegdoboz 1"/>
          <p:cNvSpPr txBox="1">
            <a:spLocks noChangeArrowheads="1"/>
          </p:cNvSpPr>
          <p:nvPr/>
        </p:nvSpPr>
        <p:spPr bwMode="auto">
          <a:xfrm>
            <a:off x="0" y="2479675"/>
            <a:ext cx="47164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>
                <a:latin typeface="Comic Sans MS" pitchFamily="66" charset="0"/>
              </a:rPr>
              <a:t>Alá</a:t>
            </a:r>
            <a:r>
              <a:rPr lang="en-GB" altLang="en-US" sz="2800">
                <a:latin typeface="Comic Sans MS" pitchFamily="66" charset="0"/>
              </a:rPr>
              <a:t>támasztja</a:t>
            </a:r>
            <a:endParaRPr lang="hu-HU" altLang="en-US" sz="2800">
              <a:latin typeface="Comic Sans MS" pitchFamily="66" charset="0"/>
            </a:endParaRPr>
          </a:p>
          <a:p>
            <a:pPr algn="ctr"/>
            <a:r>
              <a:rPr lang="en-GB" altLang="en-US" sz="2800">
                <a:latin typeface="Comic Sans MS" pitchFamily="66" charset="0"/>
              </a:rPr>
              <a:t>hasonló helyzetekben</a:t>
            </a:r>
            <a:endParaRPr lang="hu-HU" altLang="en-US" sz="2800">
              <a:latin typeface="Comic Sans MS" pitchFamily="66" charset="0"/>
            </a:endParaRPr>
          </a:p>
          <a:p>
            <a:pPr algn="ctr"/>
            <a:endParaRPr lang="hu-HU" altLang="en-US" sz="2800">
              <a:latin typeface="Comic Sans MS" pitchFamily="66" charset="0"/>
            </a:endParaRPr>
          </a:p>
          <a:p>
            <a:pPr algn="ctr"/>
            <a:r>
              <a:rPr lang="en-GB" altLang="en-US" sz="2800">
                <a:latin typeface="Comic Sans MS" pitchFamily="66" charset="0"/>
              </a:rPr>
              <a:t>proinflammatorikus molekulák megjelenését,</a:t>
            </a:r>
            <a:r>
              <a:rPr lang="hu-HU" altLang="en-US" sz="2800">
                <a:latin typeface="Comic Sans MS" pitchFamily="66" charset="0"/>
              </a:rPr>
              <a:t> </a:t>
            </a:r>
          </a:p>
          <a:p>
            <a:pPr algn="ctr"/>
            <a:r>
              <a:rPr lang="en-GB" altLang="en-US" sz="2800">
                <a:latin typeface="Comic Sans MS" pitchFamily="66" charset="0"/>
              </a:rPr>
              <a:t>Pl</a:t>
            </a:r>
            <a:r>
              <a:rPr lang="hu-HU" altLang="en-US" sz="2800">
                <a:latin typeface="Comic Sans MS" pitchFamily="66" charset="0"/>
              </a:rPr>
              <a:t>.</a:t>
            </a:r>
          </a:p>
          <a:p>
            <a:pPr algn="ctr"/>
            <a:r>
              <a:rPr lang="en-GB" altLang="en-US" sz="2800">
                <a:latin typeface="Comic Sans MS" pitchFamily="66" charset="0"/>
              </a:rPr>
              <a:t> tumornekrózis-faktor-alfa (TNF-alfa),</a:t>
            </a:r>
            <a:r>
              <a:rPr lang="hu-HU" altLang="en-US" sz="2800">
                <a:latin typeface="Comic Sans MS" pitchFamily="66" charset="0"/>
              </a:rPr>
              <a:t> </a:t>
            </a:r>
            <a:endParaRPr lang="en-GB" altLang="en-US" sz="2800">
              <a:latin typeface="Comic Sans MS" pitchFamily="66" charset="0"/>
            </a:endParaRPr>
          </a:p>
        </p:txBody>
      </p:sp>
      <p:pic>
        <p:nvPicPr>
          <p:cNvPr id="8197" name="Picture 5" descr="Képtalálat a következ&amp;odblac;re: „tumor nekrózis faktor alfa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478088"/>
            <a:ext cx="37655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éptalálat a következ&amp;odblac;re: „interleuki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8363" y="549275"/>
            <a:ext cx="7005637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Szövegdoboz 2"/>
          <p:cNvSpPr txBox="1">
            <a:spLocks noChangeArrowheads="1"/>
          </p:cNvSpPr>
          <p:nvPr/>
        </p:nvSpPr>
        <p:spPr bwMode="auto">
          <a:xfrm>
            <a:off x="0" y="59499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>
                <a:latin typeface="Times New Roman" pitchFamily="18" charset="0"/>
                <a:cs typeface="Times New Roman" pitchFamily="18" charset="0"/>
              </a:rPr>
              <a:t>Guzik TJ, West NE, Black E, et al. Vascular superoxide production</a:t>
            </a:r>
            <a:r>
              <a:rPr lang="hu-HU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>
                <a:latin typeface="Times New Roman" pitchFamily="18" charset="0"/>
                <a:cs typeface="Times New Roman" pitchFamily="18" charset="0"/>
              </a:rPr>
              <a:t>by NAD(P)H oxidase: </a:t>
            </a:r>
            <a:r>
              <a:rPr lang="hu-HU" altLang="en-US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altLang="en-US">
                <a:latin typeface="Times New Roman" pitchFamily="18" charset="0"/>
                <a:cs typeface="Times New Roman" pitchFamily="18" charset="0"/>
              </a:rPr>
              <a:t>ssociation with endothelial dysfunction</a:t>
            </a:r>
            <a:r>
              <a:rPr lang="hu-HU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>
                <a:latin typeface="Times New Roman" pitchFamily="18" charset="0"/>
                <a:cs typeface="Times New Roman" pitchFamily="18" charset="0"/>
              </a:rPr>
              <a:t>and clinical risk factors. Circ Res 2000;86:E85-E90.</a:t>
            </a:r>
          </a:p>
        </p:txBody>
      </p:sp>
      <p:sp>
        <p:nvSpPr>
          <p:cNvPr id="13316" name="Szövegdoboz 1"/>
          <p:cNvSpPr txBox="1">
            <a:spLocks noChangeArrowheads="1"/>
          </p:cNvSpPr>
          <p:nvPr/>
        </p:nvSpPr>
        <p:spPr bwMode="auto">
          <a:xfrm>
            <a:off x="6350" y="1916113"/>
            <a:ext cx="25495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800">
                <a:latin typeface="Comic Sans MS" pitchFamily="66" charset="0"/>
              </a:rPr>
              <a:t>interleukinek,</a:t>
            </a:r>
            <a:endParaRPr lang="hu-HU" altLang="en-US" sz="2800">
              <a:latin typeface="Comic Sans MS" pitchFamily="66" charset="0"/>
            </a:endParaRPr>
          </a:p>
          <a:p>
            <a:pPr algn="ctr"/>
            <a:endParaRPr lang="hu-HU" altLang="en-US" sz="2800">
              <a:latin typeface="Comic Sans MS" pitchFamily="66" charset="0"/>
            </a:endParaRPr>
          </a:p>
          <a:p>
            <a:pPr algn="ctr"/>
            <a:r>
              <a:rPr lang="en-GB" altLang="en-US" sz="2800">
                <a:latin typeface="Comic Sans MS" pitchFamily="66" charset="0"/>
              </a:rPr>
              <a:t>a fibroblast növekedési faktor (FGF),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zövegdoboz 1"/>
          <p:cNvSpPr txBox="1">
            <a:spLocks noChangeArrowheads="1"/>
          </p:cNvSpPr>
          <p:nvPr/>
        </p:nvSpPr>
        <p:spPr bwMode="auto">
          <a:xfrm>
            <a:off x="2051050" y="636588"/>
            <a:ext cx="7127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3200" b="1">
                <a:latin typeface="Comic Sans MS" pitchFamily="66" charset="0"/>
              </a:rPr>
              <a:t>A túlzott szabadgyök-képződésnek </a:t>
            </a:r>
          </a:p>
          <a:p>
            <a:pPr algn="ctr"/>
            <a:r>
              <a:rPr lang="hu-HU" altLang="en-US" sz="3200" b="1">
                <a:latin typeface="Comic Sans MS" pitchFamily="66" charset="0"/>
              </a:rPr>
              <a:t>számos oka lehet:</a:t>
            </a:r>
          </a:p>
        </p:txBody>
      </p:sp>
      <p:sp>
        <p:nvSpPr>
          <p:cNvPr id="16387" name="Szövegdoboz 1"/>
          <p:cNvSpPr txBox="1">
            <a:spLocks noChangeArrowheads="1"/>
          </p:cNvSpPr>
          <p:nvPr/>
        </p:nvSpPr>
        <p:spPr bwMode="auto">
          <a:xfrm>
            <a:off x="-11113" y="1927225"/>
            <a:ext cx="38528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3200">
                <a:latin typeface="Comic Sans MS" pitchFamily="66" charset="0"/>
              </a:rPr>
              <a:t>túlzott alkoholfogyasztás, </a:t>
            </a:r>
          </a:p>
          <a:p>
            <a:pPr algn="ctr"/>
            <a:r>
              <a:rPr lang="hu-HU" altLang="en-US" sz="3200">
                <a:latin typeface="Comic Sans MS" pitchFamily="66" charset="0"/>
              </a:rPr>
              <a:t>túlhevített olaj az ételkészítés során, </a:t>
            </a:r>
          </a:p>
          <a:p>
            <a:pPr algn="ctr"/>
            <a:r>
              <a:rPr lang="hu-HU" altLang="en-US" sz="3200">
                <a:latin typeface="Comic Sans MS" pitchFamily="66" charset="0"/>
              </a:rPr>
              <a:t>dohányzás, </a:t>
            </a:r>
          </a:p>
          <a:p>
            <a:pPr algn="ctr"/>
            <a:r>
              <a:rPr lang="hu-HU" altLang="en-US" sz="3200">
                <a:latin typeface="Comic Sans MS" pitchFamily="66" charset="0"/>
              </a:rPr>
              <a:t>kimerítő testedzés, </a:t>
            </a:r>
          </a:p>
          <a:p>
            <a:pPr algn="ctr"/>
            <a:r>
              <a:rPr lang="hu-HU" altLang="en-US" sz="3200">
                <a:latin typeface="Comic Sans MS" pitchFamily="66" charset="0"/>
              </a:rPr>
              <a:t>gyulladásos folyamatok. </a:t>
            </a:r>
            <a:endParaRPr lang="en-GB" altLang="en-US" sz="3200">
              <a:latin typeface="Comic Sans MS" pitchFamily="66" charset="0"/>
            </a:endParaRPr>
          </a:p>
        </p:txBody>
      </p:sp>
      <p:pic>
        <p:nvPicPr>
          <p:cNvPr id="16388" name="Picture 4" descr="Képtalálat a következ&amp;odblac;re: „részeg”"/>
          <p:cNvPicPr>
            <a:picLocks noChangeAspect="1" noChangeArrowheads="1"/>
          </p:cNvPicPr>
          <p:nvPr/>
        </p:nvPicPr>
        <p:blipFill>
          <a:blip r:embed="rId2"/>
          <a:srcRect l="16685" t="13239" r="8374" b="10606"/>
          <a:stretch>
            <a:fillRect/>
          </a:stretch>
        </p:blipFill>
        <p:spPr bwMode="auto">
          <a:xfrm>
            <a:off x="3143250" y="1906588"/>
            <a:ext cx="600075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Képtalálat a következ&amp;odblac;re: „égett étolaj”"/>
          <p:cNvPicPr>
            <a:picLocks noChangeAspect="1" noChangeArrowheads="1"/>
          </p:cNvPicPr>
          <p:nvPr/>
        </p:nvPicPr>
        <p:blipFill>
          <a:blip r:embed="rId3"/>
          <a:srcRect l="28983" t="9210" r="16182" b="33464"/>
          <a:stretch>
            <a:fillRect/>
          </a:stretch>
        </p:blipFill>
        <p:spPr bwMode="auto">
          <a:xfrm>
            <a:off x="3322638" y="2276475"/>
            <a:ext cx="5821362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8" descr="Képtalálat a következ&amp;odblac;re: „dohányzás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897063"/>
            <a:ext cx="573405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0" descr="Képtalálat a következ&amp;odblac;re: „kimerít&amp;odblac; testedzés”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7425" y="1714500"/>
            <a:ext cx="561657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2" name="Picture 12" descr="Képtalálat a következ&amp;odblac;re: „gyulladásos folyamatok a szervezetben”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5675" y="1795463"/>
            <a:ext cx="5616575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Kérdések az antioxidáns terápiához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hu-HU" b="1" dirty="0" smtClean="0"/>
              <a:t>Kell egyáltalán csökkenteni az oxidatív stresszt??</a:t>
            </a:r>
          </a:p>
          <a:p>
            <a:r>
              <a:rPr lang="hu-HU" b="1" dirty="0" smtClean="0"/>
              <a:t>Ha igen, mikor??</a:t>
            </a:r>
          </a:p>
          <a:p>
            <a:r>
              <a:rPr lang="hu-HU" b="1" dirty="0" smtClean="0"/>
              <a:t>Bevihető biológiai hatékonyságú antioxidáns??</a:t>
            </a:r>
          </a:p>
          <a:p>
            <a:r>
              <a:rPr lang="hu-HU" b="1" dirty="0" smtClean="0"/>
              <a:t>Honnan tudjuk mennyi kellene??</a:t>
            </a:r>
          </a:p>
          <a:p>
            <a:r>
              <a:rPr lang="hu-HU" b="1" dirty="0" smtClean="0"/>
              <a:t>Táplálékkal??</a:t>
            </a:r>
          </a:p>
          <a:p>
            <a:r>
              <a:rPr lang="hu-HU" b="1" dirty="0" smtClean="0"/>
              <a:t>Gyógyszeresen (táplálékkiegészítővel)??</a:t>
            </a:r>
          </a:p>
          <a:p>
            <a:r>
              <a:rPr lang="hu-HU" b="1" dirty="0" smtClean="0"/>
              <a:t>Van elég evidencián alapuló bizonyíték??</a:t>
            </a:r>
          </a:p>
          <a:p>
            <a:r>
              <a:rPr lang="hu-HU" b="1" dirty="0" smtClean="0"/>
              <a:t>Nem káros??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069" y="4869160"/>
            <a:ext cx="1764931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7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2448</Words>
  <Application>Microsoft Office PowerPoint</Application>
  <PresentationFormat>Diavetítés a képernyőre (4:3 oldalarány)</PresentationFormat>
  <Paragraphs>246</Paragraphs>
  <Slides>55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55</vt:i4>
      </vt:variant>
    </vt:vector>
  </HeadingPairs>
  <TitlesOfParts>
    <vt:vector size="56" baseType="lpstr">
      <vt:lpstr>Office-téma</vt:lpstr>
      <vt:lpstr>Antioxidánsok – IGEN vagy NEM?</vt:lpstr>
      <vt:lpstr>Burning question</vt:lpstr>
      <vt:lpstr>3. dia</vt:lpstr>
      <vt:lpstr>4. dia</vt:lpstr>
      <vt:lpstr>5. dia</vt:lpstr>
      <vt:lpstr>6. dia</vt:lpstr>
      <vt:lpstr>7. dia</vt:lpstr>
      <vt:lpstr>8. dia</vt:lpstr>
      <vt:lpstr>Kérdések az antioxidáns terápiához</vt:lpstr>
      <vt:lpstr>Potenciális antioxidánsok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Helicobacter és C, E vitmain</vt:lpstr>
      <vt:lpstr>Antioxidánsok – káros patomechanizmus (AM Pisoschi, A Pop, Eur J med Chem, 2015)</vt:lpstr>
      <vt:lpstr>Antioxidánsok – káros patomechanizmus (AM Pisoschi, A Pop, Eur J Med Chem, 2015)</vt:lpstr>
      <vt:lpstr>MP Murphy: Free Radical Biol Med 66: 20-23, 2014</vt:lpstr>
      <vt:lpstr>T. Ozben: Curr Top Med Chem, 15: 170-8, 2015</vt:lpstr>
      <vt:lpstr>B. Hallwell: Trend Pharmacol Sci, 32: 125-130, 2011</vt:lpstr>
      <vt:lpstr>G. Bjelakovic et al: Curr Opin Clin Nutr Metab Care, 17: 40-44, 2014 (review)</vt:lpstr>
      <vt:lpstr>G. Bjelakovic et al: Curr Opin Clin Nutr Metab Care, 17: 40-44, 2014 (review)</vt:lpstr>
      <vt:lpstr>Antioxidánsok – kardiovaszkularis betegségek</vt:lpstr>
      <vt:lpstr>Antioxidánsok – kardiovaszkularis betegségek</vt:lpstr>
      <vt:lpstr>Antioxidánsok – kardiovaszkularis betegségek</vt:lpstr>
      <vt:lpstr>Antioxidánsok – kardiovaszkularis betegségek</vt:lpstr>
      <vt:lpstr>Antioxidánsok - daganatok</vt:lpstr>
      <vt:lpstr>Antioxidánsok - daganatok</vt:lpstr>
      <vt:lpstr>Antioxidánsok - daganatok</vt:lpstr>
      <vt:lpstr>Antioxidánsok - daganatok</vt:lpstr>
      <vt:lpstr>Antioxidánsok - daganatok</vt:lpstr>
      <vt:lpstr>Antioxidánsok – krónikus betegségek/halálozás</vt:lpstr>
      <vt:lpstr>Antioxidánsok – krónikus betegségek/halálozás</vt:lpstr>
      <vt:lpstr>MF Vrolijk et al: The shifting perception on antioxidants: The case of Vitamin E and beta-carotene, Redox Biol, 4: 272-8, 2015</vt:lpstr>
      <vt:lpstr>MF Vrolijk et al: The shifting perception on antioxidants: The case of Vitamin E and beta-carotene, Redox Biol, 4: 272-8, 2015</vt:lpstr>
      <vt:lpstr>B. Hallwell: Nutrition Reviews, 2012</vt:lpstr>
      <vt:lpstr>Egészséges életmód</vt:lpstr>
      <vt:lpstr>BMI, obesitás, metabolikus-s.</vt:lpstr>
      <vt:lpstr>Filozófikus gondolatok….</vt:lpstr>
      <vt:lpstr>Bonbon</vt:lpstr>
      <vt:lpstr>Orosz tudományos kísérlet…..</vt:lpstr>
      <vt:lpstr>Orosz tudományos kísérlet…..</vt:lpstr>
      <vt:lpstr>Összefoglalás</vt:lpstr>
      <vt:lpstr>De legalább finom…!</vt:lpstr>
      <vt:lpstr>Bölcselet…..</vt:lpstr>
      <vt:lpstr>54. dia</vt:lpstr>
      <vt:lpstr>55.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Antioxidánsok – miért NE?</dc:title>
  <dc:creator>user</dc:creator>
  <cp:lastModifiedBy>user</cp:lastModifiedBy>
  <cp:revision>100</cp:revision>
  <dcterms:created xsi:type="dcterms:W3CDTF">2017-10-18T19:33:58Z</dcterms:created>
  <dcterms:modified xsi:type="dcterms:W3CDTF">2020-03-05T09:58:15Z</dcterms:modified>
</cp:coreProperties>
</file>